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14"/>
  </p:notesMasterIdLst>
  <p:handoutMasterIdLst>
    <p:handoutMasterId r:id="rId15"/>
  </p:handoutMasterIdLst>
  <p:sldIdLst>
    <p:sldId id="1229" r:id="rId2"/>
    <p:sldId id="1322" r:id="rId3"/>
    <p:sldId id="1335" r:id="rId4"/>
    <p:sldId id="1337" r:id="rId5"/>
    <p:sldId id="1348" r:id="rId6"/>
    <p:sldId id="1333" r:id="rId7"/>
    <p:sldId id="1349" r:id="rId8"/>
    <p:sldId id="1347" r:id="rId9"/>
    <p:sldId id="1339" r:id="rId10"/>
    <p:sldId id="1343" r:id="rId11"/>
    <p:sldId id="1345" r:id="rId12"/>
    <p:sldId id="1342" r:id="rId13"/>
  </p:sldIdLst>
  <p:sldSz cx="9906000" cy="6858000" type="A4"/>
  <p:notesSz cx="6807200" cy="9906000"/>
  <p:custShowLst>
    <p:custShow name="Custom Show 1" id="0">
      <p:sldLst/>
    </p:custShow>
  </p:custShowLst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000000"/>
    <a:srgbClr val="FFDA65"/>
    <a:srgbClr val="FFCC00"/>
    <a:srgbClr val="E39913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95252" autoAdjust="0"/>
  </p:normalViewPr>
  <p:slideViewPr>
    <p:cSldViewPr>
      <p:cViewPr varScale="1">
        <p:scale>
          <a:sx n="68" d="100"/>
          <a:sy n="68" d="100"/>
        </p:scale>
        <p:origin x="1668" y="72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8"/>
        <p:guide pos="2141"/>
        <p:guide orient="horz" pos="312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4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351" y="4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07618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351" y="9407618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4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55351" y="4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46125"/>
            <a:ext cx="5360988" cy="3711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65" tIns="49881" rIns="99765" bIns="498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1199" y="4706975"/>
            <a:ext cx="5444806" cy="445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07618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55351" y="9407618"/>
            <a:ext cx="2950262" cy="49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70" tIns="48186" rIns="96370" bIns="48186" numCol="1" anchor="b" anchorCtr="0" compatLnSpc="1">
            <a:prstTxWarp prst="textNoShape">
              <a:avLst/>
            </a:prstTxWarp>
          </a:bodyPr>
          <a:lstStyle>
            <a:lvl1pPr algn="r" defTabSz="897484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00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10/01/2017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677656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US" sz="2800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The INPS actuarial forecasts and evaluations</a:t>
            </a:r>
            <a:endParaRPr lang="en-GB" sz="28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Angela Legini</a:t>
            </a: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Two- 2016 Training Course “</a:t>
            </a:r>
            <a:r>
              <a:rPr lang="en-US" altLang="zh-CN" sz="1400" i="1" dirty="0">
                <a:latin typeface="Arial" panose="020B0604020202020204" pitchFamily="34" charset="0"/>
                <a:ea typeface="宋体" panose="02010600030101010101" pitchFamily="2" charset="-122"/>
              </a:rPr>
              <a:t>European practices in the Governance, Financial Management and Strategies for a Sustainable Social Security System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/>
            <a:endParaRPr lang="en-US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October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16th -30th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364" y="188640"/>
            <a:ext cx="9066340" cy="57606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LONG TERM ACTUARIAL FORECASTS -</a:t>
            </a:r>
            <a:r>
              <a:rPr lang="en-US" sz="2400" dirty="0"/>
              <a:t> The actuarial model</a:t>
            </a:r>
            <a:endParaRPr lang="it-IT" sz="24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6575" y="980728"/>
            <a:ext cx="8520881" cy="51454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i="1" dirty="0"/>
              <a:t>Pension schemes are long-term societal commitments, many of which have to be honored by future generations.</a:t>
            </a:r>
          </a:p>
          <a:p>
            <a:pPr marL="0" indent="0">
              <a:buNone/>
            </a:pPr>
            <a:r>
              <a:rPr lang="en-US" dirty="0"/>
              <a:t>It is, therefore, necessary to have information on the benefits promised before they are actually paid. In particular, the actuary is involved in making assumptions about future events in order to define:</a:t>
            </a:r>
          </a:p>
          <a:p>
            <a:pPr marL="357188" indent="-357188">
              <a:tabLst>
                <a:tab pos="627063" algn="l"/>
              </a:tabLst>
            </a:pPr>
            <a:r>
              <a:rPr lang="en-US" dirty="0"/>
              <a:t>a) </a:t>
            </a:r>
            <a:r>
              <a:rPr lang="en-US" b="1" dirty="0"/>
              <a:t>when benefit payments are to be made </a:t>
            </a:r>
            <a:r>
              <a:rPr lang="en-US" dirty="0"/>
              <a:t>(demographic projections);</a:t>
            </a:r>
            <a:endParaRPr lang="it-IT" dirty="0"/>
          </a:p>
          <a:p>
            <a:r>
              <a:rPr lang="en-US" dirty="0"/>
              <a:t>b) </a:t>
            </a:r>
            <a:r>
              <a:rPr lang="en-US" b="1" dirty="0"/>
              <a:t>the level of benefits to be paid </a:t>
            </a:r>
            <a:r>
              <a:rPr lang="en-US" dirty="0"/>
              <a:t>(economic projections). </a:t>
            </a:r>
            <a:endParaRPr lang="it-IT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actuarial model is implemented through a set of mathematical formulae and algorithms, and created by using a set of inputs (data and assumptions) to produce a set of outputs.</a:t>
            </a: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44488" y="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20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LONG TERM ACTUARIAL FORECASTS -</a:t>
            </a:r>
            <a:r>
              <a:rPr lang="en-US" sz="2800" dirty="0"/>
              <a:t> C</a:t>
            </a:r>
            <a:r>
              <a:rPr lang="en-US" sz="2800" i="1" dirty="0"/>
              <a:t>hoice of methodology </a:t>
            </a:r>
            <a:endParaRPr lang="de-DE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>
          <a:xfrm>
            <a:off x="632520" y="1000109"/>
            <a:ext cx="8280920" cy="5165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/>
              <a:t>The exact nature of the required results and their level of disaggregation to be attained </a:t>
            </a:r>
            <a:r>
              <a:rPr lang="it-IT" sz="2400" i="1" dirty="0"/>
              <a:t>can   </a:t>
            </a:r>
            <a:r>
              <a:rPr lang="it-IT" sz="2400" i="1" dirty="0" err="1"/>
              <a:t>affect</a:t>
            </a:r>
            <a:r>
              <a:rPr lang="it-IT" sz="2400" i="1" dirty="0"/>
              <a:t> </a:t>
            </a:r>
            <a:r>
              <a:rPr lang="en-US" sz="2400" i="1" dirty="0"/>
              <a:t>the choice of the forecasting model: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b="1" dirty="0"/>
              <a:t>Average values </a:t>
            </a:r>
            <a:r>
              <a:rPr lang="en-US" sz="2400" dirty="0"/>
              <a:t>for aggregations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en-US" sz="2400" b="1" dirty="0"/>
              <a:t>Stochastic simulation </a:t>
            </a:r>
            <a:r>
              <a:rPr lang="en-US" sz="2400" dirty="0"/>
              <a:t>or "</a:t>
            </a:r>
            <a:r>
              <a:rPr lang="en-US" sz="2400" dirty="0" err="1"/>
              <a:t>Montecarlo</a:t>
            </a:r>
            <a:r>
              <a:rPr lang="en-US" sz="2400" dirty="0"/>
              <a:t>" method: </a:t>
            </a:r>
          </a:p>
          <a:p>
            <a:pPr marL="0" indent="0">
              <a:buNone/>
            </a:pPr>
            <a:endParaRPr lang="it-IT" sz="800" dirty="0"/>
          </a:p>
          <a:p>
            <a:pPr marL="360000" indent="-1857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uses all available information at the individual level</a:t>
            </a:r>
          </a:p>
          <a:p>
            <a:pPr marL="360000" indent="-1857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the “history” of individuals is then followed on the basis of their characteristics</a:t>
            </a:r>
          </a:p>
          <a:p>
            <a:pPr marL="360000" indent="-1857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the “history” of each individual is replicated to ensure the stability of results </a:t>
            </a:r>
          </a:p>
          <a:p>
            <a:pPr marL="360000" indent="-185738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888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7921004" cy="4451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0" lvl="1"/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16370" y="1340769"/>
            <a:ext cx="8994330" cy="478539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sz="4400" dirty="0">
                <a:solidFill>
                  <a:srgbClr val="0000FF"/>
                </a:solidFill>
              </a:rPr>
              <a:t>Thanks!!!!</a:t>
            </a:r>
          </a:p>
          <a:p>
            <a:pPr algn="ctr">
              <a:buNone/>
            </a:pPr>
            <a:r>
              <a:rPr lang="zh-CN" altLang="de-DE" sz="4400" dirty="0">
                <a:solidFill>
                  <a:srgbClr val="0000FF"/>
                </a:solidFill>
              </a:rPr>
              <a:t>谢谢！</a:t>
            </a:r>
            <a:endParaRPr lang="it-IT" sz="4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2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364" y="1124744"/>
            <a:ext cx="9200197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4738" indent="-355600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b="1" dirty="0"/>
          </a:p>
          <a:p>
            <a:pPr marL="1074738" indent="-3556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3200" dirty="0">
                <a:latin typeface="Optane" pitchFamily="2" charset="0"/>
                <a:ea typeface="Verdana" pitchFamily="34" charset="0"/>
                <a:cs typeface="Verdana" pitchFamily="34" charset="0"/>
              </a:rPr>
              <a:t>SHORT - MEDIUM TERM ACTUARIAL FORECASTS</a:t>
            </a:r>
          </a:p>
          <a:p>
            <a:pPr marL="719138" algn="just">
              <a:buClr>
                <a:schemeClr val="tx2"/>
              </a:buClr>
              <a:buSzPct val="103000"/>
            </a:pPr>
            <a:endParaRPr lang="it-IT" sz="32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074738" indent="-3556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it-IT" sz="3200" dirty="0">
                <a:latin typeface="Optane" pitchFamily="2" charset="0"/>
                <a:ea typeface="Verdana" pitchFamily="34" charset="0"/>
                <a:cs typeface="Verdana" pitchFamily="34" charset="0"/>
              </a:rPr>
              <a:t>LONG TERM ACTUARIAL FORECASTS</a:t>
            </a:r>
          </a:p>
          <a:p>
            <a:pPr marL="1163637" algn="just">
              <a:buClr>
                <a:schemeClr val="tx2"/>
              </a:buClr>
              <a:buSzPct val="103000"/>
            </a:pPr>
            <a:endParaRPr lang="en-US" sz="24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530350" indent="-366713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FOR ESTIMATING THE COSTS OF </a:t>
            </a:r>
            <a:r>
              <a:rPr lang="it-IT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GOVERNEMENT </a:t>
            </a:r>
          </a:p>
          <a:p>
            <a:pPr marL="1163637" algn="just">
              <a:buClr>
                <a:schemeClr val="tx2"/>
              </a:buClr>
              <a:buSzPct val="103000"/>
            </a:pPr>
            <a:r>
              <a:rPr lang="it-IT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     AND PARLIAMENT </a:t>
            </a:r>
            <a:r>
              <a:rPr lang="en-US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REGULATORY CHANGES</a:t>
            </a:r>
            <a:r>
              <a:rPr lang="it-IT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1530350" indent="-366713" algn="just">
              <a:buClr>
                <a:schemeClr val="tx2"/>
              </a:buClr>
              <a:buSzPct val="103000"/>
            </a:pPr>
            <a:r>
              <a:rPr lang="it-IT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     </a:t>
            </a:r>
            <a:endParaRPr lang="it-IT" sz="1400" dirty="0"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1530350" indent="-366713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400" dirty="0">
                <a:latin typeface="Optane" pitchFamily="2" charset="0"/>
                <a:ea typeface="Verdana" pitchFamily="34" charset="0"/>
                <a:cs typeface="Verdana" pitchFamily="34" charset="0"/>
              </a:rPr>
              <a:t>TO VERIFY THE ACTUARIAL BALANCE OF PENSION FUNDS</a:t>
            </a:r>
          </a:p>
          <a:p>
            <a:pPr marL="719138" algn="just">
              <a:buClr>
                <a:schemeClr val="tx2"/>
              </a:buClr>
              <a:buSzPct val="103000"/>
            </a:pPr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784899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3200" dirty="0"/>
              <a:t>Index - The INPS actuarial forecasts system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820903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719138" indent="-719138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SHORT - MEDIUM TERM ACTUARIAL FORECASTS  </a:t>
            </a:r>
            <a:r>
              <a:rPr lang="it-IT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 </a:t>
            </a:r>
            <a:r>
              <a:rPr lang="it-IT" sz="2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The budget </a:t>
            </a:r>
            <a:r>
              <a:rPr lang="it-IT" sz="2000" dirty="0" err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cycle</a:t>
            </a:r>
            <a:r>
              <a:rPr lang="it-IT" sz="2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04528" y="1052736"/>
            <a:ext cx="849694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US" altLang="it-IT" sz="2800" i="1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INPS manages many Funds for pensions and social assistance. The set of their balance sheets form the INPS budget.</a:t>
            </a:r>
          </a:p>
          <a:p>
            <a:pPr algn="just"/>
            <a:endParaRPr lang="en-US" altLang="it-IT" sz="2800" i="1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US" altLang="it-IT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The budget cycle is:</a:t>
            </a:r>
          </a:p>
          <a:p>
            <a:pPr algn="just"/>
            <a:endParaRPr lang="en-US" altLang="it-IT" sz="28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altLang="it-IT" sz="2800" b="1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THE BUDGET FORECAST</a:t>
            </a:r>
            <a:r>
              <a:rPr lang="en-US" altLang="it-IT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: planning instrument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n-US" altLang="it-IT" sz="28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altLang="it-IT" sz="2800" b="1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THE BUDGET FORECAST UPDATES</a:t>
            </a:r>
            <a:r>
              <a:rPr lang="en-US" altLang="it-IT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: revised budget for better planning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n-US" altLang="it-IT" sz="28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altLang="it-IT" sz="2800" b="1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THE FINAL BALANCE</a:t>
            </a:r>
            <a:r>
              <a:rPr lang="en-US" altLang="it-IT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: results achieved</a:t>
            </a:r>
          </a:p>
          <a:p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it-IT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sz="14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17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8137028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719138" indent="-719138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SHORT - MEDIUM TERM ACTUARIAL FORECASTS </a:t>
            </a:r>
            <a:r>
              <a:rPr lang="it-IT" sz="2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 The INPS budget 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60512" y="1196752"/>
            <a:ext cx="90010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The INPS accounting system is based on the asset held system with the double-entry method</a:t>
            </a:r>
            <a:r>
              <a:rPr lang="en-US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en-US" sz="28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The INPS general budget of annual forecast and the budget for each fund have the following main components:</a:t>
            </a:r>
          </a:p>
          <a:p>
            <a:endParaRPr lang="en-US" sz="9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              •  </a:t>
            </a:r>
            <a:r>
              <a:rPr lang="en-US" sz="2800" b="1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BALANCE SHEET – PROFIT AND LOSS ACCOUNT</a:t>
            </a:r>
          </a:p>
          <a:p>
            <a:endParaRPr lang="en-US" sz="9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              •  </a:t>
            </a:r>
            <a:r>
              <a:rPr lang="en-US" sz="2800" b="1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FINANCIAL BUDGET</a:t>
            </a:r>
          </a:p>
          <a:p>
            <a:endParaRPr lang="en-US" sz="9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82775" lvl="3" indent="-266700">
              <a:buFont typeface="Wingdings" panose="05000000000000000000" pitchFamily="2" charset="2"/>
              <a:buChar char="Ø"/>
            </a:pPr>
            <a:r>
              <a:rPr lang="en-US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ACCRUAL BASIS </a:t>
            </a:r>
          </a:p>
          <a:p>
            <a:pPr marL="1882775" lvl="3" indent="-266700">
              <a:buFont typeface="Wingdings" panose="05000000000000000000" pitchFamily="2" charset="2"/>
              <a:buChar char="Ø"/>
            </a:pPr>
            <a:r>
              <a:rPr lang="en-US" sz="28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CASH BASIS (accruals/deferrals) </a:t>
            </a:r>
          </a:p>
          <a:p>
            <a:endParaRPr lang="en-US" sz="2400" u="sng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it-IT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sz="14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13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72480" y="793856"/>
            <a:ext cx="87129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The INPS budget forecast and its frequency depends upon:</a:t>
            </a:r>
          </a:p>
          <a:p>
            <a:endParaRPr lang="en-US" sz="10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6700" indent="-266700"/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• LEGISLATIVE FRAMEWORK</a:t>
            </a:r>
          </a:p>
          <a:p>
            <a:pPr marL="266700" indent="-266700"/>
            <a:endParaRPr lang="en-US" sz="8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MACROECONOMIC FRAMEWORK - Document of Economics and Finance and related updates containing the main reference indicators: 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GDP, </a:t>
            </a:r>
          </a:p>
          <a:p>
            <a:pPr marL="1828800" lvl="3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expected inflation, </a:t>
            </a:r>
          </a:p>
          <a:p>
            <a:pPr marL="2286000" lvl="4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rate of employment, </a:t>
            </a:r>
          </a:p>
          <a:p>
            <a:pPr marL="2743200" lvl="5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amount of wages and incomes, </a:t>
            </a:r>
          </a:p>
          <a:p>
            <a:pPr marL="3200400" lvl="6" indent="-457200">
              <a:buFont typeface="Wingdings" panose="05000000000000000000" pitchFamily="2" charset="2"/>
              <a:buChar char="ü"/>
            </a:pPr>
            <a:r>
              <a:rPr lang="en-US" sz="3200" dirty="0">
                <a:latin typeface="Optane"/>
                <a:ea typeface="Verdana" panose="020B0604030504040204" pitchFamily="34" charset="0"/>
                <a:cs typeface="Verdana" panose="020B0604030504040204" pitchFamily="34" charset="0"/>
              </a:rPr>
              <a:t>etc.</a:t>
            </a:r>
          </a:p>
          <a:p>
            <a:endParaRPr lang="en-US" sz="3200" dirty="0">
              <a:latin typeface="Optane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6496" y="116632"/>
            <a:ext cx="7993012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719138" indent="-719138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SHORT - MEDIUM TERM ACTUARIAL FORECASTS </a:t>
            </a:r>
            <a:r>
              <a:rPr lang="it-IT" sz="2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 The </a:t>
            </a:r>
            <a:r>
              <a:rPr lang="it-IT" sz="2000" dirty="0" err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assumptions</a:t>
            </a:r>
            <a:endParaRPr lang="it-IT" sz="2000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21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4508" y="1101103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latin typeface="Optane"/>
              </a:rPr>
              <a:t>Probabilities for changing the state of the insured or pensioner</a:t>
            </a:r>
            <a:endParaRPr lang="it-IT" sz="2800" b="1" i="1" dirty="0">
              <a:latin typeface="Optane"/>
            </a:endParaRPr>
          </a:p>
        </p:txBody>
      </p:sp>
      <p:sp>
        <p:nvSpPr>
          <p:cNvPr id="8" name="Cilindro 7"/>
          <p:cNvSpPr/>
          <p:nvPr/>
        </p:nvSpPr>
        <p:spPr>
          <a:xfrm>
            <a:off x="3659900" y="1861837"/>
            <a:ext cx="1656184" cy="79208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Insured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6681192" y="2636912"/>
            <a:ext cx="2088232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Death of </a:t>
            </a:r>
            <a:r>
              <a:rPr lang="it-IT" sz="1600" dirty="0" err="1"/>
              <a:t>insured</a:t>
            </a:r>
            <a:endParaRPr lang="it-IT" sz="1600" dirty="0"/>
          </a:p>
          <a:p>
            <a:pPr algn="ctr"/>
            <a:r>
              <a:rPr lang="it-IT" sz="1600" dirty="0" err="1"/>
              <a:t>Survivor</a:t>
            </a:r>
            <a:r>
              <a:rPr lang="it-IT" sz="1600" dirty="0"/>
              <a:t> </a:t>
            </a:r>
          </a:p>
          <a:p>
            <a:pPr algn="ctr"/>
            <a:r>
              <a:rPr lang="it-IT" sz="1600" dirty="0"/>
              <a:t>(new </a:t>
            </a:r>
            <a:r>
              <a:rPr lang="it-IT" sz="1600" dirty="0" err="1"/>
              <a:t>pensioner</a:t>
            </a:r>
            <a:r>
              <a:rPr lang="it-IT" sz="1600" dirty="0"/>
              <a:t>)</a:t>
            </a:r>
          </a:p>
        </p:txBody>
      </p:sp>
      <p:sp>
        <p:nvSpPr>
          <p:cNvPr id="10" name="Ovale 9"/>
          <p:cNvSpPr/>
          <p:nvPr/>
        </p:nvSpPr>
        <p:spPr>
          <a:xfrm>
            <a:off x="2015309" y="3717032"/>
            <a:ext cx="216024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Old-age</a:t>
            </a:r>
            <a:r>
              <a:rPr lang="it-IT" dirty="0"/>
              <a:t> </a:t>
            </a:r>
            <a:r>
              <a:rPr lang="it-IT" dirty="0" err="1"/>
              <a:t>pension</a:t>
            </a:r>
            <a:endParaRPr lang="it-IT" dirty="0"/>
          </a:p>
        </p:txBody>
      </p:sp>
      <p:sp>
        <p:nvSpPr>
          <p:cNvPr id="13" name="Ovale 12"/>
          <p:cNvSpPr/>
          <p:nvPr/>
        </p:nvSpPr>
        <p:spPr>
          <a:xfrm>
            <a:off x="4989004" y="3800909"/>
            <a:ext cx="216024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Disability</a:t>
            </a:r>
            <a:r>
              <a:rPr lang="it-IT" dirty="0"/>
              <a:t> </a:t>
            </a:r>
            <a:r>
              <a:rPr lang="it-IT" dirty="0" err="1"/>
              <a:t>pension</a:t>
            </a:r>
            <a:endParaRPr lang="it-IT" dirty="0"/>
          </a:p>
        </p:txBody>
      </p:sp>
      <p:sp>
        <p:nvSpPr>
          <p:cNvPr id="11" name="Esagono 10"/>
          <p:cNvSpPr/>
          <p:nvPr/>
        </p:nvSpPr>
        <p:spPr>
          <a:xfrm>
            <a:off x="3440832" y="5010468"/>
            <a:ext cx="2376264" cy="101081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Death of </a:t>
            </a:r>
            <a:r>
              <a:rPr lang="it-IT" sz="1600" dirty="0" err="1"/>
              <a:t>pensioner</a:t>
            </a:r>
            <a:r>
              <a:rPr lang="it-IT" sz="1600" dirty="0"/>
              <a:t> </a:t>
            </a:r>
          </a:p>
          <a:p>
            <a:pPr algn="ctr"/>
            <a:r>
              <a:rPr lang="it-IT" sz="1600" dirty="0" err="1"/>
              <a:t>Survivor</a:t>
            </a:r>
            <a:endParaRPr lang="it-IT" sz="1600" dirty="0"/>
          </a:p>
          <a:p>
            <a:pPr algn="ctr"/>
            <a:r>
              <a:rPr lang="it-IT" sz="1600" dirty="0"/>
              <a:t>(new </a:t>
            </a:r>
            <a:r>
              <a:rPr lang="it-IT" sz="1600" dirty="0" err="1"/>
              <a:t>pensioner</a:t>
            </a:r>
            <a:r>
              <a:rPr lang="it-IT" sz="1600" dirty="0"/>
              <a:t>)</a:t>
            </a:r>
          </a:p>
        </p:txBody>
      </p:sp>
      <p:cxnSp>
        <p:nvCxnSpPr>
          <p:cNvPr id="18" name="Connettore 7 17"/>
          <p:cNvCxnSpPr/>
          <p:nvPr/>
        </p:nvCxnSpPr>
        <p:spPr>
          <a:xfrm>
            <a:off x="5388224" y="2313614"/>
            <a:ext cx="1152128" cy="43204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7 21"/>
          <p:cNvCxnSpPr/>
          <p:nvPr/>
        </p:nvCxnSpPr>
        <p:spPr>
          <a:xfrm rot="16200000" flipH="1">
            <a:off x="5098604" y="2816083"/>
            <a:ext cx="936104" cy="79526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7 23"/>
          <p:cNvCxnSpPr/>
          <p:nvPr/>
        </p:nvCxnSpPr>
        <p:spPr>
          <a:xfrm rot="5400000">
            <a:off x="3058439" y="2794577"/>
            <a:ext cx="935363" cy="837537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7 27"/>
          <p:cNvCxnSpPr/>
          <p:nvPr/>
        </p:nvCxnSpPr>
        <p:spPr>
          <a:xfrm>
            <a:off x="2648744" y="4496832"/>
            <a:ext cx="739796" cy="72008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7 29"/>
          <p:cNvCxnSpPr/>
          <p:nvPr/>
        </p:nvCxnSpPr>
        <p:spPr>
          <a:xfrm rot="10800000" flipV="1">
            <a:off x="5892282" y="4581128"/>
            <a:ext cx="648070" cy="63578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ccia a destra 32"/>
          <p:cNvSpPr/>
          <p:nvPr/>
        </p:nvSpPr>
        <p:spPr>
          <a:xfrm>
            <a:off x="6969225" y="2976958"/>
            <a:ext cx="360039" cy="242762"/>
          </a:xfrm>
          <a:prstGeom prst="rightArrow">
            <a:avLst/>
          </a:prstGeom>
          <a:ln w="3175">
            <a:solidFill>
              <a:srgbClr val="FFFF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373019" y="107884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Optane"/>
                <a:ea typeface="Verdana" pitchFamily="34" charset="0"/>
                <a:cs typeface="Verdana" pitchFamily="34" charset="0"/>
              </a:rPr>
              <a:t>SHORT - MEDIUM TERM ACTUARIAL FORECASTS </a:t>
            </a: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-</a:t>
            </a:r>
            <a:r>
              <a:rPr lang="it-IT" sz="2400" dirty="0">
                <a:latin typeface="Optane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>
                <a:latin typeface="Optane"/>
                <a:ea typeface="Verdana" pitchFamily="34" charset="0"/>
                <a:cs typeface="Verdana" pitchFamily="34" charset="0"/>
              </a:rPr>
              <a:t>The </a:t>
            </a:r>
            <a:r>
              <a:rPr lang="it-IT" sz="2400" b="1" dirty="0" err="1">
                <a:latin typeface="Optane"/>
                <a:ea typeface="Verdana" pitchFamily="34" charset="0"/>
                <a:cs typeface="Verdana" pitchFamily="34" charset="0"/>
              </a:rPr>
              <a:t>probabilities</a:t>
            </a:r>
            <a:endParaRPr lang="it-IT" sz="2400" b="1" dirty="0">
              <a:latin typeface="Optane"/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3865408" y="5394496"/>
            <a:ext cx="360039" cy="242762"/>
          </a:xfrm>
          <a:prstGeom prst="rightArrow">
            <a:avLst/>
          </a:prstGeom>
          <a:ln w="3175">
            <a:solidFill>
              <a:srgbClr val="FFFF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44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8464" y="-171400"/>
            <a:ext cx="8183005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pPr marL="719138" indent="-719138" algn="just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2"/>
                </a:solidFill>
                <a:ea typeface="Verdana" pitchFamily="34" charset="0"/>
                <a:cs typeface="Verdana" pitchFamily="34" charset="0"/>
              </a:rPr>
              <a:t>SHORT - MEDIUM TERM ACTUARIAL FORECASTS </a:t>
            </a:r>
            <a:r>
              <a:rPr lang="it-IT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- The </a:t>
            </a:r>
            <a:r>
              <a:rPr lang="it-IT" dirty="0" err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methodology</a:t>
            </a:r>
            <a:endParaRPr lang="it-IT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488504" y="1052736"/>
                <a:ext cx="8928992" cy="4421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n-US" sz="2400" i="1" dirty="0">
                  <a:latin typeface="Optane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r>
                  <a:rPr lang="en-US" sz="2400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The objective of the actuarial valuations is to estimate the contributions and expenditures which should cover every management year, as well as accruals and deferrals of each year-end. </a:t>
                </a:r>
              </a:p>
              <a:p>
                <a:pPr algn="just"/>
                <a:endParaRPr lang="it-IT" sz="800" dirty="0">
                  <a:solidFill>
                    <a:schemeClr val="tx2"/>
                  </a:solidFill>
                  <a:latin typeface="Optane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n-US" sz="1000" b="1" dirty="0">
                  <a:latin typeface="Optane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just"/>
                <a:endParaRPr lang="en-US" sz="1000" b="1" dirty="0">
                  <a:latin typeface="Optane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ctr"/>
                <a:r>
                  <a:rPr lang="it-IT" sz="4000" b="1" dirty="0" err="1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C</a:t>
                </a:r>
                <a:r>
                  <a:rPr lang="it-IT" sz="4000" b="1" baseline="-25000" dirty="0" err="1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</a:t>
                </a:r>
                <a:r>
                  <a:rPr lang="it-IT" sz="4000" b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 = </a:t>
                </a:r>
                <a:r>
                  <a:rPr lang="it-IT" sz="4000" b="1" dirty="0" err="1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Z</a:t>
                </a:r>
                <a:r>
                  <a:rPr lang="it-IT" sz="4000" b="1" baseline="-25000" dirty="0" err="1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</a:t>
                </a:r>
                <a:r>
                  <a:rPr lang="it-IT" sz="4000" b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el-GR" sz="2800" dirty="0">
                    <a:latin typeface="Calibri"/>
                    <a:ea typeface="Verdana" panose="020B0604030504040204" pitchFamily="34" charset="0"/>
                    <a:cs typeface="Calibri"/>
                  </a:rPr>
                  <a:t>α</a:t>
                </a:r>
                <a:r>
                  <a:rPr lang="it-IT" sz="4000" b="1" baseline="-25000" dirty="0">
                    <a:latin typeface="Optane"/>
                    <a:ea typeface="Verdana" panose="020B0604030504040204" pitchFamily="34" charset="0"/>
                    <a:cs typeface="Calibri"/>
                  </a:rPr>
                  <a:t>t</a:t>
                </a:r>
              </a:p>
              <a:p>
                <a:pPr algn="ctr"/>
                <a:endParaRPr lang="it-IT" sz="800" b="1" dirty="0">
                  <a:latin typeface="Optane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ctr"/>
                <a:r>
                  <a:rPr lang="it-IT" sz="2400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 (</a:t>
                </a:r>
                <a:r>
                  <a:rPr lang="it-IT" sz="2400" i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</a:t>
                </a:r>
                <a:r>
                  <a:rPr lang="en-US" sz="2400" i="1" dirty="0" err="1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otal</a:t>
                </a:r>
                <a:r>
                  <a:rPr lang="en-US" sz="2400" i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 contributions = Total earnings x Contribution rate </a:t>
                </a:r>
                <a:r>
                  <a:rPr lang="en-US" sz="2400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)</a:t>
                </a:r>
              </a:p>
              <a:p>
                <a:r>
                  <a:rPr lang="it-IT" sz="4000" b="1" i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                        </a:t>
                </a:r>
              </a:p>
              <a:p>
                <a:pPr algn="ctr"/>
                <a:r>
                  <a:rPr lang="it-IT" sz="4000" b="1" i="1" dirty="0" err="1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O</a:t>
                </a:r>
                <a:r>
                  <a:rPr lang="it-IT" sz="4000" b="1" i="1" baseline="-25000" dirty="0" err="1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</a:t>
                </a:r>
                <a:r>
                  <a:rPr lang="it-IT" sz="4000" b="1" i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 = N</a:t>
                </a:r>
                <a:r>
                  <a:rPr lang="it-IT" sz="4000" b="1" i="1" baseline="-25000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</a:t>
                </a:r>
                <a:r>
                  <a:rPr lang="it-IT" sz="4000" b="1" i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3200" b="1" i="1" dirty="0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</m:ctrlPr>
                      </m:accPr>
                      <m:e>
                        <m:r>
                          <a:rPr lang="it-IT" sz="3200" b="0" i="1" dirty="0" smtClean="0">
                            <a:latin typeface="Cambria Math"/>
                            <a:ea typeface="Verdana" panose="020B0604030504040204" pitchFamily="34" charset="0"/>
                            <a:cs typeface="Verdana" panose="020B0604030504040204" pitchFamily="34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it-IT" sz="4000" b="1" i="1" baseline="-25000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</a:t>
                </a:r>
              </a:p>
              <a:p>
                <a:pPr algn="ctr"/>
                <a:endParaRPr lang="it-IT" sz="800" b="1" i="1" baseline="-25000" dirty="0">
                  <a:latin typeface="Optane"/>
                  <a:ea typeface="Verdana" panose="020B0604030504040204" pitchFamily="34" charset="0"/>
                  <a:cs typeface="Verdana" panose="020B0604030504040204" pitchFamily="34" charset="0"/>
                </a:endParaRPr>
              </a:p>
              <a:p>
                <a:pPr algn="ctr"/>
                <a:r>
                  <a:rPr lang="en-US" sz="2400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(</a:t>
                </a:r>
                <a:r>
                  <a:rPr lang="en-US" sz="2400" i="1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Total costs for pensions = Total number of pensions x Average amount of pensions</a:t>
                </a:r>
                <a:r>
                  <a:rPr lang="en-US" sz="2400" dirty="0">
                    <a:latin typeface="Optane"/>
                    <a:ea typeface="Verdana" panose="020B0604030504040204" pitchFamily="34" charset="0"/>
                    <a:cs typeface="Verdana" panose="020B0604030504040204" pitchFamily="34" charset="0"/>
                  </a:rPr>
                  <a:t>)</a:t>
                </a:r>
                <a:endParaRPr lang="it-IT" sz="2400" dirty="0">
                  <a:latin typeface="Optane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04" y="1052736"/>
                <a:ext cx="8928992" cy="4421723"/>
              </a:xfrm>
              <a:prstGeom prst="rect">
                <a:avLst/>
              </a:prstGeom>
              <a:blipFill rotWithShape="1">
                <a:blip r:embed="rId3"/>
                <a:stretch>
                  <a:fillRect l="-1024" r="-1092" b="-23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488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828"/>
            <a:ext cx="9066340" cy="648090"/>
          </a:xfrm>
        </p:spPr>
        <p:txBody>
          <a:bodyPr>
            <a:normAutofit fontScale="90000"/>
          </a:bodyPr>
          <a:lstStyle/>
          <a:p>
            <a:br>
              <a:rPr lang="it-IT" sz="2400" dirty="0">
                <a:solidFill>
                  <a:schemeClr val="tx2"/>
                </a:solidFill>
              </a:rPr>
            </a:br>
            <a:r>
              <a:rPr lang="it-IT" sz="2400" dirty="0">
                <a:solidFill>
                  <a:schemeClr val="tx2"/>
                </a:solidFill>
              </a:rPr>
              <a:t>LONG TERM ACTUARIAL FORECASTS </a:t>
            </a:r>
            <a:r>
              <a:rPr lang="it-IT" sz="2400" dirty="0"/>
              <a:t>- G</a:t>
            </a:r>
            <a:r>
              <a:rPr lang="en-US" sz="2400" dirty="0" err="1"/>
              <a:t>uidelines</a:t>
            </a:r>
            <a:r>
              <a:rPr lang="en-US" sz="2400" dirty="0"/>
              <a:t> for regulatory changes</a:t>
            </a:r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6370" y="980661"/>
            <a:ext cx="9073134" cy="5145506"/>
          </a:xfrm>
        </p:spPr>
        <p:txBody>
          <a:bodyPr>
            <a:normAutofit fontScale="92500" lnSpcReduction="20000"/>
          </a:bodyPr>
          <a:lstStyle/>
          <a:p>
            <a:pPr marL="0" indent="177800">
              <a:buNone/>
            </a:pPr>
            <a:r>
              <a:rPr lang="en-US" sz="2400" i="1" dirty="0"/>
              <a:t> Each law involving financial consequences must be accompanied by a</a:t>
            </a:r>
          </a:p>
          <a:p>
            <a:pPr marL="0" indent="355600">
              <a:buNone/>
            </a:pPr>
            <a:r>
              <a:rPr lang="en-US" b="1" i="1" dirty="0"/>
              <a:t>TECHNICAL REPORT </a:t>
            </a:r>
          </a:p>
          <a:p>
            <a:pPr marL="0" indent="2601913">
              <a:buNone/>
            </a:pPr>
            <a:endParaRPr lang="en-US" sz="900" b="1" i="1" dirty="0"/>
          </a:p>
          <a:p>
            <a:pPr marL="719138" indent="-177800"/>
            <a:r>
              <a:rPr lang="en-US" sz="2400" dirty="0"/>
              <a:t>Prepared by the competent authority (e.g. INPS for pensions, employment, etc.)</a:t>
            </a:r>
          </a:p>
          <a:p>
            <a:pPr marL="719138" indent="-177800"/>
            <a:r>
              <a:rPr lang="en-US" sz="2400" dirty="0"/>
              <a:t>Verified by the Ministry of Economy and Finance</a:t>
            </a:r>
          </a:p>
          <a:p>
            <a:pPr marL="985838" indent="-177800"/>
            <a:r>
              <a:rPr lang="en-US" sz="2400" dirty="0"/>
              <a:t>It contains:</a:t>
            </a:r>
          </a:p>
          <a:p>
            <a:pPr marL="1252538" indent="-266700">
              <a:buFont typeface="Wingdings" panose="05000000000000000000" pitchFamily="2" charset="2"/>
              <a:buChar char="Ø"/>
            </a:pPr>
            <a:r>
              <a:rPr lang="en-US" sz="2400" dirty="0"/>
              <a:t>the </a:t>
            </a:r>
            <a:r>
              <a:rPr lang="en-US" sz="2400" b="1" dirty="0"/>
              <a:t>ten-year planned expenditure </a:t>
            </a:r>
            <a:r>
              <a:rPr lang="en-US" sz="2400" dirty="0"/>
              <a:t>prepared with prudential criteria (the amount authorized is the maximum spending limit)</a:t>
            </a:r>
          </a:p>
          <a:p>
            <a:pPr marL="1252538" indent="-266700">
              <a:buFont typeface="Wingdings" panose="05000000000000000000" pitchFamily="2" charset="2"/>
              <a:buChar char="Ø"/>
            </a:pPr>
            <a:r>
              <a:rPr lang="en-US" sz="2400" dirty="0"/>
              <a:t>the number of beneficiaries, the amount of the individual and overall benefits</a:t>
            </a:r>
          </a:p>
          <a:p>
            <a:pPr marL="1252538" indent="-266700">
              <a:buFont typeface="Wingdings" panose="05000000000000000000" pitchFamily="2" charset="2"/>
              <a:buChar char="Ø"/>
            </a:pPr>
            <a:r>
              <a:rPr lang="en-US" sz="2400" dirty="0"/>
              <a:t>the description of the process used to calculate the direct and indirect financial effects</a:t>
            </a:r>
          </a:p>
          <a:p>
            <a:pPr marL="1252538" indent="-266700">
              <a:buFont typeface="Wingdings" panose="05000000000000000000" pitchFamily="2" charset="2"/>
              <a:buChar char="Ø"/>
            </a:pPr>
            <a:r>
              <a:rPr lang="en-US" sz="2400" dirty="0"/>
              <a:t>the methodology and the calculation in order to reconstruct and verify the "mathematical logic" steps that led to the definition of the burden</a:t>
            </a:r>
          </a:p>
          <a:p>
            <a:pPr marL="1438275" indent="-185738">
              <a:buFont typeface="Wingdings" panose="05000000000000000000" pitchFamily="2" charset="2"/>
              <a:buChar char="Ø"/>
            </a:pPr>
            <a:endParaRPr lang="en-US" sz="2400" b="1" i="1" dirty="0"/>
          </a:p>
          <a:p>
            <a:pPr marL="98583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150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2356" y="-146585"/>
            <a:ext cx="7921004" cy="6611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endParaRPr lang="it-IT" sz="1800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LONG TERM ACTUARIAL FORECASTS -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Criteria for the multi-annual budget</a:t>
            </a:r>
            <a:endParaRPr lang="en-US" altLang="it-IT" dirty="0">
              <a:solidFill>
                <a:schemeClr val="tx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621146" y="1484784"/>
            <a:ext cx="2736304" cy="9328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VALUATION PERIOD</a:t>
            </a:r>
          </a:p>
        </p:txBody>
      </p:sp>
      <p:sp>
        <p:nvSpPr>
          <p:cNvPr id="10" name="Rettangolo 9"/>
          <p:cNvSpPr/>
          <p:nvPr/>
        </p:nvSpPr>
        <p:spPr>
          <a:xfrm>
            <a:off x="5115020" y="4293096"/>
            <a:ext cx="273630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PRUDENTIAL CRITERIA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115020" y="4980215"/>
            <a:ext cx="273630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INTERNAL COHERENCE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115020" y="5692962"/>
            <a:ext cx="2736304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EXTERNAL COHERENCE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541174" y="1985625"/>
            <a:ext cx="37540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10 YEARS FOR OTHERS FUNDS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545120" y="1488579"/>
            <a:ext cx="3754036" cy="4320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30/50 YEARS FOR PENSION FUNDS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671752" y="4596789"/>
            <a:ext cx="2736304" cy="9328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RESPECTING   ACCOUNTING PRINCIPLES</a:t>
            </a:r>
          </a:p>
        </p:txBody>
      </p:sp>
      <p:sp>
        <p:nvSpPr>
          <p:cNvPr id="5" name="Freccia a destra 4"/>
          <p:cNvSpPr/>
          <p:nvPr/>
        </p:nvSpPr>
        <p:spPr>
          <a:xfrm rot="19955481">
            <a:off x="4562101" y="4406233"/>
            <a:ext cx="360040" cy="38111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162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61350">
            <a:off x="4523069" y="4995420"/>
            <a:ext cx="401638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62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67311">
            <a:off x="4487829" y="5591062"/>
            <a:ext cx="401638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ettangolo 21"/>
          <p:cNvSpPr/>
          <p:nvPr/>
        </p:nvSpPr>
        <p:spPr>
          <a:xfrm>
            <a:off x="1668554" y="2996951"/>
            <a:ext cx="2736304" cy="9328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FREQUENCY OF THE FORECASTS 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4623910" y="3247371"/>
            <a:ext cx="3569450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1"/>
                </a:solidFill>
              </a:rPr>
              <a:t>EVERY 3 YEARS</a:t>
            </a:r>
          </a:p>
        </p:txBody>
      </p:sp>
    </p:spTree>
    <p:extLst>
      <p:ext uri="{BB962C8B-B14F-4D97-AF65-F5344CB8AC3E}">
        <p14:creationId xmlns:p14="http://schemas.microsoft.com/office/powerpoint/2010/main" val="26598859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3010</TotalTime>
  <Words>711</Words>
  <Application>Microsoft Office PowerPoint</Application>
  <PresentationFormat>A4 Paper (210x297 mm)</PresentationFormat>
  <Paragraphs>136</Paragraphs>
  <Slides>12</Slides>
  <Notes>8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Arial Unicode MS</vt:lpstr>
      <vt:lpstr>Optane</vt:lpstr>
      <vt:lpstr>宋体</vt:lpstr>
      <vt:lpstr>Arial</vt:lpstr>
      <vt:lpstr>Calibri</vt:lpstr>
      <vt:lpstr>Cambria Math</vt:lpstr>
      <vt:lpstr>Verdana</vt:lpstr>
      <vt:lpstr>Wingdings</vt:lpstr>
      <vt:lpstr>SPRP_Correct Power Point Template v1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LONG TERM ACTUARIAL FORECASTS - Guidelines for regulatory changes</vt:lpstr>
      <vt:lpstr>PowerPoint Presentation</vt:lpstr>
      <vt:lpstr>LONG TERM ACTUARIAL FORECASTS - The actuarial model</vt:lpstr>
      <vt:lpstr>LONG TERM ACTUARIAL FORECASTS - Choice of methodology </vt:lpstr>
      <vt:lpstr>PowerPoint Presentation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马岚</cp:lastModifiedBy>
  <cp:revision>143</cp:revision>
  <cp:lastPrinted>2016-10-19T16:05:37Z</cp:lastPrinted>
  <dcterms:created xsi:type="dcterms:W3CDTF">2015-09-07T02:11:56Z</dcterms:created>
  <dcterms:modified xsi:type="dcterms:W3CDTF">2017-01-10T03:05:49Z</dcterms:modified>
</cp:coreProperties>
</file>