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23"/>
  </p:notesMasterIdLst>
  <p:handoutMasterIdLst>
    <p:handoutMasterId r:id="rId24"/>
  </p:handoutMasterIdLst>
  <p:sldIdLst>
    <p:sldId id="1229" r:id="rId2"/>
    <p:sldId id="1321" r:id="rId3"/>
    <p:sldId id="1337" r:id="rId4"/>
    <p:sldId id="1323" r:id="rId5"/>
    <p:sldId id="1324" r:id="rId6"/>
    <p:sldId id="1325" r:id="rId7"/>
    <p:sldId id="1329" r:id="rId8"/>
    <p:sldId id="1330" r:id="rId9"/>
    <p:sldId id="1331" r:id="rId10"/>
    <p:sldId id="1338" r:id="rId11"/>
    <p:sldId id="1326" r:id="rId12"/>
    <p:sldId id="1327" r:id="rId13"/>
    <p:sldId id="1328" r:id="rId14"/>
    <p:sldId id="1332" r:id="rId15"/>
    <p:sldId id="1333" r:id="rId16"/>
    <p:sldId id="1339" r:id="rId17"/>
    <p:sldId id="1334" r:id="rId18"/>
    <p:sldId id="1335" r:id="rId19"/>
    <p:sldId id="1336" r:id="rId20"/>
    <p:sldId id="1340" r:id="rId21"/>
    <p:sldId id="1342" r:id="rId22"/>
  </p:sldIdLst>
  <p:sldSz cx="9906000" cy="6858000" type="A4"/>
  <p:notesSz cx="6797675" cy="9926638"/>
  <p:custShowLst>
    <p:custShow name="Custom Show 1" id="0">
      <p:sldLst/>
    </p:custShow>
  </p:custShowLst>
  <p:custDataLst>
    <p:tags r:id="rId2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guide id="3" orient="horz" pos="3127">
          <p15:clr>
            <a:srgbClr val="A4A3A4"/>
          </p15:clr>
        </p15:guide>
        <p15:guide id="4"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11" autoAdjust="0"/>
    <p:restoredTop sz="95252" autoAdjust="0"/>
  </p:normalViewPr>
  <p:slideViewPr>
    <p:cSldViewPr>
      <p:cViewPr varScale="1">
        <p:scale>
          <a:sx n="68" d="100"/>
          <a:sy n="68" d="100"/>
        </p:scale>
        <p:origin x="1668" y="72"/>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51" d="100"/>
          <a:sy n="51" d="100"/>
        </p:scale>
        <p:origin x="-3006" y="-108"/>
      </p:cViewPr>
      <p:guideLst>
        <p:guide orient="horz" pos="3128"/>
        <p:guide pos="2141"/>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4"/>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9956" y="4"/>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1/9/2017</a:t>
            </a:fld>
            <a:endParaRPr lang="en-US" dirty="0"/>
          </a:p>
        </p:txBody>
      </p:sp>
      <p:sp>
        <p:nvSpPr>
          <p:cNvPr id="4" name="Footer Placeholder 3"/>
          <p:cNvSpPr>
            <a:spLocks noGrp="1"/>
          </p:cNvSpPr>
          <p:nvPr>
            <p:ph type="ftr" sz="quarter" idx="2"/>
          </p:nvPr>
        </p:nvSpPr>
        <p:spPr bwMode="auto">
          <a:xfrm>
            <a:off x="1"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9956"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4"/>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9956" y="4"/>
            <a:ext cx="2946134" cy="49783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1/9/2017</a:t>
            </a:fld>
            <a:endParaRPr lang="en-US" dirty="0"/>
          </a:p>
        </p:txBody>
      </p:sp>
      <p:sp>
        <p:nvSpPr>
          <p:cNvPr id="4" name="Slide Image Placeholder 3"/>
          <p:cNvSpPr>
            <a:spLocks noGrp="1" noRot="1" noChangeAspect="1"/>
          </p:cNvSpPr>
          <p:nvPr>
            <p:ph type="sldImg" idx="2"/>
          </p:nvPr>
        </p:nvSpPr>
        <p:spPr>
          <a:xfrm>
            <a:off x="712788" y="747713"/>
            <a:ext cx="5373687" cy="3719512"/>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80246" y="4716782"/>
            <a:ext cx="5437188" cy="4466272"/>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9956" y="9427218"/>
            <a:ext cx="2946134" cy="49783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a:t>
            </a:fld>
            <a:endParaRPr lang="en-US"/>
          </a:p>
        </p:txBody>
      </p:sp>
    </p:spTree>
    <p:extLst>
      <p:ext uri="{BB962C8B-B14F-4D97-AF65-F5344CB8AC3E}">
        <p14:creationId xmlns:p14="http://schemas.microsoft.com/office/powerpoint/2010/main" val="42883768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899"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a:solidFill>
                  <a:schemeClr val="tx1">
                    <a:lumMod val="75000"/>
                    <a:lumOff val="25000"/>
                  </a:schemeClr>
                </a:solidFill>
                <a:latin typeface="Optane" pitchFamily="2" charset="0"/>
                <a:cs typeface="Arial" charset="0"/>
              </a:rPr>
              <a:t>BOZZA</a:t>
            </a:r>
            <a:r>
              <a:rPr lang="en-US" sz="1800" b="1" i="1" u="sng" baseline="0" dirty="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09/01/2017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09/01/2017</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560512" y="3717032"/>
            <a:ext cx="9001249" cy="3016210"/>
          </a:xfrm>
          <a:prstGeom prst="rect">
            <a:avLst/>
          </a:prstGeom>
        </p:spPr>
        <p:txBody>
          <a:bodyPr wrap="square" lIns="36000" tIns="0" rIns="36000" bIns="0">
            <a:spAutoFit/>
          </a:bodyPr>
          <a:lstStyle/>
          <a:p>
            <a:pPr algn="ctr" defTabSz="457200" eaLnBrk="0" hangingPunct="0">
              <a:buClr>
                <a:srgbClr val="FFC000"/>
              </a:buClr>
              <a:buSzPct val="85000"/>
              <a:defRPr/>
            </a:pPr>
            <a:r>
              <a:rPr lang="en-US" sz="3600" i="1" dirty="0"/>
              <a:t>EU countries pension schemes: a comparative analysis</a:t>
            </a:r>
            <a:endParaRPr lang="en-GB" sz="3600" dirty="0">
              <a:latin typeface="Arial" panose="020B0604020202020204" pitchFamily="34" charset="0"/>
              <a:ea typeface="Arial Unicode MS" panose="020B0604020202020204" pitchFamily="34" charset="-122"/>
              <a:cs typeface="Arial" panose="020B0604020202020204" pitchFamily="34" charset="0"/>
            </a:endParaRPr>
          </a:p>
          <a:p>
            <a:pPr algn="ctr" defTabSz="457200" eaLnBrk="0" hangingPunct="0">
              <a:buClr>
                <a:srgbClr val="FFC000"/>
              </a:buClr>
              <a:buSzPct val="85000"/>
              <a:defRPr/>
            </a:pPr>
            <a:endParaRPr lang="en-GB" sz="2000" b="1" dirty="0">
              <a:latin typeface="Arial" panose="020B0604020202020204" pitchFamily="34" charset="0"/>
              <a:ea typeface="Arial Unicode MS" panose="020B0604020202020204" pitchFamily="34" charset="-122"/>
              <a:cs typeface="Arial" panose="020B0604020202020204" pitchFamily="34" charset="0"/>
            </a:endParaRPr>
          </a:p>
          <a:p>
            <a:pPr algn="ctr" defTabSz="457200" eaLnBrk="0" hangingPunct="0">
              <a:buClr>
                <a:srgbClr val="FFC000"/>
              </a:buClr>
              <a:buSzPct val="85000"/>
              <a:defRPr/>
            </a:pPr>
            <a:r>
              <a:rPr lang="en-GB" sz="2000" b="1" dirty="0">
                <a:latin typeface="Arial" panose="020B0604020202020204" pitchFamily="34" charset="0"/>
                <a:ea typeface="Arial Unicode MS" panose="020B0604020202020204" pitchFamily="34" charset="-122"/>
                <a:cs typeface="Arial" panose="020B0604020202020204" pitchFamily="34" charset="0"/>
              </a:rPr>
              <a:t>Carlo </a:t>
            </a:r>
            <a:r>
              <a:rPr lang="en-GB" sz="2000" b="1" dirty="0" err="1">
                <a:latin typeface="Arial" panose="020B0604020202020204" pitchFamily="34" charset="0"/>
                <a:ea typeface="Arial Unicode MS" panose="020B0604020202020204" pitchFamily="34" charset="-122"/>
                <a:cs typeface="Arial" panose="020B0604020202020204" pitchFamily="34" charset="0"/>
              </a:rPr>
              <a:t>Mazzaferro</a:t>
            </a:r>
            <a:endParaRPr lang="en-GB" sz="2000" b="1" dirty="0">
              <a:latin typeface="Arial" panose="020B0604020202020204" pitchFamily="34" charset="0"/>
              <a:ea typeface="Arial Unicode MS" panose="020B0604020202020204" pitchFamily="34" charset="-122"/>
              <a:cs typeface="Arial" panose="020B0604020202020204" pitchFamily="34" charset="0"/>
            </a:endParaRPr>
          </a:p>
          <a:p>
            <a:pPr algn="ctr" defTabSz="457200" eaLnBrk="0" hangingPunct="0">
              <a:buClr>
                <a:srgbClr val="FFC000"/>
              </a:buClr>
              <a:buSzPct val="85000"/>
              <a:defRPr/>
            </a:pPr>
            <a:r>
              <a:rPr lang="en-GB" sz="2000" b="1" dirty="0">
                <a:latin typeface="Arial" panose="020B0604020202020204" pitchFamily="34" charset="0"/>
                <a:ea typeface="Arial Unicode MS" panose="020B0604020202020204" pitchFamily="34" charset="-122"/>
                <a:cs typeface="Arial" panose="020B0604020202020204" pitchFamily="34" charset="0"/>
              </a:rPr>
              <a:t>University of Bologna</a:t>
            </a:r>
          </a:p>
          <a:p>
            <a:pPr algn="ctr" defTabSz="457200" eaLnBrk="0" hangingPunct="0">
              <a:buClr>
                <a:srgbClr val="FFC000"/>
              </a:buClr>
              <a:buSzPct val="85000"/>
              <a:defRPr/>
            </a:pPr>
            <a:endParaRPr lang="it-IT" sz="800" b="1" noProof="1">
              <a:solidFill>
                <a:schemeClr val="tx1">
                  <a:lumMod val="85000"/>
                  <a:lumOff val="15000"/>
                </a:schemeClr>
              </a:solidFill>
              <a:latin typeface="Optane" pitchFamily="2" charset="0"/>
            </a:endParaRPr>
          </a:p>
          <a:p>
            <a:pPr algn="ctr" eaLnBrk="0" hangingPunct="0"/>
            <a:r>
              <a:rPr lang="en-US" altLang="zh-CN" sz="1400" dirty="0">
                <a:latin typeface="Arial" panose="020B0604020202020204" pitchFamily="34" charset="0"/>
                <a:ea typeface="宋体" panose="02010600030101010101" pitchFamily="2" charset="-122"/>
              </a:rPr>
              <a:t>Component Two- 2016 Training Course “</a:t>
            </a:r>
            <a:r>
              <a:rPr lang="en-US" altLang="zh-CN" sz="1400" i="1" dirty="0">
                <a:latin typeface="Arial" panose="020B0604020202020204" pitchFamily="34" charset="0"/>
                <a:ea typeface="宋体" panose="02010600030101010101" pitchFamily="2" charset="-122"/>
              </a:rPr>
              <a:t>European practices in the Governance, Financial Management and Strategies for a Sustainable Social Security System</a:t>
            </a:r>
            <a:r>
              <a:rPr lang="en-US" altLang="zh-CN" sz="1400" dirty="0">
                <a:latin typeface="Arial" panose="020B0604020202020204" pitchFamily="34" charset="0"/>
                <a:ea typeface="宋体" panose="02010600030101010101" pitchFamily="2" charset="-122"/>
              </a:rPr>
              <a:t>”</a:t>
            </a:r>
            <a:endParaRPr lang="zh-CN" altLang="zh-CN" sz="1400" dirty="0">
              <a:latin typeface="Arial" panose="020B0604020202020204" pitchFamily="34" charset="0"/>
              <a:ea typeface="宋体" panose="02010600030101010101" pitchFamily="2" charset="-122"/>
            </a:endParaRPr>
          </a:p>
          <a:p>
            <a:pPr algn="ctr"/>
            <a:endParaRPr lang="en-US" altLang="zh-CN" sz="1400" b="1" dirty="0">
              <a:latin typeface="Arial" panose="020B0604020202020204" pitchFamily="34" charset="0"/>
              <a:ea typeface="宋体" panose="02010600030101010101" pitchFamily="2" charset="-122"/>
              <a:cs typeface="Arial" panose="020B0604020202020204" pitchFamily="34" charset="0"/>
            </a:endParaRPr>
          </a:p>
          <a:p>
            <a:pPr algn="ctr"/>
            <a:r>
              <a:rPr lang="en-US" altLang="zh-CN" sz="1400" b="1" dirty="0">
                <a:latin typeface="Arial" panose="020B0604020202020204" pitchFamily="34" charset="0"/>
                <a:ea typeface="宋体" panose="02010600030101010101" pitchFamily="2" charset="-122"/>
                <a:cs typeface="Arial" panose="020B0604020202020204" pitchFamily="34" charset="0"/>
              </a:rPr>
              <a:t>Italy, October</a:t>
            </a:r>
            <a:r>
              <a:rPr lang="pl-PL" altLang="zh-CN" sz="1400" b="1" dirty="0">
                <a:latin typeface="Arial" panose="020B0604020202020204" pitchFamily="34" charset="0"/>
                <a:ea typeface="宋体" panose="02010600030101010101" pitchFamily="2" charset="-122"/>
                <a:cs typeface="Arial" panose="020B0604020202020204" pitchFamily="34" charset="0"/>
              </a:rPr>
              <a:t> </a:t>
            </a:r>
            <a:r>
              <a:rPr lang="en-US" altLang="zh-CN" sz="1400" b="1" dirty="0">
                <a:latin typeface="Arial" panose="020B0604020202020204" pitchFamily="34" charset="0"/>
                <a:ea typeface="宋体" panose="02010600030101010101" pitchFamily="2" charset="-122"/>
                <a:cs typeface="Arial" panose="020B0604020202020204" pitchFamily="34" charset="0"/>
              </a:rPr>
              <a:t>16th -30th</a:t>
            </a:r>
            <a:r>
              <a:rPr lang="pl-PL" altLang="zh-CN" sz="1400" b="1" dirty="0">
                <a:latin typeface="Arial" panose="020B0604020202020204" pitchFamily="34" charset="0"/>
                <a:ea typeface="宋体" panose="02010600030101010101" pitchFamily="2" charset="-122"/>
                <a:cs typeface="Arial" panose="020B0604020202020204" pitchFamily="34" charset="0"/>
              </a:rPr>
              <a:t>, 201</a:t>
            </a:r>
            <a:r>
              <a:rPr lang="it-IT" altLang="zh-CN" sz="1400" b="1" dirty="0">
                <a:latin typeface="Arial" panose="020B0604020202020204" pitchFamily="34" charset="0"/>
                <a:ea typeface="宋体" panose="02010600030101010101" pitchFamily="2" charset="-122"/>
                <a:cs typeface="Arial" panose="020B0604020202020204" pitchFamily="34" charset="0"/>
              </a:rPr>
              <a:t>6</a:t>
            </a:r>
            <a:endParaRPr lang="pl-PL" altLang="zh-CN" sz="1400" b="1" dirty="0">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131724847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4708981"/>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Summarizing</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457200" indent="-457200" algn="just">
              <a:lnSpc>
                <a:spcPct val="150000"/>
              </a:lnSpc>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Different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level</a:t>
            </a:r>
            <a:r>
              <a:rPr lang="it-IT" sz="2000" dirty="0">
                <a:solidFill>
                  <a:schemeClr val="tx1">
                    <a:lumMod val="75000"/>
                    <a:lumOff val="25000"/>
                  </a:schemeClr>
                </a:solidFill>
                <a:latin typeface="Optane" pitchFamily="2" charset="0"/>
                <a:ea typeface="Verdana" pitchFamily="34" charset="0"/>
                <a:cs typeface="Verdana" pitchFamily="34" charset="0"/>
              </a:rPr>
              <a:t> of RR (</a:t>
            </a:r>
            <a:r>
              <a:rPr lang="it-IT" sz="2000" dirty="0" err="1">
                <a:solidFill>
                  <a:schemeClr val="tx1">
                    <a:lumMod val="75000"/>
                    <a:lumOff val="25000"/>
                  </a:schemeClr>
                </a:solidFill>
                <a:latin typeface="Optane" pitchFamily="2" charset="0"/>
                <a:ea typeface="Verdana" pitchFamily="34" charset="0"/>
                <a:cs typeface="Verdana" pitchFamily="34" charset="0"/>
              </a:rPr>
              <a:t>always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above</a:t>
            </a:r>
            <a:r>
              <a:rPr lang="it-IT" sz="2000" dirty="0">
                <a:solidFill>
                  <a:schemeClr val="tx1">
                    <a:lumMod val="75000"/>
                    <a:lumOff val="25000"/>
                  </a:schemeClr>
                </a:solidFill>
                <a:latin typeface="Optane" pitchFamily="2" charset="0"/>
                <a:ea typeface="Verdana" pitchFamily="34" charset="0"/>
                <a:cs typeface="Verdana" pitchFamily="34" charset="0"/>
              </a:rPr>
              <a:t> 50%). </a:t>
            </a:r>
            <a:r>
              <a:rPr lang="it-IT" sz="2000" dirty="0" err="1">
                <a:solidFill>
                  <a:schemeClr val="tx1">
                    <a:lumMod val="75000"/>
                    <a:lumOff val="25000"/>
                  </a:schemeClr>
                </a:solidFill>
                <a:latin typeface="Optane" pitchFamily="2" charset="0"/>
                <a:ea typeface="Verdana" pitchFamily="34" charset="0"/>
                <a:cs typeface="Verdana" pitchFamily="34" charset="0"/>
              </a:rPr>
              <a:t>Beeing</a:t>
            </a:r>
            <a:r>
              <a:rPr lang="it-IT" sz="2000" dirty="0">
                <a:solidFill>
                  <a:schemeClr val="tx1">
                    <a:lumMod val="75000"/>
                    <a:lumOff val="25000"/>
                  </a:schemeClr>
                </a:solidFill>
                <a:latin typeface="Optane" pitchFamily="2" charset="0"/>
                <a:ea typeface="Verdana" pitchFamily="34" charset="0"/>
                <a:cs typeface="Verdana" pitchFamily="34" charset="0"/>
              </a:rPr>
              <a:t> a </a:t>
            </a:r>
            <a:r>
              <a:rPr lang="it-IT" sz="2000" dirty="0" err="1">
                <a:solidFill>
                  <a:schemeClr val="tx1">
                    <a:lumMod val="75000"/>
                    <a:lumOff val="25000"/>
                  </a:schemeClr>
                </a:solidFill>
                <a:latin typeface="Optane" pitchFamily="2" charset="0"/>
                <a:ea typeface="Verdana" pitchFamily="34" charset="0"/>
                <a:cs typeface="Verdana" pitchFamily="34" charset="0"/>
              </a:rPr>
              <a:t>Beveridgean</a:t>
            </a:r>
            <a:r>
              <a:rPr lang="it-IT" sz="2000" dirty="0">
                <a:solidFill>
                  <a:schemeClr val="tx1">
                    <a:lumMod val="75000"/>
                    <a:lumOff val="25000"/>
                  </a:schemeClr>
                </a:solidFill>
                <a:latin typeface="Optane" pitchFamily="2" charset="0"/>
                <a:ea typeface="Verdana" pitchFamily="34" charset="0"/>
                <a:cs typeface="Verdana" pitchFamily="34" charset="0"/>
              </a:rPr>
              <a:t> or a </a:t>
            </a:r>
            <a:r>
              <a:rPr lang="it-IT" sz="2000" dirty="0" err="1">
                <a:solidFill>
                  <a:schemeClr val="tx1">
                    <a:lumMod val="75000"/>
                    <a:lumOff val="25000"/>
                  </a:schemeClr>
                </a:solidFill>
                <a:latin typeface="Optane" pitchFamily="2" charset="0"/>
                <a:ea typeface="Verdana" pitchFamily="34" charset="0"/>
                <a:cs typeface="Verdana" pitchFamily="34" charset="0"/>
              </a:rPr>
              <a:t>Bismarkian</a:t>
            </a:r>
            <a:r>
              <a:rPr lang="it-IT" sz="2000" dirty="0">
                <a:solidFill>
                  <a:schemeClr val="tx1">
                    <a:lumMod val="75000"/>
                    <a:lumOff val="25000"/>
                  </a:schemeClr>
                </a:solidFill>
                <a:latin typeface="Optane" pitchFamily="2" charset="0"/>
                <a:ea typeface="Verdana" pitchFamily="34" charset="0"/>
                <a:cs typeface="Verdana" pitchFamily="34" charset="0"/>
              </a:rPr>
              <a:t> country </a:t>
            </a:r>
            <a:r>
              <a:rPr lang="it-IT" sz="2000" dirty="0" err="1">
                <a:solidFill>
                  <a:schemeClr val="tx1">
                    <a:lumMod val="75000"/>
                    <a:lumOff val="25000"/>
                  </a:schemeClr>
                </a:solidFill>
                <a:latin typeface="Optane" pitchFamily="2" charset="0"/>
                <a:ea typeface="Verdana" pitchFamily="34" charset="0"/>
                <a:cs typeface="Verdana" pitchFamily="34" charset="0"/>
              </a:rPr>
              <a:t>does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matter</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Poverty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among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older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people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always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below</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poverty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among</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total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population</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914400" lvl="1" indent="-457200" algn="just">
              <a:lnSpc>
                <a:spcPct val="150000"/>
              </a:lnSpc>
              <a:buClr>
                <a:schemeClr val="tx2"/>
              </a:buClr>
              <a:buSzPct val="103000"/>
              <a:buFont typeface="Arial" panose="020B0604020202020204" pitchFamily="34" charset="0"/>
              <a:buChar char="•"/>
            </a:pPr>
            <a:r>
              <a:rPr lang="it-IT" sz="2000" dirty="0">
                <a:solidFill>
                  <a:schemeClr val="tx1">
                    <a:lumMod val="75000"/>
                    <a:lumOff val="25000"/>
                  </a:schemeClr>
                </a:solidFill>
                <a:latin typeface="Optane" pitchFamily="2" charset="0"/>
                <a:ea typeface="Verdana" pitchFamily="34" charset="0"/>
                <a:cs typeface="Verdana" pitchFamily="34" charset="0"/>
              </a:rPr>
              <a:t>More </a:t>
            </a:r>
            <a:r>
              <a:rPr lang="it-IT" sz="2000" dirty="0" err="1">
                <a:solidFill>
                  <a:schemeClr val="tx1">
                    <a:lumMod val="75000"/>
                    <a:lumOff val="25000"/>
                  </a:schemeClr>
                </a:solidFill>
                <a:latin typeface="Optane" pitchFamily="2" charset="0"/>
                <a:ea typeface="Verdana" pitchFamily="34" charset="0"/>
                <a:cs typeface="Verdana" pitchFamily="34" charset="0"/>
              </a:rPr>
              <a:t>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risk</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women</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oldest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among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pensioners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Font typeface="+mj-lt"/>
              <a:buAutoNum type="arabicPeriod"/>
            </a:pPr>
            <a:r>
              <a:rPr lang="it-IT" sz="2000" dirty="0">
                <a:solidFill>
                  <a:schemeClr val="tx1">
                    <a:lumMod val="75000"/>
                    <a:lumOff val="25000"/>
                  </a:schemeClr>
                </a:solidFill>
                <a:latin typeface="Optane" pitchFamily="2" charset="0"/>
                <a:ea typeface="Verdana" pitchFamily="34" charset="0"/>
                <a:cs typeface="Verdana" pitchFamily="34" charset="0"/>
              </a:rPr>
              <a:t>Share of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expenditure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always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above</a:t>
            </a:r>
            <a:r>
              <a:rPr lang="it-IT" sz="2000" dirty="0">
                <a:solidFill>
                  <a:schemeClr val="tx1">
                    <a:lumMod val="75000"/>
                    <a:lumOff val="25000"/>
                  </a:schemeClr>
                </a:solidFill>
                <a:latin typeface="Optane" pitchFamily="2" charset="0"/>
                <a:ea typeface="Verdana" pitchFamily="34" charset="0"/>
                <a:cs typeface="Verdana" pitchFamily="34" charset="0"/>
              </a:rPr>
              <a:t> 10% over </a:t>
            </a:r>
            <a:r>
              <a:rPr lang="it-IT" sz="2000" dirty="0" err="1">
                <a:solidFill>
                  <a:schemeClr val="tx1">
                    <a:lumMod val="75000"/>
                    <a:lumOff val="25000"/>
                  </a:schemeClr>
                </a:solidFill>
                <a:latin typeface="Optane" pitchFamily="2" charset="0"/>
                <a:ea typeface="Verdana" pitchFamily="34" charset="0"/>
                <a:cs typeface="Verdana" pitchFamily="34" charset="0"/>
              </a:rPr>
              <a:t>Gdp</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Different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composition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between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Beveridgean</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Bismarkian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algn="just">
              <a:lnSpc>
                <a:spcPct val="150000"/>
              </a:lnSpc>
              <a:buClr>
                <a:schemeClr val="tx2"/>
              </a:buClr>
              <a:buSzPct val="103000"/>
            </a:pPr>
            <a:endParaRPr lang="it-IT" sz="2000" dirty="0">
              <a:solidFill>
                <a:schemeClr val="tx1">
                  <a:lumMod val="75000"/>
                  <a:lumOff val="25000"/>
                </a:schemeClr>
              </a:solidFill>
              <a:latin typeface="Optane" pitchFamily="2" charset="0"/>
              <a:ea typeface="Verdana" pitchFamily="34" charset="0"/>
              <a:cs typeface="Verdana" pitchFamily="34" charset="0"/>
            </a:endParaRP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4364" y="823656"/>
            <a:ext cx="9200197" cy="4955203"/>
          </a:xfrm>
          <a:prstGeom prst="rect">
            <a:avLst/>
          </a:prstGeom>
        </p:spPr>
        <p:txBody>
          <a:bodyPr wrap="square">
            <a:spAutoFit/>
          </a:bodyPr>
          <a:lstStyle/>
          <a:p>
            <a:pPr marL="342900" indent="-342900" algn="just">
              <a:lnSpc>
                <a:spcPct val="150000"/>
              </a:lnSpc>
              <a:spcAft>
                <a:spcPts val="1200"/>
              </a:spcAf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A </a:t>
            </a:r>
            <a:r>
              <a:rPr lang="it-IT" sz="2000" dirty="0" err="1">
                <a:solidFill>
                  <a:schemeClr val="tx1">
                    <a:lumMod val="75000"/>
                    <a:lumOff val="25000"/>
                  </a:schemeClr>
                </a:solidFill>
                <a:latin typeface="Optane" pitchFamily="2" charset="0"/>
                <a:ea typeface="Verdana" pitchFamily="34" charset="0"/>
                <a:cs typeface="Verdana" pitchFamily="34" charset="0"/>
              </a:rPr>
              <a:t>broader</a:t>
            </a:r>
            <a:r>
              <a:rPr lang="it-IT" sz="2000" dirty="0">
                <a:solidFill>
                  <a:schemeClr val="tx1">
                    <a:lumMod val="75000"/>
                    <a:lumOff val="25000"/>
                  </a:schemeClr>
                </a:solidFill>
                <a:latin typeface="Optane" pitchFamily="2" charset="0"/>
                <a:ea typeface="Verdana" pitchFamily="34" charset="0"/>
                <a:cs typeface="Verdana" pitchFamily="34" charset="0"/>
              </a:rPr>
              <a:t> and more </a:t>
            </a:r>
            <a:r>
              <a:rPr lang="it-IT" sz="2000" dirty="0" err="1">
                <a:solidFill>
                  <a:schemeClr val="tx1">
                    <a:lumMod val="75000"/>
                    <a:lumOff val="25000"/>
                  </a:schemeClr>
                </a:solidFill>
                <a:latin typeface="Optane" pitchFamily="2" charset="0"/>
                <a:ea typeface="Verdana" pitchFamily="34" charset="0"/>
                <a:cs typeface="Verdana" pitchFamily="34" charset="0"/>
              </a:rPr>
              <a:t>comprehensive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classification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the World </a:t>
            </a:r>
            <a:r>
              <a:rPr lang="it-IT" sz="2000" dirty="0" err="1">
                <a:solidFill>
                  <a:schemeClr val="tx1">
                    <a:lumMod val="75000"/>
                    <a:lumOff val="25000"/>
                  </a:schemeClr>
                </a:solidFill>
                <a:latin typeface="Optane" pitchFamily="2" charset="0"/>
                <a:ea typeface="Verdana" pitchFamily="34" charset="0"/>
                <a:cs typeface="Verdana" pitchFamily="34" charset="0"/>
              </a:rPr>
              <a:t>Bank</a:t>
            </a:r>
            <a:r>
              <a:rPr lang="it-IT" sz="2000" dirty="0">
                <a:solidFill>
                  <a:schemeClr val="tx1">
                    <a:lumMod val="75000"/>
                    <a:lumOff val="25000"/>
                  </a:schemeClr>
                </a:solidFill>
                <a:latin typeface="Optane" pitchFamily="2" charset="0"/>
                <a:ea typeface="Verdana" pitchFamily="34" charset="0"/>
                <a:cs typeface="Verdana" pitchFamily="34" charset="0"/>
              </a:rPr>
              <a:t>/OECD </a:t>
            </a:r>
            <a:r>
              <a:rPr lang="it-IT" sz="2000" dirty="0" err="1">
                <a:solidFill>
                  <a:schemeClr val="tx1">
                    <a:lumMod val="75000"/>
                    <a:lumOff val="25000"/>
                  </a:schemeClr>
                </a:solidFill>
                <a:latin typeface="Optane" pitchFamily="2" charset="0"/>
                <a:ea typeface="Verdana" pitchFamily="34" charset="0"/>
                <a:cs typeface="Verdana" pitchFamily="34" charset="0"/>
              </a:rPr>
              <a:t>taxonomy</a:t>
            </a:r>
            <a:r>
              <a:rPr lang="it-IT" sz="2000" dirty="0">
                <a:solidFill>
                  <a:schemeClr val="tx1">
                    <a:lumMod val="75000"/>
                    <a:lumOff val="25000"/>
                  </a:schemeClr>
                </a:solidFill>
                <a:latin typeface="Optane" pitchFamily="2" charset="0"/>
                <a:ea typeface="Verdana" pitchFamily="34" charset="0"/>
                <a:cs typeface="Verdana" pitchFamily="34" charset="0"/>
              </a:rPr>
              <a:t>. </a:t>
            </a:r>
          </a:p>
          <a:p>
            <a:pPr marL="342900" indent="-342900" algn="just">
              <a:lnSpc>
                <a:spcPct val="150000"/>
              </a:lnSpc>
              <a:spcAft>
                <a:spcPts val="1200"/>
              </a:spcAf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systems</a:t>
            </a:r>
            <a:r>
              <a:rPr lang="it-IT" sz="2000" dirty="0">
                <a:solidFill>
                  <a:schemeClr val="tx1">
                    <a:lumMod val="75000"/>
                    <a:lumOff val="25000"/>
                  </a:schemeClr>
                </a:solidFill>
                <a:latin typeface="Optane" pitchFamily="2" charset="0"/>
                <a:ea typeface="Verdana" pitchFamily="34" charset="0"/>
                <a:cs typeface="Verdana" pitchFamily="34" charset="0"/>
              </a:rPr>
              <a:t> can be </a:t>
            </a:r>
            <a:r>
              <a:rPr lang="it-IT" sz="2000" dirty="0" err="1">
                <a:solidFill>
                  <a:schemeClr val="tx1">
                    <a:lumMod val="75000"/>
                    <a:lumOff val="25000"/>
                  </a:schemeClr>
                </a:solidFill>
                <a:latin typeface="Optane" pitchFamily="2" charset="0"/>
                <a:ea typeface="Verdana" pitchFamily="34" charset="0"/>
                <a:cs typeface="Verdana" pitchFamily="34" charset="0"/>
              </a:rPr>
              <a:t>classified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into</a:t>
            </a:r>
            <a:r>
              <a:rPr lang="it-IT" sz="2000" dirty="0">
                <a:solidFill>
                  <a:schemeClr val="tx1">
                    <a:lumMod val="75000"/>
                    <a:lumOff val="25000"/>
                  </a:schemeClr>
                </a:solidFill>
                <a:latin typeface="Optane" pitchFamily="2" charset="0"/>
                <a:ea typeface="Verdana" pitchFamily="34" charset="0"/>
                <a:cs typeface="Verdana" pitchFamily="34" charset="0"/>
              </a:rPr>
              <a:t> a </a:t>
            </a:r>
            <a:r>
              <a:rPr lang="it-IT" sz="2000" dirty="0" err="1">
                <a:solidFill>
                  <a:schemeClr val="tx1">
                    <a:lumMod val="75000"/>
                    <a:lumOff val="25000"/>
                  </a:schemeClr>
                </a:solidFill>
                <a:latin typeface="Optane" pitchFamily="2" charset="0"/>
                <a:ea typeface="Verdana" pitchFamily="34" charset="0"/>
                <a:cs typeface="Verdana" pitchFamily="34" charset="0"/>
              </a:rPr>
              <a:t>three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level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scheme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where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each</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level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pursues</a:t>
            </a:r>
            <a:r>
              <a:rPr lang="it-IT" sz="2000" dirty="0">
                <a:solidFill>
                  <a:schemeClr val="tx1">
                    <a:lumMod val="75000"/>
                    <a:lumOff val="25000"/>
                  </a:schemeClr>
                </a:solidFill>
                <a:latin typeface="Optane" pitchFamily="2" charset="0"/>
                <a:ea typeface="Verdana" pitchFamily="34" charset="0"/>
                <a:cs typeface="Verdana" pitchFamily="34" charset="0"/>
              </a:rPr>
              <a:t> a </a:t>
            </a:r>
            <a:r>
              <a:rPr lang="it-IT" sz="2000" dirty="0" err="1">
                <a:solidFill>
                  <a:schemeClr val="tx1">
                    <a:lumMod val="75000"/>
                    <a:lumOff val="25000"/>
                  </a:schemeClr>
                </a:solidFill>
                <a:latin typeface="Optane" pitchFamily="2" charset="0"/>
                <a:ea typeface="Verdana" pitchFamily="34" charset="0"/>
                <a:cs typeface="Verdana" pitchFamily="34" charset="0"/>
              </a:rPr>
              <a:t>different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objective</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spcAft>
                <a:spcPts val="1200"/>
              </a:spcAf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First pillar: </a:t>
            </a:r>
            <a:r>
              <a:rPr lang="it-IT" sz="2000" b="1" i="1" dirty="0" err="1">
                <a:solidFill>
                  <a:schemeClr val="tx1">
                    <a:lumMod val="75000"/>
                    <a:lumOff val="25000"/>
                  </a:schemeClr>
                </a:solidFill>
                <a:latin typeface="Optane" pitchFamily="2" charset="0"/>
                <a:ea typeface="Verdana" pitchFamily="34" charset="0"/>
                <a:cs typeface="Verdana" pitchFamily="34" charset="0"/>
              </a:rPr>
              <a:t>avoiding</a:t>
            </a:r>
            <a:r>
              <a:rPr lang="it-IT" sz="2000" b="1" i="1" dirty="0">
                <a:solidFill>
                  <a:schemeClr val="tx1">
                    <a:lumMod val="75000"/>
                    <a:lumOff val="25000"/>
                  </a:schemeClr>
                </a:solidFill>
                <a:latin typeface="Optane" pitchFamily="2" charset="0"/>
                <a:ea typeface="Verdana" pitchFamily="34" charset="0"/>
                <a:cs typeface="Verdana" pitchFamily="34" charset="0"/>
              </a:rPr>
              <a:t> </a:t>
            </a:r>
            <a:r>
              <a:rPr lang="it-IT" sz="2000" b="1" i="1" dirty="0" err="1">
                <a:solidFill>
                  <a:schemeClr val="tx1">
                    <a:lumMod val="75000"/>
                    <a:lumOff val="25000"/>
                  </a:schemeClr>
                </a:solidFill>
                <a:latin typeface="Optane" pitchFamily="2" charset="0"/>
                <a:ea typeface="Verdana" pitchFamily="34" charset="0"/>
                <a:cs typeface="Verdana" pitchFamily="34" charset="0"/>
              </a:rPr>
              <a:t>poverty</a:t>
            </a:r>
            <a:r>
              <a:rPr lang="it-IT" sz="2000" dirty="0">
                <a:solidFill>
                  <a:schemeClr val="tx1">
                    <a:lumMod val="75000"/>
                    <a:lumOff val="25000"/>
                  </a:schemeClr>
                </a:solidFill>
                <a:latin typeface="Optane" pitchFamily="2" charset="0"/>
                <a:ea typeface="Verdana" pitchFamily="34" charset="0"/>
                <a:cs typeface="Verdana" pitchFamily="34" charset="0"/>
              </a:rPr>
              <a:t> in </a:t>
            </a:r>
            <a:r>
              <a:rPr lang="it-IT" sz="2000" dirty="0" err="1">
                <a:solidFill>
                  <a:schemeClr val="tx1">
                    <a:lumMod val="75000"/>
                    <a:lumOff val="25000"/>
                  </a:schemeClr>
                </a:solidFill>
                <a:latin typeface="Optane" pitchFamily="2" charset="0"/>
                <a:ea typeface="Verdana" pitchFamily="34" charset="0"/>
                <a:cs typeface="Verdana" pitchFamily="34" charset="0"/>
              </a:rPr>
              <a:t>old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age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Typically</a:t>
            </a:r>
            <a:r>
              <a:rPr lang="it-IT" sz="2000" dirty="0">
                <a:solidFill>
                  <a:schemeClr val="tx1">
                    <a:lumMod val="75000"/>
                    <a:lumOff val="25000"/>
                  </a:schemeClr>
                </a:solidFill>
                <a:latin typeface="Optane" pitchFamily="2" charset="0"/>
                <a:ea typeface="Verdana" pitchFamily="34" charset="0"/>
                <a:cs typeface="Verdana" pitchFamily="34" charset="0"/>
              </a:rPr>
              <a:t> public and PAYGO, </a:t>
            </a:r>
            <a:r>
              <a:rPr lang="it-IT" sz="2000" dirty="0" err="1">
                <a:solidFill>
                  <a:schemeClr val="tx1">
                    <a:lumMod val="75000"/>
                    <a:lumOff val="25000"/>
                  </a:schemeClr>
                </a:solidFill>
                <a:latin typeface="Optane" pitchFamily="2" charset="0"/>
                <a:ea typeface="Verdana" pitchFamily="34" charset="0"/>
                <a:cs typeface="Verdana" pitchFamily="34" charset="0"/>
              </a:rPr>
              <a:t>universal</a:t>
            </a:r>
            <a:r>
              <a:rPr lang="it-IT" sz="2000" dirty="0">
                <a:solidFill>
                  <a:schemeClr val="tx1">
                    <a:lumMod val="75000"/>
                    <a:lumOff val="25000"/>
                  </a:schemeClr>
                </a:solidFill>
                <a:latin typeface="Optane" pitchFamily="2" charset="0"/>
                <a:ea typeface="Verdana" pitchFamily="34" charset="0"/>
                <a:cs typeface="Verdana" pitchFamily="34" charset="0"/>
              </a:rPr>
              <a:t> or </a:t>
            </a:r>
            <a:r>
              <a:rPr lang="it-IT" sz="2000" dirty="0" err="1">
                <a:solidFill>
                  <a:schemeClr val="tx1">
                    <a:lumMod val="75000"/>
                    <a:lumOff val="25000"/>
                  </a:schemeClr>
                </a:solidFill>
                <a:latin typeface="Optane" pitchFamily="2" charset="0"/>
                <a:ea typeface="Verdana" pitchFamily="34" charset="0"/>
                <a:cs typeface="Verdana" pitchFamily="34" charset="0"/>
              </a:rPr>
              <a:t>flat</a:t>
            </a:r>
            <a:r>
              <a:rPr lang="it-IT" sz="2000" dirty="0">
                <a:solidFill>
                  <a:schemeClr val="tx1">
                    <a:lumMod val="75000"/>
                    <a:lumOff val="25000"/>
                  </a:schemeClr>
                </a:solidFill>
                <a:latin typeface="Optane" pitchFamily="2" charset="0"/>
                <a:ea typeface="Verdana" pitchFamily="34" charset="0"/>
                <a:cs typeface="Verdana" pitchFamily="34" charset="0"/>
              </a:rPr>
              <a:t> rate benefit or minimum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contains</a:t>
            </a:r>
            <a:r>
              <a:rPr lang="it-IT" sz="2000" dirty="0">
                <a:solidFill>
                  <a:schemeClr val="tx1">
                    <a:lumMod val="75000"/>
                    <a:lumOff val="25000"/>
                  </a:schemeClr>
                </a:solidFill>
                <a:latin typeface="Optane" pitchFamily="2" charset="0"/>
                <a:ea typeface="Verdana" pitchFamily="34" charset="0"/>
                <a:cs typeface="Verdana" pitchFamily="34" charset="0"/>
              </a:rPr>
              <a:t> strong redistributive </a:t>
            </a:r>
            <a:r>
              <a:rPr lang="it-IT" sz="2000" dirty="0" err="1">
                <a:solidFill>
                  <a:schemeClr val="tx1">
                    <a:lumMod val="75000"/>
                    <a:lumOff val="25000"/>
                  </a:schemeClr>
                </a:solidFill>
                <a:latin typeface="Optane" pitchFamily="2" charset="0"/>
                <a:ea typeface="Verdana" pitchFamily="34" charset="0"/>
                <a:cs typeface="Verdana" pitchFamily="34" charset="0"/>
              </a:rPr>
              <a:t>elments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spcAft>
                <a:spcPts val="1200"/>
              </a:spcAf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Second pillar: </a:t>
            </a:r>
            <a:r>
              <a:rPr lang="it-IT" sz="2000" b="1" i="1" dirty="0" err="1">
                <a:solidFill>
                  <a:schemeClr val="tx1">
                    <a:lumMod val="75000"/>
                    <a:lumOff val="25000"/>
                  </a:schemeClr>
                </a:solidFill>
                <a:latin typeface="Optane" pitchFamily="2" charset="0"/>
                <a:ea typeface="Verdana" pitchFamily="34" charset="0"/>
                <a:cs typeface="Verdana" pitchFamily="34" charset="0"/>
              </a:rPr>
              <a:t>ensuring</a:t>
            </a:r>
            <a:r>
              <a:rPr lang="it-IT" sz="2000" b="1" i="1" dirty="0">
                <a:solidFill>
                  <a:schemeClr val="tx1">
                    <a:lumMod val="75000"/>
                    <a:lumOff val="25000"/>
                  </a:schemeClr>
                </a:solidFill>
                <a:latin typeface="Optane" pitchFamily="2" charset="0"/>
                <a:ea typeface="Verdana" pitchFamily="34" charset="0"/>
                <a:cs typeface="Verdana" pitchFamily="34" charset="0"/>
              </a:rPr>
              <a:t> </a:t>
            </a:r>
            <a:r>
              <a:rPr lang="it-IT" sz="2000" b="1" i="1" dirty="0" err="1">
                <a:solidFill>
                  <a:schemeClr val="tx1">
                    <a:lumMod val="75000"/>
                    <a:lumOff val="25000"/>
                  </a:schemeClr>
                </a:solidFill>
                <a:latin typeface="Optane" pitchFamily="2" charset="0"/>
                <a:ea typeface="Verdana" pitchFamily="34" charset="0"/>
                <a:cs typeface="Verdana" pitchFamily="34" charset="0"/>
              </a:rPr>
              <a:t>adequacy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occupational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schemes</a:t>
            </a:r>
            <a:r>
              <a:rPr lang="it-IT" sz="2000" dirty="0">
                <a:solidFill>
                  <a:schemeClr val="tx1">
                    <a:lumMod val="75000"/>
                    <a:lumOff val="25000"/>
                  </a:schemeClr>
                </a:solidFill>
                <a:latin typeface="Optane" pitchFamily="2" charset="0"/>
                <a:ea typeface="Verdana" pitchFamily="34" charset="0"/>
                <a:cs typeface="Verdana" pitchFamily="34" charset="0"/>
              </a:rPr>
              <a:t>, can be public or private, DB or (N)DC, </a:t>
            </a:r>
            <a:r>
              <a:rPr lang="it-IT" sz="2000" dirty="0" err="1">
                <a:solidFill>
                  <a:schemeClr val="tx1">
                    <a:lumMod val="75000"/>
                    <a:lumOff val="25000"/>
                  </a:schemeClr>
                </a:solidFill>
                <a:latin typeface="Optane" pitchFamily="2" charset="0"/>
                <a:ea typeface="Verdana" pitchFamily="34" charset="0"/>
                <a:cs typeface="Verdana" pitchFamily="34" charset="0"/>
              </a:rPr>
              <a:t>funded</a:t>
            </a:r>
            <a:r>
              <a:rPr lang="it-IT" sz="2000" dirty="0">
                <a:solidFill>
                  <a:schemeClr val="tx1">
                    <a:lumMod val="75000"/>
                    <a:lumOff val="25000"/>
                  </a:schemeClr>
                </a:solidFill>
                <a:latin typeface="Optane" pitchFamily="2" charset="0"/>
                <a:ea typeface="Verdana" pitchFamily="34" charset="0"/>
                <a:cs typeface="Verdana" pitchFamily="34" charset="0"/>
              </a:rPr>
              <a:t> or PAYGO, </a:t>
            </a:r>
            <a:r>
              <a:rPr lang="it-IT" sz="2000" dirty="0" err="1">
                <a:solidFill>
                  <a:schemeClr val="tx1">
                    <a:lumMod val="75000"/>
                    <a:lumOff val="25000"/>
                  </a:schemeClr>
                </a:solidFill>
                <a:latin typeface="Optane" pitchFamily="2" charset="0"/>
                <a:ea typeface="Verdana" pitchFamily="34" charset="0"/>
                <a:cs typeface="Verdana" pitchFamily="34" charset="0"/>
              </a:rPr>
              <a:t>may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vary</a:t>
            </a:r>
            <a:r>
              <a:rPr lang="it-IT" sz="2000" dirty="0">
                <a:solidFill>
                  <a:schemeClr val="tx1">
                    <a:lumMod val="75000"/>
                    <a:lumOff val="25000"/>
                  </a:schemeClr>
                </a:solidFill>
                <a:latin typeface="Optane" pitchFamily="2" charset="0"/>
                <a:ea typeface="Verdana" pitchFamily="34" charset="0"/>
                <a:cs typeface="Verdana" pitchFamily="34" charset="0"/>
              </a:rPr>
              <a:t> in the degree of </a:t>
            </a:r>
            <a:r>
              <a:rPr lang="it-IT" sz="2000" dirty="0" err="1">
                <a:solidFill>
                  <a:schemeClr val="tx1">
                    <a:lumMod val="75000"/>
                    <a:lumOff val="25000"/>
                  </a:schemeClr>
                </a:solidFill>
                <a:latin typeface="Optane" pitchFamily="2" charset="0"/>
                <a:ea typeface="Verdana" pitchFamily="34" charset="0"/>
                <a:cs typeface="Verdana" pitchFamily="34" charset="0"/>
              </a:rPr>
              <a:t>redistribution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typically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based</a:t>
            </a:r>
            <a:r>
              <a:rPr lang="it-IT" sz="2000" dirty="0">
                <a:solidFill>
                  <a:schemeClr val="tx1">
                    <a:lumMod val="75000"/>
                    <a:lumOff val="25000"/>
                  </a:schemeClr>
                </a:solidFill>
                <a:latin typeface="Optane" pitchFamily="2" charset="0"/>
                <a:ea typeface="Verdana" pitchFamily="34" charset="0"/>
                <a:cs typeface="Verdana" pitchFamily="34" charset="0"/>
              </a:rPr>
              <a:t> on the </a:t>
            </a:r>
            <a:r>
              <a:rPr lang="it-IT" sz="2000" dirty="0" err="1">
                <a:solidFill>
                  <a:schemeClr val="tx1">
                    <a:lumMod val="75000"/>
                    <a:lumOff val="25000"/>
                  </a:schemeClr>
                </a:solidFill>
                <a:latin typeface="Optane" pitchFamily="2" charset="0"/>
                <a:ea typeface="Verdana" pitchFamily="34" charset="0"/>
                <a:cs typeface="Verdana" pitchFamily="34" charset="0"/>
              </a:rPr>
              <a:t>labour</a:t>
            </a:r>
            <a:r>
              <a:rPr lang="it-IT" sz="2000" dirty="0">
                <a:solidFill>
                  <a:schemeClr val="tx1">
                    <a:lumMod val="75000"/>
                    <a:lumOff val="25000"/>
                  </a:schemeClr>
                </a:solidFill>
                <a:latin typeface="Optane" pitchFamily="2" charset="0"/>
                <a:ea typeface="Verdana" pitchFamily="34" charset="0"/>
                <a:cs typeface="Verdana" pitchFamily="34" charset="0"/>
              </a:rPr>
              <a:t> market position of the </a:t>
            </a:r>
            <a:r>
              <a:rPr lang="it-IT" sz="2000" dirty="0" err="1">
                <a:solidFill>
                  <a:schemeClr val="tx1">
                    <a:lumMod val="75000"/>
                    <a:lumOff val="25000"/>
                  </a:schemeClr>
                </a:solidFill>
                <a:latin typeface="Optane" pitchFamily="2" charset="0"/>
                <a:ea typeface="Verdana" pitchFamily="34" charset="0"/>
                <a:cs typeface="Verdana" pitchFamily="34" charset="0"/>
              </a:rPr>
              <a:t>insured</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Third pillar: </a:t>
            </a:r>
            <a:r>
              <a:rPr lang="it-IT" sz="2000" b="1" i="1" dirty="0" err="1">
                <a:solidFill>
                  <a:schemeClr val="tx1">
                    <a:lumMod val="75000"/>
                    <a:lumOff val="25000"/>
                  </a:schemeClr>
                </a:solidFill>
                <a:latin typeface="Optane" pitchFamily="2" charset="0"/>
                <a:ea typeface="Verdana" pitchFamily="34" charset="0"/>
                <a:cs typeface="Verdana" pitchFamily="34" charset="0"/>
              </a:rPr>
              <a:t>giving</a:t>
            </a:r>
            <a:r>
              <a:rPr lang="it-IT" sz="2000" b="1" i="1" dirty="0">
                <a:solidFill>
                  <a:schemeClr val="tx1">
                    <a:lumMod val="75000"/>
                    <a:lumOff val="25000"/>
                  </a:schemeClr>
                </a:solidFill>
                <a:latin typeface="Optane" pitchFamily="2" charset="0"/>
                <a:ea typeface="Verdana" pitchFamily="34" charset="0"/>
                <a:cs typeface="Verdana" pitchFamily="34" charset="0"/>
              </a:rPr>
              <a:t> </a:t>
            </a:r>
            <a:r>
              <a:rPr lang="it-IT" sz="2000" b="1" i="1" dirty="0" err="1">
                <a:solidFill>
                  <a:schemeClr val="tx1">
                    <a:lumMod val="75000"/>
                    <a:lumOff val="25000"/>
                  </a:schemeClr>
                </a:solidFill>
                <a:latin typeface="Optane" pitchFamily="2" charset="0"/>
                <a:ea typeface="Verdana" pitchFamily="34" charset="0"/>
                <a:cs typeface="Verdana" pitchFamily="34" charset="0"/>
              </a:rPr>
              <a:t>flexibility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individual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plans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typically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voluntary</a:t>
            </a:r>
            <a:r>
              <a:rPr lang="it-IT" sz="2000" dirty="0">
                <a:solidFill>
                  <a:schemeClr val="tx1">
                    <a:lumMod val="75000"/>
                    <a:lumOff val="25000"/>
                  </a:schemeClr>
                </a:solidFill>
                <a:latin typeface="Optane" pitchFamily="2" charset="0"/>
                <a:ea typeface="Verdana" pitchFamily="34" charset="0"/>
                <a:cs typeface="Verdana" pitchFamily="34" charset="0"/>
              </a:rPr>
              <a:t>, private and </a:t>
            </a:r>
            <a:r>
              <a:rPr lang="it-IT" sz="2000" dirty="0" err="1">
                <a:solidFill>
                  <a:schemeClr val="tx1">
                    <a:lumMod val="75000"/>
                    <a:lumOff val="25000"/>
                  </a:schemeClr>
                </a:solidFill>
                <a:latin typeface="Optane" pitchFamily="2" charset="0"/>
                <a:ea typeface="Verdana" pitchFamily="34" charset="0"/>
                <a:cs typeface="Verdana" pitchFamily="34" charset="0"/>
              </a:rPr>
              <a:t>funded</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Remeber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this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calssification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roough</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that</a:t>
            </a:r>
            <a:r>
              <a:rPr lang="it-IT" sz="2000" dirty="0">
                <a:solidFill>
                  <a:schemeClr val="tx1">
                    <a:lumMod val="75000"/>
                    <a:lumOff val="25000"/>
                  </a:schemeClr>
                </a:solidFill>
                <a:latin typeface="Optane" pitchFamily="2" charset="0"/>
                <a:ea typeface="Verdana" pitchFamily="34" charset="0"/>
                <a:cs typeface="Verdana" pitchFamily="34" charset="0"/>
              </a:rPr>
              <a:t> in single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experiences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schemes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interact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across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pillars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4847481"/>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A more «</a:t>
            </a:r>
            <a:r>
              <a:rPr lang="it-IT" sz="2000" dirty="0" err="1">
                <a:solidFill>
                  <a:schemeClr val="tx1">
                    <a:lumMod val="75000"/>
                    <a:lumOff val="25000"/>
                  </a:schemeClr>
                </a:solidFill>
                <a:latin typeface="Optane" pitchFamily="2" charset="0"/>
                <a:ea typeface="Verdana" pitchFamily="34" charset="0"/>
                <a:cs typeface="Verdana" pitchFamily="34" charset="0"/>
              </a:rPr>
              <a:t>theoretical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classification</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Moving</a:t>
            </a:r>
            <a:r>
              <a:rPr lang="it-IT" sz="2000" dirty="0">
                <a:solidFill>
                  <a:schemeClr val="tx1">
                    <a:lumMod val="75000"/>
                    <a:lumOff val="25000"/>
                  </a:schemeClr>
                </a:solidFill>
                <a:latin typeface="Optane" pitchFamily="2" charset="0"/>
                <a:ea typeface="Verdana" pitchFamily="34" charset="0"/>
                <a:cs typeface="Verdana" pitchFamily="34" charset="0"/>
              </a:rPr>
              <a:t> from the idea </a:t>
            </a:r>
            <a:r>
              <a:rPr lang="it-IT" sz="2000" dirty="0" err="1">
                <a:solidFill>
                  <a:schemeClr val="tx1">
                    <a:lumMod val="75000"/>
                    <a:lumOff val="25000"/>
                  </a:schemeClr>
                </a:solidFill>
                <a:latin typeface="Optane" pitchFamily="2" charset="0"/>
                <a:ea typeface="Verdana" pitchFamily="34" charset="0"/>
                <a:cs typeface="Verdana" pitchFamily="34" charset="0"/>
              </a:rPr>
              <a:t>that</a:t>
            </a:r>
            <a:r>
              <a:rPr lang="it-IT" sz="2000" dirty="0">
                <a:solidFill>
                  <a:schemeClr val="tx1">
                    <a:lumMod val="75000"/>
                    <a:lumOff val="25000"/>
                  </a:schemeClr>
                </a:solidFill>
                <a:latin typeface="Optane" pitchFamily="2" charset="0"/>
                <a:ea typeface="Verdana" pitchFamily="34" charset="0"/>
                <a:cs typeface="Verdana" pitchFamily="34" charset="0"/>
              </a:rPr>
              <a:t> the core of the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r>
              <a:rPr lang="it-IT" sz="2000" dirty="0">
                <a:solidFill>
                  <a:schemeClr val="tx1">
                    <a:lumMod val="75000"/>
                    <a:lumOff val="25000"/>
                  </a:schemeClr>
                </a:solidFill>
                <a:latin typeface="Optane" pitchFamily="2" charset="0"/>
                <a:ea typeface="Verdana" pitchFamily="34" charset="0"/>
                <a:cs typeface="Verdana" pitchFamily="34" charset="0"/>
              </a:rPr>
              <a:t> in the </a:t>
            </a:r>
            <a:r>
              <a:rPr lang="it-IT" sz="2000" dirty="0" err="1">
                <a:solidFill>
                  <a:schemeClr val="tx1">
                    <a:lumMod val="75000"/>
                    <a:lumOff val="25000"/>
                  </a:schemeClr>
                </a:solidFill>
                <a:latin typeface="Optane" pitchFamily="2" charset="0"/>
                <a:ea typeface="Verdana" pitchFamily="34" charset="0"/>
                <a:cs typeface="Verdana" pitchFamily="34" charset="0"/>
              </a:rPr>
              <a:t>majority</a:t>
            </a:r>
            <a:r>
              <a:rPr lang="it-IT" sz="2000" dirty="0">
                <a:solidFill>
                  <a:schemeClr val="tx1">
                    <a:lumMod val="75000"/>
                    <a:lumOff val="25000"/>
                  </a:schemeClr>
                </a:solidFill>
                <a:latin typeface="Optane" pitchFamily="2" charset="0"/>
                <a:ea typeface="Verdana" pitchFamily="34" charset="0"/>
                <a:cs typeface="Verdana" pitchFamily="34" charset="0"/>
              </a:rPr>
              <a:t> of EU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pillar II. </a:t>
            </a: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It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possible</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distinguish</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according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both</a:t>
            </a:r>
            <a:r>
              <a:rPr lang="it-IT" sz="2000" dirty="0">
                <a:solidFill>
                  <a:schemeClr val="tx1">
                    <a:lumMod val="75000"/>
                    <a:lumOff val="25000"/>
                  </a:schemeClr>
                </a:solidFill>
                <a:latin typeface="Optane" pitchFamily="2" charset="0"/>
                <a:ea typeface="Verdana" pitchFamily="34" charset="0"/>
                <a:cs typeface="Verdana" pitchFamily="34" charset="0"/>
              </a:rPr>
              <a:t> to the </a:t>
            </a:r>
            <a:r>
              <a:rPr lang="it-IT" sz="2000" dirty="0" err="1">
                <a:solidFill>
                  <a:schemeClr val="tx1">
                    <a:lumMod val="75000"/>
                    <a:lumOff val="25000"/>
                  </a:schemeClr>
                </a:solidFill>
                <a:latin typeface="Optane" pitchFamily="2" charset="0"/>
                <a:ea typeface="Verdana" pitchFamily="34" charset="0"/>
                <a:cs typeface="Verdana" pitchFamily="34" charset="0"/>
              </a:rPr>
              <a:t>financing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method</a:t>
            </a:r>
            <a:r>
              <a:rPr lang="it-IT" sz="2000" dirty="0">
                <a:solidFill>
                  <a:schemeClr val="tx1">
                    <a:lumMod val="75000"/>
                    <a:lumOff val="25000"/>
                  </a:schemeClr>
                </a:solidFill>
                <a:latin typeface="Optane" pitchFamily="2" charset="0"/>
                <a:ea typeface="Verdana" pitchFamily="34" charset="0"/>
                <a:cs typeface="Verdana" pitchFamily="34" charset="0"/>
              </a:rPr>
              <a:t> and to the </a:t>
            </a:r>
            <a:r>
              <a:rPr lang="it-IT" sz="2000" dirty="0" err="1">
                <a:solidFill>
                  <a:schemeClr val="tx1">
                    <a:lumMod val="75000"/>
                    <a:lumOff val="25000"/>
                  </a:schemeClr>
                </a:solidFill>
                <a:latin typeface="Optane" pitchFamily="2" charset="0"/>
                <a:ea typeface="Verdana" pitchFamily="34" charset="0"/>
                <a:cs typeface="Verdana" pitchFamily="34" charset="0"/>
              </a:rPr>
              <a:t>rule</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computation</a:t>
            </a:r>
            <a:r>
              <a:rPr lang="it-IT" sz="2000" dirty="0">
                <a:solidFill>
                  <a:schemeClr val="tx1">
                    <a:lumMod val="75000"/>
                    <a:lumOff val="25000"/>
                  </a:schemeClr>
                </a:solidFill>
                <a:latin typeface="Optane" pitchFamily="2" charset="0"/>
                <a:ea typeface="Verdana" pitchFamily="34" charset="0"/>
                <a:cs typeface="Verdana" pitchFamily="34" charset="0"/>
              </a:rPr>
              <a:t> of the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benefit.</a:t>
            </a: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Combinig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these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charateristics</a:t>
            </a:r>
            <a:r>
              <a:rPr lang="it-IT" sz="2000" dirty="0">
                <a:solidFill>
                  <a:schemeClr val="tx1">
                    <a:lumMod val="75000"/>
                    <a:lumOff val="25000"/>
                  </a:schemeClr>
                </a:solidFill>
                <a:latin typeface="Optane" pitchFamily="2" charset="0"/>
                <a:ea typeface="Verdana" pitchFamily="34" charset="0"/>
                <a:cs typeface="Verdana" pitchFamily="34" charset="0"/>
              </a:rPr>
              <a:t> 4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schemes</a:t>
            </a:r>
            <a:r>
              <a:rPr lang="it-IT" sz="2000" dirty="0">
                <a:solidFill>
                  <a:schemeClr val="tx1">
                    <a:lumMod val="75000"/>
                    <a:lumOff val="25000"/>
                  </a:schemeClr>
                </a:solidFill>
                <a:latin typeface="Optane" pitchFamily="2" charset="0"/>
                <a:ea typeface="Verdana" pitchFamily="34" charset="0"/>
                <a:cs typeface="Verdana" pitchFamily="34" charset="0"/>
              </a:rPr>
              <a:t> emerge:</a:t>
            </a:r>
          </a:p>
          <a:p>
            <a:pPr algn="just">
              <a:lnSpc>
                <a:spcPct val="150000"/>
              </a:lnSpc>
              <a:buClr>
                <a:schemeClr val="tx2"/>
              </a:buClr>
              <a:buSzPct val="103000"/>
            </a:pPr>
            <a:endParaRPr lang="it-IT" sz="2000" dirty="0">
              <a:solidFill>
                <a:schemeClr val="tx1">
                  <a:lumMod val="75000"/>
                  <a:lumOff val="25000"/>
                </a:schemeClr>
              </a:solidFill>
              <a:latin typeface="Optane" pitchFamily="2" charset="0"/>
              <a:ea typeface="Verdana" pitchFamily="34" charset="0"/>
              <a:cs typeface="Verdana" pitchFamily="34" charset="0"/>
            </a:endParaRPr>
          </a:p>
          <a:p>
            <a:pPr algn="just">
              <a:lnSpc>
                <a:spcPct val="150000"/>
              </a:lnSpc>
              <a:buClr>
                <a:schemeClr val="tx2"/>
              </a:buClr>
              <a:buSzPct val="103000"/>
            </a:pPr>
            <a:endParaRPr lang="it-IT" sz="2000" dirty="0">
              <a:solidFill>
                <a:schemeClr val="tx1">
                  <a:lumMod val="75000"/>
                  <a:lumOff val="25000"/>
                </a:schemeClr>
              </a:solidFill>
              <a:latin typeface="Optane" pitchFamily="2" charset="0"/>
              <a:ea typeface="Verdana" pitchFamily="34" charset="0"/>
              <a:cs typeface="Verdana" pitchFamily="34" charset="0"/>
            </a:endParaRPr>
          </a:p>
          <a:p>
            <a:pPr algn="just">
              <a:lnSpc>
                <a:spcPct val="150000"/>
              </a:lnSpc>
              <a:buClr>
                <a:schemeClr val="tx2"/>
              </a:buClr>
              <a:buSzPct val="103000"/>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pic>
        <p:nvPicPr>
          <p:cNvPr id="171417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92760" y="4077072"/>
            <a:ext cx="6276975" cy="2579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4280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4832092"/>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We</a:t>
            </a:r>
            <a:r>
              <a:rPr lang="it-IT" sz="2000" dirty="0">
                <a:solidFill>
                  <a:schemeClr val="tx1">
                    <a:lumMod val="75000"/>
                    <a:lumOff val="25000"/>
                  </a:schemeClr>
                </a:solidFill>
                <a:latin typeface="Optane" pitchFamily="2" charset="0"/>
                <a:ea typeface="Verdana" pitchFamily="34" charset="0"/>
                <a:cs typeface="Verdana" pitchFamily="34" charset="0"/>
              </a:rPr>
              <a:t> are </a:t>
            </a:r>
            <a:r>
              <a:rPr lang="it-IT" sz="2000" dirty="0" err="1">
                <a:solidFill>
                  <a:schemeClr val="tx1">
                    <a:lumMod val="75000"/>
                    <a:lumOff val="25000"/>
                  </a:schemeClr>
                </a:solidFill>
                <a:latin typeface="Optane" pitchFamily="2" charset="0"/>
                <a:ea typeface="Verdana" pitchFamily="34" charset="0"/>
                <a:cs typeface="Verdana" pitchFamily="34" charset="0"/>
              </a:rPr>
              <a:t>going</a:t>
            </a:r>
            <a:r>
              <a:rPr lang="it-IT" sz="2000" dirty="0">
                <a:solidFill>
                  <a:schemeClr val="tx1">
                    <a:lumMod val="75000"/>
                    <a:lumOff val="25000"/>
                  </a:schemeClr>
                </a:solidFill>
                <a:latin typeface="Optane" pitchFamily="2" charset="0"/>
                <a:ea typeface="Verdana" pitchFamily="34" charset="0"/>
                <a:cs typeface="Verdana" pitchFamily="34" charset="0"/>
              </a:rPr>
              <a:t> to use </a:t>
            </a:r>
            <a:r>
              <a:rPr lang="it-IT" sz="2000" dirty="0" err="1">
                <a:solidFill>
                  <a:schemeClr val="tx1">
                    <a:lumMod val="75000"/>
                    <a:lumOff val="25000"/>
                  </a:schemeClr>
                </a:solidFill>
                <a:latin typeface="Optane" pitchFamily="2" charset="0"/>
                <a:ea typeface="Verdana" pitchFamily="34" charset="0"/>
                <a:cs typeface="Verdana" pitchFamily="34" charset="0"/>
              </a:rPr>
              <a:t>these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two</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classification</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analyze</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reform</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process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among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European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countires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Differences</a:t>
            </a:r>
            <a:r>
              <a:rPr lang="it-IT" sz="2000" dirty="0">
                <a:solidFill>
                  <a:schemeClr val="tx1">
                    <a:lumMod val="75000"/>
                    <a:lumOff val="25000"/>
                  </a:schemeClr>
                </a:solidFill>
                <a:latin typeface="Optane" pitchFamily="2" charset="0"/>
                <a:ea typeface="Verdana" pitchFamily="34" charset="0"/>
                <a:cs typeface="Verdana" pitchFamily="34" charset="0"/>
              </a:rPr>
              <a:t> in the </a:t>
            </a:r>
            <a:r>
              <a:rPr lang="it-IT" sz="2000" dirty="0" err="1">
                <a:solidFill>
                  <a:schemeClr val="tx1">
                    <a:lumMod val="75000"/>
                    <a:lumOff val="25000"/>
                  </a:schemeClr>
                </a:solidFill>
                <a:latin typeface="Optane" pitchFamily="2" charset="0"/>
                <a:ea typeface="Verdana" pitchFamily="34" charset="0"/>
                <a:cs typeface="Verdana" pitchFamily="34" charset="0"/>
              </a:rPr>
              <a:t>original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structure</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each</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national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make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difficult</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find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immediately</a:t>
            </a:r>
            <a:r>
              <a:rPr lang="it-IT" sz="2000" dirty="0">
                <a:solidFill>
                  <a:schemeClr val="tx1">
                    <a:lumMod val="75000"/>
                    <a:lumOff val="25000"/>
                  </a:schemeClr>
                </a:solidFill>
                <a:latin typeface="Optane" pitchFamily="2" charset="0"/>
                <a:ea typeface="Verdana" pitchFamily="34" charset="0"/>
                <a:cs typeface="Verdana" pitchFamily="34" charset="0"/>
              </a:rPr>
              <a:t> a common trend </a:t>
            </a:r>
            <a:r>
              <a:rPr lang="it-IT" sz="2000" dirty="0" err="1">
                <a:solidFill>
                  <a:schemeClr val="tx1">
                    <a:lumMod val="75000"/>
                    <a:lumOff val="25000"/>
                  </a:schemeClr>
                </a:solidFill>
                <a:latin typeface="Optane" pitchFamily="2" charset="0"/>
                <a:ea typeface="Verdana" pitchFamily="34" charset="0"/>
                <a:cs typeface="Verdana" pitchFamily="34" charset="0"/>
              </a:rPr>
              <a:t>among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these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reforms</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Better</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think</a:t>
            </a:r>
            <a:r>
              <a:rPr lang="it-IT" sz="2000" dirty="0">
                <a:solidFill>
                  <a:schemeClr val="tx1">
                    <a:lumMod val="75000"/>
                    <a:lumOff val="25000"/>
                  </a:schemeClr>
                </a:solidFill>
                <a:latin typeface="Optane" pitchFamily="2" charset="0"/>
                <a:ea typeface="Verdana" pitchFamily="34" charset="0"/>
                <a:cs typeface="Verdana" pitchFamily="34" charset="0"/>
              </a:rPr>
              <a:t> in a general way:</a:t>
            </a:r>
          </a:p>
          <a:p>
            <a:pPr marL="800100" lvl="1" indent="-342900" algn="jus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Ageing</a:t>
            </a:r>
            <a:r>
              <a:rPr lang="it-IT" sz="2000" dirty="0">
                <a:solidFill>
                  <a:schemeClr val="tx1">
                    <a:lumMod val="75000"/>
                    <a:lumOff val="25000"/>
                  </a:schemeClr>
                </a:solidFill>
                <a:latin typeface="Optane" pitchFamily="2" charset="0"/>
                <a:ea typeface="Verdana" pitchFamily="34" charset="0"/>
                <a:cs typeface="Verdana" pitchFamily="34" charset="0"/>
              </a:rPr>
              <a:t> of the </a:t>
            </a:r>
            <a:r>
              <a:rPr lang="it-IT" sz="2000" dirty="0" err="1">
                <a:solidFill>
                  <a:schemeClr val="tx1">
                    <a:lumMod val="75000"/>
                    <a:lumOff val="25000"/>
                  </a:schemeClr>
                </a:solidFill>
                <a:latin typeface="Optane" pitchFamily="2" charset="0"/>
                <a:ea typeface="Verdana" pitchFamily="34" charset="0"/>
                <a:cs typeface="Verdana" pitchFamily="34" charset="0"/>
              </a:rPr>
              <a:t>population</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Inappropriateness</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current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r>
              <a:rPr lang="it-IT" sz="2000" dirty="0">
                <a:solidFill>
                  <a:schemeClr val="tx1">
                    <a:lumMod val="75000"/>
                    <a:lumOff val="25000"/>
                  </a:schemeClr>
                </a:solidFill>
                <a:latin typeface="Optane" pitchFamily="2" charset="0"/>
                <a:ea typeface="Verdana" pitchFamily="34" charset="0"/>
                <a:cs typeface="Verdana" pitchFamily="34" charset="0"/>
              </a:rPr>
              <a:t> to face </a:t>
            </a:r>
            <a:r>
              <a:rPr lang="it-IT" sz="2000" dirty="0" err="1">
                <a:solidFill>
                  <a:schemeClr val="tx1">
                    <a:lumMod val="75000"/>
                    <a:lumOff val="25000"/>
                  </a:schemeClr>
                </a:solidFill>
                <a:latin typeface="Optane" pitchFamily="2" charset="0"/>
                <a:ea typeface="Verdana" pitchFamily="34" charset="0"/>
                <a:cs typeface="Verdana" pitchFamily="34" charset="0"/>
              </a:rPr>
              <a:t>changes</a:t>
            </a:r>
            <a:r>
              <a:rPr lang="it-IT" sz="2000" dirty="0">
                <a:solidFill>
                  <a:schemeClr val="tx1">
                    <a:lumMod val="75000"/>
                    <a:lumOff val="25000"/>
                  </a:schemeClr>
                </a:solidFill>
                <a:latin typeface="Optane" pitchFamily="2" charset="0"/>
                <a:ea typeface="Verdana" pitchFamily="34" charset="0"/>
                <a:cs typeface="Verdana" pitchFamily="34" charset="0"/>
              </a:rPr>
              <a:t> in the economy</a:t>
            </a:r>
          </a:p>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Look </a:t>
            </a:r>
            <a:r>
              <a:rPr lang="it-IT" sz="2000" dirty="0" err="1">
                <a:solidFill>
                  <a:schemeClr val="tx1">
                    <a:lumMod val="75000"/>
                    <a:lumOff val="25000"/>
                  </a:schemeClr>
                </a:solidFill>
                <a:latin typeface="Optane" pitchFamily="2" charset="0"/>
                <a:ea typeface="Verdana" pitchFamily="34" charset="0"/>
                <a:cs typeface="Verdana" pitchFamily="34" charset="0"/>
              </a:rPr>
              <a:t>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reform</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process</a:t>
            </a:r>
            <a:r>
              <a:rPr lang="it-IT" sz="2000" dirty="0">
                <a:solidFill>
                  <a:schemeClr val="tx1">
                    <a:lumMod val="75000"/>
                    <a:lumOff val="25000"/>
                  </a:schemeClr>
                </a:solidFill>
                <a:latin typeface="Optane" pitchFamily="2" charset="0"/>
                <a:ea typeface="Verdana" pitchFamily="34" charset="0"/>
                <a:cs typeface="Verdana" pitchFamily="34" charset="0"/>
              </a:rPr>
              <a:t> in </a:t>
            </a:r>
            <a:r>
              <a:rPr lang="it-IT" sz="2000" dirty="0" err="1">
                <a:solidFill>
                  <a:schemeClr val="tx1">
                    <a:lumMod val="75000"/>
                    <a:lumOff val="25000"/>
                  </a:schemeClr>
                </a:solidFill>
                <a:latin typeface="Optane" pitchFamily="2" charset="0"/>
                <a:ea typeface="Verdana" pitchFamily="34" charset="0"/>
                <a:cs typeface="Verdana" pitchFamily="34" charset="0"/>
              </a:rPr>
              <a:t>term</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risks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u="sng" dirty="0" err="1">
                <a:solidFill>
                  <a:schemeClr val="tx1">
                    <a:lumMod val="75000"/>
                    <a:lumOff val="25000"/>
                  </a:schemeClr>
                </a:solidFill>
                <a:latin typeface="Optane" pitchFamily="2" charset="0"/>
                <a:ea typeface="Verdana" pitchFamily="34" charset="0"/>
                <a:cs typeface="Verdana" pitchFamily="34" charset="0"/>
              </a:rPr>
              <a:t>each</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faces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Fertility</a:t>
            </a:r>
            <a:r>
              <a:rPr lang="it-IT" sz="2000" dirty="0">
                <a:solidFill>
                  <a:schemeClr val="tx1">
                    <a:lumMod val="75000"/>
                    <a:lumOff val="25000"/>
                  </a:schemeClr>
                </a:solidFill>
                <a:latin typeface="Optane" pitchFamily="2" charset="0"/>
                <a:ea typeface="Verdana" pitchFamily="34" charset="0"/>
                <a:cs typeface="Verdana" pitchFamily="34" charset="0"/>
              </a:rPr>
              <a:t> </a:t>
            </a:r>
          </a:p>
          <a:p>
            <a:pPr marL="457200"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Longevity</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Economic</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buClr>
                <a:schemeClr val="tx2"/>
              </a:buClr>
              <a:buSzPct val="103000"/>
              <a:buFont typeface="+mj-lt"/>
              <a:buAutoNum type="arabicPeriod"/>
            </a:pPr>
            <a:r>
              <a:rPr lang="it-IT" sz="2000" dirty="0">
                <a:solidFill>
                  <a:schemeClr val="tx1">
                    <a:lumMod val="75000"/>
                    <a:lumOff val="25000"/>
                  </a:schemeClr>
                </a:solidFill>
                <a:latin typeface="Optane" pitchFamily="2" charset="0"/>
                <a:ea typeface="Verdana" pitchFamily="34" charset="0"/>
                <a:cs typeface="Verdana" pitchFamily="34" charset="0"/>
              </a:rPr>
              <a:t>Financial</a:t>
            </a:r>
          </a:p>
          <a:p>
            <a:pPr marL="457200"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Political</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5847755"/>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What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expected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interrelation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between</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ageing</a:t>
            </a:r>
            <a:r>
              <a:rPr lang="it-IT" sz="2000" dirty="0">
                <a:solidFill>
                  <a:schemeClr val="tx1">
                    <a:lumMod val="75000"/>
                    <a:lumOff val="25000"/>
                  </a:schemeClr>
                </a:solidFill>
                <a:latin typeface="Optane" pitchFamily="2" charset="0"/>
                <a:ea typeface="Verdana" pitchFamily="34" charset="0"/>
                <a:cs typeface="Verdana" pitchFamily="34" charset="0"/>
              </a:rPr>
              <a:t> of the </a:t>
            </a:r>
            <a:r>
              <a:rPr lang="it-IT" sz="2000" dirty="0" err="1">
                <a:solidFill>
                  <a:schemeClr val="tx1">
                    <a:lumMod val="75000"/>
                    <a:lumOff val="25000"/>
                  </a:schemeClr>
                </a:solidFill>
                <a:latin typeface="Optane" pitchFamily="2" charset="0"/>
                <a:ea typeface="Verdana" pitchFamily="34" charset="0"/>
                <a:cs typeface="Verdana" pitchFamily="34" charset="0"/>
              </a:rPr>
              <a:t>population</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each</a:t>
            </a:r>
            <a:r>
              <a:rPr lang="it-IT" sz="2000" dirty="0">
                <a:solidFill>
                  <a:schemeClr val="tx1">
                    <a:lumMod val="75000"/>
                    <a:lumOff val="25000"/>
                  </a:schemeClr>
                </a:solidFill>
                <a:latin typeface="Optane" pitchFamily="2" charset="0"/>
                <a:ea typeface="Verdana" pitchFamily="34" charset="0"/>
                <a:cs typeface="Verdana" pitchFamily="34" charset="0"/>
              </a:rPr>
              <a:t> of the </a:t>
            </a:r>
            <a:r>
              <a:rPr lang="it-IT" sz="2000" dirty="0" err="1">
                <a:solidFill>
                  <a:schemeClr val="tx1">
                    <a:lumMod val="75000"/>
                    <a:lumOff val="25000"/>
                  </a:schemeClr>
                </a:solidFill>
                <a:latin typeface="Optane" pitchFamily="2" charset="0"/>
                <a:ea typeface="Verdana" pitchFamily="34" charset="0"/>
                <a:cs typeface="Verdana" pitchFamily="34" charset="0"/>
              </a:rPr>
              <a:t>above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described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risks</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800100" lvl="1" indent="-342900" algn="jus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Fertility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decrease</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Longevity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increase</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Reduction</a:t>
            </a:r>
            <a:r>
              <a:rPr lang="it-IT" sz="2000" dirty="0">
                <a:solidFill>
                  <a:schemeClr val="tx1">
                    <a:lumMod val="75000"/>
                    <a:lumOff val="25000"/>
                  </a:schemeClr>
                </a:solidFill>
                <a:latin typeface="Optane" pitchFamily="2" charset="0"/>
                <a:ea typeface="Verdana" pitchFamily="34" charset="0"/>
                <a:cs typeface="Verdana" pitchFamily="34" charset="0"/>
              </a:rPr>
              <a:t> in the </a:t>
            </a:r>
            <a:r>
              <a:rPr lang="it-IT" sz="2000" dirty="0" err="1">
                <a:solidFill>
                  <a:schemeClr val="tx1">
                    <a:lumMod val="75000"/>
                    <a:lumOff val="25000"/>
                  </a:schemeClr>
                </a:solidFill>
                <a:latin typeface="Optane" pitchFamily="2" charset="0"/>
                <a:ea typeface="Verdana" pitchFamily="34" charset="0"/>
                <a:cs typeface="Verdana" pitchFamily="34" charset="0"/>
              </a:rPr>
              <a:t>economic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growth</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Reduction</a:t>
            </a:r>
            <a:r>
              <a:rPr lang="it-IT" sz="2000" dirty="0">
                <a:solidFill>
                  <a:schemeClr val="tx1">
                    <a:lumMod val="75000"/>
                    <a:lumOff val="25000"/>
                  </a:schemeClr>
                </a:solidFill>
                <a:latin typeface="Optane" pitchFamily="2" charset="0"/>
                <a:ea typeface="Verdana" pitchFamily="34" charset="0"/>
                <a:cs typeface="Verdana" pitchFamily="34" charset="0"/>
              </a:rPr>
              <a:t> in the rate of </a:t>
            </a:r>
            <a:r>
              <a:rPr lang="it-IT" sz="2000" dirty="0" err="1">
                <a:solidFill>
                  <a:schemeClr val="tx1">
                    <a:lumMod val="75000"/>
                    <a:lumOff val="25000"/>
                  </a:schemeClr>
                </a:solidFill>
                <a:latin typeface="Optane" pitchFamily="2" charset="0"/>
                <a:ea typeface="Verdana" pitchFamily="34" charset="0"/>
                <a:cs typeface="Verdana" pitchFamily="34" charset="0"/>
              </a:rPr>
              <a:t>return</a:t>
            </a:r>
            <a:r>
              <a:rPr lang="it-IT" sz="2000" dirty="0">
                <a:solidFill>
                  <a:schemeClr val="tx1">
                    <a:lumMod val="75000"/>
                    <a:lumOff val="25000"/>
                  </a:schemeClr>
                </a:solidFill>
                <a:latin typeface="Optane" pitchFamily="2" charset="0"/>
                <a:ea typeface="Verdana" pitchFamily="34" charset="0"/>
                <a:cs typeface="Verdana" pitchFamily="34" charset="0"/>
              </a:rPr>
              <a:t> of capital</a:t>
            </a:r>
          </a:p>
          <a:p>
            <a:pPr marL="800100" lvl="1" indent="-342900" algn="jus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Increasing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political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weitght</a:t>
            </a:r>
            <a:r>
              <a:rPr lang="it-IT" sz="2000" dirty="0">
                <a:solidFill>
                  <a:schemeClr val="tx1">
                    <a:lumMod val="75000"/>
                    <a:lumOff val="25000"/>
                  </a:schemeClr>
                </a:solidFill>
                <a:latin typeface="Optane" pitchFamily="2" charset="0"/>
                <a:ea typeface="Verdana" pitchFamily="34" charset="0"/>
                <a:cs typeface="Verdana" pitchFamily="34" charset="0"/>
              </a:rPr>
              <a:t> of the </a:t>
            </a:r>
            <a:r>
              <a:rPr lang="it-IT" sz="2000" dirty="0" err="1">
                <a:solidFill>
                  <a:schemeClr val="tx1">
                    <a:lumMod val="75000"/>
                    <a:lumOff val="25000"/>
                  </a:schemeClr>
                </a:solidFill>
                <a:latin typeface="Optane" pitchFamily="2" charset="0"/>
                <a:ea typeface="Verdana" pitchFamily="34" charset="0"/>
                <a:cs typeface="Verdana" pitchFamily="34" charset="0"/>
              </a:rPr>
              <a:t>old</a:t>
            </a:r>
            <a:r>
              <a:rPr lang="it-IT" sz="2000" dirty="0">
                <a:solidFill>
                  <a:schemeClr val="tx1">
                    <a:lumMod val="75000"/>
                    <a:lumOff val="25000"/>
                  </a:schemeClr>
                </a:solidFill>
                <a:latin typeface="Optane" pitchFamily="2" charset="0"/>
                <a:ea typeface="Verdana" pitchFamily="34" charset="0"/>
                <a:cs typeface="Verdana" pitchFamily="34" charset="0"/>
              </a:rPr>
              <a:t> part of the </a:t>
            </a:r>
            <a:r>
              <a:rPr lang="it-IT" sz="2000" dirty="0" err="1">
                <a:solidFill>
                  <a:schemeClr val="tx1">
                    <a:lumMod val="75000"/>
                    <a:lumOff val="25000"/>
                  </a:schemeClr>
                </a:solidFill>
                <a:latin typeface="Optane" pitchFamily="2" charset="0"/>
                <a:ea typeface="Verdana" pitchFamily="34" charset="0"/>
                <a:cs typeface="Verdana" pitchFamily="34" charset="0"/>
              </a:rPr>
              <a:t>population</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spcBef>
                <a:spcPts val="600"/>
              </a:spcBef>
              <a:buClr>
                <a:schemeClr val="tx2"/>
              </a:buClr>
              <a:buSzPct val="103000"/>
              <a:buFont typeface="Wingdings" panose="05000000000000000000" pitchFamily="2" charset="2"/>
              <a:buChar char="ü"/>
            </a:pP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spcBef>
                <a:spcPts val="600"/>
              </a:spcBef>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policy </a:t>
            </a:r>
            <a:r>
              <a:rPr lang="it-IT" sz="2000" dirty="0" err="1">
                <a:solidFill>
                  <a:schemeClr val="tx1">
                    <a:lumMod val="75000"/>
                    <a:lumOff val="25000"/>
                  </a:schemeClr>
                </a:solidFill>
                <a:latin typeface="Optane" pitchFamily="2" charset="0"/>
                <a:ea typeface="Verdana" pitchFamily="34" charset="0"/>
                <a:cs typeface="Verdana" pitchFamily="34" charset="0"/>
              </a:rPr>
              <a:t>reforms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should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find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solutions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redistribute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optimally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risks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among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individuals</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generations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spcBef>
                <a:spcPts val="600"/>
              </a:spcBef>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Broadly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speacking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two</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fundamentals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different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approaches</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reform</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systems</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800100" lvl="1" indent="-342900" algn="just">
              <a:spcBef>
                <a:spcPts val="600"/>
              </a:spcBef>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Radical </a:t>
            </a:r>
            <a:r>
              <a:rPr lang="it-IT" sz="2000" dirty="0" err="1">
                <a:solidFill>
                  <a:schemeClr val="tx1">
                    <a:lumMod val="75000"/>
                    <a:lumOff val="25000"/>
                  </a:schemeClr>
                </a:solidFill>
                <a:latin typeface="Optane" pitchFamily="2" charset="0"/>
                <a:ea typeface="Verdana" pitchFamily="34" charset="0"/>
                <a:cs typeface="Verdana" pitchFamily="34" charset="0"/>
              </a:rPr>
              <a:t>reforms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change</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financing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method</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spcBef>
                <a:spcPts val="600"/>
              </a:spcBef>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Parametric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reforms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change</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computational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rule</a:t>
            </a:r>
            <a:r>
              <a:rPr lang="it-IT" sz="2000" dirty="0">
                <a:solidFill>
                  <a:schemeClr val="tx1">
                    <a:lumMod val="75000"/>
                    <a:lumOff val="25000"/>
                  </a:schemeClr>
                </a:solidFill>
                <a:latin typeface="Optane" pitchFamily="2" charset="0"/>
                <a:ea typeface="Verdana" pitchFamily="34" charset="0"/>
                <a:cs typeface="Verdana" pitchFamily="34" charset="0"/>
              </a:rPr>
              <a:t> and/or </a:t>
            </a:r>
            <a:r>
              <a:rPr lang="it-IT" sz="2000" dirty="0" err="1">
                <a:solidFill>
                  <a:schemeClr val="tx1">
                    <a:lumMod val="75000"/>
                    <a:lumOff val="25000"/>
                  </a:schemeClr>
                </a:solidFill>
                <a:latin typeface="Optane" pitchFamily="2" charset="0"/>
                <a:ea typeface="Verdana" pitchFamily="34" charset="0"/>
                <a:cs typeface="Verdana" pitchFamily="34" charset="0"/>
              </a:rPr>
              <a:t>retirement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age</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Rectangle 4"/>
              <p:cNvSpPr/>
              <p:nvPr/>
            </p:nvSpPr>
            <p:spPr>
              <a:xfrm>
                <a:off x="353637" y="961361"/>
                <a:ext cx="9200197" cy="5899307"/>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Consider the sum of social security </a:t>
                </a:r>
                <a:r>
                  <a:rPr lang="it-IT" sz="2000" dirty="0" err="1">
                    <a:solidFill>
                      <a:schemeClr val="tx1">
                        <a:lumMod val="75000"/>
                        <a:lumOff val="25000"/>
                      </a:schemeClr>
                    </a:solidFill>
                    <a:latin typeface="Optane" pitchFamily="2" charset="0"/>
                    <a:ea typeface="Verdana" pitchFamily="34" charset="0"/>
                    <a:cs typeface="Verdana" pitchFamily="34" charset="0"/>
                  </a:rPr>
                  <a:t>contributions</a:t>
                </a:r>
                <a:r>
                  <a:rPr lang="it-IT" sz="2000" dirty="0">
                    <a:solidFill>
                      <a:schemeClr val="tx1">
                        <a:lumMod val="75000"/>
                        <a:lumOff val="25000"/>
                      </a:schemeClr>
                    </a:solidFill>
                    <a:latin typeface="Optane" pitchFamily="2" charset="0"/>
                    <a:ea typeface="Verdana" pitchFamily="34" charset="0"/>
                    <a:cs typeface="Verdana" pitchFamily="34" charset="0"/>
                  </a:rPr>
                  <a:t> and the sum of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expenditure</a:t>
                </a:r>
                <a:r>
                  <a:rPr lang="it-IT" sz="2000" dirty="0">
                    <a:solidFill>
                      <a:schemeClr val="tx1">
                        <a:lumMod val="75000"/>
                        <a:lumOff val="25000"/>
                      </a:schemeClr>
                    </a:solidFill>
                    <a:latin typeface="Optane" pitchFamily="2" charset="0"/>
                    <a:ea typeface="Verdana" pitchFamily="34" charset="0"/>
                    <a:cs typeface="Verdana" pitchFamily="34" charset="0"/>
                  </a:rPr>
                  <a:t> in a </a:t>
                </a:r>
                <a:r>
                  <a:rPr lang="it-IT" sz="2000" dirty="0" err="1">
                    <a:solidFill>
                      <a:schemeClr val="tx1">
                        <a:lumMod val="75000"/>
                        <a:lumOff val="25000"/>
                      </a:schemeClr>
                    </a:solidFill>
                    <a:latin typeface="Optane" pitchFamily="2" charset="0"/>
                    <a:ea typeface="Verdana" pitchFamily="34" charset="0"/>
                    <a:cs typeface="Verdana" pitchFamily="34" charset="0"/>
                  </a:rPr>
                  <a:t>year</a:t>
                </a:r>
                <a:r>
                  <a:rPr lang="it-IT" sz="2000" dirty="0">
                    <a:solidFill>
                      <a:schemeClr val="tx1">
                        <a:lumMod val="75000"/>
                        <a:lumOff val="25000"/>
                      </a:schemeClr>
                    </a:solidFill>
                    <a:latin typeface="Optane" pitchFamily="2" charset="0"/>
                    <a:ea typeface="Verdana" pitchFamily="34" charset="0"/>
                    <a:cs typeface="Verdana" pitchFamily="34" charset="0"/>
                  </a:rPr>
                  <a:t> (t):</a:t>
                </a:r>
              </a:p>
              <a:p>
                <a:pPr algn="ctr">
                  <a:lnSpc>
                    <a:spcPct val="150000"/>
                  </a:lnSpc>
                  <a:buClr>
                    <a:schemeClr val="tx2"/>
                  </a:buClr>
                  <a:buSzPct val="103000"/>
                </a:pPr>
                <a14:m>
                  <m:oMathPara xmlns:m="http://schemas.openxmlformats.org/officeDocument/2006/math">
                    <m:oMathParaPr>
                      <m:jc m:val="centerGroup"/>
                    </m:oMathParaPr>
                    <m:oMath xmlns:m="http://schemas.openxmlformats.org/officeDocument/2006/math">
                      <m:r>
                        <a:rPr lang="it-IT" sz="2000" b="0" i="1" smtClean="0">
                          <a:solidFill>
                            <a:schemeClr val="tx1">
                              <a:lumMod val="75000"/>
                              <a:lumOff val="25000"/>
                            </a:schemeClr>
                          </a:solidFill>
                          <a:latin typeface="Cambria Math"/>
                          <a:ea typeface="Verdana" pitchFamily="34" charset="0"/>
                          <a:cs typeface="Verdana" pitchFamily="34" charset="0"/>
                        </a:rPr>
                        <m:t>𝑎</m:t>
                      </m:r>
                      <m:r>
                        <a:rPr lang="it-IT" sz="2000" b="0" i="1" smtClean="0">
                          <a:solidFill>
                            <a:schemeClr val="tx1">
                              <a:lumMod val="75000"/>
                              <a:lumOff val="25000"/>
                            </a:schemeClr>
                          </a:solidFill>
                          <a:latin typeface="Cambria Math"/>
                          <a:ea typeface="Verdana" pitchFamily="34" charset="0"/>
                          <a:cs typeface="Verdana" pitchFamily="34" charset="0"/>
                        </a:rPr>
                        <m:t> </m:t>
                      </m:r>
                      <m:r>
                        <a:rPr lang="it-IT" sz="2000" b="0" i="1" smtClean="0">
                          <a:solidFill>
                            <a:schemeClr val="tx1">
                              <a:lumMod val="75000"/>
                              <a:lumOff val="25000"/>
                            </a:schemeClr>
                          </a:solidFill>
                          <a:latin typeface="Cambria Math"/>
                          <a:ea typeface="Verdana" pitchFamily="34" charset="0"/>
                          <a:cs typeface="Verdana" pitchFamily="34" charset="0"/>
                        </a:rPr>
                        <m:t>𝑊</m:t>
                      </m:r>
                      <m:r>
                        <a:rPr lang="it-IT" sz="2000" b="0" i="1" smtClean="0">
                          <a:solidFill>
                            <a:schemeClr val="tx1">
                              <a:lumMod val="75000"/>
                              <a:lumOff val="25000"/>
                            </a:schemeClr>
                          </a:solidFill>
                          <a:latin typeface="Cambria Math"/>
                          <a:ea typeface="Verdana" pitchFamily="34" charset="0"/>
                          <a:cs typeface="Verdana" pitchFamily="34" charset="0"/>
                        </a:rPr>
                        <m:t> </m:t>
                      </m:r>
                      <m:r>
                        <a:rPr lang="it-IT" sz="2000" b="0" i="1" smtClean="0">
                          <a:solidFill>
                            <a:schemeClr val="tx1">
                              <a:lumMod val="75000"/>
                              <a:lumOff val="25000"/>
                            </a:schemeClr>
                          </a:solidFill>
                          <a:latin typeface="Cambria Math"/>
                          <a:ea typeface="Verdana" pitchFamily="34" charset="0"/>
                          <a:cs typeface="Verdana" pitchFamily="34" charset="0"/>
                        </a:rPr>
                        <m:t>𝐸</m:t>
                      </m:r>
                      <m:r>
                        <a:rPr lang="it-IT" sz="2000" b="0" i="1" smtClean="0">
                          <a:solidFill>
                            <a:schemeClr val="tx1">
                              <a:lumMod val="75000"/>
                              <a:lumOff val="25000"/>
                            </a:schemeClr>
                          </a:solidFill>
                          <a:latin typeface="Cambria Math"/>
                          <a:ea typeface="Verdana" pitchFamily="34" charset="0"/>
                          <a:cs typeface="Verdana" pitchFamily="34" charset="0"/>
                        </a:rPr>
                        <m:t>=</m:t>
                      </m:r>
                      <m:r>
                        <a:rPr lang="it-IT" sz="2000" b="0" i="1" smtClean="0">
                          <a:solidFill>
                            <a:schemeClr val="tx1">
                              <a:lumMod val="75000"/>
                              <a:lumOff val="25000"/>
                            </a:schemeClr>
                          </a:solidFill>
                          <a:latin typeface="Cambria Math"/>
                          <a:ea typeface="Verdana" pitchFamily="34" charset="0"/>
                          <a:cs typeface="Verdana" pitchFamily="34" charset="0"/>
                        </a:rPr>
                        <m:t>𝑃</m:t>
                      </m:r>
                      <m:r>
                        <a:rPr lang="it-IT" sz="2000" b="0" i="1" smtClean="0">
                          <a:solidFill>
                            <a:schemeClr val="tx1">
                              <a:lumMod val="75000"/>
                              <a:lumOff val="25000"/>
                            </a:schemeClr>
                          </a:solidFill>
                          <a:latin typeface="Cambria Math"/>
                          <a:ea typeface="Verdana" pitchFamily="34" charset="0"/>
                          <a:cs typeface="Verdana" pitchFamily="34" charset="0"/>
                        </a:rPr>
                        <m:t> </m:t>
                      </m:r>
                      <m:r>
                        <a:rPr lang="it-IT" sz="2000" b="0" i="1" smtClean="0">
                          <a:solidFill>
                            <a:schemeClr val="tx1">
                              <a:lumMod val="75000"/>
                              <a:lumOff val="25000"/>
                            </a:schemeClr>
                          </a:solidFill>
                          <a:latin typeface="Cambria Math"/>
                          <a:ea typeface="Verdana" pitchFamily="34" charset="0"/>
                          <a:cs typeface="Verdana" pitchFamily="34" charset="0"/>
                        </a:rPr>
                        <m:t>𝑅</m:t>
                      </m:r>
                    </m:oMath>
                  </m:oMathPara>
                </a14:m>
                <a:endParaRPr lang="it-IT" sz="2000" b="0" dirty="0">
                  <a:solidFill>
                    <a:schemeClr val="tx1">
                      <a:lumMod val="75000"/>
                      <a:lumOff val="25000"/>
                    </a:schemeClr>
                  </a:solidFill>
                  <a:latin typeface="Optane" pitchFamily="2" charset="0"/>
                  <a:ea typeface="Verdana" pitchFamily="34" charset="0"/>
                  <a:cs typeface="Verdana" pitchFamily="34" charset="0"/>
                </a:endParaRPr>
              </a:p>
              <a:p>
                <a:pPr indent="-342900">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a: rate of </a:t>
                </a:r>
                <a:r>
                  <a:rPr lang="it-IT" sz="2000" dirty="0" err="1">
                    <a:solidFill>
                      <a:schemeClr val="tx1">
                        <a:lumMod val="75000"/>
                        <a:lumOff val="25000"/>
                      </a:schemeClr>
                    </a:solidFill>
                    <a:latin typeface="Optane" pitchFamily="2" charset="0"/>
                    <a:ea typeface="Verdana" pitchFamily="34" charset="0"/>
                    <a:cs typeface="Verdana" pitchFamily="34" charset="0"/>
                  </a:rPr>
                  <a:t>contribution</a:t>
                </a:r>
                <a:endParaRPr lang="it-IT" sz="2000" dirty="0">
                  <a:solidFill>
                    <a:schemeClr val="tx1">
                      <a:lumMod val="75000"/>
                      <a:lumOff val="25000"/>
                    </a:schemeClr>
                  </a:solidFill>
                  <a:latin typeface="Optane" pitchFamily="2" charset="0"/>
                  <a:ea typeface="Verdana" pitchFamily="34" charset="0"/>
                  <a:cs typeface="Verdana" pitchFamily="34" charset="0"/>
                </a:endParaRPr>
              </a:p>
              <a:p>
                <a:pPr indent="-342900">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W: </a:t>
                </a:r>
                <a:r>
                  <a:rPr lang="it-IT" sz="2000" dirty="0" err="1">
                    <a:solidFill>
                      <a:schemeClr val="tx1">
                        <a:lumMod val="75000"/>
                        <a:lumOff val="25000"/>
                      </a:schemeClr>
                    </a:solidFill>
                    <a:latin typeface="Optane" pitchFamily="2" charset="0"/>
                    <a:ea typeface="Verdana" pitchFamily="34" charset="0"/>
                    <a:cs typeface="Verdana" pitchFamily="34" charset="0"/>
                  </a:rPr>
                  <a:t>average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wage</a:t>
                </a:r>
                <a:endParaRPr lang="it-IT" sz="2000" dirty="0">
                  <a:solidFill>
                    <a:schemeClr val="tx1">
                      <a:lumMod val="75000"/>
                      <a:lumOff val="25000"/>
                    </a:schemeClr>
                  </a:solidFill>
                  <a:latin typeface="Optane" pitchFamily="2" charset="0"/>
                  <a:ea typeface="Verdana" pitchFamily="34" charset="0"/>
                  <a:cs typeface="Verdana" pitchFamily="34" charset="0"/>
                </a:endParaRPr>
              </a:p>
              <a:p>
                <a:pPr indent="-342900">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E: </a:t>
                </a:r>
                <a:r>
                  <a:rPr lang="it-IT" sz="2000" dirty="0" err="1">
                    <a:solidFill>
                      <a:schemeClr val="tx1">
                        <a:lumMod val="75000"/>
                        <a:lumOff val="25000"/>
                      </a:schemeClr>
                    </a:solidFill>
                    <a:latin typeface="Optane" pitchFamily="2" charset="0"/>
                    <a:ea typeface="Verdana" pitchFamily="34" charset="0"/>
                    <a:cs typeface="Verdana" pitchFamily="34" charset="0"/>
                  </a:rPr>
                  <a:t>number</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employed</a:t>
                </a:r>
                <a:endParaRPr lang="it-IT" sz="2000" dirty="0">
                  <a:solidFill>
                    <a:schemeClr val="tx1">
                      <a:lumMod val="75000"/>
                      <a:lumOff val="25000"/>
                    </a:schemeClr>
                  </a:solidFill>
                  <a:latin typeface="Optane" pitchFamily="2" charset="0"/>
                  <a:ea typeface="Verdana" pitchFamily="34" charset="0"/>
                  <a:cs typeface="Verdana" pitchFamily="34" charset="0"/>
                </a:endParaRPr>
              </a:p>
              <a:p>
                <a:pPr indent="-342900">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P: </a:t>
                </a:r>
                <a:r>
                  <a:rPr lang="it-IT" sz="2000" dirty="0" err="1">
                    <a:solidFill>
                      <a:schemeClr val="tx1">
                        <a:lumMod val="75000"/>
                        <a:lumOff val="25000"/>
                      </a:schemeClr>
                    </a:solidFill>
                    <a:latin typeface="Optane" pitchFamily="2" charset="0"/>
                    <a:ea typeface="Verdana" pitchFamily="34" charset="0"/>
                    <a:cs typeface="Verdana" pitchFamily="34" charset="0"/>
                  </a:rPr>
                  <a:t>average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benefit</a:t>
                </a:r>
              </a:p>
              <a:p>
                <a:pPr indent="-342900">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R: </a:t>
                </a:r>
                <a:r>
                  <a:rPr lang="it-IT" sz="2000" dirty="0" err="1">
                    <a:solidFill>
                      <a:schemeClr val="tx1">
                        <a:lumMod val="75000"/>
                        <a:lumOff val="25000"/>
                      </a:schemeClr>
                    </a:solidFill>
                    <a:latin typeface="Optane" pitchFamily="2" charset="0"/>
                    <a:ea typeface="Verdana" pitchFamily="34" charset="0"/>
                    <a:cs typeface="Verdana" pitchFamily="34" charset="0"/>
                  </a:rPr>
                  <a:t>number</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retired</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The balance </a:t>
                </a:r>
                <a:r>
                  <a:rPr lang="it-IT" sz="2000" dirty="0" err="1">
                    <a:solidFill>
                      <a:schemeClr val="tx1">
                        <a:lumMod val="75000"/>
                        <a:lumOff val="25000"/>
                      </a:schemeClr>
                    </a:solidFill>
                    <a:latin typeface="Optane" pitchFamily="2" charset="0"/>
                    <a:ea typeface="Verdana" pitchFamily="34" charset="0"/>
                    <a:cs typeface="Verdana" pitchFamily="34" charset="0"/>
                  </a:rPr>
                  <a:t>between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revenues</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expenditure</a:t>
                </a:r>
                <a:r>
                  <a:rPr lang="it-IT" sz="2000" dirty="0">
                    <a:solidFill>
                      <a:schemeClr val="tx1">
                        <a:lumMod val="75000"/>
                        <a:lumOff val="25000"/>
                      </a:schemeClr>
                    </a:solidFill>
                    <a:latin typeface="Optane" pitchFamily="2" charset="0"/>
                    <a:ea typeface="Verdana" pitchFamily="34" charset="0"/>
                    <a:cs typeface="Verdana" pitchFamily="34" charset="0"/>
                  </a:rPr>
                  <a:t> can be </a:t>
                </a:r>
                <a:r>
                  <a:rPr lang="it-IT" sz="2000" dirty="0" err="1">
                    <a:solidFill>
                      <a:schemeClr val="tx1">
                        <a:lumMod val="75000"/>
                        <a:lumOff val="25000"/>
                      </a:schemeClr>
                    </a:solidFill>
                    <a:latin typeface="Optane" pitchFamily="2" charset="0"/>
                    <a:ea typeface="Verdana" pitchFamily="34" charset="0"/>
                    <a:cs typeface="Verdana" pitchFamily="34" charset="0"/>
                  </a:rPr>
                  <a:t>written</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342900" indent="-342900">
                  <a:buClr>
                    <a:schemeClr val="tx2"/>
                  </a:buClr>
                  <a:buSzPct val="103000"/>
                  <a:buFont typeface="Wingdings" panose="05000000000000000000" pitchFamily="2" charset="2"/>
                  <a:buChar char="ü"/>
                </a:pPr>
                <a:endParaRPr lang="it-IT" sz="2000" dirty="0">
                  <a:solidFill>
                    <a:schemeClr val="tx1">
                      <a:lumMod val="75000"/>
                      <a:lumOff val="25000"/>
                    </a:schemeClr>
                  </a:solidFill>
                  <a:latin typeface="Optane" pitchFamily="2" charset="0"/>
                  <a:ea typeface="Verdana" pitchFamily="34" charset="0"/>
                  <a:cs typeface="Verdana" pitchFamily="34" charset="0"/>
                </a:endParaRPr>
              </a:p>
              <a:p>
                <a:pPr algn="just">
                  <a:buClr>
                    <a:schemeClr val="tx2"/>
                  </a:buClr>
                  <a:buSzPct val="103000"/>
                </a:pPr>
                <a14:m>
                  <m:oMathPara xmlns:m="http://schemas.openxmlformats.org/officeDocument/2006/math">
                    <m:oMathParaPr>
                      <m:jc m:val="center"/>
                    </m:oMathParaPr>
                    <m:oMath xmlns:m="http://schemas.openxmlformats.org/officeDocument/2006/math">
                      <m:r>
                        <a:rPr lang="it-IT" b="0" i="1" smtClean="0">
                          <a:solidFill>
                            <a:schemeClr val="tx1">
                              <a:lumMod val="75000"/>
                              <a:lumOff val="25000"/>
                            </a:schemeClr>
                          </a:solidFill>
                          <a:latin typeface="Cambria Math"/>
                          <a:ea typeface="Verdana" pitchFamily="34" charset="0"/>
                          <a:cs typeface="Verdana" pitchFamily="34" charset="0"/>
                        </a:rPr>
                        <m:t>𝑎</m:t>
                      </m:r>
                      <m:r>
                        <a:rPr lang="it-IT" b="0" i="1" smtClean="0">
                          <a:solidFill>
                            <a:schemeClr val="tx1">
                              <a:lumMod val="75000"/>
                              <a:lumOff val="25000"/>
                            </a:schemeClr>
                          </a:solidFill>
                          <a:latin typeface="Cambria Math"/>
                          <a:ea typeface="Verdana" pitchFamily="34" charset="0"/>
                          <a:cs typeface="Verdana" pitchFamily="34" charset="0"/>
                        </a:rPr>
                        <m:t>= </m:t>
                      </m:r>
                      <m:f>
                        <m:fPr>
                          <m:ctrlPr>
                            <a:rPr lang="it-IT" b="0" i="1" smtClean="0">
                              <a:solidFill>
                                <a:schemeClr val="tx1">
                                  <a:lumMod val="75000"/>
                                  <a:lumOff val="25000"/>
                                </a:schemeClr>
                              </a:solidFill>
                              <a:latin typeface="Cambria Math" panose="02040503050406030204" pitchFamily="18" charset="0"/>
                              <a:ea typeface="Verdana" pitchFamily="34" charset="0"/>
                              <a:cs typeface="Verdana" pitchFamily="34" charset="0"/>
                            </a:rPr>
                          </m:ctrlPr>
                        </m:fPr>
                        <m:num>
                          <m:r>
                            <a:rPr lang="it-IT" b="0" i="1" smtClean="0">
                              <a:solidFill>
                                <a:schemeClr val="tx1">
                                  <a:lumMod val="75000"/>
                                  <a:lumOff val="25000"/>
                                </a:schemeClr>
                              </a:solidFill>
                              <a:latin typeface="Cambria Math"/>
                              <a:ea typeface="Verdana" pitchFamily="34" charset="0"/>
                              <a:cs typeface="Verdana" pitchFamily="34" charset="0"/>
                            </a:rPr>
                            <m:t>𝑃</m:t>
                          </m:r>
                        </m:num>
                        <m:den>
                          <m:r>
                            <a:rPr lang="it-IT" b="0" i="1" smtClean="0">
                              <a:solidFill>
                                <a:schemeClr val="tx1">
                                  <a:lumMod val="75000"/>
                                  <a:lumOff val="25000"/>
                                </a:schemeClr>
                              </a:solidFill>
                              <a:latin typeface="Cambria Math"/>
                              <a:ea typeface="Verdana" pitchFamily="34" charset="0"/>
                              <a:cs typeface="Verdana" pitchFamily="34" charset="0"/>
                            </a:rPr>
                            <m:t>𝑊</m:t>
                          </m:r>
                        </m:den>
                      </m:f>
                      <m:r>
                        <a:rPr lang="it-IT" b="0" i="1" smtClean="0">
                          <a:solidFill>
                            <a:schemeClr val="tx1">
                              <a:lumMod val="75000"/>
                              <a:lumOff val="25000"/>
                            </a:schemeClr>
                          </a:solidFill>
                          <a:latin typeface="Cambria Math"/>
                          <a:ea typeface="Verdana" pitchFamily="34" charset="0"/>
                          <a:cs typeface="Verdana" pitchFamily="34" charset="0"/>
                        </a:rPr>
                        <m:t>   </m:t>
                      </m:r>
                      <m:f>
                        <m:fPr>
                          <m:ctrlPr>
                            <a:rPr lang="it-IT" b="0" i="1" smtClean="0">
                              <a:solidFill>
                                <a:schemeClr val="tx1">
                                  <a:lumMod val="75000"/>
                                  <a:lumOff val="25000"/>
                                </a:schemeClr>
                              </a:solidFill>
                              <a:latin typeface="Cambria Math" panose="02040503050406030204" pitchFamily="18" charset="0"/>
                              <a:ea typeface="Verdana" pitchFamily="34" charset="0"/>
                              <a:cs typeface="Verdana" pitchFamily="34" charset="0"/>
                            </a:rPr>
                          </m:ctrlPr>
                        </m:fPr>
                        <m:num>
                          <m:r>
                            <a:rPr lang="it-IT" b="0" i="1" smtClean="0">
                              <a:solidFill>
                                <a:schemeClr val="tx1">
                                  <a:lumMod val="75000"/>
                                  <a:lumOff val="25000"/>
                                </a:schemeClr>
                              </a:solidFill>
                              <a:latin typeface="Cambria Math"/>
                              <a:ea typeface="Verdana" pitchFamily="34" charset="0"/>
                              <a:cs typeface="Verdana" pitchFamily="34" charset="0"/>
                            </a:rPr>
                            <m:t>𝑅</m:t>
                          </m:r>
                        </m:num>
                        <m:den>
                          <m:r>
                            <a:rPr lang="it-IT" b="0" i="1" smtClean="0">
                              <a:solidFill>
                                <a:schemeClr val="tx1">
                                  <a:lumMod val="75000"/>
                                  <a:lumOff val="25000"/>
                                </a:schemeClr>
                              </a:solidFill>
                              <a:latin typeface="Cambria Math"/>
                              <a:ea typeface="Verdana" pitchFamily="34" charset="0"/>
                              <a:cs typeface="Verdana" pitchFamily="34" charset="0"/>
                            </a:rPr>
                            <m:t>𝐸</m:t>
                          </m:r>
                        </m:den>
                      </m:f>
                    </m:oMath>
                  </m:oMathPara>
                </a14:m>
                <a:endParaRPr lang="it-IT"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where</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buClr>
                    <a:schemeClr val="tx2"/>
                  </a:buClr>
                  <a:buSzPct val="103000"/>
                  <a:buFont typeface="Wingdings" panose="05000000000000000000" pitchFamily="2" charset="2"/>
                  <a:buChar char="ü"/>
                </a:pPr>
                <a:endParaRPr lang="it-IT" dirty="0">
                  <a:solidFill>
                    <a:schemeClr val="tx1">
                      <a:lumMod val="75000"/>
                      <a:lumOff val="25000"/>
                    </a:schemeClr>
                  </a:solidFill>
                  <a:latin typeface="Optane" pitchFamily="2" charset="0"/>
                  <a:ea typeface="Verdana" pitchFamily="34" charset="0"/>
                  <a:cs typeface="Verdana" pitchFamily="34" charset="0"/>
                </a:endParaRPr>
              </a:p>
              <a:p>
                <a:pPr algn="ctr">
                  <a:buClr>
                    <a:schemeClr val="tx2"/>
                  </a:buClr>
                  <a:buSzPct val="103000"/>
                </a:pPr>
                <a14:m>
                  <m:oMathPara xmlns:m="http://schemas.openxmlformats.org/officeDocument/2006/math">
                    <m:oMathParaPr>
                      <m:jc m:val="centerGroup"/>
                    </m:oMathParaPr>
                    <m:oMath xmlns:m="http://schemas.openxmlformats.org/officeDocument/2006/math">
                      <m:f>
                        <m:fPr>
                          <m:ctrlPr>
                            <a:rPr lang="it-IT" i="1" smtClean="0">
                              <a:solidFill>
                                <a:schemeClr val="tx1">
                                  <a:lumMod val="75000"/>
                                  <a:lumOff val="25000"/>
                                </a:schemeClr>
                              </a:solidFill>
                              <a:latin typeface="Cambria Math" panose="02040503050406030204" pitchFamily="18" charset="0"/>
                              <a:ea typeface="Verdana" pitchFamily="34" charset="0"/>
                              <a:cs typeface="Verdana" pitchFamily="34" charset="0"/>
                            </a:rPr>
                          </m:ctrlPr>
                        </m:fPr>
                        <m:num>
                          <m:r>
                            <a:rPr lang="it-IT" b="0" i="1" smtClean="0">
                              <a:solidFill>
                                <a:schemeClr val="tx1">
                                  <a:lumMod val="75000"/>
                                  <a:lumOff val="25000"/>
                                </a:schemeClr>
                              </a:solidFill>
                              <a:latin typeface="Cambria Math"/>
                              <a:ea typeface="Verdana" pitchFamily="34" charset="0"/>
                              <a:cs typeface="Verdana" pitchFamily="34" charset="0"/>
                            </a:rPr>
                            <m:t>𝑅</m:t>
                          </m:r>
                        </m:num>
                        <m:den>
                          <m:r>
                            <a:rPr lang="it-IT" b="0" i="1" smtClean="0">
                              <a:solidFill>
                                <a:schemeClr val="tx1">
                                  <a:lumMod val="75000"/>
                                  <a:lumOff val="25000"/>
                                </a:schemeClr>
                              </a:solidFill>
                              <a:latin typeface="Cambria Math"/>
                              <a:ea typeface="Verdana" pitchFamily="34" charset="0"/>
                              <a:cs typeface="Verdana" pitchFamily="34" charset="0"/>
                            </a:rPr>
                            <m:t>𝐸</m:t>
                          </m:r>
                        </m:den>
                      </m:f>
                      <m:r>
                        <a:rPr lang="it-IT" b="0" i="1" smtClean="0">
                          <a:solidFill>
                            <a:schemeClr val="tx1">
                              <a:lumMod val="75000"/>
                              <a:lumOff val="25000"/>
                            </a:schemeClr>
                          </a:solidFill>
                          <a:latin typeface="Cambria Math"/>
                          <a:ea typeface="Verdana" pitchFamily="34" charset="0"/>
                          <a:cs typeface="Verdana" pitchFamily="34" charset="0"/>
                        </a:rPr>
                        <m:t> </m:t>
                      </m:r>
                      <m:r>
                        <a:rPr lang="it-IT" b="0" i="1" smtClean="0">
                          <a:solidFill>
                            <a:schemeClr val="tx1">
                              <a:lumMod val="75000"/>
                              <a:lumOff val="25000"/>
                            </a:schemeClr>
                          </a:solidFill>
                          <a:latin typeface="Cambria Math"/>
                          <a:ea typeface="Verdana" pitchFamily="34" charset="0"/>
                          <a:cs typeface="Verdana" pitchFamily="34" charset="0"/>
                        </a:rPr>
                        <m:t>𝐷𝑒𝑚𝑜𝑔𝑟𝑎𝑝h𝑖𝑐</m:t>
                      </m:r>
                      <m:r>
                        <a:rPr lang="it-IT" b="0" i="1" smtClean="0">
                          <a:solidFill>
                            <a:schemeClr val="tx1">
                              <a:lumMod val="75000"/>
                              <a:lumOff val="25000"/>
                            </a:schemeClr>
                          </a:solidFill>
                          <a:latin typeface="Cambria Math"/>
                          <a:ea typeface="Verdana" pitchFamily="34" charset="0"/>
                          <a:cs typeface="Verdana" pitchFamily="34" charset="0"/>
                        </a:rPr>
                        <m:t> </m:t>
                      </m:r>
                      <m:r>
                        <a:rPr lang="it-IT" b="0" i="1" smtClean="0">
                          <a:solidFill>
                            <a:schemeClr val="tx1">
                              <a:lumMod val="75000"/>
                              <a:lumOff val="25000"/>
                            </a:schemeClr>
                          </a:solidFill>
                          <a:latin typeface="Cambria Math"/>
                          <a:ea typeface="Verdana" pitchFamily="34" charset="0"/>
                          <a:cs typeface="Verdana" pitchFamily="34" charset="0"/>
                        </a:rPr>
                        <m:t>𝑅𝑎𝑡𝑖𝑜</m:t>
                      </m:r>
                      <m:r>
                        <a:rPr lang="it-IT" b="0" i="1" smtClean="0">
                          <a:solidFill>
                            <a:schemeClr val="tx1">
                              <a:lumMod val="75000"/>
                              <a:lumOff val="25000"/>
                            </a:schemeClr>
                          </a:solidFill>
                          <a:latin typeface="Cambria Math"/>
                          <a:ea typeface="Verdana" pitchFamily="34" charset="0"/>
                          <a:cs typeface="Verdana" pitchFamily="34" charset="0"/>
                        </a:rPr>
                        <m:t> </m:t>
                      </m:r>
                      <m:r>
                        <a:rPr lang="it-IT" b="0" i="1" smtClean="0">
                          <a:solidFill>
                            <a:schemeClr val="tx1">
                              <a:lumMod val="75000"/>
                              <a:lumOff val="25000"/>
                            </a:schemeClr>
                          </a:solidFill>
                          <a:latin typeface="Cambria Math"/>
                          <a:ea typeface="Verdana" pitchFamily="34" charset="0"/>
                          <a:cs typeface="Verdana" pitchFamily="34" charset="0"/>
                        </a:rPr>
                        <m:t>𝑎𝑛𝑑</m:t>
                      </m:r>
                      <m:r>
                        <a:rPr lang="it-IT" b="0" i="1" smtClean="0">
                          <a:solidFill>
                            <a:schemeClr val="tx1">
                              <a:lumMod val="75000"/>
                              <a:lumOff val="25000"/>
                            </a:schemeClr>
                          </a:solidFill>
                          <a:latin typeface="Cambria Math"/>
                          <a:ea typeface="Verdana" pitchFamily="34" charset="0"/>
                          <a:cs typeface="Verdana" pitchFamily="34" charset="0"/>
                        </a:rPr>
                        <m:t> </m:t>
                      </m:r>
                      <m:f>
                        <m:fPr>
                          <m:ctrlPr>
                            <a:rPr lang="it-IT" b="0" i="1" smtClean="0">
                              <a:solidFill>
                                <a:schemeClr val="tx1">
                                  <a:lumMod val="75000"/>
                                  <a:lumOff val="25000"/>
                                </a:schemeClr>
                              </a:solidFill>
                              <a:latin typeface="Cambria Math" panose="02040503050406030204" pitchFamily="18" charset="0"/>
                              <a:ea typeface="Verdana" pitchFamily="34" charset="0"/>
                              <a:cs typeface="Verdana" pitchFamily="34" charset="0"/>
                            </a:rPr>
                          </m:ctrlPr>
                        </m:fPr>
                        <m:num>
                          <m:r>
                            <a:rPr lang="it-IT" b="0" i="1" smtClean="0">
                              <a:solidFill>
                                <a:schemeClr val="tx1">
                                  <a:lumMod val="75000"/>
                                  <a:lumOff val="25000"/>
                                </a:schemeClr>
                              </a:solidFill>
                              <a:latin typeface="Cambria Math"/>
                              <a:ea typeface="Verdana" pitchFamily="34" charset="0"/>
                              <a:cs typeface="Verdana" pitchFamily="34" charset="0"/>
                            </a:rPr>
                            <m:t>𝑃</m:t>
                          </m:r>
                        </m:num>
                        <m:den>
                          <m:r>
                            <a:rPr lang="it-IT" b="0" i="1" smtClean="0">
                              <a:solidFill>
                                <a:schemeClr val="tx1">
                                  <a:lumMod val="75000"/>
                                  <a:lumOff val="25000"/>
                                </a:schemeClr>
                              </a:solidFill>
                              <a:latin typeface="Cambria Math"/>
                              <a:ea typeface="Verdana" pitchFamily="34" charset="0"/>
                              <a:cs typeface="Verdana" pitchFamily="34" charset="0"/>
                            </a:rPr>
                            <m:t>𝑊</m:t>
                          </m:r>
                        </m:den>
                      </m:f>
                      <m:r>
                        <a:rPr lang="it-IT" b="0" i="1" smtClean="0">
                          <a:solidFill>
                            <a:schemeClr val="tx1">
                              <a:lumMod val="75000"/>
                              <a:lumOff val="25000"/>
                            </a:schemeClr>
                          </a:solidFill>
                          <a:latin typeface="Cambria Math"/>
                          <a:ea typeface="Verdana" pitchFamily="34" charset="0"/>
                          <a:cs typeface="Verdana" pitchFamily="34" charset="0"/>
                        </a:rPr>
                        <m:t> </m:t>
                      </m:r>
                      <m:r>
                        <a:rPr lang="it-IT" b="0" i="1" smtClean="0">
                          <a:solidFill>
                            <a:schemeClr val="tx1">
                              <a:lumMod val="75000"/>
                              <a:lumOff val="25000"/>
                            </a:schemeClr>
                          </a:solidFill>
                          <a:latin typeface="Cambria Math"/>
                          <a:ea typeface="Verdana" pitchFamily="34" charset="0"/>
                          <a:cs typeface="Verdana" pitchFamily="34" charset="0"/>
                        </a:rPr>
                        <m:t>𝐸𝑐𝑜𝑛𝑜𝑚𝑖𝑐</m:t>
                      </m:r>
                      <m:r>
                        <a:rPr lang="it-IT" b="0" i="1" smtClean="0">
                          <a:solidFill>
                            <a:schemeClr val="tx1">
                              <a:lumMod val="75000"/>
                              <a:lumOff val="25000"/>
                            </a:schemeClr>
                          </a:solidFill>
                          <a:latin typeface="Cambria Math"/>
                          <a:ea typeface="Verdana" pitchFamily="34" charset="0"/>
                          <a:cs typeface="Verdana" pitchFamily="34" charset="0"/>
                        </a:rPr>
                        <m:t> </m:t>
                      </m:r>
                      <m:r>
                        <a:rPr lang="it-IT" b="0" i="1" smtClean="0">
                          <a:solidFill>
                            <a:schemeClr val="tx1">
                              <a:lumMod val="75000"/>
                              <a:lumOff val="25000"/>
                            </a:schemeClr>
                          </a:solidFill>
                          <a:latin typeface="Cambria Math"/>
                          <a:ea typeface="Verdana" pitchFamily="34" charset="0"/>
                          <a:cs typeface="Verdana" pitchFamily="34" charset="0"/>
                        </a:rPr>
                        <m:t>𝑅𝑎𝑡𝑖𝑜</m:t>
                      </m:r>
                    </m:oMath>
                  </m:oMathPara>
                </a14:m>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mc:Choice>
        <mc:Fallback>
          <p:sp>
            <p:nvSpPr>
              <p:cNvPr id="5" name="Rectangle 4"/>
              <p:cNvSpPr>
                <a:spLocks noRot="1" noChangeAspect="1" noMove="1" noResize="1" noEditPoints="1" noAdjustHandles="1" noChangeArrowheads="1" noChangeShapeType="1" noTextEdit="1"/>
              </p:cNvSpPr>
              <p:nvPr/>
            </p:nvSpPr>
            <p:spPr>
              <a:xfrm>
                <a:off x="353637" y="961361"/>
                <a:ext cx="9200197" cy="5899307"/>
              </a:xfrm>
              <a:prstGeom prst="rect">
                <a:avLst/>
              </a:prstGeom>
              <a:blipFill>
                <a:blip r:embed="rId2"/>
                <a:stretch>
                  <a:fillRect l="-596" r="-729"/>
                </a:stretch>
              </a:blipFill>
            </p:spPr>
            <p:txBody>
              <a:bodyPr/>
              <a:lstStyle/>
              <a:p>
                <a:r>
                  <a:rPr lang="zh-CN" altLang="en-US">
                    <a:noFill/>
                  </a:rPr>
                  <a:t> </a:t>
                </a:r>
              </a:p>
            </p:txBody>
          </p:sp>
        </mc:Fallback>
      </mc:AlternateContent>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4708981"/>
          </a:xfrm>
          <a:prstGeom prst="rect">
            <a:avLst/>
          </a:prstGeom>
        </p:spPr>
        <p:txBody>
          <a:bodyPr wrap="square">
            <a:spAutoFit/>
          </a:bodyPr>
          <a:lstStyle/>
          <a:p>
            <a:pPr marL="342900" indent="-342900" algn="just">
              <a:lnSpc>
                <a:spcPct val="150000"/>
              </a:lnSpc>
              <a:spcBef>
                <a:spcPts val="1800"/>
              </a:spcBef>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Fertility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reduction</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increasing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longevity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make</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demographic</a:t>
            </a:r>
            <a:r>
              <a:rPr lang="it-IT" sz="2000" dirty="0">
                <a:solidFill>
                  <a:schemeClr val="tx1">
                    <a:lumMod val="75000"/>
                    <a:lumOff val="25000"/>
                  </a:schemeClr>
                </a:solidFill>
                <a:latin typeface="Optane" pitchFamily="2" charset="0"/>
                <a:ea typeface="Verdana" pitchFamily="34" charset="0"/>
                <a:cs typeface="Verdana" pitchFamily="34" charset="0"/>
              </a:rPr>
              <a:t> ratio </a:t>
            </a:r>
            <a:r>
              <a:rPr lang="it-IT" sz="2000" dirty="0" err="1">
                <a:solidFill>
                  <a:schemeClr val="tx1">
                    <a:lumMod val="75000"/>
                    <a:lumOff val="25000"/>
                  </a:schemeClr>
                </a:solidFill>
                <a:latin typeface="Optane" pitchFamily="2" charset="0"/>
                <a:ea typeface="Verdana" pitchFamily="34" charset="0"/>
                <a:cs typeface="Verdana" pitchFamily="34" charset="0"/>
              </a:rPr>
              <a:t>higher</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Labour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productivity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reduction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associated</a:t>
            </a:r>
            <a:r>
              <a:rPr lang="it-IT" sz="2000" dirty="0">
                <a:solidFill>
                  <a:schemeClr val="tx1">
                    <a:lumMod val="75000"/>
                    <a:lumOff val="25000"/>
                  </a:schemeClr>
                </a:solidFill>
                <a:latin typeface="Optane" pitchFamily="2" charset="0"/>
                <a:ea typeface="Verdana" pitchFamily="34" charset="0"/>
                <a:cs typeface="Verdana" pitchFamily="34" charset="0"/>
              </a:rPr>
              <a:t> with </a:t>
            </a:r>
            <a:r>
              <a:rPr lang="it-IT" sz="2000" dirty="0" err="1">
                <a:solidFill>
                  <a:schemeClr val="tx1">
                    <a:lumMod val="75000"/>
                    <a:lumOff val="25000"/>
                  </a:schemeClr>
                </a:solidFill>
                <a:latin typeface="Optane" pitchFamily="2" charset="0"/>
                <a:ea typeface="Verdana" pitchFamily="34" charset="0"/>
                <a:cs typeface="Verdana" pitchFamily="34" charset="0"/>
              </a:rPr>
              <a:t>ageing</a:t>
            </a:r>
            <a:r>
              <a:rPr lang="it-IT" sz="2000" dirty="0">
                <a:solidFill>
                  <a:schemeClr val="tx1">
                    <a:lumMod val="75000"/>
                    <a:lumOff val="25000"/>
                  </a:schemeClr>
                </a:solidFill>
                <a:latin typeface="Optane" pitchFamily="2" charset="0"/>
                <a:ea typeface="Verdana" pitchFamily="34" charset="0"/>
                <a:cs typeface="Verdana" pitchFamily="34" charset="0"/>
              </a:rPr>
              <a:t> of the </a:t>
            </a:r>
            <a:r>
              <a:rPr lang="it-IT" sz="2000" dirty="0" err="1">
                <a:solidFill>
                  <a:schemeClr val="tx1">
                    <a:lumMod val="75000"/>
                    <a:lumOff val="25000"/>
                  </a:schemeClr>
                </a:solidFill>
                <a:latin typeface="Optane" pitchFamily="2" charset="0"/>
                <a:ea typeface="Verdana" pitchFamily="34" charset="0"/>
                <a:cs typeface="Verdana" pitchFamily="34" charset="0"/>
              </a:rPr>
              <a:t>population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makes</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economic</a:t>
            </a:r>
            <a:r>
              <a:rPr lang="it-IT" sz="2000" dirty="0">
                <a:solidFill>
                  <a:schemeClr val="tx1">
                    <a:lumMod val="75000"/>
                    <a:lumOff val="25000"/>
                  </a:schemeClr>
                </a:solidFill>
                <a:latin typeface="Optane" pitchFamily="2" charset="0"/>
                <a:ea typeface="Verdana" pitchFamily="34" charset="0"/>
                <a:cs typeface="Verdana" pitchFamily="34" charset="0"/>
              </a:rPr>
              <a:t> ratio </a:t>
            </a:r>
            <a:r>
              <a:rPr lang="it-IT" sz="2000" dirty="0" err="1">
                <a:solidFill>
                  <a:schemeClr val="tx1">
                    <a:lumMod val="75000"/>
                    <a:lumOff val="25000"/>
                  </a:schemeClr>
                </a:solidFill>
                <a:latin typeface="Optane" pitchFamily="2" charset="0"/>
                <a:ea typeface="Verdana" pitchFamily="34" charset="0"/>
                <a:cs typeface="Verdana" pitchFamily="34" charset="0"/>
              </a:rPr>
              <a:t>higher</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Political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weight</a:t>
            </a:r>
            <a:r>
              <a:rPr lang="it-IT" sz="2000" dirty="0">
                <a:solidFill>
                  <a:schemeClr val="tx1">
                    <a:lumMod val="75000"/>
                    <a:lumOff val="25000"/>
                  </a:schemeClr>
                </a:solidFill>
                <a:latin typeface="Optane" pitchFamily="2" charset="0"/>
                <a:ea typeface="Verdana" pitchFamily="34" charset="0"/>
                <a:cs typeface="Verdana" pitchFamily="34" charset="0"/>
              </a:rPr>
              <a:t> of the </a:t>
            </a:r>
            <a:r>
              <a:rPr lang="it-IT" sz="2000" dirty="0" err="1">
                <a:solidFill>
                  <a:schemeClr val="tx1">
                    <a:lumMod val="75000"/>
                    <a:lumOff val="25000"/>
                  </a:schemeClr>
                </a:solidFill>
                <a:latin typeface="Optane" pitchFamily="2" charset="0"/>
                <a:ea typeface="Verdana" pitchFamily="34" charset="0"/>
                <a:cs typeface="Verdana" pitchFamily="34" charset="0"/>
              </a:rPr>
              <a:t>old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tend</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increase</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economic</a:t>
            </a:r>
            <a:r>
              <a:rPr lang="it-IT" sz="2000" dirty="0">
                <a:solidFill>
                  <a:schemeClr val="tx1">
                    <a:lumMod val="75000"/>
                    <a:lumOff val="25000"/>
                  </a:schemeClr>
                </a:solidFill>
                <a:latin typeface="Optane" pitchFamily="2" charset="0"/>
                <a:ea typeface="Verdana" pitchFamily="34" charset="0"/>
                <a:cs typeface="Verdana" pitchFamily="34" charset="0"/>
              </a:rPr>
              <a:t> ratio</a:t>
            </a: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Reduction</a:t>
            </a:r>
            <a:r>
              <a:rPr lang="it-IT" sz="2000" dirty="0">
                <a:solidFill>
                  <a:schemeClr val="tx1">
                    <a:lumMod val="75000"/>
                    <a:lumOff val="25000"/>
                  </a:schemeClr>
                </a:solidFill>
                <a:latin typeface="Optane" pitchFamily="2" charset="0"/>
                <a:ea typeface="Verdana" pitchFamily="34" charset="0"/>
                <a:cs typeface="Verdana" pitchFamily="34" charset="0"/>
              </a:rPr>
              <a:t> in the rate of </a:t>
            </a:r>
            <a:r>
              <a:rPr lang="it-IT" sz="2000" dirty="0" err="1">
                <a:solidFill>
                  <a:schemeClr val="tx1">
                    <a:lumMod val="75000"/>
                    <a:lumOff val="25000"/>
                  </a:schemeClr>
                </a:solidFill>
                <a:latin typeface="Optane" pitchFamily="2" charset="0"/>
                <a:ea typeface="Verdana" pitchFamily="34" charset="0"/>
                <a:cs typeface="Verdana" pitchFamily="34" charset="0"/>
              </a:rPr>
              <a:t>return</a:t>
            </a:r>
            <a:r>
              <a:rPr lang="it-IT" sz="2000" dirty="0">
                <a:solidFill>
                  <a:schemeClr val="tx1">
                    <a:lumMod val="75000"/>
                    <a:lumOff val="25000"/>
                  </a:schemeClr>
                </a:solidFill>
                <a:latin typeface="Optane" pitchFamily="2" charset="0"/>
                <a:ea typeface="Verdana" pitchFamily="34" charset="0"/>
                <a:cs typeface="Verdana" pitchFamily="34" charset="0"/>
              </a:rPr>
              <a:t> of capital </a:t>
            </a:r>
            <a:r>
              <a:rPr lang="it-IT" sz="2000" dirty="0" err="1">
                <a:solidFill>
                  <a:schemeClr val="tx1">
                    <a:lumMod val="75000"/>
                    <a:lumOff val="25000"/>
                  </a:schemeClr>
                </a:solidFill>
                <a:latin typeface="Optane" pitchFamily="2" charset="0"/>
                <a:ea typeface="Verdana" pitchFamily="34" charset="0"/>
                <a:cs typeface="Verdana" pitchFamily="34" charset="0"/>
              </a:rPr>
              <a:t>reduces</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economic</a:t>
            </a:r>
            <a:r>
              <a:rPr lang="it-IT" sz="2000" dirty="0">
                <a:solidFill>
                  <a:schemeClr val="tx1">
                    <a:lumMod val="75000"/>
                    <a:lumOff val="25000"/>
                  </a:schemeClr>
                </a:solidFill>
                <a:latin typeface="Optane" pitchFamily="2" charset="0"/>
                <a:ea typeface="Verdana" pitchFamily="34" charset="0"/>
                <a:cs typeface="Verdana" pitchFamily="34" charset="0"/>
              </a:rPr>
              <a:t> ratio</a:t>
            </a:r>
          </a:p>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XXX</a:t>
            </a:r>
          </a:p>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XXX</a:t>
            </a:r>
          </a:p>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XXX</a:t>
            </a: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4770537"/>
          </a:xfrm>
          <a:prstGeom prst="rect">
            <a:avLst/>
          </a:prstGeom>
        </p:spPr>
        <p:txBody>
          <a:bodyPr wrap="square">
            <a:spAutoFit/>
          </a:bodyPr>
          <a:lstStyle/>
          <a:p>
            <a:pPr marL="342900" indent="-342900" algn="just">
              <a:spcBef>
                <a:spcPts val="0"/>
              </a:spcBef>
              <a:spcAft>
                <a:spcPts val="1200"/>
              </a:spcAf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What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kind</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policies</a:t>
            </a:r>
            <a:r>
              <a:rPr lang="it-IT" sz="2000" dirty="0">
                <a:solidFill>
                  <a:schemeClr val="tx1">
                    <a:lumMod val="75000"/>
                    <a:lumOff val="25000"/>
                  </a:schemeClr>
                </a:solidFill>
                <a:latin typeface="Optane" pitchFamily="2" charset="0"/>
                <a:ea typeface="Verdana" pitchFamily="34" charset="0"/>
                <a:cs typeface="Verdana" pitchFamily="34" charset="0"/>
              </a:rPr>
              <a:t> can be </a:t>
            </a:r>
            <a:r>
              <a:rPr lang="it-IT" sz="2000" dirty="0" err="1">
                <a:solidFill>
                  <a:schemeClr val="tx1">
                    <a:lumMod val="75000"/>
                    <a:lumOff val="25000"/>
                  </a:schemeClr>
                </a:solidFill>
                <a:latin typeface="Optane" pitchFamily="2" charset="0"/>
                <a:ea typeface="Verdana" pitchFamily="34" charset="0"/>
                <a:cs typeface="Verdana" pitchFamily="34" charset="0"/>
              </a:rPr>
              <a:t>implemented</a:t>
            </a:r>
            <a:r>
              <a:rPr lang="it-IT" sz="2000" dirty="0">
                <a:solidFill>
                  <a:schemeClr val="tx1">
                    <a:lumMod val="75000"/>
                    <a:lumOff val="25000"/>
                  </a:schemeClr>
                </a:solidFill>
                <a:latin typeface="Optane" pitchFamily="2" charset="0"/>
                <a:ea typeface="Verdana" pitchFamily="34" charset="0"/>
                <a:cs typeface="Verdana" pitchFamily="34" charset="0"/>
              </a:rPr>
              <a:t> in </a:t>
            </a:r>
            <a:r>
              <a:rPr lang="it-IT" sz="2000" dirty="0" err="1">
                <a:solidFill>
                  <a:schemeClr val="tx1">
                    <a:lumMod val="75000"/>
                    <a:lumOff val="25000"/>
                  </a:schemeClr>
                </a:solidFill>
                <a:latin typeface="Optane" pitchFamily="2" charset="0"/>
                <a:ea typeface="Verdana" pitchFamily="34" charset="0"/>
                <a:cs typeface="Verdana" pitchFamily="34" charset="0"/>
              </a:rPr>
              <a:t>order</a:t>
            </a:r>
            <a:r>
              <a:rPr lang="it-IT" sz="2000" dirty="0">
                <a:solidFill>
                  <a:schemeClr val="tx1">
                    <a:lumMod val="75000"/>
                    <a:lumOff val="25000"/>
                  </a:schemeClr>
                </a:solidFill>
                <a:latin typeface="Optane" pitchFamily="2" charset="0"/>
                <a:ea typeface="Verdana" pitchFamily="34" charset="0"/>
                <a:cs typeface="Verdana" pitchFamily="34" charset="0"/>
              </a:rPr>
              <a:t> to face the </a:t>
            </a:r>
            <a:r>
              <a:rPr lang="it-IT" sz="2000" dirty="0" err="1">
                <a:solidFill>
                  <a:schemeClr val="tx1">
                    <a:lumMod val="75000"/>
                    <a:lumOff val="25000"/>
                  </a:schemeClr>
                </a:solidFill>
                <a:latin typeface="Optane" pitchFamily="2" charset="0"/>
                <a:ea typeface="Verdana" pitchFamily="34" charset="0"/>
                <a:cs typeface="Verdana" pitchFamily="34" charset="0"/>
              </a:rPr>
              <a:t>expected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ageing</a:t>
            </a:r>
            <a:r>
              <a:rPr lang="it-IT" sz="2000" dirty="0">
                <a:solidFill>
                  <a:schemeClr val="tx1">
                    <a:lumMod val="75000"/>
                    <a:lumOff val="25000"/>
                  </a:schemeClr>
                </a:solidFill>
                <a:latin typeface="Optane" pitchFamily="2" charset="0"/>
                <a:ea typeface="Verdana" pitchFamily="34" charset="0"/>
                <a:cs typeface="Verdana" pitchFamily="34" charset="0"/>
              </a:rPr>
              <a:t> of the </a:t>
            </a:r>
            <a:r>
              <a:rPr lang="it-IT" sz="2000" dirty="0" err="1">
                <a:solidFill>
                  <a:schemeClr val="tx1">
                    <a:lumMod val="75000"/>
                    <a:lumOff val="25000"/>
                  </a:schemeClr>
                </a:solidFill>
                <a:latin typeface="Optane" pitchFamily="2" charset="0"/>
                <a:ea typeface="Verdana" pitchFamily="34" charset="0"/>
                <a:cs typeface="Verdana" pitchFamily="34" charset="0"/>
              </a:rPr>
              <a:t>European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population</a:t>
            </a:r>
            <a:r>
              <a:rPr lang="it-IT" sz="2000" dirty="0">
                <a:solidFill>
                  <a:schemeClr val="tx1">
                    <a:lumMod val="75000"/>
                    <a:lumOff val="25000"/>
                  </a:schemeClr>
                </a:solidFill>
                <a:latin typeface="Optane" pitchFamily="2" charset="0"/>
                <a:ea typeface="Verdana" pitchFamily="34" charset="0"/>
                <a:cs typeface="Verdana" pitchFamily="34" charset="0"/>
              </a:rPr>
              <a:t> and the </a:t>
            </a:r>
            <a:r>
              <a:rPr lang="it-IT" sz="2000" dirty="0" err="1">
                <a:solidFill>
                  <a:schemeClr val="tx1">
                    <a:lumMod val="75000"/>
                    <a:lumOff val="25000"/>
                  </a:schemeClr>
                </a:solidFill>
                <a:latin typeface="Optane" pitchFamily="2" charset="0"/>
                <a:ea typeface="Verdana" pitchFamily="34" charset="0"/>
                <a:cs typeface="Verdana" pitchFamily="34" charset="0"/>
              </a:rPr>
              <a:t>slowdown</a:t>
            </a:r>
            <a:r>
              <a:rPr lang="it-IT" sz="2000" dirty="0">
                <a:solidFill>
                  <a:schemeClr val="tx1">
                    <a:lumMod val="75000"/>
                    <a:lumOff val="25000"/>
                  </a:schemeClr>
                </a:solidFill>
                <a:latin typeface="Optane" pitchFamily="2" charset="0"/>
                <a:ea typeface="Verdana" pitchFamily="34" charset="0"/>
                <a:cs typeface="Verdana" pitchFamily="34" charset="0"/>
              </a:rPr>
              <a:t> in </a:t>
            </a:r>
            <a:r>
              <a:rPr lang="it-IT" sz="2000" dirty="0" err="1">
                <a:solidFill>
                  <a:schemeClr val="tx1">
                    <a:lumMod val="75000"/>
                    <a:lumOff val="25000"/>
                  </a:schemeClr>
                </a:solidFill>
                <a:latin typeface="Optane" pitchFamily="2" charset="0"/>
                <a:ea typeface="Verdana" pitchFamily="34" charset="0"/>
                <a:cs typeface="Verdana" pitchFamily="34" charset="0"/>
              </a:rPr>
              <a:t>economic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growth</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914400" lvl="1"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Modify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portfolio: </a:t>
            </a:r>
            <a:r>
              <a:rPr lang="it-IT" sz="2000" dirty="0" err="1">
                <a:solidFill>
                  <a:schemeClr val="tx1">
                    <a:lumMod val="75000"/>
                    <a:lumOff val="25000"/>
                  </a:schemeClr>
                </a:solidFill>
                <a:latin typeface="Optane" pitchFamily="2" charset="0"/>
                <a:ea typeface="Verdana" pitchFamily="34" charset="0"/>
                <a:cs typeface="Verdana" pitchFamily="34" charset="0"/>
              </a:rPr>
              <a:t>substitutability</a:t>
            </a:r>
            <a:r>
              <a:rPr lang="it-IT" sz="2000" dirty="0">
                <a:solidFill>
                  <a:schemeClr val="tx1">
                    <a:lumMod val="75000"/>
                    <a:lumOff val="25000"/>
                  </a:schemeClr>
                </a:solidFill>
                <a:latin typeface="Optane" pitchFamily="2" charset="0"/>
                <a:ea typeface="Verdana" pitchFamily="34" charset="0"/>
                <a:cs typeface="Verdana" pitchFamily="34" charset="0"/>
              </a:rPr>
              <a:t> vs </a:t>
            </a:r>
            <a:r>
              <a:rPr lang="it-IT" sz="2000" dirty="0" err="1">
                <a:solidFill>
                  <a:schemeClr val="tx1">
                    <a:lumMod val="75000"/>
                    <a:lumOff val="25000"/>
                  </a:schemeClr>
                </a:solidFill>
                <a:latin typeface="Optane" pitchFamily="2" charset="0"/>
                <a:ea typeface="Verdana" pitchFamily="34" charset="0"/>
                <a:cs typeface="Verdana" pitchFamily="34" charset="0"/>
              </a:rPr>
              <a:t>complementarity</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914400" lvl="1"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Increase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contributions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914400" lvl="1"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Decrease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benefits</a:t>
            </a:r>
          </a:p>
          <a:p>
            <a:pPr marL="914400" lvl="1"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Increase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retirement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age</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spcBef>
                <a:spcPts val="1200"/>
              </a:spcBef>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Each</a:t>
            </a:r>
            <a:r>
              <a:rPr lang="it-IT" sz="2000" dirty="0">
                <a:solidFill>
                  <a:schemeClr val="tx1">
                    <a:lumMod val="75000"/>
                    <a:lumOff val="25000"/>
                  </a:schemeClr>
                </a:solidFill>
                <a:latin typeface="Optane" pitchFamily="2" charset="0"/>
                <a:ea typeface="Verdana" pitchFamily="34" charset="0"/>
                <a:cs typeface="Verdana" pitchFamily="34" charset="0"/>
              </a:rPr>
              <a:t> of policy </a:t>
            </a:r>
            <a:r>
              <a:rPr lang="it-IT" sz="2000" dirty="0" err="1">
                <a:solidFill>
                  <a:schemeClr val="tx1">
                    <a:lumMod val="75000"/>
                    <a:lumOff val="25000"/>
                  </a:schemeClr>
                </a:solidFill>
                <a:latin typeface="Optane" pitchFamily="2" charset="0"/>
                <a:ea typeface="Verdana" pitchFamily="34" charset="0"/>
                <a:cs typeface="Verdana" pitchFamily="34" charset="0"/>
              </a:rPr>
              <a:t>has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important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economic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effects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All</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them</a:t>
            </a:r>
            <a:r>
              <a:rPr lang="it-IT" sz="2000" dirty="0">
                <a:solidFill>
                  <a:schemeClr val="tx1">
                    <a:lumMod val="75000"/>
                    <a:lumOff val="25000"/>
                  </a:schemeClr>
                </a:solidFill>
                <a:latin typeface="Optane" pitchFamily="2" charset="0"/>
                <a:ea typeface="Verdana" pitchFamily="34" charset="0"/>
                <a:cs typeface="Verdana" pitchFamily="34" charset="0"/>
              </a:rPr>
              <a:t> are </a:t>
            </a:r>
            <a:r>
              <a:rPr lang="it-IT" sz="2000" dirty="0" err="1">
                <a:solidFill>
                  <a:schemeClr val="tx1">
                    <a:lumMod val="75000"/>
                    <a:lumOff val="25000"/>
                  </a:schemeClr>
                </a:solidFill>
                <a:latin typeface="Optane" pitchFamily="2" charset="0"/>
                <a:ea typeface="Verdana" pitchFamily="34" charset="0"/>
                <a:cs typeface="Verdana" pitchFamily="34" charset="0"/>
              </a:rPr>
              <a:t>difficult</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implement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even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if</a:t>
            </a:r>
            <a:r>
              <a:rPr lang="it-IT" sz="2000" dirty="0">
                <a:solidFill>
                  <a:schemeClr val="tx1">
                    <a:lumMod val="75000"/>
                    <a:lumOff val="25000"/>
                  </a:schemeClr>
                </a:solidFill>
                <a:latin typeface="Optane" pitchFamily="2" charset="0"/>
                <a:ea typeface="Verdana" pitchFamily="34" charset="0"/>
                <a:cs typeface="Verdana" pitchFamily="34" charset="0"/>
              </a:rPr>
              <a:t> for </a:t>
            </a:r>
            <a:r>
              <a:rPr lang="it-IT" sz="2000" dirty="0" err="1">
                <a:solidFill>
                  <a:schemeClr val="tx1">
                    <a:lumMod val="75000"/>
                    <a:lumOff val="25000"/>
                  </a:schemeClr>
                </a:solidFill>
                <a:latin typeface="Optane" pitchFamily="2" charset="0"/>
                <a:ea typeface="Verdana" pitchFamily="34" charset="0"/>
                <a:cs typeface="Verdana" pitchFamily="34" charset="0"/>
              </a:rPr>
              <a:t>different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reasons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914400" lvl="1" indent="-457200" algn="just">
              <a:spcBef>
                <a:spcPts val="1200"/>
              </a:spcBef>
              <a:buClr>
                <a:schemeClr val="tx2"/>
              </a:buClr>
              <a:buSzPct val="103000"/>
              <a:buFont typeface="+mj-lt"/>
              <a:buAutoNum type="arabicPeriod"/>
            </a:pPr>
            <a:r>
              <a:rPr lang="it-IT" sz="2000" dirty="0">
                <a:solidFill>
                  <a:schemeClr val="tx1">
                    <a:lumMod val="75000"/>
                    <a:lumOff val="25000"/>
                  </a:schemeClr>
                </a:solidFill>
                <a:latin typeface="Optane" pitchFamily="2" charset="0"/>
                <a:ea typeface="Verdana" pitchFamily="34" charset="0"/>
                <a:cs typeface="Verdana" pitchFamily="34" charset="0"/>
              </a:rPr>
              <a:t>Financial </a:t>
            </a:r>
            <a:r>
              <a:rPr lang="it-IT" sz="2000" dirty="0" err="1">
                <a:solidFill>
                  <a:schemeClr val="tx1">
                    <a:lumMod val="75000"/>
                    <a:lumOff val="25000"/>
                  </a:schemeClr>
                </a:solidFill>
                <a:latin typeface="Optane" pitchFamily="2" charset="0"/>
                <a:ea typeface="Verdana" pitchFamily="34" charset="0"/>
                <a:cs typeface="Verdana" pitchFamily="34" charset="0"/>
              </a:rPr>
              <a:t>risks</a:t>
            </a:r>
            <a:r>
              <a:rPr lang="it-IT" sz="2000" dirty="0">
                <a:solidFill>
                  <a:schemeClr val="tx1">
                    <a:lumMod val="75000"/>
                    <a:lumOff val="25000"/>
                  </a:schemeClr>
                </a:solidFill>
                <a:latin typeface="Optane" pitchFamily="2" charset="0"/>
                <a:ea typeface="Verdana" pitchFamily="34" charset="0"/>
                <a:cs typeface="Verdana" pitchFamily="34" charset="0"/>
              </a:rPr>
              <a:t> in an era of </a:t>
            </a:r>
            <a:r>
              <a:rPr lang="it-IT" sz="2000" dirty="0" err="1">
                <a:solidFill>
                  <a:schemeClr val="tx1">
                    <a:lumMod val="75000"/>
                    <a:lumOff val="25000"/>
                  </a:schemeClr>
                </a:solidFill>
                <a:latin typeface="Optane" pitchFamily="2" charset="0"/>
                <a:ea typeface="Verdana" pitchFamily="34" charset="0"/>
                <a:cs typeface="Verdana" pitchFamily="34" charset="0"/>
              </a:rPr>
              <a:t>low</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interest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rates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intergenerational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distribution</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burden</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914400" lvl="1"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Tax</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wedge</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distortions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914400" lvl="1" indent="-457200" algn="jus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Political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cost</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intergenerational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distribution</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them</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914400" lvl="1" indent="-457200" algn="just">
              <a:buClr>
                <a:schemeClr val="tx2"/>
              </a:buClr>
              <a:buSzPct val="103000"/>
              <a:buFont typeface="+mj-lt"/>
              <a:buAutoNum type="arabicPeriod"/>
            </a:pPr>
            <a:r>
              <a:rPr lang="it-IT" sz="2000" dirty="0">
                <a:solidFill>
                  <a:schemeClr val="tx1">
                    <a:lumMod val="75000"/>
                    <a:lumOff val="25000"/>
                  </a:schemeClr>
                </a:solidFill>
                <a:latin typeface="Optane" pitchFamily="2" charset="0"/>
                <a:ea typeface="Verdana" pitchFamily="34" charset="0"/>
                <a:cs typeface="Verdana" pitchFamily="34" charset="0"/>
              </a:rPr>
              <a:t>An </a:t>
            </a:r>
            <a:r>
              <a:rPr lang="it-IT" sz="2000" dirty="0" err="1">
                <a:solidFill>
                  <a:schemeClr val="tx1">
                    <a:lumMod val="75000"/>
                    <a:lumOff val="25000"/>
                  </a:schemeClr>
                </a:solidFill>
                <a:latin typeface="Optane" pitchFamily="2" charset="0"/>
                <a:ea typeface="Verdana" pitchFamily="34" charset="0"/>
                <a:cs typeface="Verdana" pitchFamily="34" charset="0"/>
              </a:rPr>
              <a:t>old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working</a:t>
            </a:r>
            <a:r>
              <a:rPr lang="it-IT" sz="2000" dirty="0">
                <a:solidFill>
                  <a:schemeClr val="tx1">
                    <a:lumMod val="75000"/>
                    <a:lumOff val="25000"/>
                  </a:schemeClr>
                </a:solidFill>
                <a:latin typeface="Optane" pitchFamily="2" charset="0"/>
                <a:ea typeface="Verdana" pitchFamily="34" charset="0"/>
                <a:cs typeface="Verdana" pitchFamily="34" charset="0"/>
              </a:rPr>
              <a:t> force and </a:t>
            </a:r>
            <a:r>
              <a:rPr lang="it-IT" sz="2000" dirty="0" err="1">
                <a:solidFill>
                  <a:schemeClr val="tx1">
                    <a:lumMod val="75000"/>
                    <a:lumOff val="25000"/>
                  </a:schemeClr>
                </a:solidFill>
                <a:latin typeface="Optane" pitchFamily="2" charset="0"/>
                <a:ea typeface="Verdana" pitchFamily="34" charset="0"/>
                <a:cs typeface="Verdana" pitchFamily="34" charset="0"/>
              </a:rPr>
              <a:t>its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implication</a:t>
            </a:r>
            <a:r>
              <a:rPr lang="it-IT" sz="2000" dirty="0">
                <a:solidFill>
                  <a:schemeClr val="tx1">
                    <a:lumMod val="75000"/>
                    <a:lumOff val="25000"/>
                  </a:schemeClr>
                </a:solidFill>
                <a:latin typeface="Optane" pitchFamily="2" charset="0"/>
                <a:ea typeface="Verdana" pitchFamily="34" charset="0"/>
                <a:cs typeface="Verdana" pitchFamily="34" charset="0"/>
              </a:rPr>
              <a:t> on </a:t>
            </a:r>
            <a:r>
              <a:rPr lang="it-IT" sz="2000" dirty="0" err="1">
                <a:solidFill>
                  <a:schemeClr val="tx1">
                    <a:lumMod val="75000"/>
                    <a:lumOff val="25000"/>
                  </a:schemeClr>
                </a:solidFill>
                <a:latin typeface="Optane" pitchFamily="2" charset="0"/>
                <a:ea typeface="Verdana" pitchFamily="34" charset="0"/>
                <a:cs typeface="Verdana" pitchFamily="34" charset="0"/>
              </a:rPr>
              <a:t>labour</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total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productivity</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6555641"/>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What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have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European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government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done</a:t>
            </a:r>
            <a:r>
              <a:rPr lang="it-IT" sz="2000" dirty="0">
                <a:solidFill>
                  <a:schemeClr val="tx1">
                    <a:lumMod val="75000"/>
                    <a:lumOff val="25000"/>
                  </a:schemeClr>
                </a:solidFill>
                <a:latin typeface="Optane" pitchFamily="2" charset="0"/>
                <a:ea typeface="Verdana" pitchFamily="34" charset="0"/>
                <a:cs typeface="Verdana" pitchFamily="34" charset="0"/>
              </a:rPr>
              <a:t> on </a:t>
            </a:r>
            <a:r>
              <a:rPr lang="it-IT" sz="2000" dirty="0" err="1">
                <a:solidFill>
                  <a:schemeClr val="tx1">
                    <a:lumMod val="75000"/>
                    <a:lumOff val="25000"/>
                  </a:schemeClr>
                </a:solidFill>
                <a:latin typeface="Optane" pitchFamily="2" charset="0"/>
                <a:ea typeface="Verdana" pitchFamily="34" charset="0"/>
                <a:cs typeface="Verdana" pitchFamily="34" charset="0"/>
              </a:rPr>
              <a:t>their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r>
              <a:rPr lang="it-IT" sz="2000" dirty="0">
                <a:solidFill>
                  <a:schemeClr val="tx1">
                    <a:lumMod val="75000"/>
                    <a:lumOff val="25000"/>
                  </a:schemeClr>
                </a:solidFill>
                <a:latin typeface="Optane" pitchFamily="2" charset="0"/>
                <a:ea typeface="Verdana" pitchFamily="34" charset="0"/>
                <a:cs typeface="Verdana" pitchFamily="34" charset="0"/>
              </a:rPr>
              <a:t> in </a:t>
            </a:r>
            <a:r>
              <a:rPr lang="it-IT" sz="2000" dirty="0" err="1">
                <a:solidFill>
                  <a:schemeClr val="tx1">
                    <a:lumMod val="75000"/>
                    <a:lumOff val="25000"/>
                  </a:schemeClr>
                </a:solidFill>
                <a:latin typeface="Optane" pitchFamily="2" charset="0"/>
                <a:ea typeface="Verdana" pitchFamily="34" charset="0"/>
                <a:cs typeface="Verdana" pitchFamily="34" charset="0"/>
              </a:rPr>
              <a:t>order</a:t>
            </a:r>
            <a:r>
              <a:rPr lang="it-IT" sz="2000" dirty="0">
                <a:solidFill>
                  <a:schemeClr val="tx1">
                    <a:lumMod val="75000"/>
                    <a:lumOff val="25000"/>
                  </a:schemeClr>
                </a:solidFill>
                <a:latin typeface="Optane" pitchFamily="2" charset="0"/>
                <a:ea typeface="Verdana" pitchFamily="34" charset="0"/>
                <a:cs typeface="Verdana" pitchFamily="34" charset="0"/>
              </a:rPr>
              <a:t> to face </a:t>
            </a:r>
            <a:r>
              <a:rPr lang="it-IT" sz="2000" dirty="0" err="1">
                <a:solidFill>
                  <a:schemeClr val="tx1">
                    <a:lumMod val="75000"/>
                    <a:lumOff val="25000"/>
                  </a:schemeClr>
                </a:solidFill>
                <a:latin typeface="Optane" pitchFamily="2" charset="0"/>
                <a:ea typeface="Verdana" pitchFamily="34" charset="0"/>
                <a:cs typeface="Verdana" pitchFamily="34" charset="0"/>
              </a:rPr>
              <a:t>these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problems</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No single </a:t>
            </a:r>
            <a:r>
              <a:rPr lang="it-IT" sz="2000" dirty="0" err="1">
                <a:solidFill>
                  <a:schemeClr val="tx1">
                    <a:lumMod val="75000"/>
                    <a:lumOff val="25000"/>
                  </a:schemeClr>
                </a:solidFill>
                <a:latin typeface="Optane" pitchFamily="2" charset="0"/>
                <a:ea typeface="Verdana" pitchFamily="34" charset="0"/>
                <a:cs typeface="Verdana" pitchFamily="34" charset="0"/>
              </a:rPr>
              <a:t>analysis</a:t>
            </a:r>
            <a:r>
              <a:rPr lang="it-IT" sz="2000" dirty="0">
                <a:solidFill>
                  <a:schemeClr val="tx1">
                    <a:lumMod val="75000"/>
                    <a:lumOff val="25000"/>
                  </a:schemeClr>
                </a:solidFill>
                <a:latin typeface="Optane" pitchFamily="2" charset="0"/>
                <a:ea typeface="Verdana" pitchFamily="34" charset="0"/>
                <a:cs typeface="Verdana" pitchFamily="34" charset="0"/>
              </a:rPr>
              <a:t> of country </a:t>
            </a:r>
            <a:r>
              <a:rPr lang="it-IT" sz="2000" dirty="0" err="1">
                <a:solidFill>
                  <a:schemeClr val="tx1">
                    <a:lumMod val="75000"/>
                    <a:lumOff val="25000"/>
                  </a:schemeClr>
                </a:solidFill>
                <a:latin typeface="Optane" pitchFamily="2" charset="0"/>
                <a:ea typeface="Verdana" pitchFamily="34" charset="0"/>
                <a:cs typeface="Verdana" pitchFamily="34" charset="0"/>
              </a:rPr>
              <a:t>experiences</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There</a:t>
            </a:r>
            <a:r>
              <a:rPr lang="it-IT" sz="2000" dirty="0">
                <a:solidFill>
                  <a:schemeClr val="tx1">
                    <a:lumMod val="75000"/>
                    <a:lumOff val="25000"/>
                  </a:schemeClr>
                </a:solidFill>
                <a:latin typeface="Optane" pitchFamily="2" charset="0"/>
                <a:ea typeface="Verdana" pitchFamily="34" charset="0"/>
                <a:cs typeface="Verdana" pitchFamily="34" charset="0"/>
              </a:rPr>
              <a:t> are </a:t>
            </a:r>
            <a:r>
              <a:rPr lang="it-IT" sz="2000" dirty="0" err="1">
                <a:solidFill>
                  <a:schemeClr val="tx1">
                    <a:lumMod val="75000"/>
                    <a:lumOff val="25000"/>
                  </a:schemeClr>
                </a:solidFill>
                <a:latin typeface="Optane" pitchFamily="2" charset="0"/>
                <a:ea typeface="Verdana" pitchFamily="34" charset="0"/>
                <a:cs typeface="Verdana" pitchFamily="34" charset="0"/>
              </a:rPr>
              <a:t>however</a:t>
            </a:r>
            <a:r>
              <a:rPr lang="it-IT" sz="2000" dirty="0">
                <a:solidFill>
                  <a:schemeClr val="tx1">
                    <a:lumMod val="75000"/>
                    <a:lumOff val="25000"/>
                  </a:schemeClr>
                </a:solidFill>
                <a:latin typeface="Optane" pitchFamily="2" charset="0"/>
                <a:ea typeface="Verdana" pitchFamily="34" charset="0"/>
                <a:cs typeface="Verdana" pitchFamily="34" charset="0"/>
              </a:rPr>
              <a:t> some common trends:</a:t>
            </a:r>
          </a:p>
          <a:p>
            <a:pPr marL="914400" lvl="1" indent="-457200" algn="just">
              <a:lnSpc>
                <a:spcPct val="150000"/>
              </a:lnSpc>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Substantially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u="sng" dirty="0" err="1">
                <a:solidFill>
                  <a:schemeClr val="tx1">
                    <a:lumMod val="75000"/>
                    <a:lumOff val="25000"/>
                  </a:schemeClr>
                </a:solidFill>
                <a:latin typeface="Optane" pitchFamily="2" charset="0"/>
                <a:ea typeface="Verdana" pitchFamily="34" charset="0"/>
                <a:cs typeface="Verdana" pitchFamily="34" charset="0"/>
              </a:rPr>
              <a:t>increased</a:t>
            </a:r>
            <a:r>
              <a:rPr lang="it-IT" sz="2000" u="sng" dirty="0">
                <a:solidFill>
                  <a:schemeClr val="tx1">
                    <a:lumMod val="75000"/>
                    <a:lumOff val="25000"/>
                  </a:schemeClr>
                </a:solidFill>
                <a:latin typeface="Optane" pitchFamily="2" charset="0"/>
                <a:ea typeface="Verdana" pitchFamily="34" charset="0"/>
                <a:cs typeface="Verdana" pitchFamily="34" charset="0"/>
              </a:rPr>
              <a:t> </a:t>
            </a:r>
            <a:r>
              <a:rPr lang="it-IT" sz="2000" u="sng" dirty="0" err="1">
                <a:solidFill>
                  <a:schemeClr val="tx1">
                    <a:lumMod val="75000"/>
                    <a:lumOff val="25000"/>
                  </a:schemeClr>
                </a:solidFill>
                <a:latin typeface="Optane" pitchFamily="2" charset="0"/>
                <a:ea typeface="Verdana" pitchFamily="34" charset="0"/>
                <a:cs typeface="Verdana" pitchFamily="34" charset="0"/>
              </a:rPr>
              <a:t>retirement</a:t>
            </a:r>
            <a:r>
              <a:rPr lang="it-IT" sz="2000" u="sng" dirty="0">
                <a:solidFill>
                  <a:schemeClr val="tx1">
                    <a:lumMod val="75000"/>
                    <a:lumOff val="25000"/>
                  </a:schemeClr>
                </a:solidFill>
                <a:latin typeface="Optane" pitchFamily="2" charset="0"/>
                <a:ea typeface="Verdana" pitchFamily="34" charset="0"/>
                <a:cs typeface="Verdana" pitchFamily="34" charset="0"/>
              </a:rPr>
              <a:t> </a:t>
            </a:r>
            <a:r>
              <a:rPr lang="it-IT" sz="2000" u="sng" dirty="0" err="1">
                <a:solidFill>
                  <a:schemeClr val="tx1">
                    <a:lumMod val="75000"/>
                    <a:lumOff val="25000"/>
                  </a:schemeClr>
                </a:solidFill>
                <a:latin typeface="Optane" pitchFamily="2" charset="0"/>
                <a:ea typeface="Verdana" pitchFamily="34" charset="0"/>
                <a:cs typeface="Verdana" pitchFamily="34" charset="0"/>
              </a:rPr>
              <a:t>age</a:t>
            </a:r>
            <a:endParaRPr lang="it-IT" sz="2000" u="sng" dirty="0">
              <a:solidFill>
                <a:schemeClr val="tx1">
                  <a:lumMod val="75000"/>
                  <a:lumOff val="25000"/>
                </a:schemeClr>
              </a:solidFill>
              <a:latin typeface="Optane" pitchFamily="2" charset="0"/>
              <a:ea typeface="Verdana" pitchFamily="34" charset="0"/>
              <a:cs typeface="Verdana" pitchFamily="34" charset="0"/>
            </a:endParaRPr>
          </a:p>
          <a:p>
            <a:pPr marL="914400" lvl="1" indent="-457200" algn="just">
              <a:lnSpc>
                <a:spcPct val="150000"/>
              </a:lnSpc>
              <a:buClr>
                <a:schemeClr val="tx2"/>
              </a:buClr>
              <a:buSzPct val="103000"/>
              <a:buFont typeface="+mj-lt"/>
              <a:buAutoNum type="arabicPeriod"/>
            </a:pPr>
            <a:r>
              <a:rPr lang="it-IT" sz="2000" u="sng" dirty="0" err="1">
                <a:solidFill>
                  <a:schemeClr val="tx1">
                    <a:lumMod val="75000"/>
                    <a:lumOff val="25000"/>
                  </a:schemeClr>
                </a:solidFill>
                <a:latin typeface="Optane" pitchFamily="2" charset="0"/>
                <a:ea typeface="Verdana" pitchFamily="34" charset="0"/>
                <a:cs typeface="Verdana" pitchFamily="34" charset="0"/>
              </a:rPr>
              <a:t>Reduced</a:t>
            </a:r>
            <a:r>
              <a:rPr lang="it-IT" sz="2000" u="sng" dirty="0">
                <a:solidFill>
                  <a:schemeClr val="tx1">
                    <a:lumMod val="75000"/>
                    <a:lumOff val="25000"/>
                  </a:schemeClr>
                </a:solidFill>
                <a:latin typeface="Optane" pitchFamily="2" charset="0"/>
                <a:ea typeface="Verdana" pitchFamily="34" charset="0"/>
                <a:cs typeface="Verdana" pitchFamily="34" charset="0"/>
              </a:rPr>
              <a:t> </a:t>
            </a:r>
            <a:r>
              <a:rPr lang="it-IT" sz="2000" u="sng" dirty="0" err="1">
                <a:solidFill>
                  <a:schemeClr val="tx1">
                    <a:lumMod val="75000"/>
                    <a:lumOff val="25000"/>
                  </a:schemeClr>
                </a:solidFill>
                <a:latin typeface="Optane" pitchFamily="2" charset="0"/>
                <a:ea typeface="Verdana" pitchFamily="34" charset="0"/>
                <a:cs typeface="Verdana" pitchFamily="34" charset="0"/>
              </a:rPr>
              <a:t>valorization</a:t>
            </a:r>
            <a:r>
              <a:rPr lang="it-IT" sz="2000" u="sng" dirty="0">
                <a:solidFill>
                  <a:schemeClr val="tx1">
                    <a:lumMod val="75000"/>
                    <a:lumOff val="25000"/>
                  </a:schemeClr>
                </a:solidFill>
                <a:latin typeface="Optane" pitchFamily="2" charset="0"/>
                <a:ea typeface="Verdana" pitchFamily="34" charset="0"/>
                <a:cs typeface="Verdana" pitchFamily="34" charset="0"/>
              </a:rPr>
              <a:t> of </a:t>
            </a:r>
            <a:r>
              <a:rPr lang="it-IT" sz="2000" u="sng" dirty="0" err="1">
                <a:solidFill>
                  <a:schemeClr val="tx1">
                    <a:lumMod val="75000"/>
                    <a:lumOff val="25000"/>
                  </a:schemeClr>
                </a:solidFill>
                <a:latin typeface="Optane" pitchFamily="2" charset="0"/>
                <a:ea typeface="Verdana" pitchFamily="34" charset="0"/>
                <a:cs typeface="Verdana" pitchFamily="34" charset="0"/>
              </a:rPr>
              <a:t>past</a:t>
            </a:r>
            <a:r>
              <a:rPr lang="it-IT" sz="2000" u="sng" dirty="0">
                <a:solidFill>
                  <a:schemeClr val="tx1">
                    <a:lumMod val="75000"/>
                    <a:lumOff val="25000"/>
                  </a:schemeClr>
                </a:solidFill>
                <a:latin typeface="Optane" pitchFamily="2" charset="0"/>
                <a:ea typeface="Verdana" pitchFamily="34" charset="0"/>
                <a:cs typeface="Verdana" pitchFamily="34" charset="0"/>
              </a:rPr>
              <a:t> </a:t>
            </a:r>
            <a:r>
              <a:rPr lang="it-IT" sz="2000" u="sng" dirty="0" err="1">
                <a:solidFill>
                  <a:schemeClr val="tx1">
                    <a:lumMod val="75000"/>
                    <a:lumOff val="25000"/>
                  </a:schemeClr>
                </a:solidFill>
                <a:latin typeface="Optane" pitchFamily="2" charset="0"/>
                <a:ea typeface="Verdana" pitchFamily="34" charset="0"/>
                <a:cs typeface="Verdana" pitchFamily="34" charset="0"/>
              </a:rPr>
              <a:t>earnings</a:t>
            </a:r>
            <a:r>
              <a:rPr lang="it-IT" sz="2000" dirty="0">
                <a:solidFill>
                  <a:schemeClr val="tx1">
                    <a:lumMod val="75000"/>
                    <a:lumOff val="25000"/>
                  </a:schemeClr>
                </a:solidFill>
                <a:latin typeface="Optane" pitchFamily="2" charset="0"/>
                <a:ea typeface="Verdana" pitchFamily="34" charset="0"/>
                <a:cs typeface="Verdana" pitchFamily="34" charset="0"/>
              </a:rPr>
              <a:t> in the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formula</a:t>
            </a:r>
          </a:p>
          <a:p>
            <a:pPr marL="914400" lvl="1" indent="-457200" algn="just">
              <a:lnSpc>
                <a:spcPct val="150000"/>
              </a:lnSpc>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Modified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indexation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mechanism</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benefits</a:t>
            </a:r>
          </a:p>
          <a:p>
            <a:pPr marL="914400" lvl="1" indent="-457200" algn="just">
              <a:lnSpc>
                <a:spcPct val="150000"/>
              </a:lnSpc>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Introduced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different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kind</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u="sng" dirty="0" err="1">
                <a:solidFill>
                  <a:schemeClr val="tx1">
                    <a:lumMod val="75000"/>
                    <a:lumOff val="25000"/>
                  </a:schemeClr>
                </a:solidFill>
                <a:latin typeface="Optane" pitchFamily="2" charset="0"/>
                <a:ea typeface="Verdana" pitchFamily="34" charset="0"/>
                <a:cs typeface="Verdana" pitchFamily="34" charset="0"/>
              </a:rPr>
              <a:t>automatic</a:t>
            </a:r>
            <a:r>
              <a:rPr lang="it-IT" sz="2000" u="sng" dirty="0">
                <a:solidFill>
                  <a:schemeClr val="tx1">
                    <a:lumMod val="75000"/>
                    <a:lumOff val="25000"/>
                  </a:schemeClr>
                </a:solidFill>
                <a:latin typeface="Optane" pitchFamily="2" charset="0"/>
                <a:ea typeface="Verdana" pitchFamily="34" charset="0"/>
                <a:cs typeface="Verdana" pitchFamily="34" charset="0"/>
              </a:rPr>
              <a:t> </a:t>
            </a:r>
            <a:r>
              <a:rPr lang="it-IT" sz="2000" u="sng" dirty="0" err="1">
                <a:solidFill>
                  <a:schemeClr val="tx1">
                    <a:lumMod val="75000"/>
                    <a:lumOff val="25000"/>
                  </a:schemeClr>
                </a:solidFill>
                <a:latin typeface="Optane" pitchFamily="2" charset="0"/>
                <a:ea typeface="Verdana" pitchFamily="34" charset="0"/>
                <a:cs typeface="Verdana" pitchFamily="34" charset="0"/>
              </a:rPr>
              <a:t>adjustment</a:t>
            </a:r>
            <a:r>
              <a:rPr lang="it-IT" sz="2000" dirty="0">
                <a:solidFill>
                  <a:schemeClr val="tx1">
                    <a:lumMod val="75000"/>
                    <a:lumOff val="25000"/>
                  </a:schemeClr>
                </a:solidFill>
                <a:latin typeface="Optane" pitchFamily="2" charset="0"/>
                <a:ea typeface="Verdana" pitchFamily="34" charset="0"/>
                <a:cs typeface="Verdana" pitchFamily="34" charset="0"/>
              </a:rPr>
              <a:t> (NDC, </a:t>
            </a:r>
            <a:r>
              <a:rPr lang="it-IT" sz="2000" dirty="0" err="1">
                <a:solidFill>
                  <a:schemeClr val="tx1">
                    <a:lumMod val="75000"/>
                    <a:lumOff val="25000"/>
                  </a:schemeClr>
                </a:solidFill>
                <a:latin typeface="Optane" pitchFamily="2" charset="0"/>
                <a:ea typeface="Verdana" pitchFamily="34" charset="0"/>
                <a:cs typeface="Verdana" pitchFamily="34" charset="0"/>
              </a:rPr>
              <a:t>linking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age</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lifetime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expectations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sustainability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adjustments</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Were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these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poicies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successful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Probably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too</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early</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give</a:t>
            </a:r>
            <a:r>
              <a:rPr lang="it-IT" sz="2000" dirty="0">
                <a:solidFill>
                  <a:schemeClr val="tx1">
                    <a:lumMod val="75000"/>
                    <a:lumOff val="25000"/>
                  </a:schemeClr>
                </a:solidFill>
                <a:latin typeface="Optane" pitchFamily="2" charset="0"/>
                <a:ea typeface="Verdana" pitchFamily="34" charset="0"/>
                <a:cs typeface="Verdana" pitchFamily="34" charset="0"/>
              </a:rPr>
              <a:t> a definitive </a:t>
            </a:r>
            <a:r>
              <a:rPr lang="it-IT" sz="2000" dirty="0" err="1">
                <a:solidFill>
                  <a:schemeClr val="tx1">
                    <a:lumMod val="75000"/>
                    <a:lumOff val="25000"/>
                  </a:schemeClr>
                </a:solidFill>
                <a:latin typeface="Optane" pitchFamily="2" charset="0"/>
                <a:ea typeface="Verdana" pitchFamily="34" charset="0"/>
                <a:cs typeface="Verdana" pitchFamily="34" charset="0"/>
              </a:rPr>
              <a:t>answer</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possible</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identifiy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who</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pays</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who</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gains</a:t>
            </a:r>
            <a:r>
              <a:rPr lang="it-IT" sz="2000" dirty="0">
                <a:solidFill>
                  <a:schemeClr val="tx1">
                    <a:lumMod val="75000"/>
                    <a:lumOff val="25000"/>
                  </a:schemeClr>
                </a:solidFill>
                <a:latin typeface="Optane" pitchFamily="2" charset="0"/>
                <a:ea typeface="Verdana" pitchFamily="34" charset="0"/>
                <a:cs typeface="Verdana" pitchFamily="34" charset="0"/>
              </a:rPr>
              <a:t> from </a:t>
            </a:r>
            <a:r>
              <a:rPr lang="it-IT" sz="2000" dirty="0" err="1">
                <a:solidFill>
                  <a:schemeClr val="tx1">
                    <a:lumMod val="75000"/>
                    <a:lumOff val="25000"/>
                  </a:schemeClr>
                </a:solidFill>
                <a:latin typeface="Optane" pitchFamily="2" charset="0"/>
                <a:ea typeface="Verdana" pitchFamily="34" charset="0"/>
                <a:cs typeface="Verdana" pitchFamily="34" charset="0"/>
              </a:rPr>
              <a:t>these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reforms</a:t>
            </a:r>
            <a:r>
              <a:rPr lang="it-IT" sz="2000" dirty="0">
                <a:solidFill>
                  <a:schemeClr val="tx1">
                    <a:lumMod val="75000"/>
                    <a:lumOff val="25000"/>
                  </a:schemeClr>
                </a:solidFill>
                <a:latin typeface="Optane" pitchFamily="2" charset="0"/>
                <a:ea typeface="Verdana" pitchFamily="34" charset="0"/>
                <a:cs typeface="Verdana" pitchFamily="34" charset="0"/>
              </a:rPr>
              <a:t>?</a:t>
            </a:r>
          </a:p>
          <a:p>
            <a:pPr algn="just">
              <a:lnSpc>
                <a:spcPct val="150000"/>
              </a:lnSpc>
              <a:buClr>
                <a:schemeClr val="tx2"/>
              </a:buClr>
              <a:buSzPct val="103000"/>
            </a:pPr>
            <a:endParaRPr lang="it-IT" sz="2000" dirty="0">
              <a:solidFill>
                <a:schemeClr val="tx1">
                  <a:lumMod val="75000"/>
                  <a:lumOff val="25000"/>
                </a:schemeClr>
              </a:solidFill>
              <a:latin typeface="Optane" pitchFamily="2" charset="0"/>
              <a:ea typeface="Verdana" pitchFamily="34" charset="0"/>
              <a:cs typeface="Verdana" pitchFamily="34" charset="0"/>
            </a:endParaRP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208584" y="116632"/>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dirty="0"/>
              <a:t>INDICATORS OF THE EFFECTS OF PENSION REFORMS IN SOME EU COUNTRIES</a:t>
            </a:r>
            <a:endParaRPr lang="it-IT" dirty="0"/>
          </a:p>
        </p:txBody>
      </p:sp>
      <p:graphicFrame>
        <p:nvGraphicFramePr>
          <p:cNvPr id="2" name="Tabella 1"/>
          <p:cNvGraphicFramePr>
            <a:graphicFrameLocks noGrp="1"/>
          </p:cNvGraphicFramePr>
          <p:nvPr>
            <p:extLst>
              <p:ext uri="{D42A27DB-BD31-4B8C-83A1-F6EECF244321}">
                <p14:modId xmlns:p14="http://schemas.microsoft.com/office/powerpoint/2010/main" val="3449928075"/>
              </p:ext>
            </p:extLst>
          </p:nvPr>
        </p:nvGraphicFramePr>
        <p:xfrm>
          <a:off x="848543" y="1484782"/>
          <a:ext cx="8064895" cy="4600528"/>
        </p:xfrm>
        <a:graphic>
          <a:graphicData uri="http://schemas.openxmlformats.org/drawingml/2006/table">
            <a:tbl>
              <a:tblPr>
                <a:tableStyleId>{5C22544A-7EE6-4342-B048-85BDC9FD1C3A}</a:tableStyleId>
              </a:tblPr>
              <a:tblGrid>
                <a:gridCol w="1224137">
                  <a:extLst>
                    <a:ext uri="{9D8B030D-6E8A-4147-A177-3AD203B41FA5}">
                      <a16:colId xmlns:a16="http://schemas.microsoft.com/office/drawing/2014/main" val="20000"/>
                    </a:ext>
                  </a:extLst>
                </a:gridCol>
                <a:gridCol w="1229285">
                  <a:extLst>
                    <a:ext uri="{9D8B030D-6E8A-4147-A177-3AD203B41FA5}">
                      <a16:colId xmlns:a16="http://schemas.microsoft.com/office/drawing/2014/main" val="20001"/>
                    </a:ext>
                  </a:extLst>
                </a:gridCol>
                <a:gridCol w="1372748">
                  <a:extLst>
                    <a:ext uri="{9D8B030D-6E8A-4147-A177-3AD203B41FA5}">
                      <a16:colId xmlns:a16="http://schemas.microsoft.com/office/drawing/2014/main" val="20002"/>
                    </a:ext>
                  </a:extLst>
                </a:gridCol>
                <a:gridCol w="1084325">
                  <a:extLst>
                    <a:ext uri="{9D8B030D-6E8A-4147-A177-3AD203B41FA5}">
                      <a16:colId xmlns:a16="http://schemas.microsoft.com/office/drawing/2014/main" val="20003"/>
                    </a:ext>
                  </a:extLst>
                </a:gridCol>
                <a:gridCol w="1007655">
                  <a:extLst>
                    <a:ext uri="{9D8B030D-6E8A-4147-A177-3AD203B41FA5}">
                      <a16:colId xmlns:a16="http://schemas.microsoft.com/office/drawing/2014/main" val="20004"/>
                    </a:ext>
                  </a:extLst>
                </a:gridCol>
                <a:gridCol w="1080675">
                  <a:extLst>
                    <a:ext uri="{9D8B030D-6E8A-4147-A177-3AD203B41FA5}">
                      <a16:colId xmlns:a16="http://schemas.microsoft.com/office/drawing/2014/main" val="20005"/>
                    </a:ext>
                  </a:extLst>
                </a:gridCol>
                <a:gridCol w="1066070">
                  <a:extLst>
                    <a:ext uri="{9D8B030D-6E8A-4147-A177-3AD203B41FA5}">
                      <a16:colId xmlns:a16="http://schemas.microsoft.com/office/drawing/2014/main" val="20006"/>
                    </a:ext>
                  </a:extLst>
                </a:gridCol>
              </a:tblGrid>
              <a:tr h="558165">
                <a:tc>
                  <a:txBody>
                    <a:bodyPr/>
                    <a:lstStyle/>
                    <a:p>
                      <a:pPr algn="l" rtl="0" fontAlgn="b"/>
                      <a:r>
                        <a:rPr lang="it-IT" sz="1800" b="1" i="1" u="none" strike="noStrike" dirty="0">
                          <a:effectLst/>
                        </a:rPr>
                        <a:t>Country</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b="1" i="1" u="none" strike="noStrike" dirty="0">
                          <a:effectLst/>
                        </a:rPr>
                        <a:t>TYPE OF SYSTEM</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b="1" i="1" u="none" strike="noStrike" dirty="0">
                          <a:effectLst/>
                        </a:rPr>
                        <a:t>EFFECTIVE RET AGE</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b="1" i="1" u="none" strike="noStrike" dirty="0">
                          <a:effectLst/>
                        </a:rPr>
                        <a:t>RET AGE 2020</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b="1" i="1" u="none" strike="noStrike" dirty="0">
                          <a:effectLst/>
                        </a:rPr>
                        <a:t>RET AGE 2060</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b="1" i="1" u="none" strike="noStrike" dirty="0" err="1">
                          <a:effectLst/>
                        </a:rPr>
                        <a:t>Exp</a:t>
                      </a:r>
                      <a:r>
                        <a:rPr lang="it-IT" sz="1800" b="1" i="1" u="none" strike="noStrike" dirty="0">
                          <a:effectLst/>
                        </a:rPr>
                        <a:t> / </a:t>
                      </a:r>
                      <a:r>
                        <a:rPr lang="it-IT" sz="1800" b="1" i="1" u="none" strike="noStrike" dirty="0" err="1">
                          <a:effectLst/>
                        </a:rPr>
                        <a:t>gdp</a:t>
                      </a:r>
                      <a:r>
                        <a:rPr lang="it-IT" sz="1800" b="1" i="1" u="none" strike="noStrike" dirty="0">
                          <a:effectLst/>
                        </a:rPr>
                        <a:t> 2015</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b="1" i="1" u="none" strike="noStrike" dirty="0" err="1">
                          <a:effectLst/>
                        </a:rPr>
                        <a:t>Exp</a:t>
                      </a:r>
                      <a:r>
                        <a:rPr lang="it-IT" sz="1800" b="1" i="1" u="none" strike="noStrike" dirty="0">
                          <a:effectLst/>
                        </a:rPr>
                        <a:t> / </a:t>
                      </a:r>
                      <a:r>
                        <a:rPr lang="it-IT" sz="1800" b="1" i="1" u="none" strike="noStrike" dirty="0" err="1">
                          <a:effectLst/>
                        </a:rPr>
                        <a:t>gdp</a:t>
                      </a:r>
                      <a:r>
                        <a:rPr lang="it-IT" sz="1800" b="1" i="1" u="none" strike="noStrike" dirty="0">
                          <a:effectLst/>
                        </a:rPr>
                        <a:t> 2060</a:t>
                      </a:r>
                      <a:endParaRPr lang="it-IT" sz="1800" b="1" i="1"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339338">
                <a:tc>
                  <a:txBody>
                    <a:bodyPr/>
                    <a:lstStyle/>
                    <a:p>
                      <a:pPr algn="l" rtl="0" fontAlgn="b"/>
                      <a:r>
                        <a:rPr lang="it-IT" sz="1800" b="1" i="1" u="none" strike="noStrike" dirty="0" err="1">
                          <a:effectLst/>
                        </a:rPr>
                        <a:t>Denmark</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FLAT + DB</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65.6</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66 (63)</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72.5 (69)</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10.3%</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7.2%</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315935">
                <a:tc>
                  <a:txBody>
                    <a:bodyPr/>
                    <a:lstStyle/>
                    <a:p>
                      <a:pPr algn="l" rtl="0" fontAlgn="b"/>
                      <a:r>
                        <a:rPr lang="it-IT" sz="1800" b="1" i="1" u="none" strike="noStrike" dirty="0">
                          <a:effectLst/>
                        </a:rPr>
                        <a:t>Netherlands</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FLAT + DB</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65.5</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66.3</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71.5</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6.9%</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7.8%</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558165">
                <a:tc>
                  <a:txBody>
                    <a:bodyPr/>
                    <a:lstStyle/>
                    <a:p>
                      <a:pPr algn="l" rtl="0" fontAlgn="b"/>
                      <a:r>
                        <a:rPr lang="it-IT" sz="1800" b="1" i="1" u="none" strike="noStrike" dirty="0" err="1">
                          <a:effectLst/>
                        </a:rPr>
                        <a:t>United</a:t>
                      </a:r>
                      <a:r>
                        <a:rPr lang="it-IT" sz="1800" b="1" i="1" u="none" strike="noStrike" dirty="0">
                          <a:effectLst/>
                        </a:rPr>
                        <a:t> Kingdom</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FLAT + DB</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64.9</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66</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68</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7.7%</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8.4%</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283845">
                <a:tc>
                  <a:txBody>
                    <a:bodyPr/>
                    <a:lstStyle/>
                    <a:p>
                      <a:pPr algn="l" rtl="0" fontAlgn="b"/>
                      <a:r>
                        <a:rPr lang="it-IT" sz="1800" b="1" i="1" u="none" strike="noStrike" dirty="0">
                          <a:effectLst/>
                        </a:rPr>
                        <a:t> </a:t>
                      </a:r>
                      <a:endParaRPr lang="it-IT" sz="1800" b="1" i="1" u="none" strike="noStrike" dirty="0">
                        <a:solidFill>
                          <a:srgbClr val="000000"/>
                        </a:solidFill>
                        <a:effectLst/>
                        <a:latin typeface="Calibri"/>
                      </a:endParaRPr>
                    </a:p>
                  </a:txBody>
                  <a:tcPr marL="9525" marR="9525" marT="9525" marB="0" anchor="b"/>
                </a:tc>
                <a:tc>
                  <a:txBody>
                    <a:bodyPr/>
                    <a:lstStyle/>
                    <a:p>
                      <a:pPr algn="ctr" fontAlgn="b"/>
                      <a:endParaRPr lang="it-IT" sz="1800" b="0" i="0" u="none" strike="noStrike">
                        <a:solidFill>
                          <a:srgbClr val="000000"/>
                        </a:solidFill>
                        <a:effectLst/>
                        <a:latin typeface="Calibri"/>
                      </a:endParaRPr>
                    </a:p>
                  </a:txBody>
                  <a:tcPr marL="9525" marR="9525" marT="9525" marB="0" anchor="b"/>
                </a:tc>
                <a:tc>
                  <a:txBody>
                    <a:bodyPr/>
                    <a:lstStyle/>
                    <a:p>
                      <a:pPr algn="ctr" fontAlgn="b"/>
                      <a:endParaRPr lang="it-IT" sz="1800" b="0" i="0" u="none" strike="noStrike">
                        <a:solidFill>
                          <a:srgbClr val="000000"/>
                        </a:solidFill>
                        <a:effectLst/>
                        <a:latin typeface="Calibri"/>
                      </a:endParaRPr>
                    </a:p>
                  </a:txBody>
                  <a:tcPr marL="9525" marR="9525" marT="9525" marB="0" anchor="b"/>
                </a:tc>
                <a:tc>
                  <a:txBody>
                    <a:bodyPr/>
                    <a:lstStyle/>
                    <a:p>
                      <a:pPr algn="ctr" fontAlgn="b"/>
                      <a:endParaRPr lang="it-IT" sz="1800" b="0" i="0" u="none" strike="noStrike" dirty="0">
                        <a:solidFill>
                          <a:srgbClr val="000000"/>
                        </a:solidFill>
                        <a:effectLst/>
                        <a:latin typeface="Calibri"/>
                      </a:endParaRPr>
                    </a:p>
                  </a:txBody>
                  <a:tcPr marL="9525" marR="9525" marT="9525" marB="0" anchor="b"/>
                </a:tc>
                <a:tc>
                  <a:txBody>
                    <a:bodyPr/>
                    <a:lstStyle/>
                    <a:p>
                      <a:pPr algn="ctr" fontAlgn="b"/>
                      <a:endParaRPr lang="it-IT" sz="1800" b="0" i="0" u="none" strike="noStrike" dirty="0">
                        <a:solidFill>
                          <a:srgbClr val="000000"/>
                        </a:solidFill>
                        <a:effectLst/>
                        <a:latin typeface="Calibri"/>
                      </a:endParaRPr>
                    </a:p>
                  </a:txBody>
                  <a:tcPr marL="9525" marR="9525" marT="9525" marB="0" anchor="b"/>
                </a:tc>
                <a:tc>
                  <a:txBody>
                    <a:bodyPr/>
                    <a:lstStyle/>
                    <a:p>
                      <a:pPr algn="ctr" fontAlgn="b"/>
                      <a:endParaRPr lang="it-IT" sz="1800" b="0" i="0" u="none" strike="noStrike">
                        <a:solidFill>
                          <a:srgbClr val="000000"/>
                        </a:solidFill>
                        <a:effectLst/>
                        <a:latin typeface="Calibri"/>
                      </a:endParaRPr>
                    </a:p>
                  </a:txBody>
                  <a:tcPr marL="9525" marR="9525" marT="9525" marB="0" anchor="b"/>
                </a:tc>
                <a:tc>
                  <a:txBody>
                    <a:bodyPr/>
                    <a:lstStyle/>
                    <a:p>
                      <a:pPr algn="ctr" fontAlgn="b"/>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283845">
                <a:tc>
                  <a:txBody>
                    <a:bodyPr/>
                    <a:lstStyle/>
                    <a:p>
                      <a:pPr algn="l" rtl="0" fontAlgn="b"/>
                      <a:r>
                        <a:rPr lang="it-IT" sz="1800" b="1" i="1" u="none" strike="noStrike" dirty="0">
                          <a:effectLst/>
                        </a:rPr>
                        <a:t>France</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PS + DB</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60.8</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67 (62)</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67 (62)</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14.9%</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12.1%</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283845">
                <a:tc>
                  <a:txBody>
                    <a:bodyPr/>
                    <a:lstStyle/>
                    <a:p>
                      <a:pPr algn="l" rtl="0" fontAlgn="b"/>
                      <a:r>
                        <a:rPr lang="it-IT" sz="1800" b="1" i="1" u="none" strike="noStrike" dirty="0">
                          <a:effectLst/>
                        </a:rPr>
                        <a:t>Germany</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PS</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65.1</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65.8 (63)</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67 (63)</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10.0%</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12.7%</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558165">
                <a:tc>
                  <a:txBody>
                    <a:bodyPr/>
                    <a:lstStyle/>
                    <a:p>
                      <a:pPr algn="l" rtl="0" fontAlgn="b"/>
                      <a:r>
                        <a:rPr lang="it-IT" sz="1800" b="1" i="1" u="none" strike="noStrike" dirty="0" err="1">
                          <a:effectLst/>
                        </a:rPr>
                        <a:t>Greece</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FLAT + DB + NDC</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64.4</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67 (62)</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71.9 (66.9)</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16.2%</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14.3%</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r h="283845">
                <a:tc>
                  <a:txBody>
                    <a:bodyPr/>
                    <a:lstStyle/>
                    <a:p>
                      <a:pPr algn="l" rtl="0" fontAlgn="b"/>
                      <a:r>
                        <a:rPr lang="it-IT" sz="1800" b="1" i="1" u="none" strike="noStrike" dirty="0" err="1">
                          <a:effectLst/>
                        </a:rPr>
                        <a:t>Italy</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DB + NDC</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62.4</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66.8 (63.8)</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70 (67)</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15.7%</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13.8%</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283845">
                <a:tc>
                  <a:txBody>
                    <a:bodyPr/>
                    <a:lstStyle/>
                    <a:p>
                      <a:pPr algn="l" rtl="0" fontAlgn="b"/>
                      <a:r>
                        <a:rPr lang="it-IT" sz="1800" b="1" i="1" u="none" strike="noStrike" dirty="0" err="1">
                          <a:effectLst/>
                        </a:rPr>
                        <a:t>Spain</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DB</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62.8</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65.8 (63)</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67 (63)</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11.8%</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11.0%</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9"/>
                  </a:ext>
                </a:extLst>
              </a:tr>
              <a:tr h="283845">
                <a:tc>
                  <a:txBody>
                    <a:bodyPr/>
                    <a:lstStyle/>
                    <a:p>
                      <a:pPr algn="l" rtl="0" fontAlgn="b"/>
                      <a:r>
                        <a:rPr lang="it-IT" sz="1800" b="1" i="1" u="none" strike="noStrike" dirty="0">
                          <a:effectLst/>
                        </a:rPr>
                        <a:t> </a:t>
                      </a:r>
                      <a:endParaRPr lang="it-IT" sz="1800" b="1" i="1" u="none" strike="noStrike" dirty="0">
                        <a:solidFill>
                          <a:srgbClr val="000000"/>
                        </a:solidFill>
                        <a:effectLst/>
                        <a:latin typeface="Calibri"/>
                      </a:endParaRPr>
                    </a:p>
                  </a:txBody>
                  <a:tcPr marL="9525" marR="9525" marT="9525" marB="0" anchor="b"/>
                </a:tc>
                <a:tc>
                  <a:txBody>
                    <a:bodyPr/>
                    <a:lstStyle/>
                    <a:p>
                      <a:pPr algn="ctr" fontAlgn="b"/>
                      <a:endParaRPr lang="it-IT" sz="1800" b="0" i="0" u="none" strike="noStrike">
                        <a:solidFill>
                          <a:srgbClr val="000000"/>
                        </a:solidFill>
                        <a:effectLst/>
                        <a:latin typeface="Calibri"/>
                      </a:endParaRPr>
                    </a:p>
                  </a:txBody>
                  <a:tcPr marL="9525" marR="9525" marT="9525" marB="0" anchor="b"/>
                </a:tc>
                <a:tc>
                  <a:txBody>
                    <a:bodyPr/>
                    <a:lstStyle/>
                    <a:p>
                      <a:pPr algn="ctr" fontAlgn="b"/>
                      <a:endParaRPr lang="it-IT" sz="1800" b="0" i="0" u="none" strike="noStrike">
                        <a:solidFill>
                          <a:srgbClr val="000000"/>
                        </a:solidFill>
                        <a:effectLst/>
                        <a:latin typeface="Calibri"/>
                      </a:endParaRPr>
                    </a:p>
                  </a:txBody>
                  <a:tcPr marL="9525" marR="9525" marT="9525" marB="0" anchor="b"/>
                </a:tc>
                <a:tc>
                  <a:txBody>
                    <a:bodyPr/>
                    <a:lstStyle/>
                    <a:p>
                      <a:pPr algn="ctr" fontAlgn="b"/>
                      <a:endParaRPr lang="it-IT" sz="1800" b="0" i="0" u="none" strike="noStrike">
                        <a:solidFill>
                          <a:srgbClr val="000000"/>
                        </a:solidFill>
                        <a:effectLst/>
                        <a:latin typeface="Calibri"/>
                      </a:endParaRPr>
                    </a:p>
                  </a:txBody>
                  <a:tcPr marL="9525" marR="9525" marT="9525" marB="0" anchor="b"/>
                </a:tc>
                <a:tc>
                  <a:txBody>
                    <a:bodyPr/>
                    <a:lstStyle/>
                    <a:p>
                      <a:pPr algn="ctr" fontAlgn="b"/>
                      <a:endParaRPr lang="it-IT" sz="1800" b="0" i="0" u="none" strike="noStrike" dirty="0">
                        <a:solidFill>
                          <a:srgbClr val="000000"/>
                        </a:solidFill>
                        <a:effectLst/>
                        <a:latin typeface="Calibri"/>
                      </a:endParaRPr>
                    </a:p>
                  </a:txBody>
                  <a:tcPr marL="9525" marR="9525" marT="9525" marB="0" anchor="b"/>
                </a:tc>
                <a:tc>
                  <a:txBody>
                    <a:bodyPr/>
                    <a:lstStyle/>
                    <a:p>
                      <a:pPr algn="ctr" fontAlgn="b"/>
                      <a:endParaRPr lang="it-IT" sz="1800" b="0" i="0" u="none" strike="noStrike" dirty="0">
                        <a:solidFill>
                          <a:srgbClr val="000000"/>
                        </a:solidFill>
                        <a:effectLst/>
                        <a:latin typeface="Calibri"/>
                      </a:endParaRPr>
                    </a:p>
                  </a:txBody>
                  <a:tcPr marL="9525" marR="9525" marT="9525" marB="0" anchor="b"/>
                </a:tc>
                <a:tc>
                  <a:txBody>
                    <a:bodyPr/>
                    <a:lstStyle/>
                    <a:p>
                      <a:pPr algn="ctr" fontAlgn="b"/>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0"/>
                  </a:ext>
                </a:extLst>
              </a:tr>
              <a:tr h="283845">
                <a:tc>
                  <a:txBody>
                    <a:bodyPr/>
                    <a:lstStyle/>
                    <a:p>
                      <a:pPr algn="l" rtl="0" fontAlgn="b"/>
                      <a:r>
                        <a:rPr lang="it-IT" sz="1800" b="1" i="1" u="none" strike="noStrike" dirty="0">
                          <a:effectLst/>
                        </a:rPr>
                        <a:t>Poland</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NDC</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63.9</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67</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67</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8.2%</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8.1%</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1"/>
                  </a:ext>
                </a:extLst>
              </a:tr>
              <a:tr h="283845">
                <a:tc>
                  <a:txBody>
                    <a:bodyPr/>
                    <a:lstStyle/>
                    <a:p>
                      <a:pPr algn="l" rtl="0" fontAlgn="b"/>
                      <a:r>
                        <a:rPr lang="it-IT" sz="1800" b="1" i="1" u="none" strike="noStrike" dirty="0" err="1">
                          <a:effectLst/>
                        </a:rPr>
                        <a:t>Sweden</a:t>
                      </a:r>
                      <a:endParaRPr lang="it-IT" sz="1800" b="1" i="1" u="none" strike="noStrike" dirty="0">
                        <a:solidFill>
                          <a:srgbClr val="000000"/>
                        </a:solidFill>
                        <a:effectLst/>
                        <a:latin typeface="Calibri"/>
                      </a:endParaRPr>
                    </a:p>
                  </a:txBody>
                  <a:tcPr marL="9525" marR="9525" marT="9525" marB="0" anchor="b"/>
                </a:tc>
                <a:tc>
                  <a:txBody>
                    <a:bodyPr/>
                    <a:lstStyle/>
                    <a:p>
                      <a:pPr algn="ctr" fontAlgn="b"/>
                      <a:r>
                        <a:rPr lang="it-IT" sz="1800" u="none" strike="noStrike">
                          <a:effectLst/>
                        </a:rPr>
                        <a:t>NDC</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65.8</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a:effectLst/>
                        </a:rPr>
                        <a:t>67 (61)</a:t>
                      </a:r>
                      <a:endParaRPr lang="it-IT" sz="1800" b="0" i="0" u="none" strike="noStrike">
                        <a:solidFill>
                          <a:srgbClr val="000000"/>
                        </a:solidFill>
                        <a:effectLst/>
                        <a:latin typeface="Calibri"/>
                      </a:endParaRPr>
                    </a:p>
                  </a:txBody>
                  <a:tcPr marL="9525" marR="9525" marT="9525" marB="0" anchor="b"/>
                </a:tc>
                <a:tc>
                  <a:txBody>
                    <a:bodyPr/>
                    <a:lstStyle/>
                    <a:p>
                      <a:pPr algn="ctr" fontAlgn="b"/>
                      <a:r>
                        <a:rPr lang="it-IT" sz="1800" u="none" strike="noStrike" dirty="0">
                          <a:effectLst/>
                        </a:rPr>
                        <a:t>67 (61)</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8.9%</a:t>
                      </a:r>
                      <a:endParaRPr lang="it-IT" sz="1800" b="0" i="0" u="none" strike="noStrike" dirty="0">
                        <a:solidFill>
                          <a:srgbClr val="000000"/>
                        </a:solidFill>
                        <a:effectLst/>
                        <a:latin typeface="Calibri"/>
                      </a:endParaRPr>
                    </a:p>
                  </a:txBody>
                  <a:tcPr marL="9525" marR="9525" marT="9525" marB="0" anchor="b"/>
                </a:tc>
                <a:tc>
                  <a:txBody>
                    <a:bodyPr/>
                    <a:lstStyle/>
                    <a:p>
                      <a:pPr algn="ctr" fontAlgn="b"/>
                      <a:r>
                        <a:rPr lang="it-IT" sz="1800" u="none" strike="noStrike" dirty="0">
                          <a:effectLst/>
                        </a:rPr>
                        <a:t>7.5%</a:t>
                      </a:r>
                      <a:endParaRPr lang="it-IT" sz="18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644280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3" name="Rectangle 4"/>
          <p:cNvSpPr/>
          <p:nvPr/>
        </p:nvSpPr>
        <p:spPr>
          <a:xfrm>
            <a:off x="344363" y="841222"/>
            <a:ext cx="9200197" cy="5324535"/>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b="1" dirty="0" err="1">
                <a:solidFill>
                  <a:schemeClr val="tx1">
                    <a:lumMod val="75000"/>
                    <a:lumOff val="25000"/>
                  </a:schemeClr>
                </a:solidFill>
                <a:latin typeface="Optane" pitchFamily="2" charset="0"/>
                <a:ea typeface="Verdana" pitchFamily="34" charset="0"/>
                <a:cs typeface="Verdana" pitchFamily="34" charset="0"/>
              </a:rPr>
              <a:t>European</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countries</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have</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increased</a:t>
            </a:r>
            <a:r>
              <a:rPr lang="it-IT" sz="2000" b="1" dirty="0">
                <a:solidFill>
                  <a:schemeClr val="tx1">
                    <a:lumMod val="75000"/>
                    <a:lumOff val="25000"/>
                  </a:schemeClr>
                </a:solidFill>
                <a:latin typeface="Optane" pitchFamily="2" charset="0"/>
                <a:ea typeface="Verdana" pitchFamily="34" charset="0"/>
                <a:cs typeface="Verdana" pitchFamily="34" charset="0"/>
              </a:rPr>
              <a:t> the </a:t>
            </a:r>
            <a:r>
              <a:rPr lang="it-IT" sz="2000" b="1" dirty="0" err="1">
                <a:solidFill>
                  <a:schemeClr val="tx1">
                    <a:lumMod val="75000"/>
                    <a:lumOff val="25000"/>
                  </a:schemeClr>
                </a:solidFill>
                <a:latin typeface="Optane" pitchFamily="2" charset="0"/>
                <a:ea typeface="Verdana" pitchFamily="34" charset="0"/>
                <a:cs typeface="Verdana" pitchFamily="34" charset="0"/>
              </a:rPr>
              <a:t>process</a:t>
            </a:r>
            <a:r>
              <a:rPr lang="it-IT" sz="2000" b="1" dirty="0">
                <a:solidFill>
                  <a:schemeClr val="tx1">
                    <a:lumMod val="75000"/>
                    <a:lumOff val="25000"/>
                  </a:schemeClr>
                </a:solidFill>
                <a:latin typeface="Optane" pitchFamily="2" charset="0"/>
                <a:ea typeface="Verdana" pitchFamily="34" charset="0"/>
                <a:cs typeface="Verdana" pitchFamily="34" charset="0"/>
              </a:rPr>
              <a:t> of </a:t>
            </a:r>
            <a:r>
              <a:rPr lang="it-IT" sz="2000" b="1" dirty="0" err="1">
                <a:solidFill>
                  <a:schemeClr val="tx1">
                    <a:lumMod val="75000"/>
                    <a:lumOff val="25000"/>
                  </a:schemeClr>
                </a:solidFill>
                <a:latin typeface="Optane" pitchFamily="2" charset="0"/>
                <a:ea typeface="Verdana" pitchFamily="34" charset="0"/>
                <a:cs typeface="Verdana" pitchFamily="34" charset="0"/>
              </a:rPr>
              <a:t>reforming</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their</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pension</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system</a:t>
            </a:r>
            <a:endParaRPr lang="it-IT" sz="2000" b="1"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Demographic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transition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will</a:t>
            </a:r>
            <a:r>
              <a:rPr lang="it-IT" sz="2000" dirty="0">
                <a:solidFill>
                  <a:schemeClr val="tx1">
                    <a:lumMod val="75000"/>
                    <a:lumOff val="25000"/>
                  </a:schemeClr>
                </a:solidFill>
                <a:latin typeface="Optane" pitchFamily="2" charset="0"/>
                <a:ea typeface="Verdana" pitchFamily="34" charset="0"/>
                <a:cs typeface="Verdana" pitchFamily="34" charset="0"/>
              </a:rPr>
              <a:t> put </a:t>
            </a:r>
            <a:r>
              <a:rPr lang="it-IT" sz="2000" dirty="0" err="1">
                <a:solidFill>
                  <a:schemeClr val="tx1">
                    <a:lumMod val="75000"/>
                    <a:lumOff val="25000"/>
                  </a:schemeClr>
                </a:solidFill>
                <a:latin typeface="Optane" pitchFamily="2" charset="0"/>
                <a:ea typeface="Verdana" pitchFamily="34" charset="0"/>
                <a:cs typeface="Verdana" pitchFamily="34" charset="0"/>
              </a:rPr>
              <a:t>financial</a:t>
            </a:r>
            <a:r>
              <a:rPr lang="it-IT" sz="2000" dirty="0">
                <a:solidFill>
                  <a:schemeClr val="tx1">
                    <a:lumMod val="75000"/>
                    <a:lumOff val="25000"/>
                  </a:schemeClr>
                </a:solidFill>
                <a:latin typeface="Optane" pitchFamily="2" charset="0"/>
                <a:ea typeface="Verdana" pitchFamily="34" charset="0"/>
                <a:cs typeface="Verdana" pitchFamily="34" charset="0"/>
              </a:rPr>
              <a:t> pressure on PAYGO </a:t>
            </a:r>
            <a:r>
              <a:rPr lang="it-IT" sz="2000" dirty="0" err="1">
                <a:solidFill>
                  <a:schemeClr val="tx1">
                    <a:lumMod val="75000"/>
                    <a:lumOff val="25000"/>
                  </a:schemeClr>
                </a:solidFill>
                <a:latin typeface="Optane" pitchFamily="2" charset="0"/>
                <a:ea typeface="Verdana" pitchFamily="34" charset="0"/>
                <a:cs typeface="Verdana" pitchFamily="34" charset="0"/>
              </a:rPr>
              <a:t>financed</a:t>
            </a:r>
            <a:r>
              <a:rPr lang="it-IT" sz="2000" dirty="0">
                <a:solidFill>
                  <a:schemeClr val="tx1">
                    <a:lumMod val="75000"/>
                    <a:lumOff val="25000"/>
                  </a:schemeClr>
                </a:solidFill>
                <a:latin typeface="Optane" pitchFamily="2" charset="0"/>
                <a:ea typeface="Verdana" pitchFamily="34" charset="0"/>
                <a:cs typeface="Verdana" pitchFamily="34" charset="0"/>
              </a:rPr>
              <a:t> social security </a:t>
            </a:r>
            <a:r>
              <a:rPr lang="it-IT" sz="2000" dirty="0" err="1">
                <a:solidFill>
                  <a:schemeClr val="tx1">
                    <a:lumMod val="75000"/>
                    <a:lumOff val="25000"/>
                  </a:schemeClr>
                </a:solidFill>
                <a:latin typeface="Optane" pitchFamily="2" charset="0"/>
                <a:ea typeface="Verdana" pitchFamily="34" charset="0"/>
                <a:cs typeface="Verdana" pitchFamily="34" charset="0"/>
              </a:rPr>
              <a:t>systems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In part (</a:t>
            </a:r>
            <a:r>
              <a:rPr lang="it-IT" sz="2000" dirty="0" err="1">
                <a:solidFill>
                  <a:schemeClr val="tx1">
                    <a:lumMod val="75000"/>
                    <a:lumOff val="25000"/>
                  </a:schemeClr>
                </a:solidFill>
                <a:latin typeface="Optane" pitchFamily="2" charset="0"/>
                <a:ea typeface="Verdana" pitchFamily="34" charset="0"/>
                <a:cs typeface="Verdana" pitchFamily="34" charset="0"/>
              </a:rPr>
              <a:t>not</a:t>
            </a:r>
            <a:r>
              <a:rPr lang="it-IT" sz="2000" dirty="0">
                <a:solidFill>
                  <a:schemeClr val="tx1">
                    <a:lumMod val="75000"/>
                    <a:lumOff val="25000"/>
                  </a:schemeClr>
                </a:solidFill>
                <a:latin typeface="Optane" pitchFamily="2" charset="0"/>
                <a:ea typeface="Verdana" pitchFamily="34" charset="0"/>
                <a:cs typeface="Verdana" pitchFamily="34" charset="0"/>
              </a:rPr>
              <a:t> in </a:t>
            </a:r>
            <a:r>
              <a:rPr lang="it-IT" sz="2000" dirty="0" err="1">
                <a:solidFill>
                  <a:schemeClr val="tx1">
                    <a:lumMod val="75000"/>
                    <a:lumOff val="25000"/>
                  </a:schemeClr>
                </a:solidFill>
                <a:latin typeface="Optane" pitchFamily="2" charset="0"/>
                <a:ea typeface="Verdana" pitchFamily="34" charset="0"/>
                <a:cs typeface="Verdana" pitchFamily="34" charset="0"/>
              </a:rPr>
              <a:t>all</a:t>
            </a:r>
            <a:r>
              <a:rPr lang="it-IT" sz="2000" dirty="0">
                <a:solidFill>
                  <a:schemeClr val="tx1">
                    <a:lumMod val="75000"/>
                    <a:lumOff val="25000"/>
                  </a:schemeClr>
                </a:solidFill>
                <a:latin typeface="Optane" pitchFamily="2" charset="0"/>
                <a:ea typeface="Verdana" pitchFamily="34" charset="0"/>
                <a:cs typeface="Verdana" pitchFamily="34" charset="0"/>
              </a:rPr>
              <a:t>) of the EU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labour</a:t>
            </a:r>
            <a:r>
              <a:rPr lang="it-IT" sz="2000" dirty="0">
                <a:solidFill>
                  <a:schemeClr val="tx1">
                    <a:lumMod val="75000"/>
                    <a:lumOff val="25000"/>
                  </a:schemeClr>
                </a:solidFill>
                <a:latin typeface="Optane" pitchFamily="2" charset="0"/>
                <a:ea typeface="Verdana" pitchFamily="34" charset="0"/>
                <a:cs typeface="Verdana" pitchFamily="34" charset="0"/>
              </a:rPr>
              <a:t> force </a:t>
            </a:r>
            <a:r>
              <a:rPr lang="it-IT" sz="2000" dirty="0" err="1">
                <a:solidFill>
                  <a:schemeClr val="tx1">
                    <a:lumMod val="75000"/>
                    <a:lumOff val="25000"/>
                  </a:schemeClr>
                </a:solidFill>
                <a:latin typeface="Optane" pitchFamily="2" charset="0"/>
                <a:ea typeface="Verdana" pitchFamily="34" charset="0"/>
                <a:cs typeface="Verdana" pitchFamily="34" charset="0"/>
              </a:rPr>
              <a:t>participation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low</a:t>
            </a:r>
            <a:r>
              <a:rPr lang="it-IT" sz="2000" dirty="0">
                <a:solidFill>
                  <a:schemeClr val="tx1">
                    <a:lumMod val="75000"/>
                    <a:lumOff val="25000"/>
                  </a:schemeClr>
                </a:solidFill>
                <a:latin typeface="Optane" pitchFamily="2" charset="0"/>
                <a:ea typeface="Verdana" pitchFamily="34" charset="0"/>
                <a:cs typeface="Verdana" pitchFamily="34" charset="0"/>
              </a:rPr>
              <a:t> and the </a:t>
            </a:r>
            <a:r>
              <a:rPr lang="it-IT" sz="2000" dirty="0" err="1">
                <a:solidFill>
                  <a:schemeClr val="tx1">
                    <a:lumMod val="75000"/>
                    <a:lumOff val="25000"/>
                  </a:schemeClr>
                </a:solidFill>
                <a:latin typeface="Optane" pitchFamily="2" charset="0"/>
                <a:ea typeface="Verdana" pitchFamily="34" charset="0"/>
                <a:cs typeface="Verdana" pitchFamily="34" charset="0"/>
              </a:rPr>
              <a:t>economic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research</a:t>
            </a:r>
            <a:r>
              <a:rPr lang="it-IT" sz="2000" dirty="0">
                <a:solidFill>
                  <a:schemeClr val="tx1">
                    <a:lumMod val="75000"/>
                    <a:lumOff val="25000"/>
                  </a:schemeClr>
                </a:solidFill>
                <a:latin typeface="Optane" pitchFamily="2" charset="0"/>
                <a:ea typeface="Verdana" pitchFamily="34" charset="0"/>
                <a:cs typeface="Verdana" pitchFamily="34" charset="0"/>
              </a:rPr>
              <a:t> shows </a:t>
            </a:r>
            <a:r>
              <a:rPr lang="it-IT" sz="2000" dirty="0" err="1">
                <a:solidFill>
                  <a:schemeClr val="tx1">
                    <a:lumMod val="75000"/>
                    <a:lumOff val="25000"/>
                  </a:schemeClr>
                </a:solidFill>
                <a:latin typeface="Optane" pitchFamily="2" charset="0"/>
                <a:ea typeface="Verdana" pitchFamily="34" charset="0"/>
                <a:cs typeface="Verdana" pitchFamily="34" charset="0"/>
              </a:rPr>
              <a:t>that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rules</a:t>
            </a:r>
            <a:r>
              <a:rPr lang="it-IT" sz="2000" dirty="0">
                <a:solidFill>
                  <a:schemeClr val="tx1">
                    <a:lumMod val="75000"/>
                    <a:lumOff val="25000"/>
                  </a:schemeClr>
                </a:solidFill>
                <a:latin typeface="Optane" pitchFamily="2" charset="0"/>
                <a:ea typeface="Verdana" pitchFamily="34" charset="0"/>
                <a:cs typeface="Verdana" pitchFamily="34" charset="0"/>
              </a:rPr>
              <a:t> of public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systems</a:t>
            </a:r>
            <a:r>
              <a:rPr lang="it-IT" sz="2000" dirty="0">
                <a:solidFill>
                  <a:schemeClr val="tx1">
                    <a:lumMod val="75000"/>
                    <a:lumOff val="25000"/>
                  </a:schemeClr>
                </a:solidFill>
                <a:latin typeface="Optane" pitchFamily="2" charset="0"/>
                <a:ea typeface="Verdana" pitchFamily="34" charset="0"/>
                <a:cs typeface="Verdana" pitchFamily="34" charset="0"/>
              </a:rPr>
              <a:t> in EU (</a:t>
            </a:r>
            <a:r>
              <a:rPr lang="it-IT" sz="2000" dirty="0" err="1">
                <a:solidFill>
                  <a:schemeClr val="tx1">
                    <a:lumMod val="75000"/>
                    <a:lumOff val="25000"/>
                  </a:schemeClr>
                </a:solidFill>
                <a:latin typeface="Optane" pitchFamily="2" charset="0"/>
                <a:ea typeface="Verdana" pitchFamily="34" charset="0"/>
                <a:cs typeface="Verdana" pitchFamily="34" charset="0"/>
              </a:rPr>
              <a:t>especially</a:t>
            </a:r>
            <a:r>
              <a:rPr lang="it-IT" sz="2000" dirty="0">
                <a:solidFill>
                  <a:schemeClr val="tx1">
                    <a:lumMod val="75000"/>
                    <a:lumOff val="25000"/>
                  </a:schemeClr>
                </a:solidFill>
                <a:latin typeface="Optane" pitchFamily="2" charset="0"/>
                <a:ea typeface="Verdana" pitchFamily="34" charset="0"/>
                <a:cs typeface="Verdana" pitchFamily="34" charset="0"/>
              </a:rPr>
              <a:t> DB) </a:t>
            </a:r>
            <a:r>
              <a:rPr lang="it-IT" sz="2000" dirty="0" err="1">
                <a:solidFill>
                  <a:schemeClr val="tx1">
                    <a:lumMod val="75000"/>
                    <a:lumOff val="25000"/>
                  </a:schemeClr>
                </a:solidFill>
                <a:latin typeface="Optane" pitchFamily="2" charset="0"/>
                <a:ea typeface="Verdana" pitchFamily="34" charset="0"/>
                <a:cs typeface="Verdana" pitchFamily="34" charset="0"/>
              </a:rPr>
              <a:t>distorted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labour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supply</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The </a:t>
            </a:r>
            <a:r>
              <a:rPr lang="it-IT" sz="2000" dirty="0" err="1">
                <a:solidFill>
                  <a:schemeClr val="tx1">
                    <a:lumMod val="75000"/>
                    <a:lumOff val="25000"/>
                  </a:schemeClr>
                </a:solidFill>
                <a:latin typeface="Optane" pitchFamily="2" charset="0"/>
                <a:ea typeface="Verdana" pitchFamily="34" charset="0"/>
                <a:cs typeface="Verdana" pitchFamily="34" charset="0"/>
              </a:rPr>
              <a:t>majority</a:t>
            </a:r>
            <a:r>
              <a:rPr lang="it-IT" sz="2000" dirty="0">
                <a:solidFill>
                  <a:schemeClr val="tx1">
                    <a:lumMod val="75000"/>
                    <a:lumOff val="25000"/>
                  </a:schemeClr>
                </a:solidFill>
                <a:latin typeface="Optane" pitchFamily="2" charset="0"/>
                <a:ea typeface="Verdana" pitchFamily="34" charset="0"/>
                <a:cs typeface="Verdana" pitchFamily="34" charset="0"/>
              </a:rPr>
              <a:t> of EU </a:t>
            </a:r>
            <a:r>
              <a:rPr lang="it-IT" sz="2000" dirty="0" err="1">
                <a:solidFill>
                  <a:schemeClr val="tx1">
                    <a:lumMod val="75000"/>
                    <a:lumOff val="25000"/>
                  </a:schemeClr>
                </a:solidFill>
                <a:latin typeface="Optane" pitchFamily="2" charset="0"/>
                <a:ea typeface="Verdana" pitchFamily="34" charset="0"/>
                <a:cs typeface="Verdana" pitchFamily="34" charset="0"/>
              </a:rPr>
              <a:t>national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schemes</a:t>
            </a:r>
            <a:r>
              <a:rPr lang="it-IT" sz="2000" dirty="0">
                <a:solidFill>
                  <a:schemeClr val="tx1">
                    <a:lumMod val="75000"/>
                    <a:lumOff val="25000"/>
                  </a:schemeClr>
                </a:solidFill>
                <a:latin typeface="Optane" pitchFamily="2" charset="0"/>
                <a:ea typeface="Verdana" pitchFamily="34" charset="0"/>
                <a:cs typeface="Verdana" pitchFamily="34" charset="0"/>
              </a:rPr>
              <a:t> are </a:t>
            </a:r>
            <a:r>
              <a:rPr lang="it-IT" sz="2000" dirty="0" err="1">
                <a:solidFill>
                  <a:schemeClr val="tx1">
                    <a:lumMod val="75000"/>
                    <a:lumOff val="25000"/>
                  </a:schemeClr>
                </a:solidFill>
                <a:latin typeface="Optane" pitchFamily="2" charset="0"/>
                <a:ea typeface="Verdana" pitchFamily="34" charset="0"/>
                <a:cs typeface="Verdana" pitchFamily="34" charset="0"/>
              </a:rPr>
              <a:t>based</a:t>
            </a:r>
            <a:r>
              <a:rPr lang="it-IT" sz="2000" dirty="0">
                <a:solidFill>
                  <a:schemeClr val="tx1">
                    <a:lumMod val="75000"/>
                    <a:lumOff val="25000"/>
                  </a:schemeClr>
                </a:solidFill>
                <a:latin typeface="Optane" pitchFamily="2" charset="0"/>
                <a:ea typeface="Verdana" pitchFamily="34" charset="0"/>
                <a:cs typeface="Verdana" pitchFamily="34" charset="0"/>
              </a:rPr>
              <a:t> on </a:t>
            </a:r>
            <a:r>
              <a:rPr lang="it-IT" sz="2000" dirty="0" err="1">
                <a:solidFill>
                  <a:schemeClr val="tx1">
                    <a:lumMod val="75000"/>
                    <a:lumOff val="25000"/>
                  </a:schemeClr>
                </a:solidFill>
                <a:latin typeface="Optane" pitchFamily="2" charset="0"/>
                <a:ea typeface="Verdana" pitchFamily="34" charset="0"/>
                <a:cs typeface="Verdana" pitchFamily="34" charset="0"/>
              </a:rPr>
              <a:t>rules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have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displayed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problems</a:t>
            </a:r>
            <a:r>
              <a:rPr lang="it-IT" sz="2000" dirty="0">
                <a:solidFill>
                  <a:schemeClr val="tx1">
                    <a:lumMod val="75000"/>
                    <a:lumOff val="25000"/>
                  </a:schemeClr>
                </a:solidFill>
                <a:latin typeface="Optane" pitchFamily="2" charset="0"/>
                <a:ea typeface="Verdana" pitchFamily="34" charset="0"/>
                <a:cs typeface="Verdana" pitchFamily="34" charset="0"/>
              </a:rPr>
              <a:t> in </a:t>
            </a:r>
            <a:r>
              <a:rPr lang="it-IT" sz="2000" dirty="0" err="1">
                <a:solidFill>
                  <a:schemeClr val="tx1">
                    <a:lumMod val="75000"/>
                    <a:lumOff val="25000"/>
                  </a:schemeClr>
                </a:solidFill>
                <a:latin typeface="Optane" pitchFamily="2" charset="0"/>
                <a:ea typeface="Verdana" pitchFamily="34" charset="0"/>
                <a:cs typeface="Verdana" pitchFamily="34" charset="0"/>
              </a:rPr>
              <a:t>following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socio-economic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changes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The </a:t>
            </a:r>
            <a:r>
              <a:rPr lang="it-IT" sz="2000" dirty="0" err="1">
                <a:solidFill>
                  <a:schemeClr val="tx1">
                    <a:lumMod val="75000"/>
                    <a:lumOff val="25000"/>
                  </a:schemeClr>
                </a:solidFill>
                <a:latin typeface="Optane" pitchFamily="2" charset="0"/>
                <a:ea typeface="Verdana" pitchFamily="34" charset="0"/>
                <a:cs typeface="Verdana" pitchFamily="34" charset="0"/>
              </a:rPr>
              <a:t>economic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crisis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after</a:t>
            </a:r>
            <a:r>
              <a:rPr lang="it-IT" sz="2000" dirty="0">
                <a:solidFill>
                  <a:schemeClr val="tx1">
                    <a:lumMod val="75000"/>
                    <a:lumOff val="25000"/>
                  </a:schemeClr>
                </a:solidFill>
                <a:latin typeface="Optane" pitchFamily="2" charset="0"/>
                <a:ea typeface="Verdana" pitchFamily="34" charset="0"/>
                <a:cs typeface="Verdana" pitchFamily="34" charset="0"/>
              </a:rPr>
              <a:t> 2008) </a:t>
            </a:r>
            <a:r>
              <a:rPr lang="it-IT" sz="2000" dirty="0" err="1">
                <a:solidFill>
                  <a:schemeClr val="tx1">
                    <a:lumMod val="75000"/>
                    <a:lumOff val="25000"/>
                  </a:schemeClr>
                </a:solidFill>
                <a:latin typeface="Optane" pitchFamily="2" charset="0"/>
                <a:ea typeface="Verdana" pitchFamily="34" charset="0"/>
                <a:cs typeface="Verdana" pitchFamily="34" charset="0"/>
              </a:rPr>
              <a:t>has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speeded</a:t>
            </a:r>
            <a:r>
              <a:rPr lang="it-IT" sz="2000" dirty="0">
                <a:solidFill>
                  <a:schemeClr val="tx1">
                    <a:lumMod val="75000"/>
                    <a:lumOff val="25000"/>
                  </a:schemeClr>
                </a:solidFill>
                <a:latin typeface="Optane" pitchFamily="2" charset="0"/>
                <a:ea typeface="Verdana" pitchFamily="34" charset="0"/>
                <a:cs typeface="Verdana" pitchFamily="34" charset="0"/>
              </a:rPr>
              <a:t> up the </a:t>
            </a:r>
            <a:r>
              <a:rPr lang="it-IT" sz="2000" dirty="0" err="1">
                <a:solidFill>
                  <a:schemeClr val="tx1">
                    <a:lumMod val="75000"/>
                    <a:lumOff val="25000"/>
                  </a:schemeClr>
                </a:solidFill>
                <a:latin typeface="Optane" pitchFamily="2" charset="0"/>
                <a:ea typeface="Verdana" pitchFamily="34" charset="0"/>
                <a:cs typeface="Verdana" pitchFamily="34" charset="0"/>
              </a:rPr>
              <a:t>need</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contrast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poverty</a:t>
            </a:r>
            <a:r>
              <a:rPr lang="it-IT" sz="2000" dirty="0">
                <a:solidFill>
                  <a:schemeClr val="tx1">
                    <a:lumMod val="75000"/>
                    <a:lumOff val="25000"/>
                  </a:schemeClr>
                </a:solidFill>
                <a:latin typeface="Optane" pitchFamily="2" charset="0"/>
                <a:ea typeface="Verdana" pitchFamily="34" charset="0"/>
                <a:cs typeface="Verdana" pitchFamily="34" charset="0"/>
              </a:rPr>
              <a:t> in the short and in the medium </a:t>
            </a:r>
            <a:r>
              <a:rPr lang="it-IT" sz="2000" dirty="0" err="1">
                <a:solidFill>
                  <a:schemeClr val="tx1">
                    <a:lumMod val="75000"/>
                    <a:lumOff val="25000"/>
                  </a:schemeClr>
                </a:solidFill>
                <a:latin typeface="Optane" pitchFamily="2" charset="0"/>
                <a:ea typeface="Verdana" pitchFamily="34" charset="0"/>
                <a:cs typeface="Verdana" pitchFamily="34" charset="0"/>
              </a:rPr>
              <a:t>term</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among</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older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but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also</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among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young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workers</a:t>
            </a:r>
            <a:r>
              <a:rPr lang="it-IT" sz="2000" dirty="0">
                <a:solidFill>
                  <a:schemeClr val="tx1">
                    <a:lumMod val="75000"/>
                    <a:lumOff val="25000"/>
                  </a:schemeClr>
                </a:solidFill>
                <a:latin typeface="Optane" pitchFamily="2" charset="0"/>
                <a:ea typeface="Verdana" pitchFamily="34" charset="0"/>
                <a:cs typeface="Verdana" pitchFamily="34" charset="0"/>
              </a:rPr>
              <a:t> (future </a:t>
            </a:r>
            <a:r>
              <a:rPr lang="it-IT" sz="2000" dirty="0" err="1">
                <a:solidFill>
                  <a:schemeClr val="tx1">
                    <a:lumMod val="75000"/>
                    <a:lumOff val="25000"/>
                  </a:schemeClr>
                </a:solidFill>
                <a:latin typeface="Optane" pitchFamily="2" charset="0"/>
                <a:ea typeface="Verdana" pitchFamily="34" charset="0"/>
                <a:cs typeface="Verdana" pitchFamily="34" charset="0"/>
              </a:rPr>
              <a:t>pensioners</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342900" indent="-342900" algn="just">
              <a:lnSpc>
                <a:spcPct val="150000"/>
              </a:lnSpc>
              <a:spcBef>
                <a:spcPts val="1200"/>
              </a:spcBef>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According</a:t>
            </a:r>
            <a:r>
              <a:rPr lang="it-IT" sz="2000" dirty="0">
                <a:solidFill>
                  <a:schemeClr val="tx1">
                    <a:lumMod val="75000"/>
                    <a:lumOff val="25000"/>
                  </a:schemeClr>
                </a:solidFill>
                <a:latin typeface="Optane" pitchFamily="2" charset="0"/>
                <a:ea typeface="Verdana" pitchFamily="34" charset="0"/>
                <a:cs typeface="Verdana" pitchFamily="34" charset="0"/>
              </a:rPr>
              <a:t> to the </a:t>
            </a:r>
            <a:r>
              <a:rPr lang="it-IT" sz="2000" dirty="0" err="1">
                <a:solidFill>
                  <a:schemeClr val="tx1">
                    <a:lumMod val="75000"/>
                    <a:lumOff val="25000"/>
                  </a:schemeClr>
                </a:solidFill>
                <a:latin typeface="Optane" pitchFamily="2" charset="0"/>
                <a:ea typeface="Verdana" pitchFamily="34" charset="0"/>
                <a:cs typeface="Verdana" pitchFamily="34" charset="0"/>
              </a:rPr>
              <a:t>European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Commision</a:t>
            </a:r>
            <a:r>
              <a:rPr lang="it-IT" sz="2000" dirty="0">
                <a:solidFill>
                  <a:schemeClr val="tx1">
                    <a:lumMod val="75000"/>
                    <a:lumOff val="25000"/>
                  </a:schemeClr>
                </a:solidFill>
                <a:latin typeface="Optane" pitchFamily="2" charset="0"/>
                <a:ea typeface="Verdana" pitchFamily="34" charset="0"/>
                <a:cs typeface="Verdana" pitchFamily="34" charset="0"/>
              </a:rPr>
              <a:t> (Green </a:t>
            </a:r>
            <a:r>
              <a:rPr lang="it-IT" sz="2000" dirty="0" err="1">
                <a:solidFill>
                  <a:schemeClr val="tx1">
                    <a:lumMod val="75000"/>
                    <a:lumOff val="25000"/>
                  </a:schemeClr>
                </a:solidFill>
                <a:latin typeface="Optane" pitchFamily="2" charset="0"/>
                <a:ea typeface="Verdana" pitchFamily="34" charset="0"/>
                <a:cs typeface="Verdana" pitchFamily="34" charset="0"/>
              </a:rPr>
              <a:t>Paper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r>
              <a:rPr lang="it-IT" sz="2000" dirty="0">
                <a:solidFill>
                  <a:schemeClr val="tx1">
                    <a:lumMod val="75000"/>
                    <a:lumOff val="25000"/>
                  </a:schemeClr>
                </a:solidFill>
                <a:latin typeface="Optane" pitchFamily="2" charset="0"/>
                <a:ea typeface="Verdana" pitchFamily="34" charset="0"/>
                <a:cs typeface="Verdana" pitchFamily="34" charset="0"/>
              </a:rPr>
              <a:t> must be </a:t>
            </a:r>
            <a:r>
              <a:rPr lang="it-IT" sz="2000" u="sng" dirty="0" err="1">
                <a:solidFill>
                  <a:schemeClr val="tx1">
                    <a:lumMod val="75000"/>
                    <a:lumOff val="25000"/>
                  </a:schemeClr>
                </a:solidFill>
                <a:latin typeface="Optane" pitchFamily="2" charset="0"/>
                <a:ea typeface="Verdana" pitchFamily="34" charset="0"/>
                <a:cs typeface="Verdana" pitchFamily="34" charset="0"/>
              </a:rPr>
              <a:t>adequate</a:t>
            </a:r>
            <a:r>
              <a:rPr lang="it-IT" sz="2000" u="sng" dirty="0">
                <a:solidFill>
                  <a:schemeClr val="tx1">
                    <a:lumMod val="75000"/>
                    <a:lumOff val="25000"/>
                  </a:schemeClr>
                </a:solidFill>
                <a:latin typeface="Optane" pitchFamily="2" charset="0"/>
                <a:ea typeface="Verdana" pitchFamily="34" charset="0"/>
                <a:cs typeface="Verdana" pitchFamily="34" charset="0"/>
              </a:rPr>
              <a:t> and </a:t>
            </a:r>
            <a:r>
              <a:rPr lang="it-IT" sz="2000" u="sng" dirty="0" err="1">
                <a:solidFill>
                  <a:schemeClr val="tx1">
                    <a:lumMod val="75000"/>
                    <a:lumOff val="25000"/>
                  </a:schemeClr>
                </a:solidFill>
                <a:latin typeface="Optane" pitchFamily="2" charset="0"/>
                <a:ea typeface="Verdana" pitchFamily="34" charset="0"/>
                <a:cs typeface="Verdana" pitchFamily="34" charset="0"/>
              </a:rPr>
              <a:t>sustainable</a:t>
            </a:r>
            <a:endParaRPr lang="it-IT" sz="2000" u="sng"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spcBef>
                <a:spcPts val="1200"/>
              </a:spcBef>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In </a:t>
            </a:r>
            <a:r>
              <a:rPr lang="it-IT" sz="2000" dirty="0" err="1">
                <a:solidFill>
                  <a:schemeClr val="tx1">
                    <a:lumMod val="75000"/>
                    <a:lumOff val="25000"/>
                  </a:schemeClr>
                </a:solidFill>
                <a:latin typeface="Optane" pitchFamily="2" charset="0"/>
                <a:ea typeface="Verdana" pitchFamily="34" charset="0"/>
                <a:cs typeface="Verdana" pitchFamily="34" charset="0"/>
              </a:rPr>
              <a:t>order</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reach</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these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aims</a:t>
            </a:r>
            <a:r>
              <a:rPr lang="it-IT" sz="2000" dirty="0">
                <a:solidFill>
                  <a:schemeClr val="tx1">
                    <a:lumMod val="75000"/>
                    <a:lumOff val="25000"/>
                  </a:schemeClr>
                </a:solidFill>
                <a:latin typeface="Optane" pitchFamily="2" charset="0"/>
                <a:ea typeface="Verdana" pitchFamily="34" charset="0"/>
                <a:cs typeface="Verdana" pitchFamily="34" charset="0"/>
              </a:rPr>
              <a:t> (White </a:t>
            </a:r>
            <a:r>
              <a:rPr lang="it-IT" sz="2000" dirty="0" err="1">
                <a:solidFill>
                  <a:schemeClr val="tx1">
                    <a:lumMod val="75000"/>
                    <a:lumOff val="25000"/>
                  </a:schemeClr>
                </a:solidFill>
                <a:latin typeface="Optane" pitchFamily="2" charset="0"/>
                <a:ea typeface="Verdana" pitchFamily="34" charset="0"/>
                <a:cs typeface="Verdana" pitchFamily="34" charset="0"/>
              </a:rPr>
              <a:t>Paper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national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should</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800100" lvl="1" indent="-342900" algn="just">
              <a:spcBef>
                <a:spcPts val="600"/>
              </a:spcBef>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Better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balancing</a:t>
            </a:r>
            <a:r>
              <a:rPr lang="it-IT" sz="2000" dirty="0">
                <a:solidFill>
                  <a:schemeClr val="tx1">
                    <a:lumMod val="75000"/>
                    <a:lumOff val="25000"/>
                  </a:schemeClr>
                </a:solidFill>
                <a:latin typeface="Optane" pitchFamily="2" charset="0"/>
                <a:ea typeface="Verdana" pitchFamily="34" charset="0"/>
                <a:cs typeface="Verdana" pitchFamily="34" charset="0"/>
              </a:rPr>
              <a:t> the time </a:t>
            </a:r>
            <a:r>
              <a:rPr lang="it-IT" sz="2000" dirty="0" err="1">
                <a:solidFill>
                  <a:schemeClr val="tx1">
                    <a:lumMod val="75000"/>
                    <a:lumOff val="25000"/>
                  </a:schemeClr>
                </a:solidFill>
                <a:latin typeface="Optane" pitchFamily="2" charset="0"/>
                <a:ea typeface="Verdana" pitchFamily="34" charset="0"/>
                <a:cs typeface="Verdana" pitchFamily="34" charset="0"/>
              </a:rPr>
              <a:t>spent</a:t>
            </a:r>
            <a:r>
              <a:rPr lang="it-IT" sz="2000" dirty="0">
                <a:solidFill>
                  <a:schemeClr val="tx1">
                    <a:lumMod val="75000"/>
                    <a:lumOff val="25000"/>
                  </a:schemeClr>
                </a:solidFill>
                <a:latin typeface="Optane" pitchFamily="2" charset="0"/>
                <a:ea typeface="Verdana" pitchFamily="34" charset="0"/>
                <a:cs typeface="Verdana" pitchFamily="34" charset="0"/>
              </a:rPr>
              <a:t> in work and </a:t>
            </a:r>
            <a:r>
              <a:rPr lang="it-IT" sz="2000" dirty="0" err="1">
                <a:solidFill>
                  <a:schemeClr val="tx1">
                    <a:lumMod val="75000"/>
                    <a:lumOff val="25000"/>
                  </a:schemeClr>
                </a:solidFill>
                <a:latin typeface="Optane" pitchFamily="2" charset="0"/>
                <a:ea typeface="Verdana" pitchFamily="34" charset="0"/>
                <a:cs typeface="Verdana" pitchFamily="34" charset="0"/>
              </a:rPr>
              <a:t>retirement</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spcBef>
                <a:spcPts val="600"/>
              </a:spcBef>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Developing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complementary</a:t>
            </a:r>
            <a:r>
              <a:rPr lang="it-IT" sz="2000" dirty="0">
                <a:solidFill>
                  <a:schemeClr val="tx1">
                    <a:lumMod val="75000"/>
                    <a:lumOff val="25000"/>
                  </a:schemeClr>
                </a:solidFill>
                <a:latin typeface="Optane" pitchFamily="2" charset="0"/>
                <a:ea typeface="Verdana" pitchFamily="34" charset="0"/>
                <a:cs typeface="Verdana" pitchFamily="34" charset="0"/>
              </a:rPr>
              <a:t> private </a:t>
            </a:r>
            <a:r>
              <a:rPr lang="it-IT" sz="2000" dirty="0" err="1">
                <a:solidFill>
                  <a:schemeClr val="tx1">
                    <a:lumMod val="75000"/>
                    <a:lumOff val="25000"/>
                  </a:schemeClr>
                </a:solidFill>
                <a:latin typeface="Optane" pitchFamily="2" charset="0"/>
                <a:ea typeface="Verdana" pitchFamily="34" charset="0"/>
                <a:cs typeface="Verdana" pitchFamily="34" charset="0"/>
              </a:rPr>
              <a:t>retirement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savings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lnSpc>
                <a:spcPct val="150000"/>
              </a:lnSpc>
              <a:spcBef>
                <a:spcPts val="1200"/>
              </a:spcBef>
              <a:buClr>
                <a:schemeClr val="tx2"/>
              </a:buClr>
              <a:buSzPct val="103000"/>
              <a:buFont typeface="Wingdings" panose="05000000000000000000" pitchFamily="2" charset="2"/>
              <a:buChar char="ü"/>
            </a:pPr>
            <a:endParaRPr lang="it-IT" sz="2000" dirty="0">
              <a:solidFill>
                <a:schemeClr val="tx1">
                  <a:lumMod val="75000"/>
                  <a:lumOff val="25000"/>
                </a:schemeClr>
              </a:solidFill>
              <a:latin typeface="Optane" pitchFamily="2" charset="0"/>
              <a:ea typeface="Verdana" pitchFamily="34" charset="0"/>
              <a:cs typeface="Verdana" pitchFamily="34" charset="0"/>
            </a:endParaRPr>
          </a:p>
        </p:txBody>
      </p:sp>
    </p:spTree>
    <p:extLst>
      <p:ext uri="{BB962C8B-B14F-4D97-AF65-F5344CB8AC3E}">
        <p14:creationId xmlns:p14="http://schemas.microsoft.com/office/powerpoint/2010/main" val="3313009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917896805"/>
              </p:ext>
            </p:extLst>
          </p:nvPr>
        </p:nvGraphicFramePr>
        <p:xfrm>
          <a:off x="560513" y="1052737"/>
          <a:ext cx="7992885" cy="5129370"/>
        </p:xfrm>
        <a:graphic>
          <a:graphicData uri="http://schemas.openxmlformats.org/drawingml/2006/table">
            <a:tbl>
              <a:tblPr>
                <a:tableStyleId>{5C22544A-7EE6-4342-B048-85BDC9FD1C3A}</a:tableStyleId>
              </a:tblPr>
              <a:tblGrid>
                <a:gridCol w="1453251">
                  <a:extLst>
                    <a:ext uri="{9D8B030D-6E8A-4147-A177-3AD203B41FA5}">
                      <a16:colId xmlns:a16="http://schemas.microsoft.com/office/drawing/2014/main" val="20000"/>
                    </a:ext>
                  </a:extLst>
                </a:gridCol>
                <a:gridCol w="1453251">
                  <a:extLst>
                    <a:ext uri="{9D8B030D-6E8A-4147-A177-3AD203B41FA5}">
                      <a16:colId xmlns:a16="http://schemas.microsoft.com/office/drawing/2014/main" val="20001"/>
                    </a:ext>
                  </a:extLst>
                </a:gridCol>
                <a:gridCol w="1816566">
                  <a:extLst>
                    <a:ext uri="{9D8B030D-6E8A-4147-A177-3AD203B41FA5}">
                      <a16:colId xmlns:a16="http://schemas.microsoft.com/office/drawing/2014/main" val="20002"/>
                    </a:ext>
                  </a:extLst>
                </a:gridCol>
                <a:gridCol w="1816566">
                  <a:extLst>
                    <a:ext uri="{9D8B030D-6E8A-4147-A177-3AD203B41FA5}">
                      <a16:colId xmlns:a16="http://schemas.microsoft.com/office/drawing/2014/main" val="20003"/>
                    </a:ext>
                  </a:extLst>
                </a:gridCol>
                <a:gridCol w="1453251">
                  <a:extLst>
                    <a:ext uri="{9D8B030D-6E8A-4147-A177-3AD203B41FA5}">
                      <a16:colId xmlns:a16="http://schemas.microsoft.com/office/drawing/2014/main" val="20004"/>
                    </a:ext>
                  </a:extLst>
                </a:gridCol>
              </a:tblGrid>
              <a:tr h="514947">
                <a:tc>
                  <a:txBody>
                    <a:bodyPr/>
                    <a:lstStyle/>
                    <a:p>
                      <a:pPr algn="l" rtl="0" fontAlgn="b"/>
                      <a:r>
                        <a:rPr lang="it-IT" sz="1600" b="1" i="1" u="none" strike="noStrike" dirty="0">
                          <a:effectLst/>
                        </a:rPr>
                        <a:t>Country</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b="1" i="1" u="none" strike="noStrike" dirty="0">
                          <a:effectLst/>
                        </a:rPr>
                        <a:t>TYPE OF SYSTEM</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b="1" i="1" u="none" strike="noStrike" dirty="0">
                          <a:effectLst/>
                        </a:rPr>
                        <a:t>Rep</a:t>
                      </a:r>
                      <a:r>
                        <a:rPr lang="it-IT" sz="1600" b="1" i="1" u="none" strike="noStrike" baseline="0" dirty="0">
                          <a:effectLst/>
                        </a:rPr>
                        <a:t> rate in 2010</a:t>
                      </a:r>
                      <a:r>
                        <a:rPr lang="it-IT" sz="1600" b="1" i="1" u="none" strike="noStrike" dirty="0">
                          <a:effectLst/>
                        </a:rPr>
                        <a:t> </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b="1" i="1" u="none" strike="noStrike" dirty="0">
                          <a:effectLst/>
                        </a:rPr>
                        <a:t>Rep rate in 2060 </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b="1" i="1" u="none" strike="noStrike" dirty="0" err="1">
                          <a:effectLst/>
                        </a:rPr>
                        <a:t>Difference</a:t>
                      </a:r>
                      <a:r>
                        <a:rPr lang="it-IT" sz="1600" b="1" i="1" u="none" strike="noStrike" dirty="0">
                          <a:effectLst/>
                        </a:rPr>
                        <a:t> </a:t>
                      </a:r>
                      <a:endParaRPr lang="it-IT" sz="1600" b="1" i="1"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0"/>
                  </a:ext>
                </a:extLst>
              </a:tr>
              <a:tr h="456097">
                <a:tc>
                  <a:txBody>
                    <a:bodyPr/>
                    <a:lstStyle/>
                    <a:p>
                      <a:pPr algn="l" rtl="0" fontAlgn="b"/>
                      <a:r>
                        <a:rPr lang="it-IT" sz="1600" b="1" i="1" u="none" strike="noStrike" dirty="0" err="1">
                          <a:effectLst/>
                        </a:rPr>
                        <a:t>Denmark</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FLAT + DB</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69%</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67%</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-2%</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1"/>
                  </a:ext>
                </a:extLst>
              </a:tr>
              <a:tr h="456097">
                <a:tc>
                  <a:txBody>
                    <a:bodyPr/>
                    <a:lstStyle/>
                    <a:p>
                      <a:pPr algn="l" rtl="0" fontAlgn="b"/>
                      <a:r>
                        <a:rPr lang="it-IT" sz="1600" b="1" i="1" u="none" strike="noStrike" dirty="0">
                          <a:effectLst/>
                        </a:rPr>
                        <a:t>Netherlands</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FLAT + DB</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105%</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101%</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-4%</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2"/>
                  </a:ext>
                </a:extLst>
              </a:tr>
              <a:tr h="606512">
                <a:tc>
                  <a:txBody>
                    <a:bodyPr/>
                    <a:lstStyle/>
                    <a:p>
                      <a:pPr algn="l" rtl="0" fontAlgn="b"/>
                      <a:r>
                        <a:rPr lang="it-IT" sz="1600" b="1" i="1" u="none" strike="noStrike" dirty="0" err="1">
                          <a:effectLst/>
                        </a:rPr>
                        <a:t>United</a:t>
                      </a:r>
                      <a:r>
                        <a:rPr lang="it-IT" sz="1600" b="1" i="1" u="none" strike="noStrike" dirty="0">
                          <a:effectLst/>
                        </a:rPr>
                        <a:t> Kingdom</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FLAT + DB</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60.30%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50.30%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-10%</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3"/>
                  </a:ext>
                </a:extLst>
              </a:tr>
              <a:tr h="252349">
                <a:tc>
                  <a:txBody>
                    <a:bodyPr/>
                    <a:lstStyle/>
                    <a:p>
                      <a:pPr algn="l" rtl="0" fontAlgn="b"/>
                      <a:r>
                        <a:rPr lang="it-IT" sz="1600" b="1" i="1" u="none" strike="noStrike" dirty="0">
                          <a:effectLst/>
                        </a:rPr>
                        <a:t> </a:t>
                      </a:r>
                      <a:endParaRPr lang="it-IT" sz="1600" b="1" i="1" u="none" strike="noStrike" dirty="0">
                        <a:solidFill>
                          <a:srgbClr val="000000"/>
                        </a:solidFill>
                        <a:effectLst/>
                        <a:latin typeface="Calibri"/>
                      </a:endParaRPr>
                    </a:p>
                  </a:txBody>
                  <a:tcPr marL="4966" marR="4966" marT="4966" marB="0" anchor="b"/>
                </a:tc>
                <a:tc>
                  <a:txBody>
                    <a:bodyPr/>
                    <a:lstStyle/>
                    <a:p>
                      <a:pPr algn="ctr" fontAlgn="b"/>
                      <a:r>
                        <a:rPr lang="it-IT" sz="1600" u="none" strike="noStrike">
                          <a:effectLst/>
                        </a:rPr>
                        <a:t> </a:t>
                      </a:r>
                      <a:endParaRPr lang="it-IT" sz="1600" b="0" i="0" u="none" strike="noStrike">
                        <a:solidFill>
                          <a:srgbClr val="000000"/>
                        </a:solidFill>
                        <a:effectLst/>
                        <a:latin typeface="Arial"/>
                      </a:endParaRPr>
                    </a:p>
                  </a:txBody>
                  <a:tcPr marL="4966" marR="4966" marT="4966" marB="0" anchor="b"/>
                </a:tc>
                <a:tc>
                  <a:txBody>
                    <a:bodyPr/>
                    <a:lstStyle/>
                    <a:p>
                      <a:pPr algn="ctr" fontAlgn="b"/>
                      <a:r>
                        <a:rPr lang="it-IT" sz="1600" u="none" strike="noStrike">
                          <a:effectLst/>
                        </a:rPr>
                        <a:t> </a:t>
                      </a:r>
                      <a:endParaRPr lang="it-IT" sz="1600" b="0" i="0" u="none" strike="noStrike">
                        <a:solidFill>
                          <a:srgbClr val="000000"/>
                        </a:solidFill>
                        <a:effectLst/>
                        <a:latin typeface="Arial"/>
                      </a:endParaRPr>
                    </a:p>
                  </a:txBody>
                  <a:tcPr marL="4966" marR="4966" marT="4966" marB="0" anchor="b"/>
                </a:tc>
                <a:tc>
                  <a:txBody>
                    <a:bodyPr/>
                    <a:lstStyle/>
                    <a:p>
                      <a:pPr algn="ctr" fontAlgn="b"/>
                      <a:r>
                        <a:rPr lang="it-IT" sz="1600" u="none" strike="noStrike">
                          <a:effectLst/>
                        </a:rPr>
                        <a:t> </a:t>
                      </a:r>
                      <a:endParaRPr lang="it-IT" sz="1600" b="0" i="0" u="none" strike="noStrike">
                        <a:solidFill>
                          <a:srgbClr val="000000"/>
                        </a:solidFill>
                        <a:effectLst/>
                        <a:latin typeface="Arial"/>
                      </a:endParaRPr>
                    </a:p>
                  </a:txBody>
                  <a:tcPr marL="4966" marR="4966" marT="4966" marB="0" anchor="b"/>
                </a:tc>
                <a:tc>
                  <a:txBody>
                    <a:bodyPr/>
                    <a:lstStyle/>
                    <a:p>
                      <a:pPr algn="ctr" rtl="0" fontAlgn="b"/>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4"/>
                  </a:ext>
                </a:extLst>
              </a:tr>
              <a:tr h="305682">
                <a:tc>
                  <a:txBody>
                    <a:bodyPr/>
                    <a:lstStyle/>
                    <a:p>
                      <a:pPr algn="l" rtl="0" fontAlgn="b"/>
                      <a:r>
                        <a:rPr lang="it-IT" sz="1600" b="1" i="1" u="none" strike="noStrike" dirty="0">
                          <a:effectLst/>
                        </a:rPr>
                        <a:t>France</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PS + DB</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77.60%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58.80%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-19%</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5"/>
                  </a:ext>
                </a:extLst>
              </a:tr>
              <a:tr h="456097">
                <a:tc>
                  <a:txBody>
                    <a:bodyPr/>
                    <a:lstStyle/>
                    <a:p>
                      <a:pPr algn="l" rtl="0" fontAlgn="b"/>
                      <a:r>
                        <a:rPr lang="it-IT" sz="1600" b="1" i="1" u="none" strike="noStrike" dirty="0">
                          <a:effectLst/>
                        </a:rPr>
                        <a:t>Germany</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PS</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59.10%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63.40%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4%</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6"/>
                  </a:ext>
                </a:extLst>
              </a:tr>
              <a:tr h="606512">
                <a:tc>
                  <a:txBody>
                    <a:bodyPr/>
                    <a:lstStyle/>
                    <a:p>
                      <a:pPr algn="l" rtl="0" fontAlgn="b"/>
                      <a:r>
                        <a:rPr lang="it-IT" sz="1600" b="1" i="1" u="none" strike="noStrike" dirty="0" err="1">
                          <a:effectLst/>
                        </a:rPr>
                        <a:t>Greece</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FLAT + DB + NDC</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121%</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83%</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-38%</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7"/>
                  </a:ext>
                </a:extLst>
              </a:tr>
              <a:tr h="305682">
                <a:tc>
                  <a:txBody>
                    <a:bodyPr/>
                    <a:lstStyle/>
                    <a:p>
                      <a:pPr algn="l" rtl="0" fontAlgn="b"/>
                      <a:r>
                        <a:rPr lang="it-IT" sz="1600" b="1" i="1" u="none" strike="noStrike" dirty="0" err="1">
                          <a:effectLst/>
                        </a:rPr>
                        <a:t>Italy</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DB + NDC</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89.10%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69.10%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-20%</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8"/>
                  </a:ext>
                </a:extLst>
              </a:tr>
              <a:tr h="305682">
                <a:tc>
                  <a:txBody>
                    <a:bodyPr/>
                    <a:lstStyle/>
                    <a:p>
                      <a:pPr algn="l" rtl="0" fontAlgn="b"/>
                      <a:r>
                        <a:rPr lang="it-IT" sz="1600" b="1" i="1" u="none" strike="noStrike" dirty="0" err="1">
                          <a:effectLst/>
                        </a:rPr>
                        <a:t>Spain</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DB</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94.50%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86.50%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-8%</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09"/>
                  </a:ext>
                </a:extLst>
              </a:tr>
              <a:tr h="252349">
                <a:tc>
                  <a:txBody>
                    <a:bodyPr/>
                    <a:lstStyle/>
                    <a:p>
                      <a:pPr algn="l" rtl="0" fontAlgn="b"/>
                      <a:r>
                        <a:rPr lang="it-IT" sz="1600" b="1" i="1" u="none" strike="noStrike" dirty="0">
                          <a:effectLst/>
                        </a:rPr>
                        <a:t> </a:t>
                      </a:r>
                      <a:endParaRPr lang="it-IT" sz="1600" b="1" i="1" u="none" strike="noStrike" dirty="0">
                        <a:solidFill>
                          <a:srgbClr val="000000"/>
                        </a:solidFill>
                        <a:effectLst/>
                        <a:latin typeface="Calibri"/>
                      </a:endParaRPr>
                    </a:p>
                  </a:txBody>
                  <a:tcPr marL="4966" marR="4966" marT="4966" marB="0" anchor="b"/>
                </a:tc>
                <a:tc>
                  <a:txBody>
                    <a:bodyPr/>
                    <a:lstStyle/>
                    <a:p>
                      <a:pPr algn="ctr" fontAlgn="b"/>
                      <a:r>
                        <a:rPr lang="it-IT" sz="1600" u="none" strike="noStrike" dirty="0">
                          <a:effectLst/>
                        </a:rPr>
                        <a:t> </a:t>
                      </a:r>
                      <a:endParaRPr lang="it-IT" sz="1600" b="0" i="0" u="none" strike="noStrike" dirty="0">
                        <a:solidFill>
                          <a:srgbClr val="000000"/>
                        </a:solidFill>
                        <a:effectLst/>
                        <a:latin typeface="Arial"/>
                      </a:endParaRPr>
                    </a:p>
                  </a:txBody>
                  <a:tcPr marL="4966" marR="4966" marT="4966" marB="0" anchor="b"/>
                </a:tc>
                <a:tc>
                  <a:txBody>
                    <a:bodyPr/>
                    <a:lstStyle/>
                    <a:p>
                      <a:pPr algn="ctr" fontAlgn="b"/>
                      <a:r>
                        <a:rPr lang="it-IT" sz="1600" u="none" strike="noStrike">
                          <a:effectLst/>
                        </a:rPr>
                        <a:t> </a:t>
                      </a:r>
                      <a:endParaRPr lang="it-IT" sz="1600" b="0" i="0" u="none" strike="noStrike">
                        <a:solidFill>
                          <a:srgbClr val="000000"/>
                        </a:solidFill>
                        <a:effectLst/>
                        <a:latin typeface="Arial"/>
                      </a:endParaRPr>
                    </a:p>
                  </a:txBody>
                  <a:tcPr marL="4966" marR="4966" marT="4966" marB="0" anchor="b"/>
                </a:tc>
                <a:tc>
                  <a:txBody>
                    <a:bodyPr/>
                    <a:lstStyle/>
                    <a:p>
                      <a:pPr algn="ctr" fontAlgn="b"/>
                      <a:r>
                        <a:rPr lang="it-IT" sz="1600" u="none" strike="noStrike">
                          <a:effectLst/>
                        </a:rPr>
                        <a:t> </a:t>
                      </a:r>
                      <a:endParaRPr lang="it-IT" sz="1600" b="0" i="0" u="none" strike="noStrike">
                        <a:solidFill>
                          <a:srgbClr val="000000"/>
                        </a:solidFill>
                        <a:effectLst/>
                        <a:latin typeface="Arial"/>
                      </a:endParaRPr>
                    </a:p>
                  </a:txBody>
                  <a:tcPr marL="4966" marR="4966" marT="4966" marB="0" anchor="b"/>
                </a:tc>
                <a:tc>
                  <a:txBody>
                    <a:bodyPr/>
                    <a:lstStyle/>
                    <a:p>
                      <a:pPr algn="ctr" rtl="0" fontAlgn="b"/>
                      <a:r>
                        <a:rPr lang="it-IT" sz="1600" u="none" strike="noStrike" dirty="0">
                          <a:effectLst/>
                        </a:rPr>
                        <a:t> </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10"/>
                  </a:ext>
                </a:extLst>
              </a:tr>
              <a:tr h="305682">
                <a:tc>
                  <a:txBody>
                    <a:bodyPr/>
                    <a:lstStyle/>
                    <a:p>
                      <a:pPr algn="l" rtl="0" fontAlgn="b"/>
                      <a:r>
                        <a:rPr lang="it-IT" sz="1600" b="1" i="1" u="none" strike="noStrike" dirty="0">
                          <a:effectLst/>
                        </a:rPr>
                        <a:t>Poland</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NDC</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75.50%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53.30%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-22%</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11"/>
                  </a:ext>
                </a:extLst>
              </a:tr>
              <a:tr h="305682">
                <a:tc>
                  <a:txBody>
                    <a:bodyPr/>
                    <a:lstStyle/>
                    <a:p>
                      <a:pPr algn="l" rtl="0" fontAlgn="b"/>
                      <a:r>
                        <a:rPr lang="it-IT" sz="1600" b="1" i="1" u="none" strike="noStrike" dirty="0" err="1">
                          <a:effectLst/>
                        </a:rPr>
                        <a:t>Sweden</a:t>
                      </a:r>
                      <a:endParaRPr lang="it-IT" sz="1600" b="1" i="1" u="none" strike="noStrike" dirty="0">
                        <a:solidFill>
                          <a:srgbClr val="000000"/>
                        </a:solidFill>
                        <a:effectLst/>
                        <a:latin typeface="Calibri"/>
                      </a:endParaRPr>
                    </a:p>
                  </a:txBody>
                  <a:tcPr marL="4966" marR="4966" marT="4966" marB="0" anchor="b"/>
                </a:tc>
                <a:tc>
                  <a:txBody>
                    <a:bodyPr/>
                    <a:lstStyle/>
                    <a:p>
                      <a:pPr algn="ctr" rtl="0" fontAlgn="b"/>
                      <a:r>
                        <a:rPr lang="it-IT" sz="1600" u="none" strike="noStrike">
                          <a:effectLst/>
                        </a:rPr>
                        <a:t>NDC</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60.30%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a:effectLst/>
                        </a:rPr>
                        <a:t>50.30%</a:t>
                      </a:r>
                      <a:endParaRPr lang="it-IT" sz="1600" b="0" i="0" u="none" strike="noStrike">
                        <a:solidFill>
                          <a:srgbClr val="000000"/>
                        </a:solidFill>
                        <a:effectLst/>
                        <a:latin typeface="Calibri"/>
                      </a:endParaRPr>
                    </a:p>
                  </a:txBody>
                  <a:tcPr marL="4966" marR="4966" marT="4966" marB="0" anchor="b"/>
                </a:tc>
                <a:tc>
                  <a:txBody>
                    <a:bodyPr/>
                    <a:lstStyle/>
                    <a:p>
                      <a:pPr algn="ctr" rtl="0" fontAlgn="b"/>
                      <a:r>
                        <a:rPr lang="it-IT" sz="1600" u="none" strike="noStrike" dirty="0">
                          <a:effectLst/>
                        </a:rPr>
                        <a:t>-10%</a:t>
                      </a:r>
                      <a:endParaRPr lang="it-IT" sz="1600" b="0" i="0" u="none" strike="noStrike" dirty="0">
                        <a:solidFill>
                          <a:srgbClr val="000000"/>
                        </a:solidFill>
                        <a:effectLst/>
                        <a:latin typeface="Calibri"/>
                      </a:endParaRPr>
                    </a:p>
                  </a:txBody>
                  <a:tcPr marL="4966" marR="4966" marT="4966"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542094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4493538"/>
          </a:xfrm>
          <a:prstGeom prst="rect">
            <a:avLst/>
          </a:prstGeom>
        </p:spPr>
        <p:txBody>
          <a:bodyPr wrap="square">
            <a:spAutoFit/>
          </a:bodyPr>
          <a:lstStyle/>
          <a:p>
            <a:pPr marL="342900" indent="-342900" algn="just">
              <a:spcBef>
                <a:spcPts val="0"/>
              </a:spcBef>
              <a:spcAft>
                <a:spcPts val="1200"/>
              </a:spcAft>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Summarizing</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spcBef>
                <a:spcPts val="0"/>
              </a:spcBef>
              <a:spcAft>
                <a:spcPts val="1200"/>
              </a:spcAf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Reforms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enacted</a:t>
            </a:r>
            <a:r>
              <a:rPr lang="it-IT" sz="2000" dirty="0">
                <a:solidFill>
                  <a:schemeClr val="tx1">
                    <a:lumMod val="75000"/>
                    <a:lumOff val="25000"/>
                  </a:schemeClr>
                </a:solidFill>
                <a:latin typeface="Optane" pitchFamily="2" charset="0"/>
                <a:ea typeface="Verdana" pitchFamily="34" charset="0"/>
                <a:cs typeface="Verdana" pitchFamily="34" charset="0"/>
              </a:rPr>
              <a:t> in EU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seem</a:t>
            </a:r>
            <a:r>
              <a:rPr lang="it-IT" sz="2000" dirty="0">
                <a:solidFill>
                  <a:schemeClr val="tx1">
                    <a:lumMod val="75000"/>
                    <a:lumOff val="25000"/>
                  </a:schemeClr>
                </a:solidFill>
                <a:latin typeface="Optane" pitchFamily="2" charset="0"/>
                <a:ea typeface="Verdana" pitchFamily="34" charset="0"/>
                <a:cs typeface="Verdana" pitchFamily="34" charset="0"/>
              </a:rPr>
              <a:t> to be </a:t>
            </a:r>
            <a:r>
              <a:rPr lang="it-IT" sz="2000" dirty="0" err="1">
                <a:solidFill>
                  <a:schemeClr val="tx1">
                    <a:lumMod val="75000"/>
                    <a:lumOff val="25000"/>
                  </a:schemeClr>
                </a:solidFill>
                <a:latin typeface="Optane" pitchFamily="2" charset="0"/>
                <a:ea typeface="Verdana" pitchFamily="34" charset="0"/>
                <a:cs typeface="Verdana" pitchFamily="34" charset="0"/>
              </a:rPr>
              <a:t>able</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realize</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aim</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maintain</a:t>
            </a:r>
            <a:r>
              <a:rPr lang="it-IT" sz="2000" dirty="0">
                <a:solidFill>
                  <a:schemeClr val="tx1">
                    <a:lumMod val="75000"/>
                    <a:lumOff val="25000"/>
                  </a:schemeClr>
                </a:solidFill>
                <a:latin typeface="Optane" pitchFamily="2" charset="0"/>
                <a:ea typeface="Verdana" pitchFamily="34" charset="0"/>
                <a:cs typeface="Verdana" pitchFamily="34" charset="0"/>
              </a:rPr>
              <a:t> (or </a:t>
            </a:r>
            <a:r>
              <a:rPr lang="it-IT" sz="2000" dirty="0" err="1">
                <a:solidFill>
                  <a:schemeClr val="tx1">
                    <a:lumMod val="75000"/>
                    <a:lumOff val="25000"/>
                  </a:schemeClr>
                </a:solidFill>
                <a:latin typeface="Optane" pitchFamily="2" charset="0"/>
                <a:ea typeface="Verdana" pitchFamily="34" charset="0"/>
                <a:cs typeface="Verdana" pitchFamily="34" charset="0"/>
              </a:rPr>
              <a:t>recover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financial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sustainability</a:t>
            </a:r>
            <a:r>
              <a:rPr lang="it-IT" sz="2000" dirty="0">
                <a:solidFill>
                  <a:schemeClr val="tx1">
                    <a:lumMod val="75000"/>
                    <a:lumOff val="25000"/>
                  </a:schemeClr>
                </a:solidFill>
                <a:latin typeface="Optane" pitchFamily="2" charset="0"/>
                <a:ea typeface="Verdana" pitchFamily="34" charset="0"/>
                <a:cs typeface="Verdana" pitchFamily="34" charset="0"/>
              </a:rPr>
              <a:t> in the long </a:t>
            </a:r>
            <a:r>
              <a:rPr lang="it-IT" sz="2000" dirty="0" err="1">
                <a:solidFill>
                  <a:schemeClr val="tx1">
                    <a:lumMod val="75000"/>
                    <a:lumOff val="25000"/>
                  </a:schemeClr>
                </a:solidFill>
                <a:latin typeface="Optane" pitchFamily="2" charset="0"/>
                <a:ea typeface="Verdana" pitchFamily="34" charset="0"/>
                <a:cs typeface="Verdana" pitchFamily="34" charset="0"/>
              </a:rPr>
              <a:t>run</a:t>
            </a:r>
            <a:r>
              <a:rPr lang="it-IT" sz="2000" dirty="0">
                <a:solidFill>
                  <a:schemeClr val="tx1">
                    <a:lumMod val="75000"/>
                    <a:lumOff val="25000"/>
                  </a:schemeClr>
                </a:solidFill>
                <a:latin typeface="Optane" pitchFamily="2" charset="0"/>
                <a:ea typeface="Verdana" pitchFamily="34" charset="0"/>
                <a:cs typeface="Verdana" pitchFamily="34" charset="0"/>
              </a:rPr>
              <a:t>. </a:t>
            </a:r>
          </a:p>
          <a:p>
            <a:pPr marL="342900" indent="-342900" algn="just">
              <a:spcBef>
                <a:spcPts val="0"/>
              </a:spcBef>
              <a:spcAft>
                <a:spcPts val="1200"/>
              </a:spcAft>
              <a:buClr>
                <a:schemeClr val="tx2"/>
              </a:buClr>
              <a:buSzPct val="103000"/>
              <a:buFont typeface="+mj-lt"/>
              <a:buAutoNum type="arabicPeriod"/>
            </a:pPr>
            <a:r>
              <a:rPr lang="it-IT" sz="2000" dirty="0" err="1">
                <a:solidFill>
                  <a:schemeClr val="tx1">
                    <a:lumMod val="75000"/>
                    <a:lumOff val="25000"/>
                  </a:schemeClr>
                </a:solidFill>
                <a:latin typeface="Optane" pitchFamily="2" charset="0"/>
                <a:ea typeface="Verdana" pitchFamily="34" charset="0"/>
                <a:cs typeface="Verdana" pitchFamily="34" charset="0"/>
              </a:rPr>
              <a:t>As</a:t>
            </a:r>
            <a:r>
              <a:rPr lang="it-IT" sz="2000" dirty="0">
                <a:solidFill>
                  <a:schemeClr val="tx1">
                    <a:lumMod val="75000"/>
                    <a:lumOff val="25000"/>
                  </a:schemeClr>
                </a:solidFill>
                <a:latin typeface="Optane" pitchFamily="2" charset="0"/>
                <a:ea typeface="Verdana" pitchFamily="34" charset="0"/>
                <a:cs typeface="Verdana" pitchFamily="34" charset="0"/>
              </a:rPr>
              <a:t> for the </a:t>
            </a:r>
            <a:r>
              <a:rPr lang="it-IT" sz="2000" dirty="0" err="1">
                <a:solidFill>
                  <a:schemeClr val="tx1">
                    <a:lumMod val="75000"/>
                    <a:lumOff val="25000"/>
                  </a:schemeClr>
                </a:solidFill>
                <a:latin typeface="Optane" pitchFamily="2" charset="0"/>
                <a:ea typeface="Verdana" pitchFamily="34" charset="0"/>
                <a:cs typeface="Verdana" pitchFamily="34" charset="0"/>
              </a:rPr>
              <a:t>adequacy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seems</a:t>
            </a:r>
            <a:r>
              <a:rPr lang="it-IT" sz="2000" dirty="0">
                <a:solidFill>
                  <a:schemeClr val="tx1">
                    <a:lumMod val="75000"/>
                    <a:lumOff val="25000"/>
                  </a:schemeClr>
                </a:solidFill>
                <a:latin typeface="Optane" pitchFamily="2" charset="0"/>
                <a:ea typeface="Verdana" pitchFamily="34" charset="0"/>
                <a:cs typeface="Verdana" pitchFamily="34" charset="0"/>
              </a:rPr>
              <a:t> the, in a large share of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 RR </a:t>
            </a:r>
            <a:r>
              <a:rPr lang="it-IT" sz="2000" dirty="0" err="1">
                <a:solidFill>
                  <a:schemeClr val="tx1">
                    <a:lumMod val="75000"/>
                    <a:lumOff val="25000"/>
                  </a:schemeClr>
                </a:solidFill>
                <a:latin typeface="Optane" pitchFamily="2" charset="0"/>
                <a:ea typeface="Verdana" pitchFamily="34" charset="0"/>
                <a:cs typeface="Verdana" pitchFamily="34" charset="0"/>
              </a:rPr>
              <a:t>would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remain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similar</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those</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todays</a:t>
            </a:r>
            <a:r>
              <a:rPr lang="it-IT" sz="2000" dirty="0">
                <a:solidFill>
                  <a:schemeClr val="tx1">
                    <a:lumMod val="75000"/>
                    <a:lumOff val="25000"/>
                  </a:schemeClr>
                </a:solidFill>
                <a:latin typeface="Optane" pitchFamily="2" charset="0"/>
                <a:ea typeface="Verdana" pitchFamily="34" charset="0"/>
                <a:cs typeface="Verdana" pitchFamily="34" charset="0"/>
              </a:rPr>
              <a:t> new </a:t>
            </a:r>
            <a:r>
              <a:rPr lang="it-IT" sz="2000" dirty="0" err="1">
                <a:solidFill>
                  <a:schemeClr val="tx1">
                    <a:lumMod val="75000"/>
                    <a:lumOff val="25000"/>
                  </a:schemeClr>
                </a:solidFill>
                <a:latin typeface="Optane" pitchFamily="2" charset="0"/>
                <a:ea typeface="Verdana" pitchFamily="34" charset="0"/>
                <a:cs typeface="Verdana" pitchFamily="34" charset="0"/>
              </a:rPr>
              <a:t>pensioners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spcBef>
                <a:spcPts val="0"/>
              </a:spcBef>
              <a:spcAft>
                <a:spcPts val="1200"/>
              </a:spcAft>
              <a:buClr>
                <a:schemeClr val="tx2"/>
              </a:buClr>
              <a:buSzPct val="103000"/>
              <a:buFont typeface="+mj-lt"/>
              <a:buAutoNum type="arabicPeriod"/>
            </a:pPr>
            <a:r>
              <a:rPr lang="it-IT" sz="2000" dirty="0">
                <a:solidFill>
                  <a:schemeClr val="tx1">
                    <a:lumMod val="75000"/>
                    <a:lumOff val="25000"/>
                  </a:schemeClr>
                </a:solidFill>
                <a:latin typeface="Optane" pitchFamily="2" charset="0"/>
                <a:ea typeface="Verdana" pitchFamily="34" charset="0"/>
                <a:cs typeface="Verdana" pitchFamily="34" charset="0"/>
              </a:rPr>
              <a:t>The </a:t>
            </a:r>
            <a:r>
              <a:rPr lang="it-IT" sz="2000" dirty="0" err="1">
                <a:solidFill>
                  <a:schemeClr val="tx1">
                    <a:lumMod val="75000"/>
                    <a:lumOff val="25000"/>
                  </a:schemeClr>
                </a:solidFill>
                <a:latin typeface="Optane" pitchFamily="2" charset="0"/>
                <a:ea typeface="Verdana" pitchFamily="34" charset="0"/>
                <a:cs typeface="Verdana" pitchFamily="34" charset="0"/>
              </a:rPr>
              <a:t>possibility</a:t>
            </a:r>
            <a:r>
              <a:rPr lang="it-IT" sz="2000" dirty="0">
                <a:solidFill>
                  <a:schemeClr val="tx1">
                    <a:lumMod val="75000"/>
                    <a:lumOff val="25000"/>
                  </a:schemeClr>
                </a:solidFill>
                <a:latin typeface="Optane" pitchFamily="2" charset="0"/>
                <a:ea typeface="Verdana" pitchFamily="34" charset="0"/>
                <a:cs typeface="Verdana" pitchFamily="34" charset="0"/>
              </a:rPr>
              <a:t> to </a:t>
            </a:r>
            <a:r>
              <a:rPr lang="it-IT" sz="2000" dirty="0" err="1">
                <a:solidFill>
                  <a:schemeClr val="tx1">
                    <a:lumMod val="75000"/>
                    <a:lumOff val="25000"/>
                  </a:schemeClr>
                </a:solidFill>
                <a:latin typeface="Optane" pitchFamily="2" charset="0"/>
                <a:ea typeface="Verdana" pitchFamily="34" charset="0"/>
                <a:cs typeface="Verdana" pitchFamily="34" charset="0"/>
              </a:rPr>
              <a:t>reach</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at</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same</a:t>
            </a:r>
            <a:r>
              <a:rPr lang="it-IT" sz="2000" dirty="0">
                <a:solidFill>
                  <a:schemeClr val="tx1">
                    <a:lumMod val="75000"/>
                    <a:lumOff val="25000"/>
                  </a:schemeClr>
                </a:solidFill>
                <a:latin typeface="Optane" pitchFamily="2" charset="0"/>
                <a:ea typeface="Verdana" pitchFamily="34" charset="0"/>
                <a:cs typeface="Verdana" pitchFamily="34" charset="0"/>
              </a:rPr>
              <a:t> time </a:t>
            </a:r>
            <a:r>
              <a:rPr lang="it-IT" sz="2000" dirty="0" err="1">
                <a:solidFill>
                  <a:schemeClr val="tx1">
                    <a:lumMod val="75000"/>
                    <a:lumOff val="25000"/>
                  </a:schemeClr>
                </a:solidFill>
                <a:latin typeface="Optane" pitchFamily="2" charset="0"/>
                <a:ea typeface="Verdana" pitchFamily="34" charset="0"/>
                <a:cs typeface="Verdana" pitchFamily="34" charset="0"/>
              </a:rPr>
              <a:t>objectives</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points</a:t>
            </a:r>
            <a:r>
              <a:rPr lang="it-IT" sz="2000" dirty="0">
                <a:solidFill>
                  <a:schemeClr val="tx1">
                    <a:lumMod val="75000"/>
                    <a:lumOff val="25000"/>
                  </a:schemeClr>
                </a:solidFill>
                <a:latin typeface="Optane" pitchFamily="2" charset="0"/>
                <a:ea typeface="Verdana" pitchFamily="34" charset="0"/>
                <a:cs typeface="Verdana" pitchFamily="34" charset="0"/>
              </a:rPr>
              <a:t> 1. and 2. </a:t>
            </a: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realized</a:t>
            </a:r>
            <a:r>
              <a:rPr lang="it-IT" sz="2000" dirty="0">
                <a:solidFill>
                  <a:schemeClr val="tx1">
                    <a:lumMod val="75000"/>
                    <a:lumOff val="25000"/>
                  </a:schemeClr>
                </a:solidFill>
                <a:latin typeface="Optane" pitchFamily="2" charset="0"/>
                <a:ea typeface="Verdana" pitchFamily="34" charset="0"/>
                <a:cs typeface="Verdana" pitchFamily="34" charset="0"/>
              </a:rPr>
              <a:t> more </a:t>
            </a:r>
            <a:r>
              <a:rPr lang="it-IT" sz="2000" dirty="0" err="1">
                <a:solidFill>
                  <a:schemeClr val="tx1">
                    <a:lumMod val="75000"/>
                    <a:lumOff val="25000"/>
                  </a:schemeClr>
                </a:solidFill>
                <a:latin typeface="Optane" pitchFamily="2" charset="0"/>
                <a:ea typeface="Verdana" pitchFamily="34" charset="0"/>
                <a:cs typeface="Verdana" pitchFamily="34" charset="0"/>
              </a:rPr>
              <a:t>through</a:t>
            </a:r>
            <a:r>
              <a:rPr lang="it-IT" sz="2000" dirty="0">
                <a:solidFill>
                  <a:schemeClr val="tx1">
                    <a:lumMod val="75000"/>
                    <a:lumOff val="25000"/>
                  </a:schemeClr>
                </a:solidFill>
                <a:latin typeface="Optane" pitchFamily="2" charset="0"/>
                <a:ea typeface="Verdana" pitchFamily="34" charset="0"/>
                <a:cs typeface="Verdana" pitchFamily="34" charset="0"/>
              </a:rPr>
              <a:t> a </a:t>
            </a:r>
            <a:r>
              <a:rPr lang="it-IT" sz="2000" dirty="0" err="1">
                <a:solidFill>
                  <a:schemeClr val="tx1">
                    <a:lumMod val="75000"/>
                    <a:lumOff val="25000"/>
                  </a:schemeClr>
                </a:solidFill>
                <a:latin typeface="Optane" pitchFamily="2" charset="0"/>
                <a:ea typeface="Verdana" pitchFamily="34" charset="0"/>
                <a:cs typeface="Verdana" pitchFamily="34" charset="0"/>
              </a:rPr>
              <a:t>substantial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increase</a:t>
            </a:r>
            <a:r>
              <a:rPr lang="it-IT" sz="2000" dirty="0">
                <a:solidFill>
                  <a:schemeClr val="tx1">
                    <a:lumMod val="75000"/>
                    <a:lumOff val="25000"/>
                  </a:schemeClr>
                </a:solidFill>
                <a:latin typeface="Optane" pitchFamily="2" charset="0"/>
                <a:ea typeface="Verdana" pitchFamily="34" charset="0"/>
                <a:cs typeface="Verdana" pitchFamily="34" charset="0"/>
              </a:rPr>
              <a:t> in the </a:t>
            </a:r>
            <a:r>
              <a:rPr lang="it-IT" sz="2000" dirty="0" err="1">
                <a:solidFill>
                  <a:schemeClr val="tx1">
                    <a:lumMod val="75000"/>
                    <a:lumOff val="25000"/>
                  </a:schemeClr>
                </a:solidFill>
                <a:latin typeface="Optane" pitchFamily="2" charset="0"/>
                <a:ea typeface="Verdana" pitchFamily="34" charset="0"/>
                <a:cs typeface="Verdana" pitchFamily="34" charset="0"/>
              </a:rPr>
              <a:t>average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retirement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age</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less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thorough</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development</a:t>
            </a:r>
            <a:r>
              <a:rPr lang="it-IT" sz="2000" dirty="0">
                <a:solidFill>
                  <a:schemeClr val="tx1">
                    <a:lumMod val="75000"/>
                    <a:lumOff val="25000"/>
                  </a:schemeClr>
                </a:solidFill>
                <a:latin typeface="Optane" pitchFamily="2" charset="0"/>
                <a:ea typeface="Verdana" pitchFamily="34" charset="0"/>
                <a:cs typeface="Verdana" pitchFamily="34" charset="0"/>
              </a:rPr>
              <a:t> of a more </a:t>
            </a:r>
            <a:r>
              <a:rPr lang="it-IT" sz="2000" dirty="0" err="1">
                <a:solidFill>
                  <a:schemeClr val="tx1">
                    <a:lumMod val="75000"/>
                    <a:lumOff val="25000"/>
                  </a:schemeClr>
                </a:solidFill>
                <a:latin typeface="Optane" pitchFamily="2" charset="0"/>
                <a:ea typeface="Verdana" pitchFamily="34" charset="0"/>
                <a:cs typeface="Verdana" pitchFamily="34" charset="0"/>
              </a:rPr>
              <a:t>thight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complementary</a:t>
            </a:r>
            <a:r>
              <a:rPr lang="it-IT" sz="2000" dirty="0">
                <a:solidFill>
                  <a:schemeClr val="tx1">
                    <a:lumMod val="75000"/>
                    <a:lumOff val="25000"/>
                  </a:schemeClr>
                </a:solidFill>
                <a:latin typeface="Optane" pitchFamily="2" charset="0"/>
                <a:ea typeface="Verdana" pitchFamily="34" charset="0"/>
                <a:cs typeface="Verdana" pitchFamily="34" charset="0"/>
              </a:rPr>
              <a:t> private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pillar.</a:t>
            </a:r>
          </a:p>
          <a:p>
            <a:pPr marL="342900" indent="-342900" algn="just">
              <a:spcBef>
                <a:spcPts val="0"/>
              </a:spcBef>
              <a:spcAft>
                <a:spcPts val="1200"/>
              </a:spcAft>
              <a:buClr>
                <a:schemeClr val="tx2"/>
              </a:buClr>
              <a:buSzPct val="103000"/>
              <a:buFont typeface="+mj-lt"/>
              <a:buAutoNum type="arabicPeriod"/>
            </a:pPr>
            <a:r>
              <a:rPr lang="it-IT" sz="2000" dirty="0">
                <a:solidFill>
                  <a:schemeClr val="tx1">
                    <a:lumMod val="75000"/>
                    <a:lumOff val="25000"/>
                  </a:schemeClr>
                </a:solidFill>
                <a:latin typeface="Optane" pitchFamily="2" charset="0"/>
                <a:ea typeface="Verdana" pitchFamily="34" charset="0"/>
                <a:cs typeface="Verdana" pitchFamily="34" charset="0"/>
              </a:rPr>
              <a:t>The </a:t>
            </a:r>
            <a:r>
              <a:rPr lang="it-IT" sz="2000" dirty="0" err="1">
                <a:solidFill>
                  <a:schemeClr val="tx1">
                    <a:lumMod val="75000"/>
                    <a:lumOff val="25000"/>
                  </a:schemeClr>
                </a:solidFill>
                <a:latin typeface="Optane" pitchFamily="2" charset="0"/>
                <a:ea typeface="Verdana" pitchFamily="34" charset="0"/>
                <a:cs typeface="Verdana" pitchFamily="34" charset="0"/>
              </a:rPr>
              <a:t>main</a:t>
            </a:r>
            <a:r>
              <a:rPr lang="it-IT" sz="2000" dirty="0">
                <a:solidFill>
                  <a:schemeClr val="tx1">
                    <a:lumMod val="75000"/>
                    <a:lumOff val="25000"/>
                  </a:schemeClr>
                </a:solidFill>
                <a:latin typeface="Optane" pitchFamily="2" charset="0"/>
                <a:ea typeface="Verdana" pitchFamily="34" charset="0"/>
                <a:cs typeface="Verdana" pitchFamily="34" charset="0"/>
              </a:rPr>
              <a:t> open </a:t>
            </a:r>
            <a:r>
              <a:rPr lang="it-IT" sz="2000" dirty="0" err="1">
                <a:solidFill>
                  <a:schemeClr val="tx1">
                    <a:lumMod val="75000"/>
                    <a:lumOff val="25000"/>
                  </a:schemeClr>
                </a:solidFill>
                <a:latin typeface="Optane" pitchFamily="2" charset="0"/>
                <a:ea typeface="Verdana" pitchFamily="34" charset="0"/>
                <a:cs typeface="Verdana" pitchFamily="34" charset="0"/>
              </a:rPr>
              <a:t>question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regards</a:t>
            </a:r>
            <a:r>
              <a:rPr lang="it-IT" sz="2000" dirty="0">
                <a:solidFill>
                  <a:schemeClr val="tx1">
                    <a:lumMod val="75000"/>
                    <a:lumOff val="25000"/>
                  </a:schemeClr>
                </a:solidFill>
                <a:latin typeface="Optane" pitchFamily="2" charset="0"/>
                <a:ea typeface="Verdana" pitchFamily="34" charset="0"/>
                <a:cs typeface="Verdana" pitchFamily="34" charset="0"/>
              </a:rPr>
              <a:t> the </a:t>
            </a:r>
            <a:r>
              <a:rPr lang="it-IT" sz="2000" dirty="0" err="1">
                <a:solidFill>
                  <a:schemeClr val="tx1">
                    <a:lumMod val="75000"/>
                    <a:lumOff val="25000"/>
                  </a:schemeClr>
                </a:solidFill>
                <a:latin typeface="Optane" pitchFamily="2" charset="0"/>
                <a:ea typeface="Verdana" pitchFamily="34" charset="0"/>
                <a:cs typeface="Verdana" pitchFamily="34" charset="0"/>
              </a:rPr>
              <a:t>real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ability</a:t>
            </a:r>
            <a:r>
              <a:rPr lang="it-IT" sz="2000" dirty="0">
                <a:solidFill>
                  <a:schemeClr val="tx1">
                    <a:lumMod val="75000"/>
                    <a:lumOff val="25000"/>
                  </a:schemeClr>
                </a:solidFill>
                <a:latin typeface="Optane" pitchFamily="2" charset="0"/>
                <a:ea typeface="Verdana" pitchFamily="34" charset="0"/>
                <a:cs typeface="Verdana" pitchFamily="34" charset="0"/>
              </a:rPr>
              <a:t> of an </a:t>
            </a:r>
            <a:r>
              <a:rPr lang="it-IT" sz="2000" dirty="0" err="1">
                <a:solidFill>
                  <a:schemeClr val="tx1">
                    <a:lumMod val="75000"/>
                    <a:lumOff val="25000"/>
                  </a:schemeClr>
                </a:solidFill>
                <a:latin typeface="Optane" pitchFamily="2" charset="0"/>
                <a:ea typeface="Verdana" pitchFamily="34" charset="0"/>
                <a:cs typeface="Verdana" pitchFamily="34" charset="0"/>
              </a:rPr>
              <a:t>ageing</a:t>
            </a:r>
            <a:r>
              <a:rPr lang="it-IT" sz="2000" dirty="0">
                <a:solidFill>
                  <a:schemeClr val="tx1">
                    <a:lumMod val="75000"/>
                    <a:lumOff val="25000"/>
                  </a:schemeClr>
                </a:solidFill>
                <a:latin typeface="Optane" pitchFamily="2" charset="0"/>
                <a:ea typeface="Verdana" pitchFamily="34" charset="0"/>
                <a:cs typeface="Verdana" pitchFamily="34" charset="0"/>
              </a:rPr>
              <a:t> future </a:t>
            </a:r>
            <a:r>
              <a:rPr lang="it-IT" sz="2000" dirty="0" err="1">
                <a:solidFill>
                  <a:schemeClr val="tx1">
                    <a:lumMod val="75000"/>
                    <a:lumOff val="25000"/>
                  </a:schemeClr>
                </a:solidFill>
                <a:latin typeface="Optane" pitchFamily="2" charset="0"/>
                <a:ea typeface="Verdana" pitchFamily="34" charset="0"/>
                <a:cs typeface="Verdana" pitchFamily="34" charset="0"/>
              </a:rPr>
              <a:t>working</a:t>
            </a:r>
            <a:r>
              <a:rPr lang="it-IT" sz="2000" dirty="0">
                <a:solidFill>
                  <a:schemeClr val="tx1">
                    <a:lumMod val="75000"/>
                    <a:lumOff val="25000"/>
                  </a:schemeClr>
                </a:solidFill>
                <a:latin typeface="Optane" pitchFamily="2" charset="0"/>
                <a:ea typeface="Verdana" pitchFamily="34" charset="0"/>
                <a:cs typeface="Verdana" pitchFamily="34" charset="0"/>
              </a:rPr>
              <a:t> force to </a:t>
            </a:r>
            <a:r>
              <a:rPr lang="it-IT" sz="2000" dirty="0" err="1">
                <a:solidFill>
                  <a:schemeClr val="tx1">
                    <a:lumMod val="75000"/>
                    <a:lumOff val="25000"/>
                  </a:schemeClr>
                </a:solidFill>
                <a:latin typeface="Optane" pitchFamily="2" charset="0"/>
                <a:ea typeface="Verdana" pitchFamily="34" charset="0"/>
                <a:cs typeface="Verdana" pitchFamily="34" charset="0"/>
              </a:rPr>
              <a:t>deliver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reasonable</a:t>
            </a:r>
            <a:r>
              <a:rPr lang="it-IT" sz="2000" dirty="0">
                <a:solidFill>
                  <a:schemeClr val="tx1">
                    <a:lumMod val="75000"/>
                    <a:lumOff val="25000"/>
                  </a:schemeClr>
                </a:solidFill>
                <a:latin typeface="Optane" pitchFamily="2" charset="0"/>
                <a:ea typeface="Verdana" pitchFamily="34" charset="0"/>
                <a:cs typeface="Verdana" pitchFamily="34" charset="0"/>
              </a:rPr>
              <a:t> rate of </a:t>
            </a:r>
            <a:r>
              <a:rPr lang="it-IT" sz="2000" dirty="0" err="1">
                <a:solidFill>
                  <a:schemeClr val="tx1">
                    <a:lumMod val="75000"/>
                    <a:lumOff val="25000"/>
                  </a:schemeClr>
                </a:solidFill>
                <a:latin typeface="Optane" pitchFamily="2" charset="0"/>
                <a:ea typeface="Verdana" pitchFamily="34" charset="0"/>
                <a:cs typeface="Verdana" pitchFamily="34" charset="0"/>
              </a:rPr>
              <a:t>growth</a:t>
            </a:r>
            <a:r>
              <a:rPr lang="it-IT" sz="2000" dirty="0">
                <a:solidFill>
                  <a:schemeClr val="tx1">
                    <a:lumMod val="75000"/>
                    <a:lumOff val="25000"/>
                  </a:schemeClr>
                </a:solidFill>
                <a:latin typeface="Optane" pitchFamily="2" charset="0"/>
                <a:ea typeface="Verdana" pitchFamily="34" charset="0"/>
                <a:cs typeface="Verdana" pitchFamily="34" charset="0"/>
              </a:rPr>
              <a:t> in the future.</a:t>
            </a: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Tree>
    <p:extLst>
      <p:ext uri="{BB962C8B-B14F-4D97-AF65-F5344CB8AC3E}">
        <p14:creationId xmlns:p14="http://schemas.microsoft.com/office/powerpoint/2010/main" val="3144734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5170646"/>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However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there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only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limited</a:t>
            </a:r>
            <a:r>
              <a:rPr lang="it-IT" sz="2000" dirty="0">
                <a:solidFill>
                  <a:schemeClr val="tx1">
                    <a:lumMod val="75000"/>
                    <a:lumOff val="25000"/>
                  </a:schemeClr>
                </a:solidFill>
                <a:latin typeface="Optane" pitchFamily="2" charset="0"/>
                <a:ea typeface="Verdana" pitchFamily="34" charset="0"/>
                <a:cs typeface="Verdana" pitchFamily="34" charset="0"/>
              </a:rPr>
              <a:t> EU </a:t>
            </a:r>
            <a:r>
              <a:rPr lang="it-IT" sz="2000" dirty="0" err="1">
                <a:solidFill>
                  <a:schemeClr val="tx1">
                    <a:lumMod val="75000"/>
                    <a:lumOff val="25000"/>
                  </a:schemeClr>
                </a:solidFill>
                <a:latin typeface="Optane" pitchFamily="2" charset="0"/>
                <a:ea typeface="Verdana" pitchFamily="34" charset="0"/>
                <a:cs typeface="Verdana" pitchFamily="34" charset="0"/>
              </a:rPr>
              <a:t>level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competence</a:t>
            </a:r>
            <a:r>
              <a:rPr lang="it-IT" sz="2000" dirty="0">
                <a:solidFill>
                  <a:schemeClr val="tx1">
                    <a:lumMod val="75000"/>
                    <a:lumOff val="25000"/>
                  </a:schemeClr>
                </a:solidFill>
                <a:latin typeface="Optane" pitchFamily="2" charset="0"/>
                <a:ea typeface="Verdana" pitchFamily="34" charset="0"/>
                <a:cs typeface="Verdana" pitchFamily="34" charset="0"/>
              </a:rPr>
              <a:t> on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EU can </a:t>
            </a:r>
            <a:r>
              <a:rPr lang="it-IT" sz="2000" dirty="0" err="1">
                <a:solidFill>
                  <a:schemeClr val="tx1">
                    <a:lumMod val="75000"/>
                    <a:lumOff val="25000"/>
                  </a:schemeClr>
                </a:solidFill>
                <a:latin typeface="Optane" pitchFamily="2" charset="0"/>
                <a:ea typeface="Verdana" pitchFamily="34" charset="0"/>
                <a:cs typeface="Verdana" pitchFamily="34" charset="0"/>
              </a:rPr>
              <a:t>only</a:t>
            </a:r>
            <a:r>
              <a:rPr lang="it-IT" sz="2000" dirty="0">
                <a:solidFill>
                  <a:schemeClr val="tx1">
                    <a:lumMod val="75000"/>
                    <a:lumOff val="25000"/>
                  </a:schemeClr>
                </a:solidFill>
                <a:latin typeface="Optane" pitchFamily="2" charset="0"/>
                <a:ea typeface="Verdana" pitchFamily="34" charset="0"/>
                <a:cs typeface="Verdana" pitchFamily="34" charset="0"/>
              </a:rPr>
              <a:t> </a:t>
            </a:r>
            <a:r>
              <a:rPr lang="en-US" sz="2000" dirty="0">
                <a:latin typeface="Optane"/>
              </a:rPr>
              <a:t>encourage voluntary sharing of best practice and develop common objectives and indicators</a:t>
            </a:r>
            <a:endParaRPr lang="it-IT" sz="2000" dirty="0">
              <a:solidFill>
                <a:schemeClr val="tx1">
                  <a:lumMod val="75000"/>
                  <a:lumOff val="25000"/>
                </a:schemeClr>
              </a:solidFill>
              <a:latin typeface="Optane"/>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systems</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reforms</a:t>
            </a:r>
            <a:r>
              <a:rPr lang="it-IT" sz="2000" dirty="0">
                <a:solidFill>
                  <a:schemeClr val="tx1">
                    <a:lumMod val="75000"/>
                    <a:lumOff val="25000"/>
                  </a:schemeClr>
                </a:solidFill>
                <a:latin typeface="Optane" pitchFamily="2" charset="0"/>
                <a:ea typeface="Verdana" pitchFamily="34" charset="0"/>
                <a:cs typeface="Verdana" pitchFamily="34" charset="0"/>
              </a:rPr>
              <a:t>  are </a:t>
            </a:r>
            <a:r>
              <a:rPr lang="it-IT" sz="2000" dirty="0" err="1">
                <a:solidFill>
                  <a:schemeClr val="tx1">
                    <a:lumMod val="75000"/>
                    <a:lumOff val="25000"/>
                  </a:schemeClr>
                </a:solidFill>
                <a:latin typeface="Optane" pitchFamily="2" charset="0"/>
                <a:ea typeface="Verdana" pitchFamily="34" charset="0"/>
                <a:cs typeface="Verdana" pitchFamily="34" charset="0"/>
              </a:rPr>
              <a:t>typically</a:t>
            </a:r>
            <a:r>
              <a:rPr lang="it-IT" sz="2000" dirty="0">
                <a:solidFill>
                  <a:schemeClr val="tx1">
                    <a:lumMod val="75000"/>
                    <a:lumOff val="25000"/>
                  </a:schemeClr>
                </a:solidFill>
                <a:latin typeface="Optane" pitchFamily="2" charset="0"/>
                <a:ea typeface="Verdana" pitchFamily="34" charset="0"/>
                <a:cs typeface="Verdana" pitchFamily="34" charset="0"/>
              </a:rPr>
              <a:t> a </a:t>
            </a:r>
            <a:r>
              <a:rPr lang="it-IT" sz="2000" dirty="0" err="1">
                <a:solidFill>
                  <a:schemeClr val="tx1">
                    <a:lumMod val="75000"/>
                    <a:lumOff val="25000"/>
                  </a:schemeClr>
                </a:solidFill>
                <a:latin typeface="Optane" pitchFamily="2" charset="0"/>
                <a:ea typeface="Verdana" pitchFamily="34" charset="0"/>
                <a:cs typeface="Verdana" pitchFamily="34" charset="0"/>
              </a:rPr>
              <a:t>national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topc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among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European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At the </a:t>
            </a:r>
            <a:r>
              <a:rPr lang="it-IT" sz="2000" dirty="0" err="1">
                <a:solidFill>
                  <a:schemeClr val="tx1">
                    <a:lumMod val="75000"/>
                    <a:lumOff val="25000"/>
                  </a:schemeClr>
                </a:solidFill>
                <a:latin typeface="Optane" pitchFamily="2" charset="0"/>
                <a:ea typeface="Verdana" pitchFamily="34" charset="0"/>
                <a:cs typeface="Verdana" pitchFamily="34" charset="0"/>
              </a:rPr>
              <a:t>same</a:t>
            </a:r>
            <a:r>
              <a:rPr lang="it-IT" sz="2000" dirty="0">
                <a:solidFill>
                  <a:schemeClr val="tx1">
                    <a:lumMod val="75000"/>
                    <a:lumOff val="25000"/>
                  </a:schemeClr>
                </a:solidFill>
                <a:latin typeface="Optane" pitchFamily="2" charset="0"/>
                <a:ea typeface="Verdana" pitchFamily="34" charset="0"/>
                <a:cs typeface="Verdana" pitchFamily="34" charset="0"/>
              </a:rPr>
              <a:t> time </a:t>
            </a:r>
            <a:r>
              <a:rPr lang="it-IT" sz="2000" b="1" dirty="0" err="1">
                <a:solidFill>
                  <a:schemeClr val="tx1">
                    <a:lumMod val="75000"/>
                    <a:lumOff val="25000"/>
                  </a:schemeClr>
                </a:solidFill>
                <a:latin typeface="Optane" pitchFamily="2" charset="0"/>
                <a:ea typeface="Verdana" pitchFamily="34" charset="0"/>
                <a:cs typeface="Verdana" pitchFamily="34" charset="0"/>
              </a:rPr>
              <a:t>is</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very</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complex</a:t>
            </a:r>
            <a:r>
              <a:rPr lang="it-IT" sz="2000" b="1" dirty="0">
                <a:solidFill>
                  <a:schemeClr val="tx1">
                    <a:lumMod val="75000"/>
                    <a:lumOff val="25000"/>
                  </a:schemeClr>
                </a:solidFill>
                <a:latin typeface="Optane" pitchFamily="2" charset="0"/>
                <a:ea typeface="Verdana" pitchFamily="34" charset="0"/>
                <a:cs typeface="Verdana" pitchFamily="34" charset="0"/>
              </a:rPr>
              <a:t> to </a:t>
            </a:r>
            <a:r>
              <a:rPr lang="it-IT" sz="2000" b="1" dirty="0" err="1">
                <a:solidFill>
                  <a:schemeClr val="tx1">
                    <a:lumMod val="75000"/>
                    <a:lumOff val="25000"/>
                  </a:schemeClr>
                </a:solidFill>
                <a:latin typeface="Optane" pitchFamily="2" charset="0"/>
                <a:ea typeface="Verdana" pitchFamily="34" charset="0"/>
                <a:cs typeface="Verdana" pitchFamily="34" charset="0"/>
              </a:rPr>
              <a:t>classify</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national</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pension</a:t>
            </a:r>
            <a:r>
              <a:rPr lang="it-IT" sz="2000" b="1" dirty="0">
                <a:solidFill>
                  <a:schemeClr val="tx1">
                    <a:lumMod val="75000"/>
                    <a:lumOff val="25000"/>
                  </a:schemeClr>
                </a:solidFill>
                <a:latin typeface="Optane" pitchFamily="2" charset="0"/>
                <a:ea typeface="Verdana" pitchFamily="34" charset="0"/>
                <a:cs typeface="Verdana" pitchFamily="34" charset="0"/>
              </a:rPr>
              <a:t> </a:t>
            </a:r>
            <a:r>
              <a:rPr lang="it-IT" sz="2000" b="1" dirty="0" err="1">
                <a:solidFill>
                  <a:schemeClr val="tx1">
                    <a:lumMod val="75000"/>
                    <a:lumOff val="25000"/>
                  </a:schemeClr>
                </a:solidFill>
                <a:latin typeface="Optane" pitchFamily="2" charset="0"/>
                <a:ea typeface="Verdana" pitchFamily="34" charset="0"/>
                <a:cs typeface="Verdana" pitchFamily="34" charset="0"/>
              </a:rPr>
              <a:t>system</a:t>
            </a:r>
            <a:r>
              <a:rPr lang="it-IT" sz="2000" b="1" dirty="0">
                <a:solidFill>
                  <a:schemeClr val="tx1">
                    <a:lumMod val="75000"/>
                    <a:lumOff val="25000"/>
                  </a:schemeClr>
                </a:solidFill>
                <a:latin typeface="Optane" pitchFamily="2" charset="0"/>
                <a:ea typeface="Verdana" pitchFamily="34" charset="0"/>
                <a:cs typeface="Verdana" pitchFamily="34" charset="0"/>
              </a:rPr>
              <a:t>» in Europe</a:t>
            </a:r>
          </a:p>
          <a:p>
            <a:pPr marL="800100" lvl="1"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National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have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all</a:t>
            </a:r>
            <a:r>
              <a:rPr lang="it-IT" sz="2000" dirty="0">
                <a:solidFill>
                  <a:schemeClr val="tx1">
                    <a:lumMod val="75000"/>
                    <a:lumOff val="25000"/>
                  </a:schemeClr>
                </a:solidFill>
                <a:latin typeface="Optane" pitchFamily="2" charset="0"/>
                <a:ea typeface="Verdana" pitchFamily="34" charset="0"/>
                <a:cs typeface="Verdana" pitchFamily="34" charset="0"/>
              </a:rPr>
              <a:t>) a </a:t>
            </a:r>
            <a:r>
              <a:rPr lang="it-IT" sz="2000" dirty="0" err="1">
                <a:solidFill>
                  <a:schemeClr val="tx1">
                    <a:lumMod val="75000"/>
                    <a:lumOff val="25000"/>
                  </a:schemeClr>
                </a:solidFill>
                <a:latin typeface="Optane" pitchFamily="2" charset="0"/>
                <a:ea typeface="Verdana" pitchFamily="34" charset="0"/>
                <a:cs typeface="Verdana" pitchFamily="34" charset="0"/>
              </a:rPr>
              <a:t>complex</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hysotrical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evolution</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people</a:t>
            </a:r>
            <a:r>
              <a:rPr lang="it-IT" sz="2000" dirty="0">
                <a:solidFill>
                  <a:schemeClr val="tx1">
                    <a:lumMod val="75000"/>
                    <a:lumOff val="25000"/>
                  </a:schemeClr>
                </a:solidFill>
                <a:latin typeface="Optane" pitchFamily="2" charset="0"/>
                <a:ea typeface="Verdana" pitchFamily="34" charset="0"/>
                <a:cs typeface="Verdana" pitchFamily="34" charset="0"/>
              </a:rPr>
              <a:t> in </a:t>
            </a:r>
            <a:r>
              <a:rPr lang="it-IT" sz="2000" dirty="0" err="1">
                <a:solidFill>
                  <a:schemeClr val="tx1">
                    <a:lumMod val="75000"/>
                    <a:lumOff val="25000"/>
                  </a:schemeClr>
                </a:solidFill>
                <a:latin typeface="Optane" pitchFamily="2" charset="0"/>
                <a:ea typeface="Verdana" pitchFamily="34" charset="0"/>
                <a:cs typeface="Verdana" pitchFamily="34" charset="0"/>
              </a:rPr>
              <a:t>each</a:t>
            </a:r>
            <a:r>
              <a:rPr lang="it-IT" sz="2000" dirty="0">
                <a:solidFill>
                  <a:schemeClr val="tx1">
                    <a:lumMod val="75000"/>
                    <a:lumOff val="25000"/>
                  </a:schemeClr>
                </a:solidFill>
                <a:latin typeface="Optane" pitchFamily="2" charset="0"/>
                <a:ea typeface="Verdana" pitchFamily="34" charset="0"/>
                <a:cs typeface="Verdana" pitchFamily="34" charset="0"/>
              </a:rPr>
              <a:t> single country </a:t>
            </a:r>
            <a:r>
              <a:rPr lang="it-IT" sz="2000" dirty="0" err="1">
                <a:solidFill>
                  <a:schemeClr val="tx1">
                    <a:lumMod val="75000"/>
                    <a:lumOff val="25000"/>
                  </a:schemeClr>
                </a:solidFill>
                <a:latin typeface="Optane" pitchFamily="2" charset="0"/>
                <a:ea typeface="Verdana" pitchFamily="34" charset="0"/>
                <a:cs typeface="Verdana" pitchFamily="34" charset="0"/>
              </a:rPr>
              <a:t>feel</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they</a:t>
            </a:r>
            <a:r>
              <a:rPr lang="it-IT" sz="2000" dirty="0">
                <a:solidFill>
                  <a:schemeClr val="tx1">
                    <a:lumMod val="75000"/>
                    <a:lumOff val="25000"/>
                  </a:schemeClr>
                </a:solidFill>
                <a:latin typeface="Optane" pitchFamily="2" charset="0"/>
                <a:ea typeface="Verdana" pitchFamily="34" charset="0"/>
                <a:cs typeface="Verdana" pitchFamily="34" charset="0"/>
              </a:rPr>
              <a:t> are an </a:t>
            </a:r>
            <a:r>
              <a:rPr lang="it-IT" sz="2000" dirty="0" err="1">
                <a:solidFill>
                  <a:schemeClr val="tx1">
                    <a:lumMod val="75000"/>
                    <a:lumOff val="25000"/>
                  </a:schemeClr>
                </a:solidFill>
                <a:latin typeface="Optane" pitchFamily="2" charset="0"/>
                <a:ea typeface="Verdana" pitchFamily="34" charset="0"/>
                <a:cs typeface="Verdana" pitchFamily="34" charset="0"/>
              </a:rPr>
              <a:t>important</a:t>
            </a:r>
            <a:r>
              <a:rPr lang="it-IT" sz="2000" dirty="0">
                <a:solidFill>
                  <a:schemeClr val="tx1">
                    <a:lumMod val="75000"/>
                    <a:lumOff val="25000"/>
                  </a:schemeClr>
                </a:solidFill>
                <a:latin typeface="Optane" pitchFamily="2" charset="0"/>
                <a:ea typeface="Verdana" pitchFamily="34" charset="0"/>
                <a:cs typeface="Verdana" pitchFamily="34" charset="0"/>
              </a:rPr>
              <a:t> part of </a:t>
            </a:r>
            <a:r>
              <a:rPr lang="it-IT" sz="2000" dirty="0" err="1">
                <a:solidFill>
                  <a:schemeClr val="tx1">
                    <a:lumMod val="75000"/>
                    <a:lumOff val="25000"/>
                  </a:schemeClr>
                </a:solidFill>
                <a:latin typeface="Optane" pitchFamily="2" charset="0"/>
                <a:ea typeface="Verdana" pitchFamily="34" charset="0"/>
                <a:cs typeface="Verdana" pitchFamily="34" charset="0"/>
              </a:rPr>
              <a:t>their</a:t>
            </a:r>
            <a:r>
              <a:rPr lang="it-IT" sz="2000" dirty="0">
                <a:solidFill>
                  <a:schemeClr val="tx1">
                    <a:lumMod val="75000"/>
                    <a:lumOff val="25000"/>
                  </a:schemeClr>
                </a:solidFill>
                <a:latin typeface="Optane" pitchFamily="2" charset="0"/>
                <a:ea typeface="Verdana" pitchFamily="34" charset="0"/>
                <a:cs typeface="Verdana" pitchFamily="34" charset="0"/>
              </a:rPr>
              <a:t> welfare </a:t>
            </a:r>
            <a:r>
              <a:rPr lang="it-IT" sz="2000" dirty="0" err="1">
                <a:solidFill>
                  <a:schemeClr val="tx1">
                    <a:lumMod val="75000"/>
                    <a:lumOff val="25000"/>
                  </a:schemeClr>
                </a:solidFill>
                <a:latin typeface="Optane" pitchFamily="2" charset="0"/>
                <a:ea typeface="Verdana" pitchFamily="34" charset="0"/>
                <a:cs typeface="Verdana" pitchFamily="34" charset="0"/>
              </a:rPr>
              <a:t>system</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EU </a:t>
            </a:r>
            <a:r>
              <a:rPr lang="it-IT" sz="2000" dirty="0" err="1">
                <a:solidFill>
                  <a:schemeClr val="tx1">
                    <a:lumMod val="75000"/>
                    <a:lumOff val="25000"/>
                  </a:schemeClr>
                </a:solidFill>
                <a:latin typeface="Optane" pitchFamily="2" charset="0"/>
                <a:ea typeface="Verdana" pitchFamily="34" charset="0"/>
                <a:cs typeface="Verdana" pitchFamily="34" charset="0"/>
              </a:rPr>
              <a:t>coordination</a:t>
            </a:r>
            <a:r>
              <a:rPr lang="it-IT" sz="2000" dirty="0">
                <a:solidFill>
                  <a:schemeClr val="tx1">
                    <a:lumMod val="75000"/>
                    <a:lumOff val="25000"/>
                  </a:schemeClr>
                </a:solidFill>
                <a:latin typeface="Optane" pitchFamily="2" charset="0"/>
                <a:ea typeface="Verdana" pitchFamily="34" charset="0"/>
                <a:cs typeface="Verdana" pitchFamily="34" charset="0"/>
              </a:rPr>
              <a:t> in </a:t>
            </a:r>
            <a:r>
              <a:rPr lang="it-IT" sz="2000" dirty="0" err="1">
                <a:solidFill>
                  <a:schemeClr val="tx1">
                    <a:lumMod val="75000"/>
                    <a:lumOff val="25000"/>
                  </a:schemeClr>
                </a:solidFill>
                <a:latin typeface="Optane" pitchFamily="2" charset="0"/>
                <a:ea typeface="Verdana" pitchFamily="34" charset="0"/>
                <a:cs typeface="Verdana" pitchFamily="34" charset="0"/>
              </a:rPr>
              <a:t>this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field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is</a:t>
            </a:r>
            <a:r>
              <a:rPr lang="it-IT" sz="2000" dirty="0">
                <a:solidFill>
                  <a:schemeClr val="tx1">
                    <a:lumMod val="75000"/>
                    <a:lumOff val="25000"/>
                  </a:schemeClr>
                </a:solidFill>
                <a:latin typeface="Optane" pitchFamily="2" charset="0"/>
                <a:ea typeface="Verdana" pitchFamily="34" charset="0"/>
                <a:cs typeface="Verdana" pitchFamily="34" charset="0"/>
              </a:rPr>
              <a:t> light and </a:t>
            </a:r>
            <a:r>
              <a:rPr lang="it-IT" sz="2000" dirty="0" err="1">
                <a:solidFill>
                  <a:schemeClr val="tx1">
                    <a:lumMod val="75000"/>
                    <a:lumOff val="25000"/>
                  </a:schemeClr>
                </a:solidFill>
                <a:latin typeface="Optane" pitchFamily="2" charset="0"/>
                <a:ea typeface="Verdana" pitchFamily="34" charset="0"/>
                <a:cs typeface="Verdana" pitchFamily="34" charset="0"/>
              </a:rPr>
              <a:t>not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binding</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differently</a:t>
            </a:r>
            <a:r>
              <a:rPr lang="it-IT" sz="2000" dirty="0">
                <a:solidFill>
                  <a:schemeClr val="tx1">
                    <a:lumMod val="75000"/>
                    <a:lumOff val="25000"/>
                  </a:schemeClr>
                </a:solidFill>
                <a:latin typeface="Optane" pitchFamily="2" charset="0"/>
                <a:ea typeface="Verdana" pitchFamily="34" charset="0"/>
                <a:cs typeface="Verdana" pitchFamily="34" charset="0"/>
              </a:rPr>
              <a:t> for </a:t>
            </a:r>
            <a:r>
              <a:rPr lang="it-IT" sz="2000" dirty="0" err="1">
                <a:solidFill>
                  <a:schemeClr val="tx1">
                    <a:lumMod val="75000"/>
                    <a:lumOff val="25000"/>
                  </a:schemeClr>
                </a:solidFill>
                <a:latin typeface="Optane" pitchFamily="2" charset="0"/>
                <a:ea typeface="Verdana" pitchFamily="34" charset="0"/>
                <a:cs typeface="Verdana" pitchFamily="34" charset="0"/>
              </a:rPr>
              <a:t>example</a:t>
            </a:r>
            <a:r>
              <a:rPr lang="it-IT" sz="2000" dirty="0">
                <a:solidFill>
                  <a:schemeClr val="tx1">
                    <a:lumMod val="75000"/>
                    <a:lumOff val="25000"/>
                  </a:schemeClr>
                </a:solidFill>
                <a:latin typeface="Optane" pitchFamily="2" charset="0"/>
                <a:ea typeface="Verdana" pitchFamily="34" charset="0"/>
                <a:cs typeface="Verdana" pitchFamily="34" charset="0"/>
              </a:rPr>
              <a:t> from </a:t>
            </a:r>
            <a:r>
              <a:rPr lang="it-IT" sz="2000" dirty="0" err="1">
                <a:solidFill>
                  <a:schemeClr val="tx1">
                    <a:lumMod val="75000"/>
                    <a:lumOff val="25000"/>
                  </a:schemeClr>
                </a:solidFill>
                <a:latin typeface="Optane" pitchFamily="2" charset="0"/>
                <a:ea typeface="Verdana" pitchFamily="34" charset="0"/>
                <a:cs typeface="Verdana" pitchFamily="34" charset="0"/>
              </a:rPr>
              <a:t>regulation</a:t>
            </a:r>
            <a:r>
              <a:rPr lang="it-IT" sz="2000" dirty="0">
                <a:solidFill>
                  <a:schemeClr val="tx1">
                    <a:lumMod val="75000"/>
                    <a:lumOff val="25000"/>
                  </a:schemeClr>
                </a:solidFill>
                <a:latin typeface="Optane" pitchFamily="2" charset="0"/>
                <a:ea typeface="Verdana" pitchFamily="34" charset="0"/>
                <a:cs typeface="Verdana" pitchFamily="34" charset="0"/>
              </a:rPr>
              <a:t>, budget control, etc.)</a:t>
            </a:r>
            <a:endParaRPr lang="it-IT" dirty="0">
              <a:solidFill>
                <a:schemeClr val="tx1">
                  <a:lumMod val="75000"/>
                  <a:lumOff val="25000"/>
                </a:schemeClr>
              </a:solidFill>
              <a:latin typeface="Optane" pitchFamily="2" charset="0"/>
              <a:ea typeface="Verdana" pitchFamily="34" charset="0"/>
              <a:cs typeface="Verdana" pitchFamily="34" charset="0"/>
            </a:endParaRP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Tree>
    <p:extLst>
      <p:ext uri="{BB962C8B-B14F-4D97-AF65-F5344CB8AC3E}">
        <p14:creationId xmlns:p14="http://schemas.microsoft.com/office/powerpoint/2010/main" val="364428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0512" y="980728"/>
            <a:ext cx="9200197" cy="6601807"/>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en-US" dirty="0">
                <a:latin typeface="Optane"/>
              </a:rPr>
              <a:t>Detailed comparison of </a:t>
            </a:r>
            <a:r>
              <a:rPr lang="en-US" b="1" dirty="0">
                <a:latin typeface="Optane"/>
              </a:rPr>
              <a:t>pension systems </a:t>
            </a:r>
            <a:r>
              <a:rPr lang="en-US" dirty="0">
                <a:latin typeface="Optane"/>
              </a:rPr>
              <a:t>across EU countries is a difficult task.</a:t>
            </a:r>
          </a:p>
          <a:p>
            <a:pPr marL="800100" lvl="1" indent="-342900" algn="just">
              <a:buClr>
                <a:schemeClr val="tx2"/>
              </a:buClr>
              <a:buSzPct val="103000"/>
              <a:buFont typeface="Wingdings" panose="05000000000000000000" pitchFamily="2" charset="2"/>
              <a:buChar char="ü"/>
            </a:pPr>
            <a:r>
              <a:rPr lang="it-IT" dirty="0" err="1">
                <a:latin typeface="Optane"/>
              </a:rPr>
              <a:t>All</a:t>
            </a:r>
            <a:r>
              <a:rPr lang="it-IT" dirty="0">
                <a:latin typeface="Optane"/>
              </a:rPr>
              <a:t> the </a:t>
            </a:r>
            <a:r>
              <a:rPr lang="en-US" dirty="0">
                <a:latin typeface="Optane"/>
              </a:rPr>
              <a:t>countries of the Union have set up schemes whereby workers are assured of a certain level of income upon their retirement.</a:t>
            </a:r>
          </a:p>
          <a:p>
            <a:pPr marL="342900" indent="-342900" algn="just">
              <a:lnSpc>
                <a:spcPct val="150000"/>
              </a:lnSpc>
              <a:buClr>
                <a:schemeClr val="tx2"/>
              </a:buClr>
              <a:buSzPct val="103000"/>
              <a:buFont typeface="Wingdings" panose="05000000000000000000" pitchFamily="2" charset="2"/>
              <a:buChar char="ü"/>
            </a:pPr>
            <a:r>
              <a:rPr lang="en-US" dirty="0">
                <a:solidFill>
                  <a:schemeClr val="tx1">
                    <a:lumMod val="75000"/>
                    <a:lumOff val="25000"/>
                  </a:schemeClr>
                </a:solidFill>
                <a:latin typeface="Optane"/>
                <a:ea typeface="Verdana" pitchFamily="34" charset="0"/>
                <a:cs typeface="Verdana" pitchFamily="34" charset="0"/>
              </a:rPr>
              <a:t>Schemes are: </a:t>
            </a:r>
            <a:r>
              <a:rPr lang="en-US" dirty="0" err="1">
                <a:solidFill>
                  <a:schemeClr val="tx1">
                    <a:lumMod val="75000"/>
                    <a:lumOff val="25000"/>
                  </a:schemeClr>
                </a:solidFill>
                <a:latin typeface="Optane"/>
                <a:ea typeface="Verdana" pitchFamily="34" charset="0"/>
                <a:cs typeface="Verdana" pitchFamily="34" charset="0"/>
              </a:rPr>
              <a:t>i</a:t>
            </a:r>
            <a:r>
              <a:rPr lang="en-US" dirty="0">
                <a:solidFill>
                  <a:schemeClr val="tx1">
                    <a:lumMod val="75000"/>
                    <a:lumOff val="25000"/>
                  </a:schemeClr>
                </a:solidFill>
                <a:latin typeface="Optane"/>
                <a:ea typeface="Verdana" pitchFamily="34" charset="0"/>
                <a:cs typeface="Verdana" pitchFamily="34" charset="0"/>
              </a:rPr>
              <a:t>) public; ii) mandatory; iii) PAYGO financed</a:t>
            </a:r>
          </a:p>
          <a:p>
            <a:pPr marL="342900" indent="-342900" algn="just">
              <a:lnSpc>
                <a:spcPct val="150000"/>
              </a:lnSpc>
              <a:buClr>
                <a:schemeClr val="tx2"/>
              </a:buClr>
              <a:buSzPct val="103000"/>
              <a:buFont typeface="Wingdings" panose="05000000000000000000" pitchFamily="2" charset="2"/>
              <a:buChar char="ü"/>
            </a:pPr>
            <a:r>
              <a:rPr lang="en-US" dirty="0">
                <a:solidFill>
                  <a:schemeClr val="tx1">
                    <a:lumMod val="75000"/>
                    <a:lumOff val="25000"/>
                  </a:schemeClr>
                </a:solidFill>
                <a:latin typeface="Optane"/>
                <a:ea typeface="Verdana" pitchFamily="34" charset="0"/>
                <a:cs typeface="Verdana" pitchFamily="34" charset="0"/>
              </a:rPr>
              <a:t>However the degree of development of single national schemes is very different, as it is different the mechanism of determination of pension benefits and social security contributions, the degree of complementarity between public and private sector, the interaction between pension systems and other tier of the social protection system</a:t>
            </a:r>
            <a:endParaRPr lang="it-IT" dirty="0">
              <a:solidFill>
                <a:schemeClr val="tx1">
                  <a:lumMod val="75000"/>
                  <a:lumOff val="25000"/>
                </a:schemeClr>
              </a:solidFill>
              <a:latin typeface="Optane"/>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dirty="0" err="1">
                <a:solidFill>
                  <a:schemeClr val="tx1">
                    <a:lumMod val="75000"/>
                    <a:lumOff val="25000"/>
                  </a:schemeClr>
                </a:solidFill>
                <a:latin typeface="Optane" pitchFamily="2" charset="0"/>
                <a:ea typeface="Verdana" pitchFamily="34" charset="0"/>
                <a:cs typeface="Verdana" pitchFamily="34" charset="0"/>
              </a:rPr>
              <a:t>It</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is</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however</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possible</a:t>
            </a:r>
            <a:r>
              <a:rPr lang="it-IT" dirty="0">
                <a:solidFill>
                  <a:schemeClr val="tx1">
                    <a:lumMod val="75000"/>
                    <a:lumOff val="25000"/>
                  </a:schemeClr>
                </a:solidFill>
                <a:latin typeface="Optane" pitchFamily="2" charset="0"/>
                <a:ea typeface="Verdana" pitchFamily="34" charset="0"/>
                <a:cs typeface="Verdana" pitchFamily="34" charset="0"/>
              </a:rPr>
              <a:t> to </a:t>
            </a:r>
            <a:r>
              <a:rPr lang="it-IT" dirty="0" err="1">
                <a:solidFill>
                  <a:schemeClr val="tx1">
                    <a:lumMod val="75000"/>
                    <a:lumOff val="25000"/>
                  </a:schemeClr>
                </a:solidFill>
                <a:latin typeface="Optane" pitchFamily="2" charset="0"/>
                <a:ea typeface="Verdana" pitchFamily="34" charset="0"/>
                <a:cs typeface="Verdana" pitchFamily="34" charset="0"/>
              </a:rPr>
              <a:t>resort</a:t>
            </a:r>
            <a:r>
              <a:rPr lang="it-IT" dirty="0">
                <a:solidFill>
                  <a:schemeClr val="tx1">
                    <a:lumMod val="75000"/>
                    <a:lumOff val="25000"/>
                  </a:schemeClr>
                </a:solidFill>
                <a:latin typeface="Optane" pitchFamily="2" charset="0"/>
                <a:ea typeface="Verdana" pitchFamily="34" charset="0"/>
                <a:cs typeface="Verdana" pitchFamily="34" charset="0"/>
              </a:rPr>
              <a:t> to a </a:t>
            </a:r>
            <a:r>
              <a:rPr lang="it-IT" dirty="0" err="1">
                <a:solidFill>
                  <a:schemeClr val="tx1">
                    <a:lumMod val="75000"/>
                    <a:lumOff val="25000"/>
                  </a:schemeClr>
                </a:solidFill>
                <a:latin typeface="Optane" pitchFamily="2" charset="0"/>
                <a:ea typeface="Verdana" pitchFamily="34" charset="0"/>
                <a:cs typeface="Verdana" pitchFamily="34" charset="0"/>
              </a:rPr>
              <a:t>very</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broad</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distinction</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between</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two</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different</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type</a:t>
            </a:r>
            <a:r>
              <a:rPr lang="it-IT" dirty="0">
                <a:solidFill>
                  <a:schemeClr val="tx1">
                    <a:lumMod val="75000"/>
                    <a:lumOff val="25000"/>
                  </a:schemeClr>
                </a:solidFill>
                <a:latin typeface="Optane" pitchFamily="2" charset="0"/>
                <a:ea typeface="Verdana" pitchFamily="34" charset="0"/>
                <a:cs typeface="Verdana" pitchFamily="34" charset="0"/>
              </a:rPr>
              <a:t> of </a:t>
            </a:r>
            <a:r>
              <a:rPr lang="it-IT" dirty="0" err="1">
                <a:solidFill>
                  <a:schemeClr val="tx1">
                    <a:lumMod val="75000"/>
                    <a:lumOff val="25000"/>
                  </a:schemeClr>
                </a:solidFill>
                <a:latin typeface="Optane" pitchFamily="2" charset="0"/>
                <a:ea typeface="Verdana" pitchFamily="34" charset="0"/>
                <a:cs typeface="Verdana" pitchFamily="34" charset="0"/>
              </a:rPr>
              <a:t>pension</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system</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which</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finds</a:t>
            </a:r>
            <a:r>
              <a:rPr lang="it-IT" dirty="0">
                <a:solidFill>
                  <a:schemeClr val="tx1">
                    <a:lumMod val="75000"/>
                    <a:lumOff val="25000"/>
                  </a:schemeClr>
                </a:solidFill>
                <a:latin typeface="Optane" pitchFamily="2" charset="0"/>
                <a:ea typeface="Verdana" pitchFamily="34" charset="0"/>
                <a:cs typeface="Verdana" pitchFamily="34" charset="0"/>
              </a:rPr>
              <a:t> an </a:t>
            </a:r>
            <a:r>
              <a:rPr lang="it-IT" dirty="0" err="1">
                <a:solidFill>
                  <a:schemeClr val="tx1">
                    <a:lumMod val="75000"/>
                    <a:lumOff val="25000"/>
                  </a:schemeClr>
                </a:solidFill>
                <a:latin typeface="Optane" pitchFamily="2" charset="0"/>
                <a:ea typeface="Verdana" pitchFamily="34" charset="0"/>
                <a:cs typeface="Verdana" pitchFamily="34" charset="0"/>
              </a:rPr>
              <a:t>explanation</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into</a:t>
            </a:r>
            <a:r>
              <a:rPr lang="it-IT" dirty="0">
                <a:solidFill>
                  <a:schemeClr val="tx1">
                    <a:lumMod val="75000"/>
                    <a:lumOff val="25000"/>
                  </a:schemeClr>
                </a:solidFill>
                <a:latin typeface="Optane" pitchFamily="2" charset="0"/>
                <a:ea typeface="Verdana" pitchFamily="34" charset="0"/>
                <a:cs typeface="Verdana" pitchFamily="34" charset="0"/>
              </a:rPr>
              <a:t> the </a:t>
            </a:r>
            <a:r>
              <a:rPr lang="it-IT" dirty="0" err="1">
                <a:solidFill>
                  <a:schemeClr val="tx1">
                    <a:lumMod val="75000"/>
                    <a:lumOff val="25000"/>
                  </a:schemeClr>
                </a:solidFill>
                <a:latin typeface="Optane" pitchFamily="2" charset="0"/>
                <a:ea typeface="Verdana" pitchFamily="34" charset="0"/>
                <a:cs typeface="Verdana" pitchFamily="34" charset="0"/>
              </a:rPr>
              <a:t>hystorical</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evolution</a:t>
            </a:r>
            <a:r>
              <a:rPr lang="it-IT" dirty="0">
                <a:solidFill>
                  <a:schemeClr val="tx1">
                    <a:lumMod val="75000"/>
                    <a:lumOff val="25000"/>
                  </a:schemeClr>
                </a:solidFill>
                <a:latin typeface="Optane" pitchFamily="2" charset="0"/>
                <a:ea typeface="Verdana" pitchFamily="34" charset="0"/>
                <a:cs typeface="Verdana" pitchFamily="34" charset="0"/>
              </a:rPr>
              <a:t> of </a:t>
            </a:r>
            <a:r>
              <a:rPr lang="it-IT" dirty="0" err="1">
                <a:solidFill>
                  <a:schemeClr val="tx1">
                    <a:lumMod val="75000"/>
                    <a:lumOff val="25000"/>
                  </a:schemeClr>
                </a:solidFill>
                <a:latin typeface="Optane" pitchFamily="2" charset="0"/>
                <a:ea typeface="Verdana" pitchFamily="34" charset="0"/>
                <a:cs typeface="Verdana" pitchFamily="34" charset="0"/>
              </a:rPr>
              <a:t>pension</a:t>
            </a:r>
            <a:r>
              <a:rPr lang="it-IT" dirty="0">
                <a:solidFill>
                  <a:schemeClr val="tx1">
                    <a:lumMod val="75000"/>
                    <a:lumOff val="25000"/>
                  </a:schemeClr>
                </a:solidFill>
                <a:latin typeface="Optane" pitchFamily="2" charset="0"/>
                <a:ea typeface="Verdana" pitchFamily="34" charset="0"/>
                <a:cs typeface="Verdana" pitchFamily="34" charset="0"/>
              </a:rPr>
              <a:t> </a:t>
            </a:r>
            <a:r>
              <a:rPr lang="it-IT" dirty="0" err="1">
                <a:solidFill>
                  <a:schemeClr val="tx1">
                    <a:lumMod val="75000"/>
                    <a:lumOff val="25000"/>
                  </a:schemeClr>
                </a:solidFill>
                <a:latin typeface="Optane" pitchFamily="2" charset="0"/>
                <a:ea typeface="Verdana" pitchFamily="34" charset="0"/>
                <a:cs typeface="Verdana" pitchFamily="34" charset="0"/>
              </a:rPr>
              <a:t>systems</a:t>
            </a:r>
            <a:r>
              <a:rPr lang="it-IT" dirty="0">
                <a:solidFill>
                  <a:schemeClr val="tx1">
                    <a:lumMod val="75000"/>
                    <a:lumOff val="25000"/>
                  </a:schemeClr>
                </a:solidFill>
                <a:latin typeface="Optane" pitchFamily="2" charset="0"/>
                <a:ea typeface="Verdana" pitchFamily="34" charset="0"/>
                <a:cs typeface="Verdana" pitchFamily="34" charset="0"/>
              </a:rPr>
              <a:t> in Europe.</a:t>
            </a:r>
          </a:p>
          <a:p>
            <a:pPr marL="457200" indent="-457200" algn="just">
              <a:lnSpc>
                <a:spcPct val="150000"/>
              </a:lnSpc>
              <a:buClr>
                <a:schemeClr val="tx2"/>
              </a:buClr>
              <a:buSzPct val="103000"/>
              <a:buFont typeface="+mj-lt"/>
              <a:buAutoNum type="arabicPeriod"/>
            </a:pPr>
            <a:r>
              <a:rPr lang="it-IT" b="1" dirty="0">
                <a:solidFill>
                  <a:schemeClr val="tx1">
                    <a:lumMod val="75000"/>
                    <a:lumOff val="25000"/>
                  </a:schemeClr>
                </a:solidFill>
                <a:latin typeface="Optane" pitchFamily="2" charset="0"/>
                <a:ea typeface="Verdana" pitchFamily="34" charset="0"/>
                <a:cs typeface="Verdana" pitchFamily="34" charset="0"/>
              </a:rPr>
              <a:t>the </a:t>
            </a:r>
            <a:r>
              <a:rPr lang="it-IT" b="1" dirty="0" err="1">
                <a:solidFill>
                  <a:schemeClr val="tx1">
                    <a:lumMod val="75000"/>
                    <a:lumOff val="25000"/>
                  </a:schemeClr>
                </a:solidFill>
                <a:latin typeface="Optane" pitchFamily="2" charset="0"/>
                <a:ea typeface="Verdana" pitchFamily="34" charset="0"/>
                <a:cs typeface="Verdana" pitchFamily="34" charset="0"/>
              </a:rPr>
              <a:t>Beveridgean</a:t>
            </a:r>
            <a:r>
              <a:rPr lang="it-IT" b="1" dirty="0">
                <a:solidFill>
                  <a:schemeClr val="tx1">
                    <a:lumMod val="75000"/>
                    <a:lumOff val="25000"/>
                  </a:schemeClr>
                </a:solidFill>
                <a:latin typeface="Optane" pitchFamily="2" charset="0"/>
                <a:ea typeface="Verdana" pitchFamily="34" charset="0"/>
                <a:cs typeface="Verdana" pitchFamily="34" charset="0"/>
              </a:rPr>
              <a:t> </a:t>
            </a:r>
            <a:r>
              <a:rPr lang="it-IT" b="1" dirty="0" err="1">
                <a:solidFill>
                  <a:schemeClr val="tx1">
                    <a:lumMod val="75000"/>
                    <a:lumOff val="25000"/>
                  </a:schemeClr>
                </a:solidFill>
                <a:latin typeface="Optane" pitchFamily="2" charset="0"/>
                <a:ea typeface="Verdana" pitchFamily="34" charset="0"/>
                <a:cs typeface="Verdana" pitchFamily="34" charset="0"/>
              </a:rPr>
              <a:t>system</a:t>
            </a:r>
            <a:endParaRPr lang="it-IT" b="1"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Font typeface="+mj-lt"/>
              <a:buAutoNum type="arabicPeriod"/>
            </a:pPr>
            <a:r>
              <a:rPr lang="it-IT" b="1" dirty="0">
                <a:solidFill>
                  <a:schemeClr val="tx1">
                    <a:lumMod val="75000"/>
                    <a:lumOff val="25000"/>
                  </a:schemeClr>
                </a:solidFill>
                <a:latin typeface="Optane" pitchFamily="2" charset="0"/>
                <a:ea typeface="Verdana" pitchFamily="34" charset="0"/>
                <a:cs typeface="Verdana" pitchFamily="34" charset="0"/>
              </a:rPr>
              <a:t>the </a:t>
            </a:r>
            <a:r>
              <a:rPr lang="it-IT" b="1" dirty="0" err="1">
                <a:solidFill>
                  <a:schemeClr val="tx1">
                    <a:lumMod val="75000"/>
                    <a:lumOff val="25000"/>
                  </a:schemeClr>
                </a:solidFill>
                <a:latin typeface="Optane" pitchFamily="2" charset="0"/>
                <a:ea typeface="Verdana" pitchFamily="34" charset="0"/>
                <a:cs typeface="Verdana" pitchFamily="34" charset="0"/>
              </a:rPr>
              <a:t>Bismarkian</a:t>
            </a:r>
            <a:r>
              <a:rPr lang="it-IT" b="1" dirty="0">
                <a:solidFill>
                  <a:schemeClr val="tx1">
                    <a:lumMod val="75000"/>
                    <a:lumOff val="25000"/>
                  </a:schemeClr>
                </a:solidFill>
                <a:latin typeface="Optane" pitchFamily="2" charset="0"/>
                <a:ea typeface="Verdana" pitchFamily="34" charset="0"/>
                <a:cs typeface="Verdana" pitchFamily="34" charset="0"/>
              </a:rPr>
              <a:t> </a:t>
            </a:r>
            <a:r>
              <a:rPr lang="it-IT" b="1" dirty="0" err="1">
                <a:solidFill>
                  <a:schemeClr val="tx1">
                    <a:lumMod val="75000"/>
                    <a:lumOff val="25000"/>
                  </a:schemeClr>
                </a:solidFill>
                <a:latin typeface="Optane" pitchFamily="2" charset="0"/>
                <a:ea typeface="Verdana" pitchFamily="34" charset="0"/>
                <a:cs typeface="Verdana" pitchFamily="34" charset="0"/>
              </a:rPr>
              <a:t>system</a:t>
            </a:r>
            <a:endParaRPr lang="it-IT" b="1" dirty="0">
              <a:solidFill>
                <a:schemeClr val="tx1">
                  <a:lumMod val="75000"/>
                  <a:lumOff val="25000"/>
                </a:schemeClr>
              </a:solidFill>
              <a:latin typeface="Optane" pitchFamily="2" charset="0"/>
              <a:ea typeface="Verdana" pitchFamily="34" charset="0"/>
              <a:cs typeface="Verdana" pitchFamily="34" charset="0"/>
            </a:endParaRP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Tree>
    <p:extLst>
      <p:ext uri="{BB962C8B-B14F-4D97-AF65-F5344CB8AC3E}">
        <p14:creationId xmlns:p14="http://schemas.microsoft.com/office/powerpoint/2010/main" val="2404307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4364" y="826324"/>
            <a:ext cx="9200197" cy="4985980"/>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The </a:t>
            </a:r>
            <a:r>
              <a:rPr lang="it-IT" sz="2000" dirty="0" err="1">
                <a:solidFill>
                  <a:schemeClr val="tx1">
                    <a:lumMod val="75000"/>
                    <a:lumOff val="25000"/>
                  </a:schemeClr>
                </a:solidFill>
                <a:latin typeface="Optane" pitchFamily="2" charset="0"/>
                <a:ea typeface="Verdana" pitchFamily="34" charset="0"/>
                <a:cs typeface="Verdana" pitchFamily="34" charset="0"/>
              </a:rPr>
              <a:t>Beveridgean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r>
              <a:rPr lang="it-IT" sz="2000" dirty="0">
                <a:solidFill>
                  <a:schemeClr val="tx1">
                    <a:lumMod val="75000"/>
                    <a:lumOff val="25000"/>
                  </a:schemeClr>
                </a:solidFill>
                <a:latin typeface="Optane" pitchFamily="2" charset="0"/>
                <a:ea typeface="Verdana" pitchFamily="34" charset="0"/>
                <a:cs typeface="Verdana" pitchFamily="34" charset="0"/>
              </a:rPr>
              <a:t>: </a:t>
            </a:r>
          </a:p>
          <a:p>
            <a:pPr marL="800100" lvl="1" indent="-342900" algn="just">
              <a:buClr>
                <a:schemeClr val="tx2"/>
              </a:buClr>
              <a:buSzPct val="103000"/>
              <a:buFont typeface="Wingdings" panose="05000000000000000000" pitchFamily="2" charset="2"/>
              <a:buChar char="ü"/>
            </a:pPr>
            <a:r>
              <a:rPr lang="en-US" sz="2000" dirty="0">
                <a:latin typeface="Optane"/>
              </a:rPr>
              <a:t>social security benefits ensure for each citizen (resident) </a:t>
            </a:r>
            <a:r>
              <a:rPr lang="it-IT" sz="2000" dirty="0">
                <a:latin typeface="Optane"/>
              </a:rPr>
              <a:t>a </a:t>
            </a:r>
            <a:r>
              <a:rPr lang="it-IT" sz="2000" dirty="0" err="1">
                <a:latin typeface="Optane"/>
              </a:rPr>
              <a:t>basic</a:t>
            </a:r>
            <a:r>
              <a:rPr lang="it-IT" sz="2000" dirty="0">
                <a:latin typeface="Optane"/>
              </a:rPr>
              <a:t> </a:t>
            </a:r>
            <a:r>
              <a:rPr lang="it-IT" sz="2000" dirty="0" err="1">
                <a:latin typeface="Optane"/>
              </a:rPr>
              <a:t>income</a:t>
            </a:r>
            <a:endParaRPr lang="it-IT" sz="2000" dirty="0">
              <a:latin typeface="Optane"/>
            </a:endParaRPr>
          </a:p>
          <a:p>
            <a:pPr marL="800100" lvl="1" indent="-342900" algn="just">
              <a:buClr>
                <a:schemeClr val="tx2"/>
              </a:buClr>
              <a:buSzPct val="103000"/>
              <a:buFont typeface="Wingdings" panose="05000000000000000000" pitchFamily="2" charset="2"/>
              <a:buChar char="ü"/>
            </a:pPr>
            <a:r>
              <a:rPr lang="en-US" sz="2000" b="1" dirty="0">
                <a:latin typeface="Optane"/>
              </a:rPr>
              <a:t>(public) pension benefits are flat </a:t>
            </a:r>
            <a:r>
              <a:rPr lang="en-US" sz="2000" dirty="0">
                <a:latin typeface="Optane"/>
              </a:rPr>
              <a:t>(and normally means tested). </a:t>
            </a:r>
          </a:p>
          <a:p>
            <a:pPr marL="800100" lvl="1" indent="-342900" algn="just">
              <a:buClr>
                <a:schemeClr val="tx2"/>
              </a:buClr>
              <a:buSzPct val="103000"/>
              <a:buFont typeface="Wingdings" panose="05000000000000000000" pitchFamily="2" charset="2"/>
              <a:buChar char="ü"/>
            </a:pPr>
            <a:r>
              <a:rPr lang="en-US" sz="2000" dirty="0">
                <a:latin typeface="Optane"/>
              </a:rPr>
              <a:t>individuals who want (and can) supplement this basic income during old age, turn to the market and join private pension schemes (either voluntarily or as part of their </a:t>
            </a:r>
            <a:r>
              <a:rPr lang="en-US" sz="2000" dirty="0" err="1">
                <a:latin typeface="Optane"/>
              </a:rPr>
              <a:t>labour</a:t>
            </a:r>
            <a:r>
              <a:rPr lang="en-US" sz="2000" dirty="0">
                <a:latin typeface="Optane"/>
              </a:rPr>
              <a:t> contract)</a:t>
            </a:r>
            <a:endParaRPr lang="it-IT" sz="2000" dirty="0">
              <a:latin typeface="Optane"/>
            </a:endParaRPr>
          </a:p>
          <a:p>
            <a:pPr marL="800100" lvl="1" indent="-342900" algn="just">
              <a:buClr>
                <a:schemeClr val="tx2"/>
              </a:buClr>
              <a:buSzPct val="103000"/>
              <a:buFont typeface="Wingdings" panose="05000000000000000000" pitchFamily="2" charset="2"/>
              <a:buChar char="ü"/>
            </a:pPr>
            <a:r>
              <a:rPr lang="en-US" sz="2000" dirty="0">
                <a:latin typeface="Optane"/>
              </a:rPr>
              <a:t>typical countries: Denmark, Ireland, the Netherlands and the United Kingdom</a:t>
            </a:r>
            <a:endParaRPr lang="it-IT" sz="2000" dirty="0">
              <a:solidFill>
                <a:schemeClr val="tx1">
                  <a:lumMod val="75000"/>
                  <a:lumOff val="25000"/>
                </a:schemeClr>
              </a:solidFill>
              <a:latin typeface="Optane"/>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The </a:t>
            </a:r>
            <a:r>
              <a:rPr lang="it-IT" sz="2000" dirty="0" err="1">
                <a:solidFill>
                  <a:schemeClr val="tx1">
                    <a:lumMod val="75000"/>
                    <a:lumOff val="25000"/>
                  </a:schemeClr>
                </a:solidFill>
                <a:latin typeface="Optane" pitchFamily="2" charset="0"/>
                <a:ea typeface="Verdana" pitchFamily="34" charset="0"/>
                <a:cs typeface="Verdana" pitchFamily="34" charset="0"/>
              </a:rPr>
              <a:t>Bismarkian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system</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800100" lvl="1" indent="-342900" algn="just">
              <a:buClr>
                <a:schemeClr val="tx2"/>
              </a:buClr>
              <a:buSzPct val="103000"/>
              <a:buFont typeface="Wingdings" panose="05000000000000000000" pitchFamily="2" charset="2"/>
              <a:buChar char="ü"/>
            </a:pPr>
            <a:r>
              <a:rPr lang="en-US" sz="2000" dirty="0">
                <a:latin typeface="Optane"/>
              </a:rPr>
              <a:t>people have a right to social security benefits during old age only insofar as they acquire that right by working when adult</a:t>
            </a:r>
          </a:p>
          <a:p>
            <a:pPr marL="800100" lvl="1" indent="-342900" algn="just">
              <a:buClr>
                <a:schemeClr val="tx2"/>
              </a:buClr>
              <a:buSzPct val="103000"/>
              <a:buFont typeface="Wingdings" panose="05000000000000000000" pitchFamily="2" charset="2"/>
              <a:buChar char="ü"/>
            </a:pPr>
            <a:r>
              <a:rPr lang="en-US" sz="2000" dirty="0">
                <a:latin typeface="Optane"/>
              </a:rPr>
              <a:t>the pension benefits are </a:t>
            </a:r>
            <a:r>
              <a:rPr lang="en-US" sz="2000" b="1" dirty="0">
                <a:latin typeface="Optane"/>
              </a:rPr>
              <a:t>earnings</a:t>
            </a:r>
            <a:r>
              <a:rPr lang="en-US" sz="2000" dirty="0">
                <a:latin typeface="Optane"/>
              </a:rPr>
              <a:t>-</a:t>
            </a:r>
            <a:r>
              <a:rPr lang="en-US" sz="2000" b="1" dirty="0">
                <a:latin typeface="Optane"/>
              </a:rPr>
              <a:t>related </a:t>
            </a:r>
            <a:r>
              <a:rPr lang="en-US" sz="2000" dirty="0">
                <a:latin typeface="Optane"/>
              </a:rPr>
              <a:t>and profession-related, generally subject to maximum limits.</a:t>
            </a:r>
          </a:p>
          <a:p>
            <a:pPr marL="800100" lvl="1" indent="-342900" algn="just">
              <a:buClr>
                <a:schemeClr val="tx2"/>
              </a:buClr>
              <a:buSzPct val="103000"/>
              <a:buFont typeface="Wingdings" panose="05000000000000000000" pitchFamily="2" charset="2"/>
              <a:buChar char="ü"/>
            </a:pPr>
            <a:r>
              <a:rPr lang="en-US" sz="2000" dirty="0">
                <a:latin typeface="Optane"/>
              </a:rPr>
              <a:t>typical countries Germany, Belgium, Sweden, France and the southern European countries</a:t>
            </a:r>
          </a:p>
          <a:p>
            <a:pPr marL="800100" lvl="1" indent="-342900" algn="just">
              <a:buClr>
                <a:schemeClr val="tx2"/>
              </a:buClr>
              <a:buSzPct val="103000"/>
              <a:buFont typeface="Wingdings" panose="05000000000000000000" pitchFamily="2" charset="2"/>
              <a:buChar char="ü"/>
            </a:pPr>
            <a:r>
              <a:rPr lang="en-US" sz="2000" dirty="0">
                <a:latin typeface="Optane"/>
              </a:rPr>
              <a:t>often supplemented with a </a:t>
            </a:r>
            <a:r>
              <a:rPr lang="en-US" sz="2000" b="1" dirty="0">
                <a:latin typeface="Optane"/>
              </a:rPr>
              <a:t>minimum pension </a:t>
            </a:r>
            <a:r>
              <a:rPr lang="en-US" sz="2000" dirty="0">
                <a:latin typeface="Optane"/>
              </a:rPr>
              <a:t>guarantee for people who have had only weak attachment to the </a:t>
            </a:r>
            <a:r>
              <a:rPr lang="en-US" sz="2000" dirty="0" err="1">
                <a:latin typeface="Optane"/>
              </a:rPr>
              <a:t>labour</a:t>
            </a:r>
            <a:r>
              <a:rPr lang="en-US" sz="2000" dirty="0">
                <a:latin typeface="Optane"/>
              </a:rPr>
              <a:t> force</a:t>
            </a:r>
          </a:p>
          <a:p>
            <a:pPr marL="800100" lvl="1" indent="-342900" algn="just">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limited role to voluntary pension arrangements</a:t>
            </a: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5324535"/>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In the </a:t>
            </a:r>
            <a:r>
              <a:rPr lang="it-IT" sz="2000" dirty="0" err="1">
                <a:solidFill>
                  <a:schemeClr val="tx1">
                    <a:lumMod val="75000"/>
                    <a:lumOff val="25000"/>
                  </a:schemeClr>
                </a:solidFill>
                <a:latin typeface="Optane" pitchFamily="2" charset="0"/>
                <a:ea typeface="Verdana" pitchFamily="34" charset="0"/>
                <a:cs typeface="Verdana" pitchFamily="34" charset="0"/>
              </a:rPr>
              <a:t>economic</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literature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see</a:t>
            </a:r>
            <a:r>
              <a:rPr lang="it-IT" sz="2000" dirty="0">
                <a:solidFill>
                  <a:schemeClr val="tx1">
                    <a:lumMod val="75000"/>
                    <a:lumOff val="25000"/>
                  </a:schemeClr>
                </a:solidFill>
                <a:latin typeface="Optane" pitchFamily="2" charset="0"/>
                <a:ea typeface="Verdana" pitchFamily="34" charset="0"/>
                <a:cs typeface="Verdana" pitchFamily="34" charset="0"/>
              </a:rPr>
              <a:t> for </a:t>
            </a:r>
            <a:r>
              <a:rPr lang="it-IT" sz="2000" dirty="0" err="1">
                <a:solidFill>
                  <a:schemeClr val="tx1">
                    <a:lumMod val="75000"/>
                    <a:lumOff val="25000"/>
                  </a:schemeClr>
                </a:solidFill>
                <a:latin typeface="Optane" pitchFamily="2" charset="0"/>
                <a:ea typeface="Verdana" pitchFamily="34" charset="0"/>
                <a:cs typeface="Verdana" pitchFamily="34" charset="0"/>
              </a:rPr>
              <a:t>example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Conde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Ruiz</a:t>
            </a:r>
            <a:r>
              <a:rPr lang="it-IT" sz="2000" dirty="0">
                <a:solidFill>
                  <a:schemeClr val="tx1">
                    <a:lumMod val="75000"/>
                    <a:lumOff val="25000"/>
                  </a:schemeClr>
                </a:solidFill>
                <a:latin typeface="Optane" pitchFamily="2" charset="0"/>
                <a:ea typeface="Verdana" pitchFamily="34" charset="0"/>
                <a:cs typeface="Verdana" pitchFamily="34" charset="0"/>
              </a:rPr>
              <a:t> and Profeta 2007) </a:t>
            </a:r>
            <a:r>
              <a:rPr lang="it-IT" sz="2000" dirty="0" err="1">
                <a:solidFill>
                  <a:schemeClr val="tx1">
                    <a:lumMod val="75000"/>
                    <a:lumOff val="25000"/>
                  </a:schemeClr>
                </a:solidFill>
                <a:latin typeface="Optane" pitchFamily="2" charset="0"/>
                <a:ea typeface="Verdana" pitchFamily="34" charset="0"/>
                <a:cs typeface="Verdana" pitchFamily="34" charset="0"/>
              </a:rPr>
              <a:t>it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emerges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that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Beveridgean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 w.r.t </a:t>
            </a:r>
            <a:r>
              <a:rPr lang="it-IT" sz="2000" dirty="0" err="1">
                <a:solidFill>
                  <a:schemeClr val="tx1">
                    <a:lumMod val="75000"/>
                    <a:lumOff val="25000"/>
                  </a:schemeClr>
                </a:solidFill>
                <a:latin typeface="Optane" pitchFamily="2" charset="0"/>
                <a:ea typeface="Verdana" pitchFamily="34" charset="0"/>
                <a:cs typeface="Verdana" pitchFamily="34" charset="0"/>
              </a:rPr>
              <a:t>Bismarkian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 are </a:t>
            </a:r>
            <a:r>
              <a:rPr lang="it-IT" sz="2000" dirty="0" err="1">
                <a:solidFill>
                  <a:schemeClr val="tx1">
                    <a:lumMod val="75000"/>
                    <a:lumOff val="25000"/>
                  </a:schemeClr>
                </a:solidFill>
                <a:latin typeface="Optane" pitchFamily="2" charset="0"/>
                <a:ea typeface="Verdana" pitchFamily="34" charset="0"/>
                <a:cs typeface="Verdana" pitchFamily="34" charset="0"/>
              </a:rPr>
              <a:t>associated</a:t>
            </a:r>
            <a:r>
              <a:rPr lang="it-IT" sz="2000" dirty="0">
                <a:solidFill>
                  <a:schemeClr val="tx1">
                    <a:lumMod val="75000"/>
                    <a:lumOff val="25000"/>
                  </a:schemeClr>
                </a:solidFill>
                <a:latin typeface="Optane" pitchFamily="2" charset="0"/>
                <a:ea typeface="Verdana" pitchFamily="34" charset="0"/>
                <a:cs typeface="Verdana" pitchFamily="34" charset="0"/>
              </a:rPr>
              <a:t> with:</a:t>
            </a:r>
          </a:p>
          <a:p>
            <a:pPr marL="800100" lvl="1" indent="-342900" algn="jus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Lower public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spending</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High-</a:t>
            </a:r>
            <a:r>
              <a:rPr lang="it-IT" sz="2000" dirty="0" err="1">
                <a:solidFill>
                  <a:schemeClr val="tx1">
                    <a:lumMod val="75000"/>
                    <a:lumOff val="25000"/>
                  </a:schemeClr>
                </a:solidFill>
                <a:latin typeface="Optane" pitchFamily="2" charset="0"/>
                <a:ea typeface="Verdana" pitchFamily="34" charset="0"/>
                <a:cs typeface="Verdana" pitchFamily="34" charset="0"/>
              </a:rPr>
              <a:t>income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inequality</a:t>
            </a:r>
            <a:r>
              <a:rPr lang="it-IT" sz="2000" dirty="0">
                <a:solidFill>
                  <a:schemeClr val="tx1">
                    <a:lumMod val="75000"/>
                    <a:lumOff val="25000"/>
                  </a:schemeClr>
                </a:solidFill>
                <a:latin typeface="Optane" pitchFamily="2" charset="0"/>
                <a:ea typeface="Verdana" pitchFamily="34" charset="0"/>
                <a:cs typeface="Verdana" pitchFamily="34" charset="0"/>
              </a:rPr>
              <a:t> </a:t>
            </a:r>
          </a:p>
          <a:p>
            <a:pPr marL="800100" lvl="1" indent="-342900" algn="jus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More intense </a:t>
            </a:r>
            <a:r>
              <a:rPr lang="it-IT" sz="2000" dirty="0" err="1">
                <a:solidFill>
                  <a:schemeClr val="tx1">
                    <a:lumMod val="75000"/>
                    <a:lumOff val="25000"/>
                  </a:schemeClr>
                </a:solidFill>
                <a:latin typeface="Optane" pitchFamily="2" charset="0"/>
                <a:ea typeface="Verdana" pitchFamily="34" charset="0"/>
                <a:cs typeface="Verdana" pitchFamily="34" charset="0"/>
              </a:rPr>
              <a:t>presence</a:t>
            </a:r>
            <a:r>
              <a:rPr lang="it-IT" sz="2000" dirty="0">
                <a:solidFill>
                  <a:schemeClr val="tx1">
                    <a:lumMod val="75000"/>
                    <a:lumOff val="25000"/>
                  </a:schemeClr>
                </a:solidFill>
                <a:latin typeface="Optane" pitchFamily="2" charset="0"/>
                <a:ea typeface="Verdana" pitchFamily="34" charset="0"/>
                <a:cs typeface="Verdana" pitchFamily="34" charset="0"/>
              </a:rPr>
              <a:t> of </a:t>
            </a:r>
            <a:r>
              <a:rPr lang="it-IT" sz="2000" dirty="0" err="1">
                <a:solidFill>
                  <a:schemeClr val="tx1">
                    <a:lumMod val="75000"/>
                    <a:lumOff val="25000"/>
                  </a:schemeClr>
                </a:solidFill>
                <a:latin typeface="Optane" pitchFamily="2" charset="0"/>
                <a:ea typeface="Verdana" pitchFamily="34" charset="0"/>
                <a:cs typeface="Verdana" pitchFamily="34" charset="0"/>
              </a:rPr>
              <a:t>privately</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financed</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pension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schemes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Higher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replacement</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rates</a:t>
            </a:r>
            <a:r>
              <a:rPr lang="it-IT" sz="2000" dirty="0">
                <a:solidFill>
                  <a:schemeClr val="tx1">
                    <a:lumMod val="75000"/>
                    <a:lumOff val="25000"/>
                  </a:schemeClr>
                </a:solidFill>
                <a:latin typeface="Optane" pitchFamily="2" charset="0"/>
                <a:ea typeface="Verdana" pitchFamily="34" charset="0"/>
                <a:cs typeface="Verdana" pitchFamily="34" charset="0"/>
              </a:rPr>
              <a:t> for </a:t>
            </a:r>
            <a:r>
              <a:rPr lang="it-IT" sz="2000" dirty="0" err="1">
                <a:solidFill>
                  <a:schemeClr val="tx1">
                    <a:lumMod val="75000"/>
                    <a:lumOff val="25000"/>
                  </a:schemeClr>
                </a:solidFill>
                <a:latin typeface="Optane" pitchFamily="2" charset="0"/>
                <a:ea typeface="Verdana" pitchFamily="34" charset="0"/>
                <a:cs typeface="Verdana" pitchFamily="34" charset="0"/>
              </a:rPr>
              <a:t>low</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income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individuals</a:t>
            </a:r>
            <a:endParaRPr lang="it-IT" sz="2000" dirty="0">
              <a:solidFill>
                <a:schemeClr val="tx1">
                  <a:lumMod val="75000"/>
                  <a:lumOff val="25000"/>
                </a:schemeClr>
              </a:solidFill>
              <a:latin typeface="Optane" pitchFamily="2" charset="0"/>
              <a:ea typeface="Verdana" pitchFamily="34" charset="0"/>
              <a:cs typeface="Verdana" pitchFamily="34" charset="0"/>
            </a:endParaRPr>
          </a:p>
          <a:p>
            <a:pPr marL="800100" lvl="1" indent="-342900" algn="just">
              <a:buClr>
                <a:schemeClr val="tx2"/>
              </a:buClr>
              <a:buSzPct val="103000"/>
              <a:buFont typeface="Wingdings" panose="05000000000000000000" pitchFamily="2" charset="2"/>
              <a:buChar char="ü"/>
            </a:pPr>
            <a:endParaRPr lang="it-IT" sz="20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a:solidFill>
                  <a:schemeClr val="tx1">
                    <a:lumMod val="75000"/>
                    <a:lumOff val="25000"/>
                  </a:schemeClr>
                </a:solidFill>
                <a:latin typeface="Optane" pitchFamily="2" charset="0"/>
                <a:ea typeface="Verdana" pitchFamily="34" charset="0"/>
                <a:cs typeface="Verdana" pitchFamily="34" charset="0"/>
              </a:rPr>
              <a:t>In the </a:t>
            </a:r>
            <a:r>
              <a:rPr lang="it-IT" sz="2000" dirty="0" err="1">
                <a:solidFill>
                  <a:schemeClr val="tx1">
                    <a:lumMod val="75000"/>
                    <a:lumOff val="25000"/>
                  </a:schemeClr>
                </a:solidFill>
                <a:latin typeface="Optane" pitchFamily="2" charset="0"/>
                <a:ea typeface="Verdana" pitchFamily="34" charset="0"/>
                <a:cs typeface="Verdana" pitchFamily="34" charset="0"/>
              </a:rPr>
              <a:t>next</a:t>
            </a:r>
            <a:r>
              <a:rPr lang="it-IT" sz="2000" dirty="0">
                <a:solidFill>
                  <a:schemeClr val="tx1">
                    <a:lumMod val="75000"/>
                    <a:lumOff val="25000"/>
                  </a:schemeClr>
                </a:solidFill>
                <a:latin typeface="Optane" pitchFamily="2" charset="0"/>
                <a:ea typeface="Verdana" pitchFamily="34" charset="0"/>
                <a:cs typeface="Verdana" pitchFamily="34" charset="0"/>
              </a:rPr>
              <a:t> slide </a:t>
            </a:r>
            <a:r>
              <a:rPr lang="it-IT" sz="2000" dirty="0" err="1">
                <a:solidFill>
                  <a:schemeClr val="tx1">
                    <a:lumMod val="75000"/>
                    <a:lumOff val="25000"/>
                  </a:schemeClr>
                </a:solidFill>
                <a:latin typeface="Optane" pitchFamily="2" charset="0"/>
                <a:ea typeface="Verdana" pitchFamily="34" charset="0"/>
                <a:cs typeface="Verdana" pitchFamily="34" charset="0"/>
              </a:rPr>
              <a:t>we</a:t>
            </a:r>
            <a:r>
              <a:rPr lang="it-IT" sz="2000" dirty="0">
                <a:solidFill>
                  <a:schemeClr val="tx1">
                    <a:lumMod val="75000"/>
                    <a:lumOff val="25000"/>
                  </a:schemeClr>
                </a:solidFill>
                <a:latin typeface="Optane" pitchFamily="2" charset="0"/>
                <a:ea typeface="Verdana" pitchFamily="34" charset="0"/>
                <a:cs typeface="Verdana" pitchFamily="34" charset="0"/>
              </a:rPr>
              <a:t> show some data in a sample of </a:t>
            </a:r>
            <a:r>
              <a:rPr lang="it-IT" sz="2000" dirty="0" err="1">
                <a:solidFill>
                  <a:schemeClr val="tx1">
                    <a:lumMod val="75000"/>
                    <a:lumOff val="25000"/>
                  </a:schemeClr>
                </a:solidFill>
                <a:latin typeface="Optane" pitchFamily="2" charset="0"/>
                <a:ea typeface="Verdana" pitchFamily="34" charset="0"/>
                <a:cs typeface="Verdana" pitchFamily="34" charset="0"/>
              </a:rPr>
              <a:t>European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where</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Beveridgean</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Bismarkian</a:t>
            </a:r>
            <a:r>
              <a:rPr lang="it-IT" sz="2000" dirty="0">
                <a:solidFill>
                  <a:schemeClr val="tx1">
                    <a:lumMod val="75000"/>
                    <a:lumOff val="25000"/>
                  </a:schemeClr>
                </a:solidFill>
                <a:latin typeface="Optane" pitchFamily="2" charset="0"/>
                <a:ea typeface="Verdana" pitchFamily="34" charset="0"/>
                <a:cs typeface="Verdana" pitchFamily="34" charset="0"/>
              </a:rPr>
              <a:t> and </a:t>
            </a:r>
            <a:r>
              <a:rPr lang="it-IT" sz="2000" dirty="0" err="1">
                <a:solidFill>
                  <a:schemeClr val="tx1">
                    <a:lumMod val="75000"/>
                    <a:lumOff val="25000"/>
                  </a:schemeClr>
                </a:solidFill>
                <a:latin typeface="Optane" pitchFamily="2" charset="0"/>
                <a:ea typeface="Verdana" pitchFamily="34" charset="0"/>
                <a:cs typeface="Verdana" pitchFamily="34" charset="0"/>
              </a:rPr>
              <a:t>other</a:t>
            </a:r>
            <a:r>
              <a:rPr lang="it-IT" sz="2000" dirty="0">
                <a:solidFill>
                  <a:schemeClr val="tx1">
                    <a:lumMod val="75000"/>
                    <a:lumOff val="25000"/>
                  </a:schemeClr>
                </a:solidFill>
                <a:latin typeface="Optane" pitchFamily="2" charset="0"/>
                <a:ea typeface="Verdana" pitchFamily="34" charset="0"/>
                <a:cs typeface="Verdana" pitchFamily="34" charset="0"/>
              </a:rPr>
              <a:t> </a:t>
            </a:r>
            <a:r>
              <a:rPr lang="it-IT" sz="2000" dirty="0" err="1">
                <a:solidFill>
                  <a:schemeClr val="tx1">
                    <a:lumMod val="75000"/>
                    <a:lumOff val="25000"/>
                  </a:schemeClr>
                </a:solidFill>
                <a:latin typeface="Optane" pitchFamily="2" charset="0"/>
                <a:ea typeface="Verdana" pitchFamily="34" charset="0"/>
                <a:cs typeface="Verdana" pitchFamily="34" charset="0"/>
              </a:rPr>
              <a:t>countries</a:t>
            </a:r>
            <a:r>
              <a:rPr lang="it-IT" sz="2000" dirty="0">
                <a:solidFill>
                  <a:schemeClr val="tx1">
                    <a:lumMod val="75000"/>
                    <a:lumOff val="25000"/>
                  </a:schemeClr>
                </a:solidFill>
                <a:latin typeface="Optane" pitchFamily="2" charset="0"/>
                <a:ea typeface="Verdana" pitchFamily="34" charset="0"/>
                <a:cs typeface="Verdana" pitchFamily="34" charset="0"/>
              </a:rPr>
              <a:t> are </a:t>
            </a:r>
            <a:r>
              <a:rPr lang="it-IT" sz="2000" dirty="0" err="1">
                <a:solidFill>
                  <a:schemeClr val="tx1">
                    <a:lumMod val="75000"/>
                    <a:lumOff val="25000"/>
                  </a:schemeClr>
                </a:solidFill>
                <a:latin typeface="Optane" pitchFamily="2" charset="0"/>
                <a:ea typeface="Verdana" pitchFamily="34" charset="0"/>
                <a:cs typeface="Verdana" pitchFamily="34" charset="0"/>
              </a:rPr>
              <a:t>represented</a:t>
            </a:r>
            <a:r>
              <a:rPr lang="it-IT" sz="2000" dirty="0">
                <a:solidFill>
                  <a:schemeClr val="tx1">
                    <a:lumMod val="75000"/>
                    <a:lumOff val="25000"/>
                  </a:schemeClr>
                </a:solidFill>
                <a:latin typeface="Optane" pitchFamily="2" charset="0"/>
                <a:ea typeface="Verdana" pitchFamily="34" charset="0"/>
                <a:cs typeface="Verdana" pitchFamily="34" charset="0"/>
              </a:rPr>
              <a:t>.</a:t>
            </a:r>
          </a:p>
          <a:p>
            <a:pPr marL="342900" indent="-342900" algn="just">
              <a:lnSpc>
                <a:spcPct val="150000"/>
              </a:lnSpc>
              <a:buClr>
                <a:schemeClr val="tx2"/>
              </a:buClr>
              <a:buSzPct val="103000"/>
              <a:buFont typeface="Wingdings" panose="05000000000000000000" pitchFamily="2" charset="2"/>
              <a:buChar char="ü"/>
            </a:pPr>
            <a:endParaRPr lang="it-IT" sz="2000" dirty="0">
              <a:solidFill>
                <a:schemeClr val="tx1">
                  <a:lumMod val="75000"/>
                  <a:lumOff val="25000"/>
                </a:schemeClr>
              </a:solidFill>
              <a:latin typeface="Optane" pitchFamily="2" charset="0"/>
              <a:ea typeface="Verdana" pitchFamily="34" charset="0"/>
              <a:cs typeface="Verdana" pitchFamily="34" charset="0"/>
            </a:endParaRP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a:t>
            </a:r>
            <a:endParaRPr lang="it-IT" dirty="0"/>
          </a:p>
        </p:txBody>
      </p:sp>
    </p:spTree>
    <p:extLst>
      <p:ext uri="{BB962C8B-B14F-4D97-AF65-F5344CB8AC3E}">
        <p14:creationId xmlns:p14="http://schemas.microsoft.com/office/powerpoint/2010/main" val="364428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1938992"/>
          </a:xfrm>
          <a:prstGeom prst="rect">
            <a:avLst/>
          </a:prstGeom>
        </p:spPr>
        <p:txBody>
          <a:bodyPr wrap="square">
            <a:spAutoFit/>
          </a:bodyPr>
          <a:lstStyle/>
          <a:p>
            <a:pPr algn="just">
              <a:lnSpc>
                <a:spcPct val="150000"/>
              </a:lnSpc>
              <a:buClr>
                <a:schemeClr val="tx2"/>
              </a:buClr>
              <a:buSzPct val="103000"/>
            </a:pPr>
            <a:endParaRPr lang="it-IT" sz="2000" dirty="0">
              <a:solidFill>
                <a:schemeClr val="tx1">
                  <a:lumMod val="75000"/>
                  <a:lumOff val="25000"/>
                </a:schemeClr>
              </a:solidFill>
              <a:latin typeface="Optane" pitchFamily="2" charset="0"/>
              <a:ea typeface="Verdana" pitchFamily="34" charset="0"/>
              <a:cs typeface="Verdana" pitchFamily="34" charset="0"/>
            </a:endParaRP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1136576" y="187230"/>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dirty="0"/>
              <a:t>Public, private and total Replacement Rate</a:t>
            </a:r>
            <a:endParaRPr lang="it-IT" dirty="0"/>
          </a:p>
        </p:txBody>
      </p:sp>
      <p:graphicFrame>
        <p:nvGraphicFramePr>
          <p:cNvPr id="2" name="Tabella 1"/>
          <p:cNvGraphicFramePr>
            <a:graphicFrameLocks noGrp="1"/>
          </p:cNvGraphicFramePr>
          <p:nvPr>
            <p:extLst>
              <p:ext uri="{D42A27DB-BD31-4B8C-83A1-F6EECF244321}">
                <p14:modId xmlns:p14="http://schemas.microsoft.com/office/powerpoint/2010/main" val="2384785062"/>
              </p:ext>
            </p:extLst>
          </p:nvPr>
        </p:nvGraphicFramePr>
        <p:xfrm>
          <a:off x="416496" y="1268700"/>
          <a:ext cx="8568952" cy="3816488"/>
        </p:xfrm>
        <a:graphic>
          <a:graphicData uri="http://schemas.openxmlformats.org/drawingml/2006/table">
            <a:tbl>
              <a:tblPr>
                <a:tableStyleId>{5C22544A-7EE6-4342-B048-85BDC9FD1C3A}</a:tableStyleId>
              </a:tblPr>
              <a:tblGrid>
                <a:gridCol w="3448915">
                  <a:extLst>
                    <a:ext uri="{9D8B030D-6E8A-4147-A177-3AD203B41FA5}">
                      <a16:colId xmlns:a16="http://schemas.microsoft.com/office/drawing/2014/main" val="20000"/>
                    </a:ext>
                  </a:extLst>
                </a:gridCol>
                <a:gridCol w="1706679">
                  <a:extLst>
                    <a:ext uri="{9D8B030D-6E8A-4147-A177-3AD203B41FA5}">
                      <a16:colId xmlns:a16="http://schemas.microsoft.com/office/drawing/2014/main" val="20001"/>
                    </a:ext>
                  </a:extLst>
                </a:gridCol>
                <a:gridCol w="1706679">
                  <a:extLst>
                    <a:ext uri="{9D8B030D-6E8A-4147-A177-3AD203B41FA5}">
                      <a16:colId xmlns:a16="http://schemas.microsoft.com/office/drawing/2014/main" val="20002"/>
                    </a:ext>
                  </a:extLst>
                </a:gridCol>
                <a:gridCol w="1706679">
                  <a:extLst>
                    <a:ext uri="{9D8B030D-6E8A-4147-A177-3AD203B41FA5}">
                      <a16:colId xmlns:a16="http://schemas.microsoft.com/office/drawing/2014/main" val="20003"/>
                    </a:ext>
                  </a:extLst>
                </a:gridCol>
              </a:tblGrid>
              <a:tr h="293576">
                <a:tc>
                  <a:txBody>
                    <a:bodyPr/>
                    <a:lstStyle/>
                    <a:p>
                      <a:pPr algn="l" fontAlgn="b"/>
                      <a:r>
                        <a:rPr lang="it-IT" sz="1600" u="none" strike="noStrike" dirty="0">
                          <a:effectLst/>
                        </a:rPr>
                        <a:t>Country</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PUBLIC</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PRIVATE</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TOTAL</a:t>
                      </a:r>
                      <a:endParaRPr lang="it-IT" sz="1600" b="1" i="1"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293576">
                <a:tc>
                  <a:txBody>
                    <a:bodyPr/>
                    <a:lstStyle/>
                    <a:p>
                      <a:pPr algn="l" fontAlgn="b"/>
                      <a:r>
                        <a:rPr lang="it-IT" sz="1600" u="none" strike="noStrike" dirty="0">
                          <a:effectLst/>
                        </a:rPr>
                        <a:t>DENEMARK</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22%</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46%</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dirty="0">
                          <a:effectLst/>
                        </a:rPr>
                        <a:t>68%</a:t>
                      </a:r>
                      <a:endParaRPr lang="it-IT" sz="16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293576">
                <a:tc>
                  <a:txBody>
                    <a:bodyPr/>
                    <a:lstStyle/>
                    <a:p>
                      <a:pPr algn="l" fontAlgn="b"/>
                      <a:r>
                        <a:rPr lang="it-IT" sz="1600" u="none" strike="noStrike" dirty="0">
                          <a:effectLst/>
                        </a:rPr>
                        <a:t>NETHERLANDS</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27%</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63%</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dirty="0">
                          <a:effectLst/>
                        </a:rPr>
                        <a:t>90%</a:t>
                      </a:r>
                      <a:endParaRPr lang="it-IT" sz="16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293576">
                <a:tc>
                  <a:txBody>
                    <a:bodyPr/>
                    <a:lstStyle/>
                    <a:p>
                      <a:pPr algn="l" fontAlgn="b"/>
                      <a:r>
                        <a:rPr lang="it-IT" sz="1600" u="none" strike="noStrike" dirty="0">
                          <a:effectLst/>
                        </a:rPr>
                        <a:t>UK</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22%</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30%</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dirty="0">
                          <a:effectLst/>
                        </a:rPr>
                        <a:t>51%</a:t>
                      </a:r>
                      <a:endParaRPr lang="it-IT" sz="16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293576">
                <a:tc>
                  <a:txBody>
                    <a:bodyPr/>
                    <a:lstStyle/>
                    <a:p>
                      <a:pPr algn="l" fontAlgn="b"/>
                      <a:endParaRPr lang="it-IT" sz="1600" b="0" i="0" u="none" strike="noStrike" dirty="0">
                        <a:solidFill>
                          <a:srgbClr val="000000"/>
                        </a:solidFill>
                        <a:effectLst/>
                        <a:latin typeface="Calibri"/>
                      </a:endParaRPr>
                    </a:p>
                  </a:txBody>
                  <a:tcPr marL="9525" marR="9525" marT="9525" marB="0" anchor="b"/>
                </a:tc>
                <a:tc>
                  <a:txBody>
                    <a:bodyPr/>
                    <a:lstStyle/>
                    <a:p>
                      <a:pPr algn="ctr" fontAlgn="b"/>
                      <a:endParaRPr lang="it-IT" sz="1600" b="0" i="0" u="none" strike="noStrike">
                        <a:solidFill>
                          <a:srgbClr val="000000"/>
                        </a:solidFill>
                        <a:effectLst/>
                        <a:latin typeface="Calibri"/>
                      </a:endParaRPr>
                    </a:p>
                  </a:txBody>
                  <a:tcPr marL="9525" marR="9525" marT="9525" marB="0" anchor="b"/>
                </a:tc>
                <a:tc>
                  <a:txBody>
                    <a:bodyPr/>
                    <a:lstStyle/>
                    <a:p>
                      <a:pPr algn="ctr" fontAlgn="b"/>
                      <a:endParaRPr lang="it-IT" sz="1600" b="0" i="0" u="none" strike="noStrike">
                        <a:solidFill>
                          <a:srgbClr val="000000"/>
                        </a:solidFill>
                        <a:effectLst/>
                        <a:latin typeface="Calibri"/>
                      </a:endParaRPr>
                    </a:p>
                  </a:txBody>
                  <a:tcPr marL="9525" marR="9525" marT="9525" marB="0" anchor="b"/>
                </a:tc>
                <a:tc>
                  <a:txBody>
                    <a:bodyPr/>
                    <a:lstStyle/>
                    <a:p>
                      <a:pPr algn="ctr" fontAlgn="b"/>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293576">
                <a:tc>
                  <a:txBody>
                    <a:bodyPr/>
                    <a:lstStyle/>
                    <a:p>
                      <a:pPr algn="l" fontAlgn="b"/>
                      <a:r>
                        <a:rPr lang="it-IT" sz="1600" u="none" strike="noStrike" dirty="0">
                          <a:effectLst/>
                        </a:rPr>
                        <a:t>FRANCE</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55%</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0%</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55%</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293576">
                <a:tc>
                  <a:txBody>
                    <a:bodyPr/>
                    <a:lstStyle/>
                    <a:p>
                      <a:pPr algn="l" fontAlgn="b"/>
                      <a:r>
                        <a:rPr lang="it-IT" sz="1600" u="none" strike="noStrike" dirty="0">
                          <a:effectLst/>
                        </a:rPr>
                        <a:t>GERMANY</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38%</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13%</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50%</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293576">
                <a:tc>
                  <a:txBody>
                    <a:bodyPr/>
                    <a:lstStyle/>
                    <a:p>
                      <a:pPr algn="l" fontAlgn="b"/>
                      <a:r>
                        <a:rPr lang="it-IT" sz="1600" u="none" strike="noStrike" dirty="0">
                          <a:effectLst/>
                        </a:rPr>
                        <a:t>ITALY</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70%</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0%</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70%</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r h="293576">
                <a:tc>
                  <a:txBody>
                    <a:bodyPr/>
                    <a:lstStyle/>
                    <a:p>
                      <a:pPr algn="l" fontAlgn="b"/>
                      <a:r>
                        <a:rPr lang="it-IT" sz="1600" u="none" strike="noStrike" dirty="0">
                          <a:effectLst/>
                        </a:rPr>
                        <a:t>GREECE</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67%</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0%</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67%</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293576">
                <a:tc>
                  <a:txBody>
                    <a:bodyPr/>
                    <a:lstStyle/>
                    <a:p>
                      <a:pPr algn="l" fontAlgn="b"/>
                      <a:r>
                        <a:rPr lang="it-IT" sz="1600" u="none" strike="noStrike" dirty="0">
                          <a:effectLst/>
                        </a:rPr>
                        <a:t>SPAIN</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82%</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0%</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82%</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9"/>
                  </a:ext>
                </a:extLst>
              </a:tr>
              <a:tr h="293576">
                <a:tc>
                  <a:txBody>
                    <a:bodyPr/>
                    <a:lstStyle/>
                    <a:p>
                      <a:pPr algn="l" fontAlgn="b"/>
                      <a:endParaRPr lang="it-IT" sz="1600" b="0" i="0" u="none" strike="noStrike" dirty="0">
                        <a:solidFill>
                          <a:srgbClr val="000000"/>
                        </a:solidFill>
                        <a:effectLst/>
                        <a:latin typeface="Calibri"/>
                      </a:endParaRPr>
                    </a:p>
                  </a:txBody>
                  <a:tcPr marL="9525" marR="9525" marT="9525" marB="0" anchor="b"/>
                </a:tc>
                <a:tc>
                  <a:txBody>
                    <a:bodyPr/>
                    <a:lstStyle/>
                    <a:p>
                      <a:pPr algn="ctr" fontAlgn="b"/>
                      <a:endParaRPr lang="it-IT" sz="1600" b="0" i="0" u="none" strike="noStrike">
                        <a:solidFill>
                          <a:srgbClr val="000000"/>
                        </a:solidFill>
                        <a:effectLst/>
                        <a:latin typeface="Calibri"/>
                      </a:endParaRPr>
                    </a:p>
                  </a:txBody>
                  <a:tcPr marL="9525" marR="9525" marT="9525" marB="0" anchor="b"/>
                </a:tc>
                <a:tc>
                  <a:txBody>
                    <a:bodyPr/>
                    <a:lstStyle/>
                    <a:p>
                      <a:pPr algn="ctr" fontAlgn="b"/>
                      <a:endParaRPr lang="it-IT" sz="1600" b="0" i="0" u="none" strike="noStrike">
                        <a:solidFill>
                          <a:srgbClr val="000000"/>
                        </a:solidFill>
                        <a:effectLst/>
                        <a:latin typeface="Calibri"/>
                      </a:endParaRPr>
                    </a:p>
                  </a:txBody>
                  <a:tcPr marL="9525" marR="9525" marT="9525" marB="0" anchor="b"/>
                </a:tc>
                <a:tc>
                  <a:txBody>
                    <a:bodyPr/>
                    <a:lstStyle/>
                    <a:p>
                      <a:pPr algn="ctr" fontAlgn="b"/>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0"/>
                  </a:ext>
                </a:extLst>
              </a:tr>
              <a:tr h="293576">
                <a:tc>
                  <a:txBody>
                    <a:bodyPr/>
                    <a:lstStyle/>
                    <a:p>
                      <a:pPr algn="l" fontAlgn="b"/>
                      <a:r>
                        <a:rPr lang="it-IT" sz="1600" u="none" strike="noStrike" dirty="0">
                          <a:effectLst/>
                        </a:rPr>
                        <a:t>SWEDEN</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37%</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19%</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56%</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1"/>
                  </a:ext>
                </a:extLst>
              </a:tr>
              <a:tr h="293576">
                <a:tc>
                  <a:txBody>
                    <a:bodyPr/>
                    <a:lstStyle/>
                    <a:p>
                      <a:pPr algn="l" fontAlgn="b"/>
                      <a:r>
                        <a:rPr lang="it-IT" sz="1600" u="none" strike="noStrike" dirty="0">
                          <a:effectLst/>
                        </a:rPr>
                        <a:t>POLAND</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43%</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0%</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43%</a:t>
                      </a:r>
                      <a:endParaRPr lang="it-IT" sz="16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64428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1938992"/>
          </a:xfrm>
          <a:prstGeom prst="rect">
            <a:avLst/>
          </a:prstGeom>
        </p:spPr>
        <p:txBody>
          <a:bodyPr wrap="square">
            <a:spAutoFit/>
          </a:bodyPr>
          <a:lstStyle/>
          <a:p>
            <a:pPr algn="just">
              <a:lnSpc>
                <a:spcPct val="150000"/>
              </a:lnSpc>
              <a:buClr>
                <a:schemeClr val="tx2"/>
              </a:buClr>
              <a:buSzPct val="103000"/>
            </a:pPr>
            <a:endParaRPr lang="it-IT" sz="2000" dirty="0">
              <a:solidFill>
                <a:schemeClr val="tx1">
                  <a:lumMod val="75000"/>
                  <a:lumOff val="25000"/>
                </a:schemeClr>
              </a:solidFill>
              <a:latin typeface="Optane" pitchFamily="2" charset="0"/>
              <a:ea typeface="Verdana" pitchFamily="34" charset="0"/>
              <a:cs typeface="Verdana" pitchFamily="34" charset="0"/>
            </a:endParaRP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1280592"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dirty="0"/>
              <a:t>Poverty incidence indicators by age and gender</a:t>
            </a:r>
            <a:endParaRPr lang="it-IT" dirty="0"/>
          </a:p>
        </p:txBody>
      </p:sp>
      <p:graphicFrame>
        <p:nvGraphicFramePr>
          <p:cNvPr id="2" name="Tabella 1"/>
          <p:cNvGraphicFramePr>
            <a:graphicFrameLocks noGrp="1"/>
          </p:cNvGraphicFramePr>
          <p:nvPr>
            <p:extLst>
              <p:ext uri="{D42A27DB-BD31-4B8C-83A1-F6EECF244321}">
                <p14:modId xmlns:p14="http://schemas.microsoft.com/office/powerpoint/2010/main" val="1500891680"/>
              </p:ext>
            </p:extLst>
          </p:nvPr>
        </p:nvGraphicFramePr>
        <p:xfrm>
          <a:off x="350425" y="1268698"/>
          <a:ext cx="8779038" cy="4248531"/>
        </p:xfrm>
        <a:graphic>
          <a:graphicData uri="http://schemas.openxmlformats.org/drawingml/2006/table">
            <a:tbl>
              <a:tblPr>
                <a:tableStyleId>{5C22544A-7EE6-4342-B048-85BDC9FD1C3A}</a:tableStyleId>
              </a:tblPr>
              <a:tblGrid>
                <a:gridCol w="2744760">
                  <a:extLst>
                    <a:ext uri="{9D8B030D-6E8A-4147-A177-3AD203B41FA5}">
                      <a16:colId xmlns:a16="http://schemas.microsoft.com/office/drawing/2014/main" val="20000"/>
                    </a:ext>
                  </a:extLst>
                </a:gridCol>
                <a:gridCol w="1005713">
                  <a:extLst>
                    <a:ext uri="{9D8B030D-6E8A-4147-A177-3AD203B41FA5}">
                      <a16:colId xmlns:a16="http://schemas.microsoft.com/office/drawing/2014/main" val="20001"/>
                    </a:ext>
                  </a:extLst>
                </a:gridCol>
                <a:gridCol w="1005713">
                  <a:extLst>
                    <a:ext uri="{9D8B030D-6E8A-4147-A177-3AD203B41FA5}">
                      <a16:colId xmlns:a16="http://schemas.microsoft.com/office/drawing/2014/main" val="20002"/>
                    </a:ext>
                  </a:extLst>
                </a:gridCol>
                <a:gridCol w="1005713">
                  <a:extLst>
                    <a:ext uri="{9D8B030D-6E8A-4147-A177-3AD203B41FA5}">
                      <a16:colId xmlns:a16="http://schemas.microsoft.com/office/drawing/2014/main" val="20003"/>
                    </a:ext>
                  </a:extLst>
                </a:gridCol>
                <a:gridCol w="1005713">
                  <a:extLst>
                    <a:ext uri="{9D8B030D-6E8A-4147-A177-3AD203B41FA5}">
                      <a16:colId xmlns:a16="http://schemas.microsoft.com/office/drawing/2014/main" val="20004"/>
                    </a:ext>
                  </a:extLst>
                </a:gridCol>
                <a:gridCol w="1005713">
                  <a:extLst>
                    <a:ext uri="{9D8B030D-6E8A-4147-A177-3AD203B41FA5}">
                      <a16:colId xmlns:a16="http://schemas.microsoft.com/office/drawing/2014/main" val="20005"/>
                    </a:ext>
                  </a:extLst>
                </a:gridCol>
                <a:gridCol w="1005713">
                  <a:extLst>
                    <a:ext uri="{9D8B030D-6E8A-4147-A177-3AD203B41FA5}">
                      <a16:colId xmlns:a16="http://schemas.microsoft.com/office/drawing/2014/main" val="20006"/>
                    </a:ext>
                  </a:extLst>
                </a:gridCol>
              </a:tblGrid>
              <a:tr h="280987">
                <a:tc>
                  <a:txBody>
                    <a:bodyPr/>
                    <a:lstStyle/>
                    <a:p>
                      <a:pPr algn="l" fontAlgn="ctr"/>
                      <a:r>
                        <a:rPr lang="it-IT" sz="1400" u="none" strike="noStrike">
                          <a:effectLst/>
                        </a:rPr>
                        <a:t> </a:t>
                      </a:r>
                      <a:endParaRPr lang="it-IT" sz="1400" b="0" i="0" u="none" strike="noStrike">
                        <a:solidFill>
                          <a:srgbClr val="000000"/>
                        </a:solidFill>
                        <a:effectLst/>
                        <a:latin typeface="Calibri"/>
                      </a:endParaRPr>
                    </a:p>
                  </a:txBody>
                  <a:tcPr marL="9525" marR="9525" marT="9525" marB="0" anchor="ctr"/>
                </a:tc>
                <a:tc gridSpan="5">
                  <a:txBody>
                    <a:bodyPr/>
                    <a:lstStyle/>
                    <a:p>
                      <a:pPr algn="ctr" fontAlgn="ctr"/>
                      <a:r>
                        <a:rPr lang="en-US" sz="1400" u="none" strike="noStrike">
                          <a:effectLst/>
                        </a:rPr>
                        <a:t>Older people (aged over 65)</a:t>
                      </a:r>
                      <a:endParaRPr lang="en-US" sz="1400" b="0" i="0" u="none" strike="noStrike">
                        <a:solidFill>
                          <a:srgbClr val="000000"/>
                        </a:solidFill>
                        <a:effectLst/>
                        <a:latin typeface="Arial"/>
                      </a:endParaRPr>
                    </a:p>
                  </a:txBody>
                  <a:tcPr marL="9525" marR="9525" marT="9525" marB="0" anchor="ct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rowSpan="3">
                  <a:txBody>
                    <a:bodyPr/>
                    <a:lstStyle/>
                    <a:p>
                      <a:pPr algn="ctr" fontAlgn="ctr"/>
                      <a:r>
                        <a:rPr lang="it-IT" sz="1400" u="none" strike="noStrike">
                          <a:effectLst/>
                        </a:rPr>
                        <a:t>Whole population</a:t>
                      </a:r>
                      <a:endParaRPr lang="it-IT" sz="1400" b="0"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280987">
                <a:tc>
                  <a:txBody>
                    <a:bodyPr/>
                    <a:lstStyle/>
                    <a:p>
                      <a:pPr algn="l" fontAlgn="ctr"/>
                      <a:r>
                        <a:rPr lang="it-IT" sz="1400" u="none" strike="noStrike">
                          <a:effectLst/>
                        </a:rPr>
                        <a:t> </a:t>
                      </a:r>
                      <a:endParaRPr lang="it-IT" sz="1400" b="0" i="0" u="none" strike="noStrike">
                        <a:solidFill>
                          <a:srgbClr val="000000"/>
                        </a:solidFill>
                        <a:effectLst/>
                        <a:latin typeface="Calibri"/>
                      </a:endParaRPr>
                    </a:p>
                  </a:txBody>
                  <a:tcPr marL="9525" marR="9525" marT="9525" marB="0" anchor="ctr"/>
                </a:tc>
                <a:tc>
                  <a:txBody>
                    <a:bodyPr/>
                    <a:lstStyle/>
                    <a:p>
                      <a:pPr algn="ctr" fontAlgn="ctr"/>
                      <a:r>
                        <a:rPr lang="it-IT" sz="1400" u="none" strike="noStrike">
                          <a:effectLst/>
                        </a:rPr>
                        <a:t> </a:t>
                      </a:r>
                      <a:endParaRPr lang="it-IT" sz="1400" b="0" i="0" u="none" strike="noStrike">
                        <a:solidFill>
                          <a:srgbClr val="000000"/>
                        </a:solidFill>
                        <a:effectLst/>
                        <a:latin typeface="Arial"/>
                      </a:endParaRPr>
                    </a:p>
                  </a:txBody>
                  <a:tcPr marL="9525" marR="9525" marT="9525" marB="0" anchor="ctr"/>
                </a:tc>
                <a:tc gridSpan="2">
                  <a:txBody>
                    <a:bodyPr/>
                    <a:lstStyle/>
                    <a:p>
                      <a:pPr algn="ctr" fontAlgn="ctr"/>
                      <a:r>
                        <a:rPr lang="it-IT" sz="1400" u="none" strike="noStrike">
                          <a:effectLst/>
                        </a:rPr>
                        <a:t>By age</a:t>
                      </a:r>
                      <a:endParaRPr lang="it-IT" sz="1400" b="0" i="0" u="none" strike="noStrike">
                        <a:solidFill>
                          <a:srgbClr val="000000"/>
                        </a:solidFill>
                        <a:effectLst/>
                        <a:latin typeface="Arial"/>
                      </a:endParaRPr>
                    </a:p>
                  </a:txBody>
                  <a:tcPr marL="9525" marR="9525" marT="9525" marB="0" anchor="ctr"/>
                </a:tc>
                <a:tc hMerge="1">
                  <a:txBody>
                    <a:bodyPr/>
                    <a:lstStyle/>
                    <a:p>
                      <a:endParaRPr lang="it-IT"/>
                    </a:p>
                  </a:txBody>
                  <a:tcPr/>
                </a:tc>
                <a:tc gridSpan="2">
                  <a:txBody>
                    <a:bodyPr/>
                    <a:lstStyle/>
                    <a:p>
                      <a:pPr algn="ctr" fontAlgn="ctr"/>
                      <a:r>
                        <a:rPr lang="it-IT" sz="1400" u="none" strike="noStrike">
                          <a:effectLst/>
                        </a:rPr>
                        <a:t>By gender</a:t>
                      </a:r>
                      <a:endParaRPr lang="it-IT" sz="1400" b="0" i="0" u="none" strike="noStrike">
                        <a:solidFill>
                          <a:srgbClr val="000000"/>
                        </a:solidFill>
                        <a:effectLst/>
                        <a:latin typeface="Arial"/>
                      </a:endParaRPr>
                    </a:p>
                  </a:txBody>
                  <a:tcPr marL="9525" marR="9525" marT="9525" marB="0" anchor="ctr"/>
                </a:tc>
                <a:tc hMerge="1">
                  <a:txBody>
                    <a:bodyPr/>
                    <a:lstStyle/>
                    <a:p>
                      <a:endParaRPr lang="it-IT"/>
                    </a:p>
                  </a:txBody>
                  <a:tcPr/>
                </a:tc>
                <a:tc vMerge="1">
                  <a:txBody>
                    <a:bodyPr/>
                    <a:lstStyle/>
                    <a:p>
                      <a:endParaRPr lang="it-IT"/>
                    </a:p>
                  </a:txBody>
                  <a:tcPr/>
                </a:tc>
                <a:extLst>
                  <a:ext uri="{0D108BD9-81ED-4DB2-BD59-A6C34878D82A}">
                    <a16:rowId xmlns:a16="http://schemas.microsoft.com/office/drawing/2014/main" val="10001"/>
                  </a:ext>
                </a:extLst>
              </a:tr>
              <a:tr h="539497">
                <a:tc>
                  <a:txBody>
                    <a:bodyPr/>
                    <a:lstStyle/>
                    <a:p>
                      <a:pPr algn="l" fontAlgn="ctr"/>
                      <a:r>
                        <a:rPr lang="it-IT" sz="1400" u="none" strike="noStrike">
                          <a:effectLst/>
                        </a:rPr>
                        <a:t> </a:t>
                      </a:r>
                      <a:endParaRPr lang="it-IT" sz="1400" b="0" i="0" u="none" strike="noStrike">
                        <a:solidFill>
                          <a:srgbClr val="000000"/>
                        </a:solidFill>
                        <a:effectLst/>
                        <a:latin typeface="Calibri"/>
                      </a:endParaRPr>
                    </a:p>
                  </a:txBody>
                  <a:tcPr marL="9525" marR="9525" marT="9525" marB="0" anchor="ctr"/>
                </a:tc>
                <a:tc>
                  <a:txBody>
                    <a:bodyPr/>
                    <a:lstStyle/>
                    <a:p>
                      <a:pPr algn="ctr" fontAlgn="ctr"/>
                      <a:r>
                        <a:rPr lang="it-IT" sz="1400" u="none" strike="noStrike">
                          <a:effectLst/>
                        </a:rPr>
                        <a:t>All 65+</a:t>
                      </a:r>
                      <a:endParaRPr lang="it-IT" sz="1400" b="0" i="0" u="none" strike="noStrike">
                        <a:solidFill>
                          <a:srgbClr val="000000"/>
                        </a:solidFill>
                        <a:effectLst/>
                        <a:latin typeface="Arial"/>
                      </a:endParaRPr>
                    </a:p>
                  </a:txBody>
                  <a:tcPr marL="9525" marR="9525" marT="9525" marB="0" anchor="ctr"/>
                </a:tc>
                <a:tc>
                  <a:txBody>
                    <a:bodyPr/>
                    <a:lstStyle/>
                    <a:p>
                      <a:pPr algn="ctr" fontAlgn="ctr"/>
                      <a:r>
                        <a:rPr lang="it-IT" sz="1400" u="none" strike="noStrike">
                          <a:effectLst/>
                        </a:rPr>
                        <a:t>66-75</a:t>
                      </a:r>
                      <a:endParaRPr lang="it-IT" sz="1400" b="0" i="0" u="none" strike="noStrike">
                        <a:solidFill>
                          <a:srgbClr val="000000"/>
                        </a:solidFill>
                        <a:effectLst/>
                        <a:latin typeface="Arial"/>
                      </a:endParaRPr>
                    </a:p>
                  </a:txBody>
                  <a:tcPr marL="9525" marR="9525" marT="9525" marB="0" anchor="ctr"/>
                </a:tc>
                <a:tc>
                  <a:txBody>
                    <a:bodyPr/>
                    <a:lstStyle/>
                    <a:p>
                      <a:pPr algn="ctr" fontAlgn="ctr"/>
                      <a:r>
                        <a:rPr lang="it-IT" sz="1400" u="none" strike="noStrike">
                          <a:effectLst/>
                        </a:rPr>
                        <a:t>76+</a:t>
                      </a:r>
                      <a:endParaRPr lang="it-IT" sz="1400" b="0" i="0" u="none" strike="noStrike">
                        <a:solidFill>
                          <a:srgbClr val="000000"/>
                        </a:solidFill>
                        <a:effectLst/>
                        <a:latin typeface="Arial"/>
                      </a:endParaRPr>
                    </a:p>
                  </a:txBody>
                  <a:tcPr marL="9525" marR="9525" marT="9525" marB="0" anchor="ctr"/>
                </a:tc>
                <a:tc>
                  <a:txBody>
                    <a:bodyPr/>
                    <a:lstStyle/>
                    <a:p>
                      <a:pPr algn="ctr" fontAlgn="ctr"/>
                      <a:r>
                        <a:rPr lang="it-IT" sz="1400" u="none" strike="noStrike">
                          <a:effectLst/>
                        </a:rPr>
                        <a:t>Men</a:t>
                      </a:r>
                      <a:endParaRPr lang="it-IT" sz="1400" b="0" i="0" u="none" strike="noStrike">
                        <a:solidFill>
                          <a:srgbClr val="000000"/>
                        </a:solidFill>
                        <a:effectLst/>
                        <a:latin typeface="Arial"/>
                      </a:endParaRPr>
                    </a:p>
                  </a:txBody>
                  <a:tcPr marL="9525" marR="9525" marT="9525" marB="0" anchor="ctr"/>
                </a:tc>
                <a:tc>
                  <a:txBody>
                    <a:bodyPr/>
                    <a:lstStyle/>
                    <a:p>
                      <a:pPr algn="ctr" fontAlgn="ctr"/>
                      <a:r>
                        <a:rPr lang="it-IT" sz="1400" u="none" strike="noStrike">
                          <a:effectLst/>
                        </a:rPr>
                        <a:t>Women</a:t>
                      </a:r>
                      <a:endParaRPr lang="it-IT" sz="1400" b="0" i="0" u="none" strike="noStrike">
                        <a:solidFill>
                          <a:srgbClr val="000000"/>
                        </a:solidFill>
                        <a:effectLst/>
                        <a:latin typeface="Arial"/>
                      </a:endParaRPr>
                    </a:p>
                  </a:txBody>
                  <a:tcPr marL="9525" marR="9525" marT="9525" marB="0" anchor="ctr"/>
                </a:tc>
                <a:tc vMerge="1">
                  <a:txBody>
                    <a:bodyPr/>
                    <a:lstStyle/>
                    <a:p>
                      <a:endParaRPr lang="it-IT"/>
                    </a:p>
                  </a:txBody>
                  <a:tcPr/>
                </a:tc>
                <a:extLst>
                  <a:ext uri="{0D108BD9-81ED-4DB2-BD59-A6C34878D82A}">
                    <a16:rowId xmlns:a16="http://schemas.microsoft.com/office/drawing/2014/main" val="10002"/>
                  </a:ext>
                </a:extLst>
              </a:tr>
              <a:tr h="269748">
                <a:tc>
                  <a:txBody>
                    <a:bodyPr/>
                    <a:lstStyle/>
                    <a:p>
                      <a:pPr algn="l" fontAlgn="b"/>
                      <a:r>
                        <a:rPr lang="it-IT" sz="1400" u="none" strike="noStrike">
                          <a:effectLst/>
                        </a:rPr>
                        <a:t>Denmark</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4.6</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2.7</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7.4</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3.1</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5.8</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5.4</a:t>
                      </a:r>
                      <a:endParaRPr lang="it-IT" sz="1400" b="0"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03"/>
                  </a:ext>
                </a:extLst>
              </a:tr>
              <a:tr h="269748">
                <a:tc>
                  <a:txBody>
                    <a:bodyPr/>
                    <a:lstStyle/>
                    <a:p>
                      <a:pPr algn="l" fontAlgn="b"/>
                      <a:r>
                        <a:rPr lang="it-IT" sz="1400" u="none" strike="noStrike">
                          <a:effectLst/>
                        </a:rPr>
                        <a:t>Netherlands</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2.0</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1.8</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2.3</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1.7</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2.3</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7.9</a:t>
                      </a:r>
                      <a:endParaRPr lang="it-IT" sz="1400" b="0"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04"/>
                  </a:ext>
                </a:extLst>
              </a:tr>
              <a:tr h="269748">
                <a:tc>
                  <a:txBody>
                    <a:bodyPr/>
                    <a:lstStyle/>
                    <a:p>
                      <a:pPr algn="l" fontAlgn="b"/>
                      <a:r>
                        <a:rPr lang="it-IT" sz="1400" u="none" strike="noStrike">
                          <a:effectLst/>
                        </a:rPr>
                        <a:t>United Kingdom</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13.4</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10.9</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16.6</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10.9</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15.5</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10.5</a:t>
                      </a:r>
                      <a:endParaRPr lang="it-IT" sz="1400" b="0"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05"/>
                  </a:ext>
                </a:extLst>
              </a:tr>
              <a:tr h="224790">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269748">
                <a:tc>
                  <a:txBody>
                    <a:bodyPr/>
                    <a:lstStyle/>
                    <a:p>
                      <a:pPr algn="l" fontAlgn="b"/>
                      <a:r>
                        <a:rPr lang="it-IT" sz="1400" u="none" strike="noStrike">
                          <a:effectLst/>
                        </a:rPr>
                        <a:t>France</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3.8</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2.7</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5.0</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3.0</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4.4</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8.1</a:t>
                      </a:r>
                      <a:endParaRPr lang="it-IT" sz="1400" b="0"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07"/>
                  </a:ext>
                </a:extLst>
              </a:tr>
              <a:tr h="269748">
                <a:tc>
                  <a:txBody>
                    <a:bodyPr/>
                    <a:lstStyle/>
                    <a:p>
                      <a:pPr algn="l" fontAlgn="b"/>
                      <a:r>
                        <a:rPr lang="it-IT" sz="1400" u="none" strike="noStrike">
                          <a:effectLst/>
                        </a:rPr>
                        <a:t>Germany</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9.4</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8.1</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10.8</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6.3</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12.3</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8.4</a:t>
                      </a:r>
                      <a:endParaRPr lang="it-IT" sz="1400" b="0"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08"/>
                  </a:ext>
                </a:extLst>
              </a:tr>
              <a:tr h="269748">
                <a:tc>
                  <a:txBody>
                    <a:bodyPr/>
                    <a:lstStyle/>
                    <a:p>
                      <a:pPr algn="l" fontAlgn="b"/>
                      <a:r>
                        <a:rPr lang="it-IT" sz="1400" u="none" strike="noStrike">
                          <a:effectLst/>
                        </a:rPr>
                        <a:t>Greece</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dirty="0">
                          <a:effectLst/>
                        </a:rPr>
                        <a:t>6.9</a:t>
                      </a:r>
                      <a:endParaRPr lang="it-IT" sz="1400" b="0" i="0" u="none" strike="noStrike" dirty="0">
                        <a:solidFill>
                          <a:srgbClr val="000000"/>
                        </a:solidFill>
                        <a:effectLst/>
                        <a:latin typeface="Arial"/>
                      </a:endParaRPr>
                    </a:p>
                  </a:txBody>
                  <a:tcPr marL="9525" marR="9525" marT="9525" marB="0" anchor="b"/>
                </a:tc>
                <a:tc>
                  <a:txBody>
                    <a:bodyPr/>
                    <a:lstStyle/>
                    <a:p>
                      <a:pPr algn="ctr" fontAlgn="b"/>
                      <a:r>
                        <a:rPr lang="it-IT" sz="1400" u="none" strike="noStrike">
                          <a:effectLst/>
                        </a:rPr>
                        <a:t>5.9</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8.1</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5.6</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8.0</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15.1</a:t>
                      </a:r>
                      <a:endParaRPr lang="it-IT" sz="1400" b="0"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09"/>
                  </a:ext>
                </a:extLst>
              </a:tr>
              <a:tr h="269748">
                <a:tc>
                  <a:txBody>
                    <a:bodyPr/>
                    <a:lstStyle/>
                    <a:p>
                      <a:pPr algn="l" fontAlgn="b"/>
                      <a:r>
                        <a:rPr lang="it-IT" sz="1400" u="none" strike="noStrike">
                          <a:effectLst/>
                        </a:rPr>
                        <a:t>Italy</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9.4</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9.5</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9.2</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6.4</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11.5</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12.7</a:t>
                      </a:r>
                      <a:endParaRPr lang="it-IT" sz="1400" b="0"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10"/>
                  </a:ext>
                </a:extLst>
              </a:tr>
              <a:tr h="269748">
                <a:tc>
                  <a:txBody>
                    <a:bodyPr/>
                    <a:lstStyle/>
                    <a:p>
                      <a:pPr algn="l" fontAlgn="b"/>
                      <a:r>
                        <a:rPr lang="it-IT" sz="1400" u="none" strike="noStrike">
                          <a:effectLst/>
                        </a:rPr>
                        <a:t>Spain</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6.7</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6.4</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7.1</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5.7</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7.6</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14.0</a:t>
                      </a:r>
                      <a:endParaRPr lang="it-IT" sz="1400" b="0"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11"/>
                  </a:ext>
                </a:extLst>
              </a:tr>
              <a:tr h="224790">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tc>
                  <a:txBody>
                    <a:bodyPr/>
                    <a:lstStyle/>
                    <a:p>
                      <a:pPr algn="l" fontAlgn="b"/>
                      <a:endParaRPr lang="it-IT" sz="11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2"/>
                  </a:ext>
                </a:extLst>
              </a:tr>
              <a:tr h="269748">
                <a:tc>
                  <a:txBody>
                    <a:bodyPr/>
                    <a:lstStyle/>
                    <a:p>
                      <a:pPr algn="l" fontAlgn="b"/>
                      <a:r>
                        <a:rPr lang="it-IT" sz="1400" u="none" strike="noStrike">
                          <a:effectLst/>
                        </a:rPr>
                        <a:t>Poland</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8.2</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10.4</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5.6</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4.4</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10.5</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10.2</a:t>
                      </a:r>
                      <a:endParaRPr lang="it-IT" sz="1400" b="0"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13"/>
                  </a:ext>
                </a:extLst>
              </a:tr>
              <a:tr h="269748">
                <a:tc>
                  <a:txBody>
                    <a:bodyPr/>
                    <a:lstStyle/>
                    <a:p>
                      <a:pPr algn="l" fontAlgn="b"/>
                      <a:r>
                        <a:rPr lang="it-IT" sz="1400" u="none" strike="noStrike">
                          <a:effectLst/>
                        </a:rPr>
                        <a:t>Sweden</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9.3</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6.6</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13.5</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6.6</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a:effectLst/>
                        </a:rPr>
                        <a:t>11.6</a:t>
                      </a:r>
                      <a:endParaRPr lang="it-IT" sz="1400" b="0" i="0" u="none" strike="noStrike">
                        <a:solidFill>
                          <a:srgbClr val="000000"/>
                        </a:solidFill>
                        <a:effectLst/>
                        <a:latin typeface="Arial"/>
                      </a:endParaRPr>
                    </a:p>
                  </a:txBody>
                  <a:tcPr marL="9525" marR="9525" marT="9525" marB="0" anchor="b"/>
                </a:tc>
                <a:tc>
                  <a:txBody>
                    <a:bodyPr/>
                    <a:lstStyle/>
                    <a:p>
                      <a:pPr algn="ctr" fontAlgn="b"/>
                      <a:r>
                        <a:rPr lang="it-IT" sz="1400" u="none" strike="noStrike" dirty="0">
                          <a:effectLst/>
                        </a:rPr>
                        <a:t>9.0</a:t>
                      </a:r>
                      <a:endParaRPr lang="it-IT" sz="14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644280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1477328"/>
          </a:xfrm>
          <a:prstGeom prst="rect">
            <a:avLst/>
          </a:prstGeom>
        </p:spPr>
        <p:txBody>
          <a:bodyPr wrap="square">
            <a:spAutoFit/>
          </a:bodyPr>
          <a:lstStyle/>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992560"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dirty="0"/>
              <a:t>Share of private, public and total pension expenditure over </a:t>
            </a:r>
            <a:r>
              <a:rPr lang="en-US" dirty="0" err="1"/>
              <a:t>Gdp</a:t>
            </a:r>
            <a:endParaRPr lang="it-IT" dirty="0"/>
          </a:p>
        </p:txBody>
      </p:sp>
      <p:graphicFrame>
        <p:nvGraphicFramePr>
          <p:cNvPr id="2" name="Tabella 1"/>
          <p:cNvGraphicFramePr>
            <a:graphicFrameLocks noGrp="1"/>
          </p:cNvGraphicFramePr>
          <p:nvPr>
            <p:extLst>
              <p:ext uri="{D42A27DB-BD31-4B8C-83A1-F6EECF244321}">
                <p14:modId xmlns:p14="http://schemas.microsoft.com/office/powerpoint/2010/main" val="809004"/>
              </p:ext>
            </p:extLst>
          </p:nvPr>
        </p:nvGraphicFramePr>
        <p:xfrm>
          <a:off x="1064568" y="1628794"/>
          <a:ext cx="7704857" cy="4320485"/>
        </p:xfrm>
        <a:graphic>
          <a:graphicData uri="http://schemas.openxmlformats.org/drawingml/2006/table">
            <a:tbl>
              <a:tblPr>
                <a:tableStyleId>{5C22544A-7EE6-4342-B048-85BDC9FD1C3A}</a:tableStyleId>
              </a:tblPr>
              <a:tblGrid>
                <a:gridCol w="2755457">
                  <a:extLst>
                    <a:ext uri="{9D8B030D-6E8A-4147-A177-3AD203B41FA5}">
                      <a16:colId xmlns:a16="http://schemas.microsoft.com/office/drawing/2014/main" val="20000"/>
                    </a:ext>
                  </a:extLst>
                </a:gridCol>
                <a:gridCol w="1649800">
                  <a:extLst>
                    <a:ext uri="{9D8B030D-6E8A-4147-A177-3AD203B41FA5}">
                      <a16:colId xmlns:a16="http://schemas.microsoft.com/office/drawing/2014/main" val="20001"/>
                    </a:ext>
                  </a:extLst>
                </a:gridCol>
                <a:gridCol w="1649800">
                  <a:extLst>
                    <a:ext uri="{9D8B030D-6E8A-4147-A177-3AD203B41FA5}">
                      <a16:colId xmlns:a16="http://schemas.microsoft.com/office/drawing/2014/main" val="20002"/>
                    </a:ext>
                  </a:extLst>
                </a:gridCol>
                <a:gridCol w="1649800">
                  <a:extLst>
                    <a:ext uri="{9D8B030D-6E8A-4147-A177-3AD203B41FA5}">
                      <a16:colId xmlns:a16="http://schemas.microsoft.com/office/drawing/2014/main" val="20003"/>
                    </a:ext>
                  </a:extLst>
                </a:gridCol>
              </a:tblGrid>
              <a:tr h="332345">
                <a:tc>
                  <a:txBody>
                    <a:bodyPr/>
                    <a:lstStyle/>
                    <a:p>
                      <a:pPr algn="l" fontAlgn="b"/>
                      <a:r>
                        <a:rPr lang="it-IT" sz="1600" u="none" strike="noStrike" dirty="0">
                          <a:effectLst/>
                        </a:rPr>
                        <a:t>Country</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Private</a:t>
                      </a:r>
                      <a:endParaRPr lang="it-IT" sz="1600" b="1" i="1"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Public</a:t>
                      </a:r>
                      <a:endParaRPr lang="it-IT" sz="1600" b="1" i="1"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Total</a:t>
                      </a:r>
                      <a:endParaRPr lang="it-IT" sz="1600" b="1" i="1"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332345">
                <a:tc>
                  <a:txBody>
                    <a:bodyPr/>
                    <a:lstStyle/>
                    <a:p>
                      <a:pPr algn="l" fontAlgn="b"/>
                      <a:r>
                        <a:rPr lang="it-IT" sz="1600" u="none" strike="noStrike" dirty="0" err="1">
                          <a:effectLst/>
                        </a:rPr>
                        <a:t>Denmark</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4.7</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6.2</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10.9</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332345">
                <a:tc>
                  <a:txBody>
                    <a:bodyPr/>
                    <a:lstStyle/>
                    <a:p>
                      <a:pPr algn="l" fontAlgn="b"/>
                      <a:r>
                        <a:rPr lang="it-IT" sz="1600" u="none" strike="noStrike" dirty="0">
                          <a:effectLst/>
                        </a:rPr>
                        <a:t>Netherlands</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5.8</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5.4</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11.2</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332345">
                <a:tc>
                  <a:txBody>
                    <a:bodyPr/>
                    <a:lstStyle/>
                    <a:p>
                      <a:pPr algn="l" fontAlgn="b"/>
                      <a:r>
                        <a:rPr lang="it-IT" sz="1600" u="none" strike="noStrike" dirty="0" err="1">
                          <a:effectLst/>
                        </a:rPr>
                        <a:t>United</a:t>
                      </a:r>
                      <a:r>
                        <a:rPr lang="it-IT" sz="1600" u="none" strike="noStrike" dirty="0">
                          <a:effectLst/>
                        </a:rPr>
                        <a:t> Kingdom</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5.3</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5.6</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10.9</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332345">
                <a:tc>
                  <a:txBody>
                    <a:bodyPr/>
                    <a:lstStyle/>
                    <a:p>
                      <a:pPr algn="l" fontAlgn="b"/>
                      <a:r>
                        <a:rPr lang="it-IT" sz="1600" u="none" strike="noStrike" dirty="0">
                          <a:effectLst/>
                        </a:rPr>
                        <a:t> </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 </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 </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 </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332345">
                <a:tc>
                  <a:txBody>
                    <a:bodyPr/>
                    <a:lstStyle/>
                    <a:p>
                      <a:pPr algn="l" fontAlgn="b"/>
                      <a:r>
                        <a:rPr lang="it-IT" sz="1600" u="none" strike="noStrike" dirty="0">
                          <a:effectLst/>
                        </a:rPr>
                        <a:t>France</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0.2</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13.9</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14.1</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332345">
                <a:tc>
                  <a:txBody>
                    <a:bodyPr/>
                    <a:lstStyle/>
                    <a:p>
                      <a:pPr algn="l" fontAlgn="b"/>
                      <a:r>
                        <a:rPr lang="it-IT" sz="1600" u="none" strike="noStrike" dirty="0">
                          <a:effectLst/>
                        </a:rPr>
                        <a:t>Germany</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0.8</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10.6</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11.4</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332345">
                <a:tc>
                  <a:txBody>
                    <a:bodyPr/>
                    <a:lstStyle/>
                    <a:p>
                      <a:pPr algn="l" fontAlgn="b"/>
                      <a:r>
                        <a:rPr lang="it-IT" sz="1600" u="none" strike="noStrike" dirty="0" err="1">
                          <a:effectLst/>
                        </a:rPr>
                        <a:t>Greece</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0.4</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14.5</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14.9</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r h="332345">
                <a:tc>
                  <a:txBody>
                    <a:bodyPr/>
                    <a:lstStyle/>
                    <a:p>
                      <a:pPr algn="l" fontAlgn="b"/>
                      <a:r>
                        <a:rPr lang="it-IT" sz="1600" u="none" strike="noStrike" dirty="0" err="1">
                          <a:effectLst/>
                        </a:rPr>
                        <a:t>Italy</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1.1</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dirty="0">
                          <a:effectLst/>
                        </a:rPr>
                        <a:t>16.2</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17.3</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8"/>
                  </a:ext>
                </a:extLst>
              </a:tr>
              <a:tr h="332345">
                <a:tc>
                  <a:txBody>
                    <a:bodyPr/>
                    <a:lstStyle/>
                    <a:p>
                      <a:pPr algn="l" fontAlgn="b"/>
                      <a:r>
                        <a:rPr lang="it-IT" sz="1600" u="none" strike="noStrike" dirty="0" err="1">
                          <a:effectLst/>
                        </a:rPr>
                        <a:t>Spain</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0.0</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10.5</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10.5</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9"/>
                  </a:ext>
                </a:extLst>
              </a:tr>
              <a:tr h="332345">
                <a:tc>
                  <a:txBody>
                    <a:bodyPr/>
                    <a:lstStyle/>
                    <a:p>
                      <a:pPr algn="l" fontAlgn="b"/>
                      <a:r>
                        <a:rPr lang="it-IT" sz="1600" u="none" strike="noStrike" dirty="0">
                          <a:effectLst/>
                        </a:rPr>
                        <a:t> </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 </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 </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 </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0"/>
                  </a:ext>
                </a:extLst>
              </a:tr>
              <a:tr h="332345">
                <a:tc>
                  <a:txBody>
                    <a:bodyPr/>
                    <a:lstStyle/>
                    <a:p>
                      <a:pPr algn="l" fontAlgn="b"/>
                      <a:r>
                        <a:rPr lang="it-IT" sz="1600" u="none" strike="noStrike" dirty="0">
                          <a:effectLst/>
                        </a:rPr>
                        <a:t>Poland</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a:effectLst/>
                        </a:rPr>
                        <a:t>0.0</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10.8</a:t>
                      </a:r>
                      <a:endParaRPr lang="it-IT" sz="1600" b="0" i="0" u="none" strike="noStrike">
                        <a:solidFill>
                          <a:srgbClr val="000000"/>
                        </a:solidFill>
                        <a:effectLst/>
                        <a:latin typeface="Calibri"/>
                      </a:endParaRPr>
                    </a:p>
                  </a:txBody>
                  <a:tcPr marL="9525" marR="9525" marT="9525" marB="0" anchor="b"/>
                </a:tc>
                <a:tc>
                  <a:txBody>
                    <a:bodyPr/>
                    <a:lstStyle/>
                    <a:p>
                      <a:pPr algn="ctr" fontAlgn="b"/>
                      <a:r>
                        <a:rPr lang="it-IT" sz="1600" u="none" strike="noStrike">
                          <a:effectLst/>
                        </a:rPr>
                        <a:t>10.8</a:t>
                      </a:r>
                      <a:endParaRPr lang="it-IT" sz="16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11"/>
                  </a:ext>
                </a:extLst>
              </a:tr>
              <a:tr h="332345">
                <a:tc>
                  <a:txBody>
                    <a:bodyPr/>
                    <a:lstStyle/>
                    <a:p>
                      <a:pPr algn="l" fontAlgn="b"/>
                      <a:r>
                        <a:rPr lang="it-IT" sz="1600" u="none" strike="noStrike" dirty="0" err="1">
                          <a:effectLst/>
                        </a:rPr>
                        <a:t>Sweden</a:t>
                      </a:r>
                      <a:endParaRPr lang="it-IT" sz="1600" b="1" i="1"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2.6</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7.4</a:t>
                      </a:r>
                      <a:endParaRPr lang="it-IT" sz="1600" b="0" i="0" u="none" strike="noStrike" dirty="0">
                        <a:solidFill>
                          <a:srgbClr val="000000"/>
                        </a:solidFill>
                        <a:effectLst/>
                        <a:latin typeface="Calibri"/>
                      </a:endParaRPr>
                    </a:p>
                  </a:txBody>
                  <a:tcPr marL="9525" marR="9525" marT="9525" marB="0" anchor="b"/>
                </a:tc>
                <a:tc>
                  <a:txBody>
                    <a:bodyPr/>
                    <a:lstStyle/>
                    <a:p>
                      <a:pPr algn="ctr" fontAlgn="b"/>
                      <a:r>
                        <a:rPr lang="it-IT" sz="1600" u="none" strike="noStrike" dirty="0">
                          <a:effectLst/>
                        </a:rPr>
                        <a:t>10.9</a:t>
                      </a:r>
                      <a:endParaRPr lang="it-IT" sz="16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6442801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927</TotalTime>
  <Words>2099</Words>
  <Application>Microsoft Office PowerPoint</Application>
  <PresentationFormat>A4 Paper (210x297 mm)</PresentationFormat>
  <Paragraphs>509</Paragraphs>
  <Slides>21</Slides>
  <Notes>2</Notes>
  <HiddenSlides>0</HiddenSlides>
  <MMClips>0</MMClips>
  <ScaleCrop>false</ScaleCrop>
  <HeadingPairs>
    <vt:vector size="10"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ariant>
        <vt:lpstr>Custom Shows</vt:lpstr>
      </vt:variant>
      <vt:variant>
        <vt:i4>1</vt:i4>
      </vt:variant>
    </vt:vector>
  </HeadingPairs>
  <TitlesOfParts>
    <vt:vector size="32" baseType="lpstr">
      <vt:lpstr>Arial Unicode MS</vt:lpstr>
      <vt:lpstr>Optane</vt:lpstr>
      <vt:lpstr>宋体</vt:lpstr>
      <vt:lpstr>Arial</vt:lpstr>
      <vt:lpstr>Calibri</vt:lpstr>
      <vt:lpstr>Cambria Math</vt:lpstr>
      <vt:lpstr>Verdana</vt:lpstr>
      <vt:lpstr>Wingdings</vt:lpstr>
      <vt:lpstr>SPRP_Correct Power Point Template v1</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马岚</cp:lastModifiedBy>
  <cp:revision>49</cp:revision>
  <cp:lastPrinted>2016-10-17T12:47:43Z</cp:lastPrinted>
  <dcterms:created xsi:type="dcterms:W3CDTF">2015-09-07T02:11:56Z</dcterms:created>
  <dcterms:modified xsi:type="dcterms:W3CDTF">2017-01-09T07:09:13Z</dcterms:modified>
</cp:coreProperties>
</file>