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6" r:id="rId1"/>
    <p:sldMasterId id="2147484638" r:id="rId2"/>
    <p:sldMasterId id="2147484614" r:id="rId3"/>
    <p:sldMasterId id="2147484602" r:id="rId4"/>
  </p:sldMasterIdLst>
  <p:notesMasterIdLst>
    <p:notesMasterId r:id="rId52"/>
  </p:notesMasterIdLst>
  <p:handoutMasterIdLst>
    <p:handoutMasterId r:id="rId53"/>
  </p:handoutMasterIdLst>
  <p:sldIdLst>
    <p:sldId id="304" r:id="rId5"/>
    <p:sldId id="371" r:id="rId6"/>
    <p:sldId id="512" r:id="rId7"/>
    <p:sldId id="513" r:id="rId8"/>
    <p:sldId id="515" r:id="rId9"/>
    <p:sldId id="516" r:id="rId10"/>
    <p:sldId id="517" r:id="rId11"/>
    <p:sldId id="518" r:id="rId12"/>
    <p:sldId id="520" r:id="rId13"/>
    <p:sldId id="519" r:id="rId14"/>
    <p:sldId id="376" r:id="rId15"/>
    <p:sldId id="374" r:id="rId16"/>
    <p:sldId id="422" r:id="rId17"/>
    <p:sldId id="386" r:id="rId18"/>
    <p:sldId id="546" r:id="rId19"/>
    <p:sldId id="560" r:id="rId20"/>
    <p:sldId id="559" r:id="rId21"/>
    <p:sldId id="565" r:id="rId22"/>
    <p:sldId id="566" r:id="rId23"/>
    <p:sldId id="567" r:id="rId24"/>
    <p:sldId id="568" r:id="rId25"/>
    <p:sldId id="563" r:id="rId26"/>
    <p:sldId id="564" r:id="rId27"/>
    <p:sldId id="548" r:id="rId28"/>
    <p:sldId id="547" r:id="rId29"/>
    <p:sldId id="549" r:id="rId30"/>
    <p:sldId id="550" r:id="rId31"/>
    <p:sldId id="551" r:id="rId32"/>
    <p:sldId id="524" r:id="rId33"/>
    <p:sldId id="490" r:id="rId34"/>
    <p:sldId id="454" r:id="rId35"/>
    <p:sldId id="455" r:id="rId36"/>
    <p:sldId id="481" r:id="rId37"/>
    <p:sldId id="456" r:id="rId38"/>
    <p:sldId id="458" r:id="rId39"/>
    <p:sldId id="457" r:id="rId40"/>
    <p:sldId id="480" r:id="rId41"/>
    <p:sldId id="499" r:id="rId42"/>
    <p:sldId id="552" r:id="rId43"/>
    <p:sldId id="570" r:id="rId44"/>
    <p:sldId id="482" r:id="rId45"/>
    <p:sldId id="497" r:id="rId46"/>
    <p:sldId id="571" r:id="rId47"/>
    <p:sldId id="561" r:id="rId48"/>
    <p:sldId id="562" r:id="rId49"/>
    <p:sldId id="569" r:id="rId50"/>
    <p:sldId id="478" r:id="rId51"/>
  </p:sldIdLst>
  <p:sldSz cx="9144000" cy="6858000" type="screen4x3"/>
  <p:notesSz cx="6797675" cy="9872663"/>
  <p:defaultTextStyle>
    <a:defPPr>
      <a:defRPr lang="it-IT"/>
    </a:defPPr>
    <a:lvl1pPr algn="just" rtl="0" fontAlgn="base">
      <a:spcBef>
        <a:spcPct val="100000"/>
      </a:spcBef>
      <a:spcAft>
        <a:spcPct val="0"/>
      </a:spcAft>
      <a:buFont typeface="Wingdings" pitchFamily="2" charset="2"/>
      <a:defRPr sz="2000" b="1" kern="1200">
        <a:solidFill>
          <a:srgbClr val="003366"/>
        </a:solidFill>
        <a:latin typeface="Arial" charset="0"/>
        <a:ea typeface="+mn-ea"/>
        <a:cs typeface="+mn-cs"/>
      </a:defRPr>
    </a:lvl1pPr>
    <a:lvl2pPr marL="457200" algn="just" rtl="0" fontAlgn="base">
      <a:spcBef>
        <a:spcPct val="100000"/>
      </a:spcBef>
      <a:spcAft>
        <a:spcPct val="0"/>
      </a:spcAft>
      <a:buFont typeface="Wingdings" pitchFamily="2" charset="2"/>
      <a:defRPr sz="2000" b="1" kern="1200">
        <a:solidFill>
          <a:srgbClr val="003366"/>
        </a:solidFill>
        <a:latin typeface="Arial" charset="0"/>
        <a:ea typeface="+mn-ea"/>
        <a:cs typeface="+mn-cs"/>
      </a:defRPr>
    </a:lvl2pPr>
    <a:lvl3pPr marL="914400" algn="just" rtl="0" fontAlgn="base">
      <a:spcBef>
        <a:spcPct val="100000"/>
      </a:spcBef>
      <a:spcAft>
        <a:spcPct val="0"/>
      </a:spcAft>
      <a:buFont typeface="Wingdings" pitchFamily="2" charset="2"/>
      <a:defRPr sz="2000" b="1" kern="1200">
        <a:solidFill>
          <a:srgbClr val="003366"/>
        </a:solidFill>
        <a:latin typeface="Arial" charset="0"/>
        <a:ea typeface="+mn-ea"/>
        <a:cs typeface="+mn-cs"/>
      </a:defRPr>
    </a:lvl3pPr>
    <a:lvl4pPr marL="1371600" algn="just" rtl="0" fontAlgn="base">
      <a:spcBef>
        <a:spcPct val="100000"/>
      </a:spcBef>
      <a:spcAft>
        <a:spcPct val="0"/>
      </a:spcAft>
      <a:buFont typeface="Wingdings" pitchFamily="2" charset="2"/>
      <a:defRPr sz="2000" b="1" kern="1200">
        <a:solidFill>
          <a:srgbClr val="003366"/>
        </a:solidFill>
        <a:latin typeface="Arial" charset="0"/>
        <a:ea typeface="+mn-ea"/>
        <a:cs typeface="+mn-cs"/>
      </a:defRPr>
    </a:lvl4pPr>
    <a:lvl5pPr marL="1828800" algn="just" rtl="0" fontAlgn="base">
      <a:spcBef>
        <a:spcPct val="100000"/>
      </a:spcBef>
      <a:spcAft>
        <a:spcPct val="0"/>
      </a:spcAft>
      <a:buFont typeface="Wingdings" pitchFamily="2" charset="2"/>
      <a:defRPr sz="2000" b="1" kern="1200">
        <a:solidFill>
          <a:srgbClr val="0033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33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33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33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33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448D"/>
    <a:srgbClr val="123F82"/>
    <a:srgbClr val="9933FF"/>
    <a:srgbClr val="003366"/>
    <a:srgbClr val="6600FF"/>
    <a:srgbClr val="808000"/>
    <a:srgbClr val="154A97"/>
    <a:srgbClr val="164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0146" autoAdjust="0"/>
  </p:normalViewPr>
  <p:slideViewPr>
    <p:cSldViewPr>
      <p:cViewPr>
        <p:scale>
          <a:sx n="100" d="100"/>
          <a:sy n="100" d="100"/>
        </p:scale>
        <p:origin x="-1218" y="-72"/>
      </p:cViewPr>
      <p:guideLst>
        <p:guide orient="horz" pos="754"/>
        <p:guide pos="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89" d="100"/>
          <a:sy n="89" d="100"/>
        </p:scale>
        <p:origin x="-1044" y="194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7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6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5" y="0"/>
            <a:ext cx="294636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819"/>
            <a:ext cx="294636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5" y="9376819"/>
            <a:ext cx="294636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CB0C64B-91A0-4CFA-8754-55AA29E250C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29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6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5" y="0"/>
            <a:ext cx="294636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30" y="4689989"/>
            <a:ext cx="5437816" cy="444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0"/>
            <a:r>
              <a:rPr lang="it-IT" noProof="0" smtClean="0"/>
              <a:t>Secondo livello</a:t>
            </a:r>
          </a:p>
          <a:p>
            <a:pPr lvl="0"/>
            <a:r>
              <a:rPr lang="it-IT" noProof="0" smtClean="0"/>
              <a:t>Terzo livello</a:t>
            </a:r>
          </a:p>
          <a:p>
            <a:pPr lvl="0"/>
            <a:r>
              <a:rPr lang="it-IT" noProof="0" smtClean="0"/>
              <a:t>Quarto livello</a:t>
            </a:r>
          </a:p>
          <a:p>
            <a:pPr lvl="0"/>
            <a:r>
              <a:rPr lang="it-IT" noProof="0" smtClean="0"/>
              <a:t>Quinto livello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819"/>
            <a:ext cx="294636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5" y="9376819"/>
            <a:ext cx="294636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0DF66B6-FB99-4DB0-991B-9DA2E59840F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18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6D3556-39BA-4CC5-8471-2F49BC6FB5C5}" type="slidenum">
              <a:rPr lang="en-GB" altLang="it-IT" smtClean="0"/>
              <a:pPr algn="r" eaLnBrk="1" hangingPunct="1">
                <a:spcBef>
                  <a:spcPct val="0"/>
                </a:spcBef>
              </a:pPr>
              <a:t>1</a:t>
            </a:fld>
            <a:endParaRPr lang="en-GB" altLang="it-IT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sz="16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49695" y="9376819"/>
            <a:ext cx="2946360" cy="4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94E6FB-80CD-4B7A-878E-49B04CC21CEB}" type="slidenum">
              <a:rPr lang="en-GB" altLang="it-IT" b="0"/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GB" altLang="it-IT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sz="1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C26F9-71CD-419F-A358-5A4D39831BF1}" type="slidenum">
              <a:rPr lang="en-GB" altLang="it-IT" smtClean="0"/>
              <a:pPr algn="r" eaLnBrk="1" hangingPunct="1">
                <a:spcBef>
                  <a:spcPct val="0"/>
                </a:spcBef>
              </a:pPr>
              <a:t>2</a:t>
            </a:fld>
            <a:endParaRPr lang="en-GB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02D02D-E9D5-463C-8769-FC26D84CDDB3}" type="slidenum">
              <a:rPr lang="en-GB" altLang="it-IT" smtClean="0"/>
              <a:pPr algn="r" eaLnBrk="1" hangingPunct="1">
                <a:spcBef>
                  <a:spcPct val="0"/>
                </a:spcBef>
              </a:pPr>
              <a:t>14</a:t>
            </a:fld>
            <a:endParaRPr lang="en-GB" altLang="it-IT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sz="16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27" indent="-285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657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20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783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5D980B-FC7C-4607-8E24-CD4C9DEC749C}" type="slidenum">
              <a:rPr lang="en-GB" altLang="it-IT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it-IT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sz="1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27" indent="-285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657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20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783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5D980B-FC7C-4607-8E24-CD4C9DEC749C}" type="slidenum">
              <a:rPr lang="en-GB" altLang="it-IT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it-IT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sz="16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27" indent="-285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657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20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783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5D980B-FC7C-4607-8E24-CD4C9DEC749C}" type="slidenum">
              <a:rPr lang="en-GB" altLang="it-IT" smtClean="0"/>
              <a:pPr eaLnBrk="1" hangingPunct="1">
                <a:spcBef>
                  <a:spcPct val="0"/>
                </a:spcBef>
              </a:pPr>
              <a:t>24</a:t>
            </a:fld>
            <a:endParaRPr lang="en-GB" altLang="it-IT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sz="16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27" indent="-285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657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20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783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034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70A413-DD96-4CAD-A8A5-0899D06C5F47}" type="slidenum">
              <a:rPr lang="en-GB" altLang="it-IT" smtClean="0"/>
              <a:pPr eaLnBrk="1" hangingPunct="1">
                <a:spcBef>
                  <a:spcPct val="0"/>
                </a:spcBef>
              </a:pPr>
              <a:t>25</a:t>
            </a:fld>
            <a:endParaRPr lang="en-GB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sz="1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49695" y="9376819"/>
            <a:ext cx="2946360" cy="4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1E1887-FC1C-42DF-9C0C-3D6F428FCB76}" type="slidenum">
              <a:rPr lang="en-GB" altLang="it-IT" b="0"/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GB" altLang="it-IT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sz="16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49695" y="9376819"/>
            <a:ext cx="2946360" cy="4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EFFF66-49F8-490E-B7B4-DED962AEEC6D}" type="slidenum">
              <a:rPr lang="en-GB" altLang="it-IT" b="0"/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GB" altLang="it-IT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 bwMode="auto">
          <a:xfrm flipV="1">
            <a:off x="2484438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6218238"/>
            <a:ext cx="18161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879725"/>
            <a:ext cx="22637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3430" y="2880000"/>
            <a:ext cx="6120208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63430" y="3501009"/>
            <a:ext cx="6120208" cy="360039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158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59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63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24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273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90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96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51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668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229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15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zione w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78871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41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17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746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65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995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574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617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145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894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55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8D8D7-C91F-4FC6-8D0C-A0E55BEBC2EA}" type="datetime1">
              <a:rPr lang="it-IT" smtClean="0"/>
              <a:pPr>
                <a:defRPr/>
              </a:pPr>
              <a:t>19/10/2016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46F8-D8D0-4925-BF40-D19AAE34CD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57146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63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68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22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55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3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865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661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789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043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80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zione w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449370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597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44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5500694" y="6143644"/>
            <a:ext cx="3271840" cy="428605"/>
          </a:xfrm>
        </p:spPr>
        <p:txBody>
          <a:bodyPr/>
          <a:lstStyle>
            <a:lvl1pPr>
              <a:buNone/>
              <a:defRPr sz="1200" b="1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216807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 userDrawn="1"/>
        </p:nvSpPr>
        <p:spPr bwMode="auto">
          <a:xfrm>
            <a:off x="6929438" y="6143625"/>
            <a:ext cx="184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14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0215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o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8D8D7-C91F-4FC6-8D0C-A0E55BEBC2EA}" type="datetime1">
              <a:rPr lang="it-IT" smtClean="0"/>
              <a:pPr>
                <a:defRPr/>
              </a:pPr>
              <a:t>19/10/2016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R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46F8-D8D0-4925-BF40-D19AAE34CD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74657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447800" y="908050"/>
            <a:ext cx="74882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7224713" y="6296025"/>
            <a:ext cx="164306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6" name="CasellaDiTesto 5"/>
          <p:cNvSpPr txBox="1">
            <a:spLocks noChangeArrowheads="1"/>
          </p:cNvSpPr>
          <p:nvPr userDrawn="1"/>
        </p:nvSpPr>
        <p:spPr bwMode="auto">
          <a:xfrm>
            <a:off x="7215188" y="6286500"/>
            <a:ext cx="164306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7" name="CasellaDiTesto 6"/>
          <p:cNvSpPr txBox="1">
            <a:spLocks noChangeArrowheads="1"/>
          </p:cNvSpPr>
          <p:nvPr userDrawn="1"/>
        </p:nvSpPr>
        <p:spPr bwMode="auto">
          <a:xfrm>
            <a:off x="7072313" y="6143625"/>
            <a:ext cx="164306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992856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62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0425" y="6456363"/>
            <a:ext cx="2840038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0B3066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F98D8D7-C91F-4FC6-8D0C-A0E55BEBC2EA}" type="datetime1">
              <a:rPr lang="it-IT"/>
              <a:pPr>
                <a:defRPr/>
              </a:pPr>
              <a:t>19/10/2016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27763"/>
            <a:ext cx="28400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0B3066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608763"/>
            <a:ext cx="284003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76E46F8-D8D0-4925-BF40-D19AAE34CD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1" name="Immagin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300788"/>
            <a:ext cx="3508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magin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300788"/>
            <a:ext cx="9953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34" name="Segnaposto testo 10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5" r:id="rId3"/>
    <p:sldLayoutId id="2147484591" r:id="rId4"/>
    <p:sldLayoutId id="2147484592" r:id="rId5"/>
    <p:sldLayoutId id="2147484593" r:id="rId6"/>
    <p:sldLayoutId id="2147484601" r:id="rId7"/>
    <p:sldLayoutId id="2147484594" r:id="rId8"/>
  </p:sldLayoutIdLst>
  <p:transition spd="med">
    <p:strips dir="rd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B3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0B3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0B3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0B3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0B30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E6EE-39ED-4F17-8EE0-4479329CA125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EED73-8675-4630-9EA8-25902E1FD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44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5CDF-B2AE-4516-8D59-86F7BA9954B0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6CAA-BC41-4B12-A1EC-F3414DC5CC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80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3422-AABB-4550-BE8F-B902DBD4E5F9}" type="datetimeFigureOut">
              <a:rPr lang="it-IT" smtClean="0"/>
              <a:pPr/>
              <a:t>19/10/2016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9912-FA77-4862-BDAD-3C173478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77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gs.mef.gov.it/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1071563" y="4071938"/>
            <a:ext cx="701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2400">
                <a:solidFill>
                  <a:srgbClr val="072E67"/>
                </a:solidFill>
                <a:cs typeface="Times New Roman" pitchFamily="18" charset="0"/>
              </a:rPr>
              <a:t/>
            </a:r>
            <a:br>
              <a:rPr lang="en-GB" altLang="it-IT" sz="2400">
                <a:solidFill>
                  <a:srgbClr val="072E67"/>
                </a:solidFill>
                <a:cs typeface="Times New Roman" pitchFamily="18" charset="0"/>
              </a:rPr>
            </a:br>
            <a:r>
              <a:rPr lang="en-GB" altLang="it-IT" sz="2400">
                <a:solidFill>
                  <a:srgbClr val="072E67"/>
                </a:solidFill>
                <a:cs typeface="Times New Roman" pitchFamily="18" charset="0"/>
              </a:rPr>
              <a:t/>
            </a:r>
            <a:br>
              <a:rPr lang="en-GB" altLang="it-IT" sz="2400">
                <a:solidFill>
                  <a:srgbClr val="072E67"/>
                </a:solidFill>
                <a:cs typeface="Times New Roman" pitchFamily="18" charset="0"/>
              </a:rPr>
            </a:br>
            <a:r>
              <a:rPr lang="en-GB" altLang="it-IT" sz="2400">
                <a:solidFill>
                  <a:srgbClr val="072E67"/>
                </a:solidFill>
                <a:cs typeface="Times New Roman" pitchFamily="18" charset="0"/>
              </a:rPr>
              <a:t/>
            </a:r>
            <a:br>
              <a:rPr lang="en-GB" altLang="it-IT" sz="2400">
                <a:solidFill>
                  <a:srgbClr val="072E67"/>
                </a:solidFill>
                <a:cs typeface="Times New Roman" pitchFamily="18" charset="0"/>
              </a:rPr>
            </a:br>
            <a:r>
              <a:rPr lang="en-GB" altLang="it-IT" sz="2400">
                <a:solidFill>
                  <a:srgbClr val="072E67"/>
                </a:solidFill>
                <a:cs typeface="Times New Roman" pitchFamily="18" charset="0"/>
              </a:rPr>
              <a:t/>
            </a:r>
            <a:br>
              <a:rPr lang="en-GB" altLang="it-IT" sz="2400">
                <a:solidFill>
                  <a:srgbClr val="072E67"/>
                </a:solidFill>
                <a:cs typeface="Times New Roman" pitchFamily="18" charset="0"/>
              </a:rPr>
            </a:br>
            <a:r>
              <a:rPr lang="en-GB" altLang="it-IT" sz="2400">
                <a:solidFill>
                  <a:srgbClr val="072E67"/>
                </a:solidFill>
                <a:cs typeface="Times New Roman" pitchFamily="18" charset="0"/>
              </a:rPr>
              <a:t/>
            </a:r>
            <a:br>
              <a:rPr lang="en-GB" altLang="it-IT" sz="2400">
                <a:solidFill>
                  <a:srgbClr val="072E67"/>
                </a:solidFill>
                <a:cs typeface="Times New Roman" pitchFamily="18" charset="0"/>
              </a:rPr>
            </a:br>
            <a:endParaRPr lang="en-GB" altLang="it-IT" sz="2400">
              <a:solidFill>
                <a:srgbClr val="072E67"/>
              </a:solidFill>
              <a:cs typeface="Times New Roman" pitchFamily="18" charset="0"/>
            </a:endParaRP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5796136" y="6521450"/>
            <a:ext cx="3347864" cy="3365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it-IT" sz="1600" dirty="0" smtClean="0">
                <a:solidFill>
                  <a:schemeClr val="bg1"/>
                </a:solidFill>
                <a:latin typeface="Frutiger LT 45 Light" panose="020B0500000000000000" pitchFamily="34" charset="0"/>
              </a:rPr>
              <a:t>Rome, 20 October 2016</a:t>
            </a:r>
            <a:endParaRPr lang="en-GB" altLang="it-IT" sz="1600" dirty="0">
              <a:solidFill>
                <a:schemeClr val="bg1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2700" b="1" dirty="0" smtClean="0">
                <a:solidFill>
                  <a:srgbClr val="072E67"/>
                </a:solidFill>
                <a:latin typeface="Frutiger LT 45 Light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2700" b="1" dirty="0" smtClean="0">
                <a:solidFill>
                  <a:srgbClr val="072E67"/>
                </a:solidFill>
                <a:latin typeface="Frutiger LT 45 Light" pitchFamily="34" charset="0"/>
                <a:ea typeface="Tahoma" pitchFamily="34" charset="0"/>
                <a:cs typeface="Tahoma" pitchFamily="34" charset="0"/>
              </a:rPr>
            </a:br>
            <a:r>
              <a:rPr lang="en-GB" sz="2700" b="1" dirty="0" smtClean="0">
                <a:solidFill>
                  <a:srgbClr val="072E67"/>
                </a:solidFill>
                <a:latin typeface="Frutiger LT 45 Light" pitchFamily="34" charset="0"/>
                <a:ea typeface="Tahoma" pitchFamily="34" charset="0"/>
                <a:cs typeface="Tahoma" pitchFamily="34" charset="0"/>
              </a:rPr>
              <a:t>RGS Pension Model</a:t>
            </a:r>
            <a:r>
              <a:rPr lang="en-GB" sz="2700" b="1" dirty="0" smtClean="0">
                <a:solidFill>
                  <a:srgbClr val="072E67"/>
                </a:solidFill>
                <a:cs typeface="Times New Roman" pitchFamily="18" charset="0"/>
              </a:rPr>
              <a:t/>
            </a:r>
            <a:br>
              <a:rPr lang="en-GB" sz="2700" b="1" dirty="0" smtClean="0">
                <a:solidFill>
                  <a:srgbClr val="072E67"/>
                </a:solidFill>
                <a:cs typeface="Times New Roman" pitchFamily="18" charset="0"/>
              </a:rPr>
            </a:br>
            <a:endParaRPr lang="it-IT" sz="2700" b="1" dirty="0"/>
          </a:p>
        </p:txBody>
      </p:sp>
      <p:sp>
        <p:nvSpPr>
          <p:cNvPr id="8197" name="Sottotitolo 4"/>
          <p:cNvSpPr>
            <a:spLocks noGrp="1"/>
          </p:cNvSpPr>
          <p:nvPr>
            <p:ph type="subTitle" idx="1"/>
          </p:nvPr>
        </p:nvSpPr>
        <p:spPr>
          <a:xfrm>
            <a:off x="2684934" y="3429000"/>
            <a:ext cx="4572866" cy="360039"/>
          </a:xfrm>
        </p:spPr>
        <p:txBody>
          <a:bodyPr/>
          <a:lstStyle/>
          <a:p>
            <a:pPr>
              <a:buFontTx/>
              <a:buNone/>
            </a:pPr>
            <a:r>
              <a:rPr lang="en-GB" altLang="it-IT" sz="1800" dirty="0" smtClean="0">
                <a:solidFill>
                  <a:srgbClr val="072E67"/>
                </a:solidFill>
                <a:cs typeface="Times New Roman" pitchFamily="18" charset="0"/>
              </a:rPr>
              <a:t>Legal framework, methodology and results</a:t>
            </a:r>
            <a:endParaRPr lang="it-IT" altLang="it-IT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98215" y="764704"/>
            <a:ext cx="824786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b="0" dirty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Social assistance benefits are provided to the elderly on low income, regardless of </a:t>
            </a:r>
            <a:r>
              <a:rPr lang="en-US" b="0" dirty="0" smtClean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contributions. </a:t>
            </a:r>
            <a:r>
              <a:rPr lang="en-US" b="0" dirty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They include:</a:t>
            </a:r>
          </a:p>
          <a:p>
            <a:pPr marL="831850" lvl="1" indent="-37465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0" dirty="0" smtClean="0">
                <a:latin typeface="Frutiger LT 45 Light" panose="020B0500000000000000" pitchFamily="34" charset="0"/>
                <a:cs typeface="Tahoma" pitchFamily="34" charset="0"/>
              </a:rPr>
              <a:t>old </a:t>
            </a:r>
            <a:r>
              <a:rPr lang="en-US" b="0" dirty="0">
                <a:latin typeface="Frutiger LT 45 Light" panose="020B0500000000000000" pitchFamily="34" charset="0"/>
                <a:cs typeface="Tahoma" pitchFamily="34" charset="0"/>
              </a:rPr>
              <a:t>age allowance (</a:t>
            </a:r>
            <a:r>
              <a:rPr lang="en-US" b="0" dirty="0" smtClean="0">
                <a:latin typeface="Frutiger LT 45 Light" panose="020B0500000000000000" pitchFamily="34" charset="0"/>
                <a:cs typeface="Tahoma" pitchFamily="34" charset="0"/>
              </a:rPr>
              <a:t>5,824.91 </a:t>
            </a:r>
            <a:r>
              <a:rPr lang="en-US" b="0" dirty="0">
                <a:latin typeface="Frutiger LT 45 Light" panose="020B0500000000000000" pitchFamily="34" charset="0"/>
                <a:cs typeface="Tahoma" pitchFamily="34" charset="0"/>
              </a:rPr>
              <a:t>euro per year, in </a:t>
            </a:r>
            <a:r>
              <a:rPr lang="en-US" b="0" dirty="0" smtClean="0">
                <a:latin typeface="Frutiger LT 45 Light" panose="020B0500000000000000" pitchFamily="34" charset="0"/>
                <a:cs typeface="Tahoma" pitchFamily="34" charset="0"/>
              </a:rPr>
              <a:t>2016): acknowledged </a:t>
            </a:r>
            <a:r>
              <a:rPr lang="en-US" b="0" dirty="0">
                <a:latin typeface="Frutiger LT 45 Light" panose="020B0500000000000000" pitchFamily="34" charset="0"/>
                <a:cs typeface="Tahoma" pitchFamily="34" charset="0"/>
              </a:rPr>
              <a:t>to the elderly with a personal income below the benefit itself or, if married, with a couple’s income below twice as much.</a:t>
            </a:r>
          </a:p>
          <a:p>
            <a:pPr marL="831850" lvl="1" indent="-37465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0" dirty="0" smtClean="0">
                <a:latin typeface="Frutiger LT 45 Light" panose="020B0500000000000000" pitchFamily="34" charset="0"/>
                <a:cs typeface="Tahoma" pitchFamily="34" charset="0"/>
              </a:rPr>
              <a:t>social </a:t>
            </a:r>
            <a:r>
              <a:rPr lang="en-US" b="0" dirty="0">
                <a:latin typeface="Frutiger LT 45 Light" panose="020B0500000000000000" pitchFamily="34" charset="0"/>
                <a:cs typeface="Tahoma" pitchFamily="34" charset="0"/>
              </a:rPr>
              <a:t>assistance additional lump sums (</a:t>
            </a:r>
            <a:r>
              <a:rPr lang="en-US" b="0" dirty="0" err="1">
                <a:latin typeface="Frutiger LT 45 Light" panose="020B0500000000000000" pitchFamily="34" charset="0"/>
                <a:cs typeface="Tahoma" pitchFamily="34" charset="0"/>
              </a:rPr>
              <a:t>maggiorazioni</a:t>
            </a:r>
            <a:r>
              <a:rPr lang="en-US" b="0" dirty="0"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US" b="0" dirty="0" err="1">
                <a:latin typeface="Frutiger LT 45 Light" panose="020B0500000000000000" pitchFamily="34" charset="0"/>
                <a:cs typeface="Tahoma" pitchFamily="34" charset="0"/>
              </a:rPr>
              <a:t>sociali</a:t>
            </a:r>
            <a:r>
              <a:rPr lang="en-US" b="0" dirty="0">
                <a:latin typeface="Frutiger LT 45 Light" panose="020B0500000000000000" pitchFamily="34" charset="0"/>
                <a:cs typeface="Tahoma" pitchFamily="34" charset="0"/>
              </a:rPr>
              <a:t>): foreseen to supplement the old age allowance to given income thresholds, depending on age and marital </a:t>
            </a:r>
            <a:r>
              <a:rPr lang="en-US" b="0" dirty="0" smtClean="0">
                <a:latin typeface="Frutiger LT 45 Light" panose="020B0500000000000000" pitchFamily="34" charset="0"/>
                <a:cs typeface="Tahoma" pitchFamily="34" charset="0"/>
              </a:rPr>
              <a:t>status (For </a:t>
            </a:r>
            <a:r>
              <a:rPr lang="en-US" b="0" dirty="0">
                <a:latin typeface="Frutiger LT 45 Light" panose="020B0500000000000000" pitchFamily="34" charset="0"/>
                <a:cs typeface="Tahoma" pitchFamily="34" charset="0"/>
              </a:rPr>
              <a:t>those over 70’s, </a:t>
            </a:r>
            <a:r>
              <a:rPr lang="en-US" b="0" dirty="0" smtClean="0">
                <a:latin typeface="Frutiger LT 45 Light" panose="020B0500000000000000" pitchFamily="34" charset="0"/>
                <a:cs typeface="Tahoma" pitchFamily="34" charset="0"/>
              </a:rPr>
              <a:t>8,298.29 euro of personal income </a:t>
            </a:r>
            <a:r>
              <a:rPr lang="en-US" b="0" dirty="0">
                <a:latin typeface="Frutiger LT 45 Light" panose="020B0500000000000000" pitchFamily="34" charset="0"/>
                <a:cs typeface="Tahoma" pitchFamily="34" charset="0"/>
              </a:rPr>
              <a:t>and </a:t>
            </a:r>
            <a:r>
              <a:rPr lang="en-US" b="0" dirty="0" smtClean="0">
                <a:latin typeface="Frutiger LT 45 Light" panose="020B0500000000000000" pitchFamily="34" charset="0"/>
                <a:cs typeface="Tahoma" pitchFamily="34" charset="0"/>
              </a:rPr>
              <a:t>14,123.20  </a:t>
            </a:r>
            <a:r>
              <a:rPr lang="en-US" b="0" dirty="0">
                <a:latin typeface="Frutiger LT 45 Light" panose="020B0500000000000000" pitchFamily="34" charset="0"/>
                <a:cs typeface="Tahoma" pitchFamily="34" charset="0"/>
              </a:rPr>
              <a:t>euro </a:t>
            </a:r>
            <a:r>
              <a:rPr lang="en-US" b="0" dirty="0" smtClean="0">
                <a:latin typeface="Frutiger LT 45 Light" panose="020B0500000000000000" pitchFamily="34" charset="0"/>
                <a:cs typeface="Tahoma" pitchFamily="34" charset="0"/>
              </a:rPr>
              <a:t>of couple's income, </a:t>
            </a:r>
            <a:r>
              <a:rPr lang="en-US" b="0" dirty="0">
                <a:latin typeface="Frutiger LT 45 Light" panose="020B0500000000000000" pitchFamily="34" charset="0"/>
                <a:cs typeface="Tahoma" pitchFamily="34" charset="0"/>
              </a:rPr>
              <a:t>in </a:t>
            </a:r>
            <a:r>
              <a:rPr lang="en-US" b="0" dirty="0" smtClean="0">
                <a:latin typeface="Frutiger LT 45 Light" panose="020B0500000000000000" pitchFamily="34" charset="0"/>
                <a:cs typeface="Tahoma" pitchFamily="34" charset="0"/>
              </a:rPr>
              <a:t>2016)</a:t>
            </a:r>
            <a:r>
              <a:rPr lang="en-GB" b="0" dirty="0" smtClean="0">
                <a:latin typeface="Frutiger LT 45 Light" panose="020B0500000000000000" pitchFamily="34" charset="0"/>
                <a:cs typeface="Tahoma" pitchFamily="34" charset="0"/>
              </a:rPr>
              <a:t>.</a:t>
            </a:r>
            <a:endParaRPr lang="it-IT" b="0" dirty="0">
              <a:latin typeface="Frutiger LT 45 Light" panose="020B0500000000000000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b="0" dirty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They are </a:t>
            </a:r>
            <a:r>
              <a:rPr lang="en-US" b="0" dirty="0" smtClean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means-tested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b="0" dirty="0" smtClean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The minimum age requirement is </a:t>
            </a:r>
            <a:r>
              <a:rPr lang="en-US" b="0" dirty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65 years and </a:t>
            </a:r>
            <a:r>
              <a:rPr lang="en-US" b="0" dirty="0" smtClean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en-US" b="0" dirty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months in </a:t>
            </a:r>
            <a:r>
              <a:rPr lang="en-US" b="0" dirty="0" smtClean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2016 </a:t>
            </a:r>
            <a:r>
              <a:rPr lang="en-US" b="0" dirty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and is fully aligned to the SRA in 2018</a:t>
            </a:r>
            <a:r>
              <a:rPr lang="en-US" b="0" dirty="0" smtClean="0">
                <a:solidFill>
                  <a:srgbClr val="0B30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b="0" dirty="0">
              <a:solidFill>
                <a:srgbClr val="0B3066"/>
              </a:solidFill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31037" y="96479"/>
            <a:ext cx="7812360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GB" altLang="it-IT" sz="2000" b="0" dirty="0" smtClean="0">
              <a:solidFill>
                <a:srgbClr val="072E67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it-IT" sz="2000" b="0" dirty="0" smtClean="0">
              <a:solidFill>
                <a:srgbClr val="072E67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it-IT" sz="2000" b="0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LEGAL FRAMEWORK</a:t>
            </a:r>
            <a:r>
              <a:rPr lang="en-GB" altLang="it-IT" sz="2000" b="0" dirty="0" smtClean="0"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GB" altLang="it-IT" sz="2000" b="0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– </a:t>
            </a:r>
            <a:r>
              <a:rPr lang="en-GB" altLang="it-IT" sz="20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A SAFETY  NET 	</a:t>
            </a:r>
            <a:r>
              <a:rPr lang="en-GB" altLang="it-IT" sz="24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		   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t>(</a:t>
            </a:r>
            <a:r>
              <a:rPr lang="en-US" altLang="it-IT" sz="1600" b="0" i="1" kern="0" dirty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t>slide </a:t>
            </a:r>
            <a:fld id="{5FC82A43-7ED0-4CA9-AE64-4EE60DF9AC72}" type="slidenum">
              <a:rPr lang="en-US" altLang="it-IT" sz="1600" b="0" i="1" kern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lang="en-US" altLang="it-IT" sz="1600" b="0" i="1" kern="0" dirty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t>)</a:t>
            </a:r>
            <a:r>
              <a:rPr lang="en-GB" altLang="it-IT" sz="24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endParaRPr lang="en-GB" altLang="it-IT" sz="2400" b="0" i="1" dirty="0" smtClean="0">
              <a:latin typeface="Frutiger LT 45 Light" panose="020B0500000000000000" pitchFamily="34" charset="0"/>
              <a:cs typeface="Tahoma" pitchFamily="34" charset="0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en-US" sz="2000" b="0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000" i="1" dirty="0">
                <a:solidFill>
                  <a:srgbClr val="003366"/>
                </a:solidFill>
                <a:cs typeface="Times New Roman" pitchFamily="18" charset="0"/>
              </a:rPr>
              <a:t>		                        			</a:t>
            </a:r>
            <a:endParaRPr lang="en-GB" altLang="it-IT" sz="1600" i="1" dirty="0">
              <a:solidFill>
                <a:srgbClr val="003366"/>
              </a:solidFill>
            </a:endParaRPr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3FC1295D-A8CB-4F27-9CE2-B4CD0E0075B9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611560" y="189482"/>
            <a:ext cx="853244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LEGAL 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FRAMEWORK </a:t>
            </a:r>
            <a:r>
              <a:rPr lang="en-GB" altLang="it-IT" sz="2000" b="0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– </a:t>
            </a:r>
            <a:r>
              <a:rPr lang="en-GB" altLang="it-IT" sz="2000" b="0" i="1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PENSION INDEXATION </a:t>
            </a:r>
            <a:r>
              <a:rPr lang="en-GB" altLang="it-IT" sz="24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			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t>(slide </a:t>
            </a:r>
            <a:fld id="{5FC82A43-7ED0-4CA9-AE64-4EE60DF9AC72}" type="slidenum">
              <a:rPr lang="en-US" altLang="it-IT" sz="1600" b="0" i="1" kern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lang="en-US" altLang="it-IT" sz="1600" b="0" i="1" kern="0" dirty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t>)</a:t>
            </a:r>
            <a:r>
              <a:rPr lang="en-GB" altLang="it-IT" sz="24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endParaRPr lang="en-GB" altLang="it-IT" sz="2400" b="0" i="1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251520" y="836613"/>
            <a:ext cx="8281293" cy="525668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74650" indent="-374650"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ja-JP" sz="2000" b="0" dirty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Pensions are indexed to </a:t>
            </a:r>
            <a:r>
              <a:rPr lang="en-GB" altLang="ja-JP" sz="2000" b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price inflation 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100% for the part up to 3 times the Minimum Pension (MP), 90% for the part between 3 and 5 times the MP, and 75% for the part above 5 times the MP</a:t>
            </a:r>
          </a:p>
          <a:p>
            <a:pPr marL="457200" lvl="1" indent="0" algn="just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GB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For 2014-2018, indexation to price inflation is reduced  for pensions above 3 times the minimum pension</a:t>
            </a:r>
            <a:r>
              <a:rPr lang="en-GB" sz="2000" b="0" i="1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24000" lvl="1" algn="just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There 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is no link </a:t>
            </a: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  <a:cs typeface="Tahoma" pitchFamily="34" charset="0"/>
              </a:rPr>
              <a:t>to real wage growth (</a:t>
            </a:r>
            <a:r>
              <a:rPr lang="en-GB" altLang="it-IT" sz="2000" b="0" i="1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  <a:cs typeface="Tahoma" pitchFamily="34" charset="0"/>
              </a:rPr>
              <a:t>abolished with the 1992-reform</a:t>
            </a: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  <a:cs typeface="Tahoma" pitchFamily="34" charset="0"/>
              </a:rPr>
              <a:t>)</a:t>
            </a:r>
          </a:p>
          <a:p>
            <a:pPr algn="just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According to the current legislation, old age allowances are indexed to prices while additional social assistance components are constant in nominal terms</a:t>
            </a:r>
          </a:p>
          <a:p>
            <a:pPr lvl="1" algn="just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in the projections, they are both indexed to nominal GDP per capita after 2018. In the short term, the current legislation is applied</a:t>
            </a:r>
            <a:endParaRPr lang="en-GB" altLang="it-IT" sz="2000" b="0" dirty="0" smtClean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C9EDF7EA-6257-4483-939F-F84905D8A083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9"/>
          <p:cNvSpPr>
            <a:spLocks noChangeArrowheads="1"/>
          </p:cNvSpPr>
          <p:nvPr/>
        </p:nvSpPr>
        <p:spPr bwMode="auto">
          <a:xfrm>
            <a:off x="467544" y="44624"/>
            <a:ext cx="849786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LEGAL FRAMEWORK </a:t>
            </a:r>
            <a:r>
              <a:rPr lang="en-GB" altLang="it-IT" sz="2000" b="0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– </a:t>
            </a:r>
            <a:r>
              <a:rPr lang="en-GB" altLang="it-IT" sz="2000" b="0" i="1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TAXATION  AND CONTRIBUTION </a:t>
            </a:r>
            <a:r>
              <a:rPr lang="en-GB" altLang="it-IT" sz="20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RATES	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5FC82A43-7ED0-4CA9-AE64-4EE60DF9AC72}" type="slidenum">
              <a:rPr lang="en-US" altLang="it-IT" sz="1600" b="0" i="1" kern="0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spcBef>
                  <a:spcPct val="0"/>
                </a:spcBef>
                <a:buNone/>
                <a:defRPr/>
              </a:pPr>
              <a:t>12</a:t>
            </a:fld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b="0" i="1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</p:txBody>
      </p:sp>
      <p:sp>
        <p:nvSpPr>
          <p:cNvPr id="20483" name="Rectangle 1031"/>
          <p:cNvSpPr>
            <a:spLocks noChangeArrowheads="1"/>
          </p:cNvSpPr>
          <p:nvPr/>
        </p:nvSpPr>
        <p:spPr bwMode="auto">
          <a:xfrm>
            <a:off x="539552" y="1052736"/>
            <a:ext cx="83058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831850" indent="-3746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All pensions are taxed as labour-income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The average incidence of taxation on public pension expenditure was 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18.6%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in 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2015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(</a:t>
            </a:r>
            <a:r>
              <a:rPr lang="en-GB" altLang="ja-JP" sz="2000" b="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2.9% </a:t>
            </a: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of GDP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Contributions are fully deductible from taxable income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Contribution 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rates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private and public employees: 33% (of which 2/3</a:t>
            </a:r>
            <a:r>
              <a:rPr lang="en-GB" altLang="ja-JP" sz="2000" b="0" baseline="30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rd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employer)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the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self-employed: 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gradual increasing from around </a:t>
            </a: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22.2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% in 2014 to 24% in 2018</a:t>
            </a:r>
            <a:endParaRPr lang="en-GB" altLang="ja-JP" sz="2000" b="0" dirty="0">
              <a:solidFill>
                <a:srgbClr val="003366"/>
              </a:solidFill>
              <a:latin typeface="Frutiger LT 45 Light" panose="020B0500000000000000" pitchFamily="34" charset="0"/>
            </a:endParaRP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</a:rPr>
              <a:t>atypical workers: 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from </a:t>
            </a: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31% 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in </a:t>
            </a: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2016 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to 33% in 2018. Such percentages are reduced to 22% and 24% (from 2016), </a:t>
            </a: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respectively, for those already pensioners 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or contributors to other </a:t>
            </a: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pension 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schemes</a:t>
            </a:r>
            <a:endParaRPr lang="en-GB" altLang="ja-JP" sz="2000" b="0" dirty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38F01B1E-35AB-4E2D-BD70-74BF99693045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9"/>
          <p:cNvSpPr>
            <a:spLocks noChangeArrowheads="1"/>
          </p:cNvSpPr>
          <p:nvPr/>
        </p:nvSpPr>
        <p:spPr bwMode="auto">
          <a:xfrm>
            <a:off x="426418" y="188641"/>
            <a:ext cx="830803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LEGAL 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FRAMEWORK </a:t>
            </a:r>
            <a:r>
              <a:rPr lang="en-GB" altLang="it-IT" sz="2000" b="0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– </a:t>
            </a:r>
            <a:r>
              <a:rPr lang="en-GB" altLang="it-IT" sz="2000" b="0" i="1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ACCUMULATION OF PENSION AND LABOUR </a:t>
            </a:r>
            <a:r>
              <a:rPr lang="en-GB" altLang="it-IT" sz="20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INCOME   </a:t>
            </a:r>
            <a:r>
              <a:rPr lang="en-GB" altLang="it-IT" sz="24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							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t>(</a:t>
            </a:r>
            <a:r>
              <a:rPr lang="en-US" altLang="it-IT" sz="1600" b="0" i="1" kern="0" dirty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t>slide </a:t>
            </a:r>
            <a:fld id="{5FC82A43-7ED0-4CA9-AE64-4EE60DF9AC72}" type="slidenum">
              <a:rPr lang="en-US" altLang="it-IT" sz="1600" b="0" i="1" kern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lang="en-US" altLang="it-IT" sz="1600" b="0" i="1" kern="0" dirty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t>)</a:t>
            </a:r>
            <a:endParaRPr lang="en-GB" altLang="it-IT" sz="1600" i="1" dirty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21507" name="Rectangle 1031"/>
          <p:cNvSpPr>
            <a:spLocks noChangeArrowheads="1"/>
          </p:cNvSpPr>
          <p:nvPr/>
        </p:nvSpPr>
        <p:spPr bwMode="auto">
          <a:xfrm>
            <a:off x="458788" y="1171601"/>
            <a:ext cx="8305800" cy="43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Old age and early pensions</a:t>
            </a:r>
          </a:p>
          <a:p>
            <a:pPr lvl="1" algn="just"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ll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restrictions concerning the possibility of accumulating pension and labour income have been eliminated (Law 133/2008) </a:t>
            </a:r>
          </a:p>
          <a:p>
            <a:pPr algn="just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Disability pensions</a:t>
            </a:r>
          </a:p>
          <a:p>
            <a:pPr lvl="1" algn="just"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ccumulating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is allowed with 40 years of contributions. Otherwise the pensioner is subject to withdrawal from the pension</a:t>
            </a:r>
          </a:p>
          <a:p>
            <a:pPr algn="just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Survivor’s pensions</a:t>
            </a:r>
          </a:p>
          <a:p>
            <a:pPr lvl="1" algn="just" eaLnBrk="1" hangingPunct="1">
              <a:spcBef>
                <a:spcPts val="1800"/>
              </a:spcBef>
              <a:buFont typeface="Wingdings" pitchFamily="2" charset="2"/>
              <a:buChar char="§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ccumulating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without any curtail is only allowed when the pensioner’s income falls below 3 times the 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minimum pension </a:t>
            </a:r>
            <a:endParaRPr lang="en-GB" altLang="ja-JP" sz="2000" b="0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152A6512-27CD-49D3-A76E-B319417784B5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966" y="0"/>
            <a:ext cx="8532440" cy="908720"/>
          </a:xfrm>
        </p:spPr>
        <p:txBody>
          <a:bodyPr/>
          <a:lstStyle/>
          <a:p>
            <a:pPr eaLnBrk="1" hangingPunct="1"/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RGS Pension Model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THE GENERAL OUTLINE     		</a:t>
            </a:r>
            <a:r>
              <a:rPr lang="en-US" altLang="it-IT" sz="24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	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5FC82A43-7ED0-4CA9-AE64-4EE60DF9AC72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14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61176"/>
              </p:ext>
            </p:extLst>
          </p:nvPr>
        </p:nvGraphicFramePr>
        <p:xfrm>
          <a:off x="625277" y="1628800"/>
          <a:ext cx="7624913" cy="442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6" name="Foglio di lavoro" r:id="rId7" imgW="9077425" imgH="4581654" progId="Excel.Sheet.8">
                  <p:embed/>
                </p:oleObj>
              </mc:Choice>
              <mc:Fallback>
                <p:oleObj name="Foglio di lavoro" r:id="rId7" imgW="9077425" imgH="4581654" progId="Excel.Sheet.8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77" y="1628800"/>
                        <a:ext cx="7624913" cy="4424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83842" y="908721"/>
            <a:ext cx="8533456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it-IT" b="0" kern="0" dirty="0" err="1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Macrosimulation</a:t>
            </a:r>
            <a:r>
              <a:rPr lang="it-IT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model </a:t>
            </a:r>
            <a:r>
              <a:rPr lang="it-IT" b="0" kern="0" dirty="0" err="1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composed</a:t>
            </a:r>
            <a:r>
              <a:rPr lang="it-IT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b="0" kern="0" dirty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it-IT" b="0" kern="0" dirty="0" err="1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four</a:t>
            </a:r>
            <a:r>
              <a:rPr lang="it-IT" b="0" kern="0" dirty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b="0" kern="0" dirty="0" err="1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modules</a:t>
            </a:r>
            <a:r>
              <a:rPr lang="it-IT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it-IT" b="0" kern="0" dirty="0" err="1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Demography</a:t>
            </a:r>
            <a:r>
              <a:rPr lang="it-IT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b="0" kern="0" dirty="0" err="1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labour</a:t>
            </a:r>
            <a:r>
              <a:rPr lang="it-IT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market, </a:t>
            </a:r>
            <a:r>
              <a:rPr lang="it-IT" b="0" kern="0" dirty="0" err="1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productivity</a:t>
            </a:r>
            <a:r>
              <a:rPr lang="it-IT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it-IT" b="0" kern="0" dirty="0" err="1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pension</a:t>
            </a:r>
            <a:r>
              <a:rPr lang="it-IT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b="0" kern="0" dirty="0" err="1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modules</a:t>
            </a:r>
            <a:endParaRPr lang="it-IT" kern="0" dirty="0">
              <a:ea typeface="ＭＳ Ｐゴシック" charset="-128"/>
            </a:endParaRPr>
          </a:p>
        </p:txBody>
      </p:sp>
      <p:sp>
        <p:nvSpPr>
          <p:cNvPr id="8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6B09FE84-CA33-4FB3-B348-2E805122607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497" y="188640"/>
            <a:ext cx="8229600" cy="648072"/>
          </a:xfrm>
        </p:spPr>
        <p:txBody>
          <a:bodyPr/>
          <a:lstStyle/>
          <a:p>
            <a:pPr eaLnBrk="1" hangingPunct="1"/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RGS Pension Model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THE METHODOLOGY</a:t>
            </a:r>
            <a:r>
              <a:rPr lang="en-US" altLang="it-IT" sz="24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	        	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5FC82A43-7ED0-4CA9-AE64-4EE60DF9AC72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15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504" y="1124744"/>
            <a:ext cx="8568952" cy="49982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8050" lvl="1" indent="-45085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Demography, </a:t>
            </a:r>
            <a:r>
              <a:rPr lang="en-US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labour</a:t>
            </a:r>
            <a:r>
              <a:rPr lang="en-US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market and pension modules are based on a cohort </a:t>
            </a:r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approach</a:t>
            </a:r>
          </a:p>
          <a:p>
            <a:pPr marL="908050" lvl="1" indent="-45085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Productivity module based on a Cobb </a:t>
            </a:r>
            <a:r>
              <a:rPr lang="en-US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ouglas production function </a:t>
            </a:r>
            <a:r>
              <a:rPr lang="en-US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Total Factor Productivity plus capital deepening </a:t>
            </a:r>
            <a:endParaRPr lang="it-IT" altLang="it-IT" sz="1800" dirty="0" smtClean="0">
              <a:solidFill>
                <a:srgbClr val="003366"/>
              </a:solidFill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  <a:p>
            <a:pPr marL="908050" lvl="1" indent="-45085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Pension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module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based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on a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dynamic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multistate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approach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involving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a large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number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of “state”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variables</a:t>
            </a:r>
            <a:endParaRPr lang="it-IT" altLang="it-IT" sz="1800" dirty="0">
              <a:solidFill>
                <a:srgbClr val="003366"/>
              </a:solidFill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embers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enrolled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in the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pension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system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are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projected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according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to the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level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disaggregation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provided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by the state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variables</a:t>
            </a:r>
            <a:endParaRPr lang="it-IT" altLang="it-IT" sz="1800" dirty="0">
              <a:solidFill>
                <a:srgbClr val="003366"/>
              </a:solidFill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onetary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variables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pension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amount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wages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) are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projected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terms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their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mean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value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associated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each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possible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“position”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within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the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system</a:t>
            </a:r>
            <a:endParaRPr lang="it-IT" altLang="it-IT" sz="1800" dirty="0">
              <a:solidFill>
                <a:srgbClr val="003366"/>
              </a:solidFill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Includes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specific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module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for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survivor’s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pensions</a:t>
            </a:r>
            <a:endParaRPr lang="it-IT" altLang="it-IT" sz="1800" dirty="0">
              <a:solidFill>
                <a:srgbClr val="003366"/>
              </a:solidFill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  <a:p>
            <a:pPr marL="908050" lvl="1" indent="-45085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Data 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source: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population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labour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force, social security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system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databases</a:t>
            </a:r>
            <a:endParaRPr lang="it-IT" altLang="it-IT" sz="2000" dirty="0">
              <a:solidFill>
                <a:srgbClr val="003366"/>
              </a:solidFill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1A75522-EC41-4BCB-867C-205123E388F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7057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RGS Pension Model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THE MAIN EQUATION TO PROJECT POPULATION	    						  </a:t>
            </a:r>
            <a:r>
              <a:rPr lang="en-US" altLang="it-IT" sz="20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4F618F92-36EE-4BB3-ADD2-66DCB7907A1D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16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5125" name="Rectangle 1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91680" y="2636912"/>
            <a:ext cx="5184576" cy="22322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sz="1800" b="1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 = </a:t>
            </a:r>
            <a:r>
              <a:rPr lang="it-IT" altLang="it-IT" sz="18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opulation</a:t>
            </a:r>
            <a:endParaRPr lang="it-IT" altLang="it-IT" sz="18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it-IT" altLang="it-IT" sz="1800" i="1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  <a:sym typeface="Symbol" pitchFamily="18" charset="2"/>
              </a:rPr>
              <a:t> 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=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probability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surviving</a:t>
            </a:r>
            <a:endParaRPr lang="it-IT" altLang="it-IT" sz="18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altLang="it-IT" sz="1800" dirty="0" smtClean="0">
                <a:solidFill>
                  <a:srgbClr val="003366"/>
                </a:solidFill>
                <a:ea typeface="ＭＳ Ｐゴシック" pitchFamily="34" charset="-128"/>
              </a:rPr>
              <a:t> </a:t>
            </a:r>
            <a:r>
              <a:rPr lang="el-GR" altLang="it-IT" sz="1800" dirty="0" smtClean="0">
                <a:solidFill>
                  <a:srgbClr val="003366"/>
                </a:solidFill>
                <a:latin typeface="Times New Roman"/>
                <a:ea typeface="ＭＳ Ｐゴシック" pitchFamily="34" charset="-128"/>
                <a:cs typeface="Times New Roman"/>
              </a:rPr>
              <a:t>β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 =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probability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not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leaving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the country </a:t>
            </a:r>
          </a:p>
          <a:p>
            <a:pPr eaLnBrk="1" hangingPunct="1">
              <a:buNone/>
            </a:pP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 l  </a:t>
            </a:r>
            <a:r>
              <a:rPr lang="it-IT" altLang="it-IT" sz="18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= 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new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Immigrants</a:t>
            </a:r>
            <a:endParaRPr lang="it-IT" altLang="it-IT" sz="1800" dirty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B = new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births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39434"/>
              </p:ext>
            </p:extLst>
          </p:nvPr>
        </p:nvGraphicFramePr>
        <p:xfrm>
          <a:off x="1373188" y="1670050"/>
          <a:ext cx="61817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9" name="Equazione" r:id="rId6" imgW="1879560" imgH="152280" progId="Equation.3">
                  <p:embed/>
                </p:oleObj>
              </mc:Choice>
              <mc:Fallback>
                <p:oleObj name="Equazione" r:id="rId6" imgW="1879560" imgH="1522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1670050"/>
                        <a:ext cx="61817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7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1A75522-EC41-4BCB-867C-205123E388F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1033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RGS Pension Model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THE MAIN EQUATION TO PROJECT LBOUR FORCE AND EMPLOYMENT	   		 		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4F618F92-36EE-4BB3-ADD2-66DCB7907A1D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17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5125" name="Rectangle 1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576" y="4250804"/>
            <a:ext cx="7416824" cy="18722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it-IT" altLang="it-IT" sz="1800" i="1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v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=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activity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800" dirty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rate 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(    = 1-</a:t>
            </a:r>
            <a:r>
              <a:rPr lang="it-IT" altLang="it-IT" sz="1800" i="1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v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it-IT" altLang="it-IT" sz="1800" i="1" dirty="0" smtClean="0">
                <a:solidFill>
                  <a:schemeClr val="tx1"/>
                </a:solidFill>
                <a:latin typeface="Symbol" panose="05050102010706020507" pitchFamily="18" charset="2"/>
                <a:ea typeface="ＭＳ Ｐゴシック" pitchFamily="34" charset="-128"/>
                <a:sym typeface="Symbol" pitchFamily="18" charset="2"/>
              </a:rPr>
              <a:t>l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=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probability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leaving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permanently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the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wokforce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(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retirement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…)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l-GR" altLang="it-IT" sz="1800" i="1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  <a:sym typeface="Symbol" pitchFamily="18" charset="2"/>
              </a:rPr>
              <a:t>π</a:t>
            </a:r>
            <a:r>
              <a:rPr lang="it-IT" altLang="it-IT" sz="1800" i="1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=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probability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leaving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permanently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the non-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workforce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(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emplyment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..)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it-IT" altLang="it-IT" sz="1800" i="1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k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 </a:t>
            </a:r>
            <a:r>
              <a:rPr lang="it-IT" altLang="it-IT" sz="1800" dirty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=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level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education</a:t>
            </a:r>
            <a:endParaRPr lang="it-IT" altLang="it-IT" sz="1800" dirty="0" smtClean="0">
              <a:solidFill>
                <a:schemeClr val="tx1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it-IT" altLang="it-IT" sz="1800" i="1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N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 </a:t>
            </a:r>
            <a:r>
              <a:rPr lang="it-IT" altLang="it-IT" sz="1800" dirty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=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emplyment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(</a:t>
            </a:r>
            <a:r>
              <a:rPr lang="it-IT" altLang="it-IT" sz="1800" i="1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n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=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employment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rate)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it-IT" altLang="it-IT" sz="1800" i="1" dirty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</a:t>
            </a:r>
            <a:r>
              <a:rPr lang="it-IT" altLang="it-IT" sz="1800" dirty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 =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workers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entering</a:t>
            </a:r>
            <a:r>
              <a:rPr lang="it-IT" altLang="it-IT" sz="1800" dirty="0" smtClean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800" dirty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the </a:t>
            </a:r>
            <a:r>
              <a:rPr lang="it-IT" altLang="it-IT" sz="1800" dirty="0" err="1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labour</a:t>
            </a:r>
            <a:r>
              <a:rPr lang="it-IT" altLang="it-IT" sz="1800" dirty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market on a </a:t>
            </a:r>
            <a:r>
              <a:rPr lang="it-IT" altLang="it-IT" sz="1800" dirty="0" err="1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permant</a:t>
            </a:r>
            <a:r>
              <a:rPr lang="it-IT" altLang="it-IT" sz="1800" dirty="0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basis</a:t>
            </a:r>
            <a:endParaRPr lang="it-IT" altLang="it-IT" sz="1800" dirty="0">
              <a:solidFill>
                <a:schemeClr val="tx1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it-IT" altLang="it-IT" sz="1800" dirty="0" smtClean="0">
              <a:solidFill>
                <a:schemeClr val="tx1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it-IT" altLang="it-IT" sz="1800" dirty="0">
              <a:solidFill>
                <a:schemeClr val="tx1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it-IT" altLang="it-IT" sz="1800" dirty="0" smtClean="0">
              <a:solidFill>
                <a:schemeClr val="tx1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062156"/>
              </p:ext>
            </p:extLst>
          </p:nvPr>
        </p:nvGraphicFramePr>
        <p:xfrm>
          <a:off x="836613" y="1196975"/>
          <a:ext cx="643413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4" name="Equazione" r:id="rId6" imgW="1955520" imgH="355320" progId="Equation.3">
                  <p:embed/>
                </p:oleObj>
              </mc:Choice>
              <mc:Fallback>
                <p:oleObj name="Equazione" r:id="rId6" imgW="1955520" imgH="35532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196975"/>
                        <a:ext cx="6434137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554487"/>
              </p:ext>
            </p:extLst>
          </p:nvPr>
        </p:nvGraphicFramePr>
        <p:xfrm>
          <a:off x="1691680" y="2492896"/>
          <a:ext cx="3214687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5" name="Equazione" r:id="rId8" imgW="977760" imgH="419040" progId="Equation.3">
                  <p:embed/>
                </p:oleObj>
              </mc:Choice>
              <mc:Fallback>
                <p:oleObj name="Equazione" r:id="rId8" imgW="977760" imgH="4190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92896"/>
                        <a:ext cx="3214687" cy="137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81139"/>
              </p:ext>
            </p:extLst>
          </p:nvPr>
        </p:nvGraphicFramePr>
        <p:xfrm>
          <a:off x="2483768" y="4293096"/>
          <a:ext cx="225258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6" name="Equazione" r:id="rId10" imgW="114120" imgH="139680" progId="Equation.3">
                  <p:embed/>
                </p:oleObj>
              </mc:Choice>
              <mc:Fallback>
                <p:oleObj name="Equazione" r:id="rId10" imgW="114120" imgH="1396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293096"/>
                        <a:ext cx="225258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1A75522-EC41-4BCB-867C-205123E388F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7267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86814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buFontTx/>
            </a:pPr>
            <a:endParaRPr lang="en-GB" altLang="it-IT" sz="1800" b="0" kern="0" dirty="0" smtClean="0">
              <a:latin typeface="Frutiger LT 45 Light" panose="020B0500000000000000" pitchFamily="34" charset="0"/>
              <a:cs typeface="Tahoma" pitchFamily="34" charset="0"/>
            </a:endParaRPr>
          </a:p>
          <a:p>
            <a:pPr eaLnBrk="1" hangingPunct="1">
              <a:buFontTx/>
            </a:pPr>
            <a:r>
              <a:rPr lang="en-GB" altLang="it-IT" sz="2000" b="0" kern="0" dirty="0" smtClean="0"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GB" altLang="it-IT" sz="2000" b="0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</a:t>
            </a:r>
            <a:r>
              <a:rPr lang="en-US" altLang="it-IT" sz="2000" b="0" i="1" kern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US" altLang="it-IT" sz="20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COHORT </a:t>
            </a:r>
            <a:r>
              <a:rPr lang="en-US" altLang="it-IT" sz="2000" b="0" i="1" kern="0" cap="all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profile of activities </a:t>
            </a:r>
            <a:r>
              <a:rPr lang="en-US" altLang="it-IT" sz="20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Rates and enrolment </a:t>
            </a:r>
            <a:r>
              <a:rPr lang="en-US" altLang="it-IT" sz="2000" b="0" i="1" kern="0" cap="all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rates by </a:t>
            </a:r>
            <a:r>
              <a:rPr lang="en-US" altLang="it-IT" sz="20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level </a:t>
            </a:r>
            <a:r>
              <a:rPr lang="en-US" altLang="it-IT" sz="2000" b="0" i="1" kern="0" cap="all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of </a:t>
            </a:r>
            <a:r>
              <a:rPr lang="en-US" altLang="it-IT" sz="20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education 	     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b="0" i="1" kern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>
                <a:buFontTx/>
              </a:pPr>
              <a:t>18</a:t>
            </a:fld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r>
              <a:rPr lang="en-US" altLang="it-IT" sz="16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</a:t>
            </a:r>
            <a:r>
              <a:rPr lang="en-US" altLang="it-IT" sz="18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</a:t>
            </a:r>
            <a:r>
              <a:rPr lang="en-US" altLang="it-IT" sz="24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			</a:t>
            </a:r>
            <a:endParaRPr lang="en-GB" altLang="it-IT" sz="1600" b="0" i="1" kern="0" dirty="0" smtClean="0">
              <a:solidFill>
                <a:srgbClr val="00336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9912" y="14127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Frutiger LT 45 Light" panose="020B0500000000000000" pitchFamily="34" charset="0"/>
              </a:rPr>
              <a:t>MALES</a:t>
            </a:r>
            <a:endParaRPr lang="it-IT" sz="1800" dirty="0">
              <a:latin typeface="Frutiger LT 45 Light" panose="020B0500000000000000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74AE2105-6419-498A-B54D-A2231469FCF8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" y="2268488"/>
            <a:ext cx="9002787" cy="317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 bwMode="auto">
          <a:xfrm>
            <a:off x="876350" y="1987351"/>
            <a:ext cx="2327498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Activity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rates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utiger LT 45 Light" panose="020B0500000000000000" pitchFamily="34" charset="0"/>
              <a:ea typeface="ＭＳ Ｐゴシック" charset="-128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4889748" y="1969095"/>
            <a:ext cx="249056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Enrolment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rates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utiger LT 45 Light" panose="020B0500000000000000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38700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16632"/>
            <a:ext cx="89644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buFontTx/>
            </a:pPr>
            <a:r>
              <a:rPr lang="en-GB" altLang="it-IT" sz="2000" b="0" kern="0" dirty="0"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GB" altLang="it-IT" sz="2000" b="0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</a:t>
            </a:r>
            <a:r>
              <a:rPr lang="en-US" altLang="it-IT" sz="20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US" altLang="it-IT" sz="2000" b="0" i="1" kern="0" cap="all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cOHORT</a:t>
            </a:r>
            <a:r>
              <a:rPr lang="en-US" altLang="it-IT" sz="20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US" altLang="it-IT" sz="2000" b="0" i="1" kern="0" cap="all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profile of </a:t>
            </a:r>
            <a:r>
              <a:rPr lang="en-US" altLang="it-IT" sz="20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activities rates </a:t>
            </a:r>
            <a:r>
              <a:rPr lang="en-US" altLang="it-IT" sz="2000" b="0" i="1" kern="0" cap="all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and school </a:t>
            </a:r>
            <a:r>
              <a:rPr lang="en-US" altLang="it-IT" sz="20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enrolment </a:t>
            </a:r>
            <a:r>
              <a:rPr lang="en-US" altLang="it-IT" sz="2000" b="0" i="1" kern="0" cap="all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rates by </a:t>
            </a:r>
            <a:r>
              <a:rPr lang="en-US" altLang="it-IT" sz="20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level </a:t>
            </a:r>
            <a:r>
              <a:rPr lang="en-US" altLang="it-IT" sz="2000" b="0" i="1" kern="0" cap="all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of </a:t>
            </a:r>
            <a:r>
              <a:rPr lang="en-US" altLang="it-IT" sz="20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education </a:t>
            </a:r>
            <a:r>
              <a:rPr lang="en-US" altLang="it-IT" sz="20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      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b="0" i="1" kern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>
                <a:buFontTx/>
              </a:pPr>
              <a:t>19</a:t>
            </a:fld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b="0" i="1" kern="0" dirty="0" smtClean="0">
              <a:solidFill>
                <a:srgbClr val="003366"/>
              </a:solidFill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971600" y="1844824"/>
            <a:ext cx="2327498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Activity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rates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utiger LT 45 Light" panose="020B0500000000000000" pitchFamily="34" charset="0"/>
              <a:ea typeface="ＭＳ Ｐゴシック" charset="-128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4889748" y="1860549"/>
            <a:ext cx="249056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Enrolment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rates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utiger LT 45 Light" panose="020B0500000000000000" pitchFamily="34" charset="0"/>
              <a:ea typeface="ＭＳ Ｐゴシック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79912" y="135341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Frutiger LT 45 Light" panose="020B0500000000000000" pitchFamily="34" charset="0"/>
              </a:rPr>
              <a:t>FEMALE</a:t>
            </a:r>
            <a:endParaRPr lang="it-IT" sz="1600" dirty="0">
              <a:latin typeface="Frutiger LT 45 Light" panose="020B0500000000000000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74AE2105-6419-498A-B54D-A2231469FCF8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2181326"/>
            <a:ext cx="8929689" cy="32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9250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/>
          <a:lstStyle/>
          <a:p>
            <a:pPr lvl="0" eaLnBrk="1" hangingPunct="1"/>
            <a:r>
              <a:rPr lang="en-GB" altLang="it-IT" sz="2000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RGS PENSION MODEL  -  </a:t>
            </a:r>
            <a:r>
              <a:rPr lang="en-GB" altLang="it-IT" sz="200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THE  MAIN TOPICS 			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5FC82A43-7ED0-4CA9-AE64-4EE60DF9AC72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/>
              <a:t>2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FF0000"/>
              </a:solidFill>
              <a:latin typeface="Frutiger LT 45 Light" panose="020B0500000000000000" pitchFamily="34" charset="0"/>
              <a:cs typeface="Tahoma" pitchFamily="34" charset="0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962776" y="6165304"/>
            <a:ext cx="1824037" cy="337344"/>
          </a:xfrm>
        </p:spPr>
        <p:txBody>
          <a:bodyPr/>
          <a:lstStyle/>
          <a:p>
            <a:pPr marL="0" indent="0" algn="just" eaLnBrk="1" hangingPunct="1">
              <a:spcBef>
                <a:spcPts val="1200"/>
              </a:spcBef>
              <a:buNone/>
            </a:pPr>
            <a:r>
              <a:rPr lang="en-GB" altLang="ja-JP" sz="1200" b="1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412776"/>
            <a:ext cx="7959258" cy="41764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23900" lvl="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ja-JP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An overview </a:t>
            </a:r>
            <a:r>
              <a:rPr lang="en-GB" altLang="ja-JP" b="0" kern="0" dirty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of the legal-institutional </a:t>
            </a:r>
            <a:r>
              <a:rPr lang="en-GB" altLang="ja-JP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framework of the Italian pension system</a:t>
            </a:r>
            <a:endParaRPr lang="en-GB" altLang="ja-JP" b="0" kern="0" dirty="0"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  <a:p>
            <a:pPr marL="723900" lvl="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ja-JP" b="0" kern="0" dirty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The outline of the model</a:t>
            </a:r>
          </a:p>
          <a:p>
            <a:pPr marL="723900" lvl="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b="0" kern="0" dirty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Internal consistency of the model</a:t>
            </a:r>
          </a:p>
          <a:p>
            <a:pPr marL="723900" lvl="1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ja-JP" b="0" kern="0" dirty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Result under the National baseline scenario</a:t>
            </a:r>
          </a:p>
          <a:p>
            <a:pPr marL="723900" lvl="1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ja-JP" b="0" kern="0" dirty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Consistency with scenario assumptions</a:t>
            </a:r>
          </a:p>
          <a:p>
            <a:pPr marL="723900" lvl="1" indent="-342900">
              <a:lnSpc>
                <a:spcPct val="2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ja-JP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Long run convergence of projections</a:t>
            </a:r>
            <a:endParaRPr lang="en-GB" altLang="ja-JP" b="0" kern="0" dirty="0"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endParaRPr lang="en-GB" altLang="ja-JP" kern="0" dirty="0">
              <a:latin typeface="+mn-lt"/>
              <a:cs typeface="Times New Roman" pitchFamily="18" charset="0"/>
            </a:endParaRPr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54DF4731-0C9C-444A-8A52-98EABE4764F6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116632"/>
            <a:ext cx="87129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buFontTx/>
            </a:pPr>
            <a:r>
              <a:rPr lang="en-GB" altLang="it-IT" sz="2000" b="0" kern="0" dirty="0"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GB" altLang="it-IT" sz="2000" b="0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</a:t>
            </a:r>
            <a:r>
              <a:rPr lang="en-US" altLang="it-IT" sz="20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US" altLang="it-IT" sz="2000" b="0" i="1" kern="0" cap="all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age profile of activity rates by level of education </a:t>
            </a:r>
            <a:r>
              <a:rPr lang="en-US" altLang="it-IT" sz="20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					 	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b="0" i="1" kern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>
                <a:buFontTx/>
              </a:pPr>
              <a:t>20</a:t>
            </a:fld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b="0" i="1" kern="0" dirty="0" smtClean="0">
              <a:solidFill>
                <a:srgbClr val="003366"/>
              </a:solidFill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876350" y="1901626"/>
            <a:ext cx="3263602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Activity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rates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(source: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labour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force 2015)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utiger LT 45 Light" panose="020B0500000000000000" pitchFamily="34" charset="0"/>
              <a:ea typeface="ＭＳ Ｐゴシック" charset="-128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5108798" y="1912763"/>
            <a:ext cx="349565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Cohort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profile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of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activity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rates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(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forecast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) 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utiger LT 45 Light" panose="020B0500000000000000" pitchFamily="34" charset="0"/>
              <a:ea typeface="ＭＳ Ｐゴシック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100686" y="14503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Frutiger LT 45 Light" panose="020B0500000000000000" pitchFamily="34" charset="0"/>
              </a:rPr>
              <a:t>MALES</a:t>
            </a:r>
            <a:endParaRPr lang="it-IT" sz="1800" dirty="0">
              <a:latin typeface="Frutiger LT 45 Light" panose="020B0500000000000000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74AE2105-6419-498A-B54D-A2231469FCF8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227212"/>
            <a:ext cx="8998743" cy="309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5354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16632"/>
            <a:ext cx="89644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buFontTx/>
            </a:pPr>
            <a:r>
              <a:rPr lang="en-GB" altLang="it-IT" sz="2000" b="0" kern="0" dirty="0"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GB" altLang="it-IT" sz="2000" b="0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</a:t>
            </a:r>
            <a:r>
              <a:rPr lang="en-US" altLang="it-IT" sz="20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US" altLang="it-IT" sz="2000" b="0" i="1" kern="0" cap="all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age profile of activity rates by level of education </a:t>
            </a:r>
            <a:r>
              <a:rPr lang="en-US" altLang="it-IT" sz="2000" b="0" i="1" kern="0" cap="all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                                                            		   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b="0" i="1" kern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>
                <a:buFontTx/>
              </a:pPr>
              <a:t>21</a:t>
            </a:fld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b="0" i="1" kern="0" dirty="0" smtClean="0">
              <a:solidFill>
                <a:srgbClr val="003366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39952" y="145109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Frutiger LT 45 Light" panose="020B0500000000000000" pitchFamily="34" charset="0"/>
              </a:rPr>
              <a:t>FEMALES</a:t>
            </a:r>
            <a:endParaRPr lang="it-IT" sz="1800" dirty="0">
              <a:latin typeface="Frutiger LT 45 Light" panose="020B0500000000000000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74AE2105-6419-498A-B54D-A2231469FCF8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2285056"/>
            <a:ext cx="9024119" cy="33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 bwMode="auto">
          <a:xfrm>
            <a:off x="876350" y="1995907"/>
            <a:ext cx="3263602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Activity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rates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(source: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labour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force 2015)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utiger LT 45 Light" panose="020B0500000000000000" pitchFamily="34" charset="0"/>
              <a:ea typeface="ＭＳ Ｐゴシック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5108798" y="1912763"/>
            <a:ext cx="349565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Cohort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profile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of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activity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rates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 (</a:t>
            </a:r>
            <a:r>
              <a:rPr lang="it-IT" sz="1400" dirty="0" err="1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forecast</a:t>
            </a:r>
            <a:r>
              <a:rPr lang="it-IT" sz="1400" dirty="0" smtClean="0">
                <a:solidFill>
                  <a:srgbClr val="000000"/>
                </a:solidFill>
                <a:latin typeface="Frutiger LT 45 Light" panose="020B0500000000000000" pitchFamily="34" charset="0"/>
                <a:ea typeface="ＭＳ Ｐゴシック" charset="-128"/>
              </a:rPr>
              <a:t>) 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utiger LT 45 Light" panose="020B0500000000000000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3552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16632"/>
            <a:ext cx="87129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buFontTx/>
            </a:pPr>
            <a:r>
              <a:rPr lang="en-GB" altLang="it-IT" sz="2000" b="0" kern="0" dirty="0" smtClean="0"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GB" altLang="it-IT" sz="2000" b="0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</a:t>
            </a:r>
            <a:r>
              <a:rPr lang="en-US" altLang="it-IT" sz="20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ACTIVITY RATES	           	     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b="0" i="1" kern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>
                <a:buFontTx/>
              </a:pPr>
              <a:t>22</a:t>
            </a:fld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b="0" i="1" kern="0" dirty="0" smtClean="0">
              <a:solidFill>
                <a:srgbClr val="00336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4599" y="13382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Frutiger LT 45 Light" panose="020B0500000000000000" pitchFamily="34" charset="0"/>
              </a:rPr>
              <a:t>MALES</a:t>
            </a:r>
            <a:endParaRPr lang="it-IT" sz="1800" dirty="0">
              <a:latin typeface="Frutiger LT 45 Light" panose="020B0500000000000000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74AE2105-6419-498A-B54D-A2231469FCF8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22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3"/>
            <a:ext cx="6336704" cy="45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6686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116632"/>
            <a:ext cx="87849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buFontTx/>
            </a:pPr>
            <a:r>
              <a:rPr lang="en-GB" altLang="it-IT" sz="2000" b="0" kern="0" dirty="0" smtClean="0"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GB" altLang="it-IT" sz="2000" b="0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</a:t>
            </a:r>
            <a:r>
              <a:rPr lang="en-US" altLang="it-IT" sz="2000" b="0" i="1" kern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US" altLang="it-IT" sz="20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ACTIVITY RATES                     	     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b="0" i="1" kern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>
                <a:buFontTx/>
              </a:pPr>
              <a:t>23</a:t>
            </a:fld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  </a:t>
            </a:r>
            <a:endParaRPr lang="en-GB" altLang="it-IT" sz="1600" b="0" i="1" kern="0" dirty="0" smtClean="0">
              <a:solidFill>
                <a:srgbClr val="003366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6695" y="121153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Frutiger LT 45 Light" panose="020B0500000000000000" pitchFamily="34" charset="0"/>
              </a:rPr>
              <a:t>FEMALES</a:t>
            </a:r>
            <a:endParaRPr lang="it-IT" sz="1800" dirty="0">
              <a:latin typeface="Frutiger LT 45 Light" panose="020B0500000000000000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74AE2105-6419-498A-B54D-A2231469FCF8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49" y="1532573"/>
            <a:ext cx="6426301" cy="45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984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RGS Pension Model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THE MAIN EQUATION TO PROJECT NUMBERS ENROLLED IN THE PENSION SYSTEM			     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4F618F92-36EE-4BB3-ADD2-66DCB7907A1D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24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5125" name="Rectangle 1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07704" y="2780929"/>
            <a:ext cx="4114800" cy="2304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 =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members</a:t>
            </a:r>
            <a:endParaRPr lang="it-IT" altLang="it-IT" sz="18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it-IT" altLang="it-IT" sz="1800" i="1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  <a:sym typeface="Symbol" pitchFamily="18" charset="2"/>
              </a:rPr>
              <a:t> 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=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probability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surviving</a:t>
            </a:r>
            <a:endParaRPr lang="it-IT" altLang="it-IT" sz="18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altLang="it-IT" sz="1800" dirty="0" smtClean="0">
                <a:solidFill>
                  <a:srgbClr val="003366"/>
                </a:solidFill>
                <a:ea typeface="ＭＳ Ｐゴシック" pitchFamily="34" charset="-128"/>
              </a:rPr>
              <a:t> 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  =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transition</a:t>
            </a: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matrix</a:t>
            </a:r>
            <a:endParaRPr lang="it-IT" altLang="it-IT" sz="18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it-IT" altLang="it-IT" sz="18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e = new </a:t>
            </a:r>
            <a:r>
              <a:rPr lang="it-IT" altLang="it-IT" sz="18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entrants</a:t>
            </a:r>
            <a:endParaRPr lang="it-IT" altLang="it-IT" sz="18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083332"/>
              </p:ext>
            </p:extLst>
          </p:nvPr>
        </p:nvGraphicFramePr>
        <p:xfrm>
          <a:off x="827584" y="1556792"/>
          <a:ext cx="717708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6" name="Equazione" r:id="rId6" imgW="2184120" imgH="177480" progId="Equation.3">
                  <p:embed/>
                </p:oleObj>
              </mc:Choice>
              <mc:Fallback>
                <p:oleObj name="Equazione" r:id="rId6" imgW="2184120" imgH="177480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56792"/>
                        <a:ext cx="7177087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7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1A75522-EC41-4BCB-867C-205123E388F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17404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pPr eaLnBrk="1" hangingPunct="1"/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RGS Pension Model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STATE VARIABLES AND THEIR SPECIFICATIONS	</a:t>
            </a:r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				   		    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B8CE1DA6-8F35-43D7-801F-43070417F565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25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122912"/>
              </p:ext>
            </p:extLst>
          </p:nvPr>
        </p:nvGraphicFramePr>
        <p:xfrm>
          <a:off x="251520" y="1988840"/>
          <a:ext cx="8582025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0" name="Worksheet" r:id="rId5" imgW="6257841" imgH="2447857" progId="Excel.Sheet.8">
                  <p:embed/>
                </p:oleObj>
              </mc:Choice>
              <mc:Fallback>
                <p:oleObj name="Worksheet" r:id="rId5" imgW="6257841" imgH="2447857" progId="Excel.Sheet.8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88840"/>
                        <a:ext cx="8582025" cy="335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1A75522-EC41-4BCB-867C-205123E388F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25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7199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7532" y="28575"/>
            <a:ext cx="8229600" cy="692696"/>
          </a:xfrm>
        </p:spPr>
        <p:txBody>
          <a:bodyPr/>
          <a:lstStyle/>
          <a:p>
            <a:pPr eaLnBrk="1" hangingPunct="1"/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RGS Pension Model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PROJECTION OF MONETARY VARIABLES						</a:t>
            </a:r>
            <a:r>
              <a:rPr lang="en-US" altLang="it-IT" sz="20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                       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D96BA63D-00D6-4526-8DA4-D7861CF944A5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26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2438" y="980728"/>
            <a:ext cx="8463285" cy="242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lvl="0" indent="-450850" algn="just" eaLnBrk="1" hangingPunct="1">
              <a:spcBef>
                <a:spcPct val="100000"/>
              </a:spcBef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The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mean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value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associated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to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each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position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within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the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pension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system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is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calculated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and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projected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according</a:t>
            </a:r>
            <a:r>
              <a:rPr 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to</a:t>
            </a:r>
          </a:p>
          <a:p>
            <a:pPr marL="987425" lvl="1" indent="-357188" algn="just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the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legal-institutional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framework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 </a:t>
            </a:r>
          </a:p>
          <a:p>
            <a:pPr marL="987425" lvl="1" indent="-357188" algn="just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macroeconomic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assumptions</a:t>
            </a:r>
            <a:endParaRPr lang="it-IT" altLang="it-IT" sz="2000" dirty="0">
              <a:solidFill>
                <a:srgbClr val="003366"/>
              </a:solidFill>
              <a:latin typeface="Frutiger LT 45 Light" panose="020B0500000000000000" pitchFamily="34" charset="0"/>
              <a:ea typeface="ＭＳ Ｐゴシック" charset="-128"/>
              <a:cs typeface="+mn-cs"/>
            </a:endParaRPr>
          </a:p>
          <a:p>
            <a:pPr marL="987425" lvl="1" indent="-357188" algn="just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state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variable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specifications</a:t>
            </a:r>
            <a:endParaRPr lang="it-IT" altLang="it-IT" sz="2000" dirty="0">
              <a:solidFill>
                <a:srgbClr val="003366"/>
              </a:solidFill>
              <a:latin typeface="Frutiger LT 45 Light" panose="020B0500000000000000" pitchFamily="34" charset="0"/>
              <a:ea typeface="ＭＳ Ｐゴシック" charset="-128"/>
              <a:cs typeface="+mn-cs"/>
            </a:endParaRPr>
          </a:p>
          <a:p>
            <a:pPr marL="987425" lvl="1" indent="-357188" algn="just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variation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coefficient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 and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distribution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  <a:cs typeface="+mn-cs"/>
              </a:rPr>
              <a:t>function</a:t>
            </a:r>
            <a:endParaRPr lang="it-IT" altLang="it-IT" sz="2000" dirty="0">
              <a:solidFill>
                <a:srgbClr val="003366"/>
              </a:solidFill>
              <a:latin typeface="Frutiger LT 45 Light" panose="020B0500000000000000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500063" y="3571875"/>
            <a:ext cx="8221662" cy="164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100000"/>
              </a:spcBef>
              <a:buFont typeface="Wingdings" pitchFamily="2" charset="2"/>
              <a:buChar char="Ø"/>
              <a:defRPr/>
            </a:pPr>
            <a:r>
              <a:rPr lang="it-IT" b="0" kern="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Wages</a:t>
            </a:r>
            <a:r>
              <a:rPr lang="it-IT" b="0" kern="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are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projected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by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cohort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on the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basis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of</a:t>
            </a:r>
          </a:p>
          <a:p>
            <a:pPr marL="987425" lvl="1" indent="-357188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inflation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rate and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productivity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growth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rate</a:t>
            </a:r>
          </a:p>
          <a:p>
            <a:pPr marL="987425" lvl="1" indent="-357188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career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progression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(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when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an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additional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year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of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contribution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is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matured</a:t>
            </a:r>
            <a:r>
              <a:rPr lang="it-IT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)</a:t>
            </a:r>
          </a:p>
          <a:p>
            <a:pPr marL="987425" lvl="1" indent="-357188">
              <a:spcBef>
                <a:spcPct val="40000"/>
              </a:spcBef>
              <a:defRPr/>
            </a:pPr>
            <a:endParaRPr lang="it-IT" sz="2000" b="1" kern="0" dirty="0">
              <a:solidFill>
                <a:srgbClr val="003366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51520" y="5286375"/>
            <a:ext cx="8470205" cy="928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100000"/>
              </a:spcBef>
              <a:buFont typeface="Wingdings" pitchFamily="2" charset="2"/>
              <a:buChar char="Ø"/>
              <a:defRPr/>
            </a:pPr>
            <a:r>
              <a:rPr lang="it-IT" sz="2000" b="0" kern="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Career 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progression</a:t>
            </a:r>
            <a:r>
              <a:rPr lang="it-IT" sz="2000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is</a:t>
            </a:r>
            <a:r>
              <a:rPr lang="it-IT" sz="2000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calibrate in 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order</a:t>
            </a:r>
            <a:r>
              <a:rPr lang="it-IT" sz="2000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to 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guarantee</a:t>
            </a:r>
            <a:r>
              <a:rPr lang="it-IT" sz="2000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that</a:t>
            </a:r>
            <a:r>
              <a:rPr lang="it-IT" sz="2000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the 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average</a:t>
            </a:r>
            <a:r>
              <a:rPr lang="it-IT" sz="2000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contribution</a:t>
            </a:r>
            <a:r>
              <a:rPr lang="it-IT" sz="2000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base (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wages</a:t>
            </a:r>
            <a:r>
              <a:rPr lang="it-IT" sz="2000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, 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earnings</a:t>
            </a:r>
            <a:r>
              <a:rPr lang="it-IT" sz="2000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) 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grows</a:t>
            </a:r>
            <a:r>
              <a:rPr lang="it-IT" sz="2000" b="0" kern="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in line with </a:t>
            </a:r>
            <a:r>
              <a:rPr lang="it-IT" sz="2000" b="0" kern="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productivity</a:t>
            </a:r>
            <a:endParaRPr lang="it-IT" sz="2000" b="0" kern="0" dirty="0">
              <a:solidFill>
                <a:srgbClr val="003366"/>
              </a:solidFill>
              <a:latin typeface="Frutiger LT 45 Light" panose="020B0500000000000000" pitchFamily="34" charset="0"/>
              <a:ea typeface="ＭＳ Ｐゴシック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7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1A75522-EC41-4BCB-867C-205123E388F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26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783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316" y="116632"/>
            <a:ext cx="8229600" cy="792088"/>
          </a:xfrm>
        </p:spPr>
        <p:txBody>
          <a:bodyPr/>
          <a:lstStyle/>
          <a:p>
            <a:pPr eaLnBrk="1" hangingPunct="1"/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RGS Pension </a:t>
            </a:r>
            <a:r>
              <a:rPr lang="en-US" altLang="it-IT" sz="2000" dirty="0">
                <a:solidFill>
                  <a:srgbClr val="003366"/>
                </a:solidFill>
                <a:latin typeface="Frutiger LT 45 Light" panose="020B0500000000000000" pitchFamily="34" charset="0"/>
              </a:rPr>
              <a:t>M</a:t>
            </a:r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odel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THE PROJECTION OF SURVIVORS’ PENSIONS				    		     		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DE439BBD-C484-4DF1-93B1-682CB46F2DFD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27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412776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indent="-450850" algn="just" eaLnBrk="1" hangingPunct="1">
              <a:spcBef>
                <a:spcPct val="100000"/>
              </a:spcBef>
              <a:buFont typeface="Wingdings" pitchFamily="2" charset="2"/>
              <a:buChar char="Ø"/>
              <a:defRPr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Survivor’s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pensions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are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calculated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applying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to dead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members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of the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pension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system</a:t>
            </a:r>
            <a:endParaRPr lang="it-IT" altLang="it-IT" sz="2000" dirty="0">
              <a:solidFill>
                <a:srgbClr val="003366"/>
              </a:solidFill>
              <a:latin typeface="Frutiger LT 45 Light" panose="020B0500000000000000" pitchFamily="34" charset="0"/>
              <a:ea typeface="ＭＳ Ｐゴシック" charset="-128"/>
            </a:endParaRP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probabilities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leaving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a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survivor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in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possession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required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prerequisites</a:t>
            </a:r>
            <a:r>
              <a:rPr lang="it-IT" altLang="it-IT" sz="2000" dirty="0" smtClean="0">
                <a:latin typeface="Frutiger LT 45 Light" panose="020B0500000000000000" pitchFamily="34" charset="0"/>
              </a:rPr>
              <a:t> 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permutation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matrix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to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attribute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an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age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to 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survivor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spouse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starting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from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that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deceased</a:t>
            </a:r>
            <a:endParaRPr lang="it-IT" altLang="it-IT" sz="20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probabilities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surviving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to the stock of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survivors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’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pensions</a:t>
            </a:r>
            <a:endParaRPr lang="it-IT" altLang="it-IT" sz="20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marL="450850" indent="-450850" algn="just" eaLnBrk="1" hangingPunct="1">
              <a:spcBef>
                <a:spcPct val="100000"/>
              </a:spcBef>
              <a:buFont typeface="Wingdings" pitchFamily="2" charset="2"/>
              <a:buChar char="Ø"/>
              <a:defRPr/>
            </a:pP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The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average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amount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of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pension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is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calulated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and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projected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applying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the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same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methodology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as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that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 for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charset="-128"/>
              </a:rPr>
              <a:t>members</a:t>
            </a:r>
            <a:endParaRPr lang="it-IT" altLang="it-IT" sz="2000" dirty="0">
              <a:solidFill>
                <a:srgbClr val="003366"/>
              </a:solidFill>
              <a:latin typeface="Frutiger LT 45 Light" panose="020B0500000000000000" pitchFamily="34" charset="0"/>
              <a:ea typeface="ＭＳ Ｐゴシック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1A75522-EC41-4BCB-867C-205123E388F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44727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97552" cy="720080"/>
          </a:xfrm>
        </p:spPr>
        <p:txBody>
          <a:bodyPr/>
          <a:lstStyle/>
          <a:p>
            <a:pPr eaLnBrk="1" hangingPunct="1"/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RGS Pension Model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INTERNAL CONSISTENCY</a:t>
            </a:r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		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28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908720"/>
            <a:ext cx="8535293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endParaRPr lang="it-IT" altLang="it-IT" sz="20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All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modules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are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based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on a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cohort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approach</a:t>
            </a:r>
            <a:endParaRPr lang="it-IT" altLang="it-IT" sz="20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Probability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of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surviving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on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average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are 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same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for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population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,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labour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force and 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ensured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(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contributors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,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pensioners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,…)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New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ensured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are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consistent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with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cohort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changes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in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employment</a:t>
            </a:r>
            <a:endParaRPr lang="it-IT" altLang="it-IT" sz="20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Exit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probabilities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from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labour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market are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linked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to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retirement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rates</a:t>
            </a:r>
            <a:endParaRPr lang="it-IT" altLang="it-IT" sz="20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Average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wage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/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earnings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grows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in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line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with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productivity</a:t>
            </a:r>
            <a:endParaRPr lang="it-IT" altLang="it-IT" sz="20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Migration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flows</a:t>
            </a:r>
            <a:endParaRPr lang="it-IT" altLang="it-IT" sz="2000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immigrants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under 43 and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their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descendents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are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treated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as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natives</a:t>
            </a:r>
            <a:endParaRPr lang="it-IT" altLang="it-IT" sz="1600" dirty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immigrants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aged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between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43 and 60, are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assumed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to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enter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the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labour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market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according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to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the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corresponding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employment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rates</a:t>
            </a:r>
            <a:endParaRPr lang="it-IT" altLang="it-IT" sz="1600" dirty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immigrants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above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60 are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assumed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not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to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be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able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to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get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any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contribution-related</a:t>
            </a:r>
            <a:r>
              <a:rPr lang="it-IT" altLang="it-IT" sz="1600" dirty="0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Frutiger LT 45 Light" panose="020B0500000000000000" pitchFamily="34" charset="0"/>
                <a:ea typeface="ＭＳ Ｐゴシック" pitchFamily="34" charset="-128"/>
              </a:rPr>
              <a:t>pension</a:t>
            </a:r>
            <a:endParaRPr lang="it-IT" altLang="it-IT" sz="1600" dirty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1A75522-EC41-4BCB-867C-205123E388F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28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20012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116632"/>
            <a:ext cx="8964488" cy="900113"/>
          </a:xfrm>
        </p:spPr>
        <p:txBody>
          <a:bodyPr/>
          <a:lstStyle/>
          <a:p>
            <a:pPr eaLnBrk="1" hangingPunct="1"/>
            <a:r>
              <a:rPr lang="en-GB" altLang="it-IT" sz="2000" dirty="0"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GB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CONTRIBUTION BASE TO GDP RATIO AND ITS DECOMPOSITION 		</a:t>
            </a:r>
            <a:r>
              <a:rPr lang="en-US" altLang="it-IT" sz="24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	    		        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29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5718CEE2-997B-4A23-8446-DEF73ACCAC7C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395536" y="1412776"/>
            <a:ext cx="316835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39627" y="1548386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 err="1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</a:t>
            </a:r>
            <a:r>
              <a:rPr lang="it-IT" sz="1800" dirty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800" dirty="0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base/GDP </a:t>
            </a:r>
            <a:endParaRPr lang="it-IT" sz="1800" dirty="0">
              <a:latin typeface="Frutiger LT 45 Light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76986" y="1558934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 err="1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Contributors</a:t>
            </a:r>
            <a:r>
              <a:rPr lang="it-IT" sz="1800" dirty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800" dirty="0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it-IT" sz="1800" dirty="0" err="1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  <a:r>
              <a:rPr lang="it-IT" sz="1800" dirty="0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800" dirty="0">
              <a:latin typeface="Frutiger LT 45 Light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" y="1772816"/>
            <a:ext cx="9083675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"/>
            <a:ext cx="8676456" cy="620688"/>
          </a:xfrm>
        </p:spPr>
        <p:txBody>
          <a:bodyPr/>
          <a:lstStyle/>
          <a:p>
            <a:pPr lvl="0" eaLnBrk="1" hangingPunct="1"/>
            <a:r>
              <a:rPr lang="en-GB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LEGAL-INSTITUTIONAL FRAMEWORK </a:t>
            </a:r>
            <a:r>
              <a:rPr lang="en-GB" altLang="it-IT" sz="2000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– </a:t>
            </a:r>
            <a:r>
              <a:rPr lang="en-GB" altLang="it-IT" sz="200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AN OVERVIEW </a:t>
            </a:r>
            <a:r>
              <a:rPr lang="en-GB" altLang="it-IT" sz="2000" i="1" dirty="0" smtClean="0">
                <a:solidFill>
                  <a:srgbClr val="FF0000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GB" altLang="it-IT" sz="2000" i="1" dirty="0" smtClean="0">
                <a:solidFill>
                  <a:srgbClr val="003366"/>
                </a:solidFill>
                <a:cs typeface="Times New Roman" pitchFamily="18" charset="0"/>
              </a:rPr>
              <a:t>	</a:t>
            </a:r>
            <a:r>
              <a:rPr lang="en-GB" altLang="it-IT" sz="2000" i="1" dirty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GB" altLang="it-IT" sz="2000" i="1" dirty="0" smtClean="0">
                <a:solidFill>
                  <a:srgbClr val="003366"/>
                </a:solidFill>
                <a:cs typeface="Times New Roman" pitchFamily="18" charset="0"/>
              </a:rPr>
              <a:t>     	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5FC82A43-7ED0-4CA9-AE64-4EE60DF9AC72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/>
              <a:t>3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597" y="908720"/>
            <a:ext cx="7959827" cy="523490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ja-JP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Public pension system</a:t>
            </a:r>
          </a:p>
          <a:p>
            <a:pPr marL="831850" indent="-374650"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ompulsory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, pay-as-you-go system</a:t>
            </a:r>
          </a:p>
          <a:p>
            <a:pPr marL="831850" indent="-374650"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rovides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: old age (and early), disability, survivors’ pensions, and old age allowances</a:t>
            </a:r>
          </a:p>
          <a:p>
            <a:pPr marL="831850" indent="-374650"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pplies 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the same general rules across all 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participants, 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in the mid-long run</a:t>
            </a:r>
          </a:p>
          <a:p>
            <a:pPr marL="831850" indent="-374650"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overs 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all workers: public sector employees (expenditure 25%), private sector employees (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60%) 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and the self-employed (15%) </a:t>
            </a:r>
          </a:p>
          <a:p>
            <a:pPr marL="831850" indent="-374650"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ll 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labour income are subject to 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contribution</a:t>
            </a:r>
          </a:p>
          <a:p>
            <a:pPr marL="831850" indent="-374650" algn="just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altLang="ja-JP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g</a:t>
            </a:r>
            <a:r>
              <a:rPr lang="en-GB" altLang="ja-JP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reatly </a:t>
            </a:r>
            <a:r>
              <a:rPr lang="en-GB" altLang="ja-JP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reformed during the last two </a:t>
            </a:r>
            <a:r>
              <a:rPr lang="en-GB" altLang="ja-JP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decades</a:t>
            </a:r>
            <a:endParaRPr lang="en-GB" altLang="ja-JP" sz="2000" kern="1200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en-GB" altLang="ja-JP" sz="1800" dirty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F4A446D9-CCB0-48BA-84FB-2EF19BBC765A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034" y="116632"/>
            <a:ext cx="8424936" cy="720080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GB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Comparison between different scenarios   			                                                         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(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30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0D264ECC-1708-49EF-ADBF-B9F07A6CB7E2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4218"/>
            <a:ext cx="7126970" cy="40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123728" y="1464886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1800" kern="0" dirty="0" smtClean="0">
                <a:latin typeface="Frutiger LT 45 Light" panose="020B0500000000000000" pitchFamily="34" charset="0"/>
                <a:ea typeface="+mj-ea"/>
                <a:cs typeface="Tahoma" pitchFamily="34" charset="0"/>
              </a:rPr>
              <a:t>PENSION EXPENDITURE AS A SHARE OF GDP</a:t>
            </a:r>
            <a:endParaRPr lang="it-IT" sz="18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8408" y="188640"/>
            <a:ext cx="8208912" cy="714375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 BASELINE SCENARIO –  </a:t>
            </a:r>
            <a:r>
              <a:rPr lang="en-GB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DECOMPOSITION OF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PENSION EXPENDITURE AS A SHARE OF GDP 	</a:t>
            </a:r>
            <a:r>
              <a:rPr lang="en-US" altLang="it-IT" sz="200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 		 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31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FF0000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44FE52C7-DBE6-4B30-8628-A0918F9D9AD0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3058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gget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635678"/>
              </p:ext>
            </p:extLst>
          </p:nvPr>
        </p:nvGraphicFramePr>
        <p:xfrm>
          <a:off x="1331640" y="980732"/>
          <a:ext cx="5904656" cy="914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0" name="Equazione" r:id="rId4" imgW="4781520" imgH="790560" progId="Equation.3">
                  <p:embed/>
                </p:oleObj>
              </mc:Choice>
              <mc:Fallback>
                <p:oleObj name="Equazione" r:id="rId4" imgW="4781520" imgH="790560" progId="Equation.3">
                  <p:embed/>
                  <p:pic>
                    <p:nvPicPr>
                      <p:cNvPr id="0" name="Object 1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80732"/>
                        <a:ext cx="5904656" cy="914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9"/>
          <p:cNvSpPr>
            <a:spLocks noGrp="1" noChangeArrowheads="1"/>
          </p:cNvSpPr>
          <p:nvPr>
            <p:ph type="title" idx="4294967295"/>
          </p:nvPr>
        </p:nvSpPr>
        <p:spPr>
          <a:xfrm>
            <a:off x="207577" y="116632"/>
            <a:ext cx="8640960" cy="714375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 BASELINE SCENARIO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DECOMPOSITION OF PENSIONS TO EMPLOYEES RATIO 						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32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</p:txBody>
      </p:sp>
      <p:sp>
        <p:nvSpPr>
          <p:cNvPr id="8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EA861FC3-942D-4879-AD5D-EAEF08CF2DC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70" name="Group 10"/>
          <p:cNvGrpSpPr>
            <a:grpSpLocks noChangeAspect="1"/>
          </p:cNvGrpSpPr>
          <p:nvPr/>
        </p:nvGrpSpPr>
        <p:grpSpPr bwMode="auto">
          <a:xfrm>
            <a:off x="1307809" y="997871"/>
            <a:ext cx="6132910" cy="1300920"/>
            <a:chOff x="0" y="0"/>
            <a:chExt cx="3908" cy="879"/>
          </a:xfrm>
        </p:grpSpPr>
        <p:sp>
          <p:nvSpPr>
            <p:cNvPr id="71" name="Line 11"/>
            <p:cNvSpPr>
              <a:spLocks noChangeShapeType="1"/>
            </p:cNvSpPr>
            <p:nvPr/>
          </p:nvSpPr>
          <p:spPr bwMode="auto">
            <a:xfrm>
              <a:off x="0" y="269"/>
              <a:ext cx="873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12"/>
            <p:cNvSpPr>
              <a:spLocks noChangeArrowheads="1"/>
            </p:cNvSpPr>
            <p:nvPr/>
          </p:nvSpPr>
          <p:spPr bwMode="auto">
            <a:xfrm>
              <a:off x="1467" y="102"/>
              <a:ext cx="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(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1679" y="102"/>
              <a:ext cx="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)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1416" y="396"/>
              <a:ext cx="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(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1731" y="396"/>
              <a:ext cx="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)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auto">
            <a:xfrm>
              <a:off x="1083" y="269"/>
              <a:ext cx="699" cy="1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17"/>
            <p:cNvSpPr>
              <a:spLocks noChangeArrowheads="1"/>
            </p:cNvSpPr>
            <p:nvPr/>
          </p:nvSpPr>
          <p:spPr bwMode="auto">
            <a:xfrm>
              <a:off x="2293" y="396"/>
              <a:ext cx="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(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2504" y="396"/>
              <a:ext cx="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)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>
              <a:off x="1890" y="269"/>
              <a:ext cx="735" cy="1"/>
            </a:xfrm>
            <a:prstGeom prst="line">
              <a:avLst/>
            </a:prstGeom>
            <a:noFill/>
            <a:ln w="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3329" y="396"/>
              <a:ext cx="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(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3644" y="396"/>
              <a:ext cx="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)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>
              <a:off x="2909" y="269"/>
              <a:ext cx="873" cy="1"/>
            </a:xfrm>
            <a:prstGeom prst="line">
              <a:avLst/>
            </a:prstGeom>
            <a:noFill/>
            <a:ln w="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 flipH="1">
              <a:off x="2644" y="45"/>
              <a:ext cx="247" cy="769"/>
            </a:xfrm>
            <a:prstGeom prst="line">
              <a:avLst/>
            </a:prstGeom>
            <a:noFill/>
            <a:ln w="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24"/>
            <p:cNvSpPr>
              <a:spLocks noChangeArrowheads="1"/>
            </p:cNvSpPr>
            <p:nvPr/>
          </p:nvSpPr>
          <p:spPr bwMode="auto">
            <a:xfrm>
              <a:off x="3441" y="442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4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25"/>
            <p:cNvSpPr>
              <a:spLocks noChangeArrowheads="1"/>
            </p:cNvSpPr>
            <p:nvPr/>
          </p:nvSpPr>
          <p:spPr bwMode="auto">
            <a:xfrm>
              <a:off x="3585" y="442"/>
              <a:ext cx="32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3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26"/>
            <p:cNvSpPr>
              <a:spLocks noChangeArrowheads="1"/>
            </p:cNvSpPr>
            <p:nvPr/>
          </p:nvSpPr>
          <p:spPr bwMode="auto">
            <a:xfrm>
              <a:off x="3095" y="442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4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27"/>
            <p:cNvSpPr>
              <a:spLocks noChangeArrowheads="1"/>
            </p:cNvSpPr>
            <p:nvPr/>
          </p:nvSpPr>
          <p:spPr bwMode="auto">
            <a:xfrm>
              <a:off x="3246" y="442"/>
              <a:ext cx="328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2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28"/>
            <p:cNvSpPr>
              <a:spLocks noChangeArrowheads="1"/>
            </p:cNvSpPr>
            <p:nvPr/>
          </p:nvSpPr>
          <p:spPr bwMode="auto">
            <a:xfrm>
              <a:off x="2909" y="442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1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2352" y="442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4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30"/>
            <p:cNvSpPr>
              <a:spLocks noChangeArrowheads="1"/>
            </p:cNvSpPr>
            <p:nvPr/>
          </p:nvSpPr>
          <p:spPr bwMode="auto">
            <a:xfrm>
              <a:off x="2427" y="442"/>
              <a:ext cx="32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3</a:t>
              </a:r>
              <a:endPara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31"/>
            <p:cNvSpPr>
              <a:spLocks noChangeArrowheads="1"/>
            </p:cNvSpPr>
            <p:nvPr/>
          </p:nvSpPr>
          <p:spPr bwMode="auto">
            <a:xfrm>
              <a:off x="2007" y="442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4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2157" y="442"/>
              <a:ext cx="328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2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33"/>
            <p:cNvSpPr>
              <a:spLocks noChangeArrowheads="1"/>
            </p:cNvSpPr>
            <p:nvPr/>
          </p:nvSpPr>
          <p:spPr bwMode="auto">
            <a:xfrm>
              <a:off x="1890" y="442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1</a:t>
              </a:r>
              <a:endPara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34"/>
            <p:cNvSpPr>
              <a:spLocks noChangeArrowheads="1"/>
            </p:cNvSpPr>
            <p:nvPr/>
          </p:nvSpPr>
          <p:spPr bwMode="auto">
            <a:xfrm>
              <a:off x="1524" y="442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4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585" y="442"/>
              <a:ext cx="32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3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36"/>
            <p:cNvSpPr>
              <a:spLocks noChangeArrowheads="1"/>
            </p:cNvSpPr>
            <p:nvPr/>
          </p:nvSpPr>
          <p:spPr bwMode="auto">
            <a:xfrm>
              <a:off x="1182" y="442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4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37"/>
            <p:cNvSpPr>
              <a:spLocks noChangeArrowheads="1"/>
            </p:cNvSpPr>
            <p:nvPr/>
          </p:nvSpPr>
          <p:spPr bwMode="auto">
            <a:xfrm>
              <a:off x="1332" y="442"/>
              <a:ext cx="328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2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38"/>
            <p:cNvSpPr>
              <a:spLocks noChangeArrowheads="1"/>
            </p:cNvSpPr>
            <p:nvPr/>
          </p:nvSpPr>
          <p:spPr bwMode="auto">
            <a:xfrm>
              <a:off x="1083" y="442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1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531" y="415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4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40"/>
            <p:cNvSpPr>
              <a:spLocks noChangeArrowheads="1"/>
            </p:cNvSpPr>
            <p:nvPr/>
          </p:nvSpPr>
          <p:spPr bwMode="auto">
            <a:xfrm>
              <a:off x="675" y="415"/>
              <a:ext cx="32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3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41"/>
            <p:cNvSpPr>
              <a:spLocks noChangeArrowheads="1"/>
            </p:cNvSpPr>
            <p:nvPr/>
          </p:nvSpPr>
          <p:spPr bwMode="auto">
            <a:xfrm>
              <a:off x="186" y="415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4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ectangle 42"/>
            <p:cNvSpPr>
              <a:spLocks noChangeArrowheads="1"/>
            </p:cNvSpPr>
            <p:nvPr/>
          </p:nvSpPr>
          <p:spPr bwMode="auto">
            <a:xfrm>
              <a:off x="336" y="415"/>
              <a:ext cx="328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2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>
              <a:off x="0" y="415"/>
              <a:ext cx="32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 Extra" pitchFamily="18" charset="2"/>
                  <a:ea typeface="+mn-ea"/>
                  <a:cs typeface="+mn-cs"/>
                </a:rPr>
                <a:t>1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45"/>
            <p:cNvSpPr>
              <a:spLocks noChangeArrowheads="1"/>
            </p:cNvSpPr>
            <p:nvPr/>
          </p:nvSpPr>
          <p:spPr bwMode="auto">
            <a:xfrm>
              <a:off x="3188" y="664"/>
              <a:ext cx="35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31%</a:t>
              </a:r>
              <a:endPara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47"/>
            <p:cNvSpPr>
              <a:spLocks noChangeArrowheads="1"/>
            </p:cNvSpPr>
            <p:nvPr/>
          </p:nvSpPr>
          <p:spPr bwMode="auto">
            <a:xfrm>
              <a:off x="2101" y="674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35%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Rectangle 49"/>
            <p:cNvSpPr>
              <a:spLocks noChangeArrowheads="1"/>
            </p:cNvSpPr>
            <p:nvPr/>
          </p:nvSpPr>
          <p:spPr bwMode="auto">
            <a:xfrm>
              <a:off x="1272" y="675"/>
              <a:ext cx="3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98%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51"/>
            <p:cNvSpPr>
              <a:spLocks noChangeArrowheads="1"/>
            </p:cNvSpPr>
            <p:nvPr/>
          </p:nvSpPr>
          <p:spPr bwMode="auto">
            <a:xfrm>
              <a:off x="206" y="626"/>
              <a:ext cx="40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-</a:t>
              </a:r>
              <a:r>
                <a:rPr kumimoji="0" lang="it-IT" altLang="it-IT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1.6%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52"/>
            <p:cNvSpPr>
              <a:spLocks noChangeArrowheads="1"/>
            </p:cNvSpPr>
            <p:nvPr/>
          </p:nvSpPr>
          <p:spPr bwMode="auto">
            <a:xfrm>
              <a:off x="3534" y="432"/>
              <a:ext cx="14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69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53"/>
            <p:cNvSpPr>
              <a:spLocks noChangeArrowheads="1"/>
            </p:cNvSpPr>
            <p:nvPr/>
          </p:nvSpPr>
          <p:spPr bwMode="auto">
            <a:xfrm>
              <a:off x="3369" y="432"/>
              <a:ext cx="14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20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54"/>
            <p:cNvSpPr>
              <a:spLocks noChangeArrowheads="1"/>
            </p:cNvSpPr>
            <p:nvPr/>
          </p:nvSpPr>
          <p:spPr bwMode="auto">
            <a:xfrm>
              <a:off x="2331" y="432"/>
              <a:ext cx="14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70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55"/>
            <p:cNvSpPr>
              <a:spLocks noChangeArrowheads="1"/>
            </p:cNvSpPr>
            <p:nvPr/>
          </p:nvSpPr>
          <p:spPr bwMode="auto">
            <a:xfrm>
              <a:off x="1621" y="432"/>
              <a:ext cx="14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69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56"/>
            <p:cNvSpPr>
              <a:spLocks noChangeArrowheads="1"/>
            </p:cNvSpPr>
            <p:nvPr/>
          </p:nvSpPr>
          <p:spPr bwMode="auto">
            <a:xfrm>
              <a:off x="1456" y="432"/>
              <a:ext cx="14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20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57"/>
            <p:cNvSpPr>
              <a:spLocks noChangeArrowheads="1"/>
            </p:cNvSpPr>
            <p:nvPr/>
          </p:nvSpPr>
          <p:spPr bwMode="auto">
            <a:xfrm>
              <a:off x="1506" y="139"/>
              <a:ext cx="14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70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58"/>
            <p:cNvSpPr>
              <a:spLocks noChangeArrowheads="1"/>
            </p:cNvSpPr>
            <p:nvPr/>
          </p:nvSpPr>
          <p:spPr bwMode="auto">
            <a:xfrm>
              <a:off x="3474" y="421"/>
              <a:ext cx="11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-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59"/>
            <p:cNvSpPr>
              <a:spLocks noChangeArrowheads="1"/>
            </p:cNvSpPr>
            <p:nvPr/>
          </p:nvSpPr>
          <p:spPr bwMode="auto">
            <a:xfrm>
              <a:off x="2436" y="421"/>
              <a:ext cx="11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+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60"/>
            <p:cNvSpPr>
              <a:spLocks noChangeArrowheads="1"/>
            </p:cNvSpPr>
            <p:nvPr/>
          </p:nvSpPr>
          <p:spPr bwMode="auto">
            <a:xfrm>
              <a:off x="1561" y="421"/>
              <a:ext cx="11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-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61"/>
            <p:cNvSpPr>
              <a:spLocks noChangeArrowheads="1"/>
            </p:cNvSpPr>
            <p:nvPr/>
          </p:nvSpPr>
          <p:spPr bwMode="auto">
            <a:xfrm>
              <a:off x="1611" y="128"/>
              <a:ext cx="11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+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Rectangle 62"/>
            <p:cNvSpPr>
              <a:spLocks noChangeArrowheads="1"/>
            </p:cNvSpPr>
            <p:nvPr/>
          </p:nvSpPr>
          <p:spPr bwMode="auto">
            <a:xfrm>
              <a:off x="2011" y="671"/>
              <a:ext cx="9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-</a:t>
              </a:r>
              <a:endPara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Rectangle 63"/>
            <p:cNvSpPr>
              <a:spLocks noChangeArrowheads="1"/>
            </p:cNvSpPr>
            <p:nvPr/>
          </p:nvSpPr>
          <p:spPr bwMode="auto">
            <a:xfrm>
              <a:off x="1813" y="120"/>
              <a:ext cx="17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×</a:t>
              </a:r>
              <a:endPara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ectangle 64"/>
            <p:cNvSpPr>
              <a:spLocks noChangeArrowheads="1"/>
            </p:cNvSpPr>
            <p:nvPr/>
          </p:nvSpPr>
          <p:spPr bwMode="auto">
            <a:xfrm>
              <a:off x="926" y="120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=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65"/>
            <p:cNvSpPr>
              <a:spLocks noChangeArrowheads="1"/>
            </p:cNvSpPr>
            <p:nvPr/>
          </p:nvSpPr>
          <p:spPr bwMode="auto">
            <a:xfrm>
              <a:off x="3010" y="294"/>
              <a:ext cx="40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Pop</a:t>
              </a:r>
              <a:endPara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66"/>
            <p:cNvSpPr>
              <a:spLocks noChangeArrowheads="1"/>
            </p:cNvSpPr>
            <p:nvPr/>
          </p:nvSpPr>
          <p:spPr bwMode="auto">
            <a:xfrm>
              <a:off x="2923" y="20"/>
              <a:ext cx="9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Employees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67"/>
            <p:cNvSpPr>
              <a:spLocks noChangeArrowheads="1"/>
            </p:cNvSpPr>
            <p:nvPr/>
          </p:nvSpPr>
          <p:spPr bwMode="auto">
            <a:xfrm>
              <a:off x="1974" y="294"/>
              <a:ext cx="40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Pop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Rectangle 68"/>
            <p:cNvSpPr>
              <a:spLocks noChangeArrowheads="1"/>
            </p:cNvSpPr>
            <p:nvPr/>
          </p:nvSpPr>
          <p:spPr bwMode="auto">
            <a:xfrm>
              <a:off x="1904" y="20"/>
              <a:ext cx="80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Pensions</a:t>
              </a:r>
              <a:endPara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69"/>
            <p:cNvSpPr>
              <a:spLocks noChangeArrowheads="1"/>
            </p:cNvSpPr>
            <p:nvPr/>
          </p:nvSpPr>
          <p:spPr bwMode="auto">
            <a:xfrm>
              <a:off x="1097" y="294"/>
              <a:ext cx="40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Pop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ctangle 70"/>
            <p:cNvSpPr>
              <a:spLocks noChangeArrowheads="1"/>
            </p:cNvSpPr>
            <p:nvPr/>
          </p:nvSpPr>
          <p:spPr bwMode="auto">
            <a:xfrm>
              <a:off x="1149" y="0"/>
              <a:ext cx="40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Pop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ctangle 71"/>
            <p:cNvSpPr>
              <a:spLocks noChangeArrowheads="1"/>
            </p:cNvSpPr>
            <p:nvPr/>
          </p:nvSpPr>
          <p:spPr bwMode="auto">
            <a:xfrm>
              <a:off x="14" y="294"/>
              <a:ext cx="9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Employees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Rectangle 72"/>
            <p:cNvSpPr>
              <a:spLocks noChangeArrowheads="1"/>
            </p:cNvSpPr>
            <p:nvPr/>
          </p:nvSpPr>
          <p:spPr bwMode="auto">
            <a:xfrm>
              <a:off x="83" y="20"/>
              <a:ext cx="80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it-IT" altLang="it-IT" sz="25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Pensions</a:t>
              </a: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33" y="2413091"/>
            <a:ext cx="6983742" cy="36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246" y="40804"/>
            <a:ext cx="8532440" cy="714375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 BASELINE SCENARIO - </a:t>
            </a:r>
            <a:r>
              <a:rPr lang="en-GB" altLang="it-IT" sz="200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LABOUR FORCE VS PENSIONERS  IN  THE AGE CLASS 55-69 						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33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FF0000"/>
              </a:solidFill>
            </a:endParaRPr>
          </a:p>
        </p:txBody>
      </p:sp>
      <p:sp>
        <p:nvSpPr>
          <p:cNvPr id="38916" name="Rectangle 96"/>
          <p:cNvSpPr>
            <a:spLocks noChangeArrowheads="1"/>
          </p:cNvSpPr>
          <p:nvPr/>
        </p:nvSpPr>
        <p:spPr bwMode="auto">
          <a:xfrm>
            <a:off x="857250" y="764704"/>
            <a:ext cx="71437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altLang="ja-JP" sz="1800" b="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% Change in the period </a:t>
            </a:r>
            <a:r>
              <a:rPr lang="en-GB" altLang="ja-JP" sz="1800" b="0" dirty="0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2015-2060 </a:t>
            </a:r>
            <a:endParaRPr lang="en-GB" altLang="ja-JP" sz="1800" b="0" dirty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3851920" y="1100986"/>
            <a:ext cx="1872208" cy="1554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50DACA12-8862-467B-ABE0-F09DBEC7C845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32" y="1210792"/>
            <a:ext cx="44100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25266"/>
            <a:ext cx="7056784" cy="33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60" y="57150"/>
            <a:ext cx="8892480" cy="692696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 BASELINE SCENARIO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ANALYSIS OF THE RATIO OF PENSIONS TO PEOPLE 70+</a:t>
            </a:r>
            <a:r>
              <a:rPr lang="en-US" altLang="it-IT" sz="2000" i="1" baseline="30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    			  		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34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</a:endParaRPr>
          </a:p>
        </p:txBody>
      </p:sp>
      <p:sp>
        <p:nvSpPr>
          <p:cNvPr id="12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78FD14C5-147B-4146-9592-34B24536F59C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3" y="1281882"/>
            <a:ext cx="75914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92" y="116632"/>
            <a:ext cx="8604448" cy="619689"/>
          </a:xfrm>
        </p:spPr>
        <p:txBody>
          <a:bodyPr rtlCol="0">
            <a:normAutofit fontScale="90000"/>
          </a:bodyPr>
          <a:lstStyle/>
          <a:p>
            <a:pPr lvl="0" eaLnBrk="1" hangingPunct="1">
              <a:defRPr/>
            </a:pPr>
            <a:r>
              <a:rPr lang="en-GB" altLang="it-IT" sz="2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GB" sz="22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200" i="1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ANALYSIS OF THE RATIO OF PENSIONS TO PEOPLE 70+							  </a:t>
            </a:r>
            <a:r>
              <a:rPr lang="en-US" altLang="it-IT" sz="18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8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8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35</a:t>
            </a:fld>
            <a:r>
              <a:rPr lang="en-US" altLang="it-IT" sz="18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sz="1800" i="1" dirty="0" smtClean="0">
              <a:solidFill>
                <a:srgbClr val="003366"/>
              </a:solidFill>
            </a:endParaRPr>
          </a:p>
        </p:txBody>
      </p:sp>
      <p:sp>
        <p:nvSpPr>
          <p:cNvPr id="9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0198EF17-62BD-4F31-85A7-49358454BBD5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295400"/>
            <a:ext cx="759142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356" y="116632"/>
            <a:ext cx="8782123" cy="642938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 BASELINE SCENARIO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ANALYSIS OF THE RATIO OF PENSIONS TO PEOPLE 70+</a:t>
            </a:r>
            <a:r>
              <a:rPr lang="en-US" altLang="it-IT" sz="2000" i="1" baseline="30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					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36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10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CA805FA-2E17-496C-8B92-7447B91053A3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290638"/>
            <a:ext cx="75914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374" y="116632"/>
            <a:ext cx="8965406" cy="597172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 BASELINE SCENARIO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DECOMPOSITION OF PENSIONERS  70+ 						    			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37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i="1" dirty="0" smtClean="0">
              <a:solidFill>
                <a:srgbClr val="003366"/>
              </a:solidFill>
            </a:endParaRPr>
          </a:p>
        </p:txBody>
      </p:sp>
      <p:sp>
        <p:nvSpPr>
          <p:cNvPr id="36867" name="CasellaDiTesto 7"/>
          <p:cNvSpPr txBox="1">
            <a:spLocks noChangeArrowheads="1"/>
          </p:cNvSpPr>
          <p:nvPr/>
        </p:nvSpPr>
        <p:spPr bwMode="auto">
          <a:xfrm>
            <a:off x="4129792" y="624352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0"/>
              </a:spcBef>
              <a:buFont typeface="Wingdings" pitchFamily="2" charset="2"/>
              <a:buNone/>
            </a:pPr>
            <a:endParaRPr lang="it-IT" altLang="it-IT" sz="2000">
              <a:solidFill>
                <a:srgbClr val="003366"/>
              </a:solidFill>
            </a:endParaRPr>
          </a:p>
        </p:txBody>
      </p:sp>
      <p:sp>
        <p:nvSpPr>
          <p:cNvPr id="1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5FB03B54-51CE-4378-BE7A-E7270AFC74E2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37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36872" name="Ovale 17"/>
          <p:cNvSpPr>
            <a:spLocks noChangeArrowheads="1"/>
          </p:cNvSpPr>
          <p:nvPr/>
        </p:nvSpPr>
        <p:spPr bwMode="auto">
          <a:xfrm>
            <a:off x="7572375" y="1000125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it-IT" altLang="it-IT" sz="2400" b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2" y="1340768"/>
            <a:ext cx="8225551" cy="43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8965406" cy="597172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 BASELINE SCENARIO –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DECOMPOSITION OF PENSIONERS  75+						   			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i="1" smtClean="0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38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i="1" dirty="0" smtClean="0">
              <a:solidFill>
                <a:srgbClr val="003366"/>
              </a:solidFill>
            </a:endParaRPr>
          </a:p>
        </p:txBody>
      </p:sp>
      <p:sp>
        <p:nvSpPr>
          <p:cNvPr id="1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A52AA96C-1C06-4EC0-BB72-EAEA681335BF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38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2" name="Ovale 1"/>
          <p:cNvSpPr/>
          <p:nvPr/>
        </p:nvSpPr>
        <p:spPr bwMode="auto">
          <a:xfrm>
            <a:off x="2051720" y="5805264"/>
            <a:ext cx="720080" cy="21602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4156" cy="412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4815"/>
            <a:ext cx="8964488" cy="771898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 BASELINE SCENARIO –  </a:t>
            </a:r>
            <a:r>
              <a:rPr lang="en-GB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CONSISTENCY OF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PENSIONERS  AND  AVERAGE CONTRIBUTION PERIOD WITH EMPLOYMENT		</a:t>
            </a:r>
            <a:r>
              <a:rPr lang="en-US" altLang="it-IT" sz="200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39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36867" name="CasellaDiTesto 7"/>
          <p:cNvSpPr txBox="1">
            <a:spLocks noChangeArrowheads="1"/>
          </p:cNvSpPr>
          <p:nvPr/>
        </p:nvSpPr>
        <p:spPr bwMode="auto">
          <a:xfrm>
            <a:off x="4129792" y="624352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00000"/>
              </a:spcBef>
              <a:buFont typeface="Wingdings" pitchFamily="2" charset="2"/>
              <a:buNone/>
            </a:pPr>
            <a:endParaRPr lang="it-IT" altLang="it-IT" sz="2000">
              <a:solidFill>
                <a:srgbClr val="003366"/>
              </a:solidFill>
            </a:endParaRPr>
          </a:p>
        </p:txBody>
      </p:sp>
      <p:graphicFrame>
        <p:nvGraphicFramePr>
          <p:cNvPr id="36868" name="Object 2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03665"/>
              </p:ext>
            </p:extLst>
          </p:nvPr>
        </p:nvGraphicFramePr>
        <p:xfrm>
          <a:off x="1616074" y="5085184"/>
          <a:ext cx="5980262" cy="96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0" name="Equazione" r:id="rId3" imgW="2527300" imgH="419100" progId="Equation.3">
                  <p:embed/>
                </p:oleObj>
              </mc:Choice>
              <mc:Fallback>
                <p:oleObj name="Equazione" r:id="rId3" imgW="2527300" imgH="4191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4" y="5085184"/>
                        <a:ext cx="5980262" cy="967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5FB03B54-51CE-4378-BE7A-E7270AFC74E2}" type="slidenum">
              <a:rPr lang="it-IT" sz="1000">
                <a:latin typeface="Arial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39</a:t>
            </a:fld>
            <a:endParaRPr lang="it-IT" sz="1000" dirty="0">
              <a:latin typeface="Arial"/>
              <a:ea typeface="ＭＳ Ｐゴシック" pitchFamily="34" charset="-128"/>
            </a:endParaRPr>
          </a:p>
        </p:txBody>
      </p:sp>
      <p:sp>
        <p:nvSpPr>
          <p:cNvPr id="36872" name="Ovale 17"/>
          <p:cNvSpPr>
            <a:spLocks noChangeArrowheads="1"/>
          </p:cNvSpPr>
          <p:nvPr/>
        </p:nvSpPr>
        <p:spPr bwMode="auto">
          <a:xfrm>
            <a:off x="7572375" y="1000125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it-IT" altLang="it-IT" sz="2400" b="0">
              <a:solidFill>
                <a:srgbClr val="002776"/>
              </a:solidFill>
              <a:ea typeface="ＭＳ Ｐゴシック" pitchFamily="3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cs typeface="Times New Roman" pitchFamily="18" charset="0"/>
            </a:endParaRPr>
          </a:p>
        </p:txBody>
      </p:sp>
      <p:pic>
        <p:nvPicPr>
          <p:cNvPr id="87123" name="Picture 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4" y="1000125"/>
            <a:ext cx="7305625" cy="405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3927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280920" cy="648072"/>
          </a:xfrm>
        </p:spPr>
        <p:txBody>
          <a:bodyPr/>
          <a:lstStyle/>
          <a:p>
            <a:pPr lvl="0" eaLnBrk="1" hangingPunct="1"/>
            <a:r>
              <a:rPr lang="en-GB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LEGAL FRAMEWORK – </a:t>
            </a:r>
            <a:r>
              <a:rPr lang="en-GB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THE REFORM PROCESS </a:t>
            </a:r>
            <a:r>
              <a:rPr lang="en-GB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imes New Roman" pitchFamily="18" charset="0"/>
              </a:rPr>
              <a:t>         		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5FC82A43-7ED0-4CA9-AE64-4EE60DF9AC72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/>
              <a:t>4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69268" y="908720"/>
            <a:ext cx="82089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b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Elimination of indexation to real wages (law 503/1992)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b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Introduction of the NDC (Notional Defined Contribution) method and the periodic update of the transformation coefficients (1/annuity factor) to changes in mortality rates (law 335/1995 and Law 247/2007);</a:t>
            </a:r>
            <a:endParaRPr lang="it-IT" sz="2000" b="0" dirty="0" smtClean="0"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b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Tightening of the eligibility requirements for earnings-related and social assistance pensions (law 503/1992, law 335/1995, law 449/1997 and law 243/2004, as modified by law 247/2007);</a:t>
            </a:r>
            <a:endParaRPr lang="it-IT" sz="2000" b="0" dirty="0" smtClean="0"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b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Alignment of the statutory retirement age of women to that of men, thus eliminating a 5-year gap (law 122/2010, law 214/2011); </a:t>
            </a:r>
            <a:endParaRPr lang="it-IT" sz="2000" b="0" dirty="0" smtClean="0"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b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Indexation of the eligibility requirements to changes in life expectancy for earnings-related and social assistance pensions.</a:t>
            </a:r>
            <a:endParaRPr lang="it-IT" sz="2000" b="0" dirty="0">
              <a:latin typeface="Frutiger LT 45 Light" panose="020B0500000000000000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5F3AD933-469D-4DE5-B934-2823B11BCD25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568952" cy="67563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PENSION ADEQUACY </a:t>
            </a:r>
            <a:r>
              <a:rPr lang="en-GB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  EVOLUTION OF 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AVERAGE PENSION  BY AGE CLASS 								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  <a:defRPr/>
              </a:pPr>
              <a:t>40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7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D90E4C50-B628-429F-ABB4-0D3307968A80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40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033463"/>
            <a:ext cx="74771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123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/>
          <p:cNvSpPr/>
          <p:nvPr/>
        </p:nvSpPr>
        <p:spPr>
          <a:xfrm>
            <a:off x="6772276" y="857250"/>
            <a:ext cx="857250" cy="571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071813" y="928687"/>
            <a:ext cx="857250" cy="571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062957" y="1000125"/>
            <a:ext cx="642937" cy="4286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786437" y="928687"/>
            <a:ext cx="714375" cy="5000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777" y="86469"/>
            <a:ext cx="8965406" cy="751731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dirty="0"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US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 </a:t>
            </a:r>
            <a:r>
              <a:rPr lang="en-US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DECOMPOSITION OF AVERAGE AMOUNT OF NEW PENSIONS 				    			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41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graphicFrame>
        <p:nvGraphicFramePr>
          <p:cNvPr id="43015" name="Object 2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80185"/>
              </p:ext>
            </p:extLst>
          </p:nvPr>
        </p:nvGraphicFramePr>
        <p:xfrm>
          <a:off x="1331640" y="912018"/>
          <a:ext cx="245745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7" name="Equazione" r:id="rId3" imgW="990170" imgH="215806" progId="Equation.3">
                  <p:embed/>
                </p:oleObj>
              </mc:Choice>
              <mc:Fallback>
                <p:oleObj name="Equazione" r:id="rId3" imgW="990170" imgH="215806" progId="Equation.3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12018"/>
                        <a:ext cx="245745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76959"/>
              </p:ext>
            </p:extLst>
          </p:nvPr>
        </p:nvGraphicFramePr>
        <p:xfrm>
          <a:off x="4829176" y="890686"/>
          <a:ext cx="280035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8" name="Equazione" r:id="rId5" imgW="1129810" imgH="215806" progId="Equation.3">
                  <p:embed/>
                </p:oleObj>
              </mc:Choice>
              <mc:Fallback>
                <p:oleObj name="Equazione" r:id="rId5" imgW="1129810" imgH="215806" progId="Equation.3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6" y="890686"/>
                        <a:ext cx="280035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1A75522-EC41-4BCB-867C-205123E388F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41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19" name="CasellaDiTesto 1"/>
          <p:cNvSpPr txBox="1"/>
          <p:nvPr/>
        </p:nvSpPr>
        <p:spPr>
          <a:xfrm>
            <a:off x="342256" y="1772816"/>
            <a:ext cx="8496944" cy="108012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i="1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Average</a:t>
            </a:r>
            <a:r>
              <a:rPr lang="it-IT" sz="2000" i="1" dirty="0">
                <a:solidFill>
                  <a:srgbClr val="002060"/>
                </a:solidFill>
                <a:latin typeface="Frutiger LT 45 Light" panose="020B0500000000000000" pitchFamily="34" charset="0"/>
              </a:rPr>
              <a:t> </a:t>
            </a:r>
            <a:r>
              <a:rPr lang="it-IT" sz="2000" i="1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accrual</a:t>
            </a:r>
            <a:r>
              <a:rPr lang="it-IT" sz="2000" i="1" dirty="0">
                <a:solidFill>
                  <a:srgbClr val="002060"/>
                </a:solidFill>
                <a:latin typeface="Frutiger LT 45 Light" panose="020B0500000000000000" pitchFamily="34" charset="0"/>
              </a:rPr>
              <a:t> rate = </a:t>
            </a:r>
            <a:r>
              <a:rPr lang="it-IT" sz="2000" i="1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weighted</a:t>
            </a:r>
            <a:r>
              <a:rPr lang="it-IT" sz="2000" i="1" dirty="0">
                <a:solidFill>
                  <a:srgbClr val="002060"/>
                </a:solidFill>
                <a:latin typeface="Frutiger LT 45 Light" panose="020B0500000000000000" pitchFamily="34" charset="0"/>
              </a:rPr>
              <a:t> </a:t>
            </a:r>
            <a:r>
              <a:rPr lang="it-IT" sz="2000" i="1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average</a:t>
            </a:r>
            <a:r>
              <a:rPr lang="it-IT" sz="2000" i="1" dirty="0">
                <a:solidFill>
                  <a:srgbClr val="002060"/>
                </a:solidFill>
                <a:latin typeface="Frutiger LT 45 Light" panose="020B0500000000000000" pitchFamily="34" charset="0"/>
              </a:rPr>
              <a:t> </a:t>
            </a:r>
            <a:r>
              <a:rPr lang="it-IT" sz="2000" i="1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between</a:t>
            </a:r>
            <a:r>
              <a:rPr lang="it-IT" sz="2000" i="1" dirty="0">
                <a:solidFill>
                  <a:srgbClr val="002060"/>
                </a:solidFill>
                <a:latin typeface="Frutiger LT 45 Light" panose="020B0500000000000000" pitchFamily="34" charset="0"/>
              </a:rPr>
              <a:t> 2% and </a:t>
            </a:r>
            <a:r>
              <a:rPr lang="it-IT" sz="2000" i="1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ct</a:t>
            </a:r>
            <a:r>
              <a:rPr lang="it-IT" sz="2000" i="1" baseline="0" dirty="0">
                <a:solidFill>
                  <a:srgbClr val="002060"/>
                </a:solidFill>
                <a:latin typeface="Frutiger LT 45 Light" panose="020B0500000000000000" pitchFamily="34" charset="0"/>
              </a:rPr>
              <a:t>  ԑ</a:t>
            </a:r>
          </a:p>
          <a:p>
            <a:r>
              <a:rPr lang="it-IT" sz="2000" i="1" baseline="0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Average</a:t>
            </a:r>
            <a:r>
              <a:rPr lang="it-IT" sz="2000" i="1" baseline="0" dirty="0">
                <a:solidFill>
                  <a:srgbClr val="002060"/>
                </a:solidFill>
                <a:latin typeface="Frutiger LT 45 Light" panose="020B0500000000000000" pitchFamily="34" charset="0"/>
              </a:rPr>
              <a:t> </a:t>
            </a:r>
            <a:r>
              <a:rPr lang="it-IT" sz="2000" i="1" baseline="0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pensionable</a:t>
            </a:r>
            <a:r>
              <a:rPr lang="it-IT" sz="2000" i="1" baseline="0" dirty="0">
                <a:solidFill>
                  <a:srgbClr val="002060"/>
                </a:solidFill>
                <a:latin typeface="Frutiger LT 45 Light" panose="020B0500000000000000" pitchFamily="34" charset="0"/>
              </a:rPr>
              <a:t> </a:t>
            </a:r>
            <a:r>
              <a:rPr lang="it-IT" sz="2000" i="1" baseline="0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earnings</a:t>
            </a:r>
            <a:r>
              <a:rPr lang="it-IT" sz="2000" i="1" baseline="0" dirty="0">
                <a:solidFill>
                  <a:srgbClr val="002060"/>
                </a:solidFill>
                <a:latin typeface="Frutiger LT 45 Light" panose="020B0500000000000000" pitchFamily="34" charset="0"/>
              </a:rPr>
              <a:t> = </a:t>
            </a:r>
            <a:r>
              <a:rPr lang="it-IT" sz="2000" i="1" baseline="0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weigthed</a:t>
            </a:r>
            <a:r>
              <a:rPr lang="it-IT" sz="2000" i="1" baseline="0" dirty="0">
                <a:solidFill>
                  <a:srgbClr val="002060"/>
                </a:solidFill>
                <a:latin typeface="Frutiger LT 45 Light" panose="020B0500000000000000" pitchFamily="34" charset="0"/>
              </a:rPr>
              <a:t> </a:t>
            </a:r>
            <a:r>
              <a:rPr lang="it-IT" sz="2000" i="1" baseline="0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average</a:t>
            </a:r>
            <a:r>
              <a:rPr lang="it-IT" sz="2000" i="1" baseline="0" dirty="0">
                <a:solidFill>
                  <a:srgbClr val="002060"/>
                </a:solidFill>
                <a:latin typeface="Frutiger LT 45 Light" panose="020B0500000000000000" pitchFamily="34" charset="0"/>
              </a:rPr>
              <a:t> </a:t>
            </a:r>
            <a:r>
              <a:rPr lang="it-IT" sz="2000" i="1" baseline="0" dirty="0" err="1">
                <a:solidFill>
                  <a:srgbClr val="002060"/>
                </a:solidFill>
                <a:latin typeface="Frutiger LT 45 Light" panose="020B0500000000000000" pitchFamily="34" charset="0"/>
              </a:rPr>
              <a:t>between</a:t>
            </a:r>
            <a:r>
              <a:rPr lang="it-IT" sz="2000" i="1" baseline="0" dirty="0">
                <a:solidFill>
                  <a:srgbClr val="002060"/>
                </a:solidFill>
                <a:latin typeface="Frutiger LT 45 Light" panose="020B0500000000000000" pitchFamily="34" charset="0"/>
              </a:rPr>
              <a:t> R</a:t>
            </a:r>
            <a:r>
              <a:rPr lang="it-IT" sz="2000" i="1" baseline="30000" dirty="0">
                <a:solidFill>
                  <a:srgbClr val="002060"/>
                </a:solidFill>
                <a:latin typeface="Frutiger LT 45 Light" panose="020B0500000000000000" pitchFamily="34" charset="0"/>
              </a:rPr>
              <a:t>DB </a:t>
            </a:r>
            <a:r>
              <a:rPr lang="it-IT" sz="2000" i="1" baseline="0" dirty="0">
                <a:solidFill>
                  <a:srgbClr val="002060"/>
                </a:solidFill>
                <a:latin typeface="Frutiger LT 45 Light" panose="020B0500000000000000" pitchFamily="34" charset="0"/>
              </a:rPr>
              <a:t> and  R</a:t>
            </a:r>
            <a:r>
              <a:rPr lang="it-IT" sz="2000" i="1" baseline="30000" dirty="0">
                <a:solidFill>
                  <a:srgbClr val="002060"/>
                </a:solidFill>
                <a:latin typeface="Frutiger LT 45 Light" panose="020B0500000000000000" pitchFamily="34" charset="0"/>
              </a:rPr>
              <a:t>NDC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3408" name="Picture 4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5" y="3140968"/>
            <a:ext cx="87725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998" y="188640"/>
            <a:ext cx="8316416" cy="720725"/>
          </a:xfrm>
        </p:spPr>
        <p:txBody>
          <a:bodyPr rtlCol="0">
            <a:noAutofit/>
          </a:bodyPr>
          <a:lstStyle/>
          <a:p>
            <a:pPr lvl="0" eaLnBrk="1" hangingPunct="1">
              <a:defRPr/>
            </a:pPr>
            <a:r>
              <a:rPr lang="en-GB" altLang="it-IT" sz="2000" dirty="0">
                <a:latin typeface="Frutiger LT 45 Light" panose="020B0500000000000000" pitchFamily="34" charset="0"/>
                <a:cs typeface="Tahoma" pitchFamily="34" charset="0"/>
              </a:rPr>
              <a:t>NATIONAL BASELINE SCENARIO </a:t>
            </a:r>
            <a:r>
              <a:rPr lang="en-US" sz="20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PERIODIC UPDATES OF TRANSFORMATION COEFFICIENTS</a:t>
            </a:r>
            <a:r>
              <a:rPr lang="it-IT" sz="2000" cap="all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				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42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7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CF39C36D-8634-4EF3-8238-069EBCD01772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42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196752"/>
            <a:ext cx="7291387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092280" y="6143644"/>
            <a:ext cx="1680254" cy="42860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Frutiger LT 45 Light" panose="020B0500000000000000" pitchFamily="34" charset="0"/>
              </a:rPr>
              <a:t>RGS </a:t>
            </a:r>
            <a:r>
              <a:rPr lang="it-IT" dirty="0" err="1">
                <a:solidFill>
                  <a:schemeClr val="tx1"/>
                </a:solidFill>
                <a:latin typeface="Frutiger LT 45 Light" panose="020B0500000000000000" pitchFamily="34" charset="0"/>
              </a:rPr>
              <a:t>Pension</a:t>
            </a:r>
            <a:r>
              <a:rPr lang="it-IT" dirty="0">
                <a:solidFill>
                  <a:schemeClr val="tx1"/>
                </a:solidFill>
                <a:latin typeface="Frutiger LT 45 Light" panose="020B0500000000000000" pitchFamily="34" charset="0"/>
              </a:rPr>
              <a:t> Model</a:t>
            </a:r>
          </a:p>
          <a:p>
            <a:endParaRPr lang="it-IT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75434" y="150775"/>
            <a:ext cx="838479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pPr lvl="0" eaLnBrk="1" hangingPunct="1">
              <a:defRPr/>
            </a:pPr>
            <a:r>
              <a:rPr lang="en-GB" altLang="it-IT" sz="2000" b="0" dirty="0" smtClean="0">
                <a:latin typeface="Frutiger LT 45 Light" panose="020B0500000000000000" pitchFamily="34" charset="0"/>
                <a:cs typeface="Tahoma" pitchFamily="34" charset="0"/>
              </a:rPr>
              <a:t>SENSITIVITY ANALYSIS  </a:t>
            </a:r>
            <a:r>
              <a:rPr lang="en-GB" altLang="it-IT" sz="2000" b="0" dirty="0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altLang="it-IT" sz="2000" b="0" i="1" dirty="0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sz="2000" b="0" i="1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DEVIATION FROM THE BASELINE  	</a:t>
            </a:r>
            <a:r>
              <a:rPr lang="en-US" altLang="it-IT" sz="1600" b="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b="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b="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43</a:t>
            </a:fld>
            <a:r>
              <a:rPr lang="en-US" altLang="it-IT" sz="1600" b="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b="0" i="1" dirty="0" smtClean="0">
              <a:solidFill>
                <a:srgbClr val="FF0000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8" name="CasellaDiTesto 2"/>
          <p:cNvSpPr txBox="1"/>
          <p:nvPr/>
        </p:nvSpPr>
        <p:spPr>
          <a:xfrm>
            <a:off x="539552" y="892689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 rtl="0" fontAlgn="base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1pPr>
            <a:lvl2pPr marL="457200" algn="just" rtl="0" fontAlgn="base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en-US" sz="1600" dirty="0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Pension expenditure </a:t>
            </a:r>
            <a:r>
              <a:rPr lang="en-US" sz="1600" dirty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percentage of </a:t>
            </a:r>
            <a:r>
              <a:rPr lang="en-US" sz="1600" dirty="0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</a:t>
            </a:r>
            <a:endParaRPr lang="it-IT" sz="1600" dirty="0">
              <a:latin typeface="Frutiger LT 45 Light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10"/>
          <p:cNvSpPr txBox="1"/>
          <p:nvPr/>
        </p:nvSpPr>
        <p:spPr>
          <a:xfrm>
            <a:off x="509464" y="3573016"/>
            <a:ext cx="1470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 rtl="0" fontAlgn="base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1pPr>
            <a:lvl2pPr marL="457200" algn="just" rtl="0" fontAlgn="base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2pPr>
            <a:lvl3pPr marL="914400" algn="just" rtl="0" fontAlgn="base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3pPr>
            <a:lvl4pPr marL="1371600" algn="just" rtl="0" fontAlgn="base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4pPr>
            <a:lvl5pPr marL="1828800" algn="just" rtl="0" fontAlgn="base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0033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en-US" sz="1600" dirty="0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debt as a percentage of GDP</a:t>
            </a:r>
            <a:endParaRPr lang="it-IT" sz="1600" dirty="0">
              <a:latin typeface="Frutiger LT 45 Light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36218"/>
            <a:ext cx="5184575" cy="28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0981"/>
            <a:ext cx="5256583" cy="27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pPr lvl="0" eaLnBrk="1" hangingPunct="1">
              <a:defRPr/>
            </a:pPr>
            <a:r>
              <a:rPr lang="en-GB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CONVERGENCE LEVEL OF EXPENDITURE TO GDP </a:t>
            </a:r>
            <a:r>
              <a:rPr lang="en-GB" altLang="it-IT" sz="2000" i="1" dirty="0" smtClean="0">
                <a:solidFill>
                  <a:srgbClr val="072E67"/>
                </a:solidFill>
                <a:latin typeface="Frutiger LT 45 Light" panose="020B0500000000000000" pitchFamily="34" charset="0"/>
              </a:rPr>
              <a:t>BEYOND 2060</a:t>
            </a:r>
            <a:br>
              <a:rPr lang="en-GB" altLang="it-IT" sz="2000" i="1" dirty="0" smtClean="0">
                <a:solidFill>
                  <a:srgbClr val="072E67"/>
                </a:solidFill>
                <a:latin typeface="Frutiger LT 45 Light" panose="020B0500000000000000" pitchFamily="34" charset="0"/>
              </a:rPr>
            </a:br>
            <a:r>
              <a:rPr lang="en-GB" altLang="it-IT" sz="1600" i="1" dirty="0" smtClean="0">
                <a:solidFill>
                  <a:srgbClr val="072E67"/>
                </a:solidFill>
                <a:latin typeface="Frutiger LT 45 Light" panose="020B0500000000000000" pitchFamily="34" charset="0"/>
              </a:rPr>
              <a:t>(source: 2015 EPC-WGA projections)</a:t>
            </a:r>
            <a:r>
              <a:rPr lang="en-GB" altLang="it-IT" sz="1800" i="1" dirty="0" smtClean="0">
                <a:solidFill>
                  <a:srgbClr val="072E67"/>
                </a:solidFill>
              </a:rPr>
              <a:t>				          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44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1600" i="1" dirty="0" smtClean="0">
              <a:solidFill>
                <a:srgbClr val="003366"/>
              </a:solidFill>
            </a:endParaRPr>
          </a:p>
        </p:txBody>
      </p:sp>
      <p:sp>
        <p:nvSpPr>
          <p:cNvPr id="49155" name="Rectangle 96"/>
          <p:cNvSpPr>
            <a:spLocks noChangeArrowheads="1"/>
          </p:cNvSpPr>
          <p:nvPr/>
        </p:nvSpPr>
        <p:spPr bwMode="auto">
          <a:xfrm>
            <a:off x="285750" y="1124744"/>
            <a:ext cx="864393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815975" indent="-358775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altLang="ja-JP" b="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A pay-as-you go pension system is in equilibrium when:</a:t>
            </a:r>
          </a:p>
          <a:p>
            <a:pPr lvl="1" algn="l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GB" altLang="ja-JP" b="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The IRR = growth rate of contribution base (Aaron 1966)</a:t>
            </a:r>
          </a:p>
          <a:p>
            <a:pPr lvl="1" algn="l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GB" altLang="ja-JP" b="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Expenditure/contribution base = contribution rate</a:t>
            </a:r>
          </a:p>
          <a:p>
            <a:pPr algn="l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altLang="ja-JP" b="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NDC regime is structurally in equilibrium (earnings related pensions) being based on:</a:t>
            </a:r>
          </a:p>
          <a:p>
            <a:pPr lvl="1" algn="l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GB" altLang="ja-JP" b="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actuarial equivalence (minor exceptions) </a:t>
            </a:r>
          </a:p>
          <a:p>
            <a:pPr lvl="1" algn="l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GB" altLang="ja-JP" b="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IRR = GDP growth rate = contribution base growth rate (AWG assumption) </a:t>
            </a:r>
          </a:p>
          <a:p>
            <a:pPr algn="l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altLang="ja-JP" b="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The convergence level of pension expenditure to GDP ranges in between 12- 12.2%, since:</a:t>
            </a:r>
          </a:p>
          <a:p>
            <a:pPr lvl="1" algn="l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GB" altLang="ja-JP" b="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the average (weighted) contribution rate is approximately 31% </a:t>
            </a:r>
          </a:p>
          <a:p>
            <a:pPr lvl="1" algn="l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GB" altLang="ja-JP" b="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the ratio between the contribution base and GDP is about 39%</a:t>
            </a:r>
          </a:p>
          <a:p>
            <a:pPr lvl="1" algn="l" eaLnBrk="1" hangingPunct="1">
              <a:spcBef>
                <a:spcPts val="1200"/>
              </a:spcBef>
            </a:pPr>
            <a:endParaRPr lang="en-GB" altLang="ja-JP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81A75522-EC41-4BCB-867C-205123E388FE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44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3294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4450"/>
            <a:ext cx="8496944" cy="720254"/>
          </a:xfrm>
        </p:spPr>
        <p:txBody>
          <a:bodyPr/>
          <a:lstStyle/>
          <a:p>
            <a:pPr lvl="0" eaLnBrk="1" hangingPunct="1">
              <a:defRPr/>
            </a:pP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BASELINE PROJECTION </a:t>
            </a:r>
            <a:r>
              <a:rPr lang="en-GB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–  </a:t>
            </a:r>
            <a:r>
              <a:rPr lang="en-GB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PENSION EXPENDITURE TO GDP RATIO BEYOND 2060</a:t>
            </a:r>
            <a:r>
              <a:rPr lang="en-US" altLang="it-IT" sz="2000" i="1" dirty="0" smtClean="0">
                <a:solidFill>
                  <a:srgbClr val="FF0000"/>
                </a:solidFill>
                <a:latin typeface="Frutiger LT 45 Light" panose="020B0500000000000000" pitchFamily="34" charset="0"/>
              </a:rPr>
              <a:t>	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							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defRPr/>
              </a:pPr>
              <a:t>45</a:t>
            </a:fld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7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D90E4C50-B628-429F-ABB4-0D3307968A80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45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12" name="Parentesi graffa chiusa 11"/>
          <p:cNvSpPr/>
          <p:nvPr/>
        </p:nvSpPr>
        <p:spPr bwMode="auto">
          <a:xfrm>
            <a:off x="8388424" y="3501008"/>
            <a:ext cx="144016" cy="50405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Parentesi graffa chiusa 13"/>
          <p:cNvSpPr/>
          <p:nvPr/>
        </p:nvSpPr>
        <p:spPr bwMode="auto">
          <a:xfrm>
            <a:off x="7812360" y="2564904"/>
            <a:ext cx="50405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Parentesi graffa chiusa 14"/>
          <p:cNvSpPr/>
          <p:nvPr/>
        </p:nvSpPr>
        <p:spPr bwMode="auto">
          <a:xfrm>
            <a:off x="7596336" y="2420888"/>
            <a:ext cx="1008112" cy="483989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13631"/>
            <a:ext cx="763746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469482" y="380762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it-IT" sz="1600" dirty="0" smtClean="0"/>
              <a:t>Contr. Rate X Contr. Base/GDP</a:t>
            </a:r>
          </a:p>
          <a:p>
            <a:pPr>
              <a:spcBef>
                <a:spcPts val="0"/>
              </a:spcBef>
            </a:pPr>
            <a:r>
              <a:rPr lang="it-IT" sz="1600" dirty="0" smtClean="0"/>
              <a:t>             31% X  39% = 12.1%</a:t>
            </a:r>
            <a:endParaRPr lang="it-IT" sz="1600" dirty="0"/>
          </a:p>
        </p:txBody>
      </p:sp>
      <p:sp>
        <p:nvSpPr>
          <p:cNvPr id="2" name="Rettangolo 1"/>
          <p:cNvSpPr/>
          <p:nvPr/>
        </p:nvSpPr>
        <p:spPr>
          <a:xfrm>
            <a:off x="467544" y="5733256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it-IT" sz="1400" b="0" i="1" dirty="0">
                <a:solidFill>
                  <a:srgbClr val="072E67"/>
                </a:solidFill>
                <a:latin typeface="Frutiger LT 45 Light" panose="020B0500000000000000" pitchFamily="34" charset="0"/>
              </a:rPr>
              <a:t>(source: 2015 EPC-WGA projections) </a:t>
            </a:r>
            <a:endParaRPr lang="it-IT" sz="1400" b="0" dirty="0">
              <a:latin typeface="Frutiger LT 45 Light" panose="020B0500000000000000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014851" y="6123011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8872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776" y="188640"/>
            <a:ext cx="8713630" cy="648072"/>
          </a:xfrm>
        </p:spPr>
        <p:txBody>
          <a:bodyPr/>
          <a:lstStyle/>
          <a:p>
            <a:pPr eaLnBrk="1" hangingPunct="1"/>
            <a:r>
              <a:rPr lang="en-US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RGS Pension Model – </a:t>
            </a:r>
            <a:r>
              <a:rPr lang="en-US" altLang="it-IT" sz="200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UPDATING AND INSTITUTIONAL UTILIZATION</a:t>
            </a:r>
            <a:r>
              <a:rPr lang="en-US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										   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1793643C-8868-4254-9E7A-02EA8E3F1CF6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eaLnBrk="1" hangingPunct="1"/>
              <a:t>46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it-IT" altLang="it-IT" sz="1600" i="1" dirty="0" smtClean="0">
              <a:solidFill>
                <a:srgbClr val="00336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268760"/>
            <a:ext cx="8496944" cy="4681537"/>
          </a:xfrm>
        </p:spPr>
        <p:txBody>
          <a:bodyPr/>
          <a:lstStyle/>
          <a:p>
            <a:pPr marL="450850" lvl="1" indent="-450850"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Yearly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updated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since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1999 (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twice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a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year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since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2011)</a:t>
            </a:r>
          </a:p>
          <a:p>
            <a:pPr marL="450850" lvl="1" indent="-450850" eaLnBrk="1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Updating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procedures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and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results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are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illustrated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in 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annual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report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published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by 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Department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of General Accounts (RGS): 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  <a:hlinkClick r:id="rId2"/>
              </a:rPr>
              <a:t>www.rgs.mef.gov.it</a:t>
            </a:r>
            <a:endParaRPr lang="it-IT" altLang="it-IT" sz="2000" dirty="0" smtClean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Projections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,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based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on AWG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scenarios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, are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regularly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presented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in the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updates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of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Italy’s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Stability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Programmes</a:t>
            </a:r>
            <a:endParaRPr lang="it-IT" altLang="it-IT" sz="2000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Projections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based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on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national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scenarios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are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also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reported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in the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Economic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and Financial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Documents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(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latest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update: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September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2016)</a:t>
            </a:r>
            <a:endParaRPr lang="it-IT" altLang="it-IT" sz="2000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Currently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utilised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for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assessing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the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financial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effects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of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pension</a:t>
            </a:r>
            <a:r>
              <a:rPr lang="it-IT" altLang="it-IT" sz="20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reforms</a:t>
            </a:r>
            <a:endParaRPr lang="it-IT" altLang="it-IT" sz="2000" dirty="0" smtClean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latest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RGS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annual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report (No. 17)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is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updated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to March 2016. The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next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update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is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in </a:t>
            </a:r>
            <a:r>
              <a:rPr lang="it-IT" altLang="it-IT" sz="200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October</a:t>
            </a:r>
            <a:r>
              <a:rPr lang="it-IT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2016 (Update Note of RGS Report no. 17)</a:t>
            </a:r>
            <a:endParaRPr lang="it-IT" altLang="it-IT" sz="2000" b="1" dirty="0" smtClean="0">
              <a:solidFill>
                <a:srgbClr val="003366"/>
              </a:solidFill>
              <a:latin typeface="Frutiger LT 45 Light" panose="020B0500000000000000" pitchFamily="34" charset="0"/>
              <a:ea typeface="ＭＳ Ｐゴシック" pitchFamily="34" charset="-128"/>
            </a:endParaRPr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74AE2105-6419-498A-B54D-A2231469FCF8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46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028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88640"/>
            <a:ext cx="7572375" cy="679450"/>
          </a:xfrm>
        </p:spPr>
        <p:txBody>
          <a:bodyPr/>
          <a:lstStyle/>
          <a:p>
            <a:pPr eaLnBrk="1" hangingPunct="1"/>
            <a:r>
              <a:rPr lang="it-IT" altLang="it-IT" sz="2000" dirty="0" smtClean="0">
                <a:solidFill>
                  <a:srgbClr val="003366"/>
                </a:solidFill>
              </a:rPr>
              <a:t>				</a:t>
            </a:r>
            <a:endParaRPr lang="it-IT" altLang="it-IT" sz="1600" i="1" dirty="0" smtClean="0">
              <a:solidFill>
                <a:srgbClr val="003366"/>
              </a:solidFill>
            </a:endParaRPr>
          </a:p>
        </p:txBody>
      </p:sp>
      <p:sp>
        <p:nvSpPr>
          <p:cNvPr id="63491" name="CasellaDiTesto 4"/>
          <p:cNvSpPr txBox="1">
            <a:spLocks noChangeArrowheads="1"/>
          </p:cNvSpPr>
          <p:nvPr/>
        </p:nvSpPr>
        <p:spPr bwMode="auto">
          <a:xfrm>
            <a:off x="1403350" y="3068638"/>
            <a:ext cx="731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36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Thank you for your attention</a:t>
            </a:r>
            <a:endParaRPr lang="it-IT" altLang="it-IT" sz="3600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16632"/>
            <a:ext cx="8209830" cy="504825"/>
          </a:xfrm>
        </p:spPr>
        <p:txBody>
          <a:bodyPr rtlCol="0"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GB" sz="220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LEGAL FRAMEWORK - </a:t>
            </a:r>
            <a:r>
              <a:rPr lang="en-GB" sz="2200" i="1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TOWARDS  A NDC REGIME </a:t>
            </a:r>
            <a:r>
              <a:rPr lang="en-GB" sz="22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imes New Roman" pitchFamily="18" charset="0"/>
              </a:rPr>
              <a:t>    </a:t>
            </a:r>
            <a:r>
              <a:rPr lang="en-GB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imes New Roman" pitchFamily="18" charset="0"/>
              </a:rPr>
              <a:t>		</a:t>
            </a:r>
            <a:r>
              <a:rPr lang="en-US" altLang="it-IT" sz="18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8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5FC82A43-7ED0-4CA9-AE64-4EE60DF9AC72}" type="slidenum">
              <a:rPr lang="en-US" altLang="it-IT" sz="1800" i="1">
                <a:solidFill>
                  <a:srgbClr val="003366"/>
                </a:solidFill>
                <a:latin typeface="Frutiger LT 45 Light" panose="020B0500000000000000" pitchFamily="34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  <a:defRPr/>
              </a:pPr>
              <a:t>5</a:t>
            </a:fld>
            <a:r>
              <a:rPr lang="en-US" altLang="it-IT" sz="18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sz="1800" i="1" dirty="0" smtClean="0">
              <a:solidFill>
                <a:srgbClr val="003366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536" y="980728"/>
            <a:ext cx="8352928" cy="432048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74650" indent="-3746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1pPr>
            <a:lvl2pPr marL="831850" indent="-3746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831850" indent="-37465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003366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10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  <a:buFont typeface="Wingdings" pitchFamily="2" charset="2"/>
              <a:buChar char="Ø"/>
              <a:defRPr/>
            </a:pPr>
            <a:r>
              <a:rPr lang="en-GB" altLang="ja-JP" b="0" dirty="0" smtClean="0">
                <a:latin typeface="Frutiger LT 45 Light" panose="020B0500000000000000" pitchFamily="34" charset="0"/>
                <a:cs typeface="Tahoma" pitchFamily="34" charset="0"/>
              </a:rPr>
              <a:t>The NDC regime, based on an actuarial equivalence, is</a:t>
            </a:r>
          </a:p>
          <a:p>
            <a:pPr lvl="1" eaLnBrk="1" hangingPunct="1">
              <a:spcBef>
                <a:spcPct val="60000"/>
              </a:spcBef>
              <a:buFont typeface="Wingdings" pitchFamily="2" charset="2"/>
              <a:buChar char="§"/>
              <a:defRPr/>
            </a:pPr>
            <a:r>
              <a:rPr lang="en-GB" altLang="ja-JP" b="0" dirty="0" smtClean="0">
                <a:latin typeface="Frutiger LT 45 Light" panose="020B0500000000000000" pitchFamily="34" charset="0"/>
                <a:cs typeface="Tahoma" pitchFamily="34" charset="0"/>
              </a:rPr>
              <a:t>fully applied to all entrants into the labour market after 1995 (fully phased-in in 2030-2035)</a:t>
            </a:r>
          </a:p>
          <a:p>
            <a:pPr lvl="2" eaLnBrk="1" hangingPunct="1">
              <a:spcBef>
                <a:spcPct val="60000"/>
              </a:spcBef>
              <a:buFont typeface="Wingdings" pitchFamily="2" charset="2"/>
              <a:buChar char="§"/>
              <a:defRPr/>
            </a:pPr>
            <a:r>
              <a:rPr lang="en-GB" altLang="ja-JP" b="0" dirty="0" smtClean="0">
                <a:latin typeface="Frutiger LT 45 Light" panose="020B0500000000000000" pitchFamily="34" charset="0"/>
                <a:cs typeface="Tahoma" pitchFamily="34" charset="0"/>
              </a:rPr>
              <a:t>partly applied to workers with less than 18 years of contribution at the of 1995, according to the pro rata rule (‘mixed’ regime) starting from 1996</a:t>
            </a:r>
          </a:p>
          <a:p>
            <a:pPr lvl="2" eaLnBrk="1" hangingPunct="1">
              <a:spcBef>
                <a:spcPct val="60000"/>
              </a:spcBef>
              <a:buFont typeface="Wingdings" pitchFamily="2" charset="2"/>
              <a:buChar char="§"/>
              <a:defRPr/>
            </a:pPr>
            <a:r>
              <a:rPr lang="en-GB" altLang="ja-JP" b="0" dirty="0" smtClean="0">
                <a:latin typeface="Frutiger LT 45 Light" panose="020B0500000000000000" pitchFamily="34" charset="0"/>
                <a:cs typeface="Tahoma" pitchFamily="34" charset="0"/>
              </a:rPr>
              <a:t>also applied to workers with more than 18 years of contribution at the of 1995, for contribution paid from 2012 (almost phased out)</a:t>
            </a:r>
            <a:endParaRPr lang="en-GB" altLang="ja-JP" b="0" dirty="0">
              <a:solidFill>
                <a:srgbClr val="FF0000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marL="374650" lvl="2" eaLnBrk="1" hangingPunct="1">
              <a:spcBef>
                <a:spcPct val="60000"/>
              </a:spcBef>
              <a:buFont typeface="Wingdings" pitchFamily="2" charset="2"/>
              <a:buChar char="Ø"/>
              <a:defRPr/>
            </a:pPr>
            <a:r>
              <a:rPr lang="en-GB" altLang="ja-JP" b="0" dirty="0">
                <a:latin typeface="Frutiger LT 45 Light" panose="020B0500000000000000" pitchFamily="34" charset="0"/>
                <a:cs typeface="Tahoma" pitchFamily="34" charset="0"/>
              </a:rPr>
              <a:t>The </a:t>
            </a:r>
            <a:r>
              <a:rPr lang="en-GB" altLang="ja-JP" b="0" dirty="0" smtClean="0">
                <a:latin typeface="Frutiger LT 45 Light" panose="020B0500000000000000" pitchFamily="34" charset="0"/>
                <a:cs typeface="Tahoma" pitchFamily="34" charset="0"/>
              </a:rPr>
              <a:t>previous DB regime is applied to workers already insured at the end of 1995, limited to contribution periods not subject to NDC regime</a:t>
            </a:r>
            <a:endParaRPr lang="en-GB" altLang="ja-JP" b="0" dirty="0">
              <a:latin typeface="Frutiger LT 45 Light" panose="020B0500000000000000" pitchFamily="34" charset="0"/>
              <a:cs typeface="Tahoma" pitchFamily="34" charset="0"/>
            </a:endParaRPr>
          </a:p>
          <a:p>
            <a:pPr lvl="2" eaLnBrk="1" hangingPunct="1">
              <a:spcBef>
                <a:spcPct val="60000"/>
              </a:spcBef>
              <a:buFont typeface="Wingdings" pitchFamily="2" charset="2"/>
              <a:buChar char="§"/>
              <a:defRPr/>
            </a:pPr>
            <a:endParaRPr lang="en-GB" altLang="ja-JP" b="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457200" lvl="2" indent="0" eaLnBrk="1" hangingPunct="1">
              <a:spcBef>
                <a:spcPct val="60000"/>
              </a:spcBef>
              <a:defRPr/>
            </a:pPr>
            <a:endParaRPr lang="en-GB" altLang="ja-JP" sz="1800" b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A7A3499B-D2C5-453A-81F6-0ACC861FBEA8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60958" y="20190"/>
            <a:ext cx="8675538" cy="67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000" b="0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LEGAL FRAMEWORK </a:t>
            </a:r>
            <a:r>
              <a:rPr lang="en-GB" altLang="it-IT" sz="2000" b="0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– </a:t>
            </a:r>
            <a:r>
              <a:rPr lang="en-GB" altLang="it-IT" sz="2000" b="0" i="1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CALCULATION </a:t>
            </a:r>
            <a:r>
              <a:rPr lang="en-GB" altLang="it-IT" sz="20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RULES UNDER </a:t>
            </a:r>
            <a:r>
              <a:rPr lang="en-GB" altLang="it-IT" sz="2000" b="0" i="1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THE </a:t>
            </a:r>
            <a:r>
              <a:rPr lang="en-GB" altLang="it-IT" sz="20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NDC	</a:t>
            </a:r>
            <a:r>
              <a:rPr lang="en-US" altLang="it-IT" sz="1600" b="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(slide </a:t>
            </a:r>
            <a:fld id="{5FC82A43-7ED0-4CA9-AE64-4EE60DF9AC72}" type="slidenum">
              <a:rPr lang="en-US" altLang="it-IT" sz="1600" b="0" i="1">
                <a:solidFill>
                  <a:srgbClr val="003366"/>
                </a:solidFill>
                <a:latin typeface="Frutiger LT 45 Light" panose="020B0500000000000000" pitchFamily="34" charset="0"/>
              </a:rPr>
              <a:pPr lvl="0" eaLnBrk="1" hangingPunct="1">
                <a:spcBef>
                  <a:spcPct val="0"/>
                </a:spcBef>
                <a:buFontTx/>
                <a:buNone/>
              </a:pPr>
              <a:t>6</a:t>
            </a:fld>
            <a:r>
              <a:rPr lang="en-US" altLang="it-IT" sz="1600" b="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r>
              <a:rPr lang="en-GB" altLang="it-IT" sz="16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endParaRPr lang="en-GB" altLang="it-IT" sz="1600" b="0" i="1" dirty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210022" y="792934"/>
            <a:ext cx="871296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987425" indent="-357188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Calculation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formula: </a:t>
            </a: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p = M </a:t>
            </a:r>
            <a:r>
              <a:rPr lang="en-GB" altLang="ja-JP" sz="2000" b="0" i="1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tc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</a:p>
          <a:p>
            <a:pPr algn="just" eaLnBrk="1" hangingPunct="1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where: </a:t>
            </a:r>
            <a:r>
              <a:rPr lang="en-GB" altLang="ja-JP" sz="2000" b="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 P </a:t>
            </a: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= pension</a:t>
            </a:r>
          </a:p>
          <a:p>
            <a:pPr algn="just" eaLnBrk="1" hangingPunct="1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	     M = total life-long contributions</a:t>
            </a:r>
            <a:endParaRPr lang="en-GB" altLang="ja-JP" sz="2000" b="0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algn="just" eaLnBrk="1" hangingPunct="1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	     </a:t>
            </a:r>
            <a:r>
              <a:rPr lang="en-GB" altLang="ja-JP" sz="2000" b="0" i="1" dirty="0" err="1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tc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</a:t>
            </a: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= transformation coefficient (1/annuity factor)</a:t>
            </a:r>
            <a:endParaRPr lang="en-GB" altLang="ja-JP" sz="2000" b="0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Contributions are capitalised with GDP growth 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rates (5-year mobile </a:t>
            </a:r>
            <a:r>
              <a:rPr lang="en-GB" altLang="ja-JP" sz="2000" b="0" dirty="0" err="1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avg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)</a:t>
            </a:r>
            <a:endParaRPr lang="en-GB" altLang="ja-JP" sz="2000" b="0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Transformation 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coefficients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approximately the inverse of the number of years the pension is paid to the pensioner and their surviving spouse (weighted with the reversibility rate) </a:t>
            </a:r>
            <a:endParaRPr lang="en-GB" altLang="ja-JP" sz="2000" b="0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subject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to a 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3-year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revision 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(2-year from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2021) according to </a:t>
            </a: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changes in mortality rates</a:t>
            </a:r>
            <a:endParaRPr lang="en-GB" altLang="ja-JP" sz="2000" b="0" dirty="0">
              <a:solidFill>
                <a:srgbClr val="003366"/>
              </a:solidFill>
              <a:latin typeface="Frutiger LT 45 Light" panose="020B0500000000000000" pitchFamily="34" charset="0"/>
            </a:endParaRP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</a:rPr>
              <a:t>range from 4.25% at 57 to 6.38% at 70 (3-year period 2016-2018)</a:t>
            </a:r>
          </a:p>
          <a:p>
            <a:pPr lvl="1" algn="just" eaLnBrk="1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upper age limit increases in line with the SRA (linked to changes </a:t>
            </a:r>
            <a:r>
              <a:rPr lang="en-GB" altLang="it-IT" sz="2000" b="0" dirty="0">
                <a:solidFill>
                  <a:srgbClr val="003366"/>
                </a:solidFill>
                <a:latin typeface="Frutiger LT 45 Light" panose="020B0500000000000000" pitchFamily="34" charset="0"/>
              </a:rPr>
              <a:t>in life </a:t>
            </a:r>
            <a:r>
              <a:rPr lang="en-GB" altLang="it-IT" sz="2000" b="0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expectancy) </a:t>
            </a:r>
            <a:endParaRPr lang="en-GB" altLang="ja-JP" sz="2000" b="0" dirty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1083D97D-0991-4C1A-92D9-C0B98D052911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640"/>
            <a:ext cx="8208912" cy="642938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GB" altLang="it-IT" sz="2000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LEGAL FRAMEWORK</a:t>
            </a:r>
            <a:r>
              <a:rPr lang="en-GB" altLang="it-IT" sz="20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 - </a:t>
            </a:r>
            <a:r>
              <a:rPr lang="en-GB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CALCULATION RULES UNDER THE DB </a:t>
            </a:r>
            <a:r>
              <a:rPr lang="en-GB" altLang="it-IT" sz="20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imes New Roman" pitchFamily="18" charset="0"/>
              </a:rPr>
              <a:t> REGIME</a:t>
            </a:r>
            <a:r>
              <a:rPr lang="en-GB" altLang="it-IT" sz="240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imes New Roman" pitchFamily="18" charset="0"/>
              </a:rPr>
              <a:t>  								</a:t>
            </a:r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(</a:t>
            </a:r>
            <a:r>
              <a:rPr lang="en-US" altLang="it-IT" sz="1600" i="1" dirty="0">
                <a:solidFill>
                  <a:srgbClr val="003366"/>
                </a:solidFill>
                <a:latin typeface="Frutiger LT 45 Light" panose="020B0500000000000000" pitchFamily="34" charset="0"/>
              </a:rPr>
              <a:t>slide </a:t>
            </a:r>
            <a:fld id="{5FC82A43-7ED0-4CA9-AE64-4EE60DF9AC72}" type="slidenum">
              <a:rPr lang="en-US" altLang="it-IT" sz="1600" i="1">
                <a:solidFill>
                  <a:srgbClr val="003366"/>
                </a:solidFill>
                <a:latin typeface="Frutiger LT 45 Light" panose="020B0500000000000000" pitchFamily="34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  <a:defRPr/>
              </a:pPr>
              <a:t>7</a:t>
            </a:fld>
            <a:r>
              <a:rPr lang="en-US" altLang="it-IT" sz="1600" i="1" dirty="0" smtClean="0">
                <a:solidFill>
                  <a:srgbClr val="003366"/>
                </a:solidFill>
                <a:latin typeface="Frutiger LT 45 Light" panose="020B0500000000000000" pitchFamily="34" charset="0"/>
              </a:rPr>
              <a:t>)</a:t>
            </a:r>
            <a:endParaRPr lang="en-GB" altLang="it-IT" sz="2400" i="1" dirty="0" smtClean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1556792"/>
            <a:ext cx="831535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4650" indent="-374650"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altLang="ja-JP" sz="2000" b="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Calculation </a:t>
            </a: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formula: P = 2% a W </a:t>
            </a:r>
          </a:p>
          <a:p>
            <a:pPr algn="just" eaLnBrk="1" hangingPunct="1">
              <a:lnSpc>
                <a:spcPts val="1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 </a:t>
            </a: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where</a:t>
            </a:r>
            <a:r>
              <a:rPr lang="en-GB" altLang="ja-JP" sz="2000" b="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:</a:t>
            </a:r>
          </a:p>
          <a:p>
            <a:pPr algn="just" eaLnBrk="1" hangingPunct="1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	P = pension</a:t>
            </a:r>
          </a:p>
          <a:p>
            <a:pPr algn="just" eaLnBrk="1" hangingPunct="1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	a = contribution years</a:t>
            </a:r>
          </a:p>
          <a:p>
            <a:pPr algn="just" eaLnBrk="1" hangingPunct="1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	2% = accrual rate</a:t>
            </a:r>
          </a:p>
          <a:p>
            <a:pPr algn="just" eaLnBrk="1" hangingPunct="1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GB" altLang="ja-JP" sz="2000" b="0" i="1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	W = reference </a:t>
            </a:r>
            <a:r>
              <a:rPr lang="en-GB" altLang="ja-JP" sz="2000" b="0" i="1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wage</a:t>
            </a:r>
          </a:p>
          <a:p>
            <a:pPr algn="just" eaLnBrk="1" hangingPunct="1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endParaRPr lang="en-GB" altLang="ja-JP" sz="2000" b="0" i="1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altLang="ja-JP" sz="2000" b="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The reference wage is an average of last annual wages (or earnings), the number of which depends on sector, year of retirement and period of contribution</a:t>
            </a:r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E8D55A84-FA8F-4A7F-A327-8138F61D8257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836712"/>
            <a:ext cx="8784976" cy="5236064"/>
          </a:xfrm>
        </p:spPr>
        <p:txBody>
          <a:bodyPr rtlCol="0">
            <a:no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Statutory Retirement Age (old age pensions)</a:t>
            </a:r>
          </a:p>
          <a:p>
            <a:pPr marL="831850" indent="-374650" algn="just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SRA is 66 years and </a:t>
            </a:r>
            <a:r>
              <a:rPr lang="en-GB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7 </a:t>
            </a: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months for men and female employees in the public sector</a:t>
            </a:r>
          </a:p>
          <a:p>
            <a:pPr marL="831850" indent="-374650" algn="just" eaLnBrk="1" hangingPunct="1">
              <a:lnSpc>
                <a:spcPts val="2100"/>
              </a:lnSpc>
              <a:spcBef>
                <a:spcPct val="60000"/>
              </a:spcBef>
              <a:buFont typeface="Wingdings" pitchFamily="2" charset="2"/>
              <a:buChar char="§"/>
              <a:defRPr/>
            </a:pP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temporary lower for female employees in the private </a:t>
            </a:r>
            <a:r>
              <a:rPr lang="en-GB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sector and </a:t>
            </a: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the female self-employed (aligned to the SRA of other workers as of 2018)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Early retirement</a:t>
            </a:r>
          </a:p>
          <a:p>
            <a:pPr marL="831850" indent="-374650" algn="just" eaLnBrk="1" hangingPunct="1">
              <a:lnSpc>
                <a:spcPts val="21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e</a:t>
            </a:r>
            <a:r>
              <a:rPr lang="en-GB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arly </a:t>
            </a: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retirement, regardless of age 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(all regimes) 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with 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42 years and 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10 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months of contributions </a:t>
            </a:r>
            <a:r>
              <a:rPr lang="en-GB" altLang="ja-JP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(</a:t>
            </a:r>
            <a:r>
              <a:rPr lang="en-GB" altLang="ja-JP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1 year less for women)</a:t>
            </a: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	</a:t>
            </a:r>
          </a:p>
          <a:p>
            <a:pPr marL="831850" indent="-374650" algn="just" eaLnBrk="1" hangingPunct="1">
              <a:lnSpc>
                <a:spcPts val="2100"/>
              </a:lnSpc>
              <a:spcBef>
                <a:spcPct val="60000"/>
              </a:spcBef>
              <a:buFont typeface="Wingdings" pitchFamily="2" charset="2"/>
              <a:buChar char="§"/>
              <a:defRPr/>
            </a:pP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u</a:t>
            </a:r>
            <a:r>
              <a:rPr lang="en-GB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nder </a:t>
            </a: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NDC regime </a:t>
            </a:r>
            <a:r>
              <a:rPr lang="en-GB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alone: up to 3 years earlier than the </a:t>
            </a: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SRA</a:t>
            </a:r>
            <a:r>
              <a:rPr lang="en-GB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, with 20 </a:t>
            </a: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years of contributions and a pension </a:t>
            </a:r>
            <a:r>
              <a:rPr lang="en-GB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at least of 1,200 </a:t>
            </a: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euro per month in 2012 (2.8 times the old age allowance, in 2012), indexed with </a:t>
            </a:r>
            <a:r>
              <a:rPr lang="en-GB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5-year </a:t>
            </a:r>
            <a:r>
              <a:rPr lang="en-GB" sz="2000" kern="1200" dirty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average of nominal GDP. </a:t>
            </a:r>
          </a:p>
          <a:p>
            <a:pPr algn="just" eaLnBrk="1" hangingPunct="1">
              <a:lnSpc>
                <a:spcPts val="21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kern="1200" dirty="0" smtClean="0">
                <a:solidFill>
                  <a:srgbClr val="003366"/>
                </a:solidFill>
                <a:latin typeface="Frutiger LT 45 Light" panose="020B0500000000000000" pitchFamily="34" charset="0"/>
                <a:cs typeface="Tahoma" pitchFamily="34" charset="0"/>
              </a:rPr>
              <a:t>All the eligibility requirements are indexed to changes in life expectancy at 65 (every 3 years up to 2019, every 2 years from 2021)</a:t>
            </a:r>
            <a:endParaRPr lang="it-IT" sz="2000" kern="1200" dirty="0">
              <a:solidFill>
                <a:srgbClr val="003366"/>
              </a:solidFill>
              <a:latin typeface="Frutiger LT 45 Light" panose="020B0500000000000000" pitchFamily="34" charset="0"/>
              <a:cs typeface="Tahoma" pitchFamily="34" charset="0"/>
            </a:endParaRPr>
          </a:p>
          <a:p>
            <a:pPr marL="450850" lvl="1" indent="-450850" algn="just" eaLnBrk="1" hangingPunct="1"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Ø"/>
              <a:defRPr/>
            </a:pPr>
            <a:endParaRPr lang="en-GB" altLang="ja-JP" sz="1800" b="1" dirty="0" smtClean="0">
              <a:solidFill>
                <a:srgbClr val="003366"/>
              </a:solidFill>
              <a:latin typeface="Frutiger LT 45 Light" panose="020B0500000000000000" pitchFamily="34" charset="0"/>
              <a:cs typeface="Times New Roman" pitchFamily="18" charset="0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95536" y="188640"/>
            <a:ext cx="835292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B3066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500">
                <a:solidFill>
                  <a:srgbClr val="0B3066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500">
                <a:solidFill>
                  <a:srgbClr val="0B3066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500">
                <a:solidFill>
                  <a:srgbClr val="0B3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B3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000" b="0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LEGAL FRAMEWORK </a:t>
            </a:r>
            <a:r>
              <a:rPr lang="en-GB" altLang="it-IT" sz="2000" b="0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– </a:t>
            </a:r>
            <a:r>
              <a:rPr lang="en-GB" altLang="it-IT" sz="2000" b="0" i="1" dirty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ELIGIBILITY REQUIREMENTS  </a:t>
            </a:r>
            <a:r>
              <a:rPr lang="en-GB" altLang="it-IT" sz="2000" b="0" i="1" dirty="0" smtClean="0">
                <a:solidFill>
                  <a:srgbClr val="072E67"/>
                </a:solidFill>
                <a:latin typeface="Frutiger LT 45 Light" panose="020B0500000000000000" pitchFamily="34" charset="0"/>
                <a:cs typeface="Tahoma" pitchFamily="34" charset="0"/>
              </a:rPr>
              <a:t>IN 2016	</a:t>
            </a:r>
            <a:r>
              <a:rPr lang="en-US" altLang="it-IT" sz="1600" b="0" i="1" kern="0" dirty="0" smtClean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t>(slide </a:t>
            </a:r>
            <a:fld id="{5FC82A43-7ED0-4CA9-AE64-4EE60DF9AC72}" type="slidenum">
              <a:rPr lang="en-US" altLang="it-IT" sz="1600" b="0" i="1" kern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lang="en-US" altLang="it-IT" sz="1600" b="0" i="1" kern="0" dirty="0">
                <a:solidFill>
                  <a:srgbClr val="003366"/>
                </a:solidFill>
                <a:latin typeface="Frutiger LT 45 Light" panose="020B0500000000000000" pitchFamily="34" charset="0"/>
                <a:ea typeface="+mj-ea"/>
                <a:cs typeface="+mj-cs"/>
              </a:rPr>
              <a:t>)</a:t>
            </a:r>
            <a:endParaRPr lang="en-GB" altLang="it-IT" sz="2400" i="1" dirty="0">
              <a:solidFill>
                <a:srgbClr val="003366"/>
              </a:solidFill>
              <a:latin typeface="Frutiger LT 45 Light" panose="020B0500000000000000" pitchFamily="34" charset="0"/>
            </a:endParaRPr>
          </a:p>
        </p:txBody>
      </p:sp>
      <p:sp>
        <p:nvSpPr>
          <p:cNvPr id="5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6D686473-6A2C-434B-8310-CE163D263216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779463"/>
            <a:ext cx="7742237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467544" y="167730"/>
            <a:ext cx="8208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LEGAL FRAMEWORK </a:t>
            </a:r>
            <a:r>
              <a:rPr lang="en-US" b="0" kern="0" dirty="0" smtClean="0">
                <a:latin typeface="Frutiger LT 45 Light" panose="020B0500000000000000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b="0" i="1" dirty="0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ELEGIBILITY </a:t>
            </a:r>
            <a:r>
              <a:rPr lang="en-US" b="0" i="1" dirty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 AND AVERAGE </a:t>
            </a:r>
            <a:r>
              <a:rPr lang="en-US" b="0" i="1" dirty="0" smtClean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 </a:t>
            </a:r>
            <a:r>
              <a:rPr lang="en-US" b="0" i="1" dirty="0">
                <a:latin typeface="Frutiger LT 45 Light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</a:t>
            </a:r>
            <a:r>
              <a:rPr lang="en-US" b="0" i="1" dirty="0">
                <a:latin typeface="Frutiger LT 45 Light" panose="020B0500000000000000" pitchFamily="34" charset="0"/>
              </a:rPr>
              <a:t> </a:t>
            </a:r>
            <a:r>
              <a:rPr lang="en-US" b="0" i="1" dirty="0" smtClean="0">
                <a:latin typeface="Frutiger LT 45 Light" panose="020B0500000000000000" pitchFamily="34" charset="0"/>
              </a:rPr>
              <a:t> </a:t>
            </a:r>
            <a:r>
              <a:rPr lang="en-US" sz="2400" b="0" i="1" dirty="0" smtClean="0">
                <a:latin typeface="Frutiger LT 45 Light" panose="020B0500000000000000" pitchFamily="34" charset="0"/>
              </a:rPr>
              <a:t>						</a:t>
            </a:r>
            <a:r>
              <a:rPr lang="en-US" altLang="it-IT" sz="1600" b="0" i="1" kern="0" dirty="0" smtClean="0">
                <a:latin typeface="Frutiger LT 45 Light" panose="020B0500000000000000" pitchFamily="34" charset="0"/>
                <a:ea typeface="+mj-ea"/>
                <a:cs typeface="+mj-cs"/>
              </a:rPr>
              <a:t>(</a:t>
            </a:r>
            <a:r>
              <a:rPr lang="en-US" altLang="it-IT" sz="1600" b="0" i="1" kern="0" dirty="0">
                <a:latin typeface="Frutiger LT 45 Light" panose="020B0500000000000000" pitchFamily="34" charset="0"/>
                <a:ea typeface="+mj-ea"/>
                <a:cs typeface="+mj-cs"/>
              </a:rPr>
              <a:t>slide </a:t>
            </a:r>
            <a:fld id="{5FC82A43-7ED0-4CA9-AE64-4EE60DF9AC72}" type="slidenum">
              <a:rPr lang="en-US" altLang="it-IT" sz="1600" b="0" i="1" kern="0">
                <a:latin typeface="Frutiger LT 45 Light" panose="020B0500000000000000" pitchFamily="34" charset="0"/>
                <a:ea typeface="+mj-ea"/>
                <a:cs typeface="+mj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lang="en-US" altLang="it-IT" sz="1600" b="0" i="1" kern="0" dirty="0">
                <a:latin typeface="Frutiger LT 45 Light" panose="020B0500000000000000" pitchFamily="34" charset="0"/>
                <a:ea typeface="+mj-ea"/>
                <a:cs typeface="+mj-cs"/>
              </a:rPr>
              <a:t>)</a:t>
            </a:r>
            <a:r>
              <a:rPr lang="en-US" sz="2400" b="0" i="1" dirty="0" smtClean="0">
                <a:latin typeface="Frutiger LT 45 Light" panose="020B0500000000000000" pitchFamily="34" charset="0"/>
              </a:rPr>
              <a:t>  </a:t>
            </a:r>
            <a:endParaRPr lang="it-IT" sz="2400" i="1" dirty="0">
              <a:latin typeface="Frutiger LT 45 Light" panose="020B0500000000000000" pitchFamily="34" charset="0"/>
            </a:endParaRPr>
          </a:p>
        </p:txBody>
      </p:sp>
      <p:sp>
        <p:nvSpPr>
          <p:cNvPr id="11" name="Segnaposto piè di pagina 4"/>
          <p:cNvSpPr txBox="1">
            <a:spLocks/>
          </p:cNvSpPr>
          <p:nvPr/>
        </p:nvSpPr>
        <p:spPr>
          <a:xfrm>
            <a:off x="8786813" y="6624638"/>
            <a:ext cx="357187" cy="18256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  <a:defRPr/>
            </a:pPr>
            <a:fld id="{3FC1295D-A8CB-4F27-9CE2-B4CD0E0075B9}" type="slidenum">
              <a:rPr lang="it-IT" sz="1000">
                <a:latin typeface="+mj-lt"/>
                <a:ea typeface="ＭＳ Ｐゴシック" pitchFamily="34" charset="-128"/>
              </a:rPr>
              <a:pPr algn="l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it-IT" sz="1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36476" y="312042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srgbClr val="13448D"/>
                </a:solidFill>
                <a:latin typeface="Frutiger LT 45 Light" panose="020B0500000000000000" pitchFamily="34" charset="0"/>
              </a:rPr>
              <a:t>Entry </a:t>
            </a:r>
            <a:r>
              <a:rPr lang="it-IT" sz="1400" dirty="0" err="1" smtClean="0">
                <a:solidFill>
                  <a:srgbClr val="13448D"/>
                </a:solidFill>
                <a:latin typeface="Frutiger LT 45 Light" panose="020B0500000000000000" pitchFamily="34" charset="0"/>
              </a:rPr>
              <a:t>age</a:t>
            </a:r>
            <a:r>
              <a:rPr lang="it-IT" sz="1400" dirty="0" smtClean="0">
                <a:solidFill>
                  <a:srgbClr val="13448D"/>
                </a:solidFill>
                <a:latin typeface="Frutiger LT 45 Light" panose="020B0500000000000000" pitchFamily="34" charset="0"/>
              </a:rPr>
              <a:t>: M=20; F=21</a:t>
            </a:r>
            <a:endParaRPr lang="it-IT" sz="1400" dirty="0">
              <a:latin typeface="Frutiger LT 45 Light" panose="020B0500000000000000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 bwMode="auto">
          <a:xfrm rot="16200000" flipV="1">
            <a:off x="5190575" y="2791352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020272" y="6123012"/>
            <a:ext cx="1766541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ja-JP" sz="1200" dirty="0" smtClean="0">
                <a:latin typeface="Frutiger LT 45 Light" panose="020B0500000000000000" pitchFamily="34" charset="0"/>
                <a:ea typeface="ＭＳ Ｐゴシック" pitchFamily="34" charset="-128"/>
                <a:cs typeface="Times New Roman" pitchFamily="18" charset="0"/>
              </a:rPr>
              <a:t>RGS Pension Model</a:t>
            </a:r>
            <a:endParaRPr lang="en-GB" altLang="ja-JP" sz="1200" dirty="0">
              <a:latin typeface="Frutiger LT 45 Light" panose="020B0500000000000000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DT">
      <a:dk1>
        <a:srgbClr val="002776"/>
      </a:dk1>
      <a:lt1>
        <a:srgbClr val="FFFFFF"/>
      </a:lt1>
      <a:dk2>
        <a:srgbClr val="FFFFFF"/>
      </a:dk2>
      <a:lt2>
        <a:srgbClr val="FFFFFF"/>
      </a:lt2>
      <a:accent1>
        <a:srgbClr val="006643"/>
      </a:accent1>
      <a:accent2>
        <a:srgbClr val="D8D8D8"/>
      </a:accent2>
      <a:accent3>
        <a:srgbClr val="D12A48"/>
      </a:accent3>
      <a:accent4>
        <a:srgbClr val="006643"/>
      </a:accent4>
      <a:accent5>
        <a:srgbClr val="D8D8D8"/>
      </a:accent5>
      <a:accent6>
        <a:srgbClr val="D12A48"/>
      </a:accent6>
      <a:hlink>
        <a:srgbClr val="006643"/>
      </a:hlink>
      <a:folHlink>
        <a:srgbClr val="00C83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20634</TotalTime>
  <Words>2379</Words>
  <Application>Microsoft Office PowerPoint</Application>
  <PresentationFormat>Presentazione su schermo (4:3)</PresentationFormat>
  <Paragraphs>371</Paragraphs>
  <Slides>47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47</vt:i4>
      </vt:variant>
    </vt:vector>
  </HeadingPairs>
  <TitlesOfParts>
    <vt:vector size="55" baseType="lpstr">
      <vt:lpstr>Tema1</vt:lpstr>
      <vt:lpstr>3_Personalizza struttura</vt:lpstr>
      <vt:lpstr>1_Personalizza struttura</vt:lpstr>
      <vt:lpstr>Personalizza struttura</vt:lpstr>
      <vt:lpstr>Equation</vt:lpstr>
      <vt:lpstr>Foglio di lavoro</vt:lpstr>
      <vt:lpstr>Equazione</vt:lpstr>
      <vt:lpstr>Worksheet</vt:lpstr>
      <vt:lpstr> RGS Pension Model </vt:lpstr>
      <vt:lpstr>RGS PENSION MODEL  -  THE  MAIN TOPICS    (slide 2)</vt:lpstr>
      <vt:lpstr>LEGAL-INSTITUTIONAL FRAMEWORK – AN OVERVIEW          (slide 3)</vt:lpstr>
      <vt:lpstr>LEGAL FRAMEWORK – THE REFORM PROCESS            (slide 4)</vt:lpstr>
      <vt:lpstr>LEGAL FRAMEWORK - TOWARDS  A NDC REGIME       (slide 5)</vt:lpstr>
      <vt:lpstr>Presentazione standard di PowerPoint</vt:lpstr>
      <vt:lpstr>LEGAL FRAMEWORK - CALCULATION RULES UNDER THE DB  REGIME          (slide 7)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RGS Pension Model – THE GENERAL OUTLINE         (slide 14)</vt:lpstr>
      <vt:lpstr>RGS Pension Model – THE METHODOLOGY                 (slide 15)</vt:lpstr>
      <vt:lpstr>RGS Pension Model – THE MAIN EQUATION TO PROJECT POPULATION                   (slide 16)</vt:lpstr>
      <vt:lpstr>RGS Pension Model – THE MAIN EQUATION TO PROJECT LBOUR FORCE AND EMPLOYMENT               (slide 17)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RGS Pension Model – THE MAIN EQUATION TO PROJECT NUMBERS ENROLLED IN THE PENSION SYSTEM               (slide 24)</vt:lpstr>
      <vt:lpstr>RGS Pension Model – STATE VARIABLES AND THEIR SPECIFICATIONS                     (slide 25)</vt:lpstr>
      <vt:lpstr>RGS Pension Model – PROJECTION OF MONETARY VARIABLES                                     (slide 26)</vt:lpstr>
      <vt:lpstr>RGS Pension Model – THE PROJECTION OF SURVIVORS’ PENSIONS                        (slide 27)</vt:lpstr>
      <vt:lpstr>RGS Pension Model – INTERNAL CONSISTENCY   (slide 28)</vt:lpstr>
      <vt:lpstr>NATIONAL BASELINE SCENARIO – CONTRIBUTION BASE TO GDP RATIO AND ITS DECOMPOSITION                          (slide 29)</vt:lpstr>
      <vt:lpstr>NATIONAL BASELINE SCENARIO – Comparison between different scenarios                                                                      (slide 30)</vt:lpstr>
      <vt:lpstr>NATIONAL BASELINE SCENARIO –  DECOMPOSITION OF PENSION EXPENDITURE AS A SHARE OF GDP               (slide 31)</vt:lpstr>
      <vt:lpstr>NATIONAL BASELINE SCENARIO – DECOMPOSITION OF PENSIONS TO EMPLOYEES RATIO       (slide 32)</vt:lpstr>
      <vt:lpstr>NATIONAL BASELINE SCENARIO - LABOUR FORCE VS PENSIONERS  IN  THE AGE CLASS 55-69       (slide 33)</vt:lpstr>
      <vt:lpstr>NATIONAL BASELINE SCENARIO – ANALYSIS OF THE RATIO OF PENSIONS TO PEOPLE 70+                 (slide 34)</vt:lpstr>
      <vt:lpstr>NATIONAL BASELINE SCENARIO – ANALYSIS OF THE RATIO OF PENSIONS TO PEOPLE 70+         (slide 35)</vt:lpstr>
      <vt:lpstr>NATIONAL BASELINE SCENARIO – ANALYSIS OF THE RATIO OF PENSIONS TO PEOPLE 70+           (slide 36)</vt:lpstr>
      <vt:lpstr>NATIONAL BASELINE SCENARIO – DECOMPOSITION OF PENSIONERS  70+                  (slide 37)</vt:lpstr>
      <vt:lpstr>NATIONAL BASELINE SCENARIO – DECOMPOSITION OF PENSIONERS  75+                 (slide 38)</vt:lpstr>
      <vt:lpstr>NATIONAL BASELINE SCENARIO –  CONSISTENCY OF PENSIONERS  AND  AVERAGE CONTRIBUTION PERIOD WITH EMPLOYMENT           (slide 39)</vt:lpstr>
      <vt:lpstr>PENSION ADEQUACY –  EVOLUTION OF AVERAGE PENSION  BY AGE CLASS            (slide 40)</vt:lpstr>
      <vt:lpstr>NATIONAL BASELINE SCENARIO – DECOMPOSITION OF AVERAGE AMOUNT OF NEW PENSIONS                   (slide 41)</vt:lpstr>
      <vt:lpstr>NATIONAL BASELINE SCENARIO – PERIODIC UPDATES OF TRANSFORMATION COEFFICIENTS    (slide 42)</vt:lpstr>
      <vt:lpstr>Presentazione standard di PowerPoint</vt:lpstr>
      <vt:lpstr>CONVERGENCE LEVEL OF EXPENDITURE TO GDP BEYOND 2060 (source: 2015 EPC-WGA projections)                 (slide 44)</vt:lpstr>
      <vt:lpstr>BASELINE PROJECTION –  PENSION EXPENDITURE TO GDP RATIO BEYOND 2060        (slide 45)</vt:lpstr>
      <vt:lpstr>RGS Pension Model – UPDATING AND INSTITUTIONAL UTILIZATION             (slide 46)</vt:lpstr>
      <vt:lpstr>    </vt:lpstr>
    </vt:vector>
  </TitlesOfParts>
  <Company>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RGS</dc:creator>
  <cp:lastModifiedBy>Rocco Aprile</cp:lastModifiedBy>
  <cp:revision>1094</cp:revision>
  <cp:lastPrinted>2016-10-18T18:59:58Z</cp:lastPrinted>
  <dcterms:created xsi:type="dcterms:W3CDTF">2003-02-04T08:34:18Z</dcterms:created>
  <dcterms:modified xsi:type="dcterms:W3CDTF">2016-10-19T17:26:01Z</dcterms:modified>
</cp:coreProperties>
</file>