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34"/>
  </p:notesMasterIdLst>
  <p:handoutMasterIdLst>
    <p:handoutMasterId r:id="rId35"/>
  </p:handoutMasterIdLst>
  <p:sldIdLst>
    <p:sldId id="1229" r:id="rId2"/>
    <p:sldId id="1322" r:id="rId3"/>
    <p:sldId id="1326" r:id="rId4"/>
    <p:sldId id="1327" r:id="rId5"/>
    <p:sldId id="1328" r:id="rId6"/>
    <p:sldId id="1329" r:id="rId7"/>
    <p:sldId id="1330" r:id="rId8"/>
    <p:sldId id="1331" r:id="rId9"/>
    <p:sldId id="1332" r:id="rId10"/>
    <p:sldId id="1323" r:id="rId11"/>
    <p:sldId id="1334" r:id="rId12"/>
    <p:sldId id="1324" r:id="rId13"/>
    <p:sldId id="1333" r:id="rId14"/>
    <p:sldId id="1355" r:id="rId15"/>
    <p:sldId id="1356" r:id="rId16"/>
    <p:sldId id="1359" r:id="rId17"/>
    <p:sldId id="1325" r:id="rId18"/>
    <p:sldId id="1340" r:id="rId19"/>
    <p:sldId id="1341" r:id="rId20"/>
    <p:sldId id="1342" r:id="rId21"/>
    <p:sldId id="1343" r:id="rId22"/>
    <p:sldId id="1344" r:id="rId23"/>
    <p:sldId id="1345" r:id="rId24"/>
    <p:sldId id="1346" r:id="rId25"/>
    <p:sldId id="1347" r:id="rId26"/>
    <p:sldId id="1348" r:id="rId27"/>
    <p:sldId id="1349" r:id="rId28"/>
    <p:sldId id="1350" r:id="rId29"/>
    <p:sldId id="1351" r:id="rId30"/>
    <p:sldId id="1352" r:id="rId31"/>
    <p:sldId id="1353" r:id="rId32"/>
    <p:sldId id="1354" r:id="rId33"/>
  </p:sldIdLst>
  <p:sldSz cx="9906000" cy="6858000" type="A4"/>
  <p:notesSz cx="6794500" cy="9931400"/>
  <p:custShowLst>
    <p:custShow name="Custom Show 1" id="0">
      <p:sldLst/>
    </p:custShow>
  </p:custShowLst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5252" autoAdjust="0"/>
  </p:normalViewPr>
  <p:slideViewPr>
    <p:cSldViewPr>
      <p:cViewPr varScale="1">
        <p:scale>
          <a:sx n="87" d="100"/>
          <a:sy n="87" d="100"/>
        </p:scale>
        <p:origin x="-1506" y="-78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e\Dropbox\micky\Documenti-convegni\Inps%2024%20ottobre\lfsa_etpga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e\Dropbox\micky\Documenti-convegni\Inps%2024%20ottobre\fig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e\Dropbox\micky\Documenti-convegni\Inps%2024%20ottobre\fi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e\Dropbox\micky\Documenti-convegni\Inps%2024%20ottobre\lfsa_etpga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e\Dropbox\micky\Documenti-convegni\Inps%2024%20ottobre\fig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e\Dropbox\micky\Documenti-convegni\Inps%2024%20ottobre\fi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e\Dropbox\micky\Documenti-convegni\Inps%2024%20ottobre\fig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e\Dropbox\micky\Documenti-convegni\Inps%2024%20ottobre\fig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e\Dropbox\micky\Documenti-convegni\Inps%2024%20ottobre\fig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e\Dropbox\micky\Documenti-convegni\Inps%2024%20ottobre\fig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e\Dropbox\micky\Documenti-convegni\Inps%2024%20ottobre\fi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4.9400553969480773E-2"/>
          <c:y val="2.445914272661082E-2"/>
          <c:w val="0.93559100284118335"/>
          <c:h val="0.85017796911519483"/>
        </c:manualLayout>
      </c:layout>
      <c:lineChart>
        <c:grouping val="standard"/>
        <c:ser>
          <c:idx val="0"/>
          <c:order val="0"/>
          <c:tx>
            <c:strRef>
              <c:f>Data!$B$33</c:f>
              <c:strCache>
                <c:ptCount val="1"/>
                <c:pt idx="0">
                  <c:v>Total</c:v>
                </c:pt>
              </c:strCache>
            </c:strRef>
          </c:tx>
          <c:cat>
            <c:strRef>
              <c:f>Data!$M$32:$AI$32</c:f>
              <c:strCach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strCache>
            </c:strRef>
          </c:cat>
          <c:val>
            <c:numRef>
              <c:f>Data!$M$33:$AI$33</c:f>
              <c:numCache>
                <c:formatCode>#,##0.0</c:formatCode>
                <c:ptCount val="23"/>
                <c:pt idx="0">
                  <c:v>6</c:v>
                </c:pt>
                <c:pt idx="1">
                  <c:v>7.1</c:v>
                </c:pt>
                <c:pt idx="2">
                  <c:v>7.2</c:v>
                </c:pt>
                <c:pt idx="3">
                  <c:v>7.4</c:v>
                </c:pt>
                <c:pt idx="4">
                  <c:v>7.9</c:v>
                </c:pt>
                <c:pt idx="5">
                  <c:v>8.5</c:v>
                </c:pt>
                <c:pt idx="6">
                  <c:v>9.8000000000000007</c:v>
                </c:pt>
                <c:pt idx="7">
                  <c:v>10.1</c:v>
                </c:pt>
                <c:pt idx="8">
                  <c:v>9.6</c:v>
                </c:pt>
                <c:pt idx="9">
                  <c:v>9.9</c:v>
                </c:pt>
                <c:pt idx="10">
                  <c:v>9.5</c:v>
                </c:pt>
                <c:pt idx="11">
                  <c:v>11.9</c:v>
                </c:pt>
                <c:pt idx="12">
                  <c:v>12.2</c:v>
                </c:pt>
                <c:pt idx="13">
                  <c:v>13.1</c:v>
                </c:pt>
                <c:pt idx="14">
                  <c:v>13.2</c:v>
                </c:pt>
                <c:pt idx="15">
                  <c:v>13.3</c:v>
                </c:pt>
                <c:pt idx="16">
                  <c:v>12.4</c:v>
                </c:pt>
                <c:pt idx="17">
                  <c:v>12.7</c:v>
                </c:pt>
                <c:pt idx="18">
                  <c:v>13.3</c:v>
                </c:pt>
                <c:pt idx="19">
                  <c:v>13.8</c:v>
                </c:pt>
                <c:pt idx="20">
                  <c:v>13.2</c:v>
                </c:pt>
                <c:pt idx="21">
                  <c:v>13.6</c:v>
                </c:pt>
                <c:pt idx="22">
                  <c:v>14.1</c:v>
                </c:pt>
              </c:numCache>
            </c:numRef>
          </c:val>
        </c:ser>
        <c:ser>
          <c:idx val="1"/>
          <c:order val="1"/>
          <c:tx>
            <c:strRef>
              <c:f>Data!$B$34</c:f>
              <c:strCache>
                <c:ptCount val="1"/>
                <c:pt idx="0">
                  <c:v>Males</c:v>
                </c:pt>
              </c:strCache>
            </c:strRef>
          </c:tx>
          <c:cat>
            <c:strRef>
              <c:f>Data!$M$32:$AI$32</c:f>
              <c:strCach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strCache>
            </c:strRef>
          </c:cat>
          <c:val>
            <c:numRef>
              <c:f>Data!$M$34:$AI$34</c:f>
              <c:numCache>
                <c:formatCode>#,##0.0</c:formatCode>
                <c:ptCount val="23"/>
                <c:pt idx="0">
                  <c:v>4.9000000000000004</c:v>
                </c:pt>
                <c:pt idx="1">
                  <c:v>5.9</c:v>
                </c:pt>
                <c:pt idx="2">
                  <c:v>6</c:v>
                </c:pt>
                <c:pt idx="3">
                  <c:v>6.5</c:v>
                </c:pt>
                <c:pt idx="4">
                  <c:v>6.9</c:v>
                </c:pt>
                <c:pt idx="5">
                  <c:v>7.4</c:v>
                </c:pt>
                <c:pt idx="6">
                  <c:v>8.5</c:v>
                </c:pt>
                <c:pt idx="7">
                  <c:v>8.8000000000000007</c:v>
                </c:pt>
                <c:pt idx="8">
                  <c:v>8.1999999999999993</c:v>
                </c:pt>
                <c:pt idx="9">
                  <c:v>8.3000000000000007</c:v>
                </c:pt>
                <c:pt idx="10">
                  <c:v>7.9</c:v>
                </c:pt>
                <c:pt idx="11">
                  <c:v>9.6999999999999993</c:v>
                </c:pt>
                <c:pt idx="12">
                  <c:v>10.4</c:v>
                </c:pt>
                <c:pt idx="13">
                  <c:v>11.1</c:v>
                </c:pt>
                <c:pt idx="14">
                  <c:v>11.1</c:v>
                </c:pt>
                <c:pt idx="15">
                  <c:v>11.5</c:v>
                </c:pt>
                <c:pt idx="16">
                  <c:v>10.8</c:v>
                </c:pt>
                <c:pt idx="17">
                  <c:v>11.3</c:v>
                </c:pt>
                <c:pt idx="18">
                  <c:v>12.2</c:v>
                </c:pt>
                <c:pt idx="19">
                  <c:v>12.9</c:v>
                </c:pt>
                <c:pt idx="20">
                  <c:v>12.4</c:v>
                </c:pt>
                <c:pt idx="21">
                  <c:v>13.1</c:v>
                </c:pt>
                <c:pt idx="22">
                  <c:v>13.6</c:v>
                </c:pt>
              </c:numCache>
            </c:numRef>
          </c:val>
        </c:ser>
        <c:ser>
          <c:idx val="2"/>
          <c:order val="2"/>
          <c:tx>
            <c:strRef>
              <c:f>Data!$B$35</c:f>
              <c:strCache>
                <c:ptCount val="1"/>
                <c:pt idx="0">
                  <c:v>Females</c:v>
                </c:pt>
              </c:strCache>
            </c:strRef>
          </c:tx>
          <c:cat>
            <c:strRef>
              <c:f>Data!$M$32:$AI$32</c:f>
              <c:strCach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strCache>
            </c:strRef>
          </c:cat>
          <c:val>
            <c:numRef>
              <c:f>Data!$M$35:$AI$35</c:f>
              <c:numCache>
                <c:formatCode>#,##0.0</c:formatCode>
                <c:ptCount val="23"/>
                <c:pt idx="0">
                  <c:v>8.1</c:v>
                </c:pt>
                <c:pt idx="1">
                  <c:v>9.3000000000000007</c:v>
                </c:pt>
                <c:pt idx="2">
                  <c:v>9.1999999999999993</c:v>
                </c:pt>
                <c:pt idx="3">
                  <c:v>8.8000000000000007</c:v>
                </c:pt>
                <c:pt idx="4">
                  <c:v>9.6</c:v>
                </c:pt>
                <c:pt idx="5">
                  <c:v>10.199999999999999</c:v>
                </c:pt>
                <c:pt idx="6">
                  <c:v>11.9</c:v>
                </c:pt>
                <c:pt idx="7">
                  <c:v>12.2</c:v>
                </c:pt>
                <c:pt idx="8">
                  <c:v>11.5</c:v>
                </c:pt>
                <c:pt idx="9">
                  <c:v>12.1</c:v>
                </c:pt>
                <c:pt idx="10">
                  <c:v>11.8</c:v>
                </c:pt>
                <c:pt idx="11">
                  <c:v>14.8</c:v>
                </c:pt>
                <c:pt idx="12">
                  <c:v>14.6</c:v>
                </c:pt>
                <c:pt idx="13">
                  <c:v>15.8</c:v>
                </c:pt>
                <c:pt idx="14">
                  <c:v>15.9</c:v>
                </c:pt>
                <c:pt idx="15">
                  <c:v>15.6</c:v>
                </c:pt>
                <c:pt idx="16">
                  <c:v>14.6</c:v>
                </c:pt>
                <c:pt idx="17">
                  <c:v>14.4</c:v>
                </c:pt>
                <c:pt idx="18">
                  <c:v>14.6</c:v>
                </c:pt>
                <c:pt idx="19">
                  <c:v>14.9</c:v>
                </c:pt>
                <c:pt idx="20">
                  <c:v>14.2</c:v>
                </c:pt>
                <c:pt idx="21">
                  <c:v>14.2</c:v>
                </c:pt>
                <c:pt idx="22">
                  <c:v>14.6</c:v>
                </c:pt>
              </c:numCache>
            </c:numRef>
          </c:val>
        </c:ser>
        <c:marker val="1"/>
        <c:axId val="170033920"/>
        <c:axId val="170036224"/>
      </c:lineChart>
      <c:catAx>
        <c:axId val="170033920"/>
        <c:scaling>
          <c:orientation val="minMax"/>
        </c:scaling>
        <c:axPos val="b"/>
        <c:tickLblPos val="nextTo"/>
        <c:crossAx val="170036224"/>
        <c:crosses val="autoZero"/>
        <c:auto val="1"/>
        <c:lblAlgn val="ctr"/>
        <c:lblOffset val="100"/>
      </c:catAx>
      <c:valAx>
        <c:axId val="170036224"/>
        <c:scaling>
          <c:orientation val="minMax"/>
        </c:scaling>
        <c:axPos val="l"/>
        <c:majorGridlines/>
        <c:numFmt formatCode="#,##0.0" sourceLinked="1"/>
        <c:tickLblPos val="nextTo"/>
        <c:crossAx val="1700339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475369071262076"/>
          <c:y val="0.94718630261703618"/>
          <c:w val="0.34819598942597707"/>
          <c:h val="4.0286565538846714E-2"/>
        </c:manualLayout>
      </c:layout>
    </c:legend>
    <c:plotVisOnly val="1"/>
  </c:chart>
  <c:txPr>
    <a:bodyPr/>
    <a:lstStyle/>
    <a:p>
      <a:pPr>
        <a:defRPr sz="1100" baseline="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4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Foglio1!$C$18</c:f>
              <c:strCache>
                <c:ptCount val="1"/>
                <c:pt idx="0">
                  <c:v>t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ctr"/>
            <c:showVal val="1"/>
          </c:dLbls>
          <c:cat>
            <c:strRef>
              <c:f>Foglio1!$D$17:$H$17</c:f>
              <c:strCache>
                <c:ptCount val="5"/>
                <c:pt idx="0">
                  <c:v>Employee</c:v>
                </c:pt>
                <c:pt idx="1">
                  <c:v>Parasubordinate collaborator</c:v>
                </c:pt>
                <c:pt idx="2">
                  <c:v>Parasubordinate professional</c:v>
                </c:pt>
                <c:pt idx="3">
                  <c:v>Craftsmen &amp; Merchants</c:v>
                </c:pt>
                <c:pt idx="4">
                  <c:v>Voucher</c:v>
                </c:pt>
              </c:strCache>
            </c:strRef>
          </c:cat>
          <c:val>
            <c:numRef>
              <c:f>Foglio1!$D$18:$H$18</c:f>
              <c:numCache>
                <c:formatCode>0.0%</c:formatCode>
                <c:ptCount val="5"/>
                <c:pt idx="0">
                  <c:v>0.33</c:v>
                </c:pt>
                <c:pt idx="1">
                  <c:v>0.31</c:v>
                </c:pt>
                <c:pt idx="2">
                  <c:v>0.27</c:v>
                </c:pt>
                <c:pt idx="3">
                  <c:v>0.23200000000000001</c:v>
                </c:pt>
                <c:pt idx="4">
                  <c:v>0.13</c:v>
                </c:pt>
              </c:numCache>
            </c:numRef>
          </c:val>
        </c:ser>
        <c:dLbls>
          <c:showVal val="1"/>
        </c:dLbls>
        <c:axId val="112622208"/>
        <c:axId val="122160256"/>
      </c:barChart>
      <c:catAx>
        <c:axId val="112622208"/>
        <c:scaling>
          <c:orientation val="minMax"/>
        </c:scaling>
        <c:axPos val="b"/>
        <c:tickLblPos val="nextTo"/>
        <c:crossAx val="122160256"/>
        <c:crosses val="autoZero"/>
        <c:auto val="1"/>
        <c:lblAlgn val="ctr"/>
        <c:lblOffset val="100"/>
      </c:catAx>
      <c:valAx>
        <c:axId val="122160256"/>
        <c:scaling>
          <c:orientation val="minMax"/>
        </c:scaling>
        <c:axPos val="l"/>
        <c:majorGridlines/>
        <c:numFmt formatCode="0.0%" sourceLinked="1"/>
        <c:tickLblPos val="nextTo"/>
        <c:crossAx val="112622208"/>
        <c:crosses val="autoZero"/>
        <c:crossBetween val="between"/>
      </c:valAx>
    </c:plotArea>
    <c:plotVisOnly val="1"/>
  </c:chart>
  <c:txPr>
    <a:bodyPr/>
    <a:lstStyle/>
    <a:p>
      <a:pPr>
        <a:defRPr sz="1100" baseline="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4"/>
  <c:chart>
    <c:autoTitleDeleted val="1"/>
    <c:plotArea>
      <c:layout/>
      <c:lineChart>
        <c:grouping val="standard"/>
        <c:ser>
          <c:idx val="0"/>
          <c:order val="0"/>
          <c:tx>
            <c:strRef>
              <c:f>Foglio1!$B$20</c:f>
              <c:strCache>
                <c:ptCount val="1"/>
                <c:pt idx="0">
                  <c:v>t</c:v>
                </c:pt>
              </c:strCache>
            </c:strRef>
          </c:tx>
          <c:cat>
            <c:numRef>
              <c:f>Foglio1!$A$21:$A$43</c:f>
              <c:numCache>
                <c:formatCode>General</c:formatCode>
                <c:ptCount val="23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</c:numCache>
            </c:numRef>
          </c:cat>
          <c:val>
            <c:numRef>
              <c:f>Foglio1!$B$21:$B$43</c:f>
              <c:numCache>
                <c:formatCode>0.0%</c:formatCode>
                <c:ptCount val="23"/>
                <c:pt idx="0">
                  <c:v>0.1</c:v>
                </c:pt>
                <c:pt idx="1">
                  <c:v>0.1</c:v>
                </c:pt>
                <c:pt idx="2">
                  <c:v>0.115</c:v>
                </c:pt>
                <c:pt idx="3">
                  <c:v>0.115</c:v>
                </c:pt>
                <c:pt idx="4">
                  <c:v>0.125</c:v>
                </c:pt>
                <c:pt idx="5">
                  <c:v>0.125</c:v>
                </c:pt>
                <c:pt idx="6">
                  <c:v>0.13500000000000001</c:v>
                </c:pt>
                <c:pt idx="7">
                  <c:v>0.13500000000000001</c:v>
                </c:pt>
                <c:pt idx="8">
                  <c:v>0.17299999999999999</c:v>
                </c:pt>
                <c:pt idx="9">
                  <c:v>0.155</c:v>
                </c:pt>
                <c:pt idx="10">
                  <c:v>0.17699999999999999</c:v>
                </c:pt>
                <c:pt idx="11">
                  <c:v>0.23</c:v>
                </c:pt>
                <c:pt idx="12">
                  <c:v>0.24</c:v>
                </c:pt>
                <c:pt idx="13">
                  <c:v>0.25</c:v>
                </c:pt>
                <c:pt idx="14">
                  <c:v>0.26</c:v>
                </c:pt>
                <c:pt idx="15">
                  <c:v>0.26</c:v>
                </c:pt>
                <c:pt idx="16">
                  <c:v>0.27</c:v>
                </c:pt>
                <c:pt idx="17">
                  <c:v>0.28000000000000003</c:v>
                </c:pt>
                <c:pt idx="18">
                  <c:v>0.28000000000000003</c:v>
                </c:pt>
                <c:pt idx="19">
                  <c:v>0.3</c:v>
                </c:pt>
                <c:pt idx="20">
                  <c:v>0.31</c:v>
                </c:pt>
                <c:pt idx="21">
                  <c:v>0.32</c:v>
                </c:pt>
                <c:pt idx="22">
                  <c:v>0.33</c:v>
                </c:pt>
              </c:numCache>
            </c:numRef>
          </c:val>
        </c:ser>
        <c:marker val="1"/>
        <c:axId val="111577728"/>
        <c:axId val="111580288"/>
      </c:lineChart>
      <c:catAx>
        <c:axId val="111577728"/>
        <c:scaling>
          <c:orientation val="minMax"/>
        </c:scaling>
        <c:axPos val="b"/>
        <c:numFmt formatCode="General" sourceLinked="1"/>
        <c:tickLblPos val="nextTo"/>
        <c:crossAx val="111580288"/>
        <c:crosses val="autoZero"/>
        <c:auto val="1"/>
        <c:lblAlgn val="ctr"/>
        <c:lblOffset val="100"/>
      </c:catAx>
      <c:valAx>
        <c:axId val="111580288"/>
        <c:scaling>
          <c:orientation val="minMax"/>
        </c:scaling>
        <c:axPos val="l"/>
        <c:majorGridlines/>
        <c:numFmt formatCode="0.0%" sourceLinked="1"/>
        <c:tickLblPos val="nextTo"/>
        <c:crossAx val="11157772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4.940055396948078E-2"/>
          <c:y val="2.445914272661082E-2"/>
          <c:w val="0.93559100284118346"/>
          <c:h val="0.85017796911519483"/>
        </c:manualLayout>
      </c:layout>
      <c:lineChart>
        <c:grouping val="standard"/>
        <c:ser>
          <c:idx val="0"/>
          <c:order val="0"/>
          <c:tx>
            <c:strRef>
              <c:f>Data!$A$22</c:f>
              <c:strCache>
                <c:ptCount val="1"/>
                <c:pt idx="0">
                  <c:v>Total</c:v>
                </c:pt>
              </c:strCache>
            </c:strRef>
          </c:tx>
          <c:cat>
            <c:strRef>
              <c:f>Data!$M$21:$AI$21</c:f>
              <c:strCach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strCache>
            </c:strRef>
          </c:cat>
          <c:val>
            <c:numRef>
              <c:f>Data!$M$22:$AI$22</c:f>
              <c:numCache>
                <c:formatCode>#,##0.0</c:formatCode>
                <c:ptCount val="23"/>
                <c:pt idx="0">
                  <c:v>8.1999999999999993</c:v>
                </c:pt>
                <c:pt idx="1">
                  <c:v>9.5</c:v>
                </c:pt>
                <c:pt idx="2">
                  <c:v>9.6999999999999993</c:v>
                </c:pt>
                <c:pt idx="3">
                  <c:v>10.1</c:v>
                </c:pt>
                <c:pt idx="4">
                  <c:v>10.8</c:v>
                </c:pt>
                <c:pt idx="5">
                  <c:v>11.4</c:v>
                </c:pt>
                <c:pt idx="6">
                  <c:v>13.4</c:v>
                </c:pt>
                <c:pt idx="7">
                  <c:v>13.5</c:v>
                </c:pt>
                <c:pt idx="8">
                  <c:v>12.8</c:v>
                </c:pt>
                <c:pt idx="9">
                  <c:v>13.3</c:v>
                </c:pt>
                <c:pt idx="10">
                  <c:v>13.1</c:v>
                </c:pt>
                <c:pt idx="11">
                  <c:v>16.3</c:v>
                </c:pt>
                <c:pt idx="12">
                  <c:v>16.899999999999999</c:v>
                </c:pt>
                <c:pt idx="13">
                  <c:v>18.5</c:v>
                </c:pt>
                <c:pt idx="14">
                  <c:v>18.8</c:v>
                </c:pt>
                <c:pt idx="15">
                  <c:v>19.5</c:v>
                </c:pt>
                <c:pt idx="16">
                  <c:v>18.399999999999999</c:v>
                </c:pt>
                <c:pt idx="17">
                  <c:v>19.2</c:v>
                </c:pt>
                <c:pt idx="18">
                  <c:v>20.399999999999999</c:v>
                </c:pt>
                <c:pt idx="19">
                  <c:v>21.9</c:v>
                </c:pt>
                <c:pt idx="20">
                  <c:v>21.6</c:v>
                </c:pt>
                <c:pt idx="21">
                  <c:v>23</c:v>
                </c:pt>
                <c:pt idx="22">
                  <c:v>24</c:v>
                </c:pt>
              </c:numCache>
            </c:numRef>
          </c:val>
        </c:ser>
        <c:ser>
          <c:idx val="1"/>
          <c:order val="1"/>
          <c:tx>
            <c:strRef>
              <c:f>Data!$A$23</c:f>
              <c:strCache>
                <c:ptCount val="1"/>
                <c:pt idx="0">
                  <c:v>Males</c:v>
                </c:pt>
              </c:strCache>
            </c:strRef>
          </c:tx>
          <c:cat>
            <c:strRef>
              <c:f>Data!$M$21:$AI$21</c:f>
              <c:strCach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strCache>
            </c:strRef>
          </c:cat>
          <c:val>
            <c:numRef>
              <c:f>Data!$M$23:$AI$23</c:f>
              <c:numCache>
                <c:formatCode>#,##0.0</c:formatCode>
                <c:ptCount val="23"/>
                <c:pt idx="0">
                  <c:v>6.9</c:v>
                </c:pt>
                <c:pt idx="1">
                  <c:v>8</c:v>
                </c:pt>
                <c:pt idx="2">
                  <c:v>8.5</c:v>
                </c:pt>
                <c:pt idx="3">
                  <c:v>9.1</c:v>
                </c:pt>
                <c:pt idx="4">
                  <c:v>9.5</c:v>
                </c:pt>
                <c:pt idx="5">
                  <c:v>10</c:v>
                </c:pt>
                <c:pt idx="6">
                  <c:v>11.8</c:v>
                </c:pt>
                <c:pt idx="7">
                  <c:v>11.7</c:v>
                </c:pt>
                <c:pt idx="8">
                  <c:v>11.2</c:v>
                </c:pt>
                <c:pt idx="9">
                  <c:v>11.3</c:v>
                </c:pt>
                <c:pt idx="10">
                  <c:v>11.1</c:v>
                </c:pt>
                <c:pt idx="11">
                  <c:v>13.7</c:v>
                </c:pt>
                <c:pt idx="12">
                  <c:v>14.8</c:v>
                </c:pt>
                <c:pt idx="13">
                  <c:v>16.100000000000001</c:v>
                </c:pt>
                <c:pt idx="14">
                  <c:v>16.5</c:v>
                </c:pt>
                <c:pt idx="15">
                  <c:v>17.3</c:v>
                </c:pt>
                <c:pt idx="16">
                  <c:v>16.100000000000001</c:v>
                </c:pt>
                <c:pt idx="17">
                  <c:v>17.2</c:v>
                </c:pt>
                <c:pt idx="18">
                  <c:v>18.899999999999999</c:v>
                </c:pt>
                <c:pt idx="19">
                  <c:v>20.5</c:v>
                </c:pt>
                <c:pt idx="20">
                  <c:v>20.100000000000001</c:v>
                </c:pt>
                <c:pt idx="21">
                  <c:v>21.8</c:v>
                </c:pt>
                <c:pt idx="22">
                  <c:v>23</c:v>
                </c:pt>
              </c:numCache>
            </c:numRef>
          </c:val>
        </c:ser>
        <c:ser>
          <c:idx val="2"/>
          <c:order val="2"/>
          <c:tx>
            <c:strRef>
              <c:f>Data!$A$24</c:f>
              <c:strCache>
                <c:ptCount val="1"/>
                <c:pt idx="0">
                  <c:v>Females</c:v>
                </c:pt>
              </c:strCache>
            </c:strRef>
          </c:tx>
          <c:cat>
            <c:strRef>
              <c:f>Data!$M$21:$AI$21</c:f>
              <c:strCach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strCache>
            </c:strRef>
          </c:cat>
          <c:val>
            <c:numRef>
              <c:f>Data!$M$24:$AI$24</c:f>
              <c:numCache>
                <c:formatCode>#,##0.0</c:formatCode>
                <c:ptCount val="23"/>
                <c:pt idx="0">
                  <c:v>10.199999999999999</c:v>
                </c:pt>
                <c:pt idx="1">
                  <c:v>11.6</c:v>
                </c:pt>
                <c:pt idx="2">
                  <c:v>11.6</c:v>
                </c:pt>
                <c:pt idx="3">
                  <c:v>11.5</c:v>
                </c:pt>
                <c:pt idx="4">
                  <c:v>12.6</c:v>
                </c:pt>
                <c:pt idx="5">
                  <c:v>13.2</c:v>
                </c:pt>
                <c:pt idx="6">
                  <c:v>15.6</c:v>
                </c:pt>
                <c:pt idx="7">
                  <c:v>16</c:v>
                </c:pt>
                <c:pt idx="8">
                  <c:v>15</c:v>
                </c:pt>
                <c:pt idx="9">
                  <c:v>15.9</c:v>
                </c:pt>
                <c:pt idx="10">
                  <c:v>15.7</c:v>
                </c:pt>
                <c:pt idx="11">
                  <c:v>19.8</c:v>
                </c:pt>
                <c:pt idx="12">
                  <c:v>19.600000000000001</c:v>
                </c:pt>
                <c:pt idx="13">
                  <c:v>21.6</c:v>
                </c:pt>
                <c:pt idx="14">
                  <c:v>21.8</c:v>
                </c:pt>
                <c:pt idx="15">
                  <c:v>22.3</c:v>
                </c:pt>
                <c:pt idx="16">
                  <c:v>21.4</c:v>
                </c:pt>
                <c:pt idx="17">
                  <c:v>21.8</c:v>
                </c:pt>
                <c:pt idx="18">
                  <c:v>22.3</c:v>
                </c:pt>
                <c:pt idx="19">
                  <c:v>23.6</c:v>
                </c:pt>
                <c:pt idx="20">
                  <c:v>23.4</c:v>
                </c:pt>
                <c:pt idx="21">
                  <c:v>24.4</c:v>
                </c:pt>
                <c:pt idx="22">
                  <c:v>25.3</c:v>
                </c:pt>
              </c:numCache>
            </c:numRef>
          </c:val>
        </c:ser>
        <c:marker val="1"/>
        <c:axId val="89393792"/>
        <c:axId val="89556096"/>
      </c:lineChart>
      <c:catAx>
        <c:axId val="89393792"/>
        <c:scaling>
          <c:orientation val="minMax"/>
        </c:scaling>
        <c:axPos val="b"/>
        <c:tickLblPos val="nextTo"/>
        <c:crossAx val="89556096"/>
        <c:crosses val="autoZero"/>
        <c:auto val="1"/>
        <c:lblAlgn val="ctr"/>
        <c:lblOffset val="100"/>
      </c:catAx>
      <c:valAx>
        <c:axId val="89556096"/>
        <c:scaling>
          <c:orientation val="minMax"/>
        </c:scaling>
        <c:axPos val="l"/>
        <c:majorGridlines/>
        <c:numFmt formatCode="#,##0.0" sourceLinked="1"/>
        <c:tickLblPos val="nextTo"/>
        <c:crossAx val="893937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475369071262082"/>
          <c:y val="0.94718630261703618"/>
          <c:w val="0.34819598942597701"/>
          <c:h val="4.0286565538846714E-2"/>
        </c:manualLayout>
      </c:layout>
    </c:legend>
    <c:plotVisOnly val="1"/>
  </c:chart>
  <c:txPr>
    <a:bodyPr/>
    <a:lstStyle/>
    <a:p>
      <a:pPr>
        <a:defRPr sz="1100" baseline="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/>
                </a:pPr>
                <a:endParaRPr lang="it-IT"/>
              </a:p>
            </c:txPr>
            <c:dLblPos val="ctr"/>
            <c:showVal val="1"/>
            <c:showLeaderLines val="1"/>
          </c:dLbls>
          <c:cat>
            <c:strRef>
              <c:f>Foglio1!$A$2:$A$6</c:f>
              <c:strCache>
                <c:ptCount val="5"/>
                <c:pt idx="0">
                  <c:v>Private employees</c:v>
                </c:pt>
                <c:pt idx="1">
                  <c:v>Public employees</c:v>
                </c:pt>
                <c:pt idx="2">
                  <c:v>Parasubordinate workers</c:v>
                </c:pt>
                <c:pt idx="3">
                  <c:v>Self-employed</c:v>
                </c:pt>
                <c:pt idx="4">
                  <c:v>Professionals</c:v>
                </c:pt>
              </c:strCache>
            </c:strRef>
          </c:cat>
          <c:val>
            <c:numRef>
              <c:f>Foglio1!$B$2:$B$6</c:f>
              <c:numCache>
                <c:formatCode>0.0</c:formatCode>
                <c:ptCount val="5"/>
                <c:pt idx="0">
                  <c:v>57.14</c:v>
                </c:pt>
                <c:pt idx="1">
                  <c:v>16.88</c:v>
                </c:pt>
                <c:pt idx="2">
                  <c:v>6.12</c:v>
                </c:pt>
                <c:pt idx="3">
                  <c:v>16.260000000000002</c:v>
                </c:pt>
                <c:pt idx="4">
                  <c:v>3.6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77657606379995736"/>
          <c:y val="0.38049288838670797"/>
          <c:w val="0.21523751264222318"/>
          <c:h val="0.2431899338412907"/>
        </c:manualLayout>
      </c:layout>
      <c:txPr>
        <a:bodyPr/>
        <a:lstStyle/>
        <a:p>
          <a:pPr>
            <a:defRPr sz="1100"/>
          </a:pPr>
          <a:endParaRPr lang="it-IT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pieChart>
        <c:varyColors val="1"/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77657606379995736"/>
          <c:y val="0.38049288838670814"/>
          <c:w val="0.21523751264222327"/>
          <c:h val="0.24318993384129081"/>
        </c:manualLayout>
      </c:layout>
      <c:txPr>
        <a:bodyPr/>
        <a:lstStyle/>
        <a:p>
          <a:pPr>
            <a:defRPr sz="1100"/>
          </a:pPr>
          <a:endParaRPr lang="it-IT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/>
                </a:pPr>
                <a:endParaRPr lang="it-IT"/>
              </a:p>
            </c:txPr>
            <c:dLblPos val="ctr"/>
            <c:showVal val="1"/>
            <c:showLeaderLines val="1"/>
          </c:dLbls>
          <c:cat>
            <c:strRef>
              <c:f>Foglio1!$D$2:$D$6</c:f>
              <c:strCache>
                <c:ptCount val="5"/>
                <c:pt idx="0">
                  <c:v>Private employees</c:v>
                </c:pt>
                <c:pt idx="1">
                  <c:v>Public employees</c:v>
                </c:pt>
                <c:pt idx="2">
                  <c:v>Parasubordinate workers</c:v>
                </c:pt>
                <c:pt idx="3">
                  <c:v>Self-employed</c:v>
                </c:pt>
                <c:pt idx="4">
                  <c:v>Professionals</c:v>
                </c:pt>
              </c:strCache>
            </c:strRef>
          </c:cat>
          <c:val>
            <c:numRef>
              <c:f>Foglio1!$E$2:$E$6</c:f>
              <c:numCache>
                <c:formatCode>0.0</c:formatCode>
                <c:ptCount val="5"/>
                <c:pt idx="0">
                  <c:v>71.849999999999994</c:v>
                </c:pt>
                <c:pt idx="1">
                  <c:v>7.22</c:v>
                </c:pt>
                <c:pt idx="2">
                  <c:v>7.93</c:v>
                </c:pt>
                <c:pt idx="3">
                  <c:v>10.31</c:v>
                </c:pt>
                <c:pt idx="4">
                  <c:v>2.7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77657606379995736"/>
          <c:y val="0.38049288838670803"/>
          <c:w val="0.21523751264222324"/>
          <c:h val="0.24318993384129076"/>
        </c:manualLayout>
      </c:layout>
      <c:txPr>
        <a:bodyPr/>
        <a:lstStyle/>
        <a:p>
          <a:pPr>
            <a:defRPr sz="1100"/>
          </a:pPr>
          <a:endParaRPr lang="it-IT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pieChart>
        <c:varyColors val="1"/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77657606379995736"/>
          <c:y val="0.38049288838670836"/>
          <c:w val="0.21523751264222338"/>
          <c:h val="0.24318993384129095"/>
        </c:manualLayout>
      </c:layout>
      <c:txPr>
        <a:bodyPr/>
        <a:lstStyle/>
        <a:p>
          <a:pPr>
            <a:defRPr sz="1100"/>
          </a:pPr>
          <a:endParaRPr lang="it-IT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5.2032671780065834E-2"/>
          <c:y val="2.318045464939892E-2"/>
          <c:w val="0.93295888503059865"/>
          <c:h val="0.85335512593959661"/>
        </c:manualLayout>
      </c:layout>
      <c:barChart>
        <c:barDir val="col"/>
        <c:grouping val="percentStacked"/>
        <c:ser>
          <c:idx val="0"/>
          <c:order val="0"/>
          <c:tx>
            <c:strRef>
              <c:f>Foglio1!$I$7</c:f>
              <c:strCache>
                <c:ptCount val="1"/>
                <c:pt idx="0">
                  <c:v>Private employees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ctr"/>
            <c:showVal val="1"/>
          </c:dLbls>
          <c:cat>
            <c:strRef>
              <c:f>Foglio1!$H$8:$H$9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Foglio1!$I$8:$I$9</c:f>
              <c:numCache>
                <c:formatCode>0.0%</c:formatCode>
                <c:ptCount val="2"/>
                <c:pt idx="0">
                  <c:v>0.57375209999999999</c:v>
                </c:pt>
                <c:pt idx="1">
                  <c:v>0.56827079999999996</c:v>
                </c:pt>
              </c:numCache>
            </c:numRef>
          </c:val>
        </c:ser>
        <c:ser>
          <c:idx val="1"/>
          <c:order val="1"/>
          <c:tx>
            <c:strRef>
              <c:f>Foglio1!$J$7</c:f>
              <c:strCache>
                <c:ptCount val="1"/>
                <c:pt idx="0">
                  <c:v>Public employees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ctr"/>
            <c:showVal val="1"/>
          </c:dLbls>
          <c:cat>
            <c:strRef>
              <c:f>Foglio1!$H$8:$H$9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Foglio1!$J$8:$J$9</c:f>
              <c:numCache>
                <c:formatCode>0.0%</c:formatCode>
                <c:ptCount val="2"/>
                <c:pt idx="0">
                  <c:v>0.1242577</c:v>
                </c:pt>
                <c:pt idx="1">
                  <c:v>0.2265877</c:v>
                </c:pt>
              </c:numCache>
            </c:numRef>
          </c:val>
        </c:ser>
        <c:ser>
          <c:idx val="2"/>
          <c:order val="2"/>
          <c:tx>
            <c:strRef>
              <c:f>Foglio1!$K$7</c:f>
              <c:strCache>
                <c:ptCount val="1"/>
                <c:pt idx="0">
                  <c:v>Parasubordinate workers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ctr"/>
            <c:showVal val="1"/>
          </c:dLbls>
          <c:cat>
            <c:strRef>
              <c:f>Foglio1!$H$8:$H$9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Foglio1!$K$8:$K$9</c:f>
              <c:numCache>
                <c:formatCode>0.0%</c:formatCode>
                <c:ptCount val="2"/>
                <c:pt idx="0">
                  <c:v>6.4335799999999999E-2</c:v>
                </c:pt>
                <c:pt idx="1">
                  <c:v>5.7028000000000002E-2</c:v>
                </c:pt>
              </c:numCache>
            </c:numRef>
          </c:val>
        </c:ser>
        <c:ser>
          <c:idx val="3"/>
          <c:order val="3"/>
          <c:tx>
            <c:strRef>
              <c:f>Foglio1!$L$7</c:f>
              <c:strCache>
                <c:ptCount val="1"/>
                <c:pt idx="0">
                  <c:v>Self-employed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ctr"/>
            <c:showVal val="1"/>
          </c:dLbls>
          <c:cat>
            <c:strRef>
              <c:f>Foglio1!$H$8:$H$9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Foglio1!$L$8:$L$9</c:f>
              <c:numCache>
                <c:formatCode>0.0%</c:formatCode>
                <c:ptCount val="2"/>
                <c:pt idx="0">
                  <c:v>0.19648489999999999</c:v>
                </c:pt>
                <c:pt idx="1">
                  <c:v>0.118768</c:v>
                </c:pt>
              </c:numCache>
            </c:numRef>
          </c:val>
        </c:ser>
        <c:ser>
          <c:idx val="4"/>
          <c:order val="4"/>
          <c:tx>
            <c:strRef>
              <c:f>Foglio1!$M$7</c:f>
              <c:strCache>
                <c:ptCount val="1"/>
                <c:pt idx="0">
                  <c:v>Professionals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ctr"/>
            <c:showVal val="1"/>
          </c:dLbls>
          <c:cat>
            <c:strRef>
              <c:f>Foglio1!$H$8:$H$9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Foglio1!$M$8:$M$9</c:f>
              <c:numCache>
                <c:formatCode>0.0%</c:formatCode>
                <c:ptCount val="2"/>
                <c:pt idx="0">
                  <c:v>4.1169499999999998E-2</c:v>
                </c:pt>
                <c:pt idx="1">
                  <c:v>2.93455E-2</c:v>
                </c:pt>
              </c:numCache>
            </c:numRef>
          </c:val>
        </c:ser>
        <c:dLbls>
          <c:showVal val="1"/>
        </c:dLbls>
        <c:overlap val="100"/>
        <c:axId val="111372160"/>
        <c:axId val="111575424"/>
      </c:barChart>
      <c:catAx>
        <c:axId val="111372160"/>
        <c:scaling>
          <c:orientation val="minMax"/>
        </c:scaling>
        <c:axPos val="b"/>
        <c:tickLblPos val="nextTo"/>
        <c:crossAx val="111575424"/>
        <c:crosses val="autoZero"/>
        <c:auto val="1"/>
        <c:lblAlgn val="ctr"/>
        <c:lblOffset val="100"/>
      </c:catAx>
      <c:valAx>
        <c:axId val="111575424"/>
        <c:scaling>
          <c:orientation val="minMax"/>
        </c:scaling>
        <c:axPos val="l"/>
        <c:majorGridlines/>
        <c:numFmt formatCode="0%" sourceLinked="1"/>
        <c:tickLblPos val="nextTo"/>
        <c:crossAx val="11137216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100" baseline="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pieChart>
        <c:varyColors val="1"/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77657606379995736"/>
          <c:y val="0.38049288838670836"/>
          <c:w val="0.21523751264222338"/>
          <c:h val="0.24318993384129095"/>
        </c:manualLayout>
      </c:layout>
      <c:txPr>
        <a:bodyPr/>
        <a:lstStyle/>
        <a:p>
          <a:pPr>
            <a:defRPr sz="1100"/>
          </a:pPr>
          <a:endParaRPr lang="it-IT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5.2032671780065834E-2"/>
          <c:y val="2.3180454649398923E-2"/>
          <c:w val="0.93295888503059854"/>
          <c:h val="0.85335512593959661"/>
        </c:manualLayout>
      </c:layout>
      <c:barChart>
        <c:barDir val="col"/>
        <c:grouping val="percentStacked"/>
        <c:ser>
          <c:idx val="0"/>
          <c:order val="0"/>
          <c:tx>
            <c:strRef>
              <c:f>Foglio1!$I$1</c:f>
              <c:strCache>
                <c:ptCount val="1"/>
                <c:pt idx="0">
                  <c:v>Private employees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ctr"/>
            <c:showVal val="1"/>
          </c:dLbls>
          <c:cat>
            <c:strRef>
              <c:f>Foglio1!$H$2:$H$4</c:f>
              <c:strCache>
                <c:ptCount val="3"/>
                <c:pt idx="0">
                  <c:v>Up to lower secondary</c:v>
                </c:pt>
                <c:pt idx="1">
                  <c:v>Upper secondary</c:v>
                </c:pt>
                <c:pt idx="2">
                  <c:v>Tertiary</c:v>
                </c:pt>
              </c:strCache>
            </c:strRef>
          </c:cat>
          <c:val>
            <c:numRef>
              <c:f>Foglio1!$I$2:$I$4</c:f>
              <c:numCache>
                <c:formatCode>0.0%</c:formatCode>
                <c:ptCount val="3"/>
                <c:pt idx="0">
                  <c:v>0.64869359999999998</c:v>
                </c:pt>
                <c:pt idx="1">
                  <c:v>0.58895589999999998</c:v>
                </c:pt>
                <c:pt idx="2">
                  <c:v>0.35889680000000002</c:v>
                </c:pt>
              </c:numCache>
            </c:numRef>
          </c:val>
        </c:ser>
        <c:ser>
          <c:idx val="1"/>
          <c:order val="1"/>
          <c:tx>
            <c:strRef>
              <c:f>Foglio1!$J$1</c:f>
              <c:strCache>
                <c:ptCount val="1"/>
                <c:pt idx="0">
                  <c:v>Public employees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ctr"/>
            <c:showVal val="1"/>
          </c:dLbls>
          <c:cat>
            <c:strRef>
              <c:f>Foglio1!$H$2:$H$4</c:f>
              <c:strCache>
                <c:ptCount val="3"/>
                <c:pt idx="0">
                  <c:v>Up to lower secondary</c:v>
                </c:pt>
                <c:pt idx="1">
                  <c:v>Upper secondary</c:v>
                </c:pt>
                <c:pt idx="2">
                  <c:v>Tertiary</c:v>
                </c:pt>
              </c:strCache>
            </c:strRef>
          </c:cat>
          <c:val>
            <c:numRef>
              <c:f>Foglio1!$J$2:$J$4</c:f>
              <c:numCache>
                <c:formatCode>0.0%</c:formatCode>
                <c:ptCount val="3"/>
                <c:pt idx="0">
                  <c:v>8.0185000000000006E-2</c:v>
                </c:pt>
                <c:pt idx="1">
                  <c:v>0.17424899999999999</c:v>
                </c:pt>
                <c:pt idx="2">
                  <c:v>0.33104980000000001</c:v>
                </c:pt>
              </c:numCache>
            </c:numRef>
          </c:val>
        </c:ser>
        <c:ser>
          <c:idx val="2"/>
          <c:order val="2"/>
          <c:tx>
            <c:strRef>
              <c:f>Foglio1!$K$1</c:f>
              <c:strCache>
                <c:ptCount val="1"/>
                <c:pt idx="0">
                  <c:v>Parasubordinate workers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ctr"/>
            <c:showVal val="1"/>
          </c:dLbls>
          <c:cat>
            <c:strRef>
              <c:f>Foglio1!$H$2:$H$4</c:f>
              <c:strCache>
                <c:ptCount val="3"/>
                <c:pt idx="0">
                  <c:v>Up to lower secondary</c:v>
                </c:pt>
                <c:pt idx="1">
                  <c:v>Upper secondary</c:v>
                </c:pt>
                <c:pt idx="2">
                  <c:v>Tertiary</c:v>
                </c:pt>
              </c:strCache>
            </c:strRef>
          </c:cat>
          <c:val>
            <c:numRef>
              <c:f>Foglio1!$K$2:$K$4</c:f>
              <c:numCache>
                <c:formatCode>0.0%</c:formatCode>
                <c:ptCount val="3"/>
                <c:pt idx="0">
                  <c:v>3.8658999999999999E-2</c:v>
                </c:pt>
                <c:pt idx="1">
                  <c:v>6.23615E-2</c:v>
                </c:pt>
                <c:pt idx="2">
                  <c:v>9.9822099999999997E-2</c:v>
                </c:pt>
              </c:numCache>
            </c:numRef>
          </c:val>
        </c:ser>
        <c:ser>
          <c:idx val="3"/>
          <c:order val="3"/>
          <c:tx>
            <c:strRef>
              <c:f>Foglio1!$L$1</c:f>
              <c:strCache>
                <c:ptCount val="1"/>
                <c:pt idx="0">
                  <c:v>Self-employed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ctr"/>
            <c:showVal val="1"/>
          </c:dLbls>
          <c:cat>
            <c:strRef>
              <c:f>Foglio1!$H$2:$H$4</c:f>
              <c:strCache>
                <c:ptCount val="3"/>
                <c:pt idx="0">
                  <c:v>Up to lower secondary</c:v>
                </c:pt>
                <c:pt idx="1">
                  <c:v>Upper secondary</c:v>
                </c:pt>
                <c:pt idx="2">
                  <c:v>Tertiary</c:v>
                </c:pt>
              </c:strCache>
            </c:strRef>
          </c:cat>
          <c:val>
            <c:numRef>
              <c:f>Foglio1!$L$2:$L$4</c:f>
              <c:numCache>
                <c:formatCode>0.0%</c:formatCode>
                <c:ptCount val="3"/>
                <c:pt idx="0">
                  <c:v>0.2297341</c:v>
                </c:pt>
                <c:pt idx="1">
                  <c:v>0.15562670000000001</c:v>
                </c:pt>
                <c:pt idx="2">
                  <c:v>5.8185099999999997E-2</c:v>
                </c:pt>
              </c:numCache>
            </c:numRef>
          </c:val>
        </c:ser>
        <c:ser>
          <c:idx val="4"/>
          <c:order val="4"/>
          <c:tx>
            <c:strRef>
              <c:f>Foglio1!$M$1</c:f>
              <c:strCache>
                <c:ptCount val="1"/>
                <c:pt idx="0">
                  <c:v>Professionals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ctr"/>
            <c:showVal val="1"/>
          </c:dLbls>
          <c:cat>
            <c:strRef>
              <c:f>Foglio1!$H$2:$H$4</c:f>
              <c:strCache>
                <c:ptCount val="3"/>
                <c:pt idx="0">
                  <c:v>Up to lower secondary</c:v>
                </c:pt>
                <c:pt idx="1">
                  <c:v>Upper secondary</c:v>
                </c:pt>
                <c:pt idx="2">
                  <c:v>Tertiary</c:v>
                </c:pt>
              </c:strCache>
            </c:strRef>
          </c:cat>
          <c:val>
            <c:numRef>
              <c:f>Foglio1!$M$2:$M$4</c:f>
              <c:numCache>
                <c:formatCode>0.0%</c:formatCode>
                <c:ptCount val="3"/>
                <c:pt idx="0">
                  <c:v>2.7282999999999999E-3</c:v>
                </c:pt>
                <c:pt idx="1">
                  <c:v>1.8806900000000001E-2</c:v>
                </c:pt>
                <c:pt idx="2">
                  <c:v>0.1520463</c:v>
                </c:pt>
              </c:numCache>
            </c:numRef>
          </c:val>
        </c:ser>
        <c:dLbls>
          <c:showVal val="1"/>
        </c:dLbls>
        <c:overlap val="100"/>
        <c:axId val="111552000"/>
        <c:axId val="111553536"/>
      </c:barChart>
      <c:catAx>
        <c:axId val="111552000"/>
        <c:scaling>
          <c:orientation val="minMax"/>
        </c:scaling>
        <c:axPos val="b"/>
        <c:tickLblPos val="nextTo"/>
        <c:crossAx val="111553536"/>
        <c:crosses val="autoZero"/>
        <c:auto val="1"/>
        <c:lblAlgn val="ctr"/>
        <c:lblOffset val="100"/>
      </c:catAx>
      <c:valAx>
        <c:axId val="111553536"/>
        <c:scaling>
          <c:orientation val="minMax"/>
        </c:scaling>
        <c:axPos val="l"/>
        <c:majorGridlines/>
        <c:numFmt formatCode="0%" sourceLinked="1"/>
        <c:tickLblPos val="nextTo"/>
        <c:crossAx val="1115520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100" baseline="0"/>
      </a:pPr>
      <a:endParaRPr lang="it-IT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10/23/2016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10/23/2016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xmlns="" val="198440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713875" name="think-cell Slide" r:id="rId6" imgW="0" imgH="0" progId="">
              <p:embed/>
            </p:oleObj>
          </a:graphicData>
        </a:graphic>
      </p:graphicFrame>
      <p:sp>
        <p:nvSpPr>
          <p:cNvPr id="7" name="Rectangle 6"/>
          <p:cNvSpPr/>
          <p:nvPr userDrawn="1">
            <p:custDataLst>
              <p:tags r:id="rId2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23/10/2016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23/10/2016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23/10/2016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23/10/2016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23/10/2016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23/10/2016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23/10/2016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23/10/2016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23/10/2016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23/10/2016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23/10/2016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504" y="3717032"/>
            <a:ext cx="9073009" cy="2739211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FF0000"/>
                </a:solidFill>
              </a:rPr>
              <a:t>Social contributions collection and atypical employment: </a:t>
            </a:r>
            <a:r>
              <a:rPr lang="en-US" sz="2600" b="1" dirty="0" smtClean="0">
                <a:solidFill>
                  <a:srgbClr val="FF0000"/>
                </a:solidFill>
              </a:rPr>
              <a:t>unsolved </a:t>
            </a:r>
            <a:r>
              <a:rPr lang="en-US" sz="2600" b="1" dirty="0" smtClean="0">
                <a:solidFill>
                  <a:srgbClr val="FF0000"/>
                </a:solidFill>
              </a:rPr>
              <a:t>issues in the Italian case</a:t>
            </a:r>
            <a:endParaRPr lang="it-IT" sz="2600" b="1" dirty="0" smtClean="0">
              <a:solidFill>
                <a:srgbClr val="FF0000"/>
              </a:solidFill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endParaRPr lang="en-GB" sz="2000" b="1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Michele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Raitano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(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Sapienza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University of Rome)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Two- 2016 Training Course “</a:t>
            </a:r>
            <a:r>
              <a:rPr lang="en-US" altLang="zh-CN" sz="1400" i="1" dirty="0">
                <a:latin typeface="Arial" panose="020B0604020202020204" pitchFamily="34" charset="0"/>
                <a:ea typeface="宋体" panose="02010600030101010101" pitchFamily="2" charset="-122"/>
              </a:rPr>
              <a:t>European practices in the Governance, Financial Management and Strategies for a Sustainable Social Security System</a:t>
            </a:r>
            <a:r>
              <a:rPr lang="en-US" altLang="zh-CN" sz="1400" dirty="0" smtClean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</a:p>
          <a:p>
            <a:pPr algn="ctr" eaLnBrk="0" hangingPunct="0"/>
            <a:endParaRPr lang="zh-CN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r>
              <a:rPr lang="en-US" altLang="zh-CN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October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16th -30th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6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7248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NDC formula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sort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mirror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labour market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outcomes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=&gt;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individuals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disadvantaged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the labour market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will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disadvantaged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also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during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retirement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</a:t>
            </a:r>
            <a:r>
              <a:rPr lang="it-IT" altLang="zh-CN" sz="24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</a:t>
            </a:r>
            <a:r>
              <a:rPr lang="it-IT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=M*CT </a:t>
            </a:r>
            <a:r>
              <a:rPr lang="it-IT" altLang="zh-CN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where</a:t>
            </a:r>
            <a:r>
              <a:rPr lang="it-IT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altLang="zh-CN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M=f</a:t>
            </a:r>
            <a:r>
              <a:rPr lang="it-IT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(W, t, g</a:t>
            </a:r>
            <a:r>
              <a:rPr lang="it-IT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Risk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individualization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concerns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both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individual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aggregate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risks</a:t>
            </a:r>
            <a:endParaRPr lang="it-I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Atypical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penalized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when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atypical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arrangements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associated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with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poor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labour market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outcomes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NDC formula and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atypical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employment</a:t>
            </a: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052736"/>
            <a:ext cx="9200197" cy="7894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inadequacy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risks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related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 low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accumulation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the NDC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scheme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Leaving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aside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aggregate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risks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low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accumulation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depends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the interplay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along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career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between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914400" lvl="1" indent="-457200" algn="just">
              <a:lnSpc>
                <a:spcPct val="150000"/>
              </a:lnSpc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Low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wages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also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due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unvoluntary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part-time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jobs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Frequent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unemployment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spells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unsufficiently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covered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against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unemployment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benefits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914400" lvl="1" indent="-457200" algn="just">
              <a:lnSpc>
                <a:spcPct val="150000"/>
              </a:lnSpc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Reduced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rates</a:t>
            </a:r>
            <a:endParaRPr lang="it-IT" sz="23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Atypical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seem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disadvantaged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along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three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dimensions</a:t>
            </a:r>
            <a:endParaRPr lang="it-IT" sz="23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Can NDC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actuarial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neutrality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considered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also</a:t>
            </a:r>
            <a:r>
              <a:rPr lang="it-IT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“fair”?</a:t>
            </a:r>
            <a:endParaRPr lang="it-IT" sz="23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it-I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Sources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risks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for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future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pensioners</a:t>
            </a: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Pension contribution rates by arrangement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 noGrp="1"/>
          </p:cNvGraphicFramePr>
          <p:nvPr/>
        </p:nvGraphicFramePr>
        <p:xfrm>
          <a:off x="632519" y="1052736"/>
          <a:ext cx="8856985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Time trend of contribution of collaborators</a:t>
            </a:r>
            <a:endParaRPr lang="it-IT" dirty="0"/>
          </a:p>
        </p:txBody>
      </p:sp>
      <p:graphicFrame>
        <p:nvGraphicFramePr>
          <p:cNvPr id="7" name="Grafico 6"/>
          <p:cNvGraphicFramePr>
            <a:graphicFrameLocks noGrp="1"/>
          </p:cNvGraphicFramePr>
          <p:nvPr/>
        </p:nvGraphicFramePr>
        <p:xfrm>
          <a:off x="488503" y="980728"/>
          <a:ext cx="9001001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Expected</a:t>
            </a:r>
            <a:r>
              <a:rPr lang="it-IT" dirty="0" smtClean="0"/>
              <a:t> </a:t>
            </a:r>
            <a:r>
              <a:rPr lang="it-IT" dirty="0" err="1" smtClean="0"/>
              <a:t>pensions</a:t>
            </a:r>
            <a:r>
              <a:rPr lang="it-IT" dirty="0" smtClean="0"/>
              <a:t>: </a:t>
            </a:r>
            <a:r>
              <a:rPr lang="it-IT" dirty="0" err="1" smtClean="0"/>
              <a:t>continuous</a:t>
            </a:r>
            <a:r>
              <a:rPr lang="it-IT" dirty="0" smtClean="0"/>
              <a:t> </a:t>
            </a:r>
            <a:r>
              <a:rPr lang="it-IT" dirty="0" err="1" smtClean="0"/>
              <a:t>careers</a:t>
            </a:r>
            <a:endParaRPr lang="it-I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153" y="2060848"/>
            <a:ext cx="9335907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Expected</a:t>
            </a:r>
            <a:r>
              <a:rPr lang="it-IT" dirty="0" smtClean="0"/>
              <a:t> </a:t>
            </a:r>
            <a:r>
              <a:rPr lang="it-IT" dirty="0" err="1" smtClean="0"/>
              <a:t>pensions</a:t>
            </a:r>
            <a:r>
              <a:rPr lang="it-IT" dirty="0" smtClean="0"/>
              <a:t>: </a:t>
            </a:r>
            <a:r>
              <a:rPr lang="it-IT" dirty="0" err="1" smtClean="0"/>
              <a:t>fragmented</a:t>
            </a:r>
            <a:r>
              <a:rPr lang="it-IT" dirty="0" smtClean="0"/>
              <a:t> </a:t>
            </a:r>
            <a:r>
              <a:rPr lang="it-IT" dirty="0" err="1" smtClean="0"/>
              <a:t>careers</a:t>
            </a:r>
            <a:endParaRPr lang="it-IT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870" y="1916832"/>
            <a:ext cx="866649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Expected</a:t>
            </a:r>
            <a:r>
              <a:rPr lang="it-IT" dirty="0" smtClean="0"/>
              <a:t> </a:t>
            </a:r>
            <a:r>
              <a:rPr lang="it-IT" dirty="0" err="1" smtClean="0"/>
              <a:t>pensions</a:t>
            </a:r>
            <a:r>
              <a:rPr lang="it-IT" dirty="0" smtClean="0"/>
              <a:t>: </a:t>
            </a:r>
            <a:r>
              <a:rPr lang="it-IT" dirty="0" err="1" smtClean="0"/>
              <a:t>always</a:t>
            </a:r>
            <a:r>
              <a:rPr lang="it-IT" dirty="0" smtClean="0"/>
              <a:t> parasubordinate</a:t>
            </a:r>
            <a:endParaRPr lang="it-IT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404" y="1484785"/>
            <a:ext cx="898309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6255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 inadequacy risks related to atypical arrangements depend on how long individuals work through less advantaged arrangements. What is the </a:t>
            </a:r>
            <a:r>
              <a:rPr lang="en-GB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indivudual</a:t>
            </a:r>
            <a:r>
              <a:rPr lang="en-GB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persistency in less favourite statuses?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Individual working histories should be observed in order to assess these risks. 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However no data on whole career of those fully belonging to the NDC exist.</a:t>
            </a: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it-IT" sz="23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16632"/>
            <a:ext cx="7776988" cy="7070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200" dirty="0" smtClean="0"/>
              <a:t>Atypical arrangements: dead-ends or stepping stone? (a)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792088"/>
          </a:xfrm>
        </p:spPr>
        <p:txBody>
          <a:bodyPr>
            <a:normAutofit/>
          </a:bodyPr>
          <a:lstStyle/>
          <a:p>
            <a:r>
              <a:rPr lang="en-US" altLang="it-IT" sz="2200" dirty="0" smtClean="0"/>
              <a:t>Atypical arrangements: dead-ends or stepping stone? </a:t>
            </a:r>
            <a:r>
              <a:rPr lang="en-US" altLang="it-IT" sz="2200" dirty="0" smtClean="0"/>
              <a:t>(b)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498" y="1052736"/>
            <a:ext cx="9049005" cy="5256584"/>
          </a:xfrm>
        </p:spPr>
        <p:txBody>
          <a:bodyPr>
            <a:norm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Individual risks in NDC stem from low wages and instable working careers (also in terms of contribution rates).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We exploit the special longitudinal information collected in INPS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archives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in order to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:</a:t>
            </a: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marL="742950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Present transition matrixes in order to assess the extent of workers’ vulnerability in the medium run;</a:t>
            </a:r>
          </a:p>
          <a:p>
            <a:pPr marL="742950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Compute some indexes of risks of pension inadequacy and its determining factors for the first cohorts belonging to the NDC scheme.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648072"/>
          </a:xfrm>
        </p:spPr>
        <p:txBody>
          <a:bodyPr>
            <a:normAutofit/>
          </a:bodyPr>
          <a:lstStyle/>
          <a:p>
            <a:r>
              <a:rPr lang="it-IT" altLang="it-IT" sz="2400" dirty="0" err="1" smtClean="0"/>
              <a:t>Workers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transitions</a:t>
            </a:r>
            <a:r>
              <a:rPr lang="it-IT" altLang="it-IT" sz="2400" dirty="0" smtClean="0"/>
              <a:t>: </a:t>
            </a:r>
            <a:r>
              <a:rPr lang="it-IT" altLang="it-IT" sz="2400" dirty="0" err="1" smtClean="0"/>
              <a:t>main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questions</a:t>
            </a:r>
            <a:endParaRPr lang="it-IT" alt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4471" y="1052737"/>
            <a:ext cx="9361040" cy="5184575"/>
          </a:xfrm>
        </p:spPr>
        <p:txBody>
          <a:bodyPr>
            <a:normAutofit/>
          </a:bodyPr>
          <a:lstStyle/>
          <a:p>
            <a:pPr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Focus on transitions is crucial – also in policy perspective – for assessing effective risks and fragility of working careers, over aggregate indexes of precariousness =&gt;</a:t>
            </a:r>
          </a:p>
          <a:p>
            <a:pPr marL="742950" lvl="2" indent="-34290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Is there an actual dual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labour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market? </a:t>
            </a:r>
          </a:p>
          <a:p>
            <a:pPr marL="742950" lvl="2" indent="-34290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Does a sort of “liquidity” of the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labour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market emerge, also before the crisis?</a:t>
            </a:r>
          </a:p>
          <a:p>
            <a:pPr marL="742950" lvl="2" indent="-34290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Are temporary contracts a trap or a stepping stone?</a:t>
            </a:r>
          </a:p>
          <a:p>
            <a:pPr marL="742950" lvl="2" indent="-34290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Do permanent contracts and stabilization cover individuals against risks?</a:t>
            </a:r>
          </a:p>
          <a:p>
            <a:pPr marL="742950" lvl="2" indent="-34290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Are only some groups of individuals exposed to risks?</a:t>
            </a:r>
          </a:p>
          <a:p>
            <a:pPr marL="742950" lvl="2" indent="-34290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Is it enough to focus on being hired through an open-ended arrangement?</a:t>
            </a:r>
          </a:p>
          <a:p>
            <a:pPr>
              <a:buNone/>
            </a:pPr>
            <a:endParaRPr lang="it-IT" sz="2800" dirty="0" smtClean="0"/>
          </a:p>
          <a:p>
            <a:endParaRPr lang="it-IT" sz="2800" dirty="0" smtClean="0"/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83095" cy="5516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Labour market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reforms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Italy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since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mid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‘90s.</a:t>
            </a:r>
            <a:endParaRPr lang="it-IT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spread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atypical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employment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 Italy</a:t>
            </a:r>
            <a:endParaRPr lang="it-IT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NDC formula and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atypical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employment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what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link?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Expected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NDC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pensions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types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working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histories</a:t>
            </a:r>
            <a:endParaRPr lang="it-IT" sz="25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atypical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employment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 dead-end or a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stepping-stone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?</a:t>
            </a:r>
            <a:endParaRPr lang="it-IT" sz="25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What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prospects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cohorts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fully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enrolled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NDC </a:t>
            </a:r>
            <a:r>
              <a:rPr lang="it-IT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scheme</a:t>
            </a:r>
            <a:r>
              <a:rPr lang="it-IT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?</a:t>
            </a:r>
            <a:endParaRPr lang="it-IT" sz="25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Index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06090"/>
          </a:xfrm>
        </p:spPr>
        <p:txBody>
          <a:bodyPr>
            <a:normAutofit/>
          </a:bodyPr>
          <a:lstStyle/>
          <a:p>
            <a:r>
              <a:rPr lang="it-IT" altLang="it-IT" sz="2400" dirty="0" err="1" smtClean="0"/>
              <a:t>Workers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transitions</a:t>
            </a:r>
            <a:r>
              <a:rPr lang="it-IT" altLang="it-IT" sz="2400" dirty="0" smtClean="0"/>
              <a:t> in a 10 </a:t>
            </a:r>
            <a:r>
              <a:rPr lang="it-IT" altLang="it-IT" sz="2400" dirty="0" err="1" smtClean="0"/>
              <a:t>years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period</a:t>
            </a:r>
            <a:endParaRPr lang="it-IT" alt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5300" y="1196752"/>
            <a:ext cx="8915400" cy="4929411"/>
          </a:xfrm>
        </p:spPr>
        <p:txBody>
          <a:bodyPr>
            <a:normAutofit lnSpcReduction="10000"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Focus on workers in 2000 and born since 1950.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We exclude retired and dead during the period.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Periods spent in CIG are considered as employment periods.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Annual statuses identified with the working condition in December.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Pictures in 2 specific years and year by year.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Focus on both downgrades and upgrades.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Inactive defined as individuals “disappeared” in INPS archives in a certain year.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2400" dirty="0" err="1" smtClean="0"/>
              <a:t>Working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conditions</a:t>
            </a:r>
            <a:r>
              <a:rPr lang="it-IT" altLang="it-IT" sz="2400" dirty="0" smtClean="0"/>
              <a:t> in 2005 </a:t>
            </a:r>
            <a:r>
              <a:rPr lang="it-IT" altLang="it-IT" sz="2400" dirty="0" err="1" smtClean="0"/>
              <a:t>of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those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employed</a:t>
            </a:r>
            <a:r>
              <a:rPr lang="it-IT" altLang="it-IT" sz="2400" dirty="0" smtClean="0"/>
              <a:t> in 2000</a:t>
            </a:r>
            <a:endParaRPr lang="it-IT" alt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120" y="2564904"/>
            <a:ext cx="9346381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2400" dirty="0" err="1" smtClean="0"/>
              <a:t>Working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conditions</a:t>
            </a:r>
            <a:r>
              <a:rPr lang="it-IT" altLang="it-IT" sz="2400" dirty="0" smtClean="0"/>
              <a:t> in 2011 </a:t>
            </a:r>
            <a:r>
              <a:rPr lang="it-IT" altLang="it-IT" sz="2400" dirty="0" err="1" smtClean="0"/>
              <a:t>of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those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employed</a:t>
            </a:r>
            <a:r>
              <a:rPr lang="it-IT" altLang="it-IT" sz="2400" dirty="0" smtClean="0"/>
              <a:t> in 2000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506" y="2636912"/>
            <a:ext cx="9111995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364" y="80970"/>
            <a:ext cx="7560964" cy="648090"/>
          </a:xfrm>
        </p:spPr>
        <p:txBody>
          <a:bodyPr>
            <a:noAutofit/>
          </a:bodyPr>
          <a:lstStyle/>
          <a:p>
            <a:r>
              <a:rPr lang="it-IT" altLang="it-IT" sz="2400" dirty="0" smtClean="0"/>
              <a:t>Downgrade </a:t>
            </a:r>
            <a:r>
              <a:rPr lang="it-IT" altLang="it-IT" sz="2400" dirty="0" err="1" smtClean="0"/>
              <a:t>risks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for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open-ended</a:t>
            </a:r>
            <a:r>
              <a:rPr lang="it-IT" altLang="it-IT" sz="2400" dirty="0" smtClean="0"/>
              <a:t> private </a:t>
            </a:r>
            <a:r>
              <a:rPr lang="it-IT" altLang="it-IT" sz="2400" dirty="0" err="1" smtClean="0"/>
              <a:t>employees</a:t>
            </a:r>
            <a:r>
              <a:rPr lang="it-IT" altLang="it-IT" sz="2400" dirty="0" smtClean="0"/>
              <a:t> (2001-2011)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  <p:pic>
        <p:nvPicPr>
          <p:cNvPr id="614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92" y="1268761"/>
            <a:ext cx="8277390" cy="4992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2480" y="188640"/>
            <a:ext cx="8136904" cy="648072"/>
          </a:xfrm>
        </p:spPr>
        <p:txBody>
          <a:bodyPr>
            <a:normAutofit fontScale="90000"/>
          </a:bodyPr>
          <a:lstStyle/>
          <a:p>
            <a:r>
              <a:rPr lang="it-IT" altLang="it-IT" sz="2400" dirty="0" err="1" smtClean="0"/>
              <a:t>Transitions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to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permanent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employment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for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fixed-term</a:t>
            </a:r>
            <a:r>
              <a:rPr lang="it-IT" altLang="it-IT" sz="2400" dirty="0" smtClean="0"/>
              <a:t> private </a:t>
            </a:r>
            <a:r>
              <a:rPr lang="it-IT" altLang="it-IT" sz="2400" dirty="0" err="1" smtClean="0"/>
              <a:t>employees</a:t>
            </a:r>
            <a:r>
              <a:rPr lang="it-IT" altLang="it-IT" sz="2400" dirty="0" smtClean="0"/>
              <a:t> (2001-2011)</a:t>
            </a:r>
            <a:endParaRPr lang="it-IT" alt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411" y="1026523"/>
            <a:ext cx="8567061" cy="516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364" y="80970"/>
            <a:ext cx="6552852" cy="648090"/>
          </a:xfrm>
        </p:spPr>
        <p:txBody>
          <a:bodyPr>
            <a:noAutofit/>
          </a:bodyPr>
          <a:lstStyle/>
          <a:p>
            <a:r>
              <a:rPr lang="it-IT" altLang="it-IT" sz="2200" dirty="0" err="1" smtClean="0"/>
              <a:t>Transitions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to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employment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for</a:t>
            </a:r>
            <a:r>
              <a:rPr lang="it-IT" altLang="it-IT" sz="2200" dirty="0" smtClean="0"/>
              <a:t> </a:t>
            </a:r>
            <a:r>
              <a:rPr lang="it-IT" altLang="it-IT" sz="2200" dirty="0" smtClean="0"/>
              <a:t>parasubordinates (2001-2011</a:t>
            </a:r>
            <a:r>
              <a:rPr lang="it-IT" altLang="it-IT" sz="2200" dirty="0" smtClean="0"/>
              <a:t>)</a:t>
            </a:r>
            <a:endParaRPr lang="it-IT" alt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420" y="1196753"/>
            <a:ext cx="854179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364" y="80970"/>
            <a:ext cx="6912892" cy="648090"/>
          </a:xfrm>
        </p:spPr>
        <p:txBody>
          <a:bodyPr>
            <a:noAutofit/>
          </a:bodyPr>
          <a:lstStyle/>
          <a:p>
            <a:r>
              <a:rPr lang="it-IT" altLang="it-IT" sz="2200" dirty="0" err="1" smtClean="0"/>
              <a:t>Working</a:t>
            </a:r>
            <a:r>
              <a:rPr lang="it-IT" altLang="it-IT" sz="2200" dirty="0" smtClean="0"/>
              <a:t> career and </a:t>
            </a:r>
            <a:r>
              <a:rPr lang="it-IT" altLang="it-IT" sz="2200" dirty="0" err="1" smtClean="0"/>
              <a:t>contributions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accumulation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for</a:t>
            </a:r>
            <a:r>
              <a:rPr lang="it-IT" altLang="it-IT" sz="2200" dirty="0" smtClean="0"/>
              <a:t> the first NDC </a:t>
            </a:r>
            <a:r>
              <a:rPr lang="it-IT" altLang="it-IT" sz="2200" dirty="0" err="1" smtClean="0"/>
              <a:t>cohorts</a:t>
            </a:r>
            <a:endParaRPr lang="it-IT" alt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6370" y="1052735"/>
            <a:ext cx="8994330" cy="5073431"/>
          </a:xfrm>
        </p:spPr>
        <p:txBody>
          <a:bodyPr>
            <a:norm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Focus on individuals having started to work in 1996-1998.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Followed for 13 years (around 1/3 of the career).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Pension inadequacy risks stem from 3 sources: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) low wages; ii) periods without contributions; iii) low contribution rates.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Accumulation adequacy assessed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wtr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to a representative individuals working continuously as a full-time employee and earning the median wage (around 25,000 real gross annual Euros).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634082"/>
          </a:xfrm>
        </p:spPr>
        <p:txBody>
          <a:bodyPr>
            <a:normAutofit/>
          </a:bodyPr>
          <a:lstStyle/>
          <a:p>
            <a:r>
              <a:rPr lang="it-IT" altLang="it-IT" sz="2400" dirty="0" err="1" smtClean="0"/>
              <a:t>Number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of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years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as</a:t>
            </a:r>
            <a:r>
              <a:rPr lang="it-IT" altLang="it-IT" sz="2400" dirty="0" smtClean="0"/>
              <a:t> a </a:t>
            </a:r>
            <a:r>
              <a:rPr lang="it-IT" altLang="it-IT" sz="2400" dirty="0" err="1" smtClean="0"/>
              <a:t>working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poor</a:t>
            </a:r>
            <a:endParaRPr lang="it-IT" alt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397" y="1124745"/>
            <a:ext cx="8394068" cy="520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6506" y="116632"/>
            <a:ext cx="7182798" cy="648072"/>
          </a:xfrm>
        </p:spPr>
        <p:txBody>
          <a:bodyPr>
            <a:normAutofit fontScale="90000"/>
          </a:bodyPr>
          <a:lstStyle/>
          <a:p>
            <a:r>
              <a:rPr lang="it-IT" altLang="it-IT" sz="2400" dirty="0" err="1" smtClean="0"/>
              <a:t>Distribution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of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contribution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weeks</a:t>
            </a:r>
            <a:r>
              <a:rPr lang="it-IT" altLang="it-IT" sz="2400" dirty="0" smtClean="0"/>
              <a:t> (</a:t>
            </a:r>
            <a:r>
              <a:rPr lang="it-IT" altLang="it-IT" sz="2400" dirty="0" err="1" smtClean="0"/>
              <a:t>wrt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potential</a:t>
            </a:r>
            <a:r>
              <a:rPr lang="it-IT" altLang="it-IT" sz="2400" dirty="0" smtClean="0"/>
              <a:t> </a:t>
            </a:r>
            <a:r>
              <a:rPr lang="it-IT" altLang="it-IT" sz="2400" dirty="0" err="1" smtClean="0"/>
              <a:t>weeks</a:t>
            </a:r>
            <a:r>
              <a:rPr lang="it-IT" altLang="it-IT" sz="2400" dirty="0" smtClean="0"/>
              <a:t>)</a:t>
            </a:r>
            <a:endParaRPr lang="it-IT" alt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619" y="1556792"/>
            <a:ext cx="6786754" cy="4592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488" y="188640"/>
            <a:ext cx="7632848" cy="576064"/>
          </a:xfrm>
        </p:spPr>
        <p:txBody>
          <a:bodyPr>
            <a:noAutofit/>
          </a:bodyPr>
          <a:lstStyle/>
          <a:p>
            <a:r>
              <a:rPr lang="it-IT" altLang="it-IT" sz="2200" dirty="0" smtClean="0"/>
              <a:t>Share </a:t>
            </a:r>
            <a:r>
              <a:rPr lang="it-IT" altLang="it-IT" sz="2200" dirty="0" err="1" smtClean="0"/>
              <a:t>of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workers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having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paid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contrib</a:t>
            </a:r>
            <a:r>
              <a:rPr lang="it-IT" altLang="it-IT" sz="2200" dirty="0" smtClean="0"/>
              <a:t>. </a:t>
            </a:r>
            <a:r>
              <a:rPr lang="it-IT" altLang="it-IT" sz="2200" dirty="0" err="1" smtClean="0"/>
              <a:t>for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less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than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half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potential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weeks</a:t>
            </a:r>
            <a:endParaRPr lang="it-IT" altLang="it-IT" sz="22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512" y="1105887"/>
            <a:ext cx="8568952" cy="5168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Flexibilization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labour market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introducing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several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new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atypical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arrangements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1995: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new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public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fund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“parasubordinate”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1997: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temporary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hel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agency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first deregulation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temporary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contracts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2001: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further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deregulation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temporary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contracts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2003: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introduction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new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atypical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arrangements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2012: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reduction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EPL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open-ended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2014: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further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deregulation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temporary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contracts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2015: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further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reduction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EPL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open-ended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Two decades of labour market reforms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2200" dirty="0" smtClean="0"/>
              <a:t>Share </a:t>
            </a:r>
            <a:r>
              <a:rPr lang="it-IT" altLang="it-IT" sz="2200" dirty="0" err="1" smtClean="0"/>
              <a:t>of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weeks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spent</a:t>
            </a:r>
            <a:r>
              <a:rPr lang="it-IT" altLang="it-IT" sz="2200" dirty="0" smtClean="0"/>
              <a:t> in the Gestione Separata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060" y="1214939"/>
            <a:ext cx="8142379" cy="4911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364" y="80970"/>
            <a:ext cx="6912892" cy="648090"/>
          </a:xfrm>
        </p:spPr>
        <p:txBody>
          <a:bodyPr>
            <a:noAutofit/>
          </a:bodyPr>
          <a:lstStyle/>
          <a:p>
            <a:r>
              <a:rPr lang="it-IT" altLang="it-IT" sz="2200" dirty="0" smtClean="0"/>
              <a:t>Relative </a:t>
            </a:r>
            <a:r>
              <a:rPr lang="it-IT" altLang="it-IT" sz="2200" dirty="0" err="1" smtClean="0"/>
              <a:t>distribution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of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contributions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accumulation</a:t>
            </a:r>
            <a:r>
              <a:rPr lang="it-IT" altLang="it-IT" sz="2200" dirty="0" smtClean="0"/>
              <a:t> (</a:t>
            </a:r>
            <a:r>
              <a:rPr lang="it-IT" altLang="it-IT" sz="2200" dirty="0" err="1" smtClean="0"/>
              <a:t>wrt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median</a:t>
            </a:r>
            <a:r>
              <a:rPr lang="it-IT" altLang="it-IT" sz="2200" dirty="0" smtClean="0"/>
              <a:t> </a:t>
            </a:r>
            <a:r>
              <a:rPr lang="it-IT" altLang="it-IT" sz="2200" dirty="0" err="1" smtClean="0"/>
              <a:t>employee</a:t>
            </a:r>
            <a:r>
              <a:rPr lang="it-IT" altLang="it-IT" sz="2200" dirty="0" smtClean="0"/>
              <a:t>)</a:t>
            </a:r>
            <a:endParaRPr lang="it-IT" alt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5439" y="1196752"/>
            <a:ext cx="7549183" cy="5108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06090"/>
          </a:xfrm>
        </p:spPr>
        <p:txBody>
          <a:bodyPr>
            <a:normAutofit/>
          </a:bodyPr>
          <a:lstStyle/>
          <a:p>
            <a:r>
              <a:rPr lang="it-IT" altLang="it-IT" sz="2200" dirty="0" err="1" smtClean="0"/>
              <a:t>Conclusions</a:t>
            </a:r>
            <a:endParaRPr lang="it-IT" alt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2480" y="1268760"/>
            <a:ext cx="9361040" cy="5184576"/>
          </a:xfrm>
        </p:spPr>
        <p:txBody>
          <a:bodyPr/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Worrying picture concerning accumulation of contributions, independently on workers’ characteristics.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Main criticalities stem from unemployment periods and low earnings =&gt; how to solve these criticalities in the LM?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What are the challenges for the NDC?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What improvements to pension schemes could be introduced in order to deal with these issues?</a:t>
            </a:r>
          </a:p>
          <a:p>
            <a:pPr>
              <a:buNone/>
              <a:defRPr/>
            </a:pPr>
            <a:endParaRPr lang="en-US" sz="27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32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7704980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Trend of the share of fixed-term employees (15-64)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 noGrp="1"/>
          </p:cNvGraphicFramePr>
          <p:nvPr/>
        </p:nvGraphicFramePr>
        <p:xfrm>
          <a:off x="560511" y="1124744"/>
          <a:ext cx="9001001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7704980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Trend of the share of fixed-term employees (15-39)</a:t>
            </a:r>
            <a:endParaRPr lang="it-IT" dirty="0"/>
          </a:p>
        </p:txBody>
      </p:sp>
      <p:graphicFrame>
        <p:nvGraphicFramePr>
          <p:cNvPr id="7" name="Grafico 6"/>
          <p:cNvGraphicFramePr>
            <a:graphicFrameLocks noGrp="1"/>
          </p:cNvGraphicFramePr>
          <p:nvPr/>
        </p:nvGraphicFramePr>
        <p:xfrm>
          <a:off x="488503" y="1124744"/>
          <a:ext cx="8928993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0472" y="175566"/>
            <a:ext cx="8208912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200" dirty="0" smtClean="0"/>
              <a:t>Distribution of the workforce </a:t>
            </a:r>
            <a:r>
              <a:rPr lang="en-US" altLang="it-IT" sz="2200" dirty="0" smtClean="0"/>
              <a:t>at 31th December 2011 (15-65)</a:t>
            </a:r>
            <a:endParaRPr lang="it-IT" sz="2200" dirty="0"/>
          </a:p>
        </p:txBody>
      </p:sp>
      <p:graphicFrame>
        <p:nvGraphicFramePr>
          <p:cNvPr id="8" name="Grafico 7"/>
          <p:cNvGraphicFramePr>
            <a:graphicFrameLocks noGrp="1"/>
          </p:cNvGraphicFramePr>
          <p:nvPr/>
        </p:nvGraphicFramePr>
        <p:xfrm>
          <a:off x="560512" y="1052736"/>
          <a:ext cx="90010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0472" y="175566"/>
            <a:ext cx="8208912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200" dirty="0" smtClean="0"/>
              <a:t>Distribution of the workforce </a:t>
            </a:r>
            <a:r>
              <a:rPr lang="en-US" altLang="it-IT" sz="2200" dirty="0" smtClean="0"/>
              <a:t>at 31th December 2011 (15-35)</a:t>
            </a:r>
            <a:endParaRPr lang="it-IT" sz="2200" dirty="0"/>
          </a:p>
        </p:txBody>
      </p:sp>
      <p:graphicFrame>
        <p:nvGraphicFramePr>
          <p:cNvPr id="8" name="Grafico 7"/>
          <p:cNvGraphicFramePr>
            <a:graphicFrameLocks noGrp="1"/>
          </p:cNvGraphicFramePr>
          <p:nvPr/>
        </p:nvGraphicFramePr>
        <p:xfrm>
          <a:off x="560512" y="1052736"/>
          <a:ext cx="90010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 noGrp="1"/>
          </p:cNvGraphicFramePr>
          <p:nvPr/>
        </p:nvGraphicFramePr>
        <p:xfrm>
          <a:off x="560512" y="1124744"/>
          <a:ext cx="878497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0472" y="175566"/>
            <a:ext cx="8208912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Distribution of contractual arrangement by gender</a:t>
            </a:r>
            <a:endParaRPr lang="it-IT" dirty="0"/>
          </a:p>
        </p:txBody>
      </p:sp>
      <p:graphicFrame>
        <p:nvGraphicFramePr>
          <p:cNvPr id="8" name="Grafico 7"/>
          <p:cNvGraphicFramePr>
            <a:graphicFrameLocks noGrp="1"/>
          </p:cNvGraphicFramePr>
          <p:nvPr/>
        </p:nvGraphicFramePr>
        <p:xfrm>
          <a:off x="560512" y="1052736"/>
          <a:ext cx="90010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 noGrp="1"/>
          </p:cNvGraphicFramePr>
          <p:nvPr/>
        </p:nvGraphicFramePr>
        <p:xfrm>
          <a:off x="488503" y="1052736"/>
          <a:ext cx="8928993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0472" y="175566"/>
            <a:ext cx="8208912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Distribution of contractual arrangement by education</a:t>
            </a:r>
            <a:endParaRPr lang="it-IT" dirty="0"/>
          </a:p>
        </p:txBody>
      </p:sp>
      <p:graphicFrame>
        <p:nvGraphicFramePr>
          <p:cNvPr id="8" name="Grafico 7"/>
          <p:cNvGraphicFramePr>
            <a:graphicFrameLocks noGrp="1"/>
          </p:cNvGraphicFramePr>
          <p:nvPr/>
        </p:nvGraphicFramePr>
        <p:xfrm>
          <a:off x="560512" y="1052736"/>
          <a:ext cx="90010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 noGrp="1"/>
          </p:cNvGraphicFramePr>
          <p:nvPr/>
        </p:nvGraphicFramePr>
        <p:xfrm>
          <a:off x="488503" y="1052736"/>
          <a:ext cx="885698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73</TotalTime>
  <Words>993</Words>
  <Application>Microsoft Office PowerPoint</Application>
  <PresentationFormat>A4 (21x29,7 cm)</PresentationFormat>
  <Paragraphs>151</Paragraphs>
  <Slides>32</Slides>
  <Notes>1</Notes>
  <HiddenSlides>0</HiddenSlides>
  <MMClips>0</MMClips>
  <ScaleCrop>false</ScaleCrop>
  <HeadingPairs>
    <vt:vector size="8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32</vt:i4>
      </vt:variant>
      <vt:variant>
        <vt:lpstr>Presentazioni personalizzate</vt:lpstr>
      </vt:variant>
      <vt:variant>
        <vt:i4>1</vt:i4>
      </vt:variant>
    </vt:vector>
  </HeadingPairs>
  <TitlesOfParts>
    <vt:vector size="35" baseType="lpstr">
      <vt:lpstr>SPRP_Correct Power Point Template v1</vt:lpstr>
      <vt:lpstr>think-cell Slide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Expected pensions: continuous careers</vt:lpstr>
      <vt:lpstr>Expected pensions: fragmented careers</vt:lpstr>
      <vt:lpstr>Expected pensions: always parasubordinate</vt:lpstr>
      <vt:lpstr>Diapositiva 17</vt:lpstr>
      <vt:lpstr>Atypical arrangements: dead-ends or stepping stone? (b)</vt:lpstr>
      <vt:lpstr>Workers transitions: main questions</vt:lpstr>
      <vt:lpstr>Workers transitions in a 10 years period</vt:lpstr>
      <vt:lpstr>Working conditions in 2005 of those employed in 2000</vt:lpstr>
      <vt:lpstr>Working conditions in 2011 of those employed in 2000</vt:lpstr>
      <vt:lpstr>Downgrade risks for open-ended private employees (2001-2011)</vt:lpstr>
      <vt:lpstr>Transitions to permanent employment for fixed-term private employees (2001-2011)</vt:lpstr>
      <vt:lpstr>Transitions to employment for parasubordinates (2001-2011)</vt:lpstr>
      <vt:lpstr>Working career and contributions accumulation for the first NDC cohorts</vt:lpstr>
      <vt:lpstr>Number of years as a working poor</vt:lpstr>
      <vt:lpstr>Distribution of contribution weeks (wrt potential weeks)</vt:lpstr>
      <vt:lpstr>Share of workers having paid contrib. for less than half potential weeks</vt:lpstr>
      <vt:lpstr>Share of weeks spent in the Gestione Separata</vt:lpstr>
      <vt:lpstr>Relative distribution of contributions accumulation (wrt median employee)</vt:lpstr>
      <vt:lpstr>Conclusions</vt:lpstr>
      <vt:lpstr>Custom Show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michele</cp:lastModifiedBy>
  <cp:revision>33</cp:revision>
  <cp:lastPrinted>2015-01-26T19:32:44Z</cp:lastPrinted>
  <dcterms:created xsi:type="dcterms:W3CDTF">2015-09-07T02:11:56Z</dcterms:created>
  <dcterms:modified xsi:type="dcterms:W3CDTF">2016-10-23T22:30:06Z</dcterms:modified>
</cp:coreProperties>
</file>