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7" r:id="rId1"/>
  </p:sldMasterIdLst>
  <p:notesMasterIdLst>
    <p:notesMasterId r:id="rId37"/>
  </p:notesMasterIdLst>
  <p:handoutMasterIdLst>
    <p:handoutMasterId r:id="rId38"/>
  </p:handoutMasterIdLst>
  <p:sldIdLst>
    <p:sldId id="280" r:id="rId2"/>
    <p:sldId id="469" r:id="rId3"/>
    <p:sldId id="435" r:id="rId4"/>
    <p:sldId id="511" r:id="rId5"/>
    <p:sldId id="544" r:id="rId6"/>
    <p:sldId id="545" r:id="rId7"/>
    <p:sldId id="528" r:id="rId8"/>
    <p:sldId id="470" r:id="rId9"/>
    <p:sldId id="524" r:id="rId10"/>
    <p:sldId id="512" r:id="rId11"/>
    <p:sldId id="525" r:id="rId12"/>
    <p:sldId id="526" r:id="rId13"/>
    <p:sldId id="520" r:id="rId14"/>
    <p:sldId id="521" r:id="rId15"/>
    <p:sldId id="498" r:id="rId16"/>
    <p:sldId id="522" r:id="rId17"/>
    <p:sldId id="523" r:id="rId18"/>
    <p:sldId id="572" r:id="rId19"/>
    <p:sldId id="546" r:id="rId20"/>
    <p:sldId id="547" r:id="rId21"/>
    <p:sldId id="548" r:id="rId22"/>
    <p:sldId id="549" r:id="rId23"/>
    <p:sldId id="550" r:id="rId24"/>
    <p:sldId id="551" r:id="rId25"/>
    <p:sldId id="552" r:id="rId26"/>
    <p:sldId id="553" r:id="rId27"/>
    <p:sldId id="562" r:id="rId28"/>
    <p:sldId id="539" r:id="rId29"/>
    <p:sldId id="540" r:id="rId30"/>
    <p:sldId id="516" r:id="rId31"/>
    <p:sldId id="568" r:id="rId32"/>
    <p:sldId id="569" r:id="rId33"/>
    <p:sldId id="573" r:id="rId34"/>
    <p:sldId id="513" r:id="rId35"/>
    <p:sldId id="514" r:id="rId36"/>
  </p:sldIdLst>
  <p:sldSz cx="9144000" cy="6858000" type="screen4x3"/>
  <p:notesSz cx="6669088" cy="9926638"/>
  <p:defaultTextStyle>
    <a:defPPr>
      <a:defRPr lang="it-IT"/>
    </a:defPPr>
    <a:lvl1pPr algn="l" rtl="0" eaLnBrk="0" fontAlgn="base" hangingPunct="0">
      <a:spcBef>
        <a:spcPct val="0"/>
      </a:spcBef>
      <a:spcAft>
        <a:spcPct val="0"/>
      </a:spcAft>
      <a:defRPr b="1" kern="1200">
        <a:solidFill>
          <a:schemeClr val="tx1"/>
        </a:solidFill>
        <a:latin typeface="Arial Unicode MS" pitchFamily="34" charset="-128"/>
        <a:ea typeface="+mn-ea"/>
        <a:cs typeface="+mn-cs"/>
      </a:defRPr>
    </a:lvl1pPr>
    <a:lvl2pPr marL="457200" algn="l" rtl="0" eaLnBrk="0" fontAlgn="base" hangingPunct="0">
      <a:spcBef>
        <a:spcPct val="0"/>
      </a:spcBef>
      <a:spcAft>
        <a:spcPct val="0"/>
      </a:spcAft>
      <a:defRPr b="1" kern="1200">
        <a:solidFill>
          <a:schemeClr val="tx1"/>
        </a:solidFill>
        <a:latin typeface="Arial Unicode MS" pitchFamily="34" charset="-128"/>
        <a:ea typeface="+mn-ea"/>
        <a:cs typeface="+mn-cs"/>
      </a:defRPr>
    </a:lvl2pPr>
    <a:lvl3pPr marL="914400" algn="l" rtl="0" eaLnBrk="0" fontAlgn="base" hangingPunct="0">
      <a:spcBef>
        <a:spcPct val="0"/>
      </a:spcBef>
      <a:spcAft>
        <a:spcPct val="0"/>
      </a:spcAft>
      <a:defRPr b="1" kern="1200">
        <a:solidFill>
          <a:schemeClr val="tx1"/>
        </a:solidFill>
        <a:latin typeface="Arial Unicode MS" pitchFamily="34" charset="-128"/>
        <a:ea typeface="+mn-ea"/>
        <a:cs typeface="+mn-cs"/>
      </a:defRPr>
    </a:lvl3pPr>
    <a:lvl4pPr marL="1371600" algn="l" rtl="0" eaLnBrk="0" fontAlgn="base" hangingPunct="0">
      <a:spcBef>
        <a:spcPct val="0"/>
      </a:spcBef>
      <a:spcAft>
        <a:spcPct val="0"/>
      </a:spcAft>
      <a:defRPr b="1" kern="1200">
        <a:solidFill>
          <a:schemeClr val="tx1"/>
        </a:solidFill>
        <a:latin typeface="Arial Unicode MS" pitchFamily="34" charset="-128"/>
        <a:ea typeface="+mn-ea"/>
        <a:cs typeface="+mn-cs"/>
      </a:defRPr>
    </a:lvl4pPr>
    <a:lvl5pPr marL="1828800" algn="l" rtl="0" eaLnBrk="0" fontAlgn="base" hangingPunct="0">
      <a:spcBef>
        <a:spcPct val="0"/>
      </a:spcBef>
      <a:spcAft>
        <a:spcPct val="0"/>
      </a:spcAft>
      <a:defRPr b="1" kern="1200">
        <a:solidFill>
          <a:schemeClr val="tx1"/>
        </a:solidFill>
        <a:latin typeface="Arial Unicode MS" pitchFamily="34" charset="-128"/>
        <a:ea typeface="+mn-ea"/>
        <a:cs typeface="+mn-cs"/>
      </a:defRPr>
    </a:lvl5pPr>
    <a:lvl6pPr marL="2286000" algn="l" defTabSz="914400" rtl="0" eaLnBrk="1" latinLnBrk="0" hangingPunct="1">
      <a:defRPr b="1" kern="1200">
        <a:solidFill>
          <a:schemeClr val="tx1"/>
        </a:solidFill>
        <a:latin typeface="Arial Unicode MS" pitchFamily="34" charset="-128"/>
        <a:ea typeface="+mn-ea"/>
        <a:cs typeface="+mn-cs"/>
      </a:defRPr>
    </a:lvl6pPr>
    <a:lvl7pPr marL="2743200" algn="l" defTabSz="914400" rtl="0" eaLnBrk="1" latinLnBrk="0" hangingPunct="1">
      <a:defRPr b="1" kern="1200">
        <a:solidFill>
          <a:schemeClr val="tx1"/>
        </a:solidFill>
        <a:latin typeface="Arial Unicode MS" pitchFamily="34" charset="-128"/>
        <a:ea typeface="+mn-ea"/>
        <a:cs typeface="+mn-cs"/>
      </a:defRPr>
    </a:lvl7pPr>
    <a:lvl8pPr marL="3200400" algn="l" defTabSz="914400" rtl="0" eaLnBrk="1" latinLnBrk="0" hangingPunct="1">
      <a:defRPr b="1" kern="1200">
        <a:solidFill>
          <a:schemeClr val="tx1"/>
        </a:solidFill>
        <a:latin typeface="Arial Unicode MS" pitchFamily="34" charset="-128"/>
        <a:ea typeface="+mn-ea"/>
        <a:cs typeface="+mn-cs"/>
      </a:defRPr>
    </a:lvl8pPr>
    <a:lvl9pPr marL="3657600" algn="l" defTabSz="914400" rtl="0" eaLnBrk="1" latinLnBrk="0" hangingPunct="1">
      <a:defRPr b="1" kern="1200">
        <a:solidFill>
          <a:schemeClr val="tx1"/>
        </a:solidFill>
        <a:latin typeface="Arial Unicode MS" pitchFamily="34" charset="-128"/>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a:srgbClr val="2B7B2D"/>
    <a:srgbClr val="CCFF99"/>
    <a:srgbClr val="00CCFF"/>
    <a:srgbClr val="000099"/>
    <a:srgbClr val="0099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84925" autoAdjust="0"/>
  </p:normalViewPr>
  <p:slideViewPr>
    <p:cSldViewPr>
      <p:cViewPr varScale="1">
        <p:scale>
          <a:sx n="61" d="100"/>
          <a:sy n="61" d="100"/>
        </p:scale>
        <p:origin x="2034" y="78"/>
      </p:cViewPr>
      <p:guideLst>
        <p:guide orient="horz" pos="2205"/>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varScale="1">
      <p:scale>
        <a:sx n="1" d="1"/>
        <a:sy n="1" d="1"/>
      </p:scale>
      <p:origin x="0" y="-12296"/>
    </p:cViewPr>
  </p:sorterViewPr>
  <p:notesViewPr>
    <p:cSldViewPr>
      <p:cViewPr varScale="1">
        <p:scale>
          <a:sx n="82" d="100"/>
          <a:sy n="82" d="100"/>
        </p:scale>
        <p:origin x="3954"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3" Type="http://schemas.openxmlformats.org/officeDocument/2006/relationships/slide" Target="slides/slide5.xml"/><Relationship Id="rId7" Type="http://schemas.openxmlformats.org/officeDocument/2006/relationships/slide" Target="slides/slide2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20.xml"/><Relationship Id="rId5" Type="http://schemas.openxmlformats.org/officeDocument/2006/relationships/slide" Target="slides/slide18.xml"/><Relationship Id="rId4" Type="http://schemas.openxmlformats.org/officeDocument/2006/relationships/slide" Target="slides/slide7.xml"/><Relationship Id="rId9" Type="http://schemas.openxmlformats.org/officeDocument/2006/relationships/slide" Target="slides/slide33.xml"/></Relationships>
</file>

<file path=ppt/charts/_rels/chart1.xml.rels><?xml version="1.0" encoding="UTF-8" standalone="yes"?>
<Relationships xmlns="http://schemas.openxmlformats.org/package/2006/relationships"><Relationship Id="rId3" Type="http://schemas.openxmlformats.org/officeDocument/2006/relationships/oleObject" Target="file:///\\server01\Studi\Area%20Servizio\INTERNAZIONALE\Visita%20Olandesi\Grafico%20Presentazione%20visita%20olandes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erver01\Studi\Area%20Servizio\INTERNAZIONALE\Visita%20Olandesi\Grafico%20Presentazione%20visita%20olandes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it-IT" b="1"/>
              <a:t>Members</a:t>
            </a:r>
            <a:r>
              <a:rPr lang="it-IT" b="1" baseline="0"/>
              <a:t> (%)</a:t>
            </a:r>
            <a:endParaRPr lang="it-IT"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9BB-43A4-B6D1-97B92D07204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9BB-43A4-B6D1-97B92D07204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9BB-43A4-B6D1-97B92D07204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9BB-43A4-B6D1-97B92D07204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9BB-43A4-B6D1-97B92D07204C}"/>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zh-C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Foglio2!$G$7:$G$11</c:f>
              <c:strCache>
                <c:ptCount val="5"/>
                <c:pt idx="0">
                  <c:v>Contractual Pension Funds</c:v>
                </c:pt>
                <c:pt idx="1">
                  <c:v>Open Pension Funds</c:v>
                </c:pt>
                <c:pt idx="2">
                  <c:v>Pre-Existing Pension Funds</c:v>
                </c:pt>
                <c:pt idx="3">
                  <c:v>"New" PIPs</c:v>
                </c:pt>
                <c:pt idx="4">
                  <c:v>"Old" PIPs</c:v>
                </c:pt>
              </c:strCache>
            </c:strRef>
          </c:cat>
          <c:val>
            <c:numRef>
              <c:f>Foglio2!$H$7:$H$11</c:f>
              <c:numCache>
                <c:formatCode>0%</c:formatCode>
                <c:ptCount val="5"/>
                <c:pt idx="0">
                  <c:v>0.33484243628125621</c:v>
                </c:pt>
                <c:pt idx="1">
                  <c:v>0.15919162871416706</c:v>
                </c:pt>
                <c:pt idx="2">
                  <c:v>8.8931001172244672E-2</c:v>
                </c:pt>
                <c:pt idx="3">
                  <c:v>0.35930067279840089</c:v>
                </c:pt>
                <c:pt idx="4">
                  <c:v>5.9769529140778849E-2</c:v>
                </c:pt>
              </c:numCache>
            </c:numRef>
          </c:val>
          <c:extLst>
            <c:ext xmlns:c16="http://schemas.microsoft.com/office/drawing/2014/chart" uri="{C3380CC4-5D6E-409C-BE32-E72D297353CC}">
              <c16:uniqueId val="{0000000A-19BB-43A4-B6D1-97B92D07204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it-IT" b="1"/>
              <a:t>Assets</a:t>
            </a:r>
            <a:r>
              <a:rPr lang="it-IT" b="1" baseline="0"/>
              <a:t> (%)</a:t>
            </a:r>
            <a:endParaRPr lang="it-IT"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C30-4498-8CBD-62CE074E948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C30-4498-8CBD-62CE074E948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C30-4498-8CBD-62CE074E948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C30-4498-8CBD-62CE074E948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C30-4498-8CBD-62CE074E948A}"/>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zh-C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Foglio2!$G$7:$G$11</c:f>
              <c:strCache>
                <c:ptCount val="5"/>
                <c:pt idx="0">
                  <c:v>Contractual Pension Funds</c:v>
                </c:pt>
                <c:pt idx="1">
                  <c:v>Open Pension Funds</c:v>
                </c:pt>
                <c:pt idx="2">
                  <c:v>Pre-Existing Pension Funds</c:v>
                </c:pt>
                <c:pt idx="3">
                  <c:v>"New" PIPs</c:v>
                </c:pt>
                <c:pt idx="4">
                  <c:v>"Old" PIPs</c:v>
                </c:pt>
              </c:strCache>
            </c:strRef>
          </c:cat>
          <c:val>
            <c:numRef>
              <c:f>Foglio2!$I$7:$I$11</c:f>
              <c:numCache>
                <c:formatCode>0%</c:formatCode>
                <c:ptCount val="5"/>
                <c:pt idx="0">
                  <c:v>0.30371126514237579</c:v>
                </c:pt>
                <c:pt idx="1">
                  <c:v>0.11014583794356364</c:v>
                </c:pt>
                <c:pt idx="2">
                  <c:v>0.39409081499353971</c:v>
                </c:pt>
                <c:pt idx="3">
                  <c:v>0.14316103564213667</c:v>
                </c:pt>
                <c:pt idx="4">
                  <c:v>4.8391356799703043E-2</c:v>
                </c:pt>
              </c:numCache>
            </c:numRef>
          </c:val>
          <c:extLst>
            <c:ext xmlns:c16="http://schemas.microsoft.com/office/drawing/2014/chart" uri="{C3380CC4-5D6E-409C-BE32-E72D297353CC}">
              <c16:uniqueId val="{0000000A-9C30-4498-8CBD-62CE074E948A}"/>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6823880823012805"/>
          <c:y val="5.365356354508917E-2"/>
          <c:w val="0.30101529679802524"/>
          <c:h val="0.86940914349646925"/>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w="9525" cap="flat" cmpd="sng" algn="ctr">
      <a:solidFill>
        <a:schemeClr val="tx1">
          <a:lumMod val="15000"/>
          <a:lumOff val="85000"/>
        </a:schemeClr>
      </a:solidFill>
      <a:round/>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90410052477829"/>
          <c:y val="9.406362256045625E-2"/>
          <c:w val="0.89159987125613493"/>
          <c:h val="0.73436840351072108"/>
        </c:manualLayout>
      </c:layout>
      <c:barChart>
        <c:barDir val="col"/>
        <c:grouping val="clustered"/>
        <c:varyColors val="0"/>
        <c:ser>
          <c:idx val="0"/>
          <c:order val="0"/>
          <c:spPr>
            <a:solidFill>
              <a:srgbClr val="FF6600"/>
            </a:solidFill>
            <a:ln>
              <a:solidFill>
                <a:srgbClr val="FFC000"/>
              </a:solidFill>
            </a:ln>
            <a:effectLst/>
          </c:spPr>
          <c:invertIfNegative val="0"/>
          <c:cat>
            <c:strRef>
              <c:f>Foglio3!$M$3:$M$8</c:f>
              <c:strCache>
                <c:ptCount val="6"/>
                <c:pt idx="0">
                  <c:v>Cash and deposits</c:v>
                </c:pt>
                <c:pt idx="1">
                  <c:v>Debt securities</c:v>
                </c:pt>
                <c:pt idx="2">
                  <c:v>Capital securities</c:v>
                </c:pt>
                <c:pt idx="3">
                  <c:v>Ucits and FIA</c:v>
                </c:pt>
                <c:pt idx="4">
                  <c:v>Real estate</c:v>
                </c:pt>
                <c:pt idx="5">
                  <c:v>Other assets and liabilities</c:v>
                </c:pt>
              </c:strCache>
            </c:strRef>
          </c:cat>
          <c:val>
            <c:numRef>
              <c:f>Foglio3!$N$3:$N$8</c:f>
              <c:numCache>
                <c:formatCode>0%</c:formatCode>
                <c:ptCount val="6"/>
                <c:pt idx="0">
                  <c:v>9.1895199421483012E-2</c:v>
                </c:pt>
                <c:pt idx="1">
                  <c:v>0.30386048840184682</c:v>
                </c:pt>
                <c:pt idx="2">
                  <c:v>8.0881125883072821E-2</c:v>
                </c:pt>
                <c:pt idx="3">
                  <c:v>0.29960505089837014</c:v>
                </c:pt>
                <c:pt idx="4">
                  <c:v>0.12885909773599599</c:v>
                </c:pt>
                <c:pt idx="5">
                  <c:v>9.4899037659231245E-2</c:v>
                </c:pt>
              </c:numCache>
            </c:numRef>
          </c:val>
          <c:extLst>
            <c:ext xmlns:c16="http://schemas.microsoft.com/office/drawing/2014/chart" uri="{C3380CC4-5D6E-409C-BE32-E72D297353CC}">
              <c16:uniqueId val="{00000000-4CB7-449F-B16E-06319721F814}"/>
            </c:ext>
          </c:extLst>
        </c:ser>
        <c:dLbls>
          <c:showLegendKey val="0"/>
          <c:showVal val="0"/>
          <c:showCatName val="0"/>
          <c:showSerName val="0"/>
          <c:showPercent val="0"/>
          <c:showBubbleSize val="0"/>
        </c:dLbls>
        <c:gapWidth val="219"/>
        <c:overlap val="-27"/>
        <c:axId val="142875152"/>
        <c:axId val="142868488"/>
      </c:barChart>
      <c:catAx>
        <c:axId val="14287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2868488"/>
        <c:crosses val="autoZero"/>
        <c:auto val="1"/>
        <c:lblAlgn val="ctr"/>
        <c:lblOffset val="100"/>
        <c:noMultiLvlLbl val="0"/>
      </c:catAx>
      <c:valAx>
        <c:axId val="142868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2875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t" anchorCtr="0" compatLnSpc="1">
            <a:prstTxWarp prst="textNoShape">
              <a:avLst/>
            </a:prstTxWarp>
          </a:bodyPr>
          <a:lstStyle>
            <a:lvl1pPr algn="l" defTabSz="920750" eaLnBrk="1" hangingPunct="1">
              <a:spcBef>
                <a:spcPct val="0"/>
              </a:spcBef>
              <a:buSzTx/>
              <a:defRPr sz="1200" b="0"/>
            </a:lvl1pPr>
          </a:lstStyle>
          <a:p>
            <a:pPr>
              <a:defRPr/>
            </a:pPr>
            <a:endParaRPr lang="en-US"/>
          </a:p>
        </p:txBody>
      </p:sp>
      <p:sp>
        <p:nvSpPr>
          <p:cNvPr id="37891" name="Rectangle 3"/>
          <p:cNvSpPr>
            <a:spLocks noGrp="1" noChangeArrowheads="1"/>
          </p:cNvSpPr>
          <p:nvPr>
            <p:ph type="dt" sz="quarter" idx="1"/>
          </p:nvPr>
        </p:nvSpPr>
        <p:spPr bwMode="auto">
          <a:xfrm>
            <a:off x="3779150" y="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t" anchorCtr="0" compatLnSpc="1">
            <a:prstTxWarp prst="textNoShape">
              <a:avLst/>
            </a:prstTxWarp>
          </a:bodyPr>
          <a:lstStyle>
            <a:lvl1pPr algn="r" defTabSz="920750" eaLnBrk="1" hangingPunct="1">
              <a:spcBef>
                <a:spcPct val="0"/>
              </a:spcBef>
              <a:buSzTx/>
              <a:defRPr sz="1200" b="0"/>
            </a:lvl1pPr>
          </a:lstStyle>
          <a:p>
            <a:pPr>
              <a:defRPr/>
            </a:pPr>
            <a:endParaRPr lang="en-US"/>
          </a:p>
        </p:txBody>
      </p:sp>
      <p:sp>
        <p:nvSpPr>
          <p:cNvPr id="37892" name="Rectangle 4"/>
          <p:cNvSpPr>
            <a:spLocks noGrp="1" noChangeArrowheads="1"/>
          </p:cNvSpPr>
          <p:nvPr>
            <p:ph type="ftr" sz="quarter" idx="2"/>
          </p:nvPr>
        </p:nvSpPr>
        <p:spPr bwMode="auto">
          <a:xfrm>
            <a:off x="0" y="942975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b" anchorCtr="0" compatLnSpc="1">
            <a:prstTxWarp prst="textNoShape">
              <a:avLst/>
            </a:prstTxWarp>
          </a:bodyPr>
          <a:lstStyle>
            <a:lvl1pPr algn="l" defTabSz="920750" eaLnBrk="1" hangingPunct="1">
              <a:spcBef>
                <a:spcPct val="0"/>
              </a:spcBef>
              <a:buSzTx/>
              <a:defRPr sz="1200" b="0"/>
            </a:lvl1pPr>
          </a:lstStyle>
          <a:p>
            <a:pPr>
              <a:defRPr/>
            </a:pPr>
            <a:endParaRPr lang="en-US"/>
          </a:p>
        </p:txBody>
      </p:sp>
      <p:sp>
        <p:nvSpPr>
          <p:cNvPr id="37893" name="Rectangle 5"/>
          <p:cNvSpPr>
            <a:spLocks noGrp="1" noChangeArrowheads="1"/>
          </p:cNvSpPr>
          <p:nvPr>
            <p:ph type="sldNum" sz="quarter" idx="3"/>
          </p:nvPr>
        </p:nvSpPr>
        <p:spPr bwMode="auto">
          <a:xfrm>
            <a:off x="3779150" y="942975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b" anchorCtr="0" compatLnSpc="1">
            <a:prstTxWarp prst="textNoShape">
              <a:avLst/>
            </a:prstTxWarp>
          </a:bodyPr>
          <a:lstStyle>
            <a:lvl1pPr algn="r" defTabSz="920750" eaLnBrk="1" hangingPunct="1">
              <a:defRPr sz="1200" b="0"/>
            </a:lvl1pPr>
          </a:lstStyle>
          <a:p>
            <a:fld id="{AC1CE195-85FE-4062-9165-DFF0513412CF}" type="slidenum">
              <a:rPr lang="en-US"/>
              <a:pPr/>
              <a:t>‹#›</a:t>
            </a:fld>
            <a:endParaRPr lang="en-US"/>
          </a:p>
        </p:txBody>
      </p:sp>
    </p:spTree>
    <p:extLst>
      <p:ext uri="{BB962C8B-B14F-4D97-AF65-F5344CB8AC3E}">
        <p14:creationId xmlns:p14="http://schemas.microsoft.com/office/powerpoint/2010/main" val="338924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t" anchorCtr="0" compatLnSpc="1">
            <a:prstTxWarp prst="textNoShape">
              <a:avLst/>
            </a:prstTxWarp>
          </a:bodyPr>
          <a:lstStyle>
            <a:lvl1pPr algn="l" defTabSz="920750" eaLnBrk="1" hangingPunct="1">
              <a:spcBef>
                <a:spcPct val="0"/>
              </a:spcBef>
              <a:buSzTx/>
              <a:defRPr sz="1200" b="0"/>
            </a:lvl1pPr>
          </a:lstStyle>
          <a:p>
            <a:pPr>
              <a:defRPr/>
            </a:pPr>
            <a:endParaRPr lang="en-US"/>
          </a:p>
        </p:txBody>
      </p:sp>
      <p:sp>
        <p:nvSpPr>
          <p:cNvPr id="35843" name="Rectangle 3"/>
          <p:cNvSpPr>
            <a:spLocks noGrp="1" noChangeArrowheads="1"/>
          </p:cNvSpPr>
          <p:nvPr>
            <p:ph type="dt" idx="1"/>
          </p:nvPr>
        </p:nvSpPr>
        <p:spPr bwMode="auto">
          <a:xfrm>
            <a:off x="3779150" y="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t" anchorCtr="0" compatLnSpc="1">
            <a:prstTxWarp prst="textNoShape">
              <a:avLst/>
            </a:prstTxWarp>
          </a:bodyPr>
          <a:lstStyle>
            <a:lvl1pPr algn="r" defTabSz="920750" eaLnBrk="1" hangingPunct="1">
              <a:spcBef>
                <a:spcPct val="0"/>
              </a:spcBef>
              <a:buSzTx/>
              <a:defRPr sz="1200" b="0"/>
            </a:lvl1pPr>
          </a:lstStyle>
          <a:p>
            <a:pPr>
              <a:defRPr/>
            </a:pPr>
            <a:endParaRPr lang="en-US"/>
          </a:p>
        </p:txBody>
      </p:sp>
      <p:sp>
        <p:nvSpPr>
          <p:cNvPr id="4100" name="Rectangle 4"/>
          <p:cNvSpPr>
            <a:spLocks noGrp="1" noRot="1" noChangeAspect="1" noChangeArrowheads="1" noTextEdit="1"/>
          </p:cNvSpPr>
          <p:nvPr>
            <p:ph type="sldImg" idx="2"/>
          </p:nvPr>
        </p:nvSpPr>
        <p:spPr bwMode="auto">
          <a:xfrm>
            <a:off x="854075" y="744538"/>
            <a:ext cx="4962525" cy="3722687"/>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889212" y="4716464"/>
            <a:ext cx="4890665"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5846" name="Rectangle 6"/>
          <p:cNvSpPr>
            <a:spLocks noGrp="1" noChangeArrowheads="1"/>
          </p:cNvSpPr>
          <p:nvPr>
            <p:ph type="ftr" sz="quarter" idx="4"/>
          </p:nvPr>
        </p:nvSpPr>
        <p:spPr bwMode="auto">
          <a:xfrm>
            <a:off x="0" y="942975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b" anchorCtr="0" compatLnSpc="1">
            <a:prstTxWarp prst="textNoShape">
              <a:avLst/>
            </a:prstTxWarp>
          </a:bodyPr>
          <a:lstStyle>
            <a:lvl1pPr algn="l" defTabSz="920750" eaLnBrk="1" hangingPunct="1">
              <a:spcBef>
                <a:spcPct val="0"/>
              </a:spcBef>
              <a:buSzTx/>
              <a:defRPr sz="1200" b="0"/>
            </a:lvl1pPr>
          </a:lstStyle>
          <a:p>
            <a:pPr>
              <a:defRPr/>
            </a:pPr>
            <a:endParaRPr lang="en-US"/>
          </a:p>
        </p:txBody>
      </p:sp>
      <p:sp>
        <p:nvSpPr>
          <p:cNvPr id="35847" name="Rectangle 7"/>
          <p:cNvSpPr>
            <a:spLocks noGrp="1" noChangeArrowheads="1"/>
          </p:cNvSpPr>
          <p:nvPr>
            <p:ph type="sldNum" sz="quarter" idx="5"/>
          </p:nvPr>
        </p:nvSpPr>
        <p:spPr bwMode="auto">
          <a:xfrm>
            <a:off x="3779150" y="9429750"/>
            <a:ext cx="28899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34" tIns="46017" rIns="92034" bIns="46017" numCol="1" anchor="b" anchorCtr="0" compatLnSpc="1">
            <a:prstTxWarp prst="textNoShape">
              <a:avLst/>
            </a:prstTxWarp>
          </a:bodyPr>
          <a:lstStyle>
            <a:lvl1pPr algn="r" defTabSz="920750" eaLnBrk="1" hangingPunct="1">
              <a:defRPr sz="1200" b="0"/>
            </a:lvl1pPr>
          </a:lstStyle>
          <a:p>
            <a:fld id="{94B743F6-D266-46B1-9F31-BE54F4F008DF}" type="slidenum">
              <a:rPr lang="en-US"/>
              <a:pPr/>
              <a:t>‹#›</a:t>
            </a:fld>
            <a:endParaRPr lang="en-US"/>
          </a:p>
        </p:txBody>
      </p:sp>
    </p:spTree>
    <p:extLst>
      <p:ext uri="{BB962C8B-B14F-4D97-AF65-F5344CB8AC3E}">
        <p14:creationId xmlns:p14="http://schemas.microsoft.com/office/powerpoint/2010/main" val="143120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anose="020B0604020202020204" pitchFamily="34" charset="-128"/>
        <a:ea typeface="+mn-ea"/>
        <a:cs typeface="+mn-cs"/>
      </a:defRPr>
    </a:lvl1pPr>
    <a:lvl2pPr marL="457200" algn="l" rtl="0" eaLnBrk="0" fontAlgn="base" hangingPunct="0">
      <a:spcBef>
        <a:spcPct val="30000"/>
      </a:spcBef>
      <a:spcAft>
        <a:spcPct val="0"/>
      </a:spcAft>
      <a:defRPr sz="1200" kern="1200">
        <a:solidFill>
          <a:schemeClr val="tx1"/>
        </a:solidFill>
        <a:latin typeface="Arial Unicode MS" panose="020B0604020202020204" pitchFamily="34" charset="-128"/>
        <a:ea typeface="+mn-ea"/>
        <a:cs typeface="+mn-cs"/>
      </a:defRPr>
    </a:lvl2pPr>
    <a:lvl3pPr marL="914400" algn="l" rtl="0" eaLnBrk="0" fontAlgn="base" hangingPunct="0">
      <a:spcBef>
        <a:spcPct val="30000"/>
      </a:spcBef>
      <a:spcAft>
        <a:spcPct val="0"/>
      </a:spcAft>
      <a:defRPr sz="1200" kern="1200">
        <a:solidFill>
          <a:schemeClr val="tx1"/>
        </a:solidFill>
        <a:latin typeface="Arial Unicode MS" panose="020B0604020202020204" pitchFamily="34" charset="-128"/>
        <a:ea typeface="+mn-ea"/>
        <a:cs typeface="+mn-cs"/>
      </a:defRPr>
    </a:lvl3pPr>
    <a:lvl4pPr marL="1371600" algn="l" rtl="0" eaLnBrk="0" fontAlgn="base" hangingPunct="0">
      <a:spcBef>
        <a:spcPct val="30000"/>
      </a:spcBef>
      <a:spcAft>
        <a:spcPct val="0"/>
      </a:spcAft>
      <a:defRPr sz="1200" kern="1200">
        <a:solidFill>
          <a:schemeClr val="tx1"/>
        </a:solidFill>
        <a:latin typeface="Arial Unicode MS" panose="020B0604020202020204" pitchFamily="34" charset="-128"/>
        <a:ea typeface="+mn-ea"/>
        <a:cs typeface="+mn-cs"/>
      </a:defRPr>
    </a:lvl4pPr>
    <a:lvl5pPr marL="1828800" algn="l" rtl="0" eaLnBrk="0" fontAlgn="base" hangingPunct="0">
      <a:spcBef>
        <a:spcPct val="30000"/>
      </a:spcBef>
      <a:spcAft>
        <a:spcPct val="0"/>
      </a:spcAft>
      <a:defRPr sz="1200" kern="1200">
        <a:solidFill>
          <a:schemeClr val="tx1"/>
        </a:solidFill>
        <a:latin typeface="Arial Unicode MS" panose="020B0604020202020204" pitchFamily="34" charset="-12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a:t>
            </a:fld>
            <a:endParaRPr lang="en-US"/>
          </a:p>
        </p:txBody>
      </p:sp>
    </p:spTree>
    <p:extLst>
      <p:ext uri="{BB962C8B-B14F-4D97-AF65-F5344CB8AC3E}">
        <p14:creationId xmlns:p14="http://schemas.microsoft.com/office/powerpoint/2010/main" val="2854826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11</a:t>
            </a:fld>
            <a:endParaRPr lang="en-US"/>
          </a:p>
        </p:txBody>
      </p:sp>
    </p:spTree>
    <p:extLst>
      <p:ext uri="{BB962C8B-B14F-4D97-AF65-F5344CB8AC3E}">
        <p14:creationId xmlns:p14="http://schemas.microsoft.com/office/powerpoint/2010/main" val="1976828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13</a:t>
            </a:fld>
            <a:endParaRPr lang="en-US"/>
          </a:p>
        </p:txBody>
      </p:sp>
    </p:spTree>
    <p:extLst>
      <p:ext uri="{BB962C8B-B14F-4D97-AF65-F5344CB8AC3E}">
        <p14:creationId xmlns:p14="http://schemas.microsoft.com/office/powerpoint/2010/main" val="583728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14</a:t>
            </a:fld>
            <a:endParaRPr lang="en-US"/>
          </a:p>
        </p:txBody>
      </p:sp>
    </p:spTree>
    <p:extLst>
      <p:ext uri="{BB962C8B-B14F-4D97-AF65-F5344CB8AC3E}">
        <p14:creationId xmlns:p14="http://schemas.microsoft.com/office/powerpoint/2010/main" val="1587016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15</a:t>
            </a:fld>
            <a:endParaRPr lang="en-US"/>
          </a:p>
        </p:txBody>
      </p:sp>
    </p:spTree>
    <p:extLst>
      <p:ext uri="{BB962C8B-B14F-4D97-AF65-F5344CB8AC3E}">
        <p14:creationId xmlns:p14="http://schemas.microsoft.com/office/powerpoint/2010/main" val="488826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16</a:t>
            </a:fld>
            <a:endParaRPr lang="en-US"/>
          </a:p>
        </p:txBody>
      </p:sp>
    </p:spTree>
    <p:extLst>
      <p:ext uri="{BB962C8B-B14F-4D97-AF65-F5344CB8AC3E}">
        <p14:creationId xmlns:p14="http://schemas.microsoft.com/office/powerpoint/2010/main" val="3303789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17</a:t>
            </a:fld>
            <a:endParaRPr lang="en-US"/>
          </a:p>
        </p:txBody>
      </p:sp>
    </p:spTree>
    <p:extLst>
      <p:ext uri="{BB962C8B-B14F-4D97-AF65-F5344CB8AC3E}">
        <p14:creationId xmlns:p14="http://schemas.microsoft.com/office/powerpoint/2010/main" val="2171390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1894B4-51EF-4DA9-AB70-5273F30FABF3}" type="slidenum">
              <a:rPr lang="en-US" altLang="it-IT"/>
              <a:pPr/>
              <a:t>19</a:t>
            </a:fld>
            <a:endParaRPr lang="en-US" altLang="it-IT"/>
          </a:p>
        </p:txBody>
      </p:sp>
      <p:sp>
        <p:nvSpPr>
          <p:cNvPr id="276482" name="Rectangle 2"/>
          <p:cNvSpPr>
            <a:spLocks noGrp="1" noRot="1" noChangeAspect="1" noChangeArrowheads="1" noTextEdit="1"/>
          </p:cNvSpPr>
          <p:nvPr>
            <p:ph type="sldImg"/>
          </p:nvPr>
        </p:nvSpPr>
        <p:spPr bwMode="auto">
          <a:xfrm>
            <a:off x="854075" y="744538"/>
            <a:ext cx="4962525" cy="3722687"/>
          </a:xfrm>
          <a:prstGeom prst="rect">
            <a:avLst/>
          </a:prstGeom>
          <a:solidFill>
            <a:srgbClr val="FFFFFF"/>
          </a:solidFill>
          <a:ln>
            <a:solidFill>
              <a:srgbClr val="000000"/>
            </a:solidFill>
            <a:miter lim="800000"/>
            <a:headEnd/>
            <a:tailEnd/>
          </a:ln>
        </p:spPr>
      </p:sp>
      <p:sp>
        <p:nvSpPr>
          <p:cNvPr id="276483" name="Rectangle 3"/>
          <p:cNvSpPr>
            <a:spLocks noGrp="1" noChangeArrowheads="1"/>
          </p:cNvSpPr>
          <p:nvPr>
            <p:ph type="body" idx="1"/>
          </p:nvPr>
        </p:nvSpPr>
        <p:spPr bwMode="auto">
          <a:xfrm>
            <a:off x="889212" y="4718050"/>
            <a:ext cx="4890665" cy="4464050"/>
          </a:xfrm>
          <a:prstGeom prst="rect">
            <a:avLst/>
          </a:prstGeom>
          <a:solidFill>
            <a:srgbClr val="FFFFFF"/>
          </a:solidFill>
          <a:ln>
            <a:solidFill>
              <a:srgbClr val="000000"/>
            </a:solidFill>
            <a:miter lim="800000"/>
            <a:headEnd/>
            <a:tailEnd/>
          </a:ln>
        </p:spPr>
        <p:txBody>
          <a:bodyPr lIns="91694" tIns="45847" rIns="91694" bIns="45847"/>
          <a:lstStyle/>
          <a:p>
            <a:endParaRPr lang="en-US" altLang="it-IT" dirty="0"/>
          </a:p>
        </p:txBody>
      </p:sp>
    </p:spTree>
    <p:extLst>
      <p:ext uri="{BB962C8B-B14F-4D97-AF65-F5344CB8AC3E}">
        <p14:creationId xmlns:p14="http://schemas.microsoft.com/office/powerpoint/2010/main" val="1858884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4B743F6-D266-46B1-9F31-BE54F4F008DF}" type="slidenum">
              <a:rPr lang="en-US" smtClean="0"/>
              <a:pPr/>
              <a:t>20</a:t>
            </a:fld>
            <a:endParaRPr lang="en-US"/>
          </a:p>
        </p:txBody>
      </p:sp>
    </p:spTree>
    <p:extLst>
      <p:ext uri="{BB962C8B-B14F-4D97-AF65-F5344CB8AC3E}">
        <p14:creationId xmlns:p14="http://schemas.microsoft.com/office/powerpoint/2010/main" val="4011113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00873-9939-4D36-AD2F-D5AAD2D88547}" type="slidenum">
              <a:rPr lang="en-US" altLang="it-IT"/>
              <a:pPr/>
              <a:t>21</a:t>
            </a:fld>
            <a:endParaRPr lang="en-US" altLang="it-IT"/>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xfrm>
            <a:off x="889212" y="4718050"/>
            <a:ext cx="4890665" cy="4464050"/>
          </a:xfrm>
        </p:spPr>
        <p:txBody>
          <a:bodyPr lIns="91694" tIns="45847" rIns="91694" bIns="45847"/>
          <a:lstStyle/>
          <a:p>
            <a:endParaRPr lang="en-US" altLang="it-IT" dirty="0"/>
          </a:p>
        </p:txBody>
      </p:sp>
    </p:spTree>
    <p:extLst>
      <p:ext uri="{BB962C8B-B14F-4D97-AF65-F5344CB8AC3E}">
        <p14:creationId xmlns:p14="http://schemas.microsoft.com/office/powerpoint/2010/main" val="750439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00873-9939-4D36-AD2F-D5AAD2D88547}" type="slidenum">
              <a:rPr lang="en-US" altLang="it-IT">
                <a:solidFill>
                  <a:srgbClr val="000000"/>
                </a:solidFill>
              </a:rPr>
              <a:pPr/>
              <a:t>22</a:t>
            </a:fld>
            <a:endParaRPr lang="en-US" altLang="it-IT">
              <a:solidFill>
                <a:srgbClr val="000000"/>
              </a:solidFill>
            </a:endParaRPr>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xfrm>
            <a:off x="889212" y="4718050"/>
            <a:ext cx="4890665" cy="4464050"/>
          </a:xfrm>
        </p:spPr>
        <p:txBody>
          <a:bodyPr lIns="91694" tIns="45847" rIns="91694" bIns="45847"/>
          <a:lstStyle/>
          <a:p>
            <a:endParaRPr lang="en-US" altLang="it-IT" dirty="0"/>
          </a:p>
        </p:txBody>
      </p:sp>
    </p:spTree>
    <p:extLst>
      <p:ext uri="{BB962C8B-B14F-4D97-AF65-F5344CB8AC3E}">
        <p14:creationId xmlns:p14="http://schemas.microsoft.com/office/powerpoint/2010/main" val="98528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F6F121DE-0C66-48C9-9FCB-BAD237358A1E}" type="slidenum">
              <a:rPr lang="en-US"/>
              <a:pPr/>
              <a:t>2</a:t>
            </a:fld>
            <a:endParaRPr lang="en-US"/>
          </a:p>
        </p:txBody>
      </p:sp>
      <p:sp>
        <p:nvSpPr>
          <p:cNvPr id="12291" name="Rectangle 7"/>
          <p:cNvSpPr txBox="1">
            <a:spLocks noGrp="1" noChangeArrowheads="1"/>
          </p:cNvSpPr>
          <p:nvPr/>
        </p:nvSpPr>
        <p:spPr bwMode="auto">
          <a:xfrm>
            <a:off x="3779150" y="9429750"/>
            <a:ext cx="2889938" cy="496888"/>
          </a:xfrm>
          <a:prstGeom prst="rect">
            <a:avLst/>
          </a:prstGeom>
          <a:noFill/>
          <a:ln w="9525">
            <a:noFill/>
            <a:miter lim="800000"/>
            <a:headEnd/>
            <a:tailEnd/>
          </a:ln>
        </p:spPr>
        <p:txBody>
          <a:bodyPr anchor="b"/>
          <a:lstStyle/>
          <a:p>
            <a:pPr algn="r" eaLnBrk="1" hangingPunct="1"/>
            <a:fld id="{EF9E495D-4795-4470-BFF2-52694619D1C3}" type="slidenum">
              <a:rPr lang="en-GB" sz="1200" b="0">
                <a:latin typeface="Times New Roman" pitchFamily="18" charset="0"/>
              </a:rPr>
              <a:pPr algn="r" eaLnBrk="1" hangingPunct="1"/>
              <a:t>2</a:t>
            </a:fld>
            <a:endParaRPr lang="en-GB" sz="1200" b="0">
              <a:latin typeface="Times New Roman" pitchFamily="18" charset="0"/>
            </a:endParaRPr>
          </a:p>
        </p:txBody>
      </p:sp>
      <p:sp>
        <p:nvSpPr>
          <p:cNvPr id="12292" name="Rectangle 2"/>
          <p:cNvSpPr>
            <a:spLocks noGrp="1" noRot="1" noChangeAspect="1" noChangeArrowheads="1" noTextEdit="1"/>
          </p:cNvSpPr>
          <p:nvPr>
            <p:ph type="sldImg"/>
          </p:nvPr>
        </p:nvSpPr>
        <p:spPr>
          <a:ln/>
        </p:spPr>
      </p:sp>
      <p:sp>
        <p:nvSpPr>
          <p:cNvPr id="12293" name="Rectangle 3"/>
          <p:cNvSpPr>
            <a:spLocks noGrp="1" noChangeArrowheads="1"/>
          </p:cNvSpPr>
          <p:nvPr>
            <p:ph type="body" idx="1"/>
          </p:nvPr>
        </p:nvSpPr>
        <p:spPr>
          <a:noFill/>
        </p:spPr>
        <p:txBody>
          <a:bodyPr lIns="91440" tIns="45720" rIns="91440" bIns="45720"/>
          <a:lstStyle/>
          <a:p>
            <a:pPr eaLnBrk="1" hangingPunct="1"/>
            <a:endParaRPr lang="en-GB" dirty="0"/>
          </a:p>
        </p:txBody>
      </p:sp>
    </p:spTree>
    <p:extLst>
      <p:ext uri="{BB962C8B-B14F-4D97-AF65-F5344CB8AC3E}">
        <p14:creationId xmlns:p14="http://schemas.microsoft.com/office/powerpoint/2010/main" val="1401054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00873-9939-4D36-AD2F-D5AAD2D88547}" type="slidenum">
              <a:rPr lang="en-US" altLang="it-IT"/>
              <a:pPr/>
              <a:t>23</a:t>
            </a:fld>
            <a:endParaRPr lang="en-US" altLang="it-IT"/>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xfrm>
            <a:off x="889212" y="4718050"/>
            <a:ext cx="4890665" cy="4464050"/>
          </a:xfrm>
        </p:spPr>
        <p:txBody>
          <a:bodyPr lIns="91694" tIns="45847" rIns="91694" bIns="45847"/>
          <a:lstStyle/>
          <a:p>
            <a:endParaRPr lang="en-US" altLang="it-IT" dirty="0"/>
          </a:p>
        </p:txBody>
      </p:sp>
    </p:spTree>
    <p:extLst>
      <p:ext uri="{BB962C8B-B14F-4D97-AF65-F5344CB8AC3E}">
        <p14:creationId xmlns:p14="http://schemas.microsoft.com/office/powerpoint/2010/main" val="15396656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00873-9939-4D36-AD2F-D5AAD2D88547}" type="slidenum">
              <a:rPr lang="en-US" altLang="it-IT">
                <a:solidFill>
                  <a:srgbClr val="000000"/>
                </a:solidFill>
              </a:rPr>
              <a:pPr/>
              <a:t>24</a:t>
            </a:fld>
            <a:endParaRPr lang="en-US" altLang="it-IT">
              <a:solidFill>
                <a:srgbClr val="000000"/>
              </a:solidFill>
            </a:endParaRPr>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xfrm>
            <a:off x="889212" y="4718050"/>
            <a:ext cx="4890665" cy="4464050"/>
          </a:xfrm>
        </p:spPr>
        <p:txBody>
          <a:bodyPr lIns="91694" tIns="45847" rIns="91694" bIns="45847"/>
          <a:lstStyle/>
          <a:p>
            <a:endParaRPr lang="en-US" altLang="it-IT" dirty="0"/>
          </a:p>
        </p:txBody>
      </p:sp>
    </p:spTree>
    <p:extLst>
      <p:ext uri="{BB962C8B-B14F-4D97-AF65-F5344CB8AC3E}">
        <p14:creationId xmlns:p14="http://schemas.microsoft.com/office/powerpoint/2010/main" val="24773833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14355FA-9F6D-41C4-B151-547E0C4F3204}" type="slidenum">
              <a:rPr lang="en-US" altLang="it-IT"/>
              <a:pPr/>
              <a:t>25</a:t>
            </a:fld>
            <a:endParaRPr lang="en-US" altLang="it-IT"/>
          </a:p>
        </p:txBody>
      </p:sp>
      <p:sp>
        <p:nvSpPr>
          <p:cNvPr id="468994" name="Rectangle 7"/>
          <p:cNvSpPr txBox="1">
            <a:spLocks noGrp="1" noChangeArrowheads="1"/>
          </p:cNvSpPr>
          <p:nvPr/>
        </p:nvSpPr>
        <p:spPr bwMode="auto">
          <a:xfrm>
            <a:off x="3886200" y="9429750"/>
            <a:ext cx="2971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95" tIns="45548" rIns="91095" bIns="45548" anchor="b"/>
          <a:lstStyle>
            <a:lvl1pPr algn="l" defTabSz="911225">
              <a:spcBef>
                <a:spcPct val="0"/>
              </a:spcBef>
              <a:defRPr sz="2400">
                <a:solidFill>
                  <a:schemeClr val="tx1"/>
                </a:solidFill>
                <a:latin typeface="Arial Unicode MS" panose="020B0604020202020204" pitchFamily="34" charset="-128"/>
              </a:defRPr>
            </a:lvl1pPr>
            <a:lvl2pPr marL="739775" indent="-284163" algn="l" defTabSz="911225">
              <a:spcBef>
                <a:spcPct val="0"/>
              </a:spcBef>
              <a:defRPr sz="2400">
                <a:solidFill>
                  <a:schemeClr val="tx1"/>
                </a:solidFill>
                <a:latin typeface="Arial Unicode MS" panose="020B0604020202020204" pitchFamily="34" charset="-128"/>
              </a:defRPr>
            </a:lvl2pPr>
            <a:lvl3pPr marL="1139825" indent="-228600" algn="l" defTabSz="911225">
              <a:spcBef>
                <a:spcPct val="0"/>
              </a:spcBef>
              <a:defRPr sz="2400">
                <a:solidFill>
                  <a:schemeClr val="tx1"/>
                </a:solidFill>
                <a:latin typeface="Arial Unicode MS" panose="020B0604020202020204" pitchFamily="34" charset="-128"/>
              </a:defRPr>
            </a:lvl3pPr>
            <a:lvl4pPr marL="1593850" indent="-227013" algn="l" defTabSz="911225">
              <a:spcBef>
                <a:spcPct val="0"/>
              </a:spcBef>
              <a:defRPr sz="2400">
                <a:solidFill>
                  <a:schemeClr val="tx1"/>
                </a:solidFill>
                <a:latin typeface="Arial Unicode MS" panose="020B0604020202020204" pitchFamily="34" charset="-128"/>
              </a:defRPr>
            </a:lvl4pPr>
            <a:lvl5pPr marL="2049463" indent="-228600" algn="l" defTabSz="911225">
              <a:spcBef>
                <a:spcPct val="0"/>
              </a:spcBef>
              <a:defRPr sz="2400">
                <a:solidFill>
                  <a:schemeClr val="tx1"/>
                </a:solidFill>
                <a:latin typeface="Arial Unicode MS" panose="020B0604020202020204" pitchFamily="34" charset="-128"/>
              </a:defRPr>
            </a:lvl5pPr>
            <a:lvl6pPr marL="2506663" indent="-228600" defTabSz="911225" fontAlgn="base">
              <a:spcBef>
                <a:spcPct val="0"/>
              </a:spcBef>
              <a:spcAft>
                <a:spcPct val="0"/>
              </a:spcAft>
              <a:defRPr sz="2400">
                <a:solidFill>
                  <a:schemeClr val="tx1"/>
                </a:solidFill>
                <a:latin typeface="Arial Unicode MS" panose="020B0604020202020204" pitchFamily="34" charset="-128"/>
              </a:defRPr>
            </a:lvl6pPr>
            <a:lvl7pPr marL="2963863" indent="-228600" defTabSz="911225" fontAlgn="base">
              <a:spcBef>
                <a:spcPct val="0"/>
              </a:spcBef>
              <a:spcAft>
                <a:spcPct val="0"/>
              </a:spcAft>
              <a:defRPr sz="2400">
                <a:solidFill>
                  <a:schemeClr val="tx1"/>
                </a:solidFill>
                <a:latin typeface="Arial Unicode MS" panose="020B0604020202020204" pitchFamily="34" charset="-128"/>
              </a:defRPr>
            </a:lvl7pPr>
            <a:lvl8pPr marL="3421063" indent="-228600" defTabSz="911225" fontAlgn="base">
              <a:spcBef>
                <a:spcPct val="0"/>
              </a:spcBef>
              <a:spcAft>
                <a:spcPct val="0"/>
              </a:spcAft>
              <a:defRPr sz="2400">
                <a:solidFill>
                  <a:schemeClr val="tx1"/>
                </a:solidFill>
                <a:latin typeface="Arial Unicode MS" panose="020B0604020202020204" pitchFamily="34" charset="-128"/>
              </a:defRPr>
            </a:lvl8pPr>
            <a:lvl9pPr marL="3878263" indent="-228600" defTabSz="911225" fontAlgn="base">
              <a:spcBef>
                <a:spcPct val="0"/>
              </a:spcBef>
              <a:spcAft>
                <a:spcPct val="0"/>
              </a:spcAft>
              <a:defRPr sz="2400">
                <a:solidFill>
                  <a:schemeClr val="tx1"/>
                </a:solidFill>
                <a:latin typeface="Arial Unicode MS" panose="020B0604020202020204" pitchFamily="34" charset="-128"/>
              </a:defRPr>
            </a:lvl9pPr>
          </a:lstStyle>
          <a:p>
            <a:pPr algn="r">
              <a:buSzTx/>
            </a:pPr>
            <a:fld id="{21EDB139-53BF-409E-86E4-52C135E38AE8}" type="slidenum">
              <a:rPr lang="en-US" altLang="it-IT" sz="1200" b="0"/>
              <a:pPr algn="r">
                <a:buSzTx/>
              </a:pPr>
              <a:t>25</a:t>
            </a:fld>
            <a:endParaRPr lang="en-US" altLang="it-IT" sz="1200" b="0"/>
          </a:p>
        </p:txBody>
      </p:sp>
      <p:sp>
        <p:nvSpPr>
          <p:cNvPr id="468995" name="Rectangle 2"/>
          <p:cNvSpPr>
            <a:spLocks noGrp="1" noRot="1" noChangeAspect="1" noChangeArrowheads="1" noTextEdit="1"/>
          </p:cNvSpPr>
          <p:nvPr>
            <p:ph type="sldImg"/>
          </p:nvPr>
        </p:nvSpPr>
        <p:spPr bwMode="auto">
          <a:xfrm>
            <a:off x="949325" y="744538"/>
            <a:ext cx="4964113" cy="3722687"/>
          </a:xfrm>
          <a:prstGeom prst="rect">
            <a:avLst/>
          </a:prstGeom>
          <a:solidFill>
            <a:srgbClr val="FFFFFF"/>
          </a:solidFill>
          <a:ln>
            <a:solidFill>
              <a:srgbClr val="000000"/>
            </a:solidFill>
            <a:miter lim="800000"/>
            <a:headEnd/>
            <a:tailEnd/>
          </a:ln>
        </p:spPr>
      </p:sp>
      <p:sp>
        <p:nvSpPr>
          <p:cNvPr id="468996" name="Rectangle 3"/>
          <p:cNvSpPr>
            <a:spLocks noGrp="1" noChangeArrowheads="1"/>
          </p:cNvSpPr>
          <p:nvPr>
            <p:ph type="body" idx="1"/>
          </p:nvPr>
        </p:nvSpPr>
        <p:spPr bwMode="auto">
          <a:xfrm>
            <a:off x="914400" y="4716463"/>
            <a:ext cx="5029200" cy="4465637"/>
          </a:xfrm>
          <a:prstGeom prst="rect">
            <a:avLst/>
          </a:prstGeom>
          <a:solidFill>
            <a:srgbClr val="FFFFFF"/>
          </a:solidFill>
          <a:ln>
            <a:solidFill>
              <a:srgbClr val="000000"/>
            </a:solidFill>
            <a:miter lim="800000"/>
            <a:headEnd/>
            <a:tailEnd/>
          </a:ln>
        </p:spPr>
        <p:txBody>
          <a:bodyPr lIns="91095" tIns="45548" rIns="91095" bIns="45548"/>
          <a:lstStyle/>
          <a:p>
            <a:pPr algn="just"/>
            <a:endParaRPr lang="en-US" altLang="it-IT"/>
          </a:p>
        </p:txBody>
      </p:sp>
    </p:spTree>
    <p:extLst>
      <p:ext uri="{BB962C8B-B14F-4D97-AF65-F5344CB8AC3E}">
        <p14:creationId xmlns:p14="http://schemas.microsoft.com/office/powerpoint/2010/main" val="69726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4F4BE30-7684-4337-BD77-1F23AD09763E}" type="slidenum">
              <a:rPr lang="en-US" altLang="it-IT"/>
              <a:pPr/>
              <a:t>29</a:t>
            </a:fld>
            <a:endParaRPr lang="en-US" altLang="it-IT"/>
          </a:p>
        </p:txBody>
      </p:sp>
      <p:sp>
        <p:nvSpPr>
          <p:cNvPr id="143362" name="Rectangle 7"/>
          <p:cNvSpPr txBox="1">
            <a:spLocks noGrp="1" noChangeArrowheads="1"/>
          </p:cNvSpPr>
          <p:nvPr/>
        </p:nvSpPr>
        <p:spPr bwMode="auto">
          <a:xfrm>
            <a:off x="3886200" y="9429750"/>
            <a:ext cx="2971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95" tIns="45548" rIns="91095" bIns="45548" anchor="b"/>
          <a:lstStyle>
            <a:lvl1pPr algn="l" defTabSz="911225">
              <a:spcBef>
                <a:spcPct val="0"/>
              </a:spcBef>
              <a:defRPr sz="2400">
                <a:solidFill>
                  <a:schemeClr val="tx1"/>
                </a:solidFill>
                <a:latin typeface="Arial Unicode MS" panose="020B0604020202020204" pitchFamily="34" charset="-128"/>
              </a:defRPr>
            </a:lvl1pPr>
            <a:lvl2pPr marL="739775" indent="-284163" algn="l" defTabSz="911225">
              <a:spcBef>
                <a:spcPct val="0"/>
              </a:spcBef>
              <a:defRPr sz="2400">
                <a:solidFill>
                  <a:schemeClr val="tx1"/>
                </a:solidFill>
                <a:latin typeface="Arial Unicode MS" panose="020B0604020202020204" pitchFamily="34" charset="-128"/>
              </a:defRPr>
            </a:lvl2pPr>
            <a:lvl3pPr marL="1139825" indent="-228600" algn="l" defTabSz="911225">
              <a:spcBef>
                <a:spcPct val="0"/>
              </a:spcBef>
              <a:defRPr sz="2400">
                <a:solidFill>
                  <a:schemeClr val="tx1"/>
                </a:solidFill>
                <a:latin typeface="Arial Unicode MS" panose="020B0604020202020204" pitchFamily="34" charset="-128"/>
              </a:defRPr>
            </a:lvl3pPr>
            <a:lvl4pPr marL="1593850" indent="-227013" algn="l" defTabSz="911225">
              <a:spcBef>
                <a:spcPct val="0"/>
              </a:spcBef>
              <a:defRPr sz="2400">
                <a:solidFill>
                  <a:schemeClr val="tx1"/>
                </a:solidFill>
                <a:latin typeface="Arial Unicode MS" panose="020B0604020202020204" pitchFamily="34" charset="-128"/>
              </a:defRPr>
            </a:lvl4pPr>
            <a:lvl5pPr marL="2049463" indent="-228600" algn="l" defTabSz="911225">
              <a:spcBef>
                <a:spcPct val="0"/>
              </a:spcBef>
              <a:defRPr sz="2400">
                <a:solidFill>
                  <a:schemeClr val="tx1"/>
                </a:solidFill>
                <a:latin typeface="Arial Unicode MS" panose="020B0604020202020204" pitchFamily="34" charset="-128"/>
              </a:defRPr>
            </a:lvl5pPr>
            <a:lvl6pPr marL="2506663" indent="-228600" defTabSz="911225" fontAlgn="base">
              <a:spcBef>
                <a:spcPct val="0"/>
              </a:spcBef>
              <a:spcAft>
                <a:spcPct val="0"/>
              </a:spcAft>
              <a:defRPr sz="2400">
                <a:solidFill>
                  <a:schemeClr val="tx1"/>
                </a:solidFill>
                <a:latin typeface="Arial Unicode MS" panose="020B0604020202020204" pitchFamily="34" charset="-128"/>
              </a:defRPr>
            </a:lvl6pPr>
            <a:lvl7pPr marL="2963863" indent="-228600" defTabSz="911225" fontAlgn="base">
              <a:spcBef>
                <a:spcPct val="0"/>
              </a:spcBef>
              <a:spcAft>
                <a:spcPct val="0"/>
              </a:spcAft>
              <a:defRPr sz="2400">
                <a:solidFill>
                  <a:schemeClr val="tx1"/>
                </a:solidFill>
                <a:latin typeface="Arial Unicode MS" panose="020B0604020202020204" pitchFamily="34" charset="-128"/>
              </a:defRPr>
            </a:lvl7pPr>
            <a:lvl8pPr marL="3421063" indent="-228600" defTabSz="911225" fontAlgn="base">
              <a:spcBef>
                <a:spcPct val="0"/>
              </a:spcBef>
              <a:spcAft>
                <a:spcPct val="0"/>
              </a:spcAft>
              <a:defRPr sz="2400">
                <a:solidFill>
                  <a:schemeClr val="tx1"/>
                </a:solidFill>
                <a:latin typeface="Arial Unicode MS" panose="020B0604020202020204" pitchFamily="34" charset="-128"/>
              </a:defRPr>
            </a:lvl8pPr>
            <a:lvl9pPr marL="3878263" indent="-228600" defTabSz="911225" fontAlgn="base">
              <a:spcBef>
                <a:spcPct val="0"/>
              </a:spcBef>
              <a:spcAft>
                <a:spcPct val="0"/>
              </a:spcAft>
              <a:defRPr sz="2400">
                <a:solidFill>
                  <a:schemeClr val="tx1"/>
                </a:solidFill>
                <a:latin typeface="Arial Unicode MS" panose="020B0604020202020204" pitchFamily="34" charset="-128"/>
              </a:defRPr>
            </a:lvl9pPr>
          </a:lstStyle>
          <a:p>
            <a:pPr algn="r">
              <a:buSzTx/>
            </a:pPr>
            <a:fld id="{064070F8-80F6-49F8-A653-5AEBA2383853}" type="slidenum">
              <a:rPr lang="en-US" altLang="it-IT" sz="1200" b="0"/>
              <a:pPr algn="r">
                <a:buSzTx/>
              </a:pPr>
              <a:t>29</a:t>
            </a:fld>
            <a:endParaRPr lang="en-US" altLang="it-IT" sz="1200" b="0"/>
          </a:p>
        </p:txBody>
      </p:sp>
      <p:sp>
        <p:nvSpPr>
          <p:cNvPr id="143363" name="Rectangle 2"/>
          <p:cNvSpPr>
            <a:spLocks noGrp="1" noRot="1" noChangeAspect="1" noChangeArrowheads="1" noTextEdit="1"/>
          </p:cNvSpPr>
          <p:nvPr>
            <p:ph type="sldImg"/>
          </p:nvPr>
        </p:nvSpPr>
        <p:spPr bwMode="auto">
          <a:xfrm>
            <a:off x="949325" y="744538"/>
            <a:ext cx="4964113" cy="3722687"/>
          </a:xfrm>
          <a:prstGeom prst="rect">
            <a:avLst/>
          </a:prstGeom>
          <a:solidFill>
            <a:srgbClr val="FFFFFF"/>
          </a:solidFill>
          <a:ln>
            <a:solidFill>
              <a:srgbClr val="000000"/>
            </a:solidFill>
            <a:miter lim="800000"/>
            <a:headEnd/>
            <a:tailEnd/>
          </a:ln>
        </p:spPr>
      </p:sp>
      <p:sp>
        <p:nvSpPr>
          <p:cNvPr id="143364" name="Rectangle 3"/>
          <p:cNvSpPr>
            <a:spLocks noGrp="1" noChangeArrowheads="1"/>
          </p:cNvSpPr>
          <p:nvPr>
            <p:ph type="body" idx="1"/>
          </p:nvPr>
        </p:nvSpPr>
        <p:spPr bwMode="auto">
          <a:xfrm>
            <a:off x="914400" y="4716463"/>
            <a:ext cx="5029200" cy="4465637"/>
          </a:xfrm>
          <a:prstGeom prst="rect">
            <a:avLst/>
          </a:prstGeom>
          <a:solidFill>
            <a:srgbClr val="FFFFFF"/>
          </a:solidFill>
          <a:ln>
            <a:solidFill>
              <a:srgbClr val="000000"/>
            </a:solidFill>
            <a:miter lim="800000"/>
            <a:headEnd/>
            <a:tailEnd/>
          </a:ln>
        </p:spPr>
        <p:txBody>
          <a:bodyPr lIns="91095" tIns="45548" rIns="91095" bIns="45548"/>
          <a:lstStyle/>
          <a:p>
            <a:pPr algn="just"/>
            <a:endParaRPr lang="en-US" altLang="it-IT"/>
          </a:p>
        </p:txBody>
      </p:sp>
    </p:spTree>
    <p:extLst>
      <p:ext uri="{BB962C8B-B14F-4D97-AF65-F5344CB8AC3E}">
        <p14:creationId xmlns:p14="http://schemas.microsoft.com/office/powerpoint/2010/main" val="369816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08CEF-3A5B-4F0D-9436-E66079169052}" type="slidenum">
              <a:rPr lang="en-US" altLang="it-IT"/>
              <a:pPr/>
              <a:t>30</a:t>
            </a:fld>
            <a:endParaRPr lang="en-US" altLang="it-IT"/>
          </a:p>
        </p:txBody>
      </p:sp>
      <p:sp>
        <p:nvSpPr>
          <p:cNvPr id="466946" name="Rectangle 2"/>
          <p:cNvSpPr>
            <a:spLocks noGrp="1" noRot="1" noChangeAspect="1" noChangeArrowheads="1" noTextEdit="1"/>
          </p:cNvSpPr>
          <p:nvPr>
            <p:ph type="sldImg"/>
          </p:nvPr>
        </p:nvSpPr>
        <p:spPr bwMode="auto">
          <a:xfrm>
            <a:off x="946150" y="744538"/>
            <a:ext cx="4964113" cy="3722687"/>
          </a:xfrm>
          <a:prstGeom prst="rect">
            <a:avLst/>
          </a:prstGeom>
          <a:solidFill>
            <a:srgbClr val="FFFFFF"/>
          </a:solidFill>
          <a:ln>
            <a:solidFill>
              <a:srgbClr val="000000"/>
            </a:solidFill>
            <a:miter lim="800000"/>
            <a:headEnd/>
            <a:tailEnd/>
          </a:ln>
        </p:spPr>
      </p:sp>
      <p:sp>
        <p:nvSpPr>
          <p:cNvPr id="466947" name="Rectangle 3"/>
          <p:cNvSpPr>
            <a:spLocks noGrp="1" noChangeArrowheads="1"/>
          </p:cNvSpPr>
          <p:nvPr>
            <p:ph type="body" idx="1"/>
          </p:nvPr>
        </p:nvSpPr>
        <p:spPr bwMode="auto">
          <a:xfrm>
            <a:off x="914400" y="4716463"/>
            <a:ext cx="5029200" cy="4465637"/>
          </a:xfrm>
          <a:prstGeom prst="rect">
            <a:avLst/>
          </a:prstGeom>
          <a:solidFill>
            <a:srgbClr val="FFFFFF"/>
          </a:solidFill>
          <a:ln>
            <a:solidFill>
              <a:srgbClr val="000000"/>
            </a:solidFill>
            <a:miter lim="800000"/>
            <a:headEnd/>
            <a:tailEnd/>
          </a:ln>
        </p:spPr>
        <p:txBody>
          <a:bodyPr/>
          <a:lstStyle/>
          <a:p>
            <a:endParaRPr lang="en-GB" altLang="it-IT"/>
          </a:p>
        </p:txBody>
      </p:sp>
    </p:spTree>
    <p:extLst>
      <p:ext uri="{BB962C8B-B14F-4D97-AF65-F5344CB8AC3E}">
        <p14:creationId xmlns:p14="http://schemas.microsoft.com/office/powerpoint/2010/main" val="3359850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200873-9939-4D36-AD2F-D5AAD2D88547}" type="slidenum">
              <a:rPr lang="en-US" altLang="it-IT"/>
              <a:pPr/>
              <a:t>34</a:t>
            </a:fld>
            <a:endParaRPr lang="en-US" altLang="it-IT"/>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xfrm>
            <a:off x="889212" y="4718050"/>
            <a:ext cx="4890665" cy="4464050"/>
          </a:xfrm>
        </p:spPr>
        <p:txBody>
          <a:bodyPr lIns="91694" tIns="45847" rIns="91694" bIns="45847"/>
          <a:lstStyle/>
          <a:p>
            <a:endParaRPr lang="en-US" altLang="it-IT" dirty="0"/>
          </a:p>
        </p:txBody>
      </p:sp>
    </p:spTree>
    <p:extLst>
      <p:ext uri="{BB962C8B-B14F-4D97-AF65-F5344CB8AC3E}">
        <p14:creationId xmlns:p14="http://schemas.microsoft.com/office/powerpoint/2010/main" val="3333802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35</a:t>
            </a:fld>
            <a:endParaRPr lang="en-US"/>
          </a:p>
        </p:txBody>
      </p:sp>
    </p:spTree>
    <p:extLst>
      <p:ext uri="{BB962C8B-B14F-4D97-AF65-F5344CB8AC3E}">
        <p14:creationId xmlns:p14="http://schemas.microsoft.com/office/powerpoint/2010/main" val="2323284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miter lim="800000"/>
            <a:headEnd/>
            <a:tailEnd/>
          </a:ln>
        </p:spPr>
        <p:txBody>
          <a:bodyPr/>
          <a:lstStyle/>
          <a:p>
            <a:fld id="{B235CD3D-BD9F-4BB9-B3AC-D6EDE9797C7A}" type="slidenum">
              <a:rPr lang="en-US"/>
              <a:pPr/>
              <a:t>3</a:t>
            </a:fld>
            <a:endParaRPr lang="en-US"/>
          </a:p>
        </p:txBody>
      </p:sp>
      <p:sp>
        <p:nvSpPr>
          <p:cNvPr id="10243" name="Rectangle 7"/>
          <p:cNvSpPr txBox="1">
            <a:spLocks noGrp="1" noChangeArrowheads="1"/>
          </p:cNvSpPr>
          <p:nvPr/>
        </p:nvSpPr>
        <p:spPr bwMode="auto">
          <a:xfrm>
            <a:off x="3779150" y="9429750"/>
            <a:ext cx="2889938" cy="496888"/>
          </a:xfrm>
          <a:prstGeom prst="rect">
            <a:avLst/>
          </a:prstGeom>
          <a:noFill/>
          <a:ln w="9525">
            <a:noFill/>
            <a:miter lim="800000"/>
            <a:headEnd/>
            <a:tailEnd/>
          </a:ln>
        </p:spPr>
        <p:txBody>
          <a:bodyPr anchor="b"/>
          <a:lstStyle/>
          <a:p>
            <a:pPr algn="r" eaLnBrk="1" hangingPunct="1"/>
            <a:fld id="{E7A21FD7-F6C9-4D7D-BB9C-E11B0DBF773B}" type="slidenum">
              <a:rPr lang="en-GB" sz="1200" b="0">
                <a:latin typeface="Times New Roman" pitchFamily="18" charset="0"/>
              </a:rPr>
              <a:pPr algn="r" eaLnBrk="1" hangingPunct="1"/>
              <a:t>3</a:t>
            </a:fld>
            <a:endParaRPr lang="en-GB" sz="1200" b="0">
              <a:latin typeface="Times New Roman" pitchFamily="18" charset="0"/>
            </a:endParaRPr>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lIns="91440" tIns="45720" rIns="91440" bIns="45720"/>
          <a:lstStyle/>
          <a:p>
            <a:pPr algn="just" eaLnBrk="1" hangingPunct="1"/>
            <a:endParaRPr lang="en-GB" dirty="0">
              <a:cs typeface="Times New Roman" pitchFamily="18" charset="0"/>
            </a:endParaRPr>
          </a:p>
        </p:txBody>
      </p:sp>
    </p:spTree>
    <p:extLst>
      <p:ext uri="{BB962C8B-B14F-4D97-AF65-F5344CB8AC3E}">
        <p14:creationId xmlns:p14="http://schemas.microsoft.com/office/powerpoint/2010/main" val="411627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4</a:t>
            </a:fld>
            <a:endParaRPr lang="en-US"/>
          </a:p>
        </p:txBody>
      </p:sp>
    </p:spTree>
    <p:extLst>
      <p:ext uri="{BB962C8B-B14F-4D97-AF65-F5344CB8AC3E}">
        <p14:creationId xmlns:p14="http://schemas.microsoft.com/office/powerpoint/2010/main" val="3576973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0CCD62-0BA0-4266-BD07-1E4333F3EB05}" type="slidenum">
              <a:rPr lang="en-US" altLang="it-IT"/>
              <a:pPr/>
              <a:t>5</a:t>
            </a:fld>
            <a:endParaRPr lang="en-US" altLang="it-IT"/>
          </a:p>
        </p:txBody>
      </p:sp>
      <p:sp>
        <p:nvSpPr>
          <p:cNvPr id="353282" name="Rectangle 1026"/>
          <p:cNvSpPr>
            <a:spLocks noGrp="1" noRot="1" noChangeAspect="1" noChangeArrowheads="1" noTextEdit="1"/>
          </p:cNvSpPr>
          <p:nvPr>
            <p:ph type="sldImg"/>
          </p:nvPr>
        </p:nvSpPr>
        <p:spPr>
          <a:ln/>
        </p:spPr>
      </p:sp>
      <p:sp>
        <p:nvSpPr>
          <p:cNvPr id="353283" name="Rectangle 1027"/>
          <p:cNvSpPr>
            <a:spLocks noGrp="1" noChangeArrowheads="1"/>
          </p:cNvSpPr>
          <p:nvPr>
            <p:ph type="body" idx="1"/>
          </p:nvPr>
        </p:nvSpPr>
        <p:spPr/>
        <p:txBody>
          <a:bodyPr/>
          <a:lstStyle/>
          <a:p>
            <a:endParaRPr lang="en-US" altLang="it-IT" dirty="0"/>
          </a:p>
        </p:txBody>
      </p:sp>
    </p:spTree>
    <p:extLst>
      <p:ext uri="{BB962C8B-B14F-4D97-AF65-F5344CB8AC3E}">
        <p14:creationId xmlns:p14="http://schemas.microsoft.com/office/powerpoint/2010/main" val="974605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4C946-C49D-4B23-9D0B-8E8A6682554F}" type="slidenum">
              <a:rPr lang="en-US" altLang="it-IT"/>
              <a:pPr/>
              <a:t>6</a:t>
            </a:fld>
            <a:endParaRPr lang="en-US" altLang="it-IT"/>
          </a:p>
        </p:txBody>
      </p:sp>
      <p:sp>
        <p:nvSpPr>
          <p:cNvPr id="329730" name="Rectangle 1026"/>
          <p:cNvSpPr>
            <a:spLocks noGrp="1" noRot="1" noChangeAspect="1" noChangeArrowheads="1" noTextEdit="1"/>
          </p:cNvSpPr>
          <p:nvPr>
            <p:ph type="sldImg"/>
          </p:nvPr>
        </p:nvSpPr>
        <p:spPr>
          <a:ln/>
        </p:spPr>
      </p:sp>
      <p:sp>
        <p:nvSpPr>
          <p:cNvPr id="329731" name="Rectangle 1027"/>
          <p:cNvSpPr>
            <a:spLocks noGrp="1" noChangeArrowheads="1"/>
          </p:cNvSpPr>
          <p:nvPr>
            <p:ph type="body" idx="1"/>
          </p:nvPr>
        </p:nvSpPr>
        <p:spPr>
          <a:xfrm>
            <a:off x="914400" y="4718050"/>
            <a:ext cx="5029200" cy="4464050"/>
          </a:xfrm>
        </p:spPr>
        <p:txBody>
          <a:bodyPr lIns="91694" tIns="45847" rIns="91694" bIns="45847"/>
          <a:lstStyle/>
          <a:p>
            <a:endParaRPr lang="en-US" altLang="it-IT"/>
          </a:p>
        </p:txBody>
      </p:sp>
    </p:spTree>
    <p:extLst>
      <p:ext uri="{BB962C8B-B14F-4D97-AF65-F5344CB8AC3E}">
        <p14:creationId xmlns:p14="http://schemas.microsoft.com/office/powerpoint/2010/main" val="126028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640A9FCB-289B-44C1-A6A3-C2418B7927D9}" type="slidenum">
              <a:rPr lang="en-US"/>
              <a:pPr/>
              <a:t>8</a:t>
            </a:fld>
            <a:endParaRPr lang="en-US"/>
          </a:p>
        </p:txBody>
      </p:sp>
      <p:sp>
        <p:nvSpPr>
          <p:cNvPr id="14339" name="Rectangle 1026"/>
          <p:cNvSpPr>
            <a:spLocks noGrp="1" noRot="1" noChangeAspect="1" noChangeArrowheads="1" noTextEdit="1"/>
          </p:cNvSpPr>
          <p:nvPr>
            <p:ph type="sldImg"/>
          </p:nvPr>
        </p:nvSpPr>
        <p:spPr>
          <a:ln/>
        </p:spPr>
      </p:sp>
      <p:sp>
        <p:nvSpPr>
          <p:cNvPr id="14340" name="Rectangle 1027"/>
          <p:cNvSpPr>
            <a:spLocks noGrp="1" noChangeArrowheads="1"/>
          </p:cNvSpPr>
          <p:nvPr>
            <p:ph type="body" idx="1"/>
          </p:nvPr>
        </p:nvSpPr>
        <p:spPr>
          <a:xfrm>
            <a:off x="889212" y="4718050"/>
            <a:ext cx="4890665" cy="4464050"/>
          </a:xfrm>
          <a:noFill/>
        </p:spPr>
        <p:txBody>
          <a:bodyPr lIns="91694" tIns="45847" rIns="91694" bIns="45847"/>
          <a:lstStyle/>
          <a:p>
            <a:pPr eaLnBrk="1" hangingPunct="1"/>
            <a:endParaRPr lang="en-US" dirty="0"/>
          </a:p>
        </p:txBody>
      </p:sp>
    </p:spTree>
    <p:extLst>
      <p:ext uri="{BB962C8B-B14F-4D97-AF65-F5344CB8AC3E}">
        <p14:creationId xmlns:p14="http://schemas.microsoft.com/office/powerpoint/2010/main" val="1089747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4B743F6-D266-46B1-9F31-BE54F4F008DF}" type="slidenum">
              <a:rPr lang="en-US" smtClean="0"/>
              <a:pPr/>
              <a:t>9</a:t>
            </a:fld>
            <a:endParaRPr lang="en-US"/>
          </a:p>
        </p:txBody>
      </p:sp>
    </p:spTree>
    <p:extLst>
      <p:ext uri="{BB962C8B-B14F-4D97-AF65-F5344CB8AC3E}">
        <p14:creationId xmlns:p14="http://schemas.microsoft.com/office/powerpoint/2010/main" val="2115098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4B743F6-D266-46B1-9F31-BE54F4F008DF}" type="slidenum">
              <a:rPr lang="en-US" smtClean="0"/>
              <a:pPr/>
              <a:t>10</a:t>
            </a:fld>
            <a:endParaRPr lang="en-US"/>
          </a:p>
        </p:txBody>
      </p:sp>
    </p:spTree>
    <p:extLst>
      <p:ext uri="{BB962C8B-B14F-4D97-AF65-F5344CB8AC3E}">
        <p14:creationId xmlns:p14="http://schemas.microsoft.com/office/powerpoint/2010/main" val="1214292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6"/>
          <p:cNvSpPr/>
          <p:nvPr/>
        </p:nvSpPr>
        <p:spPr>
          <a:xfrm>
            <a:off x="182563" y="182563"/>
            <a:ext cx="8778875" cy="6492875"/>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7"/>
          <p:cNvCxnSpPr/>
          <p:nvPr/>
        </p:nvCxnSpPr>
        <p:spPr>
          <a:xfrm>
            <a:off x="1484313"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6" name="Date Placeholder 3"/>
          <p:cNvSpPr>
            <a:spLocks noGrp="1"/>
          </p:cNvSpPr>
          <p:nvPr>
            <p:ph type="dt" sz="half" idx="10"/>
          </p:nvPr>
        </p:nvSpPr>
        <p:spPr/>
        <p:txBody>
          <a:bodyPr/>
          <a:lstStyle>
            <a:lvl1pPr>
              <a:defRPr>
                <a:solidFill>
                  <a:srgbClr val="FFFFFF"/>
                </a:solidFill>
              </a:defRPr>
            </a:lvl1pPr>
          </a:lstStyle>
          <a:p>
            <a:pPr>
              <a:defRPr/>
            </a:pPr>
            <a:endParaRPr lang="en-US"/>
          </a:p>
        </p:txBody>
      </p:sp>
      <p:sp>
        <p:nvSpPr>
          <p:cNvPr id="7"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9ADA1430-584B-4D24-A59C-E86ED058ABD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532806-6E75-4FF7-B560-43A718A7F35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E29BA23-27D3-402D-9E13-81F7D9E5953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C659B49-9064-4652-91E2-1759753DA92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cxnSp>
        <p:nvCxnSpPr>
          <p:cNvPr id="4" name="Straight Connector 6"/>
          <p:cNvCxnSpPr/>
          <p:nvPr/>
        </p:nvCxnSpPr>
        <p:spPr>
          <a:xfrm>
            <a:off x="1485900" y="4021138"/>
            <a:ext cx="6172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82446" y="4154520"/>
            <a:ext cx="6576822" cy="1363806"/>
          </a:xfrm>
        </p:spPr>
        <p:txBody>
          <a:bodyPr>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4A847E-4842-4999-9B2A-E9FB35FF219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7C5BACE-D761-44CC-B6BC-F1F3A9ED28E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27156C2-E78A-45AA-9B0C-680B5A6561D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B6A155A-A78A-4B36-A83A-E43AD4DD518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443FD31-4A75-4375-846C-637E17AE866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3FF2D1-2B34-4A8B-8196-0BCE4A4DEB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rtlCol="0">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EB9C3D9-F05F-44D6-BEF2-ABEA7616140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563" y="182563"/>
            <a:ext cx="8778875" cy="64928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7" name="Title Placeholder 1"/>
          <p:cNvSpPr>
            <a:spLocks noGrp="1"/>
          </p:cNvSpPr>
          <p:nvPr>
            <p:ph type="title"/>
          </p:nvPr>
        </p:nvSpPr>
        <p:spPr bwMode="auto">
          <a:xfrm>
            <a:off x="857250" y="609600"/>
            <a:ext cx="7407275" cy="1355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endParaRPr lang="en-US"/>
          </a:p>
        </p:txBody>
      </p:sp>
      <p:sp>
        <p:nvSpPr>
          <p:cNvPr id="1028" name="Text Placeholder 2"/>
          <p:cNvSpPr>
            <a:spLocks noGrp="1"/>
          </p:cNvSpPr>
          <p:nvPr>
            <p:ph type="body" idx="1"/>
          </p:nvPr>
        </p:nvSpPr>
        <p:spPr bwMode="auto">
          <a:xfrm>
            <a:off x="857250" y="2057400"/>
            <a:ext cx="74041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857250" y="6224588"/>
            <a:ext cx="1746250"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en-US"/>
          </a:p>
        </p:txBody>
      </p:sp>
      <p:sp>
        <p:nvSpPr>
          <p:cNvPr id="5" name="Footer Placeholder 4"/>
          <p:cNvSpPr>
            <a:spLocks noGrp="1"/>
          </p:cNvSpPr>
          <p:nvPr>
            <p:ph type="ftr" sz="quarter" idx="3"/>
          </p:nvPr>
        </p:nvSpPr>
        <p:spPr>
          <a:xfrm>
            <a:off x="2962275" y="6224588"/>
            <a:ext cx="3538538"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997700" y="6224588"/>
            <a:ext cx="1279525"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accent1"/>
                </a:solidFill>
              </a:defRPr>
            </a:lvl1pPr>
          </a:lstStyle>
          <a:p>
            <a:fld id="{86782F81-74C4-41C3-BC72-19729ED242D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870" r:id="rId1"/>
    <p:sldLayoutId id="2147484861" r:id="rId2"/>
    <p:sldLayoutId id="2147484871" r:id="rId3"/>
    <p:sldLayoutId id="2147484862" r:id="rId4"/>
    <p:sldLayoutId id="2147484863" r:id="rId5"/>
    <p:sldLayoutId id="2147484864" r:id="rId6"/>
    <p:sldLayoutId id="2147484865" r:id="rId7"/>
    <p:sldLayoutId id="2147484866" r:id="rId8"/>
    <p:sldLayoutId id="2147484867" r:id="rId9"/>
    <p:sldLayoutId id="2147484868" r:id="rId10"/>
    <p:sldLayoutId id="2147484869" r:id="rId11"/>
  </p:sldLayoutIdLst>
  <p:hf hdr="0" ftr="0" dt="0"/>
  <p:txStyles>
    <p:titleStyle>
      <a:lvl1pPr algn="l" defTabSz="685800" rtl="0" fontAlgn="base">
        <a:lnSpc>
          <a:spcPct val="90000"/>
        </a:lnSpc>
        <a:spcBef>
          <a:spcPct val="0"/>
        </a:spcBef>
        <a:spcAft>
          <a:spcPct val="0"/>
        </a:spcAft>
        <a:defRPr sz="4000" kern="1200">
          <a:solidFill>
            <a:schemeClr val="accent1"/>
          </a:solidFill>
          <a:latin typeface="+mj-lt"/>
          <a:ea typeface="+mj-ea"/>
          <a:cs typeface="+mj-cs"/>
        </a:defRPr>
      </a:lvl1pPr>
      <a:lvl2pPr algn="l" defTabSz="685800" rtl="0" fontAlgn="base">
        <a:lnSpc>
          <a:spcPct val="90000"/>
        </a:lnSpc>
        <a:spcBef>
          <a:spcPct val="0"/>
        </a:spcBef>
        <a:spcAft>
          <a:spcPct val="0"/>
        </a:spcAft>
        <a:defRPr sz="4000">
          <a:solidFill>
            <a:schemeClr val="accent1"/>
          </a:solidFill>
          <a:latin typeface="Corbel" pitchFamily="34" charset="0"/>
        </a:defRPr>
      </a:lvl2pPr>
      <a:lvl3pPr algn="l" defTabSz="685800" rtl="0" fontAlgn="base">
        <a:lnSpc>
          <a:spcPct val="90000"/>
        </a:lnSpc>
        <a:spcBef>
          <a:spcPct val="0"/>
        </a:spcBef>
        <a:spcAft>
          <a:spcPct val="0"/>
        </a:spcAft>
        <a:defRPr sz="4000">
          <a:solidFill>
            <a:schemeClr val="accent1"/>
          </a:solidFill>
          <a:latin typeface="Corbel" pitchFamily="34" charset="0"/>
        </a:defRPr>
      </a:lvl3pPr>
      <a:lvl4pPr algn="l" defTabSz="685800" rtl="0" fontAlgn="base">
        <a:lnSpc>
          <a:spcPct val="90000"/>
        </a:lnSpc>
        <a:spcBef>
          <a:spcPct val="0"/>
        </a:spcBef>
        <a:spcAft>
          <a:spcPct val="0"/>
        </a:spcAft>
        <a:defRPr sz="4000">
          <a:solidFill>
            <a:schemeClr val="accent1"/>
          </a:solidFill>
          <a:latin typeface="Corbel" pitchFamily="34" charset="0"/>
        </a:defRPr>
      </a:lvl4pPr>
      <a:lvl5pPr algn="l" defTabSz="685800" rtl="0" fontAlgn="base">
        <a:lnSpc>
          <a:spcPct val="90000"/>
        </a:lnSpc>
        <a:spcBef>
          <a:spcPct val="0"/>
        </a:spcBef>
        <a:spcAft>
          <a:spcPct val="0"/>
        </a:spcAft>
        <a:defRPr sz="4000">
          <a:solidFill>
            <a:schemeClr val="accent1"/>
          </a:solidFill>
          <a:latin typeface="Corbel" pitchFamily="34" charset="0"/>
        </a:defRPr>
      </a:lvl5pPr>
      <a:lvl6pPr marL="457200" algn="l" defTabSz="685800" rtl="0" fontAlgn="base">
        <a:lnSpc>
          <a:spcPct val="90000"/>
        </a:lnSpc>
        <a:spcBef>
          <a:spcPct val="0"/>
        </a:spcBef>
        <a:spcAft>
          <a:spcPct val="0"/>
        </a:spcAft>
        <a:defRPr sz="4000">
          <a:solidFill>
            <a:schemeClr val="accent1"/>
          </a:solidFill>
          <a:latin typeface="Corbel" pitchFamily="34" charset="0"/>
        </a:defRPr>
      </a:lvl6pPr>
      <a:lvl7pPr marL="914400" algn="l" defTabSz="685800" rtl="0" fontAlgn="base">
        <a:lnSpc>
          <a:spcPct val="90000"/>
        </a:lnSpc>
        <a:spcBef>
          <a:spcPct val="0"/>
        </a:spcBef>
        <a:spcAft>
          <a:spcPct val="0"/>
        </a:spcAft>
        <a:defRPr sz="4000">
          <a:solidFill>
            <a:schemeClr val="accent1"/>
          </a:solidFill>
          <a:latin typeface="Corbel" pitchFamily="34" charset="0"/>
        </a:defRPr>
      </a:lvl7pPr>
      <a:lvl8pPr marL="1371600" algn="l" defTabSz="685800" rtl="0" fontAlgn="base">
        <a:lnSpc>
          <a:spcPct val="90000"/>
        </a:lnSpc>
        <a:spcBef>
          <a:spcPct val="0"/>
        </a:spcBef>
        <a:spcAft>
          <a:spcPct val="0"/>
        </a:spcAft>
        <a:defRPr sz="4000">
          <a:solidFill>
            <a:schemeClr val="accent1"/>
          </a:solidFill>
          <a:latin typeface="Corbel" pitchFamily="34" charset="0"/>
        </a:defRPr>
      </a:lvl8pPr>
      <a:lvl9pPr marL="1828800" algn="l" defTabSz="685800" rtl="0" fontAlgn="base">
        <a:lnSpc>
          <a:spcPct val="90000"/>
        </a:lnSpc>
        <a:spcBef>
          <a:spcPct val="0"/>
        </a:spcBef>
        <a:spcAft>
          <a:spcPct val="0"/>
        </a:spcAft>
        <a:defRPr sz="4000">
          <a:solidFill>
            <a:schemeClr val="accent1"/>
          </a:solidFill>
          <a:latin typeface="Corbel" pitchFamily="34" charset="0"/>
        </a:defRPr>
      </a:lvl9pPr>
    </p:titleStyle>
    <p:bodyStyle>
      <a:lvl1pPr marL="171450" indent="-136525" algn="l" defTabSz="685800" rtl="0" fontAlgn="base">
        <a:lnSpc>
          <a:spcPct val="90000"/>
        </a:lnSpc>
        <a:spcBef>
          <a:spcPts val="1000"/>
        </a:spcBef>
        <a:spcAft>
          <a:spcPct val="0"/>
        </a:spcAft>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6525" algn="l" defTabSz="685800" rtl="0" fontAlgn="base">
        <a:lnSpc>
          <a:spcPct val="90000"/>
        </a:lnSpc>
        <a:spcBef>
          <a:spcPts val="150"/>
        </a:spcBef>
        <a:spcAft>
          <a:spcPts val="300"/>
        </a:spcAft>
        <a:buClr>
          <a:schemeClr val="accent1"/>
        </a:buClr>
        <a:buSzPct val="80000"/>
        <a:buFont typeface="Corbel" pitchFamily="34" charset="0"/>
        <a:buChar char="•"/>
        <a:defRPr kern="1200">
          <a:solidFill>
            <a:schemeClr val="accent1"/>
          </a:solidFill>
          <a:latin typeface="+mn-lt"/>
          <a:ea typeface="+mn-ea"/>
          <a:cs typeface="+mn-cs"/>
        </a:defRPr>
      </a:lvl2pPr>
      <a:lvl3pPr marL="547688" indent="-136525" algn="l" defTabSz="685800" rtl="0" fontAlgn="base">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063" indent="-136525" algn="l" defTabSz="685800" rtl="0" fontAlgn="base">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19163" indent="-136525" algn="l" defTabSz="685800" rtl="0" fontAlgn="base">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14.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7" name="Text Box 6"/>
          <p:cNvSpPr txBox="1">
            <a:spLocks noChangeArrowheads="1"/>
          </p:cNvSpPr>
          <p:nvPr/>
        </p:nvSpPr>
        <p:spPr bwMode="auto">
          <a:xfrm>
            <a:off x="509875" y="4108222"/>
            <a:ext cx="8208912" cy="2708434"/>
          </a:xfrm>
          <a:prstGeom prst="rect">
            <a:avLst/>
          </a:prstGeom>
          <a:noFill/>
          <a:ln w="9525">
            <a:noFill/>
            <a:miter lim="800000"/>
            <a:headEnd/>
            <a:tailEnd/>
          </a:ln>
          <a:effectLst/>
        </p:spPr>
        <p:txBody>
          <a:bodyPr wrap="square">
            <a:spAutoFit/>
          </a:bodyPr>
          <a:lstStyle/>
          <a:p>
            <a:pPr algn="ctr" eaLnBrk="1" hangingPunct="1">
              <a:spcBef>
                <a:spcPct val="50000"/>
              </a:spcBef>
            </a:pPr>
            <a:r>
              <a:rPr lang="en-US" sz="2000" dirty="0">
                <a:latin typeface="Times New Roman" pitchFamily="18" charset="0"/>
                <a:ea typeface="Arial Unicode MS" pitchFamily="34" charset="-128"/>
                <a:cs typeface="Times New Roman" pitchFamily="18" charset="0"/>
              </a:rPr>
              <a:t>Ambrogio Rinaldi</a:t>
            </a:r>
          </a:p>
          <a:p>
            <a:pPr algn="ctr" eaLnBrk="1" hangingPunct="1">
              <a:spcBef>
                <a:spcPct val="50000"/>
              </a:spcBef>
            </a:pPr>
            <a:r>
              <a:rPr lang="en-US" sz="2000" dirty="0">
                <a:latin typeface="Times New Roman" pitchFamily="18" charset="0"/>
                <a:ea typeface="Arial Unicode MS" pitchFamily="34" charset="-128"/>
                <a:cs typeface="Times New Roman" pitchFamily="18" charset="0"/>
              </a:rPr>
              <a:t>Elisabetta Giacomel</a:t>
            </a:r>
          </a:p>
          <a:p>
            <a:pPr marL="195263" indent="-195263" algn="ctr" eaLnBrk="1" hangingPunct="1">
              <a:spcBef>
                <a:spcPct val="50000"/>
              </a:spcBef>
            </a:pPr>
            <a:endParaRPr lang="en-US" sz="2000" i="1" dirty="0">
              <a:ea typeface="Arial Unicode MS" pitchFamily="34" charset="-128"/>
              <a:cs typeface="Arial Unicode MS" pitchFamily="34" charset="-128"/>
            </a:endParaRPr>
          </a:p>
          <a:p>
            <a:pPr marL="195263" indent="-195263" algn="ctr" eaLnBrk="1" hangingPunct="1">
              <a:spcBef>
                <a:spcPct val="50000"/>
              </a:spcBef>
            </a:pPr>
            <a:endParaRPr lang="en-US" sz="2000" i="1" dirty="0">
              <a:ea typeface="Arial Unicode MS" pitchFamily="34" charset="-128"/>
              <a:cs typeface="Arial Unicode MS" pitchFamily="34" charset="-128"/>
            </a:endParaRPr>
          </a:p>
          <a:p>
            <a:pPr marL="195263" indent="-195263" algn="ctr" eaLnBrk="1" hangingPunct="1">
              <a:spcBef>
                <a:spcPct val="50000"/>
              </a:spcBef>
            </a:pPr>
            <a:r>
              <a:rPr lang="en-US" sz="2000" i="1" dirty="0">
                <a:latin typeface="Times New Roman" panose="02020603050405020304" pitchFamily="18" charset="0"/>
                <a:ea typeface="Yu Mincho" panose="02020400000000000000" pitchFamily="18" charset="-128"/>
                <a:cs typeface="Times New Roman" panose="02020603050405020304" pitchFamily="18" charset="0"/>
              </a:rPr>
              <a:t>Training </a:t>
            </a:r>
            <a:r>
              <a:rPr lang="en-US" sz="2000" i="1" dirty="0" err="1">
                <a:latin typeface="Times New Roman" panose="02020603050405020304" pitchFamily="18" charset="0"/>
                <a:ea typeface="Yu Mincho" panose="02020400000000000000" pitchFamily="18" charset="-128"/>
                <a:cs typeface="Times New Roman" panose="02020603050405020304" pitchFamily="18" charset="0"/>
              </a:rPr>
              <a:t>Programme</a:t>
            </a:r>
            <a:r>
              <a:rPr lang="en-US" sz="2000" i="1" dirty="0">
                <a:latin typeface="Times New Roman" panose="02020603050405020304" pitchFamily="18" charset="0"/>
                <a:ea typeface="Yu Mincho" panose="02020400000000000000" pitchFamily="18" charset="-128"/>
                <a:cs typeface="Times New Roman" panose="02020603050405020304" pitchFamily="18" charset="0"/>
              </a:rPr>
              <a:t> for Officials of the Chinese Ministry of Finance</a:t>
            </a:r>
          </a:p>
          <a:p>
            <a:pPr marL="195263" indent="-195263" algn="ctr" eaLnBrk="1" hangingPunct="1">
              <a:spcBef>
                <a:spcPct val="50000"/>
              </a:spcBef>
            </a:pPr>
            <a:r>
              <a:rPr lang="en-US" sz="2000" i="1" dirty="0">
                <a:latin typeface="Times New Roman" panose="02020603050405020304" pitchFamily="18" charset="0"/>
                <a:ea typeface="Yu Mincho" panose="02020400000000000000" pitchFamily="18" charset="-128"/>
                <a:cs typeface="Times New Roman" panose="02020603050405020304" pitchFamily="18" charset="0"/>
              </a:rPr>
              <a:t> </a:t>
            </a:r>
            <a:r>
              <a:rPr lang="en-US" sz="2000" i="1" dirty="0">
                <a:latin typeface="Times New Roman" pitchFamily="18" charset="0"/>
                <a:ea typeface="Arial Unicode MS" pitchFamily="34" charset="-128"/>
                <a:cs typeface="Times New Roman" pitchFamily="18" charset="0"/>
              </a:rPr>
              <a:t>COVIP, Rome, 25 October 2016</a:t>
            </a:r>
          </a:p>
        </p:txBody>
      </p:sp>
      <p:pic>
        <p:nvPicPr>
          <p:cNvPr id="6148" name="Picture 10" descr="stemma"/>
          <p:cNvPicPr>
            <a:picLocks noGrp="1" noChangeAspect="1" noChangeArrowheads="1"/>
          </p:cNvPicPr>
          <p:nvPr>
            <p:ph type="title"/>
          </p:nvPr>
        </p:nvPicPr>
        <p:blipFill>
          <a:blip r:embed="rId3"/>
          <a:srcRect/>
          <a:stretch>
            <a:fillRect/>
          </a:stretch>
        </p:blipFill>
        <p:spPr>
          <a:xfrm>
            <a:off x="611560" y="423863"/>
            <a:ext cx="714375" cy="847725"/>
          </a:xfrm>
          <a:noFill/>
        </p:spPr>
      </p:pic>
      <p:sp>
        <p:nvSpPr>
          <p:cNvPr id="6149" name="Rectangle 11"/>
          <p:cNvSpPr>
            <a:spLocks noChangeArrowheads="1"/>
          </p:cNvSpPr>
          <p:nvPr/>
        </p:nvSpPr>
        <p:spPr bwMode="auto">
          <a:xfrm>
            <a:off x="684213" y="333375"/>
            <a:ext cx="4823891" cy="861774"/>
          </a:xfrm>
          <a:prstGeom prst="rect">
            <a:avLst/>
          </a:prstGeom>
          <a:noFill/>
          <a:ln w="9525">
            <a:noFill/>
            <a:miter lim="800000"/>
            <a:headEnd/>
            <a:tailEnd/>
          </a:ln>
          <a:effectLst/>
        </p:spPr>
        <p:txBody>
          <a:bodyPr wrap="square">
            <a:spAutoFit/>
          </a:bodyPr>
          <a:lstStyle/>
          <a:p>
            <a:pPr algn="ctr" eaLnBrk="1" hangingPunct="1">
              <a:spcBef>
                <a:spcPct val="50000"/>
              </a:spcBef>
            </a:pPr>
            <a:r>
              <a:rPr lang="en-US" sz="2000" i="1" dirty="0" err="1">
                <a:latin typeface="ShelleyAndante BT"/>
                <a:ea typeface="Arial Unicode MS" pitchFamily="34" charset="-128"/>
                <a:cs typeface="Arial Unicode MS" pitchFamily="34" charset="-128"/>
              </a:rPr>
              <a:t>Commissione</a:t>
            </a:r>
            <a:r>
              <a:rPr lang="en-US" sz="2000" i="1" dirty="0">
                <a:latin typeface="ShelleyAndante BT"/>
                <a:ea typeface="Arial Unicode MS" pitchFamily="34" charset="-128"/>
                <a:cs typeface="Arial Unicode MS" pitchFamily="34" charset="-128"/>
              </a:rPr>
              <a:t> </a:t>
            </a:r>
            <a:r>
              <a:rPr lang="en-US" sz="2000" i="1" dirty="0" err="1">
                <a:latin typeface="ShelleyAndante BT"/>
                <a:ea typeface="Arial Unicode MS" pitchFamily="34" charset="-128"/>
                <a:cs typeface="Arial Unicode MS" pitchFamily="34" charset="-128"/>
              </a:rPr>
              <a:t>di</a:t>
            </a:r>
            <a:r>
              <a:rPr lang="en-US" sz="2000" i="1" dirty="0">
                <a:latin typeface="ShelleyAndante BT"/>
                <a:ea typeface="Arial Unicode MS" pitchFamily="34" charset="-128"/>
                <a:cs typeface="Arial Unicode MS" pitchFamily="34" charset="-128"/>
              </a:rPr>
              <a:t> </a:t>
            </a:r>
            <a:r>
              <a:rPr lang="en-US" sz="2000" i="1" dirty="0" err="1">
                <a:latin typeface="ShelleyAndante BT"/>
                <a:ea typeface="Arial Unicode MS" pitchFamily="34" charset="-128"/>
                <a:cs typeface="Arial Unicode MS" pitchFamily="34" charset="-128"/>
              </a:rPr>
              <a:t>Vigilanza</a:t>
            </a:r>
            <a:r>
              <a:rPr lang="en-US" sz="2000" i="1" dirty="0">
                <a:latin typeface="ShelleyAndante BT"/>
                <a:ea typeface="Arial Unicode MS" pitchFamily="34" charset="-128"/>
                <a:cs typeface="Arial Unicode MS" pitchFamily="34" charset="-128"/>
              </a:rPr>
              <a:t> </a:t>
            </a:r>
          </a:p>
          <a:p>
            <a:pPr algn="ctr" eaLnBrk="1" hangingPunct="1">
              <a:spcBef>
                <a:spcPct val="50000"/>
              </a:spcBef>
            </a:pPr>
            <a:r>
              <a:rPr lang="en-US" sz="2000" i="1" dirty="0">
                <a:latin typeface="ShelleyAndante BT"/>
                <a:ea typeface="Arial Unicode MS" pitchFamily="34" charset="-128"/>
                <a:cs typeface="Arial Unicode MS" pitchFamily="34" charset="-128"/>
              </a:rPr>
              <a:t>sui </a:t>
            </a:r>
            <a:r>
              <a:rPr lang="en-US" sz="2000" i="1" dirty="0" err="1">
                <a:latin typeface="ShelleyAndante BT"/>
                <a:ea typeface="Arial Unicode MS" pitchFamily="34" charset="-128"/>
                <a:cs typeface="Arial Unicode MS" pitchFamily="34" charset="-128"/>
              </a:rPr>
              <a:t>Fondi</a:t>
            </a:r>
            <a:r>
              <a:rPr lang="en-US" sz="2000" i="1" dirty="0">
                <a:latin typeface="ShelleyAndante BT"/>
                <a:ea typeface="Arial Unicode MS" pitchFamily="34" charset="-128"/>
                <a:cs typeface="Arial Unicode MS" pitchFamily="34" charset="-128"/>
              </a:rPr>
              <a:t> </a:t>
            </a:r>
            <a:r>
              <a:rPr lang="en-US" sz="2000" i="1" dirty="0" err="1">
                <a:latin typeface="ShelleyAndante BT"/>
                <a:ea typeface="Arial Unicode MS" pitchFamily="34" charset="-128"/>
                <a:cs typeface="Arial Unicode MS" pitchFamily="34" charset="-128"/>
              </a:rPr>
              <a:t>Pensione</a:t>
            </a:r>
            <a:r>
              <a:rPr lang="en-US" sz="2000" i="1" dirty="0">
                <a:latin typeface="ShelleyAndante BT"/>
              </a:rPr>
              <a:t> </a:t>
            </a:r>
          </a:p>
        </p:txBody>
      </p:sp>
      <p:sp>
        <p:nvSpPr>
          <p:cNvPr id="6150" name="Rectangle 11"/>
          <p:cNvSpPr>
            <a:spLocks noChangeArrowheads="1"/>
          </p:cNvSpPr>
          <p:nvPr/>
        </p:nvSpPr>
        <p:spPr bwMode="auto">
          <a:xfrm>
            <a:off x="563825" y="2636912"/>
            <a:ext cx="8101012" cy="1200329"/>
          </a:xfrm>
          <a:prstGeom prst="rect">
            <a:avLst/>
          </a:prstGeom>
          <a:noFill/>
          <a:ln w="9525">
            <a:noFill/>
            <a:miter lim="800000"/>
            <a:headEnd/>
            <a:tailEnd/>
          </a:ln>
          <a:effectLst/>
        </p:spPr>
        <p:txBody>
          <a:bodyPr>
            <a:spAutoFit/>
          </a:bodyPr>
          <a:lstStyle/>
          <a:p>
            <a:pPr algn="ctr"/>
            <a:r>
              <a:rPr lang="en-GB" sz="2400" dirty="0">
                <a:latin typeface="Times New Roman" pitchFamily="18" charset="0"/>
                <a:ea typeface="Arial Unicode MS" pitchFamily="34" charset="-128"/>
                <a:cs typeface="Times New Roman" pitchFamily="18" charset="0"/>
              </a:rPr>
              <a:t>THE PENSION FUNDS SYSTEM IN ITALY </a:t>
            </a:r>
          </a:p>
          <a:p>
            <a:pPr algn="ctr"/>
            <a:r>
              <a:rPr lang="en-GB" sz="2400" dirty="0">
                <a:latin typeface="Times New Roman" pitchFamily="18" charset="0"/>
                <a:ea typeface="Arial Unicode MS" pitchFamily="34" charset="-128"/>
                <a:cs typeface="Times New Roman" pitchFamily="18" charset="0"/>
              </a:rPr>
              <a:t>REGULATION, STRUCTURAL DEVELOPMENT </a:t>
            </a:r>
          </a:p>
          <a:p>
            <a:pPr algn="ctr"/>
            <a:r>
              <a:rPr lang="en-GB" sz="2400" dirty="0">
                <a:latin typeface="Times New Roman" pitchFamily="18" charset="0"/>
                <a:ea typeface="Arial Unicode MS" pitchFamily="34" charset="-128"/>
                <a:cs typeface="Times New Roman" pitchFamily="18" charset="0"/>
              </a:rPr>
              <a:t>AND THE ROLE OF THE SUPERVISOR (COVIP)</a:t>
            </a:r>
            <a:endParaRPr lang="it-IT" sz="2400" dirty="0">
              <a:latin typeface="Times New Roman" pitchFamily="18" charset="0"/>
              <a:ea typeface="Arial Unicode MS" pitchFamily="34" charset="-128"/>
              <a:cs typeface="Times New Roman" pitchFamily="18" charset="0"/>
            </a:endParaRPr>
          </a:p>
        </p:txBody>
      </p:sp>
      <p:pic>
        <p:nvPicPr>
          <p:cNvPr id="2" name="Immagine 1"/>
          <p:cNvPicPr>
            <a:picLocks noChangeAspect="1"/>
          </p:cNvPicPr>
          <p:nvPr/>
        </p:nvPicPr>
        <p:blipFill>
          <a:blip r:embed="rId4"/>
          <a:stretch>
            <a:fillRect/>
          </a:stretch>
        </p:blipFill>
        <p:spPr>
          <a:xfrm>
            <a:off x="6504597" y="5486"/>
            <a:ext cx="2160240" cy="18884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Grafico 1"/>
          <p:cNvGraphicFramePr>
            <a:graphicFrameLocks/>
          </p:cNvGraphicFramePr>
          <p:nvPr>
            <p:extLst>
              <p:ext uri="{D42A27DB-BD31-4B8C-83A1-F6EECF244321}">
                <p14:modId xmlns:p14="http://schemas.microsoft.com/office/powerpoint/2010/main" val="1639705819"/>
              </p:ext>
            </p:extLst>
          </p:nvPr>
        </p:nvGraphicFramePr>
        <p:xfrm>
          <a:off x="352515" y="1340768"/>
          <a:ext cx="4025256"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Box 10"/>
          <p:cNvSpPr txBox="1">
            <a:spLocks noChangeArrowheads="1"/>
          </p:cNvSpPr>
          <p:nvPr/>
        </p:nvSpPr>
        <p:spPr bwMode="auto">
          <a:xfrm>
            <a:off x="65088" y="388938"/>
            <a:ext cx="9013825" cy="461962"/>
          </a:xfrm>
          <a:prstGeom prst="rect">
            <a:avLst/>
          </a:prstGeom>
          <a:noFill/>
          <a:ln w="9525">
            <a:noFill/>
            <a:miter lim="800000"/>
            <a:headEnd/>
            <a:tailEnd/>
          </a:ln>
          <a:effectLst/>
        </p:spPr>
        <p:txBody>
          <a:bodyPr>
            <a:spAutoFit/>
          </a:bodyPr>
          <a:lstStyle/>
          <a:p>
            <a:pPr algn="ctr">
              <a:spcBef>
                <a:spcPct val="50000"/>
              </a:spcBef>
            </a:pPr>
            <a:r>
              <a:rPr lang="en-US" sz="2400" dirty="0">
                <a:latin typeface="Times New Roman" pitchFamily="18" charset="0"/>
                <a:cs typeface="Times New Roman" pitchFamily="18" charset="0"/>
              </a:rPr>
              <a:t>Market structure</a:t>
            </a:r>
          </a:p>
        </p:txBody>
      </p:sp>
      <p:sp>
        <p:nvSpPr>
          <p:cNvPr id="4" name="CasellaDiTesto 3"/>
          <p:cNvSpPr txBox="1"/>
          <p:nvPr/>
        </p:nvSpPr>
        <p:spPr>
          <a:xfrm>
            <a:off x="3275856" y="762372"/>
            <a:ext cx="2592288" cy="307777"/>
          </a:xfrm>
          <a:prstGeom prst="rect">
            <a:avLst/>
          </a:prstGeom>
          <a:noFill/>
        </p:spPr>
        <p:txBody>
          <a:bodyPr wrap="square" rtlCol="0">
            <a:spAutoFit/>
          </a:bodyPr>
          <a:lstStyle/>
          <a:p>
            <a:pPr algn="ctr"/>
            <a:r>
              <a:rPr lang="it-IT" sz="1400" i="1" dirty="0">
                <a:solidFill>
                  <a:schemeClr val="dk1"/>
                </a:solidFill>
                <a:latin typeface="Times New Roman" panose="02020603050405020304" pitchFamily="18" charset="0"/>
                <a:ea typeface="Times New Roman" panose="02020603050405020304" pitchFamily="18" charset="0"/>
              </a:rPr>
              <a:t>(data </a:t>
            </a:r>
            <a:r>
              <a:rPr lang="it-IT" sz="1400" i="1" dirty="0" err="1">
                <a:solidFill>
                  <a:schemeClr val="dk1"/>
                </a:solidFill>
                <a:latin typeface="Times New Roman" panose="02020603050405020304" pitchFamily="18" charset="0"/>
                <a:ea typeface="Times New Roman" panose="02020603050405020304" pitchFamily="18" charset="0"/>
              </a:rPr>
              <a:t>at</a:t>
            </a:r>
            <a:r>
              <a:rPr lang="it-IT" sz="1400" i="1" dirty="0">
                <a:solidFill>
                  <a:schemeClr val="dk1"/>
                </a:solidFill>
                <a:latin typeface="Times New Roman" panose="02020603050405020304" pitchFamily="18" charset="0"/>
                <a:ea typeface="Times New Roman" panose="02020603050405020304" pitchFamily="18" charset="0"/>
              </a:rPr>
              <a:t> 31.12.2015)</a:t>
            </a:r>
          </a:p>
        </p:txBody>
      </p:sp>
      <p:graphicFrame>
        <p:nvGraphicFramePr>
          <p:cNvPr id="8" name="Grafico 7"/>
          <p:cNvGraphicFramePr>
            <a:graphicFrameLocks/>
          </p:cNvGraphicFramePr>
          <p:nvPr>
            <p:extLst>
              <p:ext uri="{D42A27DB-BD31-4B8C-83A1-F6EECF244321}">
                <p14:modId xmlns:p14="http://schemas.microsoft.com/office/powerpoint/2010/main" val="826710425"/>
              </p:ext>
            </p:extLst>
          </p:nvPr>
        </p:nvGraphicFramePr>
        <p:xfrm>
          <a:off x="4403117" y="3284984"/>
          <a:ext cx="4543696" cy="2808313"/>
        </p:xfrm>
        <a:graphic>
          <a:graphicData uri="http://schemas.openxmlformats.org/drawingml/2006/chart">
            <c:chart xmlns:c="http://schemas.openxmlformats.org/drawingml/2006/chart" xmlns:r="http://schemas.openxmlformats.org/officeDocument/2006/relationships" r:id="rId4"/>
          </a:graphicData>
        </a:graphic>
      </p:graphicFrame>
      <p:sp>
        <p:nvSpPr>
          <p:cNvPr id="5" name="Segnaposto numero diapositiva 4"/>
          <p:cNvSpPr>
            <a:spLocks noGrp="1"/>
          </p:cNvSpPr>
          <p:nvPr>
            <p:ph type="sldNum" sz="quarter" idx="12"/>
          </p:nvPr>
        </p:nvSpPr>
        <p:spPr/>
        <p:txBody>
          <a:bodyPr/>
          <a:lstStyle/>
          <a:p>
            <a:fld id="{0443FD31-4A75-4375-846C-637E17AE8669}" type="slidenum">
              <a:rPr lang="en-US" smtClean="0"/>
              <a:pPr/>
              <a:t>10</a:t>
            </a:fld>
            <a:endParaRPr lang="en-US"/>
          </a:p>
        </p:txBody>
      </p:sp>
    </p:spTree>
    <p:extLst>
      <p:ext uri="{BB962C8B-B14F-4D97-AF65-F5344CB8AC3E}">
        <p14:creationId xmlns:p14="http://schemas.microsoft.com/office/powerpoint/2010/main" val="228267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olo 2"/>
          <p:cNvSpPr>
            <a:spLocks noGrp="1"/>
          </p:cNvSpPr>
          <p:nvPr>
            <p:ph type="title"/>
          </p:nvPr>
        </p:nvSpPr>
        <p:spPr>
          <a:xfrm>
            <a:off x="251519" y="398197"/>
            <a:ext cx="8712969" cy="653172"/>
          </a:xfrm>
        </p:spPr>
        <p:txBody>
          <a:bodyPr/>
          <a:lstStyle/>
          <a:p>
            <a:pPr algn="ctr"/>
            <a:r>
              <a:rPr lang="en-US" sz="2400" b="1" dirty="0">
                <a:solidFill>
                  <a:schemeClr val="tx1"/>
                </a:solidFill>
                <a:latin typeface="Times New Roman" pitchFamily="18" charset="0"/>
                <a:ea typeface="+mn-ea"/>
                <a:cs typeface="Times New Roman" pitchFamily="18" charset="0"/>
              </a:rPr>
              <a:t>Development of the years: members</a:t>
            </a:r>
            <a:endParaRPr lang="it-IT" sz="2400" b="1" dirty="0">
              <a:solidFill>
                <a:schemeClr val="tx1"/>
              </a:solidFill>
              <a:latin typeface="Times New Roman" pitchFamily="18" charset="0"/>
              <a:ea typeface="+mn-ea"/>
              <a:cs typeface="Times New Roman" pitchFamily="18" charset="0"/>
            </a:endParaRPr>
          </a:p>
        </p:txBody>
      </p:sp>
      <p:pic>
        <p:nvPicPr>
          <p:cNvPr id="13" name="Immagine 12"/>
          <p:cNvPicPr>
            <a:picLocks noChangeAspect="1"/>
          </p:cNvPicPr>
          <p:nvPr/>
        </p:nvPicPr>
        <p:blipFill>
          <a:blip r:embed="rId3"/>
          <a:stretch>
            <a:fillRect/>
          </a:stretch>
        </p:blipFill>
        <p:spPr>
          <a:xfrm>
            <a:off x="377519" y="1556792"/>
            <a:ext cx="8460967" cy="4353494"/>
          </a:xfrm>
          <a:prstGeom prst="rect">
            <a:avLst/>
          </a:prstGeom>
        </p:spPr>
      </p:pic>
      <p:sp>
        <p:nvSpPr>
          <p:cNvPr id="4" name="Segnaposto numero diapositiva 3"/>
          <p:cNvSpPr>
            <a:spLocks noGrp="1"/>
          </p:cNvSpPr>
          <p:nvPr>
            <p:ph type="sldNum" sz="quarter" idx="12"/>
          </p:nvPr>
        </p:nvSpPr>
        <p:spPr/>
        <p:txBody>
          <a:bodyPr/>
          <a:lstStyle/>
          <a:p>
            <a:fld id="{CB6A155A-A78A-4B36-A83A-E43AD4DD5180}" type="slidenum">
              <a:rPr lang="en-US" smtClean="0"/>
              <a:pPr/>
              <a:t>11</a:t>
            </a:fld>
            <a:endParaRPr lang="en-US"/>
          </a:p>
        </p:txBody>
      </p:sp>
    </p:spTree>
    <p:extLst>
      <p:ext uri="{BB962C8B-B14F-4D97-AF65-F5344CB8AC3E}">
        <p14:creationId xmlns:p14="http://schemas.microsoft.com/office/powerpoint/2010/main" val="167037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asellaDiTesto 4"/>
          <p:cNvSpPr txBox="1"/>
          <p:nvPr/>
        </p:nvSpPr>
        <p:spPr>
          <a:xfrm>
            <a:off x="237085" y="1063769"/>
            <a:ext cx="1238572" cy="276999"/>
          </a:xfrm>
          <a:prstGeom prst="rect">
            <a:avLst/>
          </a:prstGeom>
          <a:noFill/>
        </p:spPr>
        <p:txBody>
          <a:bodyPr wrap="square" rtlCol="0">
            <a:spAutoFit/>
          </a:bodyPr>
          <a:lstStyle/>
          <a:p>
            <a:r>
              <a:rPr lang="it-IT" sz="1200" dirty="0" err="1">
                <a:latin typeface="+mj-lt"/>
              </a:rPr>
              <a:t>Milions</a:t>
            </a:r>
            <a:r>
              <a:rPr lang="it-IT" sz="1200" dirty="0">
                <a:latin typeface="+mj-lt"/>
              </a:rPr>
              <a:t> of euro</a:t>
            </a:r>
          </a:p>
        </p:txBody>
      </p:sp>
      <p:pic>
        <p:nvPicPr>
          <p:cNvPr id="4" name="Immagine 3"/>
          <p:cNvPicPr>
            <a:picLocks noChangeAspect="1"/>
          </p:cNvPicPr>
          <p:nvPr/>
        </p:nvPicPr>
        <p:blipFill>
          <a:blip r:embed="rId2"/>
          <a:stretch>
            <a:fillRect/>
          </a:stretch>
        </p:blipFill>
        <p:spPr>
          <a:xfrm>
            <a:off x="273646" y="1412776"/>
            <a:ext cx="8449788" cy="4365114"/>
          </a:xfrm>
          <a:prstGeom prst="rect">
            <a:avLst/>
          </a:prstGeom>
        </p:spPr>
      </p:pic>
      <p:sp>
        <p:nvSpPr>
          <p:cNvPr id="6" name="Titolo 2"/>
          <p:cNvSpPr>
            <a:spLocks noGrp="1"/>
          </p:cNvSpPr>
          <p:nvPr>
            <p:ph type="title"/>
          </p:nvPr>
        </p:nvSpPr>
        <p:spPr>
          <a:xfrm>
            <a:off x="251519" y="398197"/>
            <a:ext cx="8712969" cy="653172"/>
          </a:xfrm>
        </p:spPr>
        <p:txBody>
          <a:bodyPr/>
          <a:lstStyle/>
          <a:p>
            <a:pPr algn="ctr"/>
            <a:r>
              <a:rPr lang="en-US" sz="2400" b="1" dirty="0">
                <a:solidFill>
                  <a:schemeClr val="tx1"/>
                </a:solidFill>
                <a:latin typeface="Times New Roman" pitchFamily="18" charset="0"/>
                <a:ea typeface="+mn-ea"/>
                <a:cs typeface="Times New Roman" pitchFamily="18" charset="0"/>
              </a:rPr>
              <a:t>Development of the years: assets</a:t>
            </a:r>
            <a:endParaRPr lang="it-IT" sz="2400" b="1" dirty="0">
              <a:solidFill>
                <a:schemeClr val="tx1"/>
              </a:solidFill>
              <a:latin typeface="Times New Roman" pitchFamily="18" charset="0"/>
              <a:ea typeface="+mn-ea"/>
              <a:cs typeface="Times New Roman" pitchFamily="18" charset="0"/>
            </a:endParaRPr>
          </a:p>
        </p:txBody>
      </p:sp>
      <p:sp>
        <p:nvSpPr>
          <p:cNvPr id="7" name="Segnaposto numero diapositiva 6"/>
          <p:cNvSpPr>
            <a:spLocks noGrp="1"/>
          </p:cNvSpPr>
          <p:nvPr>
            <p:ph type="sldNum" sz="quarter" idx="12"/>
          </p:nvPr>
        </p:nvSpPr>
        <p:spPr/>
        <p:txBody>
          <a:bodyPr/>
          <a:lstStyle/>
          <a:p>
            <a:fld id="{CB6A155A-A78A-4B36-A83A-E43AD4DD5180}" type="slidenum">
              <a:rPr lang="en-US" smtClean="0"/>
              <a:pPr/>
              <a:t>12</a:t>
            </a:fld>
            <a:endParaRPr lang="en-US"/>
          </a:p>
        </p:txBody>
      </p:sp>
    </p:spTree>
    <p:extLst>
      <p:ext uri="{BB962C8B-B14F-4D97-AF65-F5344CB8AC3E}">
        <p14:creationId xmlns:p14="http://schemas.microsoft.com/office/powerpoint/2010/main" val="285726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p:cNvPicPr>
            <a:picLocks noChangeAspect="1"/>
          </p:cNvPicPr>
          <p:nvPr/>
        </p:nvPicPr>
        <p:blipFill>
          <a:blip r:embed="rId3"/>
          <a:stretch>
            <a:fillRect/>
          </a:stretch>
        </p:blipFill>
        <p:spPr>
          <a:xfrm>
            <a:off x="899592" y="1268760"/>
            <a:ext cx="7315963" cy="4752528"/>
          </a:xfrm>
          <a:prstGeom prst="rect">
            <a:avLst/>
          </a:prstGeom>
        </p:spPr>
      </p:pic>
      <p:sp>
        <p:nvSpPr>
          <p:cNvPr id="6" name="Rettangolo 5"/>
          <p:cNvSpPr/>
          <p:nvPr/>
        </p:nvSpPr>
        <p:spPr>
          <a:xfrm>
            <a:off x="600781" y="332655"/>
            <a:ext cx="8136903" cy="461665"/>
          </a:xfrm>
          <a:prstGeom prst="rect">
            <a:avLst/>
          </a:prstGeom>
        </p:spPr>
        <p:txBody>
          <a:bodyPr wrap="square">
            <a:spAutoFit/>
          </a:bodyPr>
          <a:lstStyle/>
          <a:p>
            <a:r>
              <a:rPr lang="en-US" sz="2400" dirty="0">
                <a:latin typeface="Times New Roman" pitchFamily="18" charset="0"/>
                <a:cs typeface="Times New Roman" pitchFamily="18" charset="0"/>
              </a:rPr>
              <a:t>Members, workforce and participation rate by age groups</a:t>
            </a:r>
            <a:endParaRPr lang="it-IT" sz="2400" dirty="0">
              <a:latin typeface="Times New Roman" pitchFamily="18" charset="0"/>
              <a:cs typeface="Times New Roman" pitchFamily="18" charset="0"/>
            </a:endParaRPr>
          </a:p>
        </p:txBody>
      </p:sp>
      <p:sp>
        <p:nvSpPr>
          <p:cNvPr id="7" name="Rettangolo 6"/>
          <p:cNvSpPr/>
          <p:nvPr/>
        </p:nvSpPr>
        <p:spPr>
          <a:xfrm>
            <a:off x="3707904" y="692986"/>
            <a:ext cx="1374094" cy="338554"/>
          </a:xfrm>
          <a:prstGeom prst="rect">
            <a:avLst/>
          </a:prstGeom>
        </p:spPr>
        <p:txBody>
          <a:bodyPr wrap="none">
            <a:spAutoFit/>
          </a:bodyPr>
          <a:lstStyle/>
          <a:p>
            <a:pPr algn="just">
              <a:spcAft>
                <a:spcPts val="600"/>
              </a:spcAft>
            </a:pPr>
            <a:r>
              <a:rPr lang="it-IT" sz="1600" i="1" dirty="0">
                <a:latin typeface="Times New Roman" panose="02020603050405020304" pitchFamily="18" charset="0"/>
                <a:ea typeface="Times New Roman" panose="02020603050405020304" pitchFamily="18" charset="0"/>
              </a:rPr>
              <a:t>(</a:t>
            </a:r>
            <a:r>
              <a:rPr lang="it-IT" sz="1400" i="1" dirty="0">
                <a:solidFill>
                  <a:schemeClr val="dk1"/>
                </a:solidFill>
                <a:latin typeface="Times New Roman" panose="02020603050405020304" pitchFamily="18" charset="0"/>
                <a:ea typeface="Times New Roman" panose="02020603050405020304" pitchFamily="18" charset="0"/>
              </a:rPr>
              <a:t>end-2014 data</a:t>
            </a:r>
            <a:r>
              <a:rPr lang="it-IT" sz="1600" i="1" dirty="0">
                <a:latin typeface="Times New Roman" panose="02020603050405020304" pitchFamily="18" charset="0"/>
                <a:ea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endParaRPr>
          </a:p>
        </p:txBody>
      </p:sp>
      <p:sp>
        <p:nvSpPr>
          <p:cNvPr id="9" name="Segnaposto numero diapositiva 8"/>
          <p:cNvSpPr>
            <a:spLocks noGrp="1"/>
          </p:cNvSpPr>
          <p:nvPr>
            <p:ph type="sldNum" sz="quarter" idx="12"/>
          </p:nvPr>
        </p:nvSpPr>
        <p:spPr/>
        <p:txBody>
          <a:bodyPr/>
          <a:lstStyle/>
          <a:p>
            <a:fld id="{0443FD31-4A75-4375-846C-637E17AE8669}" type="slidenum">
              <a:rPr lang="en-US" smtClean="0"/>
              <a:pPr/>
              <a:t>13</a:t>
            </a:fld>
            <a:endParaRPr lang="en-US"/>
          </a:p>
        </p:txBody>
      </p:sp>
      <p:sp>
        <p:nvSpPr>
          <p:cNvPr id="2" name="CasellaDiTesto 1"/>
          <p:cNvSpPr txBox="1"/>
          <p:nvPr/>
        </p:nvSpPr>
        <p:spPr>
          <a:xfrm>
            <a:off x="2771800" y="6165304"/>
            <a:ext cx="3672408" cy="369332"/>
          </a:xfrm>
          <a:prstGeom prst="rect">
            <a:avLst/>
          </a:prstGeom>
          <a:noFill/>
        </p:spPr>
        <p:txBody>
          <a:bodyPr wrap="square" rtlCol="0">
            <a:spAutoFit/>
          </a:bodyPr>
          <a:lstStyle/>
          <a:p>
            <a:r>
              <a:rPr lang="it-IT" b="0" dirty="0" err="1">
                <a:latin typeface="Times New Roman" panose="02020603050405020304" pitchFamily="18" charset="0"/>
                <a:cs typeface="Times New Roman" panose="02020603050405020304" pitchFamily="18" charset="0"/>
              </a:rPr>
              <a:t>Average</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partecipation</a:t>
            </a:r>
            <a:r>
              <a:rPr lang="it-IT" b="0" dirty="0">
                <a:latin typeface="Times New Roman" panose="02020603050405020304" pitchFamily="18" charset="0"/>
                <a:cs typeface="Times New Roman" panose="02020603050405020304" pitchFamily="18" charset="0"/>
              </a:rPr>
              <a:t> rate: 28,3%</a:t>
            </a:r>
          </a:p>
        </p:txBody>
      </p:sp>
    </p:spTree>
    <p:extLst>
      <p:ext uri="{BB962C8B-B14F-4D97-AF65-F5344CB8AC3E}">
        <p14:creationId xmlns:p14="http://schemas.microsoft.com/office/powerpoint/2010/main" val="1949316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0443FD31-4A75-4375-846C-637E17AE8669}" type="slidenum">
              <a:rPr lang="en-US" smtClean="0"/>
              <a:pPr/>
              <a:t>14</a:t>
            </a:fld>
            <a:endParaRPr lang="en-US"/>
          </a:p>
        </p:txBody>
      </p:sp>
      <p:sp>
        <p:nvSpPr>
          <p:cNvPr id="3" name="Rettangolo 2"/>
          <p:cNvSpPr/>
          <p:nvPr/>
        </p:nvSpPr>
        <p:spPr>
          <a:xfrm>
            <a:off x="323528" y="431378"/>
            <a:ext cx="8496944" cy="677108"/>
          </a:xfrm>
          <a:prstGeom prst="rect">
            <a:avLst/>
          </a:prstGeom>
        </p:spPr>
        <p:txBody>
          <a:bodyPr wrap="square">
            <a:spAutoFit/>
          </a:bodyPr>
          <a:lstStyle/>
          <a:p>
            <a:pPr algn="ctr">
              <a:spcAft>
                <a:spcPts val="0"/>
              </a:spcAft>
            </a:pPr>
            <a:r>
              <a:rPr lang="en-US" sz="2400" dirty="0">
                <a:latin typeface="Times New Roman" pitchFamily="18" charset="0"/>
                <a:cs typeface="Times New Roman" pitchFamily="18" charset="0"/>
              </a:rPr>
              <a:t>Synthetic Cost Indicator (10 years)</a:t>
            </a:r>
            <a:endParaRPr lang="it-IT" sz="2400" dirty="0">
              <a:latin typeface="Times New Roman" pitchFamily="18" charset="0"/>
              <a:cs typeface="Times New Roman" pitchFamily="18" charset="0"/>
            </a:endParaRPr>
          </a:p>
          <a:p>
            <a:pPr algn="ctr"/>
            <a:r>
              <a:rPr lang="en-US" sz="1400" i="1" dirty="0">
                <a:latin typeface="Times New Roman" panose="02020603050405020304" pitchFamily="18" charset="0"/>
                <a:ea typeface="Times New Roman" panose="02020603050405020304" pitchFamily="18" charset="0"/>
              </a:rPr>
              <a:t>(end-2015 data; per cent; assets in millions of euros)</a:t>
            </a:r>
            <a:endParaRPr lang="it-IT" dirty="0"/>
          </a:p>
        </p:txBody>
      </p:sp>
      <p:pic>
        <p:nvPicPr>
          <p:cNvPr id="12" name="Immagine 11"/>
          <p:cNvPicPr>
            <a:picLocks noChangeAspect="1"/>
          </p:cNvPicPr>
          <p:nvPr/>
        </p:nvPicPr>
        <p:blipFill rotWithShape="1">
          <a:blip r:embed="rId3"/>
          <a:srcRect l="5761" b="4384"/>
          <a:stretch/>
        </p:blipFill>
        <p:spPr>
          <a:xfrm>
            <a:off x="683568" y="1477819"/>
            <a:ext cx="8244984" cy="4759494"/>
          </a:xfrm>
          <a:prstGeom prst="rect">
            <a:avLst/>
          </a:prstGeom>
        </p:spPr>
      </p:pic>
      <p:sp>
        <p:nvSpPr>
          <p:cNvPr id="4" name="CasellaDiTesto 3"/>
          <p:cNvSpPr txBox="1"/>
          <p:nvPr/>
        </p:nvSpPr>
        <p:spPr>
          <a:xfrm>
            <a:off x="4251392" y="6405047"/>
            <a:ext cx="2088232" cy="369332"/>
          </a:xfrm>
          <a:prstGeom prst="rect">
            <a:avLst/>
          </a:prstGeom>
          <a:noFill/>
        </p:spPr>
        <p:txBody>
          <a:bodyPr wrap="square" rtlCol="0">
            <a:spAutoFit/>
          </a:bodyPr>
          <a:lstStyle/>
          <a:p>
            <a:r>
              <a:rPr lang="it-IT" dirty="0" err="1">
                <a:latin typeface="Times New Roman" panose="02020603050405020304" pitchFamily="18" charset="0"/>
                <a:cs typeface="Times New Roman" panose="02020603050405020304" pitchFamily="18" charset="0"/>
              </a:rPr>
              <a:t>Assets</a:t>
            </a:r>
            <a:r>
              <a:rPr lang="it-IT" dirty="0">
                <a:latin typeface="Times New Roman" panose="02020603050405020304" pitchFamily="18" charset="0"/>
                <a:cs typeface="Times New Roman" panose="02020603050405020304" pitchFamily="18" charset="0"/>
              </a:rPr>
              <a:t> (log)</a:t>
            </a:r>
          </a:p>
        </p:txBody>
      </p:sp>
      <p:sp>
        <p:nvSpPr>
          <p:cNvPr id="13" name="CasellaDiTesto 12"/>
          <p:cNvSpPr txBox="1"/>
          <p:nvPr/>
        </p:nvSpPr>
        <p:spPr>
          <a:xfrm rot="16200000">
            <a:off x="-1042465" y="2733473"/>
            <a:ext cx="2722694" cy="369332"/>
          </a:xfrm>
          <a:prstGeom prst="rect">
            <a:avLst/>
          </a:prstGeom>
          <a:noFill/>
        </p:spPr>
        <p:txBody>
          <a:bodyPr wrap="square" rtlCol="0">
            <a:spAutoFit/>
          </a:bodyPr>
          <a:lstStyle/>
          <a:p>
            <a:r>
              <a:rPr lang="it-IT" dirty="0">
                <a:latin typeface="Times New Roman" panose="02020603050405020304" pitchFamily="18" charset="0"/>
                <a:cs typeface="Times New Roman" panose="02020603050405020304" pitchFamily="18" charset="0"/>
              </a:rPr>
              <a:t>SCI </a:t>
            </a:r>
          </a:p>
        </p:txBody>
      </p:sp>
    </p:spTree>
    <p:extLst>
      <p:ext uri="{BB962C8B-B14F-4D97-AF65-F5344CB8AC3E}">
        <p14:creationId xmlns:p14="http://schemas.microsoft.com/office/powerpoint/2010/main" val="2611839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2452800" y="534261"/>
            <a:ext cx="4783495" cy="784830"/>
          </a:xfrm>
          <a:prstGeom prst="rect">
            <a:avLst/>
          </a:prstGeom>
          <a:noFill/>
          <a:ln>
            <a:noFill/>
          </a:ln>
          <a:effectLst/>
          <a:extLst>
            <a:ext uri="{909E8E84-426E-40DD-AFC4-6F175D3DCCD1}">
              <a14:hiddenFill xmlns:a14="http://schemas.microsoft.com/office/drawing/2010/main">
                <a:solidFill>
                  <a:srgbClr val="FF660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 typeface="Arial Unicode MS" panose="020B0604020202020204" pitchFamily="34" charset="-128"/>
              <a:buNone/>
            </a:pPr>
            <a:r>
              <a:rPr lang="it-IT" altLang="it-IT" sz="2400" dirty="0">
                <a:latin typeface="Times New Roman" pitchFamily="18" charset="0"/>
                <a:cs typeface="Times New Roman" pitchFamily="18" charset="0"/>
              </a:rPr>
              <a:t>Investments </a:t>
            </a:r>
          </a:p>
          <a:p>
            <a:pPr algn="ctr">
              <a:spcBef>
                <a:spcPct val="50000"/>
              </a:spcBef>
              <a:buSzPct val="85000"/>
              <a:buFont typeface="Arial Unicode MS" panose="020B0604020202020204" pitchFamily="34" charset="-128"/>
              <a:buNone/>
            </a:pPr>
            <a:r>
              <a:rPr lang="it-IT" altLang="it-IT" sz="1400" i="1" dirty="0">
                <a:solidFill>
                  <a:schemeClr val="tx2"/>
                </a:solidFill>
                <a:latin typeface="Times New Roman" panose="02020603050405020304" pitchFamily="18" charset="0"/>
                <a:cs typeface="Times New Roman" panose="02020603050405020304" pitchFamily="18" charset="0"/>
              </a:rPr>
              <a:t>(data </a:t>
            </a:r>
            <a:r>
              <a:rPr lang="it-IT" altLang="it-IT" sz="1400" i="1" dirty="0" err="1">
                <a:solidFill>
                  <a:schemeClr val="tx2"/>
                </a:solidFill>
                <a:latin typeface="Times New Roman" panose="02020603050405020304" pitchFamily="18" charset="0"/>
                <a:cs typeface="Times New Roman" panose="02020603050405020304" pitchFamily="18" charset="0"/>
              </a:rPr>
              <a:t>at</a:t>
            </a:r>
            <a:r>
              <a:rPr lang="it-IT" altLang="it-IT" sz="1400" i="1" dirty="0">
                <a:solidFill>
                  <a:schemeClr val="tx2"/>
                </a:solidFill>
                <a:latin typeface="Times New Roman" panose="02020603050405020304" pitchFamily="18" charset="0"/>
                <a:cs typeface="Times New Roman" panose="02020603050405020304" pitchFamily="18" charset="0"/>
              </a:rPr>
              <a:t> 31.12.2015- </a:t>
            </a:r>
            <a:r>
              <a:rPr lang="it-IT" altLang="it-IT" sz="1400" i="1" dirty="0" err="1">
                <a:solidFill>
                  <a:schemeClr val="tx2"/>
                </a:solidFill>
                <a:latin typeface="Times New Roman" panose="02020603050405020304" pitchFamily="18" charset="0"/>
                <a:cs typeface="Times New Roman" panose="02020603050405020304" pitchFamily="18" charset="0"/>
              </a:rPr>
              <a:t>percentages</a:t>
            </a:r>
            <a:r>
              <a:rPr lang="it-IT" altLang="it-IT" sz="1400" i="1" dirty="0">
                <a:solidFill>
                  <a:schemeClr val="tx2"/>
                </a:solidFill>
                <a:latin typeface="Times New Roman" panose="02020603050405020304" pitchFamily="18" charset="0"/>
                <a:cs typeface="Times New Roman" panose="02020603050405020304" pitchFamily="18" charset="0"/>
              </a:rPr>
              <a:t>) </a:t>
            </a:r>
            <a:endParaRPr lang="en-GB" altLang="it-IT" sz="1400" i="1" dirty="0">
              <a:solidFill>
                <a:schemeClr val="tx2"/>
              </a:solidFill>
              <a:latin typeface="Times New Roman" panose="02020603050405020304" pitchFamily="18" charset="0"/>
              <a:cs typeface="Times New Roman" panose="02020603050405020304" pitchFamily="18" charset="0"/>
            </a:endParaRPr>
          </a:p>
        </p:txBody>
      </p:sp>
      <p:sp>
        <p:nvSpPr>
          <p:cNvPr id="366596" name="Rectangle 4" descr="Large confetti"/>
          <p:cNvSpPr>
            <a:spLocks noChangeArrowheads="1"/>
          </p:cNvSpPr>
          <p:nvPr/>
        </p:nvSpPr>
        <p:spPr bwMode="auto">
          <a:xfrm>
            <a:off x="8496300" y="1409700"/>
            <a:ext cx="419100" cy="284163"/>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buSzTx/>
            </a:pPr>
            <a:endParaRPr lang="en-GB" altLang="it-IT" sz="1600" dirty="0">
              <a:latin typeface="Arial" panose="020B0604020202020204" pitchFamily="34" charset="0"/>
            </a:endParaRPr>
          </a:p>
        </p:txBody>
      </p:sp>
      <p:pic>
        <p:nvPicPr>
          <p:cNvPr id="3" name="Immagine 2"/>
          <p:cNvPicPr>
            <a:picLocks noChangeAspect="1"/>
          </p:cNvPicPr>
          <p:nvPr/>
        </p:nvPicPr>
        <p:blipFill>
          <a:blip r:embed="rId3"/>
          <a:stretch>
            <a:fillRect/>
          </a:stretch>
        </p:blipFill>
        <p:spPr>
          <a:xfrm>
            <a:off x="683568" y="1365325"/>
            <a:ext cx="7897878" cy="4290414"/>
          </a:xfrm>
          <a:prstGeom prst="rect">
            <a:avLst/>
          </a:prstGeom>
        </p:spPr>
      </p:pic>
      <p:sp>
        <p:nvSpPr>
          <p:cNvPr id="2" name="Segnaposto numero diapositiva 1"/>
          <p:cNvSpPr>
            <a:spLocks noGrp="1"/>
          </p:cNvSpPr>
          <p:nvPr>
            <p:ph type="sldNum" sz="quarter" idx="12"/>
          </p:nvPr>
        </p:nvSpPr>
        <p:spPr/>
        <p:txBody>
          <a:bodyPr/>
          <a:lstStyle/>
          <a:p>
            <a:fld id="{CB6A155A-A78A-4B36-A83A-E43AD4DD5180}" type="slidenum">
              <a:rPr lang="en-US" smtClean="0"/>
              <a:pPr/>
              <a:t>15</a:t>
            </a:fld>
            <a:endParaRPr lang="en-US"/>
          </a:p>
        </p:txBody>
      </p:sp>
    </p:spTree>
    <p:extLst>
      <p:ext uri="{BB962C8B-B14F-4D97-AF65-F5344CB8AC3E}">
        <p14:creationId xmlns:p14="http://schemas.microsoft.com/office/powerpoint/2010/main" val="2137356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0443FD31-4A75-4375-846C-637E17AE8669}" type="slidenum">
              <a:rPr lang="en-US" smtClean="0"/>
              <a:pPr/>
              <a:t>16</a:t>
            </a:fld>
            <a:endParaRPr lang="en-US"/>
          </a:p>
        </p:txBody>
      </p:sp>
      <p:pic>
        <p:nvPicPr>
          <p:cNvPr id="8" name="Immagin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412776"/>
            <a:ext cx="7881689" cy="4248472"/>
          </a:xfrm>
          <a:prstGeom prst="rect">
            <a:avLst/>
          </a:prstGeom>
          <a:noFill/>
          <a:ln>
            <a:noFill/>
          </a:ln>
        </p:spPr>
      </p:pic>
      <p:sp>
        <p:nvSpPr>
          <p:cNvPr id="10" name="Rectangle 2"/>
          <p:cNvSpPr>
            <a:spLocks noChangeArrowheads="1"/>
          </p:cNvSpPr>
          <p:nvPr/>
        </p:nvSpPr>
        <p:spPr bwMode="auto">
          <a:xfrm>
            <a:off x="539552" y="332656"/>
            <a:ext cx="7488831" cy="677108"/>
          </a:xfrm>
          <a:prstGeom prst="rect">
            <a:avLst/>
          </a:prstGeom>
          <a:noFill/>
          <a:ln>
            <a:noFill/>
          </a:ln>
          <a:effectLst/>
          <a:extLst>
            <a:ext uri="{909E8E84-426E-40DD-AFC4-6F175D3DCCD1}">
              <a14:hiddenFill xmlns:a14="http://schemas.microsoft.com/office/drawing/2010/main">
                <a:solidFill>
                  <a:srgbClr val="FF660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buFont typeface="Arial Unicode MS" panose="020B0604020202020204" pitchFamily="34" charset="-128"/>
              <a:buNone/>
            </a:pPr>
            <a:r>
              <a:rPr lang="it-IT" altLang="it-IT" sz="2400" dirty="0" err="1">
                <a:latin typeface="Times New Roman" pitchFamily="18" charset="0"/>
                <a:cs typeface="Times New Roman" pitchFamily="18" charset="0"/>
              </a:rPr>
              <a:t>Foreign</a:t>
            </a:r>
            <a:r>
              <a:rPr lang="it-IT" altLang="it-IT" sz="2400" dirty="0">
                <a:latin typeface="Times New Roman" pitchFamily="18" charset="0"/>
                <a:cs typeface="Times New Roman" pitchFamily="18" charset="0"/>
              </a:rPr>
              <a:t> </a:t>
            </a:r>
            <a:r>
              <a:rPr lang="it-IT" altLang="it-IT" sz="2400" dirty="0" err="1">
                <a:latin typeface="Times New Roman" pitchFamily="18" charset="0"/>
                <a:cs typeface="Times New Roman" pitchFamily="18" charset="0"/>
              </a:rPr>
              <a:t>investments</a:t>
            </a:r>
            <a:r>
              <a:rPr lang="it-IT" altLang="it-IT" sz="2400" dirty="0">
                <a:latin typeface="Times New Roman" pitchFamily="18" charset="0"/>
                <a:cs typeface="Times New Roman" pitchFamily="18" charset="0"/>
              </a:rPr>
              <a:t>: </a:t>
            </a:r>
            <a:r>
              <a:rPr lang="it-IT" altLang="it-IT" sz="2400" dirty="0" err="1">
                <a:latin typeface="Times New Roman" pitchFamily="18" charset="0"/>
                <a:cs typeface="Times New Roman" pitchFamily="18" charset="0"/>
              </a:rPr>
              <a:t>international</a:t>
            </a:r>
            <a:r>
              <a:rPr lang="it-IT" altLang="it-IT" sz="2400" dirty="0">
                <a:latin typeface="Times New Roman" pitchFamily="18" charset="0"/>
                <a:cs typeface="Times New Roman" pitchFamily="18" charset="0"/>
              </a:rPr>
              <a:t> </a:t>
            </a:r>
            <a:r>
              <a:rPr lang="it-IT" altLang="it-IT" sz="2400" dirty="0" err="1">
                <a:latin typeface="Times New Roman" pitchFamily="18" charset="0"/>
                <a:cs typeface="Times New Roman" pitchFamily="18" charset="0"/>
              </a:rPr>
              <a:t>comparison</a:t>
            </a:r>
            <a:endParaRPr lang="it-IT" altLang="it-IT" sz="2400" dirty="0">
              <a:latin typeface="Times New Roman" pitchFamily="18" charset="0"/>
              <a:cs typeface="Times New Roman" pitchFamily="18" charset="0"/>
            </a:endParaRPr>
          </a:p>
          <a:p>
            <a:pPr algn="ctr">
              <a:buFont typeface="Arial Unicode MS" panose="020B0604020202020204" pitchFamily="34" charset="-128"/>
              <a:buNone/>
            </a:pPr>
            <a:r>
              <a:rPr lang="it-IT" altLang="it-IT" sz="1400" i="1" dirty="0">
                <a:solidFill>
                  <a:schemeClr val="tx2"/>
                </a:solidFill>
                <a:latin typeface="Times New Roman" panose="02020603050405020304" pitchFamily="18" charset="0"/>
                <a:cs typeface="Times New Roman" panose="02020603050405020304" pitchFamily="18" charset="0"/>
              </a:rPr>
              <a:t>(data </a:t>
            </a:r>
            <a:r>
              <a:rPr lang="it-IT" altLang="it-IT" sz="1400" i="1" dirty="0" err="1">
                <a:solidFill>
                  <a:schemeClr val="tx2"/>
                </a:solidFill>
                <a:latin typeface="Times New Roman" panose="02020603050405020304" pitchFamily="18" charset="0"/>
                <a:cs typeface="Times New Roman" panose="02020603050405020304" pitchFamily="18" charset="0"/>
              </a:rPr>
              <a:t>at</a:t>
            </a:r>
            <a:r>
              <a:rPr lang="it-IT" altLang="it-IT" sz="1400" i="1" dirty="0">
                <a:solidFill>
                  <a:schemeClr val="tx2"/>
                </a:solidFill>
                <a:latin typeface="Times New Roman" panose="02020603050405020304" pitchFamily="18" charset="0"/>
                <a:cs typeface="Times New Roman" panose="02020603050405020304" pitchFamily="18" charset="0"/>
              </a:rPr>
              <a:t> 31.12.2014, </a:t>
            </a:r>
            <a:r>
              <a:rPr lang="it-IT" altLang="it-IT" sz="1400" i="1" dirty="0" err="1">
                <a:solidFill>
                  <a:schemeClr val="tx2"/>
                </a:solidFill>
                <a:latin typeface="Times New Roman" panose="02020603050405020304" pitchFamily="18" charset="0"/>
                <a:cs typeface="Times New Roman" panose="02020603050405020304" pitchFamily="18" charset="0"/>
              </a:rPr>
              <a:t>percentages</a:t>
            </a:r>
            <a:r>
              <a:rPr lang="it-IT" altLang="it-IT" sz="1400" i="1" dirty="0">
                <a:solidFill>
                  <a:schemeClr val="tx2"/>
                </a:solidFill>
                <a:latin typeface="Times New Roman" panose="02020603050405020304" pitchFamily="18" charset="0"/>
                <a:cs typeface="Times New Roman" panose="02020603050405020304" pitchFamily="18" charset="0"/>
              </a:rPr>
              <a:t>) </a:t>
            </a:r>
            <a:endParaRPr lang="en-GB" altLang="it-IT" sz="1400" i="1"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434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0443FD31-4A75-4375-846C-637E17AE8669}" type="slidenum">
              <a:rPr lang="en-US" smtClean="0"/>
              <a:pPr/>
              <a:t>17</a:t>
            </a:fld>
            <a:endParaRPr lang="en-US"/>
          </a:p>
        </p:txBody>
      </p:sp>
      <p:sp>
        <p:nvSpPr>
          <p:cNvPr id="3" name="Rettangolo 2"/>
          <p:cNvSpPr/>
          <p:nvPr/>
        </p:nvSpPr>
        <p:spPr>
          <a:xfrm>
            <a:off x="323528" y="243086"/>
            <a:ext cx="8496944" cy="1046440"/>
          </a:xfrm>
          <a:prstGeom prst="rect">
            <a:avLst/>
          </a:prstGeom>
        </p:spPr>
        <p:txBody>
          <a:bodyPr wrap="square">
            <a:spAutoFit/>
          </a:bodyPr>
          <a:lstStyle/>
          <a:p>
            <a:pPr algn="ctr">
              <a:spcAft>
                <a:spcPts val="0"/>
              </a:spcAft>
            </a:pPr>
            <a:r>
              <a:rPr lang="en-US" sz="2400" dirty="0">
                <a:latin typeface="Times New Roman" pitchFamily="18" charset="0"/>
                <a:cs typeface="Times New Roman" pitchFamily="18" charset="0"/>
              </a:rPr>
              <a:t>Returns: international comparison</a:t>
            </a:r>
          </a:p>
          <a:p>
            <a:pPr algn="ctr">
              <a:spcAft>
                <a:spcPts val="0"/>
              </a:spcAft>
            </a:pPr>
            <a:r>
              <a:rPr lang="it-IT" altLang="it-IT" sz="1400" i="1" dirty="0">
                <a:solidFill>
                  <a:schemeClr val="tx2"/>
                </a:solidFill>
                <a:latin typeface="Times New Roman" panose="02020603050405020304" pitchFamily="18" charset="0"/>
                <a:cs typeface="Times New Roman" panose="02020603050405020304" pitchFamily="18" charset="0"/>
              </a:rPr>
              <a:t>(data </a:t>
            </a:r>
            <a:r>
              <a:rPr lang="it-IT" altLang="it-IT" sz="1400" i="1" dirty="0" err="1">
                <a:solidFill>
                  <a:schemeClr val="tx2"/>
                </a:solidFill>
                <a:latin typeface="Times New Roman" panose="02020603050405020304" pitchFamily="18" charset="0"/>
                <a:cs typeface="Times New Roman" panose="02020603050405020304" pitchFamily="18" charset="0"/>
              </a:rPr>
              <a:t>at</a:t>
            </a:r>
            <a:r>
              <a:rPr lang="it-IT" altLang="it-IT" sz="1400" i="1" dirty="0">
                <a:solidFill>
                  <a:schemeClr val="tx2"/>
                </a:solidFill>
                <a:latin typeface="Times New Roman" panose="02020603050405020304" pitchFamily="18" charset="0"/>
                <a:cs typeface="Times New Roman" panose="02020603050405020304" pitchFamily="18" charset="0"/>
              </a:rPr>
              <a:t> 31.12.2015- </a:t>
            </a:r>
            <a:r>
              <a:rPr lang="it-IT" altLang="it-IT" sz="1400" i="1" dirty="0" err="1">
                <a:solidFill>
                  <a:schemeClr val="tx2"/>
                </a:solidFill>
                <a:latin typeface="Times New Roman" panose="02020603050405020304" pitchFamily="18" charset="0"/>
                <a:cs typeface="Times New Roman" panose="02020603050405020304" pitchFamily="18" charset="0"/>
              </a:rPr>
              <a:t>percentages</a:t>
            </a:r>
            <a:r>
              <a:rPr lang="it-IT" altLang="it-IT" sz="1400" i="1" dirty="0">
                <a:solidFill>
                  <a:schemeClr val="tx2"/>
                </a:solidFill>
                <a:latin typeface="Times New Roman" panose="02020603050405020304" pitchFamily="18" charset="0"/>
                <a:cs typeface="Times New Roman" panose="02020603050405020304" pitchFamily="18" charset="0"/>
              </a:rPr>
              <a:t>) </a:t>
            </a:r>
            <a:endParaRPr lang="en-GB" altLang="it-IT" sz="1400" i="1" dirty="0">
              <a:solidFill>
                <a:schemeClr val="tx2"/>
              </a:solidFill>
              <a:latin typeface="Times New Roman" panose="02020603050405020304" pitchFamily="18" charset="0"/>
              <a:cs typeface="Times New Roman" panose="02020603050405020304" pitchFamily="18" charset="0"/>
            </a:endParaRPr>
          </a:p>
          <a:p>
            <a:pPr algn="ctr">
              <a:spcAft>
                <a:spcPts val="0"/>
              </a:spcAft>
            </a:pPr>
            <a:endParaRPr lang="en-US" sz="2400" dirty="0">
              <a:latin typeface="Times New Roman" pitchFamily="18" charset="0"/>
              <a:cs typeface="Times New Roman" pitchFamily="18" charset="0"/>
            </a:endParaRPr>
          </a:p>
        </p:txBody>
      </p:sp>
      <p:pic>
        <p:nvPicPr>
          <p:cNvPr id="2" name="Immagine 1"/>
          <p:cNvPicPr>
            <a:picLocks noChangeAspect="1"/>
          </p:cNvPicPr>
          <p:nvPr/>
        </p:nvPicPr>
        <p:blipFill>
          <a:blip r:embed="rId3"/>
          <a:stretch>
            <a:fillRect/>
          </a:stretch>
        </p:blipFill>
        <p:spPr>
          <a:xfrm>
            <a:off x="395536" y="1052736"/>
            <a:ext cx="7881689" cy="4970515"/>
          </a:xfrm>
          <a:prstGeom prst="rect">
            <a:avLst/>
          </a:prstGeom>
        </p:spPr>
      </p:pic>
    </p:spTree>
    <p:extLst>
      <p:ext uri="{BB962C8B-B14F-4D97-AF65-F5344CB8AC3E}">
        <p14:creationId xmlns:p14="http://schemas.microsoft.com/office/powerpoint/2010/main" val="1988535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26" name="Text Box 2"/>
          <p:cNvSpPr txBox="1">
            <a:spLocks noChangeArrowheads="1"/>
          </p:cNvSpPr>
          <p:nvPr/>
        </p:nvSpPr>
        <p:spPr bwMode="auto">
          <a:xfrm>
            <a:off x="685800" y="2967038"/>
            <a:ext cx="7772400" cy="11969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buSzTx/>
            </a:pPr>
            <a:r>
              <a:rPr lang="en-GB" altLang="it-IT" sz="2400" dirty="0"/>
              <a:t> </a:t>
            </a:r>
          </a:p>
          <a:p>
            <a:pPr algn="ctr">
              <a:spcBef>
                <a:spcPct val="0"/>
              </a:spcBef>
              <a:buSzTx/>
            </a:pPr>
            <a:r>
              <a:rPr lang="it-IT" altLang="it-IT" sz="2400" dirty="0">
                <a:latin typeface="Arial" panose="020B0604020202020204" pitchFamily="34" charset="0"/>
              </a:rPr>
              <a:t>MAIN REGULATION </a:t>
            </a:r>
            <a:endParaRPr lang="en-US" altLang="it-IT" sz="2400" b="0" dirty="0">
              <a:latin typeface="Arial" panose="020B0604020202020204" pitchFamily="34" charset="0"/>
            </a:endParaRPr>
          </a:p>
          <a:p>
            <a:pPr algn="l">
              <a:spcBef>
                <a:spcPct val="0"/>
              </a:spcBef>
              <a:buSzTx/>
            </a:pPr>
            <a:endParaRPr lang="en-US" altLang="it-IT" sz="2400" dirty="0"/>
          </a:p>
        </p:txBody>
      </p:sp>
      <p:sp>
        <p:nvSpPr>
          <p:cNvPr id="2" name="Segnaposto numero diapositiva 1"/>
          <p:cNvSpPr>
            <a:spLocks noGrp="1"/>
          </p:cNvSpPr>
          <p:nvPr>
            <p:ph type="sldNum" sz="quarter" idx="12"/>
          </p:nvPr>
        </p:nvSpPr>
        <p:spPr/>
        <p:txBody>
          <a:bodyPr/>
          <a:lstStyle/>
          <a:p>
            <a:fld id="{6C659B49-9064-4652-91E2-1759753DA92B}" type="slidenum">
              <a:rPr lang="en-US" smtClean="0"/>
              <a:pPr/>
              <a:t>18</a:t>
            </a:fld>
            <a:endParaRPr lang="en-US"/>
          </a:p>
        </p:txBody>
      </p:sp>
    </p:spTree>
    <p:extLst>
      <p:ext uri="{BB962C8B-B14F-4D97-AF65-F5344CB8AC3E}">
        <p14:creationId xmlns:p14="http://schemas.microsoft.com/office/powerpoint/2010/main" val="1532167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5458" name="Rectangle 2"/>
          <p:cNvSpPr>
            <a:spLocks noChangeArrowheads="1"/>
          </p:cNvSpPr>
          <p:nvPr/>
        </p:nvSpPr>
        <p:spPr bwMode="auto">
          <a:xfrm>
            <a:off x="229868" y="359732"/>
            <a:ext cx="876047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0"/>
              </a:spcBef>
              <a:buSzTx/>
            </a:pPr>
            <a:r>
              <a:rPr lang="it-IT" altLang="it-IT" sz="2400" dirty="0">
                <a:latin typeface="Times New Roman" pitchFamily="18" charset="0"/>
                <a:cs typeface="Times New Roman" pitchFamily="18" charset="0"/>
              </a:rPr>
              <a:t>Investments </a:t>
            </a:r>
            <a:r>
              <a:rPr lang="it-IT" altLang="it-IT" sz="2400" dirty="0" err="1">
                <a:latin typeface="Times New Roman" pitchFamily="18" charset="0"/>
                <a:cs typeface="Times New Roman" pitchFamily="18" charset="0"/>
              </a:rPr>
              <a:t>rules</a:t>
            </a:r>
            <a:endParaRPr lang="en-US" altLang="it-IT" sz="2400" dirty="0">
              <a:latin typeface="Times New Roman" pitchFamily="18" charset="0"/>
              <a:cs typeface="Times New Roman" pitchFamily="18" charset="0"/>
            </a:endParaRPr>
          </a:p>
        </p:txBody>
      </p:sp>
      <p:sp>
        <p:nvSpPr>
          <p:cNvPr id="275461" name="Rectangle 5"/>
          <p:cNvSpPr>
            <a:spLocks noChangeArrowheads="1"/>
          </p:cNvSpPr>
          <p:nvPr/>
        </p:nvSpPr>
        <p:spPr bwMode="auto">
          <a:xfrm>
            <a:off x="232781" y="1086443"/>
            <a:ext cx="8763000" cy="830997"/>
          </a:xfrm>
          <a:prstGeom prst="rect">
            <a:avLst/>
          </a:prstGeom>
          <a:solidFill>
            <a:srgbClr val="FF9900"/>
          </a:solidFill>
          <a:ln w="9525">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0"/>
              </a:spcBef>
              <a:buSzTx/>
            </a:pPr>
            <a:r>
              <a:rPr lang="en-GB" altLang="it-IT" sz="1600" b="0" dirty="0">
                <a:latin typeface="Times New Roman" panose="02020603050405020304" pitchFamily="18" charset="0"/>
                <a:cs typeface="Times New Roman" panose="02020603050405020304" pitchFamily="18" charset="0"/>
              </a:rPr>
              <a:t>Rules set by the Legislative Decree no. 252 of 2005 and the Decree of the Ministry of the Treasury no. 166/2014 are fully applicable to contractual and open pension funds; several exceptions are provided for pre-existing pension funds. With respect to PIPs, investment rules for insurance products do apply. </a:t>
            </a:r>
            <a:endParaRPr lang="en-GB" altLang="it-IT" sz="3200" b="0" dirty="0">
              <a:latin typeface="Times New Roman" panose="02020603050405020304" pitchFamily="18" charset="0"/>
              <a:cs typeface="Times New Roman" panose="02020603050405020304" pitchFamily="18" charset="0"/>
            </a:endParaRPr>
          </a:p>
        </p:txBody>
      </p:sp>
      <p:graphicFrame>
        <p:nvGraphicFramePr>
          <p:cNvPr id="275506" name="Group 50"/>
          <p:cNvGraphicFramePr>
            <a:graphicFrameLocks noGrp="1"/>
          </p:cNvGraphicFramePr>
          <p:nvPr>
            <p:extLst/>
          </p:nvPr>
        </p:nvGraphicFramePr>
        <p:xfrm>
          <a:off x="308981" y="2058988"/>
          <a:ext cx="8610600" cy="4531521"/>
        </p:xfrm>
        <a:graphic>
          <a:graphicData uri="http://schemas.openxmlformats.org/drawingml/2006/table">
            <a:tbl>
              <a:tblPr/>
              <a:tblGrid>
                <a:gridCol w="4066651">
                  <a:extLst>
                    <a:ext uri="{9D8B030D-6E8A-4147-A177-3AD203B41FA5}">
                      <a16:colId xmlns:a16="http://schemas.microsoft.com/office/drawing/2014/main" val="20000"/>
                    </a:ext>
                  </a:extLst>
                </a:gridCol>
                <a:gridCol w="4543949">
                  <a:extLst>
                    <a:ext uri="{9D8B030D-6E8A-4147-A177-3AD203B41FA5}">
                      <a16:colId xmlns:a16="http://schemas.microsoft.com/office/drawing/2014/main" val="20001"/>
                    </a:ext>
                  </a:extLst>
                </a:gridCol>
              </a:tblGrid>
              <a:tr h="35746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INVESTMENTS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LIMITS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57460">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Cash</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 specific limit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57460">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Direct investments in real estate</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not allowed</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07681">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Securities not traded on regulated markets and FIA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&lt; 30%; </a:t>
                      </a:r>
                    </a:p>
                    <a:p>
                      <a:pPr marL="0" marR="0" lvl="0" indent="0" algn="l" defTabSz="914400" rtl="0" eaLnBrk="1" fontAlgn="base" latinLnBrk="0" hangingPunct="1">
                        <a:lnSpc>
                          <a:spcPct val="100000"/>
                        </a:lnSpc>
                        <a:spcBef>
                          <a:spcPct val="20000"/>
                        </a:spcBef>
                        <a:spcAft>
                          <a:spcPct val="0"/>
                        </a:spcAft>
                        <a:buClrTx/>
                        <a:buSzPct val="85000"/>
                        <a:buFontTx/>
                        <a:buNone/>
                        <a:tabLst/>
                        <a:defRPr/>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Investments in FIA: &lt; 20% of the pension fund’s asset and &lt; 25% of the FIA’s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57460">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Borrowing, lending and short selling</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not allowed</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75674">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Derivative contracts</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only if the financial leverage is &lt; 1</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57460">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Currency exposure</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30%</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36186">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Investments in single issuer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5% (10% group)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1158169">
                <a:tc>
                  <a:txBody>
                    <a:bodyPr/>
                    <a:lstStyle>
                      <a:lvl1pPr algn="l">
                        <a:buSzPct val="85000"/>
                        <a:defRPr sz="2800">
                          <a:solidFill>
                            <a:schemeClr val="tx1"/>
                          </a:solidFill>
                          <a:latin typeface="Arial Unicode MS" panose="020B0604020202020204" pitchFamily="34" charset="-128"/>
                        </a:defRPr>
                      </a:lvl1pPr>
                      <a:lvl2pPr marL="771525"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marL="962025"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Investments in securities issued by the sponsoring employer</a:t>
                      </a:r>
                      <a:endPar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Single-employer funds: 5% (10% group of the sponsoring employers)</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Multi-employer funds:  20%</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Industry-wide pension funds: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275498" name="Rectangle 42"/>
          <p:cNvSpPr>
            <a:spLocks noChangeArrowheads="1"/>
          </p:cNvSpPr>
          <p:nvPr/>
        </p:nvSpPr>
        <p:spPr bwMode="auto">
          <a:xfrm>
            <a:off x="8496300" y="1409700"/>
            <a:ext cx="419100" cy="284163"/>
          </a:xfrm>
          <a:prstGeom prst="rect">
            <a:avLst/>
          </a:prstGeom>
          <a:noFill/>
          <a:ln>
            <a:noFill/>
          </a:ln>
          <a:effectLst/>
          <a:extLst>
            <a:ext uri="{909E8E84-426E-40DD-AFC4-6F175D3DCCD1}">
              <a14:hiddenFill xmlns:a14="http://schemas.microsoft.com/office/drawing/2010/main">
                <a:solidFill>
                  <a:srgbClr val="FFFFD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buSzTx/>
            </a:pPr>
            <a:endParaRPr lang="en-US" altLang="it-IT" sz="1600" dirty="0">
              <a:latin typeface="Arial" panose="020B0604020202020204" pitchFamily="34" charset="0"/>
            </a:endParaRP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19</a:t>
            </a:fld>
            <a:endParaRPr lang="en-US"/>
          </a:p>
        </p:txBody>
      </p:sp>
    </p:spTree>
    <p:extLst>
      <p:ext uri="{BB962C8B-B14F-4D97-AF65-F5344CB8AC3E}">
        <p14:creationId xmlns:p14="http://schemas.microsoft.com/office/powerpoint/2010/main" val="210014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9" descr="Large confetti"/>
          <p:cNvSpPr>
            <a:spLocks noChangeArrowheads="1"/>
          </p:cNvSpPr>
          <p:nvPr/>
        </p:nvSpPr>
        <p:spPr bwMode="auto">
          <a:xfrm>
            <a:off x="1066800" y="574675"/>
            <a:ext cx="7315200" cy="461963"/>
          </a:xfrm>
          <a:prstGeom prst="rect">
            <a:avLst/>
          </a:prstGeom>
          <a:noFill/>
          <a:ln w="9525">
            <a:noFill/>
            <a:miter lim="800000"/>
            <a:headEnd/>
            <a:tailEnd/>
          </a:ln>
        </p:spPr>
        <p:txBody>
          <a:bodyPr anchor="b">
            <a:spAutoFit/>
          </a:bodyPr>
          <a:lstStyle/>
          <a:p>
            <a:pPr eaLnBrk="1" hangingPunct="1">
              <a:spcBef>
                <a:spcPct val="50000"/>
              </a:spcBef>
            </a:pPr>
            <a:r>
              <a:rPr lang="it-IT" sz="2400" dirty="0" err="1">
                <a:latin typeface="Times New Roman" pitchFamily="18" charset="0"/>
                <a:cs typeface="Times New Roman" pitchFamily="18" charset="0"/>
              </a:rPr>
              <a:t>Main</a:t>
            </a:r>
            <a:r>
              <a:rPr lang="it-IT" sz="2400" dirty="0">
                <a:latin typeface="Times New Roman" pitchFamily="18" charset="0"/>
                <a:cs typeface="Times New Roman" pitchFamily="18" charset="0"/>
              </a:rPr>
              <a:t> </a:t>
            </a:r>
            <a:r>
              <a:rPr lang="it-IT" sz="2400" dirty="0" err="1">
                <a:latin typeface="Times New Roman" pitchFamily="18" charset="0"/>
                <a:cs typeface="Times New Roman" pitchFamily="18" charset="0"/>
              </a:rPr>
              <a:t>characteristics</a:t>
            </a:r>
            <a:r>
              <a:rPr lang="it-IT" sz="2400" dirty="0">
                <a:latin typeface="Times New Roman" pitchFamily="18" charset="0"/>
                <a:cs typeface="Times New Roman" pitchFamily="18" charset="0"/>
              </a:rPr>
              <a:t> of the private </a:t>
            </a:r>
            <a:r>
              <a:rPr lang="it-IT" sz="2400" dirty="0" err="1">
                <a:latin typeface="Times New Roman" pitchFamily="18" charset="0"/>
                <a:cs typeface="Times New Roman" pitchFamily="18" charset="0"/>
              </a:rPr>
              <a:t>pension</a:t>
            </a:r>
            <a:r>
              <a:rPr lang="it-IT" sz="2400" dirty="0">
                <a:latin typeface="Times New Roman" pitchFamily="18" charset="0"/>
                <a:cs typeface="Times New Roman" pitchFamily="18" charset="0"/>
              </a:rPr>
              <a:t> </a:t>
            </a:r>
            <a:r>
              <a:rPr lang="it-IT" sz="2400" dirty="0" err="1">
                <a:latin typeface="Times New Roman" pitchFamily="18" charset="0"/>
                <a:cs typeface="Times New Roman" pitchFamily="18" charset="0"/>
              </a:rPr>
              <a:t>system</a:t>
            </a:r>
            <a:endParaRPr lang="en-GB" sz="2400" dirty="0">
              <a:latin typeface="Times New Roman" pitchFamily="18" charset="0"/>
              <a:cs typeface="Times New Roman" pitchFamily="18" charset="0"/>
            </a:endParaRPr>
          </a:p>
        </p:txBody>
      </p:sp>
      <p:sp>
        <p:nvSpPr>
          <p:cNvPr id="11267" name="Text Box 3"/>
          <p:cNvSpPr txBox="1">
            <a:spLocks noChangeArrowheads="1"/>
          </p:cNvSpPr>
          <p:nvPr/>
        </p:nvSpPr>
        <p:spPr bwMode="auto">
          <a:xfrm>
            <a:off x="395536" y="1628800"/>
            <a:ext cx="8229600" cy="4401205"/>
          </a:xfrm>
          <a:prstGeom prst="rect">
            <a:avLst/>
          </a:prstGeom>
          <a:solidFill>
            <a:schemeClr val="bg1"/>
          </a:solidFill>
          <a:ln w="19050">
            <a:noFill/>
            <a:miter lim="800000"/>
            <a:headEnd/>
            <a:tailEnd/>
          </a:ln>
        </p:spPr>
        <p:txBody>
          <a:bodyPr>
            <a:spAutoFit/>
          </a:bodyPr>
          <a:lstStyle/>
          <a:p>
            <a:pPr algn="just" eaLnBrk="1" hangingPunct="1">
              <a:spcBef>
                <a:spcPct val="50000"/>
              </a:spcBef>
              <a:buFont typeface="Wingdings" pitchFamily="2" charset="2"/>
              <a:buNone/>
            </a:pPr>
            <a:r>
              <a:rPr lang="en-GB" altLang="zh-CN" sz="2000" b="0" dirty="0">
                <a:latin typeface="Times New Roman" pitchFamily="18" charset="0"/>
                <a:cs typeface="Times New Roman" pitchFamily="18" charset="0"/>
              </a:rPr>
              <a:t>Private pension plans are mainly </a:t>
            </a:r>
            <a:r>
              <a:rPr lang="en-GB" altLang="zh-CN" sz="2000" dirty="0">
                <a:latin typeface="Times New Roman" pitchFamily="18" charset="0"/>
                <a:cs typeface="Times New Roman" pitchFamily="18" charset="0"/>
              </a:rPr>
              <a:t>defined contribution</a:t>
            </a:r>
            <a:r>
              <a:rPr lang="en-GB" altLang="zh-CN" sz="2000" b="0" dirty="0">
                <a:latin typeface="Times New Roman" pitchFamily="18" charset="0"/>
                <a:cs typeface="Times New Roman" pitchFamily="18" charset="0"/>
              </a:rPr>
              <a:t> and can be both occupational and personal. Membership is </a:t>
            </a:r>
            <a:r>
              <a:rPr lang="en-GB" altLang="zh-CN" sz="2000" dirty="0">
                <a:latin typeface="Times New Roman" pitchFamily="18" charset="0"/>
                <a:cs typeface="Times New Roman" pitchFamily="18" charset="0"/>
              </a:rPr>
              <a:t>voluntary</a:t>
            </a:r>
            <a:r>
              <a:rPr lang="en-GB" altLang="zh-CN" sz="2000" b="0" dirty="0">
                <a:latin typeface="Times New Roman" pitchFamily="18" charset="0"/>
                <a:cs typeface="Times New Roman" pitchFamily="18" charset="0"/>
              </a:rPr>
              <a:t>, with auto-enrolment for new members of workforce.</a:t>
            </a:r>
          </a:p>
          <a:p>
            <a:pPr algn="just" eaLnBrk="1" hangingPunct="1">
              <a:spcBef>
                <a:spcPct val="50000"/>
              </a:spcBef>
            </a:pPr>
            <a:r>
              <a:rPr lang="en-GB" sz="2000" dirty="0">
                <a:latin typeface="Times New Roman" pitchFamily="18" charset="0"/>
                <a:ea typeface="SimSun" pitchFamily="2" charset="-122"/>
                <a:cs typeface="Times New Roman" pitchFamily="18" charset="0"/>
              </a:rPr>
              <a:t>Occupational</a:t>
            </a:r>
            <a:r>
              <a:rPr lang="en-GB" sz="2000" b="0" dirty="0">
                <a:latin typeface="Times New Roman" pitchFamily="18" charset="0"/>
                <a:ea typeface="SimSun" pitchFamily="2" charset="-122"/>
                <a:cs typeface="Times New Roman" pitchFamily="18" charset="0"/>
              </a:rPr>
              <a:t> plans are set up by collective bargaining between employers’ associations and trade unions at several levels. Membership occurs on a collective basis.</a:t>
            </a:r>
          </a:p>
          <a:p>
            <a:pPr algn="just">
              <a:spcBef>
                <a:spcPct val="50000"/>
              </a:spcBef>
              <a:buFont typeface="Wingdings" pitchFamily="2" charset="2"/>
              <a:buNone/>
            </a:pPr>
            <a:r>
              <a:rPr lang="en-GB" sz="2000" dirty="0">
                <a:latin typeface="Times New Roman" pitchFamily="18" charset="0"/>
                <a:ea typeface="SimSun" pitchFamily="2" charset="-122"/>
                <a:cs typeface="Times New Roman" pitchFamily="18" charset="0"/>
              </a:rPr>
              <a:t>Personal</a:t>
            </a:r>
            <a:r>
              <a:rPr lang="en-GB" sz="2000" b="0" dirty="0">
                <a:latin typeface="Times New Roman" pitchFamily="18" charset="0"/>
                <a:ea typeface="SimSun" pitchFamily="2" charset="-122"/>
                <a:cs typeface="Times New Roman" pitchFamily="18" charset="0"/>
              </a:rPr>
              <a:t> plans are provided by banks, insurance companies, investment firms and asset management companies. Membership is on an individual basis. </a:t>
            </a:r>
          </a:p>
          <a:p>
            <a:pPr algn="just" eaLnBrk="1" hangingPunct="1">
              <a:spcBef>
                <a:spcPct val="50000"/>
              </a:spcBef>
              <a:buFont typeface="Wingdings" pitchFamily="2" charset="2"/>
              <a:buNone/>
            </a:pPr>
            <a:r>
              <a:rPr lang="en-GB" altLang="zh-CN" sz="2000" b="0" dirty="0">
                <a:latin typeface="Times New Roman" pitchFamily="18" charset="0"/>
              </a:rPr>
              <a:t>The </a:t>
            </a:r>
            <a:r>
              <a:rPr lang="en-GB" altLang="zh-CN" sz="2000" dirty="0">
                <a:latin typeface="Times New Roman" pitchFamily="18" charset="0"/>
              </a:rPr>
              <a:t>regulatory framework </a:t>
            </a:r>
            <a:r>
              <a:rPr lang="en-GB" altLang="zh-CN" sz="2000" b="0" dirty="0">
                <a:latin typeface="Times New Roman" pitchFamily="18" charset="0"/>
              </a:rPr>
              <a:t>regarding, with a few exemptions, is the same both for occupational and personal pensions.</a:t>
            </a:r>
          </a:p>
          <a:p>
            <a:pPr algn="just" eaLnBrk="1" hangingPunct="1">
              <a:spcBef>
                <a:spcPct val="50000"/>
              </a:spcBef>
              <a:buFont typeface="Wingdings" pitchFamily="2" charset="2"/>
              <a:buNone/>
            </a:pPr>
            <a:r>
              <a:rPr lang="en-GB" altLang="zh-CN" sz="2000" b="0" dirty="0">
                <a:latin typeface="Times New Roman" pitchFamily="18" charset="0"/>
              </a:rPr>
              <a:t>The </a:t>
            </a:r>
            <a:r>
              <a:rPr lang="en-GB" altLang="zh-CN" sz="2000" dirty="0">
                <a:latin typeface="Times New Roman" pitchFamily="18" charset="0"/>
              </a:rPr>
              <a:t>supervision</a:t>
            </a:r>
            <a:r>
              <a:rPr lang="en-GB" altLang="zh-CN" sz="2000" b="0" dirty="0">
                <a:latin typeface="Times New Roman" pitchFamily="18" charset="0"/>
              </a:rPr>
              <a:t> is concentrated in an independent specialised authority (COVIP)</a:t>
            </a: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7" name="Rectangle 5" descr="Large confetti"/>
          <p:cNvSpPr>
            <a:spLocks noChangeArrowheads="1"/>
          </p:cNvSpPr>
          <p:nvPr/>
        </p:nvSpPr>
        <p:spPr bwMode="auto">
          <a:xfrm>
            <a:off x="681577" y="476672"/>
            <a:ext cx="8077200" cy="4572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ctr">
              <a:spcBef>
                <a:spcPct val="50000"/>
              </a:spcBef>
              <a:buSzTx/>
            </a:pPr>
            <a:r>
              <a:rPr lang="en-US" altLang="it-IT" sz="2400" dirty="0">
                <a:latin typeface="Times New Roman" pitchFamily="18" charset="0"/>
                <a:cs typeface="Times New Roman" pitchFamily="18" charset="0"/>
              </a:rPr>
              <a:t>Investment </a:t>
            </a:r>
            <a:r>
              <a:rPr lang="en-US" altLang="it-IT" sz="2400" dirty="0" err="1">
                <a:latin typeface="Times New Roman" pitchFamily="18" charset="0"/>
                <a:cs typeface="Times New Roman" pitchFamily="18" charset="0"/>
              </a:rPr>
              <a:t>managment</a:t>
            </a:r>
            <a:endParaRPr lang="en-US" altLang="it-IT" sz="2400" dirty="0">
              <a:latin typeface="Times New Roman" pitchFamily="18" charset="0"/>
              <a:cs typeface="Times New Roman" pitchFamily="18" charset="0"/>
            </a:endParaRPr>
          </a:p>
        </p:txBody>
      </p:sp>
      <p:graphicFrame>
        <p:nvGraphicFramePr>
          <p:cNvPr id="284778" name="Group 106"/>
          <p:cNvGraphicFramePr>
            <a:graphicFrameLocks noGrp="1"/>
          </p:cNvGraphicFramePr>
          <p:nvPr>
            <p:extLst>
              <p:ext uri="{D42A27DB-BD31-4B8C-83A1-F6EECF244321}">
                <p14:modId xmlns:p14="http://schemas.microsoft.com/office/powerpoint/2010/main" val="2381080724"/>
              </p:ext>
            </p:extLst>
          </p:nvPr>
        </p:nvGraphicFramePr>
        <p:xfrm>
          <a:off x="304800" y="1586064"/>
          <a:ext cx="8458200" cy="4407408"/>
        </p:xfrm>
        <a:graphic>
          <a:graphicData uri="http://schemas.openxmlformats.org/drawingml/2006/table">
            <a:tbl>
              <a:tblPr/>
              <a:tblGrid>
                <a:gridCol w="2362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508000">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Investment management carried out 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Professional managers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Institution setting up the plan/fund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Directly managed by the fund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055813">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Contractual pension funds:</a:t>
                      </a:r>
                      <a:endParaRPr kumimoji="0" lang="en-US"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GB"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 </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(Banks, insurance companies, investment firms, asset management </a:t>
                      </a:r>
                      <a:r>
                        <a:rPr kumimoji="0" lang="en-GB" altLang="it-IT" sz="16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companies.An</a:t>
                      </a:r>
                      <a:r>
                        <a:rPr kumimoji="0" lang="en-GB"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agreement must be signed between the governing board of the pension fund and the asset manager outlining the guidelines for the investment of fund assets)</a:t>
                      </a:r>
                      <a:endPar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Not allowed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7175">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Open pension funds</a:t>
                      </a:r>
                      <a:endParaRPr kumimoji="0" lang="en-US" altLang="it-IT"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0" lang="en-US" altLang="it-IT" sz="1600" b="0" i="0" u="none" strike="noStrike" cap="none" normalizeH="0" baseline="0" dirty="0">
                        <a:ln>
                          <a:noFill/>
                        </a:ln>
                        <a:solidFill>
                          <a:schemeClr val="tx1"/>
                        </a:solidFill>
                        <a:effectLst/>
                        <a:latin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2"/>
                  </a:ext>
                </a:extLst>
              </a:tr>
              <a:tr h="287338">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GB"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Pre-existing pension funds</a:t>
                      </a:r>
                      <a:endPar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Allowed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Allowed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ts val="0"/>
                        </a:spcBef>
                        <a:spcAft>
                          <a:spcPct val="0"/>
                        </a:spcAft>
                        <a:buClrTx/>
                        <a:buSzPct val="85000"/>
                        <a:buFontTx/>
                        <a:buNone/>
                        <a:tabLst/>
                      </a:pPr>
                      <a:r>
                        <a:rPr kumimoji="0" lang="en-US" altLang="it-IT" sz="1600" b="0"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rPr>
                        <a:t>Allowed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8744">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altLang="it-IT"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gridSpan="3">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altLang="it-IT"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0" lang="en-US" altLang="it-IT" sz="1600" b="0" i="0" u="none" strike="noStrike" cap="none" normalizeH="0" baseline="0" dirty="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extLst>
                  <a:ext uri="{0D108BD9-81ED-4DB2-BD59-A6C34878D82A}">
                    <a16:rowId xmlns:a16="http://schemas.microsoft.com/office/drawing/2014/main" val="10004"/>
                  </a:ext>
                </a:extLst>
              </a:tr>
            </a:tbl>
          </a:graphicData>
        </a:graphic>
      </p:graphicFrame>
      <p:sp>
        <p:nvSpPr>
          <p:cNvPr id="2" name="Segnaposto numero diapositiva 1"/>
          <p:cNvSpPr>
            <a:spLocks noGrp="1"/>
          </p:cNvSpPr>
          <p:nvPr>
            <p:ph type="sldNum" sz="quarter" idx="12"/>
          </p:nvPr>
        </p:nvSpPr>
        <p:spPr/>
        <p:txBody>
          <a:bodyPr/>
          <a:lstStyle/>
          <a:p>
            <a:fld id="{6C659B49-9064-4652-91E2-1759753DA92B}" type="slidenum">
              <a:rPr lang="en-US" smtClean="0"/>
              <a:pPr/>
              <a:t>20</a:t>
            </a:fld>
            <a:endParaRPr lang="en-US"/>
          </a:p>
        </p:txBody>
      </p:sp>
    </p:spTree>
    <p:extLst>
      <p:ext uri="{BB962C8B-B14F-4D97-AF65-F5344CB8AC3E}">
        <p14:creationId xmlns:p14="http://schemas.microsoft.com/office/powerpoint/2010/main" val="68765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descr="Large confetti"/>
          <p:cNvSpPr>
            <a:spLocks noChangeArrowheads="1"/>
          </p:cNvSpPr>
          <p:nvPr/>
        </p:nvSpPr>
        <p:spPr bwMode="auto">
          <a:xfrm>
            <a:off x="711695" y="227404"/>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buSzTx/>
            </a:pPr>
            <a:r>
              <a:rPr lang="it-IT" altLang="it-IT" sz="2400" dirty="0" err="1">
                <a:solidFill>
                  <a:schemeClr val="tx1"/>
                </a:solidFill>
                <a:latin typeface="Times New Roman" pitchFamily="18" charset="0"/>
                <a:cs typeface="Times New Roman" pitchFamily="18" charset="0"/>
              </a:rPr>
              <a:t>Investment</a:t>
            </a:r>
            <a:r>
              <a:rPr lang="it-IT" altLang="it-IT" sz="2400" dirty="0">
                <a:solidFill>
                  <a:schemeClr val="tx1"/>
                </a:solidFill>
                <a:latin typeface="Times New Roman" pitchFamily="18" charset="0"/>
                <a:cs typeface="Times New Roman" pitchFamily="18" charset="0"/>
              </a:rPr>
              <a:t> </a:t>
            </a:r>
            <a:r>
              <a:rPr lang="it-IT" altLang="it-IT" sz="2400" dirty="0" err="1">
                <a:solidFill>
                  <a:schemeClr val="tx1"/>
                </a:solidFill>
                <a:latin typeface="Times New Roman" pitchFamily="18" charset="0"/>
                <a:cs typeface="Times New Roman" pitchFamily="18" charset="0"/>
              </a:rPr>
              <a:t>regulation</a:t>
            </a:r>
            <a:endParaRPr lang="en-GB" altLang="it-IT" sz="2400" dirty="0">
              <a:solidFill>
                <a:schemeClr val="tx1"/>
              </a:solidFill>
              <a:latin typeface="Times New Roman" pitchFamily="18" charset="0"/>
              <a:cs typeface="Times New Roman" pitchFamily="18" charset="0"/>
            </a:endParaRPr>
          </a:p>
        </p:txBody>
      </p:sp>
      <p:sp>
        <p:nvSpPr>
          <p:cNvPr id="343044" name="Text Box 4"/>
          <p:cNvSpPr txBox="1">
            <a:spLocks noChangeArrowheads="1"/>
          </p:cNvSpPr>
          <p:nvPr/>
        </p:nvSpPr>
        <p:spPr bwMode="auto">
          <a:xfrm>
            <a:off x="707131" y="1099510"/>
            <a:ext cx="8208269" cy="5478423"/>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defTabSz="963613">
              <a:spcBef>
                <a:spcPct val="0"/>
              </a:spcBef>
              <a:defRPr sz="2400">
                <a:solidFill>
                  <a:schemeClr val="tx1"/>
                </a:solidFill>
                <a:latin typeface="Arial Unicode MS" panose="020B0604020202020204" pitchFamily="34" charset="-128"/>
              </a:defRPr>
            </a:lvl1pPr>
            <a:lvl2pPr marL="1128713" indent="-457200" algn="l" defTabSz="963613">
              <a:spcBef>
                <a:spcPct val="0"/>
              </a:spcBef>
              <a:defRPr sz="2400">
                <a:solidFill>
                  <a:schemeClr val="tx1"/>
                </a:solidFill>
                <a:latin typeface="Arial Unicode MS" panose="020B0604020202020204" pitchFamily="34" charset="-128"/>
              </a:defRPr>
            </a:lvl2pPr>
            <a:lvl3pPr marL="1776413" indent="-457200" algn="l" defTabSz="963613">
              <a:spcBef>
                <a:spcPct val="0"/>
              </a:spcBef>
              <a:defRPr sz="2400">
                <a:solidFill>
                  <a:schemeClr val="tx1"/>
                </a:solidFill>
                <a:latin typeface="Arial Unicode MS" panose="020B0604020202020204" pitchFamily="34" charset="-128"/>
              </a:defRPr>
            </a:lvl3pPr>
            <a:lvl4pPr marL="2424113" indent="-457200" algn="l" defTabSz="963613">
              <a:spcBef>
                <a:spcPct val="0"/>
              </a:spcBef>
              <a:defRPr sz="2400">
                <a:solidFill>
                  <a:schemeClr val="tx1"/>
                </a:solidFill>
                <a:latin typeface="Arial Unicode MS" panose="020B0604020202020204" pitchFamily="34" charset="-128"/>
              </a:defRPr>
            </a:lvl4pPr>
            <a:lvl5pPr marL="3071813" indent="-457200" algn="l" defTabSz="963613">
              <a:spcBef>
                <a:spcPct val="0"/>
              </a:spcBef>
              <a:defRPr sz="2400">
                <a:solidFill>
                  <a:schemeClr val="tx1"/>
                </a:solidFill>
                <a:latin typeface="Arial Unicode MS" panose="020B0604020202020204" pitchFamily="34" charset="-128"/>
              </a:defRPr>
            </a:lvl5pPr>
            <a:lvl6pPr marL="3529013" indent="-457200" defTabSz="963613" fontAlgn="base">
              <a:spcBef>
                <a:spcPct val="0"/>
              </a:spcBef>
              <a:spcAft>
                <a:spcPct val="0"/>
              </a:spcAft>
              <a:defRPr sz="2400">
                <a:solidFill>
                  <a:schemeClr val="tx1"/>
                </a:solidFill>
                <a:latin typeface="Arial Unicode MS" panose="020B0604020202020204" pitchFamily="34" charset="-128"/>
              </a:defRPr>
            </a:lvl6pPr>
            <a:lvl7pPr marL="3986213" indent="-457200" defTabSz="963613" fontAlgn="base">
              <a:spcBef>
                <a:spcPct val="0"/>
              </a:spcBef>
              <a:spcAft>
                <a:spcPct val="0"/>
              </a:spcAft>
              <a:defRPr sz="2400">
                <a:solidFill>
                  <a:schemeClr val="tx1"/>
                </a:solidFill>
                <a:latin typeface="Arial Unicode MS" panose="020B0604020202020204" pitchFamily="34" charset="-128"/>
              </a:defRPr>
            </a:lvl7pPr>
            <a:lvl8pPr marL="4443413" indent="-457200" defTabSz="963613" fontAlgn="base">
              <a:spcBef>
                <a:spcPct val="0"/>
              </a:spcBef>
              <a:spcAft>
                <a:spcPct val="0"/>
              </a:spcAft>
              <a:defRPr sz="2400">
                <a:solidFill>
                  <a:schemeClr val="tx1"/>
                </a:solidFill>
                <a:latin typeface="Arial Unicode MS" panose="020B0604020202020204" pitchFamily="34" charset="-128"/>
              </a:defRPr>
            </a:lvl8pPr>
            <a:lvl9pPr marL="4900613" indent="-457200" defTabSz="963613" fontAlgn="base">
              <a:spcBef>
                <a:spcPct val="0"/>
              </a:spcBef>
              <a:spcAft>
                <a:spcPct val="0"/>
              </a:spcAft>
              <a:defRPr sz="2400">
                <a:solidFill>
                  <a:schemeClr val="tx1"/>
                </a:solidFill>
                <a:latin typeface="Arial Unicode MS" panose="020B0604020202020204" pitchFamily="34" charset="-128"/>
              </a:defRPr>
            </a:lvl9pPr>
          </a:lstStyle>
          <a:p>
            <a:pPr marL="342900" indent="-342900" algn="just" eaLnBrk="0" hangingPunct="0">
              <a:spcBef>
                <a:spcPct val="50000"/>
              </a:spcBef>
              <a:buSzTx/>
              <a:buFontTx/>
              <a:buChar char="-"/>
            </a:pPr>
            <a:r>
              <a:rPr lang="en-GB" altLang="it-IT" sz="2000" b="0" dirty="0">
                <a:latin typeface="Times New Roman" panose="02020603050405020304" pitchFamily="18" charset="0"/>
                <a:cs typeface="Times New Roman" panose="02020603050405020304" pitchFamily="18" charset="0"/>
              </a:rPr>
              <a:t>Legislative Decree 252/2005 – some investment rules and COVIP powers</a:t>
            </a:r>
          </a:p>
          <a:p>
            <a:pPr marL="342900" indent="-342900" algn="just">
              <a:spcBef>
                <a:spcPct val="50000"/>
              </a:spcBef>
              <a:buFontTx/>
              <a:buChar char="-"/>
            </a:pPr>
            <a:r>
              <a:rPr lang="en-US" sz="2000" b="0" dirty="0">
                <a:latin typeface="Times New Roman" panose="02020603050405020304" pitchFamily="18" charset="0"/>
                <a:cs typeface="Times New Roman" panose="02020603050405020304" pitchFamily="18" charset="0"/>
              </a:rPr>
              <a:t>Ministry Decree  166/2014 - from a quantitative regulation towards governance attention</a:t>
            </a:r>
          </a:p>
          <a:p>
            <a:pPr marL="342900" indent="-342900" algn="just">
              <a:spcBef>
                <a:spcPct val="50000"/>
              </a:spcBef>
              <a:buFontTx/>
              <a:buChar char="-"/>
            </a:pPr>
            <a:r>
              <a:rPr lang="it-IT" sz="2000" b="0" dirty="0">
                <a:latin typeface="Times New Roman" panose="02020603050405020304" pitchFamily="18" charset="0"/>
                <a:cs typeface="Times New Roman" panose="02020603050405020304" pitchFamily="18" charset="0"/>
              </a:rPr>
              <a:t>Covip </a:t>
            </a:r>
            <a:r>
              <a:rPr lang="it-IT" sz="2000" b="0" dirty="0" err="1">
                <a:latin typeface="Times New Roman" panose="02020603050405020304" pitchFamily="18" charset="0"/>
                <a:cs typeface="Times New Roman" panose="02020603050405020304" pitchFamily="18" charset="0"/>
              </a:rPr>
              <a:t>provision</a:t>
            </a:r>
            <a:r>
              <a:rPr lang="it-IT" sz="2000" b="0" dirty="0">
                <a:latin typeface="Times New Roman" panose="02020603050405020304" pitchFamily="18" charset="0"/>
                <a:cs typeface="Times New Roman" panose="02020603050405020304" pitchFamily="18" charset="0"/>
              </a:rPr>
              <a:t> del 16 marzo 2012 - SIPP </a:t>
            </a:r>
          </a:p>
          <a:p>
            <a:pPr marL="342900" indent="-342900" algn="just">
              <a:spcBef>
                <a:spcPct val="50000"/>
              </a:spcBef>
              <a:buFontTx/>
              <a:buChar char="-"/>
            </a:pPr>
            <a:endParaRPr lang="it-IT" sz="2000" b="0" dirty="0">
              <a:latin typeface="Times New Roman" panose="02020603050405020304" pitchFamily="18" charset="0"/>
              <a:cs typeface="Times New Roman" panose="02020603050405020304" pitchFamily="18" charset="0"/>
            </a:endParaRPr>
          </a:p>
          <a:p>
            <a:pPr marL="1471613" lvl="1" indent="-342900">
              <a:buFontTx/>
              <a:buChar char="-"/>
            </a:pPr>
            <a:r>
              <a:rPr lang="en-US" sz="2000" b="0" dirty="0">
                <a:latin typeface="Times New Roman" panose="02020603050405020304" pitchFamily="18" charset="0"/>
                <a:cs typeface="Times New Roman" panose="02020603050405020304" pitchFamily="18" charset="0"/>
              </a:rPr>
              <a:t>Written statement of investment-policy principles</a:t>
            </a:r>
          </a:p>
          <a:p>
            <a:pPr marL="1471613" lvl="1" indent="-342900">
              <a:buFontTx/>
              <a:buChar char="-"/>
            </a:pPr>
            <a:endParaRPr lang="en-US" sz="2000" b="0" dirty="0">
              <a:latin typeface="Times New Roman" panose="02020603050405020304" pitchFamily="18" charset="0"/>
              <a:cs typeface="Times New Roman" panose="02020603050405020304" pitchFamily="18" charset="0"/>
            </a:endParaRPr>
          </a:p>
          <a:p>
            <a:pPr marL="1471613" lvl="1" indent="-342900">
              <a:buFontTx/>
              <a:buChar char="-"/>
            </a:pPr>
            <a:r>
              <a:rPr lang="en-US" sz="2000" b="0" dirty="0">
                <a:latin typeface="Times New Roman" panose="02020603050405020304" pitchFamily="18" charset="0"/>
                <a:cs typeface="Times New Roman" panose="02020603050405020304" pitchFamily="18" charset="0"/>
              </a:rPr>
              <a:t>Common regulatory framework for all kinds of pension funds (with more than 100 members)</a:t>
            </a:r>
          </a:p>
          <a:p>
            <a:pPr marL="1471613" lvl="1" indent="-342900">
              <a:buFontTx/>
              <a:buChar char="-"/>
            </a:pPr>
            <a:endParaRPr lang="en-US" sz="2000" b="0" dirty="0">
              <a:latin typeface="Times New Roman" panose="02020603050405020304" pitchFamily="18" charset="0"/>
              <a:cs typeface="Times New Roman" panose="02020603050405020304" pitchFamily="18" charset="0"/>
            </a:endParaRPr>
          </a:p>
          <a:p>
            <a:pPr marL="1471613" lvl="1" indent="-342900">
              <a:buFontTx/>
              <a:buChar char="-"/>
            </a:pPr>
            <a:r>
              <a:rPr lang="en-US" sz="2000" b="0" dirty="0">
                <a:latin typeface="Times New Roman" panose="02020603050405020304" pitchFamily="18" charset="0"/>
                <a:cs typeface="Times New Roman" panose="02020603050405020304" pitchFamily="18" charset="0"/>
              </a:rPr>
              <a:t> Implementation of the investment policy </a:t>
            </a:r>
          </a:p>
          <a:p>
            <a:pPr marL="1471613" lvl="1" indent="-342900">
              <a:buFontTx/>
              <a:buChar char="-"/>
            </a:pPr>
            <a:endParaRPr lang="en-US" sz="2000" b="0" dirty="0">
              <a:latin typeface="Times New Roman" panose="02020603050405020304" pitchFamily="18" charset="0"/>
              <a:cs typeface="Times New Roman" panose="02020603050405020304" pitchFamily="18" charset="0"/>
            </a:endParaRPr>
          </a:p>
          <a:p>
            <a:pPr marL="1471613" lvl="1" indent="-342900">
              <a:buFontTx/>
              <a:buChar char="-"/>
            </a:pPr>
            <a:r>
              <a:rPr lang="en-US" sz="2000" b="0" dirty="0">
                <a:latin typeface="Times New Roman" panose="02020603050405020304" pitchFamily="18" charset="0"/>
                <a:cs typeface="Times New Roman" panose="02020603050405020304" pitchFamily="18" charset="0"/>
              </a:rPr>
              <a:t>Clarification of the role and duties of bodies/</a:t>
            </a:r>
            <a:r>
              <a:rPr lang="en-US" sz="2000" b="0" dirty="0" err="1">
                <a:latin typeface="Times New Roman" panose="02020603050405020304" pitchFamily="18" charset="0"/>
                <a:cs typeface="Times New Roman" panose="02020603050405020304" pitchFamily="18" charset="0"/>
              </a:rPr>
              <a:t>responsibles</a:t>
            </a:r>
            <a:r>
              <a:rPr lang="en-US" sz="2000" b="0" dirty="0">
                <a:latin typeface="Times New Roman" panose="02020603050405020304" pitchFamily="18" charset="0"/>
                <a:cs typeface="Times New Roman" panose="02020603050405020304" pitchFamily="18" charset="0"/>
              </a:rPr>
              <a:t> involved in the investment process – introduction of the investment management function</a:t>
            </a:r>
          </a:p>
          <a:p>
            <a:pPr marL="1471613" lvl="1" indent="-342900">
              <a:buFontTx/>
              <a:buChar char="-"/>
            </a:pPr>
            <a:endParaRPr lang="en-US" sz="2000" dirty="0">
              <a:latin typeface="Times New Roman" panose="02020603050405020304" pitchFamily="18" charset="0"/>
              <a:cs typeface="Times New Roman" panose="02020603050405020304" pitchFamily="18" charset="0"/>
            </a:endParaRPr>
          </a:p>
        </p:txBody>
      </p:sp>
      <p:sp>
        <p:nvSpPr>
          <p:cNvPr id="343046" name="Rectangle 10" descr="Large confetti"/>
          <p:cNvSpPr>
            <a:spLocks noChangeArrowheads="1"/>
          </p:cNvSpPr>
          <p:nvPr/>
        </p:nvSpPr>
        <p:spPr bwMode="auto">
          <a:xfrm>
            <a:off x="8496300" y="1409700"/>
            <a:ext cx="4191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buSzTx/>
            </a:pPr>
            <a:endParaRPr lang="en-GB" altLang="it-IT" sz="1600" dirty="0">
              <a:solidFill>
                <a:schemeClr val="tx2"/>
              </a:solidFill>
              <a:latin typeface="Arial" panose="020B0604020202020204" pitchFamily="34" charset="0"/>
            </a:endParaRP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21</a:t>
            </a:fld>
            <a:endParaRPr lang="en-US"/>
          </a:p>
        </p:txBody>
      </p:sp>
    </p:spTree>
    <p:extLst>
      <p:ext uri="{BB962C8B-B14F-4D97-AF65-F5344CB8AC3E}">
        <p14:creationId xmlns:p14="http://schemas.microsoft.com/office/powerpoint/2010/main" val="2367915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descr="Large confetti"/>
          <p:cNvSpPr>
            <a:spLocks noChangeArrowheads="1"/>
          </p:cNvSpPr>
          <p:nvPr/>
        </p:nvSpPr>
        <p:spPr bwMode="auto">
          <a:xfrm>
            <a:off x="688375" y="228315"/>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r>
              <a:rPr lang="en-US" sz="2400" dirty="0">
                <a:solidFill>
                  <a:srgbClr val="000000"/>
                </a:solidFill>
                <a:latin typeface="Times New Roman" pitchFamily="18" charset="0"/>
                <a:cs typeface="Times New Roman" pitchFamily="18" charset="0"/>
              </a:rPr>
              <a:t>Role and duties of bodies/responsible involved in the investment process</a:t>
            </a:r>
            <a:endParaRPr lang="it-IT" sz="2400" dirty="0">
              <a:solidFill>
                <a:srgbClr val="000000"/>
              </a:solidFill>
              <a:latin typeface="Times New Roman" pitchFamily="18" charset="0"/>
              <a:cs typeface="Times New Roman" pitchFamily="18" charset="0"/>
            </a:endParaRPr>
          </a:p>
        </p:txBody>
      </p:sp>
      <p:sp>
        <p:nvSpPr>
          <p:cNvPr id="343044" name="Text Box 4"/>
          <p:cNvSpPr txBox="1">
            <a:spLocks noChangeArrowheads="1"/>
          </p:cNvSpPr>
          <p:nvPr/>
        </p:nvSpPr>
        <p:spPr bwMode="auto">
          <a:xfrm>
            <a:off x="552897" y="854874"/>
            <a:ext cx="8362503" cy="40011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defTabSz="963613">
              <a:spcBef>
                <a:spcPct val="0"/>
              </a:spcBef>
              <a:defRPr sz="2400">
                <a:solidFill>
                  <a:schemeClr val="tx1"/>
                </a:solidFill>
                <a:latin typeface="Arial Unicode MS" panose="020B0604020202020204" pitchFamily="34" charset="-128"/>
              </a:defRPr>
            </a:lvl1pPr>
            <a:lvl2pPr marL="1128713" indent="-457200" algn="l" defTabSz="963613">
              <a:spcBef>
                <a:spcPct val="0"/>
              </a:spcBef>
              <a:defRPr sz="2400">
                <a:solidFill>
                  <a:schemeClr val="tx1"/>
                </a:solidFill>
                <a:latin typeface="Arial Unicode MS" panose="020B0604020202020204" pitchFamily="34" charset="-128"/>
              </a:defRPr>
            </a:lvl2pPr>
            <a:lvl3pPr marL="1776413" indent="-457200" algn="l" defTabSz="963613">
              <a:spcBef>
                <a:spcPct val="0"/>
              </a:spcBef>
              <a:defRPr sz="2400">
                <a:solidFill>
                  <a:schemeClr val="tx1"/>
                </a:solidFill>
                <a:latin typeface="Arial Unicode MS" panose="020B0604020202020204" pitchFamily="34" charset="-128"/>
              </a:defRPr>
            </a:lvl3pPr>
            <a:lvl4pPr marL="2424113" indent="-457200" algn="l" defTabSz="963613">
              <a:spcBef>
                <a:spcPct val="0"/>
              </a:spcBef>
              <a:defRPr sz="2400">
                <a:solidFill>
                  <a:schemeClr val="tx1"/>
                </a:solidFill>
                <a:latin typeface="Arial Unicode MS" panose="020B0604020202020204" pitchFamily="34" charset="-128"/>
              </a:defRPr>
            </a:lvl4pPr>
            <a:lvl5pPr marL="3071813" indent="-457200" algn="l" defTabSz="963613">
              <a:spcBef>
                <a:spcPct val="0"/>
              </a:spcBef>
              <a:defRPr sz="2400">
                <a:solidFill>
                  <a:schemeClr val="tx1"/>
                </a:solidFill>
                <a:latin typeface="Arial Unicode MS" panose="020B0604020202020204" pitchFamily="34" charset="-128"/>
              </a:defRPr>
            </a:lvl5pPr>
            <a:lvl6pPr marL="3529013" indent="-457200" defTabSz="963613" fontAlgn="base">
              <a:spcBef>
                <a:spcPct val="0"/>
              </a:spcBef>
              <a:spcAft>
                <a:spcPct val="0"/>
              </a:spcAft>
              <a:defRPr sz="2400">
                <a:solidFill>
                  <a:schemeClr val="tx1"/>
                </a:solidFill>
                <a:latin typeface="Arial Unicode MS" panose="020B0604020202020204" pitchFamily="34" charset="-128"/>
              </a:defRPr>
            </a:lvl6pPr>
            <a:lvl7pPr marL="3986213" indent="-457200" defTabSz="963613" fontAlgn="base">
              <a:spcBef>
                <a:spcPct val="0"/>
              </a:spcBef>
              <a:spcAft>
                <a:spcPct val="0"/>
              </a:spcAft>
              <a:defRPr sz="2400">
                <a:solidFill>
                  <a:schemeClr val="tx1"/>
                </a:solidFill>
                <a:latin typeface="Arial Unicode MS" panose="020B0604020202020204" pitchFamily="34" charset="-128"/>
              </a:defRPr>
            </a:lvl7pPr>
            <a:lvl8pPr marL="4443413" indent="-457200" defTabSz="963613" fontAlgn="base">
              <a:spcBef>
                <a:spcPct val="0"/>
              </a:spcBef>
              <a:spcAft>
                <a:spcPct val="0"/>
              </a:spcAft>
              <a:defRPr sz="2400">
                <a:solidFill>
                  <a:schemeClr val="tx1"/>
                </a:solidFill>
                <a:latin typeface="Arial Unicode MS" panose="020B0604020202020204" pitchFamily="34" charset="-128"/>
              </a:defRPr>
            </a:lvl8pPr>
            <a:lvl9pPr marL="4900613" indent="-457200" defTabSz="963613" fontAlgn="base">
              <a:spcBef>
                <a:spcPct val="0"/>
              </a:spcBef>
              <a:spcAft>
                <a:spcPct val="0"/>
              </a:spcAft>
              <a:defRPr sz="2400">
                <a:solidFill>
                  <a:schemeClr val="tx1"/>
                </a:solidFill>
                <a:latin typeface="Arial Unicode MS" panose="020B0604020202020204" pitchFamily="34" charset="-128"/>
              </a:defRPr>
            </a:lvl9pPr>
          </a:lstStyle>
          <a:p>
            <a:pPr lvl="2">
              <a:buFont typeface="Wingdings" panose="05000000000000000000" pitchFamily="2" charset="2"/>
              <a:buChar char="ü"/>
            </a:pPr>
            <a:endParaRPr lang="it-IT" sz="2000" b="0" dirty="0">
              <a:solidFill>
                <a:srgbClr val="000000"/>
              </a:solidFill>
              <a:latin typeface="Times New Roman" panose="02020603050405020304" pitchFamily="18" charset="0"/>
              <a:cs typeface="Times New Roman" panose="02020603050405020304" pitchFamily="18" charset="0"/>
            </a:endParaRPr>
          </a:p>
        </p:txBody>
      </p:sp>
      <p:sp>
        <p:nvSpPr>
          <p:cNvPr id="343046" name="Rectangle 10" descr="Large confetti"/>
          <p:cNvSpPr>
            <a:spLocks noChangeArrowheads="1"/>
          </p:cNvSpPr>
          <p:nvPr/>
        </p:nvSpPr>
        <p:spPr bwMode="auto">
          <a:xfrm>
            <a:off x="8496300" y="1409700"/>
            <a:ext cx="4191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endParaRPr lang="en-GB" altLang="it-IT" sz="1600" dirty="0">
              <a:solidFill>
                <a:srgbClr val="565349"/>
              </a:solidFill>
              <a:latin typeface="Arial" panose="020B060402020202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2514176734"/>
              </p:ext>
            </p:extLst>
          </p:nvPr>
        </p:nvGraphicFramePr>
        <p:xfrm>
          <a:off x="323527" y="1111378"/>
          <a:ext cx="8591873" cy="5107976"/>
        </p:xfrm>
        <a:graphic>
          <a:graphicData uri="http://schemas.openxmlformats.org/drawingml/2006/table">
            <a:tbl>
              <a:tblPr firstRow="1" firstCol="1" bandRow="1">
                <a:tableStyleId>{5C22544A-7EE6-4342-B048-85BDC9FD1C3A}</a:tableStyleId>
              </a:tblPr>
              <a:tblGrid>
                <a:gridCol w="1950646">
                  <a:extLst>
                    <a:ext uri="{9D8B030D-6E8A-4147-A177-3AD203B41FA5}">
                      <a16:colId xmlns:a16="http://schemas.microsoft.com/office/drawing/2014/main" val="20000"/>
                    </a:ext>
                  </a:extLst>
                </a:gridCol>
                <a:gridCol w="6641227">
                  <a:extLst>
                    <a:ext uri="{9D8B030D-6E8A-4147-A177-3AD203B41FA5}">
                      <a16:colId xmlns:a16="http://schemas.microsoft.com/office/drawing/2014/main" val="20001"/>
                    </a:ext>
                  </a:extLst>
                </a:gridCol>
              </a:tblGrid>
              <a:tr h="207326">
                <a:tc gridSpan="2">
                  <a:txBody>
                    <a:bodyPr/>
                    <a:lstStyle/>
                    <a:p>
                      <a:pPr algn="l">
                        <a:lnSpc>
                          <a:spcPct val="115000"/>
                        </a:lnSpc>
                        <a:spcAft>
                          <a:spcPts val="0"/>
                        </a:spcAft>
                      </a:pPr>
                      <a:r>
                        <a:rPr lang="en-US" sz="1400" dirty="0">
                          <a:effectLst/>
                          <a:latin typeface="Times New Roman" panose="02020603050405020304" pitchFamily="18" charset="0"/>
                          <a:cs typeface="Times New Roman" panose="02020603050405020304" pitchFamily="18" charset="0"/>
                        </a:rPr>
                        <a:t>IT-1; IT-4   (</a:t>
                      </a:r>
                      <a:r>
                        <a:rPr lang="en-US" sz="1400" dirty="0" err="1">
                          <a:effectLst/>
                          <a:latin typeface="Times New Roman" panose="02020603050405020304" pitchFamily="18" charset="0"/>
                          <a:cs typeface="Times New Roman" panose="02020603050405020304" pitchFamily="18" charset="0"/>
                        </a:rPr>
                        <a:t>artt</a:t>
                      </a:r>
                      <a:r>
                        <a:rPr lang="en-US" sz="1400" dirty="0">
                          <a:effectLst/>
                          <a:latin typeface="Times New Roman" panose="02020603050405020304" pitchFamily="18" charset="0"/>
                          <a:cs typeface="Times New Roman" panose="02020603050405020304" pitchFamily="18" charset="0"/>
                        </a:rPr>
                        <a:t>. 2, 5 COVIP Regulation of 16/3/2012)</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10000"/>
                  </a:ext>
                </a:extLst>
              </a:tr>
              <a:tr h="1032874">
                <a:tc>
                  <a:txBody>
                    <a:bodyPr/>
                    <a:lstStyle/>
                    <a:p>
                      <a:pPr algn="l">
                        <a:lnSpc>
                          <a:spcPct val="115000"/>
                        </a:lnSpc>
                        <a:spcAft>
                          <a:spcPts val="0"/>
                        </a:spcAft>
                      </a:pPr>
                      <a:r>
                        <a:rPr lang="en-US" sz="1400" dirty="0">
                          <a:effectLst/>
                          <a:latin typeface="Times New Roman" panose="02020603050405020304" pitchFamily="18" charset="0"/>
                          <a:cs typeface="Times New Roman" panose="02020603050405020304" pitchFamily="18" charset="0"/>
                        </a:rPr>
                        <a:t>Management board</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lnSpc>
                          <a:spcPct val="115000"/>
                        </a:lnSpc>
                        <a:spcAft>
                          <a:spcPts val="0"/>
                        </a:spcAft>
                        <a:buFont typeface="Calibri" panose="020F0502020204030204" pitchFamily="34" charset="0"/>
                        <a:buChar char="-"/>
                      </a:pPr>
                      <a:r>
                        <a:rPr lang="en-US" sz="1400" dirty="0">
                          <a:effectLst/>
                          <a:latin typeface="Times New Roman" panose="02020603050405020304" pitchFamily="18" charset="0"/>
                          <a:cs typeface="Times New Roman" panose="02020603050405020304" pitchFamily="18" charset="0"/>
                        </a:rPr>
                        <a:t>Set and approve the investment policy</a:t>
                      </a:r>
                      <a:endParaRPr lang="it-IT" sz="1400" dirty="0">
                        <a:effectLst/>
                        <a:latin typeface="Times New Roman" panose="02020603050405020304" pitchFamily="18"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en-US" sz="1400" dirty="0">
                          <a:effectLst/>
                          <a:latin typeface="Times New Roman" panose="02020603050405020304" pitchFamily="18" charset="0"/>
                          <a:cs typeface="Times New Roman" panose="02020603050405020304" pitchFamily="18" charset="0"/>
                        </a:rPr>
                        <a:t>Approve and withdraw the mandate of asset managers</a:t>
                      </a:r>
                      <a:endParaRPr lang="it-IT" sz="1400" dirty="0">
                        <a:effectLst/>
                        <a:latin typeface="Times New Roman" panose="02020603050405020304" pitchFamily="18"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en-US" sz="1400" dirty="0">
                          <a:effectLst/>
                          <a:latin typeface="Times New Roman" panose="02020603050405020304" pitchFamily="18" charset="0"/>
                          <a:cs typeface="Times New Roman" panose="02020603050405020304" pitchFamily="18" charset="0"/>
                        </a:rPr>
                        <a:t>Supervise on the activity of the investment management function</a:t>
                      </a:r>
                      <a:endParaRPr lang="it-IT" sz="1400" dirty="0">
                        <a:effectLst/>
                        <a:latin typeface="Times New Roman" panose="02020603050405020304" pitchFamily="18" charset="0"/>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en-US" sz="1400" dirty="0">
                          <a:effectLst/>
                          <a:latin typeface="Times New Roman" panose="02020603050405020304" pitchFamily="18" charset="0"/>
                          <a:cs typeface="Times New Roman" panose="02020603050405020304" pitchFamily="18" charset="0"/>
                        </a:rPr>
                        <a:t>Approve the internal control procedures</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093646">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en-US" sz="1400" dirty="0">
                          <a:effectLst/>
                          <a:latin typeface="Times New Roman" panose="02020603050405020304" pitchFamily="18" charset="0"/>
                          <a:cs typeface="Times New Roman" panose="02020603050405020304" pitchFamily="18" charset="0"/>
                        </a:rPr>
                        <a:t>Investment management function </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15000"/>
                        </a:lnSpc>
                        <a:spcAft>
                          <a:spcPts val="0"/>
                        </a:spcAft>
                      </a:pP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111760"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  contributes to define the investment policy and to select the asset managers; </a:t>
                      </a:r>
                      <a:endParaRPr lang="it-IT" sz="1400" dirty="0">
                        <a:effectLst/>
                        <a:latin typeface="Times New Roman" panose="02020603050405020304" pitchFamily="18" charset="0"/>
                        <a:cs typeface="Times New Roman" panose="02020603050405020304" pitchFamily="18" charset="0"/>
                      </a:endParaRPr>
                    </a:p>
                    <a:p>
                      <a:pPr marL="111760"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 checks the financial management by evaluating the performance over time; </a:t>
                      </a:r>
                      <a:endParaRPr lang="it-IT" sz="1400" dirty="0">
                        <a:effectLst/>
                        <a:latin typeface="Times New Roman" panose="02020603050405020304" pitchFamily="18" charset="0"/>
                        <a:cs typeface="Times New Roman" panose="02020603050405020304" pitchFamily="18" charset="0"/>
                      </a:endParaRPr>
                    </a:p>
                    <a:p>
                      <a:pPr marL="111760"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 monitors the implementation of the strategy and assesses the work of asset managers;</a:t>
                      </a:r>
                      <a:endParaRPr lang="it-IT" sz="1400" dirty="0">
                        <a:effectLst/>
                        <a:latin typeface="Times New Roman" panose="02020603050405020304" pitchFamily="18" charset="0"/>
                        <a:cs typeface="Times New Roman" panose="02020603050405020304" pitchFamily="18" charset="0"/>
                      </a:endParaRPr>
                    </a:p>
                    <a:p>
                      <a:pPr marL="111760"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 - checks the compliance of the investment policy with ethical principles (if they are provided);</a:t>
                      </a:r>
                      <a:endParaRPr lang="it-IT" sz="1400" dirty="0">
                        <a:effectLst/>
                        <a:latin typeface="Times New Roman" panose="02020603050405020304" pitchFamily="18" charset="0"/>
                        <a:cs typeface="Times New Roman" panose="02020603050405020304" pitchFamily="18" charset="0"/>
                      </a:endParaRPr>
                    </a:p>
                    <a:p>
                      <a:pPr marL="111760"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 - proposes to the financial committees and to the management board any changes to the investment policy; </a:t>
                      </a:r>
                      <a:endParaRPr lang="it-IT" sz="1400" dirty="0">
                        <a:effectLst/>
                        <a:latin typeface="Times New Roman" panose="02020603050405020304" pitchFamily="18" charset="0"/>
                        <a:cs typeface="Times New Roman" panose="02020603050405020304" pitchFamily="18" charset="0"/>
                      </a:endParaRPr>
                    </a:p>
                    <a:p>
                      <a:pPr marL="111760" algn="just">
                        <a:lnSpc>
                          <a:spcPct val="115000"/>
                        </a:lnSpc>
                        <a:spcAft>
                          <a:spcPts val="0"/>
                        </a:spcAft>
                      </a:pPr>
                      <a:r>
                        <a:rPr lang="en-US" sz="1400" dirty="0">
                          <a:effectLst/>
                          <a:latin typeface="Times New Roman" panose="02020603050405020304" pitchFamily="18" charset="0"/>
                          <a:cs typeface="Times New Roman" panose="02020603050405020304" pitchFamily="18" charset="0"/>
                        </a:rPr>
                        <a:t>- supports advisor and other parties involved in the investment process on issues relating to the implementation of the strategy and the investment performance; </a:t>
                      </a:r>
                      <a:endParaRPr lang="it-IT" sz="1400" dirty="0">
                        <a:effectLst/>
                        <a:latin typeface="Times New Roman" panose="02020603050405020304" pitchFamily="18" charset="0"/>
                        <a:cs typeface="Times New Roman" panose="02020603050405020304" pitchFamily="18" charset="0"/>
                      </a:endParaRPr>
                    </a:p>
                    <a:p>
                      <a:pPr marL="111760" algn="just" defTabSz="685800" rtl="0" eaLnBrk="1" latinLnBrk="0" hangingPunct="1">
                        <a:lnSpc>
                          <a:spcPct val="115000"/>
                        </a:lnSpc>
                        <a:spcAft>
                          <a:spcPts val="0"/>
                        </a:spcAft>
                      </a:pPr>
                      <a:r>
                        <a:rPr lang="en-US" sz="1400" dirty="0">
                          <a:effectLst/>
                          <a:latin typeface="Times New Roman" panose="02020603050405020304" pitchFamily="18" charset="0"/>
                          <a:cs typeface="Times New Roman" panose="02020603050405020304" pitchFamily="18" charset="0"/>
                        </a:rPr>
                        <a:t>- is responsible in defining, developing and updating the internal control procedures of </a:t>
                      </a:r>
                      <a:r>
                        <a:rPr lang="en-US" sz="1400" kern="1200" dirty="0">
                          <a:solidFill>
                            <a:schemeClr val="dk1"/>
                          </a:solidFill>
                          <a:effectLst/>
                          <a:latin typeface="Times New Roman" panose="02020603050405020304" pitchFamily="18" charset="0"/>
                          <a:ea typeface="+mn-ea"/>
                          <a:cs typeface="Times New Roman" panose="02020603050405020304" pitchFamily="18" charset="0"/>
                        </a:rPr>
                        <a:t>financial management. </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29972">
                <a:tc>
                  <a:txBody>
                    <a:bodyPr/>
                    <a:lstStyle/>
                    <a:p>
                      <a:pPr algn="l">
                        <a:lnSpc>
                          <a:spcPct val="115000"/>
                        </a:lnSpc>
                        <a:spcAft>
                          <a:spcPts val="0"/>
                        </a:spcAft>
                      </a:pPr>
                      <a:r>
                        <a:rPr lang="en-US" sz="1400" b="1" kern="1200" dirty="0">
                          <a:solidFill>
                            <a:schemeClr val="lt1"/>
                          </a:solidFill>
                          <a:effectLst/>
                          <a:latin typeface="Times New Roman" panose="02020603050405020304" pitchFamily="18" charset="0"/>
                          <a:ea typeface="+mn-ea"/>
                          <a:cs typeface="Times New Roman" panose="02020603050405020304" pitchFamily="18" charset="0"/>
                        </a:rPr>
                        <a:t>Investment committee</a:t>
                      </a:r>
                      <a:endParaRPr lang="it-IT" sz="14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111760" lvl="0" indent="-342900" algn="just" defTabSz="685800" rtl="0" eaLnBrk="1" latinLnBrk="0" hangingPunct="1">
                        <a:lnSpc>
                          <a:spcPct val="115000"/>
                        </a:lnSpc>
                        <a:spcAft>
                          <a:spcPts val="0"/>
                        </a:spcAft>
                        <a:buFont typeface="Calibri" panose="020F0502020204030204" pitchFamily="34" charset="0"/>
                        <a:buChar char="-"/>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Evaluate suggestions of the investment management function and financial advisor    to the board</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lvl="0" indent="-342900" algn="just" defTabSz="685800" rtl="0" eaLnBrk="1" latinLnBrk="0" hangingPunct="1">
                        <a:lnSpc>
                          <a:spcPct val="115000"/>
                        </a:lnSpc>
                        <a:spcAft>
                          <a:spcPts val="0"/>
                        </a:spcAft>
                        <a:buFont typeface="Calibri" panose="020F0502020204030204" pitchFamily="34" charset="0"/>
                        <a:buChar char="-"/>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Recommendation to the board</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3" name="Segnaposto numero diapositiva 2"/>
          <p:cNvSpPr>
            <a:spLocks noGrp="1"/>
          </p:cNvSpPr>
          <p:nvPr>
            <p:ph type="sldNum" sz="quarter" idx="12"/>
          </p:nvPr>
        </p:nvSpPr>
        <p:spPr/>
        <p:txBody>
          <a:bodyPr/>
          <a:lstStyle/>
          <a:p>
            <a:fld id="{0443FD31-4A75-4375-846C-637E17AE8669}" type="slidenum">
              <a:rPr lang="en-US" smtClean="0"/>
              <a:pPr/>
              <a:t>22</a:t>
            </a:fld>
            <a:endParaRPr lang="en-US"/>
          </a:p>
        </p:txBody>
      </p:sp>
    </p:spTree>
    <p:extLst>
      <p:ext uri="{BB962C8B-B14F-4D97-AF65-F5344CB8AC3E}">
        <p14:creationId xmlns:p14="http://schemas.microsoft.com/office/powerpoint/2010/main" val="356995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descr="Large confetti"/>
          <p:cNvSpPr>
            <a:spLocks noChangeArrowheads="1"/>
          </p:cNvSpPr>
          <p:nvPr/>
        </p:nvSpPr>
        <p:spPr bwMode="auto">
          <a:xfrm>
            <a:off x="688375" y="228315"/>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r>
              <a:rPr lang="en-US" sz="2400" dirty="0">
                <a:solidFill>
                  <a:schemeClr val="tx1"/>
                </a:solidFill>
                <a:latin typeface="Times New Roman" pitchFamily="18" charset="0"/>
                <a:cs typeface="Times New Roman" pitchFamily="18" charset="0"/>
              </a:rPr>
              <a:t>Role and duties of bodies/responsible involved in the investment process</a:t>
            </a:r>
            <a:endParaRPr lang="it-IT" sz="2400" dirty="0">
              <a:solidFill>
                <a:schemeClr val="tx1"/>
              </a:solidFill>
              <a:latin typeface="Times New Roman" pitchFamily="18" charset="0"/>
              <a:cs typeface="Times New Roman" pitchFamily="18" charset="0"/>
            </a:endParaRPr>
          </a:p>
        </p:txBody>
      </p:sp>
      <p:sp>
        <p:nvSpPr>
          <p:cNvPr id="343044" name="Text Box 4"/>
          <p:cNvSpPr txBox="1">
            <a:spLocks noChangeArrowheads="1"/>
          </p:cNvSpPr>
          <p:nvPr/>
        </p:nvSpPr>
        <p:spPr bwMode="auto">
          <a:xfrm>
            <a:off x="552897" y="854874"/>
            <a:ext cx="8362503" cy="40011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defTabSz="963613">
              <a:spcBef>
                <a:spcPct val="0"/>
              </a:spcBef>
              <a:defRPr sz="2400">
                <a:solidFill>
                  <a:schemeClr val="tx1"/>
                </a:solidFill>
                <a:latin typeface="Arial Unicode MS" panose="020B0604020202020204" pitchFamily="34" charset="-128"/>
              </a:defRPr>
            </a:lvl1pPr>
            <a:lvl2pPr marL="1128713" indent="-457200" algn="l" defTabSz="963613">
              <a:spcBef>
                <a:spcPct val="0"/>
              </a:spcBef>
              <a:defRPr sz="2400">
                <a:solidFill>
                  <a:schemeClr val="tx1"/>
                </a:solidFill>
                <a:latin typeface="Arial Unicode MS" panose="020B0604020202020204" pitchFamily="34" charset="-128"/>
              </a:defRPr>
            </a:lvl2pPr>
            <a:lvl3pPr marL="1776413" indent="-457200" algn="l" defTabSz="963613">
              <a:spcBef>
                <a:spcPct val="0"/>
              </a:spcBef>
              <a:defRPr sz="2400">
                <a:solidFill>
                  <a:schemeClr val="tx1"/>
                </a:solidFill>
                <a:latin typeface="Arial Unicode MS" panose="020B0604020202020204" pitchFamily="34" charset="-128"/>
              </a:defRPr>
            </a:lvl3pPr>
            <a:lvl4pPr marL="2424113" indent="-457200" algn="l" defTabSz="963613">
              <a:spcBef>
                <a:spcPct val="0"/>
              </a:spcBef>
              <a:defRPr sz="2400">
                <a:solidFill>
                  <a:schemeClr val="tx1"/>
                </a:solidFill>
                <a:latin typeface="Arial Unicode MS" panose="020B0604020202020204" pitchFamily="34" charset="-128"/>
              </a:defRPr>
            </a:lvl4pPr>
            <a:lvl5pPr marL="3071813" indent="-457200" algn="l" defTabSz="963613">
              <a:spcBef>
                <a:spcPct val="0"/>
              </a:spcBef>
              <a:defRPr sz="2400">
                <a:solidFill>
                  <a:schemeClr val="tx1"/>
                </a:solidFill>
                <a:latin typeface="Arial Unicode MS" panose="020B0604020202020204" pitchFamily="34" charset="-128"/>
              </a:defRPr>
            </a:lvl5pPr>
            <a:lvl6pPr marL="3529013" indent="-457200" defTabSz="963613" fontAlgn="base">
              <a:spcBef>
                <a:spcPct val="0"/>
              </a:spcBef>
              <a:spcAft>
                <a:spcPct val="0"/>
              </a:spcAft>
              <a:defRPr sz="2400">
                <a:solidFill>
                  <a:schemeClr val="tx1"/>
                </a:solidFill>
                <a:latin typeface="Arial Unicode MS" panose="020B0604020202020204" pitchFamily="34" charset="-128"/>
              </a:defRPr>
            </a:lvl6pPr>
            <a:lvl7pPr marL="3986213" indent="-457200" defTabSz="963613" fontAlgn="base">
              <a:spcBef>
                <a:spcPct val="0"/>
              </a:spcBef>
              <a:spcAft>
                <a:spcPct val="0"/>
              </a:spcAft>
              <a:defRPr sz="2400">
                <a:solidFill>
                  <a:schemeClr val="tx1"/>
                </a:solidFill>
                <a:latin typeface="Arial Unicode MS" panose="020B0604020202020204" pitchFamily="34" charset="-128"/>
              </a:defRPr>
            </a:lvl7pPr>
            <a:lvl8pPr marL="4443413" indent="-457200" defTabSz="963613" fontAlgn="base">
              <a:spcBef>
                <a:spcPct val="0"/>
              </a:spcBef>
              <a:spcAft>
                <a:spcPct val="0"/>
              </a:spcAft>
              <a:defRPr sz="2400">
                <a:solidFill>
                  <a:schemeClr val="tx1"/>
                </a:solidFill>
                <a:latin typeface="Arial Unicode MS" panose="020B0604020202020204" pitchFamily="34" charset="-128"/>
              </a:defRPr>
            </a:lvl8pPr>
            <a:lvl9pPr marL="4900613" indent="-457200" defTabSz="963613" fontAlgn="base">
              <a:spcBef>
                <a:spcPct val="0"/>
              </a:spcBef>
              <a:spcAft>
                <a:spcPct val="0"/>
              </a:spcAft>
              <a:defRPr sz="2400">
                <a:solidFill>
                  <a:schemeClr val="tx1"/>
                </a:solidFill>
                <a:latin typeface="Arial Unicode MS" panose="020B0604020202020204" pitchFamily="34" charset="-128"/>
              </a:defRPr>
            </a:lvl9pPr>
          </a:lstStyle>
          <a:p>
            <a:pPr lvl="2">
              <a:buFont typeface="Wingdings" panose="05000000000000000000" pitchFamily="2" charset="2"/>
              <a:buChar char="ü"/>
            </a:pPr>
            <a:endParaRPr lang="it-IT" sz="2000" b="0" dirty="0">
              <a:latin typeface="Times New Roman" panose="02020603050405020304" pitchFamily="18" charset="0"/>
              <a:cs typeface="Times New Roman" panose="02020603050405020304" pitchFamily="18" charset="0"/>
            </a:endParaRPr>
          </a:p>
        </p:txBody>
      </p:sp>
      <p:sp>
        <p:nvSpPr>
          <p:cNvPr id="343046" name="Rectangle 10" descr="Large confetti"/>
          <p:cNvSpPr>
            <a:spLocks noChangeArrowheads="1"/>
          </p:cNvSpPr>
          <p:nvPr/>
        </p:nvSpPr>
        <p:spPr bwMode="auto">
          <a:xfrm>
            <a:off x="8496300" y="1409700"/>
            <a:ext cx="4191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buSzTx/>
            </a:pPr>
            <a:endParaRPr lang="en-GB" altLang="it-IT" sz="1600" dirty="0">
              <a:solidFill>
                <a:schemeClr val="tx2"/>
              </a:solidFill>
              <a:latin typeface="Arial" panose="020B060402020202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87759545"/>
              </p:ext>
            </p:extLst>
          </p:nvPr>
        </p:nvGraphicFramePr>
        <p:xfrm>
          <a:off x="323527" y="1111379"/>
          <a:ext cx="8424937" cy="4778557"/>
        </p:xfrm>
        <a:graphic>
          <a:graphicData uri="http://schemas.openxmlformats.org/drawingml/2006/table">
            <a:tbl>
              <a:tblPr firstRow="1" firstCol="1" bandRow="1">
                <a:tableStyleId>{5C22544A-7EE6-4342-B048-85BDC9FD1C3A}</a:tableStyleId>
              </a:tblPr>
              <a:tblGrid>
                <a:gridCol w="1912746">
                  <a:extLst>
                    <a:ext uri="{9D8B030D-6E8A-4147-A177-3AD203B41FA5}">
                      <a16:colId xmlns:a16="http://schemas.microsoft.com/office/drawing/2014/main" val="20000"/>
                    </a:ext>
                  </a:extLst>
                </a:gridCol>
                <a:gridCol w="6512191">
                  <a:extLst>
                    <a:ext uri="{9D8B030D-6E8A-4147-A177-3AD203B41FA5}">
                      <a16:colId xmlns:a16="http://schemas.microsoft.com/office/drawing/2014/main" val="20001"/>
                    </a:ext>
                  </a:extLst>
                </a:gridCol>
              </a:tblGrid>
              <a:tr h="225493">
                <a:tc gridSpan="2">
                  <a:txBody>
                    <a:bodyPr/>
                    <a:lstStyle/>
                    <a:p>
                      <a:pPr algn="l">
                        <a:lnSpc>
                          <a:spcPct val="115000"/>
                        </a:lnSpc>
                        <a:spcAft>
                          <a:spcPts val="0"/>
                        </a:spcAft>
                      </a:pPr>
                      <a:r>
                        <a:rPr lang="en-US" sz="1400" dirty="0">
                          <a:effectLst/>
                          <a:latin typeface="Times New Roman" panose="02020603050405020304" pitchFamily="18" charset="0"/>
                          <a:cs typeface="Times New Roman" panose="02020603050405020304" pitchFamily="18" charset="0"/>
                        </a:rPr>
                        <a:t>IT-1; IT-4   (</a:t>
                      </a:r>
                      <a:r>
                        <a:rPr lang="en-US" sz="1400" dirty="0" err="1">
                          <a:effectLst/>
                          <a:latin typeface="Times New Roman" panose="02020603050405020304" pitchFamily="18" charset="0"/>
                          <a:cs typeface="Times New Roman" panose="02020603050405020304" pitchFamily="18" charset="0"/>
                        </a:rPr>
                        <a:t>artt</a:t>
                      </a:r>
                      <a:r>
                        <a:rPr lang="en-US" sz="1400" dirty="0">
                          <a:effectLst/>
                          <a:latin typeface="Times New Roman" panose="02020603050405020304" pitchFamily="18" charset="0"/>
                          <a:cs typeface="Times New Roman" panose="02020603050405020304" pitchFamily="18" charset="0"/>
                        </a:rPr>
                        <a:t>. 2, 5 COVIP Regulation of 16/3/2012)</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10000"/>
                  </a:ext>
                </a:extLst>
              </a:tr>
              <a:tr h="2705917">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en-US" sz="1400" kern="1200" dirty="0">
                          <a:solidFill>
                            <a:schemeClr val="bg1"/>
                          </a:solidFill>
                          <a:effectLst/>
                          <a:latin typeface="Times New Roman" panose="02020603050405020304" pitchFamily="18" charset="0"/>
                          <a:ea typeface="+mn-ea"/>
                          <a:cs typeface="Times New Roman" panose="02020603050405020304" pitchFamily="18" charset="0"/>
                        </a:rPr>
                        <a:t>Financial advisor</a:t>
                      </a:r>
                      <a:endParaRPr lang="it-IT" sz="1400" kern="1200" dirty="0">
                        <a:solidFill>
                          <a:schemeClr val="bg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111760" algn="just">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contributes to define the investment policy and to select the asset managers; </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algn="just">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checks the financial management by evaluating the performance over time; </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algn="just">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monitors the implementation of the strategy and assesses the work of asset managers;</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algn="just">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 checks the compliance of the investment policy with ethical principles (if they are provided);</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algn="just">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 proposes to the financial committees and to the management board any changes to the investment policy; </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algn="just">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supports advisor and other parties involved in the investment process on issues relating to the implementation of the strategy and the investment performance; </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111760" algn="just" defTabSz="685800" rtl="0" eaLnBrk="1" latinLnBrk="0" hangingPunct="1">
                        <a:lnSpc>
                          <a:spcPct val="115000"/>
                        </a:lnSpc>
                        <a:spcAft>
                          <a:spcPts val="0"/>
                        </a:spcAft>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 is responsible in defining, developing and updating the internal control procedures of financial management. </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50986">
                <a:tc>
                  <a:txBody>
                    <a:bodyPr/>
                    <a:lstStyle/>
                    <a:p>
                      <a:pPr algn="l">
                        <a:lnSpc>
                          <a:spcPct val="115000"/>
                        </a:lnSpc>
                        <a:spcAft>
                          <a:spcPts val="0"/>
                        </a:spcAft>
                      </a:pPr>
                      <a:r>
                        <a:rPr lang="en-US" sz="1400" kern="1200" dirty="0">
                          <a:solidFill>
                            <a:schemeClr val="bg1"/>
                          </a:solidFill>
                          <a:effectLst/>
                          <a:latin typeface="Times New Roman" panose="02020603050405020304" pitchFamily="18" charset="0"/>
                          <a:ea typeface="+mn-ea"/>
                          <a:cs typeface="Times New Roman" panose="02020603050405020304" pitchFamily="18" charset="0"/>
                        </a:rPr>
                        <a:t>Asset manager</a:t>
                      </a:r>
                      <a:endParaRPr lang="it-IT" sz="1400" kern="1200" dirty="0">
                        <a:solidFill>
                          <a:schemeClr val="bg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342900" lvl="0" indent="-342900" algn="l">
                        <a:lnSpc>
                          <a:spcPct val="115000"/>
                        </a:lnSpc>
                        <a:spcAft>
                          <a:spcPts val="0"/>
                        </a:spcAft>
                        <a:buFont typeface="Calibri" panose="020F0502020204030204" pitchFamily="34" charset="0"/>
                        <a:buChar char="-"/>
                      </a:pPr>
                      <a:r>
                        <a:rPr lang="en-US" sz="1400" kern="1200">
                          <a:solidFill>
                            <a:schemeClr val="dk1"/>
                          </a:solidFill>
                          <a:effectLst/>
                          <a:latin typeface="Times New Roman" panose="02020603050405020304" pitchFamily="18" charset="0"/>
                          <a:ea typeface="+mn-ea"/>
                          <a:cs typeface="Times New Roman" panose="02020603050405020304" pitchFamily="18" charset="0"/>
                        </a:rPr>
                        <a:t>Manage assets according to mandate</a:t>
                      </a:r>
                      <a:endParaRPr lang="it-IT" sz="1400" kern="1200">
                        <a:solidFill>
                          <a:schemeClr val="dk1"/>
                        </a:solidFill>
                        <a:effectLst/>
                        <a:latin typeface="Times New Roman" panose="02020603050405020304" pitchFamily="18" charset="0"/>
                        <a:ea typeface="+mn-ea"/>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en-US" sz="1400" kern="1200">
                          <a:solidFill>
                            <a:schemeClr val="dk1"/>
                          </a:solidFill>
                          <a:effectLst/>
                          <a:latin typeface="Times New Roman" panose="02020603050405020304" pitchFamily="18" charset="0"/>
                          <a:ea typeface="+mn-ea"/>
                          <a:cs typeface="Times New Roman" panose="02020603050405020304" pitchFamily="18" charset="0"/>
                        </a:rPr>
                        <a:t>Periodical report to the board</a:t>
                      </a:r>
                      <a:endParaRPr lang="it-IT" sz="1400" kern="120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68118">
                <a:tc>
                  <a:txBody>
                    <a:bodyPr/>
                    <a:lstStyle/>
                    <a:p>
                      <a:pPr algn="l">
                        <a:lnSpc>
                          <a:spcPct val="115000"/>
                        </a:lnSpc>
                        <a:spcAft>
                          <a:spcPts val="0"/>
                        </a:spcAft>
                      </a:pPr>
                      <a:r>
                        <a:rPr lang="en-US" sz="1400" kern="1200" dirty="0">
                          <a:solidFill>
                            <a:schemeClr val="bg1"/>
                          </a:solidFill>
                          <a:effectLst/>
                          <a:latin typeface="Times New Roman" panose="02020603050405020304" pitchFamily="18" charset="0"/>
                          <a:ea typeface="+mn-ea"/>
                          <a:cs typeface="Times New Roman" panose="02020603050405020304" pitchFamily="18" charset="0"/>
                        </a:rPr>
                        <a:t>Custodian bank</a:t>
                      </a:r>
                      <a:endParaRPr lang="it-IT" sz="1400" kern="1200" dirty="0">
                        <a:solidFill>
                          <a:schemeClr val="bg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342900" lvl="0" indent="-342900" algn="l">
                        <a:lnSpc>
                          <a:spcPct val="115000"/>
                        </a:lnSpc>
                        <a:spcAft>
                          <a:spcPts val="0"/>
                        </a:spcAft>
                        <a:buFont typeface="Calibri" panose="020F0502020204030204" pitchFamily="34" charset="0"/>
                        <a:buChar char="-"/>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Custodian of assets</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p>
                      <a:pPr marL="342900" lvl="0" indent="-342900" algn="l">
                        <a:lnSpc>
                          <a:spcPct val="115000"/>
                        </a:lnSpc>
                        <a:spcAft>
                          <a:spcPts val="0"/>
                        </a:spcAft>
                        <a:buFont typeface="Calibri" panose="020F0502020204030204" pitchFamily="34" charset="0"/>
                        <a:buChar char="-"/>
                      </a:pPr>
                      <a:r>
                        <a:rPr lang="en-US" sz="1400" kern="1200" dirty="0">
                          <a:solidFill>
                            <a:schemeClr val="dk1"/>
                          </a:solidFill>
                          <a:effectLst/>
                          <a:latin typeface="Times New Roman" panose="02020603050405020304" pitchFamily="18" charset="0"/>
                          <a:ea typeface="+mn-ea"/>
                          <a:cs typeface="Times New Roman" panose="02020603050405020304" pitchFamily="18" charset="0"/>
                        </a:rPr>
                        <a:t>Other activities (e.g. transmission of data)</a:t>
                      </a:r>
                      <a:endParaRPr lang="it-IT" sz="140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84337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IT-2  (IT - 3) (art. 1 COVIP Regulation of 16/3/2012).</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Sponsor companies apply their industry regulation (e.g. financial or insurance laws) with regards to organizational profiles and allocation of responsibilities </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
        <p:nvSpPr>
          <p:cNvPr id="3" name="Segnaposto numero diapositiva 2"/>
          <p:cNvSpPr>
            <a:spLocks noGrp="1"/>
          </p:cNvSpPr>
          <p:nvPr>
            <p:ph type="sldNum" sz="quarter" idx="12"/>
          </p:nvPr>
        </p:nvSpPr>
        <p:spPr/>
        <p:txBody>
          <a:bodyPr/>
          <a:lstStyle/>
          <a:p>
            <a:fld id="{0443FD31-4A75-4375-846C-637E17AE8669}" type="slidenum">
              <a:rPr lang="en-US" smtClean="0"/>
              <a:pPr/>
              <a:t>23</a:t>
            </a:fld>
            <a:endParaRPr lang="en-US"/>
          </a:p>
        </p:txBody>
      </p:sp>
    </p:spTree>
    <p:extLst>
      <p:ext uri="{BB962C8B-B14F-4D97-AF65-F5344CB8AC3E}">
        <p14:creationId xmlns:p14="http://schemas.microsoft.com/office/powerpoint/2010/main" val="202185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descr="Large confetti"/>
          <p:cNvSpPr>
            <a:spLocks noChangeArrowheads="1"/>
          </p:cNvSpPr>
          <p:nvPr/>
        </p:nvSpPr>
        <p:spPr bwMode="auto">
          <a:xfrm>
            <a:off x="688375" y="228315"/>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r>
              <a:rPr lang="en-US" sz="2400" dirty="0">
                <a:solidFill>
                  <a:srgbClr val="000000"/>
                </a:solidFill>
                <a:latin typeface="Times New Roman" pitchFamily="18" charset="0"/>
                <a:cs typeface="Times New Roman" pitchFamily="18" charset="0"/>
              </a:rPr>
              <a:t>Role and duties of bodies/responsible involved in the investment process</a:t>
            </a:r>
            <a:endParaRPr lang="it-IT" sz="2400" dirty="0">
              <a:solidFill>
                <a:srgbClr val="000000"/>
              </a:solidFill>
              <a:latin typeface="Times New Roman" pitchFamily="18" charset="0"/>
              <a:cs typeface="Times New Roman" pitchFamily="18" charset="0"/>
            </a:endParaRPr>
          </a:p>
        </p:txBody>
      </p:sp>
      <p:sp>
        <p:nvSpPr>
          <p:cNvPr id="343044" name="Text Box 4"/>
          <p:cNvSpPr txBox="1">
            <a:spLocks noChangeArrowheads="1"/>
          </p:cNvSpPr>
          <p:nvPr/>
        </p:nvSpPr>
        <p:spPr bwMode="auto">
          <a:xfrm>
            <a:off x="552897" y="854874"/>
            <a:ext cx="8362503" cy="400110"/>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defTabSz="963613">
              <a:spcBef>
                <a:spcPct val="0"/>
              </a:spcBef>
              <a:defRPr sz="2400">
                <a:solidFill>
                  <a:schemeClr val="tx1"/>
                </a:solidFill>
                <a:latin typeface="Arial Unicode MS" panose="020B0604020202020204" pitchFamily="34" charset="-128"/>
              </a:defRPr>
            </a:lvl1pPr>
            <a:lvl2pPr marL="1128713" indent="-457200" algn="l" defTabSz="963613">
              <a:spcBef>
                <a:spcPct val="0"/>
              </a:spcBef>
              <a:defRPr sz="2400">
                <a:solidFill>
                  <a:schemeClr val="tx1"/>
                </a:solidFill>
                <a:latin typeface="Arial Unicode MS" panose="020B0604020202020204" pitchFamily="34" charset="-128"/>
              </a:defRPr>
            </a:lvl2pPr>
            <a:lvl3pPr marL="1776413" indent="-457200" algn="l" defTabSz="963613">
              <a:spcBef>
                <a:spcPct val="0"/>
              </a:spcBef>
              <a:defRPr sz="2400">
                <a:solidFill>
                  <a:schemeClr val="tx1"/>
                </a:solidFill>
                <a:latin typeface="Arial Unicode MS" panose="020B0604020202020204" pitchFamily="34" charset="-128"/>
              </a:defRPr>
            </a:lvl3pPr>
            <a:lvl4pPr marL="2424113" indent="-457200" algn="l" defTabSz="963613">
              <a:spcBef>
                <a:spcPct val="0"/>
              </a:spcBef>
              <a:defRPr sz="2400">
                <a:solidFill>
                  <a:schemeClr val="tx1"/>
                </a:solidFill>
                <a:latin typeface="Arial Unicode MS" panose="020B0604020202020204" pitchFamily="34" charset="-128"/>
              </a:defRPr>
            </a:lvl4pPr>
            <a:lvl5pPr marL="3071813" indent="-457200" algn="l" defTabSz="963613">
              <a:spcBef>
                <a:spcPct val="0"/>
              </a:spcBef>
              <a:defRPr sz="2400">
                <a:solidFill>
                  <a:schemeClr val="tx1"/>
                </a:solidFill>
                <a:latin typeface="Arial Unicode MS" panose="020B0604020202020204" pitchFamily="34" charset="-128"/>
              </a:defRPr>
            </a:lvl5pPr>
            <a:lvl6pPr marL="3529013" indent="-457200" defTabSz="963613" fontAlgn="base">
              <a:spcBef>
                <a:spcPct val="0"/>
              </a:spcBef>
              <a:spcAft>
                <a:spcPct val="0"/>
              </a:spcAft>
              <a:defRPr sz="2400">
                <a:solidFill>
                  <a:schemeClr val="tx1"/>
                </a:solidFill>
                <a:latin typeface="Arial Unicode MS" panose="020B0604020202020204" pitchFamily="34" charset="-128"/>
              </a:defRPr>
            </a:lvl6pPr>
            <a:lvl7pPr marL="3986213" indent="-457200" defTabSz="963613" fontAlgn="base">
              <a:spcBef>
                <a:spcPct val="0"/>
              </a:spcBef>
              <a:spcAft>
                <a:spcPct val="0"/>
              </a:spcAft>
              <a:defRPr sz="2400">
                <a:solidFill>
                  <a:schemeClr val="tx1"/>
                </a:solidFill>
                <a:latin typeface="Arial Unicode MS" panose="020B0604020202020204" pitchFamily="34" charset="-128"/>
              </a:defRPr>
            </a:lvl7pPr>
            <a:lvl8pPr marL="4443413" indent="-457200" defTabSz="963613" fontAlgn="base">
              <a:spcBef>
                <a:spcPct val="0"/>
              </a:spcBef>
              <a:spcAft>
                <a:spcPct val="0"/>
              </a:spcAft>
              <a:defRPr sz="2400">
                <a:solidFill>
                  <a:schemeClr val="tx1"/>
                </a:solidFill>
                <a:latin typeface="Arial Unicode MS" panose="020B0604020202020204" pitchFamily="34" charset="-128"/>
              </a:defRPr>
            </a:lvl8pPr>
            <a:lvl9pPr marL="4900613" indent="-457200" defTabSz="963613" fontAlgn="base">
              <a:spcBef>
                <a:spcPct val="0"/>
              </a:spcBef>
              <a:spcAft>
                <a:spcPct val="0"/>
              </a:spcAft>
              <a:defRPr sz="2400">
                <a:solidFill>
                  <a:schemeClr val="tx1"/>
                </a:solidFill>
                <a:latin typeface="Arial Unicode MS" panose="020B0604020202020204" pitchFamily="34" charset="-128"/>
              </a:defRPr>
            </a:lvl9pPr>
          </a:lstStyle>
          <a:p>
            <a:pPr lvl="2">
              <a:buFont typeface="Wingdings" panose="05000000000000000000" pitchFamily="2" charset="2"/>
              <a:buChar char="ü"/>
            </a:pPr>
            <a:endParaRPr lang="it-IT" sz="2000" b="0" dirty="0">
              <a:solidFill>
                <a:srgbClr val="000000"/>
              </a:solidFill>
              <a:latin typeface="Times New Roman" panose="02020603050405020304" pitchFamily="18" charset="0"/>
              <a:cs typeface="Times New Roman" panose="02020603050405020304" pitchFamily="18" charset="0"/>
            </a:endParaRPr>
          </a:p>
        </p:txBody>
      </p:sp>
      <p:sp>
        <p:nvSpPr>
          <p:cNvPr id="343046" name="Rectangle 10" descr="Large confetti"/>
          <p:cNvSpPr>
            <a:spLocks noChangeArrowheads="1"/>
          </p:cNvSpPr>
          <p:nvPr/>
        </p:nvSpPr>
        <p:spPr bwMode="auto">
          <a:xfrm>
            <a:off x="8496300" y="1409700"/>
            <a:ext cx="4191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endParaRPr lang="en-GB" altLang="it-IT" sz="1600" dirty="0">
              <a:solidFill>
                <a:srgbClr val="565349"/>
              </a:solidFill>
              <a:latin typeface="Arial" panose="020B060402020202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16381258"/>
              </p:ext>
            </p:extLst>
          </p:nvPr>
        </p:nvGraphicFramePr>
        <p:xfrm>
          <a:off x="323527" y="1111378"/>
          <a:ext cx="8591873" cy="5042842"/>
        </p:xfrm>
        <a:graphic>
          <a:graphicData uri="http://schemas.openxmlformats.org/drawingml/2006/table">
            <a:tbl>
              <a:tblPr firstRow="1" firstCol="1" bandRow="1">
                <a:tableStyleId>{5C22544A-7EE6-4342-B048-85BDC9FD1C3A}</a:tableStyleId>
              </a:tblPr>
              <a:tblGrid>
                <a:gridCol w="1950646">
                  <a:extLst>
                    <a:ext uri="{9D8B030D-6E8A-4147-A177-3AD203B41FA5}">
                      <a16:colId xmlns:a16="http://schemas.microsoft.com/office/drawing/2014/main" val="20000"/>
                    </a:ext>
                  </a:extLst>
                </a:gridCol>
                <a:gridCol w="6641227">
                  <a:extLst>
                    <a:ext uri="{9D8B030D-6E8A-4147-A177-3AD203B41FA5}">
                      <a16:colId xmlns:a16="http://schemas.microsoft.com/office/drawing/2014/main" val="20001"/>
                    </a:ext>
                  </a:extLst>
                </a:gridCol>
              </a:tblGrid>
              <a:tr h="227190">
                <a:tc gridSpan="2">
                  <a:txBody>
                    <a:bodyPr/>
                    <a:lstStyle/>
                    <a:p>
                      <a:pPr algn="l">
                        <a:lnSpc>
                          <a:spcPct val="115000"/>
                        </a:lnSpc>
                        <a:spcAft>
                          <a:spcPts val="0"/>
                        </a:spcAft>
                      </a:pPr>
                      <a:r>
                        <a:rPr lang="en-US" sz="1400" dirty="0">
                          <a:effectLst/>
                          <a:latin typeface="Times New Roman" panose="02020603050405020304" pitchFamily="18" charset="0"/>
                          <a:cs typeface="Times New Roman" panose="02020603050405020304" pitchFamily="18" charset="0"/>
                        </a:rPr>
                        <a:t>IT-1; IT-4   (</a:t>
                      </a:r>
                      <a:r>
                        <a:rPr lang="en-US" sz="1400" dirty="0" err="1">
                          <a:effectLst/>
                          <a:latin typeface="Times New Roman" panose="02020603050405020304" pitchFamily="18" charset="0"/>
                          <a:cs typeface="Times New Roman" panose="02020603050405020304" pitchFamily="18" charset="0"/>
                        </a:rPr>
                        <a:t>artt</a:t>
                      </a:r>
                      <a:r>
                        <a:rPr lang="en-US" sz="1400" dirty="0">
                          <a:effectLst/>
                          <a:latin typeface="Times New Roman" panose="02020603050405020304" pitchFamily="18" charset="0"/>
                          <a:cs typeface="Times New Roman" panose="02020603050405020304" pitchFamily="18" charset="0"/>
                        </a:rPr>
                        <a:t>. 2, 5 COVIP Regulation of 16/3/2012)</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10000"/>
                  </a:ext>
                </a:extLst>
              </a:tr>
              <a:tr h="1958867">
                <a:tc>
                  <a:txBody>
                    <a:bodyPr/>
                    <a:lstStyle/>
                    <a:p>
                      <a:pPr algn="l">
                        <a:lnSpc>
                          <a:spcPct val="115000"/>
                        </a:lnSpc>
                        <a:spcAft>
                          <a:spcPts val="0"/>
                        </a:spcAft>
                      </a:pPr>
                      <a:r>
                        <a:rPr lang="en-US" sz="1400" dirty="0">
                          <a:effectLst/>
                          <a:latin typeface="Times New Roman" panose="02020603050405020304" pitchFamily="18" charset="0"/>
                          <a:cs typeface="Times New Roman" panose="02020603050405020304" pitchFamily="18" charset="0"/>
                        </a:rPr>
                        <a:t>Management board</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l">
                        <a:lnSpc>
                          <a:spcPct val="115000"/>
                        </a:lnSpc>
                        <a:spcAft>
                          <a:spcPts val="0"/>
                        </a:spcAft>
                        <a:buFont typeface="Calibri" panose="020F0502020204030204" pitchFamily="34" charset="0"/>
                        <a:buNone/>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Board members are appointed according to criteria of professional qualification and competence between subjects that have collected an experience of at least three years performing the activities indicated in art. 2 of DM n. 79/2007. </a:t>
                      </a:r>
                    </a:p>
                    <a:p>
                      <a:pPr marL="0" lvl="0" indent="0" algn="l">
                        <a:lnSpc>
                          <a:spcPct val="115000"/>
                        </a:lnSpc>
                        <a:spcAft>
                          <a:spcPts val="0"/>
                        </a:spcAft>
                        <a:buFont typeface="Calibri" panose="020F0502020204030204" pitchFamily="34" charset="0"/>
                        <a:buNone/>
                      </a:pPr>
                      <a:endParaRPr lang="en-US" sz="1350" i="0" kern="1200" dirty="0">
                        <a:solidFill>
                          <a:schemeClr val="dk1"/>
                        </a:solidFill>
                        <a:effectLst/>
                        <a:latin typeface="Times New Roman" panose="02020603050405020304" pitchFamily="18" charset="0"/>
                        <a:ea typeface="+mn-ea"/>
                        <a:cs typeface="Times New Roman" panose="02020603050405020304" pitchFamily="18" charset="0"/>
                      </a:endParaRPr>
                    </a:p>
                    <a:p>
                      <a:pPr marL="0" lvl="0" indent="0" algn="l">
                        <a:lnSpc>
                          <a:spcPct val="115000"/>
                        </a:lnSpc>
                        <a:spcAft>
                          <a:spcPts val="0"/>
                        </a:spcAft>
                        <a:buFont typeface="Calibri" panose="020F0502020204030204" pitchFamily="34" charset="0"/>
                        <a:buNone/>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Board members in companies different from banks, financial intermediaries and insurance companies, or in national associations representing categories, sectors or contractual areas, and members of public sector committees and organisms with similar functions must complete, for being appointed, specific learning programs indicated in art. 3 of DM n. 79/2007 (art. 2.1, </a:t>
                      </a:r>
                      <a:r>
                        <a:rPr lang="en-US" sz="1350" i="0" kern="1200" dirty="0" err="1">
                          <a:solidFill>
                            <a:schemeClr val="dk1"/>
                          </a:solidFill>
                          <a:effectLst/>
                          <a:latin typeface="Times New Roman" panose="02020603050405020304" pitchFamily="18" charset="0"/>
                          <a:ea typeface="+mn-ea"/>
                          <a:cs typeface="Times New Roman" panose="02020603050405020304" pitchFamily="18" charset="0"/>
                        </a:rPr>
                        <a:t>lett</a:t>
                      </a:r>
                      <a:r>
                        <a:rPr lang="en-US" sz="1350" i="0" kern="1200" dirty="0">
                          <a:solidFill>
                            <a:schemeClr val="dk1"/>
                          </a:solidFill>
                          <a:effectLst/>
                          <a:latin typeface="Times New Roman" panose="02020603050405020304" pitchFamily="18" charset="0"/>
                          <a:ea typeface="+mn-ea"/>
                          <a:cs typeface="Times New Roman" panose="02020603050405020304" pitchFamily="18" charset="0"/>
                        </a:rPr>
                        <a:t>. g), DM n. 79/2007). </a:t>
                      </a:r>
                      <a:endParaRPr lang="it-IT" sz="1400" i="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8560">
                <a:tc>
                  <a:txBody>
                    <a:bodyPr/>
                    <a:lstStyle/>
                    <a:p>
                      <a:pPr algn="l">
                        <a:lnSpc>
                          <a:spcPct val="115000"/>
                        </a:lnSpc>
                        <a:spcAft>
                          <a:spcPts val="0"/>
                        </a:spcAft>
                      </a:pPr>
                      <a:r>
                        <a:rPr lang="en-US" sz="1400" b="1" kern="1200" dirty="0">
                          <a:solidFill>
                            <a:schemeClr val="lt1"/>
                          </a:solidFill>
                          <a:effectLst/>
                          <a:latin typeface="Times New Roman" panose="02020603050405020304" pitchFamily="18" charset="0"/>
                          <a:ea typeface="+mn-ea"/>
                          <a:cs typeface="Times New Roman" panose="02020603050405020304" pitchFamily="18" charset="0"/>
                        </a:rPr>
                        <a:t>Investment committee</a:t>
                      </a:r>
                      <a:endParaRPr lang="it-IT" sz="1400" b="1" kern="1200" dirty="0">
                        <a:solidFill>
                          <a:schemeClr val="lt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lvl="0" indent="0" algn="just" defTabSz="685800" rtl="0" eaLnBrk="1" latinLnBrk="0" hangingPunct="1">
                        <a:lnSpc>
                          <a:spcPct val="115000"/>
                        </a:lnSpc>
                        <a:spcAft>
                          <a:spcPts val="0"/>
                        </a:spcAft>
                        <a:buFont typeface="Calibri" panose="020F0502020204030204" pitchFamily="34" charset="0"/>
                        <a:buNone/>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Proper professional qualification and experience to carry out their duties</a:t>
                      </a:r>
                      <a:endParaRPr lang="it-IT" sz="1400" i="0" kern="1200" dirty="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585374">
                <a:tc>
                  <a:txBody>
                    <a:bodyPr/>
                    <a:lstStyle/>
                    <a:p>
                      <a:pPr marL="0" marR="0" indent="0" algn="l" defTabSz="685800" rtl="0" eaLnBrk="1" fontAlgn="auto" latinLnBrk="0" hangingPunct="1">
                        <a:lnSpc>
                          <a:spcPct val="115000"/>
                        </a:lnSpc>
                        <a:spcBef>
                          <a:spcPts val="0"/>
                        </a:spcBef>
                        <a:spcAft>
                          <a:spcPts val="0"/>
                        </a:spcAft>
                        <a:buClrTx/>
                        <a:buSzTx/>
                        <a:buFontTx/>
                        <a:buNone/>
                        <a:tabLst/>
                        <a:defRPr/>
                      </a:pPr>
                      <a:r>
                        <a:rPr lang="en-US" sz="1400" dirty="0">
                          <a:effectLst/>
                          <a:latin typeface="Times New Roman" panose="02020603050405020304" pitchFamily="18" charset="0"/>
                          <a:cs typeface="Times New Roman" panose="02020603050405020304" pitchFamily="18" charset="0"/>
                        </a:rPr>
                        <a:t>Investment management function </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15000"/>
                        </a:lnSpc>
                        <a:spcAft>
                          <a:spcPts val="0"/>
                        </a:spcAft>
                      </a:pP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Proper professional qualification and experience to carry out their duties</a:t>
                      </a:r>
                    </a:p>
                    <a:p>
                      <a:pPr algn="l">
                        <a:lnSpc>
                          <a:spcPct val="115000"/>
                        </a:lnSpc>
                        <a:spcAft>
                          <a:spcPts val="1000"/>
                        </a:spcAft>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IORPs with limited assets or very simple management models, can outsource the investment management function. </a:t>
                      </a:r>
                      <a:endParaRPr lang="it-IT" sz="1350" i="0" kern="1200" dirty="0">
                        <a:solidFill>
                          <a:schemeClr val="dk1"/>
                        </a:solidFill>
                        <a:effectLst/>
                        <a:latin typeface="Times New Roman" panose="02020603050405020304" pitchFamily="18" charset="0"/>
                        <a:ea typeface="+mn-ea"/>
                        <a:cs typeface="Times New Roman" panose="02020603050405020304" pitchFamily="18" charset="0"/>
                      </a:endParaRPr>
                    </a:p>
                    <a:p>
                      <a:pPr algn="l">
                        <a:lnSpc>
                          <a:spcPct val="115000"/>
                        </a:lnSpc>
                        <a:spcAft>
                          <a:spcPts val="1000"/>
                        </a:spcAft>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 In this case, they have to exhaustively illustrate to COVIP the outsourced activities, the ways of interaction with the outsourcer and the control system applied to its activity (COVIP Circular n. 5405 of 30/10/2012).</a:t>
                      </a:r>
                      <a:endParaRPr lang="it-IT" sz="1350" i="0" kern="1200" dirty="0">
                        <a:solidFill>
                          <a:schemeClr val="dk1"/>
                        </a:solidFill>
                        <a:effectLst/>
                        <a:latin typeface="Times New Roman" panose="02020603050405020304" pitchFamily="18" charset="0"/>
                        <a:ea typeface="+mn-ea"/>
                        <a:cs typeface="Times New Roman" panose="02020603050405020304" pitchFamily="18" charset="0"/>
                      </a:endParaRPr>
                    </a:p>
                  </a:txBody>
                  <a:tcPr marL="89535" marR="89535" marT="0" marB="0"/>
                </a:tc>
                <a:extLst>
                  <a:ext uri="{0D108BD9-81ED-4DB2-BD59-A6C34878D82A}">
                    <a16:rowId xmlns:a16="http://schemas.microsoft.com/office/drawing/2014/main" val="10003"/>
                  </a:ext>
                </a:extLst>
              </a:tr>
              <a:tr h="675903">
                <a:tc>
                  <a:txBody>
                    <a:bodyPr/>
                    <a:lstStyle/>
                    <a:p>
                      <a:r>
                        <a:rPr lang="en-US" sz="1350" b="1" kern="1200" dirty="0">
                          <a:solidFill>
                            <a:schemeClr val="lt1"/>
                          </a:solidFill>
                          <a:effectLst/>
                          <a:latin typeface="Times New Roman" panose="02020603050405020304" pitchFamily="18" charset="0"/>
                          <a:ea typeface="+mn-ea"/>
                          <a:cs typeface="Times New Roman" panose="02020603050405020304" pitchFamily="18" charset="0"/>
                        </a:rPr>
                        <a:t>Financial advisor</a:t>
                      </a:r>
                      <a:endParaRPr lang="it-IT" dirty="0">
                        <a:latin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1000"/>
                        </a:spcAft>
                      </a:pPr>
                      <a:r>
                        <a:rPr lang="en-US" sz="1350" i="0" kern="1200" dirty="0">
                          <a:solidFill>
                            <a:schemeClr val="dk1"/>
                          </a:solidFill>
                          <a:effectLst/>
                          <a:latin typeface="Times New Roman" panose="02020603050405020304" pitchFamily="18" charset="0"/>
                          <a:ea typeface="+mn-ea"/>
                          <a:cs typeface="Times New Roman" panose="02020603050405020304" pitchFamily="18" charset="0"/>
                        </a:rPr>
                        <a:t>Proper professional qualification and experience to carry out their duties.</a:t>
                      </a:r>
                      <a:endParaRPr lang="it-IT" sz="1350" i="0" kern="1200" dirty="0">
                        <a:solidFill>
                          <a:schemeClr val="dk1"/>
                        </a:solidFill>
                        <a:effectLst/>
                        <a:latin typeface="Times New Roman" panose="02020603050405020304" pitchFamily="18" charset="0"/>
                        <a:ea typeface="+mn-ea"/>
                        <a:cs typeface="Times New Roman" panose="02020603050405020304" pitchFamily="18" charset="0"/>
                      </a:endParaRPr>
                    </a:p>
                    <a:p>
                      <a:pPr algn="l">
                        <a:lnSpc>
                          <a:spcPct val="115000"/>
                        </a:lnSpc>
                        <a:spcAft>
                          <a:spcPts val="1000"/>
                        </a:spcAft>
                      </a:pPr>
                      <a:r>
                        <a:rPr lang="en-US" sz="11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0004"/>
                  </a:ext>
                </a:extLst>
              </a:tr>
            </a:tbl>
          </a:graphicData>
        </a:graphic>
      </p:graphicFrame>
      <p:sp>
        <p:nvSpPr>
          <p:cNvPr id="3" name="Segnaposto numero diapositiva 2"/>
          <p:cNvSpPr>
            <a:spLocks noGrp="1"/>
          </p:cNvSpPr>
          <p:nvPr>
            <p:ph type="sldNum" sz="quarter" idx="12"/>
          </p:nvPr>
        </p:nvSpPr>
        <p:spPr/>
        <p:txBody>
          <a:bodyPr/>
          <a:lstStyle/>
          <a:p>
            <a:fld id="{0443FD31-4A75-4375-846C-637E17AE8669}" type="slidenum">
              <a:rPr lang="en-US" smtClean="0"/>
              <a:pPr/>
              <a:t>24</a:t>
            </a:fld>
            <a:endParaRPr lang="en-US"/>
          </a:p>
        </p:txBody>
      </p:sp>
    </p:spTree>
    <p:extLst>
      <p:ext uri="{BB962C8B-B14F-4D97-AF65-F5344CB8AC3E}">
        <p14:creationId xmlns:p14="http://schemas.microsoft.com/office/powerpoint/2010/main" val="3477095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7980" name="Text Box 1044"/>
          <p:cNvSpPr txBox="1">
            <a:spLocks noChangeArrowheads="1"/>
          </p:cNvSpPr>
          <p:nvPr/>
        </p:nvSpPr>
        <p:spPr bwMode="auto">
          <a:xfrm>
            <a:off x="1258888" y="76200"/>
            <a:ext cx="76565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spcBef>
                <a:spcPct val="50000"/>
              </a:spcBef>
              <a:buSzTx/>
            </a:pPr>
            <a:endParaRPr lang="en-US" altLang="it-IT" i="1"/>
          </a:p>
        </p:txBody>
      </p:sp>
      <p:sp>
        <p:nvSpPr>
          <p:cNvPr id="2" name="Segnaposto numero diapositiva 1"/>
          <p:cNvSpPr>
            <a:spLocks noGrp="1"/>
          </p:cNvSpPr>
          <p:nvPr>
            <p:ph type="sldNum" sz="quarter" idx="12"/>
          </p:nvPr>
        </p:nvSpPr>
        <p:spPr/>
        <p:txBody>
          <a:bodyPr/>
          <a:lstStyle/>
          <a:p>
            <a:fld id="{0443FD31-4A75-4375-846C-637E17AE8669}" type="slidenum">
              <a:rPr lang="en-US" smtClean="0"/>
              <a:pPr/>
              <a:t>25</a:t>
            </a:fld>
            <a:endParaRPr lang="en-US"/>
          </a:p>
        </p:txBody>
      </p:sp>
      <p:sp>
        <p:nvSpPr>
          <p:cNvPr id="11" name="Rectangle 2" descr="Large confetti"/>
          <p:cNvSpPr>
            <a:spLocks noChangeArrowheads="1"/>
          </p:cNvSpPr>
          <p:nvPr/>
        </p:nvSpPr>
        <p:spPr bwMode="auto">
          <a:xfrm>
            <a:off x="685800" y="256381"/>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r>
              <a:rPr lang="en-US" sz="2400" dirty="0">
                <a:solidFill>
                  <a:srgbClr val="000000"/>
                </a:solidFill>
                <a:latin typeface="Times New Roman" pitchFamily="18" charset="0"/>
                <a:cs typeface="Times New Roman" pitchFamily="18" charset="0"/>
              </a:rPr>
              <a:t>Transparency and comparability</a:t>
            </a:r>
            <a:endParaRPr lang="it-IT" sz="2400" dirty="0">
              <a:solidFill>
                <a:srgbClr val="000000"/>
              </a:solidFill>
              <a:latin typeface="Times New Roman" pitchFamily="18" charset="0"/>
              <a:cs typeface="Times New Roman" pitchFamily="18" charset="0"/>
            </a:endParaRPr>
          </a:p>
        </p:txBody>
      </p:sp>
      <p:sp>
        <p:nvSpPr>
          <p:cNvPr id="3" name="Rettangolo 2"/>
          <p:cNvSpPr/>
          <p:nvPr/>
        </p:nvSpPr>
        <p:spPr>
          <a:xfrm>
            <a:off x="755576" y="1274564"/>
            <a:ext cx="7632847" cy="4708981"/>
          </a:xfrm>
          <a:prstGeom prst="rect">
            <a:avLst/>
          </a:prstGeom>
        </p:spPr>
        <p:txBody>
          <a:bodyPr wrap="square">
            <a:spAutoFit/>
          </a:bodyPr>
          <a:lstStyle/>
          <a:p>
            <a:pPr algn="just"/>
            <a:r>
              <a:rPr lang="it-IT" altLang="it-IT" sz="2000" b="0" dirty="0" err="1">
                <a:latin typeface="Times New Roman" panose="02020603050405020304" pitchFamily="18" charset="0"/>
                <a:cs typeface="Times New Roman" panose="02020603050405020304" pitchFamily="18" charset="0"/>
              </a:rPr>
              <a:t>All</a:t>
            </a:r>
            <a:r>
              <a:rPr lang="it-IT" altLang="it-IT" sz="2000" b="0" dirty="0">
                <a:latin typeface="Times New Roman" panose="02020603050405020304" pitchFamily="18" charset="0"/>
                <a:cs typeface="Times New Roman" panose="02020603050405020304" pitchFamily="18" charset="0"/>
              </a:rPr>
              <a:t> the </a:t>
            </a:r>
            <a:r>
              <a:rPr lang="it-IT" altLang="it-IT" sz="2000" b="0" dirty="0" err="1">
                <a:latin typeface="Times New Roman" panose="02020603050405020304" pitchFamily="18" charset="0"/>
                <a:cs typeface="Times New Roman" panose="02020603050405020304" pitchFamily="18" charset="0"/>
              </a:rPr>
              <a:t>pension</a:t>
            </a:r>
            <a:r>
              <a:rPr lang="it-IT" altLang="it-IT" sz="2000" b="0" dirty="0">
                <a:latin typeface="Times New Roman" panose="02020603050405020304" pitchFamily="18" charset="0"/>
                <a:cs typeface="Times New Roman" panose="02020603050405020304" pitchFamily="18" charset="0"/>
              </a:rPr>
              <a:t> funds have to </a:t>
            </a:r>
            <a:r>
              <a:rPr lang="it-IT" altLang="it-IT" sz="2000" b="0" dirty="0" err="1">
                <a:latin typeface="Times New Roman" panose="02020603050405020304" pitchFamily="18" charset="0"/>
                <a:cs typeface="Times New Roman" panose="02020603050405020304" pitchFamily="18" charset="0"/>
              </a:rPr>
              <a:t>respect</a:t>
            </a:r>
            <a:r>
              <a:rPr lang="it-IT" altLang="it-IT" sz="2000" b="0" dirty="0">
                <a:latin typeface="Times New Roman" panose="02020603050405020304" pitchFamily="18" charset="0"/>
                <a:cs typeface="Times New Roman" panose="02020603050405020304" pitchFamily="18" charset="0"/>
              </a:rPr>
              <a:t> COVIP </a:t>
            </a:r>
            <a:r>
              <a:rPr lang="it-IT" altLang="it-IT" sz="2000" b="0" dirty="0" err="1">
                <a:latin typeface="Times New Roman" panose="02020603050405020304" pitchFamily="18" charset="0"/>
                <a:cs typeface="Times New Roman" panose="02020603050405020304" pitchFamily="18" charset="0"/>
              </a:rPr>
              <a:t>rules</a:t>
            </a:r>
            <a:r>
              <a:rPr lang="it-IT" altLang="it-IT" sz="2000" b="0" dirty="0">
                <a:latin typeface="Times New Roman" panose="02020603050405020304" pitchFamily="18" charset="0"/>
                <a:cs typeface="Times New Roman" panose="02020603050405020304" pitchFamily="18" charset="0"/>
              </a:rPr>
              <a:t> </a:t>
            </a:r>
            <a:r>
              <a:rPr lang="it-IT" altLang="it-IT" sz="2000" b="0" dirty="0" err="1">
                <a:latin typeface="Times New Roman" panose="02020603050405020304" pitchFamily="18" charset="0"/>
                <a:cs typeface="Times New Roman" panose="02020603050405020304" pitchFamily="18" charset="0"/>
              </a:rPr>
              <a:t>related</a:t>
            </a:r>
            <a:r>
              <a:rPr lang="it-IT" altLang="it-IT" sz="2000" b="0" dirty="0">
                <a:latin typeface="Times New Roman" panose="02020603050405020304" pitchFamily="18" charset="0"/>
                <a:cs typeface="Times New Roman" panose="02020603050405020304" pitchFamily="18" charset="0"/>
              </a:rPr>
              <a:t> to :</a:t>
            </a:r>
          </a:p>
          <a:p>
            <a:pPr algn="just"/>
            <a:endParaRPr lang="it-IT" altLang="it-IT" sz="2000" b="0" dirty="0">
              <a:latin typeface="Times New Roman" panose="02020603050405020304" pitchFamily="18" charset="0"/>
              <a:cs typeface="Times New Roman" panose="02020603050405020304" pitchFamily="18" charset="0"/>
            </a:endParaRPr>
          </a:p>
          <a:p>
            <a:pPr marL="285750" indent="-285750" algn="just">
              <a:lnSpc>
                <a:spcPct val="150000"/>
              </a:lnSpc>
              <a:buFontTx/>
              <a:buChar char="-"/>
            </a:pPr>
            <a:r>
              <a:rPr lang="it-IT" altLang="it-IT" sz="2000" b="0" dirty="0">
                <a:latin typeface="Times New Roman" panose="02020603050405020304" pitchFamily="18" charset="0"/>
                <a:cs typeface="Times New Roman" panose="02020603050405020304" pitchFamily="18" charset="0"/>
              </a:rPr>
              <a:t>informative </a:t>
            </a:r>
            <a:r>
              <a:rPr lang="it-IT" altLang="it-IT" sz="2000" b="0" dirty="0" err="1">
                <a:latin typeface="Times New Roman" panose="02020603050405020304" pitchFamily="18" charset="0"/>
                <a:cs typeface="Times New Roman" panose="02020603050405020304" pitchFamily="18" charset="0"/>
              </a:rPr>
              <a:t>documents</a:t>
            </a:r>
            <a:r>
              <a:rPr lang="it-IT" altLang="it-IT" sz="2000" b="0" dirty="0">
                <a:latin typeface="Times New Roman" panose="02020603050405020304" pitchFamily="18" charset="0"/>
                <a:cs typeface="Times New Roman" panose="02020603050405020304" pitchFamily="18" charset="0"/>
              </a:rPr>
              <a:t> to made </a:t>
            </a:r>
            <a:r>
              <a:rPr lang="it-IT" altLang="it-IT" sz="2000" b="0" dirty="0" err="1">
                <a:latin typeface="Times New Roman" panose="02020603050405020304" pitchFamily="18" charset="0"/>
                <a:cs typeface="Times New Roman" panose="02020603050405020304" pitchFamily="18" charset="0"/>
              </a:rPr>
              <a:t>available</a:t>
            </a:r>
            <a:r>
              <a:rPr lang="it-IT" altLang="it-IT" sz="2000" b="0" dirty="0">
                <a:latin typeface="Times New Roman" panose="02020603050405020304" pitchFamily="18" charset="0"/>
                <a:cs typeface="Times New Roman" panose="02020603050405020304" pitchFamily="18" charset="0"/>
              </a:rPr>
              <a:t> to </a:t>
            </a:r>
            <a:r>
              <a:rPr lang="it-IT" altLang="it-IT" sz="2000" b="0" dirty="0" err="1">
                <a:latin typeface="Times New Roman" panose="02020603050405020304" pitchFamily="18" charset="0"/>
                <a:cs typeface="Times New Roman" panose="02020603050405020304" pitchFamily="18" charset="0"/>
              </a:rPr>
              <a:t>members</a:t>
            </a:r>
            <a:r>
              <a:rPr lang="it-IT" altLang="it-IT" sz="2000" b="0" dirty="0">
                <a:latin typeface="Times New Roman" panose="02020603050405020304" pitchFamily="18" charset="0"/>
                <a:cs typeface="Times New Roman" panose="02020603050405020304" pitchFamily="18" charset="0"/>
              </a:rPr>
              <a:t> (</a:t>
            </a:r>
            <a:r>
              <a:rPr lang="it-IT" altLang="it-IT" sz="2000" b="0" dirty="0" err="1">
                <a:latin typeface="Times New Roman" panose="02020603050405020304" pitchFamily="18" charset="0"/>
                <a:cs typeface="Times New Roman" panose="02020603050405020304" pitchFamily="18" charset="0"/>
              </a:rPr>
              <a:t>written</a:t>
            </a:r>
            <a:r>
              <a:rPr lang="it-IT" altLang="it-IT" sz="2000" b="0" dirty="0">
                <a:latin typeface="Times New Roman" panose="02020603050405020304" pitchFamily="18" charset="0"/>
                <a:cs typeface="Times New Roman" panose="02020603050405020304" pitchFamily="18" charset="0"/>
              </a:rPr>
              <a:t> in </a:t>
            </a:r>
            <a:r>
              <a:rPr lang="it-IT" altLang="it-IT" sz="2000" b="0" dirty="0" err="1">
                <a:latin typeface="Times New Roman" panose="02020603050405020304" pitchFamily="18" charset="0"/>
                <a:cs typeface="Times New Roman" panose="02020603050405020304" pitchFamily="18" charset="0"/>
              </a:rPr>
              <a:t>conformity</a:t>
            </a:r>
            <a:r>
              <a:rPr lang="it-IT" altLang="it-IT" sz="2000" b="0" dirty="0">
                <a:latin typeface="Times New Roman" panose="02020603050405020304" pitchFamily="18" charset="0"/>
                <a:cs typeface="Times New Roman" panose="02020603050405020304" pitchFamily="18" charset="0"/>
              </a:rPr>
              <a:t> with </a:t>
            </a:r>
            <a:r>
              <a:rPr lang="it-IT" altLang="it-IT" sz="2000" b="0" dirty="0" err="1">
                <a:latin typeface="Times New Roman" panose="02020603050405020304" pitchFamily="18" charset="0"/>
                <a:cs typeface="Times New Roman" panose="02020603050405020304" pitchFamily="18" charset="0"/>
              </a:rPr>
              <a:t>schemes</a:t>
            </a:r>
            <a:r>
              <a:rPr lang="it-IT" altLang="it-IT" sz="2000" b="0" dirty="0">
                <a:latin typeface="Times New Roman" panose="02020603050405020304" pitchFamily="18" charset="0"/>
                <a:cs typeface="Times New Roman" panose="02020603050405020304" pitchFamily="18" charset="0"/>
              </a:rPr>
              <a:t> </a:t>
            </a:r>
            <a:r>
              <a:rPr lang="it-IT" altLang="it-IT" sz="2000" b="0" dirty="0" err="1">
                <a:latin typeface="Times New Roman" panose="02020603050405020304" pitchFamily="18" charset="0"/>
                <a:cs typeface="Times New Roman" panose="02020603050405020304" pitchFamily="18" charset="0"/>
              </a:rPr>
              <a:t>provided</a:t>
            </a:r>
            <a:r>
              <a:rPr lang="it-IT" altLang="it-IT" sz="2000" b="0" dirty="0">
                <a:latin typeface="Times New Roman" panose="02020603050405020304" pitchFamily="18" charset="0"/>
                <a:cs typeface="Times New Roman" panose="02020603050405020304" pitchFamily="18" charset="0"/>
              </a:rPr>
              <a:t> by COVIP)</a:t>
            </a:r>
          </a:p>
          <a:p>
            <a:pPr marL="285750" indent="-285750" algn="just">
              <a:lnSpc>
                <a:spcPct val="150000"/>
              </a:lnSpc>
              <a:buFontTx/>
              <a:buChar char="-"/>
            </a:pPr>
            <a:r>
              <a:rPr lang="it-IT" altLang="it-IT" sz="2000" b="0" dirty="0" err="1">
                <a:latin typeface="Times New Roman" panose="02020603050405020304" pitchFamily="18" charset="0"/>
                <a:cs typeface="Times New Roman" panose="02020603050405020304" pitchFamily="18" charset="0"/>
              </a:rPr>
              <a:t>calculation</a:t>
            </a:r>
            <a:r>
              <a:rPr lang="it-IT" altLang="it-IT" sz="2000" b="0" dirty="0">
                <a:latin typeface="Times New Roman" panose="02020603050405020304" pitchFamily="18" charset="0"/>
                <a:cs typeface="Times New Roman" panose="02020603050405020304" pitchFamily="18" charset="0"/>
              </a:rPr>
              <a:t> and </a:t>
            </a:r>
            <a:r>
              <a:rPr lang="it-IT" altLang="it-IT" sz="2000" b="0" dirty="0" err="1">
                <a:latin typeface="Times New Roman" panose="02020603050405020304" pitchFamily="18" charset="0"/>
                <a:cs typeface="Times New Roman" panose="02020603050405020304" pitchFamily="18" charset="0"/>
              </a:rPr>
              <a:t>disclosure</a:t>
            </a:r>
            <a:r>
              <a:rPr lang="it-IT" altLang="it-IT" sz="2000" b="0" dirty="0">
                <a:latin typeface="Times New Roman" panose="02020603050405020304" pitchFamily="18" charset="0"/>
                <a:cs typeface="Times New Roman" panose="02020603050405020304" pitchFamily="18" charset="0"/>
              </a:rPr>
              <a:t> of </a:t>
            </a:r>
            <a:r>
              <a:rPr lang="it-IT" altLang="it-IT" sz="2000" b="0" dirty="0" err="1">
                <a:latin typeface="Times New Roman" panose="02020603050405020304" pitchFamily="18" charset="0"/>
                <a:cs typeface="Times New Roman" panose="02020603050405020304" pitchFamily="18" charset="0"/>
              </a:rPr>
              <a:t>costs</a:t>
            </a:r>
            <a:r>
              <a:rPr lang="it-IT" altLang="it-IT" sz="2000" b="0" dirty="0">
                <a:latin typeface="Times New Roman" panose="02020603050405020304" pitchFamily="18" charset="0"/>
                <a:cs typeface="Times New Roman" panose="02020603050405020304" pitchFamily="18" charset="0"/>
              </a:rPr>
              <a:t> </a:t>
            </a:r>
            <a:r>
              <a:rPr lang="it-IT" altLang="it-IT" sz="2000" b="0" dirty="0" err="1">
                <a:latin typeface="Times New Roman" panose="02020603050405020304" pitchFamily="18" charset="0"/>
                <a:cs typeface="Times New Roman" panose="02020603050405020304" pitchFamily="18" charset="0"/>
              </a:rPr>
              <a:t>applied</a:t>
            </a:r>
            <a:r>
              <a:rPr lang="it-IT" altLang="it-IT" sz="2000" b="0" dirty="0">
                <a:latin typeface="Times New Roman" panose="02020603050405020304" pitchFamily="18" charset="0"/>
                <a:cs typeface="Times New Roman" panose="02020603050405020304" pitchFamily="18" charset="0"/>
              </a:rPr>
              <a:t> to </a:t>
            </a:r>
            <a:r>
              <a:rPr lang="it-IT" altLang="it-IT" sz="2000" b="0" dirty="0" err="1">
                <a:latin typeface="Times New Roman" panose="02020603050405020304" pitchFamily="18" charset="0"/>
                <a:cs typeface="Times New Roman" panose="02020603050405020304" pitchFamily="18" charset="0"/>
              </a:rPr>
              <a:t>members</a:t>
            </a:r>
            <a:endParaRPr lang="it-IT" altLang="it-IT" sz="2000" b="0" dirty="0">
              <a:latin typeface="Times New Roman" panose="02020603050405020304" pitchFamily="18" charset="0"/>
              <a:cs typeface="Times New Roman" panose="02020603050405020304" pitchFamily="18" charset="0"/>
            </a:endParaRPr>
          </a:p>
          <a:p>
            <a:pPr marL="285750" indent="-285750" algn="just">
              <a:lnSpc>
                <a:spcPct val="150000"/>
              </a:lnSpc>
              <a:buFontTx/>
              <a:buChar char="-"/>
            </a:pPr>
            <a:r>
              <a:rPr lang="it-IT" altLang="it-IT" sz="2000" b="0" dirty="0" err="1">
                <a:latin typeface="Times New Roman" panose="02020603050405020304" pitchFamily="18" charset="0"/>
                <a:cs typeface="Times New Roman" panose="02020603050405020304" pitchFamily="18" charset="0"/>
              </a:rPr>
              <a:t>advertisement</a:t>
            </a:r>
            <a:r>
              <a:rPr lang="it-IT" altLang="it-IT" sz="2000" b="0" dirty="0">
                <a:latin typeface="Times New Roman" panose="02020603050405020304" pitchFamily="18" charset="0"/>
                <a:cs typeface="Times New Roman" panose="02020603050405020304" pitchFamily="18" charset="0"/>
              </a:rPr>
              <a:t> </a:t>
            </a:r>
          </a:p>
          <a:p>
            <a:pPr marL="285750" indent="-285750" algn="just">
              <a:lnSpc>
                <a:spcPct val="150000"/>
              </a:lnSpc>
              <a:buFontTx/>
              <a:buChar char="-"/>
            </a:pPr>
            <a:r>
              <a:rPr lang="it-IT" altLang="it-IT" sz="2000" b="0" dirty="0" err="1">
                <a:latin typeface="Times New Roman" panose="02020603050405020304" pitchFamily="18" charset="0"/>
                <a:cs typeface="Times New Roman" panose="02020603050405020304" pitchFamily="18" charset="0"/>
              </a:rPr>
              <a:t>collection</a:t>
            </a:r>
            <a:r>
              <a:rPr lang="it-IT" altLang="it-IT" sz="2000" b="0" dirty="0">
                <a:latin typeface="Times New Roman" panose="02020603050405020304" pitchFamily="18" charset="0"/>
                <a:cs typeface="Times New Roman" panose="02020603050405020304" pitchFamily="18" charset="0"/>
              </a:rPr>
              <a:t> of new </a:t>
            </a:r>
            <a:r>
              <a:rPr lang="it-IT" altLang="it-IT" sz="2000" b="0" dirty="0" err="1">
                <a:latin typeface="Times New Roman" panose="02020603050405020304" pitchFamily="18" charset="0"/>
                <a:cs typeface="Times New Roman" panose="02020603050405020304" pitchFamily="18" charset="0"/>
              </a:rPr>
              <a:t>adhesion</a:t>
            </a:r>
            <a:endParaRPr lang="it-IT" altLang="it-IT" sz="2000" b="0" dirty="0">
              <a:latin typeface="Times New Roman" panose="02020603050405020304" pitchFamily="18" charset="0"/>
              <a:cs typeface="Times New Roman" panose="02020603050405020304" pitchFamily="18" charset="0"/>
            </a:endParaRPr>
          </a:p>
          <a:p>
            <a:pPr algn="just">
              <a:lnSpc>
                <a:spcPct val="150000"/>
              </a:lnSpc>
            </a:pPr>
            <a:endParaRPr lang="it-IT" altLang="it-IT" sz="2000" b="0" dirty="0">
              <a:latin typeface="Times New Roman" panose="02020603050405020304" pitchFamily="18" charset="0"/>
              <a:cs typeface="Times New Roman" panose="02020603050405020304" pitchFamily="18" charset="0"/>
            </a:endParaRPr>
          </a:p>
          <a:p>
            <a:endParaRPr lang="it-IT" altLang="it-IT" sz="2000" b="0" dirty="0">
              <a:latin typeface="Times New Roman" panose="02020603050405020304" pitchFamily="18" charset="0"/>
              <a:cs typeface="Times New Roman" panose="02020603050405020304" pitchFamily="18" charset="0"/>
            </a:endParaRPr>
          </a:p>
          <a:p>
            <a:r>
              <a:rPr lang="it-IT" altLang="it-IT" sz="2000" b="0" dirty="0">
                <a:latin typeface="Times New Roman" panose="02020603050405020304" pitchFamily="18" charset="0"/>
                <a:cs typeface="Times New Roman" panose="02020603050405020304" pitchFamily="18" charset="0"/>
              </a:rPr>
              <a:t>COVIP </a:t>
            </a:r>
            <a:r>
              <a:rPr lang="it-IT" altLang="it-IT" sz="2000" b="0" dirty="0" err="1">
                <a:latin typeface="Times New Roman" panose="02020603050405020304" pitchFamily="18" charset="0"/>
                <a:cs typeface="Times New Roman" panose="02020603050405020304" pitchFamily="18" charset="0"/>
              </a:rPr>
              <a:t>publishes</a:t>
            </a:r>
            <a:r>
              <a:rPr lang="it-IT" altLang="it-IT" sz="2000" b="0" dirty="0">
                <a:latin typeface="Times New Roman" panose="02020603050405020304" pitchFamily="18" charset="0"/>
                <a:cs typeface="Times New Roman" panose="02020603050405020304" pitchFamily="18" charset="0"/>
              </a:rPr>
              <a:t> on </a:t>
            </a:r>
            <a:r>
              <a:rPr lang="it-IT" altLang="it-IT" sz="2000" b="0" dirty="0" err="1">
                <a:latin typeface="Times New Roman" panose="02020603050405020304" pitchFamily="18" charset="0"/>
                <a:cs typeface="Times New Roman" panose="02020603050405020304" pitchFamily="18" charset="0"/>
              </a:rPr>
              <a:t>its</a:t>
            </a:r>
            <a:r>
              <a:rPr lang="it-IT" altLang="it-IT" sz="2000" b="0" dirty="0">
                <a:latin typeface="Times New Roman" panose="02020603050405020304" pitchFamily="18" charset="0"/>
                <a:cs typeface="Times New Roman" panose="02020603050405020304" pitchFamily="18" charset="0"/>
              </a:rPr>
              <a:t> web site the </a:t>
            </a:r>
            <a:r>
              <a:rPr lang="it-IT" altLang="it-IT" sz="2000" b="0" dirty="0" err="1">
                <a:latin typeface="Times New Roman" panose="02020603050405020304" pitchFamily="18" charset="0"/>
                <a:cs typeface="Times New Roman" panose="02020603050405020304" pitchFamily="18" charset="0"/>
              </a:rPr>
              <a:t>ISCs</a:t>
            </a:r>
            <a:r>
              <a:rPr lang="it-IT" altLang="it-IT" sz="2000" b="0" dirty="0">
                <a:latin typeface="Times New Roman" panose="02020603050405020304" pitchFamily="18" charset="0"/>
                <a:cs typeface="Times New Roman" panose="02020603050405020304" pitchFamily="18" charset="0"/>
              </a:rPr>
              <a:t> of </a:t>
            </a:r>
            <a:r>
              <a:rPr lang="it-IT" altLang="it-IT" sz="2000" b="0" dirty="0" err="1">
                <a:latin typeface="Times New Roman" panose="02020603050405020304" pitchFamily="18" charset="0"/>
                <a:cs typeface="Times New Roman" panose="02020603050405020304" pitchFamily="18" charset="0"/>
              </a:rPr>
              <a:t>all</a:t>
            </a:r>
            <a:r>
              <a:rPr lang="it-IT" altLang="it-IT" sz="2000" b="0" dirty="0">
                <a:latin typeface="Times New Roman" panose="02020603050405020304" pitchFamily="18" charset="0"/>
                <a:cs typeface="Times New Roman" panose="02020603050405020304" pitchFamily="18" charset="0"/>
              </a:rPr>
              <a:t> funds</a:t>
            </a:r>
            <a:r>
              <a:rPr lang="it-IT" altLang="it-IT" sz="2400" b="0" dirty="0">
                <a:latin typeface="Times New Roman" panose="02020603050405020304" pitchFamily="18" charset="0"/>
                <a:cs typeface="Times New Roman" panose="02020603050405020304" pitchFamily="18" charset="0"/>
              </a:rPr>
              <a:t>     </a:t>
            </a:r>
          </a:p>
          <a:p>
            <a:pPr algn="just"/>
            <a:endParaRPr lang="it-IT" altLang="it-IT" dirty="0">
              <a:latin typeface="Arial" panose="020B0604020202020204" pitchFamily="34" charset="0"/>
            </a:endParaRPr>
          </a:p>
          <a:p>
            <a:pPr algn="just"/>
            <a:endParaRPr lang="it-IT" altLang="it-IT" dirty="0">
              <a:latin typeface="Arial" panose="020B0604020202020204" pitchFamily="34" charset="0"/>
            </a:endParaRPr>
          </a:p>
        </p:txBody>
      </p:sp>
    </p:spTree>
    <p:extLst>
      <p:ext uri="{BB962C8B-B14F-4D97-AF65-F5344CB8AC3E}">
        <p14:creationId xmlns:p14="http://schemas.microsoft.com/office/powerpoint/2010/main" val="3511643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ttangolo 1"/>
          <p:cNvSpPr/>
          <p:nvPr/>
        </p:nvSpPr>
        <p:spPr>
          <a:xfrm>
            <a:off x="395536" y="116632"/>
            <a:ext cx="8496944" cy="461665"/>
          </a:xfrm>
          <a:prstGeom prst="rect">
            <a:avLst/>
          </a:prstGeom>
        </p:spPr>
        <p:txBody>
          <a:bodyPr wrap="square">
            <a:spAutoFit/>
          </a:bodyPr>
          <a:lstStyle/>
          <a:p>
            <a:pPr algn="ctr"/>
            <a:r>
              <a:rPr lang="it-IT" sz="2400" dirty="0">
                <a:solidFill>
                  <a:srgbClr val="000000"/>
                </a:solidFill>
                <a:latin typeface="Times New Roman" pitchFamily="18" charset="0"/>
                <a:cs typeface="Times New Roman" pitchFamily="18" charset="0"/>
              </a:rPr>
              <a:t>Information to </a:t>
            </a:r>
            <a:r>
              <a:rPr lang="it-IT" sz="2400" dirty="0" err="1">
                <a:solidFill>
                  <a:srgbClr val="000000"/>
                </a:solidFill>
                <a:latin typeface="Times New Roman" pitchFamily="18" charset="0"/>
                <a:cs typeface="Times New Roman" pitchFamily="18" charset="0"/>
              </a:rPr>
              <a:t>potential</a:t>
            </a:r>
            <a:r>
              <a:rPr lang="it-IT" sz="2400" dirty="0">
                <a:solidFill>
                  <a:srgbClr val="000000"/>
                </a:solidFill>
                <a:latin typeface="Times New Roman" pitchFamily="18" charset="0"/>
                <a:cs typeface="Times New Roman" pitchFamily="18" charset="0"/>
              </a:rPr>
              <a:t> </a:t>
            </a:r>
            <a:r>
              <a:rPr lang="it-IT" sz="2400" dirty="0" err="1">
                <a:solidFill>
                  <a:srgbClr val="000000"/>
                </a:solidFill>
                <a:latin typeface="Times New Roman" pitchFamily="18" charset="0"/>
                <a:cs typeface="Times New Roman" pitchFamily="18" charset="0"/>
              </a:rPr>
              <a:t>members</a:t>
            </a:r>
            <a:r>
              <a:rPr lang="it-IT" sz="2400" dirty="0">
                <a:solidFill>
                  <a:srgbClr val="000000"/>
                </a:solidFill>
                <a:latin typeface="Times New Roman" pitchFamily="18" charset="0"/>
                <a:cs typeface="Times New Roman" pitchFamily="18" charset="0"/>
              </a:rPr>
              <a:t> </a:t>
            </a:r>
          </a:p>
        </p:txBody>
      </p:sp>
      <p:sp>
        <p:nvSpPr>
          <p:cNvPr id="3" name="CasellaDiTesto 2"/>
          <p:cNvSpPr txBox="1"/>
          <p:nvPr/>
        </p:nvSpPr>
        <p:spPr>
          <a:xfrm>
            <a:off x="179512" y="692696"/>
            <a:ext cx="8712968" cy="5909310"/>
          </a:xfrm>
          <a:prstGeom prst="rect">
            <a:avLst/>
          </a:prstGeom>
          <a:noFill/>
        </p:spPr>
        <p:txBody>
          <a:bodyPr wrap="square" rtlCol="0">
            <a:spAutoFit/>
          </a:bodyPr>
          <a:lstStyle/>
          <a:p>
            <a:pPr algn="just"/>
            <a:r>
              <a:rPr lang="it-IT" b="0" dirty="0" err="1">
                <a:latin typeface="Times New Roman" panose="02020603050405020304" pitchFamily="18" charset="0"/>
                <a:cs typeface="Times New Roman" panose="02020603050405020304" pitchFamily="18" charset="0"/>
              </a:rPr>
              <a:t>Documents</a:t>
            </a:r>
            <a:r>
              <a:rPr lang="it-IT" b="0" dirty="0">
                <a:latin typeface="Times New Roman" panose="02020603050405020304" pitchFamily="18" charset="0"/>
                <a:cs typeface="Times New Roman" panose="02020603050405020304" pitchFamily="18" charset="0"/>
              </a:rPr>
              <a:t> (of </a:t>
            </a:r>
            <a:r>
              <a:rPr lang="it-IT" b="0" dirty="0" err="1">
                <a:latin typeface="Times New Roman" panose="02020603050405020304" pitchFamily="18" charset="0"/>
                <a:cs typeface="Times New Roman" panose="02020603050405020304" pitchFamily="18" charset="0"/>
              </a:rPr>
              <a:t>few</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pages</a:t>
            </a:r>
            <a:r>
              <a:rPr lang="it-IT" b="0" dirty="0">
                <a:latin typeface="Times New Roman" panose="02020603050405020304" pitchFamily="18" charset="0"/>
                <a:cs typeface="Times New Roman" panose="02020603050405020304" pitchFamily="18" charset="0"/>
              </a:rPr>
              <a:t>) to be </a:t>
            </a:r>
            <a:r>
              <a:rPr lang="it-IT" b="0" dirty="0" err="1">
                <a:latin typeface="Times New Roman" panose="02020603050405020304" pitchFamily="18" charset="0"/>
                <a:cs typeface="Times New Roman" panose="02020603050405020304" pitchFamily="18" charset="0"/>
              </a:rPr>
              <a:t>provided</a:t>
            </a:r>
            <a:r>
              <a:rPr lang="it-IT" b="0" dirty="0">
                <a:latin typeface="Times New Roman" panose="02020603050405020304" pitchFamily="18" charset="0"/>
                <a:cs typeface="Times New Roman" panose="02020603050405020304" pitchFamily="18" charset="0"/>
              </a:rPr>
              <a:t> to </a:t>
            </a:r>
            <a:r>
              <a:rPr lang="it-IT" b="0" dirty="0" err="1">
                <a:latin typeface="Times New Roman" panose="02020603050405020304" pitchFamily="18" charset="0"/>
                <a:cs typeface="Times New Roman" panose="02020603050405020304" pitchFamily="18" charset="0"/>
              </a:rPr>
              <a:t>members</a:t>
            </a:r>
            <a:endParaRPr lang="it-IT" b="0" dirty="0">
              <a:latin typeface="Times New Roman" panose="02020603050405020304" pitchFamily="18" charset="0"/>
              <a:cs typeface="Times New Roman" panose="02020603050405020304" pitchFamily="18" charset="0"/>
            </a:endParaRPr>
          </a:p>
          <a:p>
            <a:pPr algn="just"/>
            <a:endParaRPr lang="it-IT" b="0" dirty="0">
              <a:latin typeface="Times New Roman" panose="02020603050405020304" pitchFamily="18" charset="0"/>
              <a:cs typeface="Times New Roman" panose="02020603050405020304" pitchFamily="18" charset="0"/>
            </a:endParaRPr>
          </a:p>
          <a:p>
            <a:pPr algn="just"/>
            <a:r>
              <a:rPr lang="it-IT" b="0" dirty="0">
                <a:latin typeface="Times New Roman" panose="02020603050405020304" pitchFamily="18" charset="0"/>
                <a:cs typeface="Times New Roman" panose="02020603050405020304" pitchFamily="18" charset="0"/>
              </a:rPr>
              <a:t>At </a:t>
            </a:r>
            <a:r>
              <a:rPr lang="it-IT" b="0" dirty="0" err="1">
                <a:latin typeface="Times New Roman" panose="02020603050405020304" pitchFamily="18" charset="0"/>
                <a:cs typeface="Times New Roman" panose="02020603050405020304" pitchFamily="18" charset="0"/>
              </a:rPr>
              <a:t>adhesion</a:t>
            </a:r>
            <a:endParaRPr lang="it-IT" b="0" dirty="0">
              <a:latin typeface="Times New Roman" panose="02020603050405020304" pitchFamily="18" charset="0"/>
              <a:cs typeface="Times New Roman" panose="02020603050405020304" pitchFamily="18" charset="0"/>
            </a:endParaRPr>
          </a:p>
          <a:p>
            <a:pPr marL="715963" lvl="1" indent="-266700" algn="just"/>
            <a:r>
              <a:rPr lang="it-IT" b="0" dirty="0">
                <a:latin typeface="Times New Roman" panose="02020603050405020304" pitchFamily="18" charset="0"/>
                <a:cs typeface="Times New Roman" panose="02020603050405020304" pitchFamily="18" charset="0"/>
              </a:rPr>
              <a:t> - Informazioni chiave per l’aderente- a </a:t>
            </a:r>
            <a:r>
              <a:rPr lang="it-IT" b="0" dirty="0" err="1">
                <a:latin typeface="Times New Roman" panose="02020603050405020304" pitchFamily="18" charset="0"/>
                <a:cs typeface="Times New Roman" panose="02020603050405020304" pitchFamily="18" charset="0"/>
              </a:rPr>
              <a:t>key</a:t>
            </a:r>
            <a:r>
              <a:rPr lang="it-IT" b="0" dirty="0">
                <a:latin typeface="Times New Roman" panose="02020603050405020304" pitchFamily="18" charset="0"/>
                <a:cs typeface="Times New Roman" panose="02020603050405020304" pitchFamily="18" charset="0"/>
              </a:rPr>
              <a:t> information </a:t>
            </a:r>
            <a:r>
              <a:rPr lang="it-IT" b="0" dirty="0" err="1">
                <a:latin typeface="Times New Roman" panose="02020603050405020304" pitchFamily="18" charset="0"/>
                <a:cs typeface="Times New Roman" panose="02020603050405020304" pitchFamily="18" charset="0"/>
              </a:rPr>
              <a:t>document</a:t>
            </a:r>
            <a:r>
              <a:rPr lang="it-IT" b="0" dirty="0">
                <a:latin typeface="Times New Roman" panose="02020603050405020304" pitchFamily="18" charset="0"/>
                <a:cs typeface="Times New Roman" panose="02020603050405020304" pitchFamily="18" charset="0"/>
              </a:rPr>
              <a:t> with the </a:t>
            </a:r>
            <a:r>
              <a:rPr lang="it-IT" b="0" dirty="0" err="1">
                <a:latin typeface="Times New Roman" panose="02020603050405020304" pitchFamily="18" charset="0"/>
                <a:cs typeface="Times New Roman" panose="02020603050405020304" pitchFamily="18" charset="0"/>
              </a:rPr>
              <a:t>main</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characteristiscs</a:t>
            </a:r>
            <a:r>
              <a:rPr lang="it-IT" b="0" dirty="0">
                <a:latin typeface="Times New Roman" panose="02020603050405020304" pitchFamily="18" charset="0"/>
                <a:cs typeface="Times New Roman" panose="02020603050405020304" pitchFamily="18" charset="0"/>
              </a:rPr>
              <a:t> of the </a:t>
            </a:r>
            <a:r>
              <a:rPr lang="it-IT" b="0" dirty="0" err="1">
                <a:latin typeface="Times New Roman" panose="02020603050405020304" pitchFamily="18" charset="0"/>
                <a:cs typeface="Times New Roman" panose="02020603050405020304" pitchFamily="18" charset="0"/>
              </a:rPr>
              <a:t>pension</a:t>
            </a:r>
            <a:r>
              <a:rPr lang="it-IT" b="0" dirty="0">
                <a:latin typeface="Times New Roman" panose="02020603050405020304" pitchFamily="18" charset="0"/>
                <a:cs typeface="Times New Roman" panose="02020603050405020304" pitchFamily="18" charset="0"/>
              </a:rPr>
              <a:t> funds (e.g. </a:t>
            </a:r>
            <a:r>
              <a:rPr lang="it-IT" b="0" dirty="0" err="1">
                <a:latin typeface="Times New Roman" panose="02020603050405020304" pitchFamily="18" charset="0"/>
                <a:cs typeface="Times New Roman" panose="02020603050405020304" pitchFamily="18" charset="0"/>
              </a:rPr>
              <a:t>investment</a:t>
            </a:r>
            <a:r>
              <a:rPr lang="it-IT" b="0" dirty="0">
                <a:latin typeface="Times New Roman" panose="02020603050405020304" pitchFamily="18" charset="0"/>
                <a:cs typeface="Times New Roman" panose="02020603050405020304" pitchFamily="18" charset="0"/>
              </a:rPr>
              <a:t> policy, </a:t>
            </a:r>
            <a:r>
              <a:rPr lang="it-IT" b="0" dirty="0" err="1">
                <a:latin typeface="Times New Roman" panose="02020603050405020304" pitchFamily="18" charset="0"/>
                <a:cs typeface="Times New Roman" panose="02020603050405020304" pitchFamily="18" charset="0"/>
              </a:rPr>
              <a:t>contributions</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costs</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returns</a:t>
            </a:r>
            <a:r>
              <a:rPr lang="it-IT" b="0" dirty="0">
                <a:latin typeface="Times New Roman" panose="02020603050405020304" pitchFamily="18" charset="0"/>
                <a:cs typeface="Times New Roman" panose="02020603050405020304" pitchFamily="18" charset="0"/>
              </a:rPr>
              <a:t> )</a:t>
            </a:r>
          </a:p>
          <a:p>
            <a:pPr marL="715963" lvl="2" indent="-266700">
              <a:buFontTx/>
              <a:buChar char="-"/>
            </a:pPr>
            <a:endParaRPr lang="it-IT" b="0" dirty="0">
              <a:latin typeface="Times New Roman" panose="02020603050405020304" pitchFamily="18" charset="0"/>
              <a:cs typeface="Times New Roman" panose="02020603050405020304" pitchFamily="18" charset="0"/>
            </a:endParaRPr>
          </a:p>
          <a:p>
            <a:pPr marL="715963" lvl="1" indent="-266700" algn="just">
              <a:buFontTx/>
              <a:buChar char="-"/>
            </a:pPr>
            <a:r>
              <a:rPr lang="it-IT" b="0" dirty="0">
                <a:latin typeface="Times New Roman" panose="02020603050405020304" pitchFamily="18" charset="0"/>
                <a:cs typeface="Times New Roman" panose="02020603050405020304" pitchFamily="18" charset="0"/>
              </a:rPr>
              <a:t>La mia pensione complementare, versione standardizzata -   a </a:t>
            </a:r>
            <a:r>
              <a:rPr lang="it-IT" b="0" dirty="0" err="1">
                <a:latin typeface="Times New Roman" panose="02020603050405020304" pitchFamily="18" charset="0"/>
                <a:cs typeface="Times New Roman" panose="02020603050405020304" pitchFamily="18" charset="0"/>
              </a:rPr>
              <a:t>document</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containing</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pension</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projections</a:t>
            </a:r>
            <a:r>
              <a:rPr lang="it-IT" b="0" dirty="0">
                <a:latin typeface="Times New Roman" panose="02020603050405020304" pitchFamily="18" charset="0"/>
                <a:cs typeface="Times New Roman" panose="02020603050405020304" pitchFamily="18" charset="0"/>
              </a:rPr>
              <a:t> for an </a:t>
            </a:r>
            <a:r>
              <a:rPr lang="it-IT" b="0" dirty="0" err="1">
                <a:latin typeface="Times New Roman" panose="02020603050405020304" pitchFamily="18" charset="0"/>
                <a:cs typeface="Times New Roman" panose="02020603050405020304" pitchFamily="18" charset="0"/>
              </a:rPr>
              <a:t>hypotetical</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member</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according</a:t>
            </a:r>
            <a:r>
              <a:rPr lang="it-IT" b="0" dirty="0">
                <a:latin typeface="Times New Roman" panose="02020603050405020304" pitchFamily="18" charset="0"/>
                <a:cs typeface="Times New Roman" panose="02020603050405020304" pitchFamily="18" charset="0"/>
              </a:rPr>
              <a:t> to COVIP </a:t>
            </a:r>
            <a:r>
              <a:rPr lang="it-IT" b="0" dirty="0" err="1">
                <a:latin typeface="Times New Roman" panose="02020603050405020304" pitchFamily="18" charset="0"/>
                <a:cs typeface="Times New Roman" panose="02020603050405020304" pitchFamily="18" charset="0"/>
              </a:rPr>
              <a:t>rules</a:t>
            </a:r>
            <a:r>
              <a:rPr lang="it-IT" b="0" dirty="0">
                <a:latin typeface="Times New Roman" panose="02020603050405020304" pitchFamily="18" charset="0"/>
                <a:cs typeface="Times New Roman" panose="02020603050405020304" pitchFamily="18" charset="0"/>
              </a:rPr>
              <a:t> - </a:t>
            </a:r>
          </a:p>
          <a:p>
            <a:pPr marL="600075" lvl="1" indent="-257175" algn="just">
              <a:buFontTx/>
              <a:buChar char="-"/>
            </a:pPr>
            <a:endParaRPr lang="it-IT" b="0" dirty="0">
              <a:latin typeface="Times New Roman" panose="02020603050405020304" pitchFamily="18" charset="0"/>
              <a:cs typeface="Times New Roman" panose="02020603050405020304" pitchFamily="18" charset="0"/>
            </a:endParaRPr>
          </a:p>
          <a:p>
            <a:r>
              <a:rPr lang="it-IT" b="0" dirty="0">
                <a:latin typeface="Times New Roman" panose="02020603050405020304" pitchFamily="18" charset="0"/>
                <a:cs typeface="Times New Roman" panose="02020603050405020304" pitchFamily="18" charset="0"/>
              </a:rPr>
              <a:t>On </a:t>
            </a:r>
            <a:r>
              <a:rPr lang="it-IT" b="0" dirty="0" err="1">
                <a:latin typeface="Times New Roman" panose="02020603050405020304" pitchFamily="18" charset="0"/>
                <a:cs typeface="Times New Roman" panose="02020603050405020304" pitchFamily="18" charset="0"/>
              </a:rPr>
              <a:t>going</a:t>
            </a:r>
            <a:endParaRPr lang="it-IT" b="0" dirty="0">
              <a:latin typeface="Times New Roman" panose="02020603050405020304" pitchFamily="18" charset="0"/>
              <a:cs typeface="Times New Roman" panose="02020603050405020304" pitchFamily="18" charset="0"/>
            </a:endParaRPr>
          </a:p>
          <a:p>
            <a:pPr marL="257175" indent="-257175">
              <a:buFont typeface="Arial" panose="020B0604020202020204" pitchFamily="34" charset="0"/>
              <a:buChar char="•"/>
            </a:pPr>
            <a:endParaRPr lang="it-IT" b="0" dirty="0">
              <a:latin typeface="Times New Roman" panose="02020603050405020304" pitchFamily="18" charset="0"/>
              <a:cs typeface="Times New Roman" panose="02020603050405020304" pitchFamily="18" charset="0"/>
            </a:endParaRPr>
          </a:p>
          <a:p>
            <a:pPr marL="735013" lvl="2" indent="-285750" algn="just">
              <a:buFontTx/>
              <a:buChar char="-"/>
            </a:pPr>
            <a:r>
              <a:rPr lang="it-IT" b="0" dirty="0">
                <a:latin typeface="Times New Roman" panose="02020603050405020304" pitchFamily="18" charset="0"/>
                <a:cs typeface="Times New Roman" panose="02020603050405020304" pitchFamily="18" charset="0"/>
              </a:rPr>
              <a:t>Comunicazione periodica – a </a:t>
            </a:r>
            <a:r>
              <a:rPr lang="it-IT" b="0" dirty="0" err="1">
                <a:latin typeface="Times New Roman" panose="02020603050405020304" pitchFamily="18" charset="0"/>
                <a:cs typeface="Times New Roman" panose="02020603050405020304" pitchFamily="18" charset="0"/>
              </a:rPr>
              <a:t>document</a:t>
            </a:r>
            <a:r>
              <a:rPr lang="it-IT" b="0" dirty="0">
                <a:latin typeface="Times New Roman" panose="02020603050405020304" pitchFamily="18" charset="0"/>
                <a:cs typeface="Times New Roman" panose="02020603050405020304" pitchFamily="18" charset="0"/>
              </a:rPr>
              <a:t> with the </a:t>
            </a:r>
            <a:r>
              <a:rPr lang="it-IT" b="0" dirty="0" err="1">
                <a:latin typeface="Times New Roman" panose="02020603050405020304" pitchFamily="18" charset="0"/>
                <a:cs typeface="Times New Roman" panose="02020603050405020304" pitchFamily="18" charset="0"/>
              </a:rPr>
              <a:t>main</a:t>
            </a:r>
            <a:r>
              <a:rPr lang="it-IT" b="0" dirty="0">
                <a:latin typeface="Times New Roman" panose="02020603050405020304" pitchFamily="18" charset="0"/>
                <a:cs typeface="Times New Roman" panose="02020603050405020304" pitchFamily="18" charset="0"/>
              </a:rPr>
              <a:t> information </a:t>
            </a:r>
            <a:r>
              <a:rPr lang="it-IT" b="0" dirty="0" err="1">
                <a:latin typeface="Times New Roman" panose="02020603050405020304" pitchFamily="18" charset="0"/>
                <a:cs typeface="Times New Roman" panose="02020603050405020304" pitchFamily="18" charset="0"/>
              </a:rPr>
              <a:t>related</a:t>
            </a:r>
            <a:r>
              <a:rPr lang="it-IT" b="0" dirty="0">
                <a:latin typeface="Times New Roman" panose="02020603050405020304" pitchFamily="18" charset="0"/>
                <a:cs typeface="Times New Roman" panose="02020603050405020304" pitchFamily="18" charset="0"/>
              </a:rPr>
              <a:t> to </a:t>
            </a:r>
            <a:r>
              <a:rPr lang="it-IT" b="0" dirty="0" err="1">
                <a:latin typeface="Times New Roman" panose="02020603050405020304" pitchFamily="18" charset="0"/>
                <a:cs typeface="Times New Roman" panose="02020603050405020304" pitchFamily="18" charset="0"/>
              </a:rPr>
              <a:t>individual</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retirement</a:t>
            </a:r>
            <a:r>
              <a:rPr lang="it-IT" b="0" dirty="0">
                <a:latin typeface="Times New Roman" panose="02020603050405020304" pitchFamily="18" charset="0"/>
                <a:cs typeface="Times New Roman" panose="02020603050405020304" pitchFamily="18" charset="0"/>
              </a:rPr>
              <a:t> position (e.g. </a:t>
            </a:r>
            <a:r>
              <a:rPr lang="it-IT" b="0" dirty="0" err="1">
                <a:latin typeface="Times New Roman" panose="02020603050405020304" pitchFamily="18" charset="0"/>
                <a:cs typeface="Times New Roman" panose="02020603050405020304" pitchFamily="18" charset="0"/>
              </a:rPr>
              <a:t>contribution</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paid</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investment</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returns</a:t>
            </a:r>
            <a:r>
              <a:rPr lang="it-IT" b="0" dirty="0">
                <a:latin typeface="Times New Roman" panose="02020603050405020304" pitchFamily="18" charset="0"/>
                <a:cs typeface="Times New Roman" panose="02020603050405020304" pitchFamily="18" charset="0"/>
              </a:rPr>
              <a:t>)</a:t>
            </a:r>
          </a:p>
          <a:p>
            <a:pPr marL="449263" lvl="2" algn="just"/>
            <a:endParaRPr lang="it-IT" b="0" dirty="0">
              <a:latin typeface="Times New Roman" panose="02020603050405020304" pitchFamily="18" charset="0"/>
              <a:cs typeface="Times New Roman" panose="02020603050405020304" pitchFamily="18" charset="0"/>
            </a:endParaRPr>
          </a:p>
          <a:p>
            <a:pPr marL="715963" lvl="1" indent="-266700" algn="just">
              <a:buFontTx/>
              <a:buChar char="-"/>
            </a:pPr>
            <a:r>
              <a:rPr lang="it-IT" b="0" dirty="0">
                <a:latin typeface="Times New Roman" panose="02020603050405020304" pitchFamily="18" charset="0"/>
                <a:cs typeface="Times New Roman" panose="02020603050405020304" pitchFamily="18" charset="0"/>
              </a:rPr>
              <a:t>La mia pensione complementare – a </a:t>
            </a:r>
            <a:r>
              <a:rPr lang="it-IT" b="0" dirty="0" err="1">
                <a:latin typeface="Times New Roman" panose="02020603050405020304" pitchFamily="18" charset="0"/>
                <a:cs typeface="Times New Roman" panose="02020603050405020304" pitchFamily="18" charset="0"/>
              </a:rPr>
              <a:t>document</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containing</a:t>
            </a:r>
            <a:r>
              <a:rPr lang="it-IT" b="0" dirty="0">
                <a:latin typeface="Times New Roman" panose="02020603050405020304" pitchFamily="18" charset="0"/>
                <a:cs typeface="Times New Roman" panose="02020603050405020304" pitchFamily="18" charset="0"/>
              </a:rPr>
              <a:t> the </a:t>
            </a:r>
            <a:r>
              <a:rPr lang="it-IT" b="0" dirty="0" err="1">
                <a:latin typeface="Times New Roman" panose="02020603050405020304" pitchFamily="18" charset="0"/>
                <a:cs typeface="Times New Roman" panose="02020603050405020304" pitchFamily="18" charset="0"/>
              </a:rPr>
              <a:t>pension</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projections</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taking</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into</a:t>
            </a:r>
            <a:r>
              <a:rPr lang="it-IT" b="0" dirty="0">
                <a:latin typeface="Times New Roman" panose="02020603050405020304" pitchFamily="18" charset="0"/>
                <a:cs typeface="Times New Roman" panose="02020603050405020304" pitchFamily="18" charset="0"/>
              </a:rPr>
              <a:t> account </a:t>
            </a:r>
            <a:r>
              <a:rPr lang="it-IT" b="0" dirty="0" err="1">
                <a:latin typeface="Times New Roman" panose="02020603050405020304" pitchFamily="18" charset="0"/>
                <a:cs typeface="Times New Roman" panose="02020603050405020304" pitchFamily="18" charset="0"/>
              </a:rPr>
              <a:t>member</a:t>
            </a:r>
            <a:r>
              <a:rPr lang="it-IT" b="0" dirty="0">
                <a:latin typeface="Times New Roman" panose="02020603050405020304" pitchFamily="18" charset="0"/>
                <a:cs typeface="Times New Roman" panose="02020603050405020304" pitchFamily="18" charset="0"/>
              </a:rPr>
              <a:t>’ information and </a:t>
            </a:r>
            <a:r>
              <a:rPr lang="it-IT" b="0" dirty="0" err="1">
                <a:latin typeface="Times New Roman" panose="02020603050405020304" pitchFamily="18" charset="0"/>
                <a:cs typeface="Times New Roman" panose="02020603050405020304" pitchFamily="18" charset="0"/>
              </a:rPr>
              <a:t>according</a:t>
            </a:r>
            <a:r>
              <a:rPr lang="it-IT" b="0" dirty="0">
                <a:latin typeface="Times New Roman" panose="02020603050405020304" pitchFamily="18" charset="0"/>
                <a:cs typeface="Times New Roman" panose="02020603050405020304" pitchFamily="18" charset="0"/>
              </a:rPr>
              <a:t> to COVIP </a:t>
            </a:r>
            <a:r>
              <a:rPr lang="it-IT" b="0" dirty="0" err="1">
                <a:latin typeface="Times New Roman" panose="02020603050405020304" pitchFamily="18" charset="0"/>
                <a:cs typeface="Times New Roman" panose="02020603050405020304" pitchFamily="18" charset="0"/>
              </a:rPr>
              <a:t>rules</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taking</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into</a:t>
            </a:r>
            <a:r>
              <a:rPr lang="it-IT" b="0" dirty="0">
                <a:latin typeface="Times New Roman" panose="02020603050405020304" pitchFamily="18" charset="0"/>
                <a:cs typeface="Times New Roman" panose="02020603050405020304" pitchFamily="18" charset="0"/>
              </a:rPr>
              <a:t> account</a:t>
            </a:r>
          </a:p>
          <a:p>
            <a:pPr marL="715963" lvl="1" indent="-266700" algn="just">
              <a:buFontTx/>
              <a:buChar char="-"/>
            </a:pPr>
            <a:endParaRPr lang="it-IT" b="0" dirty="0">
              <a:latin typeface="Times New Roman" panose="02020603050405020304" pitchFamily="18" charset="0"/>
              <a:cs typeface="Times New Roman" panose="02020603050405020304" pitchFamily="18" charset="0"/>
            </a:endParaRPr>
          </a:p>
          <a:p>
            <a:pPr marL="0" lvl="1" algn="just"/>
            <a:r>
              <a:rPr lang="it-IT" b="0" dirty="0">
                <a:latin typeface="Times New Roman" panose="02020603050405020304" pitchFamily="18" charset="0"/>
                <a:cs typeface="Times New Roman" panose="02020603050405020304" pitchFamily="18" charset="0"/>
              </a:rPr>
              <a:t>The </a:t>
            </a:r>
            <a:r>
              <a:rPr lang="it-IT" b="0" dirty="0" err="1">
                <a:latin typeface="Times New Roman" panose="02020603050405020304" pitchFamily="18" charset="0"/>
                <a:cs typeface="Times New Roman" panose="02020603050405020304" pitchFamily="18" charset="0"/>
              </a:rPr>
              <a:t>other</a:t>
            </a:r>
            <a:r>
              <a:rPr lang="it-IT" b="0" dirty="0">
                <a:latin typeface="Times New Roman" panose="02020603050405020304" pitchFamily="18" charset="0"/>
                <a:cs typeface="Times New Roman" panose="02020603050405020304" pitchFamily="18" charset="0"/>
              </a:rPr>
              <a:t> </a:t>
            </a:r>
            <a:r>
              <a:rPr lang="it-IT" b="0" dirty="0" err="1">
                <a:latin typeface="Times New Roman" panose="02020603050405020304" pitchFamily="18" charset="0"/>
                <a:cs typeface="Times New Roman" panose="02020603050405020304" pitchFamily="18" charset="0"/>
              </a:rPr>
              <a:t>documents</a:t>
            </a:r>
            <a:r>
              <a:rPr lang="it-IT" b="0" dirty="0">
                <a:latin typeface="Times New Roman" panose="02020603050405020304" pitchFamily="18" charset="0"/>
                <a:cs typeface="Times New Roman" panose="02020603050405020304" pitchFamily="18" charset="0"/>
              </a:rPr>
              <a:t> have to be made </a:t>
            </a:r>
            <a:r>
              <a:rPr lang="it-IT" b="0" dirty="0" err="1">
                <a:latin typeface="Times New Roman" panose="02020603050405020304" pitchFamily="18" charset="0"/>
                <a:cs typeface="Times New Roman" panose="02020603050405020304" pitchFamily="18" charset="0"/>
              </a:rPr>
              <a:t>available</a:t>
            </a:r>
            <a:r>
              <a:rPr lang="it-IT" b="0" dirty="0">
                <a:latin typeface="Times New Roman" panose="02020603050405020304" pitchFamily="18" charset="0"/>
                <a:cs typeface="Times New Roman" panose="02020603050405020304" pitchFamily="18" charset="0"/>
              </a:rPr>
              <a:t> on the web of the </a:t>
            </a:r>
            <a:r>
              <a:rPr lang="it-IT" b="0" dirty="0" err="1">
                <a:latin typeface="Times New Roman" panose="02020603050405020304" pitchFamily="18" charset="0"/>
                <a:cs typeface="Times New Roman" panose="02020603050405020304" pitchFamily="18" charset="0"/>
              </a:rPr>
              <a:t>pension</a:t>
            </a:r>
            <a:r>
              <a:rPr lang="it-IT" b="0" dirty="0">
                <a:latin typeface="Times New Roman" panose="02020603050405020304" pitchFamily="18" charset="0"/>
                <a:cs typeface="Times New Roman" panose="02020603050405020304" pitchFamily="18" charset="0"/>
              </a:rPr>
              <a:t> fund, or </a:t>
            </a:r>
            <a:r>
              <a:rPr lang="it-IT" b="0" dirty="0" err="1">
                <a:latin typeface="Times New Roman" panose="02020603050405020304" pitchFamily="18" charset="0"/>
                <a:cs typeface="Times New Roman" panose="02020603050405020304" pitchFamily="18" charset="0"/>
              </a:rPr>
              <a:t>provided</a:t>
            </a:r>
            <a:r>
              <a:rPr lang="it-IT" b="0" dirty="0">
                <a:latin typeface="Times New Roman" panose="02020603050405020304" pitchFamily="18" charset="0"/>
                <a:cs typeface="Times New Roman" panose="02020603050405020304" pitchFamily="18" charset="0"/>
              </a:rPr>
              <a:t> on </a:t>
            </a:r>
            <a:r>
              <a:rPr lang="it-IT" b="0" dirty="0" err="1">
                <a:latin typeface="Times New Roman" panose="02020603050405020304" pitchFamily="18" charset="0"/>
                <a:cs typeface="Times New Roman" panose="02020603050405020304" pitchFamily="18" charset="0"/>
              </a:rPr>
              <a:t>request</a:t>
            </a:r>
            <a:r>
              <a:rPr lang="it-IT"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06990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ttangolo 3"/>
          <p:cNvSpPr/>
          <p:nvPr/>
        </p:nvSpPr>
        <p:spPr>
          <a:xfrm>
            <a:off x="179512" y="548680"/>
            <a:ext cx="8352928" cy="461665"/>
          </a:xfrm>
          <a:prstGeom prst="rect">
            <a:avLst/>
          </a:prstGeom>
        </p:spPr>
        <p:txBody>
          <a:bodyPr wrap="square">
            <a:spAutoFit/>
          </a:bodyPr>
          <a:lstStyle/>
          <a:p>
            <a:pPr algn="ctr"/>
            <a:r>
              <a:rPr lang="it-IT" sz="2400" dirty="0">
                <a:solidFill>
                  <a:srgbClr val="000000"/>
                </a:solidFill>
                <a:latin typeface="Times New Roman" pitchFamily="18" charset="0"/>
                <a:cs typeface="Times New Roman" pitchFamily="18" charset="0"/>
              </a:rPr>
              <a:t>A new </a:t>
            </a:r>
            <a:r>
              <a:rPr lang="it-IT" sz="2400" dirty="0" err="1">
                <a:solidFill>
                  <a:srgbClr val="000000"/>
                </a:solidFill>
                <a:latin typeface="Times New Roman" pitchFamily="18" charset="0"/>
                <a:cs typeface="Times New Roman" pitchFamily="18" charset="0"/>
              </a:rPr>
              <a:t>approach</a:t>
            </a:r>
            <a:r>
              <a:rPr lang="it-IT" sz="2400" dirty="0">
                <a:solidFill>
                  <a:srgbClr val="000000"/>
                </a:solidFill>
                <a:latin typeface="Times New Roman" pitchFamily="18" charset="0"/>
                <a:cs typeface="Times New Roman" pitchFamily="18" charset="0"/>
              </a:rPr>
              <a:t> to compare </a:t>
            </a:r>
            <a:r>
              <a:rPr lang="it-IT" sz="2400" dirty="0" err="1">
                <a:solidFill>
                  <a:srgbClr val="000000"/>
                </a:solidFill>
                <a:latin typeface="Times New Roman" pitchFamily="18" charset="0"/>
                <a:cs typeface="Times New Roman" pitchFamily="18" charset="0"/>
              </a:rPr>
              <a:t>costs</a:t>
            </a:r>
            <a:endParaRPr lang="it-IT" sz="2400" dirty="0">
              <a:solidFill>
                <a:srgbClr val="000000"/>
              </a:solidFill>
              <a:latin typeface="Times New Roman" pitchFamily="18" charset="0"/>
              <a:cs typeface="Times New Roman" pitchFamily="18" charset="0"/>
            </a:endParaRPr>
          </a:p>
        </p:txBody>
      </p:sp>
      <p:pic>
        <p:nvPicPr>
          <p:cNvPr id="2" name="Immagine 1"/>
          <p:cNvPicPr>
            <a:picLocks noChangeAspect="1"/>
          </p:cNvPicPr>
          <p:nvPr/>
        </p:nvPicPr>
        <p:blipFill>
          <a:blip r:embed="rId2"/>
          <a:stretch>
            <a:fillRect/>
          </a:stretch>
        </p:blipFill>
        <p:spPr>
          <a:xfrm>
            <a:off x="1229067" y="1556792"/>
            <a:ext cx="6685865" cy="3668904"/>
          </a:xfrm>
          <a:prstGeom prst="rect">
            <a:avLst/>
          </a:prstGeom>
        </p:spPr>
      </p:pic>
      <p:sp>
        <p:nvSpPr>
          <p:cNvPr id="8" name="Segnaposto numero diapositiva 7"/>
          <p:cNvSpPr>
            <a:spLocks noGrp="1"/>
          </p:cNvSpPr>
          <p:nvPr>
            <p:ph type="sldNum" sz="quarter" idx="12"/>
          </p:nvPr>
        </p:nvSpPr>
        <p:spPr>
          <a:xfrm>
            <a:off x="7086600" y="5798250"/>
            <a:ext cx="2057400" cy="202500"/>
          </a:xfrm>
        </p:spPr>
        <p:txBody>
          <a:bodyPr/>
          <a:lstStyle/>
          <a:p>
            <a:fld id="{42550B2E-178C-45E9-88A5-6280D37915B9}" type="slidenum">
              <a:rPr lang="it-IT" smtClean="0"/>
              <a:t>27</a:t>
            </a:fld>
            <a:endParaRPr lang="it-IT" dirty="0"/>
          </a:p>
        </p:txBody>
      </p:sp>
    </p:spTree>
    <p:extLst>
      <p:ext uri="{BB962C8B-B14F-4D97-AF65-F5344CB8AC3E}">
        <p14:creationId xmlns:p14="http://schemas.microsoft.com/office/powerpoint/2010/main" val="3099010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685800" y="2967038"/>
            <a:ext cx="7772400" cy="11969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buSzTx/>
            </a:pPr>
            <a:r>
              <a:rPr lang="en-GB" altLang="it-IT" sz="2400" dirty="0"/>
              <a:t> </a:t>
            </a:r>
          </a:p>
          <a:p>
            <a:pPr algn="ctr">
              <a:spcBef>
                <a:spcPct val="0"/>
              </a:spcBef>
              <a:buSzTx/>
            </a:pPr>
            <a:r>
              <a:rPr lang="en-GB" altLang="it-IT" sz="2400" dirty="0">
                <a:latin typeface="Arial" panose="020B0604020202020204" pitchFamily="34" charset="0"/>
              </a:rPr>
              <a:t>COVIP</a:t>
            </a:r>
            <a:endParaRPr lang="en-US" altLang="it-IT" sz="2400" b="0" dirty="0">
              <a:latin typeface="Arial" panose="020B0604020202020204" pitchFamily="34" charset="0"/>
            </a:endParaRPr>
          </a:p>
          <a:p>
            <a:pPr algn="l">
              <a:spcBef>
                <a:spcPct val="0"/>
              </a:spcBef>
              <a:buSzTx/>
            </a:pPr>
            <a:endParaRPr lang="en-US" altLang="it-IT" sz="2400" dirty="0"/>
          </a:p>
        </p:txBody>
      </p:sp>
      <p:sp>
        <p:nvSpPr>
          <p:cNvPr id="2" name="Segnaposto numero diapositiva 1"/>
          <p:cNvSpPr>
            <a:spLocks noGrp="1"/>
          </p:cNvSpPr>
          <p:nvPr>
            <p:ph type="sldNum" sz="quarter" idx="12"/>
          </p:nvPr>
        </p:nvSpPr>
        <p:spPr/>
        <p:txBody>
          <a:bodyPr/>
          <a:lstStyle/>
          <a:p>
            <a:fld id="{6C659B49-9064-4652-91E2-1759753DA92B}" type="slidenum">
              <a:rPr lang="en-US" smtClean="0"/>
              <a:pPr/>
              <a:t>28</a:t>
            </a:fld>
            <a:endParaRPr lang="en-US"/>
          </a:p>
        </p:txBody>
      </p:sp>
    </p:spTree>
    <p:extLst>
      <p:ext uri="{BB962C8B-B14F-4D97-AF65-F5344CB8AC3E}">
        <p14:creationId xmlns:p14="http://schemas.microsoft.com/office/powerpoint/2010/main" val="3684094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9" name="Text Box 3"/>
          <p:cNvSpPr txBox="1">
            <a:spLocks noChangeArrowheads="1"/>
          </p:cNvSpPr>
          <p:nvPr/>
        </p:nvSpPr>
        <p:spPr bwMode="auto">
          <a:xfrm>
            <a:off x="877887" y="542132"/>
            <a:ext cx="7656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buSzTx/>
            </a:pPr>
            <a:r>
              <a:rPr lang="en-US" altLang="it-IT" dirty="0">
                <a:solidFill>
                  <a:srgbClr val="000000"/>
                </a:solidFill>
                <a:latin typeface="Times New Roman" pitchFamily="18" charset="0"/>
                <a:cs typeface="Times New Roman" pitchFamily="18" charset="0"/>
              </a:rPr>
              <a:t>Governance</a:t>
            </a:r>
          </a:p>
        </p:txBody>
      </p:sp>
      <p:sp>
        <p:nvSpPr>
          <p:cNvPr id="142340" name="Text Box 4"/>
          <p:cNvSpPr txBox="1">
            <a:spLocks noChangeArrowheads="1"/>
          </p:cNvSpPr>
          <p:nvPr/>
        </p:nvSpPr>
        <p:spPr bwMode="auto">
          <a:xfrm>
            <a:off x="480804" y="1459230"/>
            <a:ext cx="807720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95263" indent="-195263"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just">
              <a:spcBef>
                <a:spcPct val="50000"/>
              </a:spcBef>
              <a:buSzTx/>
            </a:pPr>
            <a:endParaRPr lang="en-US" altLang="it-IT" sz="2000" b="0" dirty="0">
              <a:latin typeface="Times New Roman" panose="02020603050405020304" pitchFamily="18" charset="0"/>
              <a:ea typeface="Arial Unicode MS" panose="020B0604020202020204" pitchFamily="34" charset="-128"/>
              <a:cs typeface="Times New Roman" panose="02020603050405020304" pitchFamily="18" charset="0"/>
            </a:endParaRPr>
          </a:p>
          <a:p>
            <a:pPr>
              <a:spcBef>
                <a:spcPct val="50000"/>
              </a:spcBef>
              <a:buClr>
                <a:srgbClr val="006600"/>
              </a:buClr>
              <a:buSzTx/>
              <a:buFont typeface="Wingdings" panose="05000000000000000000" pitchFamily="2" charset="2"/>
              <a:buChar char="Ø"/>
            </a:pPr>
            <a:r>
              <a:rPr lang="en-US" altLang="it-IT" sz="2000" b="0" dirty="0">
                <a:latin typeface="Times New Roman" panose="02020603050405020304" pitchFamily="18" charset="0"/>
                <a:ea typeface="Arial Unicode MS" panose="020B0604020202020204" pitchFamily="34" charset="-128"/>
                <a:cs typeface="Times New Roman" panose="02020603050405020304" pitchFamily="18" charset="0"/>
              </a:rPr>
              <a:t> 	COVIP Governing Board:  1 President and 2 Commissioners 	(appointed by the Government) – mandate of 4 years</a:t>
            </a:r>
          </a:p>
          <a:p>
            <a:pPr algn="just">
              <a:spcBef>
                <a:spcPct val="50000"/>
              </a:spcBef>
              <a:buClr>
                <a:srgbClr val="006600"/>
              </a:buClr>
              <a:buSzTx/>
              <a:buFont typeface="Wingdings" panose="05000000000000000000" pitchFamily="2" charset="2"/>
              <a:buNone/>
            </a:pPr>
            <a:endParaRPr lang="en-US" altLang="it-IT" sz="2000" b="0" dirty="0">
              <a:latin typeface="Times New Roman" panose="02020603050405020304" pitchFamily="18" charset="0"/>
              <a:ea typeface="Arial Unicode MS" panose="020B0604020202020204" pitchFamily="34" charset="-128"/>
              <a:cs typeface="Times New Roman" panose="02020603050405020304" pitchFamily="18" charset="0"/>
            </a:endParaRPr>
          </a:p>
          <a:p>
            <a:pPr algn="just">
              <a:spcBef>
                <a:spcPct val="50000"/>
              </a:spcBef>
              <a:buClr>
                <a:srgbClr val="006600"/>
              </a:buClr>
              <a:buSzTx/>
              <a:buFont typeface="Wingdings" panose="05000000000000000000" pitchFamily="2" charset="2"/>
              <a:buChar char="Ø"/>
            </a:pPr>
            <a:r>
              <a:rPr lang="en-US" altLang="it-IT" sz="2000" b="0" dirty="0">
                <a:latin typeface="Times New Roman" panose="02020603050405020304" pitchFamily="18" charset="0"/>
                <a:ea typeface="Arial Unicode MS" panose="020B0604020202020204" pitchFamily="34" charset="-128"/>
                <a:cs typeface="Times New Roman" panose="02020603050405020304" pitchFamily="18" charset="0"/>
              </a:rPr>
              <a:t> 	A staff of about 80 persons (based in Rome)</a:t>
            </a:r>
          </a:p>
          <a:p>
            <a:pPr algn="just">
              <a:spcBef>
                <a:spcPct val="50000"/>
              </a:spcBef>
              <a:buClr>
                <a:srgbClr val="006600"/>
              </a:buClr>
              <a:buSzTx/>
              <a:buFont typeface="Wingdings" panose="05000000000000000000" pitchFamily="2" charset="2"/>
              <a:buChar char="Ø"/>
            </a:pPr>
            <a:endParaRPr lang="en-US" altLang="it-IT" sz="2000" b="0" dirty="0">
              <a:latin typeface="Times New Roman" panose="02020603050405020304" pitchFamily="18" charset="0"/>
              <a:ea typeface="Arial Unicode MS" panose="020B0604020202020204" pitchFamily="34" charset="-128"/>
              <a:cs typeface="Times New Roman" panose="02020603050405020304" pitchFamily="18" charset="0"/>
            </a:endParaRPr>
          </a:p>
          <a:p>
            <a:pPr algn="just">
              <a:spcBef>
                <a:spcPct val="50000"/>
              </a:spcBef>
              <a:buClr>
                <a:srgbClr val="006600"/>
              </a:buClr>
              <a:buSzTx/>
              <a:buFont typeface="Wingdings" panose="05000000000000000000" pitchFamily="2" charset="2"/>
              <a:buChar char="Ø"/>
            </a:pPr>
            <a:r>
              <a:rPr lang="en-US" altLang="it-IT" sz="2000" b="0" dirty="0">
                <a:latin typeface="Times New Roman" panose="02020603050405020304" pitchFamily="18" charset="0"/>
                <a:ea typeface="Arial Unicode MS" panose="020B0604020202020204" pitchFamily="34" charset="-128"/>
                <a:cs typeface="Times New Roman" panose="02020603050405020304" pitchFamily="18" charset="0"/>
              </a:rPr>
              <a:t>  	Main contributions from pension funds</a:t>
            </a:r>
          </a:p>
          <a:p>
            <a:pPr algn="just">
              <a:spcBef>
                <a:spcPct val="50000"/>
              </a:spcBef>
              <a:buSzTx/>
            </a:pPr>
            <a:endParaRPr lang="en-US" altLang="it-IT" sz="2000" b="0" dirty="0">
              <a:solidFill>
                <a:srgbClr val="006600"/>
              </a:solidFill>
              <a:latin typeface="Times New Roman" panose="02020603050405020304" pitchFamily="18" charset="0"/>
              <a:ea typeface="Arial Unicode MS" panose="020B0604020202020204" pitchFamily="34" charset="-128"/>
              <a:cs typeface="Times New Roman" panose="02020603050405020304" pitchFamily="18" charset="0"/>
            </a:endParaRPr>
          </a:p>
          <a:p>
            <a:pPr algn="just">
              <a:spcBef>
                <a:spcPct val="50000"/>
              </a:spcBef>
              <a:buSzTx/>
            </a:pPr>
            <a:endParaRPr lang="en-US" altLang="it-IT" sz="2000" b="0" dirty="0">
              <a:solidFill>
                <a:srgbClr val="006600"/>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29</a:t>
            </a:fld>
            <a:endParaRPr lang="en-US"/>
          </a:p>
        </p:txBody>
      </p:sp>
    </p:spTree>
    <p:extLst>
      <p:ext uri="{BB962C8B-B14F-4D97-AF65-F5344CB8AC3E}">
        <p14:creationId xmlns:p14="http://schemas.microsoft.com/office/powerpoint/2010/main" val="102726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571472" y="931240"/>
            <a:ext cx="7924800" cy="1338828"/>
          </a:xfrm>
          <a:prstGeom prst="rect">
            <a:avLst/>
          </a:prstGeom>
          <a:ln>
            <a:solidFill>
              <a:srgbClr val="2B7B2D"/>
            </a:solidFill>
            <a:headEnd/>
            <a:tailEnd/>
          </a:ln>
        </p:spPr>
        <p:style>
          <a:lnRef idx="2">
            <a:schemeClr val="dk1"/>
          </a:lnRef>
          <a:fillRef idx="1">
            <a:schemeClr val="lt1"/>
          </a:fillRef>
          <a:effectRef idx="0">
            <a:schemeClr val="dk1"/>
          </a:effectRef>
          <a:fontRef idx="minor">
            <a:schemeClr val="dk1"/>
          </a:fontRef>
        </p:style>
        <p:txBody>
          <a:bodyPr wrap="square">
            <a:spAutoFit/>
          </a:bodyPr>
          <a:lstStyle>
            <a:lvl1pPr>
              <a:lnSpc>
                <a:spcPct val="90000"/>
              </a:lnSpc>
              <a:spcBef>
                <a:spcPts val="1000"/>
              </a:spcBef>
              <a:buClr>
                <a:schemeClr val="accent1"/>
              </a:buClr>
              <a:buSzPct val="80000"/>
              <a:buFont typeface="Corbel" panose="020B0503020204020204" pitchFamily="34" charset="0"/>
              <a:buChar char="•"/>
              <a:defRPr sz="2000">
                <a:solidFill>
                  <a:schemeClr val="accent1"/>
                </a:solidFill>
                <a:latin typeface="Corbel" panose="020B0503020204020204" pitchFamily="34" charset="0"/>
              </a:defRPr>
            </a:lvl1pPr>
            <a:lvl2pPr marL="742950" indent="-285750">
              <a:lnSpc>
                <a:spcPct val="90000"/>
              </a:lnSpc>
              <a:spcBef>
                <a:spcPts val="150"/>
              </a:spcBef>
              <a:spcAft>
                <a:spcPts val="300"/>
              </a:spcAft>
              <a:buClr>
                <a:schemeClr val="accent1"/>
              </a:buClr>
              <a:buSzPct val="80000"/>
              <a:buFont typeface="Corbel" panose="020B0503020204020204" pitchFamily="34" charset="0"/>
              <a:buChar char="•"/>
              <a:defRPr>
                <a:solidFill>
                  <a:schemeClr val="accent1"/>
                </a:solidFill>
                <a:latin typeface="Corbel" panose="020B0503020204020204" pitchFamily="34" charset="0"/>
              </a:defRPr>
            </a:lvl2pPr>
            <a:lvl3pPr marL="1143000" indent="-228600">
              <a:lnSpc>
                <a:spcPct val="90000"/>
              </a:lnSpc>
              <a:spcBef>
                <a:spcPts val="150"/>
              </a:spcBef>
              <a:spcAft>
                <a:spcPts val="3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3pPr>
            <a:lvl4pPr marL="1600200" indent="-228600">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4pPr>
            <a:lvl5pPr marL="2057400" indent="-228600">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5pPr>
            <a:lvl6pPr marL="25146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6pPr>
            <a:lvl7pPr marL="29718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7pPr>
            <a:lvl8pPr marL="34290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8pPr>
            <a:lvl9pPr marL="38862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9pPr>
          </a:lstStyle>
          <a:p>
            <a:pPr algn="ctr" eaLnBrk="1" hangingPunct="1">
              <a:lnSpc>
                <a:spcPct val="100000"/>
              </a:lnSpc>
              <a:spcBef>
                <a:spcPct val="50000"/>
              </a:spcBef>
              <a:buClrTx/>
              <a:buSzTx/>
              <a:buFont typeface="Wingdings" panose="05000000000000000000" pitchFamily="2" charset="2"/>
              <a:buNone/>
              <a:defRPr/>
            </a:pPr>
            <a:r>
              <a:rPr lang="it-IT" sz="1600" dirty="0">
                <a:solidFill>
                  <a:schemeClr val="tx1"/>
                </a:solidFill>
                <a:latin typeface="Times New Roman" panose="02020603050405020304" pitchFamily="18" charset="0"/>
                <a:cs typeface="Times New Roman" panose="02020603050405020304" pitchFamily="18" charset="0"/>
              </a:rPr>
              <a:t>CONTRACTUAL</a:t>
            </a:r>
            <a:r>
              <a:rPr lang="en-GB" sz="1600" dirty="0">
                <a:solidFill>
                  <a:schemeClr val="tx1"/>
                </a:solidFill>
                <a:latin typeface="Times New Roman" panose="02020603050405020304" pitchFamily="18" charset="0"/>
                <a:cs typeface="Times New Roman" panose="02020603050405020304" pitchFamily="18" charset="0"/>
              </a:rPr>
              <a:t> PENSION FUNDS (</a:t>
            </a:r>
            <a:r>
              <a:rPr lang="en-GB" sz="1600" i="1" dirty="0">
                <a:solidFill>
                  <a:schemeClr val="tx1"/>
                </a:solidFill>
                <a:latin typeface="Times New Roman" panose="02020603050405020304" pitchFamily="18" charset="0"/>
                <a:cs typeface="Times New Roman" panose="02020603050405020304" pitchFamily="18" charset="0"/>
              </a:rPr>
              <a:t>Fondi </a:t>
            </a:r>
            <a:r>
              <a:rPr lang="en-GB" sz="1600" i="1" dirty="0" err="1">
                <a:solidFill>
                  <a:schemeClr val="tx1"/>
                </a:solidFill>
                <a:latin typeface="Times New Roman" panose="02020603050405020304" pitchFamily="18" charset="0"/>
                <a:cs typeface="Times New Roman" panose="02020603050405020304" pitchFamily="18" charset="0"/>
              </a:rPr>
              <a:t>pensione</a:t>
            </a:r>
            <a:r>
              <a:rPr lang="en-GB" sz="1600" i="1" dirty="0">
                <a:solidFill>
                  <a:schemeClr val="tx1"/>
                </a:solidFill>
                <a:latin typeface="Times New Roman" panose="02020603050405020304" pitchFamily="18" charset="0"/>
                <a:cs typeface="Times New Roman" panose="02020603050405020304" pitchFamily="18" charset="0"/>
              </a:rPr>
              <a:t> </a:t>
            </a:r>
            <a:r>
              <a:rPr lang="en-GB" sz="1600" i="1" dirty="0" err="1">
                <a:solidFill>
                  <a:schemeClr val="tx1"/>
                </a:solidFill>
                <a:latin typeface="Times New Roman" panose="02020603050405020304" pitchFamily="18" charset="0"/>
                <a:cs typeface="Times New Roman" panose="02020603050405020304" pitchFamily="18" charset="0"/>
              </a:rPr>
              <a:t>negoziali</a:t>
            </a:r>
            <a:r>
              <a:rPr lang="en-GB" sz="1600" dirty="0">
                <a:solidFill>
                  <a:schemeClr val="tx1"/>
                </a:solidFill>
                <a:latin typeface="Times New Roman" panose="02020603050405020304" pitchFamily="18" charset="0"/>
                <a:cs typeface="Times New Roman" panose="02020603050405020304" pitchFamily="18" charset="0"/>
              </a:rPr>
              <a:t>)</a:t>
            </a:r>
            <a:endParaRPr lang="en-GB" sz="1600" b="0" dirty="0">
              <a:solidFill>
                <a:schemeClr val="tx1"/>
              </a:solidFill>
              <a:latin typeface="Times New Roman" panose="02020603050405020304" pitchFamily="18" charset="0"/>
              <a:cs typeface="Times New Roman" panose="02020603050405020304" pitchFamily="18" charset="0"/>
            </a:endParaRPr>
          </a:p>
          <a:p>
            <a:pPr algn="just" eaLnBrk="1" hangingPunct="1">
              <a:lnSpc>
                <a:spcPct val="100000"/>
              </a:lnSpc>
              <a:spcBef>
                <a:spcPts val="600"/>
              </a:spcBef>
              <a:buClrTx/>
              <a:buSzTx/>
              <a:buNone/>
              <a:defRPr/>
            </a:pPr>
            <a:r>
              <a:rPr lang="en-GB" sz="1600" b="0" dirty="0">
                <a:solidFill>
                  <a:schemeClr val="tx1"/>
                </a:solidFill>
                <a:latin typeface="Times New Roman" panose="02020603050405020304" pitchFamily="18" charset="0"/>
                <a:cs typeface="Times New Roman" panose="02020603050405020304" pitchFamily="18" charset="0"/>
              </a:rPr>
              <a:t>Instituted after 1993 legislation. Typically set up by collective bargaining and closed to the workers </a:t>
            </a:r>
            <a:r>
              <a:rPr lang="it-IT" sz="1600" b="0" dirty="0" err="1">
                <a:solidFill>
                  <a:schemeClr val="tx1"/>
                </a:solidFill>
                <a:latin typeface="Times New Roman" panose="02020603050405020304" pitchFamily="18" charset="0"/>
                <a:cs typeface="Times New Roman" panose="02020603050405020304" pitchFamily="18" charset="0"/>
              </a:rPr>
              <a:t>not</a:t>
            </a:r>
            <a:r>
              <a:rPr lang="it-IT" sz="1600" b="0" dirty="0">
                <a:solidFill>
                  <a:schemeClr val="tx1"/>
                </a:solidFill>
                <a:latin typeface="Times New Roman" panose="02020603050405020304" pitchFamily="18" charset="0"/>
                <a:cs typeface="Times New Roman" panose="02020603050405020304" pitchFamily="18" charset="0"/>
              </a:rPr>
              <a:t> </a:t>
            </a:r>
            <a:r>
              <a:rPr lang="en-GB" sz="1600" b="0" dirty="0">
                <a:solidFill>
                  <a:schemeClr val="tx1"/>
                </a:solidFill>
                <a:latin typeface="Times New Roman" panose="02020603050405020304" pitchFamily="18" charset="0"/>
                <a:cs typeface="Times New Roman" panose="02020603050405020304" pitchFamily="18" charset="0"/>
              </a:rPr>
              <a:t>pertaining to a given economic sector or professional category. They support only occupational pensions.</a:t>
            </a:r>
          </a:p>
          <a:p>
            <a:pPr algn="r" eaLnBrk="1" hangingPunct="1">
              <a:lnSpc>
                <a:spcPct val="100000"/>
              </a:lnSpc>
              <a:spcBef>
                <a:spcPts val="0"/>
              </a:spcBef>
              <a:buClrTx/>
              <a:buSzTx/>
              <a:buNone/>
              <a:defRPr/>
            </a:pPr>
            <a:r>
              <a:rPr lang="en-GB" sz="1200" b="0" dirty="0">
                <a:solidFill>
                  <a:schemeClr val="tx1"/>
                </a:solidFill>
                <a:latin typeface="Times New Roman" panose="02020603050405020304" pitchFamily="18" charset="0"/>
                <a:cs typeface="Times New Roman" panose="02020603050405020304" pitchFamily="18" charset="0"/>
              </a:rPr>
              <a:t>EIOPA Database code: IT 1</a:t>
            </a:r>
          </a:p>
        </p:txBody>
      </p:sp>
      <p:sp>
        <p:nvSpPr>
          <p:cNvPr id="9219" name="Text Box 4"/>
          <p:cNvSpPr txBox="1">
            <a:spLocks noChangeArrowheads="1"/>
          </p:cNvSpPr>
          <p:nvPr/>
        </p:nvSpPr>
        <p:spPr bwMode="auto">
          <a:xfrm>
            <a:off x="584048" y="2262264"/>
            <a:ext cx="7924800" cy="1092607"/>
          </a:xfrm>
          <a:prstGeom prst="rect">
            <a:avLst/>
          </a:prstGeom>
          <a:solidFill>
            <a:schemeClr val="bg1"/>
          </a:solidFill>
          <a:ln w="19050">
            <a:solidFill>
              <a:srgbClr val="2B7B2D"/>
            </a:solidFill>
            <a:miter lim="800000"/>
            <a:headEnd/>
            <a:tailEnd/>
          </a:ln>
        </p:spPr>
        <p:txBody>
          <a:bodyPr>
            <a:spAutoFit/>
          </a:bodyPr>
          <a:lstStyle/>
          <a:p>
            <a:pPr algn="ctr" eaLnBrk="1" hangingPunct="1">
              <a:spcBef>
                <a:spcPct val="50000"/>
              </a:spcBef>
              <a:buFont typeface="Corbel" pitchFamily="34" charset="0"/>
              <a:buNone/>
            </a:pPr>
            <a:r>
              <a:rPr lang="en-GB" sz="1600" dirty="0">
                <a:latin typeface="Times New Roman" pitchFamily="18" charset="0"/>
                <a:cs typeface="Times New Roman" pitchFamily="18" charset="0"/>
              </a:rPr>
              <a:t>OPEN PENSION FUNDS (</a:t>
            </a:r>
            <a:r>
              <a:rPr lang="en-GB" sz="1600" i="1" dirty="0" err="1">
                <a:latin typeface="Times New Roman" pitchFamily="18" charset="0"/>
                <a:cs typeface="Times New Roman" pitchFamily="18" charset="0"/>
              </a:rPr>
              <a:t>Fondi</a:t>
            </a:r>
            <a:r>
              <a:rPr lang="en-GB" sz="1600" i="1" dirty="0">
                <a:latin typeface="Times New Roman" pitchFamily="18" charset="0"/>
                <a:cs typeface="Times New Roman" pitchFamily="18" charset="0"/>
              </a:rPr>
              <a:t> </a:t>
            </a:r>
            <a:r>
              <a:rPr lang="en-GB" sz="1600" i="1" dirty="0" err="1">
                <a:latin typeface="Times New Roman" pitchFamily="18" charset="0"/>
                <a:cs typeface="Times New Roman" pitchFamily="18" charset="0"/>
              </a:rPr>
              <a:t>pensione</a:t>
            </a:r>
            <a:r>
              <a:rPr lang="en-GB" sz="1600" i="1" dirty="0">
                <a:latin typeface="Times New Roman" pitchFamily="18" charset="0"/>
                <a:cs typeface="Times New Roman" pitchFamily="18" charset="0"/>
              </a:rPr>
              <a:t> </a:t>
            </a:r>
            <a:r>
              <a:rPr lang="en-GB" sz="1600" i="1" dirty="0" err="1">
                <a:latin typeface="Times New Roman" pitchFamily="18" charset="0"/>
                <a:cs typeface="Times New Roman" pitchFamily="18" charset="0"/>
              </a:rPr>
              <a:t>aperti</a:t>
            </a:r>
            <a:r>
              <a:rPr lang="en-GB" sz="1600" dirty="0">
                <a:latin typeface="Times New Roman" pitchFamily="18" charset="0"/>
                <a:cs typeface="Times New Roman" pitchFamily="18" charset="0"/>
              </a:rPr>
              <a:t>)</a:t>
            </a:r>
          </a:p>
          <a:p>
            <a:pPr algn="just" eaLnBrk="1" hangingPunct="1">
              <a:spcBef>
                <a:spcPts val="600"/>
              </a:spcBef>
            </a:pPr>
            <a:r>
              <a:rPr lang="en-GB" sz="1600" b="0" dirty="0">
                <a:latin typeface="Times New Roman" panose="02020603050405020304" pitchFamily="18" charset="0"/>
                <a:cs typeface="Times New Roman" panose="02020603050405020304" pitchFamily="18" charset="0"/>
              </a:rPr>
              <a:t>Instituted after 1993 legislation. Promoted by banks, insurance and investment companies, “open” to the gen</a:t>
            </a:r>
            <a:r>
              <a:rPr lang="it-IT" sz="1600" b="0" dirty="0">
                <a:latin typeface="Times New Roman" panose="02020603050405020304" pitchFamily="18" charset="0"/>
                <a:cs typeface="Times New Roman" panose="02020603050405020304" pitchFamily="18" charset="0"/>
              </a:rPr>
              <a:t>e</a:t>
            </a:r>
            <a:r>
              <a:rPr lang="en-GB" sz="1600" b="0" dirty="0" err="1">
                <a:latin typeface="Times New Roman" panose="02020603050405020304" pitchFamily="18" charset="0"/>
                <a:cs typeface="Times New Roman" panose="02020603050405020304" pitchFamily="18" charset="0"/>
              </a:rPr>
              <a:t>ral</a:t>
            </a:r>
            <a:r>
              <a:rPr lang="en-GB" sz="1600" b="0" dirty="0">
                <a:latin typeface="Times New Roman" panose="02020603050405020304" pitchFamily="18" charset="0"/>
                <a:cs typeface="Times New Roman" panose="02020603050405020304" pitchFamily="18" charset="0"/>
              </a:rPr>
              <a:t> public. They support both occupational and personal pensions.</a:t>
            </a:r>
          </a:p>
          <a:p>
            <a:pPr algn="r" eaLnBrk="1" hangingPunct="1">
              <a:spcBef>
                <a:spcPts val="0"/>
              </a:spcBef>
              <a:buFont typeface="Corbel" pitchFamily="34" charset="0"/>
              <a:buNone/>
            </a:pPr>
            <a:r>
              <a:rPr lang="en-GB" sz="1200" b="0" dirty="0">
                <a:latin typeface="Times New Roman" panose="02020603050405020304" pitchFamily="18" charset="0"/>
                <a:cs typeface="Times New Roman" panose="02020603050405020304" pitchFamily="18" charset="0"/>
              </a:rPr>
              <a:t>EIOPA Database code: IT 2</a:t>
            </a:r>
          </a:p>
        </p:txBody>
      </p:sp>
      <p:sp>
        <p:nvSpPr>
          <p:cNvPr id="9220" name="Text Box 5"/>
          <p:cNvSpPr txBox="1">
            <a:spLocks noChangeArrowheads="1"/>
          </p:cNvSpPr>
          <p:nvPr/>
        </p:nvSpPr>
        <p:spPr bwMode="auto">
          <a:xfrm>
            <a:off x="571472" y="3369778"/>
            <a:ext cx="7924800" cy="1646605"/>
          </a:xfrm>
          <a:prstGeom prst="rect">
            <a:avLst/>
          </a:prstGeom>
          <a:solidFill>
            <a:schemeClr val="bg1"/>
          </a:solidFill>
          <a:ln w="19050">
            <a:solidFill>
              <a:srgbClr val="2B7B2D"/>
            </a:solidFill>
            <a:miter lim="800000"/>
            <a:headEnd/>
            <a:tailEnd/>
          </a:ln>
        </p:spPr>
        <p:txBody>
          <a:bodyPr>
            <a:spAutoFit/>
          </a:bodyPr>
          <a:lstStyle/>
          <a:p>
            <a:pPr algn="ctr" eaLnBrk="1" hangingPunct="1">
              <a:buFont typeface="Wingdings" pitchFamily="2" charset="2"/>
              <a:buNone/>
            </a:pPr>
            <a:r>
              <a:rPr lang="en-GB" sz="1600" dirty="0">
                <a:latin typeface="Times New Roman" pitchFamily="18" charset="0"/>
                <a:cs typeface="Times New Roman" pitchFamily="18" charset="0"/>
              </a:rPr>
              <a:t>PERSONAL</a:t>
            </a:r>
            <a:r>
              <a:rPr lang="it-IT" sz="1600" dirty="0">
                <a:latin typeface="Times New Roman" pitchFamily="18" charset="0"/>
                <a:cs typeface="Times New Roman" pitchFamily="18" charset="0"/>
              </a:rPr>
              <a:t> RETIREMENT PLANS IMPLEMENTED THROUGH INSURANCE POLICIES</a:t>
            </a:r>
            <a:r>
              <a:rPr lang="en-GB" sz="1600" dirty="0">
                <a:latin typeface="Times New Roman" pitchFamily="18" charset="0"/>
                <a:cs typeface="Times New Roman" pitchFamily="18" charset="0"/>
              </a:rPr>
              <a:t> </a:t>
            </a:r>
            <a:r>
              <a:rPr lang="en-GB" sz="1600" i="1" dirty="0">
                <a:latin typeface="Times New Roman" pitchFamily="18" charset="0"/>
                <a:cs typeface="Times New Roman" pitchFamily="18" charset="0"/>
              </a:rPr>
              <a:t>(</a:t>
            </a:r>
            <a:r>
              <a:rPr lang="en-GB" sz="1600" i="1" dirty="0" err="1">
                <a:latin typeface="Times New Roman" pitchFamily="18" charset="0"/>
                <a:cs typeface="Times New Roman" pitchFamily="18" charset="0"/>
              </a:rPr>
              <a:t>Piani</a:t>
            </a:r>
            <a:r>
              <a:rPr lang="en-GB" sz="1600" i="1" dirty="0">
                <a:latin typeface="Times New Roman" pitchFamily="18" charset="0"/>
                <a:cs typeface="Times New Roman" pitchFamily="18" charset="0"/>
              </a:rPr>
              <a:t> </a:t>
            </a:r>
            <a:r>
              <a:rPr lang="en-GB" sz="1600" i="1" dirty="0" err="1">
                <a:latin typeface="Times New Roman" pitchFamily="18" charset="0"/>
                <a:cs typeface="Times New Roman" pitchFamily="18" charset="0"/>
              </a:rPr>
              <a:t>individuali</a:t>
            </a:r>
            <a:r>
              <a:rPr lang="en-GB" sz="1600" i="1" dirty="0">
                <a:latin typeface="Times New Roman" pitchFamily="18" charset="0"/>
                <a:cs typeface="Times New Roman" pitchFamily="18" charset="0"/>
              </a:rPr>
              <a:t> </a:t>
            </a:r>
            <a:r>
              <a:rPr lang="en-GB" sz="1600" i="1" dirty="0" err="1">
                <a:latin typeface="Times New Roman" pitchFamily="18" charset="0"/>
                <a:cs typeface="Times New Roman" pitchFamily="18" charset="0"/>
              </a:rPr>
              <a:t>pensionistici</a:t>
            </a:r>
            <a:r>
              <a:rPr lang="en-GB" sz="1600" i="1" dirty="0">
                <a:latin typeface="Times New Roman" pitchFamily="18" charset="0"/>
                <a:cs typeface="Times New Roman" pitchFamily="18" charset="0"/>
              </a:rPr>
              <a:t> - PIPs)</a:t>
            </a:r>
            <a:endParaRPr lang="en-GB" sz="1600" dirty="0">
              <a:latin typeface="Times New Roman" pitchFamily="18" charset="0"/>
              <a:cs typeface="Times New Roman" pitchFamily="18" charset="0"/>
            </a:endParaRPr>
          </a:p>
          <a:p>
            <a:pPr algn="just" eaLnBrk="1" hangingPunct="1">
              <a:spcBef>
                <a:spcPts val="600"/>
              </a:spcBef>
              <a:buFont typeface="Wingdings" pitchFamily="2" charset="2"/>
              <a:buNone/>
            </a:pPr>
            <a:r>
              <a:rPr lang="en-GB" sz="1600" b="0" dirty="0">
                <a:latin typeface="Times New Roman" panose="02020603050405020304" pitchFamily="18" charset="0"/>
                <a:cs typeface="Times New Roman" panose="02020603050405020304" pitchFamily="18" charset="0"/>
              </a:rPr>
              <a:t>Instituted after </a:t>
            </a:r>
            <a:r>
              <a:rPr lang="en-GB" sz="1600" b="0" dirty="0" err="1">
                <a:latin typeface="Times New Roman" panose="02020603050405020304" pitchFamily="18" charset="0"/>
                <a:cs typeface="Times New Roman" panose="02020603050405020304" pitchFamily="18" charset="0"/>
              </a:rPr>
              <a:t>D.lgs</a:t>
            </a:r>
            <a:r>
              <a:rPr lang="en-GB" sz="1600" b="0" dirty="0">
                <a:latin typeface="Times New Roman" panose="02020603050405020304" pitchFamily="18" charset="0"/>
                <a:cs typeface="Times New Roman" panose="02020603050405020304" pitchFamily="18" charset="0"/>
              </a:rPr>
              <a:t> 252/2005 (New PIP) or before (Old PIP). Unit linked policies and traditional life policies promoted by insurance companies with specific characteristics common to all pension funds. They support only personal pensions.</a:t>
            </a:r>
          </a:p>
          <a:p>
            <a:pPr algn="r" eaLnBrk="1" hangingPunct="1">
              <a:spcBef>
                <a:spcPts val="0"/>
              </a:spcBef>
              <a:buFont typeface="Wingdings" pitchFamily="2" charset="2"/>
              <a:buNone/>
            </a:pPr>
            <a:r>
              <a:rPr lang="en-GB" sz="1200" b="0" dirty="0">
                <a:latin typeface="Times New Roman" pitchFamily="18" charset="0"/>
                <a:cs typeface="Times New Roman" pitchFamily="18" charset="0"/>
              </a:rPr>
              <a:t>EIOPA Database code: IT 3</a:t>
            </a:r>
          </a:p>
        </p:txBody>
      </p:sp>
      <p:sp>
        <p:nvSpPr>
          <p:cNvPr id="9221" name="Rectangle 7"/>
          <p:cNvSpPr>
            <a:spLocks noChangeArrowheads="1"/>
          </p:cNvSpPr>
          <p:nvPr/>
        </p:nvSpPr>
        <p:spPr bwMode="auto">
          <a:xfrm>
            <a:off x="584048" y="5001822"/>
            <a:ext cx="7924800" cy="1092607"/>
          </a:xfrm>
          <a:prstGeom prst="rect">
            <a:avLst/>
          </a:prstGeom>
          <a:solidFill>
            <a:schemeClr val="bg1"/>
          </a:solidFill>
          <a:ln w="19050">
            <a:solidFill>
              <a:srgbClr val="2B7B2D"/>
            </a:solidFill>
            <a:miter lim="800000"/>
            <a:headEnd/>
            <a:tailEnd/>
          </a:ln>
        </p:spPr>
        <p:txBody>
          <a:bodyPr anchor="b">
            <a:spAutoFit/>
          </a:bodyPr>
          <a:lstStyle/>
          <a:p>
            <a:pPr algn="ctr" eaLnBrk="1" hangingPunct="1">
              <a:spcBef>
                <a:spcPct val="10000"/>
              </a:spcBef>
              <a:buFont typeface="Wingdings" pitchFamily="2" charset="2"/>
              <a:buNone/>
            </a:pPr>
            <a:r>
              <a:rPr lang="en-GB" sz="1600" dirty="0">
                <a:latin typeface="Times New Roman" pitchFamily="18" charset="0"/>
                <a:cs typeface="Times New Roman" pitchFamily="18" charset="0"/>
              </a:rPr>
              <a:t>“OLD” CONTRACTUAL PENSION FUNDS (</a:t>
            </a:r>
            <a:r>
              <a:rPr lang="en-GB" sz="1600" i="1" dirty="0" err="1">
                <a:latin typeface="Times New Roman" pitchFamily="18" charset="0"/>
                <a:cs typeface="Times New Roman" pitchFamily="18" charset="0"/>
              </a:rPr>
              <a:t>Fondi</a:t>
            </a:r>
            <a:r>
              <a:rPr lang="en-GB" sz="1600" i="1" dirty="0">
                <a:latin typeface="Times New Roman" pitchFamily="18" charset="0"/>
                <a:cs typeface="Times New Roman" pitchFamily="18" charset="0"/>
              </a:rPr>
              <a:t> </a:t>
            </a:r>
            <a:r>
              <a:rPr lang="en-GB" sz="1600" i="1" dirty="0" err="1">
                <a:latin typeface="Times New Roman" pitchFamily="18" charset="0"/>
                <a:cs typeface="Times New Roman" pitchFamily="18" charset="0"/>
              </a:rPr>
              <a:t>preesistenti</a:t>
            </a:r>
            <a:r>
              <a:rPr lang="en-GB" sz="1600" dirty="0">
                <a:latin typeface="Times New Roman" pitchFamily="18" charset="0"/>
                <a:cs typeface="Times New Roman" pitchFamily="18" charset="0"/>
              </a:rPr>
              <a:t>) </a:t>
            </a:r>
          </a:p>
          <a:p>
            <a:pPr eaLnBrk="1" hangingPunct="1">
              <a:spcBef>
                <a:spcPts val="600"/>
              </a:spcBef>
            </a:pPr>
            <a:r>
              <a:rPr lang="en-GB" sz="1600" b="0" dirty="0">
                <a:latin typeface="Times New Roman" pitchFamily="18" charset="0"/>
                <a:cs typeface="Times New Roman" pitchFamily="18" charset="0"/>
              </a:rPr>
              <a:t>Instituted  before November 1992 – can be autonomous or non-autonomous. They are both DC and DB funds (the latter closed to new members). They support only occupational pensions.</a:t>
            </a:r>
          </a:p>
          <a:p>
            <a:pPr algn="r" eaLnBrk="1" hangingPunct="1">
              <a:spcBef>
                <a:spcPts val="0"/>
              </a:spcBef>
              <a:buFont typeface="Wingdings" pitchFamily="2" charset="2"/>
              <a:buNone/>
            </a:pPr>
            <a:r>
              <a:rPr lang="en-GB" sz="1200" b="0" dirty="0">
                <a:latin typeface="Times New Roman" pitchFamily="18" charset="0"/>
                <a:cs typeface="Times New Roman" pitchFamily="18" charset="0"/>
              </a:rPr>
              <a:t>EIOPA Database code: IT 4 - IT 5</a:t>
            </a:r>
          </a:p>
        </p:txBody>
      </p:sp>
      <p:sp>
        <p:nvSpPr>
          <p:cNvPr id="9222" name="Rectangle 8" descr="Large confetti"/>
          <p:cNvSpPr>
            <a:spLocks noChangeArrowheads="1"/>
          </p:cNvSpPr>
          <p:nvPr/>
        </p:nvSpPr>
        <p:spPr bwMode="auto">
          <a:xfrm>
            <a:off x="571472" y="4929198"/>
            <a:ext cx="7924800" cy="855662"/>
          </a:xfrm>
          <a:prstGeom prst="rect">
            <a:avLst/>
          </a:prstGeom>
          <a:noFill/>
          <a:ln w="19050">
            <a:noFill/>
            <a:miter lim="800000"/>
            <a:headEnd/>
            <a:tailEnd/>
          </a:ln>
        </p:spPr>
        <p:txBody>
          <a:bodyPr wrap="none" anchor="ctr"/>
          <a:lstStyle/>
          <a:p>
            <a:pPr algn="ctr" eaLnBrk="1" hangingPunct="1"/>
            <a:endParaRPr lang="en-US" sz="2400">
              <a:latin typeface="Arial" pitchFamily="34" charset="0"/>
            </a:endParaRPr>
          </a:p>
        </p:txBody>
      </p:sp>
      <p:sp>
        <p:nvSpPr>
          <p:cNvPr id="9223" name="Rectangle 9" descr="Large confetti"/>
          <p:cNvSpPr>
            <a:spLocks noChangeArrowheads="1"/>
          </p:cNvSpPr>
          <p:nvPr/>
        </p:nvSpPr>
        <p:spPr bwMode="auto">
          <a:xfrm>
            <a:off x="857224" y="500042"/>
            <a:ext cx="7315200" cy="457200"/>
          </a:xfrm>
          <a:prstGeom prst="rect">
            <a:avLst/>
          </a:prstGeom>
          <a:noFill/>
          <a:ln w="9525">
            <a:noFill/>
            <a:miter lim="800000"/>
            <a:headEnd/>
            <a:tailEnd/>
          </a:ln>
        </p:spPr>
        <p:txBody>
          <a:bodyPr anchor="b">
            <a:spAutoFit/>
          </a:bodyPr>
          <a:lstStyle/>
          <a:p>
            <a:pPr algn="ctr" eaLnBrk="1" hangingPunct="1">
              <a:spcBef>
                <a:spcPct val="50000"/>
              </a:spcBef>
            </a:pPr>
            <a:r>
              <a:rPr lang="en-GB" sz="2400" dirty="0">
                <a:latin typeface="Times New Roman" pitchFamily="18" charset="0"/>
                <a:cs typeface="Times New Roman" pitchFamily="18" charset="0"/>
              </a:rPr>
              <a:t>The Italian private pension system: an overview</a:t>
            </a:r>
          </a:p>
        </p:txBody>
      </p:sp>
      <p:sp>
        <p:nvSpPr>
          <p:cNvPr id="10" name="Rectangle 7"/>
          <p:cNvSpPr>
            <a:spLocks noChangeArrowheads="1"/>
          </p:cNvSpPr>
          <p:nvPr/>
        </p:nvSpPr>
        <p:spPr bwMode="auto">
          <a:xfrm>
            <a:off x="571472" y="6071615"/>
            <a:ext cx="7924800" cy="600164"/>
          </a:xfrm>
          <a:prstGeom prst="rect">
            <a:avLst/>
          </a:prstGeom>
          <a:ln>
            <a:solidFill>
              <a:srgbClr val="2B7B2D"/>
            </a:solidFill>
            <a:headEnd/>
            <a:tailEnd/>
          </a:ln>
        </p:spPr>
        <p:style>
          <a:lnRef idx="2">
            <a:schemeClr val="dk1"/>
          </a:lnRef>
          <a:fillRef idx="1">
            <a:schemeClr val="lt1"/>
          </a:fillRef>
          <a:effectRef idx="0">
            <a:schemeClr val="dk1"/>
          </a:effectRef>
          <a:fontRef idx="minor">
            <a:schemeClr val="dk1"/>
          </a:fontRef>
        </p:style>
        <p:txBody>
          <a:bodyPr anchor="b">
            <a:spAutoFit/>
          </a:bodyPr>
          <a:lstStyle>
            <a:lvl1pPr>
              <a:lnSpc>
                <a:spcPct val="90000"/>
              </a:lnSpc>
              <a:spcBef>
                <a:spcPts val="1000"/>
              </a:spcBef>
              <a:buClr>
                <a:schemeClr val="accent1"/>
              </a:buClr>
              <a:buSzPct val="80000"/>
              <a:buFont typeface="Corbel" panose="020B0503020204020204" pitchFamily="34" charset="0"/>
              <a:buChar char="•"/>
              <a:defRPr sz="2000">
                <a:solidFill>
                  <a:schemeClr val="accent1"/>
                </a:solidFill>
                <a:latin typeface="Corbel" panose="020B0503020204020204" pitchFamily="34" charset="0"/>
              </a:defRPr>
            </a:lvl1pPr>
            <a:lvl2pPr marL="742950" indent="-285750">
              <a:lnSpc>
                <a:spcPct val="90000"/>
              </a:lnSpc>
              <a:spcBef>
                <a:spcPts val="150"/>
              </a:spcBef>
              <a:spcAft>
                <a:spcPts val="300"/>
              </a:spcAft>
              <a:buClr>
                <a:schemeClr val="accent1"/>
              </a:buClr>
              <a:buSzPct val="80000"/>
              <a:buFont typeface="Corbel" panose="020B0503020204020204" pitchFamily="34" charset="0"/>
              <a:buChar char="•"/>
              <a:defRPr>
                <a:solidFill>
                  <a:schemeClr val="accent1"/>
                </a:solidFill>
                <a:latin typeface="Corbel" panose="020B0503020204020204" pitchFamily="34" charset="0"/>
              </a:defRPr>
            </a:lvl2pPr>
            <a:lvl3pPr marL="1143000" indent="-228600">
              <a:lnSpc>
                <a:spcPct val="90000"/>
              </a:lnSpc>
              <a:spcBef>
                <a:spcPts val="150"/>
              </a:spcBef>
              <a:spcAft>
                <a:spcPts val="300"/>
              </a:spcAft>
              <a:buClr>
                <a:schemeClr val="accent1"/>
              </a:buClr>
              <a:buSzPct val="80000"/>
              <a:buFont typeface="Corbel" panose="020B0503020204020204" pitchFamily="34" charset="0"/>
              <a:buChar char="•"/>
              <a:defRPr sz="1600">
                <a:solidFill>
                  <a:schemeClr val="accent1"/>
                </a:solidFill>
                <a:latin typeface="Corbel" panose="020B0503020204020204" pitchFamily="34" charset="0"/>
              </a:defRPr>
            </a:lvl3pPr>
            <a:lvl4pPr marL="1600200" indent="-228600">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4pPr>
            <a:lvl5pPr marL="2057400" indent="-228600">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5pPr>
            <a:lvl6pPr marL="25146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6pPr>
            <a:lvl7pPr marL="29718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7pPr>
            <a:lvl8pPr marL="34290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8pPr>
            <a:lvl9pPr marL="3886200" indent="-228600" fontAlgn="base">
              <a:lnSpc>
                <a:spcPct val="90000"/>
              </a:lnSpc>
              <a:spcBef>
                <a:spcPts val="150"/>
              </a:spcBef>
              <a:spcAft>
                <a:spcPts val="300"/>
              </a:spcAft>
              <a:buClr>
                <a:schemeClr val="accent1"/>
              </a:buClr>
              <a:buSzPct val="80000"/>
              <a:buFont typeface="Corbel" panose="020B0503020204020204" pitchFamily="34" charset="0"/>
              <a:buChar char="•"/>
              <a:defRPr sz="1400">
                <a:solidFill>
                  <a:schemeClr val="accent1"/>
                </a:solidFill>
                <a:latin typeface="Corbel" panose="020B0503020204020204" pitchFamily="34" charset="0"/>
              </a:defRPr>
            </a:lvl9pPr>
          </a:lstStyle>
          <a:p>
            <a:pPr algn="ctr" eaLnBrk="1" hangingPunct="1">
              <a:lnSpc>
                <a:spcPct val="100000"/>
              </a:lnSpc>
              <a:spcBef>
                <a:spcPct val="10000"/>
              </a:spcBef>
              <a:buClrTx/>
              <a:buSzTx/>
              <a:buFont typeface="Corbel" panose="020B0503020204020204" pitchFamily="34" charset="0"/>
              <a:buNone/>
              <a:defRPr/>
            </a:pPr>
            <a:r>
              <a:rPr lang="en-GB" sz="1600" dirty="0">
                <a:solidFill>
                  <a:schemeClr val="tx1"/>
                </a:solidFill>
                <a:latin typeface="Times New Roman" panose="02020603050405020304" pitchFamily="18" charset="0"/>
                <a:cs typeface="Times New Roman" panose="02020603050405020304" pitchFamily="18" charset="0"/>
              </a:rPr>
              <a:t>ENTI PREVIDENZIALI PRIVATI DI BASE </a:t>
            </a:r>
          </a:p>
          <a:p>
            <a:pPr algn="r" eaLnBrk="1" hangingPunct="1">
              <a:lnSpc>
                <a:spcPct val="100000"/>
              </a:lnSpc>
              <a:spcBef>
                <a:spcPts val="600"/>
              </a:spcBef>
              <a:buClrTx/>
              <a:buSzTx/>
              <a:buFont typeface="Corbel" panose="020B0503020204020204" pitchFamily="34" charset="0"/>
              <a:buNone/>
              <a:defRPr/>
            </a:pPr>
            <a:r>
              <a:rPr lang="en-GB" sz="1100" b="0" dirty="0">
                <a:solidFill>
                  <a:schemeClr val="tx1"/>
                </a:solidFill>
                <a:latin typeface="Times New Roman" panose="02020603050405020304" pitchFamily="18" charset="0"/>
                <a:cs typeface="Times New Roman" panose="02020603050405020304" pitchFamily="18" charset="0"/>
              </a:rPr>
              <a:t>EIOPA Database code: IT 6</a:t>
            </a: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5922" name="Rectangle 2" descr="Large confetti"/>
          <p:cNvSpPr>
            <a:spLocks noChangeArrowheads="1"/>
          </p:cNvSpPr>
          <p:nvPr/>
        </p:nvSpPr>
        <p:spPr bwMode="auto">
          <a:xfrm>
            <a:off x="3076575" y="2347913"/>
            <a:ext cx="9144000" cy="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it-IT"/>
          </a:p>
        </p:txBody>
      </p:sp>
      <p:sp>
        <p:nvSpPr>
          <p:cNvPr id="465924" name="Rectangle 4"/>
          <p:cNvSpPr>
            <a:spLocks noChangeArrowheads="1"/>
          </p:cNvSpPr>
          <p:nvPr/>
        </p:nvSpPr>
        <p:spPr bwMode="auto">
          <a:xfrm>
            <a:off x="383575" y="1174750"/>
            <a:ext cx="8382000" cy="4555093"/>
          </a:xfrm>
          <a:prstGeom prst="rect">
            <a:avLst/>
          </a:prstGeom>
          <a:solidFill>
            <a:schemeClr val="bg1">
              <a:alpha val="50000"/>
            </a:schemeClr>
          </a:solidFill>
          <a:ln w="9525">
            <a:solidFill>
              <a:schemeClr val="bg1"/>
            </a:solidFill>
            <a:miter lim="800000"/>
            <a:headEnd/>
            <a:tailEnd/>
          </a:ln>
          <a:effectLst/>
        </p:spPr>
        <p:txBody>
          <a:bodyPr>
            <a:spAutoFit/>
          </a:bodyPr>
          <a:lstStyle>
            <a:lvl1pPr algn="l">
              <a:spcBef>
                <a:spcPct val="0"/>
              </a:spcBef>
              <a:tabLst>
                <a:tab pos="863600" algn="l"/>
              </a:tabLst>
              <a:defRPr sz="2400">
                <a:solidFill>
                  <a:schemeClr val="tx1"/>
                </a:solidFill>
                <a:latin typeface="Arial Unicode MS" panose="020B0604020202020204" pitchFamily="34" charset="-128"/>
              </a:defRPr>
            </a:lvl1pPr>
            <a:lvl2pPr marL="190500" algn="l">
              <a:spcBef>
                <a:spcPct val="0"/>
              </a:spcBef>
              <a:tabLst>
                <a:tab pos="863600" algn="l"/>
              </a:tabLst>
              <a:defRPr sz="2400">
                <a:solidFill>
                  <a:schemeClr val="tx1"/>
                </a:solidFill>
                <a:latin typeface="Arial Unicode MS" panose="020B0604020202020204" pitchFamily="34" charset="-128"/>
              </a:defRPr>
            </a:lvl2pPr>
            <a:lvl3pPr marL="381000" algn="l">
              <a:spcBef>
                <a:spcPct val="0"/>
              </a:spcBef>
              <a:tabLst>
                <a:tab pos="863600" algn="l"/>
              </a:tabLst>
              <a:defRPr sz="2400">
                <a:solidFill>
                  <a:schemeClr val="tx1"/>
                </a:solidFill>
                <a:latin typeface="Arial Unicode MS" panose="020B0604020202020204" pitchFamily="34" charset="-128"/>
              </a:defRPr>
            </a:lvl3pPr>
            <a:lvl4pPr marL="952500" indent="-279400" algn="l">
              <a:spcBef>
                <a:spcPct val="0"/>
              </a:spcBef>
              <a:tabLst>
                <a:tab pos="863600" algn="l"/>
              </a:tabLst>
              <a:defRPr sz="2400">
                <a:solidFill>
                  <a:schemeClr val="tx1"/>
                </a:solidFill>
                <a:latin typeface="Arial Unicode MS" panose="020B0604020202020204" pitchFamily="34" charset="-128"/>
              </a:defRPr>
            </a:lvl4pPr>
            <a:lvl5pPr algn="l">
              <a:spcBef>
                <a:spcPct val="0"/>
              </a:spcBef>
              <a:tabLst>
                <a:tab pos="863600" algn="l"/>
              </a:tabLst>
              <a:defRPr sz="2400">
                <a:solidFill>
                  <a:schemeClr val="tx1"/>
                </a:solidFill>
                <a:latin typeface="Arial Unicode MS" panose="020B0604020202020204" pitchFamily="34" charset="-128"/>
              </a:defRPr>
            </a:lvl5pPr>
            <a:lvl6pPr fontAlgn="base">
              <a:spcBef>
                <a:spcPct val="0"/>
              </a:spcBef>
              <a:spcAft>
                <a:spcPct val="0"/>
              </a:spcAft>
              <a:tabLst>
                <a:tab pos="863600" algn="l"/>
              </a:tabLst>
              <a:defRPr sz="2400">
                <a:solidFill>
                  <a:schemeClr val="tx1"/>
                </a:solidFill>
                <a:latin typeface="Arial Unicode MS" panose="020B0604020202020204" pitchFamily="34" charset="-128"/>
              </a:defRPr>
            </a:lvl6pPr>
            <a:lvl7pPr fontAlgn="base">
              <a:spcBef>
                <a:spcPct val="0"/>
              </a:spcBef>
              <a:spcAft>
                <a:spcPct val="0"/>
              </a:spcAft>
              <a:tabLst>
                <a:tab pos="863600" algn="l"/>
              </a:tabLst>
              <a:defRPr sz="2400">
                <a:solidFill>
                  <a:schemeClr val="tx1"/>
                </a:solidFill>
                <a:latin typeface="Arial Unicode MS" panose="020B0604020202020204" pitchFamily="34" charset="-128"/>
              </a:defRPr>
            </a:lvl7pPr>
            <a:lvl8pPr fontAlgn="base">
              <a:spcBef>
                <a:spcPct val="0"/>
              </a:spcBef>
              <a:spcAft>
                <a:spcPct val="0"/>
              </a:spcAft>
              <a:tabLst>
                <a:tab pos="863600" algn="l"/>
              </a:tabLst>
              <a:defRPr sz="2400">
                <a:solidFill>
                  <a:schemeClr val="tx1"/>
                </a:solidFill>
                <a:latin typeface="Arial Unicode MS" panose="020B0604020202020204" pitchFamily="34" charset="-128"/>
              </a:defRPr>
            </a:lvl8pPr>
            <a:lvl9pPr fontAlgn="base">
              <a:spcBef>
                <a:spcPct val="0"/>
              </a:spcBef>
              <a:spcAft>
                <a:spcPct val="0"/>
              </a:spcAft>
              <a:tabLst>
                <a:tab pos="863600" algn="l"/>
              </a:tabLst>
              <a:defRPr sz="2400">
                <a:solidFill>
                  <a:schemeClr val="tx1"/>
                </a:solidFill>
                <a:latin typeface="Arial Unicode MS" panose="020B0604020202020204" pitchFamily="34" charset="-128"/>
              </a:defRPr>
            </a:lvl9pPr>
          </a:lstStyle>
          <a:p>
            <a:pPr lvl="2" algn="just">
              <a:spcBef>
                <a:spcPct val="50000"/>
              </a:spcBef>
              <a:buSzPct val="85000"/>
              <a:buFont typeface="Symbol" panose="05050102010706020507" pitchFamily="18" charset="2"/>
              <a:buChar char="·"/>
            </a:pPr>
            <a:r>
              <a:rPr lang="en-GB" altLang="it-IT" sz="2000" b="0" dirty="0">
                <a:latin typeface="Times New Roman" panose="02020603050405020304" pitchFamily="18" charset="0"/>
                <a:cs typeface="Times New Roman" panose="02020603050405020304" pitchFamily="18" charset="0"/>
              </a:rPr>
              <a:t>  General supervisory competence on all forms of private pensions    </a:t>
            </a: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rPr>
              <a:t>  Setting rules addressed to all kinds of pension funds - Particular attention to transparency, comparability, information as a support to individual members’ decisions (major risk factor)</a:t>
            </a:r>
            <a:endParaRPr lang="it-IT" altLang="it-IT" sz="2000" b="0" dirty="0">
              <a:latin typeface="Times New Roman" panose="02020603050405020304" pitchFamily="18" charset="0"/>
              <a:cs typeface="Times New Roman" panose="02020603050405020304" pitchFamily="18" charset="0"/>
            </a:endParaRP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sym typeface="Symbol Set SWA" pitchFamily="18" charset="2"/>
              </a:rPr>
              <a:t> </a:t>
            </a:r>
            <a:r>
              <a:rPr lang="en-GB" altLang="it-IT" sz="2000" b="0" dirty="0">
                <a:latin typeface="Times New Roman" panose="02020603050405020304" pitchFamily="18" charset="0"/>
                <a:cs typeface="Times New Roman" panose="02020603050405020304" pitchFamily="18" charset="0"/>
              </a:rPr>
              <a:t>Provision of standards for information documents to be adopted</a:t>
            </a:r>
            <a:r>
              <a:rPr lang="it-IT" altLang="it-IT" sz="2000" b="0" dirty="0">
                <a:latin typeface="Times New Roman" panose="02020603050405020304" pitchFamily="18" charset="0"/>
                <a:cs typeface="Times New Roman" panose="02020603050405020304" pitchFamily="18" charset="0"/>
              </a:rPr>
              <a:t> (</a:t>
            </a:r>
            <a:r>
              <a:rPr lang="en-GB" altLang="it-IT" sz="2000" b="0" dirty="0">
                <a:latin typeface="Times New Roman" panose="02020603050405020304" pitchFamily="18" charset="0"/>
                <a:cs typeface="Times New Roman" panose="02020603050405020304" pitchFamily="18" charset="0"/>
                <a:sym typeface="Symbol Set SWA" pitchFamily="18" charset="2"/>
              </a:rPr>
              <a:t>publication </a:t>
            </a:r>
            <a:r>
              <a:rPr lang="en-GB" altLang="it-IT" sz="2000" b="0" dirty="0">
                <a:latin typeface="Times New Roman" panose="02020603050405020304" pitchFamily="18" charset="0"/>
                <a:cs typeface="Times New Roman" panose="02020603050405020304" pitchFamily="18" charset="0"/>
              </a:rPr>
              <a:t>of examples of compiled standard documents for a virtual PF</a:t>
            </a:r>
            <a:r>
              <a:rPr lang="it-IT" altLang="it-IT" sz="2000" b="0" dirty="0">
                <a:latin typeface="Times New Roman" panose="02020603050405020304" pitchFamily="18" charset="0"/>
                <a:cs typeface="Times New Roman" panose="02020603050405020304" pitchFamily="18" charset="0"/>
              </a:rPr>
              <a:t>)</a:t>
            </a: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rPr>
              <a:t> Collection of data </a:t>
            </a: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rPr>
              <a:t> Meetings with fund administrators/directors</a:t>
            </a:r>
            <a:r>
              <a:rPr lang="en-GB" altLang="it-IT" sz="2000" b="0" dirty="0">
                <a:latin typeface="Times New Roman" panose="02020603050405020304" pitchFamily="18" charset="0"/>
                <a:ea typeface="Arial Unicode MS" panose="020B0604020202020204" pitchFamily="34" charset="-128"/>
                <a:cs typeface="Times New Roman" panose="02020603050405020304" pitchFamily="18" charset="0"/>
              </a:rPr>
              <a:t> 	</a:t>
            </a: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rPr>
              <a:t> Request of information for on-site supervision</a:t>
            </a: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rPr>
              <a:t> Off-site supervision</a:t>
            </a:r>
          </a:p>
          <a:p>
            <a:pPr lvl="2" algn="just">
              <a:spcBef>
                <a:spcPct val="50000"/>
              </a:spcBef>
              <a:buSzPct val="85000"/>
              <a:buFont typeface="Wingdings" panose="05000000000000000000" pitchFamily="2" charset="2"/>
              <a:buChar char="§"/>
            </a:pPr>
            <a:r>
              <a:rPr lang="en-GB" altLang="it-IT" sz="2000" b="0" dirty="0">
                <a:latin typeface="Times New Roman" panose="02020603050405020304" pitchFamily="18" charset="0"/>
                <a:cs typeface="Times New Roman" panose="02020603050405020304" pitchFamily="18" charset="0"/>
              </a:rPr>
              <a:t> Fines  </a:t>
            </a:r>
            <a:endParaRPr lang="it-IT" altLang="it-IT" sz="2000" b="0" dirty="0">
              <a:latin typeface="Times New Roman" panose="02020603050405020304" pitchFamily="18" charset="0"/>
              <a:cs typeface="Times New Roman" panose="02020603050405020304" pitchFamily="18" charset="0"/>
            </a:endParaRPr>
          </a:p>
        </p:txBody>
      </p:sp>
      <p:sp>
        <p:nvSpPr>
          <p:cNvPr id="2" name="Segnaposto numero diapositiva 1"/>
          <p:cNvSpPr>
            <a:spLocks noGrp="1"/>
          </p:cNvSpPr>
          <p:nvPr>
            <p:ph type="sldNum" sz="quarter" idx="12"/>
          </p:nvPr>
        </p:nvSpPr>
        <p:spPr/>
        <p:txBody>
          <a:bodyPr/>
          <a:lstStyle/>
          <a:p>
            <a:fld id="{CB6A155A-A78A-4B36-A83A-E43AD4DD5180}" type="slidenum">
              <a:rPr lang="en-US" smtClean="0"/>
              <a:pPr/>
              <a:t>30</a:t>
            </a:fld>
            <a:endParaRPr lang="en-US"/>
          </a:p>
        </p:txBody>
      </p:sp>
      <p:sp>
        <p:nvSpPr>
          <p:cNvPr id="7" name="Rectangle 2" descr="Large confetti"/>
          <p:cNvSpPr>
            <a:spLocks noChangeArrowheads="1"/>
          </p:cNvSpPr>
          <p:nvPr/>
        </p:nvSpPr>
        <p:spPr bwMode="auto">
          <a:xfrm>
            <a:off x="688375" y="228315"/>
            <a:ext cx="7772400"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r>
              <a:rPr lang="en-US" sz="2400" dirty="0">
                <a:solidFill>
                  <a:srgbClr val="000000"/>
                </a:solidFill>
                <a:latin typeface="Times New Roman" pitchFamily="18" charset="0"/>
                <a:cs typeface="Times New Roman" pitchFamily="18" charset="0"/>
              </a:rPr>
              <a:t>COVIP supervisory activities</a:t>
            </a:r>
            <a:endParaRPr lang="it-IT"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69276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7" name="Immagine 6"/>
          <p:cNvPicPr>
            <a:picLocks noChangeAspect="1"/>
          </p:cNvPicPr>
          <p:nvPr/>
        </p:nvPicPr>
        <p:blipFill>
          <a:blip r:embed="rId2"/>
          <a:stretch>
            <a:fillRect/>
          </a:stretch>
        </p:blipFill>
        <p:spPr>
          <a:xfrm>
            <a:off x="683567" y="1844824"/>
            <a:ext cx="7776865" cy="3528392"/>
          </a:xfrm>
          <a:prstGeom prst="rect">
            <a:avLst/>
          </a:prstGeom>
        </p:spPr>
      </p:pic>
      <p:sp>
        <p:nvSpPr>
          <p:cNvPr id="5" name="Segnaposto numero diapositiva 4"/>
          <p:cNvSpPr>
            <a:spLocks noGrp="1"/>
          </p:cNvSpPr>
          <p:nvPr>
            <p:ph type="sldNum" sz="quarter" idx="12"/>
          </p:nvPr>
        </p:nvSpPr>
        <p:spPr>
          <a:xfrm>
            <a:off x="7086600" y="5798250"/>
            <a:ext cx="2057400" cy="202500"/>
          </a:xfrm>
        </p:spPr>
        <p:txBody>
          <a:bodyPr/>
          <a:lstStyle/>
          <a:p>
            <a:fld id="{42550B2E-178C-45E9-88A5-6280D37915B9}" type="slidenum">
              <a:rPr lang="it-IT" smtClean="0"/>
              <a:t>31</a:t>
            </a:fld>
            <a:endParaRPr lang="it-IT"/>
          </a:p>
        </p:txBody>
      </p:sp>
      <p:sp>
        <p:nvSpPr>
          <p:cNvPr id="13" name="Rettangolo 12"/>
          <p:cNvSpPr/>
          <p:nvPr/>
        </p:nvSpPr>
        <p:spPr>
          <a:xfrm>
            <a:off x="179512" y="548680"/>
            <a:ext cx="8352928" cy="461665"/>
          </a:xfrm>
          <a:prstGeom prst="rect">
            <a:avLst/>
          </a:prstGeom>
        </p:spPr>
        <p:txBody>
          <a:bodyPr wrap="square">
            <a:spAutoFit/>
          </a:bodyPr>
          <a:lstStyle/>
          <a:p>
            <a:pPr algn="ctr"/>
            <a:r>
              <a:rPr lang="it-IT" sz="2400" dirty="0">
                <a:solidFill>
                  <a:srgbClr val="000000"/>
                </a:solidFill>
                <a:latin typeface="Times New Roman" pitchFamily="18" charset="0"/>
                <a:cs typeface="Times New Roman" pitchFamily="18" charset="0"/>
              </a:rPr>
              <a:t>Information </a:t>
            </a:r>
            <a:r>
              <a:rPr lang="it-IT" sz="2400" dirty="0" err="1">
                <a:solidFill>
                  <a:srgbClr val="000000"/>
                </a:solidFill>
                <a:latin typeface="Times New Roman" pitchFamily="18" charset="0"/>
                <a:cs typeface="Times New Roman" pitchFamily="18" charset="0"/>
              </a:rPr>
              <a:t>disclosed</a:t>
            </a:r>
            <a:r>
              <a:rPr lang="it-IT" sz="2400" dirty="0">
                <a:solidFill>
                  <a:srgbClr val="000000"/>
                </a:solidFill>
                <a:latin typeface="Times New Roman" pitchFamily="18" charset="0"/>
                <a:cs typeface="Times New Roman" pitchFamily="18" charset="0"/>
              </a:rPr>
              <a:t> on COVIP web site - </a:t>
            </a:r>
            <a:r>
              <a:rPr lang="it-IT" sz="2400" dirty="0" err="1">
                <a:solidFill>
                  <a:srgbClr val="000000"/>
                </a:solidFill>
                <a:latin typeface="Times New Roman" pitchFamily="18" charset="0"/>
                <a:cs typeface="Times New Roman" pitchFamily="18" charset="0"/>
              </a:rPr>
              <a:t>costs</a:t>
            </a:r>
            <a:endParaRPr lang="it-IT"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58441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Immagine 5"/>
          <p:cNvPicPr>
            <a:picLocks noChangeAspect="1"/>
          </p:cNvPicPr>
          <p:nvPr/>
        </p:nvPicPr>
        <p:blipFill>
          <a:blip r:embed="rId2"/>
          <a:stretch>
            <a:fillRect/>
          </a:stretch>
        </p:blipFill>
        <p:spPr>
          <a:xfrm>
            <a:off x="323528" y="1700808"/>
            <a:ext cx="8361135" cy="2736304"/>
          </a:xfrm>
          <a:prstGeom prst="rect">
            <a:avLst/>
          </a:prstGeom>
        </p:spPr>
      </p:pic>
      <p:sp>
        <p:nvSpPr>
          <p:cNvPr id="5" name="Segnaposto numero diapositiva 4"/>
          <p:cNvSpPr>
            <a:spLocks noGrp="1"/>
          </p:cNvSpPr>
          <p:nvPr>
            <p:ph type="sldNum" sz="quarter" idx="12"/>
          </p:nvPr>
        </p:nvSpPr>
        <p:spPr>
          <a:xfrm>
            <a:off x="7086600" y="5798251"/>
            <a:ext cx="2057400" cy="206858"/>
          </a:xfrm>
        </p:spPr>
        <p:txBody>
          <a:bodyPr/>
          <a:lstStyle/>
          <a:p>
            <a:fld id="{42550B2E-178C-45E9-88A5-6280D37915B9}" type="slidenum">
              <a:rPr lang="it-IT" smtClean="0"/>
              <a:t>32</a:t>
            </a:fld>
            <a:endParaRPr lang="it-IT"/>
          </a:p>
        </p:txBody>
      </p:sp>
      <p:sp>
        <p:nvSpPr>
          <p:cNvPr id="13" name="Rettangolo 12"/>
          <p:cNvSpPr/>
          <p:nvPr/>
        </p:nvSpPr>
        <p:spPr>
          <a:xfrm>
            <a:off x="179512" y="548680"/>
            <a:ext cx="8352928" cy="461665"/>
          </a:xfrm>
          <a:prstGeom prst="rect">
            <a:avLst/>
          </a:prstGeom>
        </p:spPr>
        <p:txBody>
          <a:bodyPr wrap="square">
            <a:spAutoFit/>
          </a:bodyPr>
          <a:lstStyle/>
          <a:p>
            <a:pPr algn="ctr"/>
            <a:r>
              <a:rPr lang="it-IT" sz="2400" dirty="0">
                <a:solidFill>
                  <a:srgbClr val="000000"/>
                </a:solidFill>
                <a:latin typeface="Times New Roman" pitchFamily="18" charset="0"/>
                <a:cs typeface="Times New Roman" pitchFamily="18" charset="0"/>
              </a:rPr>
              <a:t>Information </a:t>
            </a:r>
            <a:r>
              <a:rPr lang="it-IT" sz="2400" dirty="0" err="1">
                <a:solidFill>
                  <a:srgbClr val="000000"/>
                </a:solidFill>
                <a:latin typeface="Times New Roman" pitchFamily="18" charset="0"/>
                <a:cs typeface="Times New Roman" pitchFamily="18" charset="0"/>
              </a:rPr>
              <a:t>disclosed</a:t>
            </a:r>
            <a:r>
              <a:rPr lang="it-IT" sz="2400" dirty="0">
                <a:solidFill>
                  <a:srgbClr val="000000"/>
                </a:solidFill>
                <a:latin typeface="Times New Roman" pitchFamily="18" charset="0"/>
                <a:cs typeface="Times New Roman" pitchFamily="18" charset="0"/>
              </a:rPr>
              <a:t> on COVIP web site – rate of </a:t>
            </a:r>
            <a:r>
              <a:rPr lang="it-IT" sz="2400" dirty="0" err="1">
                <a:solidFill>
                  <a:srgbClr val="000000"/>
                </a:solidFill>
                <a:latin typeface="Times New Roman" pitchFamily="18" charset="0"/>
                <a:cs typeface="Times New Roman" pitchFamily="18" charset="0"/>
              </a:rPr>
              <a:t>returns</a:t>
            </a:r>
            <a:endParaRPr lang="it-IT"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5589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685800" y="2946895"/>
            <a:ext cx="7772400" cy="1237262"/>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buSzTx/>
            </a:pPr>
            <a:r>
              <a:rPr lang="en-GB" altLang="it-IT" sz="2400" dirty="0"/>
              <a:t> </a:t>
            </a:r>
          </a:p>
          <a:p>
            <a:pPr algn="ctr" eaLnBrk="1" hangingPunct="1">
              <a:lnSpc>
                <a:spcPct val="100000"/>
              </a:lnSpc>
              <a:spcBef>
                <a:spcPct val="10000"/>
              </a:spcBef>
              <a:buClrTx/>
              <a:buSzTx/>
              <a:buFont typeface="Corbel" panose="020B0503020204020204" pitchFamily="34" charset="0"/>
              <a:buNone/>
              <a:defRPr/>
            </a:pPr>
            <a:r>
              <a:rPr lang="en-GB" sz="2400" dirty="0" err="1">
                <a:latin typeface="Times New Roman" panose="02020603050405020304" pitchFamily="18" charset="0"/>
                <a:cs typeface="Times New Roman" panose="02020603050405020304" pitchFamily="18" charset="0"/>
              </a:rPr>
              <a:t>Enti</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previdenziali</a:t>
            </a:r>
            <a:r>
              <a:rPr lang="en-GB" sz="2400" dirty="0">
                <a:latin typeface="Times New Roman" panose="02020603050405020304" pitchFamily="18" charset="0"/>
                <a:cs typeface="Times New Roman" panose="02020603050405020304" pitchFamily="18" charset="0"/>
              </a:rPr>
              <a:t> private di base (</a:t>
            </a:r>
            <a:r>
              <a:rPr lang="en-GB" sz="2400" dirty="0" err="1">
                <a:latin typeface="Times New Roman" panose="02020603050405020304" pitchFamily="18" charset="0"/>
                <a:cs typeface="Times New Roman" panose="02020603050405020304" pitchFamily="18" charset="0"/>
              </a:rPr>
              <a:t>Casse</a:t>
            </a:r>
            <a:r>
              <a:rPr lang="en-GB" sz="2400" dirty="0">
                <a:latin typeface="Times New Roman" panose="02020603050405020304" pitchFamily="18" charset="0"/>
                <a:cs typeface="Times New Roman" panose="02020603050405020304" pitchFamily="18" charset="0"/>
              </a:rPr>
              <a:t>)</a:t>
            </a:r>
          </a:p>
          <a:p>
            <a:pPr algn="l">
              <a:spcBef>
                <a:spcPct val="0"/>
              </a:spcBef>
              <a:buSzTx/>
            </a:pPr>
            <a:endParaRPr lang="en-US" altLang="it-IT" sz="2400" dirty="0"/>
          </a:p>
        </p:txBody>
      </p:sp>
      <p:sp>
        <p:nvSpPr>
          <p:cNvPr id="2" name="Segnaposto numero diapositiva 1"/>
          <p:cNvSpPr>
            <a:spLocks noGrp="1"/>
          </p:cNvSpPr>
          <p:nvPr>
            <p:ph type="sldNum" sz="quarter" idx="12"/>
          </p:nvPr>
        </p:nvSpPr>
        <p:spPr/>
        <p:txBody>
          <a:bodyPr/>
          <a:lstStyle/>
          <a:p>
            <a:fld id="{6C659B49-9064-4652-91E2-1759753DA92B}" type="slidenum">
              <a:rPr lang="en-US" smtClean="0"/>
              <a:pPr/>
              <a:t>33</a:t>
            </a:fld>
            <a:endParaRPr lang="en-US"/>
          </a:p>
        </p:txBody>
      </p:sp>
    </p:spTree>
    <p:extLst>
      <p:ext uri="{BB962C8B-B14F-4D97-AF65-F5344CB8AC3E}">
        <p14:creationId xmlns:p14="http://schemas.microsoft.com/office/powerpoint/2010/main" val="2242308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3042" name="Rectangle 2" descr="Large confetti"/>
          <p:cNvSpPr>
            <a:spLocks noChangeArrowheads="1"/>
          </p:cNvSpPr>
          <p:nvPr/>
        </p:nvSpPr>
        <p:spPr bwMode="auto">
          <a:xfrm>
            <a:off x="467544" y="51882"/>
            <a:ext cx="8352928" cy="706438"/>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eaLnBrk="1" hangingPunct="1">
              <a:lnSpc>
                <a:spcPct val="100000"/>
              </a:lnSpc>
              <a:spcBef>
                <a:spcPct val="10000"/>
              </a:spcBef>
              <a:buClrTx/>
              <a:buSzTx/>
              <a:buFont typeface="Corbel" panose="020B0503020204020204" pitchFamily="34" charset="0"/>
              <a:buNone/>
              <a:defRPr/>
            </a:pPr>
            <a:r>
              <a:rPr lang="en-GB" sz="2400" dirty="0" err="1">
                <a:solidFill>
                  <a:schemeClr val="tx1"/>
                </a:solidFill>
                <a:latin typeface="Times New Roman" panose="02020603050405020304" pitchFamily="18" charset="0"/>
                <a:cs typeface="Times New Roman" panose="02020603050405020304" pitchFamily="18" charset="0"/>
              </a:rPr>
              <a:t>Enti</a:t>
            </a:r>
            <a:r>
              <a:rPr lang="en-GB" sz="2400" dirty="0">
                <a:solidFill>
                  <a:schemeClr val="tx1"/>
                </a:solidFill>
                <a:latin typeface="Times New Roman" panose="02020603050405020304" pitchFamily="18" charset="0"/>
                <a:cs typeface="Times New Roman" panose="02020603050405020304" pitchFamily="18" charset="0"/>
              </a:rPr>
              <a:t> </a:t>
            </a:r>
            <a:r>
              <a:rPr lang="en-GB" sz="2400" dirty="0" err="1">
                <a:solidFill>
                  <a:schemeClr val="tx1"/>
                </a:solidFill>
                <a:latin typeface="Times New Roman" panose="02020603050405020304" pitchFamily="18" charset="0"/>
                <a:cs typeface="Times New Roman" panose="02020603050405020304" pitchFamily="18" charset="0"/>
              </a:rPr>
              <a:t>previdenziali</a:t>
            </a:r>
            <a:r>
              <a:rPr lang="en-GB" sz="2400" dirty="0">
                <a:solidFill>
                  <a:schemeClr val="tx1"/>
                </a:solidFill>
                <a:latin typeface="Times New Roman" panose="02020603050405020304" pitchFamily="18" charset="0"/>
                <a:cs typeface="Times New Roman" panose="02020603050405020304" pitchFamily="18" charset="0"/>
              </a:rPr>
              <a:t> private di base (</a:t>
            </a:r>
            <a:r>
              <a:rPr lang="en-GB" sz="2400" dirty="0" err="1">
                <a:solidFill>
                  <a:schemeClr val="tx1"/>
                </a:solidFill>
                <a:latin typeface="Times New Roman" panose="02020603050405020304" pitchFamily="18" charset="0"/>
                <a:cs typeface="Times New Roman" panose="02020603050405020304" pitchFamily="18" charset="0"/>
              </a:rPr>
              <a:t>Casse</a:t>
            </a:r>
            <a:r>
              <a:rPr lang="en-GB" sz="2400" dirty="0">
                <a:solidFill>
                  <a:schemeClr val="tx1"/>
                </a:solidFill>
                <a:latin typeface="Times New Roman" panose="02020603050405020304" pitchFamily="18" charset="0"/>
                <a:cs typeface="Times New Roman" panose="02020603050405020304" pitchFamily="18" charset="0"/>
              </a:rPr>
              <a:t>)</a:t>
            </a:r>
          </a:p>
        </p:txBody>
      </p:sp>
      <p:sp>
        <p:nvSpPr>
          <p:cNvPr id="343044" name="Text Box 4"/>
          <p:cNvSpPr txBox="1">
            <a:spLocks noChangeArrowheads="1"/>
          </p:cNvSpPr>
          <p:nvPr/>
        </p:nvSpPr>
        <p:spPr bwMode="auto">
          <a:xfrm>
            <a:off x="490464" y="1196752"/>
            <a:ext cx="8424936" cy="4154984"/>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defTabSz="963613">
              <a:spcBef>
                <a:spcPct val="0"/>
              </a:spcBef>
              <a:defRPr sz="2400">
                <a:solidFill>
                  <a:schemeClr val="tx1"/>
                </a:solidFill>
                <a:latin typeface="Arial Unicode MS" panose="020B0604020202020204" pitchFamily="34" charset="-128"/>
              </a:defRPr>
            </a:lvl1pPr>
            <a:lvl2pPr marL="1128713" indent="-457200" algn="l" defTabSz="963613">
              <a:spcBef>
                <a:spcPct val="0"/>
              </a:spcBef>
              <a:defRPr sz="2400">
                <a:solidFill>
                  <a:schemeClr val="tx1"/>
                </a:solidFill>
                <a:latin typeface="Arial Unicode MS" panose="020B0604020202020204" pitchFamily="34" charset="-128"/>
              </a:defRPr>
            </a:lvl2pPr>
            <a:lvl3pPr marL="1776413" indent="-457200" algn="l" defTabSz="963613">
              <a:spcBef>
                <a:spcPct val="0"/>
              </a:spcBef>
              <a:defRPr sz="2400">
                <a:solidFill>
                  <a:schemeClr val="tx1"/>
                </a:solidFill>
                <a:latin typeface="Arial Unicode MS" panose="020B0604020202020204" pitchFamily="34" charset="-128"/>
              </a:defRPr>
            </a:lvl3pPr>
            <a:lvl4pPr marL="2424113" indent="-457200" algn="l" defTabSz="963613">
              <a:spcBef>
                <a:spcPct val="0"/>
              </a:spcBef>
              <a:defRPr sz="2400">
                <a:solidFill>
                  <a:schemeClr val="tx1"/>
                </a:solidFill>
                <a:latin typeface="Arial Unicode MS" panose="020B0604020202020204" pitchFamily="34" charset="-128"/>
              </a:defRPr>
            </a:lvl4pPr>
            <a:lvl5pPr marL="3071813" indent="-457200" algn="l" defTabSz="963613">
              <a:spcBef>
                <a:spcPct val="0"/>
              </a:spcBef>
              <a:defRPr sz="2400">
                <a:solidFill>
                  <a:schemeClr val="tx1"/>
                </a:solidFill>
                <a:latin typeface="Arial Unicode MS" panose="020B0604020202020204" pitchFamily="34" charset="-128"/>
              </a:defRPr>
            </a:lvl5pPr>
            <a:lvl6pPr marL="3529013" indent="-457200" defTabSz="963613" fontAlgn="base">
              <a:spcBef>
                <a:spcPct val="0"/>
              </a:spcBef>
              <a:spcAft>
                <a:spcPct val="0"/>
              </a:spcAft>
              <a:defRPr sz="2400">
                <a:solidFill>
                  <a:schemeClr val="tx1"/>
                </a:solidFill>
                <a:latin typeface="Arial Unicode MS" panose="020B0604020202020204" pitchFamily="34" charset="-128"/>
              </a:defRPr>
            </a:lvl6pPr>
            <a:lvl7pPr marL="3986213" indent="-457200" defTabSz="963613" fontAlgn="base">
              <a:spcBef>
                <a:spcPct val="0"/>
              </a:spcBef>
              <a:spcAft>
                <a:spcPct val="0"/>
              </a:spcAft>
              <a:defRPr sz="2400">
                <a:solidFill>
                  <a:schemeClr val="tx1"/>
                </a:solidFill>
                <a:latin typeface="Arial Unicode MS" panose="020B0604020202020204" pitchFamily="34" charset="-128"/>
              </a:defRPr>
            </a:lvl7pPr>
            <a:lvl8pPr marL="4443413" indent="-457200" defTabSz="963613" fontAlgn="base">
              <a:spcBef>
                <a:spcPct val="0"/>
              </a:spcBef>
              <a:spcAft>
                <a:spcPct val="0"/>
              </a:spcAft>
              <a:defRPr sz="2400">
                <a:solidFill>
                  <a:schemeClr val="tx1"/>
                </a:solidFill>
                <a:latin typeface="Arial Unicode MS" panose="020B0604020202020204" pitchFamily="34" charset="-128"/>
              </a:defRPr>
            </a:lvl8pPr>
            <a:lvl9pPr marL="4900613" indent="-457200" defTabSz="963613" fontAlgn="base">
              <a:spcBef>
                <a:spcPct val="0"/>
              </a:spcBef>
              <a:spcAft>
                <a:spcPct val="0"/>
              </a:spcAft>
              <a:defRPr sz="2400">
                <a:solidFill>
                  <a:schemeClr val="tx1"/>
                </a:solidFill>
                <a:latin typeface="Arial Unicode MS" panose="020B0604020202020204" pitchFamily="34" charset="-128"/>
              </a:defRPr>
            </a:lvl9pPr>
          </a:lstStyle>
          <a:p>
            <a:pPr marL="342900" indent="-342900">
              <a:buFont typeface="Arial" panose="020B0604020202020204" pitchFamily="34" charset="0"/>
              <a:buChar char="•"/>
            </a:pPr>
            <a:r>
              <a:rPr lang="it-IT" sz="2000" b="0" dirty="0">
                <a:latin typeface="Times New Roman" panose="02020603050405020304" pitchFamily="18" charset="0"/>
                <a:cs typeface="Times New Roman" panose="02020603050405020304" pitchFamily="18" charset="0"/>
              </a:rPr>
              <a:t>20 first pillar </a:t>
            </a:r>
            <a:r>
              <a:rPr lang="it-IT" sz="2000" b="0" dirty="0" err="1">
                <a:latin typeface="Times New Roman" panose="02020603050405020304" pitchFamily="18" charset="0"/>
                <a:cs typeface="Times New Roman" panose="02020603050405020304" pitchFamily="18" charset="0"/>
              </a:rPr>
              <a:t>schemes</a:t>
            </a:r>
            <a:r>
              <a:rPr lang="it-IT" sz="2000" b="0" dirty="0">
                <a:latin typeface="Times New Roman" panose="02020603050405020304" pitchFamily="18" charset="0"/>
                <a:cs typeface="Times New Roman" panose="02020603050405020304" pitchFamily="18" charset="0"/>
              </a:rPr>
              <a:t>, </a:t>
            </a:r>
            <a:r>
              <a:rPr lang="en-GB" sz="2000" b="0" dirty="0">
                <a:latin typeface="Times New Roman" panose="02020603050405020304" pitchFamily="18" charset="0"/>
                <a:cs typeface="Times New Roman" panose="02020603050405020304" pitchFamily="18" charset="0"/>
              </a:rPr>
              <a:t>closed to the workers </a:t>
            </a:r>
            <a:r>
              <a:rPr lang="it-IT" sz="2000" b="0" dirty="0" err="1">
                <a:latin typeface="Times New Roman" panose="02020603050405020304" pitchFamily="18" charset="0"/>
                <a:cs typeface="Times New Roman" panose="02020603050405020304" pitchFamily="18" charset="0"/>
              </a:rPr>
              <a:t>not</a:t>
            </a:r>
            <a:r>
              <a:rPr lang="it-IT" sz="2000" b="0" dirty="0">
                <a:latin typeface="Times New Roman" panose="02020603050405020304" pitchFamily="18" charset="0"/>
                <a:cs typeface="Times New Roman" panose="02020603050405020304" pitchFamily="18" charset="0"/>
              </a:rPr>
              <a:t> </a:t>
            </a:r>
            <a:r>
              <a:rPr lang="en-GB" sz="2000" b="0" dirty="0">
                <a:latin typeface="Times New Roman" panose="02020603050405020304" pitchFamily="18" charset="0"/>
                <a:cs typeface="Times New Roman" panose="02020603050405020304" pitchFamily="18" charset="0"/>
              </a:rPr>
              <a:t>pertaining to the categories of professional workers (e.g. lawyers, doctors, </a:t>
            </a:r>
            <a:r>
              <a:rPr lang="en-GB" sz="2000" b="0" dirty="0" err="1">
                <a:latin typeface="Times New Roman" panose="02020603050405020304" pitchFamily="18" charset="0"/>
                <a:cs typeface="Times New Roman" panose="02020603050405020304" pitchFamily="18" charset="0"/>
              </a:rPr>
              <a:t>etc</a:t>
            </a:r>
            <a:r>
              <a:rPr lang="en-GB" sz="2000" b="0" dirty="0">
                <a:latin typeface="Times New Roman" panose="02020603050405020304" pitchFamily="18" charset="0"/>
                <a:cs typeface="Times New Roman" panose="02020603050405020304" pitchFamily="18" charset="0"/>
              </a:rPr>
              <a:t>)</a:t>
            </a:r>
            <a:endParaRPr lang="it-IT" sz="2000" b="0" dirty="0">
              <a:latin typeface="Times New Roman" panose="02020603050405020304" pitchFamily="18" charset="0"/>
              <a:cs typeface="Times New Roman" panose="02020603050405020304" pitchFamily="18" charset="0"/>
            </a:endParaRPr>
          </a:p>
          <a:p>
            <a:endParaRPr lang="it-IT" sz="2000" b="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000" b="0" dirty="0" err="1">
                <a:latin typeface="Times New Roman" panose="02020603050405020304" pitchFamily="18" charset="0"/>
                <a:cs typeface="Times New Roman" panose="02020603050405020304" pitchFamily="18" charset="0"/>
              </a:rPr>
              <a:t>Mandatory</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contribution</a:t>
            </a:r>
            <a:r>
              <a:rPr lang="it-IT" sz="2000" b="0" dirty="0">
                <a:latin typeface="Times New Roman" panose="02020603050405020304" pitchFamily="18" charset="0"/>
                <a:cs typeface="Times New Roman" panose="02020603050405020304" pitchFamily="18" charset="0"/>
              </a:rPr>
              <a:t> of </a:t>
            </a:r>
            <a:r>
              <a:rPr lang="it-IT" sz="2000" b="0" dirty="0" err="1">
                <a:latin typeface="Times New Roman" panose="02020603050405020304" pitchFamily="18" charset="0"/>
                <a:cs typeface="Times New Roman" panose="02020603050405020304" pitchFamily="18" charset="0"/>
              </a:rPr>
              <a:t>members</a:t>
            </a:r>
            <a:r>
              <a:rPr lang="it-IT" sz="2000" b="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endParaRPr lang="it-IT" sz="2000" b="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000" b="0" dirty="0" err="1">
                <a:latin typeface="Times New Roman" panose="02020603050405020304" pitchFamily="18" charset="0"/>
                <a:cs typeface="Times New Roman" panose="02020603050405020304" pitchFamily="18" charset="0"/>
              </a:rPr>
              <a:t>Partially</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funded</a:t>
            </a:r>
            <a:endParaRPr lang="it-IT" sz="2000" b="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it-IT" sz="2000" b="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000" b="0" dirty="0" err="1">
                <a:latin typeface="Times New Roman" panose="02020603050405020304" pitchFamily="18" charset="0"/>
                <a:cs typeface="Times New Roman" panose="02020603050405020304" pitchFamily="18" charset="0"/>
              </a:rPr>
              <a:t>Different</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entities</a:t>
            </a:r>
            <a:r>
              <a:rPr lang="it-IT" sz="2000" b="0" dirty="0">
                <a:latin typeface="Times New Roman" panose="02020603050405020304" pitchFamily="18" charset="0"/>
                <a:cs typeface="Times New Roman" panose="02020603050405020304" pitchFamily="18" charset="0"/>
              </a:rPr>
              <a:t> are </a:t>
            </a:r>
            <a:r>
              <a:rPr lang="it-IT" sz="2000" b="0" dirty="0" err="1">
                <a:latin typeface="Times New Roman" panose="02020603050405020304" pitchFamily="18" charset="0"/>
                <a:cs typeface="Times New Roman" panose="02020603050405020304" pitchFamily="18" charset="0"/>
              </a:rPr>
              <a:t>responsibile</a:t>
            </a:r>
            <a:r>
              <a:rPr lang="it-IT" sz="2000" b="0" dirty="0">
                <a:latin typeface="Times New Roman" panose="02020603050405020304" pitchFamily="18" charset="0"/>
                <a:cs typeface="Times New Roman" panose="02020603050405020304" pitchFamily="18" charset="0"/>
              </a:rPr>
              <a:t> for the </a:t>
            </a:r>
            <a:r>
              <a:rPr lang="it-IT" sz="2000" b="0" dirty="0" err="1">
                <a:latin typeface="Times New Roman" panose="02020603050405020304" pitchFamily="18" charset="0"/>
                <a:cs typeface="Times New Roman" panose="02020603050405020304" pitchFamily="18" charset="0"/>
              </a:rPr>
              <a:t>supervision</a:t>
            </a:r>
            <a:r>
              <a:rPr lang="it-IT" sz="2000" b="0" dirty="0">
                <a:latin typeface="Times New Roman" panose="02020603050405020304" pitchFamily="18" charset="0"/>
                <a:cs typeface="Times New Roman" panose="02020603050405020304" pitchFamily="18" charset="0"/>
              </a:rPr>
              <a:t> of the Casse with </a:t>
            </a:r>
            <a:r>
              <a:rPr lang="it-IT" sz="2000" b="0" dirty="0" err="1">
                <a:latin typeface="Times New Roman" panose="02020603050405020304" pitchFamily="18" charset="0"/>
                <a:cs typeface="Times New Roman" panose="02020603050405020304" pitchFamily="18" charset="0"/>
              </a:rPr>
              <a:t>different</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tasks</a:t>
            </a:r>
            <a:r>
              <a:rPr lang="it-IT" sz="2000" b="0" dirty="0">
                <a:latin typeface="Times New Roman" panose="02020603050405020304" pitchFamily="18" charset="0"/>
                <a:cs typeface="Times New Roman" panose="02020603050405020304" pitchFamily="18" charset="0"/>
              </a:rPr>
              <a:t> – COVIP </a:t>
            </a:r>
            <a:r>
              <a:rPr lang="it-IT" sz="2000" b="0" dirty="0" err="1">
                <a:latin typeface="Times New Roman" panose="02020603050405020304" pitchFamily="18" charset="0"/>
                <a:cs typeface="Times New Roman" panose="02020603050405020304" pitchFamily="18" charset="0"/>
              </a:rPr>
              <a:t>supervises</a:t>
            </a:r>
            <a:r>
              <a:rPr lang="it-IT" sz="2000" b="0" dirty="0">
                <a:latin typeface="Times New Roman" panose="02020603050405020304" pitchFamily="18" charset="0"/>
                <a:cs typeface="Times New Roman" panose="02020603050405020304" pitchFamily="18" charset="0"/>
              </a:rPr>
              <a:t> on </a:t>
            </a:r>
            <a:r>
              <a:rPr lang="it-IT" sz="2000" b="0" dirty="0" err="1">
                <a:latin typeface="Times New Roman" panose="02020603050405020304" pitchFamily="18" charset="0"/>
                <a:cs typeface="Times New Roman" panose="02020603050405020304" pitchFamily="18" charset="0"/>
              </a:rPr>
              <a:t>their</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investments</a:t>
            </a:r>
            <a:endParaRPr lang="it-IT" sz="2000" b="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it-IT" sz="2000" b="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it-IT" sz="2000" b="0" dirty="0" err="1">
                <a:latin typeface="Times New Roman" panose="02020603050405020304" pitchFamily="18" charset="0"/>
                <a:cs typeface="Times New Roman" panose="02020603050405020304" pitchFamily="18" charset="0"/>
              </a:rPr>
              <a:t>Investment</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regulations</a:t>
            </a:r>
            <a:r>
              <a:rPr lang="it-IT" sz="2000" b="0" dirty="0">
                <a:latin typeface="Times New Roman" panose="02020603050405020304" pitchFamily="18" charset="0"/>
                <a:cs typeface="Times New Roman" panose="02020603050405020304" pitchFamily="18" charset="0"/>
              </a:rPr>
              <a:t> under </a:t>
            </a:r>
            <a:r>
              <a:rPr lang="it-IT" sz="2000" b="0" dirty="0" err="1">
                <a:latin typeface="Times New Roman" panose="02020603050405020304" pitchFamily="18" charset="0"/>
                <a:cs typeface="Times New Roman" panose="02020603050405020304" pitchFamily="18" charset="0"/>
              </a:rPr>
              <a:t>definition</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similar</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approach</a:t>
            </a:r>
            <a:r>
              <a:rPr lang="it-IT" sz="2000" b="0" dirty="0">
                <a:latin typeface="Times New Roman" panose="02020603050405020304" pitchFamily="18" charset="0"/>
                <a:cs typeface="Times New Roman" panose="02020603050405020304" pitchFamily="18" charset="0"/>
              </a:rPr>
              <a:t> </a:t>
            </a:r>
            <a:r>
              <a:rPr lang="it-IT" sz="2000" b="0" dirty="0" err="1">
                <a:latin typeface="Times New Roman" panose="02020603050405020304" pitchFamily="18" charset="0"/>
                <a:cs typeface="Times New Roman" panose="02020603050405020304" pitchFamily="18" charset="0"/>
              </a:rPr>
              <a:t>followed</a:t>
            </a:r>
            <a:r>
              <a:rPr lang="it-IT" sz="2000" b="0" dirty="0">
                <a:latin typeface="Times New Roman" panose="02020603050405020304" pitchFamily="18" charset="0"/>
                <a:cs typeface="Times New Roman" panose="02020603050405020304" pitchFamily="18" charset="0"/>
              </a:rPr>
              <a:t> for the </a:t>
            </a:r>
            <a:r>
              <a:rPr lang="it-IT" sz="2000" b="0" dirty="0" err="1">
                <a:latin typeface="Times New Roman" panose="02020603050405020304" pitchFamily="18" charset="0"/>
                <a:cs typeface="Times New Roman" panose="02020603050405020304" pitchFamily="18" charset="0"/>
              </a:rPr>
              <a:t>regulation</a:t>
            </a:r>
            <a:r>
              <a:rPr lang="it-IT" sz="2000" b="0" dirty="0">
                <a:latin typeface="Times New Roman" panose="02020603050405020304" pitchFamily="18" charset="0"/>
                <a:cs typeface="Times New Roman" panose="02020603050405020304" pitchFamily="18" charset="0"/>
              </a:rPr>
              <a:t> of </a:t>
            </a:r>
            <a:r>
              <a:rPr lang="it-IT" sz="2000" b="0" dirty="0" err="1">
                <a:latin typeface="Times New Roman" panose="02020603050405020304" pitchFamily="18" charset="0"/>
                <a:cs typeface="Times New Roman" panose="02020603050405020304" pitchFamily="18" charset="0"/>
              </a:rPr>
              <a:t>pension</a:t>
            </a:r>
            <a:r>
              <a:rPr lang="it-IT" sz="2000" b="0" dirty="0">
                <a:latin typeface="Times New Roman" panose="02020603050405020304" pitchFamily="18" charset="0"/>
                <a:cs typeface="Times New Roman" panose="02020603050405020304" pitchFamily="18" charset="0"/>
              </a:rPr>
              <a:t> funds’ </a:t>
            </a:r>
            <a:r>
              <a:rPr lang="it-IT" sz="2000" b="0" dirty="0" err="1">
                <a:latin typeface="Times New Roman" panose="02020603050405020304" pitchFamily="18" charset="0"/>
                <a:cs typeface="Times New Roman" panose="02020603050405020304" pitchFamily="18" charset="0"/>
              </a:rPr>
              <a:t>investments</a:t>
            </a:r>
            <a:r>
              <a:rPr lang="it-IT" sz="2000" b="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it-IT" sz="2000" b="0" dirty="0">
              <a:latin typeface="Times New Roman" panose="02020603050405020304" pitchFamily="18" charset="0"/>
              <a:cs typeface="Times New Roman" panose="02020603050405020304" pitchFamily="18" charset="0"/>
            </a:endParaRPr>
          </a:p>
        </p:txBody>
      </p:sp>
      <p:sp>
        <p:nvSpPr>
          <p:cNvPr id="343046" name="Rectangle 10" descr="Large confetti"/>
          <p:cNvSpPr>
            <a:spLocks noChangeArrowheads="1"/>
          </p:cNvSpPr>
          <p:nvPr/>
        </p:nvSpPr>
        <p:spPr bwMode="auto">
          <a:xfrm>
            <a:off x="8496300" y="1409700"/>
            <a:ext cx="4191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spcBef>
                <a:spcPct val="0"/>
              </a:spcBef>
              <a:defRPr sz="2400">
                <a:solidFill>
                  <a:schemeClr val="tx1"/>
                </a:solidFill>
                <a:latin typeface="Arial Unicode MS" panose="020B0604020202020204" pitchFamily="34" charset="-128"/>
              </a:defRPr>
            </a:lvl1pPr>
            <a:lvl2pPr marL="742950" indent="-285750" algn="l">
              <a:spcBef>
                <a:spcPct val="0"/>
              </a:spcBef>
              <a:defRPr sz="2400">
                <a:solidFill>
                  <a:schemeClr val="tx1"/>
                </a:solidFill>
                <a:latin typeface="Arial Unicode MS" panose="020B0604020202020204" pitchFamily="34" charset="-128"/>
              </a:defRPr>
            </a:lvl2pPr>
            <a:lvl3pPr marL="1143000" indent="-228600" algn="l">
              <a:spcBef>
                <a:spcPct val="0"/>
              </a:spcBef>
              <a:defRPr sz="2400">
                <a:solidFill>
                  <a:schemeClr val="tx1"/>
                </a:solidFill>
                <a:latin typeface="Arial Unicode MS" panose="020B0604020202020204" pitchFamily="34" charset="-128"/>
              </a:defRPr>
            </a:lvl3pPr>
            <a:lvl4pPr marL="1600200" indent="-228600" algn="l">
              <a:spcBef>
                <a:spcPct val="0"/>
              </a:spcBef>
              <a:defRPr sz="2400">
                <a:solidFill>
                  <a:schemeClr val="tx1"/>
                </a:solidFill>
                <a:latin typeface="Arial Unicode MS" panose="020B0604020202020204" pitchFamily="34" charset="-128"/>
              </a:defRPr>
            </a:lvl4pPr>
            <a:lvl5pPr marL="2057400" indent="-228600" algn="l">
              <a:spcBef>
                <a:spcPct val="0"/>
              </a:spcBef>
              <a:defRPr sz="2400">
                <a:solidFill>
                  <a:schemeClr val="tx1"/>
                </a:solidFill>
                <a:latin typeface="Arial Unicode MS" panose="020B0604020202020204" pitchFamily="34" charset="-128"/>
              </a:defRPr>
            </a:lvl5pPr>
            <a:lvl6pPr marL="2514600" indent="-228600" fontAlgn="base">
              <a:spcBef>
                <a:spcPct val="0"/>
              </a:spcBef>
              <a:spcAft>
                <a:spcPct val="0"/>
              </a:spcAft>
              <a:defRPr sz="2400">
                <a:solidFill>
                  <a:schemeClr val="tx1"/>
                </a:solidFill>
                <a:latin typeface="Arial Unicode MS" panose="020B0604020202020204" pitchFamily="34" charset="-128"/>
              </a:defRPr>
            </a:lvl6pPr>
            <a:lvl7pPr marL="2971800" indent="-228600" fontAlgn="base">
              <a:spcBef>
                <a:spcPct val="0"/>
              </a:spcBef>
              <a:spcAft>
                <a:spcPct val="0"/>
              </a:spcAft>
              <a:defRPr sz="2400">
                <a:solidFill>
                  <a:schemeClr val="tx1"/>
                </a:solidFill>
                <a:latin typeface="Arial Unicode MS" panose="020B0604020202020204" pitchFamily="34" charset="-128"/>
              </a:defRPr>
            </a:lvl7pPr>
            <a:lvl8pPr marL="3429000" indent="-228600" fontAlgn="base">
              <a:spcBef>
                <a:spcPct val="0"/>
              </a:spcBef>
              <a:spcAft>
                <a:spcPct val="0"/>
              </a:spcAft>
              <a:defRPr sz="2400">
                <a:solidFill>
                  <a:schemeClr val="tx1"/>
                </a:solidFill>
                <a:latin typeface="Arial Unicode MS" panose="020B0604020202020204" pitchFamily="34" charset="-128"/>
              </a:defRPr>
            </a:lvl8pPr>
            <a:lvl9pPr marL="3886200" indent="-228600" fontAlgn="base">
              <a:spcBef>
                <a:spcPct val="0"/>
              </a:spcBef>
              <a:spcAft>
                <a:spcPct val="0"/>
              </a:spcAft>
              <a:defRPr sz="2400">
                <a:solidFill>
                  <a:schemeClr val="tx1"/>
                </a:solidFill>
                <a:latin typeface="Arial Unicode MS" panose="020B0604020202020204" pitchFamily="34" charset="-128"/>
              </a:defRPr>
            </a:lvl9pPr>
          </a:lstStyle>
          <a:p>
            <a:pPr algn="ctr">
              <a:buSzTx/>
            </a:pPr>
            <a:endParaRPr lang="en-GB" altLang="it-IT" sz="1600" dirty="0">
              <a:solidFill>
                <a:schemeClr val="tx2"/>
              </a:solidFill>
              <a:latin typeface="Arial" panose="020B0604020202020204" pitchFamily="34" charset="0"/>
            </a:endParaRP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34</a:t>
            </a:fld>
            <a:endParaRPr lang="en-US"/>
          </a:p>
        </p:txBody>
      </p:sp>
    </p:spTree>
    <p:extLst>
      <p:ext uri="{BB962C8B-B14F-4D97-AF65-F5344CB8AC3E}">
        <p14:creationId xmlns:p14="http://schemas.microsoft.com/office/powerpoint/2010/main" val="2130141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1043608" y="534261"/>
            <a:ext cx="6696744" cy="784830"/>
          </a:xfrm>
          <a:prstGeom prst="rect">
            <a:avLst/>
          </a:prstGeom>
          <a:noFill/>
          <a:ln>
            <a:noFill/>
          </a:ln>
          <a:effectLst/>
          <a:extLst>
            <a:ext uri="{909E8E84-426E-40DD-AFC4-6F175D3DCCD1}">
              <a14:hiddenFill xmlns:a14="http://schemas.microsoft.com/office/drawing/2010/main">
                <a:solidFill>
                  <a:srgbClr val="FF6600">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buSzPct val="85000"/>
              <a:buFont typeface="Arial Unicode MS" panose="020B0604020202020204" pitchFamily="34" charset="-128"/>
              <a:buNone/>
            </a:pPr>
            <a:r>
              <a:rPr lang="it-IT" altLang="it-IT" sz="2400" dirty="0" err="1">
                <a:latin typeface="Times New Roman" panose="02020603050405020304" pitchFamily="18" charset="0"/>
                <a:cs typeface="Times New Roman" panose="02020603050405020304" pitchFamily="18" charset="0"/>
              </a:rPr>
              <a:t>Main</a:t>
            </a:r>
            <a:r>
              <a:rPr lang="it-IT" altLang="it-IT" sz="2400" dirty="0">
                <a:latin typeface="Times New Roman" panose="02020603050405020304" pitchFamily="18" charset="0"/>
                <a:cs typeface="Times New Roman" panose="02020603050405020304" pitchFamily="18" charset="0"/>
              </a:rPr>
              <a:t> data</a:t>
            </a:r>
          </a:p>
          <a:p>
            <a:pPr algn="ctr">
              <a:spcBef>
                <a:spcPct val="50000"/>
              </a:spcBef>
              <a:buSzPct val="85000"/>
              <a:buFont typeface="Arial Unicode MS" panose="020B0604020202020204" pitchFamily="34" charset="-128"/>
              <a:buNone/>
            </a:pPr>
            <a:r>
              <a:rPr lang="it-IT" altLang="it-IT" sz="1400" i="1" dirty="0">
                <a:latin typeface="Times New Roman" panose="02020603050405020304" pitchFamily="18" charset="0"/>
                <a:cs typeface="Times New Roman" panose="02020603050405020304" pitchFamily="18" charset="0"/>
              </a:rPr>
              <a:t>(data </a:t>
            </a:r>
            <a:r>
              <a:rPr lang="it-IT" altLang="it-IT" sz="1400" i="1" dirty="0" err="1">
                <a:latin typeface="Times New Roman" panose="02020603050405020304" pitchFamily="18" charset="0"/>
                <a:cs typeface="Times New Roman" panose="02020603050405020304" pitchFamily="18" charset="0"/>
              </a:rPr>
              <a:t>at</a:t>
            </a:r>
            <a:r>
              <a:rPr lang="it-IT" altLang="it-IT" sz="1400" i="1" dirty="0">
                <a:latin typeface="Times New Roman" panose="02020603050405020304" pitchFamily="18" charset="0"/>
                <a:cs typeface="Times New Roman" panose="02020603050405020304" pitchFamily="18" charset="0"/>
              </a:rPr>
              <a:t> 31.12.2014) </a:t>
            </a:r>
            <a:endParaRPr lang="en-GB" altLang="it-IT" sz="1400" i="1" dirty="0">
              <a:latin typeface="Times New Roman" panose="02020603050405020304" pitchFamily="18" charset="0"/>
              <a:cs typeface="Times New Roman" panose="02020603050405020304" pitchFamily="18" charset="0"/>
            </a:endParaRPr>
          </a:p>
        </p:txBody>
      </p:sp>
      <p:sp>
        <p:nvSpPr>
          <p:cNvPr id="366596" name="Rectangle 4" descr="Large confetti"/>
          <p:cNvSpPr>
            <a:spLocks noChangeArrowheads="1"/>
          </p:cNvSpPr>
          <p:nvPr/>
        </p:nvSpPr>
        <p:spPr bwMode="auto">
          <a:xfrm>
            <a:off x="8496300" y="1409700"/>
            <a:ext cx="419100" cy="284163"/>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a:spcBef>
                <a:spcPct val="0"/>
              </a:spcBef>
              <a:defRPr sz="4400">
                <a:solidFill>
                  <a:schemeClr val="tx2"/>
                </a:solidFill>
                <a:latin typeface="Arial Unicode MS" panose="020B0604020202020204" pitchFamily="34" charset="-128"/>
              </a:defRPr>
            </a:lvl1pPr>
            <a:lvl2pPr algn="l">
              <a:spcBef>
                <a:spcPct val="0"/>
              </a:spcBef>
              <a:defRPr sz="4400">
                <a:solidFill>
                  <a:schemeClr val="tx2"/>
                </a:solidFill>
                <a:latin typeface="Arial Unicode MS" panose="020B0604020202020204" pitchFamily="34" charset="-128"/>
              </a:defRPr>
            </a:lvl2pPr>
            <a:lvl3pPr algn="l">
              <a:spcBef>
                <a:spcPct val="0"/>
              </a:spcBef>
              <a:defRPr sz="4400">
                <a:solidFill>
                  <a:schemeClr val="tx2"/>
                </a:solidFill>
                <a:latin typeface="Arial Unicode MS" panose="020B0604020202020204" pitchFamily="34" charset="-128"/>
              </a:defRPr>
            </a:lvl3pPr>
            <a:lvl4pPr algn="l">
              <a:spcBef>
                <a:spcPct val="0"/>
              </a:spcBef>
              <a:defRPr sz="4400">
                <a:solidFill>
                  <a:schemeClr val="tx2"/>
                </a:solidFill>
                <a:latin typeface="Arial Unicode MS" panose="020B0604020202020204" pitchFamily="34" charset="-128"/>
              </a:defRPr>
            </a:lvl4pPr>
            <a:lvl5pPr algn="l">
              <a:spcBef>
                <a:spcPct val="0"/>
              </a:spcBef>
              <a:defRPr sz="4400">
                <a:solidFill>
                  <a:schemeClr val="tx2"/>
                </a:solidFill>
                <a:latin typeface="Arial Unicode MS" panose="020B0604020202020204" pitchFamily="34" charset="-128"/>
              </a:defRPr>
            </a:lvl5pPr>
            <a:lvl6pPr marL="457200" fontAlgn="base">
              <a:spcBef>
                <a:spcPct val="0"/>
              </a:spcBef>
              <a:spcAft>
                <a:spcPct val="0"/>
              </a:spcAft>
              <a:defRPr sz="4400">
                <a:solidFill>
                  <a:schemeClr val="tx2"/>
                </a:solidFill>
                <a:latin typeface="Arial Unicode MS" panose="020B0604020202020204" pitchFamily="34" charset="-128"/>
              </a:defRPr>
            </a:lvl6pPr>
            <a:lvl7pPr marL="914400" fontAlgn="base">
              <a:spcBef>
                <a:spcPct val="0"/>
              </a:spcBef>
              <a:spcAft>
                <a:spcPct val="0"/>
              </a:spcAft>
              <a:defRPr sz="4400">
                <a:solidFill>
                  <a:schemeClr val="tx2"/>
                </a:solidFill>
                <a:latin typeface="Arial Unicode MS" panose="020B0604020202020204" pitchFamily="34" charset="-128"/>
              </a:defRPr>
            </a:lvl7pPr>
            <a:lvl8pPr marL="1371600" fontAlgn="base">
              <a:spcBef>
                <a:spcPct val="0"/>
              </a:spcBef>
              <a:spcAft>
                <a:spcPct val="0"/>
              </a:spcAft>
              <a:defRPr sz="4400">
                <a:solidFill>
                  <a:schemeClr val="tx2"/>
                </a:solidFill>
                <a:latin typeface="Arial Unicode MS" panose="020B0604020202020204" pitchFamily="34" charset="-128"/>
              </a:defRPr>
            </a:lvl8pPr>
            <a:lvl9pPr marL="1828800" fontAlgn="base">
              <a:spcBef>
                <a:spcPct val="0"/>
              </a:spcBef>
              <a:spcAft>
                <a:spcPct val="0"/>
              </a:spcAft>
              <a:defRPr sz="4400">
                <a:solidFill>
                  <a:schemeClr val="tx2"/>
                </a:solidFill>
                <a:latin typeface="Arial Unicode MS" panose="020B0604020202020204" pitchFamily="34" charset="-128"/>
              </a:defRPr>
            </a:lvl9pPr>
          </a:lstStyle>
          <a:p>
            <a:pPr algn="ctr">
              <a:buSzTx/>
            </a:pPr>
            <a:endParaRPr lang="en-GB" altLang="it-IT" sz="1600" dirty="0">
              <a:latin typeface="Arial" panose="020B0604020202020204" pitchFamily="34" charset="0"/>
            </a:endParaRPr>
          </a:p>
        </p:txBody>
      </p:sp>
      <p:graphicFrame>
        <p:nvGraphicFramePr>
          <p:cNvPr id="6" name="Grafico 5"/>
          <p:cNvGraphicFramePr>
            <a:graphicFrameLocks/>
          </p:cNvGraphicFramePr>
          <p:nvPr>
            <p:extLst>
              <p:ext uri="{D42A27DB-BD31-4B8C-83A1-F6EECF244321}">
                <p14:modId xmlns:p14="http://schemas.microsoft.com/office/powerpoint/2010/main" val="122839383"/>
              </p:ext>
            </p:extLst>
          </p:nvPr>
        </p:nvGraphicFramePr>
        <p:xfrm>
          <a:off x="2051720" y="3175570"/>
          <a:ext cx="6460564" cy="3179193"/>
        </p:xfrm>
        <a:graphic>
          <a:graphicData uri="http://schemas.openxmlformats.org/drawingml/2006/chart">
            <c:chart xmlns:c="http://schemas.openxmlformats.org/drawingml/2006/chart" xmlns:r="http://schemas.openxmlformats.org/officeDocument/2006/relationships" r:id="rId3"/>
          </a:graphicData>
        </a:graphic>
      </p:graphicFrame>
      <p:pic>
        <p:nvPicPr>
          <p:cNvPr id="2" name="Immagine 1"/>
          <p:cNvPicPr>
            <a:picLocks noChangeAspect="1"/>
          </p:cNvPicPr>
          <p:nvPr/>
        </p:nvPicPr>
        <p:blipFill>
          <a:blip r:embed="rId4"/>
          <a:stretch>
            <a:fillRect/>
          </a:stretch>
        </p:blipFill>
        <p:spPr>
          <a:xfrm>
            <a:off x="323528" y="1484784"/>
            <a:ext cx="3616231" cy="799033"/>
          </a:xfrm>
          <a:prstGeom prst="rect">
            <a:avLst/>
          </a:prstGeom>
        </p:spPr>
      </p:pic>
      <p:sp>
        <p:nvSpPr>
          <p:cNvPr id="4" name="CasellaDiTesto 3"/>
          <p:cNvSpPr txBox="1"/>
          <p:nvPr/>
        </p:nvSpPr>
        <p:spPr>
          <a:xfrm>
            <a:off x="2555776" y="2820296"/>
            <a:ext cx="6120680" cy="523220"/>
          </a:xfrm>
          <a:prstGeom prst="rect">
            <a:avLst/>
          </a:prstGeom>
          <a:noFill/>
        </p:spPr>
        <p:txBody>
          <a:bodyPr wrap="square" rtlCol="0">
            <a:spAutoFit/>
          </a:bodyPr>
          <a:lstStyle/>
          <a:p>
            <a:pPr algn="ctr"/>
            <a:r>
              <a:rPr lang="it-IT" sz="1400" dirty="0"/>
              <a:t>Investments </a:t>
            </a:r>
          </a:p>
          <a:p>
            <a:pPr algn="ctr"/>
            <a:r>
              <a:rPr lang="it-IT" sz="1400" b="0" i="1" dirty="0"/>
              <a:t>(</a:t>
            </a:r>
            <a:r>
              <a:rPr lang="it-IT" sz="1400" b="0" i="1" dirty="0" err="1"/>
              <a:t>percentages</a:t>
            </a:r>
            <a:r>
              <a:rPr lang="it-IT" sz="1400" b="0" i="1" dirty="0"/>
              <a:t>)</a:t>
            </a:r>
          </a:p>
        </p:txBody>
      </p:sp>
      <p:sp>
        <p:nvSpPr>
          <p:cNvPr id="3" name="Segnaposto numero diapositiva 2"/>
          <p:cNvSpPr>
            <a:spLocks noGrp="1"/>
          </p:cNvSpPr>
          <p:nvPr>
            <p:ph type="sldNum" sz="quarter" idx="12"/>
          </p:nvPr>
        </p:nvSpPr>
        <p:spPr/>
        <p:txBody>
          <a:bodyPr/>
          <a:lstStyle/>
          <a:p>
            <a:fld id="{CB6A155A-A78A-4B36-A83A-E43AD4DD5180}" type="slidenum">
              <a:rPr lang="en-US" smtClean="0"/>
              <a:pPr/>
              <a:t>35</a:t>
            </a:fld>
            <a:endParaRPr lang="en-US"/>
          </a:p>
        </p:txBody>
      </p:sp>
    </p:spTree>
    <p:extLst>
      <p:ext uri="{BB962C8B-B14F-4D97-AF65-F5344CB8AC3E}">
        <p14:creationId xmlns:p14="http://schemas.microsoft.com/office/powerpoint/2010/main" val="211587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tangolo 5"/>
          <p:cNvSpPr>
            <a:spLocks noChangeArrowheads="1"/>
          </p:cNvSpPr>
          <p:nvPr/>
        </p:nvSpPr>
        <p:spPr bwMode="auto">
          <a:xfrm>
            <a:off x="290484" y="292926"/>
            <a:ext cx="8439150" cy="461665"/>
          </a:xfrm>
          <a:prstGeom prst="rect">
            <a:avLst/>
          </a:prstGeom>
          <a:noFill/>
          <a:ln w="9525">
            <a:noFill/>
            <a:miter lim="800000"/>
            <a:headEnd/>
            <a:tailEnd/>
          </a:ln>
        </p:spPr>
        <p:txBody>
          <a:bodyPr>
            <a:spAutoFit/>
          </a:bodyPr>
          <a:lstStyle/>
          <a:p>
            <a:pPr>
              <a:buFont typeface="Wingdings" pitchFamily="2" charset="2"/>
              <a:buNone/>
            </a:pPr>
            <a:r>
              <a:rPr lang="en-US" sz="2400" dirty="0">
                <a:latin typeface="Times New Roman" pitchFamily="18" charset="0"/>
                <a:cs typeface="Times New Roman" pitchFamily="18" charset="0"/>
              </a:rPr>
              <a:t>Type of Funds/Plans</a:t>
            </a:r>
          </a:p>
        </p:txBody>
      </p:sp>
      <p:sp>
        <p:nvSpPr>
          <p:cNvPr id="4" name="CasellaDiTesto 3"/>
          <p:cNvSpPr txBox="1">
            <a:spLocks noChangeArrowheads="1"/>
          </p:cNvSpPr>
          <p:nvPr/>
        </p:nvSpPr>
        <p:spPr bwMode="auto">
          <a:xfrm>
            <a:off x="214313" y="785813"/>
            <a:ext cx="8643937" cy="369332"/>
          </a:xfrm>
          <a:prstGeom prst="rect">
            <a:avLst/>
          </a:prstGeom>
          <a:noFill/>
          <a:ln w="9525">
            <a:noFill/>
            <a:miter lim="800000"/>
            <a:headEnd/>
            <a:tailEnd/>
          </a:ln>
        </p:spPr>
        <p:txBody>
          <a:bodyPr>
            <a:spAutoFit/>
          </a:bodyPr>
          <a:lstStyle/>
          <a:p>
            <a:pPr algn="just">
              <a:spcBef>
                <a:spcPts val="300"/>
              </a:spcBef>
            </a:pPr>
            <a:endParaRPr lang="it-IT" sz="1800" dirty="0">
              <a:solidFill>
                <a:schemeClr val="tx1"/>
              </a:solidFill>
            </a:endParaRPr>
          </a:p>
        </p:txBody>
      </p:sp>
      <p:cxnSp>
        <p:nvCxnSpPr>
          <p:cNvPr id="5" name="Straight Connector 4"/>
          <p:cNvCxnSpPr/>
          <p:nvPr/>
        </p:nvCxnSpPr>
        <p:spPr>
          <a:xfrm>
            <a:off x="249238" y="855644"/>
            <a:ext cx="8645525" cy="1588"/>
          </a:xfrm>
          <a:prstGeom prst="line">
            <a:avLst/>
          </a:prstGeom>
          <a:ln>
            <a:solidFill>
              <a:schemeClr val="accent2">
                <a:lumMod val="40000"/>
                <a:lumOff val="60000"/>
              </a:schemeClr>
            </a:solidFill>
          </a:ln>
        </p:spPr>
        <p:style>
          <a:lnRef idx="2">
            <a:schemeClr val="accent1"/>
          </a:lnRef>
          <a:fillRef idx="0">
            <a:schemeClr val="accent1"/>
          </a:fillRef>
          <a:effectRef idx="1">
            <a:schemeClr val="accent1"/>
          </a:effectRef>
          <a:fontRef idx="minor">
            <a:schemeClr val="tx1"/>
          </a:fontRef>
        </p:style>
      </p:cxnSp>
      <p:sp>
        <p:nvSpPr>
          <p:cNvPr id="9" name="CasellaDiTesto 3"/>
          <p:cNvSpPr txBox="1">
            <a:spLocks noChangeArrowheads="1"/>
          </p:cNvSpPr>
          <p:nvPr/>
        </p:nvSpPr>
        <p:spPr bwMode="auto">
          <a:xfrm>
            <a:off x="214313" y="960294"/>
            <a:ext cx="8643937" cy="715581"/>
          </a:xfrm>
          <a:prstGeom prst="rect">
            <a:avLst/>
          </a:prstGeom>
          <a:noFill/>
          <a:ln w="9525">
            <a:noFill/>
            <a:miter lim="800000"/>
            <a:headEnd/>
            <a:tailEnd/>
          </a:ln>
        </p:spPr>
        <p:txBody>
          <a:bodyPr wrap="square">
            <a:spAutoFit/>
          </a:bodyPr>
          <a:lstStyle/>
          <a:p>
            <a:pPr marL="457200" indent="-457200" algn="just" defTabSz="358775">
              <a:spcBef>
                <a:spcPts val="300"/>
              </a:spcBef>
            </a:pPr>
            <a:r>
              <a:rPr lang="it-IT" sz="2000" u="sng" dirty="0">
                <a:solidFill>
                  <a:schemeClr val="tx1"/>
                </a:solidFill>
              </a:rPr>
              <a:t> </a:t>
            </a:r>
            <a:endParaRPr lang="it-IT" sz="1700" dirty="0">
              <a:solidFill>
                <a:schemeClr val="tx1"/>
              </a:solidFill>
            </a:endParaRPr>
          </a:p>
          <a:p>
            <a:pPr>
              <a:spcBef>
                <a:spcPts val="300"/>
              </a:spcBef>
            </a:pPr>
            <a:r>
              <a:rPr lang="it-IT" sz="1800" dirty="0">
                <a:solidFill>
                  <a:schemeClr val="tx1"/>
                </a:solidFill>
              </a:rPr>
              <a:t>  </a:t>
            </a:r>
          </a:p>
        </p:txBody>
      </p:sp>
      <p:sp>
        <p:nvSpPr>
          <p:cNvPr id="12" name="Rettangolo arrotondato 11"/>
          <p:cNvSpPr/>
          <p:nvPr/>
        </p:nvSpPr>
        <p:spPr bwMode="auto">
          <a:xfrm>
            <a:off x="2602180" y="1000108"/>
            <a:ext cx="4071966" cy="500066"/>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dirty="0" err="1">
                <a:solidFill>
                  <a:schemeClr val="tx1"/>
                </a:solidFill>
                <a:latin typeface="Times New Roman" panose="02020603050405020304" pitchFamily="18" charset="0"/>
                <a:cs typeface="Times New Roman" panose="02020603050405020304" pitchFamily="18" charset="0"/>
              </a:rPr>
              <a:t>Autonomous</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Pension</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Funds</a:t>
            </a:r>
            <a:endPar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6" name="Freccia in su 15"/>
          <p:cNvSpPr/>
          <p:nvPr/>
        </p:nvSpPr>
        <p:spPr bwMode="auto">
          <a:xfrm rot="13343675">
            <a:off x="2826132" y="1569499"/>
            <a:ext cx="428628" cy="785818"/>
          </a:xfrm>
          <a:prstGeom prst="up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accent2"/>
              </a:solidFill>
              <a:effectLst/>
              <a:latin typeface="Arial" charset="0"/>
            </a:endParaRPr>
          </a:p>
        </p:txBody>
      </p:sp>
      <p:sp>
        <p:nvSpPr>
          <p:cNvPr id="17" name="Rettangolo 16"/>
          <p:cNvSpPr/>
          <p:nvPr/>
        </p:nvSpPr>
        <p:spPr bwMode="auto">
          <a:xfrm>
            <a:off x="899592" y="2500306"/>
            <a:ext cx="2304256" cy="90389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Contractula</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Pension</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Funds</a:t>
            </a:r>
          </a:p>
        </p:txBody>
      </p:sp>
      <p:sp>
        <p:nvSpPr>
          <p:cNvPr id="18" name="Freccia in su 17"/>
          <p:cNvSpPr/>
          <p:nvPr/>
        </p:nvSpPr>
        <p:spPr bwMode="auto">
          <a:xfrm rot="10800000">
            <a:off x="4415136" y="1657102"/>
            <a:ext cx="428628" cy="700328"/>
          </a:xfrm>
          <a:prstGeom prst="up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accent2"/>
              </a:solidFill>
              <a:effectLst/>
              <a:latin typeface="Arial" charset="0"/>
            </a:endParaRPr>
          </a:p>
        </p:txBody>
      </p:sp>
      <p:sp>
        <p:nvSpPr>
          <p:cNvPr id="19" name="Rettangolo 18"/>
          <p:cNvSpPr/>
          <p:nvPr/>
        </p:nvSpPr>
        <p:spPr bwMode="auto">
          <a:xfrm>
            <a:off x="3776529" y="2509026"/>
            <a:ext cx="1984466" cy="895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Open </a:t>
            </a: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Pension</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Funds</a:t>
            </a:r>
          </a:p>
        </p:txBody>
      </p:sp>
      <p:sp>
        <p:nvSpPr>
          <p:cNvPr id="20" name="Freccia in su 19"/>
          <p:cNvSpPr/>
          <p:nvPr/>
        </p:nvSpPr>
        <p:spPr bwMode="auto">
          <a:xfrm rot="8632487">
            <a:off x="5958754" y="1634544"/>
            <a:ext cx="428628" cy="810665"/>
          </a:xfrm>
          <a:prstGeom prst="up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accent2"/>
              </a:solidFill>
              <a:effectLst/>
              <a:latin typeface="Arial" charset="0"/>
            </a:endParaRPr>
          </a:p>
        </p:txBody>
      </p:sp>
      <p:sp>
        <p:nvSpPr>
          <p:cNvPr id="21" name="Rettangolo 20"/>
          <p:cNvSpPr/>
          <p:nvPr/>
        </p:nvSpPr>
        <p:spPr bwMode="auto">
          <a:xfrm>
            <a:off x="6300192" y="2478391"/>
            <a:ext cx="2558058" cy="9258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Pre-existing</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Pension</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Funds</a:t>
            </a:r>
          </a:p>
        </p:txBody>
      </p:sp>
      <p:sp>
        <p:nvSpPr>
          <p:cNvPr id="22" name="Rettangolo arrotondato 21"/>
          <p:cNvSpPr/>
          <p:nvPr/>
        </p:nvSpPr>
        <p:spPr bwMode="auto">
          <a:xfrm>
            <a:off x="320928" y="3924932"/>
            <a:ext cx="4643470" cy="500066"/>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it-IT" dirty="0" err="1">
                <a:solidFill>
                  <a:schemeClr val="tx1"/>
                </a:solidFill>
                <a:latin typeface="Times New Roman" panose="02020603050405020304" pitchFamily="18" charset="0"/>
                <a:cs typeface="Times New Roman" panose="02020603050405020304" pitchFamily="18" charset="0"/>
              </a:rPr>
              <a:t>Non-Autonomous</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Pension</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Funds</a:t>
            </a:r>
            <a:endParaRPr kumimoji="0" lang="it-IT" sz="240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Freccia in su 23"/>
          <p:cNvSpPr/>
          <p:nvPr/>
        </p:nvSpPr>
        <p:spPr bwMode="auto">
          <a:xfrm rot="5400000">
            <a:off x="5352543" y="3817775"/>
            <a:ext cx="357190" cy="714380"/>
          </a:xfrm>
          <a:prstGeom prst="up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accent2"/>
              </a:solidFill>
              <a:effectLst/>
              <a:latin typeface="Arial" charset="0"/>
            </a:endParaRPr>
          </a:p>
        </p:txBody>
      </p:sp>
      <p:sp>
        <p:nvSpPr>
          <p:cNvPr id="25" name="Rettangolo 24"/>
          <p:cNvSpPr/>
          <p:nvPr/>
        </p:nvSpPr>
        <p:spPr bwMode="auto">
          <a:xfrm>
            <a:off x="6105936" y="3841228"/>
            <a:ext cx="2786082" cy="58190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it-IT" dirty="0" err="1">
                <a:solidFill>
                  <a:schemeClr val="tx1"/>
                </a:solidFill>
                <a:latin typeface="Times New Roman" panose="02020603050405020304" pitchFamily="18" charset="0"/>
                <a:cs typeface="Times New Roman" panose="02020603050405020304" pitchFamily="18" charset="0"/>
              </a:rPr>
              <a:t>PPFs</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as</a:t>
            </a:r>
            <a:r>
              <a:rPr lang="it-IT" dirty="0">
                <a:solidFill>
                  <a:schemeClr val="tx1"/>
                </a:solidFill>
                <a:latin typeface="Times New Roman" panose="02020603050405020304" pitchFamily="18" charset="0"/>
                <a:cs typeface="Times New Roman" panose="02020603050405020304" pitchFamily="18" charset="0"/>
              </a:rPr>
              <a:t> Book </a:t>
            </a:r>
            <a:r>
              <a:rPr lang="it-IT" dirty="0" err="1">
                <a:solidFill>
                  <a:schemeClr val="tx1"/>
                </a:solidFill>
                <a:latin typeface="Times New Roman" panose="02020603050405020304" pitchFamily="18" charset="0"/>
                <a:cs typeface="Times New Roman" panose="02020603050405020304" pitchFamily="18" charset="0"/>
              </a:rPr>
              <a:t>reserves</a:t>
            </a:r>
            <a:endParaRPr kumimoji="0" lang="it-IT" sz="240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Rettangolo arrotondato 25"/>
          <p:cNvSpPr/>
          <p:nvPr/>
        </p:nvSpPr>
        <p:spPr bwMode="auto">
          <a:xfrm>
            <a:off x="320928" y="5203832"/>
            <a:ext cx="4679952" cy="699357"/>
          </a:xfrm>
          <a:prstGeom prst="round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it-IT" dirty="0" err="1">
                <a:solidFill>
                  <a:schemeClr val="tx1"/>
                </a:solidFill>
                <a:latin typeface="Times New Roman" panose="02020603050405020304" pitchFamily="18" charset="0"/>
                <a:cs typeface="Times New Roman" panose="02020603050405020304" pitchFamily="18" charset="0"/>
              </a:rPr>
              <a:t>Insurance-Based</a:t>
            </a:r>
            <a:r>
              <a:rPr lang="it-IT" dirty="0">
                <a:solidFill>
                  <a:schemeClr val="tx1"/>
                </a:solidFill>
                <a:latin typeface="Times New Roman" panose="02020603050405020304" pitchFamily="18" charset="0"/>
                <a:cs typeface="Times New Roman" panose="02020603050405020304" pitchFamily="18" charset="0"/>
              </a:rPr>
              <a:t> Personal </a:t>
            </a:r>
            <a:r>
              <a:rPr lang="it-IT" dirty="0" err="1">
                <a:solidFill>
                  <a:schemeClr val="tx1"/>
                </a:solidFill>
                <a:latin typeface="Times New Roman" panose="02020603050405020304" pitchFamily="18" charset="0"/>
                <a:cs typeface="Times New Roman" panose="02020603050405020304" pitchFamily="18" charset="0"/>
              </a:rPr>
              <a:t>Pension</a:t>
            </a:r>
            <a:r>
              <a:rPr lang="it-IT" dirty="0">
                <a:solidFill>
                  <a:schemeClr val="tx1"/>
                </a:solidFill>
                <a:latin typeface="Times New Roman" panose="02020603050405020304" pitchFamily="18" charset="0"/>
                <a:cs typeface="Times New Roman" panose="02020603050405020304" pitchFamily="18" charset="0"/>
              </a:rPr>
              <a:t> </a:t>
            </a:r>
            <a:r>
              <a:rPr lang="it-IT" dirty="0" err="1">
                <a:solidFill>
                  <a:schemeClr val="tx1"/>
                </a:solidFill>
                <a:latin typeface="Times New Roman" panose="02020603050405020304" pitchFamily="18" charset="0"/>
                <a:cs typeface="Times New Roman" panose="02020603050405020304" pitchFamily="18" charset="0"/>
              </a:rPr>
              <a:t>Plans</a:t>
            </a:r>
            <a:endParaRPr kumimoji="0" lang="it-IT" sz="240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7" name="Rettangolo 26"/>
          <p:cNvSpPr/>
          <p:nvPr/>
        </p:nvSpPr>
        <p:spPr bwMode="auto">
          <a:xfrm>
            <a:off x="5995455" y="5303135"/>
            <a:ext cx="3000396" cy="57150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PIPs</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t>
            </a:r>
            <a:r>
              <a:rPr kumimoji="0" lang="it-IT" sz="2400" b="0" i="0" u="none" strike="noStrike" cap="none" normalizeH="0" dirty="0" err="1">
                <a:ln>
                  <a:noFill/>
                </a:ln>
                <a:solidFill>
                  <a:schemeClr val="tx1"/>
                </a:solidFill>
                <a:effectLst/>
                <a:latin typeface="Times New Roman" panose="02020603050405020304" pitchFamily="18" charset="0"/>
                <a:cs typeface="Times New Roman" panose="02020603050405020304" pitchFamily="18" charset="0"/>
              </a:rPr>
              <a:t>Old</a:t>
            </a:r>
            <a:r>
              <a:rPr kumimoji="0" lang="it-IT" sz="2400" b="0" i="0" u="none" strike="noStrike" cap="none" normalizeH="0" dirty="0">
                <a:ln>
                  <a:noFill/>
                </a:ln>
                <a:solidFill>
                  <a:schemeClr val="tx1"/>
                </a:solidFill>
                <a:effectLst/>
                <a:latin typeface="Times New Roman" panose="02020603050405020304" pitchFamily="18" charset="0"/>
                <a:cs typeface="Times New Roman" panose="02020603050405020304" pitchFamily="18" charset="0"/>
              </a:rPr>
              <a:t> and New)</a:t>
            </a:r>
          </a:p>
        </p:txBody>
      </p:sp>
      <p:sp>
        <p:nvSpPr>
          <p:cNvPr id="6" name="Segnaposto numero diapositiva 5"/>
          <p:cNvSpPr>
            <a:spLocks noGrp="1"/>
          </p:cNvSpPr>
          <p:nvPr>
            <p:ph type="sldNum" sz="quarter" idx="12"/>
          </p:nvPr>
        </p:nvSpPr>
        <p:spPr/>
        <p:txBody>
          <a:bodyPr/>
          <a:lstStyle/>
          <a:p>
            <a:fld id="{0443FD31-4A75-4375-846C-637E17AE8669}" type="slidenum">
              <a:rPr lang="en-US" smtClean="0"/>
              <a:pPr/>
              <a:t>4</a:t>
            </a:fld>
            <a:endParaRPr lang="en-US"/>
          </a:p>
        </p:txBody>
      </p:sp>
      <p:sp>
        <p:nvSpPr>
          <p:cNvPr id="23" name="Freccia in su 22"/>
          <p:cNvSpPr/>
          <p:nvPr/>
        </p:nvSpPr>
        <p:spPr bwMode="auto">
          <a:xfrm rot="5400000">
            <a:off x="5355717" y="5308562"/>
            <a:ext cx="357190" cy="714380"/>
          </a:xfrm>
          <a:prstGeom prst="up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2400" b="0" i="0" u="none" strike="noStrike" cap="none" normalizeH="0" baseline="0">
              <a:ln>
                <a:noFill/>
              </a:ln>
              <a:solidFill>
                <a:schemeClr val="accent2"/>
              </a:solidFill>
              <a:effectLst/>
              <a:latin typeface="Arial" charset="0"/>
            </a:endParaRPr>
          </a:p>
        </p:txBody>
      </p:sp>
    </p:spTree>
    <p:extLst>
      <p:ext uri="{BB962C8B-B14F-4D97-AF65-F5344CB8AC3E}">
        <p14:creationId xmlns:p14="http://schemas.microsoft.com/office/powerpoint/2010/main" val="351777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1539" name="Rectangle 3" descr="Large confetti"/>
          <p:cNvSpPr>
            <a:spLocks noChangeArrowheads="1"/>
          </p:cNvSpPr>
          <p:nvPr/>
        </p:nvSpPr>
        <p:spPr bwMode="auto">
          <a:xfrm>
            <a:off x="348292" y="548680"/>
            <a:ext cx="8001000" cy="4572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buSzTx/>
            </a:pPr>
            <a:r>
              <a:rPr lang="it-IT" altLang="it-IT" sz="2400" dirty="0">
                <a:latin typeface="Times New Roman" pitchFamily="18" charset="0"/>
                <a:cs typeface="Times New Roman" pitchFamily="18" charset="0"/>
              </a:rPr>
              <a:t>Benefits</a:t>
            </a:r>
            <a:endParaRPr lang="en-US" altLang="it-IT" sz="2400" dirty="0">
              <a:latin typeface="Times New Roman" pitchFamily="18" charset="0"/>
              <a:cs typeface="Times New Roman" pitchFamily="18" charset="0"/>
            </a:endParaRPr>
          </a:p>
        </p:txBody>
      </p:sp>
      <p:graphicFrame>
        <p:nvGraphicFramePr>
          <p:cNvPr id="321595" name="Group 59"/>
          <p:cNvGraphicFramePr>
            <a:graphicFrameLocks noGrp="1"/>
          </p:cNvGraphicFramePr>
          <p:nvPr>
            <p:extLst>
              <p:ext uri="{D42A27DB-BD31-4B8C-83A1-F6EECF244321}">
                <p14:modId xmlns:p14="http://schemas.microsoft.com/office/powerpoint/2010/main" val="2053112647"/>
              </p:ext>
            </p:extLst>
          </p:nvPr>
        </p:nvGraphicFramePr>
        <p:xfrm>
          <a:off x="323528" y="1628800"/>
          <a:ext cx="8227640" cy="4358640"/>
        </p:xfrm>
        <a:graphic>
          <a:graphicData uri="http://schemas.openxmlformats.org/drawingml/2006/table">
            <a:tbl>
              <a:tblPr>
                <a:tableStyleId>{2D5ABB26-0587-4C30-8999-92F81FD0307C}</a:tableStyleId>
              </a:tblPr>
              <a:tblGrid>
                <a:gridCol w="8227640">
                  <a:extLst>
                    <a:ext uri="{9D8B030D-6E8A-4147-A177-3AD203B41FA5}">
                      <a16:colId xmlns:a16="http://schemas.microsoft.com/office/drawing/2014/main" val="20000"/>
                    </a:ext>
                  </a:extLst>
                </a:gridCol>
              </a:tblGrid>
              <a:tr h="1768475">
                <a:tc>
                  <a:txBody>
                    <a:bodyPr/>
                    <a:lstStyle>
                      <a:lvl1pPr algn="l">
                        <a:buSzPct val="85000"/>
                        <a:defRPr sz="2800">
                          <a:solidFill>
                            <a:schemeClr val="tx1"/>
                          </a:solidFill>
                          <a:latin typeface="Arial Unicode MS" panose="020B0604020202020204" pitchFamily="34" charset="-128"/>
                        </a:defRPr>
                      </a:lvl1pPr>
                      <a:lvl2pPr algn="l">
                        <a:buClr>
                          <a:schemeClr val="bg2"/>
                        </a:buClr>
                        <a:buSzPct val="70000"/>
                        <a:buFont typeface="Wingdings" panose="05000000000000000000" pitchFamily="2" charset="2"/>
                        <a:defRPr sz="2400">
                          <a:solidFill>
                            <a:schemeClr val="tx1"/>
                          </a:solidFill>
                          <a:latin typeface="Arial Unicode MS" panose="020B0604020202020204" pitchFamily="34" charset="-128"/>
                        </a:defRPr>
                      </a:lvl2pPr>
                      <a:lvl3pPr algn="l">
                        <a:buSzPct val="70000"/>
                        <a:buFont typeface="Wingdings" panose="05000000000000000000" pitchFamily="2" charset="2"/>
                        <a:defRPr sz="2000">
                          <a:solidFill>
                            <a:schemeClr val="tx1"/>
                          </a:solidFill>
                          <a:latin typeface="Arial Unicode MS" panose="020B0604020202020204" pitchFamily="34" charset="-128"/>
                        </a:defRPr>
                      </a:lvl3pPr>
                      <a:lvl4pPr algn="l">
                        <a:buSzPct val="70000"/>
                        <a:buFont typeface="Wingdings" panose="05000000000000000000" pitchFamily="2" charset="2"/>
                        <a:defRPr>
                          <a:solidFill>
                            <a:schemeClr val="tx1"/>
                          </a:solidFill>
                          <a:latin typeface="Arial Unicode MS" panose="020B0604020202020204" pitchFamily="34" charset="-128"/>
                        </a:defRPr>
                      </a:lvl4pPr>
                      <a:lvl5pPr algn="l">
                        <a:defRPr>
                          <a:solidFill>
                            <a:schemeClr val="tx1"/>
                          </a:solidFill>
                          <a:latin typeface="Arial Unicode MS" panose="020B0604020202020204" pitchFamily="34" charset="-128"/>
                        </a:defRPr>
                      </a:lvl5pPr>
                      <a:lvl6pPr fontAlgn="base">
                        <a:spcBef>
                          <a:spcPct val="20000"/>
                        </a:spcBef>
                        <a:spcAft>
                          <a:spcPct val="0"/>
                        </a:spcAft>
                        <a:defRPr>
                          <a:solidFill>
                            <a:schemeClr val="tx1"/>
                          </a:solidFill>
                          <a:latin typeface="Arial Unicode MS" panose="020B0604020202020204" pitchFamily="34" charset="-128"/>
                        </a:defRPr>
                      </a:lvl6pPr>
                      <a:lvl7pPr fontAlgn="base">
                        <a:spcBef>
                          <a:spcPct val="20000"/>
                        </a:spcBef>
                        <a:spcAft>
                          <a:spcPct val="0"/>
                        </a:spcAft>
                        <a:defRPr>
                          <a:solidFill>
                            <a:schemeClr val="tx1"/>
                          </a:solidFill>
                          <a:latin typeface="Arial Unicode MS" panose="020B0604020202020204" pitchFamily="34" charset="-128"/>
                        </a:defRPr>
                      </a:lvl7pPr>
                      <a:lvl8pPr fontAlgn="base">
                        <a:spcBef>
                          <a:spcPct val="20000"/>
                        </a:spcBef>
                        <a:spcAft>
                          <a:spcPct val="0"/>
                        </a:spcAft>
                        <a:defRPr>
                          <a:solidFill>
                            <a:schemeClr val="tx1"/>
                          </a:solidFill>
                          <a:latin typeface="Arial Unicode MS" panose="020B0604020202020204" pitchFamily="34" charset="-128"/>
                        </a:defRPr>
                      </a:lvl8pPr>
                      <a:lvl9pPr fontAlgn="base">
                        <a:spcBef>
                          <a:spcPct val="20000"/>
                        </a:spcBef>
                        <a:spcAft>
                          <a:spcPct val="0"/>
                        </a:spcAft>
                        <a:defRPr>
                          <a:solidFill>
                            <a:schemeClr val="tx1"/>
                          </a:solidFill>
                          <a:latin typeface="Arial Unicode MS" panose="020B0604020202020204" pitchFamily="34" charset="-128"/>
                        </a:defRPr>
                      </a:lvl9pPr>
                    </a:lstStyle>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lang="en-US" altLang="it-IT" sz="2000" b="0" kern="1200" dirty="0">
                          <a:solidFill>
                            <a:schemeClr val="tx1"/>
                          </a:solidFill>
                          <a:latin typeface="Times New Roman" panose="02020603050405020304" pitchFamily="18" charset="0"/>
                          <a:ea typeface="+mn-ea"/>
                          <a:cs typeface="Times New Roman" panose="02020603050405020304" pitchFamily="18" charset="0"/>
                        </a:rPr>
                        <a:t> Benefits – distributed as annuities (max 50% could be in lump sum)</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lang="en-US" altLang="it-IT" sz="2000" b="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lang="en-US" altLang="it-IT" sz="2000" b="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r>
                        <a:rPr lang="en-US" altLang="it-IT" sz="2000" b="0" kern="1200" dirty="0">
                          <a:solidFill>
                            <a:schemeClr val="tx1"/>
                          </a:solidFill>
                          <a:latin typeface="Times New Roman" panose="02020603050405020304" pitchFamily="18" charset="0"/>
                          <a:ea typeface="+mn-ea"/>
                          <a:cs typeface="Times New Roman" panose="02020603050405020304" pitchFamily="18" charset="0"/>
                        </a:rPr>
                        <a:t> Retirement age – the same as for the compulsory system (at least 5 years of contributions to the fund)</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lang="en-US" altLang="it-IT" sz="2000" b="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lang="en-US" altLang="it-IT" sz="2000" b="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lang="en-US" altLang="it-IT" sz="2000" b="0" kern="1200" dirty="0">
                          <a:solidFill>
                            <a:schemeClr val="tx1"/>
                          </a:solidFill>
                          <a:latin typeface="Times New Roman" panose="02020603050405020304" pitchFamily="18" charset="0"/>
                          <a:ea typeface="+mn-ea"/>
                          <a:cs typeface="Times New Roman" panose="02020603050405020304" pitchFamily="18" charset="0"/>
                        </a:rPr>
                        <a:t> The payment of pension annuities are, in general,</a:t>
                      </a:r>
                      <a:r>
                        <a:rPr lang="it-IT" altLang="it-IT" sz="2000" b="0" kern="1200" dirty="0">
                          <a:solidFill>
                            <a:schemeClr val="tx1"/>
                          </a:solidFill>
                          <a:latin typeface="Times New Roman" panose="02020603050405020304" pitchFamily="18" charset="0"/>
                          <a:ea typeface="+mn-ea"/>
                          <a:cs typeface="Times New Roman" panose="02020603050405020304" pitchFamily="18" charset="0"/>
                        </a:rPr>
                        <a:t> </a:t>
                      </a:r>
                      <a:r>
                        <a:rPr lang="en-US" altLang="it-IT" sz="2000" b="0" kern="1200" dirty="0">
                          <a:solidFill>
                            <a:schemeClr val="tx1"/>
                          </a:solidFill>
                          <a:latin typeface="Times New Roman" panose="02020603050405020304" pitchFamily="18" charset="0"/>
                          <a:ea typeface="+mn-ea"/>
                          <a:cs typeface="Times New Roman" panose="02020603050405020304" pitchFamily="18" charset="0"/>
                        </a:rPr>
                        <a:t>entrusted to a life insurance company (</a:t>
                      </a:r>
                      <a:r>
                        <a:rPr lang="en-GB" altLang="it-IT" sz="2000" b="0" kern="1200" dirty="0">
                          <a:solidFill>
                            <a:schemeClr val="tx1"/>
                          </a:solidFill>
                          <a:latin typeface="Times New Roman" panose="02020603050405020304" pitchFamily="18" charset="0"/>
                          <a:ea typeface="+mn-ea"/>
                          <a:cs typeface="Times New Roman" panose="02020603050405020304" pitchFamily="18" charset="0"/>
                        </a:rPr>
                        <a:t>annuities could be paid out directly by the pension funds if previously authorized by COVIP) </a:t>
                      </a: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lang="en-GB" altLang="it-IT" sz="2000" b="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lang="en-GB" altLang="it-IT" sz="2000" b="0" kern="1200" dirty="0">
                        <a:solidFill>
                          <a:schemeClr val="tx1"/>
                        </a:solidFill>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lang="en-GB" altLang="it-IT" sz="2000" b="0" kern="1200" dirty="0">
                          <a:solidFill>
                            <a:schemeClr val="tx1"/>
                          </a:solidFill>
                          <a:latin typeface="Times New Roman" panose="02020603050405020304" pitchFamily="18" charset="0"/>
                          <a:ea typeface="+mn-ea"/>
                          <a:cs typeface="Times New Roman" panose="02020603050405020304" pitchFamily="18" charset="0"/>
                        </a:rPr>
                        <a:t> </a:t>
                      </a:r>
                      <a:r>
                        <a:rPr lang="en-GB" altLang="it-IT" sz="2000" b="0" dirty="0">
                          <a:solidFill>
                            <a:srgbClr val="000000"/>
                          </a:solidFill>
                          <a:latin typeface="Times New Roman" panose="02020603050405020304" pitchFamily="18" charset="0"/>
                          <a:cs typeface="Times New Roman" panose="02020603050405020304" pitchFamily="18" charset="0"/>
                        </a:rPr>
                        <a:t>Benefits could be received as cash advance for buying house or for other reasons </a:t>
                      </a:r>
                      <a:endParaRPr lang="en-US" altLang="it-IT" sz="2000" b="0" kern="1200" dirty="0">
                        <a:solidFill>
                          <a:schemeClr val="tx1"/>
                        </a:solidFill>
                        <a:latin typeface="Times New Roman" panose="02020603050405020304" pitchFamily="18" charset="0"/>
                        <a:ea typeface="+mn-ea"/>
                        <a:cs typeface="Times New Roman" panose="02020603050405020304" pitchFamily="18" charset="0"/>
                      </a:endParaRPr>
                    </a:p>
                  </a:txBody>
                  <a:tcPr horzOverflow="overflow"/>
                </a:tc>
                <a:extLst>
                  <a:ext uri="{0D108BD9-81ED-4DB2-BD59-A6C34878D82A}">
                    <a16:rowId xmlns:a16="http://schemas.microsoft.com/office/drawing/2014/main" val="10000"/>
                  </a:ext>
                </a:extLst>
              </a:tr>
            </a:tbl>
          </a:graphicData>
        </a:graphic>
      </p:graphicFrame>
      <p:sp>
        <p:nvSpPr>
          <p:cNvPr id="5" name="Segnaposto numero diapositiva 5"/>
          <p:cNvSpPr>
            <a:spLocks noGrp="1"/>
          </p:cNvSpPr>
          <p:nvPr>
            <p:ph type="sldNum" sz="quarter" idx="12"/>
          </p:nvPr>
        </p:nvSpPr>
        <p:spPr>
          <a:xfrm>
            <a:off x="6997700" y="6224588"/>
            <a:ext cx="1279525" cy="365125"/>
          </a:xfrm>
        </p:spPr>
        <p:txBody>
          <a:bodyPr/>
          <a:lstStyle/>
          <a:p>
            <a:r>
              <a:rPr lang="en-US" dirty="0"/>
              <a:t>5</a:t>
            </a:r>
          </a:p>
        </p:txBody>
      </p:sp>
    </p:spTree>
    <p:extLst>
      <p:ext uri="{BB962C8B-B14F-4D97-AF65-F5344CB8AC3E}">
        <p14:creationId xmlns:p14="http://schemas.microsoft.com/office/powerpoint/2010/main" val="32427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451342" y="404664"/>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2400" dirty="0">
                <a:latin typeface="Times New Roman" pitchFamily="18" charset="0"/>
                <a:cs typeface="Times New Roman" pitchFamily="18" charset="0"/>
              </a:rPr>
              <a:t>Fiscal treatment</a:t>
            </a:r>
            <a:endParaRPr lang="en-US" altLang="it-IT" sz="2400" dirty="0">
              <a:latin typeface="Times New Roman" pitchFamily="18" charset="0"/>
              <a:cs typeface="Times New Roman" pitchFamily="18" charset="0"/>
            </a:endParaRPr>
          </a:p>
        </p:txBody>
      </p:sp>
      <p:sp>
        <p:nvSpPr>
          <p:cNvPr id="328707" name="Text Box 3"/>
          <p:cNvSpPr txBox="1">
            <a:spLocks noChangeArrowheads="1"/>
          </p:cNvSpPr>
          <p:nvPr/>
        </p:nvSpPr>
        <p:spPr bwMode="auto">
          <a:xfrm>
            <a:off x="451342" y="1196752"/>
            <a:ext cx="7763966" cy="47089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0"/>
              </a:spcBef>
              <a:tabLst>
                <a:tab pos="482600" algn="l"/>
              </a:tabLst>
              <a:defRPr sz="2400">
                <a:solidFill>
                  <a:schemeClr val="tx1"/>
                </a:solidFill>
                <a:latin typeface="Arial Unicode MS" panose="020B0604020202020204" pitchFamily="34" charset="-128"/>
              </a:defRPr>
            </a:lvl1pPr>
            <a:lvl2pPr marL="477838" algn="l">
              <a:spcBef>
                <a:spcPct val="0"/>
              </a:spcBef>
              <a:tabLst>
                <a:tab pos="482600" algn="l"/>
              </a:tabLst>
              <a:defRPr sz="2400">
                <a:solidFill>
                  <a:schemeClr val="tx1"/>
                </a:solidFill>
                <a:latin typeface="Arial Unicode MS" panose="020B0604020202020204" pitchFamily="34" charset="-128"/>
              </a:defRPr>
            </a:lvl2pPr>
            <a:lvl3pPr algn="l">
              <a:spcBef>
                <a:spcPct val="0"/>
              </a:spcBef>
              <a:tabLst>
                <a:tab pos="482600" algn="l"/>
              </a:tabLst>
              <a:defRPr sz="2400">
                <a:solidFill>
                  <a:schemeClr val="tx1"/>
                </a:solidFill>
                <a:latin typeface="Arial Unicode MS" panose="020B0604020202020204" pitchFamily="34" charset="-128"/>
              </a:defRPr>
            </a:lvl3pPr>
            <a:lvl4pPr algn="l">
              <a:spcBef>
                <a:spcPct val="0"/>
              </a:spcBef>
              <a:tabLst>
                <a:tab pos="482600" algn="l"/>
              </a:tabLst>
              <a:defRPr sz="2400">
                <a:solidFill>
                  <a:schemeClr val="tx1"/>
                </a:solidFill>
                <a:latin typeface="Arial Unicode MS" panose="020B0604020202020204" pitchFamily="34" charset="-128"/>
              </a:defRPr>
            </a:lvl4pPr>
            <a:lvl5pPr algn="l">
              <a:spcBef>
                <a:spcPct val="0"/>
              </a:spcBef>
              <a:tabLst>
                <a:tab pos="482600" algn="l"/>
              </a:tabLst>
              <a:defRPr sz="2400">
                <a:solidFill>
                  <a:schemeClr val="tx1"/>
                </a:solidFill>
                <a:latin typeface="Arial Unicode MS" panose="020B0604020202020204" pitchFamily="34" charset="-128"/>
              </a:defRPr>
            </a:lvl5pPr>
            <a:lvl6pPr fontAlgn="base">
              <a:spcBef>
                <a:spcPct val="0"/>
              </a:spcBef>
              <a:spcAft>
                <a:spcPct val="0"/>
              </a:spcAft>
              <a:tabLst>
                <a:tab pos="482600" algn="l"/>
              </a:tabLst>
              <a:defRPr sz="2400">
                <a:solidFill>
                  <a:schemeClr val="tx1"/>
                </a:solidFill>
                <a:latin typeface="Arial Unicode MS" panose="020B0604020202020204" pitchFamily="34" charset="-128"/>
              </a:defRPr>
            </a:lvl6pPr>
            <a:lvl7pPr fontAlgn="base">
              <a:spcBef>
                <a:spcPct val="0"/>
              </a:spcBef>
              <a:spcAft>
                <a:spcPct val="0"/>
              </a:spcAft>
              <a:tabLst>
                <a:tab pos="482600" algn="l"/>
              </a:tabLst>
              <a:defRPr sz="2400">
                <a:solidFill>
                  <a:schemeClr val="tx1"/>
                </a:solidFill>
                <a:latin typeface="Arial Unicode MS" panose="020B0604020202020204" pitchFamily="34" charset="-128"/>
              </a:defRPr>
            </a:lvl7pPr>
            <a:lvl8pPr fontAlgn="base">
              <a:spcBef>
                <a:spcPct val="0"/>
              </a:spcBef>
              <a:spcAft>
                <a:spcPct val="0"/>
              </a:spcAft>
              <a:tabLst>
                <a:tab pos="482600" algn="l"/>
              </a:tabLst>
              <a:defRPr sz="2400">
                <a:solidFill>
                  <a:schemeClr val="tx1"/>
                </a:solidFill>
                <a:latin typeface="Arial Unicode MS" panose="020B0604020202020204" pitchFamily="34" charset="-128"/>
              </a:defRPr>
            </a:lvl8pPr>
            <a:lvl9pPr fontAlgn="base">
              <a:spcBef>
                <a:spcPct val="0"/>
              </a:spcBef>
              <a:spcAft>
                <a:spcPct val="0"/>
              </a:spcAft>
              <a:tabLst>
                <a:tab pos="482600" algn="l"/>
              </a:tabLst>
              <a:defRPr sz="2400">
                <a:solidFill>
                  <a:schemeClr val="tx1"/>
                </a:solidFill>
                <a:latin typeface="Arial Unicode MS" panose="020B0604020202020204" pitchFamily="34" charset="-128"/>
              </a:defRPr>
            </a:lvl9pPr>
          </a:lstStyle>
          <a:p>
            <a:pPr algn="just">
              <a:lnSpc>
                <a:spcPct val="25000"/>
              </a:lnSpc>
              <a:buSzTx/>
            </a:pPr>
            <a:endParaRPr lang="it-IT" altLang="it-IT" sz="2000" b="0" u="sng" dirty="0">
              <a:solidFill>
                <a:srgbClr val="000000"/>
              </a:solidFill>
              <a:latin typeface="Times New Roman" panose="02020603050405020304" pitchFamily="18" charset="0"/>
              <a:cs typeface="Times New Roman" panose="02020603050405020304" pitchFamily="18" charset="0"/>
            </a:endParaRPr>
          </a:p>
          <a:p>
            <a:pPr algn="just">
              <a:buClr>
                <a:schemeClr val="accent2"/>
              </a:buClr>
              <a:buSzTx/>
            </a:pPr>
            <a:r>
              <a:rPr lang="en-GB" altLang="it-IT" sz="2000" b="0" dirty="0">
                <a:solidFill>
                  <a:srgbClr val="000000"/>
                </a:solidFill>
                <a:latin typeface="Times New Roman" panose="02020603050405020304" pitchFamily="18" charset="0"/>
                <a:cs typeface="Times New Roman" panose="02020603050405020304" pitchFamily="18" charset="0"/>
              </a:rPr>
              <a:t>Employee contributions are tax-deductible up to an upper limit on total employee and employer contributions of EUR 5,164 a year </a:t>
            </a:r>
          </a:p>
          <a:p>
            <a:pPr algn="just">
              <a:buClr>
                <a:schemeClr val="accent2"/>
              </a:buClr>
              <a:buSzTx/>
            </a:pPr>
            <a:endParaRPr lang="en-GB" altLang="it-IT" sz="2000" b="0" dirty="0">
              <a:solidFill>
                <a:srgbClr val="000000"/>
              </a:solidFill>
              <a:latin typeface="Times New Roman" panose="02020603050405020304" pitchFamily="18" charset="0"/>
              <a:cs typeface="Times New Roman" panose="02020603050405020304" pitchFamily="18" charset="0"/>
            </a:endParaRPr>
          </a:p>
          <a:p>
            <a:pPr algn="just">
              <a:lnSpc>
                <a:spcPct val="75000"/>
              </a:lnSpc>
              <a:buClr>
                <a:schemeClr val="accent2"/>
              </a:buClr>
              <a:buSzTx/>
            </a:pPr>
            <a:r>
              <a:rPr lang="en-GB" altLang="it-IT" sz="2000" b="0" dirty="0">
                <a:solidFill>
                  <a:srgbClr val="000000"/>
                </a:solidFill>
                <a:latin typeface="Times New Roman" panose="02020603050405020304" pitchFamily="18" charset="0"/>
                <a:cs typeface="Times New Roman" panose="02020603050405020304" pitchFamily="18" charset="0"/>
              </a:rPr>
              <a:t>Net investment income is taxed at an annual rate of 12,50-20%</a:t>
            </a:r>
          </a:p>
          <a:p>
            <a:pPr algn="just">
              <a:buClr>
                <a:schemeClr val="accent2"/>
              </a:buClr>
              <a:buSzTx/>
            </a:pPr>
            <a:endParaRPr lang="it-IT" altLang="it-IT" sz="2000" b="0" dirty="0">
              <a:solidFill>
                <a:srgbClr val="000000"/>
              </a:solidFill>
              <a:latin typeface="Times New Roman" panose="02020603050405020304" pitchFamily="18" charset="0"/>
              <a:cs typeface="Times New Roman" panose="02020603050405020304" pitchFamily="18" charset="0"/>
            </a:endParaRPr>
          </a:p>
          <a:p>
            <a:pPr algn="just">
              <a:buClr>
                <a:schemeClr val="accent2"/>
              </a:buClr>
              <a:buSzTx/>
            </a:pPr>
            <a:r>
              <a:rPr lang="it-IT" altLang="it-IT" sz="2000" b="0" dirty="0">
                <a:solidFill>
                  <a:srgbClr val="000000"/>
                </a:solidFill>
                <a:latin typeface="Times New Roman" panose="02020603050405020304" pitchFamily="18" charset="0"/>
                <a:cs typeface="Times New Roman" panose="02020603050405020304" pitchFamily="18" charset="0"/>
              </a:rPr>
              <a:t>P</a:t>
            </a:r>
            <a:r>
              <a:rPr lang="en-GB" altLang="it-IT" sz="2000" b="0" dirty="0" err="1">
                <a:solidFill>
                  <a:srgbClr val="000000"/>
                </a:solidFill>
                <a:latin typeface="Times New Roman" panose="02020603050405020304" pitchFamily="18" charset="0"/>
                <a:cs typeface="Times New Roman" panose="02020603050405020304" pitchFamily="18" charset="0"/>
              </a:rPr>
              <a:t>ension</a:t>
            </a:r>
            <a:r>
              <a:rPr lang="en-GB" altLang="it-IT" sz="2000" b="0" dirty="0">
                <a:solidFill>
                  <a:srgbClr val="000000"/>
                </a:solidFill>
                <a:latin typeface="Times New Roman" panose="02020603050405020304" pitchFamily="18" charset="0"/>
                <a:cs typeface="Times New Roman" panose="02020603050405020304" pitchFamily="18" charset="0"/>
              </a:rPr>
              <a:t> benefits (annuity or lump sum), net of the amount on which tax has already been paid, are taxed in a more favourable manner </a:t>
            </a:r>
            <a:r>
              <a:rPr lang="en-GB" altLang="it-IT" sz="2000" b="0" dirty="0" err="1">
                <a:solidFill>
                  <a:srgbClr val="000000"/>
                </a:solidFill>
                <a:latin typeface="Times New Roman" panose="02020603050405020304" pitchFamily="18" charset="0"/>
                <a:cs typeface="Times New Roman" panose="02020603050405020304" pitchFamily="18" charset="0"/>
              </a:rPr>
              <a:t>tha</a:t>
            </a:r>
            <a:r>
              <a:rPr lang="it-IT" altLang="it-IT" sz="2000" b="0" dirty="0">
                <a:solidFill>
                  <a:srgbClr val="000000"/>
                </a:solidFill>
                <a:latin typeface="Times New Roman" panose="02020603050405020304" pitchFamily="18" charset="0"/>
                <a:cs typeface="Times New Roman" panose="02020603050405020304" pitchFamily="18" charset="0"/>
              </a:rPr>
              <a:t>n</a:t>
            </a:r>
            <a:r>
              <a:rPr lang="en-GB" altLang="it-IT" sz="2000" b="0" dirty="0">
                <a:solidFill>
                  <a:srgbClr val="000000"/>
                </a:solidFill>
                <a:latin typeface="Times New Roman" panose="02020603050405020304" pitchFamily="18" charset="0"/>
                <a:cs typeface="Times New Roman" panose="02020603050405020304" pitchFamily="18" charset="0"/>
              </a:rPr>
              <a:t> general tax income </a:t>
            </a:r>
          </a:p>
          <a:p>
            <a:pPr algn="just">
              <a:buClr>
                <a:schemeClr val="accent2"/>
              </a:buClr>
              <a:buSzTx/>
            </a:pPr>
            <a:endParaRPr lang="en-GB" altLang="it-IT" sz="2000" b="0" dirty="0">
              <a:solidFill>
                <a:srgbClr val="000000"/>
              </a:solidFill>
              <a:latin typeface="Times New Roman" panose="02020603050405020304" pitchFamily="18" charset="0"/>
              <a:cs typeface="Times New Roman" panose="02020603050405020304" pitchFamily="18" charset="0"/>
            </a:endParaRPr>
          </a:p>
          <a:p>
            <a:pPr algn="just">
              <a:buClr>
                <a:schemeClr val="accent2"/>
              </a:buClr>
              <a:buSzTx/>
            </a:pPr>
            <a:r>
              <a:rPr lang="en-GB" altLang="it-IT" sz="2000" b="0" dirty="0">
                <a:solidFill>
                  <a:srgbClr val="000000"/>
                </a:solidFill>
                <a:latin typeface="Times New Roman" panose="02020603050405020304" pitchFamily="18" charset="0"/>
                <a:cs typeface="Times New Roman" panose="02020603050405020304" pitchFamily="18" charset="0"/>
              </a:rPr>
              <a:t>The tax rate is 15%, with a reduction of 0,3% for every year of participation after 15, not beyond a maximum reduction of 6% </a:t>
            </a:r>
          </a:p>
          <a:p>
            <a:pPr algn="just">
              <a:buClr>
                <a:schemeClr val="accent2"/>
              </a:buClr>
              <a:buSzTx/>
            </a:pPr>
            <a:endParaRPr lang="en-GB" altLang="it-IT" sz="2000" b="0" dirty="0">
              <a:solidFill>
                <a:srgbClr val="000000"/>
              </a:solidFill>
              <a:latin typeface="Times New Roman" panose="02020603050405020304" pitchFamily="18" charset="0"/>
              <a:cs typeface="Times New Roman" panose="02020603050405020304" pitchFamily="18" charset="0"/>
            </a:endParaRPr>
          </a:p>
          <a:p>
            <a:pPr algn="just">
              <a:buClr>
                <a:schemeClr val="accent2"/>
              </a:buClr>
              <a:buSzTx/>
            </a:pPr>
            <a:r>
              <a:rPr lang="en-GB" altLang="it-IT" sz="2000" b="0" dirty="0">
                <a:solidFill>
                  <a:srgbClr val="000000"/>
                </a:solidFill>
                <a:latin typeface="Times New Roman" panose="02020603050405020304" pitchFamily="18" charset="0"/>
                <a:cs typeface="Times New Roman" panose="02020603050405020304" pitchFamily="18" charset="0"/>
              </a:rPr>
              <a:t>Benefits received as cash advance for buying house or for other reasons or as lump sum in case of voluntary left employment are taxed less favourably</a:t>
            </a:r>
            <a:r>
              <a:rPr lang="it-IT" altLang="it-IT" sz="2000" b="0" dirty="0">
                <a:solidFill>
                  <a:srgbClr val="000000"/>
                </a:solidFill>
                <a:latin typeface="Times New Roman" panose="02020603050405020304" pitchFamily="18" charset="0"/>
                <a:cs typeface="Times New Roman" panose="02020603050405020304" pitchFamily="18" charset="0"/>
              </a:rPr>
              <a:t> </a:t>
            </a:r>
            <a:r>
              <a:rPr lang="en-GB" altLang="it-IT" sz="2000" b="0" dirty="0">
                <a:solidFill>
                  <a:srgbClr val="000000"/>
                </a:solidFill>
                <a:latin typeface="Times New Roman" panose="02020603050405020304" pitchFamily="18" charset="0"/>
                <a:cs typeface="Times New Roman" panose="02020603050405020304" pitchFamily="18" charset="0"/>
              </a:rPr>
              <a:t>(23%) </a:t>
            </a:r>
          </a:p>
        </p:txBody>
      </p:sp>
      <p:sp>
        <p:nvSpPr>
          <p:cNvPr id="2" name="Segnaposto numero diapositiva 1"/>
          <p:cNvSpPr>
            <a:spLocks noGrp="1"/>
          </p:cNvSpPr>
          <p:nvPr>
            <p:ph type="sldNum" sz="quarter" idx="12"/>
          </p:nvPr>
        </p:nvSpPr>
        <p:spPr/>
        <p:txBody>
          <a:bodyPr/>
          <a:lstStyle/>
          <a:p>
            <a:fld id="{0443FD31-4A75-4375-846C-637E17AE8669}" type="slidenum">
              <a:rPr lang="en-US" smtClean="0"/>
              <a:pPr/>
              <a:t>6</a:t>
            </a:fld>
            <a:endParaRPr lang="en-US" dirty="0"/>
          </a:p>
        </p:txBody>
      </p:sp>
    </p:spTree>
    <p:extLst>
      <p:ext uri="{BB962C8B-B14F-4D97-AF65-F5344CB8AC3E}">
        <p14:creationId xmlns:p14="http://schemas.microsoft.com/office/powerpoint/2010/main" val="235304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226" name="Text Box 2"/>
          <p:cNvSpPr txBox="1">
            <a:spLocks noChangeArrowheads="1"/>
          </p:cNvSpPr>
          <p:nvPr/>
        </p:nvSpPr>
        <p:spPr bwMode="auto">
          <a:xfrm>
            <a:off x="685800" y="2967038"/>
            <a:ext cx="7772400" cy="11969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buSzTx/>
            </a:pPr>
            <a:r>
              <a:rPr lang="en-GB" altLang="it-IT" sz="2400" dirty="0"/>
              <a:t> </a:t>
            </a:r>
          </a:p>
          <a:p>
            <a:pPr algn="ctr">
              <a:spcBef>
                <a:spcPct val="0"/>
              </a:spcBef>
              <a:buSzTx/>
            </a:pPr>
            <a:r>
              <a:rPr lang="it-IT" altLang="it-IT" sz="2400" dirty="0">
                <a:latin typeface="Times New Roman" panose="02020603050405020304" pitchFamily="18" charset="0"/>
                <a:cs typeface="Times New Roman" panose="02020603050405020304" pitchFamily="18" charset="0"/>
              </a:rPr>
              <a:t>MARKET STRUCTURE AND DEVELOPMENT</a:t>
            </a:r>
            <a:endParaRPr lang="en-US" altLang="it-IT" sz="2400" b="0" dirty="0">
              <a:latin typeface="Times New Roman" panose="02020603050405020304" pitchFamily="18" charset="0"/>
              <a:cs typeface="Times New Roman" panose="02020603050405020304" pitchFamily="18" charset="0"/>
            </a:endParaRPr>
          </a:p>
          <a:p>
            <a:pPr algn="l">
              <a:spcBef>
                <a:spcPct val="0"/>
              </a:spcBef>
              <a:buSzTx/>
            </a:pPr>
            <a:endParaRPr lang="en-US" altLang="it-IT" sz="2400" dirty="0"/>
          </a:p>
        </p:txBody>
      </p:sp>
      <p:sp>
        <p:nvSpPr>
          <p:cNvPr id="2" name="Segnaposto numero diapositiva 1"/>
          <p:cNvSpPr>
            <a:spLocks noGrp="1"/>
          </p:cNvSpPr>
          <p:nvPr>
            <p:ph type="sldNum" sz="quarter" idx="12"/>
          </p:nvPr>
        </p:nvSpPr>
        <p:spPr/>
        <p:txBody>
          <a:bodyPr/>
          <a:lstStyle/>
          <a:p>
            <a:fld id="{6C659B49-9064-4652-91E2-1759753DA92B}" type="slidenum">
              <a:rPr lang="en-US" smtClean="0"/>
              <a:pPr/>
              <a:t>7</a:t>
            </a:fld>
            <a:endParaRPr lang="en-US"/>
          </a:p>
        </p:txBody>
      </p:sp>
    </p:spTree>
    <p:extLst>
      <p:ext uri="{BB962C8B-B14F-4D97-AF65-F5344CB8AC3E}">
        <p14:creationId xmlns:p14="http://schemas.microsoft.com/office/powerpoint/2010/main" val="324833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352800" y="2362200"/>
            <a:ext cx="184150" cy="457200"/>
          </a:xfrm>
          <a:prstGeom prst="rect">
            <a:avLst/>
          </a:prstGeom>
          <a:noFill/>
          <a:ln w="9525">
            <a:noFill/>
            <a:miter lim="800000"/>
            <a:headEnd/>
            <a:tailEnd/>
          </a:ln>
          <a:effectLst/>
        </p:spPr>
        <p:txBody>
          <a:bodyPr wrap="none" anchor="b">
            <a:spAutoFit/>
          </a:bodyPr>
          <a:lstStyle/>
          <a:p>
            <a:pPr algn="ctr" eaLnBrk="1" hangingPunct="1"/>
            <a:endParaRPr lang="fr-FR" sz="2400">
              <a:latin typeface="Times New Roman" pitchFamily="18" charset="0"/>
            </a:endParaRPr>
          </a:p>
        </p:txBody>
      </p:sp>
      <p:sp>
        <p:nvSpPr>
          <p:cNvPr id="13315" name="Text Box 5" descr="Large confetti"/>
          <p:cNvSpPr txBox="1">
            <a:spLocks noChangeArrowheads="1"/>
          </p:cNvSpPr>
          <p:nvPr/>
        </p:nvSpPr>
        <p:spPr bwMode="auto">
          <a:xfrm>
            <a:off x="3641725" y="1793875"/>
            <a:ext cx="184150" cy="457200"/>
          </a:xfrm>
          <a:prstGeom prst="rect">
            <a:avLst/>
          </a:prstGeom>
          <a:noFill/>
          <a:ln w="9525">
            <a:noFill/>
            <a:miter lim="800000"/>
            <a:headEnd/>
            <a:tailEnd/>
          </a:ln>
          <a:effectLst/>
        </p:spPr>
        <p:txBody>
          <a:bodyPr wrap="none" anchor="b">
            <a:spAutoFit/>
          </a:bodyPr>
          <a:lstStyle/>
          <a:p>
            <a:pPr algn="ctr" eaLnBrk="1" hangingPunct="1"/>
            <a:endParaRPr lang="fr-FR" sz="2400">
              <a:latin typeface="Times New Roman" pitchFamily="18" charset="0"/>
            </a:endParaRPr>
          </a:p>
        </p:txBody>
      </p:sp>
      <p:sp>
        <p:nvSpPr>
          <p:cNvPr id="13316" name="Text Box 6" descr="Large confetti"/>
          <p:cNvSpPr txBox="1">
            <a:spLocks noChangeArrowheads="1"/>
          </p:cNvSpPr>
          <p:nvPr/>
        </p:nvSpPr>
        <p:spPr bwMode="auto">
          <a:xfrm>
            <a:off x="3608388" y="2860675"/>
            <a:ext cx="260350" cy="457200"/>
          </a:xfrm>
          <a:prstGeom prst="rect">
            <a:avLst/>
          </a:prstGeom>
          <a:noFill/>
          <a:ln w="9525">
            <a:noFill/>
            <a:miter lim="800000"/>
            <a:headEnd/>
            <a:tailEnd/>
          </a:ln>
          <a:effectLst/>
        </p:spPr>
        <p:txBody>
          <a:bodyPr wrap="none" anchor="b">
            <a:spAutoFit/>
          </a:bodyPr>
          <a:lstStyle/>
          <a:p>
            <a:pPr algn="ctr" eaLnBrk="1" hangingPunct="1"/>
            <a:r>
              <a:rPr lang="it-IT" sz="2400">
                <a:latin typeface="Times New Roman" pitchFamily="18" charset="0"/>
              </a:rPr>
              <a:t> </a:t>
            </a:r>
          </a:p>
        </p:txBody>
      </p:sp>
      <p:sp>
        <p:nvSpPr>
          <p:cNvPr id="13317" name="Text Box 8" descr="Large confetti"/>
          <p:cNvSpPr txBox="1">
            <a:spLocks noChangeArrowheads="1"/>
          </p:cNvSpPr>
          <p:nvPr/>
        </p:nvSpPr>
        <p:spPr bwMode="auto">
          <a:xfrm>
            <a:off x="3870325" y="2632075"/>
            <a:ext cx="184150" cy="457200"/>
          </a:xfrm>
          <a:prstGeom prst="rect">
            <a:avLst/>
          </a:prstGeom>
          <a:noFill/>
          <a:ln w="9525">
            <a:noFill/>
            <a:miter lim="800000"/>
            <a:headEnd/>
            <a:tailEnd/>
          </a:ln>
          <a:effectLst/>
        </p:spPr>
        <p:txBody>
          <a:bodyPr wrap="none" anchor="b">
            <a:spAutoFit/>
          </a:bodyPr>
          <a:lstStyle/>
          <a:p>
            <a:pPr algn="ctr" eaLnBrk="1" hangingPunct="1"/>
            <a:endParaRPr lang="fr-FR" sz="2400">
              <a:latin typeface="Times New Roman" pitchFamily="18" charset="0"/>
            </a:endParaRPr>
          </a:p>
        </p:txBody>
      </p:sp>
      <p:sp>
        <p:nvSpPr>
          <p:cNvPr id="13318" name="Text Box 9"/>
          <p:cNvSpPr txBox="1">
            <a:spLocks noChangeArrowheads="1"/>
          </p:cNvSpPr>
          <p:nvPr/>
        </p:nvSpPr>
        <p:spPr bwMode="auto">
          <a:xfrm>
            <a:off x="457200" y="1905000"/>
            <a:ext cx="8001000" cy="369888"/>
          </a:xfrm>
          <a:prstGeom prst="rect">
            <a:avLst/>
          </a:prstGeom>
          <a:solidFill>
            <a:schemeClr val="bg1"/>
          </a:solidFill>
          <a:ln w="19050">
            <a:noFill/>
            <a:miter lim="800000"/>
            <a:headEnd/>
            <a:tailEnd/>
          </a:ln>
          <a:effectLst/>
        </p:spPr>
        <p:txBody>
          <a:bodyPr>
            <a:spAutoFit/>
          </a:bodyPr>
          <a:lstStyle/>
          <a:p>
            <a:pPr algn="just" defTabSz="963613">
              <a:spcBef>
                <a:spcPct val="50000"/>
              </a:spcBef>
              <a:buFont typeface="Wingdings" pitchFamily="2" charset="2"/>
              <a:buNone/>
            </a:pPr>
            <a:endParaRPr lang="en-GB" b="0">
              <a:latin typeface="Arial" pitchFamily="34" charset="0"/>
              <a:cs typeface="Times New Roman" pitchFamily="18" charset="0"/>
            </a:endParaRPr>
          </a:p>
        </p:txBody>
      </p:sp>
      <p:sp>
        <p:nvSpPr>
          <p:cNvPr id="13319" name="Text Box 10"/>
          <p:cNvSpPr txBox="1">
            <a:spLocks noChangeArrowheads="1"/>
          </p:cNvSpPr>
          <p:nvPr/>
        </p:nvSpPr>
        <p:spPr bwMode="auto">
          <a:xfrm>
            <a:off x="65088" y="388938"/>
            <a:ext cx="9013825" cy="461962"/>
          </a:xfrm>
          <a:prstGeom prst="rect">
            <a:avLst/>
          </a:prstGeom>
          <a:noFill/>
          <a:ln w="9525">
            <a:noFill/>
            <a:miter lim="800000"/>
            <a:headEnd/>
            <a:tailEnd/>
          </a:ln>
          <a:effectLst/>
        </p:spPr>
        <p:txBody>
          <a:bodyPr>
            <a:spAutoFit/>
          </a:bodyPr>
          <a:lstStyle/>
          <a:p>
            <a:pPr algn="ctr">
              <a:spcBef>
                <a:spcPct val="50000"/>
              </a:spcBef>
            </a:pPr>
            <a:r>
              <a:rPr lang="en-US" sz="2400" dirty="0">
                <a:latin typeface="Times New Roman" pitchFamily="18" charset="0"/>
                <a:cs typeface="Times New Roman" pitchFamily="18" charset="0"/>
              </a:rPr>
              <a:t>Market structure</a:t>
            </a:r>
          </a:p>
        </p:txBody>
      </p:sp>
      <p:graphicFrame>
        <p:nvGraphicFramePr>
          <p:cNvPr id="2" name="Tabella 1"/>
          <p:cNvGraphicFramePr>
            <a:graphicFrameLocks noGrp="1"/>
          </p:cNvGraphicFramePr>
          <p:nvPr>
            <p:extLst>
              <p:ext uri="{D42A27DB-BD31-4B8C-83A1-F6EECF244321}">
                <p14:modId xmlns:p14="http://schemas.microsoft.com/office/powerpoint/2010/main" val="2902428492"/>
              </p:ext>
            </p:extLst>
          </p:nvPr>
        </p:nvGraphicFramePr>
        <p:xfrm>
          <a:off x="395288" y="1052513"/>
          <a:ext cx="8424937" cy="4896765"/>
        </p:xfrm>
        <a:graphic>
          <a:graphicData uri="http://schemas.openxmlformats.org/drawingml/2006/table">
            <a:tbl>
              <a:tblPr>
                <a:tableStyleId>{5C22544A-7EE6-4342-B048-85BDC9FD1C3A}</a:tableStyleId>
              </a:tblPr>
              <a:tblGrid>
                <a:gridCol w="298833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2412268">
                  <a:extLst>
                    <a:ext uri="{9D8B030D-6E8A-4147-A177-3AD203B41FA5}">
                      <a16:colId xmlns:a16="http://schemas.microsoft.com/office/drawing/2014/main" val="20003"/>
                    </a:ext>
                  </a:extLst>
                </a:gridCol>
              </a:tblGrid>
              <a:tr h="1073219">
                <a:tc>
                  <a:txBody>
                    <a:bodyPr/>
                    <a:lstStyle/>
                    <a:p>
                      <a:pPr algn="l">
                        <a:spcAft>
                          <a:spcPts val="0"/>
                        </a:spcAft>
                      </a:pPr>
                      <a:r>
                        <a:rPr lang="en-US" sz="1000" dirty="0">
                          <a:effectLst/>
                        </a:rPr>
                        <a:t> </a:t>
                      </a:r>
                      <a:endParaRPr lang="it-IT" sz="1100" b="1"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marL="123190" indent="-90170" algn="ctr">
                        <a:spcAft>
                          <a:spcPts val="0"/>
                        </a:spcAft>
                      </a:pPr>
                      <a:r>
                        <a:rPr lang="it-IT" sz="1600" b="1" dirty="0" err="1">
                          <a:effectLst/>
                          <a:latin typeface="Times New Roman" panose="02020603050405020304" pitchFamily="18" charset="0"/>
                          <a:ea typeface="Times New Roman" panose="02020603050405020304" pitchFamily="18" charset="0"/>
                        </a:rPr>
                        <a:t>Number</a:t>
                      </a:r>
                      <a:r>
                        <a:rPr lang="it-IT" sz="1600" b="1" baseline="0" dirty="0">
                          <a:effectLst/>
                          <a:latin typeface="Times New Roman" panose="02020603050405020304" pitchFamily="18" charset="0"/>
                          <a:ea typeface="Times New Roman" panose="02020603050405020304" pitchFamily="18" charset="0"/>
                        </a:rPr>
                        <a:t> of funds</a:t>
                      </a:r>
                    </a:p>
                  </a:txBody>
                  <a:tcPr marL="44450" marR="44450" marT="0" marB="0" anchor="ctr">
                    <a:pattFill prst="pct50">
                      <a:fgClr>
                        <a:srgbClr val="CCFF99"/>
                      </a:fgClr>
                      <a:bgClr>
                        <a:schemeClr val="bg1"/>
                      </a:bgClr>
                    </a:pattFill>
                  </a:tcPr>
                </a:tc>
                <a:tc>
                  <a:txBody>
                    <a:bodyPr/>
                    <a:lstStyle/>
                    <a:p>
                      <a:pPr algn="ctr">
                        <a:spcAft>
                          <a:spcPts val="0"/>
                        </a:spcAft>
                      </a:pPr>
                      <a:r>
                        <a:rPr lang="it-IT" sz="1600" b="1" dirty="0" err="1">
                          <a:effectLst/>
                          <a:latin typeface="Times New Roman" panose="02020603050405020304" pitchFamily="18" charset="0"/>
                          <a:ea typeface="Times New Roman" panose="02020603050405020304" pitchFamily="18" charset="0"/>
                        </a:rPr>
                        <a:t>Membership</a:t>
                      </a:r>
                      <a:endParaRPr lang="it-IT" sz="1600" b="1"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r>
                        <a:rPr lang="it-IT" sz="1600" b="1" dirty="0">
                          <a:effectLst/>
                          <a:latin typeface="Times New Roman" panose="02020603050405020304" pitchFamily="18" charset="0"/>
                          <a:ea typeface="Times New Roman" panose="02020603050405020304" pitchFamily="18" charset="0"/>
                        </a:rPr>
                        <a:t>Net </a:t>
                      </a:r>
                      <a:r>
                        <a:rPr lang="it-IT" sz="1600" b="1" dirty="0" err="1">
                          <a:effectLst/>
                          <a:latin typeface="Times New Roman" panose="02020603050405020304" pitchFamily="18" charset="0"/>
                          <a:ea typeface="Times New Roman" panose="02020603050405020304" pitchFamily="18" charset="0"/>
                        </a:rPr>
                        <a:t>asset</a:t>
                      </a:r>
                      <a:r>
                        <a:rPr lang="it-IT" sz="1600" b="1" dirty="0">
                          <a:effectLst/>
                          <a:latin typeface="Times New Roman" panose="02020603050405020304" pitchFamily="18" charset="0"/>
                          <a:ea typeface="Times New Roman" panose="02020603050405020304" pitchFamily="18" charset="0"/>
                        </a:rPr>
                        <a:t> </a:t>
                      </a:r>
                      <a:r>
                        <a:rPr lang="it-IT" sz="1600" b="1" dirty="0" err="1">
                          <a:effectLst/>
                          <a:latin typeface="Times New Roman" panose="02020603050405020304" pitchFamily="18" charset="0"/>
                          <a:ea typeface="Times New Roman" panose="02020603050405020304" pitchFamily="18" charset="0"/>
                        </a:rPr>
                        <a:t>value</a:t>
                      </a:r>
                      <a:r>
                        <a:rPr lang="it-IT" sz="1600" b="1" dirty="0">
                          <a:effectLst/>
                          <a:latin typeface="Times New Roman" panose="02020603050405020304" pitchFamily="18" charset="0"/>
                          <a:ea typeface="Times New Roman" panose="02020603050405020304" pitchFamily="18" charset="0"/>
                        </a:rPr>
                        <a:t>/Technical </a:t>
                      </a:r>
                      <a:r>
                        <a:rPr lang="it-IT" sz="1600" b="1" dirty="0" err="1">
                          <a:effectLst/>
                          <a:latin typeface="Times New Roman" panose="02020603050405020304" pitchFamily="18" charset="0"/>
                          <a:ea typeface="Times New Roman" panose="02020603050405020304" pitchFamily="18" charset="0"/>
                        </a:rPr>
                        <a:t>provisions</a:t>
                      </a:r>
                      <a:endParaRPr lang="it-IT" sz="1600" b="1" dirty="0">
                        <a:effectLst/>
                        <a:latin typeface="Times New Roman" panose="02020603050405020304" pitchFamily="18" charset="0"/>
                        <a:ea typeface="Times New Roman" panose="02020603050405020304" pitchFamily="18" charset="0"/>
                      </a:endParaRPr>
                    </a:p>
                    <a:p>
                      <a:pPr algn="ctr">
                        <a:spcAft>
                          <a:spcPts val="0"/>
                        </a:spcAft>
                      </a:pPr>
                      <a:r>
                        <a:rPr lang="it-IT" sz="1400" b="1" dirty="0">
                          <a:effectLst/>
                          <a:latin typeface="Times New Roman" panose="02020603050405020304" pitchFamily="18" charset="0"/>
                          <a:ea typeface="Times New Roman" panose="02020603050405020304" pitchFamily="18" charset="0"/>
                        </a:rPr>
                        <a:t>(</a:t>
                      </a:r>
                      <a:r>
                        <a:rPr lang="it-IT" sz="1400" b="1" i="1" dirty="0" err="1">
                          <a:effectLst/>
                          <a:latin typeface="Times New Roman" panose="02020603050405020304" pitchFamily="18" charset="0"/>
                          <a:ea typeface="Times New Roman" panose="02020603050405020304" pitchFamily="18" charset="0"/>
                        </a:rPr>
                        <a:t>millions</a:t>
                      </a:r>
                      <a:r>
                        <a:rPr lang="it-IT" sz="1400" b="1" i="1" dirty="0">
                          <a:effectLst/>
                          <a:latin typeface="Times New Roman" panose="02020603050405020304" pitchFamily="18" charset="0"/>
                          <a:ea typeface="Times New Roman" panose="02020603050405020304" pitchFamily="18" charset="0"/>
                        </a:rPr>
                        <a:t> of euro</a:t>
                      </a:r>
                      <a:r>
                        <a:rPr lang="it-IT" sz="1400" b="1" dirty="0">
                          <a:effectLst/>
                          <a:latin typeface="Times New Roman" panose="02020603050405020304" pitchFamily="18" charset="0"/>
                          <a:ea typeface="Times New Roman" panose="02020603050405020304" pitchFamily="18" charset="0"/>
                        </a:rPr>
                        <a:t>)</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0"/>
                  </a:ext>
                </a:extLst>
              </a:tr>
              <a:tr h="313329">
                <a:tc>
                  <a:txBody>
                    <a:bodyPr/>
                    <a:lstStyle/>
                    <a:p>
                      <a:pPr algn="l">
                        <a:spcAft>
                          <a:spcPts val="0"/>
                        </a:spcAft>
                      </a:pPr>
                      <a:r>
                        <a:rPr lang="en-US" sz="2000" dirty="0">
                          <a:effectLst/>
                          <a:latin typeface="Times New Roman" panose="02020603050405020304" pitchFamily="18" charset="0"/>
                          <a:cs typeface="Times New Roman" panose="02020603050405020304" pitchFamily="18" charset="0"/>
                        </a:rPr>
                        <a:t>Contractual Pension Funds</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marL="123190" indent="-90170" algn="ctr">
                        <a:spcAft>
                          <a:spcPts val="0"/>
                        </a:spcAft>
                      </a:pPr>
                      <a:r>
                        <a:rPr lang="it-IT" sz="2000" b="0" dirty="0">
                          <a:effectLst/>
                          <a:latin typeface="Times New Roman" panose="02020603050405020304" pitchFamily="18" charset="0"/>
                          <a:ea typeface="Times New Roman" panose="02020603050405020304" pitchFamily="18" charset="0"/>
                        </a:rPr>
                        <a:t>36</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2,419,103</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42,546</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1"/>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 </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marL="123190" indent="-90170"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2"/>
                  </a:ext>
                </a:extLst>
              </a:tr>
              <a:tr h="328436">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Open </a:t>
                      </a:r>
                      <a:r>
                        <a:rPr lang="it-IT" sz="2000" dirty="0" err="1">
                          <a:effectLst/>
                          <a:latin typeface="Times New Roman" panose="02020603050405020304" pitchFamily="18" charset="0"/>
                          <a:cs typeface="Times New Roman" panose="02020603050405020304" pitchFamily="18" charset="0"/>
                        </a:rPr>
                        <a:t>Pension</a:t>
                      </a:r>
                      <a:r>
                        <a:rPr lang="it-IT" sz="2000" dirty="0">
                          <a:effectLst/>
                          <a:latin typeface="Times New Roman" panose="02020603050405020304" pitchFamily="18" charset="0"/>
                          <a:cs typeface="Times New Roman" panose="02020603050405020304" pitchFamily="18" charset="0"/>
                        </a:rPr>
                        <a:t> Funds</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50</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1,150,096</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15,430</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3"/>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 </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4"/>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“New” </a:t>
                      </a:r>
                      <a:r>
                        <a:rPr lang="it-IT" sz="2000" dirty="0" err="1">
                          <a:effectLst/>
                          <a:latin typeface="Times New Roman" panose="02020603050405020304" pitchFamily="18" charset="0"/>
                          <a:cs typeface="Times New Roman" panose="02020603050405020304" pitchFamily="18" charset="0"/>
                        </a:rPr>
                        <a:t>PIPs</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78</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2,595,804</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20,056</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5"/>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 </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6"/>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a:t>
                      </a:r>
                      <a:r>
                        <a:rPr lang="it-IT" sz="2000" dirty="0" err="1">
                          <a:effectLst/>
                          <a:latin typeface="Times New Roman" panose="02020603050405020304" pitchFamily="18" charset="0"/>
                          <a:cs typeface="Times New Roman" panose="02020603050405020304" pitchFamily="18" charset="0"/>
                        </a:rPr>
                        <a:t>Old</a:t>
                      </a:r>
                      <a:r>
                        <a:rPr lang="it-IT" sz="2000" dirty="0">
                          <a:effectLst/>
                          <a:latin typeface="Times New Roman" panose="02020603050405020304" pitchFamily="18" charset="0"/>
                          <a:cs typeface="Times New Roman" panose="02020603050405020304" pitchFamily="18" charset="0"/>
                        </a:rPr>
                        <a:t>” </a:t>
                      </a:r>
                      <a:r>
                        <a:rPr lang="it-IT" sz="2000" dirty="0" err="1">
                          <a:effectLst/>
                          <a:latin typeface="Times New Roman" panose="02020603050405020304" pitchFamily="18" charset="0"/>
                          <a:cs typeface="Times New Roman" panose="02020603050405020304" pitchFamily="18" charset="0"/>
                        </a:rPr>
                        <a:t>PIPs</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431,811</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6,779</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7"/>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 </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8"/>
                  </a:ext>
                </a:extLst>
              </a:tr>
              <a:tr h="313329">
                <a:tc>
                  <a:txBody>
                    <a:bodyPr/>
                    <a:lstStyle/>
                    <a:p>
                      <a:pPr algn="l">
                        <a:spcAft>
                          <a:spcPts val="0"/>
                        </a:spcAft>
                      </a:pPr>
                      <a:r>
                        <a:rPr lang="it-IT" sz="2000" dirty="0" err="1">
                          <a:effectLst/>
                          <a:latin typeface="Times New Roman" panose="02020603050405020304" pitchFamily="18" charset="0"/>
                          <a:cs typeface="Times New Roman" panose="02020603050405020304" pitchFamily="18" charset="0"/>
                        </a:rPr>
                        <a:t>Pre-existing</a:t>
                      </a:r>
                      <a:r>
                        <a:rPr lang="it-IT" sz="2000" dirty="0">
                          <a:effectLst/>
                          <a:latin typeface="Times New Roman" panose="02020603050405020304" pitchFamily="18" charset="0"/>
                          <a:cs typeface="Times New Roman" panose="02020603050405020304" pitchFamily="18" charset="0"/>
                        </a:rPr>
                        <a:t> </a:t>
                      </a:r>
                      <a:r>
                        <a:rPr lang="it-IT" sz="2000" dirty="0" err="1">
                          <a:effectLst/>
                          <a:latin typeface="Times New Roman" panose="02020603050405020304" pitchFamily="18" charset="0"/>
                          <a:cs typeface="Times New Roman" panose="02020603050405020304" pitchFamily="18" charset="0"/>
                        </a:rPr>
                        <a:t>Pension</a:t>
                      </a:r>
                      <a:r>
                        <a:rPr lang="it-IT" sz="2000" dirty="0">
                          <a:effectLst/>
                          <a:latin typeface="Times New Roman" panose="02020603050405020304" pitchFamily="18" charset="0"/>
                          <a:cs typeface="Times New Roman" panose="02020603050405020304" pitchFamily="18" charset="0"/>
                        </a:rPr>
                        <a:t> Funds</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304</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644,797</a:t>
                      </a:r>
                    </a:p>
                  </a:txBody>
                  <a:tcPr marL="44450" marR="44450" marT="0" marB="0" anchor="ctr">
                    <a:pattFill prst="pct50">
                      <a:fgClr>
                        <a:srgbClr val="CCFF99"/>
                      </a:fgClr>
                      <a:bgClr>
                        <a:schemeClr val="bg1"/>
                      </a:bgClr>
                    </a:pattFill>
                  </a:tcPr>
                </a:tc>
                <a:tc>
                  <a:txBody>
                    <a:bodyPr/>
                    <a:lstStyle/>
                    <a:p>
                      <a:pPr algn="ctr">
                        <a:spcAft>
                          <a:spcPts val="0"/>
                        </a:spcAft>
                      </a:pPr>
                      <a:r>
                        <a:rPr lang="it-IT" sz="2000" b="0" dirty="0">
                          <a:effectLst/>
                          <a:latin typeface="Times New Roman" panose="02020603050405020304" pitchFamily="18" charset="0"/>
                          <a:ea typeface="Times New Roman" panose="02020603050405020304" pitchFamily="18" charset="0"/>
                        </a:rPr>
                        <a:t>55,299</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09"/>
                  </a:ext>
                </a:extLst>
              </a:tr>
              <a:tr h="313329">
                <a:tc>
                  <a:txBody>
                    <a:bodyPr/>
                    <a:lstStyle/>
                    <a:p>
                      <a:pPr algn="l">
                        <a:spcAft>
                          <a:spcPts val="0"/>
                        </a:spcAft>
                      </a:pPr>
                      <a:r>
                        <a:rPr lang="it-IT" sz="2000" dirty="0">
                          <a:effectLst/>
                          <a:latin typeface="Times New Roman" panose="02020603050405020304" pitchFamily="18" charset="0"/>
                          <a:cs typeface="Times New Roman" panose="02020603050405020304" pitchFamily="18" charset="0"/>
                        </a:rPr>
                        <a:t> </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endParaRPr lang="it-IT" sz="2000" b="0" dirty="0">
                        <a:effectLst/>
                        <a:latin typeface="Times New Roman" panose="02020603050405020304" pitchFamily="18" charset="0"/>
                        <a:ea typeface="Times New Roman" panose="02020603050405020304" pitchFamily="18" charset="0"/>
                      </a:endParaRP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10"/>
                  </a:ext>
                </a:extLst>
              </a:tr>
              <a:tr h="675149">
                <a:tc>
                  <a:txBody>
                    <a:bodyPr/>
                    <a:lstStyle/>
                    <a:p>
                      <a:pPr algn="l">
                        <a:spcAft>
                          <a:spcPts val="0"/>
                        </a:spcAft>
                      </a:pPr>
                      <a:r>
                        <a:rPr lang="en-US" sz="2000" b="1" dirty="0">
                          <a:effectLst/>
                          <a:latin typeface="Times New Roman" panose="02020603050405020304" pitchFamily="18" charset="0"/>
                          <a:cs typeface="Times New Roman" panose="02020603050405020304" pitchFamily="18" charset="0"/>
                        </a:rPr>
                        <a:t>Total  Private Pension System</a:t>
                      </a:r>
                      <a:endParaRPr lang="it-IT"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pattFill prst="pct50">
                      <a:fgClr>
                        <a:srgbClr val="CCFF99"/>
                      </a:fgClr>
                      <a:bgClr>
                        <a:schemeClr val="bg1"/>
                      </a:bgClr>
                    </a:pattFill>
                  </a:tcPr>
                </a:tc>
                <a:tc>
                  <a:txBody>
                    <a:bodyPr/>
                    <a:lstStyle/>
                    <a:p>
                      <a:pPr algn="ctr">
                        <a:spcAft>
                          <a:spcPts val="0"/>
                        </a:spcAft>
                      </a:pPr>
                      <a:r>
                        <a:rPr lang="it-IT" sz="2000" b="1" dirty="0">
                          <a:effectLst/>
                          <a:latin typeface="Times New Roman" panose="02020603050405020304" pitchFamily="18" charset="0"/>
                          <a:ea typeface="Times New Roman" panose="02020603050405020304" pitchFamily="18" charset="0"/>
                        </a:rPr>
                        <a:t>469</a:t>
                      </a:r>
                    </a:p>
                  </a:txBody>
                  <a:tcPr marL="44450" marR="44450" marT="0" marB="0" anchor="ctr">
                    <a:pattFill prst="pct50">
                      <a:fgClr>
                        <a:srgbClr val="CCFF99"/>
                      </a:fgClr>
                      <a:bgClr>
                        <a:schemeClr val="bg1"/>
                      </a:bgClr>
                    </a:pattFill>
                  </a:tcPr>
                </a:tc>
                <a:tc>
                  <a:txBody>
                    <a:bodyPr/>
                    <a:lstStyle/>
                    <a:p>
                      <a:pPr algn="ctr">
                        <a:spcAft>
                          <a:spcPts val="0"/>
                        </a:spcAft>
                      </a:pPr>
                      <a:r>
                        <a:rPr lang="it-IT" sz="2000" b="1" dirty="0">
                          <a:effectLst/>
                          <a:latin typeface="Times New Roman" panose="02020603050405020304" pitchFamily="18" charset="0"/>
                          <a:ea typeface="Times New Roman" panose="02020603050405020304" pitchFamily="18" charset="0"/>
                        </a:rPr>
                        <a:t>7,226,907</a:t>
                      </a:r>
                    </a:p>
                  </a:txBody>
                  <a:tcPr marL="44450" marR="44450" marT="0" marB="0" anchor="ctr">
                    <a:pattFill prst="pct50">
                      <a:fgClr>
                        <a:srgbClr val="CCFF99"/>
                      </a:fgClr>
                      <a:bgClr>
                        <a:schemeClr val="bg1"/>
                      </a:bgClr>
                    </a:pattFill>
                  </a:tcPr>
                </a:tc>
                <a:tc>
                  <a:txBody>
                    <a:bodyPr/>
                    <a:lstStyle/>
                    <a:p>
                      <a:pPr algn="ctr">
                        <a:spcAft>
                          <a:spcPts val="0"/>
                        </a:spcAft>
                      </a:pPr>
                      <a:r>
                        <a:rPr lang="it-IT" sz="2000" b="1" dirty="0">
                          <a:effectLst/>
                          <a:latin typeface="Times New Roman" panose="02020603050405020304" pitchFamily="18" charset="0"/>
                          <a:ea typeface="Times New Roman" panose="02020603050405020304" pitchFamily="18" charset="0"/>
                        </a:rPr>
                        <a:t>140,180</a:t>
                      </a:r>
                    </a:p>
                  </a:txBody>
                  <a:tcPr marL="44450" marR="44450" marT="0" marB="0" anchor="ctr">
                    <a:pattFill prst="pct50">
                      <a:fgClr>
                        <a:srgbClr val="CCFF99"/>
                      </a:fgClr>
                      <a:bgClr>
                        <a:schemeClr val="bg1"/>
                      </a:bgClr>
                    </a:pattFill>
                  </a:tcPr>
                </a:tc>
                <a:extLst>
                  <a:ext uri="{0D108BD9-81ED-4DB2-BD59-A6C34878D82A}">
                    <a16:rowId xmlns:a16="http://schemas.microsoft.com/office/drawing/2014/main" val="10011"/>
                  </a:ext>
                </a:extLst>
              </a:tr>
            </a:tbl>
          </a:graphicData>
        </a:graphic>
      </p:graphicFrame>
      <p:sp>
        <p:nvSpPr>
          <p:cNvPr id="3" name="CasellaDiTesto 2"/>
          <p:cNvSpPr txBox="1"/>
          <p:nvPr/>
        </p:nvSpPr>
        <p:spPr>
          <a:xfrm>
            <a:off x="3275856" y="762372"/>
            <a:ext cx="4608760" cy="307777"/>
          </a:xfrm>
          <a:prstGeom prst="rect">
            <a:avLst/>
          </a:prstGeom>
          <a:noFill/>
        </p:spPr>
        <p:txBody>
          <a:bodyPr wrap="square" rtlCol="0">
            <a:spAutoFit/>
          </a:bodyPr>
          <a:lstStyle/>
          <a:p>
            <a:r>
              <a:rPr lang="it-IT" sz="1400" i="1" dirty="0">
                <a:solidFill>
                  <a:schemeClr val="dk1"/>
                </a:solidFill>
                <a:latin typeface="Times New Roman" panose="02020603050405020304" pitchFamily="18" charset="0"/>
                <a:ea typeface="Times New Roman" panose="02020603050405020304" pitchFamily="18" charset="0"/>
              </a:rPr>
              <a:t>(data </a:t>
            </a:r>
            <a:r>
              <a:rPr lang="it-IT" sz="1400" i="1" dirty="0" err="1">
                <a:solidFill>
                  <a:schemeClr val="dk1"/>
                </a:solidFill>
                <a:latin typeface="Times New Roman" panose="02020603050405020304" pitchFamily="18" charset="0"/>
                <a:ea typeface="Times New Roman" panose="02020603050405020304" pitchFamily="18" charset="0"/>
              </a:rPr>
              <a:t>at</a:t>
            </a:r>
            <a:r>
              <a:rPr lang="it-IT" sz="1400" i="1" dirty="0">
                <a:solidFill>
                  <a:schemeClr val="dk1"/>
                </a:solidFill>
                <a:latin typeface="Times New Roman" panose="02020603050405020304" pitchFamily="18" charset="0"/>
                <a:ea typeface="Times New Roman" panose="02020603050405020304" pitchFamily="18" charset="0"/>
              </a:rPr>
              <a:t> 31.12.2015)</a:t>
            </a:r>
          </a:p>
        </p:txBody>
      </p:sp>
      <p:sp>
        <p:nvSpPr>
          <p:cNvPr id="4" name="CasellaDiTesto 3"/>
          <p:cNvSpPr txBox="1"/>
          <p:nvPr/>
        </p:nvSpPr>
        <p:spPr>
          <a:xfrm>
            <a:off x="6444208" y="5983846"/>
            <a:ext cx="252028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1200" b="0" dirty="0">
                <a:latin typeface="Arial" panose="020B0604020202020204" pitchFamily="34" charset="0"/>
                <a:cs typeface="Arial" panose="020B0604020202020204" pitchFamily="34" charset="0"/>
              </a:rPr>
              <a:t>8,5% of the GDP</a:t>
            </a:r>
          </a:p>
          <a:p>
            <a:endParaRPr lang="it-IT" sz="1200" b="0" dirty="0">
              <a:latin typeface="Arial" panose="020B0604020202020204" pitchFamily="34" charset="0"/>
              <a:cs typeface="Arial" panose="020B0604020202020204" pitchFamily="34" charset="0"/>
            </a:endParaRPr>
          </a:p>
          <a:p>
            <a:r>
              <a:rPr lang="it-IT" sz="1200" b="0" dirty="0">
                <a:latin typeface="Arial" panose="020B0604020202020204" pitchFamily="34" charset="0"/>
                <a:cs typeface="Arial" panose="020B0604020202020204" pitchFamily="34" charset="0"/>
              </a:rPr>
              <a:t>3 % of </a:t>
            </a:r>
            <a:r>
              <a:rPr lang="it-IT" sz="1200" b="0" dirty="0" err="1">
                <a:latin typeface="Arial" panose="020B0604020202020204" pitchFamily="34" charset="0"/>
                <a:cs typeface="Arial" panose="020B0604020202020204" pitchFamily="34" charset="0"/>
              </a:rPr>
              <a:t>households</a:t>
            </a:r>
            <a:r>
              <a:rPr lang="it-IT" sz="1200" b="0" dirty="0">
                <a:latin typeface="Arial" panose="020B0604020202020204" pitchFamily="34" charset="0"/>
                <a:cs typeface="Arial" panose="020B0604020202020204" pitchFamily="34" charset="0"/>
              </a:rPr>
              <a:t> </a:t>
            </a:r>
            <a:r>
              <a:rPr lang="it-IT" sz="1200" b="0" dirty="0" err="1">
                <a:latin typeface="Arial" panose="020B0604020202020204" pitchFamily="34" charset="0"/>
                <a:cs typeface="Arial" panose="020B0604020202020204" pitchFamily="34" charset="0"/>
              </a:rPr>
              <a:t>financial</a:t>
            </a:r>
            <a:r>
              <a:rPr lang="it-IT" sz="1200" b="0" dirty="0">
                <a:latin typeface="Arial" panose="020B0604020202020204" pitchFamily="34" charset="0"/>
                <a:cs typeface="Arial" panose="020B0604020202020204" pitchFamily="34" charset="0"/>
              </a:rPr>
              <a:t> </a:t>
            </a:r>
            <a:r>
              <a:rPr lang="it-IT" sz="1200" b="0" dirty="0" err="1">
                <a:latin typeface="Arial" panose="020B0604020202020204" pitchFamily="34" charset="0"/>
                <a:cs typeface="Arial" panose="020B0604020202020204" pitchFamily="34" charset="0"/>
              </a:rPr>
              <a:t>assets</a:t>
            </a:r>
            <a:endParaRPr lang="it-IT" sz="1200" b="0" dirty="0">
              <a:latin typeface="Arial" panose="020B0604020202020204" pitchFamily="34" charset="0"/>
              <a:cs typeface="Arial" panose="020B0604020202020204" pitchFamily="34" charset="0"/>
            </a:endParaRPr>
          </a:p>
        </p:txBody>
      </p:sp>
      <p:sp>
        <p:nvSpPr>
          <p:cNvPr id="12" name="CasellaDiTesto 11"/>
          <p:cNvSpPr txBox="1"/>
          <p:nvPr/>
        </p:nvSpPr>
        <p:spPr>
          <a:xfrm>
            <a:off x="5004048" y="6017441"/>
            <a:ext cx="136815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sz="1200" b="0" dirty="0">
                <a:latin typeface="Arial" panose="020B0604020202020204" pitchFamily="34" charset="0"/>
                <a:cs typeface="Arial" panose="020B0604020202020204" pitchFamily="34" charset="0"/>
              </a:rPr>
              <a:t>28% of the  </a:t>
            </a:r>
            <a:r>
              <a:rPr lang="it-IT" sz="1200" b="0" dirty="0" err="1">
                <a:latin typeface="Arial" panose="020B0604020202020204" pitchFamily="34" charset="0"/>
                <a:cs typeface="Arial" panose="020B0604020202020204" pitchFamily="34" charset="0"/>
              </a:rPr>
              <a:t>labor</a:t>
            </a:r>
            <a:r>
              <a:rPr lang="it-IT" sz="1200" b="0" dirty="0">
                <a:latin typeface="Arial" panose="020B0604020202020204" pitchFamily="34" charset="0"/>
                <a:cs typeface="Arial" panose="020B0604020202020204" pitchFamily="34" charset="0"/>
              </a:rPr>
              <a:t> force</a:t>
            </a:r>
          </a:p>
        </p:txBody>
      </p:sp>
      <p:sp>
        <p:nvSpPr>
          <p:cNvPr id="5" name="Segnaposto numero diapositiva 4"/>
          <p:cNvSpPr>
            <a:spLocks noGrp="1"/>
          </p:cNvSpPr>
          <p:nvPr>
            <p:ph type="sldNum" sz="quarter" idx="12"/>
          </p:nvPr>
        </p:nvSpPr>
        <p:spPr/>
        <p:txBody>
          <a:bodyPr/>
          <a:lstStyle/>
          <a:p>
            <a:fld id="{0443FD31-4A75-4375-846C-637E17AE866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olo 2"/>
          <p:cNvSpPr>
            <a:spLocks noGrp="1"/>
          </p:cNvSpPr>
          <p:nvPr>
            <p:ph type="title"/>
          </p:nvPr>
        </p:nvSpPr>
        <p:spPr>
          <a:xfrm>
            <a:off x="251519" y="398197"/>
            <a:ext cx="8712969" cy="653172"/>
          </a:xfrm>
        </p:spPr>
        <p:txBody>
          <a:bodyPr/>
          <a:lstStyle/>
          <a:p>
            <a:pPr algn="ctr"/>
            <a:r>
              <a:rPr lang="en-US" sz="2400" b="1" dirty="0">
                <a:solidFill>
                  <a:schemeClr val="tx1"/>
                </a:solidFill>
                <a:latin typeface="Times New Roman" pitchFamily="18" charset="0"/>
                <a:ea typeface="+mn-ea"/>
                <a:cs typeface="Times New Roman" pitchFamily="18" charset="0"/>
              </a:rPr>
              <a:t>Distribution of pension funds by members	</a:t>
            </a:r>
            <a:endParaRPr lang="it-IT" sz="2400" b="1" dirty="0">
              <a:solidFill>
                <a:schemeClr val="tx1"/>
              </a:solidFill>
              <a:latin typeface="Times New Roman" pitchFamily="18" charset="0"/>
              <a:ea typeface="+mn-ea"/>
              <a:cs typeface="Times New Roman" pitchFamily="18" charset="0"/>
            </a:endParaRPr>
          </a:p>
        </p:txBody>
      </p:sp>
      <p:sp>
        <p:nvSpPr>
          <p:cNvPr id="5" name="CasellaDiTesto 4"/>
          <p:cNvSpPr txBox="1"/>
          <p:nvPr/>
        </p:nvSpPr>
        <p:spPr>
          <a:xfrm>
            <a:off x="7128723" y="5508820"/>
            <a:ext cx="1036567" cy="307777"/>
          </a:xfrm>
          <a:prstGeom prst="rect">
            <a:avLst/>
          </a:prstGeom>
          <a:noFill/>
        </p:spPr>
        <p:txBody>
          <a:bodyPr wrap="square" rtlCol="0">
            <a:spAutoFit/>
          </a:bodyPr>
          <a:lstStyle/>
          <a:p>
            <a:r>
              <a:rPr lang="it-IT" sz="1400" dirty="0">
                <a:latin typeface="Calibri" panose="020F0502020204030204" pitchFamily="34" charset="0"/>
              </a:rPr>
              <a:t>&gt; 100 mila</a:t>
            </a:r>
          </a:p>
        </p:txBody>
      </p:sp>
      <p:sp>
        <p:nvSpPr>
          <p:cNvPr id="8" name="CasellaDiTesto 7"/>
          <p:cNvSpPr txBox="1"/>
          <p:nvPr/>
        </p:nvSpPr>
        <p:spPr>
          <a:xfrm>
            <a:off x="5277448" y="5420144"/>
            <a:ext cx="860452" cy="523220"/>
          </a:xfrm>
          <a:prstGeom prst="rect">
            <a:avLst/>
          </a:prstGeom>
          <a:noFill/>
        </p:spPr>
        <p:txBody>
          <a:bodyPr wrap="square" rtlCol="0">
            <a:spAutoFit/>
          </a:bodyPr>
          <a:lstStyle/>
          <a:p>
            <a:r>
              <a:rPr lang="it-IT" sz="1400" dirty="0">
                <a:latin typeface="Calibri" panose="020F0502020204030204" pitchFamily="34" charset="0"/>
              </a:rPr>
              <a:t>20 mila - 50 mila</a:t>
            </a:r>
          </a:p>
        </p:txBody>
      </p:sp>
      <p:sp>
        <p:nvSpPr>
          <p:cNvPr id="9" name="CasellaDiTesto 8"/>
          <p:cNvSpPr txBox="1"/>
          <p:nvPr/>
        </p:nvSpPr>
        <p:spPr>
          <a:xfrm>
            <a:off x="6220803" y="5420144"/>
            <a:ext cx="825017" cy="523220"/>
          </a:xfrm>
          <a:prstGeom prst="rect">
            <a:avLst/>
          </a:prstGeom>
          <a:noFill/>
        </p:spPr>
        <p:txBody>
          <a:bodyPr wrap="square" rtlCol="0">
            <a:spAutoFit/>
          </a:bodyPr>
          <a:lstStyle/>
          <a:p>
            <a:r>
              <a:rPr lang="it-IT" sz="1400" dirty="0">
                <a:latin typeface="Calibri" panose="020F0502020204030204" pitchFamily="34" charset="0"/>
              </a:rPr>
              <a:t>50 mila - 100 mila</a:t>
            </a:r>
          </a:p>
        </p:txBody>
      </p:sp>
      <p:sp>
        <p:nvSpPr>
          <p:cNvPr id="15" name="CasellaDiTesto 14"/>
          <p:cNvSpPr txBox="1"/>
          <p:nvPr/>
        </p:nvSpPr>
        <p:spPr>
          <a:xfrm>
            <a:off x="4337769" y="5429093"/>
            <a:ext cx="967987" cy="523220"/>
          </a:xfrm>
          <a:prstGeom prst="rect">
            <a:avLst/>
          </a:prstGeom>
          <a:noFill/>
        </p:spPr>
        <p:txBody>
          <a:bodyPr wrap="square" rtlCol="0">
            <a:spAutoFit/>
          </a:bodyPr>
          <a:lstStyle/>
          <a:p>
            <a:r>
              <a:rPr lang="it-IT" sz="1400" dirty="0">
                <a:latin typeface="Calibri" panose="020F0502020204030204" pitchFamily="34" charset="0"/>
              </a:rPr>
              <a:t>10 mila - 20 mila</a:t>
            </a:r>
          </a:p>
        </p:txBody>
      </p:sp>
      <p:sp>
        <p:nvSpPr>
          <p:cNvPr id="16" name="CasellaDiTesto 15"/>
          <p:cNvSpPr txBox="1"/>
          <p:nvPr/>
        </p:nvSpPr>
        <p:spPr>
          <a:xfrm>
            <a:off x="3457201" y="5420144"/>
            <a:ext cx="766492" cy="523220"/>
          </a:xfrm>
          <a:prstGeom prst="rect">
            <a:avLst/>
          </a:prstGeom>
          <a:noFill/>
        </p:spPr>
        <p:txBody>
          <a:bodyPr wrap="square" rtlCol="0">
            <a:spAutoFit/>
          </a:bodyPr>
          <a:lstStyle/>
          <a:p>
            <a:r>
              <a:rPr lang="it-IT" sz="1400" dirty="0">
                <a:latin typeface="Calibri" panose="020F0502020204030204" pitchFamily="34" charset="0"/>
              </a:rPr>
              <a:t>1.000 -</a:t>
            </a:r>
          </a:p>
          <a:p>
            <a:r>
              <a:rPr lang="it-IT" sz="1400" dirty="0">
                <a:latin typeface="Calibri" panose="020F0502020204030204" pitchFamily="34" charset="0"/>
              </a:rPr>
              <a:t>10 mila</a:t>
            </a:r>
          </a:p>
        </p:txBody>
      </p:sp>
      <p:sp>
        <p:nvSpPr>
          <p:cNvPr id="17" name="CasellaDiTesto 16"/>
          <p:cNvSpPr txBox="1"/>
          <p:nvPr/>
        </p:nvSpPr>
        <p:spPr>
          <a:xfrm>
            <a:off x="2648779" y="5440329"/>
            <a:ext cx="699498" cy="523220"/>
          </a:xfrm>
          <a:prstGeom prst="rect">
            <a:avLst/>
          </a:prstGeom>
          <a:noFill/>
        </p:spPr>
        <p:txBody>
          <a:bodyPr wrap="square" rtlCol="0">
            <a:spAutoFit/>
          </a:bodyPr>
          <a:lstStyle/>
          <a:p>
            <a:r>
              <a:rPr lang="it-IT" sz="1400" dirty="0">
                <a:latin typeface="Calibri" panose="020F0502020204030204" pitchFamily="34" charset="0"/>
              </a:rPr>
              <a:t>100 -</a:t>
            </a:r>
          </a:p>
          <a:p>
            <a:r>
              <a:rPr lang="it-IT" sz="1400" dirty="0">
                <a:latin typeface="Calibri" panose="020F0502020204030204" pitchFamily="34" charset="0"/>
              </a:rPr>
              <a:t>1.000</a:t>
            </a:r>
          </a:p>
        </p:txBody>
      </p:sp>
      <p:sp>
        <p:nvSpPr>
          <p:cNvPr id="18" name="CasellaDiTesto 17"/>
          <p:cNvSpPr txBox="1"/>
          <p:nvPr/>
        </p:nvSpPr>
        <p:spPr>
          <a:xfrm>
            <a:off x="1661704" y="5454026"/>
            <a:ext cx="1008112" cy="307777"/>
          </a:xfrm>
          <a:prstGeom prst="rect">
            <a:avLst/>
          </a:prstGeom>
          <a:noFill/>
        </p:spPr>
        <p:txBody>
          <a:bodyPr wrap="square" rtlCol="0">
            <a:spAutoFit/>
          </a:bodyPr>
          <a:lstStyle/>
          <a:p>
            <a:r>
              <a:rPr lang="it-IT" sz="1400" dirty="0">
                <a:latin typeface="Calibri" panose="020F0502020204030204" pitchFamily="34" charset="0"/>
              </a:rPr>
              <a:t>&lt; 100</a:t>
            </a:r>
          </a:p>
        </p:txBody>
      </p:sp>
      <p:sp>
        <p:nvSpPr>
          <p:cNvPr id="2" name="CasellaDiTesto 1"/>
          <p:cNvSpPr txBox="1"/>
          <p:nvPr/>
        </p:nvSpPr>
        <p:spPr>
          <a:xfrm>
            <a:off x="848897" y="5983734"/>
            <a:ext cx="7776864" cy="369332"/>
          </a:xfrm>
          <a:prstGeom prst="rect">
            <a:avLst/>
          </a:prstGeom>
          <a:noFill/>
        </p:spPr>
        <p:txBody>
          <a:bodyPr wrap="square" rtlCol="0">
            <a:spAutoFit/>
          </a:bodyPr>
          <a:lstStyle/>
          <a:p>
            <a:pPr algn="ctr"/>
            <a:r>
              <a:rPr lang="en-US" dirty="0"/>
              <a:t>Members: size classes</a:t>
            </a:r>
            <a:endParaRPr lang="it-IT" dirty="0"/>
          </a:p>
        </p:txBody>
      </p:sp>
      <p:pic>
        <p:nvPicPr>
          <p:cNvPr id="6" name="Immagine 5"/>
          <p:cNvPicPr>
            <a:picLocks noChangeAspect="1"/>
          </p:cNvPicPr>
          <p:nvPr/>
        </p:nvPicPr>
        <p:blipFill rotWithShape="1">
          <a:blip r:embed="rId3"/>
          <a:srcRect l="6290"/>
          <a:stretch/>
        </p:blipFill>
        <p:spPr>
          <a:xfrm>
            <a:off x="1259632" y="1142332"/>
            <a:ext cx="7510145" cy="4297997"/>
          </a:xfrm>
          <a:prstGeom prst="rect">
            <a:avLst/>
          </a:prstGeom>
        </p:spPr>
      </p:pic>
      <p:sp>
        <p:nvSpPr>
          <p:cNvPr id="12" name="CasellaDiTesto 11"/>
          <p:cNvSpPr txBox="1"/>
          <p:nvPr/>
        </p:nvSpPr>
        <p:spPr>
          <a:xfrm>
            <a:off x="179511" y="2476023"/>
            <a:ext cx="1080121" cy="923330"/>
          </a:xfrm>
          <a:prstGeom prst="rect">
            <a:avLst/>
          </a:prstGeom>
          <a:noFill/>
        </p:spPr>
        <p:txBody>
          <a:bodyPr wrap="square" rtlCol="0">
            <a:spAutoFit/>
          </a:bodyPr>
          <a:lstStyle/>
          <a:p>
            <a:pPr algn="ctr"/>
            <a:r>
              <a:rPr lang="en-US" dirty="0"/>
              <a:t>N of pension funds</a:t>
            </a:r>
            <a:endParaRPr lang="it-IT" dirty="0"/>
          </a:p>
        </p:txBody>
      </p:sp>
      <p:sp>
        <p:nvSpPr>
          <p:cNvPr id="7" name="Segnaposto numero diapositiva 6"/>
          <p:cNvSpPr>
            <a:spLocks noGrp="1"/>
          </p:cNvSpPr>
          <p:nvPr>
            <p:ph type="sldNum" sz="quarter" idx="12"/>
          </p:nvPr>
        </p:nvSpPr>
        <p:spPr/>
        <p:txBody>
          <a:bodyPr/>
          <a:lstStyle/>
          <a:p>
            <a:fld id="{CB6A155A-A78A-4B36-A83A-E43AD4DD5180}" type="slidenum">
              <a:rPr lang="en-US" smtClean="0"/>
              <a:pPr/>
              <a:t>9</a:t>
            </a:fld>
            <a:endParaRPr lang="en-US"/>
          </a:p>
        </p:txBody>
      </p:sp>
    </p:spTree>
    <p:extLst>
      <p:ext uri="{BB962C8B-B14F-4D97-AF65-F5344CB8AC3E}">
        <p14:creationId xmlns:p14="http://schemas.microsoft.com/office/powerpoint/2010/main" val="3885574105"/>
      </p:ext>
    </p:extLst>
  </p:cSld>
  <p:clrMapOvr>
    <a:masterClrMapping/>
  </p:clrMapOvr>
</p:sld>
</file>

<file path=ppt/theme/theme1.xml><?xml version="1.0" encoding="utf-8"?>
<a:theme xmlns:a="http://schemas.openxmlformats.org/drawingml/2006/main" name="Base">
  <a:themeElements>
    <a:clrScheme name="COVIP">
      <a:dk1>
        <a:srgbClr val="000000"/>
      </a:dk1>
      <a:lt1>
        <a:srgbClr val="FFFFFF"/>
      </a:lt1>
      <a:dk2>
        <a:srgbClr val="565349"/>
      </a:dk2>
      <a:lt2>
        <a:srgbClr val="DDDDDD"/>
      </a:lt2>
      <a:accent1>
        <a:srgbClr val="008000"/>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8291</TotalTime>
  <Words>2267</Words>
  <Application>Microsoft Office PowerPoint</Application>
  <PresentationFormat>On-screen Show (4:3)</PresentationFormat>
  <Paragraphs>371</Paragraphs>
  <Slides>35</Slides>
  <Notes>26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35</vt:i4>
      </vt:variant>
    </vt:vector>
  </HeadingPairs>
  <TitlesOfParts>
    <vt:vector size="48" baseType="lpstr">
      <vt:lpstr>Arial Unicode MS</vt:lpstr>
      <vt:lpstr>ShelleyAndante BT</vt:lpstr>
      <vt:lpstr>Symbol Set SWA</vt:lpstr>
      <vt:lpstr>Yu Mincho</vt:lpstr>
      <vt:lpstr>SimSun</vt:lpstr>
      <vt:lpstr>SimSun</vt:lpstr>
      <vt:lpstr>Arial</vt:lpstr>
      <vt:lpstr>Calibri</vt:lpstr>
      <vt:lpstr>Corbel</vt:lpstr>
      <vt:lpstr>Symbol</vt:lpstr>
      <vt:lpstr>Times New Roman</vt:lpstr>
      <vt:lpstr>Wingdings</vt:lpstr>
      <vt:lpstr>Base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Distribution of pension funds by members </vt:lpstr>
      <vt:lpstr>PowerPoint Presentation</vt:lpstr>
      <vt:lpstr>Development of the years: members</vt:lpstr>
      <vt:lpstr>Development of the years: assets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Di_Nardo</dc:creator>
  <cp:lastModifiedBy>马岚</cp:lastModifiedBy>
  <cp:revision>724</cp:revision>
  <cp:lastPrinted>2016-05-25T09:42:41Z</cp:lastPrinted>
  <dcterms:created xsi:type="dcterms:W3CDTF">2001-10-02T09:21:18Z</dcterms:created>
  <dcterms:modified xsi:type="dcterms:W3CDTF">2017-07-10T06:34:32Z</dcterms:modified>
</cp:coreProperties>
</file>