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27"/>
  </p:notesMasterIdLst>
  <p:handoutMasterIdLst>
    <p:handoutMasterId r:id="rId28"/>
  </p:handoutMasterIdLst>
  <p:sldIdLst>
    <p:sldId id="1229" r:id="rId2"/>
    <p:sldId id="1348" r:id="rId3"/>
    <p:sldId id="1321" r:id="rId4"/>
    <p:sldId id="1323" r:id="rId5"/>
    <p:sldId id="1324" r:id="rId6"/>
    <p:sldId id="1326" r:id="rId7"/>
    <p:sldId id="1327" r:id="rId8"/>
    <p:sldId id="1328" r:id="rId9"/>
    <p:sldId id="1349" r:id="rId10"/>
    <p:sldId id="1350" r:id="rId11"/>
    <p:sldId id="1351" r:id="rId12"/>
    <p:sldId id="1352" r:id="rId13"/>
    <p:sldId id="1353" r:id="rId14"/>
    <p:sldId id="1354" r:id="rId15"/>
    <p:sldId id="1355" r:id="rId16"/>
    <p:sldId id="1356" r:id="rId17"/>
    <p:sldId id="1357" r:id="rId18"/>
    <p:sldId id="1359" r:id="rId19"/>
    <p:sldId id="1361" r:id="rId20"/>
    <p:sldId id="1363" r:id="rId21"/>
    <p:sldId id="1365" r:id="rId22"/>
    <p:sldId id="1367" r:id="rId23"/>
    <p:sldId id="1369" r:id="rId24"/>
    <p:sldId id="1371" r:id="rId25"/>
    <p:sldId id="1373" r:id="rId26"/>
  </p:sldIdLst>
  <p:sldSz cx="9906000" cy="6858000" type="A4"/>
  <p:notesSz cx="6794500" cy="9931400"/>
  <p:custShowLst>
    <p:custShow name="Custom Show 1" id="0">
      <p:sldLst/>
    </p:custShow>
  </p:custShowLst>
  <p:custDataLst>
    <p:tags r:id="rId2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xmlns="">
        <p15:guide id="1" orient="horz" pos="3128">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11" autoAdjust="0"/>
    <p:restoredTop sz="95252" autoAdjust="0"/>
  </p:normalViewPr>
  <p:slideViewPr>
    <p:cSldViewPr>
      <p:cViewPr>
        <p:scale>
          <a:sx n="120" d="100"/>
          <a:sy n="120" d="100"/>
        </p:scale>
        <p:origin x="-924" y="-192"/>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51" d="100"/>
          <a:sy n="51" d="100"/>
        </p:scale>
        <p:origin x="-3006" y="-108"/>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C65DB725-3F53-423B-B263-9F51CF8FAAF6}" type="datetimeFigureOut">
              <a:rPr lang="en-US"/>
              <a:pPr>
                <a:defRPr/>
              </a:pPr>
              <a:t>10/25/2016</a:t>
            </a:fld>
            <a:endParaRPr lang="en-US" dirty="0"/>
          </a:p>
        </p:txBody>
      </p:sp>
      <p:sp>
        <p:nvSpPr>
          <p:cNvPr id="4" name="Footer Placeholder 3"/>
          <p:cNvSpPr>
            <a:spLocks noGrp="1"/>
          </p:cNvSpPr>
          <p:nvPr>
            <p:ph type="ftr" sz="quarter" idx="2"/>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54AC8908-A1FB-4505-B212-4B2A7EC61AD6}" type="slidenum">
              <a:rPr lang="en-US"/>
              <a:pPr>
                <a:defRPr/>
              </a:pPr>
              <a:t>‹N›</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72848AB1-372C-417D-B58B-3446A2DC6E62}" type="datetimeFigureOut">
              <a:rPr lang="en-US"/>
              <a:pPr>
                <a:defRPr/>
              </a:pPr>
              <a:t>10/25/2016</a:t>
            </a:fld>
            <a:endParaRPr lang="en-US" dirty="0"/>
          </a:p>
        </p:txBody>
      </p:sp>
      <p:sp>
        <p:nvSpPr>
          <p:cNvPr id="4" name="Slide Image Placeholder 3"/>
          <p:cNvSpPr>
            <a:spLocks noGrp="1" noRot="1" noChangeAspect="1"/>
          </p:cNvSpPr>
          <p:nvPr>
            <p:ph type="sldImg" idx="2"/>
          </p:nvPr>
        </p:nvSpPr>
        <p:spPr>
          <a:xfrm>
            <a:off x="711200" y="747713"/>
            <a:ext cx="5373688" cy="3721100"/>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79928" y="4719044"/>
            <a:ext cx="5434648" cy="446841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B9DF5CB4-1F12-4B4C-891B-F676007582BC}" type="slidenum">
              <a:rPr lang="en-US"/>
              <a:pPr>
                <a:defRPr/>
              </a:pPr>
              <a:t>‹N›</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3</a:t>
            </a:fld>
            <a:endParaRPr lang="en-US"/>
          </a:p>
        </p:txBody>
      </p:sp>
    </p:spTree>
    <p:extLst>
      <p:ext uri="{BB962C8B-B14F-4D97-AF65-F5344CB8AC3E}">
        <p14:creationId xmlns:p14="http://schemas.microsoft.com/office/powerpoint/2010/main" val="42883768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3929"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altLang="zh-CN"/>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a:solidFill>
                  <a:schemeClr val="tx1">
                    <a:lumMod val="75000"/>
                    <a:lumOff val="25000"/>
                  </a:schemeClr>
                </a:solidFill>
                <a:latin typeface="Optane" pitchFamily="2" charset="0"/>
                <a:cs typeface="Arial" charset="0"/>
              </a:rPr>
              <a:t>BOZZA</a:t>
            </a:r>
            <a:r>
              <a:rPr lang="en-US" sz="1800" b="1" i="1" u="sng" baseline="0" dirty="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25/10/2016</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25/10/2016</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2860" y="0"/>
            <a:ext cx="3599688" cy="3599688"/>
          </a:xfrm>
          <a:prstGeom prst="rect">
            <a:avLst/>
          </a:prstGeom>
        </p:spPr>
      </p:pic>
    </p:spTree>
    <p:extLst>
      <p:ext uri="{BB962C8B-B14F-4D97-AF65-F5344CB8AC3E}">
        <p14:creationId xmlns:p14="http://schemas.microsoft.com/office/powerpoint/2010/main" val="410834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25/10/2016</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25/10/2016</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25/10/2016</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25/10/2016</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25/10/2016</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25/10/2016</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25/10/2016</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25/10/2016</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14178"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455525" y="0"/>
            <a:ext cx="908650" cy="90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altLang="zh-CN"/>
              <a:t>Click to edit Master title style</a:t>
            </a:r>
            <a:endParaRPr lang="it-IT" dirty="0"/>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25/10/2016</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‹N›</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908650"/>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‹N›</a:t>
            </a:fld>
            <a:endParaRPr lang="en-US" sz="1100" dirty="0">
              <a:solidFill>
                <a:srgbClr val="000000"/>
              </a:solidFill>
              <a:latin typeface="Optane" pitchFamily="2" charset="0"/>
              <a:cs typeface="Arial"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560512" y="3717032"/>
            <a:ext cx="9001249" cy="2985433"/>
          </a:xfrm>
          <a:prstGeom prst="rect">
            <a:avLst/>
          </a:prstGeom>
        </p:spPr>
        <p:txBody>
          <a:bodyPr wrap="square" lIns="36000" tIns="0" rIns="36000" bIns="0">
            <a:spAutoFit/>
          </a:bodyPr>
          <a:lstStyle/>
          <a:p>
            <a:pPr algn="ctr" defTabSz="457200" eaLnBrk="0" hangingPunct="0">
              <a:buClr>
                <a:srgbClr val="FFC000"/>
              </a:buClr>
              <a:buSzPct val="85000"/>
              <a:defRPr/>
            </a:pPr>
            <a:r>
              <a:rPr lang="en-US" sz="3600" dirty="0">
                <a:latin typeface="Arial" panose="020B0604020202020204" pitchFamily="34" charset="0"/>
                <a:ea typeface="Arial Unicode MS" panose="020B0604020202020204" pitchFamily="34" charset="-122"/>
                <a:cs typeface="Arial" panose="020B0604020202020204" pitchFamily="34" charset="0"/>
              </a:rPr>
              <a:t>The Italian experience</a:t>
            </a:r>
            <a:r>
              <a:rPr lang="en-US" sz="3600" dirty="0" smtClean="0">
                <a:latin typeface="Arial" panose="020B0604020202020204" pitchFamily="34" charset="0"/>
                <a:ea typeface="Arial Unicode MS" panose="020B0604020202020204" pitchFamily="34" charset="-122"/>
                <a:cs typeface="Arial" panose="020B0604020202020204" pitchFamily="34" charset="0"/>
              </a:rPr>
              <a:t>:</a:t>
            </a:r>
          </a:p>
          <a:p>
            <a:pPr algn="ctr" defTabSz="457200" eaLnBrk="0" hangingPunct="0">
              <a:buClr>
                <a:srgbClr val="FFC000"/>
              </a:buClr>
              <a:buSzPct val="85000"/>
              <a:defRPr/>
            </a:pPr>
            <a:r>
              <a:rPr lang="en-US" sz="3600" dirty="0" smtClean="0">
                <a:latin typeface="Arial" panose="020B0604020202020204" pitchFamily="34" charset="0"/>
                <a:ea typeface="Arial Unicode MS" panose="020B0604020202020204" pitchFamily="34" charset="-122"/>
                <a:cs typeface="Arial" panose="020B0604020202020204" pitchFamily="34" charset="0"/>
              </a:rPr>
              <a:t>the </a:t>
            </a:r>
            <a:r>
              <a:rPr lang="en-US" sz="3600" dirty="0">
                <a:latin typeface="Arial" panose="020B0604020202020204" pitchFamily="34" charset="0"/>
                <a:ea typeface="Arial Unicode MS" panose="020B0604020202020204" pitchFamily="34" charset="-122"/>
                <a:cs typeface="Arial" panose="020B0604020202020204" pitchFamily="34" charset="0"/>
              </a:rPr>
              <a:t>home care premium </a:t>
            </a:r>
            <a:r>
              <a:rPr lang="en-US" sz="3600" dirty="0" smtClean="0">
                <a:latin typeface="Arial" panose="020B0604020202020204" pitchFamily="34" charset="0"/>
                <a:ea typeface="Arial Unicode MS" panose="020B0604020202020204" pitchFamily="34" charset="-122"/>
                <a:cs typeface="Arial" panose="020B0604020202020204" pitchFamily="34" charset="0"/>
              </a:rPr>
              <a:t>project</a:t>
            </a:r>
            <a:endParaRPr lang="en-GB" sz="3600" dirty="0" smtClean="0">
              <a:latin typeface="Arial" panose="020B0604020202020204" pitchFamily="34" charset="0"/>
              <a:ea typeface="Arial Unicode MS" panose="020B0604020202020204" pitchFamily="34" charset="-122"/>
              <a:cs typeface="Arial" panose="020B0604020202020204" pitchFamily="34" charset="0"/>
            </a:endParaRPr>
          </a:p>
          <a:p>
            <a:pPr algn="ctr" defTabSz="457200" eaLnBrk="0" hangingPunct="0">
              <a:buClr>
                <a:srgbClr val="FFC000"/>
              </a:buClr>
              <a:buSzPct val="85000"/>
              <a:defRPr/>
            </a:pPr>
            <a:endParaRPr lang="it-IT" sz="2000" dirty="0" smtClean="0"/>
          </a:p>
          <a:p>
            <a:pPr algn="ctr" defTabSz="457200" eaLnBrk="0" hangingPunct="0">
              <a:buClr>
                <a:srgbClr val="FFC000"/>
              </a:buClr>
              <a:buSzPct val="85000"/>
              <a:defRPr/>
            </a:pPr>
            <a:r>
              <a:rPr lang="it-IT" sz="2400" dirty="0" smtClean="0"/>
              <a:t>Maria </a:t>
            </a:r>
            <a:r>
              <a:rPr lang="it-IT" sz="2400" dirty="0"/>
              <a:t>Grazia </a:t>
            </a:r>
            <a:r>
              <a:rPr lang="it-IT" sz="2400" dirty="0" smtClean="0"/>
              <a:t>Sampietro</a:t>
            </a:r>
            <a:endParaRPr lang="en-GB" sz="2400" b="1" dirty="0">
              <a:latin typeface="Arial" panose="020B0604020202020204" pitchFamily="34" charset="0"/>
              <a:ea typeface="Arial Unicode MS" panose="020B0604020202020204" pitchFamily="34" charset="-122"/>
              <a:cs typeface="Arial" panose="020B0604020202020204" pitchFamily="34" charset="0"/>
            </a:endParaRPr>
          </a:p>
          <a:p>
            <a:pPr algn="ctr" defTabSz="457200" eaLnBrk="0" fontAlgn="auto" hangingPunct="0">
              <a:spcBef>
                <a:spcPts val="0"/>
              </a:spcBef>
              <a:spcAft>
                <a:spcPts val="1200"/>
              </a:spcAft>
              <a:buClr>
                <a:srgbClr val="FFC000"/>
              </a:buClr>
              <a:buSzPct val="85000"/>
              <a:defRPr/>
            </a:pPr>
            <a:endParaRPr lang="it-IT" sz="800" b="1" noProof="1" smtClean="0">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endParaRPr lang="it-IT" sz="800" b="1" noProof="1">
              <a:solidFill>
                <a:schemeClr val="tx1">
                  <a:lumMod val="85000"/>
                  <a:lumOff val="15000"/>
                </a:schemeClr>
              </a:solidFill>
              <a:latin typeface="Optane" pitchFamily="2" charset="0"/>
            </a:endParaRPr>
          </a:p>
          <a:p>
            <a:pPr algn="ctr" eaLnBrk="0" hangingPunct="0"/>
            <a:r>
              <a:rPr lang="en-US" altLang="zh-CN" sz="1400" dirty="0">
                <a:latin typeface="Arial" panose="020B0604020202020204" pitchFamily="34" charset="0"/>
                <a:ea typeface="宋体" panose="02010600030101010101" pitchFamily="2" charset="-122"/>
              </a:rPr>
              <a:t>Component Two- 2016 Training Course “</a:t>
            </a:r>
            <a:r>
              <a:rPr lang="en-US" altLang="zh-CN" sz="1400" i="1" dirty="0">
                <a:latin typeface="Arial" panose="020B0604020202020204" pitchFamily="34" charset="0"/>
                <a:ea typeface="宋体" panose="02010600030101010101" pitchFamily="2" charset="-122"/>
              </a:rPr>
              <a:t>European practices in the Governance, Financial Management and Strategies for a Sustainable Social Security System</a:t>
            </a:r>
            <a:r>
              <a:rPr lang="en-US" altLang="zh-CN" sz="1400" dirty="0" smtClean="0">
                <a:latin typeface="Arial" panose="020B0604020202020204" pitchFamily="34" charset="0"/>
                <a:ea typeface="宋体" panose="02010600030101010101" pitchFamily="2" charset="-122"/>
              </a:rPr>
              <a:t>”</a:t>
            </a:r>
            <a:endParaRPr lang="en-US" altLang="zh-CN" sz="4400" dirty="0">
              <a:cs typeface="Arial" panose="020B0604020202020204" pitchFamily="34" charset="0"/>
            </a:endParaRPr>
          </a:p>
          <a:p>
            <a:pPr algn="ctr"/>
            <a:r>
              <a:rPr lang="en-US" altLang="zh-CN" sz="1400" b="1" dirty="0">
                <a:latin typeface="Arial" panose="020B0604020202020204" pitchFamily="34" charset="0"/>
                <a:ea typeface="宋体" panose="02010600030101010101" pitchFamily="2" charset="-122"/>
                <a:cs typeface="Arial" panose="020B0604020202020204" pitchFamily="34" charset="0"/>
              </a:rPr>
              <a:t>Italy, October</a:t>
            </a:r>
            <a:r>
              <a:rPr lang="pl-PL" altLang="zh-CN" sz="1400" b="1" dirty="0">
                <a:latin typeface="Arial" panose="020B0604020202020204" pitchFamily="34" charset="0"/>
                <a:ea typeface="宋体" panose="02010600030101010101" pitchFamily="2" charset="-122"/>
                <a:cs typeface="Arial" panose="020B0604020202020204" pitchFamily="34" charset="0"/>
              </a:rPr>
              <a:t> </a:t>
            </a:r>
            <a:r>
              <a:rPr lang="en-US" altLang="zh-CN" sz="1400" b="1" dirty="0">
                <a:latin typeface="Arial" panose="020B0604020202020204" pitchFamily="34" charset="0"/>
                <a:ea typeface="宋体" panose="02010600030101010101" pitchFamily="2" charset="-122"/>
                <a:cs typeface="Arial" panose="020B0604020202020204" pitchFamily="34" charset="0"/>
              </a:rPr>
              <a:t>16th -30th</a:t>
            </a:r>
            <a:r>
              <a:rPr lang="pl-PL" altLang="zh-CN" sz="1400" b="1" dirty="0">
                <a:latin typeface="Arial" panose="020B0604020202020204" pitchFamily="34" charset="0"/>
                <a:ea typeface="宋体" panose="02010600030101010101" pitchFamily="2" charset="-122"/>
                <a:cs typeface="Arial" panose="020B0604020202020204" pitchFamily="34" charset="0"/>
              </a:rPr>
              <a:t>, 201</a:t>
            </a:r>
            <a:r>
              <a:rPr lang="it-IT" altLang="zh-CN" sz="1400" b="1" dirty="0">
                <a:latin typeface="Arial" panose="020B0604020202020204" pitchFamily="34" charset="0"/>
                <a:ea typeface="宋体" panose="02010600030101010101" pitchFamily="2" charset="-122"/>
                <a:cs typeface="Arial" panose="020B0604020202020204" pitchFamily="34" charset="0"/>
              </a:rPr>
              <a:t>6</a:t>
            </a:r>
            <a:endParaRPr lang="pl-PL" altLang="zh-CN" sz="1400" b="1" dirty="0">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131724847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a:t>COMPULSORY SOCIAL INSURANCE FOR </a:t>
            </a:r>
            <a:r>
              <a:rPr lang="it-IT" sz="2400" dirty="0" smtClean="0"/>
              <a:t>CIVIL SERVANTS AND</a:t>
            </a:r>
            <a:r>
              <a:rPr lang="it-IT" sz="2400" dirty="0"/>
              <a:t/>
            </a:r>
            <a:br>
              <a:rPr lang="it-IT" sz="2400" dirty="0"/>
            </a:br>
            <a:r>
              <a:rPr lang="it-IT" sz="2400" dirty="0" smtClean="0"/>
              <a:t>PENSIONERS: USE OF RESOURCES</a:t>
            </a:r>
            <a:endParaRPr lang="it-IT" sz="2400" dirty="0"/>
          </a:p>
        </p:txBody>
      </p:sp>
      <p:sp>
        <p:nvSpPr>
          <p:cNvPr id="3" name="Segnaposto contenuto 2"/>
          <p:cNvSpPr>
            <a:spLocks noGrp="1"/>
          </p:cNvSpPr>
          <p:nvPr>
            <p:ph idx="1"/>
          </p:nvPr>
        </p:nvSpPr>
        <p:spPr/>
        <p:txBody>
          <a:bodyPr>
            <a:normAutofit/>
          </a:bodyPr>
          <a:lstStyle/>
          <a:p>
            <a:pPr marL="0" indent="0">
              <a:buNone/>
            </a:pPr>
            <a:r>
              <a:rPr lang="it-IT" sz="2000" dirty="0" err="1" smtClean="0"/>
              <a:t>Decree</a:t>
            </a:r>
            <a:r>
              <a:rPr lang="it-IT" sz="2000" dirty="0" smtClean="0"/>
              <a:t> of the </a:t>
            </a:r>
            <a:r>
              <a:rPr lang="it-IT" sz="2000" dirty="0" err="1" smtClean="0"/>
              <a:t>Ministry</a:t>
            </a:r>
            <a:r>
              <a:rPr lang="it-IT" sz="2000" dirty="0" smtClean="0"/>
              <a:t> of </a:t>
            </a:r>
            <a:r>
              <a:rPr lang="it-IT" sz="2000" dirty="0" err="1" smtClean="0"/>
              <a:t>Labour</a:t>
            </a:r>
            <a:r>
              <a:rPr lang="it-IT" sz="2000" dirty="0" smtClean="0"/>
              <a:t> and social security n.463 of 28</a:t>
            </a:r>
            <a:r>
              <a:rPr lang="it-IT" sz="2000" baseline="30000" dirty="0" smtClean="0"/>
              <a:t>th</a:t>
            </a:r>
            <a:r>
              <a:rPr lang="it-IT" sz="2000" dirty="0" smtClean="0"/>
              <a:t> </a:t>
            </a:r>
            <a:r>
              <a:rPr lang="it-IT" sz="2000" dirty="0" err="1" smtClean="0"/>
              <a:t>July</a:t>
            </a:r>
            <a:r>
              <a:rPr lang="it-IT" sz="2000" dirty="0" smtClean="0"/>
              <a:t> 1998</a:t>
            </a:r>
            <a:r>
              <a:rPr lang="it-IT" sz="2000" dirty="0"/>
              <a:t>.</a:t>
            </a:r>
            <a:endParaRPr lang="it-IT" sz="2000" dirty="0" smtClean="0"/>
          </a:p>
          <a:p>
            <a:pPr marL="0" indent="0">
              <a:buNone/>
            </a:pPr>
            <a:endParaRPr lang="it-IT" sz="2000" dirty="0"/>
          </a:p>
          <a:p>
            <a:pPr marL="0" indent="0">
              <a:buNone/>
            </a:pPr>
            <a:r>
              <a:rPr lang="it-IT" sz="2000" dirty="0" smtClean="0"/>
              <a:t>THE FUND PROVIDES FOR THE FOLLOWING BENEFITS IN FAVOR OF BENEFICIARIES:</a:t>
            </a:r>
            <a:br>
              <a:rPr lang="it-IT" sz="2000" dirty="0" smtClean="0"/>
            </a:br>
            <a:endParaRPr lang="it-IT" sz="2000" dirty="0"/>
          </a:p>
          <a:p>
            <a:r>
              <a:rPr lang="it-IT" sz="2000" dirty="0"/>
              <a:t> </a:t>
            </a:r>
            <a:r>
              <a:rPr lang="it-IT" sz="2000" dirty="0" smtClean="0"/>
              <a:t>(…) </a:t>
            </a:r>
            <a:r>
              <a:rPr lang="it-IT" sz="2000" b="1" dirty="0" smtClean="0"/>
              <a:t>to </a:t>
            </a:r>
            <a:r>
              <a:rPr lang="en-GB" sz="2000" b="1" dirty="0" smtClean="0"/>
              <a:t>other</a:t>
            </a:r>
            <a:r>
              <a:rPr lang="it-IT" sz="2000" b="1" dirty="0" smtClean="0"/>
              <a:t> credit and social benefits in </a:t>
            </a:r>
            <a:r>
              <a:rPr lang="it-IT" sz="2000" b="1" dirty="0" err="1" smtClean="0"/>
              <a:t>favor</a:t>
            </a:r>
            <a:r>
              <a:rPr lang="it-IT" sz="2000" b="1" dirty="0" smtClean="0"/>
              <a:t> of </a:t>
            </a:r>
            <a:r>
              <a:rPr lang="it-IT" sz="2000" b="1" dirty="0" err="1" smtClean="0"/>
              <a:t>beneficiaries</a:t>
            </a:r>
            <a:r>
              <a:rPr lang="it-IT" sz="2000" b="1" dirty="0" smtClean="0"/>
              <a:t> and </a:t>
            </a:r>
            <a:r>
              <a:rPr lang="it-IT" sz="2000" b="1" dirty="0" err="1" smtClean="0"/>
              <a:t>their</a:t>
            </a:r>
            <a:r>
              <a:rPr lang="it-IT" sz="2000" b="1" dirty="0" smtClean="0"/>
              <a:t> </a:t>
            </a:r>
            <a:r>
              <a:rPr lang="it-IT" sz="2000" b="1" dirty="0" err="1" smtClean="0"/>
              <a:t>relatives</a:t>
            </a:r>
            <a:r>
              <a:rPr lang="it-IT" sz="2000" b="1" dirty="0" smtClean="0"/>
              <a:t>, </a:t>
            </a:r>
            <a:r>
              <a:rPr lang="it-IT" sz="2000" b="1" dirty="0" err="1" smtClean="0"/>
              <a:t>instituted</a:t>
            </a:r>
            <a:r>
              <a:rPr lang="it-IT" sz="2000" b="1" dirty="0" smtClean="0"/>
              <a:t> with </a:t>
            </a:r>
            <a:r>
              <a:rPr lang="it-IT" sz="2000" b="1" dirty="0" err="1" smtClean="0"/>
              <a:t>resolution</a:t>
            </a:r>
            <a:r>
              <a:rPr lang="it-IT" sz="2000" b="1" dirty="0" smtClean="0"/>
              <a:t> of </a:t>
            </a:r>
            <a:r>
              <a:rPr lang="it-IT" sz="2000" b="1" dirty="0" err="1" smtClean="0"/>
              <a:t>INPDAP’s</a:t>
            </a:r>
            <a:r>
              <a:rPr lang="it-IT" sz="2000" b="1" dirty="0" smtClean="0"/>
              <a:t> </a:t>
            </a:r>
            <a:r>
              <a:rPr lang="it-IT" sz="2000" b="1" dirty="0" err="1" smtClean="0"/>
              <a:t>administrative</a:t>
            </a:r>
            <a:r>
              <a:rPr lang="it-IT" sz="2000" b="1" dirty="0" smtClean="0"/>
              <a:t> </a:t>
            </a:r>
            <a:r>
              <a:rPr lang="it-IT" sz="2000" b="1" dirty="0" err="1" smtClean="0"/>
              <a:t>committee</a:t>
            </a:r>
            <a:r>
              <a:rPr lang="it-IT" sz="2000" b="1" dirty="0" smtClean="0"/>
              <a:t> and </a:t>
            </a:r>
            <a:r>
              <a:rPr lang="it-IT" sz="2000" b="1" dirty="0" err="1" smtClean="0"/>
              <a:t>adopted</a:t>
            </a:r>
            <a:r>
              <a:rPr lang="it-IT" sz="2000" b="1" dirty="0" smtClean="0"/>
              <a:t> on the </a:t>
            </a:r>
            <a:r>
              <a:rPr lang="it-IT" sz="2000" b="1" dirty="0" err="1" smtClean="0"/>
              <a:t>basis</a:t>
            </a:r>
            <a:r>
              <a:rPr lang="it-IT" sz="2000" b="1" dirty="0" smtClean="0"/>
              <a:t> of the </a:t>
            </a:r>
            <a:r>
              <a:rPr lang="it-IT" sz="2000" b="1" dirty="0" err="1" smtClean="0"/>
              <a:t>strategic</a:t>
            </a:r>
            <a:r>
              <a:rPr lang="it-IT" sz="2000" b="1" dirty="0" smtClean="0"/>
              <a:t> </a:t>
            </a:r>
            <a:r>
              <a:rPr lang="it-IT" sz="2000" b="1" dirty="0" err="1" smtClean="0"/>
              <a:t>guidelines</a:t>
            </a:r>
            <a:r>
              <a:rPr lang="it-IT" sz="2000" b="1" dirty="0" smtClean="0"/>
              <a:t> </a:t>
            </a:r>
            <a:r>
              <a:rPr lang="it-IT" sz="2000" b="1" dirty="0" err="1" smtClean="0"/>
              <a:t>defined</a:t>
            </a:r>
            <a:r>
              <a:rPr lang="it-IT" sz="2000" b="1" dirty="0" smtClean="0"/>
              <a:t> by the </a:t>
            </a:r>
            <a:r>
              <a:rPr lang="it-IT" sz="2000" b="1" dirty="0" err="1" smtClean="0"/>
              <a:t>direction</a:t>
            </a:r>
            <a:r>
              <a:rPr lang="it-IT" sz="2000" b="1" dirty="0" smtClean="0"/>
              <a:t> and </a:t>
            </a:r>
            <a:r>
              <a:rPr lang="it-IT" sz="2000" b="1" dirty="0" err="1" smtClean="0"/>
              <a:t>supervision</a:t>
            </a:r>
            <a:r>
              <a:rPr lang="it-IT" sz="2000" b="1" dirty="0" smtClean="0"/>
              <a:t> </a:t>
            </a:r>
            <a:r>
              <a:rPr lang="it-IT" sz="2000" b="1" dirty="0" err="1" smtClean="0"/>
              <a:t>board</a:t>
            </a:r>
            <a:r>
              <a:rPr lang="it-IT" sz="2000" b="1" dirty="0" smtClean="0"/>
              <a:t>, in full </a:t>
            </a:r>
            <a:r>
              <a:rPr lang="it-IT" sz="2000" b="1" dirty="0" err="1" smtClean="0"/>
              <a:t>compliance</a:t>
            </a:r>
            <a:r>
              <a:rPr lang="it-IT" sz="2000" b="1" dirty="0" smtClean="0"/>
              <a:t> with the </a:t>
            </a:r>
            <a:r>
              <a:rPr lang="it-IT" sz="2000" b="1" dirty="0" err="1" smtClean="0"/>
              <a:t>financial</a:t>
            </a:r>
            <a:r>
              <a:rPr lang="it-IT" sz="2000" b="1" dirty="0" smtClean="0"/>
              <a:t> </a:t>
            </a:r>
            <a:r>
              <a:rPr lang="it-IT" sz="2000" b="1" dirty="0" err="1" smtClean="0"/>
              <a:t>equilibrium</a:t>
            </a:r>
            <a:r>
              <a:rPr lang="it-IT" sz="2000" b="1" dirty="0" smtClean="0"/>
              <a:t> of the management.</a:t>
            </a:r>
            <a:endParaRPr lang="it-IT" sz="2000" b="1" dirty="0"/>
          </a:p>
          <a:p>
            <a:endParaRPr lang="it-IT" sz="2000" dirty="0"/>
          </a:p>
        </p:txBody>
      </p:sp>
    </p:spTree>
    <p:extLst>
      <p:ext uri="{BB962C8B-B14F-4D97-AF65-F5344CB8AC3E}">
        <p14:creationId xmlns:p14="http://schemas.microsoft.com/office/powerpoint/2010/main" val="3267109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t>HOME CARE </a:t>
            </a:r>
            <a:r>
              <a:rPr lang="it-IT" sz="2400" dirty="0" smtClean="0"/>
              <a:t>PREMIUM  (</a:t>
            </a:r>
            <a:r>
              <a:rPr lang="it-IT" sz="2400" dirty="0"/>
              <a:t>HCP</a:t>
            </a:r>
            <a:r>
              <a:rPr lang="it-IT" sz="2400" dirty="0" smtClean="0"/>
              <a:t>)</a:t>
            </a:r>
            <a:endParaRPr lang="it-IT" sz="2400" dirty="0"/>
          </a:p>
        </p:txBody>
      </p:sp>
      <p:sp>
        <p:nvSpPr>
          <p:cNvPr id="3" name="Segnaposto contenuto 2"/>
          <p:cNvSpPr>
            <a:spLocks noGrp="1"/>
          </p:cNvSpPr>
          <p:nvPr>
            <p:ph idx="1"/>
          </p:nvPr>
        </p:nvSpPr>
        <p:spPr/>
        <p:txBody>
          <a:bodyPr>
            <a:normAutofit/>
          </a:bodyPr>
          <a:lstStyle/>
          <a:p>
            <a:r>
              <a:rPr lang="it-IT" sz="2000" dirty="0" smtClean="0"/>
              <a:t>BORN IN 2010.</a:t>
            </a:r>
            <a:br>
              <a:rPr lang="it-IT" sz="2000" dirty="0" smtClean="0"/>
            </a:br>
            <a:endParaRPr lang="it-IT" sz="2000" dirty="0" smtClean="0"/>
          </a:p>
          <a:p>
            <a:pPr marL="0" indent="0">
              <a:buNone/>
            </a:pPr>
            <a:endParaRPr lang="it-IT" sz="2000" dirty="0"/>
          </a:p>
          <a:p>
            <a:r>
              <a:rPr lang="it-IT" sz="2000" dirty="0" smtClean="0"/>
              <a:t>IT’S A PROGRAMME OF HOME CARE IN FAVOR OF </a:t>
            </a:r>
            <a:r>
              <a:rPr lang="it-IT" sz="2000" dirty="0"/>
              <a:t>NOT SELF-SUFFICIENT </a:t>
            </a:r>
            <a:r>
              <a:rPr lang="it-IT" sz="2000" dirty="0" smtClean="0"/>
              <a:t>PEOPLE WHO ARE REGISTERED TO THE CREDIT FUND, OR THEIR RELATIVES.</a:t>
            </a:r>
            <a:br>
              <a:rPr lang="it-IT" sz="2000" dirty="0" smtClean="0"/>
            </a:br>
            <a:endParaRPr lang="it-IT" sz="2000" dirty="0"/>
          </a:p>
          <a:p>
            <a:r>
              <a:rPr lang="it-IT" sz="2000" dirty="0" smtClean="0"/>
              <a:t>IT PROPOSES TO LOCAL BODIES (MUNICIPALITIES) IN WHICH INDIVIDUALS INHABIT, THE SUBSCRIPTION TO A FORM OF INTERVENTION THAT CREATES A NETWORK AMONG FAMILIES, LOCAL BODIES, INPS AND COMPANIES.</a:t>
            </a:r>
            <a:br>
              <a:rPr lang="it-IT" sz="2000" dirty="0" smtClean="0"/>
            </a:br>
            <a:endParaRPr lang="it-IT" sz="2000" dirty="0"/>
          </a:p>
          <a:p>
            <a:pPr marL="0" indent="0">
              <a:buNone/>
            </a:pPr>
            <a:endParaRPr lang="it-IT" sz="2000" dirty="0"/>
          </a:p>
        </p:txBody>
      </p:sp>
    </p:spTree>
    <p:extLst>
      <p:ext uri="{BB962C8B-B14F-4D97-AF65-F5344CB8AC3E}">
        <p14:creationId xmlns:p14="http://schemas.microsoft.com/office/powerpoint/2010/main" val="4099867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BENEFITS AND SERVICES OFFERED WITH HCP</a:t>
            </a:r>
            <a:endParaRPr lang="it-IT" sz="2400" dirty="0"/>
          </a:p>
        </p:txBody>
      </p:sp>
      <p:sp>
        <p:nvSpPr>
          <p:cNvPr id="3" name="Segnaposto contenuto 2"/>
          <p:cNvSpPr>
            <a:spLocks noGrp="1"/>
          </p:cNvSpPr>
          <p:nvPr>
            <p:ph idx="1"/>
          </p:nvPr>
        </p:nvSpPr>
        <p:spPr/>
        <p:txBody>
          <a:bodyPr>
            <a:normAutofit/>
          </a:bodyPr>
          <a:lstStyle/>
          <a:p>
            <a:pPr marL="514350" lvl="0" indent="-514350">
              <a:buFont typeface="+mj-lt"/>
              <a:buAutoNum type="arabicPeriod"/>
            </a:pPr>
            <a:r>
              <a:rPr lang="it-IT" sz="2000" dirty="0" smtClean="0"/>
              <a:t>TOTAL OR PARTIAL REIMBURSEMENT OF THE CAREGIVER COST  (PREVALENT BENEFIT)</a:t>
            </a:r>
            <a:r>
              <a:rPr lang="it-IT" sz="2000" dirty="0"/>
              <a:t> </a:t>
            </a:r>
            <a:endParaRPr lang="it-IT" sz="2000" dirty="0" smtClean="0"/>
          </a:p>
          <a:p>
            <a:pPr marL="514350" lvl="0" indent="-514350">
              <a:buFont typeface="+mj-lt"/>
              <a:buAutoNum type="arabicPeriod"/>
            </a:pPr>
            <a:endParaRPr lang="it-IT" sz="2000" dirty="0"/>
          </a:p>
          <a:p>
            <a:pPr marL="514350" lvl="0" indent="-514350">
              <a:buFont typeface="+mj-lt"/>
              <a:buAutoNum type="arabicPeriod"/>
            </a:pPr>
            <a:r>
              <a:rPr lang="it-IT" sz="2000" dirty="0" smtClean="0"/>
              <a:t>HOME CARES THROUGH SERVICES DISTRIBUTION (SUPPLEMENTARY BENEFITS) OR PURCHASE OF INSTRUMENTS REQUIRED TO GUARANTEE THE MOBILITY OF </a:t>
            </a:r>
            <a:r>
              <a:rPr lang="it-IT" sz="2000" dirty="0"/>
              <a:t>NOT SELF-SUFFICIENT PEOPLE</a:t>
            </a:r>
            <a:endParaRPr lang="it-IT" sz="2000" dirty="0" smtClean="0"/>
          </a:p>
          <a:p>
            <a:pPr marL="514350" lvl="0" indent="-514350">
              <a:buFont typeface="+mj-lt"/>
              <a:buAutoNum type="arabicPeriod"/>
            </a:pPr>
            <a:endParaRPr lang="it-IT" sz="2000" dirty="0"/>
          </a:p>
          <a:p>
            <a:r>
              <a:rPr lang="it-IT" sz="2000" dirty="0" smtClean="0"/>
              <a:t>THE AMOUNT OF THE BENEFITS RECOGNISED IS COMMENSURATED TO BENEFICIARIES’ INCOME AND THE REAL NEED OF THERAPY (HELPFUL NEEDS) VERIFIED BY PROFESSIONAL FIGURES IDENTIFIED BY THE MUNICIPALITIES IN WHICH BENEFICIARIES ARE RESIDENTS. </a:t>
            </a:r>
          </a:p>
          <a:p>
            <a:pPr marL="0" indent="0">
              <a:buNone/>
            </a:pPr>
            <a:endParaRPr lang="it-IT" sz="2000" dirty="0"/>
          </a:p>
          <a:p>
            <a:r>
              <a:rPr lang="it-IT" sz="2000" b="1" u="sng" dirty="0" smtClean="0"/>
              <a:t>THE MEASURE OF BENEFITS AND SERVICES IS NOT THE SAME FOR EVERYBODY.</a:t>
            </a:r>
            <a:endParaRPr lang="it-IT" sz="2000" dirty="0"/>
          </a:p>
          <a:p>
            <a:pPr marL="0" indent="0">
              <a:buNone/>
            </a:pPr>
            <a:endParaRPr lang="it-IT" sz="2000" dirty="0"/>
          </a:p>
        </p:txBody>
      </p:sp>
    </p:spTree>
    <p:extLst>
      <p:ext uri="{BB962C8B-B14F-4D97-AF65-F5344CB8AC3E}">
        <p14:creationId xmlns:p14="http://schemas.microsoft.com/office/powerpoint/2010/main" val="4165608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CRITICAL ISSUES HCP </a:t>
            </a:r>
            <a:r>
              <a:rPr lang="it-IT" sz="2400" dirty="0"/>
              <a:t>- </a:t>
            </a:r>
            <a:r>
              <a:rPr lang="it-IT" sz="2400" dirty="0" smtClean="0"/>
              <a:t>1</a:t>
            </a:r>
            <a:endParaRPr lang="it-IT" sz="2400" dirty="0"/>
          </a:p>
        </p:txBody>
      </p:sp>
      <p:sp>
        <p:nvSpPr>
          <p:cNvPr id="3" name="Segnaposto contenuto 2"/>
          <p:cNvSpPr>
            <a:spLocks noGrp="1"/>
          </p:cNvSpPr>
          <p:nvPr>
            <p:ph idx="1"/>
          </p:nvPr>
        </p:nvSpPr>
        <p:spPr/>
        <p:txBody>
          <a:bodyPr>
            <a:normAutofit/>
          </a:bodyPr>
          <a:lstStyle/>
          <a:p>
            <a:endParaRPr lang="it-IT" sz="2000" dirty="0" smtClean="0"/>
          </a:p>
          <a:p>
            <a:r>
              <a:rPr lang="it-IT" sz="2000" dirty="0" smtClean="0"/>
              <a:t>THE ADHESION OF MUNICIPALITIES OR SOCIAL TERRITORIAL FIELDS IS ON “VOLUNTARY</a:t>
            </a:r>
            <a:r>
              <a:rPr lang="it-IT" sz="2000" dirty="0"/>
              <a:t>”</a:t>
            </a:r>
            <a:r>
              <a:rPr lang="it-IT" sz="2000" dirty="0" smtClean="0"/>
              <a:t> BASIS.</a:t>
            </a:r>
          </a:p>
          <a:p>
            <a:pPr marL="0" indent="0">
              <a:buNone/>
            </a:pPr>
            <a:endParaRPr lang="it-IT" sz="2000" dirty="0"/>
          </a:p>
          <a:p>
            <a:r>
              <a:rPr lang="it-IT" sz="2000" dirty="0" smtClean="0"/>
              <a:t>FOR THIS REASON THERE ARE A LOT OF GEOGRAPHICAL AREAS OF THE COUNTRY THAT  ARE NOT COVERED.</a:t>
            </a:r>
            <a:endParaRPr lang="it-IT" sz="2000" dirty="0"/>
          </a:p>
          <a:p>
            <a:pPr marL="0" indent="0">
              <a:buNone/>
            </a:pPr>
            <a:endParaRPr lang="it-IT" sz="2000" dirty="0"/>
          </a:p>
        </p:txBody>
      </p:sp>
    </p:spTree>
    <p:extLst>
      <p:ext uri="{BB962C8B-B14F-4D97-AF65-F5344CB8AC3E}">
        <p14:creationId xmlns:p14="http://schemas.microsoft.com/office/powerpoint/2010/main" val="26882751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16370" y="980661"/>
            <a:ext cx="8713094" cy="936171"/>
          </a:xfrm>
        </p:spPr>
        <p:txBody>
          <a:bodyPr>
            <a:normAutofit/>
          </a:bodyPr>
          <a:lstStyle/>
          <a:p>
            <a:pPr lvl="0"/>
            <a:r>
              <a:rPr lang="it-IT" sz="2000" dirty="0" err="1" smtClean="0"/>
              <a:t>Coverage</a:t>
            </a:r>
            <a:r>
              <a:rPr lang="it-IT" sz="2000" dirty="0" smtClean="0"/>
              <a:t> rate of HCP </a:t>
            </a:r>
            <a:r>
              <a:rPr lang="it-IT" sz="2000" dirty="0" err="1" smtClean="0"/>
              <a:t>at</a:t>
            </a:r>
            <a:r>
              <a:rPr lang="it-IT" sz="2000" dirty="0" smtClean="0"/>
              <a:t> Social </a:t>
            </a:r>
            <a:r>
              <a:rPr lang="it-IT" sz="2000" dirty="0" err="1" smtClean="0"/>
              <a:t>Territorial</a:t>
            </a:r>
            <a:r>
              <a:rPr lang="it-IT" sz="2000" dirty="0" smtClean="0"/>
              <a:t> </a:t>
            </a:r>
            <a:r>
              <a:rPr lang="it-IT" sz="2000" dirty="0" err="1" smtClean="0"/>
              <a:t>Fields</a:t>
            </a:r>
            <a:r>
              <a:rPr lang="it-IT" sz="2000" dirty="0" smtClean="0"/>
              <a:t> </a:t>
            </a:r>
            <a:r>
              <a:rPr lang="it-IT" sz="2000" dirty="0" err="1" smtClean="0"/>
              <a:t>level</a:t>
            </a:r>
            <a:endParaRPr lang="it-IT" sz="2000" dirty="0"/>
          </a:p>
        </p:txBody>
      </p:sp>
      <p:pic>
        <p:nvPicPr>
          <p:cNvPr id="5" name="Immagine 4"/>
          <p:cNvPicPr>
            <a:picLocks noChangeAspect="1"/>
          </p:cNvPicPr>
          <p:nvPr/>
        </p:nvPicPr>
        <p:blipFill>
          <a:blip r:embed="rId2"/>
          <a:stretch>
            <a:fillRect/>
          </a:stretch>
        </p:blipFill>
        <p:spPr>
          <a:xfrm>
            <a:off x="1392310" y="1988840"/>
            <a:ext cx="6768752" cy="4529154"/>
          </a:xfrm>
          <a:prstGeom prst="rect">
            <a:avLst/>
          </a:prstGeom>
        </p:spPr>
      </p:pic>
      <p:sp>
        <p:nvSpPr>
          <p:cNvPr id="6" name="Titolo 1"/>
          <p:cNvSpPr>
            <a:spLocks noGrp="1"/>
          </p:cNvSpPr>
          <p:nvPr>
            <p:ph type="title"/>
          </p:nvPr>
        </p:nvSpPr>
        <p:spPr>
          <a:xfrm>
            <a:off x="344364" y="80970"/>
            <a:ext cx="9066340" cy="648090"/>
          </a:xfrm>
        </p:spPr>
        <p:txBody>
          <a:bodyPr>
            <a:normAutofit/>
          </a:bodyPr>
          <a:lstStyle/>
          <a:p>
            <a:r>
              <a:rPr lang="it-IT" sz="2400" dirty="0" smtClean="0"/>
              <a:t>CRITICAL ISSUES HCP </a:t>
            </a:r>
            <a:r>
              <a:rPr lang="it-IT" sz="2400" dirty="0"/>
              <a:t>- </a:t>
            </a:r>
            <a:r>
              <a:rPr lang="it-IT" sz="2400" dirty="0" smtClean="0"/>
              <a:t>1</a:t>
            </a:r>
            <a:endParaRPr lang="it-IT" sz="2400" dirty="0"/>
          </a:p>
        </p:txBody>
      </p:sp>
    </p:spTree>
    <p:extLst>
      <p:ext uri="{BB962C8B-B14F-4D97-AF65-F5344CB8AC3E}">
        <p14:creationId xmlns:p14="http://schemas.microsoft.com/office/powerpoint/2010/main" val="24766586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CRITICAL ISSUES HCP </a:t>
            </a:r>
            <a:r>
              <a:rPr lang="it-IT" sz="2400" dirty="0"/>
              <a:t>- </a:t>
            </a:r>
            <a:r>
              <a:rPr lang="it-IT" sz="2400" dirty="0" smtClean="0"/>
              <a:t>2</a:t>
            </a:r>
            <a:endParaRPr lang="it-IT" sz="2400" dirty="0"/>
          </a:p>
        </p:txBody>
      </p:sp>
      <p:sp>
        <p:nvSpPr>
          <p:cNvPr id="3" name="Segnaposto contenuto 2"/>
          <p:cNvSpPr>
            <a:spLocks noGrp="1"/>
          </p:cNvSpPr>
          <p:nvPr>
            <p:ph idx="1"/>
          </p:nvPr>
        </p:nvSpPr>
        <p:spPr/>
        <p:txBody>
          <a:bodyPr>
            <a:noAutofit/>
          </a:bodyPr>
          <a:lstStyle/>
          <a:p>
            <a:r>
              <a:rPr lang="it-IT" sz="2000" dirty="0" smtClean="0"/>
              <a:t>THE EVALUATION OF THE NEEDS HAPPENS TODAY ON THE BASIS </a:t>
            </a:r>
            <a:r>
              <a:rPr lang="it-IT" sz="2000" dirty="0"/>
              <a:t>OF AN ADL (ACTIVITIES OF DAILY LIVING) CARD, WHICH FORESEES THE ASSIGNEMENT OF A </a:t>
            </a:r>
            <a:r>
              <a:rPr lang="it-IT" sz="2000" dirty="0" smtClean="0"/>
              <a:t>SCORE FOR </a:t>
            </a:r>
            <a:r>
              <a:rPr lang="it-IT" sz="2000" dirty="0"/>
              <a:t>EACH INDIPENDENT FUNCTION IN ORDER TO OBTAIN A TOTAL PERFORMANCE RESULT THAT CAN VARY FROM </a:t>
            </a:r>
            <a:r>
              <a:rPr lang="it-IT" sz="2000" dirty="0" smtClean="0"/>
              <a:t>“COMPLETE DEPENDENCY” TO A </a:t>
            </a:r>
            <a:r>
              <a:rPr lang="it-IT" sz="2000" dirty="0"/>
              <a:t>“COMPLETE </a:t>
            </a:r>
            <a:r>
              <a:rPr lang="it-IT" sz="2000" dirty="0" smtClean="0"/>
              <a:t>INDIPENDENCE”. </a:t>
            </a:r>
          </a:p>
          <a:p>
            <a:endParaRPr lang="it-IT" sz="2000" dirty="0"/>
          </a:p>
          <a:p>
            <a:r>
              <a:rPr lang="it-IT" sz="2000" dirty="0" smtClean="0"/>
              <a:t>UNTIL NOW, IT HAS BEEN USED THE SAME SCALE FOR BOTH CHILDREN AND ADULTS. </a:t>
            </a:r>
          </a:p>
          <a:p>
            <a:endParaRPr lang="it-IT" sz="2000" dirty="0"/>
          </a:p>
          <a:p>
            <a:r>
              <a:rPr lang="it-IT" sz="2000" dirty="0" smtClean="0"/>
              <a:t>THE SUBJECTIVITY IN THE USE OF THE ADL SCALE IN THE DIFFERENT REGIONS OF THE COUNTRY HAS HIGHLIGHTED SITUATIONS OF GREAT TERRITORIAL DIFFERENTIATION.</a:t>
            </a:r>
          </a:p>
          <a:p>
            <a:endParaRPr lang="it-IT" sz="2000" dirty="0"/>
          </a:p>
          <a:p>
            <a:r>
              <a:rPr lang="it-IT" sz="2000" dirty="0" smtClean="0"/>
              <a:t>IN ITALY THE AVERAGE SCORE IS EQUAL TO 77, GOING FROM THE 94 OF CALABRA REGION TO THE 64 OF PIEMONTE. </a:t>
            </a:r>
          </a:p>
        </p:txBody>
      </p:sp>
    </p:spTree>
    <p:extLst>
      <p:ext uri="{BB962C8B-B14F-4D97-AF65-F5344CB8AC3E}">
        <p14:creationId xmlns:p14="http://schemas.microsoft.com/office/powerpoint/2010/main" val="1189928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EVALUATIONS ACCORDING TO THE ADL SCALE</a:t>
            </a:r>
            <a:endParaRPr lang="it-IT" sz="2400" dirty="0"/>
          </a:p>
        </p:txBody>
      </p:sp>
      <p:pic>
        <p:nvPicPr>
          <p:cNvPr id="4" name="Immagine 3"/>
          <p:cNvPicPr>
            <a:picLocks noChangeAspect="1"/>
          </p:cNvPicPr>
          <p:nvPr/>
        </p:nvPicPr>
        <p:blipFill>
          <a:blip r:embed="rId2"/>
          <a:stretch>
            <a:fillRect/>
          </a:stretch>
        </p:blipFill>
        <p:spPr>
          <a:xfrm>
            <a:off x="770871" y="1109252"/>
            <a:ext cx="8367464" cy="5110253"/>
          </a:xfrm>
          <a:prstGeom prst="rect">
            <a:avLst/>
          </a:prstGeom>
        </p:spPr>
      </p:pic>
      <p:sp>
        <p:nvSpPr>
          <p:cNvPr id="3" name="TextBox 2"/>
          <p:cNvSpPr txBox="1"/>
          <p:nvPr/>
        </p:nvSpPr>
        <p:spPr>
          <a:xfrm>
            <a:off x="3802475" y="1196752"/>
            <a:ext cx="2304256" cy="369332"/>
          </a:xfrm>
          <a:prstGeom prst="rect">
            <a:avLst/>
          </a:prstGeom>
          <a:solidFill>
            <a:schemeClr val="bg1"/>
          </a:solidFill>
        </p:spPr>
        <p:txBody>
          <a:bodyPr wrap="square" rtlCol="0">
            <a:spAutoFit/>
          </a:bodyPr>
          <a:lstStyle/>
          <a:p>
            <a:r>
              <a:rPr lang="it-IT" b="1" dirty="0" err="1" smtClean="0">
                <a:latin typeface="Optane" pitchFamily="2" charset="0"/>
              </a:rPr>
              <a:t>Average</a:t>
            </a:r>
            <a:r>
              <a:rPr lang="it-IT" b="1" dirty="0" smtClean="0">
                <a:latin typeface="Optane" pitchFamily="2" charset="0"/>
              </a:rPr>
              <a:t> ADL score </a:t>
            </a:r>
            <a:endParaRPr lang="it-IT" b="1" dirty="0">
              <a:latin typeface="Optane" pitchFamily="2" charset="0"/>
            </a:endParaRPr>
          </a:p>
        </p:txBody>
      </p:sp>
    </p:spTree>
    <p:extLst>
      <p:ext uri="{BB962C8B-B14F-4D97-AF65-F5344CB8AC3E}">
        <p14:creationId xmlns:p14="http://schemas.microsoft.com/office/powerpoint/2010/main" val="1444273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CRITICAL ISSUES HCP </a:t>
            </a:r>
            <a:r>
              <a:rPr lang="it-IT" sz="2400" dirty="0"/>
              <a:t>- </a:t>
            </a:r>
            <a:r>
              <a:rPr lang="it-IT" sz="2400" dirty="0" smtClean="0"/>
              <a:t>3</a:t>
            </a:r>
            <a:endParaRPr lang="it-IT" sz="2400" dirty="0"/>
          </a:p>
        </p:txBody>
      </p:sp>
      <p:sp>
        <p:nvSpPr>
          <p:cNvPr id="3" name="Segnaposto contenuto 2"/>
          <p:cNvSpPr>
            <a:spLocks noGrp="1"/>
          </p:cNvSpPr>
          <p:nvPr>
            <p:ph idx="1"/>
          </p:nvPr>
        </p:nvSpPr>
        <p:spPr/>
        <p:txBody>
          <a:bodyPr>
            <a:normAutofit/>
          </a:bodyPr>
          <a:lstStyle/>
          <a:p>
            <a:r>
              <a:rPr lang="it-IT" sz="2000" dirty="0" smtClean="0"/>
              <a:t>UNTIL TODAY, THE BENEFIT WAS</a:t>
            </a:r>
            <a:r>
              <a:rPr lang="it-IT" sz="2000" dirty="0" smtClean="0">
                <a:solidFill>
                  <a:srgbClr val="FF0000"/>
                </a:solidFill>
              </a:rPr>
              <a:t> </a:t>
            </a:r>
            <a:r>
              <a:rPr lang="it-IT" sz="2000" dirty="0" smtClean="0"/>
              <a:t>“UPON REQUEST”, IT MEANS THAT IT HAS BEEN EVALUATED AND SERVED FIRST THE INDIVIDUAL THAT PRESENTED FIRST THE DEMAND. </a:t>
            </a:r>
          </a:p>
          <a:p>
            <a:pPr marL="0" indent="0">
              <a:buNone/>
            </a:pPr>
            <a:endParaRPr lang="it-IT" sz="2000" dirty="0" smtClean="0"/>
          </a:p>
          <a:p>
            <a:r>
              <a:rPr lang="it-IT" sz="2000" dirty="0" smtClean="0"/>
              <a:t>PRACTICE DEMONSTRATED THAT MANY INDIVIDUALS THAT NEEDED MORE HOME CARES HAVE REMAINED FOR TOO MUCH IN THE WAITING LIST OR HAVE NEVER BEEN INCLUDED IN THE PROGRAMME.</a:t>
            </a:r>
            <a:endParaRPr lang="it-IT" sz="2000" dirty="0"/>
          </a:p>
          <a:p>
            <a:endParaRPr lang="it-IT" sz="2000" dirty="0"/>
          </a:p>
          <a:p>
            <a:pPr marL="0" indent="0">
              <a:buNone/>
            </a:pPr>
            <a:endParaRPr lang="it-IT" sz="2000" dirty="0"/>
          </a:p>
        </p:txBody>
      </p:sp>
    </p:spTree>
    <p:extLst>
      <p:ext uri="{BB962C8B-B14F-4D97-AF65-F5344CB8AC3E}">
        <p14:creationId xmlns:p14="http://schemas.microsoft.com/office/powerpoint/2010/main" val="3992770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CRITICAL ISSUES  </a:t>
            </a:r>
            <a:r>
              <a:rPr lang="it-IT" sz="2400" dirty="0"/>
              <a:t>HCP </a:t>
            </a:r>
            <a:r>
              <a:rPr lang="mr-IN" sz="2400" dirty="0" smtClean="0"/>
              <a:t>–</a:t>
            </a:r>
            <a:r>
              <a:rPr lang="it-IT" sz="2400" dirty="0" smtClean="0"/>
              <a:t> 4</a:t>
            </a:r>
            <a:endParaRPr lang="it-IT" sz="2400" dirty="0"/>
          </a:p>
        </p:txBody>
      </p:sp>
      <p:sp>
        <p:nvSpPr>
          <p:cNvPr id="3" name="Segnaposto contenuto 2"/>
          <p:cNvSpPr>
            <a:spLocks noGrp="1"/>
          </p:cNvSpPr>
          <p:nvPr>
            <p:ph idx="1"/>
          </p:nvPr>
        </p:nvSpPr>
        <p:spPr/>
        <p:txBody>
          <a:bodyPr>
            <a:normAutofit/>
          </a:bodyPr>
          <a:lstStyle/>
          <a:p>
            <a:r>
              <a:rPr lang="en-US" sz="2000" dirty="0" smtClean="0"/>
              <a:t>THE CONTRIBUTION RECOGNIZED BY INPS TO MUNICIPALITIES AND</a:t>
            </a:r>
            <a:r>
              <a:rPr lang="it-IT" sz="2000" dirty="0"/>
              <a:t> </a:t>
            </a:r>
            <a:r>
              <a:rPr lang="it-IT" sz="2000" dirty="0" smtClean="0"/>
              <a:t>TERRITORIAL </a:t>
            </a:r>
            <a:r>
              <a:rPr lang="it-IT" sz="2000" dirty="0"/>
              <a:t>SOCIAL </a:t>
            </a:r>
            <a:r>
              <a:rPr lang="it-IT" sz="2000" dirty="0" smtClean="0"/>
              <a:t>FIELDS, IN ORDER TO JOIN THE PROGRAM, IS HIGH. </a:t>
            </a:r>
          </a:p>
          <a:p>
            <a:endParaRPr lang="it-IT" sz="2000" dirty="0"/>
          </a:p>
          <a:p>
            <a:r>
              <a:rPr lang="en-US" sz="2000" dirty="0"/>
              <a:t>OPERATING EXPENSES WEIGH THE 20% OF THE TOTAL COST OF THE </a:t>
            </a:r>
            <a:r>
              <a:rPr lang="en-US" sz="2000" dirty="0" smtClean="0"/>
              <a:t>PROGRAM.</a:t>
            </a:r>
            <a:endParaRPr lang="it-IT" sz="2000" dirty="0"/>
          </a:p>
        </p:txBody>
      </p:sp>
    </p:spTree>
    <p:extLst>
      <p:ext uri="{BB962C8B-B14F-4D97-AF65-F5344CB8AC3E}">
        <p14:creationId xmlns:p14="http://schemas.microsoft.com/office/powerpoint/2010/main" val="22135669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NEW HCP</a:t>
            </a:r>
            <a:endParaRPr lang="it-IT" sz="2400" dirty="0"/>
          </a:p>
        </p:txBody>
      </p:sp>
      <p:sp>
        <p:nvSpPr>
          <p:cNvPr id="3" name="Segnaposto contenuto 2"/>
          <p:cNvSpPr>
            <a:spLocks noGrp="1"/>
          </p:cNvSpPr>
          <p:nvPr>
            <p:ph idx="1"/>
          </p:nvPr>
        </p:nvSpPr>
        <p:spPr/>
        <p:txBody>
          <a:bodyPr>
            <a:normAutofit/>
          </a:bodyPr>
          <a:lstStyle/>
          <a:p>
            <a:r>
              <a:rPr lang="it-IT" sz="2000" dirty="0" smtClean="0"/>
              <a:t>IN 2017 </a:t>
            </a:r>
            <a:r>
              <a:rPr lang="it-IT" sz="2000" dirty="0"/>
              <a:t>HCP </a:t>
            </a:r>
            <a:r>
              <a:rPr lang="it-IT" sz="2000" dirty="0" smtClean="0"/>
              <a:t>HAS </a:t>
            </a:r>
            <a:r>
              <a:rPr lang="it-IT" sz="2000" dirty="0"/>
              <a:t>BEEN REDESIGNED.</a:t>
            </a:r>
            <a:endParaRPr lang="it-IT" sz="2000" dirty="0" smtClean="0"/>
          </a:p>
          <a:p>
            <a:endParaRPr lang="it-IT" sz="2000" dirty="0"/>
          </a:p>
          <a:p>
            <a:r>
              <a:rPr lang="en-US" sz="2000" dirty="0"/>
              <a:t>ALTHOUGH MAINTAINING THE </a:t>
            </a:r>
            <a:r>
              <a:rPr lang="en-US" sz="2000" dirty="0" smtClean="0"/>
              <a:t>STRUCTURE </a:t>
            </a:r>
            <a:r>
              <a:rPr lang="en-US" sz="2000" dirty="0"/>
              <a:t>CORRECTIVE MEASURES </a:t>
            </a:r>
            <a:r>
              <a:rPr lang="en-US" sz="2000" dirty="0" smtClean="0"/>
              <a:t>ARE EXPECTED IN ORDER TO </a:t>
            </a:r>
            <a:r>
              <a:rPr lang="en-US" sz="2000" dirty="0"/>
              <a:t>OVERCOME THE </a:t>
            </a:r>
            <a:r>
              <a:rPr lang="en-US" sz="2000" dirty="0" smtClean="0"/>
              <a:t>CRITICAL ISSUES REPORTED</a:t>
            </a:r>
            <a:r>
              <a:rPr lang="it-IT" sz="2000" dirty="0" smtClean="0"/>
              <a:t>.</a:t>
            </a:r>
            <a:endParaRPr lang="it-IT" sz="2000" dirty="0"/>
          </a:p>
        </p:txBody>
      </p:sp>
    </p:spTree>
    <p:extLst>
      <p:ext uri="{BB962C8B-B14F-4D97-AF65-F5344CB8AC3E}">
        <p14:creationId xmlns:p14="http://schemas.microsoft.com/office/powerpoint/2010/main" val="1143188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2585323"/>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000" dirty="0" smtClean="0">
                <a:latin typeface="Optane" pitchFamily="2" charset="0"/>
                <a:ea typeface="Verdana" pitchFamily="34" charset="0"/>
                <a:cs typeface="Verdana" pitchFamily="34" charset="0"/>
              </a:rPr>
              <a:t>LACK OF SELF-SUFFICIENCY</a:t>
            </a:r>
            <a:endParaRPr lang="it-IT" sz="2000" dirty="0">
              <a:solidFill>
                <a:srgbClr val="FF0000"/>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smtClean="0">
                <a:latin typeface="Optane" pitchFamily="2" charset="0"/>
                <a:ea typeface="Verdana" pitchFamily="34" charset="0"/>
                <a:cs typeface="Verdana" pitchFamily="34" charset="0"/>
              </a:rPr>
              <a:t>HOME CARE PREMIUM</a:t>
            </a:r>
            <a:endParaRPr lang="it-IT" sz="2000" dirty="0">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000" dirty="0" smtClean="0">
                <a:latin typeface="Optane" pitchFamily="2" charset="0"/>
                <a:ea typeface="Verdana" pitchFamily="34" charset="0"/>
                <a:cs typeface="Verdana" pitchFamily="34" charset="0"/>
              </a:rPr>
              <a:t>CRTICAL ISSUES AND EVOLUTIONS</a:t>
            </a:r>
            <a:endParaRPr lang="it-IT" dirty="0">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smtClean="0"/>
              <a:t>INDEX</a:t>
            </a:r>
          </a:p>
          <a:p>
            <a:endParaRPr lang="it-IT" dirty="0"/>
          </a:p>
        </p:txBody>
      </p:sp>
    </p:spTree>
    <p:extLst>
      <p:ext uri="{BB962C8B-B14F-4D97-AF65-F5344CB8AC3E}">
        <p14:creationId xmlns:p14="http://schemas.microsoft.com/office/powerpoint/2010/main" val="16621916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NEW HCP  1</a:t>
            </a:r>
            <a:endParaRPr lang="it-IT" sz="2400" dirty="0"/>
          </a:p>
        </p:txBody>
      </p:sp>
      <p:sp>
        <p:nvSpPr>
          <p:cNvPr id="3" name="Segnaposto contenuto 2"/>
          <p:cNvSpPr>
            <a:spLocks noGrp="1"/>
          </p:cNvSpPr>
          <p:nvPr>
            <p:ph idx="1"/>
          </p:nvPr>
        </p:nvSpPr>
        <p:spPr/>
        <p:txBody>
          <a:bodyPr>
            <a:normAutofit/>
          </a:bodyPr>
          <a:lstStyle/>
          <a:p>
            <a:r>
              <a:rPr lang="it-IT" sz="2000" dirty="0" smtClean="0"/>
              <a:t>THE ANNOUNCEMENT IS NATIONAL </a:t>
            </a:r>
            <a:r>
              <a:rPr lang="it-IT" sz="2000" dirty="0"/>
              <a:t>AND DIRECTED FIRST </a:t>
            </a:r>
            <a:r>
              <a:rPr lang="it-IT" sz="2000" dirty="0" smtClean="0"/>
              <a:t>TO POTENTIAL </a:t>
            </a:r>
            <a:r>
              <a:rPr lang="it-IT" sz="2000" dirty="0"/>
              <a:t>BENEFICIARIES. </a:t>
            </a:r>
            <a:endParaRPr lang="it-IT" sz="2000" dirty="0" smtClean="0"/>
          </a:p>
          <a:p>
            <a:endParaRPr lang="it-IT" sz="2000" dirty="0"/>
          </a:p>
          <a:p>
            <a:r>
              <a:rPr lang="it-IT" sz="2000" dirty="0" smtClean="0"/>
              <a:t>MUNICIPALITIES AND FIELDS ARE INVOLVED AT A LATER STATGE. </a:t>
            </a:r>
          </a:p>
          <a:p>
            <a:endParaRPr lang="it-IT" sz="2000" dirty="0"/>
          </a:p>
          <a:p>
            <a:r>
              <a:rPr lang="en-US" sz="2000" dirty="0" smtClean="0"/>
              <a:t>THE RANKING IS,THEN, UNIQUE AND NATIONAL AND IS ORDERED FOR INCREASING VALUE OF </a:t>
            </a:r>
            <a:r>
              <a:rPr lang="en-US" sz="2000" dirty="0"/>
              <a:t>ISEE </a:t>
            </a:r>
            <a:r>
              <a:rPr lang="en-US" sz="2000" dirty="0" smtClean="0"/>
              <a:t>(EQUIVALENT FINANCIAL SITUATION INDEX)</a:t>
            </a:r>
            <a:r>
              <a:rPr lang="it-IT" sz="2000" dirty="0" smtClean="0"/>
              <a:t>.</a:t>
            </a:r>
          </a:p>
          <a:p>
            <a:pPr marL="0" indent="0">
              <a:buNone/>
            </a:pPr>
            <a:endParaRPr lang="it-IT" sz="2000" dirty="0"/>
          </a:p>
        </p:txBody>
      </p:sp>
    </p:spTree>
    <p:extLst>
      <p:ext uri="{BB962C8B-B14F-4D97-AF65-F5344CB8AC3E}">
        <p14:creationId xmlns:p14="http://schemas.microsoft.com/office/powerpoint/2010/main" val="252228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NEW </a:t>
            </a:r>
            <a:r>
              <a:rPr lang="it-IT" sz="2400" dirty="0"/>
              <a:t>HCP  </a:t>
            </a:r>
            <a:r>
              <a:rPr lang="it-IT" sz="2400" dirty="0" smtClean="0"/>
              <a:t>2</a:t>
            </a:r>
            <a:endParaRPr lang="it-IT" sz="2400" dirty="0"/>
          </a:p>
        </p:txBody>
      </p:sp>
      <p:sp>
        <p:nvSpPr>
          <p:cNvPr id="3" name="Segnaposto contenuto 2"/>
          <p:cNvSpPr>
            <a:spLocks noGrp="1"/>
          </p:cNvSpPr>
          <p:nvPr>
            <p:ph idx="1"/>
          </p:nvPr>
        </p:nvSpPr>
        <p:spPr/>
        <p:txBody>
          <a:bodyPr>
            <a:normAutofit/>
          </a:bodyPr>
          <a:lstStyle/>
          <a:p>
            <a:r>
              <a:rPr lang="it-IT" sz="2000" dirty="0" smtClean="0"/>
              <a:t>IN ORDER TO RECEIVE THE RECOGNITION OF THE CONTRIBUTION FOR THE COST OF CAREGIVER OR, </a:t>
            </a:r>
            <a:r>
              <a:rPr lang="it-IT" sz="2000" dirty="0"/>
              <a:t>IN </a:t>
            </a:r>
            <a:r>
              <a:rPr lang="it-IT" sz="2000" dirty="0" smtClean="0"/>
              <a:t>CASE OF UNDERAGE, THE COST OF TEACHER EDUCATION AT HOME, IT IS CONSIDERED </a:t>
            </a:r>
            <a:r>
              <a:rPr lang="en-US" sz="2000" dirty="0"/>
              <a:t>THE RECOGNITION OF </a:t>
            </a:r>
            <a:r>
              <a:rPr lang="en-US" sz="2000" dirty="0" smtClean="0"/>
              <a:t>AN INCAPACITATING </a:t>
            </a:r>
            <a:r>
              <a:rPr lang="en-US" sz="2000" dirty="0"/>
              <a:t>STATE</a:t>
            </a:r>
            <a:r>
              <a:rPr lang="en-US" sz="2000" dirty="0" smtClean="0"/>
              <a:t> </a:t>
            </a:r>
            <a:r>
              <a:rPr lang="en-US" sz="2000" dirty="0"/>
              <a:t>OCCURRED AND </a:t>
            </a:r>
            <a:r>
              <a:rPr lang="en-US" sz="2000" dirty="0" smtClean="0"/>
              <a:t>THE STATE INCOME.</a:t>
            </a:r>
            <a:endParaRPr lang="it-IT" sz="2000" dirty="0"/>
          </a:p>
        </p:txBody>
      </p:sp>
    </p:spTree>
    <p:extLst>
      <p:ext uri="{BB962C8B-B14F-4D97-AF65-F5344CB8AC3E}">
        <p14:creationId xmlns:p14="http://schemas.microsoft.com/office/powerpoint/2010/main" val="5268351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NEW </a:t>
            </a:r>
            <a:r>
              <a:rPr lang="it-IT" sz="2400" dirty="0"/>
              <a:t>HCP  </a:t>
            </a:r>
            <a:r>
              <a:rPr lang="it-IT" sz="2400" dirty="0" smtClean="0"/>
              <a:t>3</a:t>
            </a:r>
            <a:endParaRPr lang="it-IT" sz="2400" dirty="0"/>
          </a:p>
        </p:txBody>
      </p:sp>
      <p:sp>
        <p:nvSpPr>
          <p:cNvPr id="3" name="Segnaposto contenuto 2"/>
          <p:cNvSpPr>
            <a:spLocks noGrp="1"/>
          </p:cNvSpPr>
          <p:nvPr>
            <p:ph idx="1"/>
          </p:nvPr>
        </p:nvSpPr>
        <p:spPr/>
        <p:txBody>
          <a:bodyPr>
            <a:normAutofit/>
          </a:bodyPr>
          <a:lstStyle/>
          <a:p>
            <a:r>
              <a:rPr lang="en-US" sz="2000" dirty="0"/>
              <a:t>THE </a:t>
            </a:r>
            <a:r>
              <a:rPr lang="en-US" sz="2000" dirty="0" smtClean="0"/>
              <a:t>ASSESSMENT OF THE NEEDS FOR A </a:t>
            </a:r>
            <a:r>
              <a:rPr lang="en-US" sz="2000" dirty="0"/>
              <a:t>SOCIAL WELFARE </a:t>
            </a:r>
            <a:r>
              <a:rPr lang="en-US" sz="2000" dirty="0" smtClean="0"/>
              <a:t>MADE BY PROFESSIONAL FIGURES SELECTED BY </a:t>
            </a:r>
            <a:r>
              <a:rPr lang="en-US" sz="2000" dirty="0"/>
              <a:t>MUNICIPALITIES </a:t>
            </a:r>
            <a:r>
              <a:rPr lang="en-US" sz="2000" dirty="0" smtClean="0"/>
              <a:t>(FIELDS), </a:t>
            </a:r>
            <a:r>
              <a:rPr lang="en-US" sz="2000" dirty="0"/>
              <a:t>INVOLVED </a:t>
            </a:r>
            <a:r>
              <a:rPr lang="en-US" sz="2000" dirty="0" smtClean="0"/>
              <a:t>BY INPS</a:t>
            </a:r>
            <a:r>
              <a:rPr lang="en-US" sz="2000" dirty="0"/>
              <a:t>, </a:t>
            </a:r>
            <a:r>
              <a:rPr lang="en-US" sz="2000" dirty="0" smtClean="0"/>
              <a:t>TAKES PLACE </a:t>
            </a:r>
            <a:r>
              <a:rPr lang="en-US" sz="2000" dirty="0"/>
              <a:t>ON </a:t>
            </a:r>
            <a:r>
              <a:rPr lang="en-US" sz="2000" dirty="0" smtClean="0"/>
              <a:t>THE BASIS OF REVISED FORMS DIFFERENTIATED FOR </a:t>
            </a:r>
            <a:r>
              <a:rPr lang="en-US" sz="2000" dirty="0"/>
              <a:t>CHILDREN AND ADULTS</a:t>
            </a:r>
            <a:endParaRPr lang="it-IT" sz="2000" dirty="0"/>
          </a:p>
          <a:p>
            <a:endParaRPr lang="it-IT" sz="2000" dirty="0"/>
          </a:p>
        </p:txBody>
      </p:sp>
    </p:spTree>
    <p:extLst>
      <p:ext uri="{BB962C8B-B14F-4D97-AF65-F5344CB8AC3E}">
        <p14:creationId xmlns:p14="http://schemas.microsoft.com/office/powerpoint/2010/main" val="34078254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NEW </a:t>
            </a:r>
            <a:r>
              <a:rPr lang="it-IT" sz="2400" dirty="0"/>
              <a:t>HCP  </a:t>
            </a:r>
            <a:r>
              <a:rPr lang="it-IT" sz="2400" dirty="0" smtClean="0"/>
              <a:t>4</a:t>
            </a:r>
            <a:endParaRPr lang="it-IT" sz="2400" dirty="0"/>
          </a:p>
        </p:txBody>
      </p:sp>
      <p:sp>
        <p:nvSpPr>
          <p:cNvPr id="3" name="Segnaposto contenuto 2"/>
          <p:cNvSpPr>
            <a:spLocks noGrp="1"/>
          </p:cNvSpPr>
          <p:nvPr>
            <p:ph idx="1"/>
          </p:nvPr>
        </p:nvSpPr>
        <p:spPr/>
        <p:txBody>
          <a:bodyPr>
            <a:normAutofit/>
          </a:bodyPr>
          <a:lstStyle/>
          <a:p>
            <a:r>
              <a:rPr lang="it-IT" sz="2000" dirty="0" smtClean="0"/>
              <a:t>THE CONTRIBUTION TO MUNICIPALITIES AND INVOLVED FIELDS IS RECOGNIZED DUE TO THE NUMBER OF USERS EFFECTIVELY TAKEN IN CHARGE AND NOT TO ACTIVITIES GENERALLY PERFORMED. </a:t>
            </a:r>
          </a:p>
          <a:p>
            <a:endParaRPr lang="it-IT" sz="2000" dirty="0"/>
          </a:p>
          <a:p>
            <a:r>
              <a:rPr lang="it-IT" sz="2000" dirty="0" smtClean="0"/>
              <a:t>THE INSITITUTE GIVES RISE TO THE PAYMENT TO MUNICIPALITIES AND FIELDS ONLY AFTER A SIMPLIFIED AND FULLY AUTOMATED REPORTING.</a:t>
            </a:r>
            <a:endParaRPr lang="it-IT" sz="2000" dirty="0"/>
          </a:p>
        </p:txBody>
      </p:sp>
    </p:spTree>
    <p:extLst>
      <p:ext uri="{BB962C8B-B14F-4D97-AF65-F5344CB8AC3E}">
        <p14:creationId xmlns:p14="http://schemas.microsoft.com/office/powerpoint/2010/main" val="18718594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NEW </a:t>
            </a:r>
            <a:r>
              <a:rPr lang="it-IT" sz="2400" dirty="0"/>
              <a:t>HCP </a:t>
            </a:r>
            <a:r>
              <a:rPr lang="it-IT" sz="2400" dirty="0" smtClean="0"/>
              <a:t>5</a:t>
            </a:r>
            <a:endParaRPr lang="it-IT" sz="2400" dirty="0"/>
          </a:p>
        </p:txBody>
      </p:sp>
      <p:sp>
        <p:nvSpPr>
          <p:cNvPr id="3" name="Segnaposto contenuto 2"/>
          <p:cNvSpPr>
            <a:spLocks noGrp="1"/>
          </p:cNvSpPr>
          <p:nvPr>
            <p:ph idx="1"/>
          </p:nvPr>
        </p:nvSpPr>
        <p:spPr/>
        <p:txBody>
          <a:bodyPr>
            <a:normAutofit/>
          </a:bodyPr>
          <a:lstStyle/>
          <a:p>
            <a:r>
              <a:rPr lang="en-US" sz="2000" dirty="0"/>
              <a:t>IN 2017 </a:t>
            </a:r>
            <a:r>
              <a:rPr lang="en-US" sz="2000" dirty="0" smtClean="0"/>
              <a:t>IT IS EXPECTED AN EXPENDITURE OF 360 MILLION EUROS COMPARED TO 200 MILLION COMMITTED IN 2016 AND IN 2015</a:t>
            </a:r>
            <a:r>
              <a:rPr lang="it-IT" sz="2000" dirty="0" smtClean="0"/>
              <a:t>.</a:t>
            </a:r>
          </a:p>
          <a:p>
            <a:endParaRPr lang="it-IT" sz="2000" dirty="0"/>
          </a:p>
          <a:p>
            <a:r>
              <a:rPr lang="it-IT" sz="2000" dirty="0" smtClean="0"/>
              <a:t>THIS AMOUNT WOULD ALLOW TO SERVE 50.000 NOT SELF-SUFFICIENT PEOPLE.</a:t>
            </a:r>
            <a:endParaRPr lang="it-IT" sz="2000" dirty="0"/>
          </a:p>
        </p:txBody>
      </p:sp>
    </p:spTree>
    <p:extLst>
      <p:ext uri="{BB962C8B-B14F-4D97-AF65-F5344CB8AC3E}">
        <p14:creationId xmlns:p14="http://schemas.microsoft.com/office/powerpoint/2010/main" val="25948118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ctr"/>
            <a:endParaRPr lang="it-IT" dirty="0" smtClean="0"/>
          </a:p>
          <a:p>
            <a:pPr marL="0" indent="0" algn="ctr">
              <a:buNone/>
            </a:pPr>
            <a:endParaRPr lang="it-IT" sz="2800" dirty="0" smtClean="0"/>
          </a:p>
          <a:p>
            <a:pPr marL="0" indent="0" algn="ctr">
              <a:buNone/>
            </a:pPr>
            <a:r>
              <a:rPr lang="it-IT" sz="2800" dirty="0" smtClean="0"/>
              <a:t>THANK YOU FOR YOUR ATTENTION</a:t>
            </a:r>
          </a:p>
          <a:p>
            <a:endParaRPr lang="it-IT" sz="2800" dirty="0" smtClean="0"/>
          </a:p>
          <a:p>
            <a:pPr marL="0" indent="0" algn="ctr">
              <a:buNone/>
            </a:pPr>
            <a:r>
              <a:rPr lang="it-IT" sz="2800" dirty="0"/>
              <a:t>Maria Grazia Sampietro</a:t>
            </a:r>
          </a:p>
          <a:p>
            <a:pPr marL="0" indent="0" algn="ctr">
              <a:buNone/>
            </a:pPr>
            <a:r>
              <a:rPr lang="it-IT" sz="2800" dirty="0" smtClean="0"/>
              <a:t>Head of INPS</a:t>
            </a:r>
            <a:r>
              <a:rPr lang="it-IT" sz="2800" dirty="0" smtClean="0"/>
              <a:t>’ </a:t>
            </a:r>
            <a:r>
              <a:rPr lang="it-IT" sz="2800" dirty="0" smtClean="0"/>
              <a:t>Central </a:t>
            </a:r>
            <a:r>
              <a:rPr lang="en-US" sz="2800" dirty="0" smtClean="0"/>
              <a:t>Directorate</a:t>
            </a:r>
            <a:r>
              <a:rPr lang="it-IT" sz="2800" dirty="0" smtClean="0"/>
              <a:t> for Credit and Welfare</a:t>
            </a:r>
            <a:endParaRPr lang="it-IT" sz="2800" dirty="0"/>
          </a:p>
          <a:p>
            <a:pPr marL="0" indent="0" algn="ctr">
              <a:buNone/>
            </a:pPr>
            <a:r>
              <a:rPr lang="it-IT" sz="2800" dirty="0" smtClean="0"/>
              <a:t>Mail: </a:t>
            </a:r>
            <a:r>
              <a:rPr lang="it-IT" sz="2800" dirty="0"/>
              <a:t>mariagrazia.sampietro@inps.it</a:t>
            </a:r>
          </a:p>
          <a:p>
            <a:endParaRPr lang="it-IT" dirty="0"/>
          </a:p>
        </p:txBody>
      </p:sp>
    </p:spTree>
    <p:extLst>
      <p:ext uri="{BB962C8B-B14F-4D97-AF65-F5344CB8AC3E}">
        <p14:creationId xmlns:p14="http://schemas.microsoft.com/office/powerpoint/2010/main" val="1641773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488" y="260648"/>
            <a:ext cx="8137028" cy="51713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dirty="0"/>
              <a:t>THE LACK OF </a:t>
            </a:r>
            <a:r>
              <a:rPr lang="it-IT" dirty="0" smtClean="0"/>
              <a:t>SELF-SUFFICIENCY</a:t>
            </a:r>
          </a:p>
          <a:p>
            <a:endParaRPr lang="it-IT" dirty="0"/>
          </a:p>
        </p:txBody>
      </p:sp>
      <p:sp>
        <p:nvSpPr>
          <p:cNvPr id="3" name="Rettangolo 2"/>
          <p:cNvSpPr/>
          <p:nvPr/>
        </p:nvSpPr>
        <p:spPr>
          <a:xfrm>
            <a:off x="704528" y="1556792"/>
            <a:ext cx="7920880" cy="2246769"/>
          </a:xfrm>
          <a:prstGeom prst="rect">
            <a:avLst/>
          </a:prstGeom>
        </p:spPr>
        <p:txBody>
          <a:bodyPr wrap="square">
            <a:spAutoFit/>
          </a:bodyPr>
          <a:lstStyle/>
          <a:p>
            <a:pPr marL="285750" lvl="0" indent="-285750">
              <a:buFont typeface="Wingdings" charset="2"/>
              <a:buChar char="ü"/>
            </a:pPr>
            <a:r>
              <a:rPr lang="it-IT" sz="2000" dirty="0" smtClean="0">
                <a:latin typeface="Optane" pitchFamily="2" charset="0"/>
              </a:rPr>
              <a:t>LOSS OR LACK OF PEOPLE SELF-SUFFICIENCY RELATED TO HEALTH CONDITIONS</a:t>
            </a:r>
            <a:endParaRPr lang="it-IT" sz="2000" dirty="0">
              <a:latin typeface="Optane" pitchFamily="2" charset="0"/>
            </a:endParaRPr>
          </a:p>
          <a:p>
            <a:pPr lvl="0"/>
            <a:endParaRPr lang="it-IT" sz="2000" dirty="0" smtClean="0">
              <a:latin typeface="Optane" pitchFamily="2" charset="0"/>
            </a:endParaRPr>
          </a:p>
          <a:p>
            <a:pPr marL="285750" lvl="0" indent="-285750">
              <a:buFont typeface="Wingdings" charset="2"/>
              <a:buChar char="ü"/>
            </a:pPr>
            <a:r>
              <a:rPr lang="it-IT" sz="2000" dirty="0" smtClean="0">
                <a:latin typeface="Optane" pitchFamily="2" charset="0"/>
              </a:rPr>
              <a:t>IT CAN AFFECT DIFFERENT PEOPLE WITH DIFFERENT AGES</a:t>
            </a:r>
          </a:p>
          <a:p>
            <a:pPr lvl="0"/>
            <a:endParaRPr lang="it-IT" sz="2000" dirty="0">
              <a:latin typeface="Optane" pitchFamily="2" charset="0"/>
            </a:endParaRPr>
          </a:p>
          <a:p>
            <a:pPr marL="285750" lvl="0" indent="-285750">
              <a:buFont typeface="Wingdings" charset="2"/>
              <a:buChar char="ü"/>
            </a:pPr>
            <a:r>
              <a:rPr lang="it-IT" sz="2000" dirty="0" smtClean="0">
                <a:latin typeface="Optane" pitchFamily="2" charset="0"/>
              </a:rPr>
              <a:t>LIFE CONDITIONS AND SOCIAL AND ECONOMIC DYNAMICS</a:t>
            </a:r>
          </a:p>
          <a:p>
            <a:pPr marL="285750" lvl="0" indent="-285750">
              <a:buFont typeface="Wingdings" charset="2"/>
              <a:buChar char="ü"/>
            </a:pPr>
            <a:endParaRPr lang="it-IT" sz="2000" dirty="0">
              <a:latin typeface="Optane" pitchFamily="2" charset="0"/>
            </a:endParaRPr>
          </a:p>
        </p:txBody>
      </p:sp>
    </p:spTree>
    <p:extLst>
      <p:ext uri="{BB962C8B-B14F-4D97-AF65-F5344CB8AC3E}">
        <p14:creationId xmlns:p14="http://schemas.microsoft.com/office/powerpoint/2010/main" val="3313009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4364" y="80970"/>
            <a:ext cx="9066340" cy="827750"/>
          </a:xfrm>
        </p:spPr>
        <p:txBody>
          <a:bodyPr>
            <a:normAutofit/>
          </a:bodyPr>
          <a:lstStyle/>
          <a:p>
            <a:r>
              <a:rPr lang="it-IT" sz="2400" dirty="0" smtClean="0"/>
              <a:t>EUROPEAN SOLUTIONS TO THE PROBLEM OF </a:t>
            </a:r>
            <a:br>
              <a:rPr lang="it-IT" sz="2400" dirty="0" smtClean="0"/>
            </a:br>
            <a:r>
              <a:rPr lang="it-IT" sz="2400" dirty="0" smtClean="0"/>
              <a:t>LACK OF SELF-SUFFICIENCY</a:t>
            </a:r>
            <a:endParaRPr lang="it-IT" sz="2400" dirty="0"/>
          </a:p>
        </p:txBody>
      </p:sp>
      <p:sp>
        <p:nvSpPr>
          <p:cNvPr id="3" name="Segnaposto contenuto 2"/>
          <p:cNvSpPr>
            <a:spLocks noGrp="1"/>
          </p:cNvSpPr>
          <p:nvPr>
            <p:ph idx="1"/>
          </p:nvPr>
        </p:nvSpPr>
        <p:spPr/>
        <p:txBody>
          <a:bodyPr>
            <a:normAutofit/>
          </a:bodyPr>
          <a:lstStyle/>
          <a:p>
            <a:pPr marL="0" lvl="0" indent="0">
              <a:buNone/>
            </a:pPr>
            <a:endParaRPr lang="en-US" sz="2000" dirty="0" smtClean="0"/>
          </a:p>
          <a:p>
            <a:pPr lvl="0">
              <a:buFont typeface="+mj-lt"/>
              <a:buAutoNum type="arabicPeriod"/>
            </a:pPr>
            <a:r>
              <a:rPr lang="it-IT" sz="2000" dirty="0"/>
              <a:t>NOT SELF-SUFFICIENT PEOPLE </a:t>
            </a:r>
            <a:r>
              <a:rPr lang="en-US" sz="2000" dirty="0" smtClean="0"/>
              <a:t>IS TRANSFERRED TO RESIDENTIAL SOLUTIONS</a:t>
            </a:r>
          </a:p>
          <a:p>
            <a:pPr lvl="0">
              <a:buFont typeface="+mj-lt"/>
              <a:buAutoNum type="arabicPeriod"/>
            </a:pPr>
            <a:r>
              <a:rPr lang="en-US" sz="2000" dirty="0" smtClean="0"/>
              <a:t>HOME CARE</a:t>
            </a:r>
          </a:p>
          <a:p>
            <a:pPr marL="0" indent="0">
              <a:buNone/>
            </a:pPr>
            <a:endParaRPr lang="en-US" sz="2000" dirty="0" smtClean="0"/>
          </a:p>
          <a:p>
            <a:pPr marL="0" indent="0">
              <a:buNone/>
            </a:pPr>
            <a:r>
              <a:rPr lang="en-US" sz="2000" dirty="0"/>
              <a:t>EVERYWHERE IN </a:t>
            </a:r>
            <a:r>
              <a:rPr lang="en-US" sz="2000" dirty="0" smtClean="0"/>
              <a:t>EUROPE, THE </a:t>
            </a:r>
            <a:r>
              <a:rPr lang="en-US" sz="2000" dirty="0"/>
              <a:t>ECONOMIC ISSUE RELATED TO COSTS IS </a:t>
            </a:r>
            <a:r>
              <a:rPr lang="en-US" sz="2000" dirty="0" smtClean="0"/>
              <a:t>A CRITICAL POINT</a:t>
            </a:r>
          </a:p>
          <a:p>
            <a:pPr marL="0" indent="0">
              <a:buNone/>
            </a:pPr>
            <a:endParaRPr lang="en-US" sz="2000" dirty="0" smtClean="0"/>
          </a:p>
          <a:p>
            <a:pPr marL="0" indent="0">
              <a:buNone/>
            </a:pPr>
            <a:r>
              <a:rPr lang="en-US" sz="2000" dirty="0" smtClean="0"/>
              <a:t>A MODEL COMPLETELY REPLICABLE DOESN’T EXIST</a:t>
            </a:r>
            <a:endParaRPr lang="en-US" sz="2000" dirty="0">
              <a:latin typeface="Arial"/>
              <a:cs typeface="Arial"/>
            </a:endParaRPr>
          </a:p>
        </p:txBody>
      </p:sp>
    </p:spTree>
    <p:extLst>
      <p:ext uri="{BB962C8B-B14F-4D97-AF65-F5344CB8AC3E}">
        <p14:creationId xmlns:p14="http://schemas.microsoft.com/office/powerpoint/2010/main" val="2925297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457200" lvl="0" indent="-457200">
              <a:buFont typeface="+mj-lt"/>
              <a:buAutoNum type="arabicPeriod"/>
            </a:pPr>
            <a:endParaRPr lang="it-IT" sz="2000" dirty="0" smtClean="0"/>
          </a:p>
          <a:p>
            <a:pPr marL="457200" lvl="0" indent="-457200">
              <a:buFont typeface="+mj-lt"/>
              <a:buAutoNum type="arabicPeriod"/>
            </a:pPr>
            <a:r>
              <a:rPr lang="it-IT" sz="2000" dirty="0" smtClean="0"/>
              <a:t>USE OF PRIVATE FUNDS (FAMILIES BEAR COSTS FOR CARAGIVERS OR FOR PAYING PRIVATE HOSPITALS)</a:t>
            </a:r>
          </a:p>
          <a:p>
            <a:pPr marL="457200" lvl="0" indent="-457200">
              <a:buFont typeface="+mj-lt"/>
              <a:buAutoNum type="arabicPeriod"/>
            </a:pPr>
            <a:r>
              <a:rPr lang="it-IT" sz="2000" dirty="0" smtClean="0"/>
              <a:t>SUBSIDY FROM THE GOVERNMENT </a:t>
            </a:r>
            <a:r>
              <a:rPr lang="it-IT" sz="2000" dirty="0"/>
              <a:t> </a:t>
            </a:r>
          </a:p>
          <a:p>
            <a:pPr marL="457200" lvl="0" indent="-457200">
              <a:buFont typeface="+mj-lt"/>
              <a:buAutoNum type="arabicPeriod"/>
            </a:pPr>
            <a:r>
              <a:rPr lang="it-IT" sz="2000" dirty="0" smtClean="0"/>
              <a:t>NON-FINANCIAL BENEFITS FOR PEOPLE SUFFERING OF SERIOUS HANDICAP</a:t>
            </a:r>
          </a:p>
          <a:p>
            <a:pPr marL="0" indent="0">
              <a:buNone/>
            </a:pPr>
            <a:endParaRPr lang="it-IT" sz="2000" dirty="0" smtClean="0"/>
          </a:p>
          <a:p>
            <a:pPr marL="0" indent="0">
              <a:buNone/>
            </a:pPr>
            <a:r>
              <a:rPr lang="it-IT" sz="2000" dirty="0" smtClean="0"/>
              <a:t>UP TO NOW, THE PROBLEM HAS BEEN FACED ONLY WITH REFERENCE TO THE PEOPLE HELTH’S WORSENING SITUATION, WITHOUT CONSIDERING SOCIAL AND ECONOMICS IMPACTS THAT AFFECT THESE PEOPLE</a:t>
            </a:r>
            <a:endParaRPr lang="it-IT" sz="2400" dirty="0"/>
          </a:p>
        </p:txBody>
      </p:sp>
      <p:sp>
        <p:nvSpPr>
          <p:cNvPr id="5" name="Titolo 1"/>
          <p:cNvSpPr>
            <a:spLocks noGrp="1"/>
          </p:cNvSpPr>
          <p:nvPr>
            <p:ph type="title"/>
          </p:nvPr>
        </p:nvSpPr>
        <p:spPr>
          <a:xfrm>
            <a:off x="344364" y="80970"/>
            <a:ext cx="9066340" cy="827750"/>
          </a:xfrm>
        </p:spPr>
        <p:txBody>
          <a:bodyPr>
            <a:normAutofit/>
          </a:bodyPr>
          <a:lstStyle/>
          <a:p>
            <a:r>
              <a:rPr lang="it-IT" sz="2400" dirty="0" smtClean="0"/>
              <a:t>ITALIAN SOLUTIONS TO THE PROBLEM OF </a:t>
            </a:r>
            <a:br>
              <a:rPr lang="it-IT" sz="2400" dirty="0" smtClean="0"/>
            </a:br>
            <a:r>
              <a:rPr lang="it-IT" sz="2400" dirty="0" smtClean="0"/>
              <a:t>LACK OF SELF-SUFFICIENCY</a:t>
            </a:r>
            <a:endParaRPr lang="it-IT" sz="2400" dirty="0"/>
          </a:p>
        </p:txBody>
      </p:sp>
    </p:spTree>
    <p:extLst>
      <p:ext uri="{BB962C8B-B14F-4D97-AF65-F5344CB8AC3E}">
        <p14:creationId xmlns:p14="http://schemas.microsoft.com/office/powerpoint/2010/main" val="2267675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4488" y="188640"/>
            <a:ext cx="9066340" cy="648090"/>
          </a:xfrm>
        </p:spPr>
        <p:txBody>
          <a:bodyPr>
            <a:normAutofit/>
          </a:bodyPr>
          <a:lstStyle/>
          <a:p>
            <a:r>
              <a:rPr lang="it-IT" sz="2400" dirty="0" smtClean="0"/>
              <a:t>ONE STEP FORWARD</a:t>
            </a:r>
            <a:endParaRPr lang="it-IT" sz="2400" dirty="0"/>
          </a:p>
        </p:txBody>
      </p:sp>
      <p:sp>
        <p:nvSpPr>
          <p:cNvPr id="3" name="Segnaposto contenuto 2"/>
          <p:cNvSpPr>
            <a:spLocks noGrp="1"/>
          </p:cNvSpPr>
          <p:nvPr>
            <p:ph idx="1"/>
          </p:nvPr>
        </p:nvSpPr>
        <p:spPr/>
        <p:txBody>
          <a:bodyPr>
            <a:noAutofit/>
          </a:bodyPr>
          <a:lstStyle/>
          <a:p>
            <a:r>
              <a:rPr lang="en-US" sz="2000" dirty="0" smtClean="0"/>
              <a:t>DRAFT LAW 2827 : CREATION OF A SOCIAL PROTECTION SYSTEM AND CARE FOR </a:t>
            </a:r>
            <a:r>
              <a:rPr lang="it-IT" sz="2000" dirty="0"/>
              <a:t>NOT SELF-SUFFICIENT PEOPLE</a:t>
            </a:r>
            <a:endParaRPr lang="en-US" sz="2000" dirty="0" smtClean="0"/>
          </a:p>
          <a:p>
            <a:endParaRPr lang="en-US" sz="2000" dirty="0" smtClean="0"/>
          </a:p>
          <a:p>
            <a:r>
              <a:rPr lang="en-US" sz="2000" dirty="0" smtClean="0"/>
              <a:t>ART. 2, SUBPARAGRAPH 1 AND 2 </a:t>
            </a:r>
          </a:p>
          <a:p>
            <a:r>
              <a:rPr lang="en-US" sz="2000" dirty="0" smtClean="0"/>
              <a:t>1</a:t>
            </a:r>
            <a:r>
              <a:rPr lang="en-US" sz="2000" dirty="0"/>
              <a:t>. </a:t>
            </a:r>
            <a:r>
              <a:rPr lang="en-US" sz="2000" dirty="0" smtClean="0"/>
              <a:t>Not self-sufficient people are people that suffer physical, psychic or sensory disability, proved by criteria that are uniform for all the national territory following the guidelines of the </a:t>
            </a:r>
            <a:r>
              <a:rPr lang="en-US" sz="2000" i="1" dirty="0"/>
              <a:t>International Classification of Functioning Disability and </a:t>
            </a:r>
            <a:r>
              <a:rPr lang="en-US" sz="2000" i="1" dirty="0" smtClean="0"/>
              <a:t>Health-ICF,</a:t>
            </a:r>
            <a:r>
              <a:rPr lang="en-US" sz="2000" dirty="0" smtClean="0"/>
              <a:t> a world wide health organization, and the multidimensional method of evaluation of functional and social conditions. </a:t>
            </a:r>
          </a:p>
          <a:p>
            <a:r>
              <a:rPr lang="en-US" sz="2000" dirty="0"/>
              <a:t>2. </a:t>
            </a:r>
            <a:r>
              <a:rPr lang="en-US" sz="2000" dirty="0" smtClean="0"/>
              <a:t>The </a:t>
            </a:r>
            <a:r>
              <a:rPr lang="en-US" sz="2000" dirty="0"/>
              <a:t>multidimensional evaluation, referred to the first subparagraph of this article, is performed in the context of the district, referred to the article 3 - </a:t>
            </a:r>
            <a:r>
              <a:rPr lang="en-US" sz="2000" dirty="0" smtClean="0"/>
              <a:t>quarter </a:t>
            </a:r>
            <a:r>
              <a:rPr lang="en-US" sz="2000" dirty="0"/>
              <a:t>of the legislative decree </a:t>
            </a:r>
            <a:r>
              <a:rPr lang="en-US" sz="2000" dirty="0" smtClean="0"/>
              <a:t>502/1992, by dedicated professional units belonging to social-health services, composed by doctors </a:t>
            </a:r>
            <a:r>
              <a:rPr lang="en-US" sz="2000" dirty="0"/>
              <a:t>specialized </a:t>
            </a:r>
            <a:r>
              <a:rPr lang="en-US" sz="2000" dirty="0" smtClean="0"/>
              <a:t>in the specific type of disability, healthcare and rehabilitation assistants, social workers appointed by municipality, family doctor.</a:t>
            </a:r>
            <a:endParaRPr lang="en-US" sz="2000" dirty="0"/>
          </a:p>
        </p:txBody>
      </p:sp>
    </p:spTree>
    <p:extLst>
      <p:ext uri="{BB962C8B-B14F-4D97-AF65-F5344CB8AC3E}">
        <p14:creationId xmlns:p14="http://schemas.microsoft.com/office/powerpoint/2010/main" val="5407856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4488" y="188640"/>
            <a:ext cx="9066340" cy="648090"/>
          </a:xfrm>
        </p:spPr>
        <p:txBody>
          <a:bodyPr>
            <a:normAutofit/>
          </a:bodyPr>
          <a:lstStyle/>
          <a:p>
            <a:r>
              <a:rPr lang="it-IT" sz="2400" dirty="0" smtClean="0"/>
              <a:t>FINANCIAL FUNDS FOR PUBLIC INTERVENTIONS</a:t>
            </a:r>
            <a:endParaRPr lang="it-IT" sz="2400" dirty="0"/>
          </a:p>
        </p:txBody>
      </p:sp>
      <p:sp>
        <p:nvSpPr>
          <p:cNvPr id="3" name="Segnaposto contenuto 2"/>
          <p:cNvSpPr>
            <a:spLocks noGrp="1"/>
          </p:cNvSpPr>
          <p:nvPr>
            <p:ph idx="1"/>
          </p:nvPr>
        </p:nvSpPr>
        <p:spPr/>
        <p:txBody>
          <a:bodyPr>
            <a:normAutofit/>
          </a:bodyPr>
          <a:lstStyle/>
          <a:p>
            <a:endParaRPr lang="it-IT" sz="2000" dirty="0" smtClean="0"/>
          </a:p>
          <a:p>
            <a:endParaRPr lang="it-IT" sz="2000" dirty="0"/>
          </a:p>
          <a:p>
            <a:r>
              <a:rPr lang="it-IT" sz="2000" dirty="0" smtClean="0"/>
              <a:t>GENERAL TAX SYSTEM</a:t>
            </a:r>
            <a:endParaRPr lang="it-IT" sz="2000" dirty="0"/>
          </a:p>
          <a:p>
            <a:endParaRPr lang="it-IT" sz="2000" dirty="0"/>
          </a:p>
          <a:p>
            <a:r>
              <a:rPr lang="it-IT" sz="2000" dirty="0" smtClean="0"/>
              <a:t>COMPULSORY SOCIAL INSURANCE</a:t>
            </a:r>
            <a:endParaRPr lang="it-IT" sz="2000" dirty="0"/>
          </a:p>
        </p:txBody>
      </p:sp>
    </p:spTree>
    <p:extLst>
      <p:ext uri="{BB962C8B-B14F-4D97-AF65-F5344CB8AC3E}">
        <p14:creationId xmlns:p14="http://schemas.microsoft.com/office/powerpoint/2010/main" val="16541609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t>COMPULSORY SOCIAL INSURANCE</a:t>
            </a:r>
          </a:p>
        </p:txBody>
      </p:sp>
      <p:sp>
        <p:nvSpPr>
          <p:cNvPr id="3" name="Segnaposto contenuto 2"/>
          <p:cNvSpPr>
            <a:spLocks noGrp="1"/>
          </p:cNvSpPr>
          <p:nvPr>
            <p:ph idx="1"/>
          </p:nvPr>
        </p:nvSpPr>
        <p:spPr/>
        <p:txBody>
          <a:bodyPr anchor="t">
            <a:normAutofit/>
          </a:bodyPr>
          <a:lstStyle/>
          <a:p>
            <a:r>
              <a:rPr lang="en-US" sz="2000" dirty="0" smtClean="0"/>
              <a:t>Compulsory social insurances are juridical relations disciplined by lows for the protection of events and social-economics situations considered in the art. 38 of the Italian Constitution: «workers have the right to be insured of proper means for their life needs in case of injury, illness, disability and old age, involuntary unemployment».</a:t>
            </a:r>
            <a:endParaRPr lang="en-US" sz="2000" dirty="0"/>
          </a:p>
        </p:txBody>
      </p:sp>
    </p:spTree>
    <p:extLst>
      <p:ext uri="{BB962C8B-B14F-4D97-AF65-F5344CB8AC3E}">
        <p14:creationId xmlns:p14="http://schemas.microsoft.com/office/powerpoint/2010/main" val="2115283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4364" y="80970"/>
            <a:ext cx="9066340" cy="755742"/>
          </a:xfrm>
        </p:spPr>
        <p:txBody>
          <a:bodyPr>
            <a:noAutofit/>
          </a:bodyPr>
          <a:lstStyle/>
          <a:p>
            <a:r>
              <a:rPr lang="it-IT" sz="2400" dirty="0" smtClean="0"/>
              <a:t>COMPULSORY SOCIAL INSURANCE FOR CIVIL SERVANTS </a:t>
            </a:r>
            <a:br>
              <a:rPr lang="it-IT" sz="2400" dirty="0" smtClean="0"/>
            </a:br>
            <a:r>
              <a:rPr lang="it-IT" sz="2400" dirty="0" smtClean="0"/>
              <a:t>AND PENSIONERS: ESTABLISHMENT</a:t>
            </a:r>
            <a:endParaRPr lang="it-IT" sz="2400" dirty="0"/>
          </a:p>
        </p:txBody>
      </p:sp>
      <p:sp>
        <p:nvSpPr>
          <p:cNvPr id="3" name="Segnaposto contenuto 2"/>
          <p:cNvSpPr>
            <a:spLocks noGrp="1"/>
          </p:cNvSpPr>
          <p:nvPr>
            <p:ph idx="1"/>
          </p:nvPr>
        </p:nvSpPr>
        <p:spPr/>
        <p:txBody>
          <a:bodyPr>
            <a:normAutofit/>
          </a:bodyPr>
          <a:lstStyle/>
          <a:p>
            <a:r>
              <a:rPr lang="it-IT" sz="2000" dirty="0" err="1" smtClean="0"/>
              <a:t>Article</a:t>
            </a:r>
            <a:r>
              <a:rPr lang="it-IT" sz="2000" dirty="0" smtClean="0"/>
              <a:t> </a:t>
            </a:r>
            <a:r>
              <a:rPr lang="it-IT" sz="2000" dirty="0"/>
              <a:t>1, </a:t>
            </a:r>
            <a:r>
              <a:rPr lang="it-IT" sz="2000" dirty="0" err="1" smtClean="0"/>
              <a:t>subparagraph</a:t>
            </a:r>
            <a:r>
              <a:rPr lang="it-IT" sz="2000" dirty="0" smtClean="0"/>
              <a:t> 245</a:t>
            </a:r>
            <a:r>
              <a:rPr lang="it-IT" sz="2000" dirty="0"/>
              <a:t>, </a:t>
            </a:r>
            <a:r>
              <a:rPr lang="it-IT" sz="2000" dirty="0" smtClean="0"/>
              <a:t>of the law of 23</a:t>
            </a:r>
            <a:r>
              <a:rPr lang="it-IT" sz="2000" baseline="30000" dirty="0" smtClean="0"/>
              <a:t>rd</a:t>
            </a:r>
            <a:r>
              <a:rPr lang="it-IT" sz="2000" dirty="0" smtClean="0"/>
              <a:t> </a:t>
            </a:r>
            <a:r>
              <a:rPr lang="it-IT" sz="2000" dirty="0" err="1" smtClean="0"/>
              <a:t>december</a:t>
            </a:r>
            <a:r>
              <a:rPr lang="it-IT" sz="2000" dirty="0" smtClean="0"/>
              <a:t> 1996</a:t>
            </a:r>
            <a:r>
              <a:rPr lang="it-IT" sz="2000" dirty="0"/>
              <a:t>, n. 662: </a:t>
            </a:r>
          </a:p>
          <a:p>
            <a:r>
              <a:rPr lang="it-IT" sz="2000" i="1" dirty="0" smtClean="0"/>
              <a:t>The </a:t>
            </a:r>
            <a:r>
              <a:rPr lang="it-IT" sz="2000" i="1" dirty="0" err="1" smtClean="0"/>
              <a:t>unitary</a:t>
            </a:r>
            <a:r>
              <a:rPr lang="it-IT" sz="2000" i="1" dirty="0" smtClean="0"/>
              <a:t> management of credit and social benefits to </a:t>
            </a:r>
            <a:r>
              <a:rPr lang="it-IT" sz="2000" i="1" dirty="0" err="1" smtClean="0"/>
              <a:t>beneficiaries</a:t>
            </a:r>
            <a:r>
              <a:rPr lang="it-IT" sz="2000" i="1" dirty="0" smtClean="0"/>
              <a:t> </a:t>
            </a:r>
            <a:r>
              <a:rPr lang="it-IT" sz="2000" i="1" dirty="0" err="1" smtClean="0"/>
              <a:t>is</a:t>
            </a:r>
            <a:r>
              <a:rPr lang="it-IT" sz="2000" i="1" dirty="0" smtClean="0"/>
              <a:t> </a:t>
            </a:r>
            <a:r>
              <a:rPr lang="it-IT" sz="2000" i="1" dirty="0" err="1" smtClean="0"/>
              <a:t>instituted</a:t>
            </a:r>
            <a:r>
              <a:rPr lang="it-IT" sz="2000" i="1" dirty="0" smtClean="0"/>
              <a:t>.</a:t>
            </a:r>
          </a:p>
          <a:p>
            <a:r>
              <a:rPr lang="it-IT" sz="2000" i="1" dirty="0" smtClean="0"/>
              <a:t>The </a:t>
            </a:r>
            <a:r>
              <a:rPr lang="it-IT" sz="2000" i="1" dirty="0" err="1" smtClean="0"/>
              <a:t>contribution</a:t>
            </a:r>
            <a:r>
              <a:rPr lang="it-IT" sz="2000" i="1" dirty="0" smtClean="0"/>
              <a:t> for the «Credit Fund» </a:t>
            </a:r>
            <a:r>
              <a:rPr lang="it-IT" sz="2000" i="1" dirty="0" err="1" smtClean="0"/>
              <a:t>owed</a:t>
            </a:r>
            <a:r>
              <a:rPr lang="it-IT" sz="2000" i="1" dirty="0" smtClean="0"/>
              <a:t> to </a:t>
            </a:r>
            <a:r>
              <a:rPr lang="it-IT" sz="2000" i="1" dirty="0" err="1" smtClean="0"/>
              <a:t>employees</a:t>
            </a:r>
            <a:r>
              <a:rPr lang="it-IT" sz="2000" i="1" dirty="0" smtClean="0"/>
              <a:t> of Poste Italiane Company, </a:t>
            </a:r>
            <a:r>
              <a:rPr lang="it-IT" sz="2000" i="1" dirty="0" err="1" smtClean="0"/>
              <a:t>which</a:t>
            </a:r>
            <a:r>
              <a:rPr lang="it-IT" sz="2000" i="1" dirty="0" smtClean="0"/>
              <a:t> are </a:t>
            </a:r>
            <a:r>
              <a:rPr lang="it-IT" sz="2000" i="1" dirty="0" err="1" smtClean="0"/>
              <a:t>registered</a:t>
            </a:r>
            <a:r>
              <a:rPr lang="it-IT" sz="2000" i="1" dirty="0" smtClean="0"/>
              <a:t> to the </a:t>
            </a:r>
            <a:r>
              <a:rPr lang="it-IT" sz="2000" i="1" dirty="0" err="1" smtClean="0"/>
              <a:t>postal</a:t>
            </a:r>
            <a:r>
              <a:rPr lang="it-IT" sz="2000" i="1" dirty="0" smtClean="0"/>
              <a:t> and </a:t>
            </a:r>
            <a:r>
              <a:rPr lang="it-IT" sz="2000" i="1" dirty="0" err="1"/>
              <a:t>t</a:t>
            </a:r>
            <a:r>
              <a:rPr lang="it-IT" sz="2000" i="1" dirty="0" err="1" smtClean="0"/>
              <a:t>elecommunications</a:t>
            </a:r>
            <a:r>
              <a:rPr lang="it-IT" sz="2000" i="1" dirty="0" smtClean="0"/>
              <a:t> </a:t>
            </a:r>
            <a:r>
              <a:rPr lang="it-IT" sz="2000" i="1" dirty="0" err="1" smtClean="0"/>
              <a:t>Institution</a:t>
            </a:r>
            <a:r>
              <a:rPr lang="it-IT" sz="2000" i="1" dirty="0" smtClean="0"/>
              <a:t>, </a:t>
            </a:r>
            <a:r>
              <a:rPr lang="it-IT" sz="2000" i="1" dirty="0" err="1" smtClean="0"/>
              <a:t>is</a:t>
            </a:r>
            <a:r>
              <a:rPr lang="it-IT" sz="2000" i="1" dirty="0" smtClean="0"/>
              <a:t> </a:t>
            </a:r>
            <a:r>
              <a:rPr lang="it-IT" sz="2000" i="1" dirty="0" err="1" smtClean="0"/>
              <a:t>fixed</a:t>
            </a:r>
            <a:r>
              <a:rPr lang="it-IT" sz="2000" i="1" dirty="0" smtClean="0"/>
              <a:t> to 0,35 per cent and </a:t>
            </a:r>
            <a:r>
              <a:rPr lang="it-IT" sz="2000" i="1" dirty="0" err="1" smtClean="0"/>
              <a:t>is</a:t>
            </a:r>
            <a:r>
              <a:rPr lang="it-IT" sz="2000" i="1" dirty="0" smtClean="0"/>
              <a:t> </a:t>
            </a:r>
            <a:r>
              <a:rPr lang="it-IT" sz="2000" i="1" dirty="0" err="1" smtClean="0"/>
              <a:t>applicable</a:t>
            </a:r>
            <a:r>
              <a:rPr lang="it-IT" sz="2000" i="1" dirty="0" smtClean="0"/>
              <a:t> on the </a:t>
            </a:r>
            <a:r>
              <a:rPr lang="it-IT" sz="2000" i="1" dirty="0" err="1" smtClean="0"/>
              <a:t>taxable</a:t>
            </a:r>
            <a:r>
              <a:rPr lang="it-IT" sz="2000" i="1" dirty="0" smtClean="0"/>
              <a:t> </a:t>
            </a:r>
            <a:r>
              <a:rPr lang="it-IT" sz="2000" i="1" dirty="0" err="1" smtClean="0"/>
              <a:t>remuneration</a:t>
            </a:r>
            <a:r>
              <a:rPr lang="it-IT" sz="2000" i="1" dirty="0" smtClean="0"/>
              <a:t>.</a:t>
            </a:r>
            <a:endParaRPr lang="it-IT" sz="2000" dirty="0"/>
          </a:p>
          <a:p>
            <a:r>
              <a:rPr lang="it-IT" sz="2000" i="1" dirty="0" smtClean="0"/>
              <a:t>The </a:t>
            </a:r>
            <a:r>
              <a:rPr lang="it-IT" sz="2000" i="1" dirty="0" err="1"/>
              <a:t>p</a:t>
            </a:r>
            <a:r>
              <a:rPr lang="it-IT" sz="2000" i="1" dirty="0" err="1" smtClean="0"/>
              <a:t>rovisions</a:t>
            </a:r>
            <a:r>
              <a:rPr lang="it-IT" sz="2000" i="1" dirty="0" smtClean="0"/>
              <a:t> are </a:t>
            </a:r>
            <a:r>
              <a:rPr lang="it-IT" sz="2000" i="1" dirty="0" err="1" smtClean="0"/>
              <a:t>applied</a:t>
            </a:r>
            <a:r>
              <a:rPr lang="it-IT" sz="2000" i="1" dirty="0" smtClean="0"/>
              <a:t> from the </a:t>
            </a:r>
            <a:r>
              <a:rPr lang="it-IT" sz="2000" i="1" dirty="0" err="1" smtClean="0"/>
              <a:t>pay</a:t>
            </a:r>
            <a:r>
              <a:rPr lang="it-IT" sz="2000" i="1" dirty="0" smtClean="0"/>
              <a:t> </a:t>
            </a:r>
            <a:r>
              <a:rPr lang="it-IT" sz="2000" i="1" dirty="0" err="1" smtClean="0"/>
              <a:t>period</a:t>
            </a:r>
            <a:r>
              <a:rPr lang="it-IT" sz="2000" i="1" dirty="0" smtClean="0"/>
              <a:t> in progress </a:t>
            </a:r>
            <a:r>
              <a:rPr lang="it-IT" sz="2000" i="1" dirty="0" err="1" smtClean="0"/>
              <a:t>at</a:t>
            </a:r>
            <a:r>
              <a:rPr lang="it-IT" sz="2000" i="1" dirty="0" smtClean="0"/>
              <a:t> 1</a:t>
            </a:r>
            <a:r>
              <a:rPr lang="it-IT" sz="2000" i="1" baseline="30000" dirty="0" smtClean="0"/>
              <a:t>st</a:t>
            </a:r>
            <a:r>
              <a:rPr lang="it-IT" sz="2000" i="1" dirty="0" smtClean="0"/>
              <a:t> </a:t>
            </a:r>
            <a:r>
              <a:rPr lang="it-IT" sz="2000" i="1" dirty="0" err="1" smtClean="0"/>
              <a:t>december</a:t>
            </a:r>
            <a:r>
              <a:rPr lang="it-IT" sz="2000" i="1" dirty="0" smtClean="0"/>
              <a:t> 1996.</a:t>
            </a:r>
            <a:endParaRPr lang="it-IT" sz="2000" dirty="0"/>
          </a:p>
          <a:p>
            <a:pPr marL="0" indent="0">
              <a:buNone/>
            </a:pPr>
            <a:endParaRPr lang="it-IT" sz="2000" dirty="0"/>
          </a:p>
        </p:txBody>
      </p:sp>
    </p:spTree>
    <p:extLst>
      <p:ext uri="{BB962C8B-B14F-4D97-AF65-F5344CB8AC3E}">
        <p14:creationId xmlns:p14="http://schemas.microsoft.com/office/powerpoint/2010/main" val="298434926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SPRP_Correct Power Point Template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SPRP_Correct Power Point Template v1</Template>
  <TotalTime>373</TotalTime>
  <Words>949</Words>
  <Application>Microsoft Office PowerPoint</Application>
  <PresentationFormat>A4 (21x29,7 cm)</PresentationFormat>
  <Paragraphs>127</Paragraphs>
  <Slides>25</Slides>
  <Notes>2</Notes>
  <HiddenSlides>0</HiddenSlides>
  <MMClips>0</MMClips>
  <ScaleCrop>false</ScaleCrop>
  <HeadingPairs>
    <vt:vector size="8" baseType="variant">
      <vt:variant>
        <vt:lpstr>Tema</vt:lpstr>
      </vt:variant>
      <vt:variant>
        <vt:i4>1</vt:i4>
      </vt:variant>
      <vt:variant>
        <vt:lpstr>Server OLE incorporati</vt:lpstr>
      </vt:variant>
      <vt:variant>
        <vt:i4>1</vt:i4>
      </vt:variant>
      <vt:variant>
        <vt:lpstr>Titoli diapositive</vt:lpstr>
      </vt:variant>
      <vt:variant>
        <vt:i4>25</vt:i4>
      </vt:variant>
      <vt:variant>
        <vt:lpstr>Presentazioni personalizzate</vt:lpstr>
      </vt:variant>
      <vt:variant>
        <vt:i4>1</vt:i4>
      </vt:variant>
    </vt:vector>
  </HeadingPairs>
  <TitlesOfParts>
    <vt:vector size="28" baseType="lpstr">
      <vt:lpstr>SPRP_Correct Power Point Template v1</vt:lpstr>
      <vt:lpstr>think-cell Slide</vt:lpstr>
      <vt:lpstr>Presentazione standard di PowerPoint</vt:lpstr>
      <vt:lpstr>Presentazione standard di PowerPoint</vt:lpstr>
      <vt:lpstr>Presentazione standard di PowerPoint</vt:lpstr>
      <vt:lpstr>EUROPEAN SOLUTIONS TO THE PROBLEM OF  LACK OF SELF-SUFFICIENCY</vt:lpstr>
      <vt:lpstr>ITALIAN SOLUTIONS TO THE PROBLEM OF  LACK OF SELF-SUFFICIENCY</vt:lpstr>
      <vt:lpstr>ONE STEP FORWARD</vt:lpstr>
      <vt:lpstr>FINANCIAL FUNDS FOR PUBLIC INTERVENTIONS</vt:lpstr>
      <vt:lpstr>COMPULSORY SOCIAL INSURANCE</vt:lpstr>
      <vt:lpstr>COMPULSORY SOCIAL INSURANCE FOR CIVIL SERVANTS  AND PENSIONERS: ESTABLISHMENT</vt:lpstr>
      <vt:lpstr>COMPULSORY SOCIAL INSURANCE FOR CIVIL SERVANTS AND PENSIONERS: USE OF RESOURCES</vt:lpstr>
      <vt:lpstr>HOME CARE PREMIUM  (HCP)</vt:lpstr>
      <vt:lpstr>BENEFITS AND SERVICES OFFERED WITH HCP</vt:lpstr>
      <vt:lpstr>CRITICAL ISSUES HCP - 1</vt:lpstr>
      <vt:lpstr>CRITICAL ISSUES HCP - 1</vt:lpstr>
      <vt:lpstr>CRITICAL ISSUES HCP - 2</vt:lpstr>
      <vt:lpstr>EVALUATIONS ACCORDING TO THE ADL SCALE</vt:lpstr>
      <vt:lpstr>CRITICAL ISSUES HCP - 3</vt:lpstr>
      <vt:lpstr>CRITICAL ISSUES  HCP – 4</vt:lpstr>
      <vt:lpstr>NEW HCP</vt:lpstr>
      <vt:lpstr>NEW HCP  1</vt:lpstr>
      <vt:lpstr>NEW HCP  2</vt:lpstr>
      <vt:lpstr>NEW HCP  3</vt:lpstr>
      <vt:lpstr>NEW HCP  4</vt:lpstr>
      <vt:lpstr>NEW HCP 5</vt:lpstr>
      <vt:lpstr>Presentazione standard di PowerPoint</vt:lpstr>
      <vt:lpstr>Custom Show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SPRP-BJ User</dc:creator>
  <cp:lastModifiedBy>Giuseppe Conte</cp:lastModifiedBy>
  <cp:revision>51</cp:revision>
  <cp:lastPrinted>2015-01-26T19:32:44Z</cp:lastPrinted>
  <dcterms:created xsi:type="dcterms:W3CDTF">2015-09-07T02:11:56Z</dcterms:created>
  <dcterms:modified xsi:type="dcterms:W3CDTF">2016-10-25T15:02:11Z</dcterms:modified>
</cp:coreProperties>
</file>