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37"/>
  </p:notesMasterIdLst>
  <p:handoutMasterIdLst>
    <p:handoutMasterId r:id="rId38"/>
  </p:handoutMasterIdLst>
  <p:sldIdLst>
    <p:sldId id="1229" r:id="rId2"/>
    <p:sldId id="1353" r:id="rId3"/>
    <p:sldId id="1323" r:id="rId4"/>
    <p:sldId id="1324" r:id="rId5"/>
    <p:sldId id="1325" r:id="rId6"/>
    <p:sldId id="1328" r:id="rId7"/>
    <p:sldId id="1329" r:id="rId8"/>
    <p:sldId id="1330" r:id="rId9"/>
    <p:sldId id="1331" r:id="rId10"/>
    <p:sldId id="1332" r:id="rId11"/>
    <p:sldId id="1333" r:id="rId12"/>
    <p:sldId id="1334" r:id="rId13"/>
    <p:sldId id="1335" r:id="rId14"/>
    <p:sldId id="1336" r:id="rId15"/>
    <p:sldId id="1337" r:id="rId16"/>
    <p:sldId id="1338" r:id="rId17"/>
    <p:sldId id="1342" r:id="rId18"/>
    <p:sldId id="1339" r:id="rId19"/>
    <p:sldId id="1341" r:id="rId20"/>
    <p:sldId id="1356" r:id="rId21"/>
    <p:sldId id="1344" r:id="rId22"/>
    <p:sldId id="1345" r:id="rId23"/>
    <p:sldId id="1346" r:id="rId24"/>
    <p:sldId id="1357" r:id="rId25"/>
    <p:sldId id="1349" r:id="rId26"/>
    <p:sldId id="1347" r:id="rId27"/>
    <p:sldId id="1355" r:id="rId28"/>
    <p:sldId id="1351" r:id="rId29"/>
    <p:sldId id="1358" r:id="rId30"/>
    <p:sldId id="1350" r:id="rId31"/>
    <p:sldId id="1348" r:id="rId32"/>
    <p:sldId id="1352" r:id="rId33"/>
    <p:sldId id="1359" r:id="rId34"/>
    <p:sldId id="1354" r:id="rId35"/>
    <p:sldId id="1360" r:id="rId36"/>
  </p:sldIdLst>
  <p:sldSz cx="9906000" cy="6858000" type="A4"/>
  <p:notesSz cx="6794500" cy="9931400"/>
  <p:custShowLst>
    <p:custShow name="Custom Show 1" id="0">
      <p:sldLst/>
    </p:custShow>
  </p:custShowLst>
  <p:custDataLst>
    <p:tags r:id="rId3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11" autoAdjust="0"/>
    <p:restoredTop sz="88099" autoAdjust="0"/>
  </p:normalViewPr>
  <p:slideViewPr>
    <p:cSldViewPr>
      <p:cViewPr varScale="1">
        <p:scale>
          <a:sx n="64" d="100"/>
          <a:sy n="64" d="100"/>
        </p:scale>
        <p:origin x="1794" y="60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an example of what Marcello</a:t>
            </a:r>
            <a:r>
              <a:rPr lang="en-GB" baseline="0" dirty="0"/>
              <a:t> was talking about earlier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64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There</a:t>
            </a:r>
            <a:r>
              <a:rPr lang="en-GB" baseline="0" dirty="0"/>
              <a:t> may be some overlap here with what Marcello talked about this morning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But I think that I will provide a slightly different angle on the issues – although I don’t think I’m going to contradict him on any points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In particular, I’m going to show you some of the data that the OECD has on LTC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That data is quite limited relative to the data that we have on acute health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You’ll notice that there is no data on any of my slides for China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One thing I would be very interested in exploring in the future is whether similar data can be collected for China so that we can compare the situation there with OECD countries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82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7713"/>
            <a:ext cx="5373688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This is </a:t>
            </a:r>
            <a:r>
              <a:rPr lang="en-GB" baseline="0" dirty="0"/>
              <a:t>the definition used in the Joint Health Accounts Questionnaire – it’s very much in line with what Marcello outlined this morning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It defines long-term care in terms of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The services that are included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The purpose of these services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And the recipients of the services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/>
              <a:t>So we are talking about: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personal care (things like washing and dressing)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Assistance services (such as help with housework)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And some aspects of medical care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/>
              <a:t>With the aim of alleviating pain or preventing or managing deterioration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/>
              <a:t>For people with some degree of ongoing dependency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87AE9-B667-403A-82C4-4A72DAA66FD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67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 who provides</a:t>
            </a:r>
            <a:r>
              <a:rPr lang="en-GB" baseline="0" dirty="0"/>
              <a:t> these service?</a:t>
            </a:r>
          </a:p>
          <a:p>
            <a:r>
              <a:rPr lang="en-GB" baseline="0" dirty="0"/>
              <a:t>Marcello mentioned that most LTC is provided informally</a:t>
            </a:r>
          </a:p>
          <a:p>
            <a:r>
              <a:rPr lang="en-GB" baseline="0" dirty="0"/>
              <a:t>The OECD has some data on this that broadly agrees with what he says</a:t>
            </a:r>
          </a:p>
          <a:p>
            <a:endParaRPr lang="en-GB" baseline="0" dirty="0"/>
          </a:p>
          <a:p>
            <a:r>
              <a:rPr lang="en-GB" baseline="0" dirty="0"/>
              <a:t>We collect data from countries on the number of professional (that is, paid) care workers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These people are a mix of nurses and lower-skilled personal care workers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But the levels of training and pay vary a lot between countries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aseline="0" dirty="0"/>
              <a:t>We can also get some information on informal carers by looking at survey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As you can see, there are more informal carers on average than professional care workers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But only around 2/3 of these people are providing care every day, so in terms of the total amount of care, it’s hard to compare the two</a:t>
            </a:r>
            <a:endParaRPr lang="en-GB" dirty="0"/>
          </a:p>
          <a:p>
            <a:endParaRPr lang="en-GB" dirty="0"/>
          </a:p>
          <a:p>
            <a:r>
              <a:rPr lang="en-GB" dirty="0"/>
              <a:t>There is a link between the two: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Sweden</a:t>
            </a:r>
            <a:r>
              <a:rPr lang="en-GB" baseline="0" dirty="0"/>
              <a:t> has a low rate of informal care – only just over 11%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Israel has a lot of formal care workers – more than 11 per 100 people aged over 65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517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perhaps the only time</a:t>
            </a:r>
            <a:r>
              <a:rPr lang="en-GB" baseline="0" dirty="0"/>
              <a:t> when I will contradict something that Marcello said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When people have very severe needs, home care can actually be more expensive than institutional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The reason why it is often cheaper is that for many people it isn’t all provided formally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Family and friends do a significant share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This reduces the financial cost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/>
              <a:t>But it isn’t free – it has costs for those providing the care in terms of the time they give up, their health, and work opportunities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139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</a:t>
            </a:r>
            <a:r>
              <a:rPr lang="en-GB" baseline="0" dirty="0"/>
              <a:t> many countries, when people can’t afford to fund LTC from their income, they use their asset – their savings, or if they go into institutional care they may sell their home</a:t>
            </a:r>
          </a:p>
          <a:p>
            <a:r>
              <a:rPr lang="en-GB" dirty="0"/>
              <a:t>When</a:t>
            </a:r>
            <a:r>
              <a:rPr lang="en-GB" baseline="0" dirty="0"/>
              <a:t> we are thinking about asset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95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</a:t>
            </a:r>
            <a:r>
              <a:rPr lang="en-GB" baseline="0" dirty="0"/>
              <a:t> is not an exhaustive list of the types of programme that we see, and some countries have a mix of different systems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136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7713"/>
            <a:ext cx="5373688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The data for this indicator seem plausible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The</a:t>
            </a:r>
            <a:r>
              <a:rPr lang="en-GB" baseline="0" dirty="0"/>
              <a:t> countries with the highest concentration of beds are those with strong public LTC provision and a well-developed institutional care sector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Those with the fewest beds are generally those with the least developed public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Korea and Japan are an interesting case, since they have well-developed public systems but few beds – the answer to this lies in the next indicator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87AE9-B667-403A-82C4-4A72DAA66FD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77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7713"/>
            <a:ext cx="5373688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We can see</a:t>
            </a:r>
            <a:r>
              <a:rPr lang="en-GB" baseline="0" dirty="0"/>
              <a:t> that in the latest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Luxembourg, the Netherlands, Norway and Turkey all report zero beds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In general, most countries report low 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But there are a few reporting much higher numbers, especially Japan and Korea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We can see now why they report low numbers of beds in institutions – many people are cared for in hospitals instead – although this number is falling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87AE9-B667-403A-82C4-4A72DAA66FD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34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1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17/01/2017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s://twitter.com/OECD_Socia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3108543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36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Long-term care in OECD countries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Tim Muir, OECD Health Division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en-GB" sz="32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Two- 2016 Training Course “</a:t>
            </a:r>
            <a:r>
              <a:rPr lang="en-US" altLang="zh-CN" sz="1400" i="1" dirty="0">
                <a:latin typeface="Arial" panose="020B0604020202020204" pitchFamily="34" charset="0"/>
                <a:ea typeface="宋体" panose="02010600030101010101" pitchFamily="2" charset="-122"/>
              </a:rPr>
              <a:t>European practices in the Governance, Financial Management and Strategies for a Sustainable Social Security System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44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October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16th -30th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200" b="1" dirty="0"/>
              <a:t>Tax-funded universal coverage</a:t>
            </a:r>
          </a:p>
          <a:p>
            <a:pPr lvl="1"/>
            <a:r>
              <a:rPr lang="en-GB" sz="2200" dirty="0"/>
              <a:t>e.g. Nordic countries</a:t>
            </a:r>
          </a:p>
          <a:p>
            <a:pPr lvl="1"/>
            <a:r>
              <a:rPr lang="en-GB" sz="2200" dirty="0"/>
              <a:t>Users pay only small </a:t>
            </a:r>
            <a:r>
              <a:rPr lang="en-GB" sz="2200" dirty="0" err="1"/>
              <a:t>copayments</a:t>
            </a:r>
            <a:endParaRPr lang="en-GB" sz="2200" dirty="0"/>
          </a:p>
          <a:p>
            <a:pPr lvl="1"/>
            <a:r>
              <a:rPr lang="en-GB" sz="2200" dirty="0"/>
              <a:t>High public expenditure (2-4% of GDP)</a:t>
            </a:r>
          </a:p>
          <a:p>
            <a:r>
              <a:rPr lang="en-GB" sz="2200" b="1" dirty="0"/>
              <a:t>Dedicated LTC insurance</a:t>
            </a:r>
          </a:p>
          <a:p>
            <a:pPr lvl="1"/>
            <a:r>
              <a:rPr lang="en-GB" sz="2200" dirty="0"/>
              <a:t>Often found in countries that finance health via health insurance</a:t>
            </a:r>
          </a:p>
          <a:p>
            <a:pPr lvl="1"/>
            <a:r>
              <a:rPr lang="en-GB" sz="2200" dirty="0"/>
              <a:t>e.g. Germany, Japan, Korea, Netherlands</a:t>
            </a:r>
          </a:p>
          <a:p>
            <a:pPr lvl="1"/>
            <a:r>
              <a:rPr lang="en-GB" sz="2200" dirty="0"/>
              <a:t>Variation in comprehensiveness: low (Germany, Korea) or high (Japan, Netherlands)</a:t>
            </a:r>
          </a:p>
          <a:p>
            <a:r>
              <a:rPr lang="en-GB" sz="2200" b="1" dirty="0"/>
              <a:t>Tax-funded safety net systems</a:t>
            </a:r>
          </a:p>
          <a:p>
            <a:pPr lvl="1"/>
            <a:r>
              <a:rPr lang="en-GB" sz="2200" dirty="0"/>
              <a:t>e.g. UK and US</a:t>
            </a:r>
          </a:p>
          <a:p>
            <a:pPr lvl="1"/>
            <a:r>
              <a:rPr lang="en-GB" sz="2200" dirty="0"/>
              <a:t>Only people who can’t afford to pay out of pocket are covered</a:t>
            </a:r>
          </a:p>
          <a:p>
            <a:r>
              <a:rPr lang="en-GB" sz="2200" b="1" dirty="0"/>
              <a:t>Cash benefits</a:t>
            </a:r>
          </a:p>
          <a:p>
            <a:pPr lvl="1"/>
            <a:r>
              <a:rPr lang="en-GB" sz="2200" dirty="0"/>
              <a:t>e.g. the Czech Republic has universal cash benefits that cover a proportion of the cost of care</a:t>
            </a:r>
          </a:p>
          <a:p>
            <a:pPr lvl="1"/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Countries help people with the cost of LTC through a range of programmes</a:t>
            </a:r>
          </a:p>
        </p:txBody>
      </p:sp>
    </p:spTree>
    <p:extLst>
      <p:ext uri="{BB962C8B-B14F-4D97-AF65-F5344CB8AC3E}">
        <p14:creationId xmlns:p14="http://schemas.microsoft.com/office/powerpoint/2010/main" val="3583615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Comparative data on LTC systems in OECD countries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806107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Wide variations in public LTC spending are driven by choices about who pays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6552" y="1095127"/>
            <a:ext cx="813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Long-term care public expenditure, as share of GDP, 2014 (or nearest year)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91909" y="6021288"/>
            <a:ext cx="232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Health Accounts</a:t>
            </a:r>
          </a:p>
        </p:txBody>
      </p:sp>
      <p:pic>
        <p:nvPicPr>
          <p:cNvPr id="17141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73" y="1306983"/>
            <a:ext cx="8602662" cy="478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6566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06" y="1124744"/>
            <a:ext cx="8789856" cy="494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Most OECD countries have a well-developed institutional care sector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332487" y="980728"/>
            <a:ext cx="9085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Beds in residential long-term care facilities per 1,000 population aged 65+, 2014 or nearest year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2053" y="6021288"/>
            <a:ext cx="20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Health Data</a:t>
            </a:r>
          </a:p>
        </p:txBody>
      </p:sp>
    </p:spTree>
    <p:extLst>
      <p:ext uri="{BB962C8B-B14F-4D97-AF65-F5344CB8AC3E}">
        <p14:creationId xmlns:p14="http://schemas.microsoft.com/office/powerpoint/2010/main" val="3680337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countries have a care model that makes more use of hospital beds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24" y="1052736"/>
            <a:ext cx="8789856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2610" y="974716"/>
            <a:ext cx="686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LTC beds in hospitals per 1,000 population aged 65+, 2014 or nearest year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2053" y="6021288"/>
            <a:ext cx="20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Health Data</a:t>
            </a:r>
          </a:p>
        </p:txBody>
      </p:sp>
    </p:spTree>
    <p:extLst>
      <p:ext uri="{BB962C8B-B14F-4D97-AF65-F5344CB8AC3E}">
        <p14:creationId xmlns:p14="http://schemas.microsoft.com/office/powerpoint/2010/main" val="2182674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5791829" y="3202080"/>
            <a:ext cx="2125500" cy="1962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Calibri Light" panose="020F03020202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20723" y="2348880"/>
            <a:ext cx="3049800" cy="2815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Calibri Light" panose="020F03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But most LTC users in OECD countries live in the community</a:t>
            </a:r>
          </a:p>
        </p:txBody>
      </p:sp>
      <p:sp>
        <p:nvSpPr>
          <p:cNvPr id="4" name="Oval 3"/>
          <p:cNvSpPr/>
          <p:nvPr/>
        </p:nvSpPr>
        <p:spPr>
          <a:xfrm>
            <a:off x="2507691" y="2978880"/>
            <a:ext cx="2367300" cy="21852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Calibri Light" panose="020F0302020204030204" pitchFamily="34" charset="0"/>
              </a:rPr>
              <a:t>Over 2%</a:t>
            </a:r>
            <a:endParaRPr lang="en-GB" dirty="0">
              <a:latin typeface="Calibri Light" panose="020F0302020204030204" pitchFamily="34" charset="0"/>
            </a:endParaRPr>
          </a:p>
          <a:p>
            <a:pPr algn="ctr"/>
            <a:r>
              <a:rPr lang="en-GB" sz="1400" dirty="0">
                <a:latin typeface="Calibri Light" panose="020F0302020204030204" pitchFamily="34" charset="0"/>
              </a:rPr>
              <a:t>of the population receives home care</a:t>
            </a:r>
          </a:p>
        </p:txBody>
      </p:sp>
      <p:sp>
        <p:nvSpPr>
          <p:cNvPr id="5" name="Oval 4"/>
          <p:cNvSpPr/>
          <p:nvPr/>
        </p:nvSpPr>
        <p:spPr>
          <a:xfrm>
            <a:off x="6656770" y="3842880"/>
            <a:ext cx="1431300" cy="13212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latin typeface="Calibri Light" panose="020F0302020204030204" pitchFamily="34" charset="0"/>
              </a:rPr>
              <a:t>0.75%</a:t>
            </a:r>
          </a:p>
          <a:p>
            <a:pPr algn="ctr"/>
            <a:r>
              <a:rPr lang="en-GB" sz="1400" dirty="0">
                <a:latin typeface="Calibri Light" panose="020F0302020204030204" pitchFamily="34" charset="0"/>
              </a:rPr>
              <a:t>receives institutional care</a:t>
            </a:r>
          </a:p>
        </p:txBody>
      </p:sp>
      <p:sp>
        <p:nvSpPr>
          <p:cNvPr id="7" name="Oval 6"/>
          <p:cNvSpPr/>
          <p:nvPr/>
        </p:nvSpPr>
        <p:spPr>
          <a:xfrm>
            <a:off x="4016896" y="4573680"/>
            <a:ext cx="639600" cy="590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6679" y="2645542"/>
            <a:ext cx="1317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 Light" panose="020F0302020204030204" pitchFamily="34" charset="0"/>
              </a:rPr>
              <a:t>Switzerland:</a:t>
            </a:r>
          </a:p>
          <a:p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 Light" panose="020F0302020204030204" pitchFamily="34" charset="0"/>
              </a:rPr>
              <a:t>3.4%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04586" y="5164080"/>
            <a:ext cx="164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 Light" panose="020F0302020204030204" pitchFamily="34" charset="0"/>
              </a:rPr>
              <a:t>Portugal: 0.15%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34747" y="3437630"/>
            <a:ext cx="997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 Light" panose="020F0302020204030204" pitchFamily="34" charset="0"/>
              </a:rPr>
              <a:t>Belgium:</a:t>
            </a:r>
          </a:p>
          <a:p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 Light" panose="020F0302020204030204" pitchFamily="34" charset="0"/>
              </a:rPr>
              <a:t>1.6%</a:t>
            </a:r>
          </a:p>
        </p:txBody>
      </p:sp>
      <p:sp>
        <p:nvSpPr>
          <p:cNvPr id="13" name="Oval 12"/>
          <p:cNvSpPr/>
          <p:nvPr/>
        </p:nvSpPr>
        <p:spPr>
          <a:xfrm>
            <a:off x="7802990" y="4822080"/>
            <a:ext cx="370500" cy="342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Calibri Light" panose="020F03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8707" y="5177902"/>
            <a:ext cx="147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 Light" panose="020F0302020204030204" pitchFamily="34" charset="0"/>
              </a:rPr>
              <a:t>Turkey: 0.05%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08584" y="1484784"/>
            <a:ext cx="7332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% of population receiving LTC at home and in institutions, average across OECD countries</a:t>
            </a:r>
            <a:endParaRPr lang="en-GB" sz="2400" dirty="0">
              <a:latin typeface="Optan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04728" y="5703639"/>
            <a:ext cx="1083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Optane"/>
              </a:rPr>
              <a:t>At home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7136" y="5703639"/>
            <a:ext cx="163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Optane"/>
              </a:rPr>
              <a:t>In institutions</a:t>
            </a:r>
          </a:p>
        </p:txBody>
      </p:sp>
    </p:spTree>
    <p:extLst>
      <p:ext uri="{BB962C8B-B14F-4D97-AF65-F5344CB8AC3E}">
        <p14:creationId xmlns:p14="http://schemas.microsoft.com/office/powerpoint/2010/main" val="3610099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protection systems generally ensure access to institutional care, even for poorer older people</a:t>
            </a:r>
          </a:p>
        </p:txBody>
      </p:sp>
      <p:pic>
        <p:nvPicPr>
          <p:cNvPr id="1715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24" y="1609327"/>
            <a:ext cx="6768752" cy="426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2487" y="980728"/>
            <a:ext cx="9085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Out-of-pocket costs for institutional care as a proportion of income, for low-income older people in OECD countries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4928" y="6011996"/>
            <a:ext cx="531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</p:spTree>
    <p:extLst>
      <p:ext uri="{BB962C8B-B14F-4D97-AF65-F5344CB8AC3E}">
        <p14:creationId xmlns:p14="http://schemas.microsoft.com/office/powerpoint/2010/main" val="1326062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Out-of-pocket costs for community care tend to be lower…</a:t>
            </a:r>
          </a:p>
        </p:txBody>
      </p:sp>
      <p:pic>
        <p:nvPicPr>
          <p:cNvPr id="1716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231" y="1680902"/>
            <a:ext cx="6959153" cy="434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2487" y="980728"/>
            <a:ext cx="9085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Out-of-pocket costs for home care (moderate needs) as a proportion of income, for low-income older people in OECD countries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4928" y="6011996"/>
            <a:ext cx="531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</p:spTree>
    <p:extLst>
      <p:ext uri="{BB962C8B-B14F-4D97-AF65-F5344CB8AC3E}">
        <p14:creationId xmlns:p14="http://schemas.microsoft.com/office/powerpoint/2010/main" val="1581337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…but people have other living costs, so those with low incomes may not be able to afford to stay at home</a:t>
            </a:r>
          </a:p>
        </p:txBody>
      </p:sp>
      <p:pic>
        <p:nvPicPr>
          <p:cNvPr id="17141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08" y="1580874"/>
            <a:ext cx="7056784" cy="4800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97216" y="5734997"/>
            <a:ext cx="272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32487" y="980728"/>
            <a:ext cx="9085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The effect of out-of-pocket costs on disposable income for low-income older people receiving home care for moderate LTC needs</a:t>
            </a:r>
            <a:endParaRPr lang="en-GB" sz="2400" dirty="0">
              <a:latin typeface="Optane"/>
            </a:endParaRPr>
          </a:p>
        </p:txBody>
      </p:sp>
    </p:spTree>
    <p:extLst>
      <p:ext uri="{BB962C8B-B14F-4D97-AF65-F5344CB8AC3E}">
        <p14:creationId xmlns:p14="http://schemas.microsoft.com/office/powerpoint/2010/main" val="1828407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case studies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294930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Contents of this presentation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16370" y="1268759"/>
            <a:ext cx="8994330" cy="4857407"/>
          </a:xfrm>
        </p:spPr>
        <p:txBody>
          <a:bodyPr/>
          <a:lstStyle/>
          <a:p>
            <a:r>
              <a:rPr lang="en-US" dirty="0"/>
              <a:t>Part 1 – Some </a:t>
            </a:r>
            <a:r>
              <a:rPr lang="en-US" dirty="0" err="1"/>
              <a:t>generalisations</a:t>
            </a:r>
            <a:r>
              <a:rPr lang="en-US" dirty="0"/>
              <a:t> about long-term care in OECD countries</a:t>
            </a:r>
          </a:p>
          <a:p>
            <a:r>
              <a:rPr lang="en-US" dirty="0"/>
              <a:t>Part 2 – Comparative data on LTC systems in OECD countries</a:t>
            </a:r>
          </a:p>
          <a:p>
            <a:r>
              <a:rPr lang="en-US" dirty="0"/>
              <a:t>Part 3 – Three case studies</a:t>
            </a:r>
          </a:p>
        </p:txBody>
      </p:sp>
    </p:spTree>
    <p:extLst>
      <p:ext uri="{BB962C8B-B14F-4D97-AF65-F5344CB8AC3E}">
        <p14:creationId xmlns:p14="http://schemas.microsoft.com/office/powerpoint/2010/main" val="1624598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will look at three case studies with different types of system</a:t>
            </a:r>
          </a:p>
        </p:txBody>
      </p:sp>
      <p:sp>
        <p:nvSpPr>
          <p:cNvPr id="6" name="Pentagon 5"/>
          <p:cNvSpPr/>
          <p:nvPr/>
        </p:nvSpPr>
        <p:spPr>
          <a:xfrm>
            <a:off x="2195736" y="1916832"/>
            <a:ext cx="2016224" cy="540060"/>
          </a:xfrm>
          <a:prstGeom prst="homePlate">
            <a:avLst>
              <a:gd name="adj" fmla="val 2715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GB" sz="2400" dirty="0">
                <a:latin typeface="Optane"/>
              </a:rPr>
              <a:t>Netherlands</a:t>
            </a:r>
          </a:p>
        </p:txBody>
      </p:sp>
      <p:sp>
        <p:nvSpPr>
          <p:cNvPr id="9" name="Pentagon 8"/>
          <p:cNvSpPr/>
          <p:nvPr/>
        </p:nvSpPr>
        <p:spPr>
          <a:xfrm>
            <a:off x="2195736" y="3104964"/>
            <a:ext cx="2016224" cy="540060"/>
          </a:xfrm>
          <a:prstGeom prst="homePlate">
            <a:avLst>
              <a:gd name="adj" fmla="val 2715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GB" sz="2400" dirty="0">
                <a:latin typeface="Optane"/>
              </a:rPr>
              <a:t>England</a:t>
            </a:r>
          </a:p>
        </p:txBody>
      </p:sp>
      <p:sp>
        <p:nvSpPr>
          <p:cNvPr id="10" name="Pentagon 9"/>
          <p:cNvSpPr/>
          <p:nvPr/>
        </p:nvSpPr>
        <p:spPr>
          <a:xfrm>
            <a:off x="2195736" y="4257092"/>
            <a:ext cx="2016224" cy="540060"/>
          </a:xfrm>
          <a:prstGeom prst="homePlate">
            <a:avLst>
              <a:gd name="adj" fmla="val 2715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GB" sz="2400" dirty="0">
                <a:latin typeface="Optane"/>
              </a:rPr>
              <a:t>Czech Republic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9992" y="1916832"/>
            <a:ext cx="3189312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GB" sz="2400" dirty="0">
                <a:solidFill>
                  <a:schemeClr val="tx1">
                    <a:lumMod val="75000"/>
                  </a:schemeClr>
                </a:solidFill>
                <a:latin typeface="Optane"/>
              </a:rPr>
              <a:t>Dedicated LTC insurance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99992" y="3104964"/>
            <a:ext cx="3189312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GB" sz="2400" dirty="0">
                <a:solidFill>
                  <a:schemeClr val="tx1">
                    <a:lumMod val="75000"/>
                  </a:schemeClr>
                </a:solidFill>
                <a:latin typeface="Optane"/>
              </a:rPr>
              <a:t>Tax-funded safety net system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99992" y="4257092"/>
            <a:ext cx="3189312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GB" sz="2400" dirty="0">
                <a:solidFill>
                  <a:schemeClr val="tx1">
                    <a:lumMod val="75000"/>
                  </a:schemeClr>
                </a:solidFill>
                <a:latin typeface="Optane"/>
              </a:rPr>
              <a:t>Universal cash benefits</a:t>
            </a:r>
          </a:p>
        </p:txBody>
      </p:sp>
    </p:spTree>
    <p:extLst>
      <p:ext uri="{BB962C8B-B14F-4D97-AF65-F5344CB8AC3E}">
        <p14:creationId xmlns:p14="http://schemas.microsoft.com/office/powerpoint/2010/main" val="1179330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/>
              <a:t>Financing</a:t>
            </a:r>
          </a:p>
          <a:p>
            <a:r>
              <a:rPr lang="en-GB" dirty="0"/>
              <a:t>Dedicated LTC insurance scheme</a:t>
            </a:r>
          </a:p>
          <a:p>
            <a:r>
              <a:rPr lang="en-GB" dirty="0"/>
              <a:t>Regional schemes administered by private insurance companies</a:t>
            </a:r>
          </a:p>
          <a:p>
            <a:r>
              <a:rPr lang="en-GB" dirty="0"/>
              <a:t>But contribution rate set by national law</a:t>
            </a:r>
          </a:p>
          <a:p>
            <a:r>
              <a:rPr lang="en-GB" dirty="0"/>
              <a:t>Mandatory contributions paid by all working age and retired people with taxable income</a:t>
            </a:r>
          </a:p>
          <a:p>
            <a:pPr marL="0" indent="0">
              <a:buNone/>
            </a:pPr>
            <a:r>
              <a:rPr lang="en-GB" u="sng" dirty="0"/>
              <a:t>Eligibility</a:t>
            </a:r>
          </a:p>
          <a:p>
            <a:r>
              <a:rPr lang="en-GB" dirty="0"/>
              <a:t>8 levels of need defined in law (AWBZ)</a:t>
            </a:r>
          </a:p>
          <a:p>
            <a:r>
              <a:rPr lang="en-GB" dirty="0"/>
              <a:t>All 8 levels are eligible for home care</a:t>
            </a:r>
          </a:p>
          <a:p>
            <a:r>
              <a:rPr lang="en-GB" dirty="0"/>
              <a:t>Higher levels of need qualify for more comprehensive coverage or residential care</a:t>
            </a:r>
          </a:p>
          <a:p>
            <a:pPr marL="0" indent="0">
              <a:buNone/>
            </a:pPr>
            <a:r>
              <a:rPr lang="en-GB" u="sng" dirty="0" err="1"/>
              <a:t>Copayments</a:t>
            </a:r>
            <a:r>
              <a:rPr lang="en-GB" u="sng" dirty="0"/>
              <a:t> (home care for moderate needs)</a:t>
            </a:r>
          </a:p>
          <a:p>
            <a:r>
              <a:rPr lang="en-GB" dirty="0"/>
              <a:t>EUR 16,456 per year is “exempted income” (2014 figure)</a:t>
            </a:r>
          </a:p>
          <a:p>
            <a:r>
              <a:rPr lang="en-GB" dirty="0"/>
              <a:t>Broadly speaking, people pay up to 15% of their non-exempted income</a:t>
            </a:r>
          </a:p>
          <a:p>
            <a:r>
              <a:rPr lang="en-GB" dirty="0"/>
              <a:t>Higher contributions for people with assets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the Dutch system is organised</a:t>
            </a:r>
          </a:p>
        </p:txBody>
      </p:sp>
    </p:spTree>
    <p:extLst>
      <p:ext uri="{BB962C8B-B14F-4D97-AF65-F5344CB8AC3E}">
        <p14:creationId xmlns:p14="http://schemas.microsoft.com/office/powerpoint/2010/main" val="1372669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Out-of-pocket costs in the Netherlands are among the lowest in any OECD country</a:t>
            </a:r>
          </a:p>
        </p:txBody>
      </p:sp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956" y="1700808"/>
            <a:ext cx="6300762" cy="443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2487" y="980728"/>
            <a:ext cx="9085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Out-of-pocket costs for as a proportion of income for different scenarios of income, LTC needs and care setting in the Netherlands (2014)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4928" y="6011996"/>
            <a:ext cx="531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</p:spTree>
    <p:extLst>
      <p:ext uri="{BB962C8B-B14F-4D97-AF65-F5344CB8AC3E}">
        <p14:creationId xmlns:p14="http://schemas.microsoft.com/office/powerpoint/2010/main" val="2323390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352600" y="5301248"/>
            <a:ext cx="1764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this system deliver?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4215" y="1214988"/>
            <a:ext cx="1152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</a:rPr>
              <a:t>4.3%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44216" y="1805915"/>
            <a:ext cx="3008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GDP spent on LTC – the highest in any OECD country</a:t>
            </a:r>
          </a:p>
        </p:txBody>
      </p:sp>
      <p:sp>
        <p:nvSpPr>
          <p:cNvPr id="8" name="Rectangle 7"/>
          <p:cNvSpPr/>
          <p:nvPr/>
        </p:nvSpPr>
        <p:spPr>
          <a:xfrm>
            <a:off x="776536" y="3645024"/>
            <a:ext cx="432000" cy="54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9" name="Rectangle 8"/>
          <p:cNvSpPr/>
          <p:nvPr/>
        </p:nvSpPr>
        <p:spPr>
          <a:xfrm>
            <a:off x="1280592" y="3105024"/>
            <a:ext cx="432000" cy="10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944215" y="2943180"/>
            <a:ext cx="1152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</a:rPr>
              <a:t>1.5%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44216" y="3534107"/>
            <a:ext cx="3872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the population lives in LTC institutions – twice the OECD average</a:t>
            </a:r>
          </a:p>
        </p:txBody>
      </p:sp>
      <p:sp>
        <p:nvSpPr>
          <p:cNvPr id="12" name="Oval 11"/>
          <p:cNvSpPr/>
          <p:nvPr/>
        </p:nvSpPr>
        <p:spPr>
          <a:xfrm>
            <a:off x="756160" y="1382733"/>
            <a:ext cx="1116000" cy="1116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32160" y="1881024"/>
            <a:ext cx="648000" cy="64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05128" y="2709024"/>
            <a:ext cx="432000" cy="147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681192" y="1881024"/>
            <a:ext cx="432000" cy="2304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329263" y="1791052"/>
            <a:ext cx="1152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</a:rPr>
              <a:t>3.2%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29264" y="2381979"/>
            <a:ext cx="2232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the population receives LTC at home, the third highest proportion in any OECD country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52600" y="4869200"/>
            <a:ext cx="19080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456383" y="4671372"/>
            <a:ext cx="1784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15.9%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56384" y="5262299"/>
            <a:ext cx="5457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over-50s say that they are informal carers – but a lower proportion provide care every day than in other countries</a:t>
            </a:r>
          </a:p>
        </p:txBody>
      </p:sp>
    </p:spTree>
    <p:extLst>
      <p:ext uri="{BB962C8B-B14F-4D97-AF65-F5344CB8AC3E}">
        <p14:creationId xmlns:p14="http://schemas.microsoft.com/office/powerpoint/2010/main" val="300708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policy issues for LTC in the Netherlands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Concern about high cost of system</a:t>
            </a:r>
          </a:p>
          <a:p>
            <a:r>
              <a:rPr lang="en-GB" dirty="0"/>
              <a:t>Recent reforms moved responsibility for home help services to local government</a:t>
            </a:r>
          </a:p>
          <a:p>
            <a:r>
              <a:rPr lang="en-GB" dirty="0"/>
              <a:t>Budget for these services also reduced</a:t>
            </a:r>
          </a:p>
          <a:p>
            <a:r>
              <a:rPr lang="en-GB" dirty="0"/>
              <a:t>Aim to get families and informal carers to provide a greater share of LTC</a:t>
            </a:r>
          </a:p>
          <a:p>
            <a:r>
              <a:rPr lang="en-GB" dirty="0"/>
              <a:t>So coverage may be less comprehensive in the future</a:t>
            </a:r>
          </a:p>
        </p:txBody>
      </p:sp>
    </p:spTree>
    <p:extLst>
      <p:ext uri="{BB962C8B-B14F-4D97-AF65-F5344CB8AC3E}">
        <p14:creationId xmlns:p14="http://schemas.microsoft.com/office/powerpoint/2010/main" val="295445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u="sng" dirty="0"/>
              <a:t>Financing</a:t>
            </a:r>
          </a:p>
          <a:p>
            <a:r>
              <a:rPr lang="en-GB" dirty="0"/>
              <a:t>Tax-funded system</a:t>
            </a:r>
          </a:p>
          <a:p>
            <a:r>
              <a:rPr lang="en-GB" dirty="0"/>
              <a:t>Administered by local government</a:t>
            </a:r>
          </a:p>
          <a:p>
            <a:r>
              <a:rPr lang="en-GB" dirty="0"/>
              <a:t>Local government has some flexibility on spending, but is ultimately dependent on funding from central government</a:t>
            </a:r>
          </a:p>
          <a:p>
            <a:pPr marL="0" indent="0">
              <a:buNone/>
            </a:pPr>
            <a:r>
              <a:rPr lang="en-GB" u="sng" dirty="0"/>
              <a:t>Eligibility</a:t>
            </a:r>
          </a:p>
          <a:p>
            <a:r>
              <a:rPr lang="en-GB" dirty="0"/>
              <a:t>Everyone above a minimum level of need is eligible for “social care”</a:t>
            </a:r>
          </a:p>
          <a:p>
            <a:r>
              <a:rPr lang="en-GB" dirty="0"/>
              <a:t>Historically a lot of variation in eligibility thresholds between regions, but new “national eligibility threshold” may reduce variation</a:t>
            </a:r>
          </a:p>
          <a:p>
            <a:r>
              <a:rPr lang="en-GB" dirty="0"/>
              <a:t>Budget restrictions have led to people with lower levels of need being excluded</a:t>
            </a:r>
          </a:p>
          <a:p>
            <a:pPr marL="0" indent="0">
              <a:buNone/>
            </a:pPr>
            <a:r>
              <a:rPr lang="en-GB" u="sng" dirty="0" err="1"/>
              <a:t>Copayments</a:t>
            </a:r>
            <a:endParaRPr lang="en-GB" u="sng" dirty="0"/>
          </a:p>
          <a:p>
            <a:r>
              <a:rPr lang="en-GB" dirty="0"/>
              <a:t>GBP 9,828 per year is “exempted income” (2014 figure)</a:t>
            </a:r>
          </a:p>
          <a:p>
            <a:r>
              <a:rPr lang="en-GB" dirty="0"/>
              <a:t>People are expected to pay all of their non-exempted income towards the cost of care</a:t>
            </a:r>
          </a:p>
          <a:p>
            <a:r>
              <a:rPr lang="en-GB" dirty="0"/>
              <a:t>People with assets of more than GBP 23,250 pay the full cost of care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the English system is organised</a:t>
            </a:r>
          </a:p>
        </p:txBody>
      </p:sp>
    </p:spTree>
    <p:extLst>
      <p:ext uri="{BB962C8B-B14F-4D97-AF65-F5344CB8AC3E}">
        <p14:creationId xmlns:p14="http://schemas.microsoft.com/office/powerpoint/2010/main" val="1818654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Strong means-testing protects people with low income from the cost of LTC</a:t>
            </a:r>
          </a:p>
        </p:txBody>
      </p:sp>
      <p:sp>
        <p:nvSpPr>
          <p:cNvPr id="5" name="Rectangle 4"/>
          <p:cNvSpPr/>
          <p:nvPr/>
        </p:nvSpPr>
        <p:spPr>
          <a:xfrm>
            <a:off x="332487" y="980728"/>
            <a:ext cx="9085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Out-of-pocket costs for as a proportion of income for different scenarios of income, LTC needs and care setting in England (2014)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4928" y="6011996"/>
            <a:ext cx="531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611" y="1700808"/>
            <a:ext cx="6300762" cy="443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532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But people who have any significant savings are expected to use them to pay for care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332487" y="980728"/>
            <a:ext cx="9085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Out-of-pocket costs for as a proportion of income for different scenarios of income, LTC needs and care setting in England, for people with more than GBP 23,250 in assets (2014)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4928" y="6011996"/>
            <a:ext cx="531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611" y="1700808"/>
            <a:ext cx="6300762" cy="443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1060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280592" y="5301248"/>
            <a:ext cx="1764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this system deliver?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4215" y="1214988"/>
            <a:ext cx="1152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</a:rPr>
              <a:t>1.2%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44216" y="1805915"/>
            <a:ext cx="3008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GDP spent on public LTC – just below the OECD average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3838" y="3356992"/>
            <a:ext cx="4369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Recent data on user numbers not available, but we can get an idea by looking at other figures</a:t>
            </a:r>
          </a:p>
        </p:txBody>
      </p:sp>
      <p:sp>
        <p:nvSpPr>
          <p:cNvPr id="12" name="Oval 11"/>
          <p:cNvSpPr/>
          <p:nvPr/>
        </p:nvSpPr>
        <p:spPr>
          <a:xfrm>
            <a:off x="1212021" y="1387568"/>
            <a:ext cx="590400" cy="5904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88504" y="1340768"/>
            <a:ext cx="637200" cy="637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61112" y="2510489"/>
            <a:ext cx="432000" cy="154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37176" y="2294489"/>
            <a:ext cx="432000" cy="176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185247" y="2060501"/>
            <a:ext cx="1152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4.9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85248" y="2651428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beds in LTC institutions per 100 people aged over 65 – just above the average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80592" y="4869200"/>
            <a:ext cx="20988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456383" y="4671372"/>
            <a:ext cx="1784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17.5%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56384" y="5262299"/>
            <a:ext cx="5457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over-50s say that they are informal carers – the fourth highest of the 17 OECD countries where we have data</a:t>
            </a:r>
          </a:p>
        </p:txBody>
      </p:sp>
      <p:sp>
        <p:nvSpPr>
          <p:cNvPr id="2" name="Right Arrow 1"/>
          <p:cNvSpPr/>
          <p:nvPr/>
        </p:nvSpPr>
        <p:spPr>
          <a:xfrm>
            <a:off x="5097016" y="3478920"/>
            <a:ext cx="576064" cy="48547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655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policy issues for LTC in England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Local government budgets have been cut significantly in recent years</a:t>
            </a:r>
          </a:p>
          <a:p>
            <a:r>
              <a:rPr lang="en-GB" dirty="0"/>
              <a:t>Falling spending on LTC – but rising demand</a:t>
            </a:r>
          </a:p>
          <a:p>
            <a:r>
              <a:rPr lang="en-GB" dirty="0"/>
              <a:t>People with lower-level needs increasingly excluded from coverage</a:t>
            </a:r>
          </a:p>
          <a:p>
            <a:r>
              <a:rPr lang="en-GB" dirty="0"/>
              <a:t>Recent reform proposals to provide more protection to people with assets have been delayed</a:t>
            </a:r>
          </a:p>
        </p:txBody>
      </p:sp>
    </p:spTree>
    <p:extLst>
      <p:ext uri="{BB962C8B-B14F-4D97-AF65-F5344CB8AC3E}">
        <p14:creationId xmlns:p14="http://schemas.microsoft.com/office/powerpoint/2010/main" val="210381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generalisations about long-term care in OECD countries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2223733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u="sng" dirty="0"/>
              <a:t>Financing</a:t>
            </a:r>
          </a:p>
          <a:p>
            <a:r>
              <a:rPr lang="en-GB" dirty="0"/>
              <a:t>Tax-funded cash benefits</a:t>
            </a:r>
          </a:p>
          <a:p>
            <a:r>
              <a:rPr lang="en-GB" dirty="0"/>
              <a:t>Administered at a national level</a:t>
            </a:r>
          </a:p>
          <a:p>
            <a:pPr marL="0" indent="0">
              <a:buNone/>
            </a:pPr>
            <a:r>
              <a:rPr lang="en-GB" u="sng" dirty="0"/>
              <a:t>Eligibility</a:t>
            </a:r>
          </a:p>
          <a:p>
            <a:r>
              <a:rPr lang="en-GB" dirty="0"/>
              <a:t>Eligibility is defined by a list of ten activities</a:t>
            </a:r>
          </a:p>
          <a:p>
            <a:r>
              <a:rPr lang="en-GB" dirty="0"/>
              <a:t>People needing help with at least 3 activities qualify for some benefit</a:t>
            </a:r>
          </a:p>
          <a:p>
            <a:pPr marL="0" indent="0">
              <a:buNone/>
            </a:pPr>
            <a:r>
              <a:rPr lang="en-GB" u="sng" dirty="0"/>
              <a:t>Benefit amounts</a:t>
            </a:r>
          </a:p>
          <a:p>
            <a:r>
              <a:rPr lang="en-GB" dirty="0"/>
              <a:t>Ranges from CZK 800 (slight need, 3-4 activities) to CZK 12,000 (total need, 9-10 activities)</a:t>
            </a:r>
          </a:p>
          <a:p>
            <a:r>
              <a:rPr lang="en-GB" dirty="0"/>
              <a:t>Benefit amount has no reference to the cost of care and is in general not sufficient to cover costs</a:t>
            </a:r>
          </a:p>
          <a:p>
            <a:r>
              <a:rPr lang="en-GB" dirty="0"/>
              <a:t>Benefits are universal – there is no means-testing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the Czech system is organised</a:t>
            </a:r>
          </a:p>
        </p:txBody>
      </p:sp>
    </p:spTree>
    <p:extLst>
      <p:ext uri="{BB962C8B-B14F-4D97-AF65-F5344CB8AC3E}">
        <p14:creationId xmlns:p14="http://schemas.microsoft.com/office/powerpoint/2010/main" val="3176959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Universal cash benefits are not enough to ensure that low-income people can afford home care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332487" y="980728"/>
            <a:ext cx="9085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Out-of-pocket costs for as a proportion of income for different scenarios of income, LTC needs and care setting in the Czech Republic (2014)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4928" y="6011996"/>
            <a:ext cx="531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611" y="1700808"/>
            <a:ext cx="6300762" cy="443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0707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208584" y="5301248"/>
            <a:ext cx="1764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this system deliver?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4215" y="1214988"/>
            <a:ext cx="1152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4">
                    <a:lumMod val="75000"/>
                  </a:schemeClr>
                </a:solidFill>
                <a:latin typeface="Calibri Light" panose="020F0302020204030204" pitchFamily="34" charset="0"/>
              </a:rPr>
              <a:t>1.4%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44216" y="1805915"/>
            <a:ext cx="3296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GDP spent on public LTC – equal to the OECD average</a:t>
            </a:r>
          </a:p>
        </p:txBody>
      </p:sp>
      <p:sp>
        <p:nvSpPr>
          <p:cNvPr id="12" name="Oval 11"/>
          <p:cNvSpPr/>
          <p:nvPr/>
        </p:nvSpPr>
        <p:spPr>
          <a:xfrm>
            <a:off x="1227643" y="1279632"/>
            <a:ext cx="637200" cy="637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60512" y="1279632"/>
            <a:ext cx="637200" cy="637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08584" y="4869200"/>
            <a:ext cx="21708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456383" y="4671372"/>
            <a:ext cx="1784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18.1%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56384" y="5262299"/>
            <a:ext cx="5457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over-50s say that they are informal carers – the third highest of the 17 OECD countries where we have 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3838" y="3356992"/>
            <a:ext cx="4369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Recent data on user numbers not available, but we can get an idea by looking at other figures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61112" y="2510489"/>
            <a:ext cx="432000" cy="154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OECD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37176" y="2294489"/>
            <a:ext cx="432000" cy="176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185247" y="2060501"/>
            <a:ext cx="1152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4.0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85248" y="2651428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beds in LTC institutions per 100 people aged over 65 – just below the average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5097016" y="3478920"/>
            <a:ext cx="576064" cy="48547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3340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policy issues for LTC in the Czech Republic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people with lower income cannot afford home care</a:t>
            </a:r>
          </a:p>
          <a:p>
            <a:r>
              <a:rPr lang="en-GB" dirty="0"/>
              <a:t>What can be done to give these people better protection?</a:t>
            </a:r>
          </a:p>
          <a:p>
            <a:r>
              <a:rPr lang="en-GB" dirty="0"/>
              <a:t>How can this be done within a limited budget?</a:t>
            </a:r>
          </a:p>
        </p:txBody>
      </p:sp>
    </p:spTree>
    <p:extLst>
      <p:ext uri="{BB962C8B-B14F-4D97-AF65-F5344CB8AC3E}">
        <p14:creationId xmlns:p14="http://schemas.microsoft.com/office/powerpoint/2010/main" val="1415193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All OECD countries have some form of public LTC coverage</a:t>
            </a:r>
          </a:p>
          <a:p>
            <a:r>
              <a:rPr lang="en-GB" dirty="0"/>
              <a:t>But the different choices that countries have made in terms of structure and generosity of the system lead to wide variations in:</a:t>
            </a:r>
          </a:p>
          <a:p>
            <a:pPr lvl="1"/>
            <a:r>
              <a:rPr lang="en-GB" dirty="0"/>
              <a:t>who provides care (professionals versus informal carers)</a:t>
            </a:r>
          </a:p>
          <a:p>
            <a:pPr lvl="1"/>
            <a:r>
              <a:rPr lang="en-GB" dirty="0"/>
              <a:t>who pays for it</a:t>
            </a:r>
          </a:p>
          <a:p>
            <a:pPr lvl="1"/>
            <a:r>
              <a:rPr lang="en-GB" dirty="0"/>
              <a:t>whether home care is affordable to people with low income</a:t>
            </a:r>
          </a:p>
          <a:p>
            <a:r>
              <a:rPr lang="en-GB" dirty="0"/>
              <a:t>Informal care is an important source of support in all countries, but stronger public systems mean fewer people providing care intensively</a:t>
            </a:r>
          </a:p>
          <a:p>
            <a:r>
              <a:rPr lang="en-GB" dirty="0"/>
              <a:t>Collecting reliable data on LTC systems remains </a:t>
            </a:r>
            <a:r>
              <a:rPr lang="en-GB"/>
              <a:t>a challenge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34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3764753" y="1916832"/>
            <a:ext cx="4623671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 Light" panose="020F0302020204030204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1676521" y="1916832"/>
            <a:ext cx="2376264" cy="504056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latin typeface="Calibri Light" panose="020F0302020204030204" pitchFamily="34" charset="0"/>
              </a:rPr>
              <a:t>Email 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24793" y="1984194"/>
            <a:ext cx="426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</a:rPr>
              <a:t>tim.muir@oecd.org</a:t>
            </a:r>
            <a:r>
              <a:rPr lang="en-GB" dirty="0"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764753" y="2926980"/>
            <a:ext cx="4623671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4793" y="2994342"/>
            <a:ext cx="426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</a:rPr>
              <a:t>@OECD_social</a:t>
            </a:r>
            <a:endParaRPr lang="en-GB" dirty="0">
              <a:latin typeface="Calibri Light" panose="020F0302020204030204" pitchFamily="34" charset="0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1676522" y="2926980"/>
            <a:ext cx="2376264" cy="504056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latin typeface="Calibri Light" panose="020F0302020204030204" pitchFamily="34" charset="0"/>
              </a:rPr>
              <a:t>Follow us on Twitter</a:t>
            </a:r>
          </a:p>
        </p:txBody>
      </p:sp>
      <p:pic>
        <p:nvPicPr>
          <p:cNvPr id="10" name="Picture 9">
            <a:hlinkClick r:id="rId2"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95" t="11937" r="45934" b="8415"/>
          <a:stretch/>
        </p:blipFill>
        <p:spPr>
          <a:xfrm>
            <a:off x="599001" y="2831123"/>
            <a:ext cx="817204" cy="695770"/>
          </a:xfrm>
          <a:prstGeom prst="rect">
            <a:avLst/>
          </a:prstGeom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57" y="1916832"/>
            <a:ext cx="70449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1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92" y="3926938"/>
            <a:ext cx="843622" cy="510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764753" y="3922222"/>
            <a:ext cx="4623671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 Light" panose="020F03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24793" y="3989584"/>
            <a:ext cx="426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</a:rPr>
              <a:t>www.oecd.org/els</a:t>
            </a:r>
            <a:endParaRPr lang="en-GB" u="sng" dirty="0">
              <a:latin typeface="Calibri Light" panose="020F0302020204030204" pitchFamily="34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1676522" y="3922222"/>
            <a:ext cx="2376264" cy="504056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latin typeface="Calibri Light" panose="020F0302020204030204" pitchFamily="34" charset="0"/>
              </a:rPr>
              <a:t>Visit our website</a:t>
            </a:r>
          </a:p>
        </p:txBody>
      </p:sp>
    </p:spTree>
    <p:extLst>
      <p:ext uri="{BB962C8B-B14F-4D97-AF65-F5344CB8AC3E}">
        <p14:creationId xmlns:p14="http://schemas.microsoft.com/office/powerpoint/2010/main" val="202343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OECD definition of long-term care</a:t>
            </a:r>
          </a:p>
        </p:txBody>
      </p:sp>
      <p:sp>
        <p:nvSpPr>
          <p:cNvPr id="4" name="Rectangle 3"/>
          <p:cNvSpPr/>
          <p:nvPr/>
        </p:nvSpPr>
        <p:spPr>
          <a:xfrm>
            <a:off x="6435165" y="2168860"/>
            <a:ext cx="1950217" cy="7200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Some medical care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1364601" y="2168860"/>
            <a:ext cx="1950217" cy="7200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Personal care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3938887" y="2168860"/>
            <a:ext cx="1950217" cy="7200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Assistance services</a:t>
            </a:r>
          </a:p>
        </p:txBody>
      </p:sp>
      <p:sp>
        <p:nvSpPr>
          <p:cNvPr id="7" name="Left Brace 6"/>
          <p:cNvSpPr/>
          <p:nvPr/>
        </p:nvSpPr>
        <p:spPr>
          <a:xfrm rot="5400000">
            <a:off x="4748977" y="-1767578"/>
            <a:ext cx="252028" cy="7332815"/>
          </a:xfrm>
          <a:prstGeom prst="leftBrace">
            <a:avLst>
              <a:gd name="adj1" fmla="val 52222"/>
              <a:gd name="adj2" fmla="val 50000"/>
            </a:avLst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715860" y="1340768"/>
            <a:ext cx="231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range of services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22697" y="4221088"/>
            <a:ext cx="1950217" cy="7200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Alleviate pain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96983" y="4221088"/>
            <a:ext cx="2808312" cy="7200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Reduce or manage deterioration</a:t>
            </a:r>
          </a:p>
        </p:txBody>
      </p:sp>
      <p:sp>
        <p:nvSpPr>
          <p:cNvPr id="12" name="Left Brace 11"/>
          <p:cNvSpPr/>
          <p:nvPr/>
        </p:nvSpPr>
        <p:spPr>
          <a:xfrm rot="5400000">
            <a:off x="4748977" y="1064738"/>
            <a:ext cx="252028" cy="5772641"/>
          </a:xfrm>
          <a:prstGeom prst="leftBrace">
            <a:avLst>
              <a:gd name="adj1" fmla="val 52222"/>
              <a:gd name="adj2" fmla="val 50000"/>
            </a:avLst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166304" y="3419708"/>
            <a:ext cx="14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that aim to</a:t>
            </a:r>
          </a:p>
        </p:txBody>
      </p:sp>
      <p:sp>
        <p:nvSpPr>
          <p:cNvPr id="14" name="Left Brace 13"/>
          <p:cNvSpPr/>
          <p:nvPr/>
        </p:nvSpPr>
        <p:spPr>
          <a:xfrm rot="16200000" flipV="1">
            <a:off x="4747121" y="-471434"/>
            <a:ext cx="252028" cy="7332815"/>
          </a:xfrm>
          <a:prstGeom prst="leftBrace">
            <a:avLst>
              <a:gd name="adj1" fmla="val 52222"/>
              <a:gd name="adj2" fmla="val 50000"/>
            </a:avLst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eft Brace 16"/>
          <p:cNvSpPr/>
          <p:nvPr/>
        </p:nvSpPr>
        <p:spPr>
          <a:xfrm rot="16200000" flipV="1">
            <a:off x="4758060" y="2324879"/>
            <a:ext cx="252028" cy="5772641"/>
          </a:xfrm>
          <a:prstGeom prst="leftBrace">
            <a:avLst>
              <a:gd name="adj1" fmla="val 52222"/>
              <a:gd name="adj2" fmla="val 50000"/>
            </a:avLst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916768" y="5517232"/>
            <a:ext cx="5934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for people with </a:t>
            </a:r>
            <a:r>
              <a:rPr lang="en-GB" b="1" u="sng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degree of long-term dependency</a:t>
            </a:r>
          </a:p>
        </p:txBody>
      </p:sp>
    </p:spTree>
    <p:extLst>
      <p:ext uri="{BB962C8B-B14F-4D97-AF65-F5344CB8AC3E}">
        <p14:creationId xmlns:p14="http://schemas.microsoft.com/office/powerpoint/2010/main" val="54695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provides LTC?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0552" y="1412776"/>
            <a:ext cx="3161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Optane"/>
              </a:rPr>
              <a:t>Professional care workers</a:t>
            </a:r>
          </a:p>
        </p:txBody>
      </p:sp>
      <p:pic>
        <p:nvPicPr>
          <p:cNvPr id="6" name="Picture 2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404" y="2060848"/>
            <a:ext cx="297682" cy="7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444" y="2060848"/>
            <a:ext cx="297682" cy="7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834" y="2060848"/>
            <a:ext cx="297682" cy="7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524" y="2060848"/>
            <a:ext cx="297682" cy="7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914" y="2060848"/>
            <a:ext cx="297682" cy="7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954" y="2060848"/>
            <a:ext cx="297682" cy="7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992560" y="288429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Optane"/>
              </a:rPr>
              <a:t>6 workers per 100 people aged over 65 on average across OECD countries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064568" y="3861048"/>
            <a:ext cx="1228961" cy="436677"/>
            <a:chOff x="1116446" y="4437112"/>
            <a:chExt cx="2088232" cy="741995"/>
          </a:xfrm>
        </p:grpSpPr>
        <p:pic>
          <p:nvPicPr>
            <p:cNvPr id="13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644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648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687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656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695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699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1064568" y="4360475"/>
            <a:ext cx="1228961" cy="436677"/>
            <a:chOff x="1116446" y="4437112"/>
            <a:chExt cx="2088232" cy="741995"/>
          </a:xfrm>
        </p:grpSpPr>
        <p:pic>
          <p:nvPicPr>
            <p:cNvPr id="21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644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648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687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656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695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7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6996" y="4437112"/>
              <a:ext cx="297682" cy="741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7" name="TextBox 26"/>
          <p:cNvSpPr txBox="1"/>
          <p:nvPr/>
        </p:nvSpPr>
        <p:spPr>
          <a:xfrm>
            <a:off x="2434330" y="4037309"/>
            <a:ext cx="1654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Optane"/>
              </a:rPr>
              <a:t>Norway and Sweden </a:t>
            </a:r>
            <a:r>
              <a:rPr lang="en-GB" dirty="0">
                <a:latin typeface="Optane"/>
              </a:rPr>
              <a:t>have more than 12</a:t>
            </a:r>
          </a:p>
        </p:txBody>
      </p:sp>
      <p:pic>
        <p:nvPicPr>
          <p:cNvPr id="29" name="Picture 2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38" y="5122059"/>
            <a:ext cx="175191" cy="436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2439407" y="5086925"/>
            <a:ext cx="1654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Optane"/>
              </a:rPr>
              <a:t>Turkey and Portugal </a:t>
            </a:r>
            <a:r>
              <a:rPr lang="en-GB" dirty="0">
                <a:latin typeface="Optane"/>
              </a:rPr>
              <a:t>have less than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9064" y="1412775"/>
            <a:ext cx="1970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Optane"/>
              </a:rPr>
              <a:t>Informal carers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42261" y="2102207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Optane"/>
              </a:rPr>
              <a:t>14.7% </a:t>
            </a:r>
            <a:r>
              <a:rPr lang="en-GB" dirty="0">
                <a:latin typeface="Optane"/>
              </a:rPr>
              <a:t>of people aged over 50 say that they provide informal care at least weekly</a:t>
            </a:r>
            <a:endParaRPr lang="en-GB" b="1" dirty="0">
              <a:latin typeface="Optane"/>
            </a:endParaRPr>
          </a:p>
        </p:txBody>
      </p:sp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968" y="1997550"/>
            <a:ext cx="1139825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335971" y="6021288"/>
            <a:ext cx="5283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Sources: OECD Health Data, OECD analysis of SHARE and similar surveys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39793" y="3430741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Optane"/>
              </a:rPr>
              <a:t>Over 19% </a:t>
            </a:r>
            <a:r>
              <a:rPr lang="en-GB" dirty="0">
                <a:latin typeface="Optane"/>
              </a:rPr>
              <a:t>of over-50s in Belgium and Estonia</a:t>
            </a:r>
            <a:endParaRPr lang="en-GB" b="1" dirty="0">
              <a:latin typeface="Optane"/>
            </a:endParaRPr>
          </a:p>
        </p:txBody>
      </p:sp>
      <p:pic>
        <p:nvPicPr>
          <p:cNvPr id="171417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968" y="3207459"/>
            <a:ext cx="11334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418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967" y="4363898"/>
            <a:ext cx="11334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6569422" y="458112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Optane"/>
              </a:rPr>
              <a:t>Less than 11% </a:t>
            </a:r>
            <a:r>
              <a:rPr lang="en-GB" dirty="0">
                <a:latin typeface="Optane"/>
              </a:rPr>
              <a:t>of over-50s in Australia and Israel</a:t>
            </a:r>
            <a:endParaRPr lang="en-GB" b="1" dirty="0">
              <a:latin typeface="Optane"/>
            </a:endParaRPr>
          </a:p>
        </p:txBody>
      </p:sp>
    </p:spTree>
    <p:extLst>
      <p:ext uri="{BB962C8B-B14F-4D97-AF65-F5344CB8AC3E}">
        <p14:creationId xmlns:p14="http://schemas.microsoft.com/office/powerpoint/2010/main" val="3197353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cost of professional LTC services can be large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610" y="2204864"/>
            <a:ext cx="7004150" cy="374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64602" y="1373867"/>
            <a:ext cx="71767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The weekly cost of care for different scenarios, US dollars, PPP</a:t>
            </a:r>
          </a:p>
          <a:p>
            <a:pPr algn="ctr"/>
            <a:r>
              <a:rPr lang="en-US" sz="2400" dirty="0">
                <a:latin typeface="Optane"/>
              </a:rPr>
              <a:t>(average of 15 OECD countries)</a:t>
            </a:r>
            <a:endParaRPr lang="en-GB" sz="2400" dirty="0">
              <a:latin typeface="Optan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80992" y="6021288"/>
            <a:ext cx="473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</p:spTree>
    <p:extLst>
      <p:ext uri="{BB962C8B-B14F-4D97-AF65-F5344CB8AC3E}">
        <p14:creationId xmlns:p14="http://schemas.microsoft.com/office/powerpoint/2010/main" val="1341252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Most people can’t afford the cost from their income alone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316" y="2276872"/>
            <a:ext cx="7004150" cy="374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64602" y="1373867"/>
            <a:ext cx="71767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The cost of care for different scenarios as a % of median disposable income among people aged over 65 (average of 15 OECD countries)</a:t>
            </a:r>
            <a:endParaRPr lang="en-GB" sz="2400" dirty="0">
              <a:latin typeface="Opta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80992" y="6021288"/>
            <a:ext cx="473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OECD Social Protection for LTC Dataset, provisional figures</a:t>
            </a:r>
          </a:p>
        </p:txBody>
      </p:sp>
    </p:spTree>
    <p:extLst>
      <p:ext uri="{BB962C8B-B14F-4D97-AF65-F5344CB8AC3E}">
        <p14:creationId xmlns:p14="http://schemas.microsoft.com/office/powerpoint/2010/main" val="1995202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People can end up spending a lot over their lifetime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28" y="1897221"/>
            <a:ext cx="6708745" cy="398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64602" y="1196752"/>
            <a:ext cx="71767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Optane"/>
              </a:rPr>
              <a:t>Expected future lifetime cost of care for people aged 65 in 2009/10, by percentile (2009/10 prices)</a:t>
            </a:r>
            <a:endParaRPr lang="en-GB" sz="2400" dirty="0">
              <a:latin typeface="Optan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8934" y="6021288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latin typeface="Optane"/>
              </a:rPr>
              <a:t>Source: </a:t>
            </a:r>
            <a:r>
              <a:rPr lang="en-GB" dirty="0" err="1">
                <a:latin typeface="Optane"/>
              </a:rPr>
              <a:t>Dilnot</a:t>
            </a:r>
            <a:r>
              <a:rPr lang="en-GB" dirty="0">
                <a:latin typeface="Optane"/>
              </a:rPr>
              <a:t> Commission, 2011</a:t>
            </a:r>
          </a:p>
        </p:txBody>
      </p:sp>
    </p:spTree>
    <p:extLst>
      <p:ext uri="{BB962C8B-B14F-4D97-AF65-F5344CB8AC3E}">
        <p14:creationId xmlns:p14="http://schemas.microsoft.com/office/powerpoint/2010/main" val="244728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governments in OECD countries pay a significant share of the cost of LTC</a:t>
            </a:r>
          </a:p>
        </p:txBody>
      </p:sp>
      <p:pic>
        <p:nvPicPr>
          <p:cNvPr id="1715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591" y="1529784"/>
            <a:ext cx="1438275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52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592" y="3001595"/>
            <a:ext cx="1438275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44888" y="1810558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of reported LTC spending is public on average across OECD countries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92760" y="1777459"/>
            <a:ext cx="1112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82%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4888" y="3250718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is the lowest proportion of public spending reported – in Portugal and the United States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92760" y="3217619"/>
            <a:ext cx="1112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60%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2560" y="4758243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Optane"/>
              </a:rPr>
              <a:t>But private spending is hard to measure and therefore </a:t>
            </a:r>
            <a:r>
              <a:rPr lang="en-GB" sz="2400" b="1" u="sng" dirty="0">
                <a:latin typeface="Optane"/>
              </a:rPr>
              <a:t>underreported</a:t>
            </a:r>
            <a:r>
              <a:rPr lang="en-GB" sz="2400" dirty="0">
                <a:latin typeface="Optane"/>
              </a:rPr>
              <a:t>. Some countries report zero private spending when we know there is some.</a:t>
            </a:r>
          </a:p>
        </p:txBody>
      </p:sp>
    </p:spTree>
    <p:extLst>
      <p:ext uri="{BB962C8B-B14F-4D97-AF65-F5344CB8AC3E}">
        <p14:creationId xmlns:p14="http://schemas.microsoft.com/office/powerpoint/2010/main" val="20699382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423</TotalTime>
  <Words>2576</Words>
  <Application>Microsoft Office PowerPoint</Application>
  <PresentationFormat>A4 Paper (210x297 mm)</PresentationFormat>
  <Paragraphs>280</Paragraphs>
  <Slides>35</Slides>
  <Notes>10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  <vt:variant>
        <vt:lpstr>Custom Shows</vt:lpstr>
      </vt:variant>
      <vt:variant>
        <vt:i4>1</vt:i4>
      </vt:variant>
    </vt:vector>
  </HeadingPairs>
  <TitlesOfParts>
    <vt:vector size="46" baseType="lpstr">
      <vt:lpstr>Arial Unicode MS</vt:lpstr>
      <vt:lpstr>宋体</vt:lpstr>
      <vt:lpstr>Arial</vt:lpstr>
      <vt:lpstr>Arial Narrow</vt:lpstr>
      <vt:lpstr>Calibri</vt:lpstr>
      <vt:lpstr>Calibri Light</vt:lpstr>
      <vt:lpstr>Century Gothic</vt:lpstr>
      <vt:lpstr>Optane</vt:lpstr>
      <vt:lpstr>SPRP_Correct Power Point Template v1</vt:lpstr>
      <vt:lpstr>think-cell Slide</vt:lpstr>
      <vt:lpstr>PowerPoint Presentation</vt:lpstr>
      <vt:lpstr> Contents of this presentation</vt:lpstr>
      <vt:lpstr>Some generalisations about long-term care in OECD countries</vt:lpstr>
      <vt:lpstr>The OECD definition of long-term care</vt:lpstr>
      <vt:lpstr>Who provides LTC?</vt:lpstr>
      <vt:lpstr>The cost of professional LTC services can be large</vt:lpstr>
      <vt:lpstr>Most people can’t afford the cost from their income alone</vt:lpstr>
      <vt:lpstr>People can end up spending a lot over their lifetime</vt:lpstr>
      <vt:lpstr>So governments in OECD countries pay a significant share of the cost of LTC</vt:lpstr>
      <vt:lpstr>Countries help people with the cost of LTC through a range of programmes</vt:lpstr>
      <vt:lpstr>Comparative data on LTC systems in OECD countries</vt:lpstr>
      <vt:lpstr>Wide variations in public LTC spending are driven by choices about who pays</vt:lpstr>
      <vt:lpstr>Most OECD countries have a well-developed institutional care sector</vt:lpstr>
      <vt:lpstr>Some countries have a care model that makes more use of hospital beds</vt:lpstr>
      <vt:lpstr>But most LTC users in OECD countries live in the community</vt:lpstr>
      <vt:lpstr>Social protection systems generally ensure access to institutional care, even for poorer older people</vt:lpstr>
      <vt:lpstr>Out-of-pocket costs for community care tend to be lower…</vt:lpstr>
      <vt:lpstr>…but people have other living costs, so those with low incomes may not be able to afford to stay at home</vt:lpstr>
      <vt:lpstr>Three case studies</vt:lpstr>
      <vt:lpstr>We will look at three case studies with different types of system</vt:lpstr>
      <vt:lpstr>How the Dutch system is organised</vt:lpstr>
      <vt:lpstr>Out-of-pocket costs in the Netherlands are among the lowest in any OECD country</vt:lpstr>
      <vt:lpstr>What does this system deliver?</vt:lpstr>
      <vt:lpstr>Key policy issues for LTC in the Netherlands</vt:lpstr>
      <vt:lpstr>How the English system is organised</vt:lpstr>
      <vt:lpstr>Strong means-testing protects people with low income from the cost of LTC</vt:lpstr>
      <vt:lpstr>But people who have any significant savings are expected to use them to pay for care</vt:lpstr>
      <vt:lpstr>What does this system deliver?</vt:lpstr>
      <vt:lpstr>Key policy issues for LTC in England</vt:lpstr>
      <vt:lpstr>How the Czech system is organised</vt:lpstr>
      <vt:lpstr>Universal cash benefits are not enough to ensure that low-income people can afford home care</vt:lpstr>
      <vt:lpstr>What does this system deliver?</vt:lpstr>
      <vt:lpstr>Key policy issues for LTC in the Czech Republic</vt:lpstr>
      <vt:lpstr>Key points</vt:lpstr>
      <vt:lpstr>Thank you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马岚</cp:lastModifiedBy>
  <cp:revision>43</cp:revision>
  <cp:lastPrinted>2015-01-26T19:32:44Z</cp:lastPrinted>
  <dcterms:created xsi:type="dcterms:W3CDTF">2015-09-07T02:11:56Z</dcterms:created>
  <dcterms:modified xsi:type="dcterms:W3CDTF">2017-01-17T03:07:14Z</dcterms:modified>
</cp:coreProperties>
</file>