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0" r:id="rId1"/>
  </p:sldMasterIdLst>
  <p:notesMasterIdLst>
    <p:notesMasterId r:id="rId37"/>
  </p:notesMasterIdLst>
  <p:handoutMasterIdLst>
    <p:handoutMasterId r:id="rId38"/>
  </p:handoutMasterIdLst>
  <p:sldIdLst>
    <p:sldId id="1229" r:id="rId2"/>
    <p:sldId id="1353" r:id="rId3"/>
    <p:sldId id="1323" r:id="rId4"/>
    <p:sldId id="1324" r:id="rId5"/>
    <p:sldId id="1325" r:id="rId6"/>
    <p:sldId id="1328" r:id="rId7"/>
    <p:sldId id="1329" r:id="rId8"/>
    <p:sldId id="1330" r:id="rId9"/>
    <p:sldId id="1331" r:id="rId10"/>
    <p:sldId id="1332" r:id="rId11"/>
    <p:sldId id="1333" r:id="rId12"/>
    <p:sldId id="1334" r:id="rId13"/>
    <p:sldId id="1335" r:id="rId14"/>
    <p:sldId id="1336" r:id="rId15"/>
    <p:sldId id="1337" r:id="rId16"/>
    <p:sldId id="1338" r:id="rId17"/>
    <p:sldId id="1342" r:id="rId18"/>
    <p:sldId id="1339" r:id="rId19"/>
    <p:sldId id="1341" r:id="rId20"/>
    <p:sldId id="1356" r:id="rId21"/>
    <p:sldId id="1344" r:id="rId22"/>
    <p:sldId id="1345" r:id="rId23"/>
    <p:sldId id="1346" r:id="rId24"/>
    <p:sldId id="1357" r:id="rId25"/>
    <p:sldId id="1349" r:id="rId26"/>
    <p:sldId id="1347" r:id="rId27"/>
    <p:sldId id="1355" r:id="rId28"/>
    <p:sldId id="1351" r:id="rId29"/>
    <p:sldId id="1358" r:id="rId30"/>
    <p:sldId id="1350" r:id="rId31"/>
    <p:sldId id="1348" r:id="rId32"/>
    <p:sldId id="1352" r:id="rId33"/>
    <p:sldId id="1359" r:id="rId34"/>
    <p:sldId id="1354" r:id="rId35"/>
    <p:sldId id="1360" r:id="rId36"/>
  </p:sldIdLst>
  <p:sldSz cx="9906000" cy="6858000" type="A4"/>
  <p:notesSz cx="6794500" cy="9931400"/>
  <p:custShowLst>
    <p:custShow name="Custom Show 1" id="0">
      <p:sldLst/>
    </p:custShow>
  </p:custShowLst>
  <p:custDataLst>
    <p:tags r:id="rId3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2">
          <p15:clr>
            <a:srgbClr val="A4A3A4"/>
          </p15:clr>
        </p15:guide>
        <p15:guide id="2" orient="horz" pos="3838">
          <p15:clr>
            <a:srgbClr val="A4A3A4"/>
          </p15:clr>
        </p15:guide>
        <p15:guide id="3" orient="horz">
          <p15:clr>
            <a:srgbClr val="A4A3A4"/>
          </p15:clr>
        </p15:guide>
        <p15:guide id="4" orient="horz" pos="890">
          <p15:clr>
            <a:srgbClr val="A4A3A4"/>
          </p15:clr>
        </p15:guide>
        <p15:guide id="5" pos="6023">
          <p15:clr>
            <a:srgbClr val="A4A3A4"/>
          </p15:clr>
        </p15:guide>
        <p15:guide id="6" pos="308">
          <p15:clr>
            <a:srgbClr val="A4A3A4"/>
          </p15:clr>
        </p15:guide>
        <p15:guide id="7" pos="5796">
          <p15:clr>
            <a:srgbClr val="A4A3A4"/>
          </p15:clr>
        </p15:guide>
        <p15:guide id="8" pos="21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ristina Zanetti" initials="CZ" lastIdx="1" clrIdx="0"/>
  <p:cmAuthor id="1" name="af" initials="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DA65"/>
    <a:srgbClr val="FFFFFF"/>
    <a:srgbClr val="FFCC00"/>
    <a:srgbClr val="E39913"/>
    <a:srgbClr val="F2F2F2"/>
    <a:srgbClr val="FFFF99"/>
    <a:srgbClr val="FFFFCC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211" autoAdjust="0"/>
    <p:restoredTop sz="88099" autoAdjust="0"/>
  </p:normalViewPr>
  <p:slideViewPr>
    <p:cSldViewPr>
      <p:cViewPr varScale="1">
        <p:scale>
          <a:sx n="64" d="100"/>
          <a:sy n="64" d="100"/>
        </p:scale>
        <p:origin x="1794" y="60"/>
      </p:cViewPr>
      <p:guideLst>
        <p:guide orient="horz" pos="572"/>
        <p:guide orient="horz" pos="3838"/>
        <p:guide orient="horz"/>
        <p:guide orient="horz" pos="890"/>
        <p:guide pos="6023"/>
        <p:guide pos="308"/>
        <p:guide pos="5796"/>
        <p:guide pos="2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7" d="100"/>
        <a:sy n="67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3006" y="-108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48158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C65DB725-3F53-423B-B263-9F51CF8FAAF6}" type="datetimeFigureOut">
              <a:rPr lang="en-US"/>
              <a:pPr>
                <a:defRPr/>
              </a:pPr>
              <a:t>1/17/2017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48158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54AC8908-A1FB-4505-B212-4B2A7EC61A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249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48158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72848AB1-372C-417D-B58B-3446A2DC6E62}" type="datetimeFigureOut">
              <a:rPr lang="en-US"/>
              <a:pPr>
                <a:defRPr/>
              </a:pPr>
              <a:t>1/17/2017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7713"/>
            <a:ext cx="537368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765" tIns="49881" rIns="99765" bIns="4988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928" y="4719044"/>
            <a:ext cx="5434648" cy="446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48158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B9DF5CB4-1F12-4B4C-891B-F676007582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229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19844084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is an example of what Marcello</a:t>
            </a:r>
            <a:r>
              <a:rPr lang="en-GB" baseline="0" dirty="0"/>
              <a:t> was talking about earlier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164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There</a:t>
            </a:r>
            <a:r>
              <a:rPr lang="en-GB" baseline="0" dirty="0"/>
              <a:t> may be some overlap here with what Marcello talked about this morning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But I think that I will provide a slightly different angle on the issues – although I don’t think I’m going to contradict him on any points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In particular, I’m going to show you some of the data that the OECD has on LTC systems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That data is quite limited relative to the data that we have on acute health systems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You’ll notice that there is no data on any of my slides for China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One thing I would be very interested in exploring in the future is whether similar data can be collected for China so that we can compare the situation there with OECD countries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182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1200" y="747713"/>
            <a:ext cx="5373688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This is </a:t>
            </a:r>
            <a:r>
              <a:rPr lang="en-GB" baseline="0" dirty="0"/>
              <a:t>the definition used in the Joint Health Accounts Questionnaire – it’s very much in line with what Marcello outlined this morning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It defines long-term care in terms of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baseline="0" dirty="0"/>
              <a:t>The services that are included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baseline="0" dirty="0"/>
              <a:t>The purpose of these services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baseline="0" dirty="0"/>
              <a:t>And the recipients of the services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baseline="0" dirty="0"/>
              <a:t>So we are talking about: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baseline="0" dirty="0"/>
              <a:t>personal care (things like washing and dressing)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baseline="0" dirty="0"/>
              <a:t>Assistance services (such as help with housework)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baseline="0" dirty="0"/>
              <a:t>And some aspects of medical care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baseline="0" dirty="0"/>
              <a:t>With the aim of alleviating pain or preventing or managing deterioration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baseline="0" dirty="0"/>
              <a:t>For people with some degree of ongoing dependency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87AE9-B667-403A-82C4-4A72DAA66FD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3670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 who provides</a:t>
            </a:r>
            <a:r>
              <a:rPr lang="en-GB" baseline="0" dirty="0"/>
              <a:t> these service?</a:t>
            </a:r>
          </a:p>
          <a:p>
            <a:r>
              <a:rPr lang="en-GB" baseline="0" dirty="0"/>
              <a:t>Marcello mentioned that most LTC is provided informally</a:t>
            </a:r>
          </a:p>
          <a:p>
            <a:r>
              <a:rPr lang="en-GB" baseline="0" dirty="0"/>
              <a:t>The OECD has some data on this that broadly agrees with what he says</a:t>
            </a:r>
          </a:p>
          <a:p>
            <a:endParaRPr lang="en-GB" baseline="0" dirty="0"/>
          </a:p>
          <a:p>
            <a:r>
              <a:rPr lang="en-GB" baseline="0" dirty="0"/>
              <a:t>We collect data from countries on the number of professional (that is, paid) care workers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These people are a mix of nurses and lower-skilled personal care workers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But the levels of training and pay vary a lot between countries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baseline="0" dirty="0"/>
              <a:t>We can also get some information on informal carers by looking at survey data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As you can see, there are more informal carers on average than professional care workers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But only around 2/3 of these people are providing care every day, so in terms of the total amount of care, it’s hard to compare the two</a:t>
            </a:r>
            <a:endParaRPr lang="en-GB" dirty="0"/>
          </a:p>
          <a:p>
            <a:endParaRPr lang="en-GB" dirty="0"/>
          </a:p>
          <a:p>
            <a:r>
              <a:rPr lang="en-GB" dirty="0"/>
              <a:t>There is a link between the two: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Sweden</a:t>
            </a:r>
            <a:r>
              <a:rPr lang="en-GB" baseline="0" dirty="0"/>
              <a:t> has a low rate of informal care – only just over 11%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Israel has a lot of formal care workers – more than 11 per 100 people aged over 65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5172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is perhaps the only time</a:t>
            </a:r>
            <a:r>
              <a:rPr lang="en-GB" baseline="0" dirty="0"/>
              <a:t> when I will contradict something that Marcello said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When people have very severe needs, home care can actually be more expensive than institutional care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The reason why it is often cheaper is that for many people it isn’t all provided formally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baseline="0" dirty="0"/>
              <a:t>Family and friends do a significant share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baseline="0" dirty="0"/>
              <a:t>This reduces the financial cost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baseline="0" dirty="0"/>
              <a:t>But it isn’t free – it has costs for those providing the care in terms of the time they give up, their health, and work opportunities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139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</a:t>
            </a:r>
            <a:r>
              <a:rPr lang="en-GB" baseline="0" dirty="0"/>
              <a:t> many countries, when people can’t afford to fund LTC from their income, they use their asset – their savings, or if they go into institutional care they may sell their home</a:t>
            </a:r>
          </a:p>
          <a:p>
            <a:r>
              <a:rPr lang="en-GB" dirty="0"/>
              <a:t>When</a:t>
            </a:r>
            <a:r>
              <a:rPr lang="en-GB" baseline="0" dirty="0"/>
              <a:t> we are thinking about asset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0952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</a:t>
            </a:r>
            <a:r>
              <a:rPr lang="en-GB" baseline="0" dirty="0"/>
              <a:t> is not an exhaustive list of the types of programme that we see, and some countries have a mix of different systems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F5CB4-1F12-4B4C-891B-F676007582BC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1363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1200" y="747713"/>
            <a:ext cx="5373688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The data for this indicator seem plausible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The</a:t>
            </a:r>
            <a:r>
              <a:rPr lang="en-GB" baseline="0" dirty="0"/>
              <a:t> countries with the highest concentration of beds are those with strong public LTC provision and a well-developed institutional care sector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Those with the fewest beds are generally those with the least developed public systems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Korea and Japan are an interesting case, since they have well-developed public systems but few beds – the answer to this lies in the next indicator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87AE9-B667-403A-82C4-4A72DAA66FDE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770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1200" y="747713"/>
            <a:ext cx="5373688" cy="3721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We can see</a:t>
            </a:r>
            <a:r>
              <a:rPr lang="en-GB" baseline="0" dirty="0"/>
              <a:t> that in the latest data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Luxembourg, the Netherlands, Norway and Turkey all report zero beds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In general, most countries report low numbers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But there are a few reporting much higher numbers, especially Japan and Korea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/>
              <a:t>We can see now why they report low numbers of beds in institutions – many people are cared for in hospitals instead – although this number is falling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287AE9-B667-403A-82C4-4A72DAA66FDE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348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3916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AutoShape 105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 userDrawn="1">
            <p:custDataLst>
              <p:tags r:id="rId3"/>
            </p:custDataLst>
          </p:nvPr>
        </p:nvSpPr>
        <p:spPr>
          <a:xfrm>
            <a:off x="200340" y="116540"/>
            <a:ext cx="9433310" cy="67184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latin typeface="Optane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  <p:custDataLst>
              <p:tags r:id="rId4"/>
            </p:custDataLst>
          </p:nvPr>
        </p:nvSpPr>
        <p:spPr>
          <a:xfrm>
            <a:off x="742950" y="2130436"/>
            <a:ext cx="8420100" cy="14700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/>
              <a:t>Click to edit Master subtitle style</a:t>
            </a:r>
            <a:endParaRPr lang="it-IT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3048468" y="476590"/>
            <a:ext cx="3766036" cy="32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800" b="1" i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cs typeface="Arial" charset="0"/>
              </a:rPr>
              <a:t>BOZZA</a:t>
            </a:r>
            <a:r>
              <a:rPr lang="en-US" sz="1800" b="1" i="1" u="sng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cs typeface="Arial" charset="0"/>
              </a:rPr>
              <a:t> PER DISCUSSIONE</a:t>
            </a:r>
            <a:endParaRPr lang="en-US" sz="1400" b="1" i="1" u="sng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17/01/2017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3"/>
            <a:ext cx="2414588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3"/>
            <a:ext cx="7078663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17/01/2017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860" y="0"/>
            <a:ext cx="3599688" cy="359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349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17/01/2017</a:t>
            </a:fld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11"/>
            <a:ext cx="8420100" cy="1362075"/>
          </a:xfrm>
        </p:spPr>
        <p:txBody>
          <a:bodyPr anchor="t"/>
          <a:lstStyle>
            <a:lvl1pPr algn="l">
              <a:defRPr sz="4000" b="1" cap="all"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17/01/2017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17/01/2017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17/01/2017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17/01/2017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42332" y="6356361"/>
            <a:ext cx="2311400" cy="3651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17/01/2017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6"/>
            <a:ext cx="5537729" cy="5853113"/>
          </a:xfrm>
        </p:spPr>
        <p:txBody>
          <a:bodyPr/>
          <a:lstStyle>
            <a:lvl1pPr>
              <a:defRPr sz="3200">
                <a:latin typeface="Optane" pitchFamily="2" charset="0"/>
              </a:defRPr>
            </a:lvl1pPr>
            <a:lvl2pPr>
              <a:defRPr sz="2800">
                <a:latin typeface="Optane" pitchFamily="2" charset="0"/>
              </a:defRPr>
            </a:lvl2pPr>
            <a:lvl3pPr>
              <a:defRPr sz="2400">
                <a:latin typeface="Optane" pitchFamily="2" charset="0"/>
              </a:defRPr>
            </a:lvl3pPr>
            <a:lvl4pPr>
              <a:defRPr sz="2000">
                <a:latin typeface="Optane" pitchFamily="2" charset="0"/>
              </a:defRPr>
            </a:lvl4pPr>
            <a:lvl5pPr>
              <a:defRPr sz="2000">
                <a:latin typeface="Optane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17/01/2017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altLang="zh-CN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>
                <a:latin typeface="Optane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/>
              <a:t>Click icon to add picture</a:t>
            </a:r>
            <a:endParaRPr lang="it-I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17/01/2017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/>
              <a:t>EY_IDEA MANAGEMENT_V0.5.PPTX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4178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525" y="0"/>
            <a:ext cx="908650" cy="90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4364" y="80970"/>
            <a:ext cx="9066340" cy="648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it-I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370" y="980661"/>
            <a:ext cx="8994330" cy="5145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17/01/2017</a:t>
            </a:fld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44360" y="6381410"/>
            <a:ext cx="921728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344364" y="908650"/>
            <a:ext cx="9201590" cy="0"/>
          </a:xfrm>
          <a:prstGeom prst="line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646464"/>
              </a:solidFill>
              <a:latin typeface="Optane" pitchFamily="2" charset="0"/>
            </a:endParaRPr>
          </a:p>
        </p:txBody>
      </p:sp>
      <p:sp>
        <p:nvSpPr>
          <p:cNvPr id="35" name="Rectangle 9"/>
          <p:cNvSpPr>
            <a:spLocks noChangeArrowheads="1"/>
          </p:cNvSpPr>
          <p:nvPr/>
        </p:nvSpPr>
        <p:spPr bwMode="auto">
          <a:xfrm>
            <a:off x="339635" y="6530579"/>
            <a:ext cx="6635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>
                <a:solidFill>
                  <a:srgbClr val="000000"/>
                </a:solidFill>
                <a:latin typeface="Optane" pitchFamily="2" charset="0"/>
                <a:cs typeface="Arial" charset="0"/>
              </a:rPr>
              <a:t>Page </a:t>
            </a:r>
            <a:fld id="{176C9665-13A1-4E4A-84AC-67452C24411B}" type="slidenum">
              <a:rPr lang="en-US" sz="1100" smtClean="0">
                <a:solidFill>
                  <a:srgbClr val="000000"/>
                </a:solidFill>
                <a:latin typeface="Optane" pitchFamily="2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100" dirty="0">
              <a:solidFill>
                <a:srgbClr val="000000"/>
              </a:solidFill>
              <a:latin typeface="Optane" pitchFamily="2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Optane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C000"/>
        </a:buClr>
        <a:buSzPct val="75000"/>
        <a:buFont typeface="Arial" pitchFamily="34" charset="0"/>
        <a:buChar char="►"/>
        <a:defRPr sz="3200" kern="1200">
          <a:solidFill>
            <a:schemeClr val="tx1"/>
          </a:solidFill>
          <a:latin typeface="Optane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800" kern="1200">
          <a:solidFill>
            <a:schemeClr val="tx1"/>
          </a:solidFill>
          <a:latin typeface="Optane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•"/>
        <a:defRPr sz="2400" kern="1200">
          <a:solidFill>
            <a:schemeClr val="tx1"/>
          </a:solidFill>
          <a:latin typeface="Optane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»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hyperlink" Target="https://twitter.com/OECD_Socia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560512" y="3717032"/>
            <a:ext cx="9001249" cy="3108543"/>
          </a:xfrm>
          <a:prstGeom prst="rect">
            <a:avLst/>
          </a:prstGeom>
        </p:spPr>
        <p:txBody>
          <a:bodyPr wrap="square" lIns="36000" tIns="0" rIns="36000" bIns="0">
            <a:spAutoFit/>
          </a:bodyPr>
          <a:lstStyle/>
          <a:p>
            <a:pPr algn="ctr" defTabSz="457200" eaLnBrk="0" hangingPunct="0">
              <a:buClr>
                <a:srgbClr val="FFC000"/>
              </a:buClr>
              <a:buSzPct val="85000"/>
              <a:defRPr/>
            </a:pPr>
            <a:r>
              <a:rPr lang="en-GB" sz="3600" dirty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Long-term care in OECD countries</a:t>
            </a:r>
          </a:p>
          <a:p>
            <a:pPr algn="ctr" defTabSz="457200" eaLnBrk="0" hangingPunct="0">
              <a:buClr>
                <a:srgbClr val="FFC000"/>
              </a:buClr>
              <a:buSzPct val="85000"/>
              <a:defRPr/>
            </a:pPr>
            <a:r>
              <a:rPr lang="en-GB" sz="2000" b="1" dirty="0"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rPr>
              <a:t>Tim Muir, OECD Health Division</a:t>
            </a: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endParaRPr lang="en-GB" sz="3200" b="1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endParaRPr lang="it-IT" sz="800" b="1" noProof="1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eaLnBrk="0" hangingPunct="0"/>
            <a:r>
              <a:rPr lang="en-US" altLang="zh-CN" sz="1400" dirty="0">
                <a:latin typeface="Arial" panose="020B0604020202020204" pitchFamily="34" charset="0"/>
                <a:ea typeface="宋体" panose="02010600030101010101" pitchFamily="2" charset="-122"/>
              </a:rPr>
              <a:t>Component Two- 2016 Training Course “</a:t>
            </a:r>
            <a:r>
              <a:rPr lang="en-US" altLang="zh-CN" sz="1400" i="1" dirty="0">
                <a:latin typeface="Arial" panose="020B0604020202020204" pitchFamily="34" charset="0"/>
                <a:ea typeface="宋体" panose="02010600030101010101" pitchFamily="2" charset="-122"/>
              </a:rPr>
              <a:t>European practices in the Governance, Financial Management and Strategies for a Sustainable Social Security System</a:t>
            </a:r>
            <a:r>
              <a:rPr lang="en-US" altLang="zh-CN" sz="1400" dirty="0">
                <a:latin typeface="Arial" panose="020B0604020202020204" pitchFamily="34" charset="0"/>
                <a:ea typeface="宋体" panose="02010600030101010101" pitchFamily="2" charset="-122"/>
              </a:rPr>
              <a:t>”</a:t>
            </a:r>
            <a:endParaRPr lang="zh-CN" altLang="zh-CN" sz="14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ctr"/>
            <a:endParaRPr lang="en-US" altLang="zh-CN" sz="4400" dirty="0">
              <a:cs typeface="Arial" panose="020B0604020202020204" pitchFamily="34" charset="0"/>
            </a:endParaRPr>
          </a:p>
          <a:p>
            <a:pPr algn="ctr"/>
            <a:r>
              <a:rPr lang="en-US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Italy, October</a:t>
            </a:r>
            <a:r>
              <a:rPr lang="pl-PL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16th -30th</a:t>
            </a:r>
            <a:r>
              <a:rPr lang="pl-PL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, 201</a:t>
            </a:r>
            <a:r>
              <a:rPr lang="it-IT" altLang="zh-CN" sz="1400" b="1" dirty="0"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t>6</a:t>
            </a:r>
            <a:endParaRPr lang="pl-PL" altLang="zh-CN" sz="1400" b="1" dirty="0"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24847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200" b="1" dirty="0"/>
              <a:t>Tax-funded universal coverage</a:t>
            </a:r>
          </a:p>
          <a:p>
            <a:pPr lvl="1"/>
            <a:r>
              <a:rPr lang="en-GB" sz="2200" dirty="0"/>
              <a:t>e.g. Nordic countries</a:t>
            </a:r>
          </a:p>
          <a:p>
            <a:pPr lvl="1"/>
            <a:r>
              <a:rPr lang="en-GB" sz="2200" dirty="0"/>
              <a:t>Users pay only small </a:t>
            </a:r>
            <a:r>
              <a:rPr lang="en-GB" sz="2200" dirty="0" err="1"/>
              <a:t>copayments</a:t>
            </a:r>
            <a:endParaRPr lang="en-GB" sz="2200" dirty="0"/>
          </a:p>
          <a:p>
            <a:pPr lvl="1"/>
            <a:r>
              <a:rPr lang="en-GB" sz="2200" dirty="0"/>
              <a:t>High public expenditure (2-4% of GDP)</a:t>
            </a:r>
          </a:p>
          <a:p>
            <a:r>
              <a:rPr lang="en-GB" sz="2200" b="1" dirty="0"/>
              <a:t>Dedicated LTC insurance</a:t>
            </a:r>
          </a:p>
          <a:p>
            <a:pPr lvl="1"/>
            <a:r>
              <a:rPr lang="en-GB" sz="2200" dirty="0"/>
              <a:t>Often found in countries that finance health via health insurance</a:t>
            </a:r>
          </a:p>
          <a:p>
            <a:pPr lvl="1"/>
            <a:r>
              <a:rPr lang="en-GB" sz="2200" dirty="0"/>
              <a:t>e.g. Germany, Japan, Korea, Netherlands</a:t>
            </a:r>
          </a:p>
          <a:p>
            <a:pPr lvl="1"/>
            <a:r>
              <a:rPr lang="en-GB" sz="2200" dirty="0"/>
              <a:t>Variation in comprehensiveness: low (Germany, Korea) or high (Japan, Netherlands)</a:t>
            </a:r>
          </a:p>
          <a:p>
            <a:r>
              <a:rPr lang="en-GB" sz="2200" b="1" dirty="0"/>
              <a:t>Tax-funded safety net systems</a:t>
            </a:r>
          </a:p>
          <a:p>
            <a:pPr lvl="1"/>
            <a:r>
              <a:rPr lang="en-GB" sz="2200" dirty="0"/>
              <a:t>e.g. UK and US</a:t>
            </a:r>
          </a:p>
          <a:p>
            <a:pPr lvl="1"/>
            <a:r>
              <a:rPr lang="en-GB" sz="2200" dirty="0"/>
              <a:t>Only people who can’t afford to pay out of pocket are covered</a:t>
            </a:r>
          </a:p>
          <a:p>
            <a:r>
              <a:rPr lang="en-GB" sz="2200" b="1" dirty="0"/>
              <a:t>Cash benefits</a:t>
            </a:r>
          </a:p>
          <a:p>
            <a:pPr lvl="1"/>
            <a:r>
              <a:rPr lang="en-GB" sz="2200" dirty="0"/>
              <a:t>e.g. the Czech Republic has universal cash benefits that cover a proportion of the cost of care</a:t>
            </a:r>
          </a:p>
          <a:p>
            <a:pPr lvl="1"/>
            <a:endParaRPr lang="en-GB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Countries help people with the cost of LTC through a range of programmes</a:t>
            </a:r>
          </a:p>
        </p:txBody>
      </p:sp>
    </p:spTree>
    <p:extLst>
      <p:ext uri="{BB962C8B-B14F-4D97-AF65-F5344CB8AC3E}">
        <p14:creationId xmlns:p14="http://schemas.microsoft.com/office/powerpoint/2010/main" val="3583615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Comparative data on LTC systems in OECD countries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Part 2</a:t>
            </a:r>
          </a:p>
        </p:txBody>
      </p:sp>
    </p:spTree>
    <p:extLst>
      <p:ext uri="{BB962C8B-B14F-4D97-AF65-F5344CB8AC3E}">
        <p14:creationId xmlns:p14="http://schemas.microsoft.com/office/powerpoint/2010/main" val="806107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Wide variations in public LTC spending are driven by choices about who pays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26552" y="1095127"/>
            <a:ext cx="8130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Optane"/>
              </a:rPr>
              <a:t>Long-term care public expenditure, as share of GDP, 2014 (or nearest year)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91909" y="6021288"/>
            <a:ext cx="2327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>
                <a:latin typeface="Optane"/>
              </a:rPr>
              <a:t>Source: OECD Health Accounts</a:t>
            </a:r>
          </a:p>
        </p:txBody>
      </p:sp>
      <p:pic>
        <p:nvPicPr>
          <p:cNvPr id="171417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673" y="1306983"/>
            <a:ext cx="8602662" cy="478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6566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506" y="1124744"/>
            <a:ext cx="8789856" cy="4945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Most OECD countries have a well-developed institutional care sector</a:t>
            </a:r>
          </a:p>
        </p:txBody>
      </p:sp>
      <p:sp>
        <p:nvSpPr>
          <p:cNvPr id="4" name="Rectangle 3"/>
          <p:cNvSpPr/>
          <p:nvPr/>
        </p:nvSpPr>
        <p:spPr>
          <a:xfrm>
            <a:off x="332487" y="980728"/>
            <a:ext cx="90850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Optane"/>
              </a:rPr>
              <a:t>Beds in residential long-term care facilities per 1,000 population aged 65+, 2014 or nearest year</a:t>
            </a:r>
            <a:endParaRPr lang="en-GB" sz="2400" dirty="0">
              <a:latin typeface="Optane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82053" y="6021288"/>
            <a:ext cx="2037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>
                <a:latin typeface="Optane"/>
              </a:rPr>
              <a:t>Source: OECD Health Data</a:t>
            </a:r>
          </a:p>
        </p:txBody>
      </p:sp>
    </p:spTree>
    <p:extLst>
      <p:ext uri="{BB962C8B-B14F-4D97-AF65-F5344CB8AC3E}">
        <p14:creationId xmlns:p14="http://schemas.microsoft.com/office/powerpoint/2010/main" val="3680337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Some countries have a care model that makes more use of hospital beds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524" y="1052736"/>
            <a:ext cx="8789856" cy="495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442610" y="974716"/>
            <a:ext cx="68647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Optane"/>
              </a:rPr>
              <a:t>LTC beds in hospitals per 1,000 population aged 65+, 2014 or nearest year</a:t>
            </a:r>
            <a:endParaRPr lang="en-GB" sz="2400" dirty="0">
              <a:latin typeface="Optane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82053" y="6021288"/>
            <a:ext cx="2037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>
                <a:latin typeface="Optane"/>
              </a:rPr>
              <a:t>Source: OECD Health Data</a:t>
            </a:r>
          </a:p>
        </p:txBody>
      </p:sp>
    </p:spTree>
    <p:extLst>
      <p:ext uri="{BB962C8B-B14F-4D97-AF65-F5344CB8AC3E}">
        <p14:creationId xmlns:p14="http://schemas.microsoft.com/office/powerpoint/2010/main" val="21826745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5791829" y="3202080"/>
            <a:ext cx="2125500" cy="1962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latin typeface="Calibri Light" panose="020F0302020204030204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520723" y="2348880"/>
            <a:ext cx="3049800" cy="2815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latin typeface="Calibri Light" panose="020F03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But most LTC users in OECD countries live in the community</a:t>
            </a:r>
          </a:p>
        </p:txBody>
      </p:sp>
      <p:sp>
        <p:nvSpPr>
          <p:cNvPr id="4" name="Oval 3"/>
          <p:cNvSpPr/>
          <p:nvPr/>
        </p:nvSpPr>
        <p:spPr>
          <a:xfrm>
            <a:off x="2507691" y="2978880"/>
            <a:ext cx="2367300" cy="21852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latin typeface="Calibri Light" panose="020F0302020204030204" pitchFamily="34" charset="0"/>
              </a:rPr>
              <a:t>Over 2%</a:t>
            </a:r>
            <a:endParaRPr lang="en-GB" dirty="0">
              <a:latin typeface="Calibri Light" panose="020F0302020204030204" pitchFamily="34" charset="0"/>
            </a:endParaRPr>
          </a:p>
          <a:p>
            <a:pPr algn="ctr"/>
            <a:r>
              <a:rPr lang="en-GB" sz="1400" dirty="0">
                <a:latin typeface="Calibri Light" panose="020F0302020204030204" pitchFamily="34" charset="0"/>
              </a:rPr>
              <a:t>of the population receives home care</a:t>
            </a:r>
          </a:p>
        </p:txBody>
      </p:sp>
      <p:sp>
        <p:nvSpPr>
          <p:cNvPr id="5" name="Oval 4"/>
          <p:cNvSpPr/>
          <p:nvPr/>
        </p:nvSpPr>
        <p:spPr>
          <a:xfrm>
            <a:off x="6656770" y="3842880"/>
            <a:ext cx="1431300" cy="13212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2400" dirty="0">
                <a:latin typeface="Calibri Light" panose="020F0302020204030204" pitchFamily="34" charset="0"/>
              </a:rPr>
              <a:t>0.75%</a:t>
            </a:r>
          </a:p>
          <a:p>
            <a:pPr algn="ctr"/>
            <a:r>
              <a:rPr lang="en-GB" sz="1400" dirty="0">
                <a:latin typeface="Calibri Light" panose="020F0302020204030204" pitchFamily="34" charset="0"/>
              </a:rPr>
              <a:t>receives institutional care</a:t>
            </a:r>
          </a:p>
        </p:txBody>
      </p:sp>
      <p:sp>
        <p:nvSpPr>
          <p:cNvPr id="7" name="Oval 6"/>
          <p:cNvSpPr/>
          <p:nvPr/>
        </p:nvSpPr>
        <p:spPr>
          <a:xfrm>
            <a:off x="4016896" y="4573680"/>
            <a:ext cx="639600" cy="5904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latin typeface="Calibri Light" panose="020F03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66679" y="2645542"/>
            <a:ext cx="13170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tx1">
                    <a:lumMod val="50000"/>
                  </a:schemeClr>
                </a:solidFill>
                <a:latin typeface="Calibri Light" panose="020F0302020204030204" pitchFamily="34" charset="0"/>
              </a:rPr>
              <a:t>Switzerland:</a:t>
            </a:r>
          </a:p>
          <a:p>
            <a:r>
              <a:rPr lang="en-GB" dirty="0">
                <a:solidFill>
                  <a:schemeClr val="tx1">
                    <a:lumMod val="50000"/>
                  </a:schemeClr>
                </a:solidFill>
                <a:latin typeface="Calibri Light" panose="020F0302020204030204" pitchFamily="34" charset="0"/>
              </a:rPr>
              <a:t>3.4%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04586" y="5164080"/>
            <a:ext cx="1641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tx1">
                    <a:lumMod val="50000"/>
                  </a:schemeClr>
                </a:solidFill>
                <a:latin typeface="Calibri Light" panose="020F0302020204030204" pitchFamily="34" charset="0"/>
              </a:rPr>
              <a:t>Portugal: 0.15%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34747" y="3437630"/>
            <a:ext cx="9973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tx1">
                    <a:lumMod val="50000"/>
                  </a:schemeClr>
                </a:solidFill>
                <a:latin typeface="Calibri Light" panose="020F0302020204030204" pitchFamily="34" charset="0"/>
              </a:rPr>
              <a:t>Belgium:</a:t>
            </a:r>
          </a:p>
          <a:p>
            <a:r>
              <a:rPr lang="en-GB" dirty="0">
                <a:solidFill>
                  <a:schemeClr val="tx1">
                    <a:lumMod val="50000"/>
                  </a:schemeClr>
                </a:solidFill>
                <a:latin typeface="Calibri Light" panose="020F0302020204030204" pitchFamily="34" charset="0"/>
              </a:rPr>
              <a:t>1.6%</a:t>
            </a:r>
          </a:p>
        </p:txBody>
      </p:sp>
      <p:sp>
        <p:nvSpPr>
          <p:cNvPr id="13" name="Oval 12"/>
          <p:cNvSpPr/>
          <p:nvPr/>
        </p:nvSpPr>
        <p:spPr>
          <a:xfrm>
            <a:off x="7802990" y="4822080"/>
            <a:ext cx="370500" cy="342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latin typeface="Calibri Light" panose="020F03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38707" y="5177902"/>
            <a:ext cx="1472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tx1">
                    <a:lumMod val="50000"/>
                  </a:schemeClr>
                </a:solidFill>
                <a:latin typeface="Calibri Light" panose="020F0302020204030204" pitchFamily="34" charset="0"/>
              </a:rPr>
              <a:t>Turkey: 0.05%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208584" y="1484784"/>
            <a:ext cx="73328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Optane"/>
              </a:rPr>
              <a:t>% of population receiving LTC at home and in institutions, average across OECD countries</a:t>
            </a:r>
            <a:endParaRPr lang="en-GB" sz="2400" dirty="0">
              <a:latin typeface="Optane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04728" y="5703639"/>
            <a:ext cx="10839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  <a:latin typeface="Optane"/>
              </a:rPr>
              <a:t>At home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177136" y="5703639"/>
            <a:ext cx="16305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  <a:latin typeface="Optane"/>
              </a:rPr>
              <a:t>In institutions</a:t>
            </a:r>
          </a:p>
        </p:txBody>
      </p:sp>
    </p:spTree>
    <p:extLst>
      <p:ext uri="{BB962C8B-B14F-4D97-AF65-F5344CB8AC3E}">
        <p14:creationId xmlns:p14="http://schemas.microsoft.com/office/powerpoint/2010/main" val="36100994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Social protection systems generally ensure access to institutional care, even for poorer older people</a:t>
            </a:r>
          </a:p>
        </p:txBody>
      </p:sp>
      <p:pic>
        <p:nvPicPr>
          <p:cNvPr id="17152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624" y="1609327"/>
            <a:ext cx="6768752" cy="42679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32487" y="980728"/>
            <a:ext cx="90850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Optane"/>
              </a:rPr>
              <a:t>Out-of-pocket costs for institutional care as a proportion of income, for low-income older people in OECD countries</a:t>
            </a:r>
            <a:endParaRPr lang="en-GB" sz="2400" dirty="0">
              <a:latin typeface="Optane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04928" y="6011996"/>
            <a:ext cx="5314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>
                <a:latin typeface="Optane"/>
              </a:rPr>
              <a:t>Source: OECD Social Protection for LTC Dataset, provisional figures</a:t>
            </a:r>
          </a:p>
        </p:txBody>
      </p:sp>
    </p:spTree>
    <p:extLst>
      <p:ext uri="{BB962C8B-B14F-4D97-AF65-F5344CB8AC3E}">
        <p14:creationId xmlns:p14="http://schemas.microsoft.com/office/powerpoint/2010/main" val="13260626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Out-of-pocket costs for community care tend to be lower…</a:t>
            </a:r>
          </a:p>
        </p:txBody>
      </p:sp>
      <p:pic>
        <p:nvPicPr>
          <p:cNvPr id="17162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231" y="1680902"/>
            <a:ext cx="6959153" cy="434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32487" y="980728"/>
            <a:ext cx="90850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Optane"/>
              </a:rPr>
              <a:t>Out-of-pocket costs for home care (moderate needs) as a proportion of income, for low-income older people in OECD countries</a:t>
            </a:r>
            <a:endParaRPr lang="en-GB" sz="2400" dirty="0">
              <a:latin typeface="Optane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04928" y="6011996"/>
            <a:ext cx="5314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>
                <a:latin typeface="Optane"/>
              </a:rPr>
              <a:t>Source: OECD Social Protection for LTC Dataset, provisional figures</a:t>
            </a:r>
          </a:p>
        </p:txBody>
      </p:sp>
    </p:spTree>
    <p:extLst>
      <p:ext uri="{BB962C8B-B14F-4D97-AF65-F5344CB8AC3E}">
        <p14:creationId xmlns:p14="http://schemas.microsoft.com/office/powerpoint/2010/main" val="15813370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…but people have other living costs, so those with low incomes may not be able to afford to stay at home</a:t>
            </a:r>
          </a:p>
        </p:txBody>
      </p:sp>
      <p:pic>
        <p:nvPicPr>
          <p:cNvPr id="171417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608" y="1580874"/>
            <a:ext cx="7056784" cy="4800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97216" y="5734997"/>
            <a:ext cx="2722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>
                <a:latin typeface="Optane"/>
              </a:rPr>
              <a:t>Source: OECD Social Protection for LTC Dataset, provisional figures</a:t>
            </a:r>
          </a:p>
        </p:txBody>
      </p:sp>
      <p:sp>
        <p:nvSpPr>
          <p:cNvPr id="7" name="Rectangle 6"/>
          <p:cNvSpPr/>
          <p:nvPr/>
        </p:nvSpPr>
        <p:spPr>
          <a:xfrm>
            <a:off x="332487" y="980728"/>
            <a:ext cx="90850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Optane"/>
              </a:rPr>
              <a:t>The effect of out-of-pocket costs on disposable income for low-income older people receiving home care for moderate LTC needs</a:t>
            </a:r>
            <a:endParaRPr lang="en-GB" sz="2400" dirty="0">
              <a:latin typeface="Optane"/>
            </a:endParaRPr>
          </a:p>
        </p:txBody>
      </p:sp>
    </p:spTree>
    <p:extLst>
      <p:ext uri="{BB962C8B-B14F-4D97-AF65-F5344CB8AC3E}">
        <p14:creationId xmlns:p14="http://schemas.microsoft.com/office/powerpoint/2010/main" val="18284076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Three case studies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Part 3</a:t>
            </a:r>
          </a:p>
        </p:txBody>
      </p:sp>
    </p:spTree>
    <p:extLst>
      <p:ext uri="{BB962C8B-B14F-4D97-AF65-F5344CB8AC3E}">
        <p14:creationId xmlns:p14="http://schemas.microsoft.com/office/powerpoint/2010/main" val="2949301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Contents of this presentation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16370" y="1268759"/>
            <a:ext cx="8994330" cy="4857407"/>
          </a:xfrm>
        </p:spPr>
        <p:txBody>
          <a:bodyPr/>
          <a:lstStyle/>
          <a:p>
            <a:r>
              <a:rPr lang="en-US" dirty="0"/>
              <a:t>Part 1 – Some </a:t>
            </a:r>
            <a:r>
              <a:rPr lang="en-US" dirty="0" err="1"/>
              <a:t>generalisations</a:t>
            </a:r>
            <a:r>
              <a:rPr lang="en-US" dirty="0"/>
              <a:t> about long-term care in OECD countries</a:t>
            </a:r>
          </a:p>
          <a:p>
            <a:r>
              <a:rPr lang="en-US" dirty="0"/>
              <a:t>Part 2 – Comparative data on LTC systems in OECD countries</a:t>
            </a:r>
          </a:p>
          <a:p>
            <a:r>
              <a:rPr lang="en-US" dirty="0"/>
              <a:t>Part 3 – Three case studies</a:t>
            </a:r>
          </a:p>
        </p:txBody>
      </p:sp>
    </p:spTree>
    <p:extLst>
      <p:ext uri="{BB962C8B-B14F-4D97-AF65-F5344CB8AC3E}">
        <p14:creationId xmlns:p14="http://schemas.microsoft.com/office/powerpoint/2010/main" val="16245984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 will look at three case studies with different types of system</a:t>
            </a:r>
          </a:p>
        </p:txBody>
      </p:sp>
      <p:sp>
        <p:nvSpPr>
          <p:cNvPr id="6" name="Pentagon 5"/>
          <p:cNvSpPr/>
          <p:nvPr/>
        </p:nvSpPr>
        <p:spPr>
          <a:xfrm>
            <a:off x="2195736" y="1916832"/>
            <a:ext cx="2016224" cy="540060"/>
          </a:xfrm>
          <a:prstGeom prst="homePlate">
            <a:avLst>
              <a:gd name="adj" fmla="val 2715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GB" sz="2400" dirty="0">
                <a:latin typeface="Optane"/>
              </a:rPr>
              <a:t>Netherlands</a:t>
            </a:r>
          </a:p>
        </p:txBody>
      </p:sp>
      <p:sp>
        <p:nvSpPr>
          <p:cNvPr id="9" name="Pentagon 8"/>
          <p:cNvSpPr/>
          <p:nvPr/>
        </p:nvSpPr>
        <p:spPr>
          <a:xfrm>
            <a:off x="2195736" y="3104964"/>
            <a:ext cx="2016224" cy="540060"/>
          </a:xfrm>
          <a:prstGeom prst="homePlate">
            <a:avLst>
              <a:gd name="adj" fmla="val 2715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GB" sz="2400" dirty="0">
                <a:latin typeface="Optane"/>
              </a:rPr>
              <a:t>England</a:t>
            </a:r>
          </a:p>
        </p:txBody>
      </p:sp>
      <p:sp>
        <p:nvSpPr>
          <p:cNvPr id="10" name="Pentagon 9"/>
          <p:cNvSpPr/>
          <p:nvPr/>
        </p:nvSpPr>
        <p:spPr>
          <a:xfrm>
            <a:off x="2195736" y="4257092"/>
            <a:ext cx="2016224" cy="540060"/>
          </a:xfrm>
          <a:prstGeom prst="homePlate">
            <a:avLst>
              <a:gd name="adj" fmla="val 27156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GB" sz="2400" dirty="0">
                <a:latin typeface="Optane"/>
              </a:rPr>
              <a:t>Czech Republic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499992" y="1916832"/>
            <a:ext cx="3189312" cy="5400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GB" sz="2400" dirty="0">
                <a:solidFill>
                  <a:schemeClr val="tx1">
                    <a:lumMod val="75000"/>
                  </a:schemeClr>
                </a:solidFill>
                <a:latin typeface="Optane"/>
              </a:rPr>
              <a:t>Dedicated LTC insurance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499992" y="3104964"/>
            <a:ext cx="3189312" cy="5400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GB" sz="2400" dirty="0">
                <a:solidFill>
                  <a:schemeClr val="tx1">
                    <a:lumMod val="75000"/>
                  </a:schemeClr>
                </a:solidFill>
                <a:latin typeface="Optane"/>
              </a:rPr>
              <a:t>Tax-funded safety net system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499992" y="4257092"/>
            <a:ext cx="3189312" cy="5400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en-GB" sz="2400" dirty="0">
                <a:solidFill>
                  <a:schemeClr val="tx1">
                    <a:lumMod val="75000"/>
                  </a:schemeClr>
                </a:solidFill>
                <a:latin typeface="Optane"/>
              </a:rPr>
              <a:t>Universal cash benefits</a:t>
            </a:r>
          </a:p>
        </p:txBody>
      </p:sp>
    </p:spTree>
    <p:extLst>
      <p:ext uri="{BB962C8B-B14F-4D97-AF65-F5344CB8AC3E}">
        <p14:creationId xmlns:p14="http://schemas.microsoft.com/office/powerpoint/2010/main" val="11793304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u="sng" dirty="0"/>
              <a:t>Financing</a:t>
            </a:r>
          </a:p>
          <a:p>
            <a:r>
              <a:rPr lang="en-GB" dirty="0"/>
              <a:t>Dedicated LTC insurance scheme</a:t>
            </a:r>
          </a:p>
          <a:p>
            <a:r>
              <a:rPr lang="en-GB" dirty="0"/>
              <a:t>Regional schemes administered by private insurance companies</a:t>
            </a:r>
          </a:p>
          <a:p>
            <a:r>
              <a:rPr lang="en-GB" dirty="0"/>
              <a:t>But contribution rate set by national law</a:t>
            </a:r>
          </a:p>
          <a:p>
            <a:r>
              <a:rPr lang="en-GB" dirty="0"/>
              <a:t>Mandatory contributions paid by all working age and retired people with taxable income</a:t>
            </a:r>
          </a:p>
          <a:p>
            <a:pPr marL="0" indent="0">
              <a:buNone/>
            </a:pPr>
            <a:r>
              <a:rPr lang="en-GB" u="sng" dirty="0"/>
              <a:t>Eligibility</a:t>
            </a:r>
          </a:p>
          <a:p>
            <a:r>
              <a:rPr lang="en-GB" dirty="0"/>
              <a:t>8 levels of need defined in law (AWBZ)</a:t>
            </a:r>
          </a:p>
          <a:p>
            <a:r>
              <a:rPr lang="en-GB" dirty="0"/>
              <a:t>All 8 levels are eligible for home care</a:t>
            </a:r>
          </a:p>
          <a:p>
            <a:r>
              <a:rPr lang="en-GB" dirty="0"/>
              <a:t>Higher levels of need qualify for more comprehensive coverage or residential care</a:t>
            </a:r>
          </a:p>
          <a:p>
            <a:pPr marL="0" indent="0">
              <a:buNone/>
            </a:pPr>
            <a:r>
              <a:rPr lang="en-GB" u="sng" dirty="0" err="1"/>
              <a:t>Copayments</a:t>
            </a:r>
            <a:r>
              <a:rPr lang="en-GB" u="sng" dirty="0"/>
              <a:t> (home care for moderate needs)</a:t>
            </a:r>
          </a:p>
          <a:p>
            <a:r>
              <a:rPr lang="en-GB" dirty="0"/>
              <a:t>EUR 16,456 per year is “exempted income” (2014 figure)</a:t>
            </a:r>
          </a:p>
          <a:p>
            <a:r>
              <a:rPr lang="en-GB" dirty="0"/>
              <a:t>Broadly speaking, people pay up to 15% of their non-exempted income</a:t>
            </a:r>
          </a:p>
          <a:p>
            <a:r>
              <a:rPr lang="en-GB" dirty="0"/>
              <a:t>Higher contributions for people with assets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the Dutch system is organised</a:t>
            </a:r>
          </a:p>
        </p:txBody>
      </p:sp>
    </p:spTree>
    <p:extLst>
      <p:ext uri="{BB962C8B-B14F-4D97-AF65-F5344CB8AC3E}">
        <p14:creationId xmlns:p14="http://schemas.microsoft.com/office/powerpoint/2010/main" val="13726690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Out-of-pocket costs in the Netherlands are among the lowest in any OECD country</a:t>
            </a:r>
          </a:p>
        </p:txBody>
      </p:sp>
      <p:pic>
        <p:nvPicPr>
          <p:cNvPr id="17141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956" y="1700808"/>
            <a:ext cx="6300762" cy="4435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32487" y="980728"/>
            <a:ext cx="90850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Optane"/>
              </a:rPr>
              <a:t>Out-of-pocket costs for as a proportion of income for different scenarios of income, LTC needs and care setting in the Netherlands (2014)</a:t>
            </a:r>
            <a:endParaRPr lang="en-GB" sz="2400" dirty="0">
              <a:latin typeface="Optane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04928" y="6011996"/>
            <a:ext cx="5314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>
                <a:latin typeface="Optane"/>
              </a:rPr>
              <a:t>Source: OECD Social Protection for LTC Dataset, provisional figures</a:t>
            </a:r>
          </a:p>
        </p:txBody>
      </p:sp>
    </p:spTree>
    <p:extLst>
      <p:ext uri="{BB962C8B-B14F-4D97-AF65-F5344CB8AC3E}">
        <p14:creationId xmlns:p14="http://schemas.microsoft.com/office/powerpoint/2010/main" val="23233909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352600" y="5301248"/>
            <a:ext cx="1764000" cy="360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OECD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does this system deliver?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44215" y="1214988"/>
            <a:ext cx="11521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4">
                    <a:lumMod val="75000"/>
                  </a:schemeClr>
                </a:solidFill>
                <a:latin typeface="Calibri Light" panose="020F0302020204030204" pitchFamily="34" charset="0"/>
              </a:rPr>
              <a:t>4.3%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44216" y="1805915"/>
            <a:ext cx="3008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Optane"/>
              </a:rPr>
              <a:t>of GDP spent on LTC – the highest in any OECD country</a:t>
            </a:r>
          </a:p>
        </p:txBody>
      </p:sp>
      <p:sp>
        <p:nvSpPr>
          <p:cNvPr id="8" name="Rectangle 7"/>
          <p:cNvSpPr/>
          <p:nvPr/>
        </p:nvSpPr>
        <p:spPr>
          <a:xfrm>
            <a:off x="776536" y="3645024"/>
            <a:ext cx="432000" cy="540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OECD</a:t>
            </a:r>
          </a:p>
        </p:txBody>
      </p:sp>
      <p:sp>
        <p:nvSpPr>
          <p:cNvPr id="9" name="Rectangle 8"/>
          <p:cNvSpPr/>
          <p:nvPr/>
        </p:nvSpPr>
        <p:spPr>
          <a:xfrm>
            <a:off x="1280592" y="3105024"/>
            <a:ext cx="432000" cy="1080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944215" y="2943180"/>
            <a:ext cx="11521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tx2">
                    <a:lumMod val="75000"/>
                  </a:schemeClr>
                </a:solidFill>
                <a:latin typeface="Calibri Light" panose="020F0302020204030204" pitchFamily="34" charset="0"/>
              </a:rPr>
              <a:t>1.5%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44216" y="3534107"/>
            <a:ext cx="3872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Optane"/>
              </a:rPr>
              <a:t>of the population lives in LTC institutions – twice the OECD average</a:t>
            </a:r>
          </a:p>
        </p:txBody>
      </p:sp>
      <p:sp>
        <p:nvSpPr>
          <p:cNvPr id="12" name="Oval 11"/>
          <p:cNvSpPr/>
          <p:nvPr/>
        </p:nvSpPr>
        <p:spPr>
          <a:xfrm>
            <a:off x="756160" y="1382733"/>
            <a:ext cx="1116000" cy="1116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432160" y="1881024"/>
            <a:ext cx="648000" cy="6480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OECD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105128" y="2709024"/>
            <a:ext cx="432000" cy="1476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OECD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681192" y="1881024"/>
            <a:ext cx="432000" cy="23040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7329263" y="1791052"/>
            <a:ext cx="11521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</a:rPr>
              <a:t>3.2%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329264" y="2381979"/>
            <a:ext cx="22322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Optane"/>
              </a:rPr>
              <a:t>of the population receives LTC at home, the third highest proportion in any OECD country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352600" y="4869200"/>
            <a:ext cx="1908000" cy="360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3456383" y="4671372"/>
            <a:ext cx="1784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2">
                    <a:lumMod val="75000"/>
                  </a:schemeClr>
                </a:solidFill>
                <a:latin typeface="Calibri Light" panose="020F0302020204030204" pitchFamily="34" charset="0"/>
              </a:rPr>
              <a:t>15.9%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56384" y="5262299"/>
            <a:ext cx="5457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Optane"/>
              </a:rPr>
              <a:t>of over-50s say that they are informal carers – but a lower proportion provide care every day than in other countries</a:t>
            </a:r>
          </a:p>
        </p:txBody>
      </p:sp>
    </p:spTree>
    <p:extLst>
      <p:ext uri="{BB962C8B-B14F-4D97-AF65-F5344CB8AC3E}">
        <p14:creationId xmlns:p14="http://schemas.microsoft.com/office/powerpoint/2010/main" val="3007085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policy issues for LTC in the Netherlands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Concern about high cost of system</a:t>
            </a:r>
          </a:p>
          <a:p>
            <a:r>
              <a:rPr lang="en-GB" dirty="0"/>
              <a:t>Recent reforms moved responsibility for home help services to local government</a:t>
            </a:r>
          </a:p>
          <a:p>
            <a:r>
              <a:rPr lang="en-GB" dirty="0"/>
              <a:t>Budget for these services also reduced</a:t>
            </a:r>
          </a:p>
          <a:p>
            <a:r>
              <a:rPr lang="en-GB" dirty="0"/>
              <a:t>Aim to get families and informal carers to provide a greater share of LTC</a:t>
            </a:r>
          </a:p>
          <a:p>
            <a:r>
              <a:rPr lang="en-GB" dirty="0"/>
              <a:t>So coverage may be less comprehensive in the future</a:t>
            </a:r>
          </a:p>
        </p:txBody>
      </p:sp>
    </p:spTree>
    <p:extLst>
      <p:ext uri="{BB962C8B-B14F-4D97-AF65-F5344CB8AC3E}">
        <p14:creationId xmlns:p14="http://schemas.microsoft.com/office/powerpoint/2010/main" val="2954459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u="sng" dirty="0"/>
              <a:t>Financing</a:t>
            </a:r>
          </a:p>
          <a:p>
            <a:r>
              <a:rPr lang="en-GB" dirty="0"/>
              <a:t>Tax-funded system</a:t>
            </a:r>
          </a:p>
          <a:p>
            <a:r>
              <a:rPr lang="en-GB" dirty="0"/>
              <a:t>Administered by local government</a:t>
            </a:r>
          </a:p>
          <a:p>
            <a:r>
              <a:rPr lang="en-GB" dirty="0"/>
              <a:t>Local government has some flexibility on spending, but is ultimately dependent on funding from central government</a:t>
            </a:r>
          </a:p>
          <a:p>
            <a:pPr marL="0" indent="0">
              <a:buNone/>
            </a:pPr>
            <a:r>
              <a:rPr lang="en-GB" u="sng" dirty="0"/>
              <a:t>Eligibility</a:t>
            </a:r>
          </a:p>
          <a:p>
            <a:r>
              <a:rPr lang="en-GB" dirty="0"/>
              <a:t>Everyone above a minimum level of need is eligible for “social care”</a:t>
            </a:r>
          </a:p>
          <a:p>
            <a:r>
              <a:rPr lang="en-GB" dirty="0"/>
              <a:t>Historically a lot of variation in eligibility thresholds between regions, but new “national eligibility threshold” may reduce variation</a:t>
            </a:r>
          </a:p>
          <a:p>
            <a:r>
              <a:rPr lang="en-GB" dirty="0"/>
              <a:t>Budget restrictions have led to people with lower levels of need being excluded</a:t>
            </a:r>
          </a:p>
          <a:p>
            <a:pPr marL="0" indent="0">
              <a:buNone/>
            </a:pPr>
            <a:r>
              <a:rPr lang="en-GB" u="sng" dirty="0" err="1"/>
              <a:t>Copayments</a:t>
            </a:r>
            <a:endParaRPr lang="en-GB" u="sng" dirty="0"/>
          </a:p>
          <a:p>
            <a:r>
              <a:rPr lang="en-GB" dirty="0"/>
              <a:t>GBP 9,828 per year is “exempted income” (2014 figure)</a:t>
            </a:r>
          </a:p>
          <a:p>
            <a:r>
              <a:rPr lang="en-GB" dirty="0"/>
              <a:t>People are expected to pay all of their non-exempted income towards the cost of care</a:t>
            </a:r>
          </a:p>
          <a:p>
            <a:r>
              <a:rPr lang="en-GB" dirty="0"/>
              <a:t>People with assets of more than GBP 23,250 pay the full cost of care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the English system is organised</a:t>
            </a:r>
          </a:p>
        </p:txBody>
      </p:sp>
    </p:spTree>
    <p:extLst>
      <p:ext uri="{BB962C8B-B14F-4D97-AF65-F5344CB8AC3E}">
        <p14:creationId xmlns:p14="http://schemas.microsoft.com/office/powerpoint/2010/main" val="18186541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Strong means-testing protects people with low income from the cost of LTC</a:t>
            </a:r>
          </a:p>
        </p:txBody>
      </p:sp>
      <p:sp>
        <p:nvSpPr>
          <p:cNvPr id="5" name="Rectangle 4"/>
          <p:cNvSpPr/>
          <p:nvPr/>
        </p:nvSpPr>
        <p:spPr>
          <a:xfrm>
            <a:off x="332487" y="980728"/>
            <a:ext cx="90850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Optane"/>
              </a:rPr>
              <a:t>Out-of-pocket costs for as a proportion of income for different scenarios of income, LTC needs and care setting in England (2014)</a:t>
            </a:r>
            <a:endParaRPr lang="en-GB" sz="2400" dirty="0">
              <a:latin typeface="Optane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04928" y="6011996"/>
            <a:ext cx="5314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>
                <a:latin typeface="Optane"/>
              </a:rPr>
              <a:t>Source: OECD Social Protection for LTC Dataset, provisional figures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611" y="1700808"/>
            <a:ext cx="6300762" cy="4435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05328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But people who have any significant savings are expected to use them to pay for care</a:t>
            </a:r>
          </a:p>
        </p:txBody>
      </p:sp>
      <p:sp>
        <p:nvSpPr>
          <p:cNvPr id="5" name="Rectangle 4"/>
          <p:cNvSpPr/>
          <p:nvPr/>
        </p:nvSpPr>
        <p:spPr>
          <a:xfrm>
            <a:off x="332487" y="980728"/>
            <a:ext cx="90850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Optane"/>
              </a:rPr>
              <a:t>Out-of-pocket costs for as a proportion of income for different scenarios of income, LTC needs and care setting in England, for people with more than GBP 23,250 in assets (2014)</a:t>
            </a:r>
            <a:endParaRPr lang="en-GB" sz="2400" dirty="0">
              <a:latin typeface="Optane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04928" y="6011996"/>
            <a:ext cx="5314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>
                <a:latin typeface="Optane"/>
              </a:rPr>
              <a:t>Source: OECD Social Protection for LTC Dataset, provisional figures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611" y="1700808"/>
            <a:ext cx="6300762" cy="4435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10606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280592" y="5301248"/>
            <a:ext cx="1764000" cy="360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OECD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does this system deliver?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44215" y="1214988"/>
            <a:ext cx="11521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4">
                    <a:lumMod val="75000"/>
                  </a:schemeClr>
                </a:solidFill>
                <a:latin typeface="Calibri Light" panose="020F0302020204030204" pitchFamily="34" charset="0"/>
              </a:rPr>
              <a:t>1.2%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44216" y="1805915"/>
            <a:ext cx="3008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Optane"/>
              </a:rPr>
              <a:t>of GDP spent on public LTC – just below the OECD average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3838" y="3356992"/>
            <a:ext cx="43692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Optane"/>
              </a:rPr>
              <a:t>Recent data on user numbers not available, but we can get an idea by looking at other figures</a:t>
            </a:r>
          </a:p>
        </p:txBody>
      </p:sp>
      <p:sp>
        <p:nvSpPr>
          <p:cNvPr id="12" name="Oval 11"/>
          <p:cNvSpPr/>
          <p:nvPr/>
        </p:nvSpPr>
        <p:spPr>
          <a:xfrm>
            <a:off x="1212021" y="1387568"/>
            <a:ext cx="590400" cy="5904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488504" y="1340768"/>
            <a:ext cx="637200" cy="637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OECD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961112" y="2510489"/>
            <a:ext cx="432000" cy="154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OECD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537176" y="2294489"/>
            <a:ext cx="432000" cy="176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7185247" y="2060501"/>
            <a:ext cx="11521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6">
                    <a:lumMod val="75000"/>
                  </a:schemeClr>
                </a:solidFill>
                <a:latin typeface="Calibri Light" panose="020F0302020204030204" pitchFamily="34" charset="0"/>
              </a:rPr>
              <a:t>4.9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185248" y="2651428"/>
            <a:ext cx="22322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Optane"/>
              </a:rPr>
              <a:t>beds in LTC institutions per 100 people aged over 65 – just above the average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280592" y="4869200"/>
            <a:ext cx="2098800" cy="360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3456383" y="4671372"/>
            <a:ext cx="1784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2">
                    <a:lumMod val="75000"/>
                  </a:schemeClr>
                </a:solidFill>
                <a:latin typeface="Calibri Light" panose="020F0302020204030204" pitchFamily="34" charset="0"/>
              </a:rPr>
              <a:t>17.5%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56384" y="5262299"/>
            <a:ext cx="5457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Optane"/>
              </a:rPr>
              <a:t>of over-50s say that they are informal carers – the fourth highest of the 17 OECD countries where we have data</a:t>
            </a:r>
          </a:p>
        </p:txBody>
      </p:sp>
      <p:sp>
        <p:nvSpPr>
          <p:cNvPr id="2" name="Right Arrow 1"/>
          <p:cNvSpPr/>
          <p:nvPr/>
        </p:nvSpPr>
        <p:spPr>
          <a:xfrm>
            <a:off x="5097016" y="3478920"/>
            <a:ext cx="576064" cy="485473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6553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policy issues for LTC in England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Local government budgets have been cut significantly in recent years</a:t>
            </a:r>
          </a:p>
          <a:p>
            <a:r>
              <a:rPr lang="en-GB" dirty="0"/>
              <a:t>Falling spending on LTC – but rising demand</a:t>
            </a:r>
          </a:p>
          <a:p>
            <a:r>
              <a:rPr lang="en-GB" dirty="0"/>
              <a:t>People with lower-level needs increasingly excluded from coverage</a:t>
            </a:r>
          </a:p>
          <a:p>
            <a:r>
              <a:rPr lang="en-GB" dirty="0"/>
              <a:t>Recent reform proposals to provide more protection to people with assets have been delayed</a:t>
            </a:r>
          </a:p>
        </p:txBody>
      </p:sp>
    </p:spTree>
    <p:extLst>
      <p:ext uri="{BB962C8B-B14F-4D97-AF65-F5344CB8AC3E}">
        <p14:creationId xmlns:p14="http://schemas.microsoft.com/office/powerpoint/2010/main" val="2103819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Some generalisations about long-term care in OECD countries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Part 1</a:t>
            </a:r>
          </a:p>
        </p:txBody>
      </p:sp>
    </p:spTree>
    <p:extLst>
      <p:ext uri="{BB962C8B-B14F-4D97-AF65-F5344CB8AC3E}">
        <p14:creationId xmlns:p14="http://schemas.microsoft.com/office/powerpoint/2010/main" val="22237338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u="sng" dirty="0"/>
              <a:t>Financing</a:t>
            </a:r>
          </a:p>
          <a:p>
            <a:r>
              <a:rPr lang="en-GB" dirty="0"/>
              <a:t>Tax-funded cash benefits</a:t>
            </a:r>
          </a:p>
          <a:p>
            <a:r>
              <a:rPr lang="en-GB" dirty="0"/>
              <a:t>Administered at a national level</a:t>
            </a:r>
          </a:p>
          <a:p>
            <a:pPr marL="0" indent="0">
              <a:buNone/>
            </a:pPr>
            <a:r>
              <a:rPr lang="en-GB" u="sng" dirty="0"/>
              <a:t>Eligibility</a:t>
            </a:r>
          </a:p>
          <a:p>
            <a:r>
              <a:rPr lang="en-GB" dirty="0"/>
              <a:t>Eligibility is defined by a list of ten activities</a:t>
            </a:r>
          </a:p>
          <a:p>
            <a:r>
              <a:rPr lang="en-GB" dirty="0"/>
              <a:t>People needing help with at least 3 activities qualify for some benefit</a:t>
            </a:r>
          </a:p>
          <a:p>
            <a:pPr marL="0" indent="0">
              <a:buNone/>
            </a:pPr>
            <a:r>
              <a:rPr lang="en-GB" u="sng" dirty="0"/>
              <a:t>Benefit amounts</a:t>
            </a:r>
          </a:p>
          <a:p>
            <a:r>
              <a:rPr lang="en-GB" dirty="0"/>
              <a:t>Ranges from CZK 800 (slight need, 3-4 activities) to CZK 12,000 (total need, 9-10 activities)</a:t>
            </a:r>
          </a:p>
          <a:p>
            <a:r>
              <a:rPr lang="en-GB" dirty="0"/>
              <a:t>Benefit amount has no reference to the cost of care and is in general not sufficient to cover costs</a:t>
            </a:r>
          </a:p>
          <a:p>
            <a:r>
              <a:rPr lang="en-GB" dirty="0"/>
              <a:t>Benefits are universal – there is no means-testing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the Czech system is organised</a:t>
            </a:r>
          </a:p>
        </p:txBody>
      </p:sp>
    </p:spTree>
    <p:extLst>
      <p:ext uri="{BB962C8B-B14F-4D97-AF65-F5344CB8AC3E}">
        <p14:creationId xmlns:p14="http://schemas.microsoft.com/office/powerpoint/2010/main" val="31769597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Universal cash benefits are not enough to ensure that low-income people can afford home care</a:t>
            </a:r>
          </a:p>
        </p:txBody>
      </p:sp>
      <p:sp>
        <p:nvSpPr>
          <p:cNvPr id="5" name="Rectangle 4"/>
          <p:cNvSpPr/>
          <p:nvPr/>
        </p:nvSpPr>
        <p:spPr>
          <a:xfrm>
            <a:off x="332487" y="980728"/>
            <a:ext cx="90850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Optane"/>
              </a:rPr>
              <a:t>Out-of-pocket costs for as a proportion of income for different scenarios of income, LTC needs and care setting in the Czech Republic (2014)</a:t>
            </a:r>
            <a:endParaRPr lang="en-GB" sz="2400" dirty="0">
              <a:latin typeface="Optane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04928" y="6011996"/>
            <a:ext cx="5314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>
                <a:latin typeface="Optane"/>
              </a:rPr>
              <a:t>Source: OECD Social Protection for LTC Dataset, provisional figures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611" y="1700808"/>
            <a:ext cx="6300762" cy="4435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07076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208584" y="5301248"/>
            <a:ext cx="1764000" cy="360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>
                <a:solidFill>
                  <a:schemeClr val="tx1"/>
                </a:solidFill>
              </a:rPr>
              <a:t>OECD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does this system deliver?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44215" y="1214988"/>
            <a:ext cx="11521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4">
                    <a:lumMod val="75000"/>
                  </a:schemeClr>
                </a:solidFill>
                <a:latin typeface="Calibri Light" panose="020F0302020204030204" pitchFamily="34" charset="0"/>
              </a:rPr>
              <a:t>1.4%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44216" y="1805915"/>
            <a:ext cx="3296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Optane"/>
              </a:rPr>
              <a:t>of GDP spent on public LTC – equal to the OECD average</a:t>
            </a:r>
          </a:p>
        </p:txBody>
      </p:sp>
      <p:sp>
        <p:nvSpPr>
          <p:cNvPr id="12" name="Oval 11"/>
          <p:cNvSpPr/>
          <p:nvPr/>
        </p:nvSpPr>
        <p:spPr>
          <a:xfrm>
            <a:off x="1227643" y="1279632"/>
            <a:ext cx="637200" cy="6372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560512" y="1279632"/>
            <a:ext cx="637200" cy="637200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OECD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208584" y="4869200"/>
            <a:ext cx="2170800" cy="360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3456383" y="4671372"/>
            <a:ext cx="17846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2">
                    <a:lumMod val="75000"/>
                  </a:schemeClr>
                </a:solidFill>
                <a:latin typeface="Calibri Light" panose="020F0302020204030204" pitchFamily="34" charset="0"/>
              </a:rPr>
              <a:t>18.1%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56384" y="5262299"/>
            <a:ext cx="5457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Optane"/>
              </a:rPr>
              <a:t>of over-50s say that they are informal carers – the third highest of the 17 OECD countries where we have data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83838" y="3356992"/>
            <a:ext cx="43692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Optane"/>
              </a:rPr>
              <a:t>Recent data on user numbers not available, but we can get an idea by looking at other figures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961112" y="2510489"/>
            <a:ext cx="432000" cy="154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OECD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537176" y="2294489"/>
            <a:ext cx="432000" cy="176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7185247" y="2060501"/>
            <a:ext cx="11521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6">
                    <a:lumMod val="75000"/>
                  </a:schemeClr>
                </a:solidFill>
                <a:latin typeface="Calibri Light" panose="020F0302020204030204" pitchFamily="34" charset="0"/>
              </a:rPr>
              <a:t>4.0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185248" y="2651428"/>
            <a:ext cx="22322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Optane"/>
              </a:rPr>
              <a:t>beds in LTC institutions per 100 people aged over 65 – just below the average</a:t>
            </a:r>
          </a:p>
        </p:txBody>
      </p:sp>
      <p:sp>
        <p:nvSpPr>
          <p:cNvPr id="28" name="Right Arrow 27"/>
          <p:cNvSpPr/>
          <p:nvPr/>
        </p:nvSpPr>
        <p:spPr>
          <a:xfrm>
            <a:off x="5097016" y="3478920"/>
            <a:ext cx="576064" cy="485473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233401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policy issues for LTC in the Czech Republic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Many people with lower income cannot afford home care</a:t>
            </a:r>
          </a:p>
          <a:p>
            <a:r>
              <a:rPr lang="en-GB" dirty="0"/>
              <a:t>What can be done to give these people better protection?</a:t>
            </a:r>
          </a:p>
          <a:p>
            <a:r>
              <a:rPr lang="en-GB" dirty="0"/>
              <a:t>How can this be done within a limited budget?</a:t>
            </a:r>
          </a:p>
        </p:txBody>
      </p:sp>
    </p:spTree>
    <p:extLst>
      <p:ext uri="{BB962C8B-B14F-4D97-AF65-F5344CB8AC3E}">
        <p14:creationId xmlns:p14="http://schemas.microsoft.com/office/powerpoint/2010/main" val="141519325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All OECD countries have some form of public LTC coverage</a:t>
            </a:r>
          </a:p>
          <a:p>
            <a:r>
              <a:rPr lang="en-GB" dirty="0"/>
              <a:t>But the different choices that countries have made in terms of structure and generosity of the system lead to wide variations in:</a:t>
            </a:r>
          </a:p>
          <a:p>
            <a:pPr lvl="1"/>
            <a:r>
              <a:rPr lang="en-GB" dirty="0"/>
              <a:t>who provides care (professionals versus informal carers)</a:t>
            </a:r>
          </a:p>
          <a:p>
            <a:pPr lvl="1"/>
            <a:r>
              <a:rPr lang="en-GB" dirty="0"/>
              <a:t>who pays for it</a:t>
            </a:r>
          </a:p>
          <a:p>
            <a:pPr lvl="1"/>
            <a:r>
              <a:rPr lang="en-GB" dirty="0"/>
              <a:t>whether home care is affordable to people with low income</a:t>
            </a:r>
          </a:p>
          <a:p>
            <a:r>
              <a:rPr lang="en-GB" dirty="0"/>
              <a:t>Informal care is an important source of support in all countries, but stronger public systems mean fewer people providing care intensively</a:t>
            </a:r>
          </a:p>
          <a:p>
            <a:r>
              <a:rPr lang="en-GB" dirty="0"/>
              <a:t>Collecting reliable data on LTC systems remains </a:t>
            </a:r>
            <a:r>
              <a:rPr lang="en-GB"/>
              <a:t>a challenge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7341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Thank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3764753" y="1916832"/>
            <a:ext cx="4623671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libri Light" panose="020F0302020204030204" pitchFamily="34" charset="0"/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1676521" y="1916832"/>
            <a:ext cx="2376264" cy="504056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latin typeface="Calibri Light" panose="020F0302020204030204" pitchFamily="34" charset="0"/>
              </a:rPr>
              <a:t>Email 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24793" y="1984194"/>
            <a:ext cx="4263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tim.muir@oecd.org</a:t>
            </a:r>
            <a:r>
              <a:rPr lang="en-GB" dirty="0">
                <a:latin typeface="Calibri Light" panose="020F0302020204030204" pitchFamily="34" charset="0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3764753" y="2926980"/>
            <a:ext cx="4623671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libri Light" panose="020F03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24793" y="2994342"/>
            <a:ext cx="4263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@OECD_social</a:t>
            </a:r>
            <a:endParaRPr lang="en-GB" dirty="0">
              <a:latin typeface="Calibri Light" panose="020F0302020204030204" pitchFamily="34" charset="0"/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1676522" y="2926980"/>
            <a:ext cx="2376264" cy="504056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latin typeface="Calibri Light" panose="020F0302020204030204" pitchFamily="34" charset="0"/>
              </a:rPr>
              <a:t>Follow us on Twitter</a:t>
            </a:r>
          </a:p>
        </p:txBody>
      </p:sp>
      <p:pic>
        <p:nvPicPr>
          <p:cNvPr id="10" name="Picture 9">
            <a:hlinkClick r:id="rId2"/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395" t="11937" r="45934" b="8415"/>
          <a:stretch/>
        </p:blipFill>
        <p:spPr>
          <a:xfrm>
            <a:off x="599001" y="2831123"/>
            <a:ext cx="817204" cy="695770"/>
          </a:xfrm>
          <a:prstGeom prst="rect">
            <a:avLst/>
          </a:prstGeom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57" y="1916832"/>
            <a:ext cx="704494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1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92" y="3926938"/>
            <a:ext cx="843622" cy="510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3764753" y="3922222"/>
            <a:ext cx="4623671" cy="5040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Calibri Light" panose="020F03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24793" y="3989584"/>
            <a:ext cx="4263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solidFill>
                  <a:schemeClr val="accent1">
                    <a:lumMod val="50000"/>
                  </a:schemeClr>
                </a:solidFill>
                <a:latin typeface="Calibri Light" panose="020F0302020204030204" pitchFamily="34" charset="0"/>
              </a:rPr>
              <a:t>www.oecd.org/els</a:t>
            </a:r>
            <a:endParaRPr lang="en-GB" u="sng" dirty="0">
              <a:latin typeface="Calibri Light" panose="020F0302020204030204" pitchFamily="34" charset="0"/>
            </a:endParaRPr>
          </a:p>
        </p:txBody>
      </p:sp>
      <p:sp>
        <p:nvSpPr>
          <p:cNvPr id="15" name="Pentagon 14"/>
          <p:cNvSpPr/>
          <p:nvPr/>
        </p:nvSpPr>
        <p:spPr>
          <a:xfrm>
            <a:off x="1676522" y="3922222"/>
            <a:ext cx="2376264" cy="504056"/>
          </a:xfrm>
          <a:prstGeom prst="homePlat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latin typeface="Calibri Light" panose="020F0302020204030204" pitchFamily="34" charset="0"/>
              </a:rPr>
              <a:t>Visit our website</a:t>
            </a:r>
          </a:p>
        </p:txBody>
      </p:sp>
    </p:spTree>
    <p:extLst>
      <p:ext uri="{BB962C8B-B14F-4D97-AF65-F5344CB8AC3E}">
        <p14:creationId xmlns:p14="http://schemas.microsoft.com/office/powerpoint/2010/main" val="2023430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OECD definition of long-term care</a:t>
            </a:r>
          </a:p>
        </p:txBody>
      </p:sp>
      <p:sp>
        <p:nvSpPr>
          <p:cNvPr id="4" name="Rectangle 3"/>
          <p:cNvSpPr/>
          <p:nvPr/>
        </p:nvSpPr>
        <p:spPr>
          <a:xfrm>
            <a:off x="6435165" y="2168860"/>
            <a:ext cx="1950217" cy="72008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Some medical care</a:t>
            </a:r>
          </a:p>
        </p:txBody>
      </p:sp>
      <p:sp>
        <p:nvSpPr>
          <p:cNvPr id="5" name="Rectangle 4"/>
          <p:cNvSpPr/>
          <p:nvPr/>
        </p:nvSpPr>
        <p:spPr>
          <a:xfrm>
            <a:off x="1364601" y="2168860"/>
            <a:ext cx="1950217" cy="72008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Personal care</a:t>
            </a:r>
          </a:p>
        </p:txBody>
      </p:sp>
      <p:sp>
        <p:nvSpPr>
          <p:cNvPr id="6" name="Rectangle 5"/>
          <p:cNvSpPr/>
          <p:nvPr/>
        </p:nvSpPr>
        <p:spPr>
          <a:xfrm>
            <a:off x="3938887" y="2168860"/>
            <a:ext cx="1950217" cy="72008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Assistance services</a:t>
            </a:r>
          </a:p>
        </p:txBody>
      </p:sp>
      <p:sp>
        <p:nvSpPr>
          <p:cNvPr id="7" name="Left Brace 6"/>
          <p:cNvSpPr/>
          <p:nvPr/>
        </p:nvSpPr>
        <p:spPr>
          <a:xfrm rot="5400000">
            <a:off x="4748977" y="-1767578"/>
            <a:ext cx="252028" cy="7332815"/>
          </a:xfrm>
          <a:prstGeom prst="leftBrace">
            <a:avLst>
              <a:gd name="adj1" fmla="val 52222"/>
              <a:gd name="adj2" fmla="val 50000"/>
            </a:avLst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715860" y="1340768"/>
            <a:ext cx="2318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A range of services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22697" y="4221088"/>
            <a:ext cx="1950217" cy="72008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Alleviate pain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796983" y="4221088"/>
            <a:ext cx="2808312" cy="72008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Century Gothic" panose="020B0502020202020204" pitchFamily="34" charset="0"/>
              </a:rPr>
              <a:t>Reduce or manage deterioration</a:t>
            </a:r>
          </a:p>
        </p:txBody>
      </p:sp>
      <p:sp>
        <p:nvSpPr>
          <p:cNvPr id="12" name="Left Brace 11"/>
          <p:cNvSpPr/>
          <p:nvPr/>
        </p:nvSpPr>
        <p:spPr>
          <a:xfrm rot="5400000">
            <a:off x="4748977" y="1064738"/>
            <a:ext cx="252028" cy="5772641"/>
          </a:xfrm>
          <a:prstGeom prst="leftBrace">
            <a:avLst>
              <a:gd name="adj1" fmla="val 52222"/>
              <a:gd name="adj2" fmla="val 50000"/>
            </a:avLst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4166304" y="3419708"/>
            <a:ext cx="1417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that aim to</a:t>
            </a:r>
          </a:p>
        </p:txBody>
      </p:sp>
      <p:sp>
        <p:nvSpPr>
          <p:cNvPr id="14" name="Left Brace 13"/>
          <p:cNvSpPr/>
          <p:nvPr/>
        </p:nvSpPr>
        <p:spPr>
          <a:xfrm rot="16200000" flipV="1">
            <a:off x="4747121" y="-471434"/>
            <a:ext cx="252028" cy="7332815"/>
          </a:xfrm>
          <a:prstGeom prst="leftBrace">
            <a:avLst>
              <a:gd name="adj1" fmla="val 52222"/>
              <a:gd name="adj2" fmla="val 50000"/>
            </a:avLst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Left Brace 16"/>
          <p:cNvSpPr/>
          <p:nvPr/>
        </p:nvSpPr>
        <p:spPr>
          <a:xfrm rot="16200000" flipV="1">
            <a:off x="4758060" y="2324879"/>
            <a:ext cx="252028" cy="5772641"/>
          </a:xfrm>
          <a:prstGeom prst="leftBrace">
            <a:avLst>
              <a:gd name="adj1" fmla="val 52222"/>
              <a:gd name="adj2" fmla="val 50000"/>
            </a:avLst>
          </a:prstGeom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1916768" y="5517232"/>
            <a:ext cx="5934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for people with </a:t>
            </a:r>
            <a:r>
              <a:rPr lang="en-GB" b="1" u="sng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a degree of long-term dependency</a:t>
            </a:r>
          </a:p>
        </p:txBody>
      </p:sp>
    </p:spTree>
    <p:extLst>
      <p:ext uri="{BB962C8B-B14F-4D97-AF65-F5344CB8AC3E}">
        <p14:creationId xmlns:p14="http://schemas.microsoft.com/office/powerpoint/2010/main" val="546952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 provides LTC?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0552" y="1412776"/>
            <a:ext cx="31614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latin typeface="Optane"/>
              </a:rPr>
              <a:t>Professional care workers</a:t>
            </a:r>
          </a:p>
        </p:txBody>
      </p:sp>
      <p:pic>
        <p:nvPicPr>
          <p:cNvPr id="6" name="Picture 27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404" y="2060848"/>
            <a:ext cx="297682" cy="741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7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444" y="2060848"/>
            <a:ext cx="297682" cy="741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7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6834" y="2060848"/>
            <a:ext cx="297682" cy="741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7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6524" y="2060848"/>
            <a:ext cx="297682" cy="741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7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914" y="2060848"/>
            <a:ext cx="297682" cy="741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7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6954" y="2060848"/>
            <a:ext cx="297682" cy="741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992560" y="2884294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Optane"/>
              </a:rPr>
              <a:t>6 workers per 100 people aged over 65 on average across OECD countries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064568" y="3861048"/>
            <a:ext cx="1228961" cy="436677"/>
            <a:chOff x="1116446" y="4437112"/>
            <a:chExt cx="2088232" cy="741995"/>
          </a:xfrm>
        </p:grpSpPr>
        <p:pic>
          <p:nvPicPr>
            <p:cNvPr id="13" name="Picture 27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6446" y="4437112"/>
              <a:ext cx="297682" cy="7419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27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6486" y="4437112"/>
              <a:ext cx="297682" cy="7419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Picture 27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6876" y="4437112"/>
              <a:ext cx="297682" cy="7419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6" name="Picture 27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6566" y="4437112"/>
              <a:ext cx="297682" cy="7419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27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6956" y="4437112"/>
              <a:ext cx="297682" cy="7419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8" name="Picture 27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6996" y="4437112"/>
              <a:ext cx="297682" cy="7419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0" name="Group 19"/>
          <p:cNvGrpSpPr/>
          <p:nvPr/>
        </p:nvGrpSpPr>
        <p:grpSpPr>
          <a:xfrm>
            <a:off x="1064568" y="4360475"/>
            <a:ext cx="1228961" cy="436677"/>
            <a:chOff x="1116446" y="4437112"/>
            <a:chExt cx="2088232" cy="741995"/>
          </a:xfrm>
        </p:grpSpPr>
        <p:pic>
          <p:nvPicPr>
            <p:cNvPr id="21" name="Picture 27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6446" y="4437112"/>
              <a:ext cx="297682" cy="7419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2" name="Picture 27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6486" y="4437112"/>
              <a:ext cx="297682" cy="7419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3" name="Picture 27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6876" y="4437112"/>
              <a:ext cx="297682" cy="7419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4" name="Picture 27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6566" y="4437112"/>
              <a:ext cx="297682" cy="7419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5" name="Picture 27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6956" y="4437112"/>
              <a:ext cx="297682" cy="7419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27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06996" y="4437112"/>
              <a:ext cx="297682" cy="7419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7" name="TextBox 26"/>
          <p:cNvSpPr txBox="1"/>
          <p:nvPr/>
        </p:nvSpPr>
        <p:spPr>
          <a:xfrm>
            <a:off x="2434330" y="4037309"/>
            <a:ext cx="16545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Optane"/>
              </a:rPr>
              <a:t>Norway and Sweden </a:t>
            </a:r>
            <a:r>
              <a:rPr lang="en-GB" dirty="0">
                <a:latin typeface="Optane"/>
              </a:rPr>
              <a:t>have more than 12</a:t>
            </a:r>
          </a:p>
        </p:txBody>
      </p:sp>
      <p:pic>
        <p:nvPicPr>
          <p:cNvPr id="29" name="Picture 27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338" y="5122059"/>
            <a:ext cx="175191" cy="4366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2439407" y="5086925"/>
            <a:ext cx="16545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Optane"/>
              </a:rPr>
              <a:t>Turkey and Portugal </a:t>
            </a:r>
            <a:r>
              <a:rPr lang="en-GB" dirty="0">
                <a:latin typeface="Optane"/>
              </a:rPr>
              <a:t>have less than 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529064" y="1412775"/>
            <a:ext cx="19704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latin typeface="Optane"/>
              </a:rPr>
              <a:t>Informal carers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442261" y="2102207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Optane"/>
              </a:rPr>
              <a:t>14.7% </a:t>
            </a:r>
            <a:r>
              <a:rPr lang="en-GB" dirty="0">
                <a:latin typeface="Optane"/>
              </a:rPr>
              <a:t>of people aged over 50 say that they provide informal care at least weekly</a:t>
            </a:r>
            <a:endParaRPr lang="en-GB" b="1" dirty="0">
              <a:latin typeface="Optane"/>
            </a:endParaRPr>
          </a:p>
        </p:txBody>
      </p:sp>
      <p:pic>
        <p:nvPicPr>
          <p:cNvPr id="171417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9968" y="1997550"/>
            <a:ext cx="1139825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4335971" y="6021288"/>
            <a:ext cx="5283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>
                <a:latin typeface="Optane"/>
              </a:rPr>
              <a:t>Sources: OECD Health Data, OECD analysis of SHARE and similar surveys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539793" y="3430741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Optane"/>
              </a:rPr>
              <a:t>Over 19% </a:t>
            </a:r>
            <a:r>
              <a:rPr lang="en-GB" dirty="0">
                <a:latin typeface="Optane"/>
              </a:rPr>
              <a:t>of over-50s in Belgium and Estonia</a:t>
            </a:r>
            <a:endParaRPr lang="en-GB" b="1" dirty="0">
              <a:latin typeface="Optane"/>
            </a:endParaRPr>
          </a:p>
        </p:txBody>
      </p:sp>
      <p:pic>
        <p:nvPicPr>
          <p:cNvPr id="171417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9968" y="3207459"/>
            <a:ext cx="113347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14180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9967" y="4363898"/>
            <a:ext cx="1133475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TextBox 35"/>
          <p:cNvSpPr txBox="1"/>
          <p:nvPr/>
        </p:nvSpPr>
        <p:spPr>
          <a:xfrm>
            <a:off x="6569422" y="4581128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Optane"/>
              </a:rPr>
              <a:t>Less than 11% </a:t>
            </a:r>
            <a:r>
              <a:rPr lang="en-GB" dirty="0">
                <a:latin typeface="Optane"/>
              </a:rPr>
              <a:t>of over-50s in Australia and Israel</a:t>
            </a:r>
            <a:endParaRPr lang="en-GB" b="1" dirty="0">
              <a:latin typeface="Optane"/>
            </a:endParaRPr>
          </a:p>
        </p:txBody>
      </p:sp>
    </p:spTree>
    <p:extLst>
      <p:ext uri="{BB962C8B-B14F-4D97-AF65-F5344CB8AC3E}">
        <p14:creationId xmlns:p14="http://schemas.microsoft.com/office/powerpoint/2010/main" val="3197353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cost of professional LTC services can be large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610" y="2204864"/>
            <a:ext cx="7004150" cy="3740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64602" y="1373867"/>
            <a:ext cx="71767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Optane"/>
              </a:rPr>
              <a:t>The weekly cost of care for different scenarios, US dollars, PPP</a:t>
            </a:r>
          </a:p>
          <a:p>
            <a:pPr algn="ctr"/>
            <a:r>
              <a:rPr lang="en-US" sz="2400" dirty="0">
                <a:latin typeface="Optane"/>
              </a:rPr>
              <a:t>(average of 15 OECD countries)</a:t>
            </a:r>
            <a:endParaRPr lang="en-GB" sz="2400" dirty="0">
              <a:latin typeface="Optan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80992" y="6021288"/>
            <a:ext cx="4738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>
                <a:latin typeface="Optane"/>
              </a:rPr>
              <a:t>Source: OECD Social Protection for LTC Dataset, provisional figures</a:t>
            </a:r>
          </a:p>
        </p:txBody>
      </p:sp>
    </p:spTree>
    <p:extLst>
      <p:ext uri="{BB962C8B-B14F-4D97-AF65-F5344CB8AC3E}">
        <p14:creationId xmlns:p14="http://schemas.microsoft.com/office/powerpoint/2010/main" val="1341252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Most people can’t afford the cost from their income alone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316" y="2276872"/>
            <a:ext cx="7004150" cy="3749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364602" y="1373867"/>
            <a:ext cx="71767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Optane"/>
              </a:rPr>
              <a:t>The cost of care for different scenarios as a % of median disposable income among people aged over 65 (average of 15 OECD countries)</a:t>
            </a:r>
            <a:endParaRPr lang="en-GB" sz="2400" dirty="0">
              <a:latin typeface="Optane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80992" y="6021288"/>
            <a:ext cx="4738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>
                <a:latin typeface="Optane"/>
              </a:rPr>
              <a:t>Source: OECD Social Protection for LTC Dataset, provisional figures</a:t>
            </a:r>
          </a:p>
        </p:txBody>
      </p:sp>
    </p:spTree>
    <p:extLst>
      <p:ext uri="{BB962C8B-B14F-4D97-AF65-F5344CB8AC3E}">
        <p14:creationId xmlns:p14="http://schemas.microsoft.com/office/powerpoint/2010/main" val="1995202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People can end up spending a lot over their lifetime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628" y="1897221"/>
            <a:ext cx="6708745" cy="398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364602" y="1196752"/>
            <a:ext cx="71767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Optane"/>
              </a:rPr>
              <a:t>Expected future lifetime cost of care for people aged 65 in 2009/10, by percentile (2009/10 prices)</a:t>
            </a:r>
            <a:endParaRPr lang="en-GB" sz="2400" dirty="0">
              <a:latin typeface="Optane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98934" y="6021288"/>
            <a:ext cx="2420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dirty="0">
                <a:latin typeface="Optane"/>
              </a:rPr>
              <a:t>Source: </a:t>
            </a:r>
            <a:r>
              <a:rPr lang="en-GB" dirty="0" err="1">
                <a:latin typeface="Optane"/>
              </a:rPr>
              <a:t>Dilnot</a:t>
            </a:r>
            <a:r>
              <a:rPr lang="en-GB" dirty="0">
                <a:latin typeface="Optane"/>
              </a:rPr>
              <a:t> Commission, 2011</a:t>
            </a:r>
          </a:p>
        </p:txBody>
      </p:sp>
    </p:spTree>
    <p:extLst>
      <p:ext uri="{BB962C8B-B14F-4D97-AF65-F5344CB8AC3E}">
        <p14:creationId xmlns:p14="http://schemas.microsoft.com/office/powerpoint/2010/main" val="244728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 governments in OECD countries pay a significant share of the cost of LTC</a:t>
            </a:r>
          </a:p>
        </p:txBody>
      </p:sp>
      <p:pic>
        <p:nvPicPr>
          <p:cNvPr id="17152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591" y="1529784"/>
            <a:ext cx="1438275" cy="136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1520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0592" y="3001595"/>
            <a:ext cx="1438275" cy="136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44888" y="1810558"/>
            <a:ext cx="4608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Optane"/>
              </a:rPr>
              <a:t>of reported LTC spending is public on average across OECD countries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92760" y="1777459"/>
            <a:ext cx="11128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82%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44888" y="3250718"/>
            <a:ext cx="4608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Optane"/>
              </a:rPr>
              <a:t>is the lowest proportion of public spending reported – in Portugal and the United States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92760" y="3217619"/>
            <a:ext cx="11128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>
                <a:solidFill>
                  <a:schemeClr val="accent4">
                    <a:lumMod val="75000"/>
                  </a:schemeClr>
                </a:solidFill>
                <a:latin typeface="Arial Narrow" panose="020B0606020202030204" pitchFamily="34" charset="0"/>
              </a:rPr>
              <a:t>60%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2560" y="4758243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Optane"/>
              </a:rPr>
              <a:t>But private spending is hard to measure and therefore </a:t>
            </a:r>
            <a:r>
              <a:rPr lang="en-GB" sz="2400" b="1" u="sng" dirty="0">
                <a:latin typeface="Optane"/>
              </a:rPr>
              <a:t>underreported</a:t>
            </a:r>
            <a:r>
              <a:rPr lang="en-GB" sz="2400" dirty="0">
                <a:latin typeface="Optane"/>
              </a:rPr>
              <a:t>. Some countries report zero private spending when we know there is some.</a:t>
            </a:r>
          </a:p>
        </p:txBody>
      </p:sp>
    </p:spTree>
    <p:extLst>
      <p:ext uri="{BB962C8B-B14F-4D97-AF65-F5344CB8AC3E}">
        <p14:creationId xmlns:p14="http://schemas.microsoft.com/office/powerpoint/2010/main" val="20699382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6160&quot;&gt;&lt;version val=&quot;17973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7&quot;&gt;&lt;elem m_fUsage=&quot;1.55610000000000000000E+000&quot;&gt;&lt;m_ppcolschidx val=&quot;0&quot;/&gt;&lt;m_rgb r=&quot;5a&quot; g=&quot;be&quot; b=&quot;a3&quot;/&gt;&lt;/elem&gt;&lt;elem m_fUsage=&quot;1.00000000000000000000E+000&quot;&gt;&lt;m_ppcolschidx val=&quot;0&quot;/&gt;&lt;m_rgb r=&quot;cf&quot; g=&quot;f2&quot; b=&quot;fe&quot;/&gt;&lt;/elem&gt;&lt;elem m_fUsage=&quot;9.08764110000000010000E-001&quot;&gt;&lt;m_ppcolschidx val=&quot;0&quot;/&gt;&lt;m_rgb r=&quot;e7&quot; g=&quot;1e&quot; b=&quot;1&quot;/&gt;&lt;/elem&gt;&lt;elem m_fUsage=&quot;8.10000000000000050000E-001&quot;&gt;&lt;m_ppcolschidx val=&quot;0&quot;/&gt;&lt;m_rgb r=&quot;e3&quot; g=&quot;97&quot; b=&quot;4a&quot;/&gt;&lt;/elem&gt;&lt;elem m_fUsage=&quot;7.29000000000000090000E-001&quot;&gt;&lt;m_ppcolschidx val=&quot;0&quot;/&gt;&lt;m_rgb r=&quot;cd&quot; g=&quot;dd&quot; b=&quot;f8&quot;/&gt;&lt;/elem&gt;&lt;elem m_fUsage=&quot;5.90490000000000180000E-001&quot;&gt;&lt;m_ppcolschidx val=&quot;0&quot;/&gt;&lt;m_rgb r=&quot;0&quot; g=&quot;70&quot; b=&quot;c0&quot;/&gt;&lt;/elem&gt;&lt;elem m_fUsage=&quot;5.31441000000000160000E-001&quot;&gt;&lt;m_ppcolschidx val=&quot;0&quot;/&gt;&lt;m_rgb r=&quot;2d&quot; g=&quot;d2&quot; b=&quot;28&quot;/&gt;&lt;/elem&gt;&lt;/m_vecMRU&gt;&lt;/m_mruColor&gt;&lt;m_agendatheme&gt;&lt;m_aagendaitemprops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/m_aagendaitemprops&gt;&lt;m_linestyleTopBottomLine&gt;&lt;m_bVisible val=&quot;0&quot;/&gt;&lt;/m_linestyleTopBottomLine&gt;&lt;/m_agendatheme&gt;&lt;m_mapectfillschemeMRU/&gt;&lt;m_eweekdayFirstOfWeek val=&quot;1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MinusSymbol&gt;-&lt;/m_chMinus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5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3_ib8Pk6k6Ufdjr8CiE.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uj1_z0EmEi1ZermGN_6s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eHNUFTl0Uu77cVj3gD6Vw"/>
</p:tagLst>
</file>

<file path=ppt/theme/theme1.xml><?xml version="1.0" encoding="utf-8"?>
<a:theme xmlns:a="http://schemas.openxmlformats.org/drawingml/2006/main" name="SPRP_Correct Power Point Template v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SPRP_Correct Power Point Template v1</Template>
  <TotalTime>423</TotalTime>
  <Words>2576</Words>
  <Application>Microsoft Office PowerPoint</Application>
  <PresentationFormat>A4 Paper (210x297 mm)</PresentationFormat>
  <Paragraphs>280</Paragraphs>
  <Slides>35</Slides>
  <Notes>10</Notes>
  <HiddenSlides>0</HiddenSlides>
  <MMClips>0</MMClips>
  <ScaleCrop>false</ScaleCrop>
  <HeadingPairs>
    <vt:vector size="10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  <vt:variant>
        <vt:lpstr>Custom Shows</vt:lpstr>
      </vt:variant>
      <vt:variant>
        <vt:i4>1</vt:i4>
      </vt:variant>
    </vt:vector>
  </HeadingPairs>
  <TitlesOfParts>
    <vt:vector size="46" baseType="lpstr">
      <vt:lpstr>Arial Unicode MS</vt:lpstr>
      <vt:lpstr>宋体</vt:lpstr>
      <vt:lpstr>Arial</vt:lpstr>
      <vt:lpstr>Arial Narrow</vt:lpstr>
      <vt:lpstr>Calibri</vt:lpstr>
      <vt:lpstr>Calibri Light</vt:lpstr>
      <vt:lpstr>Century Gothic</vt:lpstr>
      <vt:lpstr>Optane</vt:lpstr>
      <vt:lpstr>SPRP_Correct Power Point Template v1</vt:lpstr>
      <vt:lpstr>think-cell Slide</vt:lpstr>
      <vt:lpstr>PowerPoint Presentation</vt:lpstr>
      <vt:lpstr> Contents of this presentation</vt:lpstr>
      <vt:lpstr>Some generalisations about long-term care in OECD countries</vt:lpstr>
      <vt:lpstr>The OECD definition of long-term care</vt:lpstr>
      <vt:lpstr>Who provides LTC?</vt:lpstr>
      <vt:lpstr>The cost of professional LTC services can be large</vt:lpstr>
      <vt:lpstr>Most people can’t afford the cost from their income alone</vt:lpstr>
      <vt:lpstr>People can end up spending a lot over their lifetime</vt:lpstr>
      <vt:lpstr>So governments in OECD countries pay a significant share of the cost of LTC</vt:lpstr>
      <vt:lpstr>Countries help people with the cost of LTC through a range of programmes</vt:lpstr>
      <vt:lpstr>Comparative data on LTC systems in OECD countries</vt:lpstr>
      <vt:lpstr>Wide variations in public LTC spending are driven by choices about who pays</vt:lpstr>
      <vt:lpstr>Most OECD countries have a well-developed institutional care sector</vt:lpstr>
      <vt:lpstr>Some countries have a care model that makes more use of hospital beds</vt:lpstr>
      <vt:lpstr>But most LTC users in OECD countries live in the community</vt:lpstr>
      <vt:lpstr>Social protection systems generally ensure access to institutional care, even for poorer older people</vt:lpstr>
      <vt:lpstr>Out-of-pocket costs for community care tend to be lower…</vt:lpstr>
      <vt:lpstr>…but people have other living costs, so those with low incomes may not be able to afford to stay at home</vt:lpstr>
      <vt:lpstr>Three case studies</vt:lpstr>
      <vt:lpstr>We will look at three case studies with different types of system</vt:lpstr>
      <vt:lpstr>How the Dutch system is organised</vt:lpstr>
      <vt:lpstr>Out-of-pocket costs in the Netherlands are among the lowest in any OECD country</vt:lpstr>
      <vt:lpstr>What does this system deliver?</vt:lpstr>
      <vt:lpstr>Key policy issues for LTC in the Netherlands</vt:lpstr>
      <vt:lpstr>How the English system is organised</vt:lpstr>
      <vt:lpstr>Strong means-testing protects people with low income from the cost of LTC</vt:lpstr>
      <vt:lpstr>But people who have any significant savings are expected to use them to pay for care</vt:lpstr>
      <vt:lpstr>What does this system deliver?</vt:lpstr>
      <vt:lpstr>Key policy issues for LTC in England</vt:lpstr>
      <vt:lpstr>How the Czech system is organised</vt:lpstr>
      <vt:lpstr>Universal cash benefits are not enough to ensure that low-income people can afford home care</vt:lpstr>
      <vt:lpstr>What does this system deliver?</vt:lpstr>
      <vt:lpstr>Key policy issues for LTC in the Czech Republic</vt:lpstr>
      <vt:lpstr>Key points</vt:lpstr>
      <vt:lpstr>Thank you</vt:lpstr>
      <vt:lpstr>Custom Show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SPRP-BJ User</dc:creator>
  <cp:lastModifiedBy>马岚</cp:lastModifiedBy>
  <cp:revision>43</cp:revision>
  <cp:lastPrinted>2015-01-26T19:32:44Z</cp:lastPrinted>
  <dcterms:created xsi:type="dcterms:W3CDTF">2015-09-07T02:11:56Z</dcterms:created>
  <dcterms:modified xsi:type="dcterms:W3CDTF">2017-01-17T03:07:14Z</dcterms:modified>
</cp:coreProperties>
</file>