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87" r:id="rId3"/>
    <p:sldId id="260" r:id="rId4"/>
    <p:sldId id="280" r:id="rId5"/>
    <p:sldId id="281" r:id="rId6"/>
    <p:sldId id="282" r:id="rId7"/>
    <p:sldId id="283" r:id="rId8"/>
    <p:sldId id="284" r:id="rId9"/>
    <p:sldId id="285" r:id="rId10"/>
    <p:sldId id="286" r:id="rId11"/>
    <p:sldId id="258" r:id="rId12"/>
    <p:sldId id="265" r:id="rId13"/>
    <p:sldId id="266" r:id="rId14"/>
    <p:sldId id="267" r:id="rId15"/>
    <p:sldId id="268" r:id="rId16"/>
    <p:sldId id="269" r:id="rId17"/>
    <p:sldId id="288" r:id="rId18"/>
    <p:sldId id="271" r:id="rId19"/>
    <p:sldId id="272" r:id="rId20"/>
    <p:sldId id="274" r:id="rId21"/>
    <p:sldId id="275" r:id="rId22"/>
    <p:sldId id="276" r:id="rId23"/>
    <p:sldId id="277" r:id="rId24"/>
    <p:sldId id="278" r:id="rId25"/>
    <p:sldId id="279"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84"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24126"/>
    </p:cViewPr>
  </p:outlineViewPr>
  <p:notesTextViewPr>
    <p:cViewPr>
      <p:scale>
        <a:sx n="1" d="1"/>
        <a:sy n="1" d="1"/>
      </p:scale>
      <p:origin x="0" y="0"/>
    </p:cViewPr>
  </p:notesTextViewPr>
  <p:notesViewPr>
    <p:cSldViewPr>
      <p:cViewPr varScale="1">
        <p:scale>
          <a:sx n="38" d="100"/>
          <a:sy n="38" d="100"/>
        </p:scale>
        <p:origin x="-2214"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80DFEC-2387-4589-83F8-566598EF4EC4}" type="datetimeFigureOut">
              <a:rPr lang="en-US" smtClean="0"/>
              <a:t>10/10/2016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C7AB08-8DD7-407B-A247-25399D94F736}" type="slidenum">
              <a:rPr lang="en-US" smtClean="0"/>
              <a:t>‹#›</a:t>
            </a:fld>
            <a:endParaRPr lang="en-US"/>
          </a:p>
        </p:txBody>
      </p:sp>
    </p:spTree>
    <p:extLst>
      <p:ext uri="{BB962C8B-B14F-4D97-AF65-F5344CB8AC3E}">
        <p14:creationId xmlns:p14="http://schemas.microsoft.com/office/powerpoint/2010/main" val="599174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BE" altLang="fr-FR"/>
          </a:p>
        </p:txBody>
      </p:sp>
    </p:spTree>
    <p:extLst>
      <p:ext uri="{BB962C8B-B14F-4D97-AF65-F5344CB8AC3E}">
        <p14:creationId xmlns:p14="http://schemas.microsoft.com/office/powerpoint/2010/main" val="3724122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Tree>
    <p:extLst>
      <p:ext uri="{BB962C8B-B14F-4D97-AF65-F5344CB8AC3E}">
        <p14:creationId xmlns:p14="http://schemas.microsoft.com/office/powerpoint/2010/main" val="1646666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F799DF9-EA96-4A07-AEDC-83159666A2C2}"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9A8ED-55A4-480C-A338-8413FA03AA8C}" type="slidenum">
              <a:rPr lang="en-US" smtClean="0"/>
              <a:t>‹#›</a:t>
            </a:fld>
            <a:endParaRPr lang="en-US"/>
          </a:p>
        </p:txBody>
      </p:sp>
    </p:spTree>
    <p:extLst>
      <p:ext uri="{BB962C8B-B14F-4D97-AF65-F5344CB8AC3E}">
        <p14:creationId xmlns:p14="http://schemas.microsoft.com/office/powerpoint/2010/main" val="2571820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799DF9-EA96-4A07-AEDC-83159666A2C2}"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9A8ED-55A4-480C-A338-8413FA03AA8C}" type="slidenum">
              <a:rPr lang="en-US" smtClean="0"/>
              <a:t>‹#›</a:t>
            </a:fld>
            <a:endParaRPr lang="en-US"/>
          </a:p>
        </p:txBody>
      </p:sp>
    </p:spTree>
    <p:extLst>
      <p:ext uri="{BB962C8B-B14F-4D97-AF65-F5344CB8AC3E}">
        <p14:creationId xmlns:p14="http://schemas.microsoft.com/office/powerpoint/2010/main" val="235400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799DF9-EA96-4A07-AEDC-83159666A2C2}"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9A8ED-55A4-480C-A338-8413FA03AA8C}" type="slidenum">
              <a:rPr lang="en-US" smtClean="0"/>
              <a:t>‹#›</a:t>
            </a:fld>
            <a:endParaRPr lang="en-US"/>
          </a:p>
        </p:txBody>
      </p:sp>
    </p:spTree>
    <p:extLst>
      <p:ext uri="{BB962C8B-B14F-4D97-AF65-F5344CB8AC3E}">
        <p14:creationId xmlns:p14="http://schemas.microsoft.com/office/powerpoint/2010/main" val="2756150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799DF9-EA96-4A07-AEDC-83159666A2C2}"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9A8ED-55A4-480C-A338-8413FA03AA8C}" type="slidenum">
              <a:rPr lang="en-US" smtClean="0"/>
              <a:t>‹#›</a:t>
            </a:fld>
            <a:endParaRPr lang="en-US"/>
          </a:p>
        </p:txBody>
      </p:sp>
    </p:spTree>
    <p:extLst>
      <p:ext uri="{BB962C8B-B14F-4D97-AF65-F5344CB8AC3E}">
        <p14:creationId xmlns:p14="http://schemas.microsoft.com/office/powerpoint/2010/main" val="1390691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799DF9-EA96-4A07-AEDC-83159666A2C2}"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9A8ED-55A4-480C-A338-8413FA03AA8C}" type="slidenum">
              <a:rPr lang="en-US" smtClean="0"/>
              <a:t>‹#›</a:t>
            </a:fld>
            <a:endParaRPr lang="en-US"/>
          </a:p>
        </p:txBody>
      </p:sp>
    </p:spTree>
    <p:extLst>
      <p:ext uri="{BB962C8B-B14F-4D97-AF65-F5344CB8AC3E}">
        <p14:creationId xmlns:p14="http://schemas.microsoft.com/office/powerpoint/2010/main" val="2274058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F799DF9-EA96-4A07-AEDC-83159666A2C2}"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9A8ED-55A4-480C-A338-8413FA03AA8C}" type="slidenum">
              <a:rPr lang="en-US" smtClean="0"/>
              <a:t>‹#›</a:t>
            </a:fld>
            <a:endParaRPr lang="en-US"/>
          </a:p>
        </p:txBody>
      </p:sp>
    </p:spTree>
    <p:extLst>
      <p:ext uri="{BB962C8B-B14F-4D97-AF65-F5344CB8AC3E}">
        <p14:creationId xmlns:p14="http://schemas.microsoft.com/office/powerpoint/2010/main" val="4267096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F799DF9-EA96-4A07-AEDC-83159666A2C2}"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49A8ED-55A4-480C-A338-8413FA03AA8C}" type="slidenum">
              <a:rPr lang="en-US" smtClean="0"/>
              <a:t>‹#›</a:t>
            </a:fld>
            <a:endParaRPr lang="en-US"/>
          </a:p>
        </p:txBody>
      </p:sp>
    </p:spTree>
    <p:extLst>
      <p:ext uri="{BB962C8B-B14F-4D97-AF65-F5344CB8AC3E}">
        <p14:creationId xmlns:p14="http://schemas.microsoft.com/office/powerpoint/2010/main" val="1481931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F799DF9-EA96-4A07-AEDC-83159666A2C2}"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49A8ED-55A4-480C-A338-8413FA03AA8C}" type="slidenum">
              <a:rPr lang="en-US" smtClean="0"/>
              <a:t>‹#›</a:t>
            </a:fld>
            <a:endParaRPr lang="en-US"/>
          </a:p>
        </p:txBody>
      </p:sp>
    </p:spTree>
    <p:extLst>
      <p:ext uri="{BB962C8B-B14F-4D97-AF65-F5344CB8AC3E}">
        <p14:creationId xmlns:p14="http://schemas.microsoft.com/office/powerpoint/2010/main" val="896420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99DF9-EA96-4A07-AEDC-83159666A2C2}"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49A8ED-55A4-480C-A338-8413FA03AA8C}" type="slidenum">
              <a:rPr lang="en-US" smtClean="0"/>
              <a:t>‹#›</a:t>
            </a:fld>
            <a:endParaRPr lang="en-US"/>
          </a:p>
        </p:txBody>
      </p:sp>
    </p:spTree>
    <p:extLst>
      <p:ext uri="{BB962C8B-B14F-4D97-AF65-F5344CB8AC3E}">
        <p14:creationId xmlns:p14="http://schemas.microsoft.com/office/powerpoint/2010/main" val="143531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799DF9-EA96-4A07-AEDC-83159666A2C2}"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9A8ED-55A4-480C-A338-8413FA03AA8C}" type="slidenum">
              <a:rPr lang="en-US" smtClean="0"/>
              <a:t>‹#›</a:t>
            </a:fld>
            <a:endParaRPr lang="en-US"/>
          </a:p>
        </p:txBody>
      </p:sp>
    </p:spTree>
    <p:extLst>
      <p:ext uri="{BB962C8B-B14F-4D97-AF65-F5344CB8AC3E}">
        <p14:creationId xmlns:p14="http://schemas.microsoft.com/office/powerpoint/2010/main" val="3644031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799DF9-EA96-4A07-AEDC-83159666A2C2}"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9A8ED-55A4-480C-A338-8413FA03AA8C}" type="slidenum">
              <a:rPr lang="en-US" smtClean="0"/>
              <a:t>‹#›</a:t>
            </a:fld>
            <a:endParaRPr lang="en-US"/>
          </a:p>
        </p:txBody>
      </p:sp>
    </p:spTree>
    <p:extLst>
      <p:ext uri="{BB962C8B-B14F-4D97-AF65-F5344CB8AC3E}">
        <p14:creationId xmlns:p14="http://schemas.microsoft.com/office/powerpoint/2010/main" val="3105564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99DF9-EA96-4A07-AEDC-83159666A2C2}" type="datetimeFigureOut">
              <a:rPr lang="en-US" smtClean="0"/>
              <a:t>10/10/2016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9A8ED-55A4-480C-A338-8413FA03AA8C}" type="slidenum">
              <a:rPr lang="en-US" smtClean="0"/>
              <a:t>‹#›</a:t>
            </a:fld>
            <a:endParaRPr lang="en-US"/>
          </a:p>
        </p:txBody>
      </p:sp>
    </p:spTree>
    <p:extLst>
      <p:ext uri="{BB962C8B-B14F-4D97-AF65-F5344CB8AC3E}">
        <p14:creationId xmlns:p14="http://schemas.microsoft.com/office/powerpoint/2010/main" val="115832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92906" y="2559611"/>
            <a:ext cx="8358188" cy="714375"/>
          </a:xfrm>
        </p:spPr>
        <p:txBody>
          <a:bodyPr>
            <a:normAutofit fontScale="90000"/>
          </a:bodyPr>
          <a:lstStyle/>
          <a:p>
            <a:pPr eaLnBrk="1" hangingPunct="1"/>
            <a:br>
              <a:rPr lang="en-US" altLang="fr-FR" noProof="0" dirty="0"/>
            </a:br>
            <a:endParaRPr lang="en-US" altLang="fr-FR" sz="800" b="0" noProof="0" dirty="0"/>
          </a:p>
        </p:txBody>
      </p:sp>
      <p:sp>
        <p:nvSpPr>
          <p:cNvPr id="2051" name="Rectangle 3"/>
          <p:cNvSpPr>
            <a:spLocks noGrp="1" noChangeArrowheads="1"/>
          </p:cNvSpPr>
          <p:nvPr>
            <p:ph type="subTitle" idx="1"/>
          </p:nvPr>
        </p:nvSpPr>
        <p:spPr>
          <a:xfrm>
            <a:off x="1457325" y="3789040"/>
            <a:ext cx="6400800" cy="2304256"/>
          </a:xfrm>
        </p:spPr>
        <p:txBody>
          <a:bodyPr>
            <a:normAutofit fontScale="92500" lnSpcReduction="10000"/>
          </a:bodyPr>
          <a:lstStyle/>
          <a:p>
            <a:pPr>
              <a:defRPr/>
            </a:pPr>
            <a:r>
              <a:rPr lang="en-US" sz="2800" b="1" cap="small" noProof="0" dirty="0"/>
              <a:t>means testing: theory and facts </a:t>
            </a:r>
          </a:p>
          <a:p>
            <a:pPr>
              <a:defRPr/>
            </a:pPr>
            <a:r>
              <a:rPr lang="en-US" sz="2400" i="1" noProof="0" dirty="0">
                <a:latin typeface="Times New Roman"/>
                <a:ea typeface="SimSun"/>
              </a:rPr>
              <a:t>The means-testing experiences in EU countries</a:t>
            </a:r>
          </a:p>
          <a:p>
            <a:pPr>
              <a:defRPr/>
            </a:pPr>
            <a:r>
              <a:rPr lang="en-US" sz="2400" i="1" noProof="0" dirty="0">
                <a:latin typeface="Times New Roman"/>
                <a:ea typeface="SimSun"/>
              </a:rPr>
              <a:t>Overview of the MISSOC report (European Commission 2013) </a:t>
            </a:r>
            <a:endParaRPr lang="en-US" sz="2400" b="1" cap="small" noProof="0" dirty="0">
              <a:effectLst/>
            </a:endParaRPr>
          </a:p>
          <a:p>
            <a:pPr>
              <a:defRPr/>
            </a:pPr>
            <a:endParaRPr lang="en-US" sz="1400" b="1" noProof="0" dirty="0">
              <a:effectLst/>
            </a:endParaRPr>
          </a:p>
          <a:p>
            <a:pPr>
              <a:defRPr/>
            </a:pPr>
            <a:r>
              <a:rPr lang="en-US" sz="1400" b="1" noProof="0" dirty="0">
                <a:effectLst/>
              </a:rPr>
              <a:t>Pr. Dr. Jean-Philippe </a:t>
            </a:r>
            <a:r>
              <a:rPr lang="en-US" sz="1400" b="1" noProof="0" dirty="0" err="1">
                <a:effectLst/>
              </a:rPr>
              <a:t>Lhernould</a:t>
            </a:r>
            <a:r>
              <a:rPr lang="en-US" sz="1400" b="1" noProof="0" dirty="0">
                <a:effectLst/>
              </a:rPr>
              <a:t>, University of Poitiers (France)</a:t>
            </a:r>
          </a:p>
          <a:p>
            <a:pPr>
              <a:defRPr/>
            </a:pPr>
            <a:r>
              <a:rPr lang="en-US" sz="1400" b="1" dirty="0"/>
              <a:t>Expert for the European Commission</a:t>
            </a:r>
            <a:endParaRPr lang="en-US" sz="1400" noProof="0" dirty="0">
              <a:effectLst/>
            </a:endParaRPr>
          </a:p>
          <a:p>
            <a:pPr eaLnBrk="1" hangingPunct="1">
              <a:buFontTx/>
              <a:buNone/>
              <a:defRPr/>
            </a:pPr>
            <a:endParaRPr lang="en-US" sz="2000" noProof="0" dirty="0">
              <a:solidFill>
                <a:srgbClr val="000066"/>
              </a:solidFill>
              <a:effectLst>
                <a:outerShdw blurRad="38100" dist="38100" dir="2700000" algn="tl">
                  <a:srgbClr val="C0C0C0"/>
                </a:outerShdw>
              </a:effectLst>
            </a:endParaRPr>
          </a:p>
        </p:txBody>
      </p:sp>
      <p:sp>
        <p:nvSpPr>
          <p:cNvPr id="5124" name="Rectangle 2"/>
          <p:cNvSpPr txBox="1">
            <a:spLocks noChangeArrowheads="1"/>
          </p:cNvSpPr>
          <p:nvPr/>
        </p:nvSpPr>
        <p:spPr bwMode="auto">
          <a:xfrm>
            <a:off x="468313" y="428625"/>
            <a:ext cx="8207375"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lgn="ctr" eaLnBrk="1" hangingPunct="1">
              <a:spcBef>
                <a:spcPct val="0"/>
              </a:spcBef>
              <a:buFontTx/>
              <a:buNone/>
            </a:pPr>
            <a:endParaRPr lang="fr-FR" altLang="fr-FR" sz="800" b="0"/>
          </a:p>
        </p:txBody>
      </p:sp>
      <p:sp>
        <p:nvSpPr>
          <p:cNvPr id="5" name="Rechthoek 4"/>
          <p:cNvSpPr/>
          <p:nvPr/>
        </p:nvSpPr>
        <p:spPr>
          <a:xfrm>
            <a:off x="6858000" y="5786438"/>
            <a:ext cx="2000250" cy="9286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nl-NL"/>
          </a:p>
        </p:txBody>
      </p:sp>
      <p:pic>
        <p:nvPicPr>
          <p:cNvPr id="6" name="Immagine 4"/>
          <p:cNvPicPr/>
          <p:nvPr/>
        </p:nvPicPr>
        <p:blipFill>
          <a:blip r:embed="rId3" cstate="print">
            <a:extLst>
              <a:ext uri="{28A0092B-C50C-407E-A947-70E740481C1C}">
                <a14:useLocalDpi xmlns:a14="http://schemas.microsoft.com/office/drawing/2010/main" val="0"/>
              </a:ext>
            </a:extLst>
          </a:blip>
          <a:stretch>
            <a:fillRect/>
          </a:stretch>
        </p:blipFill>
        <p:spPr>
          <a:xfrm>
            <a:off x="6503988" y="821531"/>
            <a:ext cx="2171700" cy="2171700"/>
          </a:xfrm>
          <a:prstGeom prst="rect">
            <a:avLst/>
          </a:prstGeom>
          <a:extLst>
            <a:ext uri="{FAA26D3D-D897-4be2-8F04-BA451C77F1D7}">
              <ma14:placeholder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Lst>
        </p:spPr>
      </p:pic>
      <p:sp>
        <p:nvSpPr>
          <p:cNvPr id="2" name="Rectangle 1"/>
          <p:cNvSpPr/>
          <p:nvPr/>
        </p:nvSpPr>
        <p:spPr>
          <a:xfrm>
            <a:off x="683568" y="1255151"/>
            <a:ext cx="4572000" cy="1304460"/>
          </a:xfrm>
          <a:prstGeom prst="rect">
            <a:avLst/>
          </a:prstGeom>
        </p:spPr>
        <p:txBody>
          <a:bodyPr>
            <a:spAutoFit/>
          </a:bodyPr>
          <a:lstStyle/>
          <a:p>
            <a:pPr algn="ctr">
              <a:lnSpc>
                <a:spcPct val="115000"/>
              </a:lnSpc>
              <a:spcAft>
                <a:spcPts val="1000"/>
              </a:spcAft>
            </a:pPr>
            <a:r>
              <a:rPr lang="en-US" b="1" dirty="0">
                <a:solidFill>
                  <a:srgbClr val="0070C0"/>
                </a:solidFill>
                <a:effectLst/>
                <a:latin typeface="Arial"/>
                <a:ea typeface="SimSun"/>
                <a:cs typeface="Times New Roman"/>
              </a:rPr>
              <a:t>Component Two</a:t>
            </a:r>
            <a:endParaRPr lang="fr-FR" sz="1400" dirty="0">
              <a:effectLst/>
              <a:latin typeface="Times New Roman"/>
              <a:ea typeface="SimSun"/>
              <a:cs typeface="Times New Roman"/>
            </a:endParaRPr>
          </a:p>
          <a:p>
            <a:pPr algn="ctr">
              <a:lnSpc>
                <a:spcPct val="115000"/>
              </a:lnSpc>
              <a:spcAft>
                <a:spcPts val="1000"/>
              </a:spcAft>
            </a:pPr>
            <a:r>
              <a:rPr lang="en-US" b="1" dirty="0">
                <a:solidFill>
                  <a:srgbClr val="0070C0"/>
                </a:solidFill>
                <a:effectLst/>
                <a:latin typeface="Arial"/>
                <a:ea typeface="SimSun"/>
                <a:cs typeface="Times New Roman"/>
              </a:rPr>
              <a:t>Training Activity in Italy</a:t>
            </a:r>
            <a:endParaRPr lang="fr-FR" sz="1400" dirty="0">
              <a:effectLst/>
              <a:latin typeface="Times New Roman"/>
              <a:ea typeface="SimSun"/>
              <a:cs typeface="Times New Roman"/>
            </a:endParaRPr>
          </a:p>
          <a:p>
            <a:pPr algn="ctr">
              <a:lnSpc>
                <a:spcPct val="115000"/>
              </a:lnSpc>
              <a:spcAft>
                <a:spcPts val="1000"/>
              </a:spcAft>
            </a:pPr>
            <a:r>
              <a:rPr lang="en-US" b="1" dirty="0">
                <a:solidFill>
                  <a:srgbClr val="0070C0"/>
                </a:solidFill>
                <a:effectLst/>
                <a:latin typeface="Arial"/>
                <a:ea typeface="SimSun"/>
                <a:cs typeface="Times New Roman"/>
              </a:rPr>
              <a:t>16</a:t>
            </a:r>
            <a:r>
              <a:rPr lang="en-US" b="1" baseline="30000" dirty="0">
                <a:solidFill>
                  <a:srgbClr val="0070C0"/>
                </a:solidFill>
                <a:effectLst/>
                <a:latin typeface="Arial"/>
                <a:ea typeface="SimSun"/>
                <a:cs typeface="Times New Roman"/>
              </a:rPr>
              <a:t>th</a:t>
            </a:r>
            <a:r>
              <a:rPr lang="en-US" b="1" dirty="0">
                <a:solidFill>
                  <a:srgbClr val="0070C0"/>
                </a:solidFill>
                <a:effectLst/>
                <a:latin typeface="Arial"/>
                <a:ea typeface="SimSun"/>
                <a:cs typeface="Times New Roman"/>
              </a:rPr>
              <a:t> -30</a:t>
            </a:r>
            <a:r>
              <a:rPr lang="en-US" b="1" baseline="30000" dirty="0">
                <a:solidFill>
                  <a:srgbClr val="0070C0"/>
                </a:solidFill>
                <a:effectLst/>
                <a:latin typeface="Arial"/>
                <a:ea typeface="SimSun"/>
                <a:cs typeface="Times New Roman"/>
              </a:rPr>
              <a:t>th</a:t>
            </a:r>
            <a:r>
              <a:rPr lang="en-US" b="1" dirty="0">
                <a:solidFill>
                  <a:srgbClr val="0070C0"/>
                </a:solidFill>
                <a:effectLst/>
                <a:latin typeface="Arial"/>
                <a:ea typeface="SimSun"/>
                <a:cs typeface="Times New Roman"/>
              </a:rPr>
              <a:t> October, 2016</a:t>
            </a:r>
            <a:endParaRPr lang="fr-FR" sz="1400" dirty="0">
              <a:effectLst/>
              <a:latin typeface="Times New Roman"/>
              <a:ea typeface="SimSun"/>
              <a:cs typeface="Times New Roman"/>
            </a:endParaRPr>
          </a:p>
        </p:txBody>
      </p:sp>
    </p:spTree>
    <p:extLst>
      <p:ext uri="{BB962C8B-B14F-4D97-AF65-F5344CB8AC3E}">
        <p14:creationId xmlns:p14="http://schemas.microsoft.com/office/powerpoint/2010/main" val="272760849"/>
      </p:ext>
    </p:extLst>
  </p:cSld>
  <p:clrMapOvr>
    <a:masterClrMapping/>
  </p:clrMapOvr>
  <p:transition spd="med">
    <p:plu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Perverse effect of means testing</a:t>
            </a:r>
          </a:p>
        </p:txBody>
      </p:sp>
      <p:sp>
        <p:nvSpPr>
          <p:cNvPr id="3" name="Content Placeholder 2"/>
          <p:cNvSpPr>
            <a:spLocks noGrp="1"/>
          </p:cNvSpPr>
          <p:nvPr>
            <p:ph idx="1"/>
          </p:nvPr>
        </p:nvSpPr>
        <p:spPr/>
        <p:txBody>
          <a:bodyPr/>
          <a:lstStyle/>
          <a:p>
            <a:r>
              <a:rPr lang="en-US" dirty="0"/>
              <a:t>means-tested benefits is no guarantee of escaping from poverty</a:t>
            </a:r>
          </a:p>
          <a:p>
            <a:pPr lvl="1"/>
            <a:r>
              <a:rPr lang="en-US" dirty="0"/>
              <a:t>E.g. low take up ratio</a:t>
            </a:r>
          </a:p>
          <a:p>
            <a:r>
              <a:rPr lang="en-US" dirty="0"/>
              <a:t>“working poor” beneficiaries discouraged from moving up to better paid jobs or to be working more hours?</a:t>
            </a:r>
          </a:p>
          <a:p>
            <a:r>
              <a:rPr lang="en-US" dirty="0"/>
              <a:t>High administrative costs</a:t>
            </a:r>
          </a:p>
          <a:p>
            <a:r>
              <a:rPr lang="en-US" dirty="0"/>
              <a:t>Increased risks of fraud</a:t>
            </a:r>
          </a:p>
          <a:p>
            <a:endParaRPr lang="en-US" dirty="0"/>
          </a:p>
        </p:txBody>
      </p:sp>
    </p:spTree>
    <p:extLst>
      <p:ext uri="{BB962C8B-B14F-4D97-AF65-F5344CB8AC3E}">
        <p14:creationId xmlns:p14="http://schemas.microsoft.com/office/powerpoint/2010/main" val="347989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fr-FR" noProof="0" dirty="0"/>
              <a:t>Figures</a:t>
            </a:r>
          </a:p>
        </p:txBody>
      </p:sp>
      <p:sp>
        <p:nvSpPr>
          <p:cNvPr id="3" name="Content Placeholder 2"/>
          <p:cNvSpPr>
            <a:spLocks noGrp="1"/>
          </p:cNvSpPr>
          <p:nvPr>
            <p:ph idx="1"/>
          </p:nvPr>
        </p:nvSpPr>
        <p:spPr/>
        <p:txBody>
          <a:bodyPr/>
          <a:lstStyle/>
          <a:p>
            <a:pPr lvl="1">
              <a:defRPr/>
            </a:pPr>
            <a:endParaRPr lang="en-US" noProof="0" dirty="0"/>
          </a:p>
          <a:p>
            <a:pPr lvl="1">
              <a:defRPr/>
            </a:pPr>
            <a:r>
              <a:rPr lang="en-US" noProof="0" dirty="0"/>
              <a:t> Test of means plays a minor part in European social protection</a:t>
            </a:r>
          </a:p>
          <a:p>
            <a:pPr lvl="2">
              <a:defRPr/>
            </a:pPr>
            <a:r>
              <a:rPr lang="en-US" noProof="0" dirty="0"/>
              <a:t>11.2% of total social protection expenditure</a:t>
            </a:r>
          </a:p>
          <a:p>
            <a:pPr lvl="1">
              <a:defRPr/>
            </a:pPr>
            <a:r>
              <a:rPr lang="en-US" noProof="0" dirty="0"/>
              <a:t> Part of means-tested benefits varies widely among European countries</a:t>
            </a:r>
          </a:p>
          <a:p>
            <a:pPr lvl="1">
              <a:defRPr/>
            </a:pPr>
            <a:r>
              <a:rPr lang="en-US" noProof="0" dirty="0"/>
              <a:t> Proportion of means-tested benefits slightly increased in 10 years</a:t>
            </a:r>
          </a:p>
          <a:p>
            <a:pPr marL="457200" lvl="1" indent="0">
              <a:buFont typeface="Wingdings" pitchFamily="2" charset="2"/>
              <a:buNone/>
              <a:defRPr/>
            </a:pPr>
            <a:r>
              <a:rPr lang="en-US" b="1" noProof="0" dirty="0"/>
              <a:t> </a:t>
            </a:r>
          </a:p>
        </p:txBody>
      </p:sp>
      <p:sp>
        <p:nvSpPr>
          <p:cNvPr id="717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94A1247D-64A1-44BA-AF66-5BED90497DD7}" type="slidenum">
              <a:rPr lang="nl-BE" altLang="fr-FR" sz="800" b="0">
                <a:solidFill>
                  <a:srgbClr val="5B2B79"/>
                </a:solidFill>
                <a:latin typeface="Tahoma" pitchFamily="34" charset="0"/>
              </a:rPr>
              <a:pPr>
                <a:spcBef>
                  <a:spcPct val="0"/>
                </a:spcBef>
                <a:buFontTx/>
                <a:buNone/>
              </a:pPr>
              <a:t>11</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1857395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4213" y="2924175"/>
            <a:ext cx="7772400" cy="1362075"/>
          </a:xfrm>
        </p:spPr>
        <p:txBody>
          <a:bodyPr/>
          <a:lstStyle/>
          <a:p>
            <a:pPr>
              <a:defRPr/>
            </a:pPr>
            <a:r>
              <a:rPr lang="en-US" dirty="0"/>
              <a:t>WHICH AND WHOSE MEANS ARE TAKEN INTO CONSIDERATION?</a:t>
            </a:r>
            <a:endParaRPr lang="en-US" noProof="0" dirty="0"/>
          </a:p>
        </p:txBody>
      </p:sp>
      <p:sp>
        <p:nvSpPr>
          <p:cNvPr id="15363" name="Espace réservé du texte 2"/>
          <p:cNvSpPr>
            <a:spLocks noGrp="1"/>
          </p:cNvSpPr>
          <p:nvPr>
            <p:ph type="body" idx="1"/>
          </p:nvPr>
        </p:nvSpPr>
        <p:spPr>
          <a:xfrm>
            <a:off x="539552" y="4797152"/>
            <a:ext cx="7772400" cy="1500187"/>
          </a:xfrm>
        </p:spPr>
        <p:txBody>
          <a:bodyPr/>
          <a:lstStyle/>
          <a:p>
            <a:endParaRPr lang="fr-FR" altLang="fr-FR" dirty="0"/>
          </a:p>
        </p:txBody>
      </p:sp>
      <p:sp>
        <p:nvSpPr>
          <p:cNvPr id="15364"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A9061FAF-39B9-4750-8955-FC99C62EDC56}" type="slidenum">
              <a:rPr lang="nl-BE" altLang="fr-FR" sz="800" b="0">
                <a:solidFill>
                  <a:srgbClr val="5B2B79"/>
                </a:solidFill>
                <a:latin typeface="Tahoma" pitchFamily="34" charset="0"/>
              </a:rPr>
              <a:pPr>
                <a:spcBef>
                  <a:spcPct val="0"/>
                </a:spcBef>
                <a:buFontTx/>
                <a:buNone/>
              </a:pPr>
              <a:t>12</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2235724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r>
              <a:rPr lang="en-US" altLang="fr-FR" noProof="0" dirty="0"/>
              <a:t>Scope of means (1)</a:t>
            </a:r>
          </a:p>
        </p:txBody>
      </p:sp>
      <p:sp>
        <p:nvSpPr>
          <p:cNvPr id="16387" name="Content Placeholder 2"/>
          <p:cNvSpPr>
            <a:spLocks noGrp="1"/>
          </p:cNvSpPr>
          <p:nvPr>
            <p:ph idx="1"/>
          </p:nvPr>
        </p:nvSpPr>
        <p:spPr/>
        <p:txBody>
          <a:bodyPr/>
          <a:lstStyle/>
          <a:p>
            <a:r>
              <a:rPr lang="en-US" altLang="fr-FR" b="0" noProof="0" dirty="0"/>
              <a:t>Work income and other income</a:t>
            </a:r>
          </a:p>
          <a:p>
            <a:pPr lvl="1"/>
            <a:r>
              <a:rPr lang="en-US" altLang="fr-FR" noProof="0" dirty="0"/>
              <a:t> all EU countries include job earnings</a:t>
            </a:r>
          </a:p>
          <a:p>
            <a:pPr lvl="2"/>
            <a:r>
              <a:rPr lang="en-US" altLang="fr-FR" noProof="0" dirty="0"/>
              <a:t>In full or partly</a:t>
            </a:r>
          </a:p>
          <a:p>
            <a:pPr lvl="1"/>
            <a:r>
              <a:rPr lang="en-US" altLang="fr-FR" noProof="0" dirty="0"/>
              <a:t>Other income sources</a:t>
            </a:r>
          </a:p>
          <a:p>
            <a:pPr lvl="2"/>
            <a:r>
              <a:rPr lang="en-US" altLang="fr-FR" noProof="0" dirty="0"/>
              <a:t>E.g. Property income, cash and savings, interests</a:t>
            </a:r>
          </a:p>
          <a:p>
            <a:r>
              <a:rPr lang="en-US" altLang="fr-FR" b="0" noProof="0" dirty="0"/>
              <a:t>Social security benefits</a:t>
            </a:r>
          </a:p>
          <a:p>
            <a:pPr lvl="1"/>
            <a:r>
              <a:rPr lang="en-US" altLang="fr-FR" noProof="0" dirty="0"/>
              <a:t>Most EU countries remove some benefits from overall resources</a:t>
            </a:r>
          </a:p>
          <a:p>
            <a:pPr lvl="2"/>
            <a:r>
              <a:rPr lang="en-US" altLang="fr-FR" noProof="0" dirty="0"/>
              <a:t> family, unemployment, disability allowance</a:t>
            </a:r>
          </a:p>
          <a:p>
            <a:endParaRPr lang="en-US" altLang="fr-FR" noProof="0" dirty="0"/>
          </a:p>
        </p:txBody>
      </p:sp>
      <p:sp>
        <p:nvSpPr>
          <p:cNvPr id="1638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32305D85-B9E7-4F71-891B-53C2174E50BD}" type="slidenum">
              <a:rPr lang="nl-BE" altLang="fr-FR" sz="800" b="0">
                <a:solidFill>
                  <a:srgbClr val="5B2B79"/>
                </a:solidFill>
                <a:latin typeface="Tahoma" pitchFamily="34" charset="0"/>
              </a:rPr>
              <a:pPr>
                <a:spcBef>
                  <a:spcPct val="0"/>
                </a:spcBef>
                <a:buFontTx/>
                <a:buNone/>
              </a:pPr>
              <a:t>13</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250961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a:bodyPr>
          <a:lstStyle/>
          <a:p>
            <a:r>
              <a:rPr lang="en-US" altLang="fr-FR" noProof="0" dirty="0"/>
              <a:t>Scope of means (2)</a:t>
            </a:r>
          </a:p>
        </p:txBody>
      </p:sp>
      <p:sp>
        <p:nvSpPr>
          <p:cNvPr id="3" name="Content Placeholder 2"/>
          <p:cNvSpPr>
            <a:spLocks noGrp="1"/>
          </p:cNvSpPr>
          <p:nvPr>
            <p:ph idx="1"/>
          </p:nvPr>
        </p:nvSpPr>
        <p:spPr/>
        <p:txBody>
          <a:bodyPr/>
          <a:lstStyle/>
          <a:p>
            <a:pPr>
              <a:defRPr/>
            </a:pPr>
            <a:endParaRPr lang="en-US" b="0" noProof="0" dirty="0"/>
          </a:p>
          <a:p>
            <a:pPr>
              <a:defRPr/>
            </a:pPr>
            <a:r>
              <a:rPr lang="en-US" b="0" noProof="0" dirty="0"/>
              <a:t>Other assets</a:t>
            </a:r>
          </a:p>
          <a:p>
            <a:pPr lvl="1">
              <a:defRPr/>
            </a:pPr>
            <a:r>
              <a:rPr lang="en-US" dirty="0"/>
              <a:t>E</a:t>
            </a:r>
            <a:r>
              <a:rPr lang="en-US" noProof="0" dirty="0"/>
              <a:t>state properties</a:t>
            </a:r>
          </a:p>
          <a:p>
            <a:pPr lvl="2">
              <a:defRPr/>
            </a:pPr>
            <a:r>
              <a:rPr lang="en-US" noProof="0" dirty="0"/>
              <a:t>In full or partly (depending on value, size, habitual place of living/secondary home…)</a:t>
            </a:r>
          </a:p>
          <a:p>
            <a:pPr lvl="1">
              <a:defRPr/>
            </a:pPr>
            <a:r>
              <a:rPr lang="en-US" noProof="0" dirty="0"/>
              <a:t>Movable assets</a:t>
            </a:r>
          </a:p>
          <a:p>
            <a:pPr lvl="2">
              <a:defRPr/>
            </a:pPr>
            <a:r>
              <a:rPr lang="en-US" noProof="0" dirty="0"/>
              <a:t>Usually counted, but exceptions apply (basic needs, work tools, threshold, percentage…)</a:t>
            </a:r>
          </a:p>
          <a:p>
            <a:pPr lvl="2">
              <a:defRPr/>
            </a:pPr>
            <a:endParaRPr lang="en-US" noProof="0" dirty="0"/>
          </a:p>
        </p:txBody>
      </p:sp>
      <p:sp>
        <p:nvSpPr>
          <p:cNvPr id="1741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84FEA4B6-39ED-40BD-AC62-4F3C6454AF93}" type="slidenum">
              <a:rPr lang="nl-BE" altLang="fr-FR" sz="800" b="0">
                <a:solidFill>
                  <a:srgbClr val="5B2B79"/>
                </a:solidFill>
                <a:latin typeface="Tahoma" pitchFamily="34" charset="0"/>
              </a:rPr>
              <a:pPr>
                <a:spcBef>
                  <a:spcPct val="0"/>
                </a:spcBef>
                <a:buFontTx/>
                <a:buNone/>
              </a:pPr>
              <a:t>14</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3391311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a:bodyPr>
          <a:lstStyle/>
          <a:p>
            <a:r>
              <a:rPr lang="en-US" altLang="fr-FR" noProof="0" dirty="0"/>
              <a:t>Scope of means (3)</a:t>
            </a:r>
          </a:p>
        </p:txBody>
      </p:sp>
      <p:sp>
        <p:nvSpPr>
          <p:cNvPr id="3" name="Content Placeholder 2"/>
          <p:cNvSpPr>
            <a:spLocks noGrp="1"/>
          </p:cNvSpPr>
          <p:nvPr>
            <p:ph idx="1"/>
          </p:nvPr>
        </p:nvSpPr>
        <p:spPr/>
        <p:txBody>
          <a:bodyPr/>
          <a:lstStyle/>
          <a:p>
            <a:pPr>
              <a:defRPr/>
            </a:pPr>
            <a:r>
              <a:rPr lang="en-US" b="0" noProof="0" dirty="0"/>
              <a:t>Household approach</a:t>
            </a:r>
          </a:p>
          <a:p>
            <a:pPr lvl="1">
              <a:defRPr/>
            </a:pPr>
            <a:r>
              <a:rPr lang="en-US" sz="2400" noProof="0" dirty="0"/>
              <a:t>Dominant model</a:t>
            </a:r>
          </a:p>
          <a:p>
            <a:pPr lvl="1">
              <a:defRPr/>
            </a:pPr>
            <a:r>
              <a:rPr lang="en-US" sz="2400" noProof="0" dirty="0"/>
              <a:t>better targeting of poor families, but harder to assess</a:t>
            </a:r>
          </a:p>
          <a:p>
            <a:pPr lvl="1">
              <a:defRPr/>
            </a:pPr>
            <a:r>
              <a:rPr lang="en-US" sz="2400" noProof="0" dirty="0"/>
              <a:t>« family members »? Pragmatic view: spouse (same sex?), partner, children, dependent persons…</a:t>
            </a:r>
          </a:p>
          <a:p>
            <a:pPr lvl="1">
              <a:defRPr/>
            </a:pPr>
            <a:r>
              <a:rPr lang="en-US" sz="2400" noProof="0" dirty="0"/>
              <a:t>Variation per risk / per « country model »?</a:t>
            </a:r>
          </a:p>
          <a:p>
            <a:pPr>
              <a:defRPr/>
            </a:pPr>
            <a:r>
              <a:rPr lang="en-US" b="0" noProof="0" dirty="0"/>
              <a:t>Individual approach</a:t>
            </a:r>
          </a:p>
          <a:p>
            <a:pPr lvl="1">
              <a:defRPr/>
            </a:pPr>
            <a:r>
              <a:rPr lang="en-US" sz="2400" noProof="0" dirty="0"/>
              <a:t>More focused on the beneficiary’s needs</a:t>
            </a:r>
          </a:p>
          <a:p>
            <a:pPr marL="0" indent="0">
              <a:buFontTx/>
              <a:buNone/>
              <a:defRPr/>
            </a:pPr>
            <a:endParaRPr lang="en-US" b="0" noProof="0" dirty="0"/>
          </a:p>
        </p:txBody>
      </p:sp>
      <p:sp>
        <p:nvSpPr>
          <p:cNvPr id="1843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96C7B52E-4936-46C0-A951-E2FD3680A874}" type="slidenum">
              <a:rPr lang="nl-BE" altLang="fr-FR" sz="800" b="0">
                <a:solidFill>
                  <a:srgbClr val="5B2B79"/>
                </a:solidFill>
                <a:latin typeface="Tahoma" pitchFamily="34" charset="0"/>
              </a:rPr>
              <a:pPr>
                <a:spcBef>
                  <a:spcPct val="0"/>
                </a:spcBef>
                <a:buFontTx/>
                <a:buNone/>
              </a:pPr>
              <a:t>15</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4222175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r>
              <a:rPr lang="en-US" altLang="fr-FR" noProof="0" dirty="0"/>
              <a:t>Scope of means (4)</a:t>
            </a:r>
          </a:p>
        </p:txBody>
      </p:sp>
      <p:sp>
        <p:nvSpPr>
          <p:cNvPr id="19459" name="Content Placeholder 2"/>
          <p:cNvSpPr>
            <a:spLocks noGrp="1"/>
          </p:cNvSpPr>
          <p:nvPr>
            <p:ph idx="1"/>
          </p:nvPr>
        </p:nvSpPr>
        <p:spPr/>
        <p:txBody>
          <a:bodyPr/>
          <a:lstStyle/>
          <a:p>
            <a:r>
              <a:rPr lang="en-US" altLang="fr-FR" b="0" noProof="0" dirty="0"/>
              <a:t>Exhaustion of other rights</a:t>
            </a:r>
          </a:p>
          <a:p>
            <a:pPr lvl="1"/>
            <a:r>
              <a:rPr lang="en-US" altLang="fr-FR" noProof="0" dirty="0"/>
              <a:t>Means-tested benefits usually granted only if other rights exhausted: « safety net »</a:t>
            </a:r>
          </a:p>
          <a:p>
            <a:pPr lvl="1"/>
            <a:r>
              <a:rPr lang="en-US" altLang="fr-FR" noProof="0" dirty="0"/>
              <a:t>Scope of claims to be exhausted is flexible</a:t>
            </a:r>
          </a:p>
          <a:p>
            <a:pPr lvl="2"/>
            <a:r>
              <a:rPr lang="en-US" altLang="fr-FR" noProof="0" dirty="0"/>
              <a:t>Other social benefits</a:t>
            </a:r>
          </a:p>
          <a:p>
            <a:pPr lvl="2"/>
            <a:r>
              <a:rPr lang="en-US" altLang="fr-FR" noProof="0" dirty="0"/>
              <a:t>Pension rights</a:t>
            </a:r>
          </a:p>
          <a:p>
            <a:pPr lvl="2"/>
            <a:r>
              <a:rPr lang="en-US" altLang="fr-FR" noProof="0" dirty="0"/>
              <a:t>Civil law rights, like maintenance claims</a:t>
            </a:r>
          </a:p>
        </p:txBody>
      </p:sp>
      <p:sp>
        <p:nvSpPr>
          <p:cNvPr id="1946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FF21DCD6-0D66-4707-9DDD-61DFC38D0ACC}" type="slidenum">
              <a:rPr lang="nl-BE" altLang="fr-FR" sz="800" b="0">
                <a:solidFill>
                  <a:srgbClr val="5B2B79"/>
                </a:solidFill>
                <a:latin typeface="Tahoma" pitchFamily="34" charset="0"/>
              </a:rPr>
              <a:pPr>
                <a:spcBef>
                  <a:spcPct val="0"/>
                </a:spcBef>
                <a:buFontTx/>
                <a:buNone/>
              </a:pPr>
              <a:t>16</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1447267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means (5)</a:t>
            </a:r>
          </a:p>
        </p:txBody>
      </p:sp>
      <p:sp>
        <p:nvSpPr>
          <p:cNvPr id="3" name="Content Placeholder 2"/>
          <p:cNvSpPr>
            <a:spLocks noGrp="1"/>
          </p:cNvSpPr>
          <p:nvPr>
            <p:ph idx="1"/>
          </p:nvPr>
        </p:nvSpPr>
        <p:spPr/>
        <p:txBody>
          <a:bodyPr>
            <a:normAutofit fontScale="85000" lnSpcReduction="20000"/>
          </a:bodyPr>
          <a:lstStyle/>
          <a:p>
            <a:r>
              <a:rPr lang="en-US" dirty="0"/>
              <a:t>The scope of means has to do, at least partly, with the conception of the standard of living</a:t>
            </a:r>
            <a:r>
              <a:rPr lang="fr-FR" dirty="0"/>
              <a:t> </a:t>
            </a:r>
            <a:endParaRPr lang="en-GB" baseline="30000" dirty="0"/>
          </a:p>
          <a:p>
            <a:r>
              <a:rPr lang="en-US" dirty="0"/>
              <a:t>means-tested benefits should not clash with objectives pursued by other benefits or social policies</a:t>
            </a:r>
          </a:p>
          <a:p>
            <a:pPr lvl="1"/>
            <a:r>
              <a:rPr lang="en-US" dirty="0"/>
              <a:t>e.g. family benefits may not be counted</a:t>
            </a:r>
            <a:endParaRPr lang="en-GB" baseline="30000" dirty="0"/>
          </a:p>
          <a:p>
            <a:r>
              <a:rPr lang="en-US" dirty="0"/>
              <a:t>means-tested benefit may have to be coordinated with each other  </a:t>
            </a:r>
          </a:p>
          <a:p>
            <a:r>
              <a:rPr lang="en-US" dirty="0"/>
              <a:t>means-tested benefits may pursue objectives other than providing a minimum income</a:t>
            </a:r>
          </a:p>
          <a:p>
            <a:pPr lvl="1"/>
            <a:r>
              <a:rPr lang="en-US" dirty="0"/>
              <a:t>E.g. Return to work (work income are excluded)</a:t>
            </a:r>
          </a:p>
          <a:p>
            <a:r>
              <a:rPr lang="en-US" dirty="0"/>
              <a:t>Administrative burden may justify a simplified assessment of means</a:t>
            </a:r>
          </a:p>
        </p:txBody>
      </p:sp>
    </p:spTree>
    <p:extLst>
      <p:ext uri="{BB962C8B-B14F-4D97-AF65-F5344CB8AC3E}">
        <p14:creationId xmlns:p14="http://schemas.microsoft.com/office/powerpoint/2010/main" val="3978744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650" y="2924175"/>
            <a:ext cx="7772400" cy="1362075"/>
          </a:xfrm>
        </p:spPr>
        <p:txBody>
          <a:bodyPr/>
          <a:lstStyle/>
          <a:p>
            <a:pPr>
              <a:defRPr/>
            </a:pPr>
            <a:r>
              <a:rPr lang="en-US" noProof="0" dirty="0"/>
              <a:t>TRENDS BEYOND DIVERSITY</a:t>
            </a:r>
          </a:p>
        </p:txBody>
      </p:sp>
      <p:sp>
        <p:nvSpPr>
          <p:cNvPr id="21507" name="Espace réservé du texte 2"/>
          <p:cNvSpPr>
            <a:spLocks noGrp="1"/>
          </p:cNvSpPr>
          <p:nvPr>
            <p:ph type="body" idx="1"/>
          </p:nvPr>
        </p:nvSpPr>
        <p:spPr>
          <a:xfrm>
            <a:off x="323528" y="4941168"/>
            <a:ext cx="7772400" cy="1500187"/>
          </a:xfrm>
        </p:spPr>
        <p:txBody>
          <a:bodyPr/>
          <a:lstStyle/>
          <a:p>
            <a:endParaRPr lang="fr-FR" altLang="fr-FR" dirty="0"/>
          </a:p>
        </p:txBody>
      </p:sp>
      <p:sp>
        <p:nvSpPr>
          <p:cNvPr id="21508"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127B9BED-93CE-45BF-A52F-0FB3276C0DD6}" type="slidenum">
              <a:rPr lang="nl-BE" altLang="fr-FR" sz="800" b="0">
                <a:solidFill>
                  <a:srgbClr val="5B2B79"/>
                </a:solidFill>
                <a:latin typeface="Tahoma" pitchFamily="34" charset="0"/>
              </a:rPr>
              <a:pPr>
                <a:spcBef>
                  <a:spcPct val="0"/>
                </a:spcBef>
                <a:buFontTx/>
                <a:buNone/>
              </a:pPr>
              <a:t>18</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171351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a:bodyPr>
          <a:lstStyle/>
          <a:p>
            <a:r>
              <a:rPr lang="en-US" altLang="fr-FR" noProof="0" dirty="0"/>
              <a:t>View per risk</a:t>
            </a:r>
          </a:p>
        </p:txBody>
      </p:sp>
      <p:sp>
        <p:nvSpPr>
          <p:cNvPr id="22531" name="Content Placeholder 2"/>
          <p:cNvSpPr>
            <a:spLocks noGrp="1"/>
          </p:cNvSpPr>
          <p:nvPr>
            <p:ph idx="1"/>
          </p:nvPr>
        </p:nvSpPr>
        <p:spPr/>
        <p:txBody>
          <a:bodyPr>
            <a:normAutofit/>
          </a:bodyPr>
          <a:lstStyle/>
          <a:p>
            <a:pPr lvl="1"/>
            <a:r>
              <a:rPr lang="en-US" altLang="fr-FR" noProof="0" dirty="0"/>
              <a:t>GMR: usual</a:t>
            </a:r>
          </a:p>
          <a:p>
            <a:pPr lvl="1"/>
            <a:r>
              <a:rPr lang="en-US" altLang="fr-FR" noProof="0" dirty="0"/>
              <a:t>Unemployment: rare</a:t>
            </a:r>
          </a:p>
          <a:p>
            <a:pPr lvl="1"/>
            <a:r>
              <a:rPr lang="en-US" altLang="fr-FR" noProof="0" dirty="0"/>
              <a:t>Long term care: depends on structure of scheme</a:t>
            </a:r>
          </a:p>
          <a:p>
            <a:pPr lvl="1"/>
            <a:r>
              <a:rPr lang="en-US" altLang="fr-FR" noProof="0" dirty="0"/>
              <a:t>Family: minority of countries</a:t>
            </a:r>
            <a:endParaRPr lang="en-US" altLang="fr-FR" sz="2000" noProof="0" dirty="0"/>
          </a:p>
          <a:p>
            <a:pPr lvl="1"/>
            <a:r>
              <a:rPr lang="en-US" altLang="fr-FR" noProof="0" dirty="0"/>
              <a:t>Old age / invalidity</a:t>
            </a:r>
          </a:p>
          <a:p>
            <a:pPr lvl="2"/>
            <a:r>
              <a:rPr lang="en-US" altLang="fr-FR" sz="2000" noProof="0" dirty="0"/>
              <a:t>Separate means-tested benefits</a:t>
            </a:r>
          </a:p>
          <a:p>
            <a:pPr lvl="2"/>
            <a:r>
              <a:rPr lang="en-US" altLang="fr-FR" sz="2000" noProof="0" dirty="0"/>
              <a:t>GMR with elderly people specific rules</a:t>
            </a:r>
          </a:p>
          <a:p>
            <a:pPr lvl="1"/>
            <a:r>
              <a:rPr lang="en-US" altLang="fr-FR" noProof="0" dirty="0"/>
              <a:t>Sickness</a:t>
            </a:r>
          </a:p>
          <a:p>
            <a:pPr lvl="2"/>
            <a:r>
              <a:rPr lang="en-US" altLang="fr-FR" sz="2000" noProof="0" dirty="0"/>
              <a:t>Copayment/remainder based on income, access to supplementary coverage</a:t>
            </a:r>
          </a:p>
          <a:p>
            <a:pPr lvl="2"/>
            <a:endParaRPr lang="en-US" altLang="fr-FR" noProof="0" dirty="0"/>
          </a:p>
          <a:p>
            <a:pPr lvl="2"/>
            <a:endParaRPr lang="en-US" altLang="fr-FR" noProof="0" dirty="0"/>
          </a:p>
        </p:txBody>
      </p:sp>
      <p:sp>
        <p:nvSpPr>
          <p:cNvPr id="2253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0E7B35EE-7FF5-4CED-BAB4-9DB96137D498}" type="slidenum">
              <a:rPr lang="nl-BE" altLang="fr-FR" sz="800" b="0">
                <a:solidFill>
                  <a:srgbClr val="5B2B79"/>
                </a:solidFill>
                <a:latin typeface="Tahoma" pitchFamily="34" charset="0"/>
              </a:rPr>
              <a:pPr>
                <a:spcBef>
                  <a:spcPct val="0"/>
                </a:spcBef>
                <a:buFontTx/>
                <a:buNone/>
              </a:pPr>
              <a:t>19</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1455420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4213" y="2924175"/>
            <a:ext cx="7772400" cy="1362075"/>
          </a:xfrm>
        </p:spPr>
        <p:txBody>
          <a:bodyPr/>
          <a:lstStyle/>
          <a:p>
            <a:pPr>
              <a:defRPr/>
            </a:pPr>
            <a:r>
              <a:rPr lang="en-US" noProof="0" dirty="0"/>
              <a:t>BACKGROUND</a:t>
            </a:r>
          </a:p>
        </p:txBody>
      </p:sp>
      <p:sp>
        <p:nvSpPr>
          <p:cNvPr id="15363" name="Espace réservé du texte 2"/>
          <p:cNvSpPr>
            <a:spLocks noGrp="1"/>
          </p:cNvSpPr>
          <p:nvPr>
            <p:ph type="body" idx="1"/>
          </p:nvPr>
        </p:nvSpPr>
        <p:spPr>
          <a:xfrm>
            <a:off x="611560" y="4581128"/>
            <a:ext cx="7772400" cy="1500187"/>
          </a:xfrm>
        </p:spPr>
        <p:txBody>
          <a:bodyPr/>
          <a:lstStyle/>
          <a:p>
            <a:endParaRPr lang="fr-FR" altLang="fr-FR" dirty="0"/>
          </a:p>
        </p:txBody>
      </p:sp>
      <p:sp>
        <p:nvSpPr>
          <p:cNvPr id="15364"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A9061FAF-39B9-4750-8955-FC99C62EDC56}" type="slidenum">
              <a:rPr lang="nl-BE" altLang="fr-FR" sz="800" b="0">
                <a:solidFill>
                  <a:srgbClr val="5B2B79"/>
                </a:solidFill>
                <a:latin typeface="Tahoma" pitchFamily="34" charset="0"/>
              </a:rPr>
              <a:pPr>
                <a:spcBef>
                  <a:spcPct val="0"/>
                </a:spcBef>
                <a:buFontTx/>
                <a:buNone/>
              </a:pPr>
              <a:t>2</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3514815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a:bodyPr>
          <a:lstStyle/>
          <a:p>
            <a:r>
              <a:rPr lang="en-US" altLang="fr-FR" noProof="0" dirty="0"/>
              <a:t>View per EU country</a:t>
            </a:r>
          </a:p>
        </p:txBody>
      </p:sp>
      <p:sp>
        <p:nvSpPr>
          <p:cNvPr id="24579" name="Content Placeholder 2"/>
          <p:cNvSpPr>
            <a:spLocks noGrp="1"/>
          </p:cNvSpPr>
          <p:nvPr>
            <p:ph idx="1"/>
          </p:nvPr>
        </p:nvSpPr>
        <p:spPr/>
        <p:txBody>
          <a:bodyPr>
            <a:normAutofit fontScale="92500" lnSpcReduction="10000"/>
          </a:bodyPr>
          <a:lstStyle/>
          <a:p>
            <a:r>
              <a:rPr lang="en-US" altLang="fr-FR" b="0" noProof="0" dirty="0"/>
              <a:t>UK/IE</a:t>
            </a:r>
          </a:p>
          <a:p>
            <a:pPr lvl="1"/>
            <a:r>
              <a:rPr lang="en-US" altLang="fr-FR" sz="2400" noProof="0" dirty="0"/>
              <a:t>frequent users</a:t>
            </a:r>
          </a:p>
          <a:p>
            <a:r>
              <a:rPr lang="en-US" altLang="fr-FR" b="0" noProof="0" dirty="0"/>
              <a:t>Southern countries</a:t>
            </a:r>
          </a:p>
          <a:p>
            <a:pPr lvl="1"/>
            <a:r>
              <a:rPr lang="en-US" altLang="fr-FR" sz="2400" noProof="0" dirty="0"/>
              <a:t>Frequent users, for family &amp; LTC</a:t>
            </a:r>
          </a:p>
          <a:p>
            <a:r>
              <a:rPr lang="en-US" altLang="fr-FR" b="0" noProof="0" dirty="0"/>
              <a:t>Eastern European countries</a:t>
            </a:r>
          </a:p>
          <a:p>
            <a:pPr lvl="1"/>
            <a:r>
              <a:rPr lang="en-US" altLang="fr-FR" sz="2400" noProof="0" dirty="0"/>
              <a:t>Depends on risk (GMR, family)</a:t>
            </a:r>
          </a:p>
          <a:p>
            <a:r>
              <a:rPr lang="en-US" altLang="fr-FR" b="0" noProof="0" dirty="0"/>
              <a:t>Western European countries</a:t>
            </a:r>
          </a:p>
          <a:p>
            <a:pPr lvl="1"/>
            <a:r>
              <a:rPr lang="en-US" altLang="fr-FR" sz="2400" noProof="0" dirty="0"/>
              <a:t>Depends on risk (rejected for family)</a:t>
            </a:r>
          </a:p>
          <a:p>
            <a:r>
              <a:rPr lang="en-US" altLang="fr-FR" b="0" noProof="0" dirty="0"/>
              <a:t>Nordic countries</a:t>
            </a:r>
          </a:p>
          <a:p>
            <a:pPr lvl="1"/>
            <a:r>
              <a:rPr lang="en-US" altLang="fr-FR" sz="2400" noProof="0" dirty="0"/>
              <a:t>Reluctance, except for « basic pension »</a:t>
            </a:r>
          </a:p>
          <a:p>
            <a:pPr lvl="1"/>
            <a:endParaRPr lang="en-US" altLang="fr-FR" noProof="0" dirty="0"/>
          </a:p>
        </p:txBody>
      </p:sp>
      <p:sp>
        <p:nvSpPr>
          <p:cNvPr id="2458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F11ADFA2-0E66-453A-B34C-F093AE4D5017}" type="slidenum">
              <a:rPr lang="nl-BE" altLang="fr-FR" sz="800" b="0">
                <a:solidFill>
                  <a:srgbClr val="5B2B79"/>
                </a:solidFill>
                <a:latin typeface="Tahoma" pitchFamily="34" charset="0"/>
              </a:rPr>
              <a:pPr>
                <a:spcBef>
                  <a:spcPct val="0"/>
                </a:spcBef>
                <a:buFontTx/>
                <a:buNone/>
              </a:pPr>
              <a:t>20</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2882660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4213" y="2997200"/>
            <a:ext cx="7772400" cy="1362075"/>
          </a:xfrm>
        </p:spPr>
        <p:txBody>
          <a:bodyPr>
            <a:normAutofit fontScale="90000"/>
          </a:bodyPr>
          <a:lstStyle/>
          <a:p>
            <a:pPr lvl="0">
              <a:defRPr/>
            </a:pPr>
            <a:r>
              <a:rPr lang="en-US" dirty="0"/>
              <a:t>MEANS TESTING IMPACT ON ENTITLEMENT AND BENEFIT AMOUNTS</a:t>
            </a:r>
            <a:br>
              <a:rPr lang="fr-FR" dirty="0"/>
            </a:br>
            <a:endParaRPr lang="en-US" noProof="0" dirty="0"/>
          </a:p>
        </p:txBody>
      </p:sp>
      <p:sp>
        <p:nvSpPr>
          <p:cNvPr id="25603" name="Espace réservé du texte 2"/>
          <p:cNvSpPr>
            <a:spLocks noGrp="1"/>
          </p:cNvSpPr>
          <p:nvPr>
            <p:ph type="body" idx="1"/>
          </p:nvPr>
        </p:nvSpPr>
        <p:spPr>
          <a:xfrm>
            <a:off x="539552" y="4797152"/>
            <a:ext cx="7772400" cy="1500187"/>
          </a:xfrm>
        </p:spPr>
        <p:txBody>
          <a:bodyPr/>
          <a:lstStyle/>
          <a:p>
            <a:endParaRPr lang="fr-FR" altLang="fr-FR" dirty="0"/>
          </a:p>
        </p:txBody>
      </p:sp>
      <p:sp>
        <p:nvSpPr>
          <p:cNvPr id="25604"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322564BD-97D0-4665-8888-A1D6C9E35E41}" type="slidenum">
              <a:rPr lang="nl-BE" altLang="fr-FR" sz="800" b="0">
                <a:solidFill>
                  <a:srgbClr val="5B2B79"/>
                </a:solidFill>
                <a:latin typeface="Tahoma" pitchFamily="34" charset="0"/>
              </a:rPr>
              <a:pPr>
                <a:spcBef>
                  <a:spcPct val="0"/>
                </a:spcBef>
                <a:buFontTx/>
                <a:buNone/>
              </a:pPr>
              <a:t>21</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1707829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fr-FR" dirty="0" err="1"/>
              <a:t>Th</a:t>
            </a:r>
            <a:r>
              <a:rPr lang="en-US" altLang="fr-FR" noProof="0" dirty="0" err="1"/>
              <a:t>reshold</a:t>
            </a:r>
            <a:r>
              <a:rPr lang="en-US" altLang="fr-FR" noProof="0" dirty="0"/>
              <a:t> impact on benefits</a:t>
            </a:r>
          </a:p>
        </p:txBody>
      </p:sp>
      <p:sp>
        <p:nvSpPr>
          <p:cNvPr id="26627" name="Content Placeholder 2"/>
          <p:cNvSpPr>
            <a:spLocks noGrp="1"/>
          </p:cNvSpPr>
          <p:nvPr>
            <p:ph idx="1"/>
          </p:nvPr>
        </p:nvSpPr>
        <p:spPr/>
        <p:txBody>
          <a:bodyPr/>
          <a:lstStyle/>
          <a:p>
            <a:endParaRPr lang="en-US" altLang="fr-FR" b="0" noProof="0" dirty="0"/>
          </a:p>
          <a:p>
            <a:r>
              <a:rPr lang="en-US" altLang="fr-FR" b="0" noProof="0" dirty="0"/>
              <a:t>Cliff edge effect</a:t>
            </a:r>
          </a:p>
          <a:p>
            <a:pPr lvl="1"/>
            <a:r>
              <a:rPr lang="en-US" altLang="fr-FR" noProof="0" dirty="0"/>
              <a:t>Claimants with resources above a level are not eligible for support whereas those with resources under receive the « full package »</a:t>
            </a:r>
          </a:p>
          <a:p>
            <a:pPr lvl="1"/>
            <a:r>
              <a:rPr lang="en-US" altLang="fr-FR" noProof="0" dirty="0"/>
              <a:t>Not very popular </a:t>
            </a:r>
          </a:p>
          <a:p>
            <a:pPr lvl="2"/>
            <a:r>
              <a:rPr lang="en-US" altLang="fr-FR" noProof="0" dirty="0"/>
              <a:t>except for family benefits</a:t>
            </a:r>
          </a:p>
        </p:txBody>
      </p:sp>
      <p:sp>
        <p:nvSpPr>
          <p:cNvPr id="2662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6CED7FAB-E29E-4C95-82CE-781196E76F3E}" type="slidenum">
              <a:rPr lang="nl-BE" altLang="fr-FR" sz="800" b="0">
                <a:solidFill>
                  <a:srgbClr val="5B2B79"/>
                </a:solidFill>
                <a:latin typeface="Tahoma" pitchFamily="34" charset="0"/>
              </a:rPr>
              <a:pPr>
                <a:spcBef>
                  <a:spcPct val="0"/>
                </a:spcBef>
                <a:buFontTx/>
                <a:buNone/>
              </a:pPr>
              <a:t>22</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2117109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fr-FR" dirty="0"/>
              <a:t>T</a:t>
            </a:r>
            <a:r>
              <a:rPr lang="en-US" altLang="fr-FR" noProof="0" dirty="0" err="1"/>
              <a:t>hreshold</a:t>
            </a:r>
            <a:r>
              <a:rPr lang="en-US" altLang="fr-FR" noProof="0" dirty="0"/>
              <a:t> impact on benefits</a:t>
            </a:r>
          </a:p>
        </p:txBody>
      </p:sp>
      <p:sp>
        <p:nvSpPr>
          <p:cNvPr id="27651" name="Content Placeholder 2"/>
          <p:cNvSpPr>
            <a:spLocks noGrp="1"/>
          </p:cNvSpPr>
          <p:nvPr>
            <p:ph idx="1"/>
          </p:nvPr>
        </p:nvSpPr>
        <p:spPr/>
        <p:txBody>
          <a:bodyPr>
            <a:normAutofit lnSpcReduction="10000"/>
          </a:bodyPr>
          <a:lstStyle/>
          <a:p>
            <a:r>
              <a:rPr lang="en-US" altLang="fr-FR" b="0" noProof="0" dirty="0"/>
              <a:t>Gradual decrease of benefit</a:t>
            </a:r>
          </a:p>
          <a:p>
            <a:pPr lvl="1"/>
            <a:r>
              <a:rPr lang="en-US" altLang="fr-FR" noProof="0" dirty="0"/>
              <a:t>Differential benefits</a:t>
            </a:r>
          </a:p>
          <a:p>
            <a:pPr lvl="1"/>
            <a:r>
              <a:rPr lang="en-US" altLang="fr-FR" noProof="0" dirty="0"/>
              <a:t>« Taper method »</a:t>
            </a:r>
          </a:p>
          <a:p>
            <a:pPr lvl="2"/>
            <a:r>
              <a:rPr lang="en-US" altLang="fr-FR" noProof="0" dirty="0"/>
              <a:t>Rate at which benefit is reduced to take account of extra income</a:t>
            </a:r>
          </a:p>
          <a:p>
            <a:pPr lvl="1"/>
            <a:r>
              <a:rPr lang="en-US" altLang="fr-FR" noProof="0" dirty="0"/>
              <a:t>Resources brackets</a:t>
            </a:r>
          </a:p>
          <a:p>
            <a:endParaRPr lang="en-US" altLang="fr-FR" b="0" noProof="0" dirty="0"/>
          </a:p>
          <a:p>
            <a:r>
              <a:rPr lang="en-US" altLang="fr-FR" b="0" noProof="0" dirty="0"/>
              <a:t>Highest income may receive a low benefit or no benefit</a:t>
            </a:r>
          </a:p>
        </p:txBody>
      </p:sp>
      <p:sp>
        <p:nvSpPr>
          <p:cNvPr id="2765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A6C97F48-6952-4ECC-8DE8-ED4DBC667C32}" type="slidenum">
              <a:rPr lang="nl-BE" altLang="fr-FR" sz="800" b="0">
                <a:solidFill>
                  <a:srgbClr val="5B2B79"/>
                </a:solidFill>
                <a:latin typeface="Tahoma" pitchFamily="34" charset="0"/>
              </a:rPr>
              <a:pPr>
                <a:spcBef>
                  <a:spcPct val="0"/>
                </a:spcBef>
                <a:buFontTx/>
                <a:buNone/>
              </a:pPr>
              <a:t>23</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3467151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1"/>
          <p:cNvSpPr>
            <a:spLocks noGrp="1"/>
          </p:cNvSpPr>
          <p:nvPr>
            <p:ph type="title"/>
          </p:nvPr>
        </p:nvSpPr>
        <p:spPr/>
        <p:txBody>
          <a:bodyPr/>
          <a:lstStyle/>
          <a:p>
            <a:r>
              <a:rPr lang="en-US" altLang="fr-FR" noProof="0" dirty="0"/>
              <a:t>Conclusion (1)</a:t>
            </a:r>
          </a:p>
        </p:txBody>
      </p:sp>
      <p:sp>
        <p:nvSpPr>
          <p:cNvPr id="28675" name="Espace réservé du contenu 2"/>
          <p:cNvSpPr>
            <a:spLocks noGrp="1"/>
          </p:cNvSpPr>
          <p:nvPr>
            <p:ph idx="1"/>
          </p:nvPr>
        </p:nvSpPr>
        <p:spPr/>
        <p:txBody>
          <a:bodyPr>
            <a:normAutofit lnSpcReduction="10000"/>
          </a:bodyPr>
          <a:lstStyle/>
          <a:p>
            <a:r>
              <a:rPr lang="en-US" altLang="fr-FR" sz="3000" noProof="0" dirty="0"/>
              <a:t> </a:t>
            </a:r>
            <a:r>
              <a:rPr lang="en-US" altLang="fr-FR" sz="3000" b="0" noProof="0" dirty="0"/>
              <a:t>Means testing not widely used by European countries</a:t>
            </a:r>
          </a:p>
          <a:p>
            <a:pPr lvl="1"/>
            <a:r>
              <a:rPr lang="en-US" altLang="fr-FR" sz="2400" noProof="0" dirty="0"/>
              <a:t>Perverse effects: effectiveness, administrative complexity, frauds/errors</a:t>
            </a:r>
          </a:p>
          <a:p>
            <a:pPr lvl="1"/>
            <a:r>
              <a:rPr lang="en-US" altLang="fr-FR" sz="2400" noProof="0" dirty="0"/>
              <a:t>Alternative solutions: insurance/universal schemes, tax policies</a:t>
            </a:r>
          </a:p>
          <a:p>
            <a:r>
              <a:rPr lang="en-US" altLang="fr-FR" sz="3000" b="0" noProof="0" dirty="0"/>
              <a:t>When used, diversity of techniques</a:t>
            </a:r>
          </a:p>
          <a:p>
            <a:pPr lvl="1"/>
            <a:r>
              <a:rPr lang="en-US" altLang="fr-FR" sz="2400" noProof="0" dirty="0"/>
              <a:t>According to risk / per country</a:t>
            </a:r>
          </a:p>
          <a:p>
            <a:pPr lvl="1"/>
            <a:r>
              <a:rPr lang="en-US" altLang="fr-FR" sz="2400" noProof="0" dirty="0"/>
              <a:t>Reasons: economic/political history, </a:t>
            </a:r>
            <a:r>
              <a:rPr lang="en-US" altLang="fr-FR" sz="2400" noProof="0" dirty="0" err="1"/>
              <a:t>soc.</a:t>
            </a:r>
            <a:r>
              <a:rPr lang="en-US" altLang="fr-FR" sz="2400" noProof="0" dirty="0"/>
              <a:t> sec. background, weight of alternative policies, economic development, political context</a:t>
            </a:r>
          </a:p>
          <a:p>
            <a:endParaRPr lang="en-US" altLang="fr-FR" noProof="0" dirty="0"/>
          </a:p>
        </p:txBody>
      </p:sp>
      <p:sp>
        <p:nvSpPr>
          <p:cNvPr id="28676" name="Espace réservé du numéro de diapositive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55372DD6-E7DF-4894-9342-0FF9EE2E4ADC}" type="slidenum">
              <a:rPr lang="nl-BE" altLang="fr-FR" sz="800" b="0">
                <a:solidFill>
                  <a:srgbClr val="5B2B79"/>
                </a:solidFill>
                <a:latin typeface="Tahoma" pitchFamily="34" charset="0"/>
              </a:rPr>
              <a:pPr>
                <a:spcBef>
                  <a:spcPct val="0"/>
                </a:spcBef>
                <a:buFontTx/>
                <a:buNone/>
              </a:pPr>
              <a:t>24</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1077801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fr-FR" noProof="0" dirty="0"/>
              <a:t>Conclusion (2)</a:t>
            </a:r>
          </a:p>
        </p:txBody>
      </p:sp>
      <p:sp>
        <p:nvSpPr>
          <p:cNvPr id="30723" name="Content Placeholder 2"/>
          <p:cNvSpPr>
            <a:spLocks noGrp="1"/>
          </p:cNvSpPr>
          <p:nvPr>
            <p:ph idx="1"/>
          </p:nvPr>
        </p:nvSpPr>
        <p:spPr/>
        <p:txBody>
          <a:bodyPr>
            <a:normAutofit lnSpcReduction="10000"/>
          </a:bodyPr>
          <a:lstStyle/>
          <a:p>
            <a:r>
              <a:rPr lang="en-US" altLang="fr-FR" b="0" noProof="0" dirty="0"/>
              <a:t>Common trends</a:t>
            </a:r>
          </a:p>
          <a:p>
            <a:pPr lvl="1"/>
            <a:r>
              <a:rPr lang="en-US" altLang="fr-FR" noProof="0" dirty="0"/>
              <a:t>« Income tested » benefits</a:t>
            </a:r>
          </a:p>
          <a:p>
            <a:pPr lvl="1"/>
            <a:r>
              <a:rPr lang="en-US" altLang="fr-FR" noProof="0" dirty="0"/>
              <a:t>Participate in « relative poverty » fight</a:t>
            </a:r>
          </a:p>
          <a:p>
            <a:pPr lvl="1"/>
            <a:r>
              <a:rPr lang="en-US" altLang="fr-FR" noProof="0" dirty="0"/>
              <a:t>Mainly present in social assistance</a:t>
            </a:r>
          </a:p>
          <a:p>
            <a:pPr lvl="1"/>
            <a:r>
              <a:rPr lang="en-US" altLang="fr-FR" noProof="0" dirty="0"/>
              <a:t>In social security, family and sickness in kind benefits are most concerned</a:t>
            </a:r>
          </a:p>
          <a:p>
            <a:pPr lvl="1"/>
            <a:r>
              <a:rPr lang="en-US" altLang="fr-FR" noProof="0" dirty="0"/>
              <a:t>No striking evolution between 2004-2012, but</a:t>
            </a:r>
          </a:p>
          <a:p>
            <a:pPr lvl="2"/>
            <a:r>
              <a:rPr lang="en-US" altLang="fr-FR" sz="2000" noProof="0" dirty="0"/>
              <a:t>Many reforms involving means testing</a:t>
            </a:r>
          </a:p>
          <a:p>
            <a:pPr lvl="2"/>
            <a:r>
              <a:rPr lang="en-US" altLang="fr-FR" sz="2000" noProof="0" dirty="0"/>
              <a:t>Scope of resources</a:t>
            </a:r>
          </a:p>
          <a:p>
            <a:pPr lvl="2"/>
            <a:r>
              <a:rPr lang="en-US" altLang="fr-FR" sz="2000" noProof="0" dirty="0"/>
              <a:t>thresholds</a:t>
            </a:r>
          </a:p>
          <a:p>
            <a:pPr lvl="1"/>
            <a:endParaRPr lang="en-US" altLang="fr-FR" noProof="0" dirty="0"/>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EDA25E8F-E162-4DCB-BC0A-7272C1D2B106}" type="slidenum">
              <a:rPr lang="nl-BE" altLang="fr-FR" sz="800" b="0">
                <a:solidFill>
                  <a:srgbClr val="5B2B79"/>
                </a:solidFill>
                <a:latin typeface="Tahoma" pitchFamily="34" charset="0"/>
              </a:rPr>
              <a:pPr>
                <a:spcBef>
                  <a:spcPct val="0"/>
                </a:spcBef>
                <a:buFontTx/>
                <a:buNone/>
              </a:pPr>
              <a:t>25</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4144836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fr-FR" noProof="0" dirty="0"/>
              <a:t>What </a:t>
            </a:r>
            <a:r>
              <a:rPr lang="en-US" altLang="fr-FR" dirty="0"/>
              <a:t>are means tested benefits?</a:t>
            </a:r>
            <a:endParaRPr lang="en-US" altLang="fr-FR" noProof="0" dirty="0"/>
          </a:p>
        </p:txBody>
      </p:sp>
      <p:sp>
        <p:nvSpPr>
          <p:cNvPr id="9219" name="Content Placeholder 2"/>
          <p:cNvSpPr>
            <a:spLocks noGrp="1"/>
          </p:cNvSpPr>
          <p:nvPr>
            <p:ph idx="1"/>
          </p:nvPr>
        </p:nvSpPr>
        <p:spPr/>
        <p:txBody>
          <a:bodyPr/>
          <a:lstStyle/>
          <a:p>
            <a:endParaRPr lang="en-US" altLang="fr-FR" b="0" noProof="0" dirty="0"/>
          </a:p>
          <a:p>
            <a:r>
              <a:rPr lang="en-US" altLang="fr-FR" b="1" noProof="0" dirty="0"/>
              <a:t>Entitlement</a:t>
            </a:r>
            <a:r>
              <a:rPr lang="en-US" altLang="fr-FR" noProof="0" dirty="0"/>
              <a:t> i</a:t>
            </a:r>
            <a:r>
              <a:rPr lang="en-US" altLang="fr-FR" b="0" noProof="0" dirty="0"/>
              <a:t>s made conditional upon the beneficiary’s income/resources falling below a specified level</a:t>
            </a:r>
          </a:p>
          <a:p>
            <a:r>
              <a:rPr lang="en-US" altLang="fr-FR" b="1" noProof="0" dirty="0"/>
              <a:t>Benefit amount</a:t>
            </a:r>
            <a:r>
              <a:rPr lang="en-US" altLang="fr-FR" noProof="0" dirty="0"/>
              <a:t> </a:t>
            </a:r>
            <a:r>
              <a:rPr lang="en-US" altLang="fr-FR" b="0" noProof="0" dirty="0"/>
              <a:t>is inversely dependent upon beneficiary’s resources</a:t>
            </a:r>
          </a:p>
        </p:txBody>
      </p:sp>
      <p:sp>
        <p:nvSpPr>
          <p:cNvPr id="922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b="1">
                <a:solidFill>
                  <a:srgbClr val="000066"/>
                </a:solidFill>
                <a:latin typeface="Verdana" pitchFamily="34" charset="0"/>
              </a:defRPr>
            </a:lvl1pPr>
            <a:lvl2pPr marL="742950" indent="-285750">
              <a:spcBef>
                <a:spcPct val="20000"/>
              </a:spcBef>
              <a:buClr>
                <a:srgbClr val="000066"/>
              </a:buClr>
              <a:buFont typeface="Wingdings" pitchFamily="2" charset="2"/>
              <a:buChar char="v"/>
              <a:defRPr sz="2800">
                <a:solidFill>
                  <a:srgbClr val="000066"/>
                </a:solidFill>
                <a:latin typeface="Verdana" pitchFamily="34" charset="0"/>
              </a:defRPr>
            </a:lvl2pPr>
            <a:lvl3pPr marL="1143000" indent="-228600">
              <a:spcBef>
                <a:spcPct val="20000"/>
              </a:spcBef>
              <a:buClr>
                <a:srgbClr val="000066"/>
              </a:buClr>
              <a:buFont typeface="Wingdings" pitchFamily="2" charset="2"/>
              <a:buChar char="q"/>
              <a:defRPr sz="2400">
                <a:solidFill>
                  <a:srgbClr val="000066"/>
                </a:solidFill>
                <a:latin typeface="Verdana" pitchFamily="34" charset="0"/>
              </a:defRPr>
            </a:lvl3pPr>
            <a:lvl4pPr marL="1600200" indent="-228600">
              <a:spcBef>
                <a:spcPct val="20000"/>
              </a:spcBef>
              <a:buClr>
                <a:srgbClr val="000066"/>
              </a:buClr>
              <a:buFont typeface="Wingdings" pitchFamily="2" charset="2"/>
              <a:buChar char="§"/>
              <a:defRPr sz="1600">
                <a:solidFill>
                  <a:srgbClr val="000066"/>
                </a:solidFill>
                <a:latin typeface="Verdana" pitchFamily="34" charset="0"/>
              </a:defRPr>
            </a:lvl4pPr>
            <a:lvl5pPr marL="2057400" indent="-228600">
              <a:spcBef>
                <a:spcPct val="20000"/>
              </a:spcBef>
              <a:buClr>
                <a:srgbClr val="000066"/>
              </a:buClr>
              <a:buFont typeface="Wingdings" pitchFamily="2" charset="2"/>
              <a:buChar char="»"/>
              <a:defRPr sz="1600">
                <a:solidFill>
                  <a:srgbClr val="000066"/>
                </a:solidFill>
                <a:latin typeface="Verdana" pitchFamily="34" charset="0"/>
              </a:defRPr>
            </a:lvl5pPr>
            <a:lvl6pPr marL="25146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6pPr>
            <a:lvl7pPr marL="29718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7pPr>
            <a:lvl8pPr marL="34290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8pPr>
            <a:lvl9pPr marL="3886200" indent="-228600" eaLnBrk="0" fontAlgn="base" hangingPunct="0">
              <a:spcBef>
                <a:spcPct val="20000"/>
              </a:spcBef>
              <a:spcAft>
                <a:spcPct val="0"/>
              </a:spcAft>
              <a:buClr>
                <a:srgbClr val="000066"/>
              </a:buClr>
              <a:buFont typeface="Wingdings" pitchFamily="2" charset="2"/>
              <a:buChar char="»"/>
              <a:defRPr sz="1600">
                <a:solidFill>
                  <a:srgbClr val="000066"/>
                </a:solidFill>
                <a:latin typeface="Verdana" pitchFamily="34" charset="0"/>
              </a:defRPr>
            </a:lvl9pPr>
          </a:lstStyle>
          <a:p>
            <a:pPr>
              <a:spcBef>
                <a:spcPct val="0"/>
              </a:spcBef>
              <a:buFontTx/>
              <a:buNone/>
            </a:pPr>
            <a:fld id="{FA69FDEB-1F38-4E2A-B844-ED34EEFC234F}" type="slidenum">
              <a:rPr lang="nl-BE" altLang="fr-FR" sz="800" b="0">
                <a:solidFill>
                  <a:srgbClr val="5B2B79"/>
                </a:solidFill>
                <a:latin typeface="Tahoma" pitchFamily="34" charset="0"/>
              </a:rPr>
              <a:pPr>
                <a:spcBef>
                  <a:spcPct val="0"/>
                </a:spcBef>
                <a:buFontTx/>
                <a:buNone/>
              </a:pPr>
              <a:t>3</a:t>
            </a:fld>
            <a:endParaRPr lang="nl-BE" altLang="fr-FR" sz="800" b="0">
              <a:solidFill>
                <a:srgbClr val="5B2B79"/>
              </a:solidFill>
              <a:latin typeface="Tahoma" pitchFamily="34" charset="0"/>
            </a:endParaRPr>
          </a:p>
        </p:txBody>
      </p:sp>
    </p:spTree>
    <p:extLst>
      <p:ext uri="{BB962C8B-B14F-4D97-AF65-F5344CB8AC3E}">
        <p14:creationId xmlns:p14="http://schemas.microsoft.com/office/powerpoint/2010/main" val="2619817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Means testing and insurance model</a:t>
            </a:r>
          </a:p>
        </p:txBody>
      </p:sp>
      <p:sp>
        <p:nvSpPr>
          <p:cNvPr id="3" name="Content Placeholder 2"/>
          <p:cNvSpPr>
            <a:spLocks noGrp="1"/>
          </p:cNvSpPr>
          <p:nvPr>
            <p:ph idx="1"/>
          </p:nvPr>
        </p:nvSpPr>
        <p:spPr/>
        <p:txBody>
          <a:bodyPr>
            <a:normAutofit fontScale="92500" lnSpcReduction="10000"/>
          </a:bodyPr>
          <a:lstStyle/>
          <a:p>
            <a:r>
              <a:rPr lang="en-US" dirty="0"/>
              <a:t>Means testing completely reverses the rationale of the insurance model: people with high income receive less or even no benefit at all. </a:t>
            </a:r>
          </a:p>
          <a:p>
            <a:r>
              <a:rPr lang="en-US" dirty="0"/>
              <a:t>Still, means testing is used for various targets</a:t>
            </a:r>
          </a:p>
          <a:p>
            <a:pPr lvl="1"/>
            <a:r>
              <a:rPr lang="en-US" dirty="0"/>
              <a:t>combating poverty/ social inequality; cost control measures; return to work or stay at work policies; pro-family policies</a:t>
            </a:r>
          </a:p>
          <a:p>
            <a:r>
              <a:rPr lang="en-US" dirty="0"/>
              <a:t>Consequence</a:t>
            </a:r>
          </a:p>
          <a:p>
            <a:pPr lvl="1"/>
            <a:r>
              <a:rPr lang="en-US" dirty="0"/>
              <a:t>Benefits are not strictly proportionate to contributions/income</a:t>
            </a:r>
          </a:p>
          <a:p>
            <a:pPr lvl="1"/>
            <a:endParaRPr lang="en-US" dirty="0"/>
          </a:p>
        </p:txBody>
      </p:sp>
    </p:spTree>
    <p:extLst>
      <p:ext uri="{BB962C8B-B14F-4D97-AF65-F5344CB8AC3E}">
        <p14:creationId xmlns:p14="http://schemas.microsoft.com/office/powerpoint/2010/main" val="4081413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Means testing and universal model</a:t>
            </a:r>
          </a:p>
        </p:txBody>
      </p:sp>
      <p:sp>
        <p:nvSpPr>
          <p:cNvPr id="3" name="Content Placeholder 2"/>
          <p:cNvSpPr>
            <a:spLocks noGrp="1"/>
          </p:cNvSpPr>
          <p:nvPr>
            <p:ph idx="1"/>
          </p:nvPr>
        </p:nvSpPr>
        <p:spPr/>
        <p:txBody>
          <a:bodyPr/>
          <a:lstStyle/>
          <a:p>
            <a:r>
              <a:rPr lang="en-US" dirty="0"/>
              <a:t>In principle, incompatibility  </a:t>
            </a:r>
          </a:p>
          <a:p>
            <a:pPr lvl="1"/>
            <a:r>
              <a:rPr lang="en-US" dirty="0"/>
              <a:t>Benefits are provided to all nationals/residents without any other condition than the occurrence of a risk</a:t>
            </a:r>
          </a:p>
          <a:p>
            <a:r>
              <a:rPr lang="en-US" dirty="0"/>
              <a:t>Still application of “progressive universalism” </a:t>
            </a:r>
          </a:p>
          <a:p>
            <a:pPr lvl="1"/>
            <a:r>
              <a:rPr lang="en-US" dirty="0"/>
              <a:t>sets lower rights for higher income groups, but does not exclude these groups from the benefits</a:t>
            </a:r>
          </a:p>
          <a:p>
            <a:pPr lvl="1"/>
            <a:endParaRPr lang="en-US" dirty="0"/>
          </a:p>
        </p:txBody>
      </p:sp>
    </p:spTree>
    <p:extLst>
      <p:ext uri="{BB962C8B-B14F-4D97-AF65-F5344CB8AC3E}">
        <p14:creationId xmlns:p14="http://schemas.microsoft.com/office/powerpoint/2010/main" val="3510985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Means testing and social assistance</a:t>
            </a:r>
          </a:p>
        </p:txBody>
      </p:sp>
      <p:sp>
        <p:nvSpPr>
          <p:cNvPr id="3" name="Content Placeholder 2"/>
          <p:cNvSpPr>
            <a:spLocks noGrp="1"/>
          </p:cNvSpPr>
          <p:nvPr>
            <p:ph idx="1"/>
          </p:nvPr>
        </p:nvSpPr>
        <p:spPr/>
        <p:txBody>
          <a:bodyPr>
            <a:normAutofit fontScale="92500" lnSpcReduction="10000"/>
          </a:bodyPr>
          <a:lstStyle/>
          <a:p>
            <a:r>
              <a:rPr lang="en-US" dirty="0"/>
              <a:t>Fits well</a:t>
            </a:r>
          </a:p>
          <a:p>
            <a:pPr lvl="1"/>
            <a:r>
              <a:rPr lang="en-US" dirty="0"/>
              <a:t>the concept of “assistance” means “</a:t>
            </a:r>
            <a:r>
              <a:rPr lang="en-US" i="1" dirty="0"/>
              <a:t>all assistance granted under the laws and regulations in force in any part of its territory under which persons without sufficient resources are granted means of subsistence and the care necessitated by their condition</a:t>
            </a:r>
            <a:r>
              <a:rPr lang="en-US" dirty="0"/>
              <a:t>” (European Convention on Social and Medical Assistance)</a:t>
            </a:r>
          </a:p>
          <a:p>
            <a:pPr lvl="1"/>
            <a:r>
              <a:rPr lang="en-US" dirty="0"/>
              <a:t>Social assistance also grows into insurance schemes </a:t>
            </a:r>
          </a:p>
          <a:p>
            <a:pPr lvl="2"/>
            <a:r>
              <a:rPr lang="en-US" dirty="0"/>
              <a:t>E.g. Is made available a pension based on contributions + a pension based on test of means </a:t>
            </a:r>
          </a:p>
        </p:txBody>
      </p:sp>
    </p:spTree>
    <p:extLst>
      <p:ext uri="{BB962C8B-B14F-4D97-AF65-F5344CB8AC3E}">
        <p14:creationId xmlns:p14="http://schemas.microsoft.com/office/powerpoint/2010/main" val="3731954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Means tested / non-contributory benefits</a:t>
            </a:r>
          </a:p>
        </p:txBody>
      </p:sp>
      <p:sp>
        <p:nvSpPr>
          <p:cNvPr id="3" name="Content Placeholder 2"/>
          <p:cNvSpPr>
            <a:spLocks noGrp="1"/>
          </p:cNvSpPr>
          <p:nvPr>
            <p:ph idx="1"/>
          </p:nvPr>
        </p:nvSpPr>
        <p:spPr/>
        <p:txBody>
          <a:bodyPr/>
          <a:lstStyle/>
          <a:p>
            <a:endParaRPr lang="en-US" dirty="0"/>
          </a:p>
          <a:p>
            <a:r>
              <a:rPr lang="en-US" dirty="0"/>
              <a:t>While some non-contributory benefits are means-tested, this is not the case for all of them</a:t>
            </a:r>
          </a:p>
          <a:p>
            <a:pPr lvl="1"/>
            <a:r>
              <a:rPr lang="en-US" dirty="0"/>
              <a:t>E.g.: family benefits are usually non-contributory and in most countries not means-tested</a:t>
            </a:r>
          </a:p>
        </p:txBody>
      </p:sp>
    </p:spTree>
    <p:extLst>
      <p:ext uri="{BB962C8B-B14F-4D97-AF65-F5344CB8AC3E}">
        <p14:creationId xmlns:p14="http://schemas.microsoft.com/office/powerpoint/2010/main" val="634131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rationale behind means testing</a:t>
            </a:r>
          </a:p>
        </p:txBody>
      </p:sp>
      <p:sp>
        <p:nvSpPr>
          <p:cNvPr id="3" name="Content Placeholder 2"/>
          <p:cNvSpPr>
            <a:spLocks noGrp="1"/>
          </p:cNvSpPr>
          <p:nvPr>
            <p:ph idx="1"/>
          </p:nvPr>
        </p:nvSpPr>
        <p:spPr/>
        <p:txBody>
          <a:bodyPr>
            <a:normAutofit fontScale="92500" lnSpcReduction="20000"/>
          </a:bodyPr>
          <a:lstStyle/>
          <a:p>
            <a:r>
              <a:rPr lang="en-US" dirty="0"/>
              <a:t>Aim 1= to provide a substitute/decent income</a:t>
            </a:r>
          </a:p>
          <a:p>
            <a:pPr lvl="1"/>
            <a:r>
              <a:rPr lang="en-US" dirty="0"/>
              <a:t>whether the inability to make a decent income is temporary (unemployment, sickness) or permanent (disability, invalidity, dependency, old age), </a:t>
            </a:r>
          </a:p>
          <a:p>
            <a:pPr lvl="1"/>
            <a:r>
              <a:rPr lang="en-US" dirty="0"/>
              <a:t>whether the beneficiary draws income from a job or not</a:t>
            </a:r>
          </a:p>
          <a:p>
            <a:r>
              <a:rPr lang="en-US" dirty="0"/>
              <a:t>Aim 2 = to compensate for extra costs</a:t>
            </a:r>
          </a:p>
          <a:p>
            <a:pPr lvl="1"/>
            <a:r>
              <a:rPr lang="en-US" dirty="0"/>
              <a:t>the person’s resources are insufficient due to a specific need. </a:t>
            </a:r>
          </a:p>
          <a:p>
            <a:pPr lvl="2"/>
            <a:r>
              <a:rPr lang="en-US" dirty="0"/>
              <a:t>Family benefits, long-term care allowances (e.g. reimbursement of housing adaptations), unemployment benefits (e.g. reimbursement of training costs)</a:t>
            </a:r>
          </a:p>
        </p:txBody>
      </p:sp>
    </p:spTree>
    <p:extLst>
      <p:ext uri="{BB962C8B-B14F-4D97-AF65-F5344CB8AC3E}">
        <p14:creationId xmlns:p14="http://schemas.microsoft.com/office/powerpoint/2010/main" val="809873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rationale behind means testing</a:t>
            </a:r>
          </a:p>
        </p:txBody>
      </p:sp>
      <p:sp>
        <p:nvSpPr>
          <p:cNvPr id="3" name="Content Placeholder 2"/>
          <p:cNvSpPr>
            <a:spLocks noGrp="1"/>
          </p:cNvSpPr>
          <p:nvPr>
            <p:ph idx="1"/>
          </p:nvPr>
        </p:nvSpPr>
        <p:spPr/>
        <p:txBody>
          <a:bodyPr/>
          <a:lstStyle/>
          <a:p>
            <a:r>
              <a:rPr lang="en-US" dirty="0"/>
              <a:t>Key objective: in a context of budgetary constraints, the means test applied to benefits aims to fight poverty by </a:t>
            </a:r>
            <a:r>
              <a:rPr lang="en-US" b="1" dirty="0"/>
              <a:t>targeting</a:t>
            </a:r>
            <a:r>
              <a:rPr lang="en-US" dirty="0"/>
              <a:t> help at those who are considered to be in a state of great need	</a:t>
            </a:r>
          </a:p>
          <a:p>
            <a:pPr lvl="1"/>
            <a:r>
              <a:rPr lang="en-US" dirty="0"/>
              <a:t>Specific minimum income allowance may exist for certain social security branches/risks</a:t>
            </a:r>
          </a:p>
          <a:p>
            <a:pPr lvl="1"/>
            <a:r>
              <a:rPr lang="en-US" dirty="0"/>
              <a:t>And/or a general benefit scheme aiming to guarantee minimum income</a:t>
            </a:r>
          </a:p>
        </p:txBody>
      </p:sp>
    </p:spTree>
    <p:extLst>
      <p:ext uri="{BB962C8B-B14F-4D97-AF65-F5344CB8AC3E}">
        <p14:creationId xmlns:p14="http://schemas.microsoft.com/office/powerpoint/2010/main" val="165171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1001</Words>
  <Application>Microsoft Office PowerPoint</Application>
  <PresentationFormat>On-screen Show (4:3)</PresentationFormat>
  <Paragraphs>169</Paragraphs>
  <Slides>25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SimSun</vt:lpstr>
      <vt:lpstr>Arial</vt:lpstr>
      <vt:lpstr>Calibri</vt:lpstr>
      <vt:lpstr>Tahoma</vt:lpstr>
      <vt:lpstr>Times New Roman</vt:lpstr>
      <vt:lpstr>Verdana</vt:lpstr>
      <vt:lpstr>Wingdings</vt:lpstr>
      <vt:lpstr>Office Theme</vt:lpstr>
      <vt:lpstr> </vt:lpstr>
      <vt:lpstr>BACKGROUND</vt:lpstr>
      <vt:lpstr>What are means tested benefits?</vt:lpstr>
      <vt:lpstr>Means testing and insurance model</vt:lpstr>
      <vt:lpstr>Means testing and universal model</vt:lpstr>
      <vt:lpstr>Means testing and social assistance</vt:lpstr>
      <vt:lpstr>Means tested / non-contributory benefits</vt:lpstr>
      <vt:lpstr>The rationale behind means testing</vt:lpstr>
      <vt:lpstr>The rationale behind means testing</vt:lpstr>
      <vt:lpstr>Perverse effect of means testing</vt:lpstr>
      <vt:lpstr>Figures</vt:lpstr>
      <vt:lpstr>WHICH AND WHOSE MEANS ARE TAKEN INTO CONSIDERATION?</vt:lpstr>
      <vt:lpstr>Scope of means (1)</vt:lpstr>
      <vt:lpstr>Scope of means (2)</vt:lpstr>
      <vt:lpstr>Scope of means (3)</vt:lpstr>
      <vt:lpstr>Scope of means (4)</vt:lpstr>
      <vt:lpstr>Scope of means (5)</vt:lpstr>
      <vt:lpstr>TRENDS BEYOND DIVERSITY</vt:lpstr>
      <vt:lpstr>View per risk</vt:lpstr>
      <vt:lpstr>View per EU country</vt:lpstr>
      <vt:lpstr>MEANS TESTING IMPACT ON ENTITLEMENT AND BENEFIT AMOUNTS </vt:lpstr>
      <vt:lpstr>Threshold impact on benefits</vt:lpstr>
      <vt:lpstr>Threshold impact on benefits</vt:lpstr>
      <vt:lpstr>Conclusion (1)</vt:lpstr>
      <vt:lpstr>Conclusion (2)</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Jean Ph. Lhernould</dc:creator>
  <cp:lastModifiedBy>马岚</cp:lastModifiedBy>
  <cp:revision>16</cp:revision>
  <dcterms:created xsi:type="dcterms:W3CDTF">2016-09-20T04:59:19Z</dcterms:created>
  <dcterms:modified xsi:type="dcterms:W3CDTF">2016-10-10T04:01:36Z</dcterms:modified>
</cp:coreProperties>
</file>