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  <p:sldMasterId id="2147483683" r:id="rId2"/>
    <p:sldMasterId id="2147483695" r:id="rId3"/>
    <p:sldMasterId id="2147483707" r:id="rId4"/>
    <p:sldMasterId id="2147483719" r:id="rId5"/>
    <p:sldMasterId id="2147483730" r:id="rId6"/>
    <p:sldMasterId id="2147483741" r:id="rId7"/>
  </p:sldMasterIdLst>
  <p:notesMasterIdLst>
    <p:notesMasterId r:id="rId20"/>
  </p:notesMasterIdLst>
  <p:handoutMasterIdLst>
    <p:handoutMasterId r:id="rId21"/>
  </p:handoutMasterIdLst>
  <p:sldIdLst>
    <p:sldId id="1421" r:id="rId8"/>
    <p:sldId id="1422" r:id="rId9"/>
    <p:sldId id="1322" r:id="rId10"/>
    <p:sldId id="1343" r:id="rId11"/>
    <p:sldId id="1347" r:id="rId12"/>
    <p:sldId id="1325" r:id="rId13"/>
    <p:sldId id="1396" r:id="rId14"/>
    <p:sldId id="1350" r:id="rId15"/>
    <p:sldId id="1420" r:id="rId16"/>
    <p:sldId id="1402" r:id="rId17"/>
    <p:sldId id="1407" r:id="rId18"/>
    <p:sldId id="1410" r:id="rId19"/>
  </p:sldIdLst>
  <p:sldSz cx="9906000" cy="6858000" type="A4"/>
  <p:notesSz cx="6797675" cy="9926638"/>
  <p:custShowLst>
    <p:custShow name="Custom Show 1" id="0">
      <p:sldLst/>
    </p:custShow>
  </p:custShowLst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 userDrawn="1">
          <p15:clr>
            <a:srgbClr val="A4A3A4"/>
          </p15:clr>
        </p15:guide>
        <p15:guide id="12" pos="3165" userDrawn="1">
          <p15:clr>
            <a:srgbClr val="A4A3A4"/>
          </p15:clr>
        </p15:guide>
        <p15:guide id="13" pos="2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D8D8D8"/>
    <a:srgbClr val="FFFFFF"/>
    <a:srgbClr val="FFDA65"/>
    <a:srgbClr val="FFCC00"/>
    <a:srgbClr val="E39913"/>
    <a:srgbClr val="F2F2F2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95232" autoAdjust="0"/>
  </p:normalViewPr>
  <p:slideViewPr>
    <p:cSldViewPr>
      <p:cViewPr varScale="1">
        <p:scale>
          <a:sx n="96" d="100"/>
          <a:sy n="96" d="100"/>
        </p:scale>
        <p:origin x="1000" y="48"/>
      </p:cViewPr>
      <p:guideLst>
        <p:guide orient="horz" pos="3974"/>
        <p:guide pos="3165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7"/>
        <p:guide pos="2142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04C-420A-903A-C0B6B5BFB53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04C-420A-903A-C0B6B5BFB5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'Volumi DSU biennio 15-16'!$B$2:$D$2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2016*</c:v>
                </c:pt>
              </c:strCache>
            </c:strRef>
          </c:cat>
          <c:val>
            <c:numRef>
              <c:f>'Volumi DSU biennio 15-16'!$B$23:$D$23</c:f>
              <c:numCache>
                <c:formatCode>#,##0</c:formatCode>
                <c:ptCount val="3"/>
                <c:pt idx="0">
                  <c:v>6062026</c:v>
                </c:pt>
                <c:pt idx="1">
                  <c:v>4560000</c:v>
                </c:pt>
                <c:pt idx="2">
                  <c:v>4500000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4C-420A-903A-C0B6B5BFB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80071024"/>
        <c:axId val="280072592"/>
      </c:barChart>
      <c:catAx>
        <c:axId val="280071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646464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0072592"/>
        <c:crosses val="autoZero"/>
        <c:auto val="1"/>
        <c:lblAlgn val="ctr"/>
        <c:lblOffset val="100"/>
        <c:noMultiLvlLbl val="0"/>
      </c:catAx>
      <c:valAx>
        <c:axId val="280072592"/>
        <c:scaling>
          <c:orientation val="minMax"/>
          <c:max val="7600000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007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FA-4560-BE5A-02CC11C47F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FA-4560-BE5A-02CC11C47F5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FA-4560-BE5A-02CC11C47F5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FA-4560-BE5A-02CC11C47F5A}"/>
              </c:ext>
            </c:extLst>
          </c:dPt>
          <c:dLbls>
            <c:dLbl>
              <c:idx val="0"/>
              <c:layout>
                <c:manualLayout>
                  <c:x val="4.4376871552403468E-2"/>
                  <c:y val="0.14587596025435254"/>
                </c:manualLayout>
              </c:layout>
              <c:tx>
                <c:rich>
                  <a:bodyPr/>
                  <a:lstStyle/>
                  <a:p>
                    <a:fld id="{1CA4C0F0-CE92-47E2-8974-1B5F10577D90}" type="CATEGORYNAME">
                      <a:rPr lang="en-US" sz="1200"/>
                      <a:pPr/>
                      <a:t>[NOME CATEGORIA]</a:t>
                    </a:fld>
                    <a:r>
                      <a:rPr lang="en-US" baseline="0" dirty="0"/>
                      <a:t>
</a:t>
                    </a:r>
                    <a:fld id="{6398A12A-947A-4FEB-9741-95E215217DB1}" type="PERCENTAGE">
                      <a:rPr lang="en-US" sz="1200" baseline="0"/>
                      <a:pPr/>
                      <a:t>[PERCENTUALE]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61347517730497"/>
                      <c:h val="0.251883752557615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8FA-4560-BE5A-02CC11C47F5A}"/>
                </c:ext>
              </c:extLst>
            </c:dLbl>
            <c:dLbl>
              <c:idx val="1"/>
              <c:layout>
                <c:manualLayout>
                  <c:x val="2.0015760441292357E-2"/>
                  <c:y val="0.20908887636457196"/>
                </c:manualLayout>
              </c:layout>
              <c:tx>
                <c:rich>
                  <a:bodyPr/>
                  <a:lstStyle/>
                  <a:p>
                    <a:fld id="{0B4F297D-A6E5-4842-9044-21D860573839}" type="CATEGORYNAME">
                      <a:rPr lang="en-US" sz="1200"/>
                      <a:pPr/>
                      <a:t>[NOME CATEGORIA]</a:t>
                    </a:fld>
                    <a:r>
                      <a:rPr lang="en-US" sz="1200" baseline="0" dirty="0"/>
                      <a:t>
</a:t>
                    </a:r>
                    <a:fld id="{DA8A3C60-5264-413B-9B7E-6747EC6DB69E}" type="PERCENTAGE">
                      <a:rPr lang="en-US" sz="1200" baseline="0"/>
                      <a:pPr/>
                      <a:t>[PERCENTUALE]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82111899133175"/>
                      <c:h val="0.251883752557615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8FA-4560-BE5A-02CC11C47F5A}"/>
                </c:ext>
              </c:extLst>
            </c:dLbl>
            <c:dLbl>
              <c:idx val="2"/>
              <c:layout>
                <c:manualLayout>
                  <c:x val="-0.11119050433412135"/>
                  <c:y val="0"/>
                </c:manualLayout>
              </c:layout>
              <c:tx>
                <c:rich>
                  <a:bodyPr/>
                  <a:lstStyle/>
                  <a:p>
                    <a:fld id="{3FED3605-D571-4F45-9E7B-54DFE784A8A7}" type="CATEGORYNAME">
                      <a:rPr lang="en-US" sz="1200"/>
                      <a:pPr/>
                      <a:t>[NOME CATEGORIA]</a:t>
                    </a:fld>
                    <a:r>
                      <a:rPr lang="en-US" sz="1200" baseline="0" dirty="0"/>
                      <a:t>
</a:t>
                    </a:r>
                    <a:fld id="{63B84748-8C79-4212-B7F1-6307E0C9E15B}" type="PERCENTAGE">
                      <a:rPr lang="en-US" sz="1200" baseline="0"/>
                      <a:pPr/>
                      <a:t>[PERCENTUALE]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8FA-4560-BE5A-02CC11C47F5A}"/>
                </c:ext>
              </c:extLst>
            </c:dLbl>
            <c:dLbl>
              <c:idx val="3"/>
              <c:layout>
                <c:manualLayout>
                  <c:x val="0.37623384554767542"/>
                  <c:y val="5.5200787283658556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  <a:alpha val="94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947438928289993"/>
                      <c:h val="0.252765517220255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8FA-4560-BE5A-02CC11C47F5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  <a:alpha val="94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Ordinary ISEE</c:v>
                </c:pt>
                <c:pt idx="1">
                  <c:v>ISEE for child</c:v>
                </c:pt>
                <c:pt idx="2">
                  <c:v>University ISEE</c:v>
                </c:pt>
                <c:pt idx="3">
                  <c:v>ISEE for health care for disables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0.97</c:v>
                </c:pt>
                <c:pt idx="1">
                  <c:v>0.5</c:v>
                </c:pt>
                <c:pt idx="2">
                  <c:v>0.22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FA-4560-BE5A-02CC11C47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956" y="3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10/24/2016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7218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956" y="9427218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956" y="3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10/24/2016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7713"/>
            <a:ext cx="5373687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0246" y="4716782"/>
            <a:ext cx="5437188" cy="446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27218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956" y="9427218"/>
            <a:ext cx="2946134" cy="49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15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21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endParaRPr lang="en-US" sz="1100" b="1" noProof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755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b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1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4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27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it-IT" sz="11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it-IT" sz="1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it-IT" sz="1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sz="1100" i="0" kern="1200" baseline="0" noProof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31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it-IT" sz="1100" dirty="0"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86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157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/>
        </p:blipFill>
        <p:spPr bwMode="auto">
          <a:xfrm>
            <a:off x="3296770" y="172916"/>
            <a:ext cx="2930597" cy="22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3"/>
          <a:stretch/>
        </p:blipFill>
        <p:spPr bwMode="auto">
          <a:xfrm>
            <a:off x="2504660" y="2001376"/>
            <a:ext cx="4983180" cy="179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034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276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4224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861" y="1052514"/>
            <a:ext cx="437687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052514"/>
            <a:ext cx="437859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1133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534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1393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00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028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8021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342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7486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0700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5495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68869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861" y="1052514"/>
            <a:ext cx="437687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052514"/>
            <a:ext cx="437859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0607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26769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080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2042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21808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6543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5649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8201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76623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63515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77609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861" y="1052514"/>
            <a:ext cx="437687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052514"/>
            <a:ext cx="437859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6497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446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3521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42150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80249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62507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037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0606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8520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41577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524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861" y="1052514"/>
            <a:ext cx="437687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052514"/>
            <a:ext cx="437859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597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48556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65936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4360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54367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18364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43595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9523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45370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3564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861" y="1052514"/>
            <a:ext cx="437687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052514"/>
            <a:ext cx="437859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865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88425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717203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3516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2114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3919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04870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74253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59663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831027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861" y="1052514"/>
            <a:ext cx="437687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052514"/>
            <a:ext cx="437859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655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10491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41895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48880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38848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530959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728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24/10/2016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811928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620" y="98320"/>
            <a:ext cx="648000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00025"/>
            <a:ext cx="89188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1861" y="1052514"/>
            <a:ext cx="892056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476056" y="6419850"/>
            <a:ext cx="352590" cy="2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2E28958F-0633-44DB-A270-5E75B773E301}" type="slidenum">
              <a:rPr lang="en-US" sz="1100">
                <a:solidFill>
                  <a:srgbClr val="000000"/>
                </a:solidFill>
                <a:latin typeface="Arial"/>
                <a:cs typeface="Arial" charset="0"/>
              </a:rPr>
              <a:pPr algn="ctr">
                <a:defRPr/>
              </a:pPr>
              <a:t>‹N›</a:t>
            </a:fld>
            <a:endParaRPr lang="en-US" sz="11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13" name="Picture 3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31553" y="6336979"/>
            <a:ext cx="468065" cy="3827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680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00025"/>
            <a:ext cx="89188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1861" y="1052514"/>
            <a:ext cx="892056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476056" y="6419850"/>
            <a:ext cx="352590" cy="2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2E28958F-0633-44DB-A270-5E75B773E301}" type="slidenum">
              <a:rPr lang="en-US" sz="1100">
                <a:solidFill>
                  <a:srgbClr val="000000"/>
                </a:solidFill>
                <a:latin typeface="Arial"/>
                <a:cs typeface="Arial" charset="0"/>
              </a:rPr>
              <a:pPr algn="ctr">
                <a:defRPr/>
              </a:pPr>
              <a:t>‹N›</a:t>
            </a:fld>
            <a:endParaRPr lang="en-US" sz="11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13" name="Picture 3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31553" y="6336979"/>
            <a:ext cx="468065" cy="3827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678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00025"/>
            <a:ext cx="89188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1861" y="1052514"/>
            <a:ext cx="892056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476056" y="6419850"/>
            <a:ext cx="352590" cy="2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2E28958F-0633-44DB-A270-5E75B773E301}" type="slidenum">
              <a:rPr lang="en-US" sz="1100">
                <a:solidFill>
                  <a:srgbClr val="000000"/>
                </a:solidFill>
                <a:latin typeface="Arial"/>
                <a:cs typeface="Arial" charset="0"/>
              </a:rPr>
              <a:pPr algn="ctr">
                <a:defRPr/>
              </a:pPr>
              <a:t>‹N›</a:t>
            </a:fld>
            <a:endParaRPr lang="en-US" sz="1100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pic>
        <p:nvPicPr>
          <p:cNvPr id="13" name="Picture 3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931553" y="6336979"/>
            <a:ext cx="468065" cy="3827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325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00025"/>
            <a:ext cx="89188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1861" y="1052514"/>
            <a:ext cx="892056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476056" y="6419850"/>
            <a:ext cx="352590" cy="2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2E28958F-0633-44DB-A270-5E75B773E301}" type="slidenum">
              <a:rPr lang="en-US" sz="1100" smtClean="0">
                <a:solidFill>
                  <a:srgbClr val="000000"/>
                </a:solidFill>
                <a:cs typeface="Arial" charset="0"/>
              </a:rPr>
              <a:pPr algn="ctr">
                <a:defRPr/>
              </a:pPr>
              <a:t>‹N›</a:t>
            </a:fld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" name="Picture 3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31553" y="6336979"/>
            <a:ext cx="468065" cy="3827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545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00025"/>
            <a:ext cx="89188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1861" y="1052514"/>
            <a:ext cx="892056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476056" y="6419850"/>
            <a:ext cx="352590" cy="2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2E28958F-0633-44DB-A270-5E75B773E301}" type="slidenum">
              <a:rPr lang="en-US" sz="1100" smtClean="0">
                <a:solidFill>
                  <a:srgbClr val="000000"/>
                </a:solidFill>
                <a:cs typeface="Arial" charset="0"/>
              </a:rPr>
              <a:pPr algn="ctr">
                <a:defRPr/>
              </a:pPr>
              <a:t>‹N›</a:t>
            </a:fld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" name="Picture 3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31553" y="6336979"/>
            <a:ext cx="468065" cy="3827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374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00025"/>
            <a:ext cx="891884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1861" y="1052514"/>
            <a:ext cx="892056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476056" y="6419850"/>
            <a:ext cx="352590" cy="2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2E28958F-0633-44DB-A270-5E75B773E301}" type="slidenum">
              <a:rPr lang="en-US" sz="1100" smtClean="0">
                <a:solidFill>
                  <a:srgbClr val="000000"/>
                </a:solidFill>
                <a:cs typeface="Arial" charset="0"/>
              </a:rPr>
              <a:pPr algn="ctr">
                <a:defRPr/>
              </a:pPr>
              <a:t>‹N›</a:t>
            </a:fld>
            <a:endParaRPr lang="en-US" sz="11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" name="Picture 3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31553" y="6336979"/>
            <a:ext cx="468065" cy="3827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546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646464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400">
          <a:solidFill>
            <a:srgbClr val="646464"/>
          </a:solidFill>
          <a:latin typeface="+mn-lt"/>
          <a:ea typeface="+mn-ea"/>
          <a:cs typeface="+mn-cs"/>
        </a:defRPr>
      </a:lvl1pPr>
      <a:lvl2pPr marL="717550" indent="-35560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000">
          <a:solidFill>
            <a:srgbClr val="646464"/>
          </a:solidFill>
          <a:latin typeface="+mn-lt"/>
        </a:defRPr>
      </a:lvl2pPr>
      <a:lvl3pPr marL="1081088" indent="-361950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1441450" indent="-358775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4pPr>
      <a:lvl5pPr marL="1800225" indent="-357188" algn="l" rtl="0" eaLnBrk="0" fontAlgn="base" hangingPunct="0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5pPr>
      <a:lvl6pPr marL="22574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6pPr>
      <a:lvl7pPr marL="27146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7pPr>
      <a:lvl8pPr marL="31718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8pPr>
      <a:lvl9pPr marL="3629025" indent="-357188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1600">
          <a:solidFill>
            <a:srgbClr val="6464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microsoft.com/office/2007/relationships/hdphoto" Target="../media/hdphoto5.wdp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5.png"/><Relationship Id="rId5" Type="http://schemas.openxmlformats.org/officeDocument/2006/relationships/image" Target="../media/image21.png"/><Relationship Id="rId10" Type="http://schemas.openxmlformats.org/officeDocument/2006/relationships/image" Target="../media/image25.jpeg"/><Relationship Id="rId4" Type="http://schemas.openxmlformats.org/officeDocument/2006/relationships/image" Target="../media/image20.JP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png"/><Relationship Id="rId4" Type="http://schemas.openxmlformats.org/officeDocument/2006/relationships/image" Target="../media/image14.jpeg"/><Relationship Id="rId9" Type="http://schemas.microsoft.com/office/2007/relationships/hdphoto" Target="../media/hdphoto4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18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923877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US" sz="36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Means Testing: theory and facts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US" sz="36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The Italian Indicator of “Equivalent Economic Situation” (ISEE)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 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3600" dirty="0"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81330" y="6529443"/>
            <a:ext cx="27537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Italy, October</a:t>
            </a:r>
            <a:r>
              <a:rPr lang="pl-PL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16th - 30th</a:t>
            </a:r>
            <a:r>
              <a:rPr lang="pl-PL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8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44489" y="175566"/>
            <a:ext cx="7056850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pPr>
              <a:spcBef>
                <a:spcPts val="0"/>
              </a:spcBef>
            </a:pPr>
            <a:r>
              <a:rPr 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data and insights(1/2)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30200" y="897075"/>
            <a:ext cx="9231313" cy="8721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sz="18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below shows the nationwide volume of DSU submitted to INPS comparing the new ISEE framework (2015 – 2016) with 2014 (the last year before the reform) and the distribution of the indicators calculated by INPS</a:t>
            </a:r>
            <a:endParaRPr 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521915"/>
              </p:ext>
            </p:extLst>
          </p:nvPr>
        </p:nvGraphicFramePr>
        <p:xfrm>
          <a:off x="751431" y="2350605"/>
          <a:ext cx="3768498" cy="3038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75680" y="2184846"/>
            <a:ext cx="432000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71117" y="2057106"/>
            <a:ext cx="2729126" cy="2893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DSU Transmitted to INPS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4489" y="5755402"/>
            <a:ext cx="921715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a decline in 2015, primarily due to the Reform introduction,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2016 the number of DSU transmitted is reaching again 2014 values</a:t>
            </a:r>
          </a:p>
        </p:txBody>
      </p:sp>
      <p:sp>
        <p:nvSpPr>
          <p:cNvPr id="9" name="Triangolo isoscele 16"/>
          <p:cNvSpPr/>
          <p:nvPr/>
        </p:nvSpPr>
        <p:spPr>
          <a:xfrm rot="10800000">
            <a:off x="2986231" y="5481309"/>
            <a:ext cx="3933669" cy="180000"/>
          </a:xfrm>
          <a:prstGeom prst="triangl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064460" y="6477341"/>
            <a:ext cx="2664000" cy="22802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sz="12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*Updated data on 30</a:t>
            </a:r>
            <a:r>
              <a:rPr lang="en-US" sz="1200" b="0" kern="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2016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169640" y="2180346"/>
            <a:ext cx="432000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86248" y="2035691"/>
            <a:ext cx="3286784" cy="2893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Indicators distribution (2015)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791898670"/>
              </p:ext>
            </p:extLst>
          </p:nvPr>
        </p:nvGraphicFramePr>
        <p:xfrm>
          <a:off x="4703693" y="2515487"/>
          <a:ext cx="5076000" cy="261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99129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44488" y="175566"/>
            <a:ext cx="7056851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pPr>
              <a:spcBef>
                <a:spcPts val="0"/>
              </a:spcBef>
            </a:pPr>
            <a:r>
              <a:rPr 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data and insights (2/2)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30200" y="945203"/>
            <a:ext cx="9231313" cy="49567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table following shows </a:t>
            </a:r>
            <a:r>
              <a:rPr lang="en-US" b="0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distribution of ISEE calculated by INPS </a:t>
            </a:r>
            <a:r>
              <a:rPr lang="en-US" b="0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terms of </a:t>
            </a:r>
            <a:r>
              <a:rPr lang="en-US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values’ ranges during 2015</a:t>
            </a:r>
            <a:endParaRPr lang="en-US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275187"/>
              </p:ext>
            </p:extLst>
          </p:nvPr>
        </p:nvGraphicFramePr>
        <p:xfrm>
          <a:off x="848740" y="1486573"/>
          <a:ext cx="8244000" cy="3985747"/>
        </p:xfrm>
        <a:graphic>
          <a:graphicData uri="http://schemas.openxmlformats.org/drawingml/2006/table">
            <a:tbl>
              <a:tblPr/>
              <a:tblGrid>
                <a:gridCol w="238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4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ISEE values’ ranges</a:t>
                      </a:r>
                    </a:p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(year 2015)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Ordinary</a:t>
                      </a:r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ISEE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ISEE for</a:t>
                      </a:r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child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ISEE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ISEE for health care for disables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8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ISEE =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&lt; ISEE ≤ 3.000 €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8C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3.000 € &lt; ISEE ≤ 5.000 €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5.000 €</a:t>
                      </a:r>
                      <a:r>
                        <a:rPr lang="it-IT" sz="1400" b="1" i="1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ISEE ≤ 7.500 €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87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7.500 € &lt; ISEE ≤ 10.000 €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10.000 € &lt; ISEE ≤ 15.000 €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7B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B2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15.000 € &lt; ISEE ≤ 20.000 €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9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20.000 € &lt; ISEE ≤ 25.000 €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D2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25.000 € &lt; ISEE ≤ 30.000 €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30.000 € &lt; ISEE ≤ 50.000 €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D5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ISEE &gt; 50.000 €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55">
                <a:tc>
                  <a:txBody>
                    <a:bodyPr/>
                    <a:lstStyle/>
                    <a:p>
                      <a:pPr algn="l" fontAlgn="b"/>
                      <a:endParaRPr lang="it-IT" sz="1400" b="1" i="1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it-IT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it-IT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520940" y="5745406"/>
            <a:ext cx="4966382" cy="588333"/>
            <a:chOff x="4482383" y="5730416"/>
            <a:chExt cx="4966382" cy="588333"/>
          </a:xfrm>
        </p:grpSpPr>
        <p:sp>
          <p:nvSpPr>
            <p:cNvPr id="4" name="Rectangle 3"/>
            <p:cNvSpPr/>
            <p:nvPr/>
          </p:nvSpPr>
          <p:spPr>
            <a:xfrm rot="10800000">
              <a:off x="4898730" y="5730416"/>
              <a:ext cx="4139740" cy="183557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30000">
                  <a:srgbClr val="FFC000"/>
                </a:gs>
                <a:gs pos="70000">
                  <a:srgbClr val="FFFF00"/>
                </a:gs>
                <a:gs pos="50000">
                  <a:srgbClr val="FFFF00"/>
                </a:gs>
                <a:gs pos="100000">
                  <a:srgbClr val="00B050"/>
                </a:gs>
              </a:gsLst>
              <a:lin ang="0" scaled="0"/>
              <a:tileRect/>
            </a:gra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82383" y="5857084"/>
              <a:ext cx="11804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Low </a:t>
              </a:r>
              <a:br>
                <a:rPr lang="it-IT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it-IT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frequency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152585" y="5857084"/>
              <a:ext cx="12961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High </a:t>
              </a:r>
              <a:br>
                <a:rPr lang="it-IT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</a:br>
              <a:r>
                <a:rPr lang="it-IT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Frequency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4448930" y="5597853"/>
            <a:ext cx="4968690" cy="74273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20940" y="5522914"/>
            <a:ext cx="80623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Legend</a:t>
            </a:r>
          </a:p>
        </p:txBody>
      </p:sp>
    </p:spTree>
    <p:extLst>
      <p:ext uri="{BB962C8B-B14F-4D97-AF65-F5344CB8AC3E}">
        <p14:creationId xmlns:p14="http://schemas.microsoft.com/office/powerpoint/2010/main" val="3729235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344487" y="175566"/>
            <a:ext cx="7098165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r>
              <a:rPr 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role in the Italian Social Assistance framework</a:t>
            </a:r>
          </a:p>
          <a:p>
            <a:endParaRPr lang="en-US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4489" y="4331936"/>
            <a:ext cx="9217152" cy="19774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Assistance Database: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collects all the information related to social assistance benefits provided to citizens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INPS, Central and Local Administrations, etc.;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 information concerning the social benefits and services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expenditure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support the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overlapping of social benefits and ”cliff effects”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due to the grant of several social benefits to the same beneficiary because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database returns all the social benefits and service the same person or family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applied to.</a:t>
            </a:r>
          </a:p>
        </p:txBody>
      </p:sp>
      <p:sp>
        <p:nvSpPr>
          <p:cNvPr id="6" name="Triangolo isoscele 16"/>
          <p:cNvSpPr/>
          <p:nvPr/>
        </p:nvSpPr>
        <p:spPr>
          <a:xfrm rot="10800000">
            <a:off x="2986231" y="4005080"/>
            <a:ext cx="3933669" cy="180000"/>
          </a:xfrm>
          <a:prstGeom prst="triangl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>
            <a:stCxn id="18" idx="3"/>
            <a:endCxn id="29" idx="1"/>
          </p:cNvCxnSpPr>
          <p:nvPr/>
        </p:nvCxnSpPr>
        <p:spPr>
          <a:xfrm>
            <a:off x="2211655" y="1557133"/>
            <a:ext cx="181308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0" idx="1"/>
            <a:endCxn id="19" idx="3"/>
          </p:cNvCxnSpPr>
          <p:nvPr/>
        </p:nvCxnSpPr>
        <p:spPr>
          <a:xfrm flipH="1">
            <a:off x="2211655" y="3305836"/>
            <a:ext cx="181308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72125" y="1280133"/>
            <a:ext cx="1488991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 for social benefits and services ISEE based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80311" y="3028836"/>
            <a:ext cx="1170247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ISEE based social benefits and services</a:t>
            </a:r>
          </a:p>
        </p:txBody>
      </p:sp>
      <p:pic>
        <p:nvPicPr>
          <p:cNvPr id="12" name="Picture 4" descr="C:\Users\giuseppe.parente\AppData\Local\Microsoft\Windows\Temporary Internet Files\Content.IE5\Z6ST9GPL\MC90043262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15556" y="1849770"/>
            <a:ext cx="612000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50" y="2696427"/>
            <a:ext cx="612000" cy="612000"/>
          </a:xfrm>
          <a:prstGeom prst="rect">
            <a:avLst/>
          </a:prstGeom>
          <a:ln>
            <a:noFill/>
          </a:ln>
        </p:spPr>
      </p:pic>
      <p:pic>
        <p:nvPicPr>
          <p:cNvPr id="14" name="Picture 2" descr="C:\Users\giuseppe.parente\AppData\Local\Microsoft\Windows\Temporary Internet Files\Content.IE5\H5MUTRNN\MC90043265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58" y="2696427"/>
            <a:ext cx="612000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giuseppe.parente\AppData\Local\Microsoft\Windows\Temporary Internet Files\Content.IE5\4BJ7GADN\MC900432626[1].png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3854" y="2696427"/>
            <a:ext cx="612000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giuseppe.parente\AppData\Local\Microsoft\Windows\Temporary Internet Files\Content.IE5\L9EU4F2O\MC900434888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2" y="1855753"/>
            <a:ext cx="612000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44361" y="1004107"/>
            <a:ext cx="1867294" cy="280838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BENEFITS APPLICANTS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77872" y="1395110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Rectangle 18"/>
          <p:cNvSpPr/>
          <p:nvPr/>
        </p:nvSpPr>
        <p:spPr>
          <a:xfrm>
            <a:off x="1877872" y="3143813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9" name="Rectangle 28"/>
          <p:cNvSpPr/>
          <p:nvPr/>
        </p:nvSpPr>
        <p:spPr>
          <a:xfrm>
            <a:off x="4024742" y="1395110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Rectangle 29"/>
          <p:cNvSpPr/>
          <p:nvPr/>
        </p:nvSpPr>
        <p:spPr>
          <a:xfrm>
            <a:off x="4024742" y="3143813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" name="Rectangle 30"/>
          <p:cNvSpPr/>
          <p:nvPr/>
        </p:nvSpPr>
        <p:spPr>
          <a:xfrm>
            <a:off x="5814959" y="3143813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2" name="Rectangle 31"/>
          <p:cNvSpPr/>
          <p:nvPr/>
        </p:nvSpPr>
        <p:spPr>
          <a:xfrm>
            <a:off x="5814959" y="1395110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35" name="Picture 2" descr="http://everythingcomputerscience.com/images/Database_Administrator_2_300x300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39"/>
          <a:stretch/>
        </p:blipFill>
        <p:spPr bwMode="auto">
          <a:xfrm>
            <a:off x="8444846" y="2238187"/>
            <a:ext cx="59876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7934226" y="1004107"/>
            <a:ext cx="1620000" cy="2808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ASSISTANCE DATABASE</a:t>
            </a:r>
          </a:p>
        </p:txBody>
      </p:sp>
      <p:pic>
        <p:nvPicPr>
          <p:cNvPr id="38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15605" y="1086127"/>
            <a:ext cx="857242" cy="72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7934226" y="3143813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Rectangle 39"/>
          <p:cNvSpPr/>
          <p:nvPr/>
        </p:nvSpPr>
        <p:spPr>
          <a:xfrm>
            <a:off x="7934226" y="1395110"/>
            <a:ext cx="333783" cy="324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2" name="Rectangle 41"/>
          <p:cNvSpPr/>
          <p:nvPr/>
        </p:nvSpPr>
        <p:spPr>
          <a:xfrm>
            <a:off x="4024742" y="1004108"/>
            <a:ext cx="2124000" cy="2807999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0" bIns="0" rtlCol="0" anchor="t"/>
          <a:lstStyle/>
          <a:p>
            <a:pPr lvl="0" algn="ctr"/>
            <a:r>
              <a:rPr lang="it-IT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INPS, CENTRAL AND LOCAL ADMINSTRATIONS AND OTHER SOCIAL BENEFITS PROVIDERS</a:t>
            </a:r>
          </a:p>
          <a:p>
            <a:pPr algn="ctr"/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2" descr="http://cdns2.freepik.com/free-photo/_318-23420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b="13937"/>
          <a:stretch/>
        </p:blipFill>
        <p:spPr bwMode="auto">
          <a:xfrm>
            <a:off x="4204210" y="3066380"/>
            <a:ext cx="73457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809" y="2372377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" descr="http://dasasindo.com/wp-content/uploads/2014/11/icon-companies.png"/>
          <p:cNvPicPr>
            <a:picLocks noChangeAspect="1" noChangeArrowheads="1"/>
          </p:cNvPicPr>
          <p:nvPr/>
        </p:nvPicPr>
        <p:blipFill>
          <a:blip r:embed="rId12" cstate="print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34" y="3066380"/>
            <a:ext cx="891473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53086" y="2372377"/>
            <a:ext cx="642932" cy="54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cxnSp>
        <p:nvCxnSpPr>
          <p:cNvPr id="51" name="Straight Arrow Connector 50"/>
          <p:cNvCxnSpPr>
            <a:stCxn id="39" idx="1"/>
            <a:endCxn id="31" idx="3"/>
          </p:cNvCxnSpPr>
          <p:nvPr/>
        </p:nvCxnSpPr>
        <p:spPr>
          <a:xfrm flipH="1">
            <a:off x="6148742" y="3305836"/>
            <a:ext cx="1785484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3"/>
            <a:endCxn id="40" idx="1"/>
          </p:cNvCxnSpPr>
          <p:nvPr/>
        </p:nvCxnSpPr>
        <p:spPr>
          <a:xfrm>
            <a:off x="6148742" y="1557133"/>
            <a:ext cx="1785484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386680" y="1280133"/>
            <a:ext cx="1283352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ISEE based social benefits and services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21500" y="2990922"/>
            <a:ext cx="1311341" cy="629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 benefits and services data and insights</a:t>
            </a:r>
          </a:p>
        </p:txBody>
      </p:sp>
    </p:spTree>
    <p:extLst>
      <p:ext uri="{BB962C8B-B14F-4D97-AF65-F5344CB8AC3E}">
        <p14:creationId xmlns:p14="http://schemas.microsoft.com/office/powerpoint/2010/main" val="398120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3108543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6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Introduction to ISEE 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US" sz="20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Luca Sabatini, Head of Department for Income support benefits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 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16th - 30th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20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4488" y="823939"/>
            <a:ext cx="9206135" cy="548478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Italian Indicator of “Equivalent Economic Situation” (ISEE)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</a:pPr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Introduction to ISEE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Definition and features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Main goals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2013 reform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Main data and insights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ISEE role in the Italian Social Assistance framework</a:t>
            </a:r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488" y="175566"/>
            <a:ext cx="7056852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pPr>
              <a:spcBef>
                <a:spcPts val="0"/>
              </a:spcBef>
            </a:pPr>
            <a:r>
              <a:rPr lang="en-US" altLang="it-IT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and features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3"/>
          <p:cNvSpPr txBox="1">
            <a:spLocks noChangeArrowheads="1"/>
          </p:cNvSpPr>
          <p:nvPr/>
        </p:nvSpPr>
        <p:spPr bwMode="auto">
          <a:xfrm>
            <a:off x="344488" y="896772"/>
            <a:ext cx="9217025" cy="123604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300"/>
              </a:spcBef>
              <a:spcAft>
                <a:spcPts val="300"/>
              </a:spcAft>
              <a:buSzPct val="80000"/>
              <a:defRPr/>
            </a:pP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Italy the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test 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social assistance benefits and services is based on an economic indicator called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 Economic Situation Indicator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It is calculated with the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rules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throughout the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 national territory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its validity has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 restrictions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25058" y="2276840"/>
            <a:ext cx="8255884" cy="3824416"/>
            <a:chOff x="825058" y="2292606"/>
            <a:chExt cx="8255884" cy="3824416"/>
          </a:xfrm>
        </p:grpSpPr>
        <p:sp>
          <p:nvSpPr>
            <p:cNvPr id="13" name="Freeform 35"/>
            <p:cNvSpPr>
              <a:spLocks/>
            </p:cNvSpPr>
            <p:nvPr/>
          </p:nvSpPr>
          <p:spPr bwMode="auto">
            <a:xfrm rot="10800000">
              <a:off x="2093027" y="2728386"/>
              <a:ext cx="846138" cy="1512210"/>
            </a:xfrm>
            <a:custGeom>
              <a:avLst/>
              <a:gdLst/>
              <a:ahLst/>
              <a:cxnLst>
                <a:cxn ang="0">
                  <a:pos x="0" y="660"/>
                </a:cxn>
                <a:cxn ang="0">
                  <a:pos x="533" y="138"/>
                </a:cxn>
                <a:cxn ang="0">
                  <a:pos x="473" y="0"/>
                </a:cxn>
                <a:cxn ang="0">
                  <a:pos x="2" y="187"/>
                </a:cxn>
                <a:cxn ang="0">
                  <a:pos x="0" y="660"/>
                </a:cxn>
              </a:cxnLst>
              <a:rect l="0" t="0" r="r" b="b"/>
              <a:pathLst>
                <a:path w="533" h="660">
                  <a:moveTo>
                    <a:pt x="0" y="660"/>
                  </a:moveTo>
                  <a:lnTo>
                    <a:pt x="533" y="138"/>
                  </a:lnTo>
                  <a:lnTo>
                    <a:pt x="473" y="0"/>
                  </a:lnTo>
                  <a:lnTo>
                    <a:pt x="2" y="187"/>
                  </a:lnTo>
                  <a:lnTo>
                    <a:pt x="0" y="66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Freeform 43"/>
            <p:cNvSpPr>
              <a:spLocks/>
            </p:cNvSpPr>
            <p:nvPr/>
          </p:nvSpPr>
          <p:spPr bwMode="auto">
            <a:xfrm rot="10800000">
              <a:off x="2207325" y="3880546"/>
              <a:ext cx="741363" cy="1080000"/>
            </a:xfrm>
            <a:custGeom>
              <a:avLst/>
              <a:gdLst/>
              <a:ahLst/>
              <a:cxnLst>
                <a:cxn ang="0">
                  <a:pos x="0" y="473"/>
                </a:cxn>
                <a:cxn ang="0">
                  <a:pos x="467" y="311"/>
                </a:cxn>
                <a:cxn ang="0">
                  <a:pos x="467" y="155"/>
                </a:cxn>
                <a:cxn ang="0">
                  <a:pos x="2" y="0"/>
                </a:cxn>
                <a:cxn ang="0">
                  <a:pos x="0" y="473"/>
                </a:cxn>
              </a:cxnLst>
              <a:rect l="0" t="0" r="r" b="b"/>
              <a:pathLst>
                <a:path w="467" h="473">
                  <a:moveTo>
                    <a:pt x="0" y="473"/>
                  </a:moveTo>
                  <a:lnTo>
                    <a:pt x="467" y="311"/>
                  </a:lnTo>
                  <a:lnTo>
                    <a:pt x="467" y="155"/>
                  </a:lnTo>
                  <a:lnTo>
                    <a:pt x="2" y="0"/>
                  </a:lnTo>
                  <a:lnTo>
                    <a:pt x="0" y="47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 rot="10800000" flipV="1">
              <a:off x="2093028" y="4600646"/>
              <a:ext cx="846138" cy="1516376"/>
            </a:xfrm>
            <a:custGeom>
              <a:avLst/>
              <a:gdLst/>
              <a:ahLst/>
              <a:cxnLst>
                <a:cxn ang="0">
                  <a:pos x="0" y="660"/>
                </a:cxn>
                <a:cxn ang="0">
                  <a:pos x="533" y="138"/>
                </a:cxn>
                <a:cxn ang="0">
                  <a:pos x="473" y="0"/>
                </a:cxn>
                <a:cxn ang="0">
                  <a:pos x="2" y="187"/>
                </a:cxn>
                <a:cxn ang="0">
                  <a:pos x="0" y="660"/>
                </a:cxn>
              </a:cxnLst>
              <a:rect l="0" t="0" r="r" b="b"/>
              <a:pathLst>
                <a:path w="533" h="660">
                  <a:moveTo>
                    <a:pt x="0" y="660"/>
                  </a:moveTo>
                  <a:lnTo>
                    <a:pt x="533" y="138"/>
                  </a:lnTo>
                  <a:lnTo>
                    <a:pt x="473" y="0"/>
                  </a:lnTo>
                  <a:lnTo>
                    <a:pt x="2" y="187"/>
                  </a:lnTo>
                  <a:lnTo>
                    <a:pt x="0" y="66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17" name="Group 17"/>
            <p:cNvGrpSpPr/>
            <p:nvPr/>
          </p:nvGrpSpPr>
          <p:grpSpPr>
            <a:xfrm>
              <a:off x="825058" y="3452740"/>
              <a:ext cx="1800000" cy="1800000"/>
              <a:chOff x="407362" y="3221602"/>
              <a:chExt cx="1800000" cy="18000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407362" y="3221602"/>
                <a:ext cx="1800000" cy="1800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endParaRPr lang="it-IT" sz="16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30715" y="3838142"/>
                <a:ext cx="1332248" cy="5295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it-IT" sz="28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ISEE</a:t>
                </a:r>
              </a:p>
            </p:txBody>
          </p:sp>
        </p:grp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 flipH="1">
              <a:off x="2969734" y="2728386"/>
              <a:ext cx="1311708" cy="1080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square" lIns="36000" tIns="46800" rIns="36000" bIns="46800" anchor="ctr" anchorCtr="0"/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</a:pPr>
              <a:endParaRPr lang="it-IT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 flipH="1">
              <a:off x="4328942" y="2728386"/>
              <a:ext cx="4752000" cy="10800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square" lIns="90000" tIns="90000" rIns="90000" bIns="90000" anchor="ctr" anchorCtr="0"/>
            <a:lstStyle/>
            <a:p>
              <a:pPr algn="just"/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It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onsiders 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household composition 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its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economic situation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flipH="1">
              <a:off x="2969734" y="5032706"/>
              <a:ext cx="1311708" cy="1080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square" lIns="36000" tIns="46800" rIns="36000" bIns="46800" anchor="ctr" anchorCtr="0"/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</a:pPr>
              <a:endParaRPr lang="it-IT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 flipH="1">
              <a:off x="4328942" y="5032706"/>
              <a:ext cx="4752000" cy="10800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square" lIns="90000" tIns="46800" rIns="90000" bIns="46800" anchor="ctr" anchorCtr="0"/>
            <a:lstStyle/>
            <a:p>
              <a:pPr algn="just"/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supports Policy Makers 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the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definition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the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assistance framework 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aligned to the real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citizens’ economic situation and social assistance needs</a:t>
              </a:r>
            </a:p>
          </p:txBody>
        </p:sp>
        <p:sp>
          <p:nvSpPr>
            <p:cNvPr id="24" name="Rectangle 14"/>
            <p:cNvSpPr>
              <a:spLocks noChangeArrowheads="1"/>
            </p:cNvSpPr>
            <p:nvPr/>
          </p:nvSpPr>
          <p:spPr bwMode="auto">
            <a:xfrm flipH="1">
              <a:off x="2969734" y="3880546"/>
              <a:ext cx="1311708" cy="1080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square" lIns="36000" tIns="46800" rIns="36000" bIns="46800" anchor="ctr" anchorCtr="0"/>
            <a:lstStyle/>
            <a:p>
              <a:pPr algn="ctr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</a:pPr>
              <a:endParaRPr lang="it-IT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 flipH="1">
              <a:off x="4328942" y="3880670"/>
              <a:ext cx="4752000" cy="10800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square" lIns="90000" tIns="46800" rIns="90000" bIns="46800" anchor="ctr" anchorCtr="0"/>
            <a:lstStyle/>
            <a:p>
              <a:pPr algn="just"/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 is used by social assistance public administrations (both at central and local level) to </a:t>
              </a:r>
              <a:r>
                <a:rPr lang="it-IT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verify the applicants’ requirements </a:t>
              </a:r>
              <a:r>
                <a:rPr lang="it-IT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access to benefits and services </a:t>
              </a:r>
            </a:p>
          </p:txBody>
        </p:sp>
        <p:pic>
          <p:nvPicPr>
            <p:cNvPr id="26" name="Picture 10" descr="http://nawilliams.co.uk/img/family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284" b="17171"/>
            <a:stretch/>
          </p:blipFill>
          <p:spPr bwMode="auto">
            <a:xfrm>
              <a:off x="3000850" y="2846413"/>
              <a:ext cx="1249477" cy="843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1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1588" y="5158706"/>
              <a:ext cx="828000" cy="82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6" descr="https://d30y9cdsu7xlg0.cloudfront.net/png/44217-84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1588" y="4006546"/>
              <a:ext cx="828000" cy="82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>
              <a:off x="3000850" y="2493804"/>
              <a:ext cx="6080092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4654896" y="2292606"/>
              <a:ext cx="2772000" cy="36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anchor="ctr">
              <a:noAutofit/>
            </a:bodyPr>
            <a:lstStyle/>
            <a:p>
              <a:pPr algn="ctr"/>
              <a:r>
                <a:rPr lang="en-US" altLang="it-IT" b="1" i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ISEE MAIN FEATURES</a:t>
              </a:r>
              <a:endParaRPr lang="it-IT" b="1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063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488" y="175566"/>
            <a:ext cx="7056852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r>
              <a:rPr lang="en-US" altLang="it-IT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goals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3"/>
          <p:cNvSpPr txBox="1">
            <a:spLocks noChangeArrowheads="1"/>
          </p:cNvSpPr>
          <p:nvPr/>
        </p:nvSpPr>
        <p:spPr bwMode="auto">
          <a:xfrm>
            <a:off x="344488" y="897845"/>
            <a:ext cx="9217025" cy="64809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300"/>
              </a:spcBef>
              <a:spcAft>
                <a:spcPts val="300"/>
              </a:spcAft>
              <a:buSzPct val="80000"/>
              <a:defRPr/>
            </a:pP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supports the central and local government (Regions, Municipalities, etc.) in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clustering the population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terms of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brackets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assistance needs 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beneficiaries</a:t>
            </a:r>
            <a:endParaRPr lang="en-US" sz="2000" b="0" i="0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35217" y="1988801"/>
            <a:ext cx="3888000" cy="200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lIns="108000" rIns="108000" anchor="t" anchorCtr="0"/>
          <a:lstStyle/>
          <a:p>
            <a:pPr lvl="0" algn="ctr"/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to the evolution of the 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benefits and services framework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order to effectively 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the citizens’ needs </a:t>
            </a:r>
          </a:p>
        </p:txBody>
      </p:sp>
      <p:pic>
        <p:nvPicPr>
          <p:cNvPr id="54" name="Picture 4" descr="https://d30y9cdsu7xlg0.cloudfront.net/png/620-2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308" y="3189585"/>
            <a:ext cx="621818" cy="75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982784" y="1988801"/>
            <a:ext cx="3888000" cy="200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lIns="108000" rIns="108000" anchor="t" anchorCtr="0"/>
          <a:lstStyle/>
          <a:p>
            <a:pPr lvl="0" algn="ctr"/>
            <a:r>
              <a:rPr lang="it-IT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households’ social assistance needs</a:t>
            </a:r>
          </a:p>
        </p:txBody>
      </p:sp>
      <p:pic>
        <p:nvPicPr>
          <p:cNvPr id="50" name="Picture 6" descr="https://deathslittleinstructionbook.files.wordpress.com/2014/05/elderly-people-29408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99" y="3258731"/>
            <a:ext cx="595570" cy="69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8" descr="Woman Pictogram silhouette illustrati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67" l="27000" r="66000">
                        <a14:foregroundMark x1="53000" y1="44000" x2="53000" y2="44000"/>
                        <a14:foregroundMark x1="41333" y1="9000" x2="41333" y2="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943" r="34312"/>
          <a:stretch/>
        </p:blipFill>
        <p:spPr bwMode="auto">
          <a:xfrm>
            <a:off x="2218992" y="3245081"/>
            <a:ext cx="257739" cy="71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0" descr="http://nawilliams.co.uk/img/family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84" b="17171"/>
          <a:stretch/>
        </p:blipFill>
        <p:spPr bwMode="auto">
          <a:xfrm>
            <a:off x="2500710" y="3258204"/>
            <a:ext cx="956668" cy="69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http://cdn1.freepik.com/image/th/318-29520.pn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667" b="86667" l="0" r="100000">
                        <a14:foregroundMark x1="72667" y1="24667" x2="72667" y2="24667"/>
                        <a14:foregroundMark x1="70667" y1="47333" x2="70667" y2="47333"/>
                        <a14:foregroundMark x1="44000" y1="18000" x2="44000" y2="1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889" b="12998"/>
          <a:stretch/>
        </p:blipFill>
        <p:spPr bwMode="auto">
          <a:xfrm>
            <a:off x="3440707" y="3256944"/>
            <a:ext cx="818263" cy="69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5035217" y="4162325"/>
            <a:ext cx="3888000" cy="200305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lIns="216000" rIns="108000" anchor="t" anchorCtr="0"/>
          <a:lstStyle/>
          <a:p>
            <a:pPr lvl="0" algn="ctr"/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the national households’ wealth trend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analyzing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families’ composition evolution </a:t>
            </a:r>
          </a:p>
        </p:txBody>
      </p:sp>
      <p:pic>
        <p:nvPicPr>
          <p:cNvPr id="55" name="Picture 6" descr="http://www.monmarkagency.com/wp-content/uploads/2014/09/web-monitorin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217" y="5420424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982784" y="4162325"/>
            <a:ext cx="3888000" cy="200305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lIns="108000" rIns="144000" bIns="46800" anchor="t" anchorCtr="0"/>
          <a:lstStyle/>
          <a:p>
            <a:pPr lvl="0" algn="ctr"/>
            <a:r>
              <a:rPr lang="it-IT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Addressing the social </a:t>
            </a:r>
          </a:p>
          <a:p>
            <a:pPr lvl="0" algn="ctr"/>
            <a:r>
              <a:rPr lang="it-IT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budget </a:t>
            </a:r>
            <a:r>
              <a:rPr lang="it-IT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lvl="0" algn="ctr"/>
            <a:r>
              <a:rPr lang="it-IT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requested social benefits and services or neediest territories</a:t>
            </a:r>
            <a:endParaRPr lang="it-IT" b="1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Picture 4" descr="https://cdn3.iconfinder.com/data/icons/everyday-pictogram-2/100/Road-sign-51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76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784" y="5420424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Oval 24"/>
          <p:cNvSpPr>
            <a:spLocks noChangeAspect="1"/>
          </p:cNvSpPr>
          <p:nvPr/>
        </p:nvSpPr>
        <p:spPr bwMode="auto">
          <a:xfrm>
            <a:off x="4416545" y="3502923"/>
            <a:ext cx="1072910" cy="1152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just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it-IT" sz="1600" b="0" i="0" u="none" strike="noStrike" cap="none" normalizeH="0" baseline="0" dirty="0">
              <a:ln>
                <a:noFill/>
              </a:ln>
              <a:solidFill>
                <a:srgbClr val="646464"/>
              </a:solidFill>
              <a:effectLst/>
              <a:latin typeface="Arial" charset="0"/>
              <a:ea typeface="굴림" charset="-127"/>
              <a:cs typeface="Arial Unicode MS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395000" y="4010523"/>
            <a:ext cx="1116000" cy="13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just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it-IT" sz="1600" b="0" i="0" u="none" strike="noStrike" cap="none" normalizeH="0" baseline="0" dirty="0">
              <a:ln>
                <a:noFill/>
              </a:ln>
              <a:solidFill>
                <a:srgbClr val="646464"/>
              </a:solidFill>
              <a:effectLst/>
              <a:latin typeface="Arial" charset="0"/>
              <a:ea typeface="굴림" charset="-127"/>
              <a:cs typeface="Arial Unicode MS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4355400" y="4005535"/>
            <a:ext cx="1188000" cy="144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just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it-IT" sz="1600" b="0" i="0" u="none" strike="noStrike" cap="none" normalizeH="0" baseline="0" dirty="0">
              <a:ln>
                <a:noFill/>
              </a:ln>
              <a:solidFill>
                <a:srgbClr val="646464"/>
              </a:solidFill>
              <a:effectLst/>
              <a:latin typeface="Arial" charset="0"/>
              <a:ea typeface="굴림" charset="-127"/>
              <a:cs typeface="Arial Unicode MS" pitchFamily="34" charset="-128"/>
            </a:endParaRPr>
          </a:p>
        </p:txBody>
      </p:sp>
      <p:sp>
        <p:nvSpPr>
          <p:cNvPr id="29" name="Oval 28"/>
          <p:cNvSpPr>
            <a:spLocks noChangeAspect="1"/>
          </p:cNvSpPr>
          <p:nvPr/>
        </p:nvSpPr>
        <p:spPr bwMode="auto">
          <a:xfrm>
            <a:off x="4485765" y="3592923"/>
            <a:ext cx="934470" cy="972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just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it-IT" sz="1600" b="0" i="0" u="none" strike="noStrike" cap="none" normalizeH="0" baseline="0" dirty="0">
              <a:ln>
                <a:noFill/>
              </a:ln>
              <a:solidFill>
                <a:srgbClr val="646464"/>
              </a:solidFill>
              <a:effectLst/>
              <a:latin typeface="Arial" charset="0"/>
              <a:ea typeface="굴림" charset="-127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02984" y="3755758"/>
            <a:ext cx="1300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ISEE GOALS</a:t>
            </a:r>
          </a:p>
        </p:txBody>
      </p:sp>
    </p:spTree>
    <p:extLst>
      <p:ext uri="{BB962C8B-B14F-4D97-AF65-F5344CB8AC3E}">
        <p14:creationId xmlns:p14="http://schemas.microsoft.com/office/powerpoint/2010/main" val="166444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3"/>
          <p:cNvSpPr txBox="1">
            <a:spLocks noChangeArrowheads="1"/>
          </p:cNvSpPr>
          <p:nvPr/>
        </p:nvSpPr>
        <p:spPr bwMode="auto">
          <a:xfrm>
            <a:off x="344489" y="897075"/>
            <a:ext cx="9217024" cy="10197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2013, in order to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the indicator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much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and representative 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household condition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new ISEE were introduced 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besides the ordinary one</a:t>
            </a:r>
            <a:endParaRPr lang="en-US" sz="2000" b="0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9916" y="1982171"/>
            <a:ext cx="2520000" cy="100800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ORDINARY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STANDARD ISEE</a:t>
            </a:r>
            <a:endParaRPr kumimoji="0" lang="en-GB" sz="1400" b="1" i="0" u="none" strike="noStrike" kern="0" cap="none" spc="0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93507" y="1954629"/>
            <a:ext cx="2520000" cy="100800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48430" y="3595825"/>
            <a:ext cx="2520000" cy="100800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FOR HEALTH CARE FOR DISABLES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041641" y="1864536"/>
            <a:ext cx="2520000" cy="100800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FOR CHILD/STUDENTS WITH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NOT MARRIED AND NOT LIVING TOGETHER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041641" y="3598932"/>
            <a:ext cx="2520000" cy="100800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“CURRENT” ISEE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4489" y="5491850"/>
            <a:ext cx="921715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ISEE is based on the same formula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it is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customized on the social measure or services the citizen is applying to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and/or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household peculiarities </a:t>
            </a:r>
            <a:r>
              <a:rPr lang="it-IT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disables, child whose parents are not married and do not live together, etc.)</a:t>
            </a:r>
          </a:p>
        </p:txBody>
      </p:sp>
      <p:pic>
        <p:nvPicPr>
          <p:cNvPr id="1715202" name="Picture 2" descr="http://cdns2.freepik.com/free-photo/_318-2342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2" b="13937"/>
          <a:stretch/>
        </p:blipFill>
        <p:spPr bwMode="auto">
          <a:xfrm>
            <a:off x="3402647" y="2651258"/>
            <a:ext cx="97943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cdn1.freepik.com/image/th/318-2952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09" y="4213891"/>
            <a:ext cx="818864" cy="81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5206" name="Picture 6" descr="http://simpleicon.com/wp-content/uploads/bar-chart-down-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360" y="4263323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5209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376" y="2495849"/>
            <a:ext cx="111125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0" descr="http://nawilliams.co.uk/img/family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84" b="17171"/>
          <a:stretch/>
        </p:blipFill>
        <p:spPr bwMode="auto">
          <a:xfrm>
            <a:off x="289264" y="2666823"/>
            <a:ext cx="106597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ounded Rectangle 46"/>
          <p:cNvSpPr/>
          <p:nvPr/>
        </p:nvSpPr>
        <p:spPr>
          <a:xfrm>
            <a:off x="3873200" y="3538239"/>
            <a:ext cx="2520000" cy="1008000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FOR RESIDENTIAL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CARE FOR DISABLES</a:t>
            </a:r>
          </a:p>
        </p:txBody>
      </p:sp>
      <p:pic>
        <p:nvPicPr>
          <p:cNvPr id="48" name="Picture 4" descr="https://cdn1.iconfinder.com/data/icons/medical-vol-3/64/110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6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920" y="4191323"/>
            <a:ext cx="864000" cy="864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9" name="Title 1"/>
          <p:cNvSpPr txBox="1">
            <a:spLocks/>
          </p:cNvSpPr>
          <p:nvPr/>
        </p:nvSpPr>
        <p:spPr>
          <a:xfrm>
            <a:off x="344488" y="175566"/>
            <a:ext cx="7056851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r>
              <a:rPr 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Reform – More Indicators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riangolo isoscele 16"/>
          <p:cNvSpPr/>
          <p:nvPr/>
        </p:nvSpPr>
        <p:spPr>
          <a:xfrm rot="10800000">
            <a:off x="2986166" y="5193269"/>
            <a:ext cx="3933669" cy="180000"/>
          </a:xfrm>
          <a:prstGeom prst="triangl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5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1"/>
          <p:cNvSpPr txBox="1">
            <a:spLocks/>
          </p:cNvSpPr>
          <p:nvPr/>
        </p:nvSpPr>
        <p:spPr>
          <a:xfrm>
            <a:off x="344488" y="175566"/>
            <a:ext cx="7056851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pPr>
              <a:spcBef>
                <a:spcPts val="0"/>
              </a:spcBef>
            </a:pPr>
            <a:r>
              <a:rPr lang="en-US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 Reform – Review of the calculation factors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4489" y="5491850"/>
            <a:ext cx="921715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the calculation factors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aimed to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 the actual economic condition of the household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truthful as possible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and, as a result, it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ensures greater fairness with regard to the access to social benefits </a:t>
            </a:r>
            <a:endParaRPr lang="en-US" b="1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4488" y="897075"/>
            <a:ext cx="9217025" cy="65966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addition, with the Reform, ISEE calculation factors were revisited:</a:t>
            </a:r>
            <a:endParaRPr lang="en-US" sz="2000" b="0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357060" y="1340710"/>
            <a:ext cx="7409417" cy="575984"/>
          </a:xfrm>
          <a:prstGeom prst="parallelogram">
            <a:avLst>
              <a:gd name="adj" fmla="val 21203"/>
            </a:avLst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in the calculation of tax free amounts </a:t>
            </a:r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family allowances,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welfare payments</a:t>
            </a:r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mobility allowances)</a:t>
            </a: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805851" y="2136263"/>
            <a:ext cx="7409417" cy="575984"/>
          </a:xfrm>
          <a:prstGeom prst="parallelogram">
            <a:avLst>
              <a:gd name="adj" fmla="val 21203"/>
            </a:avLst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Calculation method of the financial assets not only as a final stock, but also by average year balance, if greater</a:t>
            </a: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1254642" y="2931816"/>
            <a:ext cx="7409417" cy="575984"/>
          </a:xfrm>
          <a:prstGeom prst="parallelogram">
            <a:avLst>
              <a:gd name="adj" fmla="val 21203"/>
            </a:avLst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in the calculation of the ISEE of the assets owned abroad by the households’ members</a:t>
            </a: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1703433" y="3727369"/>
            <a:ext cx="7409417" cy="575984"/>
          </a:xfrm>
          <a:prstGeom prst="parallelogram">
            <a:avLst>
              <a:gd name="adj" fmla="val 21203"/>
            </a:avLst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to deduct certain expenses stated to the Revenue Agency </a:t>
            </a:r>
            <a:r>
              <a:rPr 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health expenses)</a:t>
            </a:r>
          </a:p>
        </p:txBody>
      </p:sp>
      <p:sp>
        <p:nvSpPr>
          <p:cNvPr id="29" name="AutoShape 5"/>
          <p:cNvSpPr>
            <a:spLocks noChangeArrowheads="1"/>
          </p:cNvSpPr>
          <p:nvPr/>
        </p:nvSpPr>
        <p:spPr bwMode="auto">
          <a:xfrm>
            <a:off x="2152224" y="4522922"/>
            <a:ext cx="7409417" cy="575984"/>
          </a:xfrm>
          <a:prstGeom prst="parallelogram">
            <a:avLst>
              <a:gd name="adj" fmla="val 21203"/>
            </a:avLst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of a more favorable calculation method of the owned housing building</a:t>
            </a:r>
          </a:p>
        </p:txBody>
      </p:sp>
      <p:sp>
        <p:nvSpPr>
          <p:cNvPr id="31" name="Triangolo isoscele 16"/>
          <p:cNvSpPr/>
          <p:nvPr/>
        </p:nvSpPr>
        <p:spPr>
          <a:xfrm rot="10800000">
            <a:off x="2986166" y="5193269"/>
            <a:ext cx="3933669" cy="180000"/>
          </a:xfrm>
          <a:prstGeom prst="triangl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3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3"/>
          <p:cNvSpPr txBox="1">
            <a:spLocks noChangeArrowheads="1"/>
          </p:cNvSpPr>
          <p:nvPr/>
        </p:nvSpPr>
        <p:spPr bwMode="auto">
          <a:xfrm>
            <a:off x="344488" y="896774"/>
            <a:ext cx="9217025" cy="64809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appropriate ISEE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citizens can apply to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several social benefits </a:t>
            </a:r>
            <a:r>
              <a:rPr lang="en-US" sz="2000" b="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are </a:t>
            </a:r>
            <a:r>
              <a:rPr lang="en-US" sz="2000" i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granted by different institutional providers: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44360" y="1948332"/>
            <a:ext cx="2556000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9631" y="1729811"/>
            <a:ext cx="2059049" cy="43704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BENEFITS PROVIDERS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997765" y="1948332"/>
            <a:ext cx="6552000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59765" y="1822126"/>
            <a:ext cx="4428000" cy="2646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BENEFITS AND SERVICES EXAMPLES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36335" y="2276840"/>
            <a:ext cx="9125178" cy="1205717"/>
            <a:chOff x="436335" y="5106562"/>
            <a:chExt cx="9125178" cy="1205717"/>
          </a:xfrm>
        </p:grpSpPr>
        <p:sp>
          <p:nvSpPr>
            <p:cNvPr id="25" name="TextBox 24"/>
            <p:cNvSpPr txBox="1"/>
            <p:nvPr/>
          </p:nvSpPr>
          <p:spPr>
            <a:xfrm>
              <a:off x="3078055" y="5113103"/>
              <a:ext cx="6483458" cy="1192634"/>
            </a:xfrm>
            <a:prstGeom prst="rect">
              <a:avLst/>
            </a:prstGeom>
            <a:noFill/>
          </p:spPr>
          <p:txBody>
            <a:bodyPr wrap="square" lIns="0" tIns="0" rIns="0" bIns="0" numCol="1" rtlCol="0">
              <a:spAutoFit/>
            </a:bodyPr>
            <a:lstStyle/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Low income elderly vouchers </a:t>
              </a: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to sustain basic needs </a:t>
              </a:r>
            </a:p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Home care services </a:t>
              </a: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for disables</a:t>
              </a:r>
              <a:endParaRPr lang="it-IT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en-US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Contributions to personal services </a:t>
              </a:r>
              <a:r>
                <a:rPr 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(care and hygiene interventions in favor of persons at marginalization risk, </a:t>
              </a: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etc.)</a:t>
              </a:r>
            </a:p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36335" y="5106562"/>
              <a:ext cx="2372050" cy="1205717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lIns="0" tIns="108000" rIns="0" bIns="0" rtlCol="0" anchor="t" anchorCtr="1"/>
            <a:lstStyle/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6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INPS</a:t>
              </a:r>
            </a:p>
          </p:txBody>
        </p:sp>
        <p:pic>
          <p:nvPicPr>
            <p:cNvPr id="33" name="Picture 15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-7349" t="-19174" r="-7349" b="-10128"/>
            <a:stretch/>
          </p:blipFill>
          <p:spPr bwMode="auto">
            <a:xfrm>
              <a:off x="1293553" y="5255376"/>
              <a:ext cx="649219" cy="648000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70C0"/>
              </a:solidFill>
              <a:miter lim="800000"/>
              <a:headEnd/>
              <a:tailEnd/>
            </a:ln>
          </p:spPr>
        </p:pic>
      </p:grpSp>
      <p:grpSp>
        <p:nvGrpSpPr>
          <p:cNvPr id="6" name="Group 5"/>
          <p:cNvGrpSpPr/>
          <p:nvPr/>
        </p:nvGrpSpPr>
        <p:grpSpPr>
          <a:xfrm>
            <a:off x="436335" y="3690262"/>
            <a:ext cx="9125178" cy="1205717"/>
            <a:chOff x="436335" y="3639405"/>
            <a:chExt cx="9125178" cy="1205717"/>
          </a:xfrm>
        </p:grpSpPr>
        <p:sp>
          <p:nvSpPr>
            <p:cNvPr id="24" name="TextBox 23"/>
            <p:cNvSpPr txBox="1"/>
            <p:nvPr/>
          </p:nvSpPr>
          <p:spPr>
            <a:xfrm>
              <a:off x="3078055" y="3753668"/>
              <a:ext cx="6483458" cy="977191"/>
            </a:xfrm>
            <a:prstGeom prst="rect">
              <a:avLst/>
            </a:prstGeom>
            <a:noFill/>
          </p:spPr>
          <p:txBody>
            <a:bodyPr wrap="square" lIns="0" tIns="0" rIns="0" bIns="0" numCol="1" rtlCol="0">
              <a:spAutoFit/>
            </a:bodyPr>
            <a:lstStyle/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Scholarships</a:t>
              </a:r>
            </a:p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Facilitations for </a:t>
              </a: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university taxes</a:t>
              </a:r>
            </a:p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Meal</a:t>
              </a: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 allowance and </a:t>
              </a: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accomodations </a:t>
              </a: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for students</a:t>
              </a:r>
              <a:endParaRPr lang="it-IT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endParaRPr>
            </a:p>
            <a:p>
              <a:pPr marL="177800" indent="-177800" algn="just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36335" y="3639405"/>
              <a:ext cx="2372050" cy="1205717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lIns="0" tIns="108000" rIns="0" bIns="0" rtlCol="0" anchor="t" anchorCtr="1"/>
            <a:lstStyle/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6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UNIVERSITIES</a:t>
              </a:r>
            </a:p>
          </p:txBody>
        </p:sp>
        <p:pic>
          <p:nvPicPr>
            <p:cNvPr id="29" name="Picture 2" descr="http://cdns2.freepik.com/free-photo/_318-2342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552" b="13937"/>
            <a:stretch/>
          </p:blipFill>
          <p:spPr bwMode="auto">
            <a:xfrm>
              <a:off x="1079749" y="3735407"/>
              <a:ext cx="979435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436335" y="5103683"/>
            <a:ext cx="9125178" cy="1205717"/>
            <a:chOff x="436335" y="2263690"/>
            <a:chExt cx="9125178" cy="1205717"/>
          </a:xfrm>
        </p:grpSpPr>
        <p:sp>
          <p:nvSpPr>
            <p:cNvPr id="27" name="TextBox 26"/>
            <p:cNvSpPr txBox="1"/>
            <p:nvPr/>
          </p:nvSpPr>
          <p:spPr>
            <a:xfrm>
              <a:off x="3078055" y="2397189"/>
              <a:ext cx="3455720" cy="938719"/>
            </a:xfrm>
            <a:prstGeom prst="rect">
              <a:avLst/>
            </a:prstGeom>
            <a:noFill/>
          </p:spPr>
          <p:txBody>
            <a:bodyPr wrap="square" lIns="0" tIns="0" rIns="0" bIns="0" numCol="1" rtlCol="0" anchor="ctr">
              <a:spAutoFit/>
            </a:bodyPr>
            <a:lstStyle/>
            <a:p>
              <a:pPr marL="177800" lvl="0" indent="-177800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Household allowance</a:t>
              </a:r>
            </a:p>
            <a:p>
              <a:pPr marL="177800" lvl="0" indent="-177800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Moterhood and family allowance</a:t>
              </a:r>
            </a:p>
            <a:p>
              <a:pPr marL="177800" lvl="0" indent="-177800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</a:pP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Monetary </a:t>
              </a:r>
              <a:r>
                <a:rPr lang="it-IT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contributions for transport </a:t>
              </a:r>
              <a:r>
                <a:rPr lang="it-IT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and mobility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20978" y="2397189"/>
              <a:ext cx="2940535" cy="938719"/>
            </a:xfrm>
            <a:prstGeom prst="rect">
              <a:avLst/>
            </a:prstGeom>
            <a:noFill/>
          </p:spPr>
          <p:txBody>
            <a:bodyPr wrap="square" lIns="0" tIns="0" rIns="0" bIns="0" numCol="1" rtlCol="0" anchor="ctr">
              <a:spAutoFit/>
            </a:bodyPr>
            <a:lstStyle>
              <a:defPPr>
                <a:defRPr lang="en-US"/>
              </a:defPPr>
              <a:lvl1pPr marL="177800" lvl="0" indent="-177800">
                <a:spcAft>
                  <a:spcPts val="300"/>
                </a:spcAft>
                <a:buClr>
                  <a:srgbClr val="1F497D"/>
                </a:buClr>
                <a:buSzPct val="80000"/>
                <a:buFont typeface="Wingdings" panose="05000000000000000000" pitchFamily="2" charset="2"/>
                <a:buChar char="ü"/>
                <a:defRPr sz="140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Facilitations for 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utilities</a:t>
              </a: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 (electricity, energy, ect.) </a:t>
              </a:r>
            </a:p>
            <a:p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Kindergarten facilitations</a:t>
              </a:r>
            </a:p>
            <a:p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36335" y="2263690"/>
              <a:ext cx="2372050" cy="1205717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lIns="0" tIns="108000" rIns="0" bIns="0" rtlCol="0" anchor="t" anchorCtr="1"/>
            <a:lstStyle/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GB" sz="16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MUNICIPALITIES AND LOCAL ADMINISTRATIONS</a:t>
              </a:r>
              <a:endParaRPr kumimoji="0" lang="en-GB" sz="1600" b="1" i="0" u="none" strike="noStrike" kern="0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5" name="Picture 4" descr="http://dasasindo.com/wp-content/uploads/2014/11/icon-companies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4700"/>
                      </a14:imgEffect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341" y="2315942"/>
              <a:ext cx="722146" cy="437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Title 1"/>
          <p:cNvSpPr txBox="1">
            <a:spLocks/>
          </p:cNvSpPr>
          <p:nvPr/>
        </p:nvSpPr>
        <p:spPr>
          <a:xfrm>
            <a:off x="344360" y="175566"/>
            <a:ext cx="7056980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r>
              <a:rPr lang="en-US" altLang="it-IT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ISEE-based social benefits and providers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4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3"/>
          <p:cNvSpPr txBox="1">
            <a:spLocks noChangeArrowheads="1"/>
          </p:cNvSpPr>
          <p:nvPr/>
        </p:nvSpPr>
        <p:spPr bwMode="auto">
          <a:xfrm>
            <a:off x="330200" y="1419733"/>
            <a:ext cx="9231313" cy="10197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buSzPct val="80000"/>
              <a:defRPr/>
            </a:pPr>
            <a:endParaRPr lang="en-US" sz="2000" kern="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672" y="1587280"/>
            <a:ext cx="9216841" cy="1260426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GB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995454" y="1776554"/>
            <a:ext cx="1405438" cy="1069267"/>
            <a:chOff x="1880662" y="1367061"/>
            <a:chExt cx="1405438" cy="1069267"/>
          </a:xfrm>
        </p:grpSpPr>
        <p:pic>
          <p:nvPicPr>
            <p:cNvPr id="7" name="Picture 4" descr="C:\Users\giuseppe.parente\AppData\Local\Microsoft\Windows\Temporary Internet Files\Content.IE5\Z6ST9GPL\MC900432623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251574" y="1367061"/>
              <a:ext cx="637200" cy="63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1880662" y="1999285"/>
              <a:ext cx="1405438" cy="43704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Spouse</a:t>
              </a:r>
            </a:p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Giulia Rossi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972810" y="1397553"/>
            <a:ext cx="1949141" cy="400110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anchor="ctr">
            <a:spAutoFit/>
          </a:bodyPr>
          <a:lstStyle/>
          <a:p>
            <a:pPr algn="ctr">
              <a:defRPr/>
            </a:pPr>
            <a:r>
              <a:rPr lang="en-GB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 FAMILY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038628" y="1776554"/>
            <a:ext cx="1270059" cy="1069267"/>
            <a:chOff x="3524061" y="1367061"/>
            <a:chExt cx="1270059" cy="106926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1459" y="1367061"/>
              <a:ext cx="637200" cy="637200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3524061" y="1999285"/>
              <a:ext cx="1270059" cy="43704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Minor child</a:t>
              </a:r>
            </a:p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Mattia Rossi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73555" y="1734001"/>
            <a:ext cx="1865735" cy="1111820"/>
            <a:chOff x="7673555" y="1324508"/>
            <a:chExt cx="1865735" cy="1111820"/>
          </a:xfrm>
        </p:grpSpPr>
        <p:sp>
          <p:nvSpPr>
            <p:cNvPr id="14" name="Rectangle 13"/>
            <p:cNvSpPr/>
            <p:nvPr/>
          </p:nvSpPr>
          <p:spPr>
            <a:xfrm>
              <a:off x="7673555" y="1999285"/>
              <a:ext cx="1865735" cy="43704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University Student</a:t>
              </a:r>
            </a:p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Alessio Bianchi</a:t>
              </a:r>
            </a:p>
          </p:txBody>
        </p:sp>
        <p:pic>
          <p:nvPicPr>
            <p:cNvPr id="15" name="Picture 2" descr="C:\Users\giuseppe.parente\AppData\Local\Microsoft\Windows\Temporary Internet Files\Content.IE5\H5MUTRNN\MC900432657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7822" y="1324508"/>
              <a:ext cx="637200" cy="63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Group 17"/>
          <p:cNvGrpSpPr/>
          <p:nvPr/>
        </p:nvGrpSpPr>
        <p:grpSpPr>
          <a:xfrm>
            <a:off x="3765760" y="1734001"/>
            <a:ext cx="1908000" cy="1111820"/>
            <a:chOff x="5113109" y="1324508"/>
            <a:chExt cx="1908000" cy="1111820"/>
          </a:xfrm>
        </p:grpSpPr>
        <p:pic>
          <p:nvPicPr>
            <p:cNvPr id="9" name="Picture 5" descr="C:\Users\giuseppe.parente\AppData\Local\Microsoft\Windows\Temporary Internet Files\Content.IE5\4BJ7GADN\MC900432626[1].png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15483" y="1324508"/>
              <a:ext cx="637200" cy="63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 15"/>
            <p:cNvSpPr/>
            <p:nvPr/>
          </p:nvSpPr>
          <p:spPr>
            <a:xfrm>
              <a:off x="5113109" y="1999285"/>
              <a:ext cx="1908000" cy="43704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Disabled Grandfather</a:t>
              </a:r>
            </a:p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Giuseppe Rossi 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88380" y="1776378"/>
            <a:ext cx="1142206" cy="1069443"/>
            <a:chOff x="488380" y="1366885"/>
            <a:chExt cx="1142206" cy="1069443"/>
          </a:xfrm>
        </p:grpSpPr>
        <p:sp>
          <p:nvSpPr>
            <p:cNvPr id="10" name="Rectangle 9"/>
            <p:cNvSpPr/>
            <p:nvPr/>
          </p:nvSpPr>
          <p:spPr>
            <a:xfrm>
              <a:off x="488380" y="1999285"/>
              <a:ext cx="1142206" cy="437043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Applicant</a:t>
              </a:r>
            </a:p>
            <a:p>
              <a:pPr marL="85725" lvl="1" algn="ctr">
                <a:lnSpc>
                  <a:spcPct val="80000"/>
                </a:lnSpc>
                <a:spcAft>
                  <a:spcPts val="0"/>
                </a:spcAft>
                <a:buClr>
                  <a:srgbClr val="FFD200"/>
                </a:buClr>
                <a:buSzPct val="80000"/>
              </a:pPr>
              <a:r>
                <a:rPr lang="en-GB" sz="14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Verdana" pitchFamily="34" charset="0"/>
                  <a:cs typeface="Arial" panose="020B0604020202020204" pitchFamily="34" charset="0"/>
                </a:rPr>
                <a:t>Mario Rossi </a:t>
              </a:r>
            </a:p>
          </p:txBody>
        </p:sp>
        <p:pic>
          <p:nvPicPr>
            <p:cNvPr id="17" name="Picture 2" descr="C:\Users\giuseppe.parente\AppData\Local\Microsoft\Windows\Temporary Internet Files\Content.IE5\L9EU4F2O\MC900434888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707" y="1366885"/>
              <a:ext cx="637553" cy="637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Rectangle 23"/>
          <p:cNvSpPr/>
          <p:nvPr/>
        </p:nvSpPr>
        <p:spPr>
          <a:xfrm>
            <a:off x="330264" y="2875002"/>
            <a:ext cx="9231313" cy="52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1F497D"/>
              </a:buClr>
            </a:pP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benefits 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 consequently the different </a:t>
            </a: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ISEE are needed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7344" y="5770769"/>
            <a:ext cx="921715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same household has can have different ISEE depending on the social benefits or services they are applying to</a:t>
            </a:r>
            <a:endParaRPr lang="it-IT" sz="2000" i="1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4360" y="3685661"/>
            <a:ext cx="2412000" cy="5040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/>
          <a:p>
            <a:pPr algn="ctr"/>
            <a:r>
              <a:rPr lang="en-US" altLang="it-I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General social benefits</a:t>
            </a:r>
          </a:p>
          <a:p>
            <a:pPr algn="ctr"/>
            <a:r>
              <a:rPr lang="en-US" altLang="it-IT" sz="16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(e.g. electricity facilitations) </a:t>
            </a:r>
            <a:endParaRPr lang="it-IT" sz="16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39920" y="3690859"/>
            <a:ext cx="2412000" cy="5040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/>
            <a:r>
              <a:rPr lang="en-US" altLang="it-I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Health benefits for disables</a:t>
            </a:r>
            <a:endParaRPr lang="it-IT" b="1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73010" y="3685661"/>
            <a:ext cx="2412000" cy="5040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/>
          <a:p>
            <a:pPr algn="ctr"/>
            <a:r>
              <a:rPr lang="en-US" altLang="it-I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University taxes facilitations </a:t>
            </a:r>
            <a:endParaRPr lang="it-IT" b="1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4360" y="4364855"/>
            <a:ext cx="2340000" cy="972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18000" tIns="0" rIns="18000" bIns="36000" rtlCol="0" anchor="t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ORDINARY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STANDARD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209010" y="4353463"/>
            <a:ext cx="2340000" cy="972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18000" tIns="0" rIns="18000" bIns="36000" rtlCol="0" anchor="t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FOR STUDENT WITH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NOT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MARRIED AND NOT LIVING TOGETHER</a:t>
            </a:r>
          </a:p>
        </p:txBody>
      </p:sp>
      <p:cxnSp>
        <p:nvCxnSpPr>
          <p:cNvPr id="40" name="Elbow Connector 39"/>
          <p:cNvCxnSpPr>
            <a:stCxn id="24" idx="2"/>
            <a:endCxn id="30" idx="0"/>
          </p:cNvCxnSpPr>
          <p:nvPr/>
        </p:nvCxnSpPr>
        <p:spPr>
          <a:xfrm rot="5400000">
            <a:off x="3103812" y="1843551"/>
            <a:ext cx="288659" cy="3395561"/>
          </a:xfrm>
          <a:prstGeom prst="bentConnector3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4" idx="2"/>
            <a:endCxn id="32" idx="0"/>
          </p:cNvCxnSpPr>
          <p:nvPr/>
        </p:nvCxnSpPr>
        <p:spPr>
          <a:xfrm rot="16200000" flipH="1">
            <a:off x="6518136" y="1824786"/>
            <a:ext cx="288659" cy="3433089"/>
          </a:xfrm>
          <a:prstGeom prst="bentConnector3">
            <a:avLst>
              <a:gd name="adj1" fmla="val 50000"/>
            </a:avLst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775920" y="4364855"/>
            <a:ext cx="2340000" cy="972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18000" tIns="0" rIns="18000" bIns="36000" rtlCol="0" anchor="t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ISEE FOR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HEALTH CARE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4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DISABLE</a:t>
            </a:r>
          </a:p>
        </p:txBody>
      </p:sp>
      <p:cxnSp>
        <p:nvCxnSpPr>
          <p:cNvPr id="51" name="Elbow Connector 50"/>
          <p:cNvCxnSpPr>
            <a:stCxn id="24" idx="2"/>
            <a:endCxn id="31" idx="0"/>
          </p:cNvCxnSpPr>
          <p:nvPr/>
        </p:nvCxnSpPr>
        <p:spPr>
          <a:xfrm rot="5400000">
            <a:off x="4798993" y="3543930"/>
            <a:ext cx="293857" cy="1"/>
          </a:xfrm>
          <a:prstGeom prst="bentConnector3">
            <a:avLst>
              <a:gd name="adj1" fmla="val 50000"/>
            </a:avLst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riangolo isoscele 16"/>
          <p:cNvSpPr/>
          <p:nvPr/>
        </p:nvSpPr>
        <p:spPr>
          <a:xfrm rot="10800000">
            <a:off x="668361" y="4224291"/>
            <a:ext cx="1764000" cy="108000"/>
          </a:xfrm>
          <a:prstGeom prst="triangle">
            <a:avLst/>
          </a:prstGeom>
          <a:solidFill>
            <a:srgbClr val="0000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riangolo isoscele 16"/>
          <p:cNvSpPr/>
          <p:nvPr/>
        </p:nvSpPr>
        <p:spPr>
          <a:xfrm rot="10800000">
            <a:off x="4063921" y="4224291"/>
            <a:ext cx="1764000" cy="108000"/>
          </a:xfrm>
          <a:prstGeom prst="triangle">
            <a:avLst/>
          </a:prstGeom>
          <a:solidFill>
            <a:srgbClr val="0000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riangolo isoscele 16"/>
          <p:cNvSpPr/>
          <p:nvPr/>
        </p:nvSpPr>
        <p:spPr>
          <a:xfrm rot="10800000">
            <a:off x="7497011" y="4224291"/>
            <a:ext cx="1764000" cy="108000"/>
          </a:xfrm>
          <a:prstGeom prst="triangle">
            <a:avLst/>
          </a:prstGeom>
          <a:solidFill>
            <a:srgbClr val="0000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44360" y="5210712"/>
            <a:ext cx="234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marL="0" lvl="1" algn="ctr"/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18.657,53 €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775920" y="5210712"/>
            <a:ext cx="234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marL="0" lvl="1" algn="ctr"/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9.666,67 €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209010" y="5210712"/>
            <a:ext cx="2340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FF"/>
            </a:solidFill>
            <a:prstDash val="solid"/>
          </a:ln>
          <a:effectLst/>
        </p:spPr>
        <p:txBody>
          <a:bodyPr lIns="0" tIns="0" rIns="0" bIns="0" rtlCol="0" anchor="ctr" anchorCtr="1"/>
          <a:lstStyle/>
          <a:p>
            <a:pPr marL="0" lvl="1" algn="ctr"/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41.275 €</a:t>
            </a:r>
          </a:p>
        </p:txBody>
      </p:sp>
      <p:sp>
        <p:nvSpPr>
          <p:cNvPr id="43" name="TextBox 23"/>
          <p:cNvSpPr txBox="1">
            <a:spLocks noChangeArrowheads="1"/>
          </p:cNvSpPr>
          <p:nvPr/>
        </p:nvSpPr>
        <p:spPr bwMode="auto">
          <a:xfrm>
            <a:off x="330200" y="2333989"/>
            <a:ext cx="9231313" cy="57608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marL="266700" indent="-266700" algn="just" fontAlgn="auto">
              <a:spcBef>
                <a:spcPts val="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ü"/>
              <a:defRPr/>
            </a:pPr>
            <a:endParaRPr lang="en-US" sz="2000" kern="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337342" y="896774"/>
            <a:ext cx="9224171" cy="64809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/>
          <a:lstStyle>
            <a:defPPr>
              <a:defRPr lang="en-US"/>
            </a:defPPr>
            <a:lvl1pPr>
              <a:defRPr sz="1600" b="1" i="1">
                <a:solidFill>
                  <a:schemeClr val="tx1"/>
                </a:solidFill>
                <a:latin typeface="+mj-lt"/>
              </a:defRPr>
            </a:lvl1pPr>
          </a:lstStyle>
          <a:p>
            <a:pPr marL="266700" indent="-266700" algn="just" fontAlgn="auto">
              <a:spcBef>
                <a:spcPts val="300"/>
              </a:spcBef>
              <a:spcAft>
                <a:spcPts val="300"/>
              </a:spcAft>
              <a:buSzPct val="80000"/>
              <a:buFont typeface="Wingdings" panose="05000000000000000000" pitchFamily="2" charset="2"/>
              <a:buChar char="ü"/>
              <a:defRPr/>
            </a:pPr>
            <a:r>
              <a:rPr lang="en-US" sz="2000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 family </a:t>
            </a:r>
            <a:r>
              <a:rPr lang="en-US" sz="2000" b="0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made up by </a:t>
            </a:r>
            <a:r>
              <a:rPr lang="en-US" sz="2000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people</a:t>
            </a:r>
            <a:r>
              <a:rPr lang="en-US" sz="2000" b="0" i="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the applicant, his spouse, his disabled father and two sons:</a:t>
            </a:r>
            <a:endParaRPr lang="en-US" sz="2000" kern="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riangolo isoscele 16"/>
          <p:cNvSpPr/>
          <p:nvPr/>
        </p:nvSpPr>
        <p:spPr>
          <a:xfrm rot="10800000">
            <a:off x="2986166" y="5625214"/>
            <a:ext cx="3933669" cy="180000"/>
          </a:xfrm>
          <a:prstGeom prst="triangl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344360" y="175566"/>
            <a:ext cx="7056980" cy="6480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defPPr>
              <a:defRPr lang="en-US"/>
            </a:defPPr>
            <a:lvl1pPr lvl="0" algn="just" defTabSz="914400" eaLnBrk="1" latinLnBrk="0" hangingPunct="1">
              <a:lnSpc>
                <a:spcPct val="80000"/>
              </a:lnSpc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ISEE</a:t>
            </a:r>
          </a:p>
          <a:p>
            <a:r>
              <a:rPr lang="en-US" altLang="it-IT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lang="it-IT" b="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29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Y_Presentation3">
  <a:themeElements>
    <a:clrScheme name="EY_Presentation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Presentatio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Y_Presentation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Y_Presentation3">
  <a:themeElements>
    <a:clrScheme name="EY_Presentation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Presentatio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Y_Presentation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EY_Presentation3">
  <a:themeElements>
    <a:clrScheme name="EY_Presentation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Presentatio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Y_Presentation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EY_Presentation3">
  <a:themeElements>
    <a:clrScheme name="EY_Presentation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Presentatio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Y_Presentation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EY_Presentation3">
  <a:themeElements>
    <a:clrScheme name="EY_Presentation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Presentatio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Y_Presentation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EY_Presentation3">
  <a:themeElements>
    <a:clrScheme name="EY_Presentation3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EY_Presentation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Y_Presentation3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64684</TotalTime>
  <Words>1274</Words>
  <Application>Microsoft Office PowerPoint</Application>
  <PresentationFormat>A4 (21x29,7 cm)</PresentationFormat>
  <Paragraphs>231</Paragraphs>
  <Slides>12</Slides>
  <Notes>12</Notes>
  <HiddenSlides>0</HiddenSlides>
  <MMClips>0</MMClips>
  <ScaleCrop>false</ScaleCrop>
  <HeadingPairs>
    <vt:vector size="10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7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12</vt:i4>
      </vt:variant>
      <vt:variant>
        <vt:lpstr>Presentazioni personalizzate</vt:lpstr>
      </vt:variant>
      <vt:variant>
        <vt:i4>1</vt:i4>
      </vt:variant>
    </vt:vector>
  </HeadingPairs>
  <TitlesOfParts>
    <vt:vector size="29" baseType="lpstr">
      <vt:lpstr>Arial Unicode MS</vt:lpstr>
      <vt:lpstr>굴림</vt:lpstr>
      <vt:lpstr>Optane</vt:lpstr>
      <vt:lpstr>宋体</vt:lpstr>
      <vt:lpstr>Arial</vt:lpstr>
      <vt:lpstr>Calibri</vt:lpstr>
      <vt:lpstr>Verdana</vt:lpstr>
      <vt:lpstr>Wingdings</vt:lpstr>
      <vt:lpstr>Office Theme</vt:lpstr>
      <vt:lpstr>EY_Presentation3</vt:lpstr>
      <vt:lpstr>1_EY_Presentation3</vt:lpstr>
      <vt:lpstr>2_EY_Presentation3</vt:lpstr>
      <vt:lpstr>3_EY_Presentation3</vt:lpstr>
      <vt:lpstr>4_EY_Presentation3</vt:lpstr>
      <vt:lpstr>5_EY_Presentation3</vt:lpstr>
      <vt:lpstr>think-cell Slide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Parente</dc:creator>
  <cp:lastModifiedBy>Valentina</cp:lastModifiedBy>
  <cp:revision>394</cp:revision>
  <cp:lastPrinted>2016-09-15T13:47:22Z</cp:lastPrinted>
  <dcterms:created xsi:type="dcterms:W3CDTF">2009-02-10T04:14:03Z</dcterms:created>
  <dcterms:modified xsi:type="dcterms:W3CDTF">2016-10-24T09:30:41Z</dcterms:modified>
</cp:coreProperties>
</file>