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78"/>
  </p:notesMasterIdLst>
  <p:handoutMasterIdLst>
    <p:handoutMasterId r:id="rId79"/>
  </p:handoutMasterIdLst>
  <p:sldIdLst>
    <p:sldId id="1229" r:id="rId2"/>
    <p:sldId id="1322" r:id="rId3"/>
    <p:sldId id="1324" r:id="rId4"/>
    <p:sldId id="1325" r:id="rId5"/>
    <p:sldId id="1326" r:id="rId6"/>
    <p:sldId id="1327" r:id="rId7"/>
    <p:sldId id="1328" r:id="rId8"/>
    <p:sldId id="1329" r:id="rId9"/>
    <p:sldId id="1330" r:id="rId10"/>
    <p:sldId id="1331" r:id="rId11"/>
    <p:sldId id="1332" r:id="rId12"/>
    <p:sldId id="1333" r:id="rId13"/>
    <p:sldId id="1334" r:id="rId14"/>
    <p:sldId id="1335" r:id="rId15"/>
    <p:sldId id="1336" r:id="rId16"/>
    <p:sldId id="1337" r:id="rId17"/>
    <p:sldId id="1338" r:id="rId18"/>
    <p:sldId id="1339" r:id="rId19"/>
    <p:sldId id="1340" r:id="rId20"/>
    <p:sldId id="1341" r:id="rId21"/>
    <p:sldId id="1342" r:id="rId22"/>
    <p:sldId id="1343" r:id="rId23"/>
    <p:sldId id="1344" r:id="rId24"/>
    <p:sldId id="1345" r:id="rId25"/>
    <p:sldId id="1346" r:id="rId26"/>
    <p:sldId id="1372" r:id="rId27"/>
    <p:sldId id="1347" r:id="rId28"/>
    <p:sldId id="1348" r:id="rId29"/>
    <p:sldId id="1373" r:id="rId30"/>
    <p:sldId id="1349" r:id="rId31"/>
    <p:sldId id="1377" r:id="rId32"/>
    <p:sldId id="1351" r:id="rId33"/>
    <p:sldId id="1350" r:id="rId34"/>
    <p:sldId id="1374" r:id="rId35"/>
    <p:sldId id="1375" r:id="rId36"/>
    <p:sldId id="1352" r:id="rId37"/>
    <p:sldId id="1353" r:id="rId38"/>
    <p:sldId id="1356" r:id="rId39"/>
    <p:sldId id="1357" r:id="rId40"/>
    <p:sldId id="1358" r:id="rId41"/>
    <p:sldId id="1359" r:id="rId42"/>
    <p:sldId id="1360" r:id="rId43"/>
    <p:sldId id="1361" r:id="rId44"/>
    <p:sldId id="1362" r:id="rId45"/>
    <p:sldId id="1363" r:id="rId46"/>
    <p:sldId id="1364" r:id="rId47"/>
    <p:sldId id="1365" r:id="rId48"/>
    <p:sldId id="1366" r:id="rId49"/>
    <p:sldId id="1367" r:id="rId50"/>
    <p:sldId id="1368" r:id="rId51"/>
    <p:sldId id="1369" r:id="rId52"/>
    <p:sldId id="1370" r:id="rId53"/>
    <p:sldId id="1378" r:id="rId54"/>
    <p:sldId id="1379" r:id="rId55"/>
    <p:sldId id="1382" r:id="rId56"/>
    <p:sldId id="1380" r:id="rId57"/>
    <p:sldId id="1386" r:id="rId58"/>
    <p:sldId id="1387" r:id="rId59"/>
    <p:sldId id="1381" r:id="rId60"/>
    <p:sldId id="1384" r:id="rId61"/>
    <p:sldId id="1385" r:id="rId62"/>
    <p:sldId id="1383" r:id="rId63"/>
    <p:sldId id="1402" r:id="rId64"/>
    <p:sldId id="1390" r:id="rId65"/>
    <p:sldId id="1391" r:id="rId66"/>
    <p:sldId id="1392" r:id="rId67"/>
    <p:sldId id="1393" r:id="rId68"/>
    <p:sldId id="1394" r:id="rId69"/>
    <p:sldId id="1395" r:id="rId70"/>
    <p:sldId id="1396" r:id="rId71"/>
    <p:sldId id="1397" r:id="rId72"/>
    <p:sldId id="1398" r:id="rId73"/>
    <p:sldId id="1399" r:id="rId74"/>
    <p:sldId id="1400" r:id="rId75"/>
    <p:sldId id="1401" r:id="rId76"/>
    <p:sldId id="1403" r:id="rId77"/>
  </p:sldIdLst>
  <p:sldSz cx="9906000" cy="6858000" type="A4"/>
  <p:notesSz cx="6794500" cy="9931400"/>
  <p:custShowLst>
    <p:custShow name="Custom Show 1" id="0">
      <p:sldLst/>
    </p:custShow>
  </p:custShowLst>
  <p:custDataLst>
    <p:tags r:id="rId8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1" autoAdjust="0"/>
    <p:restoredTop sz="95252" autoAdjust="0"/>
  </p:normalViewPr>
  <p:slideViewPr>
    <p:cSldViewPr>
      <p:cViewPr varScale="1">
        <p:scale>
          <a:sx n="85" d="100"/>
          <a:sy n="85" d="100"/>
        </p:scale>
        <p:origin x="1794" y="48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-186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CBF-A78E-4752-AB6B-51C02431F49F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73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AA7D-6940-4FD8-8A04-E0F9A58D7F44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76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6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3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4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5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6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7B526-9E43-46D3-9226-F99BD65B7D0B}" type="slidenum">
              <a:rPr lang="en-US" altLang="it-IT"/>
              <a:pPr/>
              <a:t>8</a:t>
            </a:fld>
            <a:endParaRPr lang="en-US" altLang="it-IT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302645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Completare</a:t>
            </a:r>
            <a:r>
              <a:rPr lang="en-GB" dirty="0" smtClean="0"/>
              <a:t> </a:t>
            </a:r>
            <a:r>
              <a:rPr lang="en-GB" dirty="0" err="1" smtClean="0"/>
              <a:t>disegnino</a:t>
            </a:r>
            <a:endParaRPr lang="en-GB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4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6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6C28-C337-4C0B-99B7-22EDA57C89E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9DA3-F670-4E2D-BCA3-610ED256EDD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33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9DA3-F670-4E2D-BCA3-610ED256EDD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8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8C970-FF48-4BA7-B575-15189906AFD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03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Rectangle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3B7D5E-B81B-4876-AEE5-E38287476BF8}" type="datetime1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9/20/2017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5846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9AD4A599-DBE4-49C3-932A-5933100625BB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25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9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97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8C970-FF48-4BA7-B575-15189906AFDD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25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CBF-A78E-4752-AB6B-51C02431F49F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0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C373-43FE-4C24-963C-04B3EC396945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34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0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20/09/2017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image" Target="../media/image29.png"/><Relationship Id="rId26" Type="http://schemas.openxmlformats.org/officeDocument/2006/relationships/image" Target="../media/image36.png"/><Relationship Id="rId39" Type="http://schemas.openxmlformats.org/officeDocument/2006/relationships/image" Target="../media/image46.jpeg"/><Relationship Id="rId21" Type="http://schemas.openxmlformats.org/officeDocument/2006/relationships/image" Target="../media/image32.png"/><Relationship Id="rId34" Type="http://schemas.openxmlformats.org/officeDocument/2006/relationships/image" Target="../media/image42.png"/><Relationship Id="rId42" Type="http://schemas.openxmlformats.org/officeDocument/2006/relationships/image" Target="../media/image48.jpeg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39.png"/><Relationship Id="rId41" Type="http://schemas.openxmlformats.org/officeDocument/2006/relationships/hyperlink" Target="http://images.google.com/imgres?imgurl=http://alabut.com/nonsense/images/w3c.jpg&amp;imgrefurl=http://alabut.com/nonsense/archive/2007_03_01_index.html&amp;usg=__Z-PsQzjVqNttrVx46ni5uIwxPQg=&amp;h=173&amp;w=140&amp;sz=6&amp;hl=en&amp;start=4&amp;um=1&amp;tbnid=_N2x6-vfVJfzfM:&amp;tbnh=100&amp;tbnw=81&amp;prev=/images?q=W3C&amp;gbv=2&amp;hl=en&amp;um=1" TargetMode="Externa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34.jpeg"/><Relationship Id="rId32" Type="http://schemas.openxmlformats.org/officeDocument/2006/relationships/image" Target="../media/image40.wmf"/><Relationship Id="rId37" Type="http://schemas.openxmlformats.org/officeDocument/2006/relationships/image" Target="../media/image45.png"/><Relationship Id="rId40" Type="http://schemas.openxmlformats.org/officeDocument/2006/relationships/image" Target="../media/image47.png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2.xml"/><Relationship Id="rId23" Type="http://schemas.openxmlformats.org/officeDocument/2006/relationships/hyperlink" Target="http://images.google.com/imgres?imgurl=http://www.medicationmonitors.net/pp03116aa8.jpg&amp;imgrefurl=http://www.medicationmonitors.net/page8.html&amp;usg=__nxidjqXxCQhpDUCLlCKhYjpk3zA=&amp;h=395&amp;w=700&amp;sz=39&amp;hl=en&amp;start=12&amp;tbnid=WSMVl9Zcdp_tdM:&amp;tbnh=79&amp;tbnw=140&amp;prev=/images?q=Medication+Monitor&amp;gbv=2&amp;ndsp=20&amp;hl=en&amp;sa=N" TargetMode="External"/><Relationship Id="rId28" Type="http://schemas.openxmlformats.org/officeDocument/2006/relationships/image" Target="../media/image38.png"/><Relationship Id="rId36" Type="http://schemas.openxmlformats.org/officeDocument/2006/relationships/image" Target="../media/image44.png"/><Relationship Id="rId10" Type="http://schemas.openxmlformats.org/officeDocument/2006/relationships/tags" Target="../tags/tag14.xml"/><Relationship Id="rId19" Type="http://schemas.openxmlformats.org/officeDocument/2006/relationships/image" Target="../media/image30.png"/><Relationship Id="rId31" Type="http://schemas.openxmlformats.org/officeDocument/2006/relationships/image" Target="../media/image26.png"/><Relationship Id="rId44" Type="http://schemas.openxmlformats.org/officeDocument/2006/relationships/image" Target="../media/image49.jpe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33.png"/><Relationship Id="rId27" Type="http://schemas.openxmlformats.org/officeDocument/2006/relationships/image" Target="../media/image37.png"/><Relationship Id="rId30" Type="http://schemas.openxmlformats.org/officeDocument/2006/relationships/oleObject" Target="../embeddings/oleObject2.bin"/><Relationship Id="rId35" Type="http://schemas.openxmlformats.org/officeDocument/2006/relationships/image" Target="../media/image43.png"/><Relationship Id="rId43" Type="http://schemas.openxmlformats.org/officeDocument/2006/relationships/slide" Target="slide47.xml"/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image" Target="../media/image28.png"/><Relationship Id="rId25" Type="http://schemas.openxmlformats.org/officeDocument/2006/relationships/image" Target="../media/image35.jpeg"/><Relationship Id="rId33" Type="http://schemas.openxmlformats.org/officeDocument/2006/relationships/image" Target="../media/image41.png"/><Relationship Id="rId38" Type="http://schemas.openxmlformats.org/officeDocument/2006/relationships/hyperlink" Target="http://images.google.com/imgres?imgurl=http://images.vnunet.com/v7_images/generic/medium/v7_n_zigbee.gif&amp;imgrefurl=http://www.v3.co.uk/vnunet/analysis/2132125/zigbee-homes-short-range-wireless&amp;usg=__Lt3B48Kw-SBQbLXMVKqFrHoiWSs=&amp;h=110&amp;w=185&amp;sz=3&amp;hl=en&amp;start=7&amp;tbnid=Ww8WGf99xQZ2bM:&amp;tbnh=61&amp;tbnw=102&amp;prev=/images?q=ZigBee+logo&amp;gbv=2&amp;hl=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79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jpe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jpe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gif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6.gif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09.png"/><Relationship Id="rId7" Type="http://schemas.openxmlformats.org/officeDocument/2006/relationships/image" Target="../media/image84.w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8.png"/><Relationship Id="rId5" Type="http://schemas.openxmlformats.org/officeDocument/2006/relationships/image" Target="../media/image111.png"/><Relationship Id="rId10" Type="http://schemas.openxmlformats.org/officeDocument/2006/relationships/image" Target="../media/image113.wmf"/><Relationship Id="rId4" Type="http://schemas.openxmlformats.org/officeDocument/2006/relationships/image" Target="../media/image110.png"/><Relationship Id="rId9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ute.gov.it/imgs/C_17_pubblicazioni_2129_allegato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mailto:mario.ciampi@icar.cnr.i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88380" y="3861048"/>
            <a:ext cx="9001249" cy="2677656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New technologies in service of caring needs: Technologies for distance monitoring</a:t>
            </a:r>
          </a:p>
          <a:p>
            <a:pPr algn="ctr">
              <a:spcAft>
                <a:spcPts val="1200"/>
              </a:spcAft>
              <a:buClr>
                <a:srgbClr val="FFC000"/>
              </a:buClr>
              <a:buSzPct val="85000"/>
            </a:pPr>
            <a:r>
              <a:rPr lang="it-IT" altLang="zh-CN" sz="2000" b="1" dirty="0" smtClean="0">
                <a:cs typeface="Arial" panose="020B0604020202020204" pitchFamily="34" charset="0"/>
              </a:rPr>
              <a:t>Dr. Mario Ciampi</a:t>
            </a:r>
            <a:endParaRPr lang="it-IT" altLang="zh-CN" sz="2000" b="1" dirty="0"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buClr>
                <a:srgbClr val="FFC000"/>
              </a:buClr>
              <a:buSzPct val="85000"/>
            </a:pPr>
            <a:r>
              <a:rPr lang="en-US" altLang="zh-CN" sz="2000" b="1" dirty="0" smtClean="0">
                <a:cs typeface="Arial" panose="020B0604020202020204" pitchFamily="34" charset="0"/>
              </a:rPr>
              <a:t>Institute for High Performance Computing and Networking of the</a:t>
            </a:r>
            <a:br>
              <a:rPr lang="en-US" altLang="zh-CN" sz="2000" b="1" dirty="0" smtClean="0">
                <a:cs typeface="Arial" panose="020B0604020202020204" pitchFamily="34" charset="0"/>
              </a:rPr>
            </a:br>
            <a:r>
              <a:rPr lang="en-US" altLang="zh-CN" sz="2000" b="1" dirty="0" smtClean="0">
                <a:cs typeface="Arial" panose="020B0604020202020204" pitchFamily="34" charset="0"/>
              </a:rPr>
              <a:t>National Research Council of Italy – ICAR-CNR</a:t>
            </a: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it-IT" sz="2000" i="1" kern="0" noProof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Marseilles, </a:t>
            </a:r>
            <a:r>
              <a:rPr lang="it-IT" sz="2000" i="1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20th September 2017</a:t>
            </a:r>
            <a:endParaRPr lang="it-IT" sz="2000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Teleradiology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collaborative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visualization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4439813" cy="51455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Medical images can be  easily </a:t>
            </a:r>
            <a:r>
              <a:rPr lang="en-US" sz="2400" b="1" dirty="0" smtClean="0"/>
              <a:t>transmitted from </a:t>
            </a:r>
            <a:r>
              <a:rPr lang="en-US" sz="2400" b="1" dirty="0"/>
              <a:t>one location to another </a:t>
            </a:r>
            <a:r>
              <a:rPr lang="en-US" sz="2400" dirty="0"/>
              <a:t>for </a:t>
            </a:r>
            <a:r>
              <a:rPr lang="en-US" sz="2400" dirty="0" smtClean="0"/>
              <a:t>sharing them with </a:t>
            </a:r>
            <a:r>
              <a:rPr lang="en-US" sz="2400" dirty="0"/>
              <a:t>other </a:t>
            </a:r>
            <a:r>
              <a:rPr lang="en-US" sz="2400" dirty="0" smtClean="0"/>
              <a:t>specialists and physicians</a:t>
            </a:r>
          </a:p>
          <a:p>
            <a:endParaRPr lang="en-US" sz="2400" dirty="0"/>
          </a:p>
          <a:p>
            <a:r>
              <a:rPr lang="en-US" sz="2400" dirty="0" smtClean="0"/>
              <a:t>Clinicians can be supported in a </a:t>
            </a:r>
            <a:r>
              <a:rPr lang="en-US" sz="2400" dirty="0"/>
              <a:t>remote </a:t>
            </a:r>
            <a:r>
              <a:rPr lang="en-US" sz="2400" b="1" dirty="0"/>
              <a:t>multi-specialist </a:t>
            </a:r>
            <a:r>
              <a:rPr lang="en-US" sz="2400" dirty="0"/>
              <a:t>reporting process and in requesting a second </a:t>
            </a:r>
            <a:r>
              <a:rPr lang="en-US" sz="2400" dirty="0" smtClean="0"/>
              <a:t>opinion </a:t>
            </a:r>
            <a:r>
              <a:rPr lang="en-US" sz="2400" dirty="0"/>
              <a:t>by allowing </a:t>
            </a:r>
            <a:r>
              <a:rPr lang="en-US" sz="2400" b="1" dirty="0" smtClean="0"/>
              <a:t>cooperating</a:t>
            </a:r>
            <a:r>
              <a:rPr lang="en-US" sz="2400" dirty="0" smtClean="0"/>
              <a:t> </a:t>
            </a:r>
            <a:r>
              <a:rPr lang="en-US" sz="2400" dirty="0"/>
              <a:t>and simultaneously </a:t>
            </a:r>
            <a:r>
              <a:rPr lang="en-US" sz="2400" dirty="0" smtClean="0"/>
              <a:t>displaying </a:t>
            </a:r>
            <a:r>
              <a:rPr lang="en-US" sz="2400" dirty="0"/>
              <a:t>the same </a:t>
            </a:r>
            <a:r>
              <a:rPr lang="en-US" sz="2400" dirty="0" smtClean="0"/>
              <a:t>scene</a:t>
            </a: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66" y="1575046"/>
            <a:ext cx="2023436" cy="15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84" y="4090810"/>
            <a:ext cx="2123882" cy="1146362"/>
          </a:xfrm>
          <a:prstGeom prst="rect">
            <a:avLst/>
          </a:prstGeom>
        </p:spPr>
      </p:pic>
      <p:pic>
        <p:nvPicPr>
          <p:cNvPr id="4100" name="Picture 4" descr="Risultati immagini per physician 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13" y="2268901"/>
            <a:ext cx="891617" cy="8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/>
          <p:cNvCxnSpPr/>
          <p:nvPr/>
        </p:nvCxnSpPr>
        <p:spPr>
          <a:xfrm flipV="1">
            <a:off x="5934325" y="2385816"/>
            <a:ext cx="409546" cy="321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3" y="4090810"/>
            <a:ext cx="2123882" cy="1146362"/>
          </a:xfrm>
          <a:prstGeom prst="rect">
            <a:avLst/>
          </a:prstGeom>
        </p:spPr>
      </p:pic>
      <p:pic>
        <p:nvPicPr>
          <p:cNvPr id="13" name="Picture 4" descr="Risultati immagini per physician 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93" y="4936796"/>
            <a:ext cx="891617" cy="8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isultati immagini per physician compu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5087" y="4960315"/>
            <a:ext cx="992826" cy="8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 descr="File:Network-&lt;strong&gt;server&lt;/strong&gt;.svg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24" y="1624636"/>
            <a:ext cx="1047066" cy="104706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8865928" y="2710345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PACS</a:t>
            </a:r>
            <a:endParaRPr lang="it-IT" dirty="0"/>
          </a:p>
        </p:txBody>
      </p:sp>
      <p:cxnSp>
        <p:nvCxnSpPr>
          <p:cNvPr id="20" name="Connettore 2 19"/>
          <p:cNvCxnSpPr>
            <a:stCxn id="4098" idx="3"/>
            <a:endCxn id="15" idx="1"/>
          </p:cNvCxnSpPr>
          <p:nvPr/>
        </p:nvCxnSpPr>
        <p:spPr>
          <a:xfrm flipV="1">
            <a:off x="8410302" y="2148168"/>
            <a:ext cx="215322" cy="18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7085431" y="4648863"/>
            <a:ext cx="40954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Continua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 Alliance standard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End-to-end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plug-and-play connectivity </a:t>
            </a:r>
          </a:p>
        </p:txBody>
      </p:sp>
      <p:sp>
        <p:nvSpPr>
          <p:cNvPr id="5" name="Line 3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25208" y="4149080"/>
            <a:ext cx="641607" cy="3831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Rectangle 3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23310" y="5266545"/>
            <a:ext cx="849726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975" b="1" dirty="0">
                <a:solidFill>
                  <a:srgbClr val="0070C0"/>
                </a:solidFill>
                <a:latin typeface="+mj-lt"/>
                <a:ea typeface="ＭＳ Ｐゴシック" pitchFamily="34" charset="-128"/>
              </a:rPr>
              <a:t>HRN-IF</a:t>
            </a: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873201" y="1652780"/>
            <a:ext cx="2471363" cy="3862450"/>
            <a:chOff x="-231650" y="1267131"/>
            <a:chExt cx="3412053" cy="5133669"/>
          </a:xfrm>
        </p:grpSpPr>
        <p:sp>
          <p:nvSpPr>
            <p:cNvPr id="9" name="AutoShape 68"/>
            <p:cNvSpPr>
              <a:spLocks noChangeArrowheads="1"/>
            </p:cNvSpPr>
            <p:nvPr/>
          </p:nvSpPr>
          <p:spPr bwMode="auto">
            <a:xfrm>
              <a:off x="90488" y="1676400"/>
              <a:ext cx="2347912" cy="4724400"/>
            </a:xfrm>
            <a:prstGeom prst="roundRect">
              <a:avLst>
                <a:gd name="adj" fmla="val 16667"/>
              </a:avLst>
            </a:prstGeom>
            <a:solidFill>
              <a:srgbClr val="AF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 b="1">
                <a:solidFill>
                  <a:srgbClr val="FFFFFF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31650" y="1267131"/>
              <a:ext cx="3412053" cy="49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Personal Device (Agent)</a:t>
              </a:r>
            </a:p>
          </p:txBody>
        </p:sp>
        <p:sp>
          <p:nvSpPr>
            <p:cNvPr id="11" name="AutoShape 36"/>
            <p:cNvSpPr>
              <a:spLocks noChangeArrowheads="1"/>
            </p:cNvSpPr>
            <p:nvPr/>
          </p:nvSpPr>
          <p:spPr bwMode="auto">
            <a:xfrm flipH="1">
              <a:off x="115886" y="3171883"/>
              <a:ext cx="1308100" cy="32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Weight Scale</a:t>
              </a:r>
            </a:p>
          </p:txBody>
        </p:sp>
        <p:sp>
          <p:nvSpPr>
            <p:cNvPr id="12" name="AutoShape 37"/>
            <p:cNvSpPr>
              <a:spLocks noChangeArrowheads="1"/>
            </p:cNvSpPr>
            <p:nvPr/>
          </p:nvSpPr>
          <p:spPr bwMode="auto">
            <a:xfrm flipH="1">
              <a:off x="111125" y="2137136"/>
              <a:ext cx="1312862" cy="52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sz="975" b="1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Pulse Oximeter</a:t>
              </a:r>
            </a:p>
          </p:txBody>
        </p:sp>
        <p:sp>
          <p:nvSpPr>
            <p:cNvPr id="13" name="AutoShape 119"/>
            <p:cNvSpPr>
              <a:spLocks noChangeArrowheads="1"/>
            </p:cNvSpPr>
            <p:nvPr/>
          </p:nvSpPr>
          <p:spPr bwMode="auto">
            <a:xfrm flipH="1">
              <a:off x="119062" y="4323423"/>
              <a:ext cx="1304925" cy="72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sz="975" b="1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Independent </a:t>
              </a:r>
            </a:p>
            <a:p>
              <a:pPr algn="r"/>
              <a:r>
                <a:rPr lang="en-US" sz="975" b="1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Living Activity</a:t>
              </a:r>
            </a:p>
          </p:txBody>
        </p:sp>
        <p:pic>
          <p:nvPicPr>
            <p:cNvPr id="14" name="Picture 36" descr="house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387" y="4500562"/>
              <a:ext cx="609600" cy="33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 flipH="1">
              <a:off x="-156795" y="4019437"/>
              <a:ext cx="1752381" cy="32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Cardio / Strength </a:t>
              </a:r>
            </a:p>
          </p:txBody>
        </p:sp>
        <p:pic>
          <p:nvPicPr>
            <p:cNvPr id="16" name="Picture 37" descr="treadmill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387" y="3995737"/>
              <a:ext cx="533400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 flipH="1">
              <a:off x="166610" y="5337535"/>
              <a:ext cx="1257378" cy="52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Medication</a:t>
              </a:r>
            </a:p>
            <a:p>
              <a:pPr algn="r"/>
              <a: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Adherence</a:t>
              </a:r>
            </a:p>
          </p:txBody>
        </p:sp>
        <p:sp>
          <p:nvSpPr>
            <p:cNvPr id="18" name="AutoShape 31"/>
            <p:cNvSpPr>
              <a:spLocks noChangeArrowheads="1"/>
            </p:cNvSpPr>
            <p:nvPr/>
          </p:nvSpPr>
          <p:spPr bwMode="auto">
            <a:xfrm flipH="1">
              <a:off x="98424" y="3510038"/>
              <a:ext cx="1325563" cy="52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sz="975" b="1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Glucose Meter</a:t>
              </a:r>
            </a:p>
          </p:txBody>
        </p:sp>
        <p:sp>
          <p:nvSpPr>
            <p:cNvPr id="19" name="AutoShape 38"/>
            <p:cNvSpPr>
              <a:spLocks noChangeArrowheads="1"/>
            </p:cNvSpPr>
            <p:nvPr/>
          </p:nvSpPr>
          <p:spPr bwMode="auto">
            <a:xfrm flipH="1">
              <a:off x="-61494" y="2699129"/>
              <a:ext cx="1498607" cy="52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Pulse  /</a:t>
              </a:r>
              <a:b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</a:br>
              <a: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Blood Pressure</a:t>
              </a:r>
            </a:p>
          </p:txBody>
        </p:sp>
        <p:pic>
          <p:nvPicPr>
            <p:cNvPr id="20" name="Picture 24" descr="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387" y="2243137"/>
              <a:ext cx="461962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 descr="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388" y="2683212"/>
              <a:ext cx="381000" cy="42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6" descr="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387" y="3157537"/>
              <a:ext cx="457200" cy="47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7" descr="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55616" y="3511424"/>
              <a:ext cx="174941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AutoShape 37"/>
            <p:cNvSpPr>
              <a:spLocks noChangeArrowheads="1"/>
            </p:cNvSpPr>
            <p:nvPr/>
          </p:nvSpPr>
          <p:spPr bwMode="auto">
            <a:xfrm flipH="1">
              <a:off x="47625" y="1805839"/>
              <a:ext cx="1376363" cy="32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Thermometer</a:t>
              </a:r>
            </a:p>
          </p:txBody>
        </p:sp>
        <p:pic>
          <p:nvPicPr>
            <p:cNvPr id="25" name="Picture 13"/>
            <p:cNvPicPr>
              <a:picLocks noChangeArrowheads="1"/>
            </p:cNvPicPr>
            <p:nvPr/>
          </p:nvPicPr>
          <p:blipFill>
            <a:blip r:embed="rId2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38287" y="1676400"/>
              <a:ext cx="518985" cy="4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6" descr="pp03116aa8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lum bright="40000" contrast="-2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387" y="5370018"/>
              <a:ext cx="609600" cy="34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31"/>
            <p:cNvSpPr>
              <a:spLocks noChangeArrowheads="1"/>
            </p:cNvSpPr>
            <p:nvPr/>
          </p:nvSpPr>
          <p:spPr bwMode="auto">
            <a:xfrm flipH="1">
              <a:off x="552248" y="5762627"/>
              <a:ext cx="1447800" cy="52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Physical Activity</a:t>
              </a:r>
            </a:p>
          </p:txBody>
        </p:sp>
        <p:pic>
          <p:nvPicPr>
            <p:cNvPr id="28" name="Picture 33" descr="suunto_gps_pod_detail"/>
            <p:cNvPicPr>
              <a:picLocks noChangeAspect="1" noChangeArrowheads="1"/>
            </p:cNvPicPr>
            <p:nvPr/>
          </p:nvPicPr>
          <p:blipFill>
            <a:blip r:embed="rId25" cstate="print">
              <a:lum bright="40000" contrast="-2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664" y="5782026"/>
              <a:ext cx="622563" cy="34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2" descr="Peak Flow v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161" y="4986337"/>
              <a:ext cx="618066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AutoShape 31"/>
            <p:cNvSpPr>
              <a:spLocks noChangeArrowheads="1"/>
            </p:cNvSpPr>
            <p:nvPr/>
          </p:nvSpPr>
          <p:spPr bwMode="auto">
            <a:xfrm flipH="1">
              <a:off x="482873" y="5031288"/>
              <a:ext cx="1093514" cy="32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975" b="1" dirty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rPr>
                <a:t>Peak Flow</a:t>
              </a:r>
            </a:p>
          </p:txBody>
        </p:sp>
      </p:grpSp>
      <p:sp>
        <p:nvSpPr>
          <p:cNvPr id="36" name="Rectangle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48165" y="5316087"/>
            <a:ext cx="85097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975" b="1" dirty="0">
                <a:solidFill>
                  <a:srgbClr val="0070C0"/>
                </a:solidFill>
                <a:latin typeface="+mj-lt"/>
                <a:ea typeface="ＭＳ Ｐゴシック" pitchFamily="34" charset="-128"/>
              </a:rPr>
              <a:t>PAN-IF</a:t>
            </a:r>
            <a:br>
              <a:rPr lang="en-US" sz="975" b="1" dirty="0">
                <a:solidFill>
                  <a:srgbClr val="0070C0"/>
                </a:solidFill>
                <a:latin typeface="+mj-lt"/>
                <a:ea typeface="ＭＳ Ｐゴシック" pitchFamily="34" charset="-128"/>
              </a:rPr>
            </a:br>
            <a:r>
              <a:rPr lang="en-US" sz="975" b="1" dirty="0">
                <a:solidFill>
                  <a:srgbClr val="0070C0"/>
                </a:solidFill>
                <a:latin typeface="+mj-lt"/>
                <a:ea typeface="ＭＳ Ｐゴシック" pitchFamily="34" charset="-128"/>
              </a:rPr>
              <a:t>LAN-IF</a:t>
            </a:r>
          </a:p>
        </p:txBody>
      </p:sp>
      <p:sp>
        <p:nvSpPr>
          <p:cNvPr id="38" name="Line 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10077" y="3286174"/>
            <a:ext cx="71749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eaLnBrk="1" hangingPunct="1">
              <a:defRPr/>
            </a:pPr>
            <a:endParaRPr lang="en-US" b="1" dirty="0">
              <a:ln>
                <a:solidFill>
                  <a:srgbClr val="FFC000"/>
                </a:solidFill>
              </a:ln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77" name="Gruppo 76"/>
          <p:cNvGrpSpPr/>
          <p:nvPr/>
        </p:nvGrpSpPr>
        <p:grpSpPr>
          <a:xfrm>
            <a:off x="3911589" y="1626522"/>
            <a:ext cx="1366001" cy="3921599"/>
            <a:chOff x="3486219" y="1697703"/>
            <a:chExt cx="1885950" cy="4874791"/>
          </a:xfrm>
        </p:grpSpPr>
        <p:sp>
          <p:nvSpPr>
            <p:cNvPr id="35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86219" y="1697703"/>
              <a:ext cx="1885950" cy="80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Aggregation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Manager</a:t>
              </a:r>
            </a:p>
          </p:txBody>
        </p:sp>
        <p:grpSp>
          <p:nvGrpSpPr>
            <p:cNvPr id="76" name="Gruppo 75"/>
            <p:cNvGrpSpPr/>
            <p:nvPr/>
          </p:nvGrpSpPr>
          <p:grpSpPr>
            <a:xfrm>
              <a:off x="3788292" y="2566814"/>
              <a:ext cx="898630" cy="4005680"/>
              <a:chOff x="3788292" y="2566814"/>
              <a:chExt cx="898630" cy="4005680"/>
            </a:xfrm>
          </p:grpSpPr>
          <p:sp>
            <p:nvSpPr>
              <p:cNvPr id="34" name="AutoShape 68"/>
              <p:cNvSpPr>
                <a:spLocks noChangeArrowheads="1"/>
              </p:cNvSpPr>
              <p:nvPr/>
            </p:nvSpPr>
            <p:spPr bwMode="auto">
              <a:xfrm>
                <a:off x="3788292" y="2566814"/>
                <a:ext cx="898630" cy="4005680"/>
              </a:xfrm>
              <a:prstGeom prst="roundRect">
                <a:avLst>
                  <a:gd name="adj" fmla="val 16667"/>
                </a:avLst>
              </a:prstGeom>
              <a:solidFill>
                <a:srgbClr val="AFB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b="1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endParaRPr>
              </a:p>
            </p:txBody>
          </p:sp>
          <p:pic>
            <p:nvPicPr>
              <p:cNvPr id="37" name="Picture 23"/>
              <p:cNvPicPr>
                <a:picLocks noChangeAspect="1" noChangeArrowheads="1"/>
              </p:cNvPicPr>
              <p:nvPr/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582" y="2932527"/>
                <a:ext cx="676354" cy="1071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30" descr="6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3695" y="4302666"/>
                <a:ext cx="666828" cy="947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17" descr="Vaio_alpha"/>
              <p:cNvPicPr>
                <a:picLocks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6" t="25708" r="36842" b="27544"/>
              <a:stretch>
                <a:fillRect/>
              </a:stretch>
            </p:blipFill>
            <p:spPr bwMode="auto">
              <a:xfrm>
                <a:off x="3848624" y="5719598"/>
                <a:ext cx="743037" cy="53333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7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02657" y="5266545"/>
            <a:ext cx="850876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975" b="1" dirty="0">
                <a:solidFill>
                  <a:srgbClr val="0070C0"/>
                </a:solidFill>
                <a:latin typeface="+mj-lt"/>
                <a:ea typeface="ＭＳ Ｐゴシック" pitchFamily="34" charset="-128"/>
              </a:rPr>
              <a:t>WAN-IF</a:t>
            </a:r>
          </a:p>
        </p:txBody>
      </p:sp>
      <p:sp>
        <p:nvSpPr>
          <p:cNvPr id="5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8615" y="1445630"/>
            <a:ext cx="13263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Telehealth</a:t>
            </a:r>
            <a:endParaRPr lang="en-US" b="1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Service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Center</a:t>
            </a:r>
          </a:p>
        </p:txBody>
      </p:sp>
      <p:sp>
        <p:nvSpPr>
          <p:cNvPr id="54" name="Line 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974282" y="4152951"/>
            <a:ext cx="751991" cy="277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78" name="Gruppo 77"/>
          <p:cNvGrpSpPr/>
          <p:nvPr/>
        </p:nvGrpSpPr>
        <p:grpSpPr>
          <a:xfrm>
            <a:off x="5986810" y="3905301"/>
            <a:ext cx="650805" cy="1675539"/>
            <a:chOff x="6046788" y="4500962"/>
            <a:chExt cx="898525" cy="2082800"/>
          </a:xfrm>
        </p:grpSpPr>
        <p:sp>
          <p:nvSpPr>
            <p:cNvPr id="51" name="AutoShape 68"/>
            <p:cNvSpPr>
              <a:spLocks noChangeArrowheads="1"/>
            </p:cNvSpPr>
            <p:nvPr/>
          </p:nvSpPr>
          <p:spPr bwMode="auto">
            <a:xfrm>
              <a:off x="6046788" y="4500962"/>
              <a:ext cx="898525" cy="2082800"/>
            </a:xfrm>
            <a:prstGeom prst="roundRect">
              <a:avLst>
                <a:gd name="adj" fmla="val 16667"/>
              </a:avLst>
            </a:prstGeom>
            <a:solidFill>
              <a:srgbClr val="AF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 b="1">
                <a:solidFill>
                  <a:srgbClr val="FFFFFF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graphicFrame>
          <p:nvGraphicFramePr>
            <p:cNvPr id="52" name="Object 15"/>
            <p:cNvGraphicFramePr>
              <a:graphicFrameLocks noChangeAspect="1"/>
            </p:cNvGraphicFramePr>
            <p:nvPr>
              <p:custDataLst>
                <p:tags r:id="rId12"/>
              </p:custDataLst>
              <p:extLst/>
            </p:nvPr>
          </p:nvGraphicFramePr>
          <p:xfrm>
            <a:off x="6120006" y="5643961"/>
            <a:ext cx="737994" cy="713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206" r:id="rId30" imgW="1809524" imgH="1609524" progId="">
                    <p:embed/>
                  </p:oleObj>
                </mc:Choice>
                <mc:Fallback>
                  <p:oleObj r:id="rId30" imgW="1809524" imgH="1609524" progId="">
                    <p:embed/>
                    <p:pic>
                      <p:nvPicPr>
                        <p:cNvPr id="52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clrChange>
                            <a:clrFrom>
                              <a:srgbClr val="FEFEFE"/>
                            </a:clrFrom>
                            <a:clrTo>
                              <a:srgbClr val="FEFEFE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0006" y="5643961"/>
                          <a:ext cx="737994" cy="7135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B2B2B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0" name="Picture 3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692" y="4701778"/>
              <a:ext cx="643275" cy="71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Line 3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974282" y="3038524"/>
            <a:ext cx="2297366" cy="1532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9" name="Group 83"/>
          <p:cNvGrpSpPr>
            <a:grpSpLocks/>
          </p:cNvGrpSpPr>
          <p:nvPr/>
        </p:nvGrpSpPr>
        <p:grpSpPr bwMode="auto">
          <a:xfrm>
            <a:off x="7512693" y="1573106"/>
            <a:ext cx="1040707" cy="3977006"/>
            <a:chOff x="7924800" y="1320405"/>
            <a:chExt cx="1436837" cy="4943871"/>
          </a:xfrm>
        </p:grpSpPr>
        <p:grpSp>
          <p:nvGrpSpPr>
            <p:cNvPr id="60" name="Group 75"/>
            <p:cNvGrpSpPr>
              <a:grpSpLocks/>
            </p:cNvGrpSpPr>
            <p:nvPr/>
          </p:nvGrpSpPr>
          <p:grpSpPr bwMode="auto">
            <a:xfrm>
              <a:off x="7924800" y="1320405"/>
              <a:ext cx="1436837" cy="4943871"/>
              <a:chOff x="7924800" y="1628394"/>
              <a:chExt cx="1436837" cy="4635882"/>
            </a:xfrm>
          </p:grpSpPr>
          <p:sp>
            <p:nvSpPr>
              <p:cNvPr id="63" name="AutoShape 68"/>
              <p:cNvSpPr>
                <a:spLocks noChangeArrowheads="1"/>
              </p:cNvSpPr>
              <p:nvPr/>
            </p:nvSpPr>
            <p:spPr bwMode="auto">
              <a:xfrm>
                <a:off x="8126413" y="2527624"/>
                <a:ext cx="898525" cy="3736652"/>
              </a:xfrm>
              <a:prstGeom prst="roundRect">
                <a:avLst>
                  <a:gd name="adj" fmla="val 16667"/>
                </a:avLst>
              </a:prstGeom>
              <a:solidFill>
                <a:srgbClr val="AFB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b="1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endParaRPr>
              </a:p>
            </p:txBody>
          </p:sp>
          <p:pic>
            <p:nvPicPr>
              <p:cNvPr id="64" name="Picture 26" descr="servers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1338" y="3391271"/>
                <a:ext cx="787400" cy="86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Rectangle 2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924800" y="1628394"/>
                <a:ext cx="1436837" cy="753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rPr>
                  <a:t>Health</a:t>
                </a:r>
              </a:p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+mj-lt"/>
                    <a:ea typeface="ＭＳ Ｐゴシック" pitchFamily="34" charset="-128"/>
                  </a:rPr>
                  <a:t>Records</a:t>
                </a:r>
              </a:p>
            </p:txBody>
          </p:sp>
        </p:grpSp>
        <p:sp>
          <p:nvSpPr>
            <p:cNvPr id="61" name="TextBox 79"/>
            <p:cNvSpPr txBox="1">
              <a:spLocks noChangeArrowheads="1"/>
            </p:cNvSpPr>
            <p:nvPr/>
          </p:nvSpPr>
          <p:spPr bwMode="auto">
            <a:xfrm>
              <a:off x="8153400" y="4495200"/>
              <a:ext cx="914400" cy="36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sz="1300" b="1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225565" y="2361122"/>
            <a:ext cx="3202006" cy="2404389"/>
            <a:chOff x="2648333" y="2595789"/>
            <a:chExt cx="4420805" cy="2988806"/>
          </a:xfrm>
        </p:grpSpPr>
        <p:pic>
          <p:nvPicPr>
            <p:cNvPr id="39" name="Picture 34" descr="IEEE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699" y="3109163"/>
              <a:ext cx="693818" cy="22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941" y="2595789"/>
              <a:ext cx="403272" cy="40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3" descr="usb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523" y="4648491"/>
              <a:ext cx="670004" cy="24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9" descr="Bluetooth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333" y="4216443"/>
              <a:ext cx="971664" cy="25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5" descr="v7_n_zigbee">
              <a:hlinkClick r:id="rId38"/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287" y="5095260"/>
              <a:ext cx="758914" cy="48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41"/>
            <p:cNvPicPr>
              <a:picLocks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938" y="3849787"/>
              <a:ext cx="457200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" descr="http://t1.gstatic.com/images?q=tbn:_N2x6-vfVJfzfM:http://alabut.com/nonsense/images/w3c.jpg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050" y="3781414"/>
              <a:ext cx="551432" cy="55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5" name="Picture 3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/>
          <a:stretch>
            <a:fillRect/>
          </a:stretch>
        </p:blipFill>
        <p:spPr bwMode="auto">
          <a:xfrm>
            <a:off x="5345756" y="2333021"/>
            <a:ext cx="1839006" cy="57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7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6" grpId="0"/>
      <p:bldP spid="38" grpId="0" animBg="1"/>
      <p:bldP spid="47" grpId="0"/>
      <p:bldP spid="53" grpId="0"/>
      <p:bldP spid="54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Smart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monitoring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systems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4320606" cy="5145506"/>
          </a:xfrm>
        </p:spPr>
        <p:txBody>
          <a:bodyPr>
            <a:normAutofit/>
          </a:bodyPr>
          <a:lstStyle/>
          <a:p>
            <a:r>
              <a:rPr lang="it-IT" sz="2400" dirty="0" err="1"/>
              <a:t>Numerous</a:t>
            </a:r>
            <a:r>
              <a:rPr lang="it-IT" sz="2400" dirty="0"/>
              <a:t> </a:t>
            </a:r>
            <a:r>
              <a:rPr lang="it-IT" sz="2400" dirty="0" err="1"/>
              <a:t>biomedical</a:t>
            </a:r>
            <a:r>
              <a:rPr lang="it-IT" sz="2400" dirty="0"/>
              <a:t> </a:t>
            </a:r>
            <a:r>
              <a:rPr lang="it-IT" sz="2400" dirty="0" err="1"/>
              <a:t>devices</a:t>
            </a:r>
            <a:r>
              <a:rPr lang="it-IT" sz="2400" dirty="0"/>
              <a:t>  are </a:t>
            </a:r>
            <a:r>
              <a:rPr lang="it-IT" sz="2400" dirty="0" err="1"/>
              <a:t>extensively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for </a:t>
            </a:r>
            <a:r>
              <a:rPr lang="it-IT" sz="2400" dirty="0" err="1"/>
              <a:t>developing</a:t>
            </a:r>
            <a:r>
              <a:rPr lang="it-IT" sz="2400" dirty="0"/>
              <a:t> </a:t>
            </a:r>
            <a:r>
              <a:rPr lang="it-IT" sz="2400" b="1" dirty="0" err="1"/>
              <a:t>smart</a:t>
            </a:r>
            <a:r>
              <a:rPr lang="it-IT" sz="2400" b="1" dirty="0"/>
              <a:t> </a:t>
            </a:r>
            <a:r>
              <a:rPr lang="it-IT" sz="2400" b="1" dirty="0" err="1"/>
              <a:t>telemonitoring</a:t>
            </a:r>
            <a:r>
              <a:rPr lang="it-IT" sz="2400" b="1" dirty="0"/>
              <a:t> </a:t>
            </a:r>
            <a:r>
              <a:rPr lang="it-IT" sz="2400" b="1" dirty="0" err="1"/>
              <a:t>systems</a:t>
            </a:r>
            <a:endParaRPr lang="it-IT" sz="2400" b="1" dirty="0"/>
          </a:p>
          <a:p>
            <a:pPr marL="0" indent="0">
              <a:buNone/>
            </a:pPr>
            <a:endParaRPr lang="it-IT" sz="2400" dirty="0"/>
          </a:p>
          <a:p>
            <a:r>
              <a:rPr lang="en-US" sz="2400" dirty="0"/>
              <a:t>Such systems, through one or more </a:t>
            </a:r>
            <a:r>
              <a:rPr lang="en-US" sz="2400" b="1" dirty="0"/>
              <a:t>wearable sensors</a:t>
            </a:r>
            <a:r>
              <a:rPr lang="en-US" sz="2400" dirty="0"/>
              <a:t>, are able to monitor vital signals and parameters of a patient at his/her home, such as:</a:t>
            </a:r>
          </a:p>
          <a:p>
            <a:pPr lvl="1"/>
            <a:r>
              <a:rPr lang="en-US" sz="2000" dirty="0" smtClean="0"/>
              <a:t>Electrocardiogram, heart rate, breath frequency, posture, …</a:t>
            </a:r>
            <a:endParaRPr lang="it-IT" sz="11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2665"/>
            <a:ext cx="150106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3" name="Immagine 22" descr="Macintosh HD:Users:giovannasannino:Desktop:Schermata 2013-10-06 alle 16.18.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18" y="3356992"/>
            <a:ext cx="413055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073" y="1355590"/>
            <a:ext cx="1713280" cy="14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Smart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monitoring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systems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4533037" cy="514550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Acquired data </a:t>
            </a:r>
            <a:r>
              <a:rPr lang="en-US" sz="2400" dirty="0" smtClean="0"/>
              <a:t>can be </a:t>
            </a:r>
            <a:r>
              <a:rPr lang="en-US" sz="2400" dirty="0"/>
              <a:t>sent in </a:t>
            </a:r>
            <a:r>
              <a:rPr lang="en-US" sz="2400" dirty="0" smtClean="0"/>
              <a:t>real-time </a:t>
            </a:r>
            <a:r>
              <a:rPr lang="en-US" sz="2400" dirty="0"/>
              <a:t>to a mobile device (</a:t>
            </a:r>
            <a:r>
              <a:rPr lang="en-US" sz="2400" dirty="0" smtClean="0"/>
              <a:t>smartphone/tablet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The device can process this information through the use of </a:t>
            </a:r>
            <a:r>
              <a:rPr lang="en-US" sz="2000" b="1" dirty="0"/>
              <a:t>Decisions Support Systems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b="1" dirty="0"/>
              <a:t>collected data </a:t>
            </a:r>
            <a:r>
              <a:rPr lang="en-US" sz="2000" dirty="0"/>
              <a:t>is automatically entered into health information systems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 </a:t>
            </a:r>
            <a:r>
              <a:rPr lang="en-US" sz="2000" dirty="0"/>
              <a:t>the event of </a:t>
            </a:r>
            <a:r>
              <a:rPr lang="en-US" sz="2000" b="1" dirty="0"/>
              <a:t>anomalies</a:t>
            </a:r>
            <a:r>
              <a:rPr lang="en-US" sz="2000" dirty="0"/>
              <a:t> detected, the system sends an alarm message to the treating physician</a:t>
            </a:r>
            <a:endParaRPr lang="it-IT" sz="11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95" y="2522483"/>
            <a:ext cx="1276311" cy="717925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5469333" y="2933035"/>
            <a:ext cx="1224707" cy="2134047"/>
            <a:chOff x="6867525" y="1918696"/>
            <a:chExt cx="2009776" cy="3502025"/>
          </a:xfrm>
        </p:grpSpPr>
        <p:pic>
          <p:nvPicPr>
            <p:cNvPr id="9" name="Picture 2" descr="Risultati immagini per smartphone icon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4" r="21487"/>
            <a:stretch/>
          </p:blipFill>
          <p:spPr bwMode="auto">
            <a:xfrm>
              <a:off x="6867525" y="1918696"/>
              <a:ext cx="2009776" cy="350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009" y="2283128"/>
              <a:ext cx="1400491" cy="2489762"/>
            </a:xfrm>
            <a:prstGeom prst="rect">
              <a:avLst/>
            </a:prstGeom>
          </p:spPr>
        </p:pic>
      </p:grpSp>
      <p:sp>
        <p:nvSpPr>
          <p:cNvPr id="11" name="Ovale 10"/>
          <p:cNvSpPr/>
          <p:nvPr/>
        </p:nvSpPr>
        <p:spPr>
          <a:xfrm>
            <a:off x="8122763" y="3517447"/>
            <a:ext cx="1154773" cy="780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/>
              <a:t>EHR/PHR</a:t>
            </a:r>
          </a:p>
        </p:txBody>
      </p:sp>
      <p:pic>
        <p:nvPicPr>
          <p:cNvPr id="12" name="Picture 4" descr="Risultati immagini per ser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68" y="3701863"/>
            <a:ext cx="596390" cy="5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ccia circolare in giù 12"/>
          <p:cNvSpPr/>
          <p:nvPr/>
        </p:nvSpPr>
        <p:spPr>
          <a:xfrm>
            <a:off x="6694041" y="3225738"/>
            <a:ext cx="1658784" cy="542409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" name="Picture 10" descr="Risultati immagini per medico diseg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24" y="2426220"/>
            <a:ext cx="726526" cy="67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8694981" y="3134827"/>
            <a:ext cx="66877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 err="1"/>
              <a:t>Consults</a:t>
            </a:r>
            <a:endParaRPr lang="it-IT" sz="975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7"/>
          <a:stretch/>
        </p:blipFill>
        <p:spPr>
          <a:xfrm>
            <a:off x="7057916" y="4559918"/>
            <a:ext cx="1923278" cy="761881"/>
          </a:xfrm>
          <a:prstGeom prst="rect">
            <a:avLst/>
          </a:prstGeom>
        </p:spPr>
      </p:pic>
      <p:sp>
        <p:nvSpPr>
          <p:cNvPr id="17" name="Freccia curva 16"/>
          <p:cNvSpPr/>
          <p:nvPr/>
        </p:nvSpPr>
        <p:spPr>
          <a:xfrm rot="16200000">
            <a:off x="6494105" y="4631681"/>
            <a:ext cx="399873" cy="8888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a destra 17"/>
          <p:cNvSpPr/>
          <p:nvPr/>
        </p:nvSpPr>
        <p:spPr>
          <a:xfrm rot="5400000">
            <a:off x="8500701" y="3225516"/>
            <a:ext cx="387571" cy="15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2" descr="Risultati immagini per business intellig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66" y="3337229"/>
            <a:ext cx="460525" cy="4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7213966" y="3667841"/>
            <a:ext cx="48603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38" dirty="0"/>
              <a:t>DSS</a:t>
            </a:r>
          </a:p>
        </p:txBody>
      </p:sp>
      <p:sp>
        <p:nvSpPr>
          <p:cNvPr id="21" name="Freccia a destra 20"/>
          <p:cNvSpPr/>
          <p:nvPr/>
        </p:nvSpPr>
        <p:spPr>
          <a:xfrm rot="19831129">
            <a:off x="7678564" y="3290878"/>
            <a:ext cx="844754" cy="1112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 rot="19806648">
            <a:off x="8097518" y="3210685"/>
            <a:ext cx="484428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38" dirty="0" err="1"/>
              <a:t>Alert</a:t>
            </a:r>
            <a:endParaRPr lang="it-IT" sz="1138" dirty="0"/>
          </a:p>
        </p:txBody>
      </p:sp>
    </p:spTree>
    <p:extLst>
      <p:ext uri="{BB962C8B-B14F-4D97-AF65-F5344CB8AC3E}">
        <p14:creationId xmlns:p14="http://schemas.microsoft.com/office/powerpoint/2010/main" val="6320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74283" tIns="74283" rIns="74283" bIns="74283" rtlCol="0" anchor="b" anchorCtr="0">
            <a:normAutofit/>
          </a:bodyPr>
          <a:lstStyle/>
          <a:p>
            <a:pPr fontAlgn="base">
              <a:spcAft>
                <a:spcPct val="0"/>
              </a:spcAft>
              <a:buClr>
                <a:srgbClr val="9F922C"/>
              </a:buClr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Sensing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devices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Telerehabilitation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6358329" cy="5145506"/>
          </a:xfrm>
        </p:spPr>
        <p:txBody>
          <a:bodyPr>
            <a:normAutofit/>
          </a:bodyPr>
          <a:lstStyle/>
          <a:p>
            <a:r>
              <a:rPr lang="en-US" sz="2400" b="1" dirty="0"/>
              <a:t>Use of motion sensing input devices for:</a:t>
            </a:r>
          </a:p>
          <a:p>
            <a:pPr lvl="1"/>
            <a:r>
              <a:rPr lang="en-US" sz="2000" dirty="0"/>
              <a:t>Acquiring </a:t>
            </a:r>
            <a:r>
              <a:rPr lang="en-US" sz="2000" b="1" dirty="0"/>
              <a:t>biomedical and motion data in real time</a:t>
            </a:r>
            <a:r>
              <a:rPr lang="en-US" sz="2000" dirty="0"/>
              <a:t> via wireless and minimally invasive sensors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Continuously </a:t>
            </a:r>
            <a:r>
              <a:rPr lang="en-US" sz="2000" b="1" dirty="0"/>
              <a:t>monitoring motor activities and physiological parameters </a:t>
            </a:r>
            <a:r>
              <a:rPr lang="en-US" sz="2000" dirty="0"/>
              <a:t>of the patient during exercises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Memorizing </a:t>
            </a:r>
            <a:r>
              <a:rPr lang="en-US" sz="2000" b="1" dirty="0"/>
              <a:t>acquired data </a:t>
            </a:r>
            <a:r>
              <a:rPr lang="en-US" sz="2000" dirty="0"/>
              <a:t>to reconstruct a history of patient activity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7035899" y="1700808"/>
            <a:ext cx="2297661" cy="731403"/>
            <a:chOff x="6896769" y="5551123"/>
            <a:chExt cx="2827890" cy="900188"/>
          </a:xfrm>
        </p:grpSpPr>
        <p:pic>
          <p:nvPicPr>
            <p:cNvPr id="5" name="Picture 8" descr="https://msdnshared.blob.core.windows.net/media/MSDNBlogsFS/prod.evol.blogs.msdn.com/CommunityServer.Blogs.Components.WeblogFiles/00/00/01/49/02/4265.v2-sensor-fron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" t="6920" r="3813" b="28716"/>
            <a:stretch/>
          </p:blipFill>
          <p:spPr bwMode="auto">
            <a:xfrm>
              <a:off x="8146262" y="5814269"/>
              <a:ext cx="1578397" cy="46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roce 5"/>
            <p:cNvSpPr/>
            <p:nvPr/>
          </p:nvSpPr>
          <p:spPr>
            <a:xfrm>
              <a:off x="7753762" y="5861653"/>
              <a:ext cx="243358" cy="251614"/>
            </a:xfrm>
            <a:prstGeom prst="plus">
              <a:avLst>
                <a:gd name="adj" fmla="val 3808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it-IT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Picture 2" descr="Risultati immagini per zephyr biopat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4876">
              <a:off x="6896769" y="5551123"/>
              <a:ext cx="900188" cy="90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Risultati immagini per monito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2" y="2540148"/>
            <a:ext cx="1384216" cy="10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o 17"/>
          <p:cNvGrpSpPr/>
          <p:nvPr/>
        </p:nvGrpSpPr>
        <p:grpSpPr>
          <a:xfrm>
            <a:off x="7350472" y="5055639"/>
            <a:ext cx="1700255" cy="677287"/>
            <a:chOff x="-1102739" y="-788435"/>
            <a:chExt cx="5966882" cy="3109036"/>
          </a:xfrm>
        </p:grpSpPr>
        <p:pic>
          <p:nvPicPr>
            <p:cNvPr id="4104" name="Picture 8" descr="Risultati immagini per interazione touchles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5" t="11033" b="24209"/>
            <a:stretch/>
          </p:blipFill>
          <p:spPr bwMode="auto">
            <a:xfrm>
              <a:off x="701358" y="-788435"/>
              <a:ext cx="4162785" cy="3027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2739" y="-55531"/>
              <a:ext cx="2660803" cy="2376132"/>
            </a:xfrm>
            <a:prstGeom prst="rect">
              <a:avLst/>
            </a:prstGeom>
          </p:spPr>
        </p:pic>
      </p:grpSp>
      <p:grpSp>
        <p:nvGrpSpPr>
          <p:cNvPr id="21" name="Gruppo 20"/>
          <p:cNvGrpSpPr/>
          <p:nvPr/>
        </p:nvGrpSpPr>
        <p:grpSpPr>
          <a:xfrm>
            <a:off x="7246554" y="3885540"/>
            <a:ext cx="1871132" cy="1069328"/>
            <a:chOff x="6367074" y="3807340"/>
            <a:chExt cx="2375090" cy="1434818"/>
          </a:xfrm>
        </p:grpSpPr>
        <p:grpSp>
          <p:nvGrpSpPr>
            <p:cNvPr id="9" name="Gruppo 8"/>
            <p:cNvGrpSpPr/>
            <p:nvPr/>
          </p:nvGrpSpPr>
          <p:grpSpPr>
            <a:xfrm>
              <a:off x="6367074" y="3807340"/>
              <a:ext cx="976894" cy="1434818"/>
              <a:chOff x="5675972" y="4984595"/>
              <a:chExt cx="885689" cy="1826035"/>
            </a:xfrm>
          </p:grpSpPr>
          <p:pic>
            <p:nvPicPr>
              <p:cNvPr id="4100" name="Picture 4" descr="Immagine correlata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4" t="12642" r="68088" b="8184"/>
              <a:stretch/>
            </p:blipFill>
            <p:spPr bwMode="auto">
              <a:xfrm>
                <a:off x="5675972" y="4984595"/>
                <a:ext cx="885689" cy="1672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5823918" y="5281697"/>
                <a:ext cx="718458" cy="3284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650" dirty="0"/>
                  <a:t>Entità</a:t>
                </a:r>
                <a:endParaRPr lang="it-IT" sz="813" dirty="0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5822618" y="5792486"/>
                <a:ext cx="718458" cy="3284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650" dirty="0"/>
                  <a:t>Dati motori</a:t>
                </a:r>
                <a:endParaRPr lang="it-IT" sz="813" dirty="0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5809629" y="6311334"/>
                <a:ext cx="732747" cy="4992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650" dirty="0"/>
                  <a:t>Dati fisiologici</a:t>
                </a:r>
                <a:endParaRPr lang="it-IT" sz="813" dirty="0"/>
              </a:p>
            </p:txBody>
          </p:sp>
        </p:grpSp>
        <p:pic>
          <p:nvPicPr>
            <p:cNvPr id="24" name="Picture 4" descr="Immagine correlata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52" t="12642" r="7435" b="8184"/>
            <a:stretch/>
          </p:blipFill>
          <p:spPr bwMode="auto">
            <a:xfrm>
              <a:off x="7708288" y="3950725"/>
              <a:ext cx="1033876" cy="102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Parentesi graffa chiusa 19"/>
            <p:cNvSpPr/>
            <p:nvPr/>
          </p:nvSpPr>
          <p:spPr>
            <a:xfrm>
              <a:off x="7365238" y="3818559"/>
              <a:ext cx="385389" cy="1274523"/>
            </a:xfrm>
            <a:prstGeom prst="rightBrac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373325" y="4732301"/>
            <a:ext cx="1854450" cy="1287000"/>
            <a:chOff x="-2783703" y="3726611"/>
            <a:chExt cx="3052595" cy="1885793"/>
          </a:xfrm>
        </p:grpSpPr>
        <p:pic>
          <p:nvPicPr>
            <p:cNvPr id="28" name="Immagine 2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-2783702" y="3736462"/>
              <a:ext cx="3036733" cy="1671034"/>
            </a:xfrm>
            <a:prstGeom prst="rect">
              <a:avLst/>
            </a:prstGeom>
          </p:spPr>
        </p:pic>
        <p:pic>
          <p:nvPicPr>
            <p:cNvPr id="29" name="Picture 6" descr="https://dtv.nagra.com/sites/all/themes/nagradtv/img/tv_frame_samsun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83703" y="3726611"/>
              <a:ext cx="3052595" cy="188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asellaDiTesto 9"/>
          <p:cNvSpPr txBox="1"/>
          <p:nvPr/>
        </p:nvSpPr>
        <p:spPr>
          <a:xfrm>
            <a:off x="8729545" y="225512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Kinect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22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74283" tIns="74283" rIns="74283" bIns="74283" rtlCol="0" anchor="b" anchorCtr="0">
            <a:normAutofit/>
          </a:bodyPr>
          <a:lstStyle/>
          <a:p>
            <a:pPr fontAlgn="base">
              <a:spcAft>
                <a:spcPct val="0"/>
              </a:spcAft>
              <a:buClr>
                <a:srgbClr val="9F922C"/>
              </a:buClr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Sensing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devices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Telerehabilitation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sym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6480846" cy="5145506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Customizing </a:t>
            </a:r>
            <a:r>
              <a:rPr lang="en-US" sz="2400" b="1" dirty="0"/>
              <a:t>rehabilitation activities </a:t>
            </a:r>
            <a:r>
              <a:rPr lang="en-US" sz="2400" dirty="0"/>
              <a:t>on the needs of the individual </a:t>
            </a:r>
            <a:r>
              <a:rPr lang="en-US" sz="2400" dirty="0" smtClean="0"/>
              <a:t>patient modifying </a:t>
            </a:r>
            <a:r>
              <a:rPr lang="en-US" sz="2400" dirty="0"/>
              <a:t>exercises and levels of </a:t>
            </a:r>
            <a:r>
              <a:rPr lang="en-US" sz="2400" dirty="0" smtClean="0"/>
              <a:t>difficulty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Performing </a:t>
            </a:r>
            <a:r>
              <a:rPr lang="en-US" sz="2400" b="1" dirty="0"/>
              <a:t>patient exercises </a:t>
            </a:r>
            <a:r>
              <a:rPr lang="en-US" sz="2400" dirty="0"/>
              <a:t>for the recovery of both </a:t>
            </a:r>
            <a:r>
              <a:rPr lang="en-US" sz="2400" b="1" dirty="0"/>
              <a:t>physical and cognitive </a:t>
            </a:r>
            <a:r>
              <a:rPr lang="en-US" sz="2400" b="1" dirty="0" smtClean="0"/>
              <a:t>capabilities</a:t>
            </a:r>
            <a:endParaRPr lang="en-US" sz="2400" dirty="0" smtClean="0"/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Motivating </a:t>
            </a:r>
            <a:r>
              <a:rPr lang="en-US" sz="2400" b="1" dirty="0"/>
              <a:t>the patient </a:t>
            </a:r>
            <a:r>
              <a:rPr lang="en-US" sz="2400" dirty="0"/>
              <a:t>to continue performing rehabilitation </a:t>
            </a:r>
            <a:r>
              <a:rPr lang="en-US" sz="2400" dirty="0" smtClean="0"/>
              <a:t>exercises through </a:t>
            </a:r>
            <a:r>
              <a:rPr lang="en-US" sz="2400" dirty="0"/>
              <a:t>the use of gaming </a:t>
            </a:r>
            <a:r>
              <a:rPr lang="en-US" sz="2400" dirty="0" smtClean="0"/>
              <a:t>techniques</a:t>
            </a:r>
            <a:endParaRPr lang="it-IT" sz="2400" dirty="0" smtClean="0"/>
          </a:p>
        </p:txBody>
      </p:sp>
      <p:grpSp>
        <p:nvGrpSpPr>
          <p:cNvPr id="34" name="Gruppo 33"/>
          <p:cNvGrpSpPr/>
          <p:nvPr/>
        </p:nvGrpSpPr>
        <p:grpSpPr>
          <a:xfrm>
            <a:off x="7538585" y="1855965"/>
            <a:ext cx="1323098" cy="1281512"/>
            <a:chOff x="7192536" y="2414239"/>
            <a:chExt cx="2506352" cy="2381250"/>
          </a:xfrm>
        </p:grpSpPr>
        <p:pic>
          <p:nvPicPr>
            <p:cNvPr id="13" name="Picture 4" descr="Immagine correla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536" y="2414239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uppo 11"/>
            <p:cNvGrpSpPr/>
            <p:nvPr/>
          </p:nvGrpSpPr>
          <p:grpSpPr>
            <a:xfrm>
              <a:off x="9235888" y="2422101"/>
              <a:ext cx="458761" cy="458762"/>
              <a:chOff x="9895927" y="2529765"/>
              <a:chExt cx="458761" cy="458762"/>
            </a:xfrm>
          </p:grpSpPr>
          <p:sp>
            <p:nvSpPr>
              <p:cNvPr id="11" name="Ovale 10"/>
              <p:cNvSpPr/>
              <p:nvPr/>
            </p:nvSpPr>
            <p:spPr>
              <a:xfrm>
                <a:off x="9895927" y="2529765"/>
                <a:ext cx="458761" cy="45876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Ovale 16"/>
              <p:cNvSpPr/>
              <p:nvPr/>
            </p:nvSpPr>
            <p:spPr>
              <a:xfrm>
                <a:off x="9968636" y="2603796"/>
                <a:ext cx="313340" cy="3133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1</a:t>
                </a:r>
              </a:p>
            </p:txBody>
          </p:sp>
        </p:grpSp>
        <p:grpSp>
          <p:nvGrpSpPr>
            <p:cNvPr id="14" name="Gruppo 13"/>
            <p:cNvGrpSpPr/>
            <p:nvPr/>
          </p:nvGrpSpPr>
          <p:grpSpPr>
            <a:xfrm>
              <a:off x="9235888" y="3061728"/>
              <a:ext cx="458761" cy="458762"/>
              <a:chOff x="9907078" y="3290688"/>
              <a:chExt cx="458761" cy="458762"/>
            </a:xfrm>
          </p:grpSpPr>
          <p:sp>
            <p:nvSpPr>
              <p:cNvPr id="15" name="Ovale 14"/>
              <p:cNvSpPr/>
              <p:nvPr/>
            </p:nvSpPr>
            <p:spPr>
              <a:xfrm>
                <a:off x="9907078" y="3290688"/>
                <a:ext cx="458761" cy="45876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9979788" y="3363398"/>
                <a:ext cx="313340" cy="3133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2</a:t>
                </a:r>
              </a:p>
            </p:txBody>
          </p:sp>
        </p:grpSp>
        <p:grpSp>
          <p:nvGrpSpPr>
            <p:cNvPr id="20" name="Gruppo 19"/>
            <p:cNvGrpSpPr/>
            <p:nvPr/>
          </p:nvGrpSpPr>
          <p:grpSpPr>
            <a:xfrm>
              <a:off x="9240127" y="3723984"/>
              <a:ext cx="458761" cy="458762"/>
              <a:chOff x="9918229" y="3863117"/>
              <a:chExt cx="458761" cy="458762"/>
            </a:xfrm>
          </p:grpSpPr>
          <p:sp>
            <p:nvSpPr>
              <p:cNvPr id="16" name="Ovale 15"/>
              <p:cNvSpPr/>
              <p:nvPr/>
            </p:nvSpPr>
            <p:spPr>
              <a:xfrm>
                <a:off x="9918229" y="3863117"/>
                <a:ext cx="458761" cy="45876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9990939" y="3935827"/>
                <a:ext cx="313340" cy="3133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3</a:t>
                </a:r>
              </a:p>
            </p:txBody>
          </p:sp>
        </p:grpSp>
        <p:cxnSp>
          <p:nvCxnSpPr>
            <p:cNvPr id="22" name="Connettore 1 21"/>
            <p:cNvCxnSpPr>
              <a:endCxn id="11" idx="2"/>
            </p:cNvCxnSpPr>
            <p:nvPr/>
          </p:nvCxnSpPr>
          <p:spPr>
            <a:xfrm>
              <a:off x="8612426" y="2651482"/>
              <a:ext cx="623462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>
              <a:endCxn id="15" idx="2"/>
            </p:cNvCxnSpPr>
            <p:nvPr/>
          </p:nvCxnSpPr>
          <p:spPr>
            <a:xfrm>
              <a:off x="8791743" y="3291108"/>
              <a:ext cx="444145" cy="1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>
              <a:endCxn id="16" idx="2"/>
            </p:cNvCxnSpPr>
            <p:nvPr/>
          </p:nvCxnSpPr>
          <p:spPr>
            <a:xfrm>
              <a:off x="8791743" y="3953365"/>
              <a:ext cx="448384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6" name="Gruppo 35"/>
          <p:cNvGrpSpPr/>
          <p:nvPr/>
        </p:nvGrpSpPr>
        <p:grpSpPr>
          <a:xfrm>
            <a:off x="7476115" y="3449706"/>
            <a:ext cx="1578805" cy="591744"/>
            <a:chOff x="7129419" y="5458237"/>
            <a:chExt cx="1943145" cy="728300"/>
          </a:xfrm>
        </p:grpSpPr>
        <p:pic>
          <p:nvPicPr>
            <p:cNvPr id="38" name="Picture 42" descr="Risultati immagini per paziente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419" y="5522045"/>
              <a:ext cx="770932" cy="600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4" descr="Risultati immagini per movimento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226" y="5458237"/>
              <a:ext cx="819338" cy="72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roce 34"/>
            <p:cNvSpPr/>
            <p:nvPr/>
          </p:nvSpPr>
          <p:spPr>
            <a:xfrm>
              <a:off x="7961889" y="5705299"/>
              <a:ext cx="237394" cy="234176"/>
            </a:xfrm>
            <a:prstGeom prst="plus">
              <a:avLst>
                <a:gd name="adj" fmla="val 3991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4293096"/>
            <a:ext cx="1885760" cy="10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E-</a:t>
            </a:r>
            <a:r>
              <a:rPr lang="it-IT" dirty="0" err="1" smtClean="0"/>
              <a:t>Health</a:t>
            </a:r>
            <a:r>
              <a:rPr lang="it-IT" dirty="0" smtClean="0"/>
              <a:t> Networks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case of </a:t>
            </a:r>
            <a:r>
              <a:rPr lang="it-IT" dirty="0" err="1" smtClean="0"/>
              <a:t>Italy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3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ICT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healthcare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6192814" cy="51455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it-IT" sz="1800" noProof="1"/>
              <a:t>High health costs impose </a:t>
            </a:r>
            <a:r>
              <a:rPr lang="en-US" altLang="it-IT" sz="1800" b="1" noProof="1"/>
              <a:t>synergies</a:t>
            </a:r>
            <a:r>
              <a:rPr lang="en-US" altLang="it-IT" sz="1800" noProof="1"/>
              <a:t> between process-level operators (e.g. guidelines, protocols)</a:t>
            </a:r>
          </a:p>
          <a:p>
            <a:pPr>
              <a:lnSpc>
                <a:spcPct val="120000"/>
              </a:lnSpc>
            </a:pPr>
            <a:endParaRPr lang="en-US" altLang="it-IT" sz="1800" noProof="1" smtClean="0"/>
          </a:p>
          <a:p>
            <a:pPr>
              <a:lnSpc>
                <a:spcPct val="120000"/>
              </a:lnSpc>
            </a:pPr>
            <a:r>
              <a:rPr lang="en-US" altLang="it-IT" sz="1800" noProof="1" smtClean="0"/>
              <a:t>Passage </a:t>
            </a:r>
            <a:r>
              <a:rPr lang="en-US" altLang="it-IT" sz="1800" noProof="1"/>
              <a:t>from a </a:t>
            </a:r>
            <a:r>
              <a:rPr lang="en-US" altLang="it-IT" sz="1800" i="1" noProof="1"/>
              <a:t>hospital-centered </a:t>
            </a:r>
            <a:r>
              <a:rPr lang="en-US" altLang="it-IT" sz="1800" noProof="1"/>
              <a:t>vision to a </a:t>
            </a:r>
            <a:r>
              <a:rPr lang="en-US" altLang="it-IT" sz="1800" b="1" noProof="1"/>
              <a:t>territorial cooperation</a:t>
            </a:r>
          </a:p>
          <a:p>
            <a:pPr>
              <a:lnSpc>
                <a:spcPct val="120000"/>
              </a:lnSpc>
            </a:pPr>
            <a:endParaRPr lang="en-US" altLang="it-IT" sz="1800" noProof="1" smtClean="0"/>
          </a:p>
          <a:p>
            <a:pPr>
              <a:lnSpc>
                <a:spcPct val="120000"/>
              </a:lnSpc>
            </a:pPr>
            <a:r>
              <a:rPr lang="en-US" altLang="it-IT" sz="1800" noProof="1" smtClean="0"/>
              <a:t>Managing </a:t>
            </a:r>
            <a:r>
              <a:rPr lang="en-US" altLang="it-IT" sz="1800" noProof="1"/>
              <a:t>of </a:t>
            </a:r>
            <a:r>
              <a:rPr lang="en-US" altLang="it-IT" sz="1800" b="1" noProof="1"/>
              <a:t>document information units</a:t>
            </a:r>
            <a:r>
              <a:rPr lang="en-US" altLang="it-IT" sz="1800" noProof="1"/>
              <a:t>, validated and adhering to the organizational cycle</a:t>
            </a:r>
          </a:p>
          <a:p>
            <a:pPr>
              <a:lnSpc>
                <a:spcPct val="120000"/>
              </a:lnSpc>
            </a:pPr>
            <a:endParaRPr lang="en-US" altLang="it-IT" sz="1800" b="1" noProof="1" smtClean="0"/>
          </a:p>
          <a:p>
            <a:pPr>
              <a:lnSpc>
                <a:spcPct val="120000"/>
              </a:lnSpc>
            </a:pPr>
            <a:r>
              <a:rPr lang="en-US" altLang="it-IT" sz="1800" b="1" noProof="1" smtClean="0"/>
              <a:t>Clinical </a:t>
            </a:r>
            <a:r>
              <a:rPr lang="en-US" altLang="it-IT" sz="1800" b="1" noProof="1"/>
              <a:t>process management</a:t>
            </a:r>
            <a:r>
              <a:rPr lang="en-US" altLang="it-IT" sz="1800" noProof="1"/>
              <a:t>, pathology networks, connection with remote diagnostic and teleconsultation facilities</a:t>
            </a:r>
          </a:p>
          <a:p>
            <a:pPr>
              <a:lnSpc>
                <a:spcPct val="120000"/>
              </a:lnSpc>
            </a:pPr>
            <a:endParaRPr lang="en-US" altLang="it-IT" sz="1800" b="1" noProof="1" smtClean="0"/>
          </a:p>
          <a:p>
            <a:pPr>
              <a:lnSpc>
                <a:spcPct val="120000"/>
              </a:lnSpc>
            </a:pPr>
            <a:r>
              <a:rPr lang="en-US" altLang="it-IT" sz="1800" b="1" noProof="1" smtClean="0"/>
              <a:t>Integration </a:t>
            </a:r>
            <a:r>
              <a:rPr lang="en-US" altLang="it-IT" sz="1800" noProof="1"/>
              <a:t>of health information systems architectures, development methodology, semantics</a:t>
            </a:r>
            <a:endParaRPr lang="it-IT" altLang="it-IT" sz="1800" noProof="1"/>
          </a:p>
        </p:txBody>
      </p:sp>
      <p:sp>
        <p:nvSpPr>
          <p:cNvPr id="4" name="Rettangolo 3"/>
          <p:cNvSpPr/>
          <p:nvPr/>
        </p:nvSpPr>
        <p:spPr>
          <a:xfrm>
            <a:off x="7913178" y="2060848"/>
            <a:ext cx="1497526" cy="792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2275" b="1" dirty="0">
                <a:solidFill>
                  <a:srgbClr val="002060"/>
                </a:solidFill>
                <a:sym typeface="Wingdings" panose="05000000000000000000" pitchFamily="2" charset="2"/>
              </a:rPr>
              <a:t>e-</a:t>
            </a:r>
            <a:r>
              <a:rPr lang="it-IT" altLang="it-IT" sz="2275" b="1" dirty="0" err="1">
                <a:solidFill>
                  <a:srgbClr val="002060"/>
                </a:solidFill>
                <a:sym typeface="Wingdings" panose="05000000000000000000" pitchFamily="2" charset="2"/>
              </a:rPr>
              <a:t>Health</a:t>
            </a:r>
            <a:r>
              <a:rPr lang="it-IT" altLang="it-IT" sz="2275" b="1" dirty="0">
                <a:solidFill>
                  <a:srgbClr val="002060"/>
                </a:solidFill>
                <a:sym typeface="Wingdings" panose="05000000000000000000" pitchFamily="2" charset="2"/>
              </a:rPr>
              <a:t/>
            </a:r>
            <a:br>
              <a:rPr lang="it-IT" altLang="it-IT" sz="2275" b="1" dirty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it-IT" altLang="it-IT" sz="2275" b="1" dirty="0">
                <a:solidFill>
                  <a:srgbClr val="002060"/>
                </a:solidFill>
                <a:sym typeface="Wingdings" panose="05000000000000000000" pitchFamily="2" charset="2"/>
              </a:rPr>
              <a:t>Networks</a:t>
            </a:r>
            <a:endParaRPr lang="it-IT" sz="2275" dirty="0"/>
          </a:p>
        </p:txBody>
      </p:sp>
      <p:sp>
        <p:nvSpPr>
          <p:cNvPr id="7" name="Freccia a destra 6"/>
          <p:cNvSpPr/>
          <p:nvPr/>
        </p:nvSpPr>
        <p:spPr>
          <a:xfrm>
            <a:off x="6537176" y="3425970"/>
            <a:ext cx="810071" cy="37441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Networking116 - Importance of a &lt;strong&gt;Network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2996952"/>
            <a:ext cx="1869033" cy="14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Levels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design of the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Networks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000672" y="1916832"/>
            <a:ext cx="2278119" cy="5265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/>
              <a:t>Legal </a:t>
            </a:r>
            <a:r>
              <a:rPr lang="it-IT" sz="1950" dirty="0" err="1"/>
              <a:t>level</a:t>
            </a:r>
            <a:endParaRPr lang="it-IT" sz="1950" dirty="0"/>
          </a:p>
        </p:txBody>
      </p:sp>
      <p:sp>
        <p:nvSpPr>
          <p:cNvPr id="7" name="Rettangolo arrotondato 6"/>
          <p:cNvSpPr/>
          <p:nvPr/>
        </p:nvSpPr>
        <p:spPr>
          <a:xfrm>
            <a:off x="1997036" y="2684794"/>
            <a:ext cx="2281754" cy="5265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/>
              <a:t>Business </a:t>
            </a:r>
            <a:r>
              <a:rPr lang="it-IT" sz="1950" dirty="0" err="1"/>
              <a:t>level</a:t>
            </a:r>
            <a:endParaRPr lang="it-IT" sz="1950" dirty="0"/>
          </a:p>
        </p:txBody>
      </p:sp>
      <p:sp>
        <p:nvSpPr>
          <p:cNvPr id="8" name="Rettangolo arrotondato 7"/>
          <p:cNvSpPr/>
          <p:nvPr/>
        </p:nvSpPr>
        <p:spPr>
          <a:xfrm>
            <a:off x="1997036" y="3496507"/>
            <a:ext cx="2281754" cy="5265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/>
              <a:t>Content </a:t>
            </a:r>
            <a:r>
              <a:rPr lang="it-IT" sz="1950" dirty="0" err="1"/>
              <a:t>level</a:t>
            </a:r>
            <a:endParaRPr lang="it-IT" sz="1950" dirty="0"/>
          </a:p>
        </p:txBody>
      </p:sp>
      <p:sp>
        <p:nvSpPr>
          <p:cNvPr id="9" name="Rettangolo arrotondato 8"/>
          <p:cNvSpPr/>
          <p:nvPr/>
        </p:nvSpPr>
        <p:spPr>
          <a:xfrm>
            <a:off x="1997036" y="4315598"/>
            <a:ext cx="2281754" cy="52655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/>
              <a:t>Technical </a:t>
            </a:r>
            <a:r>
              <a:rPr lang="it-IT" sz="1950" dirty="0" err="1"/>
              <a:t>level</a:t>
            </a:r>
            <a:endParaRPr lang="it-IT" sz="195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5390414" y="1916832"/>
            <a:ext cx="2278119" cy="5265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 err="1"/>
              <a:t>Regulatory</a:t>
            </a:r>
            <a:endParaRPr lang="it-IT" sz="195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5409496" y="2684794"/>
            <a:ext cx="2281754" cy="5265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 err="1"/>
              <a:t>Processes</a:t>
            </a:r>
            <a:endParaRPr lang="it-IT" sz="1950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5409496" y="3496507"/>
            <a:ext cx="2281754" cy="5265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/>
              <a:t>Information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386779" y="4315598"/>
            <a:ext cx="2281754" cy="52655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/>
              <a:t>IT </a:t>
            </a:r>
            <a:r>
              <a:rPr lang="it-IT" sz="1950" dirty="0" err="1"/>
              <a:t>Infrastructure</a:t>
            </a:r>
            <a:endParaRPr lang="it-IT" sz="1950" dirty="0"/>
          </a:p>
        </p:txBody>
      </p:sp>
      <p:cxnSp>
        <p:nvCxnSpPr>
          <p:cNvPr id="16" name="Connettore 2 15"/>
          <p:cNvCxnSpPr>
            <a:stCxn id="6" idx="3"/>
            <a:endCxn id="10" idx="1"/>
          </p:cNvCxnSpPr>
          <p:nvPr/>
        </p:nvCxnSpPr>
        <p:spPr>
          <a:xfrm>
            <a:off x="4278790" y="2180111"/>
            <a:ext cx="11116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7" idx="3"/>
            <a:endCxn id="11" idx="1"/>
          </p:cNvCxnSpPr>
          <p:nvPr/>
        </p:nvCxnSpPr>
        <p:spPr>
          <a:xfrm>
            <a:off x="4278790" y="2948073"/>
            <a:ext cx="11307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8" idx="3"/>
            <a:endCxn id="14" idx="1"/>
          </p:cNvCxnSpPr>
          <p:nvPr/>
        </p:nvCxnSpPr>
        <p:spPr>
          <a:xfrm>
            <a:off x="4278790" y="3759787"/>
            <a:ext cx="11307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9" idx="3"/>
            <a:endCxn id="15" idx="1"/>
          </p:cNvCxnSpPr>
          <p:nvPr/>
        </p:nvCxnSpPr>
        <p:spPr>
          <a:xfrm>
            <a:off x="4278791" y="4578878"/>
            <a:ext cx="11079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8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Italy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Autonomy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healthcare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16370" y="980661"/>
            <a:ext cx="5976790" cy="51455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Italy is composed in 20 Regions</a:t>
            </a:r>
          </a:p>
          <a:p>
            <a:pPr lvl="1"/>
            <a:r>
              <a:rPr lang="en-US" sz="2000" dirty="0" smtClean="0"/>
              <a:t>1 Region is composed in 2 autonomous provinces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According to the Italian Constitution, the Regions and Autonomous Provinces have the </a:t>
            </a:r>
            <a:r>
              <a:rPr lang="en-US" sz="2400" b="1" dirty="0" smtClean="0"/>
              <a:t>autonomy</a:t>
            </a:r>
            <a:r>
              <a:rPr lang="en-US" sz="2400" dirty="0" smtClean="0"/>
              <a:t> of </a:t>
            </a:r>
            <a:r>
              <a:rPr lang="en-US" sz="2400" dirty="0"/>
              <a:t>planning, management and administration of health services</a:t>
            </a:r>
            <a:endParaRPr lang="it-IT" sz="2400" dirty="0"/>
          </a:p>
        </p:txBody>
      </p:sp>
      <p:pic>
        <p:nvPicPr>
          <p:cNvPr id="2" name="Immagine 1" descr="File:&lt;strong&gt;Italia&lt;/strong&gt; regioni color.pn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1926356"/>
            <a:ext cx="2583718" cy="32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ICT in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Healthcare</a:t>
            </a:r>
          </a:p>
          <a:p>
            <a:pPr marL="800100" lvl="1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Medical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informatics standards and commercial devices</a:t>
            </a:r>
          </a:p>
          <a:p>
            <a:pPr marL="800100" lvl="1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Overview of the application of e-Health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technologies in different medical fields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eHealth Networks: the case of Italy</a:t>
            </a:r>
          </a:p>
          <a:p>
            <a:pPr marL="800100" lvl="1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ePrescription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Disease Certificates, Clinical Reports</a:t>
            </a:r>
          </a:p>
          <a:p>
            <a:pPr marL="800100" lvl="1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Electronic Health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Record</a:t>
            </a:r>
          </a:p>
          <a:p>
            <a:pPr marL="800100" lvl="1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Telemedicine Address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Lines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Analysis of narrative health documents: a practical scenario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Index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1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Italian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Networks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Segnaposto contenuto 5" descr="Mesh networking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3684">
            <a:off x="5159971" y="2445265"/>
            <a:ext cx="1611045" cy="1227080"/>
          </a:xfrm>
        </p:spPr>
      </p:pic>
      <p:pic>
        <p:nvPicPr>
          <p:cNvPr id="7" name="Segnaposto contenuto 5" descr="Mesh networking - Wikipedia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3684">
            <a:off x="6402232" y="2445265"/>
            <a:ext cx="1611045" cy="1227080"/>
          </a:xfrm>
          <a:prstGeom prst="rect">
            <a:avLst/>
          </a:prstGeom>
        </p:spPr>
      </p:pic>
      <p:pic>
        <p:nvPicPr>
          <p:cNvPr id="8" name="Segnaposto contenuto 5" descr="Mesh networking - Wikipedia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3684">
            <a:off x="7949479" y="2445265"/>
            <a:ext cx="1611045" cy="122708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886840" y="180538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E-</a:t>
            </a:r>
            <a:r>
              <a:rPr lang="it-IT" dirty="0" err="1" smtClean="0"/>
              <a:t>Prescription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49158" y="190873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Disease</a:t>
            </a:r>
            <a:r>
              <a:rPr lang="it-IT" dirty="0" smtClean="0"/>
              <a:t> </a:t>
            </a:r>
            <a:r>
              <a:rPr lang="it-IT" dirty="0" err="1" smtClean="0"/>
              <a:t>Certificates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314093" y="167865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Clinical</a:t>
            </a:r>
            <a:r>
              <a:rPr lang="it-IT" dirty="0" smtClean="0"/>
              <a:t> Reports</a:t>
            </a:r>
            <a:endParaRPr lang="it-IT" dirty="0"/>
          </a:p>
        </p:txBody>
      </p:sp>
      <p:pic>
        <p:nvPicPr>
          <p:cNvPr id="16" name="Segnaposto contenuto 5" descr="Mesh networking - Wikipedia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297">
            <a:off x="6092704" y="3350249"/>
            <a:ext cx="2401150" cy="1828875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5180084" y="3644307"/>
            <a:ext cx="4360329" cy="118825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380781" y="484156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Electronic </a:t>
            </a:r>
            <a:r>
              <a:rPr lang="it-IT" dirty="0" err="1" smtClean="0"/>
              <a:t>Health</a:t>
            </a:r>
            <a:r>
              <a:rPr lang="it-IT" dirty="0" smtClean="0"/>
              <a:t> Record</a:t>
            </a:r>
            <a:endParaRPr lang="it-IT" dirty="0"/>
          </a:p>
        </p:txBody>
      </p:sp>
      <p:sp>
        <p:nvSpPr>
          <p:cNvPr id="13" name="Segnaposto contenuto 6"/>
          <p:cNvSpPr txBox="1">
            <a:spLocks/>
          </p:cNvSpPr>
          <p:nvPr/>
        </p:nvSpPr>
        <p:spPr>
          <a:xfrm>
            <a:off x="416371" y="980661"/>
            <a:ext cx="4710038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Several </a:t>
            </a:r>
            <a:r>
              <a:rPr lang="en-US" sz="2000" b="1" dirty="0"/>
              <a:t>e-Health Networks </a:t>
            </a:r>
            <a:r>
              <a:rPr lang="en-US" sz="2000" dirty="0"/>
              <a:t>distributed on the territory have been realizing in Italy</a:t>
            </a:r>
          </a:p>
          <a:p>
            <a:pPr lvl="1"/>
            <a:r>
              <a:rPr lang="en-US" sz="1800" dirty="0"/>
              <a:t>The development of such e-Health Networks have been established by regulations and technical specifications</a:t>
            </a:r>
          </a:p>
          <a:p>
            <a:endParaRPr lang="en-US" sz="2400" dirty="0"/>
          </a:p>
          <a:p>
            <a:r>
              <a:rPr lang="it-IT" sz="2000" dirty="0"/>
              <a:t>Multiple ICT </a:t>
            </a:r>
            <a:r>
              <a:rPr lang="it-IT" sz="2000" dirty="0" err="1"/>
              <a:t>services</a:t>
            </a:r>
            <a:r>
              <a:rPr lang="it-IT" sz="2000" dirty="0"/>
              <a:t> are </a:t>
            </a:r>
            <a:r>
              <a:rPr lang="it-IT" sz="2000" dirty="0" err="1"/>
              <a:t>realized</a:t>
            </a:r>
            <a:r>
              <a:rPr lang="it-IT" sz="2000" dirty="0"/>
              <a:t> from a </a:t>
            </a:r>
            <a:r>
              <a:rPr lang="it-IT" sz="2000" dirty="0" err="1"/>
              <a:t>variety</a:t>
            </a:r>
            <a:r>
              <a:rPr lang="it-IT" sz="2000" dirty="0"/>
              <a:t> of </a:t>
            </a:r>
            <a:r>
              <a:rPr lang="it-IT" sz="2000" dirty="0" err="1"/>
              <a:t>organizations</a:t>
            </a:r>
            <a:r>
              <a:rPr lang="it-IT" sz="2000" dirty="0"/>
              <a:t>:</a:t>
            </a:r>
          </a:p>
          <a:p>
            <a:pPr lvl="1"/>
            <a:r>
              <a:rPr lang="it-IT" sz="1800" dirty="0" err="1"/>
              <a:t>Ministries</a:t>
            </a:r>
            <a:r>
              <a:rPr lang="it-IT" sz="1800" dirty="0"/>
              <a:t>, </a:t>
            </a:r>
            <a:r>
              <a:rPr lang="it-IT" sz="1800" dirty="0" err="1"/>
              <a:t>Regions</a:t>
            </a:r>
            <a:r>
              <a:rPr lang="it-IT" sz="1800" dirty="0"/>
              <a:t>, </a:t>
            </a:r>
            <a:r>
              <a:rPr lang="it-IT" sz="1800" dirty="0" err="1"/>
              <a:t>Health</a:t>
            </a:r>
            <a:r>
              <a:rPr lang="it-IT" sz="1800" dirty="0"/>
              <a:t> Companies, etc.</a:t>
            </a:r>
          </a:p>
          <a:p>
            <a:pPr lvl="1"/>
            <a:r>
              <a:rPr lang="it-IT" sz="1800" dirty="0" err="1"/>
              <a:t>These</a:t>
            </a:r>
            <a:r>
              <a:rPr lang="it-IT" sz="1800" dirty="0"/>
              <a:t> </a:t>
            </a:r>
            <a:r>
              <a:rPr lang="it-IT" sz="1800" dirty="0" err="1"/>
              <a:t>services</a:t>
            </a:r>
            <a:r>
              <a:rPr lang="it-IT" sz="1800" dirty="0"/>
              <a:t> are </a:t>
            </a:r>
            <a:r>
              <a:rPr lang="it-IT" sz="1800" dirty="0" err="1"/>
              <a:t>typically</a:t>
            </a:r>
            <a:r>
              <a:rPr lang="it-IT" sz="1800" dirty="0"/>
              <a:t> </a:t>
            </a:r>
            <a:r>
              <a:rPr lang="it-IT" sz="1800" dirty="0" err="1"/>
              <a:t>implemented</a:t>
            </a:r>
            <a:r>
              <a:rPr lang="it-IT" sz="1800" dirty="0"/>
              <a:t> </a:t>
            </a:r>
            <a:r>
              <a:rPr lang="it-IT" sz="1800" dirty="0" err="1"/>
              <a:t>using</a:t>
            </a:r>
            <a:r>
              <a:rPr lang="it-IT" sz="1800" dirty="0"/>
              <a:t> </a:t>
            </a:r>
            <a:r>
              <a:rPr lang="it-IT" sz="1800" b="1" dirty="0"/>
              <a:t>Web Services </a:t>
            </a:r>
            <a:r>
              <a:rPr lang="it-IT" sz="1800" b="1" dirty="0" err="1"/>
              <a:t>technology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26407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Prescription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regulations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Art. 50 Decree Law 30 September 2003, no. 269 and </a:t>
            </a:r>
            <a:r>
              <a:rPr lang="en-US" sz="2400" dirty="0" err="1" smtClean="0"/>
              <a:t>ss.mm.ii</a:t>
            </a:r>
            <a:endParaRPr lang="en-US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DPCM of 26 March 2008</a:t>
            </a:r>
          </a:p>
          <a:p>
            <a:endParaRPr lang="it-IT" sz="2400" dirty="0"/>
          </a:p>
          <a:p>
            <a:r>
              <a:rPr lang="en-US" sz="2400" dirty="0"/>
              <a:t>Decree of </a:t>
            </a:r>
            <a:r>
              <a:rPr lang="en-US" sz="2400" dirty="0" smtClean="0"/>
              <a:t>2 November </a:t>
            </a:r>
            <a:r>
              <a:rPr lang="en-US" sz="2400" dirty="0"/>
              <a:t>2011 of the Ministry of Economy and Finance, in agreement with the Ministry of </a:t>
            </a:r>
            <a:r>
              <a:rPr lang="en-US" sz="2400" dirty="0" smtClean="0"/>
              <a:t>Health</a:t>
            </a:r>
          </a:p>
          <a:p>
            <a:endParaRPr lang="it-IT" sz="2400" dirty="0"/>
          </a:p>
          <a:p>
            <a:r>
              <a:rPr lang="en-US" sz="2400" dirty="0"/>
              <a:t>Decree of 2 July 2012 of the Ministry of Economy and Finance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6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Prescription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Actors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000" b="1" dirty="0"/>
              <a:t>General </a:t>
            </a:r>
            <a:r>
              <a:rPr lang="it-IT" sz="2000" b="1" dirty="0" err="1"/>
              <a:t>Practitioner</a:t>
            </a:r>
            <a:endParaRPr lang="it-IT" sz="2000" b="1" dirty="0"/>
          </a:p>
          <a:p>
            <a:pPr lvl="1"/>
            <a:r>
              <a:rPr lang="it-IT" sz="1800" dirty="0" err="1"/>
              <a:t>Prescribes</a:t>
            </a:r>
            <a:r>
              <a:rPr lang="it-IT" sz="1800" dirty="0"/>
              <a:t> a </a:t>
            </a:r>
            <a:r>
              <a:rPr lang="it-IT" sz="1800" dirty="0" err="1"/>
              <a:t>digital</a:t>
            </a:r>
            <a:r>
              <a:rPr lang="it-IT" sz="1800" dirty="0"/>
              <a:t> </a:t>
            </a:r>
            <a:r>
              <a:rPr lang="it-IT" sz="1800" dirty="0" err="1"/>
              <a:t>recipe</a:t>
            </a:r>
            <a:endParaRPr lang="it-IT" sz="18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b="1" dirty="0" err="1"/>
              <a:t>Patient</a:t>
            </a:r>
            <a:endParaRPr lang="it-IT" sz="2000" b="1" dirty="0"/>
          </a:p>
          <a:p>
            <a:pPr lvl="1"/>
            <a:r>
              <a:rPr lang="it-IT" sz="1800" dirty="0" err="1"/>
              <a:t>Subject</a:t>
            </a:r>
            <a:r>
              <a:rPr lang="it-IT" sz="1800" dirty="0"/>
              <a:t> of the </a:t>
            </a:r>
            <a:r>
              <a:rPr lang="it-IT" sz="1800" dirty="0" err="1"/>
              <a:t>prescription</a:t>
            </a:r>
            <a:r>
              <a:rPr lang="it-IT" sz="1800" dirty="0"/>
              <a:t> </a:t>
            </a:r>
          </a:p>
          <a:p>
            <a:endParaRPr lang="it-IT" sz="2000" dirty="0"/>
          </a:p>
          <a:p>
            <a:r>
              <a:rPr lang="it-IT" sz="2000" b="1" dirty="0"/>
              <a:t>Healthcare </a:t>
            </a:r>
            <a:r>
              <a:rPr lang="it-IT" sz="2000" b="1" dirty="0" err="1"/>
              <a:t>Facility</a:t>
            </a:r>
            <a:endParaRPr lang="it-IT" sz="2000" b="1" dirty="0"/>
          </a:p>
          <a:p>
            <a:pPr lvl="1"/>
            <a:r>
              <a:rPr lang="it-IT" sz="1800" dirty="0" err="1"/>
              <a:t>Delivers</a:t>
            </a:r>
            <a:r>
              <a:rPr lang="it-IT" sz="1800" dirty="0"/>
              <a:t> a </a:t>
            </a:r>
            <a:r>
              <a:rPr lang="it-IT" sz="1800" dirty="0" err="1"/>
              <a:t>health</a:t>
            </a:r>
            <a:r>
              <a:rPr lang="it-IT" sz="1800" dirty="0"/>
              <a:t> service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113211" cy="4525963"/>
          </a:xfrm>
        </p:spPr>
        <p:txBody>
          <a:bodyPr>
            <a:normAutofit/>
          </a:bodyPr>
          <a:lstStyle/>
          <a:p>
            <a:r>
              <a:rPr lang="it-IT" sz="1800" b="1" dirty="0" err="1"/>
              <a:t>Ministry</a:t>
            </a:r>
            <a:r>
              <a:rPr lang="it-IT" sz="1800" b="1" dirty="0"/>
              <a:t> of Economy and Finance</a:t>
            </a:r>
          </a:p>
          <a:p>
            <a:pPr lvl="1"/>
            <a:r>
              <a:rPr lang="it-IT" sz="1600" dirty="0"/>
              <a:t>SAC (Central Reception System)</a:t>
            </a:r>
          </a:p>
          <a:p>
            <a:pPr lvl="2"/>
            <a:r>
              <a:rPr lang="it-IT" sz="1400" dirty="0"/>
              <a:t>Central </a:t>
            </a:r>
            <a:r>
              <a:rPr lang="it-IT" sz="1400" dirty="0" err="1"/>
              <a:t>repository</a:t>
            </a:r>
            <a:r>
              <a:rPr lang="it-IT" sz="1400" dirty="0"/>
              <a:t> </a:t>
            </a:r>
            <a:r>
              <a:rPr lang="it-IT" sz="1400" dirty="0" err="1"/>
              <a:t>services</a:t>
            </a:r>
            <a:r>
              <a:rPr lang="it-IT" sz="1400" dirty="0"/>
              <a:t> </a:t>
            </a:r>
            <a:r>
              <a:rPr lang="it-IT" sz="1400" dirty="0" err="1"/>
              <a:t>able</a:t>
            </a:r>
            <a:r>
              <a:rPr lang="it-IT" sz="1400" dirty="0"/>
              <a:t> to </a:t>
            </a:r>
            <a:r>
              <a:rPr lang="it-IT" sz="1400" dirty="0" err="1"/>
              <a:t>store</a:t>
            </a:r>
            <a:r>
              <a:rPr lang="it-IT" sz="1400" dirty="0"/>
              <a:t> and </a:t>
            </a:r>
            <a:r>
              <a:rPr lang="it-IT" sz="1400" dirty="0" err="1"/>
              <a:t>make</a:t>
            </a:r>
            <a:r>
              <a:rPr lang="it-IT" sz="1400" dirty="0"/>
              <a:t> </a:t>
            </a:r>
            <a:r>
              <a:rPr lang="it-IT" sz="1400" dirty="0" err="1"/>
              <a:t>available</a:t>
            </a:r>
            <a:r>
              <a:rPr lang="it-IT" sz="1400" dirty="0"/>
              <a:t> </a:t>
            </a:r>
            <a:r>
              <a:rPr lang="it-IT" sz="1400" dirty="0" err="1"/>
              <a:t>digital</a:t>
            </a:r>
            <a:r>
              <a:rPr lang="it-IT" sz="1400" dirty="0"/>
              <a:t> </a:t>
            </a:r>
            <a:r>
              <a:rPr lang="it-IT" sz="1400" dirty="0" err="1"/>
              <a:t>recipes</a:t>
            </a:r>
            <a:endParaRPr lang="it-IT" sz="1400" dirty="0"/>
          </a:p>
          <a:p>
            <a:pPr lvl="2"/>
            <a:r>
              <a:rPr lang="it-IT" sz="1400" dirty="0" err="1"/>
              <a:t>Functionalities</a:t>
            </a:r>
            <a:r>
              <a:rPr lang="it-IT" sz="1400" dirty="0"/>
              <a:t> </a:t>
            </a:r>
            <a:r>
              <a:rPr lang="it-IT" sz="1400" dirty="0" err="1"/>
              <a:t>implemented</a:t>
            </a:r>
            <a:r>
              <a:rPr lang="it-IT" sz="1400" dirty="0"/>
              <a:t> </a:t>
            </a:r>
            <a:r>
              <a:rPr lang="it-IT" sz="1400" dirty="0" err="1"/>
              <a:t>both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Web Services and Web Application </a:t>
            </a:r>
            <a:r>
              <a:rPr lang="it-IT" sz="1400" dirty="0" err="1"/>
              <a:t>technologies</a:t>
            </a:r>
            <a:endParaRPr lang="it-IT" sz="1400" dirty="0"/>
          </a:p>
          <a:p>
            <a:endParaRPr lang="it-IT" sz="1800" b="1" dirty="0" smtClean="0"/>
          </a:p>
          <a:p>
            <a:r>
              <a:rPr lang="it-IT" sz="1800" b="1" dirty="0" err="1" smtClean="0"/>
              <a:t>Region</a:t>
            </a:r>
            <a:endParaRPr lang="it-IT" sz="1800" b="1" dirty="0"/>
          </a:p>
          <a:p>
            <a:pPr lvl="1"/>
            <a:r>
              <a:rPr lang="it-IT" sz="1600" dirty="0"/>
              <a:t>SAR (</a:t>
            </a:r>
            <a:r>
              <a:rPr lang="it-IT" sz="1600" dirty="0" err="1"/>
              <a:t>Regional</a:t>
            </a:r>
            <a:r>
              <a:rPr lang="it-IT" sz="1600" dirty="0"/>
              <a:t> Reception System)</a:t>
            </a:r>
          </a:p>
          <a:p>
            <a:pPr lvl="2"/>
            <a:r>
              <a:rPr lang="it-IT" sz="1400" dirty="0"/>
              <a:t>Local </a:t>
            </a:r>
            <a:r>
              <a:rPr lang="it-IT" sz="1400" dirty="0" err="1"/>
              <a:t>repository</a:t>
            </a:r>
            <a:r>
              <a:rPr lang="it-IT" sz="1400" dirty="0"/>
              <a:t> </a:t>
            </a:r>
            <a:r>
              <a:rPr lang="it-IT" sz="1400" dirty="0" err="1"/>
              <a:t>services</a:t>
            </a:r>
            <a:r>
              <a:rPr lang="it-IT" sz="1400" dirty="0"/>
              <a:t> </a:t>
            </a:r>
            <a:r>
              <a:rPr lang="it-IT" sz="1400" dirty="0" err="1"/>
              <a:t>connected</a:t>
            </a:r>
            <a:r>
              <a:rPr lang="it-IT" sz="1400" dirty="0"/>
              <a:t> to SAR </a:t>
            </a:r>
            <a:r>
              <a:rPr lang="it-IT" sz="1400" dirty="0" err="1"/>
              <a:t>able</a:t>
            </a:r>
            <a:r>
              <a:rPr lang="it-IT" sz="1400" dirty="0"/>
              <a:t> to </a:t>
            </a:r>
            <a:r>
              <a:rPr lang="it-IT" sz="1400" dirty="0" err="1"/>
              <a:t>store</a:t>
            </a:r>
            <a:r>
              <a:rPr lang="it-IT" sz="1400" dirty="0"/>
              <a:t> and </a:t>
            </a:r>
            <a:r>
              <a:rPr lang="it-IT" sz="1400" dirty="0" err="1"/>
              <a:t>make</a:t>
            </a:r>
            <a:r>
              <a:rPr lang="it-IT" sz="1400" dirty="0"/>
              <a:t> </a:t>
            </a:r>
            <a:r>
              <a:rPr lang="it-IT" sz="1400" dirty="0" err="1"/>
              <a:t>available</a:t>
            </a:r>
            <a:r>
              <a:rPr lang="it-IT" sz="1400" dirty="0"/>
              <a:t> </a:t>
            </a:r>
            <a:r>
              <a:rPr lang="it-IT" sz="1400" dirty="0" err="1"/>
              <a:t>digital</a:t>
            </a:r>
            <a:r>
              <a:rPr lang="it-IT" sz="1400" dirty="0"/>
              <a:t> </a:t>
            </a:r>
            <a:r>
              <a:rPr lang="it-IT" sz="1400" dirty="0" err="1"/>
              <a:t>recipes</a:t>
            </a:r>
            <a:endParaRPr lang="it-IT" sz="1400" dirty="0"/>
          </a:p>
          <a:p>
            <a:pPr lvl="1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590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Prescription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flow: SAC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801" y="3467765"/>
            <a:ext cx="594763" cy="515019"/>
          </a:xfrm>
          <a:prstGeom prst="rect">
            <a:avLst/>
          </a:prstGeom>
        </p:spPr>
      </p:pic>
      <p:cxnSp>
        <p:nvCxnSpPr>
          <p:cNvPr id="33" name="Connettore 4 32"/>
          <p:cNvCxnSpPr>
            <a:stCxn id="32" idx="0"/>
            <a:endCxn id="34" idx="1"/>
          </p:cNvCxnSpPr>
          <p:nvPr/>
        </p:nvCxnSpPr>
        <p:spPr>
          <a:xfrm rot="5400000" flipH="1" flipV="1">
            <a:off x="2266654" y="2505758"/>
            <a:ext cx="472538" cy="1451478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Rettangolo arrotondato 33"/>
          <p:cNvSpPr/>
          <p:nvPr/>
        </p:nvSpPr>
        <p:spPr>
          <a:xfrm>
            <a:off x="3228660" y="2778516"/>
            <a:ext cx="1398495" cy="433422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71466">
              <a:defRPr/>
            </a:pPr>
            <a:r>
              <a:rPr lang="it-IT" sz="1050" b="1" kern="0" dirty="0">
                <a:solidFill>
                  <a:prstClr val="white"/>
                </a:solidFill>
                <a:latin typeface="Calibri"/>
              </a:rPr>
              <a:t>SAC – Central Reception System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741773" y="2762006"/>
            <a:ext cx="1422184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1. Electronic </a:t>
            </a:r>
            <a:r>
              <a:rPr lang="it-IT" sz="894" kern="0" dirty="0" err="1">
                <a:solidFill>
                  <a:prstClr val="black"/>
                </a:solidFill>
              </a:rPr>
              <a:t>recipe</a:t>
            </a:r>
            <a:r>
              <a:rPr lang="it-IT" sz="894" kern="0" dirty="0">
                <a:solidFill>
                  <a:prstClr val="black"/>
                </a:solidFill>
              </a:rPr>
              <a:t> data</a:t>
            </a:r>
          </a:p>
        </p:txBody>
      </p:sp>
      <p:cxnSp>
        <p:nvCxnSpPr>
          <p:cNvPr id="36" name="Connettore 4 35"/>
          <p:cNvCxnSpPr>
            <a:stCxn id="34" idx="2"/>
            <a:endCxn id="32" idx="3"/>
          </p:cNvCxnSpPr>
          <p:nvPr/>
        </p:nvCxnSpPr>
        <p:spPr>
          <a:xfrm rot="5400000">
            <a:off x="2744569" y="2541934"/>
            <a:ext cx="513337" cy="1853344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" name="CasellaDiTesto 36"/>
          <p:cNvSpPr txBox="1"/>
          <p:nvPr/>
        </p:nvSpPr>
        <p:spPr>
          <a:xfrm>
            <a:off x="2183186" y="3467766"/>
            <a:ext cx="2255746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2. </a:t>
            </a:r>
            <a:r>
              <a:rPr lang="en-US" sz="894" kern="0" dirty="0">
                <a:solidFill>
                  <a:prstClr val="black"/>
                </a:solidFill>
              </a:rPr>
              <a:t>Positive confirmation of receiving data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cxnSp>
        <p:nvCxnSpPr>
          <p:cNvPr id="38" name="Connettore 4 37"/>
          <p:cNvCxnSpPr>
            <a:stCxn id="41" idx="2"/>
          </p:cNvCxnSpPr>
          <p:nvPr/>
        </p:nvCxnSpPr>
        <p:spPr>
          <a:xfrm rot="16200000" flipH="1">
            <a:off x="2852643" y="3073934"/>
            <a:ext cx="221782" cy="2423861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9" name="Rettangolo 38"/>
          <p:cNvSpPr/>
          <p:nvPr/>
        </p:nvSpPr>
        <p:spPr>
          <a:xfrm>
            <a:off x="1843707" y="4184201"/>
            <a:ext cx="1973617" cy="229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3. </a:t>
            </a:r>
            <a:r>
              <a:rPr lang="en-US" sz="894" kern="0" dirty="0">
                <a:solidFill>
                  <a:prstClr val="black"/>
                </a:solidFill>
              </a:rPr>
              <a:t>Paper memo of electronic recipe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603" y="4195004"/>
            <a:ext cx="231692" cy="449425"/>
          </a:xfrm>
          <a:prstGeom prst="rect">
            <a:avLst/>
          </a:prstGeom>
        </p:spPr>
      </p:pic>
      <p:sp>
        <p:nvSpPr>
          <p:cNvPr id="41" name="CasellaDiTesto 40"/>
          <p:cNvSpPr txBox="1"/>
          <p:nvPr/>
        </p:nvSpPr>
        <p:spPr>
          <a:xfrm>
            <a:off x="1033065" y="3962416"/>
            <a:ext cx="143707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General </a:t>
            </a:r>
            <a:r>
              <a:rPr lang="it-IT" sz="894" kern="0" dirty="0" err="1">
                <a:solidFill>
                  <a:prstClr val="black"/>
                </a:solidFill>
              </a:rPr>
              <a:t>Practitioner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4098120" y="4606040"/>
            <a:ext cx="543739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 err="1">
                <a:solidFill>
                  <a:prstClr val="black"/>
                </a:solidFill>
              </a:rPr>
              <a:t>Patient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812772" y="4353867"/>
            <a:ext cx="285746" cy="168517"/>
          </a:xfrm>
          <a:prstGeom prst="rect">
            <a:avLst/>
          </a:prstGeom>
        </p:spPr>
      </p:pic>
      <p:sp>
        <p:nvSpPr>
          <p:cNvPr id="44" name="Rettangolo 43"/>
          <p:cNvSpPr/>
          <p:nvPr/>
        </p:nvSpPr>
        <p:spPr>
          <a:xfrm>
            <a:off x="4829990" y="3962415"/>
            <a:ext cx="1537600" cy="229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4. Delivery of </a:t>
            </a:r>
            <a:r>
              <a:rPr lang="it-IT" sz="894" kern="0" dirty="0" err="1">
                <a:solidFill>
                  <a:prstClr val="black"/>
                </a:solidFill>
              </a:rPr>
              <a:t>paper</a:t>
            </a:r>
            <a:r>
              <a:rPr lang="it-IT" sz="894" kern="0" dirty="0">
                <a:solidFill>
                  <a:prstClr val="black"/>
                </a:solidFill>
              </a:rPr>
              <a:t> memo</a:t>
            </a: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752" y="4090608"/>
            <a:ext cx="533204" cy="625245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5788281" y="4644430"/>
            <a:ext cx="2123452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Healthcare </a:t>
            </a:r>
            <a:r>
              <a:rPr lang="it-IT" sz="894" kern="0" dirty="0" err="1">
                <a:solidFill>
                  <a:prstClr val="black"/>
                </a:solidFill>
              </a:rPr>
              <a:t>Facility</a:t>
            </a:r>
            <a:r>
              <a:rPr lang="it-IT" sz="894" kern="0" dirty="0">
                <a:solidFill>
                  <a:prstClr val="black"/>
                </a:solidFill>
              </a:rPr>
              <a:t/>
            </a:r>
            <a:br>
              <a:rPr lang="it-IT" sz="894" kern="0" dirty="0">
                <a:solidFill>
                  <a:prstClr val="black"/>
                </a:solidFill>
              </a:rPr>
            </a:br>
            <a:r>
              <a:rPr lang="it-IT" sz="894" kern="0" dirty="0">
                <a:solidFill>
                  <a:prstClr val="black"/>
                </a:solidFill>
              </a:rPr>
              <a:t>(</a:t>
            </a:r>
            <a:r>
              <a:rPr lang="it-IT" sz="894" kern="0" dirty="0" err="1">
                <a:solidFill>
                  <a:prstClr val="black"/>
                </a:solidFill>
              </a:rPr>
              <a:t>Farmacy</a:t>
            </a:r>
            <a:r>
              <a:rPr lang="it-IT" sz="894" kern="0" dirty="0">
                <a:solidFill>
                  <a:prstClr val="black"/>
                </a:solidFill>
              </a:rPr>
              <a:t>, Hospital, etc.)</a:t>
            </a:r>
          </a:p>
        </p:txBody>
      </p:sp>
      <p:cxnSp>
        <p:nvCxnSpPr>
          <p:cNvPr id="47" name="Connettore 4 46"/>
          <p:cNvCxnSpPr>
            <a:stCxn id="45" idx="0"/>
          </p:cNvCxnSpPr>
          <p:nvPr/>
        </p:nvCxnSpPr>
        <p:spPr>
          <a:xfrm rot="16200000" flipV="1">
            <a:off x="5239426" y="2493679"/>
            <a:ext cx="984661" cy="2209197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8" name="CasellaDiTesto 47"/>
          <p:cNvSpPr txBox="1"/>
          <p:nvPr/>
        </p:nvSpPr>
        <p:spPr>
          <a:xfrm>
            <a:off x="4728319" y="2929971"/>
            <a:ext cx="2191626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5. Data </a:t>
            </a:r>
            <a:r>
              <a:rPr lang="it-IT" sz="894" kern="0" dirty="0" err="1">
                <a:solidFill>
                  <a:prstClr val="black"/>
                </a:solidFill>
              </a:rPr>
              <a:t>request</a:t>
            </a:r>
            <a:r>
              <a:rPr lang="it-IT" sz="894" kern="0" dirty="0">
                <a:solidFill>
                  <a:prstClr val="black"/>
                </a:solidFill>
              </a:rPr>
              <a:t> of the </a:t>
            </a:r>
            <a:r>
              <a:rPr lang="en-US" sz="894" kern="0" dirty="0">
                <a:solidFill>
                  <a:prstClr val="black"/>
                </a:solidFill>
              </a:rPr>
              <a:t>service to deliver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cxnSp>
        <p:nvCxnSpPr>
          <p:cNvPr id="49" name="Connettore 4 48"/>
          <p:cNvCxnSpPr>
            <a:endCxn id="45" idx="3"/>
          </p:cNvCxnSpPr>
          <p:nvPr/>
        </p:nvCxnSpPr>
        <p:spPr>
          <a:xfrm>
            <a:off x="4627157" y="2843624"/>
            <a:ext cx="2475799" cy="1559606"/>
          </a:xfrm>
          <a:prstGeom prst="bentConnector3">
            <a:avLst>
              <a:gd name="adj1" fmla="val 11847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CasellaDiTesto 49"/>
          <p:cNvSpPr txBox="1"/>
          <p:nvPr/>
        </p:nvSpPr>
        <p:spPr>
          <a:xfrm>
            <a:off x="4741896" y="2631069"/>
            <a:ext cx="2496196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6. Data of the </a:t>
            </a:r>
            <a:r>
              <a:rPr lang="en-US" sz="894" kern="0" dirty="0">
                <a:solidFill>
                  <a:prstClr val="black"/>
                </a:solidFill>
              </a:rPr>
              <a:t>service to deliver </a:t>
            </a:r>
            <a:r>
              <a:rPr lang="it-IT" sz="894" kern="0" dirty="0">
                <a:solidFill>
                  <a:prstClr val="black"/>
                </a:solidFill>
              </a:rPr>
              <a:t>+ </a:t>
            </a:r>
            <a:r>
              <a:rPr lang="it-IT" sz="894" kern="0" dirty="0" err="1">
                <a:solidFill>
                  <a:prstClr val="black"/>
                </a:solidFill>
              </a:rPr>
              <a:t>exemptions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108513" y="2892014"/>
            <a:ext cx="954107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010101011100</a:t>
            </a:r>
          </a:p>
        </p:txBody>
      </p:sp>
      <p:cxnSp>
        <p:nvCxnSpPr>
          <p:cNvPr id="52" name="Connettore 4 51"/>
          <p:cNvCxnSpPr>
            <a:stCxn id="46" idx="2"/>
            <a:endCxn id="34" idx="0"/>
          </p:cNvCxnSpPr>
          <p:nvPr/>
        </p:nvCxnSpPr>
        <p:spPr>
          <a:xfrm rot="5400000" flipH="1">
            <a:off x="4280952" y="2425471"/>
            <a:ext cx="2216010" cy="2922099"/>
          </a:xfrm>
          <a:prstGeom prst="bentConnector5">
            <a:avLst>
              <a:gd name="adj1" fmla="val -8382"/>
              <a:gd name="adj2" fmla="val -49175"/>
              <a:gd name="adj3" fmla="val 108382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3" name="CasellaDiTesto 52"/>
          <p:cNvSpPr txBox="1"/>
          <p:nvPr/>
        </p:nvSpPr>
        <p:spPr>
          <a:xfrm>
            <a:off x="4255341" y="2321381"/>
            <a:ext cx="1806905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8. Data on the </a:t>
            </a:r>
            <a:r>
              <a:rPr lang="it-IT" sz="894" kern="0" dirty="0" err="1">
                <a:solidFill>
                  <a:prstClr val="black"/>
                </a:solidFill>
              </a:rPr>
              <a:t>delivered</a:t>
            </a:r>
            <a:r>
              <a:rPr lang="it-IT" sz="894" kern="0" dirty="0">
                <a:solidFill>
                  <a:prstClr val="black"/>
                </a:solidFill>
              </a:rPr>
              <a:t> service</a:t>
            </a:r>
          </a:p>
        </p:txBody>
      </p:sp>
      <p:cxnSp>
        <p:nvCxnSpPr>
          <p:cNvPr id="54" name="Connettore 4 53"/>
          <p:cNvCxnSpPr>
            <a:stCxn id="45" idx="1"/>
          </p:cNvCxnSpPr>
          <p:nvPr/>
        </p:nvCxnSpPr>
        <p:spPr>
          <a:xfrm rot="10800000" flipV="1">
            <a:off x="4480293" y="4403231"/>
            <a:ext cx="2089458" cy="11915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Rettangolo 54"/>
          <p:cNvSpPr/>
          <p:nvPr/>
        </p:nvSpPr>
        <p:spPr>
          <a:xfrm>
            <a:off x="4578805" y="4499767"/>
            <a:ext cx="979755" cy="229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7. </a:t>
            </a:r>
            <a:r>
              <a:rPr lang="it-IT" sz="894" kern="0" dirty="0" err="1">
                <a:solidFill>
                  <a:prstClr val="black"/>
                </a:solidFill>
              </a:rPr>
              <a:t>Dispensation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cxnSp>
        <p:nvCxnSpPr>
          <p:cNvPr id="56" name="Connettore 2 55"/>
          <p:cNvCxnSpPr/>
          <p:nvPr/>
        </p:nvCxnSpPr>
        <p:spPr>
          <a:xfrm>
            <a:off x="4480293" y="4211292"/>
            <a:ext cx="2089458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7" name="Immagin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18929" y="4134315"/>
            <a:ext cx="285746" cy="168517"/>
          </a:xfrm>
          <a:prstGeom prst="rect">
            <a:avLst/>
          </a:prstGeom>
        </p:spPr>
      </p:pic>
      <p:pic>
        <p:nvPicPr>
          <p:cNvPr id="3074" name="Picture 2" descr="Risultati immagini per edific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44" y="1587374"/>
            <a:ext cx="615032" cy="6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546599" y="2210826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71466">
              <a:defRPr/>
            </a:pPr>
            <a:r>
              <a:rPr lang="it-IT" sz="1000" b="1" kern="0" dirty="0" err="1">
                <a:solidFill>
                  <a:prstClr val="black"/>
                </a:solidFill>
              </a:rPr>
              <a:t>Ministry</a:t>
            </a:r>
            <a:r>
              <a:rPr lang="it-IT" sz="1000" b="1" kern="0" dirty="0">
                <a:solidFill>
                  <a:prstClr val="black"/>
                </a:solidFill>
              </a:rPr>
              <a:t> of </a:t>
            </a:r>
            <a:r>
              <a:rPr lang="it-IT" sz="1000" b="1" kern="0" dirty="0" smtClean="0">
                <a:solidFill>
                  <a:prstClr val="black"/>
                </a:solidFill>
              </a:rPr>
              <a:t>Economy</a:t>
            </a:r>
            <a:br>
              <a:rPr lang="it-IT" sz="1000" b="1" kern="0" dirty="0" smtClean="0">
                <a:solidFill>
                  <a:prstClr val="black"/>
                </a:solidFill>
              </a:rPr>
            </a:br>
            <a:r>
              <a:rPr lang="it-IT" sz="1000" b="1" kern="0" dirty="0" smtClean="0">
                <a:solidFill>
                  <a:prstClr val="black"/>
                </a:solidFill>
              </a:rPr>
              <a:t>and Finance</a:t>
            </a:r>
            <a:endParaRPr lang="it-IT" sz="1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Prescription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flow: SAR-SAC</a:t>
            </a:r>
          </a:p>
        </p:txBody>
      </p:sp>
      <p:sp>
        <p:nvSpPr>
          <p:cNvPr id="138" name="Rettangolo arrotondato 137"/>
          <p:cNvSpPr/>
          <p:nvPr/>
        </p:nvSpPr>
        <p:spPr>
          <a:xfrm>
            <a:off x="1716148" y="2280240"/>
            <a:ext cx="1398495" cy="433422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71466">
              <a:defRPr/>
            </a:pPr>
            <a:r>
              <a:rPr lang="it-IT" sz="1050" b="1" kern="0" dirty="0">
                <a:solidFill>
                  <a:prstClr val="white"/>
                </a:solidFill>
                <a:latin typeface="Calibri"/>
              </a:rPr>
              <a:t>SAC – Central Reception System</a:t>
            </a:r>
          </a:p>
        </p:txBody>
      </p:sp>
      <p:sp>
        <p:nvSpPr>
          <p:cNvPr id="139" name="CasellaDiTesto 138"/>
          <p:cNvSpPr txBox="1"/>
          <p:nvPr/>
        </p:nvSpPr>
        <p:spPr>
          <a:xfrm>
            <a:off x="3114644" y="2284395"/>
            <a:ext cx="2775119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en-US" sz="894" kern="0" dirty="0" err="1">
                <a:solidFill>
                  <a:prstClr val="black"/>
                </a:solidFill>
              </a:rPr>
              <a:t>Telematic</a:t>
            </a:r>
            <a:r>
              <a:rPr lang="en-US" sz="894" kern="0" dirty="0">
                <a:solidFill>
                  <a:prstClr val="black"/>
                </a:solidFill>
              </a:rPr>
              <a:t> transmission of the collected information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pic>
        <p:nvPicPr>
          <p:cNvPr id="140" name="Immagine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50" y="4028862"/>
            <a:ext cx="594763" cy="515019"/>
          </a:xfrm>
          <a:prstGeom prst="rect">
            <a:avLst/>
          </a:prstGeom>
        </p:spPr>
      </p:pic>
      <p:cxnSp>
        <p:nvCxnSpPr>
          <p:cNvPr id="141" name="Connettore 4 140"/>
          <p:cNvCxnSpPr>
            <a:stCxn id="140" idx="0"/>
            <a:endCxn id="142" idx="1"/>
          </p:cNvCxnSpPr>
          <p:nvPr/>
        </p:nvCxnSpPr>
        <p:spPr>
          <a:xfrm rot="5400000" flipH="1" flipV="1">
            <a:off x="2712903" y="3066854"/>
            <a:ext cx="472538" cy="1451478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2" name="Rettangolo arrotondato 141"/>
          <p:cNvSpPr/>
          <p:nvPr/>
        </p:nvSpPr>
        <p:spPr>
          <a:xfrm>
            <a:off x="3674909" y="3339613"/>
            <a:ext cx="1398495" cy="43342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371466">
              <a:defRPr/>
            </a:pPr>
            <a:r>
              <a:rPr lang="it-IT" sz="1050" b="1" kern="0" dirty="0">
                <a:solidFill>
                  <a:prstClr val="white"/>
                </a:solidFill>
                <a:latin typeface="Calibri"/>
              </a:rPr>
              <a:t>SAR – </a:t>
            </a:r>
            <a:r>
              <a:rPr lang="it-IT" sz="1050" b="1" kern="0" dirty="0" err="1">
                <a:solidFill>
                  <a:prstClr val="white"/>
                </a:solidFill>
                <a:latin typeface="Calibri"/>
              </a:rPr>
              <a:t>Regional</a:t>
            </a:r>
            <a:r>
              <a:rPr lang="it-IT" sz="1050" b="1" kern="0" dirty="0">
                <a:solidFill>
                  <a:prstClr val="white"/>
                </a:solidFill>
                <a:latin typeface="Calibri"/>
              </a:rPr>
              <a:t> Reception System</a:t>
            </a:r>
          </a:p>
        </p:txBody>
      </p:sp>
      <p:sp>
        <p:nvSpPr>
          <p:cNvPr id="143" name="CasellaDiTesto 142"/>
          <p:cNvSpPr txBox="1"/>
          <p:nvPr/>
        </p:nvSpPr>
        <p:spPr>
          <a:xfrm>
            <a:off x="2196277" y="3331359"/>
            <a:ext cx="1422184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1. Electronic </a:t>
            </a:r>
            <a:r>
              <a:rPr lang="it-IT" sz="894" kern="0" dirty="0" err="1">
                <a:solidFill>
                  <a:prstClr val="black"/>
                </a:solidFill>
              </a:rPr>
              <a:t>recipe</a:t>
            </a:r>
            <a:r>
              <a:rPr lang="it-IT" sz="894" kern="0" dirty="0">
                <a:solidFill>
                  <a:prstClr val="black"/>
                </a:solidFill>
              </a:rPr>
              <a:t> data</a:t>
            </a:r>
          </a:p>
        </p:txBody>
      </p:sp>
      <p:cxnSp>
        <p:nvCxnSpPr>
          <p:cNvPr id="144" name="Connettore 4 143"/>
          <p:cNvCxnSpPr>
            <a:stCxn id="142" idx="2"/>
            <a:endCxn id="140" idx="3"/>
          </p:cNvCxnSpPr>
          <p:nvPr/>
        </p:nvCxnSpPr>
        <p:spPr>
          <a:xfrm rot="5400000">
            <a:off x="3190819" y="3103031"/>
            <a:ext cx="513337" cy="1853344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5" name="CasellaDiTesto 144"/>
          <p:cNvSpPr txBox="1"/>
          <p:nvPr/>
        </p:nvSpPr>
        <p:spPr>
          <a:xfrm>
            <a:off x="2629434" y="4028863"/>
            <a:ext cx="2255746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2. </a:t>
            </a:r>
            <a:r>
              <a:rPr lang="en-US" sz="894" kern="0" dirty="0">
                <a:solidFill>
                  <a:prstClr val="black"/>
                </a:solidFill>
              </a:rPr>
              <a:t>Positive confirmation of receiving data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cxnSp>
        <p:nvCxnSpPr>
          <p:cNvPr id="146" name="Connettore 4 145"/>
          <p:cNvCxnSpPr>
            <a:stCxn id="149" idx="2"/>
          </p:cNvCxnSpPr>
          <p:nvPr/>
        </p:nvCxnSpPr>
        <p:spPr>
          <a:xfrm rot="16200000" flipH="1">
            <a:off x="3245754" y="3718665"/>
            <a:ext cx="235361" cy="2270170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7" name="Rettangolo 146"/>
          <p:cNvSpPr/>
          <p:nvPr/>
        </p:nvSpPr>
        <p:spPr>
          <a:xfrm>
            <a:off x="2289955" y="4745298"/>
            <a:ext cx="1973617" cy="229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3. </a:t>
            </a:r>
            <a:r>
              <a:rPr lang="en-US" sz="894" kern="0" dirty="0">
                <a:solidFill>
                  <a:prstClr val="black"/>
                </a:solidFill>
              </a:rPr>
              <a:t>Paper memo of electronic recipe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pic>
        <p:nvPicPr>
          <p:cNvPr id="148" name="Immagin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51" y="4756102"/>
            <a:ext cx="231692" cy="449425"/>
          </a:xfrm>
          <a:prstGeom prst="rect">
            <a:avLst/>
          </a:prstGeom>
        </p:spPr>
      </p:pic>
      <p:sp>
        <p:nvSpPr>
          <p:cNvPr id="149" name="CasellaDiTesto 148"/>
          <p:cNvSpPr txBox="1"/>
          <p:nvPr/>
        </p:nvSpPr>
        <p:spPr>
          <a:xfrm>
            <a:off x="1676636" y="4523513"/>
            <a:ext cx="1210588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General </a:t>
            </a:r>
            <a:r>
              <a:rPr lang="it-IT" sz="894" kern="0" dirty="0" err="1">
                <a:solidFill>
                  <a:prstClr val="black"/>
                </a:solidFill>
              </a:rPr>
              <a:t>Practitioner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sp>
        <p:nvSpPr>
          <p:cNvPr id="150" name="CasellaDiTesto 149"/>
          <p:cNvSpPr txBox="1"/>
          <p:nvPr/>
        </p:nvSpPr>
        <p:spPr>
          <a:xfrm>
            <a:off x="4544367" y="5167138"/>
            <a:ext cx="543739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 err="1">
                <a:solidFill>
                  <a:prstClr val="black"/>
                </a:solidFill>
              </a:rPr>
              <a:t>Patient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pic>
        <p:nvPicPr>
          <p:cNvPr id="151" name="Immagin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59021" y="4914964"/>
            <a:ext cx="285746" cy="168517"/>
          </a:xfrm>
          <a:prstGeom prst="rect">
            <a:avLst/>
          </a:prstGeom>
        </p:spPr>
      </p:pic>
      <p:sp>
        <p:nvSpPr>
          <p:cNvPr id="152" name="Rettangolo 151"/>
          <p:cNvSpPr/>
          <p:nvPr/>
        </p:nvSpPr>
        <p:spPr>
          <a:xfrm>
            <a:off x="5276239" y="4523512"/>
            <a:ext cx="1537600" cy="229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4. Delivery of </a:t>
            </a:r>
            <a:r>
              <a:rPr lang="it-IT" sz="894" kern="0" dirty="0" err="1">
                <a:solidFill>
                  <a:prstClr val="black"/>
                </a:solidFill>
              </a:rPr>
              <a:t>paper</a:t>
            </a:r>
            <a:r>
              <a:rPr lang="it-IT" sz="894" kern="0" dirty="0">
                <a:solidFill>
                  <a:prstClr val="black"/>
                </a:solidFill>
              </a:rPr>
              <a:t> memo</a:t>
            </a:r>
          </a:p>
        </p:txBody>
      </p:sp>
      <p:pic>
        <p:nvPicPr>
          <p:cNvPr id="153" name="Immagine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000" y="4651704"/>
            <a:ext cx="533204" cy="625245"/>
          </a:xfrm>
          <a:prstGeom prst="rect">
            <a:avLst/>
          </a:prstGeom>
        </p:spPr>
      </p:pic>
      <p:sp>
        <p:nvSpPr>
          <p:cNvPr id="154" name="CasellaDiTesto 153"/>
          <p:cNvSpPr txBox="1"/>
          <p:nvPr/>
        </p:nvSpPr>
        <p:spPr>
          <a:xfrm>
            <a:off x="6234530" y="5205527"/>
            <a:ext cx="2123452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Healthcare </a:t>
            </a:r>
            <a:r>
              <a:rPr lang="it-IT" sz="894" kern="0" dirty="0" err="1">
                <a:solidFill>
                  <a:prstClr val="black"/>
                </a:solidFill>
              </a:rPr>
              <a:t>Facility</a:t>
            </a:r>
            <a:r>
              <a:rPr lang="it-IT" sz="894" kern="0" dirty="0">
                <a:solidFill>
                  <a:prstClr val="black"/>
                </a:solidFill>
              </a:rPr>
              <a:t/>
            </a:r>
            <a:br>
              <a:rPr lang="it-IT" sz="894" kern="0" dirty="0">
                <a:solidFill>
                  <a:prstClr val="black"/>
                </a:solidFill>
              </a:rPr>
            </a:br>
            <a:r>
              <a:rPr lang="it-IT" sz="894" kern="0" dirty="0">
                <a:solidFill>
                  <a:prstClr val="black"/>
                </a:solidFill>
              </a:rPr>
              <a:t>(</a:t>
            </a:r>
            <a:r>
              <a:rPr lang="it-IT" sz="894" kern="0" dirty="0" err="1">
                <a:solidFill>
                  <a:prstClr val="black"/>
                </a:solidFill>
              </a:rPr>
              <a:t>Farmacy</a:t>
            </a:r>
            <a:r>
              <a:rPr lang="it-IT" sz="894" kern="0" dirty="0">
                <a:solidFill>
                  <a:prstClr val="black"/>
                </a:solidFill>
              </a:rPr>
              <a:t>, Hospital, etc.)</a:t>
            </a:r>
          </a:p>
        </p:txBody>
      </p:sp>
      <p:cxnSp>
        <p:nvCxnSpPr>
          <p:cNvPr id="155" name="Connettore 4 154"/>
          <p:cNvCxnSpPr>
            <a:stCxn id="153" idx="0"/>
          </p:cNvCxnSpPr>
          <p:nvPr/>
        </p:nvCxnSpPr>
        <p:spPr>
          <a:xfrm rot="16200000" flipV="1">
            <a:off x="5685674" y="3054776"/>
            <a:ext cx="984661" cy="2209197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6" name="CasellaDiTesto 155"/>
          <p:cNvSpPr txBox="1"/>
          <p:nvPr/>
        </p:nvSpPr>
        <p:spPr>
          <a:xfrm>
            <a:off x="5174567" y="3491068"/>
            <a:ext cx="2191626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5. Data </a:t>
            </a:r>
            <a:r>
              <a:rPr lang="it-IT" sz="894" kern="0" dirty="0" err="1">
                <a:solidFill>
                  <a:prstClr val="black"/>
                </a:solidFill>
              </a:rPr>
              <a:t>request</a:t>
            </a:r>
            <a:r>
              <a:rPr lang="it-IT" sz="894" kern="0" dirty="0">
                <a:solidFill>
                  <a:prstClr val="black"/>
                </a:solidFill>
              </a:rPr>
              <a:t> of the </a:t>
            </a:r>
            <a:r>
              <a:rPr lang="en-US" sz="894" kern="0" dirty="0">
                <a:solidFill>
                  <a:prstClr val="black"/>
                </a:solidFill>
              </a:rPr>
              <a:t>service to deliver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cxnSp>
        <p:nvCxnSpPr>
          <p:cNvPr id="157" name="Connettore 4 156"/>
          <p:cNvCxnSpPr>
            <a:endCxn id="153" idx="3"/>
          </p:cNvCxnSpPr>
          <p:nvPr/>
        </p:nvCxnSpPr>
        <p:spPr>
          <a:xfrm>
            <a:off x="5073406" y="3404722"/>
            <a:ext cx="2475799" cy="1559606"/>
          </a:xfrm>
          <a:prstGeom prst="bentConnector3">
            <a:avLst>
              <a:gd name="adj1" fmla="val 11847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8" name="CasellaDiTesto 157"/>
          <p:cNvSpPr txBox="1"/>
          <p:nvPr/>
        </p:nvSpPr>
        <p:spPr>
          <a:xfrm>
            <a:off x="5188145" y="3192165"/>
            <a:ext cx="2496196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6. Data of the </a:t>
            </a:r>
            <a:r>
              <a:rPr lang="en-US" sz="894" kern="0" dirty="0">
                <a:solidFill>
                  <a:prstClr val="black"/>
                </a:solidFill>
              </a:rPr>
              <a:t>service to deliver </a:t>
            </a:r>
            <a:r>
              <a:rPr lang="it-IT" sz="894" kern="0" dirty="0">
                <a:solidFill>
                  <a:prstClr val="black"/>
                </a:solidFill>
              </a:rPr>
              <a:t>+ </a:t>
            </a:r>
            <a:r>
              <a:rPr lang="it-IT" sz="894" kern="0" dirty="0" err="1">
                <a:solidFill>
                  <a:prstClr val="black"/>
                </a:solidFill>
              </a:rPr>
              <a:t>exemptions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sp>
        <p:nvSpPr>
          <p:cNvPr id="159" name="CasellaDiTesto 158"/>
          <p:cNvSpPr txBox="1"/>
          <p:nvPr/>
        </p:nvSpPr>
        <p:spPr>
          <a:xfrm>
            <a:off x="2554761" y="3446231"/>
            <a:ext cx="954107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010101011100</a:t>
            </a:r>
          </a:p>
        </p:txBody>
      </p:sp>
      <p:cxnSp>
        <p:nvCxnSpPr>
          <p:cNvPr id="160" name="Connettore 4 159"/>
          <p:cNvCxnSpPr>
            <a:stCxn id="154" idx="2"/>
            <a:endCxn id="142" idx="0"/>
          </p:cNvCxnSpPr>
          <p:nvPr/>
        </p:nvCxnSpPr>
        <p:spPr>
          <a:xfrm rot="5400000" flipH="1">
            <a:off x="4727201" y="2986568"/>
            <a:ext cx="2216010" cy="2922099"/>
          </a:xfrm>
          <a:prstGeom prst="bentConnector5">
            <a:avLst>
              <a:gd name="adj1" fmla="val -8382"/>
              <a:gd name="adj2" fmla="val -57139"/>
              <a:gd name="adj3" fmla="val 108382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1" name="CasellaDiTesto 160"/>
          <p:cNvSpPr txBox="1"/>
          <p:nvPr/>
        </p:nvSpPr>
        <p:spPr>
          <a:xfrm>
            <a:off x="4809611" y="2898796"/>
            <a:ext cx="1774845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8 Data on the </a:t>
            </a:r>
            <a:r>
              <a:rPr lang="it-IT" sz="894" kern="0" dirty="0" err="1">
                <a:solidFill>
                  <a:prstClr val="black"/>
                </a:solidFill>
              </a:rPr>
              <a:t>delivered</a:t>
            </a:r>
            <a:r>
              <a:rPr lang="it-IT" sz="894" kern="0" dirty="0">
                <a:solidFill>
                  <a:prstClr val="black"/>
                </a:solidFill>
              </a:rPr>
              <a:t> service</a:t>
            </a:r>
          </a:p>
        </p:txBody>
      </p:sp>
      <p:cxnSp>
        <p:nvCxnSpPr>
          <p:cNvPr id="162" name="Connettore 4 161"/>
          <p:cNvCxnSpPr>
            <a:stCxn id="153" idx="1"/>
          </p:cNvCxnSpPr>
          <p:nvPr/>
        </p:nvCxnSpPr>
        <p:spPr>
          <a:xfrm rot="10800000" flipV="1">
            <a:off x="4926542" y="4964327"/>
            <a:ext cx="2089458" cy="11915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Rettangolo 162"/>
          <p:cNvSpPr/>
          <p:nvPr/>
        </p:nvSpPr>
        <p:spPr>
          <a:xfrm>
            <a:off x="5104431" y="5062743"/>
            <a:ext cx="979755" cy="229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66">
              <a:defRPr/>
            </a:pPr>
            <a:r>
              <a:rPr lang="it-IT" sz="894" kern="0" dirty="0">
                <a:solidFill>
                  <a:prstClr val="black"/>
                </a:solidFill>
              </a:rPr>
              <a:t>7. </a:t>
            </a:r>
            <a:r>
              <a:rPr lang="it-IT" sz="894" kern="0" dirty="0" err="1">
                <a:solidFill>
                  <a:prstClr val="black"/>
                </a:solidFill>
              </a:rPr>
              <a:t>Dispensation</a:t>
            </a:r>
            <a:endParaRPr lang="it-IT" sz="894" kern="0" dirty="0">
              <a:solidFill>
                <a:prstClr val="black"/>
              </a:solidFill>
            </a:endParaRPr>
          </a:p>
        </p:txBody>
      </p:sp>
      <p:cxnSp>
        <p:nvCxnSpPr>
          <p:cNvPr id="164" name="Connettore 2 163"/>
          <p:cNvCxnSpPr/>
          <p:nvPr/>
        </p:nvCxnSpPr>
        <p:spPr>
          <a:xfrm>
            <a:off x="4926542" y="4772390"/>
            <a:ext cx="2089458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65" name="Immagine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65177" y="4695411"/>
            <a:ext cx="285746" cy="168517"/>
          </a:xfrm>
          <a:prstGeom prst="rect">
            <a:avLst/>
          </a:prstGeom>
        </p:spPr>
      </p:pic>
      <p:cxnSp>
        <p:nvCxnSpPr>
          <p:cNvPr id="166" name="Connettore 4 165"/>
          <p:cNvCxnSpPr>
            <a:endCxn id="138" idx="3"/>
          </p:cNvCxnSpPr>
          <p:nvPr/>
        </p:nvCxnSpPr>
        <p:spPr>
          <a:xfrm rot="16200000" flipV="1">
            <a:off x="3108460" y="2503139"/>
            <a:ext cx="842661" cy="830290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5" name="Picture 2" descr="Risultati immagini per edific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9" y="2193444"/>
            <a:ext cx="411835" cy="4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tangolo 35"/>
          <p:cNvSpPr/>
          <p:nvPr/>
        </p:nvSpPr>
        <p:spPr>
          <a:xfrm>
            <a:off x="344364" y="2592667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71466">
              <a:defRPr/>
            </a:pPr>
            <a:r>
              <a:rPr lang="it-IT" sz="1000" b="1" kern="0" dirty="0" err="1">
                <a:solidFill>
                  <a:prstClr val="black"/>
                </a:solidFill>
              </a:rPr>
              <a:t>Ministry</a:t>
            </a:r>
            <a:r>
              <a:rPr lang="it-IT" sz="1000" b="1" kern="0" dirty="0">
                <a:solidFill>
                  <a:prstClr val="black"/>
                </a:solidFill>
              </a:rPr>
              <a:t> of Economy</a:t>
            </a:r>
            <a:br>
              <a:rPr lang="it-IT" sz="1000" b="1" kern="0" dirty="0">
                <a:solidFill>
                  <a:prstClr val="black"/>
                </a:solidFill>
              </a:rPr>
            </a:br>
            <a:r>
              <a:rPr lang="it-IT" sz="1000" b="1" kern="0" dirty="0">
                <a:solidFill>
                  <a:prstClr val="black"/>
                </a:solidFill>
              </a:rPr>
              <a:t>and Finance</a:t>
            </a:r>
          </a:p>
        </p:txBody>
      </p:sp>
      <p:pic>
        <p:nvPicPr>
          <p:cNvPr id="4098" name="Picture 2" descr="Risultati immagini per edific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07" y="2733220"/>
            <a:ext cx="327907" cy="3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3296816" y="3069827"/>
            <a:ext cx="619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1466">
              <a:defRPr/>
            </a:pPr>
            <a:r>
              <a:rPr lang="it-IT" sz="1000" b="1" kern="0" dirty="0" err="1">
                <a:solidFill>
                  <a:prstClr val="black"/>
                </a:solidFill>
              </a:rPr>
              <a:t>Region</a:t>
            </a:r>
            <a:endParaRPr lang="it-IT" sz="894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On-line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Disease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Certificates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regulations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66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Law n. 311 of 2004 (Financial Law 2005): </a:t>
            </a:r>
            <a:r>
              <a:rPr lang="en-US" sz="1800" dirty="0" smtClean="0"/>
              <a:t>defines electronic </a:t>
            </a:r>
            <a:r>
              <a:rPr lang="en-US" sz="1800" dirty="0"/>
              <a:t>transmission of disease certificates to INPS</a:t>
            </a:r>
          </a:p>
          <a:p>
            <a:endParaRPr lang="en-US" sz="1800" b="1" dirty="0"/>
          </a:p>
          <a:p>
            <a:r>
              <a:rPr lang="en-US" sz="1800" b="1" dirty="0"/>
              <a:t>Law n. 296 of December 27, 2006 (Financial Law 2007): </a:t>
            </a:r>
            <a:r>
              <a:rPr lang="en-US" sz="1800" dirty="0"/>
              <a:t>introduces the obligation to send electronic </a:t>
            </a:r>
            <a:r>
              <a:rPr lang="en-US" sz="1800" dirty="0" smtClean="0"/>
              <a:t>disease certificates for </a:t>
            </a:r>
            <a:r>
              <a:rPr lang="en-US" sz="1800" dirty="0"/>
              <a:t>private sector workers to </a:t>
            </a:r>
            <a:r>
              <a:rPr lang="en-US" sz="1800" dirty="0" smtClean="0"/>
              <a:t>INPS</a:t>
            </a:r>
          </a:p>
          <a:p>
            <a:endParaRPr lang="en-US" sz="1800" b="1" dirty="0"/>
          </a:p>
          <a:p>
            <a:r>
              <a:rPr lang="en-US" sz="1800" b="1" dirty="0"/>
              <a:t>DPCM </a:t>
            </a:r>
            <a:r>
              <a:rPr lang="en-US" sz="1800" b="1" dirty="0" smtClean="0"/>
              <a:t>of 28 March </a:t>
            </a:r>
            <a:r>
              <a:rPr lang="en-US" sz="1800" b="1" dirty="0"/>
              <a:t>2008: </a:t>
            </a:r>
            <a:r>
              <a:rPr lang="en-US" sz="1800" dirty="0" smtClean="0"/>
              <a:t>defines </a:t>
            </a:r>
            <a:r>
              <a:rPr lang="en-US" sz="1800" dirty="0"/>
              <a:t>the procedures for the electronic submission of certificates to the </a:t>
            </a:r>
            <a:r>
              <a:rPr lang="en-US" sz="1800" dirty="0" smtClean="0"/>
              <a:t>SAC</a:t>
            </a:r>
            <a:endParaRPr lang="en-US" sz="1800" dirty="0"/>
          </a:p>
          <a:p>
            <a:endParaRPr lang="en-US" sz="1800" b="1" dirty="0"/>
          </a:p>
          <a:p>
            <a:r>
              <a:rPr lang="en-US" sz="1800" b="1" dirty="0"/>
              <a:t>Legislative Decree n. 150/2009: </a:t>
            </a:r>
            <a:r>
              <a:rPr lang="en-US" sz="1800" dirty="0"/>
              <a:t>obliges the </a:t>
            </a:r>
            <a:r>
              <a:rPr lang="en-US" sz="1800" dirty="0" smtClean="0"/>
              <a:t>physicians </a:t>
            </a:r>
            <a:r>
              <a:rPr lang="en-US" sz="1800" dirty="0"/>
              <a:t>to send </a:t>
            </a:r>
            <a:r>
              <a:rPr lang="en-US" sz="1800" dirty="0" smtClean="0"/>
              <a:t>electronically the disease certificate </a:t>
            </a:r>
            <a:r>
              <a:rPr lang="en-US" sz="1800" dirty="0"/>
              <a:t>of the public </a:t>
            </a:r>
            <a:r>
              <a:rPr lang="en-US" sz="1800" dirty="0" smtClean="0"/>
              <a:t>employee</a:t>
            </a:r>
            <a:endParaRPr lang="en-US" sz="1800" dirty="0"/>
          </a:p>
          <a:p>
            <a:endParaRPr lang="en-US" sz="1800" b="1" dirty="0"/>
          </a:p>
          <a:p>
            <a:r>
              <a:rPr lang="en-US" sz="1800" b="1" dirty="0"/>
              <a:t>Decree of the Minister of Health of 26 February 2010: </a:t>
            </a:r>
            <a:r>
              <a:rPr lang="en-US" sz="1800" dirty="0"/>
              <a:t>defines the technical modalities of the </a:t>
            </a:r>
            <a:r>
              <a:rPr lang="en-US" sz="1800" dirty="0" smtClean="0"/>
              <a:t>electrical </a:t>
            </a:r>
            <a:r>
              <a:rPr lang="en-US" sz="1800" dirty="0"/>
              <a:t>sending of the </a:t>
            </a:r>
            <a:r>
              <a:rPr lang="en-US" sz="1800" dirty="0" smtClean="0"/>
              <a:t>certificate</a:t>
            </a:r>
            <a:endParaRPr lang="en-US" sz="1800" dirty="0"/>
          </a:p>
          <a:p>
            <a:endParaRPr lang="en-US" sz="1800" b="1" dirty="0"/>
          </a:p>
          <a:p>
            <a:r>
              <a:rPr lang="en-US" sz="1800" b="1" dirty="0"/>
              <a:t>Law n. 183 of 4 November 2010, art. 25: </a:t>
            </a:r>
            <a:r>
              <a:rPr lang="en-US" sz="1800" dirty="0" smtClean="0"/>
              <a:t>establishes the modalities for issuing </a:t>
            </a:r>
            <a:r>
              <a:rPr lang="en-US" sz="1800" dirty="0"/>
              <a:t>and </a:t>
            </a:r>
            <a:r>
              <a:rPr lang="en-US" sz="1800" dirty="0" smtClean="0"/>
              <a:t>transmitting </a:t>
            </a:r>
            <a:r>
              <a:rPr lang="en-US" sz="1800" dirty="0"/>
              <a:t>of </a:t>
            </a:r>
            <a:r>
              <a:rPr lang="en-US" sz="1800" dirty="0" smtClean="0"/>
              <a:t>disease certificates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5299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On-line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Disease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Certificates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Actors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000" b="1" dirty="0"/>
              <a:t>General </a:t>
            </a:r>
            <a:r>
              <a:rPr lang="it-IT" sz="2000" b="1" dirty="0" err="1"/>
              <a:t>Practitioner</a:t>
            </a:r>
            <a:endParaRPr lang="it-IT" sz="2000" b="1" dirty="0"/>
          </a:p>
          <a:p>
            <a:pPr lvl="1"/>
            <a:r>
              <a:rPr lang="it-IT" sz="1800" dirty="0" err="1" smtClean="0"/>
              <a:t>Produces</a:t>
            </a:r>
            <a:r>
              <a:rPr lang="it-IT" sz="1800" dirty="0" smtClean="0"/>
              <a:t> </a:t>
            </a:r>
            <a:r>
              <a:rPr lang="it-IT" sz="1800" dirty="0"/>
              <a:t>a </a:t>
            </a:r>
            <a:r>
              <a:rPr lang="it-IT" sz="1800" dirty="0" err="1"/>
              <a:t>digital</a:t>
            </a:r>
            <a:r>
              <a:rPr lang="it-IT" sz="1800" dirty="0"/>
              <a:t> </a:t>
            </a:r>
            <a:r>
              <a:rPr lang="it-IT" sz="1800" dirty="0" err="1" smtClean="0"/>
              <a:t>disease</a:t>
            </a:r>
            <a:r>
              <a:rPr lang="it-IT" sz="1800" dirty="0" smtClean="0"/>
              <a:t> certificate</a:t>
            </a:r>
            <a:endParaRPr lang="it-IT" sz="18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b="1" dirty="0" err="1" smtClean="0"/>
              <a:t>Patient</a:t>
            </a:r>
            <a:r>
              <a:rPr lang="it-IT" sz="2000" b="1" dirty="0" smtClean="0"/>
              <a:t>/</a:t>
            </a:r>
            <a:r>
              <a:rPr lang="it-IT" sz="2000" b="1" dirty="0" err="1" smtClean="0"/>
              <a:t>Worker</a:t>
            </a:r>
            <a:endParaRPr lang="it-IT" sz="2000" b="1" dirty="0"/>
          </a:p>
          <a:p>
            <a:pPr lvl="1"/>
            <a:r>
              <a:rPr lang="it-IT" sz="1800" dirty="0" err="1"/>
              <a:t>Subject</a:t>
            </a:r>
            <a:r>
              <a:rPr lang="it-IT" sz="1800" dirty="0"/>
              <a:t> of the </a:t>
            </a:r>
            <a:r>
              <a:rPr lang="it-IT" sz="1800" dirty="0" smtClean="0"/>
              <a:t>certificate </a:t>
            </a:r>
            <a:endParaRPr lang="it-IT" sz="1800" dirty="0"/>
          </a:p>
          <a:p>
            <a:endParaRPr lang="it-IT" sz="2000" dirty="0"/>
          </a:p>
          <a:p>
            <a:r>
              <a:rPr lang="it-IT" sz="2000" b="1" dirty="0" smtClean="0"/>
              <a:t>Company</a:t>
            </a:r>
            <a:endParaRPr lang="it-IT" sz="2000" b="1" dirty="0"/>
          </a:p>
          <a:p>
            <a:pPr lvl="1"/>
            <a:r>
              <a:rPr lang="it-IT" sz="1800" dirty="0" err="1" smtClean="0"/>
              <a:t>Receives</a:t>
            </a:r>
            <a:r>
              <a:rPr lang="it-IT" sz="1800" dirty="0" smtClean="0"/>
              <a:t> copy of the </a:t>
            </a:r>
            <a:r>
              <a:rPr lang="it-IT" sz="1800" dirty="0" err="1" smtClean="0"/>
              <a:t>disease</a:t>
            </a:r>
            <a:r>
              <a:rPr lang="it-IT" sz="1800" dirty="0" smtClean="0"/>
              <a:t> </a:t>
            </a:r>
            <a:r>
              <a:rPr lang="it-IT" sz="1800" dirty="0" err="1" smtClean="0"/>
              <a:t>declaration</a:t>
            </a:r>
            <a:endParaRPr lang="it-IT" sz="18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113211" cy="4525963"/>
          </a:xfrm>
        </p:spPr>
        <p:txBody>
          <a:bodyPr>
            <a:normAutofit/>
          </a:bodyPr>
          <a:lstStyle/>
          <a:p>
            <a:r>
              <a:rPr lang="it-IT" sz="1800" b="1" dirty="0" err="1"/>
              <a:t>Ministry</a:t>
            </a:r>
            <a:r>
              <a:rPr lang="it-IT" sz="1800" b="1" dirty="0"/>
              <a:t> of Economy and Finance</a:t>
            </a:r>
          </a:p>
          <a:p>
            <a:pPr lvl="1"/>
            <a:r>
              <a:rPr lang="it-IT" sz="1600" dirty="0"/>
              <a:t>SAC (Central Reception System)</a:t>
            </a:r>
          </a:p>
          <a:p>
            <a:pPr lvl="2"/>
            <a:r>
              <a:rPr lang="it-IT" sz="1400" dirty="0"/>
              <a:t>Central </a:t>
            </a:r>
            <a:r>
              <a:rPr lang="it-IT" sz="1400" dirty="0" err="1"/>
              <a:t>repository</a:t>
            </a:r>
            <a:r>
              <a:rPr lang="it-IT" sz="1400" dirty="0"/>
              <a:t> </a:t>
            </a:r>
            <a:r>
              <a:rPr lang="it-IT" sz="1400" dirty="0" err="1"/>
              <a:t>services</a:t>
            </a:r>
            <a:r>
              <a:rPr lang="it-IT" sz="1400" dirty="0"/>
              <a:t> </a:t>
            </a:r>
            <a:r>
              <a:rPr lang="it-IT" sz="1400" dirty="0" err="1"/>
              <a:t>able</a:t>
            </a:r>
            <a:r>
              <a:rPr lang="it-IT" sz="1400" dirty="0"/>
              <a:t> to </a:t>
            </a:r>
            <a:r>
              <a:rPr lang="it-IT" sz="1400" dirty="0" err="1" smtClean="0"/>
              <a:t>receive</a:t>
            </a:r>
            <a:r>
              <a:rPr lang="it-IT" sz="1400" dirty="0" smtClean="0"/>
              <a:t> </a:t>
            </a:r>
            <a:r>
              <a:rPr lang="it-IT" sz="1400" dirty="0" err="1" smtClean="0"/>
              <a:t>digital</a:t>
            </a:r>
            <a:r>
              <a:rPr lang="it-IT" sz="1400" dirty="0" smtClean="0"/>
              <a:t> </a:t>
            </a:r>
            <a:r>
              <a:rPr lang="it-IT" sz="1400" dirty="0" err="1" smtClean="0"/>
              <a:t>disease</a:t>
            </a:r>
            <a:r>
              <a:rPr lang="it-IT" sz="1400" dirty="0" smtClean="0"/>
              <a:t> </a:t>
            </a:r>
            <a:r>
              <a:rPr lang="it-IT" sz="1400" dirty="0" err="1" smtClean="0"/>
              <a:t>certificates</a:t>
            </a:r>
            <a:r>
              <a:rPr lang="it-IT" sz="1400" dirty="0" smtClean="0"/>
              <a:t> an </a:t>
            </a:r>
            <a:r>
              <a:rPr lang="it-IT" sz="1400" dirty="0" err="1" smtClean="0"/>
              <a:t>interact</a:t>
            </a:r>
            <a:r>
              <a:rPr lang="it-IT" sz="1400" dirty="0" smtClean="0"/>
              <a:t> with INPS</a:t>
            </a:r>
            <a:endParaRPr lang="it-IT" sz="1400" dirty="0"/>
          </a:p>
          <a:p>
            <a:pPr lvl="2"/>
            <a:r>
              <a:rPr lang="it-IT" sz="1400" dirty="0" err="1"/>
              <a:t>Functionalities</a:t>
            </a:r>
            <a:r>
              <a:rPr lang="it-IT" sz="1400" dirty="0"/>
              <a:t> </a:t>
            </a:r>
            <a:r>
              <a:rPr lang="it-IT" sz="1400" dirty="0" err="1"/>
              <a:t>implemented</a:t>
            </a:r>
            <a:r>
              <a:rPr lang="it-IT" sz="1400" dirty="0"/>
              <a:t> </a:t>
            </a:r>
            <a:r>
              <a:rPr lang="it-IT" sz="1400" dirty="0" err="1"/>
              <a:t>both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Web Services and Web Application </a:t>
            </a:r>
            <a:r>
              <a:rPr lang="it-IT" sz="1400" dirty="0" err="1"/>
              <a:t>technologies</a:t>
            </a:r>
            <a:endParaRPr lang="it-IT" sz="1400" dirty="0"/>
          </a:p>
          <a:p>
            <a:endParaRPr lang="it-IT" sz="1800" b="1" dirty="0" smtClean="0"/>
          </a:p>
          <a:p>
            <a:r>
              <a:rPr lang="it-IT" sz="1800" b="1" dirty="0" smtClean="0"/>
              <a:t>INPS</a:t>
            </a:r>
            <a:endParaRPr lang="it-IT" sz="1800" b="1" dirty="0"/>
          </a:p>
          <a:p>
            <a:pPr lvl="1"/>
            <a:r>
              <a:rPr lang="it-IT" sz="1600" dirty="0" err="1" smtClean="0"/>
              <a:t>Receives</a:t>
            </a:r>
            <a:r>
              <a:rPr lang="it-IT" sz="1600" dirty="0" smtClean="0"/>
              <a:t> and </a:t>
            </a:r>
            <a:r>
              <a:rPr lang="it-IT" sz="1600" dirty="0" err="1" smtClean="0"/>
              <a:t>stores</a:t>
            </a:r>
            <a:r>
              <a:rPr lang="it-IT" sz="1600" dirty="0" smtClean="0"/>
              <a:t> </a:t>
            </a:r>
            <a:r>
              <a:rPr lang="it-IT" sz="1600" dirty="0" err="1" smtClean="0"/>
              <a:t>digital</a:t>
            </a:r>
            <a:r>
              <a:rPr lang="it-IT" sz="1600" dirty="0" smtClean="0"/>
              <a:t> </a:t>
            </a:r>
            <a:r>
              <a:rPr lang="it-IT" sz="1600" dirty="0" err="1" smtClean="0"/>
              <a:t>disease</a:t>
            </a:r>
            <a:r>
              <a:rPr lang="it-IT" sz="1600" dirty="0" smtClean="0"/>
              <a:t> </a:t>
            </a:r>
            <a:r>
              <a:rPr lang="it-IT" sz="1600" dirty="0" err="1" smtClean="0"/>
              <a:t>certificates</a:t>
            </a:r>
            <a:endParaRPr lang="it-IT" sz="1600" dirty="0" smtClean="0"/>
          </a:p>
          <a:p>
            <a:pPr lvl="1"/>
            <a:r>
              <a:rPr lang="it-IT" sz="1600" dirty="0" err="1" smtClean="0"/>
              <a:t>Assigns</a:t>
            </a:r>
            <a:r>
              <a:rPr lang="it-IT" sz="1600" dirty="0" smtClean="0"/>
              <a:t> </a:t>
            </a:r>
            <a:r>
              <a:rPr lang="it-IT" sz="1600" dirty="0" err="1" smtClean="0"/>
              <a:t>protocol</a:t>
            </a:r>
            <a:r>
              <a:rPr lang="it-IT" sz="1600" dirty="0" smtClean="0"/>
              <a:t> </a:t>
            </a:r>
            <a:r>
              <a:rPr lang="it-IT" sz="1600" dirty="0" err="1" smtClean="0"/>
              <a:t>numbers</a:t>
            </a:r>
            <a:endParaRPr lang="it-IT" sz="1600" dirty="0" smtClean="0"/>
          </a:p>
          <a:p>
            <a:pPr lvl="1"/>
            <a:r>
              <a:rPr lang="it-IT" sz="1600" dirty="0" err="1" smtClean="0"/>
              <a:t>Issues</a:t>
            </a:r>
            <a:r>
              <a:rPr lang="it-IT" sz="1600" dirty="0" smtClean="0"/>
              <a:t> </a:t>
            </a:r>
            <a:r>
              <a:rPr lang="it-IT" sz="1600" dirty="0" err="1" smtClean="0"/>
              <a:t>disease</a:t>
            </a:r>
            <a:r>
              <a:rPr lang="it-IT" sz="1600" dirty="0" smtClean="0"/>
              <a:t> </a:t>
            </a:r>
            <a:r>
              <a:rPr lang="it-IT" sz="1600" dirty="0" err="1" smtClean="0"/>
              <a:t>declarations</a:t>
            </a:r>
            <a:r>
              <a:rPr lang="it-IT" sz="1600" dirty="0" smtClean="0"/>
              <a:t> to public and private companies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043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On-line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Disease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Certificates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Flow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magine 3" descr="Schermata 05-2456062 alle 16.0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198775"/>
            <a:ext cx="7776864" cy="49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On-line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Clinical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Reports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regulations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Guidelines on On-line Reports - June 25, 2009 </a:t>
            </a:r>
            <a:r>
              <a:rPr lang="en-US" sz="2400" dirty="0" smtClean="0"/>
              <a:t>(Guarantor of Privacy)</a:t>
            </a:r>
          </a:p>
          <a:p>
            <a:endParaRPr lang="it-IT" sz="2400" b="1" dirty="0" smtClean="0"/>
          </a:p>
          <a:p>
            <a:r>
              <a:rPr lang="nb-NO" sz="2400" b="1" dirty="0" smtClean="0"/>
              <a:t>Law </a:t>
            </a:r>
            <a:r>
              <a:rPr lang="nb-NO" sz="2400" b="1" dirty="0"/>
              <a:t>n. </a:t>
            </a:r>
            <a:r>
              <a:rPr lang="nb-NO" sz="2400" b="1" dirty="0" smtClean="0"/>
              <a:t>106/2011</a:t>
            </a:r>
            <a:endParaRPr lang="it-IT" sz="2400" dirty="0"/>
          </a:p>
          <a:p>
            <a:pPr lvl="1">
              <a:buFont typeface="Wingdings" charset="2"/>
              <a:buChar char="Ø"/>
            </a:pPr>
            <a:r>
              <a:rPr lang="en-US" sz="2000" dirty="0"/>
              <a:t>National Health Service healthcare companies must adopt:</a:t>
            </a:r>
          </a:p>
          <a:p>
            <a:pPr lvl="2">
              <a:buFont typeface="Wingdings" charset="2"/>
              <a:buChar char="Ø"/>
            </a:pPr>
            <a:r>
              <a:rPr lang="en-US" sz="1800" dirty="0" err="1"/>
              <a:t>telematic</a:t>
            </a:r>
            <a:r>
              <a:rPr lang="en-US" sz="1800" dirty="0"/>
              <a:t> procedures to allow online </a:t>
            </a:r>
            <a:r>
              <a:rPr lang="en-US" sz="1800" b="1" dirty="0"/>
              <a:t>payment</a:t>
            </a:r>
            <a:r>
              <a:rPr lang="en-US" sz="1800" dirty="0"/>
              <a:t> of delivered services</a:t>
            </a:r>
          </a:p>
          <a:p>
            <a:pPr lvl="2">
              <a:buFont typeface="Wingdings" charset="2"/>
              <a:buChar char="Ø"/>
            </a:pPr>
            <a:endParaRPr lang="en-US" sz="1800" dirty="0" smtClean="0"/>
          </a:p>
          <a:p>
            <a:pPr lvl="2">
              <a:buFont typeface="Wingdings" charset="2"/>
              <a:buChar char="Ø"/>
            </a:pPr>
            <a:r>
              <a:rPr lang="en-US" sz="1800" dirty="0" smtClean="0"/>
              <a:t>the </a:t>
            </a:r>
            <a:r>
              <a:rPr lang="en-US" sz="1800" b="1" dirty="0"/>
              <a:t>delivery</a:t>
            </a:r>
            <a:r>
              <a:rPr lang="en-US" sz="1800" dirty="0"/>
              <a:t> of medical reports through web, certified electronic mail or other digital modalities</a:t>
            </a:r>
          </a:p>
          <a:p>
            <a:pPr lvl="2">
              <a:buFont typeface="Wingdings" charset="2"/>
              <a:buChar char="Ø"/>
            </a:pPr>
            <a:endParaRPr lang="en-US" sz="1800" dirty="0" smtClean="0"/>
          </a:p>
          <a:p>
            <a:pPr lvl="2">
              <a:buFont typeface="Wingdings" charset="2"/>
              <a:buChar char="Ø"/>
            </a:pPr>
            <a:r>
              <a:rPr lang="en-US" sz="1800" dirty="0" smtClean="0"/>
              <a:t>a </a:t>
            </a:r>
            <a:r>
              <a:rPr lang="en-US" sz="1800" dirty="0"/>
              <a:t>citizen has in any case the right to obtain, even at home, a </a:t>
            </a:r>
            <a:r>
              <a:rPr lang="en-US" sz="1800" b="1" dirty="0"/>
              <a:t>hard copy </a:t>
            </a:r>
            <a:r>
              <a:rPr lang="en-US" sz="1800" dirty="0"/>
              <a:t>of the report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480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On-line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Disease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Certificates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Actors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000" b="1" dirty="0" err="1" smtClean="0"/>
              <a:t>Laboratory</a:t>
            </a:r>
            <a:r>
              <a:rPr lang="it-IT" sz="2000" b="1" dirty="0" smtClean="0"/>
              <a:t> Operator</a:t>
            </a:r>
            <a:endParaRPr lang="it-IT" sz="2000" b="1" dirty="0"/>
          </a:p>
          <a:p>
            <a:pPr lvl="1"/>
            <a:r>
              <a:rPr lang="it-IT" sz="1800" dirty="0" err="1" smtClean="0"/>
              <a:t>Produces</a:t>
            </a:r>
            <a:r>
              <a:rPr lang="it-IT" sz="1800" dirty="0" smtClean="0"/>
              <a:t> </a:t>
            </a:r>
            <a:r>
              <a:rPr lang="it-IT" sz="1800" dirty="0"/>
              <a:t>a </a:t>
            </a:r>
            <a:r>
              <a:rPr lang="it-IT" sz="1800" dirty="0" err="1" smtClean="0"/>
              <a:t>digital</a:t>
            </a:r>
            <a:r>
              <a:rPr lang="it-IT" sz="1800" dirty="0" smtClean="0"/>
              <a:t> </a:t>
            </a:r>
            <a:r>
              <a:rPr lang="it-IT" sz="1800" dirty="0" err="1" smtClean="0"/>
              <a:t>clinical</a:t>
            </a:r>
            <a:r>
              <a:rPr lang="it-IT" sz="1800" dirty="0" smtClean="0"/>
              <a:t> report</a:t>
            </a:r>
            <a:endParaRPr lang="it-IT" sz="18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b="1" dirty="0" err="1" smtClean="0"/>
              <a:t>Laboratory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Responsible</a:t>
            </a:r>
            <a:endParaRPr lang="it-IT" sz="2000" b="1" dirty="0"/>
          </a:p>
          <a:p>
            <a:pPr lvl="1"/>
            <a:r>
              <a:rPr lang="it-IT" sz="1800" dirty="0" err="1" smtClean="0"/>
              <a:t>Signs</a:t>
            </a:r>
            <a:r>
              <a:rPr lang="it-IT" sz="1800" dirty="0" smtClean="0"/>
              <a:t> the </a:t>
            </a:r>
            <a:r>
              <a:rPr lang="it-IT" sz="1800" dirty="0" err="1" smtClean="0"/>
              <a:t>digital</a:t>
            </a:r>
            <a:r>
              <a:rPr lang="it-IT" sz="1800" dirty="0" smtClean="0"/>
              <a:t> </a:t>
            </a:r>
            <a:r>
              <a:rPr lang="it-IT" sz="1800" dirty="0" err="1" smtClean="0"/>
              <a:t>clinical</a:t>
            </a:r>
            <a:r>
              <a:rPr lang="it-IT" sz="1800" dirty="0" smtClean="0"/>
              <a:t> report</a:t>
            </a:r>
            <a:endParaRPr lang="it-IT" sz="1800" dirty="0"/>
          </a:p>
          <a:p>
            <a:endParaRPr lang="it-IT" sz="2000" dirty="0"/>
          </a:p>
          <a:p>
            <a:r>
              <a:rPr lang="it-IT" sz="2000" b="1" dirty="0" smtClean="0"/>
              <a:t>Citizen</a:t>
            </a:r>
            <a:endParaRPr lang="it-IT" sz="2000" b="1" dirty="0"/>
          </a:p>
          <a:p>
            <a:pPr lvl="1"/>
            <a:r>
              <a:rPr lang="it-IT" sz="1800" dirty="0" err="1" smtClean="0"/>
              <a:t>Receives</a:t>
            </a:r>
            <a:r>
              <a:rPr lang="it-IT" sz="1800" dirty="0" smtClean="0"/>
              <a:t> copy of the </a:t>
            </a:r>
            <a:r>
              <a:rPr lang="it-IT" sz="1800" dirty="0" err="1" smtClean="0"/>
              <a:t>digital</a:t>
            </a:r>
            <a:r>
              <a:rPr lang="it-IT" sz="1800" dirty="0" smtClean="0"/>
              <a:t> </a:t>
            </a:r>
            <a:r>
              <a:rPr lang="it-IT" sz="1800" dirty="0" err="1" smtClean="0"/>
              <a:t>clinical</a:t>
            </a:r>
            <a:r>
              <a:rPr lang="it-IT" sz="1800" dirty="0" smtClean="0"/>
              <a:t> report</a:t>
            </a:r>
            <a:endParaRPr lang="it-IT" sz="18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113211" cy="4525963"/>
          </a:xfrm>
        </p:spPr>
        <p:txBody>
          <a:bodyPr>
            <a:normAutofit/>
          </a:bodyPr>
          <a:lstStyle/>
          <a:p>
            <a:r>
              <a:rPr lang="it-IT" sz="2400" b="1" dirty="0" err="1" smtClean="0"/>
              <a:t>Clinical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laboratory</a:t>
            </a:r>
            <a:endParaRPr lang="it-IT" sz="2400" b="1" dirty="0"/>
          </a:p>
          <a:p>
            <a:pPr lvl="1"/>
            <a:r>
              <a:rPr lang="it-IT" sz="2000" dirty="0" err="1" smtClean="0"/>
              <a:t>Document</a:t>
            </a:r>
            <a:r>
              <a:rPr lang="it-IT" sz="2000" dirty="0" smtClean="0"/>
              <a:t> Management System</a:t>
            </a:r>
          </a:p>
          <a:p>
            <a:pPr lvl="2"/>
            <a:r>
              <a:rPr lang="it-IT" sz="1800" dirty="0" err="1" smtClean="0"/>
              <a:t>Stores</a:t>
            </a:r>
            <a:r>
              <a:rPr lang="it-IT" sz="1800" dirty="0" smtClean="0"/>
              <a:t> </a:t>
            </a:r>
            <a:r>
              <a:rPr lang="it-IT" sz="1800" dirty="0" err="1" smtClean="0"/>
              <a:t>digital</a:t>
            </a:r>
            <a:r>
              <a:rPr lang="it-IT" sz="1800" dirty="0" smtClean="0"/>
              <a:t> </a:t>
            </a:r>
            <a:r>
              <a:rPr lang="it-IT" sz="1800" dirty="0" err="1" smtClean="0"/>
              <a:t>clinical</a:t>
            </a:r>
            <a:r>
              <a:rPr lang="it-IT" sz="1800" dirty="0" smtClean="0"/>
              <a:t> reports and </a:t>
            </a:r>
            <a:r>
              <a:rPr lang="it-IT" sz="1800" dirty="0" err="1" smtClean="0"/>
              <a:t>makes</a:t>
            </a:r>
            <a:r>
              <a:rPr lang="it-IT" sz="1800" dirty="0" smtClean="0"/>
              <a:t> </a:t>
            </a:r>
            <a:r>
              <a:rPr lang="it-IT" sz="1800" dirty="0" err="1" smtClean="0"/>
              <a:t>them</a:t>
            </a:r>
            <a:r>
              <a:rPr lang="it-IT" sz="1800" dirty="0" smtClean="0"/>
              <a:t> </a:t>
            </a:r>
            <a:r>
              <a:rPr lang="it-IT" sz="1800" dirty="0" err="1" smtClean="0"/>
              <a:t>avialable</a:t>
            </a:r>
            <a:r>
              <a:rPr lang="it-IT" sz="1800" dirty="0" smtClean="0"/>
              <a:t> to the </a:t>
            </a:r>
            <a:r>
              <a:rPr lang="it-IT" sz="1800" dirty="0" err="1" smtClean="0"/>
              <a:t>citizen</a:t>
            </a:r>
            <a:r>
              <a:rPr lang="it-IT" sz="1800" dirty="0" smtClean="0"/>
              <a:t> via e-mail or a Web Portal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612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ict</a:t>
            </a:r>
            <a:r>
              <a:rPr lang="it-IT" dirty="0" smtClean="0"/>
              <a:t> in </a:t>
            </a:r>
            <a:r>
              <a:rPr lang="it-IT" dirty="0" err="1" smtClean="0"/>
              <a:t>healthcare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Medical</a:t>
            </a:r>
            <a:r>
              <a:rPr lang="it-IT" dirty="0" smtClean="0"/>
              <a:t> </a:t>
            </a:r>
            <a:r>
              <a:rPr lang="it-IT" dirty="0" err="1" smtClean="0"/>
              <a:t>informatics</a:t>
            </a:r>
            <a:r>
              <a:rPr lang="it-IT" dirty="0" smtClean="0"/>
              <a:t> </a:t>
            </a:r>
            <a:r>
              <a:rPr lang="it-IT" dirty="0" err="1" smtClean="0"/>
              <a:t>standards</a:t>
            </a:r>
            <a:r>
              <a:rPr lang="it-IT" dirty="0" smtClean="0"/>
              <a:t> and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r>
              <a:rPr lang="it-IT" dirty="0" smtClean="0"/>
              <a:t> in </a:t>
            </a:r>
            <a:r>
              <a:rPr lang="it-IT" dirty="0" err="1" smtClean="0"/>
              <a:t>medical</a:t>
            </a:r>
            <a:r>
              <a:rPr lang="it-IT" dirty="0" smtClean="0"/>
              <a:t> </a:t>
            </a:r>
            <a:r>
              <a:rPr lang="it-IT" dirty="0" err="1" smtClean="0"/>
              <a:t>fields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16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On-line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Clinical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Reports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Flow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12" y="1268760"/>
            <a:ext cx="51625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Electronic </a:t>
            </a:r>
            <a:r>
              <a:rPr lang="it-IT" dirty="0" err="1" smtClean="0"/>
              <a:t>health</a:t>
            </a:r>
            <a:r>
              <a:rPr lang="it-IT" dirty="0" smtClean="0"/>
              <a:t> record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 and ICT </a:t>
            </a:r>
            <a:r>
              <a:rPr lang="it-IT" dirty="0" err="1" smtClean="0"/>
              <a:t>architecture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5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Electronic Health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Record System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5511753" cy="5145506"/>
          </a:xfrm>
        </p:spPr>
        <p:txBody>
          <a:bodyPr>
            <a:noAutofit/>
          </a:bodyPr>
          <a:lstStyle/>
          <a:p>
            <a:pPr>
              <a:spcAft>
                <a:spcPts val="975"/>
              </a:spcAft>
            </a:pPr>
            <a:r>
              <a:rPr lang="en-US" altLang="en-US" sz="2400" dirty="0"/>
              <a:t>An Electronic Health Record (EHR)</a:t>
            </a:r>
            <a:endParaRPr lang="en-US" altLang="en-US" sz="2400" i="1" dirty="0"/>
          </a:p>
          <a:p>
            <a:pPr lvl="1">
              <a:spcAft>
                <a:spcPts val="1950"/>
              </a:spcAft>
            </a:pPr>
            <a:r>
              <a:rPr lang="en-US" altLang="ja-JP" sz="2000" dirty="0" smtClean="0"/>
              <a:t>is the </a:t>
            </a:r>
            <a:r>
              <a:rPr lang="en-US" altLang="ja-JP" sz="2000" b="1" dirty="0"/>
              <a:t>collection of health and socio-health digital data and documents</a:t>
            </a:r>
            <a:r>
              <a:rPr lang="en-US" altLang="ja-JP" sz="2000" dirty="0"/>
              <a:t> generated by present and past clinical events concerning the </a:t>
            </a:r>
            <a:r>
              <a:rPr lang="en-US" altLang="ja-JP" sz="2000" dirty="0" smtClean="0"/>
              <a:t>patient</a:t>
            </a:r>
            <a:endParaRPr lang="en-US" altLang="ja-JP" sz="2000" dirty="0"/>
          </a:p>
          <a:p>
            <a:pPr lvl="1">
              <a:spcAft>
                <a:spcPts val="1950"/>
              </a:spcAft>
            </a:pPr>
            <a:r>
              <a:rPr lang="en-US" altLang="ja-JP" sz="2000" dirty="0" smtClean="0"/>
              <a:t>has </a:t>
            </a:r>
            <a:r>
              <a:rPr lang="en-US" altLang="ja-JP" sz="2000" dirty="0"/>
              <a:t>a time horizon that covers the </a:t>
            </a:r>
            <a:r>
              <a:rPr lang="en-US" altLang="ja-JP" sz="2000" b="1" dirty="0"/>
              <a:t>entire life of the patient </a:t>
            </a:r>
            <a:r>
              <a:rPr lang="en-US" altLang="ja-JP" sz="2000" dirty="0"/>
              <a:t>and is continuously </a:t>
            </a:r>
            <a:r>
              <a:rPr lang="en-US" altLang="ja-JP" sz="2000" dirty="0" smtClean="0"/>
              <a:t>fed </a:t>
            </a:r>
            <a:r>
              <a:rPr lang="en-US" altLang="ja-JP" sz="2000" dirty="0"/>
              <a:t>by </a:t>
            </a:r>
            <a:r>
              <a:rPr lang="en-US" altLang="ja-JP" sz="2000" dirty="0" smtClean="0"/>
              <a:t>the subjects who take </a:t>
            </a:r>
            <a:r>
              <a:rPr lang="en-US" altLang="ja-JP" sz="2000" dirty="0"/>
              <a:t>care of </a:t>
            </a:r>
            <a:r>
              <a:rPr lang="en-US" altLang="ja-JP" sz="2000" dirty="0" smtClean="0"/>
              <a:t>him/her </a:t>
            </a:r>
            <a:r>
              <a:rPr lang="en-US" altLang="ja-JP" sz="2000" dirty="0"/>
              <a:t>in the NHS and regional health </a:t>
            </a:r>
            <a:r>
              <a:rPr lang="en-US" altLang="ja-JP" sz="2000" dirty="0" smtClean="0"/>
              <a:t>services</a:t>
            </a:r>
          </a:p>
          <a:p>
            <a:pPr lvl="1"/>
            <a:r>
              <a:rPr lang="en-US" altLang="ja-JP" sz="2000" dirty="0"/>
              <a:t>h</a:t>
            </a:r>
            <a:r>
              <a:rPr lang="en-US" altLang="ja-JP" sz="2000" dirty="0" smtClean="0"/>
              <a:t>as 3 main finalities:</a:t>
            </a:r>
          </a:p>
          <a:p>
            <a:pPr lvl="2"/>
            <a:r>
              <a:rPr lang="en-US" altLang="ja-JP" sz="1800" dirty="0" smtClean="0"/>
              <a:t>Care</a:t>
            </a:r>
          </a:p>
          <a:p>
            <a:pPr lvl="2"/>
            <a:r>
              <a:rPr lang="en-US" altLang="ja-JP" sz="1800" dirty="0" smtClean="0"/>
              <a:t>Research</a:t>
            </a:r>
          </a:p>
          <a:p>
            <a:pPr lvl="2"/>
            <a:r>
              <a:rPr lang="en-US" altLang="ja-JP" sz="1800" dirty="0" smtClean="0"/>
              <a:t>Planning</a:t>
            </a:r>
            <a:endParaRPr lang="en-US" altLang="ja-JP" sz="1800" dirty="0"/>
          </a:p>
        </p:txBody>
      </p:sp>
      <p:grpSp>
        <p:nvGrpSpPr>
          <p:cNvPr id="8" name="Gruppo 7"/>
          <p:cNvGrpSpPr/>
          <p:nvPr/>
        </p:nvGrpSpPr>
        <p:grpSpPr>
          <a:xfrm>
            <a:off x="6033120" y="1556792"/>
            <a:ext cx="3612503" cy="3077362"/>
            <a:chOff x="8884978" y="3638556"/>
            <a:chExt cx="2935124" cy="280751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4978" y="3638556"/>
              <a:ext cx="2935124" cy="2807510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9874477" y="4648201"/>
              <a:ext cx="956126" cy="589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EHR System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7" name="Ovale 6"/>
            <p:cNvSpPr/>
            <p:nvPr/>
          </p:nvSpPr>
          <p:spPr>
            <a:xfrm>
              <a:off x="9682163" y="4362449"/>
              <a:ext cx="1257300" cy="1185863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00" dirty="0"/>
                <a:t>EHR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Electronic Health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Record</a:t>
            </a:r>
            <a:b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 regulations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950"/>
              </a:spcAft>
            </a:pPr>
            <a:r>
              <a:rPr lang="it-IT" sz="2400" dirty="0" smtClean="0"/>
              <a:t>Art. 12 </a:t>
            </a:r>
            <a:r>
              <a:rPr lang="it-IT" sz="2400" dirty="0" err="1" smtClean="0"/>
              <a:t>Decret</a:t>
            </a:r>
            <a:r>
              <a:rPr lang="it-IT" sz="2400" dirty="0" smtClean="0"/>
              <a:t> Law no. 179 of 18 </a:t>
            </a:r>
            <a:r>
              <a:rPr lang="it-IT" sz="2400" dirty="0" err="1" smtClean="0"/>
              <a:t>October</a:t>
            </a:r>
            <a:r>
              <a:rPr lang="it-IT" sz="2400" dirty="0" smtClean="0"/>
              <a:t> 2012, </a:t>
            </a:r>
            <a:r>
              <a:rPr lang="it-IT" sz="2400" dirty="0" err="1" smtClean="0"/>
              <a:t>coordinated</a:t>
            </a:r>
            <a:r>
              <a:rPr lang="it-IT" sz="2400" dirty="0" smtClean="0"/>
              <a:t> with </a:t>
            </a:r>
            <a:r>
              <a:rPr lang="it-IT" sz="2400" dirty="0" err="1" smtClean="0"/>
              <a:t>conversion</a:t>
            </a:r>
            <a:r>
              <a:rPr lang="it-IT" sz="2400" dirty="0" smtClean="0"/>
              <a:t> Law no. 221 of </a:t>
            </a:r>
            <a:r>
              <a:rPr lang="it-IT" sz="2400" b="1" dirty="0" smtClean="0"/>
              <a:t>17 </a:t>
            </a:r>
            <a:r>
              <a:rPr lang="it-IT" sz="2400" b="1" dirty="0" err="1" smtClean="0"/>
              <a:t>December</a:t>
            </a:r>
            <a:r>
              <a:rPr lang="it-IT" sz="2400" b="1" dirty="0" smtClean="0"/>
              <a:t> 2012</a:t>
            </a:r>
          </a:p>
          <a:p>
            <a:pPr fontAlgn="base">
              <a:spcAft>
                <a:spcPts val="1950"/>
              </a:spcAft>
            </a:pPr>
            <a:r>
              <a:rPr lang="it-IT" sz="2400" dirty="0" err="1" smtClean="0"/>
              <a:t>Amendment</a:t>
            </a:r>
            <a:r>
              <a:rPr lang="it-IT" sz="2400" dirty="0" smtClean="0"/>
              <a:t> to the Law no. 221/2012 with the </a:t>
            </a:r>
            <a:r>
              <a:rPr lang="it-IT" sz="2400" dirty="0" err="1" smtClean="0"/>
              <a:t>Decret</a:t>
            </a:r>
            <a:r>
              <a:rPr lang="it-IT" sz="2400" dirty="0" smtClean="0"/>
              <a:t> Law no. 69 of 21 </a:t>
            </a:r>
            <a:r>
              <a:rPr lang="it-IT" sz="2400" dirty="0" err="1" smtClean="0"/>
              <a:t>June</a:t>
            </a:r>
            <a:r>
              <a:rPr lang="it-IT" sz="2400" dirty="0" smtClean="0"/>
              <a:t> 2013 </a:t>
            </a:r>
            <a:r>
              <a:rPr lang="it-IT" sz="2400" dirty="0" err="1" smtClean="0"/>
              <a:t>coordinated</a:t>
            </a:r>
            <a:r>
              <a:rPr lang="it-IT" sz="2400" dirty="0" smtClean="0"/>
              <a:t> with the </a:t>
            </a:r>
            <a:r>
              <a:rPr lang="it-IT" sz="2400" dirty="0" err="1" smtClean="0"/>
              <a:t>conversion</a:t>
            </a:r>
            <a:r>
              <a:rPr lang="it-IT" sz="2400" dirty="0" smtClean="0"/>
              <a:t> Law no. 98 of </a:t>
            </a:r>
            <a:r>
              <a:rPr lang="it-IT" sz="2400" b="1" dirty="0" smtClean="0"/>
              <a:t>9 August 2013</a:t>
            </a:r>
          </a:p>
          <a:p>
            <a:pPr fontAlgn="base">
              <a:spcAft>
                <a:spcPts val="1950"/>
              </a:spcAft>
            </a:pPr>
            <a:r>
              <a:rPr lang="it-IT" sz="2400" dirty="0" smtClean="0"/>
              <a:t>DPCM no. 178 of </a:t>
            </a:r>
            <a:r>
              <a:rPr lang="it-IT" sz="2400" b="1" dirty="0" smtClean="0"/>
              <a:t>29 </a:t>
            </a:r>
            <a:r>
              <a:rPr lang="it-IT" sz="2400" b="1" dirty="0" err="1" smtClean="0"/>
              <a:t>September</a:t>
            </a:r>
            <a:r>
              <a:rPr lang="it-IT" sz="2400" b="1" dirty="0" smtClean="0"/>
              <a:t> 2015</a:t>
            </a:r>
          </a:p>
          <a:p>
            <a:pPr fontAlgn="base">
              <a:spcAft>
                <a:spcPts val="1950"/>
              </a:spcAft>
            </a:pPr>
            <a:r>
              <a:rPr lang="it-IT" sz="2400" dirty="0" err="1"/>
              <a:t>Amendment</a:t>
            </a:r>
            <a:r>
              <a:rPr lang="it-IT" sz="2400" dirty="0"/>
              <a:t> to the Law no. 221/2012 </a:t>
            </a:r>
            <a:r>
              <a:rPr lang="it-IT" sz="2400" dirty="0" smtClean="0"/>
              <a:t>and </a:t>
            </a:r>
            <a:r>
              <a:rPr lang="it-IT" sz="2400" dirty="0" err="1" smtClean="0"/>
              <a:t>ss.mm.ii</a:t>
            </a:r>
            <a:r>
              <a:rPr lang="it-IT" sz="2400" dirty="0" smtClean="0"/>
              <a:t>. with the </a:t>
            </a:r>
            <a:r>
              <a:rPr lang="en-US" sz="2400" dirty="0"/>
              <a:t>art. 1 paragraph 382 of the </a:t>
            </a:r>
            <a:r>
              <a:rPr lang="en-US" sz="2400" dirty="0" smtClean="0"/>
              <a:t>Law no. 232 of </a:t>
            </a:r>
            <a:r>
              <a:rPr lang="en-US" sz="2400" b="1" dirty="0" smtClean="0"/>
              <a:t>11 December 2016</a:t>
            </a:r>
            <a:r>
              <a:rPr lang="en-US" sz="2400" dirty="0" smtClean="0"/>
              <a:t> (2017 </a:t>
            </a:r>
            <a:r>
              <a:rPr lang="en-US" sz="2400" dirty="0"/>
              <a:t>Budget </a:t>
            </a:r>
            <a:r>
              <a:rPr lang="en-US" sz="2400" dirty="0" smtClean="0"/>
              <a:t>Law)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374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EHR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Contents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it-IT" sz="2000" b="1" dirty="0" err="1" smtClean="0"/>
              <a:t>Minimal</a:t>
            </a:r>
            <a:r>
              <a:rPr lang="it-IT" sz="2000" b="1" dirty="0" smtClean="0"/>
              <a:t> core </a:t>
            </a:r>
            <a:r>
              <a:rPr lang="it-IT" sz="2000" b="1" dirty="0" err="1" smtClean="0"/>
              <a:t>documents</a:t>
            </a:r>
            <a:r>
              <a:rPr lang="it-IT" sz="2000" b="1" dirty="0" smtClean="0"/>
              <a:t> e data</a:t>
            </a:r>
          </a:p>
          <a:p>
            <a:pPr lvl="1"/>
            <a:r>
              <a:rPr lang="en-US" sz="1800" dirty="0" smtClean="0"/>
              <a:t>Identification and administrative information of the assistant</a:t>
            </a:r>
          </a:p>
          <a:p>
            <a:pPr lvl="1"/>
            <a:r>
              <a:rPr lang="en-US" sz="1800" dirty="0" smtClean="0"/>
              <a:t>Clinical reports</a:t>
            </a:r>
          </a:p>
          <a:p>
            <a:pPr lvl="2"/>
            <a:r>
              <a:rPr lang="en-US" sz="1600" b="1" dirty="0" smtClean="0"/>
              <a:t>Laboratory reports</a:t>
            </a:r>
          </a:p>
          <a:p>
            <a:pPr lvl="2"/>
            <a:r>
              <a:rPr lang="en-US" sz="1600" dirty="0" smtClean="0"/>
              <a:t>…</a:t>
            </a:r>
            <a:endParaRPr lang="en-US" sz="1600" dirty="0"/>
          </a:p>
          <a:p>
            <a:pPr lvl="1"/>
            <a:r>
              <a:rPr lang="en-US" sz="1800" dirty="0"/>
              <a:t>First </a:t>
            </a:r>
            <a:r>
              <a:rPr lang="en-US" sz="1800" dirty="0" smtClean="0"/>
              <a:t>aid </a:t>
            </a:r>
            <a:r>
              <a:rPr lang="en-US" sz="1800" dirty="0" err="1" smtClean="0"/>
              <a:t>verbals</a:t>
            </a:r>
            <a:endParaRPr lang="en-US" sz="1800" dirty="0"/>
          </a:p>
          <a:p>
            <a:pPr lvl="1"/>
            <a:r>
              <a:rPr lang="en-US" sz="1800" dirty="0"/>
              <a:t>Discharge letters</a:t>
            </a:r>
          </a:p>
          <a:p>
            <a:pPr lvl="1"/>
            <a:r>
              <a:rPr lang="en-US" sz="1800" b="1" dirty="0" smtClean="0"/>
              <a:t>Patient summary</a:t>
            </a:r>
            <a:endParaRPr lang="en-US" sz="1800" b="1" dirty="0"/>
          </a:p>
          <a:p>
            <a:pPr lvl="1"/>
            <a:r>
              <a:rPr lang="en-US" sz="1800" dirty="0"/>
              <a:t>Pharmaceutical dossier</a:t>
            </a:r>
          </a:p>
          <a:p>
            <a:pPr lvl="1"/>
            <a:r>
              <a:rPr lang="en-US" sz="1800" dirty="0"/>
              <a:t>Consent or denial of organ and tissue donation</a:t>
            </a:r>
            <a:endParaRPr lang="it-IT" sz="1800" dirty="0" smtClean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448301" y="1600206"/>
            <a:ext cx="4185220" cy="4525963"/>
          </a:xfrm>
        </p:spPr>
        <p:txBody>
          <a:bodyPr>
            <a:noAutofit/>
          </a:bodyPr>
          <a:lstStyle/>
          <a:p>
            <a:r>
              <a:rPr lang="it-IT" sz="2000" b="1" dirty="0" err="1" smtClean="0"/>
              <a:t>Supplementary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documents</a:t>
            </a:r>
            <a:r>
              <a:rPr lang="it-IT" sz="2000" b="1" dirty="0" smtClean="0"/>
              <a:t> </a:t>
            </a:r>
            <a:r>
              <a:rPr lang="it-IT" sz="2000" b="1" dirty="0"/>
              <a:t>e </a:t>
            </a:r>
            <a:r>
              <a:rPr lang="it-IT" sz="2000" b="1" dirty="0" smtClean="0"/>
              <a:t>data</a:t>
            </a:r>
            <a:endParaRPr lang="it-IT" sz="2000" b="1" dirty="0"/>
          </a:p>
          <a:p>
            <a:pPr lvl="1"/>
            <a:r>
              <a:rPr lang="en-US" sz="1800" dirty="0" smtClean="0"/>
              <a:t>Prescriptions </a:t>
            </a:r>
            <a:r>
              <a:rPr lang="en-US" sz="1800" dirty="0"/>
              <a:t>(specialist, pharmaceutical, </a:t>
            </a:r>
            <a:r>
              <a:rPr lang="en-US" sz="1800" dirty="0" smtClean="0"/>
              <a:t>etc.)</a:t>
            </a:r>
            <a:endParaRPr lang="en-US" sz="1800" dirty="0"/>
          </a:p>
          <a:p>
            <a:pPr lvl="1"/>
            <a:r>
              <a:rPr lang="en-US" sz="1800" dirty="0"/>
              <a:t>Reservations (specialist, hospitalization, etc</a:t>
            </a:r>
            <a:r>
              <a:rPr lang="en-US" sz="1800" dirty="0" smtClean="0"/>
              <a:t>.)</a:t>
            </a:r>
            <a:endParaRPr lang="en-US" sz="1800" dirty="0"/>
          </a:p>
          <a:p>
            <a:pPr lvl="1"/>
            <a:r>
              <a:rPr lang="en-US" sz="1800" dirty="0"/>
              <a:t>Medical </a:t>
            </a:r>
            <a:r>
              <a:rPr lang="en-US" sz="1800" dirty="0" smtClean="0"/>
              <a:t>records</a:t>
            </a:r>
          </a:p>
          <a:p>
            <a:pPr lvl="1"/>
            <a:r>
              <a:rPr lang="en-US" sz="1800" dirty="0" smtClean="0"/>
              <a:t>Health Balance</a:t>
            </a:r>
          </a:p>
          <a:p>
            <a:pPr lvl="1"/>
            <a:r>
              <a:rPr lang="en-US" sz="1800" dirty="0" smtClean="0"/>
              <a:t>Home </a:t>
            </a:r>
            <a:r>
              <a:rPr lang="en-US" sz="1800" dirty="0"/>
              <a:t>care: </a:t>
            </a:r>
            <a:r>
              <a:rPr lang="en-US" sz="1800" dirty="0" smtClean="0"/>
              <a:t>clinic-assistance module, </a:t>
            </a:r>
            <a:r>
              <a:rPr lang="en-US" sz="1800" dirty="0"/>
              <a:t>program, and </a:t>
            </a:r>
            <a:r>
              <a:rPr lang="en-US" sz="1800" dirty="0" smtClean="0"/>
              <a:t>record</a:t>
            </a:r>
            <a:endParaRPr lang="en-US" sz="1800" dirty="0"/>
          </a:p>
          <a:p>
            <a:pPr lvl="1"/>
            <a:r>
              <a:rPr lang="en-US" sz="1800" dirty="0"/>
              <a:t>Diagnostic-therapeutic </a:t>
            </a:r>
            <a:r>
              <a:rPr lang="en-US" sz="1800" dirty="0" smtClean="0"/>
              <a:t>plans</a:t>
            </a:r>
          </a:p>
          <a:p>
            <a:pPr lvl="1"/>
            <a:r>
              <a:rPr lang="en-US" sz="1800" dirty="0" smtClean="0"/>
              <a:t>…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691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Patient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summary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err="1" smtClean="0"/>
              <a:t>Patient</a:t>
            </a:r>
            <a:r>
              <a:rPr lang="it-IT" sz="2400" dirty="0" smtClean="0"/>
              <a:t> </a:t>
            </a:r>
            <a:r>
              <a:rPr lang="it-IT" sz="2400" dirty="0" err="1" smtClean="0"/>
              <a:t>summary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 </a:t>
            </a:r>
            <a:r>
              <a:rPr lang="it-IT" sz="2400" dirty="0" err="1" smtClean="0"/>
              <a:t>health</a:t>
            </a:r>
            <a:r>
              <a:rPr lang="it-IT" sz="2400" dirty="0" smtClean="0"/>
              <a:t> </a:t>
            </a:r>
            <a:r>
              <a:rPr lang="it-IT" sz="2400" dirty="0" err="1" smtClean="0"/>
              <a:t>document</a:t>
            </a:r>
            <a:r>
              <a:rPr lang="it-IT" sz="2400" dirty="0"/>
              <a:t> </a:t>
            </a:r>
            <a:r>
              <a:rPr lang="it-IT" sz="2400" dirty="0" smtClean="0"/>
              <a:t>with the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 </a:t>
            </a:r>
            <a:r>
              <a:rPr lang="it-IT" sz="2400" dirty="0" err="1" smtClean="0"/>
              <a:t>characteristics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pPr lvl="1"/>
            <a:r>
              <a:rPr lang="it-IT" sz="2000" b="1" dirty="0" err="1" smtClean="0"/>
              <a:t>synthetic</a:t>
            </a:r>
            <a:r>
              <a:rPr lang="it-IT" sz="2000" dirty="0" smtClean="0"/>
              <a:t>: </a:t>
            </a:r>
            <a:r>
              <a:rPr lang="it-IT" sz="2000" dirty="0" err="1" smtClean="0"/>
              <a:t>contains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err="1" smtClean="0"/>
              <a:t>essential</a:t>
            </a:r>
            <a:r>
              <a:rPr lang="it-IT" sz="2000" dirty="0" smtClean="0"/>
              <a:t> information</a:t>
            </a:r>
          </a:p>
          <a:p>
            <a:pPr lvl="1"/>
            <a:endParaRPr lang="it-IT" sz="2000" dirty="0" smtClean="0"/>
          </a:p>
          <a:p>
            <a:pPr lvl="1"/>
            <a:r>
              <a:rPr lang="it-IT" sz="2000" b="1" dirty="0" smtClean="0"/>
              <a:t>with </a:t>
            </a:r>
            <a:r>
              <a:rPr lang="it-IT" sz="2000" b="1" dirty="0" err="1" smtClean="0"/>
              <a:t>one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author</a:t>
            </a:r>
            <a:r>
              <a:rPr lang="it-IT" sz="2000" dirty="0" smtClean="0"/>
              <a:t>: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created</a:t>
            </a:r>
            <a:r>
              <a:rPr lang="it-IT" sz="2000" dirty="0" smtClean="0"/>
              <a:t> and </a:t>
            </a:r>
            <a:r>
              <a:rPr lang="it-IT" sz="2000" dirty="0" err="1" smtClean="0"/>
              <a:t>updated</a:t>
            </a:r>
            <a:r>
              <a:rPr lang="it-IT" sz="2000" dirty="0" smtClean="0"/>
              <a:t> by the General </a:t>
            </a:r>
            <a:r>
              <a:rPr lang="it-IT" sz="2000" dirty="0" err="1" smtClean="0"/>
              <a:t>Practitioner</a:t>
            </a:r>
            <a:endParaRPr lang="it-IT" sz="2000" dirty="0" smtClean="0"/>
          </a:p>
          <a:p>
            <a:pPr lvl="1"/>
            <a:endParaRPr lang="it-IT" sz="2000" dirty="0" smtClean="0"/>
          </a:p>
          <a:p>
            <a:pPr lvl="1"/>
            <a:r>
              <a:rPr lang="it-IT" sz="2000" b="1" dirty="0" err="1" smtClean="0"/>
              <a:t>compiled</a:t>
            </a:r>
            <a:r>
              <a:rPr lang="it-IT" sz="2000" b="1" dirty="0" smtClean="0"/>
              <a:t> by a human </a:t>
            </a:r>
            <a:r>
              <a:rPr lang="it-IT" sz="2000" b="1" dirty="0" err="1" smtClean="0"/>
              <a:t>specialist</a:t>
            </a:r>
            <a:r>
              <a:rPr lang="it-IT" sz="2000" b="1" dirty="0" smtClean="0"/>
              <a:t>: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cannot</a:t>
            </a:r>
            <a:r>
              <a:rPr lang="it-IT" sz="2000" dirty="0" smtClean="0"/>
              <a:t> be </a:t>
            </a:r>
            <a:r>
              <a:rPr lang="it-IT" sz="2000" dirty="0" err="1" smtClean="0"/>
              <a:t>created</a:t>
            </a:r>
            <a:r>
              <a:rPr lang="it-IT" sz="2000" dirty="0" smtClean="0"/>
              <a:t> in an </a:t>
            </a:r>
            <a:r>
              <a:rPr lang="it-IT" sz="2000" dirty="0" err="1" smtClean="0"/>
              <a:t>automatic</a:t>
            </a:r>
            <a:r>
              <a:rPr lang="it-IT" sz="2000" dirty="0" smtClean="0"/>
              <a:t> way</a:t>
            </a:r>
          </a:p>
          <a:p>
            <a:pPr lvl="1"/>
            <a:endParaRPr lang="it-IT" sz="2000" b="1" dirty="0" smtClean="0"/>
          </a:p>
          <a:p>
            <a:pPr lvl="1"/>
            <a:r>
              <a:rPr lang="it-IT" sz="2000" b="1" dirty="0" err="1" smtClean="0"/>
              <a:t>not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clinically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specializied</a:t>
            </a:r>
            <a:r>
              <a:rPr lang="it-IT" sz="2000" dirty="0" smtClean="0"/>
              <a:t>: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does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a </a:t>
            </a:r>
            <a:r>
              <a:rPr lang="it-IT" sz="2000" dirty="0" err="1" smtClean="0"/>
              <a:t>predefined</a:t>
            </a:r>
            <a:r>
              <a:rPr lang="it-IT" sz="2000" dirty="0" smtClean="0"/>
              <a:t> </a:t>
            </a:r>
            <a:r>
              <a:rPr lang="it-IT" sz="2000" dirty="0" err="1" smtClean="0"/>
              <a:t>recipient</a:t>
            </a:r>
            <a:endParaRPr lang="it-IT" sz="2000" dirty="0" smtClean="0"/>
          </a:p>
          <a:p>
            <a:pPr lvl="1"/>
            <a:endParaRPr lang="it-IT" sz="2000" dirty="0" smtClean="0"/>
          </a:p>
          <a:p>
            <a:pPr lvl="1"/>
            <a:r>
              <a:rPr lang="it-IT" sz="2000" b="1" dirty="0" err="1" smtClean="0"/>
              <a:t>unique</a:t>
            </a:r>
            <a:r>
              <a:rPr lang="it-IT" sz="2000" dirty="0" smtClean="0"/>
              <a:t>: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</a:t>
            </a:r>
            <a:r>
              <a:rPr lang="it-IT" sz="2000" dirty="0" err="1" smtClean="0"/>
              <a:t>patient</a:t>
            </a:r>
            <a:r>
              <a:rPr lang="it-IT" sz="2000" dirty="0" smtClean="0"/>
              <a:t> </a:t>
            </a:r>
            <a:r>
              <a:rPr lang="it-IT" sz="2000" dirty="0" err="1" smtClean="0"/>
              <a:t>summary</a:t>
            </a:r>
            <a:r>
              <a:rPr lang="it-IT" sz="2000" dirty="0" smtClean="0"/>
              <a:t> per </a:t>
            </a:r>
            <a:r>
              <a:rPr lang="it-IT" sz="2000" dirty="0" err="1" smtClean="0"/>
              <a:t>patient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valid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15737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Italian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context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Italy, in the absence of a specific norm, most of the regional administrations have launched a series of initiatives for the realization of their EHR </a:t>
            </a:r>
            <a:r>
              <a:rPr lang="en-US" sz="2000" dirty="0" smtClean="0"/>
              <a:t>systems</a:t>
            </a:r>
          </a:p>
          <a:p>
            <a:endParaRPr lang="en-US" sz="2000" dirty="0"/>
          </a:p>
          <a:p>
            <a:r>
              <a:rPr lang="en-US" sz="2000" dirty="0"/>
              <a:t>All of these systems are based on the </a:t>
            </a:r>
            <a:r>
              <a:rPr lang="en-US" sz="2000" b="1" dirty="0" smtClean="0"/>
              <a:t>registry/repository </a:t>
            </a:r>
            <a:r>
              <a:rPr lang="en-US" sz="2000" b="1" dirty="0"/>
              <a:t>paradigm</a:t>
            </a:r>
          </a:p>
          <a:p>
            <a:pPr lvl="1"/>
            <a:r>
              <a:rPr lang="en-US" sz="1600" b="1" dirty="0"/>
              <a:t>Digital health documents </a:t>
            </a:r>
            <a:r>
              <a:rPr lang="en-US" sz="1600" dirty="0"/>
              <a:t>are stored in </a:t>
            </a:r>
            <a:r>
              <a:rPr lang="en-US" sz="1600" b="1" dirty="0"/>
              <a:t>document repositories </a:t>
            </a:r>
            <a:r>
              <a:rPr lang="en-US" sz="1600" dirty="0"/>
              <a:t>(located in healthcare facilities, healthcare companies or regions)</a:t>
            </a:r>
          </a:p>
          <a:p>
            <a:pPr lvl="1"/>
            <a:r>
              <a:rPr lang="en-US" sz="1600" dirty="0"/>
              <a:t>Documents are </a:t>
            </a:r>
            <a:r>
              <a:rPr lang="en-US" sz="1600" b="1" dirty="0"/>
              <a:t>indexed in the registry </a:t>
            </a:r>
            <a:r>
              <a:rPr lang="en-US" sz="1600" dirty="0"/>
              <a:t>by storing appropriate </a:t>
            </a:r>
            <a:r>
              <a:rPr lang="en-US" sz="1600" b="1" dirty="0"/>
              <a:t>metadata</a:t>
            </a:r>
            <a:r>
              <a:rPr lang="en-US" sz="1600" dirty="0"/>
              <a:t> describing the documents</a:t>
            </a:r>
            <a:endParaRPr lang="it-IT" sz="1600" dirty="0"/>
          </a:p>
        </p:txBody>
      </p:sp>
      <p:grpSp>
        <p:nvGrpSpPr>
          <p:cNvPr id="21" name="Gruppo 20"/>
          <p:cNvGrpSpPr/>
          <p:nvPr/>
        </p:nvGrpSpPr>
        <p:grpSpPr>
          <a:xfrm>
            <a:off x="2108874" y="4146003"/>
            <a:ext cx="5688251" cy="1857388"/>
            <a:chOff x="571472" y="3717032"/>
            <a:chExt cx="7000924" cy="2286016"/>
          </a:xfrm>
        </p:grpSpPr>
        <p:grpSp>
          <p:nvGrpSpPr>
            <p:cNvPr id="6" name="Gruppo 5"/>
            <p:cNvGrpSpPr/>
            <p:nvPr/>
          </p:nvGrpSpPr>
          <p:grpSpPr>
            <a:xfrm>
              <a:off x="571472" y="3717032"/>
              <a:ext cx="7000924" cy="2286016"/>
              <a:chOff x="571472" y="3929066"/>
              <a:chExt cx="7000924" cy="2286016"/>
            </a:xfrm>
          </p:grpSpPr>
          <p:sp>
            <p:nvSpPr>
              <p:cNvPr id="7" name="Nuvola 6"/>
              <p:cNvSpPr/>
              <p:nvPr/>
            </p:nvSpPr>
            <p:spPr>
              <a:xfrm>
                <a:off x="571472" y="3929066"/>
                <a:ext cx="7000924" cy="2286016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Picture 2" descr="C:\Users\Utente1\AppData\Local\Microsoft\Windows\Temporary Internet Files\Content.IE5\JPV2O6ES\MC900239657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99818" y="4572008"/>
                <a:ext cx="1058264" cy="822339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C:\Users\Utente1\AppData\Local\Microsoft\Windows\Temporary Internet Files\Content.IE5\JPV2O6ES\MC900239657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84844" y="4929198"/>
                <a:ext cx="1058264" cy="822339"/>
              </a:xfrm>
              <a:prstGeom prst="rect">
                <a:avLst/>
              </a:prstGeom>
              <a:noFill/>
            </p:spPr>
          </p:pic>
          <p:sp>
            <p:nvSpPr>
              <p:cNvPr id="10" name="CasellaDiTesto 9"/>
              <p:cNvSpPr txBox="1"/>
              <p:nvPr/>
            </p:nvSpPr>
            <p:spPr>
              <a:xfrm>
                <a:off x="2000233" y="5580892"/>
                <a:ext cx="1143008" cy="29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75" b="1" dirty="0" err="1">
                    <a:latin typeface="Corbel" pitchFamily="34" charset="0"/>
                  </a:rPr>
                  <a:t>Repository</a:t>
                </a:r>
                <a:endParaRPr lang="it-IT" sz="975" b="1" dirty="0">
                  <a:latin typeface="Corbel" pitchFamily="34" charset="0"/>
                </a:endParaRPr>
              </a:p>
            </p:txBody>
          </p:sp>
          <p:pic>
            <p:nvPicPr>
              <p:cNvPr id="11" name="Picture 4" descr="http://www.gerd-neugebauer.de/images/repository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5984" y="4929198"/>
                <a:ext cx="562574" cy="642942"/>
              </a:xfrm>
              <a:prstGeom prst="rect">
                <a:avLst/>
              </a:prstGeom>
              <a:noFill/>
            </p:spPr>
          </p:pic>
          <p:pic>
            <p:nvPicPr>
              <p:cNvPr id="12" name="Picture 4" descr="http://www.gerd-neugebauer.de/images/repository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81062" y="4929198"/>
                <a:ext cx="562574" cy="642942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http://www.aeden.it/storage/page/21/databas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86182" y="4289106"/>
                <a:ext cx="785818" cy="785818"/>
              </a:xfrm>
              <a:prstGeom prst="rect">
                <a:avLst/>
              </a:prstGeom>
              <a:noFill/>
            </p:spPr>
          </p:pic>
          <p:sp>
            <p:nvSpPr>
              <p:cNvPr id="14" name="CasellaDiTesto 13"/>
              <p:cNvSpPr txBox="1"/>
              <p:nvPr/>
            </p:nvSpPr>
            <p:spPr>
              <a:xfrm>
                <a:off x="5357818" y="5572140"/>
                <a:ext cx="1143008" cy="29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75" b="1" dirty="0" err="1">
                    <a:latin typeface="Corbel" pitchFamily="34" charset="0"/>
                  </a:rPr>
                  <a:t>Repository</a:t>
                </a:r>
                <a:endParaRPr lang="it-IT" sz="975" b="1" dirty="0">
                  <a:latin typeface="Corbel" pitchFamily="34" charset="0"/>
                </a:endParaRP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3643306" y="5009187"/>
                <a:ext cx="1143008" cy="29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75" b="1" dirty="0" err="1">
                    <a:latin typeface="Corbel" pitchFamily="34" charset="0"/>
                  </a:rPr>
                  <a:t>Registry</a:t>
                </a:r>
                <a:endParaRPr lang="it-IT" sz="975" b="1" dirty="0">
                  <a:latin typeface="Corbel" pitchFamily="34" charset="0"/>
                </a:endParaRPr>
              </a:p>
            </p:txBody>
          </p:sp>
          <p:cxnSp>
            <p:nvCxnSpPr>
              <p:cNvPr id="16" name="Connettore 2 15"/>
              <p:cNvCxnSpPr>
                <a:stCxn id="13" idx="1"/>
                <a:endCxn id="11" idx="3"/>
              </p:cNvCxnSpPr>
              <p:nvPr/>
            </p:nvCxnSpPr>
            <p:spPr>
              <a:xfrm flipH="1">
                <a:off x="2848558" y="4682015"/>
                <a:ext cx="937624" cy="5686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2 16"/>
              <p:cNvCxnSpPr>
                <a:stCxn id="13" idx="3"/>
                <a:endCxn id="12" idx="1"/>
              </p:cNvCxnSpPr>
              <p:nvPr/>
            </p:nvCxnSpPr>
            <p:spPr>
              <a:xfrm>
                <a:off x="4572000" y="4682015"/>
                <a:ext cx="1009062" cy="5686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asellaDiTesto 17"/>
              <p:cNvSpPr txBox="1"/>
              <p:nvPr/>
            </p:nvSpPr>
            <p:spPr>
              <a:xfrm>
                <a:off x="4572000" y="4071942"/>
                <a:ext cx="1928826" cy="60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3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EHR </a:t>
                </a:r>
                <a:r>
                  <a:rPr lang="it-IT" sz="13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Regional</a:t>
                </a:r>
                <a:r>
                  <a:rPr lang="it-IT" sz="13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bel" pitchFamily="34" charset="0"/>
                  </a:rPr>
                  <a:t> System</a:t>
                </a:r>
              </a:p>
            </p:txBody>
          </p:sp>
        </p:grpSp>
        <p:grpSp>
          <p:nvGrpSpPr>
            <p:cNvPr id="5" name="Gruppo 4"/>
            <p:cNvGrpSpPr>
              <a:grpSpLocks noChangeAspect="1"/>
            </p:cNvGrpSpPr>
            <p:nvPr/>
          </p:nvGrpSpPr>
          <p:grpSpPr>
            <a:xfrm>
              <a:off x="4969947" y="5038635"/>
              <a:ext cx="661274" cy="688388"/>
              <a:chOff x="7785496" y="3343560"/>
              <a:chExt cx="889707" cy="877528"/>
            </a:xfrm>
          </p:grpSpPr>
          <p:pic>
            <p:nvPicPr>
              <p:cNvPr id="1026" name="Picture 2" descr="C:\Users\Utente1\AppData\Local\Microsoft\Windows\Temporary Internet Files\Content.IE5\HH8NZEK1\MC900432599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5496" y="3474144"/>
                <a:ext cx="746944" cy="746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C:\Users\Utente1\AppData\Local\Microsoft\Windows\Temporary Internet Files\Content.IE5\HH8NZEK1\MC900432599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7504" y="3405351"/>
                <a:ext cx="746944" cy="746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C:\Users\Utente1\AppData\Local\Microsoft\Windows\Temporary Internet Files\Content.IE5\HH8NZEK1\MC900432599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258" y="3343560"/>
                <a:ext cx="746945" cy="746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uppo 21"/>
            <p:cNvGrpSpPr>
              <a:grpSpLocks noChangeAspect="1"/>
            </p:cNvGrpSpPr>
            <p:nvPr/>
          </p:nvGrpSpPr>
          <p:grpSpPr>
            <a:xfrm>
              <a:off x="2961134" y="5038635"/>
              <a:ext cx="682172" cy="688388"/>
              <a:chOff x="7785496" y="3343560"/>
              <a:chExt cx="917824" cy="877528"/>
            </a:xfrm>
          </p:grpSpPr>
          <p:pic>
            <p:nvPicPr>
              <p:cNvPr id="23" name="Picture 2" descr="C:\Users\Utente1\AppData\Local\Microsoft\Windows\Temporary Internet Files\Content.IE5\HH8NZEK1\MC900432599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5496" y="3474144"/>
                <a:ext cx="746944" cy="746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C:\Users\Utente1\AppData\Local\Microsoft\Windows\Temporary Internet Files\Content.IE5\HH8NZEK1\MC900432599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7504" y="3405351"/>
                <a:ext cx="746944" cy="746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C:\Users\Utente1\AppData\Local\Microsoft\Windows\Temporary Internet Files\Content.IE5\HH8NZEK1\MC900432599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6376" y="3343560"/>
                <a:ext cx="746944" cy="746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786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Technical Board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6431007" cy="51455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950"/>
              </a:spcAft>
              <a:defRPr/>
            </a:pPr>
            <a:r>
              <a:rPr lang="en-GB" altLang="en-US" sz="2000" b="1" dirty="0"/>
              <a:t>Regional autonomy </a:t>
            </a:r>
            <a:r>
              <a:rPr lang="en-GB" altLang="en-US" sz="2000" dirty="0"/>
              <a:t>has caused a proliferation of heterogeneous </a:t>
            </a:r>
            <a:r>
              <a:rPr lang="en-GB" altLang="en-US" sz="2000" b="1" dirty="0"/>
              <a:t>EHR-S </a:t>
            </a:r>
            <a:r>
              <a:rPr lang="en-US" altLang="en-US" sz="2000" b="1" dirty="0"/>
              <a:t>not interoperable</a:t>
            </a:r>
            <a:r>
              <a:rPr lang="en-US" altLang="en-US" sz="2000" dirty="0"/>
              <a:t> with each </a:t>
            </a:r>
            <a:r>
              <a:rPr lang="en-US" altLang="en-US" sz="2000" dirty="0" smtClean="0"/>
              <a:t>other</a:t>
            </a:r>
          </a:p>
          <a:p>
            <a:pPr>
              <a:spcBef>
                <a:spcPts val="0"/>
              </a:spcBef>
              <a:spcAft>
                <a:spcPts val="1950"/>
              </a:spcAft>
              <a:defRPr/>
            </a:pPr>
            <a:endParaRPr lang="en-US" altLang="en-US" sz="1400" dirty="0"/>
          </a:p>
          <a:p>
            <a:pPr>
              <a:spcBef>
                <a:spcPts val="0"/>
              </a:spcBef>
              <a:spcAft>
                <a:spcPts val="975"/>
              </a:spcAft>
            </a:pPr>
            <a:r>
              <a:rPr lang="it-IT" sz="2000" dirty="0" smtClean="0"/>
              <a:t>The </a:t>
            </a:r>
            <a:r>
              <a:rPr lang="it-IT" sz="2000" dirty="0" err="1" smtClean="0"/>
              <a:t>issuance</a:t>
            </a:r>
            <a:r>
              <a:rPr lang="it-IT" sz="2000" dirty="0" smtClean="0"/>
              <a:t> of a first law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permitted</a:t>
            </a:r>
            <a:r>
              <a:rPr lang="it-IT" sz="2000" dirty="0" smtClean="0"/>
              <a:t> to </a:t>
            </a:r>
            <a:r>
              <a:rPr lang="it-IT" sz="2000" dirty="0" err="1" smtClean="0"/>
              <a:t>establish</a:t>
            </a:r>
            <a:r>
              <a:rPr lang="it-IT" sz="2000" dirty="0" smtClean="0"/>
              <a:t> a </a:t>
            </a:r>
            <a:r>
              <a:rPr lang="en-US" sz="2000" b="1" dirty="0" smtClean="0"/>
              <a:t>National </a:t>
            </a:r>
            <a:r>
              <a:rPr lang="en-US" sz="2000" b="1" dirty="0"/>
              <a:t>Technical </a:t>
            </a:r>
            <a:r>
              <a:rPr lang="en-US" sz="2000" b="1" dirty="0" smtClean="0"/>
              <a:t>Board </a:t>
            </a:r>
            <a:r>
              <a:rPr lang="en-US" sz="2000" dirty="0" smtClean="0"/>
              <a:t>composed by</a:t>
            </a:r>
          </a:p>
          <a:p>
            <a:pPr lvl="1">
              <a:spcBef>
                <a:spcPts val="0"/>
              </a:spcBef>
              <a:spcAft>
                <a:spcPts val="975"/>
              </a:spcAft>
            </a:pPr>
            <a:r>
              <a:rPr lang="en-US" sz="1600" dirty="0" smtClean="0"/>
              <a:t>Agency </a:t>
            </a:r>
            <a:r>
              <a:rPr lang="en-US" sz="1600" dirty="0"/>
              <a:t>for Digital Italy, </a:t>
            </a:r>
            <a:r>
              <a:rPr lang="en-US" sz="1600" dirty="0" smtClean="0"/>
              <a:t>Ministry </a:t>
            </a:r>
            <a:r>
              <a:rPr lang="en-US" sz="1600" dirty="0"/>
              <a:t>of </a:t>
            </a:r>
            <a:r>
              <a:rPr lang="en-US" sz="1600" dirty="0" smtClean="0"/>
              <a:t>Health</a:t>
            </a:r>
            <a:r>
              <a:rPr lang="en-US" sz="1600" dirty="0"/>
              <a:t>,</a:t>
            </a:r>
            <a:r>
              <a:rPr lang="en-US" sz="1600" dirty="0" smtClean="0"/>
              <a:t> Ministry </a:t>
            </a:r>
            <a:r>
              <a:rPr lang="en-US" sz="1600" dirty="0"/>
              <a:t>of Economy and </a:t>
            </a:r>
            <a:r>
              <a:rPr lang="en-US" sz="1600" dirty="0" smtClean="0"/>
              <a:t>Finance, Regions </a:t>
            </a:r>
            <a:r>
              <a:rPr lang="en-US" sz="1600" dirty="0"/>
              <a:t>and </a:t>
            </a:r>
            <a:r>
              <a:rPr lang="en-US" sz="1600" dirty="0" smtClean="0"/>
              <a:t>CNR</a:t>
            </a:r>
          </a:p>
          <a:p>
            <a:pPr>
              <a:spcBef>
                <a:spcPts val="0"/>
              </a:spcBef>
              <a:spcAft>
                <a:spcPts val="975"/>
              </a:spcAft>
            </a:pPr>
            <a:endParaRPr lang="en-US" sz="1400" dirty="0" smtClean="0"/>
          </a:p>
          <a:p>
            <a:pPr>
              <a:spcBef>
                <a:spcPts val="0"/>
              </a:spcBef>
              <a:spcAft>
                <a:spcPts val="975"/>
              </a:spcAft>
            </a:pPr>
            <a:r>
              <a:rPr lang="en-US" sz="2000" dirty="0" smtClean="0"/>
              <a:t>The Technical Board has defined: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975"/>
              </a:spcAft>
            </a:pPr>
            <a:r>
              <a:rPr lang="en-US" sz="1800" b="1" dirty="0"/>
              <a:t>the national architectural model</a:t>
            </a:r>
            <a:r>
              <a:rPr lang="en-US" sz="1800" dirty="0"/>
              <a:t> of reference, and </a:t>
            </a:r>
          </a:p>
          <a:p>
            <a:pPr lvl="1">
              <a:spcBef>
                <a:spcPts val="0"/>
              </a:spcBef>
              <a:spcAft>
                <a:spcPts val="1950"/>
              </a:spcAft>
            </a:pPr>
            <a:r>
              <a:rPr lang="en-US" sz="1800" b="1" dirty="0"/>
              <a:t>the functional and technical requirements </a:t>
            </a:r>
            <a:r>
              <a:rPr lang="en-US" sz="1800" dirty="0"/>
              <a:t>to be respected by all the Italian Regions</a:t>
            </a:r>
            <a:endParaRPr lang="en-US" sz="2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6897216" y="1700808"/>
            <a:ext cx="2652278" cy="3045283"/>
            <a:chOff x="2970055" y="11857961"/>
            <a:chExt cx="8397978" cy="10578736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055" y="11857961"/>
              <a:ext cx="8397978" cy="1057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e 6"/>
            <p:cNvSpPr/>
            <p:nvPr/>
          </p:nvSpPr>
          <p:spPr>
            <a:xfrm>
              <a:off x="7676619" y="21523952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8" name="Ovale 7"/>
            <p:cNvSpPr/>
            <p:nvPr/>
          </p:nvSpPr>
          <p:spPr>
            <a:xfrm>
              <a:off x="9640837" y="19883665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9" name="Ovale 8"/>
            <p:cNvSpPr/>
            <p:nvPr/>
          </p:nvSpPr>
          <p:spPr>
            <a:xfrm>
              <a:off x="3871687" y="18835240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0" name="Ovale 9"/>
            <p:cNvSpPr/>
            <p:nvPr/>
          </p:nvSpPr>
          <p:spPr>
            <a:xfrm>
              <a:off x="6768057" y="16910262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1" name="Ovale 10"/>
            <p:cNvSpPr/>
            <p:nvPr/>
          </p:nvSpPr>
          <p:spPr>
            <a:xfrm>
              <a:off x="8265839" y="18017458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2" name="Ovale 11"/>
            <p:cNvSpPr/>
            <p:nvPr/>
          </p:nvSpPr>
          <p:spPr>
            <a:xfrm>
              <a:off x="8333017" y="17241935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3" name="Ovale 12"/>
            <p:cNvSpPr/>
            <p:nvPr/>
          </p:nvSpPr>
          <p:spPr>
            <a:xfrm>
              <a:off x="7780717" y="16672435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4" name="Ovale 13"/>
            <p:cNvSpPr/>
            <p:nvPr/>
          </p:nvSpPr>
          <p:spPr>
            <a:xfrm>
              <a:off x="9334849" y="18376811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5" name="Ovale 14"/>
            <p:cNvSpPr/>
            <p:nvPr/>
          </p:nvSpPr>
          <p:spPr>
            <a:xfrm>
              <a:off x="9767544" y="17831343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6" name="Ovale 15"/>
            <p:cNvSpPr/>
            <p:nvPr/>
          </p:nvSpPr>
          <p:spPr>
            <a:xfrm>
              <a:off x="5979133" y="15466336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7" name="Ovale 16"/>
            <p:cNvSpPr/>
            <p:nvPr/>
          </p:nvSpPr>
          <p:spPr>
            <a:xfrm>
              <a:off x="4388672" y="14300428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8" name="Ovale 17"/>
            <p:cNvSpPr/>
            <p:nvPr/>
          </p:nvSpPr>
          <p:spPr>
            <a:xfrm>
              <a:off x="3725707" y="13763553"/>
              <a:ext cx="200802" cy="22447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19" name="Ovale 18"/>
            <p:cNvSpPr/>
            <p:nvPr/>
          </p:nvSpPr>
          <p:spPr>
            <a:xfrm>
              <a:off x="5820851" y="14338267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20" name="Ovale 19"/>
            <p:cNvSpPr/>
            <p:nvPr/>
          </p:nvSpPr>
          <p:spPr>
            <a:xfrm>
              <a:off x="4924634" y="13371052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21" name="Ovale 20"/>
            <p:cNvSpPr/>
            <p:nvPr/>
          </p:nvSpPr>
          <p:spPr>
            <a:xfrm>
              <a:off x="3541997" y="12891947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22" name="Ovale 21"/>
            <p:cNvSpPr/>
            <p:nvPr/>
          </p:nvSpPr>
          <p:spPr>
            <a:xfrm>
              <a:off x="6045247" y="12639379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23" name="Ovale 22"/>
            <p:cNvSpPr/>
            <p:nvPr/>
          </p:nvSpPr>
          <p:spPr>
            <a:xfrm>
              <a:off x="7438518" y="12593855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24" name="Ovale 23"/>
            <p:cNvSpPr/>
            <p:nvPr/>
          </p:nvSpPr>
          <p:spPr>
            <a:xfrm>
              <a:off x="6984361" y="15886015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25" name="Ovale 24"/>
            <p:cNvSpPr/>
            <p:nvPr/>
          </p:nvSpPr>
          <p:spPr>
            <a:xfrm>
              <a:off x="7435122" y="15565918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  <p:sp>
          <p:nvSpPr>
            <p:cNvPr id="26" name="Ovale 25"/>
            <p:cNvSpPr/>
            <p:nvPr/>
          </p:nvSpPr>
          <p:spPr>
            <a:xfrm>
              <a:off x="6551755" y="13643084"/>
              <a:ext cx="253415" cy="2423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975"/>
            </a:p>
          </p:txBody>
        </p:sp>
      </p:grpSp>
    </p:spTree>
    <p:extLst>
      <p:ext uri="{BB962C8B-B14F-4D97-AF65-F5344CB8AC3E}">
        <p14:creationId xmlns:p14="http://schemas.microsoft.com/office/powerpoint/2010/main" val="22949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EHR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Infrastructure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architecture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377143" y="1628800"/>
            <a:ext cx="9124355" cy="4285216"/>
            <a:chOff x="-1114089" y="157118"/>
            <a:chExt cx="14420178" cy="7111609"/>
          </a:xfrm>
        </p:grpSpPr>
        <p:cxnSp>
          <p:nvCxnSpPr>
            <p:cNvPr id="10" name="Connettore 4 9"/>
            <p:cNvCxnSpPr>
              <a:endCxn id="26" idx="1"/>
            </p:cNvCxnSpPr>
            <p:nvPr/>
          </p:nvCxnSpPr>
          <p:spPr>
            <a:xfrm>
              <a:off x="4085885" y="3310313"/>
              <a:ext cx="5883838" cy="1308804"/>
            </a:xfrm>
            <a:prstGeom prst="bentConnector3">
              <a:avLst>
                <a:gd name="adj1" fmla="val 140"/>
              </a:avLst>
            </a:prstGeom>
            <a:noFill/>
            <a:ln w="38100" cap="flat" cmpd="sng" algn="ctr">
              <a:solidFill>
                <a:srgbClr val="94B6D2">
                  <a:lumMod val="50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Connettore 4 10"/>
            <p:cNvCxnSpPr/>
            <p:nvPr/>
          </p:nvCxnSpPr>
          <p:spPr>
            <a:xfrm rot="10800000" flipV="1">
              <a:off x="3236609" y="2338209"/>
              <a:ext cx="6274883" cy="2013354"/>
            </a:xfrm>
            <a:prstGeom prst="bentConnector3">
              <a:avLst>
                <a:gd name="adj1" fmla="val -194"/>
              </a:avLst>
            </a:prstGeom>
            <a:noFill/>
            <a:ln w="38100" cap="flat" cmpd="sng" algn="ctr">
              <a:solidFill>
                <a:srgbClr val="94B6D2">
                  <a:lumMod val="50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2" name="Gruppo 11"/>
            <p:cNvGrpSpPr/>
            <p:nvPr/>
          </p:nvGrpSpPr>
          <p:grpSpPr>
            <a:xfrm>
              <a:off x="943441" y="157118"/>
              <a:ext cx="11723133" cy="5668186"/>
              <a:chOff x="74814" y="83127"/>
              <a:chExt cx="11723133" cy="5668186"/>
            </a:xfrm>
          </p:grpSpPr>
          <p:sp>
            <p:nvSpPr>
              <p:cNvPr id="33" name="Nuvola 32"/>
              <p:cNvSpPr/>
              <p:nvPr/>
            </p:nvSpPr>
            <p:spPr>
              <a:xfrm>
                <a:off x="7284136" y="162513"/>
                <a:ext cx="4513811" cy="2917768"/>
              </a:xfrm>
              <a:prstGeom prst="cloud">
                <a:avLst/>
              </a:prstGeom>
              <a:gradFill flip="none" rotWithShape="1">
                <a:gsLst>
                  <a:gs pos="0">
                    <a:srgbClr val="D8B25C">
                      <a:lumMod val="75000"/>
                      <a:tint val="66000"/>
                      <a:satMod val="160000"/>
                    </a:srgbClr>
                  </a:gs>
                  <a:gs pos="50000">
                    <a:srgbClr val="D8B25C">
                      <a:lumMod val="75000"/>
                      <a:tint val="44500"/>
                      <a:satMod val="160000"/>
                    </a:srgbClr>
                  </a:gs>
                  <a:gs pos="100000">
                    <a:srgbClr val="D8B25C">
                      <a:lumMod val="75000"/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71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463" dirty="0">
                  <a:solidFill>
                    <a:sysClr val="window" lastClr="FFFFFF"/>
                  </a:solidFill>
                  <a:latin typeface="Trebuchet MS" panose="020B0603020202020204"/>
                </a:endParaRPr>
              </a:p>
            </p:txBody>
          </p:sp>
          <p:cxnSp>
            <p:nvCxnSpPr>
              <p:cNvPr id="34" name="Connettore 4 33"/>
              <p:cNvCxnSpPr/>
              <p:nvPr/>
            </p:nvCxnSpPr>
            <p:spPr>
              <a:xfrm rot="5400000">
                <a:off x="5205346" y="124337"/>
                <a:ext cx="687726" cy="5366713"/>
              </a:xfrm>
              <a:prstGeom prst="bentConnector3">
                <a:avLst>
                  <a:gd name="adj1" fmla="val 203816"/>
                </a:avLst>
              </a:prstGeom>
              <a:noFill/>
              <a:ln w="38100" cap="flat" cmpd="sng" algn="ctr">
                <a:solidFill>
                  <a:srgbClr val="94B6D2">
                    <a:lumMod val="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5" name="Rettangolo arrotondato 34"/>
              <p:cNvSpPr/>
              <p:nvPr/>
            </p:nvSpPr>
            <p:spPr>
              <a:xfrm>
                <a:off x="4897166" y="2423673"/>
                <a:ext cx="1866302" cy="2458317"/>
              </a:xfrm>
              <a:prstGeom prst="roundRect">
                <a:avLst/>
              </a:prstGeom>
              <a:solidFill>
                <a:srgbClr val="94B6D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71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463" dirty="0">
                  <a:solidFill>
                    <a:sysClr val="window" lastClr="FFFFFF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36" name="Nuvola 35"/>
              <p:cNvSpPr/>
              <p:nvPr/>
            </p:nvSpPr>
            <p:spPr>
              <a:xfrm>
                <a:off x="74814" y="83127"/>
                <a:ext cx="4513811" cy="2917768"/>
              </a:xfrm>
              <a:prstGeom prst="cloud">
                <a:avLst/>
              </a:prstGeom>
              <a:gradFill flip="none" rotWithShape="1">
                <a:gsLst>
                  <a:gs pos="0">
                    <a:srgbClr val="94B6D2">
                      <a:lumMod val="67000"/>
                    </a:srgbClr>
                  </a:gs>
                  <a:gs pos="48000">
                    <a:srgbClr val="94B6D2">
                      <a:lumMod val="97000"/>
                      <a:lumOff val="3000"/>
                    </a:srgbClr>
                  </a:gs>
                  <a:gs pos="100000">
                    <a:srgbClr val="94B6D2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71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463" dirty="0">
                  <a:solidFill>
                    <a:sysClr val="window" lastClr="FFFFFF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37" name="CasellaDiTesto 5"/>
              <p:cNvSpPr txBox="1"/>
              <p:nvPr/>
            </p:nvSpPr>
            <p:spPr>
              <a:xfrm>
                <a:off x="1672940" y="904373"/>
                <a:ext cx="1122800" cy="443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71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138" dirty="0" err="1">
                    <a:solidFill>
                      <a:sysClr val="windowText" lastClr="000000"/>
                    </a:solidFill>
                    <a:latin typeface="Trebuchet MS" panose="020B0603020202020204"/>
                  </a:rPr>
                  <a:t>Registry</a:t>
                </a:r>
                <a:endParaRPr lang="it-IT" sz="1138" dirty="0">
                  <a:solidFill>
                    <a:sysClr val="windowText" lastClr="000000"/>
                  </a:solidFill>
                  <a:latin typeface="Trebuchet MS" panose="020B0603020202020204"/>
                </a:endParaRPr>
              </a:p>
            </p:txBody>
          </p:sp>
          <p:pic>
            <p:nvPicPr>
              <p:cNvPr id="38" name="Immagine 37" descr="... the door from what was long four day stay in the hospital i m really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4767" y="361179"/>
                <a:ext cx="565929" cy="684000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39" name="Immagine 38" descr="... the door from what was long four day stay in the hospital i m really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011" y="681694"/>
                <a:ext cx="565929" cy="684000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40" name="Immagine 39" descr="It is possible to reduce the size of the MediaWiki database.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8B25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4629" y="962919"/>
                <a:ext cx="576000" cy="576000"/>
              </a:xfrm>
              <a:prstGeom prst="rect">
                <a:avLst/>
              </a:prstGeom>
            </p:spPr>
          </p:pic>
          <p:pic>
            <p:nvPicPr>
              <p:cNvPr id="41" name="Immagine 40" descr="It is possible to reduce the size of the MediaWiki database.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rgbClr val="D8B25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801" y="1537321"/>
                <a:ext cx="576000" cy="576000"/>
              </a:xfrm>
              <a:prstGeom prst="rect">
                <a:avLst/>
              </a:prstGeom>
              <a:effectLst/>
            </p:spPr>
          </p:pic>
          <p:pic>
            <p:nvPicPr>
              <p:cNvPr id="42" name="Immagine 41" descr="File:Documents icon.svg - Wikimedia Commons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DD80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0449" y="1076501"/>
                <a:ext cx="458261" cy="540000"/>
              </a:xfrm>
              <a:prstGeom prst="rect">
                <a:avLst/>
              </a:prstGeom>
            </p:spPr>
          </p:pic>
          <p:pic>
            <p:nvPicPr>
              <p:cNvPr id="43" name="Immagine 42" descr="File:Documents icon.svg - Wikimedia Commons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D80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7330" y="1487706"/>
                <a:ext cx="401241" cy="540000"/>
              </a:xfrm>
              <a:prstGeom prst="rect">
                <a:avLst/>
              </a:prstGeom>
            </p:spPr>
          </p:pic>
          <p:sp>
            <p:nvSpPr>
              <p:cNvPr id="44" name="CasellaDiTesto 19"/>
              <p:cNvSpPr txBox="1"/>
              <p:nvPr/>
            </p:nvSpPr>
            <p:spPr>
              <a:xfrm>
                <a:off x="3447187" y="738658"/>
                <a:ext cx="1224138" cy="402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71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975" dirty="0" err="1">
                    <a:solidFill>
                      <a:sysClr val="windowText" lastClr="000000"/>
                    </a:solidFill>
                    <a:latin typeface="Trebuchet MS" panose="020B0603020202020204"/>
                  </a:rPr>
                  <a:t>Repository</a:t>
                </a:r>
                <a:endParaRPr lang="it-IT" sz="975" dirty="0">
                  <a:solidFill>
                    <a:sysClr val="windowText" lastClr="000000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45" name="CasellaDiTesto 20"/>
              <p:cNvSpPr txBox="1"/>
              <p:nvPr/>
            </p:nvSpPr>
            <p:spPr>
              <a:xfrm>
                <a:off x="157027" y="2095581"/>
                <a:ext cx="1224138" cy="402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71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975" dirty="0" err="1">
                    <a:solidFill>
                      <a:sysClr val="windowText" lastClr="000000"/>
                    </a:solidFill>
                    <a:latin typeface="Trebuchet MS" panose="020B0603020202020204"/>
                  </a:rPr>
                  <a:t>Repository</a:t>
                </a:r>
                <a:endParaRPr lang="it-IT" sz="975" dirty="0">
                  <a:solidFill>
                    <a:sysClr val="windowText" lastClr="000000"/>
                  </a:solidFill>
                  <a:latin typeface="Trebuchet MS" panose="020B0603020202020204"/>
                </a:endParaRPr>
              </a:p>
            </p:txBody>
          </p:sp>
          <p:cxnSp>
            <p:nvCxnSpPr>
              <p:cNvPr id="46" name="Connettore 7 45"/>
              <p:cNvCxnSpPr>
                <a:stCxn id="53" idx="1"/>
                <a:endCxn id="43" idx="0"/>
              </p:cNvCxnSpPr>
              <p:nvPr/>
            </p:nvCxnSpPr>
            <p:spPr>
              <a:xfrm rot="10800000">
                <a:off x="1057951" y="1487706"/>
                <a:ext cx="745331" cy="35968"/>
              </a:xfrm>
              <a:prstGeom prst="curvedConnector4">
                <a:avLst>
                  <a:gd name="adj1" fmla="val 36541"/>
                  <a:gd name="adj2" fmla="val 735565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ash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7" name="Connettore 7 46"/>
              <p:cNvCxnSpPr>
                <a:stCxn id="53" idx="3"/>
                <a:endCxn id="42" idx="1"/>
              </p:cNvCxnSpPr>
              <p:nvPr/>
            </p:nvCxnSpPr>
            <p:spPr>
              <a:xfrm flipV="1">
                <a:off x="2312343" y="1346501"/>
                <a:ext cx="868106" cy="177173"/>
              </a:xfrm>
              <a:prstGeom prst="curvedConnector3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ash"/>
                <a:round/>
                <a:headEnd type="none" w="med" len="med"/>
                <a:tailEnd type="arrow" w="med" len="med"/>
              </a:ln>
              <a:effectLst/>
            </p:spPr>
          </p:cxnSp>
          <p:pic>
            <p:nvPicPr>
              <p:cNvPr id="48" name="Picture 12" descr="http://www.direzionesalute.it/img/docto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8709" y="628779"/>
                <a:ext cx="7875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Immagine 48" descr="User:Bdesham/Information | Description = An icon representing a user ...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0895" y="1523673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50" name="Immagine 49" descr="File:Computer n screen.svg - Wikipedia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4744" y="763821"/>
                <a:ext cx="697162" cy="720000"/>
              </a:xfrm>
              <a:prstGeom prst="rect">
                <a:avLst/>
              </a:prstGeom>
            </p:spPr>
          </p:pic>
          <p:sp>
            <p:nvSpPr>
              <p:cNvPr id="51" name="Rettangolo arrotondato 50"/>
              <p:cNvSpPr/>
              <p:nvPr/>
            </p:nvSpPr>
            <p:spPr>
              <a:xfrm>
                <a:off x="1853643" y="2341053"/>
                <a:ext cx="1973621" cy="784080"/>
              </a:xfrm>
              <a:prstGeom prst="roundRect">
                <a:avLst/>
              </a:prstGeom>
              <a:gradFill flip="none" rotWithShape="1">
                <a:gsLst>
                  <a:gs pos="0">
                    <a:srgbClr val="DD8047">
                      <a:lumMod val="67000"/>
                    </a:srgbClr>
                  </a:gs>
                  <a:gs pos="48000">
                    <a:srgbClr val="DD8047">
                      <a:lumMod val="97000"/>
                      <a:lumOff val="3000"/>
                    </a:srgbClr>
                  </a:gs>
                  <a:gs pos="100000">
                    <a:srgbClr val="DD8047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it-IT" sz="1138" dirty="0" err="1">
                    <a:solidFill>
                      <a:sysClr val="window" lastClr="FFFFFF"/>
                    </a:solidFill>
                    <a:latin typeface="Trebuchet MS" panose="020B0603020202020204"/>
                  </a:rPr>
                  <a:t>Interoperability</a:t>
                </a:r>
                <a:r>
                  <a:rPr lang="it-IT" sz="1138" dirty="0">
                    <a:solidFill>
                      <a:sysClr val="window" lastClr="FFFFFF"/>
                    </a:solidFill>
                    <a:latin typeface="Trebuchet MS" panose="020B0603020202020204"/>
                  </a:rPr>
                  <a:t> Services</a:t>
                </a:r>
              </a:p>
            </p:txBody>
          </p:sp>
          <p:sp>
            <p:nvSpPr>
              <p:cNvPr id="52" name="Rettangolo arrotondato 51"/>
              <p:cNvSpPr/>
              <p:nvPr/>
            </p:nvSpPr>
            <p:spPr>
              <a:xfrm>
                <a:off x="7220356" y="1653326"/>
                <a:ext cx="1973621" cy="784081"/>
              </a:xfrm>
              <a:prstGeom prst="roundRect">
                <a:avLst/>
              </a:prstGeom>
              <a:gradFill flip="none" rotWithShape="1">
                <a:gsLst>
                  <a:gs pos="0">
                    <a:srgbClr val="DD8047">
                      <a:lumMod val="67000"/>
                    </a:srgbClr>
                  </a:gs>
                  <a:gs pos="48000">
                    <a:srgbClr val="DD8047">
                      <a:lumMod val="97000"/>
                      <a:lumOff val="3000"/>
                    </a:srgbClr>
                  </a:gs>
                  <a:gs pos="100000">
                    <a:srgbClr val="DD8047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it-IT" sz="1138" dirty="0" err="1">
                    <a:solidFill>
                      <a:sysClr val="window" lastClr="FFFFFF"/>
                    </a:solidFill>
                    <a:latin typeface="Trebuchet MS" panose="020B0603020202020204"/>
                  </a:rPr>
                  <a:t>Interoperability</a:t>
                </a:r>
                <a:r>
                  <a:rPr lang="it-IT" sz="1138" dirty="0">
                    <a:solidFill>
                      <a:sysClr val="window" lastClr="FFFFFF"/>
                    </a:solidFill>
                    <a:latin typeface="Trebuchet MS" panose="020B0603020202020204"/>
                  </a:rPr>
                  <a:t> Services</a:t>
                </a:r>
              </a:p>
            </p:txBody>
          </p:sp>
          <p:pic>
            <p:nvPicPr>
              <p:cNvPr id="53" name="Immagine 52" descr="File:Database-locked.svg - Wikimedia Commons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3281" y="1163674"/>
                <a:ext cx="509062" cy="720000"/>
              </a:xfrm>
              <a:prstGeom prst="rect">
                <a:avLst/>
              </a:prstGeom>
            </p:spPr>
          </p:pic>
          <p:cxnSp>
            <p:nvCxnSpPr>
              <p:cNvPr id="54" name="Connettore 7 53"/>
              <p:cNvCxnSpPr>
                <a:endCxn id="51" idx="0"/>
              </p:cNvCxnSpPr>
              <p:nvPr/>
            </p:nvCxnSpPr>
            <p:spPr>
              <a:xfrm>
                <a:off x="2312343" y="1834986"/>
                <a:ext cx="528111" cy="506067"/>
              </a:xfrm>
              <a:prstGeom prst="curvedConnector2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55" name="CasellaDiTesto 62"/>
              <p:cNvSpPr txBox="1"/>
              <p:nvPr/>
            </p:nvSpPr>
            <p:spPr>
              <a:xfrm>
                <a:off x="1801914" y="331696"/>
                <a:ext cx="882128" cy="568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71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25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/>
                  </a:rPr>
                  <a:t>RDA</a:t>
                </a:r>
                <a:endParaRPr lang="it-IT" sz="1463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/>
                </a:endParaRPr>
              </a:p>
            </p:txBody>
          </p:sp>
          <p:sp>
            <p:nvSpPr>
              <p:cNvPr id="56" name="CasellaDiTesto 66"/>
              <p:cNvSpPr txBox="1"/>
              <p:nvPr/>
            </p:nvSpPr>
            <p:spPr>
              <a:xfrm>
                <a:off x="10656209" y="499234"/>
                <a:ext cx="864395" cy="568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71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625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/>
                  </a:rPr>
                  <a:t>RDE</a:t>
                </a:r>
                <a:endParaRPr lang="it-IT" sz="1463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/>
                </a:endParaRPr>
              </a:p>
            </p:txBody>
          </p:sp>
          <p:pic>
            <p:nvPicPr>
              <p:cNvPr id="57" name="Immagine 56" descr="Document Widescreen Wallpaper | Flickr - Photo Sharing!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3EBC7"/>
                  </a:clrFrom>
                  <a:clrTo>
                    <a:srgbClr val="F3EBC7">
                      <a:alpha val="0"/>
                    </a:srgbClr>
                  </a:clrTo>
                </a:clrChange>
                <a:duotone>
                  <a:prstClr val="black"/>
                  <a:srgbClr val="DD80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8060" y="1432722"/>
                <a:ext cx="987689" cy="618293"/>
              </a:xfrm>
              <a:prstGeom prst="rect">
                <a:avLst/>
              </a:prstGeom>
            </p:spPr>
          </p:pic>
          <p:pic>
            <p:nvPicPr>
              <p:cNvPr id="58" name="Picture 4" descr="Risultati immagini per server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4739" y="2589434"/>
                <a:ext cx="1291467" cy="1102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CasellaDiTesto 30"/>
              <p:cNvSpPr txBox="1"/>
              <p:nvPr/>
            </p:nvSpPr>
            <p:spPr>
              <a:xfrm>
                <a:off x="3686795" y="4850858"/>
                <a:ext cx="4261462" cy="900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71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63" dirty="0" smtClean="0">
                    <a:solidFill>
                      <a:sysClr val="windowText" lastClr="000000"/>
                    </a:solidFill>
                    <a:latin typeface="Trebuchet MS" panose="020B0603020202020204"/>
                  </a:rPr>
                  <a:t>National </a:t>
                </a:r>
                <a:r>
                  <a:rPr lang="it-IT" sz="1463" dirty="0" err="1" smtClean="0">
                    <a:solidFill>
                      <a:sysClr val="windowText" lastClr="000000"/>
                    </a:solidFill>
                    <a:latin typeface="Trebuchet MS" panose="020B0603020202020204"/>
                  </a:rPr>
                  <a:t>Interoperability</a:t>
                </a:r>
                <a:r>
                  <a:rPr lang="it-IT" sz="1463" dirty="0" smtClean="0">
                    <a:solidFill>
                      <a:sysClr val="windowText" lastClr="000000"/>
                    </a:solidFill>
                    <a:latin typeface="Trebuchet MS" panose="020B0603020202020204"/>
                  </a:rPr>
                  <a:t> </a:t>
                </a:r>
                <a:r>
                  <a:rPr lang="it-IT" sz="1463" dirty="0" err="1" smtClean="0">
                    <a:solidFill>
                      <a:sysClr val="windowText" lastClr="000000"/>
                    </a:solidFill>
                    <a:latin typeface="Trebuchet MS" panose="020B0603020202020204"/>
                  </a:rPr>
                  <a:t>Infrastructure</a:t>
                </a:r>
                <a:endParaRPr lang="it-IT" sz="1463" dirty="0">
                  <a:solidFill>
                    <a:sysClr val="windowText" lastClr="000000"/>
                  </a:solidFill>
                  <a:latin typeface="Trebuchet MS" panose="020B0603020202020204"/>
                </a:endParaRPr>
              </a:p>
            </p:txBody>
          </p:sp>
          <p:cxnSp>
            <p:nvCxnSpPr>
              <p:cNvPr id="60" name="Connettore 4 59"/>
              <p:cNvCxnSpPr/>
              <p:nvPr/>
            </p:nvCxnSpPr>
            <p:spPr>
              <a:xfrm flipV="1">
                <a:off x="6757168" y="2423674"/>
                <a:ext cx="1686208" cy="1652795"/>
              </a:xfrm>
              <a:prstGeom prst="bentConnector3">
                <a:avLst>
                  <a:gd name="adj1" fmla="val 99709"/>
                </a:avLst>
              </a:prstGeom>
              <a:noFill/>
              <a:ln w="38100" cap="flat" cmpd="sng" algn="ctr">
                <a:solidFill>
                  <a:srgbClr val="94B6D2">
                    <a:lumMod val="5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1" name="Connettore 7 60"/>
              <p:cNvCxnSpPr>
                <a:stCxn id="50" idx="1"/>
                <a:endCxn id="52" idx="0"/>
              </p:cNvCxnSpPr>
              <p:nvPr/>
            </p:nvCxnSpPr>
            <p:spPr>
              <a:xfrm rot="10800000" flipV="1">
                <a:off x="8207168" y="1123820"/>
                <a:ext cx="827577" cy="529505"/>
              </a:xfrm>
              <a:prstGeom prst="curvedConnector2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62" name="Connettore 4 61"/>
              <p:cNvCxnSpPr/>
              <p:nvPr/>
            </p:nvCxnSpPr>
            <p:spPr>
              <a:xfrm rot="10800000">
                <a:off x="2736443" y="3218940"/>
                <a:ext cx="2194617" cy="857528"/>
              </a:xfrm>
              <a:prstGeom prst="bentConnector3">
                <a:avLst>
                  <a:gd name="adj1" fmla="val 100346"/>
                </a:avLst>
              </a:prstGeom>
              <a:noFill/>
              <a:ln w="38100" cap="flat" cmpd="sng" algn="ctr">
                <a:solidFill>
                  <a:srgbClr val="94B6D2">
                    <a:lumMod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Connettore diritto 62"/>
              <p:cNvCxnSpPr/>
              <p:nvPr/>
            </p:nvCxnSpPr>
            <p:spPr>
              <a:xfrm flipH="1">
                <a:off x="4903468" y="3868266"/>
                <a:ext cx="18536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94B6D2">
                    <a:lumMod val="50000"/>
                  </a:srgbClr>
                </a:solidFill>
                <a:prstDash val="sysDash"/>
              </a:ln>
              <a:effectLst/>
            </p:spPr>
          </p:cxnSp>
          <p:cxnSp>
            <p:nvCxnSpPr>
              <p:cNvPr id="64" name="Connettore diritto 63"/>
              <p:cNvCxnSpPr/>
              <p:nvPr/>
            </p:nvCxnSpPr>
            <p:spPr>
              <a:xfrm flipH="1">
                <a:off x="4931057" y="4076469"/>
                <a:ext cx="18536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94B6D2">
                    <a:lumMod val="50000"/>
                  </a:srgbClr>
                </a:solidFill>
                <a:prstDash val="sysDash"/>
              </a:ln>
              <a:effectLst/>
            </p:spPr>
          </p:cxnSp>
        </p:grpSp>
        <p:sp>
          <p:nvSpPr>
            <p:cNvPr id="13" name="Nuvola 12"/>
            <p:cNvSpPr/>
            <p:nvPr/>
          </p:nvSpPr>
          <p:spPr>
            <a:xfrm>
              <a:off x="-1114089" y="2857597"/>
              <a:ext cx="3555443" cy="3071905"/>
            </a:xfrm>
            <a:prstGeom prst="cloud">
              <a:avLst/>
            </a:prstGeom>
            <a:solidFill>
              <a:srgbClr val="7BA79D"/>
            </a:solidFill>
            <a:ln>
              <a:noFill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14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63" dirty="0">
                <a:solidFill>
                  <a:sysClr val="window" lastClr="FFFFFF"/>
                </a:solidFill>
                <a:latin typeface="Trebuchet MS" panose="020B0603020202020204"/>
              </a:endParaRPr>
            </a:p>
          </p:txBody>
        </p:sp>
        <p:pic>
          <p:nvPicPr>
            <p:cNvPr id="14" name="Immagine 13" descr="... the door from what was long four day stay in the hospital i m really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03" y="3988698"/>
              <a:ext cx="565929" cy="68400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5" name="Immagine 14" descr="It is possible to reduce the size of the MediaWiki database.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8B25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90" y="3460358"/>
              <a:ext cx="576000" cy="576000"/>
            </a:xfrm>
            <a:prstGeom prst="rect">
              <a:avLst/>
            </a:prstGeom>
          </p:spPr>
        </p:pic>
        <p:pic>
          <p:nvPicPr>
            <p:cNvPr id="16" name="Immagine 15" descr="File:Documents icon.svg - Wikimedia Commons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D80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01" y="3805766"/>
              <a:ext cx="458261" cy="540000"/>
            </a:xfrm>
            <a:prstGeom prst="rect">
              <a:avLst/>
            </a:prstGeom>
          </p:spPr>
        </p:pic>
        <p:sp>
          <p:nvSpPr>
            <p:cNvPr id="17" name="CasellaDiTesto 44"/>
            <p:cNvSpPr txBox="1"/>
            <p:nvPr/>
          </p:nvSpPr>
          <p:spPr>
            <a:xfrm>
              <a:off x="840727" y="3197532"/>
              <a:ext cx="1224138" cy="402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14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975" dirty="0" err="1">
                  <a:solidFill>
                    <a:sysClr val="windowText" lastClr="000000"/>
                  </a:solidFill>
                  <a:latin typeface="Trebuchet MS" panose="020B0603020202020204"/>
                </a:rPr>
                <a:t>Repository</a:t>
              </a:r>
              <a:endParaRPr lang="it-IT" sz="975" dirty="0">
                <a:solidFill>
                  <a:sysClr val="windowText" lastClr="000000"/>
                </a:solidFill>
                <a:latin typeface="Trebuchet MS" panose="020B0603020202020204"/>
              </a:endParaRPr>
            </a:p>
          </p:txBody>
        </p:sp>
        <p:cxnSp>
          <p:nvCxnSpPr>
            <p:cNvPr id="18" name="Connettore 7 17"/>
            <p:cNvCxnSpPr>
              <a:stCxn id="15" idx="3"/>
            </p:cNvCxnSpPr>
            <p:nvPr/>
          </p:nvCxnSpPr>
          <p:spPr>
            <a:xfrm>
              <a:off x="1561390" y="3748358"/>
              <a:ext cx="238038" cy="298133"/>
            </a:xfrm>
            <a:prstGeom prst="curved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9" name="CasellaDiTesto 54"/>
            <p:cNvSpPr txBox="1"/>
            <p:nvPr/>
          </p:nvSpPr>
          <p:spPr>
            <a:xfrm>
              <a:off x="-345358" y="3260302"/>
              <a:ext cx="884662" cy="56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714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25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/>
                </a:rPr>
                <a:t>RCD</a:t>
              </a:r>
              <a:endParaRPr lang="it-IT" sz="1463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</a:endParaRPr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1249309" y="4046491"/>
              <a:ext cx="1973621" cy="784080"/>
            </a:xfrm>
            <a:prstGeom prst="roundRect">
              <a:avLst/>
            </a:prstGeom>
            <a:gradFill flip="none" rotWithShape="1">
              <a:gsLst>
                <a:gs pos="0">
                  <a:srgbClr val="DD8047">
                    <a:lumMod val="67000"/>
                  </a:srgbClr>
                </a:gs>
                <a:gs pos="48000">
                  <a:srgbClr val="DD8047">
                    <a:lumMod val="97000"/>
                    <a:lumOff val="3000"/>
                  </a:srgbClr>
                </a:gs>
                <a:gs pos="100000">
                  <a:srgbClr val="DD8047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14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38" dirty="0" err="1">
                  <a:solidFill>
                    <a:sysClr val="window" lastClr="FFFFFF"/>
                  </a:solidFill>
                  <a:latin typeface="Trebuchet MS" panose="020B0603020202020204"/>
                </a:rPr>
                <a:t>Interoperability</a:t>
              </a:r>
              <a:r>
                <a:rPr lang="it-IT" sz="1138" dirty="0">
                  <a:solidFill>
                    <a:sysClr val="window" lastClr="FFFFFF"/>
                  </a:solidFill>
                  <a:latin typeface="Trebuchet MS" panose="020B0603020202020204"/>
                </a:rPr>
                <a:t> Services</a:t>
              </a:r>
            </a:p>
          </p:txBody>
        </p:sp>
        <p:sp>
          <p:nvSpPr>
            <p:cNvPr id="21" name="Nuvola 20"/>
            <p:cNvSpPr/>
            <p:nvPr/>
          </p:nvSpPr>
          <p:spPr>
            <a:xfrm>
              <a:off x="10481012" y="3392558"/>
              <a:ext cx="2825077" cy="2536944"/>
            </a:xfrm>
            <a:prstGeom prst="cloud">
              <a:avLst/>
            </a:prstGeom>
            <a:solidFill>
              <a:srgbClr val="A5AB81"/>
            </a:solidFill>
            <a:ln>
              <a:noFill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14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63" dirty="0">
                <a:solidFill>
                  <a:sysClr val="window" lastClr="FFFFFF"/>
                </a:solidFill>
                <a:latin typeface="Trebuchet MS" panose="020B0603020202020204"/>
              </a:endParaRPr>
            </a:p>
          </p:txBody>
        </p:sp>
        <p:pic>
          <p:nvPicPr>
            <p:cNvPr id="22" name="Immagine 21" descr="File:Database-locked.svg - Wikimedia Commons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9969" y="5011157"/>
              <a:ext cx="509062" cy="720000"/>
            </a:xfrm>
            <a:prstGeom prst="rect">
              <a:avLst/>
            </a:prstGeom>
          </p:spPr>
        </p:pic>
        <p:cxnSp>
          <p:nvCxnSpPr>
            <p:cNvPr id="23" name="Connettore 7 22"/>
            <p:cNvCxnSpPr>
              <a:endCxn id="22" idx="0"/>
            </p:cNvCxnSpPr>
            <p:nvPr/>
          </p:nvCxnSpPr>
          <p:spPr>
            <a:xfrm>
              <a:off x="11993364" y="4587077"/>
              <a:ext cx="591136" cy="424080"/>
            </a:xfrm>
            <a:prstGeom prst="curved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4" name="CasellaDiTesto 68"/>
            <p:cNvSpPr txBox="1"/>
            <p:nvPr/>
          </p:nvSpPr>
          <p:spPr>
            <a:xfrm>
              <a:off x="11719522" y="3742200"/>
              <a:ext cx="1064532" cy="56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714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25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/>
                </a:rPr>
                <a:t>RPDA</a:t>
              </a:r>
              <a:endParaRPr lang="it-IT" sz="1463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</a:endParaRPr>
            </a:p>
          </p:txBody>
        </p:sp>
        <p:sp>
          <p:nvSpPr>
            <p:cNvPr id="25" name="CasellaDiTesto 69"/>
            <p:cNvSpPr txBox="1"/>
            <p:nvPr/>
          </p:nvSpPr>
          <p:spPr>
            <a:xfrm>
              <a:off x="11073525" y="5173628"/>
              <a:ext cx="1392942" cy="44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14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38" dirty="0" err="1">
                  <a:solidFill>
                    <a:sysClr val="windowText" lastClr="000000"/>
                  </a:solidFill>
                  <a:latin typeface="Trebuchet MS" panose="020B0603020202020204"/>
                </a:rPr>
                <a:t>Registry</a:t>
              </a:r>
              <a:endParaRPr lang="it-IT" sz="1138" dirty="0">
                <a:solidFill>
                  <a:sysClr val="windowText" lastClr="000000"/>
                </a:solidFill>
                <a:latin typeface="Trebuchet MS" panose="020B0603020202020204"/>
              </a:endParaRPr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9969723" y="4227077"/>
              <a:ext cx="1973621" cy="784080"/>
            </a:xfrm>
            <a:prstGeom prst="roundRect">
              <a:avLst/>
            </a:prstGeom>
            <a:gradFill flip="none" rotWithShape="1">
              <a:gsLst>
                <a:gs pos="0">
                  <a:srgbClr val="DD8047">
                    <a:lumMod val="67000"/>
                  </a:srgbClr>
                </a:gs>
                <a:gs pos="48000">
                  <a:srgbClr val="DD8047">
                    <a:lumMod val="97000"/>
                    <a:lumOff val="3000"/>
                  </a:srgbClr>
                </a:gs>
                <a:gs pos="100000">
                  <a:srgbClr val="DD8047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it-IT" sz="1138" dirty="0" err="1">
                  <a:solidFill>
                    <a:sysClr val="window" lastClr="FFFFFF"/>
                  </a:solidFill>
                  <a:latin typeface="Trebuchet MS" panose="020B0603020202020204"/>
                </a:rPr>
                <a:t>Interoperability</a:t>
              </a:r>
              <a:r>
                <a:rPr lang="it-IT" sz="1138" dirty="0">
                  <a:solidFill>
                    <a:sysClr val="window" lastClr="FFFFFF"/>
                  </a:solidFill>
                  <a:latin typeface="Trebuchet MS" panose="020B0603020202020204"/>
                </a:rPr>
                <a:t> Services</a:t>
              </a:r>
            </a:p>
          </p:txBody>
        </p:sp>
        <p:cxnSp>
          <p:nvCxnSpPr>
            <p:cNvPr id="27" name="Connettore diritto 26"/>
            <p:cNvCxnSpPr/>
            <p:nvPr/>
          </p:nvCxnSpPr>
          <p:spPr>
            <a:xfrm flipH="1">
              <a:off x="5759303" y="4367093"/>
              <a:ext cx="1853698" cy="0"/>
            </a:xfrm>
            <a:prstGeom prst="line">
              <a:avLst/>
            </a:prstGeom>
            <a:noFill/>
            <a:ln w="38100" cap="flat" cmpd="sng" algn="ctr">
              <a:solidFill>
                <a:srgbClr val="94B6D2">
                  <a:lumMod val="50000"/>
                </a:srgbClr>
              </a:solidFill>
              <a:prstDash val="sysDash"/>
            </a:ln>
            <a:effectLst/>
          </p:spPr>
        </p:cxnSp>
        <p:cxnSp>
          <p:nvCxnSpPr>
            <p:cNvPr id="28" name="Connettore diritto 27"/>
            <p:cNvCxnSpPr/>
            <p:nvPr/>
          </p:nvCxnSpPr>
          <p:spPr>
            <a:xfrm flipH="1">
              <a:off x="5759303" y="4619117"/>
              <a:ext cx="1853698" cy="0"/>
            </a:xfrm>
            <a:prstGeom prst="line">
              <a:avLst/>
            </a:prstGeom>
            <a:noFill/>
            <a:ln w="38100" cap="flat" cmpd="sng" algn="ctr">
              <a:solidFill>
                <a:srgbClr val="94B6D2">
                  <a:lumMod val="50000"/>
                </a:srgbClr>
              </a:solidFill>
              <a:prstDash val="sysDash"/>
            </a:ln>
            <a:effectLst/>
          </p:spPr>
        </p:cxnSp>
        <p:sp>
          <p:nvSpPr>
            <p:cNvPr id="29" name="Rettangolo arrotondato 28"/>
            <p:cNvSpPr/>
            <p:nvPr/>
          </p:nvSpPr>
          <p:spPr>
            <a:xfrm>
              <a:off x="8131455" y="6484647"/>
              <a:ext cx="1973621" cy="784080"/>
            </a:xfrm>
            <a:prstGeom prst="roundRect">
              <a:avLst/>
            </a:prstGeom>
            <a:blipFill rotWithShape="1">
              <a:blip r:embed="rId12">
                <a:duotone>
                  <a:srgbClr val="968C8C">
                    <a:tint val="70000"/>
                    <a:shade val="63000"/>
                  </a:srgbClr>
                  <a:srgbClr val="968C8C">
                    <a:tint val="10000"/>
                    <a:satMod val="15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968C8C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14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63" dirty="0">
                  <a:solidFill>
                    <a:sysClr val="windowText" lastClr="000000"/>
                  </a:solidFill>
                  <a:latin typeface="Trebuchet MS" panose="020B0603020202020204"/>
                </a:rPr>
                <a:t>ANA</a:t>
              </a:r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2747666" y="6467062"/>
              <a:ext cx="1973621" cy="784080"/>
            </a:xfrm>
            <a:prstGeom prst="roundRect">
              <a:avLst/>
            </a:prstGeom>
            <a:blipFill rotWithShape="1">
              <a:blip r:embed="rId12">
                <a:duotone>
                  <a:srgbClr val="7BA79D">
                    <a:tint val="70000"/>
                    <a:shade val="63000"/>
                  </a:srgbClr>
                  <a:srgbClr val="7BA79D">
                    <a:tint val="10000"/>
                    <a:satMod val="150000"/>
                  </a:srgbClr>
                </a:duotone>
              </a:blip>
              <a:tile tx="0" ty="0" sx="60000" sy="59000" flip="none" algn="tl"/>
            </a:blipFill>
            <a:ln w="6350" cap="flat" cmpd="sng" algn="ctr">
              <a:solidFill>
                <a:srgbClr val="7BA79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14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63" dirty="0">
                  <a:solidFill>
                    <a:sysClr val="windowText" lastClr="000000"/>
                  </a:solidFill>
                  <a:latin typeface="Trebuchet MS" panose="020B0603020202020204"/>
                </a:rPr>
                <a:t>Sistema TS</a:t>
              </a:r>
            </a:p>
          </p:txBody>
        </p:sp>
        <p:cxnSp>
          <p:nvCxnSpPr>
            <p:cNvPr id="31" name="Connettore 4 30"/>
            <p:cNvCxnSpPr>
              <a:endCxn id="30" idx="0"/>
            </p:cNvCxnSpPr>
            <p:nvPr/>
          </p:nvCxnSpPr>
          <p:spPr>
            <a:xfrm rot="10800000" flipV="1">
              <a:off x="3734479" y="4853238"/>
              <a:ext cx="1977657" cy="1613824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lgDash"/>
              <a:tailEnd type="triangle"/>
            </a:ln>
            <a:effectLst/>
          </p:spPr>
        </p:cxnSp>
        <p:cxnSp>
          <p:nvCxnSpPr>
            <p:cNvPr id="32" name="Connettore 4 31"/>
            <p:cNvCxnSpPr>
              <a:endCxn id="29" idx="0"/>
            </p:cNvCxnSpPr>
            <p:nvPr/>
          </p:nvCxnSpPr>
          <p:spPr>
            <a:xfrm rot="16200000" flipH="1">
              <a:off x="7611541" y="4977920"/>
              <a:ext cx="1654077" cy="1359376"/>
            </a:xfrm>
            <a:prstGeom prst="bentConnector3">
              <a:avLst>
                <a:gd name="adj1" fmla="val 196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lgDash"/>
              <a:tailEnd type="triangle"/>
            </a:ln>
            <a:effectLst/>
          </p:spPr>
        </p:cxnSp>
      </p:grpSp>
      <p:pic>
        <p:nvPicPr>
          <p:cNvPr id="65" name="Picture 2" descr="Risultati immagini per edifici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32" y="2258376"/>
            <a:ext cx="411835" cy="4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ttangolo 65"/>
          <p:cNvSpPr/>
          <p:nvPr/>
        </p:nvSpPr>
        <p:spPr>
          <a:xfrm>
            <a:off x="4637471" y="2609586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71466">
              <a:defRPr/>
            </a:pPr>
            <a:r>
              <a:rPr lang="it-IT" sz="1000" b="1" kern="0" dirty="0" err="1">
                <a:solidFill>
                  <a:prstClr val="black"/>
                </a:solidFill>
              </a:rPr>
              <a:t>Ministry</a:t>
            </a:r>
            <a:r>
              <a:rPr lang="it-IT" sz="1000" b="1" kern="0" dirty="0">
                <a:solidFill>
                  <a:prstClr val="black"/>
                </a:solidFill>
              </a:rPr>
              <a:t> of Economy</a:t>
            </a:r>
            <a:br>
              <a:rPr lang="it-IT" sz="1000" b="1" kern="0" dirty="0">
                <a:solidFill>
                  <a:prstClr val="black"/>
                </a:solidFill>
              </a:rPr>
            </a:br>
            <a:r>
              <a:rPr lang="it-IT" sz="1000" b="1" kern="0" dirty="0">
                <a:solidFill>
                  <a:prstClr val="black"/>
                </a:solidFill>
              </a:rPr>
              <a:t>and Finance</a:t>
            </a:r>
          </a:p>
        </p:txBody>
      </p:sp>
    </p:spTree>
    <p:extLst>
      <p:ext uri="{BB962C8B-B14F-4D97-AF65-F5344CB8AC3E}">
        <p14:creationId xmlns:p14="http://schemas.microsoft.com/office/powerpoint/2010/main" val="8071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Interoperability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services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dirty="0" err="1" smtClean="0"/>
              <a:t>Regions</a:t>
            </a:r>
            <a:r>
              <a:rPr lang="it-IT" sz="2800" dirty="0" smtClean="0"/>
              <a:t> and </a:t>
            </a:r>
            <a:r>
              <a:rPr lang="it-IT" sz="2800" dirty="0" err="1" smtClean="0"/>
              <a:t>autonomous</a:t>
            </a:r>
            <a:r>
              <a:rPr lang="it-IT" sz="2800" dirty="0" smtClean="0"/>
              <a:t> </a:t>
            </a:r>
            <a:r>
              <a:rPr lang="it-IT" sz="2800" dirty="0" err="1" smtClean="0"/>
              <a:t>provinces</a:t>
            </a:r>
            <a:r>
              <a:rPr lang="it-IT" sz="2800" dirty="0" smtClean="0"/>
              <a:t> </a:t>
            </a:r>
            <a:r>
              <a:rPr lang="it-IT" sz="2800" dirty="0" err="1" smtClean="0"/>
              <a:t>assure</a:t>
            </a:r>
            <a:r>
              <a:rPr lang="it-IT" sz="2800" dirty="0" smtClean="0"/>
              <a:t>:</a:t>
            </a:r>
          </a:p>
          <a:p>
            <a:pPr marL="634725" lvl="1" indent="-371475">
              <a:buFont typeface="+mj-lt"/>
              <a:buAutoNum type="alphaLcParenR"/>
            </a:pPr>
            <a:endParaRPr lang="en-US" sz="2400" dirty="0" smtClean="0"/>
          </a:p>
          <a:p>
            <a:pPr marL="634725" lvl="1" indent="-371475">
              <a:buFont typeface="+mj-lt"/>
              <a:buAutoNum type="alphaLcParenR"/>
            </a:pPr>
            <a:r>
              <a:rPr lang="en-US" sz="2400" dirty="0" smtClean="0"/>
              <a:t>availability </a:t>
            </a:r>
            <a:r>
              <a:rPr lang="en-US" sz="2400" dirty="0"/>
              <a:t>of </a:t>
            </a:r>
            <a:r>
              <a:rPr lang="en-US" sz="2400" dirty="0" smtClean="0"/>
              <a:t>services for making </a:t>
            </a:r>
            <a:r>
              <a:rPr lang="en-US" sz="2400" b="1" dirty="0" smtClean="0"/>
              <a:t>patients</a:t>
            </a:r>
            <a:r>
              <a:rPr lang="en-US" sz="2400" dirty="0" smtClean="0"/>
              <a:t> able to access their EHR</a:t>
            </a:r>
          </a:p>
          <a:p>
            <a:pPr marL="634725" lvl="1" indent="-371475">
              <a:buFont typeface="+mj-lt"/>
              <a:buAutoNum type="alphaLcParenR"/>
            </a:pPr>
            <a:endParaRPr lang="en-US" sz="2400" dirty="0"/>
          </a:p>
          <a:p>
            <a:pPr marL="634725" lvl="1" indent="-371475">
              <a:buFont typeface="+mj-lt"/>
              <a:buAutoNum type="alphaLcParenR"/>
            </a:pPr>
            <a:r>
              <a:rPr lang="en-US" sz="2400" dirty="0"/>
              <a:t>availability of </a:t>
            </a:r>
            <a:r>
              <a:rPr lang="en-US" sz="2400" dirty="0" smtClean="0"/>
              <a:t>services making </a:t>
            </a:r>
            <a:r>
              <a:rPr lang="en-US" sz="2400" b="1" dirty="0"/>
              <a:t>GPs as well as healthcare </a:t>
            </a:r>
            <a:r>
              <a:rPr lang="en-US" sz="2400" b="1" dirty="0" smtClean="0"/>
              <a:t>facilities </a:t>
            </a:r>
            <a:r>
              <a:rPr lang="en-US" sz="2400" dirty="0" smtClean="0"/>
              <a:t>able to connect </a:t>
            </a:r>
            <a:r>
              <a:rPr lang="en-US" sz="2400" dirty="0"/>
              <a:t>and </a:t>
            </a:r>
            <a:r>
              <a:rPr lang="en-US" sz="2400" dirty="0" smtClean="0"/>
              <a:t>feed EHR</a:t>
            </a:r>
            <a:endParaRPr lang="en-US" sz="2400" dirty="0"/>
          </a:p>
          <a:p>
            <a:pPr marL="634725" lvl="1" indent="-371475">
              <a:buFont typeface="+mj-lt"/>
              <a:buAutoNum type="alphaLcParenR"/>
            </a:pPr>
            <a:endParaRPr lang="en-US" sz="2400" dirty="0" smtClean="0"/>
          </a:p>
          <a:p>
            <a:pPr marL="634725" lvl="1" indent="-371475">
              <a:buFont typeface="+mj-lt"/>
              <a:buAutoNum type="alphaLcParenR"/>
            </a:pPr>
            <a:r>
              <a:rPr lang="en-US" sz="2400" dirty="0" smtClean="0"/>
              <a:t>availability </a:t>
            </a:r>
            <a:r>
              <a:rPr lang="en-US" sz="2400" dirty="0"/>
              <a:t>of services </a:t>
            </a:r>
            <a:r>
              <a:rPr lang="en-US" sz="2400" dirty="0" smtClean="0"/>
              <a:t>for </a:t>
            </a:r>
            <a:r>
              <a:rPr lang="en-US" sz="2400" b="1" dirty="0" smtClean="0"/>
              <a:t>EHR interoperability</a:t>
            </a:r>
            <a:endParaRPr lang="en-US" sz="2400" b="1" dirty="0"/>
          </a:p>
          <a:p>
            <a:pPr marL="634725" lvl="1" indent="-371475">
              <a:buFont typeface="+mj-lt"/>
              <a:buAutoNum type="alphaLcParenR"/>
            </a:pPr>
            <a:endParaRPr lang="en-US" sz="2400" dirty="0" smtClean="0"/>
          </a:p>
          <a:p>
            <a:pPr marL="634725" lvl="1" indent="-371475">
              <a:buFont typeface="+mj-lt"/>
              <a:buAutoNum type="alphaLcParenR"/>
            </a:pPr>
            <a:r>
              <a:rPr lang="en-US" sz="2400" dirty="0" smtClean="0"/>
              <a:t>availability </a:t>
            </a:r>
            <a:r>
              <a:rPr lang="en-US" sz="2400" dirty="0"/>
              <a:t>of </a:t>
            </a:r>
            <a:r>
              <a:rPr lang="en-US" sz="2400" b="1" dirty="0" smtClean="0"/>
              <a:t>laboratory report </a:t>
            </a:r>
            <a:r>
              <a:rPr lang="en-US" sz="2400" b="1" dirty="0"/>
              <a:t>management services</a:t>
            </a:r>
          </a:p>
          <a:p>
            <a:pPr marL="634725" lvl="1" indent="-371475">
              <a:buFont typeface="+mj-lt"/>
              <a:buAutoNum type="alphaLcParenR"/>
            </a:pPr>
            <a:endParaRPr lang="en-US" sz="2400" dirty="0" smtClean="0"/>
          </a:p>
          <a:p>
            <a:pPr marL="634725" lvl="1" indent="-371475">
              <a:buFont typeface="+mj-lt"/>
              <a:buAutoNum type="alphaLcParenR"/>
            </a:pPr>
            <a:r>
              <a:rPr lang="en-US" sz="2400" dirty="0" smtClean="0"/>
              <a:t>availability </a:t>
            </a:r>
            <a:r>
              <a:rPr lang="en-US" sz="2400" dirty="0"/>
              <a:t>of </a:t>
            </a:r>
            <a:r>
              <a:rPr lang="en-US" sz="2400" b="1" dirty="0" smtClean="0"/>
              <a:t>patient summary management services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7477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Health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application of ICT </a:t>
            </a:r>
            <a:r>
              <a:rPr lang="en-US" sz="2400" dirty="0"/>
              <a:t>in </a:t>
            </a:r>
            <a:r>
              <a:rPr lang="en-US" sz="2400" dirty="0" smtClean="0"/>
              <a:t>Healthcare (e-Health) is </a:t>
            </a:r>
            <a:r>
              <a:rPr lang="en-US" sz="2400" dirty="0"/>
              <a:t>a key tool to address the challenges of the healthcare system </a:t>
            </a:r>
            <a:r>
              <a:rPr lang="en-US" sz="2400" dirty="0" smtClean="0"/>
              <a:t>for:</a:t>
            </a:r>
            <a:endParaRPr lang="en-US" sz="2400" dirty="0"/>
          </a:p>
          <a:p>
            <a:pPr lvl="1"/>
            <a:r>
              <a:rPr lang="en-US" sz="2000" dirty="0" smtClean="0"/>
              <a:t>meeting </a:t>
            </a:r>
            <a:r>
              <a:rPr lang="en-US" sz="2000" dirty="0"/>
              <a:t>the needs and expectations of </a:t>
            </a:r>
            <a:r>
              <a:rPr lang="en-US" sz="2000" b="1" dirty="0"/>
              <a:t>quality and efficiency </a:t>
            </a:r>
            <a:r>
              <a:rPr lang="en-US" sz="2000" dirty="0"/>
              <a:t>expressed by citizens</a:t>
            </a:r>
          </a:p>
          <a:p>
            <a:pPr lvl="1"/>
            <a:r>
              <a:rPr lang="en-US" sz="2000" dirty="0" smtClean="0"/>
              <a:t>reversing </a:t>
            </a:r>
            <a:r>
              <a:rPr lang="en-US" sz="2000" dirty="0"/>
              <a:t>the growth trend of </a:t>
            </a:r>
            <a:r>
              <a:rPr lang="en-US" sz="2000" b="1" dirty="0" smtClean="0"/>
              <a:t>spending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increases </a:t>
            </a:r>
            <a:r>
              <a:rPr lang="en-US" sz="2400" dirty="0"/>
              <a:t>in the </a:t>
            </a:r>
            <a:r>
              <a:rPr lang="en-US" sz="2400" b="1" dirty="0"/>
              <a:t>average </a:t>
            </a:r>
            <a:r>
              <a:rPr lang="en-US" sz="2400" b="1" dirty="0" smtClean="0"/>
              <a:t>age </a:t>
            </a:r>
            <a:r>
              <a:rPr lang="en-US" sz="2400" dirty="0" smtClean="0"/>
              <a:t>and healthcare culture </a:t>
            </a:r>
            <a:r>
              <a:rPr lang="en-US" sz="2400" dirty="0"/>
              <a:t>and the greater availability of </a:t>
            </a:r>
            <a:r>
              <a:rPr lang="en-US" sz="2400" b="1" dirty="0" smtClean="0"/>
              <a:t>care </a:t>
            </a:r>
            <a:r>
              <a:rPr lang="en-US" sz="2400" b="1" dirty="0"/>
              <a:t>paths</a:t>
            </a:r>
            <a:r>
              <a:rPr lang="en-US" sz="2400" dirty="0"/>
              <a:t> </a:t>
            </a:r>
            <a:r>
              <a:rPr lang="en-US" sz="2400" dirty="0" smtClean="0"/>
              <a:t>are causing a greater demand </a:t>
            </a:r>
            <a:r>
              <a:rPr lang="en-US" sz="2400" dirty="0"/>
              <a:t>for </a:t>
            </a:r>
            <a:r>
              <a:rPr lang="en-US" sz="2400" dirty="0" smtClean="0"/>
              <a:t>services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this scenario, the use of ICT technologies can be both an enabling factor to facilitate </a:t>
            </a:r>
            <a:r>
              <a:rPr lang="en-US" sz="2400" dirty="0" smtClean="0"/>
              <a:t>the access </a:t>
            </a:r>
            <a:r>
              <a:rPr lang="en-US" sz="2400" dirty="0"/>
              <a:t>to </a:t>
            </a:r>
            <a:r>
              <a:rPr lang="en-US" sz="2400" b="1" dirty="0"/>
              <a:t>patient-citizen care </a:t>
            </a:r>
            <a:r>
              <a:rPr lang="en-US" sz="2400" dirty="0"/>
              <a:t>and </a:t>
            </a:r>
            <a:r>
              <a:rPr lang="en-US" sz="2400" b="1" dirty="0"/>
              <a:t>social inclusion</a:t>
            </a:r>
            <a:r>
              <a:rPr lang="en-US" sz="2400" dirty="0"/>
              <a:t>, and the tool to reduce the cost of healthcare, making care paths more </a:t>
            </a:r>
            <a:r>
              <a:rPr lang="en-US" sz="2400" b="1" dirty="0"/>
              <a:t>efficient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2264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Electronic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Records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Interoperability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healthcare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standards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/>
              <a:t>Functional</a:t>
            </a:r>
            <a:r>
              <a:rPr lang="it-IT" sz="2800" dirty="0" smtClean="0"/>
              <a:t> model</a:t>
            </a:r>
          </a:p>
          <a:p>
            <a:pPr lvl="1"/>
            <a:r>
              <a:rPr lang="it-IT" sz="2400" dirty="0" smtClean="0"/>
              <a:t>HL7 EHR-S FM</a:t>
            </a:r>
          </a:p>
          <a:p>
            <a:endParaRPr lang="it-IT" sz="2800" dirty="0"/>
          </a:p>
          <a:p>
            <a:r>
              <a:rPr lang="it-IT" sz="2800" dirty="0" err="1" smtClean="0"/>
              <a:t>Clinical</a:t>
            </a:r>
            <a:r>
              <a:rPr lang="it-IT" sz="2800" dirty="0" smtClean="0"/>
              <a:t> </a:t>
            </a:r>
            <a:r>
              <a:rPr lang="it-IT" sz="2800" dirty="0" err="1" smtClean="0"/>
              <a:t>documents</a:t>
            </a:r>
            <a:r>
              <a:rPr lang="it-IT" sz="2800" dirty="0" smtClean="0"/>
              <a:t> </a:t>
            </a:r>
            <a:r>
              <a:rPr lang="it-IT" sz="2800" dirty="0" err="1" smtClean="0"/>
              <a:t>structuring</a:t>
            </a:r>
            <a:r>
              <a:rPr lang="it-IT" sz="2800" dirty="0" smtClean="0"/>
              <a:t> and </a:t>
            </a:r>
            <a:r>
              <a:rPr lang="it-IT" sz="2800" dirty="0" err="1" smtClean="0"/>
              <a:t>coding</a:t>
            </a:r>
            <a:endParaRPr lang="it-IT" sz="2800" dirty="0" smtClean="0"/>
          </a:p>
          <a:p>
            <a:pPr lvl="1"/>
            <a:r>
              <a:rPr lang="it-IT" sz="2400" dirty="0" smtClean="0"/>
              <a:t>HL7 CDA</a:t>
            </a:r>
          </a:p>
          <a:p>
            <a:pPr lvl="1"/>
            <a:r>
              <a:rPr lang="it-IT" sz="2400" dirty="0" smtClean="0"/>
              <a:t>LOINC, ICD-9-CM, AIC, ATC</a:t>
            </a:r>
          </a:p>
          <a:p>
            <a:endParaRPr lang="it-IT" sz="2800" dirty="0" smtClean="0"/>
          </a:p>
          <a:p>
            <a:r>
              <a:rPr lang="it-IT" sz="2800" dirty="0" smtClean="0"/>
              <a:t>IT </a:t>
            </a:r>
            <a:r>
              <a:rPr lang="it-IT" sz="2800" dirty="0" err="1" smtClean="0"/>
              <a:t>infrastructure</a:t>
            </a:r>
            <a:endParaRPr lang="it-IT" sz="2800" dirty="0" smtClean="0"/>
          </a:p>
          <a:p>
            <a:pPr lvl="1"/>
            <a:r>
              <a:rPr lang="it-IT" sz="2400" dirty="0" smtClean="0"/>
              <a:t>IHE XDS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845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Functional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profile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regional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EHR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A </a:t>
            </a:r>
            <a:r>
              <a:rPr lang="it-IT" sz="2000" dirty="0" err="1"/>
              <a:t>functional</a:t>
            </a:r>
            <a:r>
              <a:rPr lang="it-IT" sz="2000" dirty="0"/>
              <a:t> EHR </a:t>
            </a:r>
            <a:r>
              <a:rPr lang="it-IT" sz="2000" dirty="0" err="1"/>
              <a:t>profile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obtained</a:t>
            </a:r>
            <a:r>
              <a:rPr lang="it-IT" sz="2000" dirty="0"/>
              <a:t> by </a:t>
            </a:r>
            <a:r>
              <a:rPr lang="it-IT" sz="2000" dirty="0" err="1"/>
              <a:t>localizing</a:t>
            </a:r>
            <a:r>
              <a:rPr lang="it-IT" sz="2000" dirty="0"/>
              <a:t> the </a:t>
            </a:r>
            <a:r>
              <a:rPr lang="it-IT" sz="2000" dirty="0" err="1"/>
              <a:t>international</a:t>
            </a:r>
            <a:r>
              <a:rPr lang="it-IT" sz="2000" dirty="0"/>
              <a:t> standard HL7/ISO EHR-S FM R2 </a:t>
            </a:r>
            <a:r>
              <a:rPr lang="en-US" sz="2000" dirty="0"/>
              <a:t>(Electronic Health Record – System Functional Model Release 2)</a:t>
            </a:r>
            <a:endParaRPr lang="it-IT" sz="2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632520" y="2852936"/>
            <a:ext cx="8254028" cy="2520280"/>
            <a:chOff x="1205691" y="3145866"/>
            <a:chExt cx="10000471" cy="2778225"/>
          </a:xfrm>
        </p:grpSpPr>
        <p:pic>
          <p:nvPicPr>
            <p:cNvPr id="8" name="Immagine 7" descr="C:\Users\Mario Ciampi\Desktop\Archimate FSE Models v4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691" y="3145866"/>
              <a:ext cx="4971588" cy="277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4206" y="3145866"/>
              <a:ext cx="3981956" cy="2698674"/>
            </a:xfrm>
            <a:prstGeom prst="rect">
              <a:avLst/>
            </a:prstGeom>
          </p:spPr>
        </p:pic>
      </p:grpSp>
      <p:pic>
        <p:nvPicPr>
          <p:cNvPr id="4098" name="Picture 2" descr="https://www.hl7.org/assets/systemimages/HL7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84" y="2177718"/>
            <a:ext cx="657820" cy="7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Consent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privacy management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National </a:t>
            </a:r>
            <a:r>
              <a:rPr lang="it-IT" sz="2400" dirty="0" err="1" smtClean="0"/>
              <a:t>technical</a:t>
            </a:r>
            <a:r>
              <a:rPr lang="it-IT" sz="2400" dirty="0" smtClean="0"/>
              <a:t> </a:t>
            </a:r>
            <a:r>
              <a:rPr lang="it-IT" sz="2400" dirty="0" err="1" smtClean="0"/>
              <a:t>groups</a:t>
            </a:r>
            <a:r>
              <a:rPr lang="it-IT" sz="2400" dirty="0" smtClean="0"/>
              <a:t> </a:t>
            </a:r>
            <a:r>
              <a:rPr lang="it-IT" sz="2400" dirty="0" err="1" smtClean="0"/>
              <a:t>attended</a:t>
            </a:r>
            <a:r>
              <a:rPr lang="it-IT" sz="2400" dirty="0" smtClean="0"/>
              <a:t> by the </a:t>
            </a:r>
            <a:r>
              <a:rPr lang="it-IT" sz="2400" dirty="0" err="1" smtClean="0"/>
              <a:t>Italian</a:t>
            </a:r>
            <a:r>
              <a:rPr lang="it-IT" sz="2400" dirty="0" smtClean="0"/>
              <a:t> </a:t>
            </a:r>
            <a:r>
              <a:rPr lang="it-IT" sz="2400" dirty="0" err="1" smtClean="0"/>
              <a:t>Guarantor</a:t>
            </a:r>
            <a:r>
              <a:rPr lang="it-IT" sz="2400" dirty="0" smtClean="0"/>
              <a:t> of Privacy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defined</a:t>
            </a:r>
            <a:r>
              <a:rPr lang="it-IT" sz="2400" dirty="0" smtClean="0"/>
              <a:t> a set of </a:t>
            </a:r>
            <a:r>
              <a:rPr lang="it-IT" sz="2400" b="1" dirty="0" err="1" smtClean="0"/>
              <a:t>informed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consents</a:t>
            </a:r>
            <a:r>
              <a:rPr lang="it-IT" sz="2400" b="1" dirty="0" smtClean="0"/>
              <a:t> </a:t>
            </a:r>
            <a:r>
              <a:rPr lang="it-IT" sz="2400" dirty="0" smtClean="0"/>
              <a:t>and </a:t>
            </a:r>
            <a:r>
              <a:rPr lang="it-IT" sz="2400" b="1" dirty="0" smtClean="0"/>
              <a:t>privacy </a:t>
            </a:r>
            <a:r>
              <a:rPr lang="it-IT" sz="2400" b="1" dirty="0" err="1" smtClean="0"/>
              <a:t>policies</a:t>
            </a:r>
            <a:r>
              <a:rPr lang="it-IT" sz="2400" b="1" dirty="0" smtClean="0"/>
              <a:t> </a:t>
            </a:r>
            <a:r>
              <a:rPr lang="it-IT" sz="2400" dirty="0" err="1" smtClean="0"/>
              <a:t>necessary</a:t>
            </a:r>
            <a:r>
              <a:rPr lang="it-IT" sz="2400" dirty="0" smtClean="0"/>
              <a:t> for </a:t>
            </a:r>
            <a:r>
              <a:rPr lang="it-IT" sz="2400" dirty="0" err="1" smtClean="0"/>
              <a:t>handling</a:t>
            </a:r>
            <a:r>
              <a:rPr lang="it-IT" sz="2400" dirty="0" smtClean="0"/>
              <a:t> data in EHR </a:t>
            </a:r>
            <a:r>
              <a:rPr lang="it-IT" sz="2400" dirty="0" err="1" smtClean="0"/>
              <a:t>systems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pPr lvl="1"/>
            <a:r>
              <a:rPr lang="it-IT" sz="2000" dirty="0" err="1"/>
              <a:t>Feed</a:t>
            </a:r>
            <a:r>
              <a:rPr lang="it-IT" sz="2000" dirty="0"/>
              <a:t> </a:t>
            </a:r>
            <a:r>
              <a:rPr lang="it-IT" sz="2000" dirty="0" err="1"/>
              <a:t>consent</a:t>
            </a:r>
            <a:endParaRPr lang="it-IT" sz="2000" dirty="0"/>
          </a:p>
          <a:p>
            <a:pPr lvl="1"/>
            <a:endParaRPr lang="it-IT" sz="2000" dirty="0" smtClean="0"/>
          </a:p>
          <a:p>
            <a:pPr lvl="1"/>
            <a:r>
              <a:rPr lang="it-IT" sz="2000" dirty="0" err="1" smtClean="0"/>
              <a:t>Consultation</a:t>
            </a:r>
            <a:r>
              <a:rPr lang="it-IT" sz="2000" dirty="0" smtClean="0"/>
              <a:t> </a:t>
            </a:r>
            <a:r>
              <a:rPr lang="it-IT" sz="2000" dirty="0" err="1"/>
              <a:t>consent</a:t>
            </a:r>
            <a:endParaRPr lang="it-IT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Consent </a:t>
            </a:r>
            <a:r>
              <a:rPr lang="en-US" sz="2000" dirty="0"/>
              <a:t>for minor or subject to protection</a:t>
            </a:r>
            <a:endParaRPr lang="it-IT" sz="2000" dirty="0"/>
          </a:p>
          <a:p>
            <a:pPr lvl="1"/>
            <a:endParaRPr lang="it-IT" sz="2000" dirty="0" smtClean="0"/>
          </a:p>
          <a:p>
            <a:pPr lvl="1"/>
            <a:r>
              <a:rPr lang="it-IT" sz="2000" dirty="0" err="1" smtClean="0"/>
              <a:t>Consent</a:t>
            </a:r>
            <a:r>
              <a:rPr lang="it-IT" sz="2000" dirty="0" smtClean="0"/>
              <a:t> </a:t>
            </a:r>
            <a:r>
              <a:rPr lang="it-IT" sz="2000" dirty="0"/>
              <a:t>for </a:t>
            </a:r>
            <a:r>
              <a:rPr lang="en-US" sz="2000" dirty="0"/>
              <a:t>data and documents with greater protection of anonymity</a:t>
            </a:r>
          </a:p>
          <a:p>
            <a:pPr lvl="1"/>
            <a:endParaRPr lang="it-IT" sz="2000" dirty="0" smtClean="0"/>
          </a:p>
          <a:p>
            <a:pPr lvl="1"/>
            <a:r>
              <a:rPr lang="it-IT" sz="2000" dirty="0" err="1" smtClean="0"/>
              <a:t>Obscurement</a:t>
            </a:r>
            <a:r>
              <a:rPr lang="it-IT" sz="2000" dirty="0" smtClean="0"/>
              <a:t> of </a:t>
            </a:r>
            <a:r>
              <a:rPr lang="it-IT" sz="2000" dirty="0"/>
              <a:t>data and </a:t>
            </a:r>
            <a:r>
              <a:rPr lang="it-IT" sz="2000" dirty="0" err="1"/>
              <a:t>documents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358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Health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Level Seven (HL7) Standard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Global Authority on Interoperability Standards in </a:t>
            </a:r>
            <a:r>
              <a:rPr lang="en-US" sz="2400" dirty="0" smtClean="0"/>
              <a:t>IT Healthcare with </a:t>
            </a:r>
            <a:r>
              <a:rPr lang="en-US" sz="2400" dirty="0"/>
              <a:t>members in more than 55 </a:t>
            </a:r>
            <a:r>
              <a:rPr lang="en-US" sz="2400" dirty="0" smtClean="0"/>
              <a:t>countries</a:t>
            </a:r>
          </a:p>
          <a:p>
            <a:endParaRPr lang="it-IT" sz="2400" dirty="0" smtClean="0"/>
          </a:p>
          <a:p>
            <a:r>
              <a:rPr lang="en-US" sz="2400" dirty="0"/>
              <a:t>It provides standards for interoperability that: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improve </a:t>
            </a:r>
            <a:r>
              <a:rPr lang="en-US" sz="2000" dirty="0"/>
              <a:t>the performance of medical care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optimize </a:t>
            </a:r>
            <a:r>
              <a:rPr lang="en-US" sz="2000" dirty="0"/>
              <a:t>workflows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reduce </a:t>
            </a:r>
            <a:r>
              <a:rPr lang="en-US" sz="2000" dirty="0"/>
              <a:t>the ambiguity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increase the knowledge </a:t>
            </a:r>
            <a:r>
              <a:rPr lang="en-US" sz="2000" dirty="0"/>
              <a:t>transfer among stakeholders including health service providers, government agencies, other SDOs and patients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237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HL7 CDA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for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document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structuring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CDA </a:t>
            </a:r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document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41918" y="4553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609725" y="1943101"/>
            <a:ext cx="6686550" cy="367734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600" dirty="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280592" y="1844824"/>
            <a:ext cx="3031132" cy="4176464"/>
            <a:chOff x="3072" y="1152"/>
            <a:chExt cx="1824" cy="2016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 flipV="1">
              <a:off x="3072" y="1152"/>
              <a:ext cx="1824" cy="2016"/>
            </a:xfrm>
            <a:prstGeom prst="foldedCorner">
              <a:avLst>
                <a:gd name="adj" fmla="val 12500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217" y="1264"/>
              <a:ext cx="1476" cy="896"/>
            </a:xfrm>
            <a:prstGeom prst="rect">
              <a:avLst/>
            </a:prstGeom>
            <a:solidFill>
              <a:srgbClr val="33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307" y="1566"/>
              <a:ext cx="1296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950" dirty="0">
                  <a:solidFill>
                    <a:srgbClr val="000099"/>
                  </a:solidFill>
                </a:rPr>
                <a:t>Header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217" y="2216"/>
              <a:ext cx="1476" cy="840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07" y="2438"/>
              <a:ext cx="1296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950" dirty="0">
                  <a:solidFill>
                    <a:schemeClr val="bg1"/>
                  </a:solidFill>
                </a:rPr>
                <a:t>Body</a:t>
              </a:r>
              <a:endParaRPr lang="de-DE" sz="1950" dirty="0"/>
            </a:p>
          </p:txBody>
        </p:sp>
      </p:grpSp>
      <p:sp>
        <p:nvSpPr>
          <p:cNvPr id="17" name="Freccia sinistra 16"/>
          <p:cNvSpPr/>
          <p:nvPr/>
        </p:nvSpPr>
        <p:spPr>
          <a:xfrm>
            <a:off x="4477145" y="1624196"/>
            <a:ext cx="4968552" cy="21636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Identifies and classifies the document, represents information about authentication, patient, care event, and health actors involved</a:t>
            </a:r>
            <a:endParaRPr lang="it-IT" dirty="0"/>
          </a:p>
        </p:txBody>
      </p:sp>
      <p:sp>
        <p:nvSpPr>
          <p:cNvPr id="19" name="Freccia sinistra 18"/>
          <p:cNvSpPr/>
          <p:nvPr/>
        </p:nvSpPr>
        <p:spPr>
          <a:xfrm>
            <a:off x="4480101" y="3976532"/>
            <a:ext cx="4279462" cy="22125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Memorizes the clinical content and may alternatively contain an unstructured body (</a:t>
            </a:r>
            <a:r>
              <a:rPr lang="en-US" dirty="0" err="1"/>
              <a:t>eg</a:t>
            </a:r>
            <a:r>
              <a:rPr lang="en-US" dirty="0"/>
              <a:t> BLOB PDF) or a set of markup describing its 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96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Clinical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document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975"/>
              </a:spcAft>
            </a:pPr>
            <a:r>
              <a:rPr lang="it-IT" sz="2400" b="1" dirty="0" smtClean="0"/>
              <a:t>Healthcare </a:t>
            </a:r>
            <a:r>
              <a:rPr lang="it-IT" sz="2400" b="1" dirty="0" err="1" smtClean="0"/>
              <a:t>facilities</a:t>
            </a:r>
            <a:r>
              <a:rPr lang="it-IT" sz="2400" b="1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to </a:t>
            </a:r>
            <a:r>
              <a:rPr lang="it-IT" sz="2400" dirty="0" err="1" smtClean="0"/>
              <a:t>implement</a:t>
            </a:r>
            <a:r>
              <a:rPr lang="it-IT" sz="2400" dirty="0" smtClean="0"/>
              <a:t>, </a:t>
            </a:r>
            <a:r>
              <a:rPr lang="it-IT" sz="2400" dirty="0" err="1" smtClean="0"/>
              <a:t>within</a:t>
            </a:r>
            <a:r>
              <a:rPr lang="it-IT" sz="2400" dirty="0" smtClean="0"/>
              <a:t> </a:t>
            </a:r>
            <a:r>
              <a:rPr lang="it-IT" sz="2400" dirty="0" err="1" smtClean="0"/>
              <a:t>their</a:t>
            </a:r>
            <a:r>
              <a:rPr lang="it-IT" sz="2400" dirty="0" smtClean="0"/>
              <a:t> </a:t>
            </a:r>
            <a:r>
              <a:rPr lang="it-IT" sz="2400" dirty="0" err="1" smtClean="0"/>
              <a:t>Laboratory</a:t>
            </a:r>
            <a:r>
              <a:rPr lang="it-IT" sz="2400" dirty="0" smtClean="0"/>
              <a:t> </a:t>
            </a:r>
            <a:r>
              <a:rPr lang="it-IT" sz="2400" dirty="0"/>
              <a:t>Information </a:t>
            </a:r>
            <a:r>
              <a:rPr lang="it-IT" sz="2400" dirty="0" smtClean="0"/>
              <a:t>Systems, </a:t>
            </a:r>
            <a:r>
              <a:rPr lang="it-IT" sz="2400" dirty="0" err="1" smtClean="0"/>
              <a:t>these</a:t>
            </a:r>
            <a:r>
              <a:rPr lang="it-IT" sz="2400" dirty="0" smtClean="0"/>
              <a:t> </a:t>
            </a:r>
            <a:r>
              <a:rPr lang="it-IT" sz="2400" dirty="0" err="1" smtClean="0"/>
              <a:t>services</a:t>
            </a:r>
            <a:r>
              <a:rPr lang="it-IT" sz="2400" dirty="0"/>
              <a:t>:</a:t>
            </a:r>
          </a:p>
          <a:p>
            <a:pPr lvl="1">
              <a:spcAft>
                <a:spcPts val="975"/>
              </a:spcAft>
            </a:pPr>
            <a:r>
              <a:rPr lang="it-IT" sz="2000" dirty="0" smtClean="0"/>
              <a:t>Service for </a:t>
            </a:r>
            <a:r>
              <a:rPr lang="it-IT" sz="2000" dirty="0" err="1" smtClean="0"/>
              <a:t>structuring</a:t>
            </a:r>
            <a:r>
              <a:rPr lang="it-IT" sz="2000" dirty="0" smtClean="0"/>
              <a:t> </a:t>
            </a:r>
            <a:r>
              <a:rPr lang="it-IT" sz="2000" dirty="0" err="1" smtClean="0"/>
              <a:t>laboratory</a:t>
            </a:r>
            <a:r>
              <a:rPr lang="it-IT" sz="2000" dirty="0" smtClean="0"/>
              <a:t> reports </a:t>
            </a:r>
            <a:r>
              <a:rPr lang="it-IT" sz="2000" dirty="0" err="1" smtClean="0"/>
              <a:t>according</a:t>
            </a:r>
            <a:r>
              <a:rPr lang="it-IT" sz="2000" dirty="0" smtClean="0"/>
              <a:t> to HL7 CDA2 standard</a:t>
            </a:r>
          </a:p>
          <a:p>
            <a:pPr lvl="1">
              <a:spcAft>
                <a:spcPts val="975"/>
              </a:spcAft>
            </a:pPr>
            <a:r>
              <a:rPr lang="it-IT" sz="2000" dirty="0" smtClean="0"/>
              <a:t>Service for </a:t>
            </a:r>
            <a:r>
              <a:rPr lang="it-IT" sz="2000" dirty="0" err="1" smtClean="0"/>
              <a:t>coding</a:t>
            </a:r>
            <a:r>
              <a:rPr lang="it-IT" sz="2000" dirty="0" smtClean="0"/>
              <a:t> data </a:t>
            </a:r>
            <a:r>
              <a:rPr lang="it-IT" sz="2000" dirty="0" err="1" smtClean="0"/>
              <a:t>contained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laboratory</a:t>
            </a:r>
            <a:r>
              <a:rPr lang="it-IT" sz="2000" dirty="0" smtClean="0"/>
              <a:t> reports </a:t>
            </a:r>
            <a:r>
              <a:rPr lang="it-IT" sz="2000" dirty="0" err="1" smtClean="0"/>
              <a:t>according</a:t>
            </a:r>
            <a:r>
              <a:rPr lang="it-IT" sz="2000" dirty="0" smtClean="0"/>
              <a:t> to LOINC standard</a:t>
            </a:r>
          </a:p>
          <a:p>
            <a:pPr>
              <a:spcAft>
                <a:spcPts val="975"/>
              </a:spcAft>
            </a:pPr>
            <a:endParaRPr lang="it-IT" sz="2400" dirty="0" smtClean="0"/>
          </a:p>
          <a:p>
            <a:pPr>
              <a:spcAft>
                <a:spcPts val="975"/>
              </a:spcAft>
            </a:pPr>
            <a:r>
              <a:rPr lang="it-IT" sz="2400" b="1" dirty="0" smtClean="0"/>
              <a:t>General </a:t>
            </a:r>
            <a:r>
              <a:rPr lang="it-IT" sz="2400" b="1" dirty="0" err="1" smtClean="0"/>
              <a:t>Practitioner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applications</a:t>
            </a:r>
            <a:r>
              <a:rPr lang="it-IT" sz="2400" b="1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/>
              <a:t>to </a:t>
            </a:r>
            <a:r>
              <a:rPr lang="it-IT" sz="2400" dirty="0" err="1" smtClean="0"/>
              <a:t>provide</a:t>
            </a:r>
            <a:r>
              <a:rPr lang="it-IT" sz="2400" dirty="0" smtClean="0"/>
              <a:t> </a:t>
            </a:r>
            <a:r>
              <a:rPr lang="it-IT" sz="2400" dirty="0" err="1" smtClean="0"/>
              <a:t>these</a:t>
            </a:r>
            <a:r>
              <a:rPr lang="it-IT" sz="2400" dirty="0" smtClean="0"/>
              <a:t> </a:t>
            </a:r>
            <a:r>
              <a:rPr lang="it-IT" sz="2400" dirty="0" err="1" smtClean="0"/>
              <a:t>services</a:t>
            </a:r>
            <a:r>
              <a:rPr lang="it-IT" sz="2400" dirty="0"/>
              <a:t>:</a:t>
            </a:r>
          </a:p>
          <a:p>
            <a:pPr lvl="1">
              <a:spcAft>
                <a:spcPts val="975"/>
              </a:spcAft>
            </a:pPr>
            <a:r>
              <a:rPr lang="it-IT" sz="2000" dirty="0"/>
              <a:t>Service for </a:t>
            </a:r>
            <a:r>
              <a:rPr lang="it-IT" sz="2000" dirty="0" err="1"/>
              <a:t>structuring</a:t>
            </a:r>
            <a:r>
              <a:rPr lang="it-IT" sz="2000" dirty="0"/>
              <a:t> </a:t>
            </a:r>
            <a:r>
              <a:rPr lang="it-IT" sz="2000" dirty="0" err="1"/>
              <a:t>laboratory</a:t>
            </a:r>
            <a:r>
              <a:rPr lang="it-IT" sz="2000" dirty="0"/>
              <a:t> reports </a:t>
            </a:r>
            <a:r>
              <a:rPr lang="it-IT" sz="2000" dirty="0" err="1"/>
              <a:t>according</a:t>
            </a:r>
            <a:r>
              <a:rPr lang="it-IT" sz="2000" dirty="0"/>
              <a:t> to HL7 CDA2 standard</a:t>
            </a:r>
          </a:p>
          <a:p>
            <a:pPr lvl="1">
              <a:spcAft>
                <a:spcPts val="975"/>
              </a:spcAft>
            </a:pPr>
            <a:r>
              <a:rPr lang="it-IT" sz="2000" dirty="0"/>
              <a:t>Service for </a:t>
            </a:r>
            <a:r>
              <a:rPr lang="it-IT" sz="2000" dirty="0" err="1"/>
              <a:t>coding</a:t>
            </a:r>
            <a:r>
              <a:rPr lang="it-IT" sz="2000" dirty="0"/>
              <a:t> data </a:t>
            </a:r>
            <a:r>
              <a:rPr lang="it-IT" sz="2000" dirty="0" err="1"/>
              <a:t>contained</a:t>
            </a:r>
            <a:r>
              <a:rPr lang="it-IT" sz="2000" dirty="0"/>
              <a:t> in the </a:t>
            </a:r>
            <a:r>
              <a:rPr lang="it-IT" sz="2000" dirty="0" err="1"/>
              <a:t>laboratory</a:t>
            </a:r>
            <a:r>
              <a:rPr lang="it-IT" sz="2000" dirty="0"/>
              <a:t> reports </a:t>
            </a:r>
            <a:r>
              <a:rPr lang="it-IT" sz="2000" dirty="0" err="1"/>
              <a:t>according</a:t>
            </a:r>
            <a:r>
              <a:rPr lang="it-IT" sz="2000" dirty="0"/>
              <a:t> to </a:t>
            </a:r>
            <a:r>
              <a:rPr lang="it-IT" sz="2000" dirty="0" smtClean="0"/>
              <a:t>LOINC, ICD9CM, AIC and ATC </a:t>
            </a:r>
            <a:r>
              <a:rPr lang="it-IT" sz="2000" dirty="0" err="1" smtClean="0"/>
              <a:t>standards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306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Implementation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guide HL7 CDA for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laboratory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report</a:t>
            </a:r>
          </a:p>
        </p:txBody>
      </p:sp>
      <p:grpSp>
        <p:nvGrpSpPr>
          <p:cNvPr id="6" name="Gruppo 4"/>
          <p:cNvGrpSpPr/>
          <p:nvPr/>
        </p:nvGrpSpPr>
        <p:grpSpPr>
          <a:xfrm rot="16200000">
            <a:off x="-601766" y="4470036"/>
            <a:ext cx="2292297" cy="400037"/>
            <a:chOff x="1066795" y="2967"/>
            <a:chExt cx="2897641" cy="608781"/>
          </a:xfrm>
          <a:solidFill>
            <a:schemeClr val="bg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ttangolo arrotondato 6"/>
            <p:cNvSpPr/>
            <p:nvPr/>
          </p:nvSpPr>
          <p:spPr>
            <a:xfrm>
              <a:off x="1066795" y="2967"/>
              <a:ext cx="2897641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1084626" y="20798"/>
              <a:ext cx="2861979" cy="57311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55721" rIns="55721" spcCol="1270" anchor="ctr"/>
            <a:lstStyle/>
            <a:p>
              <a:pPr algn="ctr" defTabSz="130016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275" dirty="0" err="1"/>
                <a:t>StructuredBody</a:t>
              </a:r>
              <a:endParaRPr lang="it-IT" sz="2600" dirty="0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1280592" y="4297649"/>
            <a:ext cx="1645770" cy="75855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122" tIns="13414" rIns="20122" bIns="13414" spcCol="1270"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dirty="0"/>
              <a:t>Single </a:t>
            </a:r>
            <a:r>
              <a:rPr lang="it-IT" dirty="0" err="1"/>
              <a:t>exam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5815610" y="4269438"/>
            <a:ext cx="1645770" cy="75855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122" tIns="13414" rIns="20122" bIns="13414" spcCol="1270"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dirty="0" err="1"/>
              <a:t>Battery</a:t>
            </a:r>
            <a:r>
              <a:rPr lang="it-IT" dirty="0"/>
              <a:t> of </a:t>
            </a:r>
            <a:r>
              <a:rPr lang="it-IT" dirty="0" err="1"/>
              <a:t>exams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3548101" y="4297649"/>
            <a:ext cx="1645770" cy="75855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122" tIns="13414" rIns="20122" bIns="13414" spcCol="1270"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dirty="0" err="1"/>
              <a:t>Repeated</a:t>
            </a:r>
            <a:r>
              <a:rPr lang="it-IT" dirty="0"/>
              <a:t> </a:t>
            </a:r>
            <a:r>
              <a:rPr lang="it-IT" dirty="0" err="1"/>
              <a:t>exams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7910776" y="4290776"/>
            <a:ext cx="1645770" cy="75855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122" tIns="13414" rIns="20122" bIns="13414" spcCol="1270"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dirty="0" err="1"/>
              <a:t>Microbiological</a:t>
            </a:r>
            <a:r>
              <a:rPr lang="it-IT" dirty="0"/>
              <a:t> </a:t>
            </a:r>
            <a:r>
              <a:rPr lang="it-IT" dirty="0" err="1"/>
              <a:t>study</a:t>
            </a:r>
            <a:endParaRPr lang="it-IT" dirty="0"/>
          </a:p>
        </p:txBody>
      </p:sp>
      <p:grpSp>
        <p:nvGrpSpPr>
          <p:cNvPr id="60" name="Gruppo 59"/>
          <p:cNvGrpSpPr/>
          <p:nvPr/>
        </p:nvGrpSpPr>
        <p:grpSpPr>
          <a:xfrm rot="16200000">
            <a:off x="-534291" y="2003523"/>
            <a:ext cx="2157599" cy="400039"/>
            <a:chOff x="1066795" y="2967"/>
            <a:chExt cx="2897641" cy="608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1" name="Rettangolo arrotondato 60"/>
            <p:cNvSpPr/>
            <p:nvPr/>
          </p:nvSpPr>
          <p:spPr>
            <a:xfrm>
              <a:off x="1066795" y="2967"/>
              <a:ext cx="2897641" cy="60878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ttangolo 61"/>
            <p:cNvSpPr/>
            <p:nvPr/>
          </p:nvSpPr>
          <p:spPr>
            <a:xfrm>
              <a:off x="1084626" y="20798"/>
              <a:ext cx="2861979" cy="5731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5721" tIns="37148" rIns="55721" bIns="37148" numCol="1" spcCol="1270" anchor="ctr" anchorCtr="0">
              <a:noAutofit/>
            </a:bodyPr>
            <a:lstStyle/>
            <a:p>
              <a:pPr algn="ctr" defTabSz="1300163">
                <a:lnSpc>
                  <a:spcPct val="90000"/>
                </a:lnSpc>
                <a:spcAft>
                  <a:spcPct val="35000"/>
                </a:spcAft>
              </a:pPr>
              <a:r>
                <a:rPr lang="it-IT" sz="2275" dirty="0" err="1"/>
                <a:t>Header</a:t>
              </a:r>
              <a:endParaRPr lang="it-IT" sz="2925" dirty="0"/>
            </a:p>
          </p:txBody>
        </p:sp>
      </p:grpSp>
      <p:sp>
        <p:nvSpPr>
          <p:cNvPr id="63" name="Rettangolo arrotondato 62"/>
          <p:cNvSpPr/>
          <p:nvPr/>
        </p:nvSpPr>
        <p:spPr>
          <a:xfrm>
            <a:off x="864096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/>
              <a:t>Author of the </a:t>
            </a:r>
            <a:r>
              <a:rPr lang="it-IT" dirty="0" err="1"/>
              <a:t>document</a:t>
            </a:r>
            <a:endParaRPr lang="it-IT" dirty="0"/>
          </a:p>
        </p:txBody>
      </p:sp>
      <p:sp>
        <p:nvSpPr>
          <p:cNvPr id="64" name="Rettangolo arrotondato 63"/>
          <p:cNvSpPr/>
          <p:nvPr/>
        </p:nvSpPr>
        <p:spPr>
          <a:xfrm>
            <a:off x="864096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demographics</a:t>
            </a:r>
            <a:endParaRPr lang="it-IT" dirty="0"/>
          </a:p>
        </p:txBody>
      </p:sp>
      <p:sp>
        <p:nvSpPr>
          <p:cNvPr id="67" name="Rettangolo arrotondato 66"/>
          <p:cNvSpPr/>
          <p:nvPr/>
        </p:nvSpPr>
        <p:spPr>
          <a:xfrm>
            <a:off x="4550646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Creation</a:t>
            </a:r>
            <a:r>
              <a:rPr lang="it-IT" dirty="0"/>
              <a:t> date</a:t>
            </a:r>
          </a:p>
        </p:txBody>
      </p:sp>
      <p:sp>
        <p:nvSpPr>
          <p:cNvPr id="68" name="Rettangolo arrotondato 67"/>
          <p:cNvSpPr/>
          <p:nvPr/>
        </p:nvSpPr>
        <p:spPr>
          <a:xfrm>
            <a:off x="2707371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Custodian</a:t>
            </a:r>
            <a:endParaRPr lang="it-IT" dirty="0"/>
          </a:p>
        </p:txBody>
      </p:sp>
      <p:sp>
        <p:nvSpPr>
          <p:cNvPr id="69" name="Rettangolo arrotondato 68"/>
          <p:cNvSpPr/>
          <p:nvPr/>
        </p:nvSpPr>
        <p:spPr>
          <a:xfrm>
            <a:off x="2707371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>
                <a:solidFill>
                  <a:srgbClr val="000000"/>
                </a:solidFill>
              </a:rPr>
              <a:t>Signer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0" name="Rettangolo arrotondato 69"/>
          <p:cNvSpPr/>
          <p:nvPr/>
        </p:nvSpPr>
        <p:spPr>
          <a:xfrm>
            <a:off x="4550646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lvl="1"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Validator</a:t>
            </a:r>
            <a:r>
              <a:rPr lang="it-IT" dirty="0"/>
              <a:t> of the </a:t>
            </a:r>
            <a:r>
              <a:rPr lang="it-IT" dirty="0" err="1"/>
              <a:t>document</a:t>
            </a:r>
            <a:endParaRPr lang="it-IT" dirty="0"/>
          </a:p>
        </p:txBody>
      </p:sp>
      <p:sp>
        <p:nvSpPr>
          <p:cNvPr id="71" name="Rettangolo arrotondato 70"/>
          <p:cNvSpPr/>
          <p:nvPr/>
        </p:nvSpPr>
        <p:spPr>
          <a:xfrm>
            <a:off x="6328359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lvl="1"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/>
              <a:t>Data </a:t>
            </a:r>
            <a:r>
              <a:rPr lang="it-IT" dirty="0" err="1"/>
              <a:t>enterer</a:t>
            </a:r>
            <a:endParaRPr lang="it-IT" dirty="0"/>
          </a:p>
        </p:txBody>
      </p:sp>
      <p:sp>
        <p:nvSpPr>
          <p:cNvPr id="72" name="Rettangolo arrotondato 71"/>
          <p:cNvSpPr/>
          <p:nvPr/>
        </p:nvSpPr>
        <p:spPr>
          <a:xfrm>
            <a:off x="6328359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Document</a:t>
            </a:r>
            <a:r>
              <a:rPr lang="it-IT" dirty="0"/>
              <a:t> </a:t>
            </a:r>
            <a:r>
              <a:rPr lang="it-IT" dirty="0" err="1"/>
              <a:t>type</a:t>
            </a:r>
            <a:endParaRPr lang="it-IT" dirty="0"/>
          </a:p>
        </p:txBody>
      </p:sp>
      <p:sp>
        <p:nvSpPr>
          <p:cNvPr id="81" name="Rettangolo arrotondato 80"/>
          <p:cNvSpPr/>
          <p:nvPr/>
        </p:nvSpPr>
        <p:spPr>
          <a:xfrm>
            <a:off x="8106073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/>
              <a:t>Documento  </a:t>
            </a:r>
            <a:r>
              <a:rPr lang="it-IT" dirty="0" err="1"/>
              <a:t>versioning</a:t>
            </a:r>
            <a:endParaRPr lang="it-IT" dirty="0"/>
          </a:p>
        </p:txBody>
      </p:sp>
      <p:sp>
        <p:nvSpPr>
          <p:cNvPr id="82" name="Rettangolo arrotondato 81"/>
          <p:cNvSpPr/>
          <p:nvPr/>
        </p:nvSpPr>
        <p:spPr>
          <a:xfrm>
            <a:off x="8090238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/>
              <a:t>Id </a:t>
            </a:r>
            <a:r>
              <a:rPr lang="it-IT" dirty="0" err="1"/>
              <a:t>document</a:t>
            </a:r>
            <a:endParaRPr lang="it-IT" dirty="0"/>
          </a:p>
        </p:txBody>
      </p:sp>
      <p:cxnSp>
        <p:nvCxnSpPr>
          <p:cNvPr id="84" name="Connettore diritto 83"/>
          <p:cNvCxnSpPr/>
          <p:nvPr/>
        </p:nvCxnSpPr>
        <p:spPr>
          <a:xfrm flipV="1">
            <a:off x="344364" y="3347939"/>
            <a:ext cx="9361164" cy="905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1" grpId="0" animBg="1"/>
      <p:bldP spid="8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Implementation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guide HL7 CDA for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patient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summary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Gruppo 4"/>
          <p:cNvGrpSpPr/>
          <p:nvPr/>
        </p:nvGrpSpPr>
        <p:grpSpPr>
          <a:xfrm rot="16200000">
            <a:off x="-749096" y="4585617"/>
            <a:ext cx="2615319" cy="400037"/>
            <a:chOff x="1066795" y="2967"/>
            <a:chExt cx="2897641" cy="608781"/>
          </a:xfrm>
          <a:solidFill>
            <a:schemeClr val="bg2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ttangolo arrotondato 6"/>
            <p:cNvSpPr/>
            <p:nvPr/>
          </p:nvSpPr>
          <p:spPr>
            <a:xfrm>
              <a:off x="1066795" y="2967"/>
              <a:ext cx="2897641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1084626" y="20798"/>
              <a:ext cx="2861979" cy="57311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55721" rIns="55721" spcCol="1270" anchor="ctr"/>
            <a:lstStyle/>
            <a:p>
              <a:pPr algn="ctr" defTabSz="130016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275" dirty="0" err="1"/>
                <a:t>StructuredBody</a:t>
              </a:r>
              <a:endParaRPr lang="it-IT" sz="26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8135661" y="4318588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ttangolo arrotondato 9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Exemptions</a:t>
              </a:r>
              <a:endParaRPr lang="it-IT" sz="1400" dirty="0"/>
            </a:p>
          </p:txBody>
        </p:sp>
      </p:grpSp>
      <p:grpSp>
        <p:nvGrpSpPr>
          <p:cNvPr id="12" name="Gruppo 10"/>
          <p:cNvGrpSpPr/>
          <p:nvPr/>
        </p:nvGrpSpPr>
        <p:grpSpPr>
          <a:xfrm>
            <a:off x="6421260" y="3668029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ettangolo arrotondato 12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Patient</a:t>
              </a:r>
              <a:r>
                <a:rPr lang="it-IT" sz="1400" dirty="0"/>
                <a:t> status</a:t>
              </a:r>
            </a:p>
          </p:txBody>
        </p:sp>
      </p:grpSp>
      <p:grpSp>
        <p:nvGrpSpPr>
          <p:cNvPr id="15" name="Gruppo 8"/>
          <p:cNvGrpSpPr/>
          <p:nvPr/>
        </p:nvGrpSpPr>
        <p:grpSpPr>
          <a:xfrm>
            <a:off x="1021093" y="3545961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Rettangolo arrotondato 15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Allergies</a:t>
              </a:r>
              <a:r>
                <a:rPr lang="it-IT" sz="1400" dirty="0"/>
                <a:t>, </a:t>
              </a:r>
              <a:r>
                <a:rPr lang="it-IT" sz="1400" dirty="0" err="1"/>
                <a:t>intolerances</a:t>
              </a:r>
              <a:r>
                <a:rPr lang="it-IT" sz="1400" dirty="0"/>
                <a:t> and </a:t>
              </a:r>
              <a:r>
                <a:rPr lang="it-IT" sz="1400" dirty="0" err="1"/>
                <a:t>alarms</a:t>
              </a:r>
              <a:endParaRPr lang="it-IT" sz="1400" dirty="0"/>
            </a:p>
          </p:txBody>
        </p:sp>
      </p:grpSp>
      <p:grpSp>
        <p:nvGrpSpPr>
          <p:cNvPr id="18" name="Gruppo 8"/>
          <p:cNvGrpSpPr/>
          <p:nvPr/>
        </p:nvGrpSpPr>
        <p:grpSpPr>
          <a:xfrm>
            <a:off x="2911355" y="5457814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Rettangolo arrotondato 18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0" name="Rettangolo 19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Vital </a:t>
              </a:r>
              <a:r>
                <a:rPr lang="it-IT" sz="1400" dirty="0" err="1"/>
                <a:t>parameters</a:t>
              </a:r>
              <a:endParaRPr lang="it-IT" sz="1400" dirty="0"/>
            </a:p>
          </p:txBody>
        </p:sp>
      </p:grpSp>
      <p:grpSp>
        <p:nvGrpSpPr>
          <p:cNvPr id="21" name="Gruppo 8"/>
          <p:cNvGrpSpPr/>
          <p:nvPr/>
        </p:nvGrpSpPr>
        <p:grpSpPr>
          <a:xfrm>
            <a:off x="1021093" y="4794908"/>
            <a:ext cx="1599455" cy="565797"/>
            <a:chOff x="-2726388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ttangolo arrotondato 21"/>
            <p:cNvSpPr/>
            <p:nvPr/>
          </p:nvSpPr>
          <p:spPr>
            <a:xfrm>
              <a:off x="-2726388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3" name="Rettangolo 22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Immunizations</a:t>
              </a:r>
              <a:endParaRPr lang="it-IT" sz="1400" dirty="0"/>
            </a:p>
          </p:txBody>
        </p:sp>
      </p:grpSp>
      <p:grpSp>
        <p:nvGrpSpPr>
          <p:cNvPr id="24" name="Gruppo 10"/>
          <p:cNvGrpSpPr/>
          <p:nvPr/>
        </p:nvGrpSpPr>
        <p:grpSpPr>
          <a:xfrm>
            <a:off x="2911355" y="4811480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ettangolo arrotondato 24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6" name="Rettangolo 25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Pregnancy</a:t>
              </a:r>
              <a:r>
                <a:rPr lang="it-IT" sz="1400" dirty="0"/>
                <a:t> and </a:t>
              </a:r>
              <a:r>
                <a:rPr lang="it-IT" sz="1400" dirty="0" err="1"/>
                <a:t>childbirth</a:t>
              </a:r>
              <a:endParaRPr lang="it-IT" sz="1400" dirty="0"/>
            </a:p>
          </p:txBody>
        </p:sp>
      </p:grpSp>
      <p:grpSp>
        <p:nvGrpSpPr>
          <p:cNvPr id="27" name="Gruppo 8"/>
          <p:cNvGrpSpPr/>
          <p:nvPr/>
        </p:nvGrpSpPr>
        <p:grpSpPr>
          <a:xfrm>
            <a:off x="1021093" y="4165023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Rettangolo arrotondato 27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Rettangolo 28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Pharmacological</a:t>
              </a:r>
              <a:r>
                <a:rPr lang="it-IT" sz="1400" dirty="0"/>
                <a:t> </a:t>
              </a:r>
              <a:r>
                <a:rPr lang="it-IT" sz="1400" dirty="0" err="1"/>
                <a:t>Therapies</a:t>
              </a:r>
              <a:endParaRPr lang="it-IT" sz="1400" dirty="0"/>
            </a:p>
          </p:txBody>
        </p:sp>
      </p:grpSp>
      <p:grpSp>
        <p:nvGrpSpPr>
          <p:cNvPr id="30" name="Gruppo 8"/>
          <p:cNvGrpSpPr/>
          <p:nvPr/>
        </p:nvGrpSpPr>
        <p:grpSpPr>
          <a:xfrm>
            <a:off x="1021093" y="5441242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Rettangolo arrotondato 30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2" name="Rettangolo 31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Problem</a:t>
              </a:r>
              <a:r>
                <a:rPr lang="it-IT" sz="1400" dirty="0"/>
                <a:t> list</a:t>
              </a:r>
            </a:p>
          </p:txBody>
        </p:sp>
      </p:grpSp>
      <p:grpSp>
        <p:nvGrpSpPr>
          <p:cNvPr id="33" name="Gruppo 8"/>
          <p:cNvGrpSpPr/>
          <p:nvPr/>
        </p:nvGrpSpPr>
        <p:grpSpPr>
          <a:xfrm>
            <a:off x="4662232" y="4290934"/>
            <a:ext cx="1599455" cy="565797"/>
            <a:chOff x="-2726388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Rettangolo arrotondato 33"/>
            <p:cNvSpPr/>
            <p:nvPr/>
          </p:nvSpPr>
          <p:spPr>
            <a:xfrm>
              <a:off x="-2726388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35" name="Rettangolo 34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Care plans</a:t>
              </a:r>
              <a:endParaRPr lang="it-IT" sz="1400" dirty="0"/>
            </a:p>
          </p:txBody>
        </p:sp>
      </p:grpSp>
      <p:grpSp>
        <p:nvGrpSpPr>
          <p:cNvPr id="36" name="Gruppo 10"/>
          <p:cNvGrpSpPr/>
          <p:nvPr/>
        </p:nvGrpSpPr>
        <p:grpSpPr>
          <a:xfrm>
            <a:off x="4662232" y="3668029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Rettangolo arrotondato 36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8" name="Rettangolo 37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Prostheses</a:t>
              </a:r>
              <a:r>
                <a:rPr lang="it-IT" sz="1400" dirty="0"/>
                <a:t>, </a:t>
              </a:r>
              <a:r>
                <a:rPr lang="it-IT" sz="1400" dirty="0" err="1"/>
                <a:t>implants</a:t>
              </a:r>
              <a:r>
                <a:rPr lang="it-IT" sz="1400" dirty="0"/>
                <a:t> and aids</a:t>
              </a:r>
            </a:p>
          </p:txBody>
        </p:sp>
      </p:grpSp>
      <p:grpSp>
        <p:nvGrpSpPr>
          <p:cNvPr id="39" name="Gruppo 8"/>
          <p:cNvGrpSpPr/>
          <p:nvPr/>
        </p:nvGrpSpPr>
        <p:grpSpPr>
          <a:xfrm>
            <a:off x="2911355" y="3562533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Rettangolo arrotondato 39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1" name="Rettangolo 40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Family history</a:t>
              </a:r>
              <a:endParaRPr lang="it-IT" sz="1400" dirty="0"/>
            </a:p>
          </p:txBody>
        </p:sp>
      </p:grpSp>
      <p:grpSp>
        <p:nvGrpSpPr>
          <p:cNvPr id="42" name="Gruppo 8"/>
          <p:cNvGrpSpPr/>
          <p:nvPr/>
        </p:nvGrpSpPr>
        <p:grpSpPr>
          <a:xfrm>
            <a:off x="2911355" y="4181595"/>
            <a:ext cx="1599455" cy="565797"/>
            <a:chOff x="-2726388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Rettangolo arrotondato 42"/>
            <p:cNvSpPr/>
            <p:nvPr/>
          </p:nvSpPr>
          <p:spPr>
            <a:xfrm>
              <a:off x="-2726388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4" name="Rettangolo 43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/>
                <a:t>Life style</a:t>
              </a:r>
            </a:p>
          </p:txBody>
        </p:sp>
      </p:grpSp>
      <p:grpSp>
        <p:nvGrpSpPr>
          <p:cNvPr id="45" name="Gruppo 8"/>
          <p:cNvGrpSpPr/>
          <p:nvPr/>
        </p:nvGrpSpPr>
        <p:grpSpPr>
          <a:xfrm>
            <a:off x="8146971" y="4928092"/>
            <a:ext cx="1599455" cy="565797"/>
            <a:chOff x="-2726388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6" name="Rettangolo arrotondato 45"/>
            <p:cNvSpPr/>
            <p:nvPr/>
          </p:nvSpPr>
          <p:spPr>
            <a:xfrm>
              <a:off x="-2726388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7" name="Rettangolo 46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>
                <a:defRPr/>
              </a:pPr>
              <a:r>
                <a:rPr lang="en-US" sz="1400" dirty="0"/>
                <a:t>Visits and admissions</a:t>
              </a:r>
            </a:p>
          </p:txBody>
        </p:sp>
      </p:grpSp>
      <p:grpSp>
        <p:nvGrpSpPr>
          <p:cNvPr id="48" name="Gruppo 10"/>
          <p:cNvGrpSpPr/>
          <p:nvPr/>
        </p:nvGrpSpPr>
        <p:grpSpPr>
          <a:xfrm>
            <a:off x="6421260" y="4297849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Rettangolo arrotondato 48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0" name="Rettangolo 49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Diagnostic and laboratory tests</a:t>
              </a:r>
              <a:endParaRPr lang="it-IT" sz="1400" dirty="0"/>
            </a:p>
          </p:txBody>
        </p:sp>
      </p:grpSp>
      <p:grpSp>
        <p:nvGrpSpPr>
          <p:cNvPr id="51" name="Gruppo 8"/>
          <p:cNvGrpSpPr/>
          <p:nvPr/>
        </p:nvGrpSpPr>
        <p:grpSpPr>
          <a:xfrm>
            <a:off x="6421260" y="4911864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2" name="Rettangolo arrotondato 51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53" name="Rettangolo 52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Assent</a:t>
              </a:r>
              <a:r>
                <a:rPr lang="it-IT" sz="1400" dirty="0"/>
                <a:t>/</a:t>
              </a:r>
              <a:r>
                <a:rPr lang="it-IT" sz="1400" dirty="0" err="1"/>
                <a:t>dissent</a:t>
              </a:r>
              <a:r>
                <a:rPr lang="it-IT" sz="1400" dirty="0"/>
                <a:t/>
              </a:r>
              <a:br>
                <a:rPr lang="it-IT" sz="1400" dirty="0"/>
              </a:br>
              <a:r>
                <a:rPr lang="it-IT" sz="1400" dirty="0" err="1"/>
                <a:t>donating</a:t>
              </a:r>
              <a:r>
                <a:rPr lang="it-IT" sz="1400" dirty="0"/>
                <a:t> </a:t>
              </a:r>
              <a:r>
                <a:rPr lang="it-IT" sz="1400" dirty="0" err="1"/>
                <a:t>organs</a:t>
              </a:r>
              <a:endParaRPr lang="it-IT" sz="1400" dirty="0"/>
            </a:p>
          </p:txBody>
        </p:sp>
      </p:grpSp>
      <p:grpSp>
        <p:nvGrpSpPr>
          <p:cNvPr id="54" name="Gruppo 8"/>
          <p:cNvGrpSpPr/>
          <p:nvPr/>
        </p:nvGrpSpPr>
        <p:grpSpPr>
          <a:xfrm>
            <a:off x="4662232" y="4911863"/>
            <a:ext cx="1599455" cy="908298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5" name="Rettangolo arrotondato 54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6" name="Rettangolo 55"/>
            <p:cNvSpPr/>
            <p:nvPr/>
          </p:nvSpPr>
          <p:spPr>
            <a:xfrm>
              <a:off x="-2708556" y="2227629"/>
              <a:ext cx="2284350" cy="57311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Therapeutic, surgical and diagnostic treatments and procedures</a:t>
              </a:r>
              <a:endParaRPr lang="it-IT" sz="1400" dirty="0"/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8119706" y="3698166"/>
            <a:ext cx="1599455" cy="565797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Rettangolo arrotondato 57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9" name="Rettangolo 58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dirty="0" err="1"/>
                <a:t>Pathology</a:t>
              </a:r>
              <a:r>
                <a:rPr lang="it-IT" sz="1400" dirty="0"/>
                <a:t> networks</a:t>
              </a:r>
            </a:p>
          </p:txBody>
        </p:sp>
      </p:grpSp>
      <p:grpSp>
        <p:nvGrpSpPr>
          <p:cNvPr id="85" name="Gruppo 8"/>
          <p:cNvGrpSpPr/>
          <p:nvPr/>
        </p:nvGrpSpPr>
        <p:grpSpPr>
          <a:xfrm>
            <a:off x="7319221" y="5888608"/>
            <a:ext cx="562547" cy="400725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6" name="Rettangolo arrotondato 85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87" name="Rettangolo 86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100" dirty="0"/>
                <a:t>REC</a:t>
              </a:r>
            </a:p>
          </p:txBody>
        </p:sp>
      </p:grpSp>
      <p:grpSp>
        <p:nvGrpSpPr>
          <p:cNvPr id="88" name="Gruppo 8"/>
          <p:cNvGrpSpPr/>
          <p:nvPr/>
        </p:nvGrpSpPr>
        <p:grpSpPr>
          <a:xfrm>
            <a:off x="8187383" y="5883773"/>
            <a:ext cx="558222" cy="400725"/>
            <a:chOff x="-2726387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9" name="Rettangolo arrotondato 88"/>
            <p:cNvSpPr/>
            <p:nvPr/>
          </p:nvSpPr>
          <p:spPr>
            <a:xfrm>
              <a:off x="-2726387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0" name="Rettangolo 89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/>
                <a:t>OPT</a:t>
              </a:r>
              <a:endParaRPr lang="it-IT" sz="1100" dirty="0"/>
            </a:p>
          </p:txBody>
        </p:sp>
      </p:grpSp>
      <p:grpSp>
        <p:nvGrpSpPr>
          <p:cNvPr id="91" name="Gruppo 8"/>
          <p:cNvGrpSpPr/>
          <p:nvPr/>
        </p:nvGrpSpPr>
        <p:grpSpPr>
          <a:xfrm>
            <a:off x="6485514" y="5900345"/>
            <a:ext cx="558222" cy="400725"/>
            <a:chOff x="-2726388" y="2209799"/>
            <a:chExt cx="2320012" cy="6087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2" name="Rettangolo arrotondato 91"/>
            <p:cNvSpPr/>
            <p:nvPr/>
          </p:nvSpPr>
          <p:spPr>
            <a:xfrm>
              <a:off x="-2726388" y="2209799"/>
              <a:ext cx="2320012" cy="60878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3" name="Rettangolo 92"/>
            <p:cNvSpPr/>
            <p:nvPr/>
          </p:nvSpPr>
          <p:spPr>
            <a:xfrm>
              <a:off x="-2708556" y="2227630"/>
              <a:ext cx="2284350" cy="57311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20122" tIns="13414" rIns="20122" bIns="13414" spcCol="1270" anchor="ctr"/>
            <a:lstStyle/>
            <a:p>
              <a:pPr algn="ctr" defTabSz="46950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100" dirty="0"/>
                <a:t>MAN</a:t>
              </a:r>
            </a:p>
          </p:txBody>
        </p:sp>
      </p:grpSp>
      <p:grpSp>
        <p:nvGrpSpPr>
          <p:cNvPr id="80" name="Gruppo 79"/>
          <p:cNvGrpSpPr/>
          <p:nvPr/>
        </p:nvGrpSpPr>
        <p:grpSpPr>
          <a:xfrm rot="16200000">
            <a:off x="-534291" y="2003523"/>
            <a:ext cx="2157599" cy="400039"/>
            <a:chOff x="1066795" y="2967"/>
            <a:chExt cx="2897641" cy="608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1" name="Rettangolo arrotondato 80"/>
            <p:cNvSpPr/>
            <p:nvPr/>
          </p:nvSpPr>
          <p:spPr>
            <a:xfrm>
              <a:off x="1066795" y="2967"/>
              <a:ext cx="2897641" cy="60878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ttangolo 81"/>
            <p:cNvSpPr/>
            <p:nvPr/>
          </p:nvSpPr>
          <p:spPr>
            <a:xfrm>
              <a:off x="1084626" y="20798"/>
              <a:ext cx="2861979" cy="57311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5721" tIns="37148" rIns="55721" bIns="37148" numCol="1" spcCol="1270" anchor="ctr" anchorCtr="0">
              <a:noAutofit/>
            </a:bodyPr>
            <a:lstStyle/>
            <a:p>
              <a:pPr algn="ctr" defTabSz="1300163">
                <a:lnSpc>
                  <a:spcPct val="90000"/>
                </a:lnSpc>
                <a:spcAft>
                  <a:spcPct val="35000"/>
                </a:spcAft>
              </a:pPr>
              <a:r>
                <a:rPr lang="it-IT" sz="2275" dirty="0" err="1"/>
                <a:t>Header</a:t>
              </a:r>
              <a:endParaRPr lang="it-IT" sz="2925" dirty="0"/>
            </a:p>
          </p:txBody>
        </p:sp>
      </p:grpSp>
      <p:sp>
        <p:nvSpPr>
          <p:cNvPr id="106" name="Rettangolo arrotondato 105"/>
          <p:cNvSpPr/>
          <p:nvPr/>
        </p:nvSpPr>
        <p:spPr>
          <a:xfrm>
            <a:off x="864096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/>
              <a:t>Author of the </a:t>
            </a:r>
            <a:r>
              <a:rPr lang="it-IT" dirty="0" err="1"/>
              <a:t>document</a:t>
            </a:r>
            <a:endParaRPr lang="it-IT" dirty="0"/>
          </a:p>
        </p:txBody>
      </p:sp>
      <p:sp>
        <p:nvSpPr>
          <p:cNvPr id="107" name="Rettangolo arrotondato 106"/>
          <p:cNvSpPr/>
          <p:nvPr/>
        </p:nvSpPr>
        <p:spPr>
          <a:xfrm>
            <a:off x="864096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demographics</a:t>
            </a:r>
            <a:endParaRPr lang="it-IT" dirty="0"/>
          </a:p>
        </p:txBody>
      </p:sp>
      <p:sp>
        <p:nvSpPr>
          <p:cNvPr id="108" name="Rettangolo arrotondato 107"/>
          <p:cNvSpPr/>
          <p:nvPr/>
        </p:nvSpPr>
        <p:spPr>
          <a:xfrm>
            <a:off x="4550646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Creation</a:t>
            </a:r>
            <a:r>
              <a:rPr lang="it-IT" dirty="0"/>
              <a:t> date</a:t>
            </a:r>
          </a:p>
        </p:txBody>
      </p:sp>
      <p:sp>
        <p:nvSpPr>
          <p:cNvPr id="109" name="Rettangolo arrotondato 108"/>
          <p:cNvSpPr/>
          <p:nvPr/>
        </p:nvSpPr>
        <p:spPr>
          <a:xfrm>
            <a:off x="2707371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Custodian</a:t>
            </a:r>
            <a:endParaRPr lang="it-IT" dirty="0"/>
          </a:p>
        </p:txBody>
      </p:sp>
      <p:sp>
        <p:nvSpPr>
          <p:cNvPr id="110" name="Rettangolo arrotondato 109"/>
          <p:cNvSpPr/>
          <p:nvPr/>
        </p:nvSpPr>
        <p:spPr>
          <a:xfrm>
            <a:off x="2707371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>
                <a:solidFill>
                  <a:srgbClr val="000000"/>
                </a:solidFill>
              </a:rPr>
              <a:t>Signer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1" name="Rettangolo arrotondato 110"/>
          <p:cNvSpPr/>
          <p:nvPr/>
        </p:nvSpPr>
        <p:spPr>
          <a:xfrm>
            <a:off x="4550646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lvl="1"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Validator</a:t>
            </a:r>
            <a:r>
              <a:rPr lang="it-IT" dirty="0"/>
              <a:t> of the </a:t>
            </a:r>
            <a:r>
              <a:rPr lang="it-IT" dirty="0" err="1"/>
              <a:t>document</a:t>
            </a:r>
            <a:endParaRPr lang="it-IT" dirty="0"/>
          </a:p>
        </p:txBody>
      </p:sp>
      <p:sp>
        <p:nvSpPr>
          <p:cNvPr id="112" name="Rettangolo arrotondato 111"/>
          <p:cNvSpPr/>
          <p:nvPr/>
        </p:nvSpPr>
        <p:spPr>
          <a:xfrm>
            <a:off x="6328359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lvl="1"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/>
              <a:t>Data </a:t>
            </a:r>
            <a:r>
              <a:rPr lang="it-IT" dirty="0" err="1"/>
              <a:t>enterer</a:t>
            </a:r>
            <a:endParaRPr lang="it-IT" dirty="0"/>
          </a:p>
        </p:txBody>
      </p:sp>
      <p:sp>
        <p:nvSpPr>
          <p:cNvPr id="113" name="Rettangolo arrotondato 112"/>
          <p:cNvSpPr/>
          <p:nvPr/>
        </p:nvSpPr>
        <p:spPr>
          <a:xfrm>
            <a:off x="6328359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 err="1"/>
              <a:t>Document</a:t>
            </a:r>
            <a:r>
              <a:rPr lang="it-IT" dirty="0"/>
              <a:t> </a:t>
            </a:r>
            <a:r>
              <a:rPr lang="it-IT" dirty="0" err="1"/>
              <a:t>type</a:t>
            </a:r>
            <a:endParaRPr lang="it-IT" dirty="0"/>
          </a:p>
        </p:txBody>
      </p:sp>
      <p:sp>
        <p:nvSpPr>
          <p:cNvPr id="114" name="Rettangolo arrotondato 113"/>
          <p:cNvSpPr/>
          <p:nvPr/>
        </p:nvSpPr>
        <p:spPr>
          <a:xfrm>
            <a:off x="8106073" y="1252290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/>
              <a:t>Documento  </a:t>
            </a:r>
            <a:r>
              <a:rPr lang="it-IT" dirty="0" err="1"/>
              <a:t>versioning</a:t>
            </a:r>
            <a:endParaRPr lang="it-IT" dirty="0"/>
          </a:p>
        </p:txBody>
      </p:sp>
      <p:sp>
        <p:nvSpPr>
          <p:cNvPr id="115" name="Rettangolo arrotondato 114"/>
          <p:cNvSpPr/>
          <p:nvPr/>
        </p:nvSpPr>
        <p:spPr>
          <a:xfrm>
            <a:off x="8090238" y="2395523"/>
            <a:ext cx="1671463" cy="805759"/>
          </a:xfrm>
          <a:prstGeom prst="roundRect">
            <a:avLst>
              <a:gd name="adj" fmla="val 10000"/>
            </a:avLst>
          </a:prstGeom>
          <a:solidFill>
            <a:srgbClr val="B9CDE5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defTabSz="469503">
              <a:lnSpc>
                <a:spcPct val="90000"/>
              </a:lnSpc>
              <a:spcAft>
                <a:spcPct val="35000"/>
              </a:spcAft>
            </a:pPr>
            <a:r>
              <a:rPr lang="it-IT" dirty="0"/>
              <a:t>Id </a:t>
            </a:r>
            <a:r>
              <a:rPr lang="it-IT" dirty="0" err="1"/>
              <a:t>document</a:t>
            </a:r>
            <a:endParaRPr lang="it-IT" dirty="0"/>
          </a:p>
        </p:txBody>
      </p:sp>
      <p:cxnSp>
        <p:nvCxnSpPr>
          <p:cNvPr id="116" name="Connettore diritto 115"/>
          <p:cNvCxnSpPr/>
          <p:nvPr/>
        </p:nvCxnSpPr>
        <p:spPr>
          <a:xfrm flipV="1">
            <a:off x="344364" y="3347939"/>
            <a:ext cx="9361164" cy="905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5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Interoperability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business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dirty="0" err="1" smtClean="0"/>
              <a:t>Consent</a:t>
            </a:r>
            <a:r>
              <a:rPr lang="it-IT" sz="2800" dirty="0" smtClean="0"/>
              <a:t> and Informative Management</a:t>
            </a:r>
          </a:p>
          <a:p>
            <a:endParaRPr lang="it-IT" sz="2800" dirty="0" smtClean="0"/>
          </a:p>
          <a:p>
            <a:r>
              <a:rPr lang="it-IT" sz="2800" dirty="0" err="1" smtClean="0"/>
              <a:t>Document</a:t>
            </a:r>
            <a:r>
              <a:rPr lang="it-IT" sz="2800" dirty="0" smtClean="0"/>
              <a:t> </a:t>
            </a:r>
            <a:r>
              <a:rPr lang="it-IT" sz="2800" dirty="0" err="1" smtClean="0"/>
              <a:t>Search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err="1" smtClean="0"/>
              <a:t>Document</a:t>
            </a:r>
            <a:r>
              <a:rPr lang="it-IT" sz="2800" dirty="0" smtClean="0"/>
              <a:t> </a:t>
            </a:r>
            <a:r>
              <a:rPr lang="it-IT" sz="2800" dirty="0" err="1" smtClean="0"/>
              <a:t>Retrieval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err="1" smtClean="0"/>
              <a:t>Metadata</a:t>
            </a:r>
            <a:r>
              <a:rPr lang="it-IT" sz="2800" dirty="0" smtClean="0"/>
              <a:t> </a:t>
            </a:r>
            <a:r>
              <a:rPr lang="it-IT" sz="2800" dirty="0" err="1" smtClean="0"/>
              <a:t>Communication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err="1" smtClean="0"/>
              <a:t>Metadata</a:t>
            </a:r>
            <a:r>
              <a:rPr lang="it-IT" sz="2800" dirty="0" smtClean="0"/>
              <a:t> </a:t>
            </a:r>
            <a:r>
              <a:rPr lang="it-IT" sz="2800" dirty="0" err="1" smtClean="0"/>
              <a:t>Cancellarion</a:t>
            </a:r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Index Transfer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3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IHE XDS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architecture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wiki.hl7.de/images/IHE_cookbook_x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6" y="1484785"/>
            <a:ext cx="8249662" cy="43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 and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Communication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Technologies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Paradigms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Healthcare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 err="1" smtClean="0"/>
              <a:t>Devices</a:t>
            </a:r>
            <a:endParaRPr lang="it-IT" b="1" dirty="0" smtClean="0"/>
          </a:p>
          <a:p>
            <a:pPr lvl="1"/>
            <a:r>
              <a:rPr lang="it-IT" dirty="0" err="1" smtClean="0"/>
              <a:t>Wearable</a:t>
            </a:r>
            <a:r>
              <a:rPr lang="it-IT" dirty="0" smtClean="0"/>
              <a:t> </a:t>
            </a:r>
            <a:r>
              <a:rPr lang="it-IT" dirty="0" err="1" smtClean="0"/>
              <a:t>devices</a:t>
            </a:r>
            <a:endParaRPr lang="it-IT" dirty="0" smtClean="0"/>
          </a:p>
          <a:p>
            <a:pPr lvl="1"/>
            <a:r>
              <a:rPr lang="it-IT" dirty="0" err="1" smtClean="0"/>
              <a:t>Biomedical</a:t>
            </a:r>
            <a:r>
              <a:rPr lang="it-IT" dirty="0" smtClean="0"/>
              <a:t> </a:t>
            </a:r>
            <a:r>
              <a:rPr lang="it-IT" dirty="0" err="1" smtClean="0"/>
              <a:t>sensors</a:t>
            </a:r>
            <a:endParaRPr lang="it-IT" dirty="0" smtClean="0"/>
          </a:p>
          <a:p>
            <a:pPr lvl="1"/>
            <a:r>
              <a:rPr lang="it-IT" dirty="0" err="1" smtClean="0"/>
              <a:t>Sensing</a:t>
            </a:r>
            <a:r>
              <a:rPr lang="it-IT" dirty="0" smtClean="0"/>
              <a:t> </a:t>
            </a:r>
            <a:r>
              <a:rPr lang="it-IT" dirty="0" err="1" smtClean="0"/>
              <a:t>devices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/>
              <a:t>Big Data Analytics</a:t>
            </a:r>
          </a:p>
          <a:p>
            <a:pPr lvl="1"/>
            <a:r>
              <a:rPr lang="it-IT" dirty="0" err="1" smtClean="0"/>
              <a:t>Linked</a:t>
            </a:r>
            <a:r>
              <a:rPr lang="it-IT" dirty="0" smtClean="0"/>
              <a:t> Open Data</a:t>
            </a:r>
          </a:p>
          <a:p>
            <a:pPr lvl="1"/>
            <a:r>
              <a:rPr lang="it-IT" dirty="0" smtClean="0"/>
              <a:t>Machine </a:t>
            </a:r>
            <a:r>
              <a:rPr lang="it-IT" dirty="0" err="1" smtClean="0"/>
              <a:t>learning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/>
              <a:t>Internet Of</a:t>
            </a:r>
            <a:r>
              <a:rPr lang="it-IT" dirty="0" smtClean="0"/>
              <a:t> </a:t>
            </a:r>
            <a:r>
              <a:rPr lang="it-IT" b="1" dirty="0" err="1"/>
              <a:t>Things</a:t>
            </a:r>
            <a:endParaRPr lang="it-IT" b="1" dirty="0"/>
          </a:p>
          <a:p>
            <a:pPr lvl="1"/>
            <a:r>
              <a:rPr lang="it-IT" dirty="0" smtClean="0"/>
              <a:t>Smart </a:t>
            </a:r>
            <a:r>
              <a:rPr lang="it-IT" dirty="0" err="1" smtClean="0"/>
              <a:t>devices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5448301" y="1600206"/>
            <a:ext cx="4401244" cy="452596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err="1"/>
              <a:t>Interoperability</a:t>
            </a:r>
            <a:endParaRPr lang="it-IT" b="1" dirty="0"/>
          </a:p>
          <a:p>
            <a:pPr lvl="1"/>
            <a:r>
              <a:rPr lang="it-IT" dirty="0" smtClean="0"/>
              <a:t>Standard</a:t>
            </a:r>
          </a:p>
          <a:p>
            <a:pPr lvl="1"/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Protocols</a:t>
            </a:r>
            <a:endParaRPr lang="it-IT" dirty="0" smtClean="0"/>
          </a:p>
          <a:p>
            <a:pPr lvl="1"/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Interfaces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/>
              <a:t>Security</a:t>
            </a:r>
          </a:p>
          <a:p>
            <a:pPr lvl="1"/>
            <a:r>
              <a:rPr lang="it-IT" dirty="0" err="1" smtClean="0"/>
              <a:t>Authentication</a:t>
            </a:r>
            <a:r>
              <a:rPr lang="it-IT" dirty="0" smtClean="0"/>
              <a:t>, </a:t>
            </a:r>
            <a:r>
              <a:rPr lang="it-IT" dirty="0" err="1" smtClean="0"/>
              <a:t>Authorization</a:t>
            </a:r>
            <a:r>
              <a:rPr lang="it-IT" dirty="0" smtClean="0"/>
              <a:t>, …</a:t>
            </a:r>
            <a:endParaRPr lang="it-IT" dirty="0"/>
          </a:p>
          <a:p>
            <a:endParaRPr lang="it-IT" dirty="0" smtClean="0"/>
          </a:p>
          <a:p>
            <a:r>
              <a:rPr lang="it-IT" b="1" dirty="0" err="1"/>
              <a:t>Paradigms</a:t>
            </a:r>
            <a:endParaRPr lang="it-IT" b="1" dirty="0"/>
          </a:p>
          <a:p>
            <a:pPr lvl="1"/>
            <a:r>
              <a:rPr lang="it-IT" dirty="0" smtClean="0"/>
              <a:t>Service-</a:t>
            </a:r>
            <a:r>
              <a:rPr lang="it-IT" dirty="0" err="1" smtClean="0"/>
              <a:t>Oriented</a:t>
            </a:r>
            <a:r>
              <a:rPr lang="it-IT" dirty="0" smtClean="0"/>
              <a:t> </a:t>
            </a:r>
            <a:r>
              <a:rPr lang="it-IT" dirty="0" err="1" smtClean="0"/>
              <a:t>Architectures</a:t>
            </a:r>
            <a:endParaRPr lang="it-IT" dirty="0" smtClean="0"/>
          </a:p>
          <a:p>
            <a:pPr lvl="2"/>
            <a:r>
              <a:rPr lang="it-IT" dirty="0" smtClean="0"/>
              <a:t>Web Services</a:t>
            </a:r>
          </a:p>
          <a:p>
            <a:pPr lvl="1"/>
            <a:r>
              <a:rPr lang="it-IT" dirty="0" smtClean="0"/>
              <a:t>Enterprise Architecture Integration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65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IHE XDS-based EHR Cross-Border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1910" y="1700808"/>
            <a:ext cx="8998794" cy="3662917"/>
          </a:xfrm>
        </p:spPr>
        <p:txBody>
          <a:bodyPr>
            <a:normAutofit/>
          </a:bodyPr>
          <a:lstStyle/>
          <a:p>
            <a:pPr>
              <a:spcAft>
                <a:spcPts val="3413"/>
              </a:spcAft>
            </a:pPr>
            <a:r>
              <a:rPr lang="en-US" sz="2025" b="1" dirty="0"/>
              <a:t>Document search</a:t>
            </a:r>
          </a:p>
          <a:p>
            <a:pPr>
              <a:spcAft>
                <a:spcPts val="3413"/>
              </a:spcAft>
            </a:pPr>
            <a:r>
              <a:rPr lang="en-US" sz="2025" b="1" dirty="0"/>
              <a:t>Document retrieval</a:t>
            </a:r>
          </a:p>
          <a:p>
            <a:pPr>
              <a:spcAft>
                <a:spcPts val="3413"/>
              </a:spcAft>
            </a:pPr>
            <a:r>
              <a:rPr lang="en-US" sz="2025" b="1" dirty="0"/>
              <a:t>Metadata communication</a:t>
            </a:r>
          </a:p>
          <a:p>
            <a:pPr>
              <a:spcAft>
                <a:spcPts val="3413"/>
              </a:spcAft>
            </a:pPr>
            <a:r>
              <a:rPr lang="en-US" sz="2025" b="1" dirty="0"/>
              <a:t>Metadata cancellation</a:t>
            </a:r>
          </a:p>
          <a:p>
            <a:pPr>
              <a:spcAft>
                <a:spcPts val="3413"/>
              </a:spcAft>
            </a:pPr>
            <a:r>
              <a:rPr lang="en-US" sz="2025" b="1" dirty="0"/>
              <a:t>Index transfer</a:t>
            </a:r>
            <a:endParaRPr lang="it-IT" sz="2025" dirty="0"/>
          </a:p>
        </p:txBody>
      </p:sp>
      <p:pic>
        <p:nvPicPr>
          <p:cNvPr id="5124" name="Picture 4" descr="https://www.dgrlegal.com/wp-content/uploads/2012/09/DocumentRetrieval-300x2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47" y="1641278"/>
            <a:ext cx="896079" cy="6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ritlegal.com/wp-content/themes/writlegal/images/content_fol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98" y="2272611"/>
            <a:ext cx="911827" cy="61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astereditoria.unicatt.it/wp-content/uploads/2015/05/metadat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34" y="3008002"/>
            <a:ext cx="1344706" cy="8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 destra con strisce 5"/>
          <p:cNvSpPr/>
          <p:nvPr/>
        </p:nvSpPr>
        <p:spPr>
          <a:xfrm>
            <a:off x="4036686" y="3240986"/>
            <a:ext cx="2042742" cy="4003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Communication</a:t>
            </a:r>
            <a:endParaRPr lang="it-IT" dirty="0"/>
          </a:p>
        </p:txBody>
      </p:sp>
      <p:pic>
        <p:nvPicPr>
          <p:cNvPr id="10" name="Picture 8" descr="http://mastereditoria.unicatt.it/wp-content/uploads/2015/05/metadat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91" y="3818340"/>
            <a:ext cx="1344706" cy="8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ccia a destra con strisce 10"/>
          <p:cNvSpPr/>
          <p:nvPr/>
        </p:nvSpPr>
        <p:spPr>
          <a:xfrm>
            <a:off x="4036686" y="4057206"/>
            <a:ext cx="2042743" cy="400318"/>
          </a:xfrm>
          <a:prstGeom prst="stripedRightArrow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Cancellation</a:t>
            </a:r>
            <a:endParaRPr lang="it-IT" dirty="0"/>
          </a:p>
        </p:txBody>
      </p:sp>
      <p:pic>
        <p:nvPicPr>
          <p:cNvPr id="12" name="Picture 8" descr="http://mastereditoria.unicatt.it/wp-content/uploads/2015/05/metadat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72" y="4448333"/>
            <a:ext cx="1344706" cy="8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ccia a destra con strisce 12"/>
          <p:cNvSpPr/>
          <p:nvPr/>
        </p:nvSpPr>
        <p:spPr>
          <a:xfrm>
            <a:off x="4045244" y="4760565"/>
            <a:ext cx="2042742" cy="400318"/>
          </a:xfrm>
          <a:prstGeom prst="stripedRightArrow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Index </a:t>
            </a:r>
            <a:r>
              <a:rPr lang="it-IT" dirty="0" err="1" smtClean="0"/>
              <a:t>tranfer</a:t>
            </a:r>
            <a:endParaRPr lang="it-IT" dirty="0"/>
          </a:p>
        </p:txBody>
      </p:sp>
      <p:pic>
        <p:nvPicPr>
          <p:cNvPr id="5130" name="Picture 10" descr="http://www.ihe.net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46" y="1577356"/>
            <a:ext cx="2128242" cy="5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sdnshared.blob.core.windows.net/media/TNBlogsFS/BlogFileStorage/blogs_msdn/rruggeri/WindowsLiveWriter/MSHUGTechForumI.bReferenceImplementation_CF23/image_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0"/>
          <a:stretch/>
        </p:blipFill>
        <p:spPr bwMode="auto">
          <a:xfrm>
            <a:off x="6260608" y="3008002"/>
            <a:ext cx="3444919" cy="19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648088" y="2385537"/>
            <a:ext cx="315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Italian XDS Affinity Domain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IHE XDS-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based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interoperability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among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8"/>
          <a:stretch/>
        </p:blipFill>
        <p:spPr>
          <a:xfrm>
            <a:off x="6342912" y="2515670"/>
            <a:ext cx="528362" cy="649619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760275" y="4049778"/>
            <a:ext cx="2751179" cy="1173999"/>
            <a:chOff x="5670051" y="5260216"/>
            <a:chExt cx="2019071" cy="704855"/>
          </a:xfrm>
        </p:grpSpPr>
        <p:sp>
          <p:nvSpPr>
            <p:cNvPr id="9" name="Nuvola 8"/>
            <p:cNvSpPr/>
            <p:nvPr/>
          </p:nvSpPr>
          <p:spPr>
            <a:xfrm>
              <a:off x="6121956" y="5345747"/>
              <a:ext cx="1567166" cy="512341"/>
            </a:xfrm>
            <a:prstGeom prst="cloud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63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pic>
          <p:nvPicPr>
            <p:cNvPr id="10" name="Picture 36"/>
            <p:cNvPicPr>
              <a:picLocks noChangeAspect="1"/>
            </p:cNvPicPr>
            <p:nvPr/>
          </p:nvPicPr>
          <p:blipFill rotWithShape="1">
            <a:blip r:embed="rId3" cstate="print"/>
            <a:srcRect b="20931"/>
            <a:stretch/>
          </p:blipFill>
          <p:spPr>
            <a:xfrm>
              <a:off x="5670051" y="5411280"/>
              <a:ext cx="458400" cy="381274"/>
            </a:xfrm>
            <a:prstGeom prst="rect">
              <a:avLst/>
            </a:prstGeom>
          </p:spPr>
        </p:pic>
        <p:grpSp>
          <p:nvGrpSpPr>
            <p:cNvPr id="11" name="Group 48"/>
            <p:cNvGrpSpPr>
              <a:grpSpLocks noChangeAspect="1"/>
            </p:cNvGrpSpPr>
            <p:nvPr/>
          </p:nvGrpSpPr>
          <p:grpSpPr bwMode="auto">
            <a:xfrm flipH="1">
              <a:off x="6083806" y="5462465"/>
              <a:ext cx="511134" cy="502606"/>
              <a:chOff x="-10514519" y="2799954"/>
              <a:chExt cx="3832442" cy="4623196"/>
            </a:xfrm>
          </p:grpSpPr>
          <p:pic>
            <p:nvPicPr>
              <p:cNvPr id="19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266181" y="2799954"/>
                <a:ext cx="2670968" cy="2670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933279" y="4171947"/>
                <a:ext cx="3251202" cy="325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4519" y="5514541"/>
                <a:ext cx="1162484" cy="1162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2" descr="C:\Users\Utente1\AppData\Local\Microsoft\Windows\Temporary Internet Files\Content.IE5\JPV2O6ES\MC90023965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66861" y="5485819"/>
              <a:ext cx="203027" cy="246924"/>
            </a:xfrm>
            <a:prstGeom prst="rect">
              <a:avLst/>
            </a:prstGeom>
            <a:noFill/>
          </p:spPr>
        </p:pic>
        <p:pic>
          <p:nvPicPr>
            <p:cNvPr id="13" name="Picture 4" descr="http://www.gerd-neugebauer.de/images/repository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60837" y="5573797"/>
              <a:ext cx="123270" cy="220497"/>
            </a:xfrm>
            <a:prstGeom prst="rect">
              <a:avLst/>
            </a:prstGeom>
            <a:noFill/>
          </p:spPr>
        </p:pic>
        <p:pic>
          <p:nvPicPr>
            <p:cNvPr id="14" name="Picture 4" descr="http://www.gerd-neugebauer.de/images/repository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26439" y="5573798"/>
              <a:ext cx="123270" cy="220497"/>
            </a:xfrm>
            <a:prstGeom prst="rect">
              <a:avLst/>
            </a:prstGeom>
            <a:noFill/>
          </p:spPr>
        </p:pic>
        <p:pic>
          <p:nvPicPr>
            <p:cNvPr id="15" name="Picture 6" descr="http://www.aeden.it/storage/page/21/database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09292" y="5299611"/>
              <a:ext cx="172187" cy="269496"/>
            </a:xfrm>
            <a:prstGeom prst="rect">
              <a:avLst/>
            </a:prstGeom>
            <a:noFill/>
          </p:spPr>
        </p:pic>
        <p:cxnSp>
          <p:nvCxnSpPr>
            <p:cNvPr id="16" name="Connettore 2 15"/>
            <p:cNvCxnSpPr>
              <a:stCxn id="15" idx="2"/>
              <a:endCxn id="13" idx="3"/>
            </p:cNvCxnSpPr>
            <p:nvPr/>
          </p:nvCxnSpPr>
          <p:spPr>
            <a:xfrm flipH="1">
              <a:off x="6784107" y="5569107"/>
              <a:ext cx="211279" cy="114940"/>
            </a:xfrm>
            <a:prstGeom prst="straightConnector1">
              <a:avLst/>
            </a:prstGeom>
            <a:noFill/>
            <a:ln w="22225" cap="flat" cmpd="sng" algn="ctr">
              <a:solidFill>
                <a:srgbClr val="002060"/>
              </a:solidFill>
              <a:prstDash val="solid"/>
              <a:tailEnd type="arrow"/>
            </a:ln>
            <a:effectLst>
              <a:outerShdw blurRad="50800" dist="12700" dir="528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" name="Connettore 2 16"/>
            <p:cNvCxnSpPr>
              <a:endCxn id="14" idx="1"/>
            </p:cNvCxnSpPr>
            <p:nvPr/>
          </p:nvCxnSpPr>
          <p:spPr>
            <a:xfrm>
              <a:off x="6994386" y="5569107"/>
              <a:ext cx="232053" cy="114940"/>
            </a:xfrm>
            <a:prstGeom prst="straightConnector1">
              <a:avLst/>
            </a:prstGeom>
            <a:noFill/>
            <a:ln w="22225" cap="flat" cmpd="sng" algn="ctr">
              <a:solidFill>
                <a:srgbClr val="002060"/>
              </a:solidFill>
              <a:prstDash val="solid"/>
              <a:tailEnd type="arrow"/>
            </a:ln>
            <a:effectLst>
              <a:outerShdw blurRad="50800" dist="12700" dir="5280000" rotWithShape="0">
                <a:srgbClr val="000000">
                  <a:alpha val="40000"/>
                </a:srgbClr>
              </a:outerShdw>
            </a:effectLst>
          </p:spPr>
        </p:cxnSp>
        <p:pic>
          <p:nvPicPr>
            <p:cNvPr id="18" name="Picture 2" descr="C:\Users\Utente1\AppData\Local\Microsoft\Windows\Temporary Internet Files\Content.IE5\4UOFZBNI\MC900424770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035" y="5260216"/>
              <a:ext cx="123942" cy="2343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CasellaDiTesto 21"/>
          <p:cNvSpPr txBox="1"/>
          <p:nvPr/>
        </p:nvSpPr>
        <p:spPr>
          <a:xfrm>
            <a:off x="708782" y="5457156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Doctor’s</a:t>
            </a:r>
            <a:r>
              <a:rPr lang="it-IT" b="1" dirty="0" smtClean="0"/>
              <a:t> </a:t>
            </a:r>
            <a:r>
              <a:rPr lang="it-IT" b="1" dirty="0"/>
              <a:t>Domain </a:t>
            </a:r>
            <a:r>
              <a:rPr lang="it-IT" b="1" dirty="0" smtClean="0"/>
              <a:t>EHR (RDE)</a:t>
            </a:r>
            <a:endParaRPr lang="it-IT" b="1" dirty="0"/>
          </a:p>
        </p:txBody>
      </p:sp>
      <p:cxnSp>
        <p:nvCxnSpPr>
          <p:cNvPr id="23" name="Connettore 2 22"/>
          <p:cNvCxnSpPr/>
          <p:nvPr/>
        </p:nvCxnSpPr>
        <p:spPr>
          <a:xfrm flipH="1">
            <a:off x="2690661" y="4092852"/>
            <a:ext cx="2417011" cy="2242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o 23"/>
          <p:cNvGrpSpPr/>
          <p:nvPr/>
        </p:nvGrpSpPr>
        <p:grpSpPr>
          <a:xfrm>
            <a:off x="4260625" y="2225350"/>
            <a:ext cx="1900048" cy="991411"/>
            <a:chOff x="9069709" y="3439051"/>
            <a:chExt cx="1689916" cy="793054"/>
          </a:xfrm>
        </p:grpSpPr>
        <p:sp>
          <p:nvSpPr>
            <p:cNvPr id="25" name="Nuvola 24"/>
            <p:cNvSpPr/>
            <p:nvPr/>
          </p:nvSpPr>
          <p:spPr>
            <a:xfrm>
              <a:off x="9069709" y="3439051"/>
              <a:ext cx="1689916" cy="667453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63" kern="0">
                <a:solidFill>
                  <a:sysClr val="windowText" lastClr="000000"/>
                </a:solidFill>
                <a:latin typeface="Times New Roman"/>
              </a:endParaRPr>
            </a:p>
          </p:txBody>
        </p:sp>
        <p:pic>
          <p:nvPicPr>
            <p:cNvPr id="26" name="Picture 2" descr="C:\Users\Utente1\AppData\Local\Microsoft\Windows\Temporary Internet Files\Content.IE5\JPV2O6ES\MC90023965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281400" y="3595340"/>
              <a:ext cx="188126" cy="252187"/>
            </a:xfrm>
            <a:prstGeom prst="rect">
              <a:avLst/>
            </a:prstGeom>
            <a:noFill/>
          </p:spPr>
        </p:pic>
        <p:pic>
          <p:nvPicPr>
            <p:cNvPr id="27" name="Picture 2" descr="C:\Users\Utente1\AppData\Local\Microsoft\Windows\Temporary Internet Files\Content.IE5\JPV2O6ES\MC90023965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06125" y="3652515"/>
              <a:ext cx="188126" cy="252187"/>
            </a:xfrm>
            <a:prstGeom prst="rect">
              <a:avLst/>
            </a:prstGeom>
            <a:noFill/>
          </p:spPr>
        </p:pic>
        <p:pic>
          <p:nvPicPr>
            <p:cNvPr id="28" name="Picture 4" descr="http://www.gerd-neugebauer.de/images/repositor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730E00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624591" y="3656379"/>
              <a:ext cx="114222" cy="225197"/>
            </a:xfrm>
            <a:prstGeom prst="rect">
              <a:avLst/>
            </a:prstGeom>
            <a:noFill/>
          </p:spPr>
        </p:pic>
        <p:pic>
          <p:nvPicPr>
            <p:cNvPr id="29" name="Picture 4" descr="http://www.gerd-neugebauer.de/images/repositor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730E00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136665" y="3656379"/>
              <a:ext cx="114222" cy="225197"/>
            </a:xfrm>
            <a:prstGeom prst="rect">
              <a:avLst/>
            </a:prstGeom>
            <a:noFill/>
          </p:spPr>
        </p:pic>
        <p:pic>
          <p:nvPicPr>
            <p:cNvPr id="30" name="Picture 6" descr="http://www.aeden.it/storage/page/21/database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rgbClr val="730E00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878898" y="3956865"/>
              <a:ext cx="159549" cy="275240"/>
            </a:xfrm>
            <a:prstGeom prst="rect">
              <a:avLst/>
            </a:prstGeom>
            <a:noFill/>
          </p:spPr>
        </p:pic>
        <p:cxnSp>
          <p:nvCxnSpPr>
            <p:cNvPr id="31" name="Connettore 2 30"/>
            <p:cNvCxnSpPr>
              <a:stCxn id="30" idx="0"/>
              <a:endCxn id="28" idx="3"/>
            </p:cNvCxnSpPr>
            <p:nvPr/>
          </p:nvCxnSpPr>
          <p:spPr>
            <a:xfrm flipH="1" flipV="1">
              <a:off x="9738814" y="3768977"/>
              <a:ext cx="219859" cy="187887"/>
            </a:xfrm>
            <a:prstGeom prst="straightConnector1">
              <a:avLst/>
            </a:prstGeom>
            <a:noFill/>
            <a:ln w="22225" cap="flat" cmpd="sng" algn="ctr">
              <a:solidFill>
                <a:srgbClr val="AD0101"/>
              </a:solidFill>
              <a:prstDash val="solid"/>
              <a:tailEnd type="arrow"/>
            </a:ln>
            <a:effectLst>
              <a:outerShdw blurRad="50800" dist="12700" dir="528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32" name="Connettore 2 31"/>
            <p:cNvCxnSpPr>
              <a:stCxn id="30" idx="0"/>
              <a:endCxn id="29" idx="1"/>
            </p:cNvCxnSpPr>
            <p:nvPr/>
          </p:nvCxnSpPr>
          <p:spPr>
            <a:xfrm flipV="1">
              <a:off x="9958673" y="3768977"/>
              <a:ext cx="177992" cy="187887"/>
            </a:xfrm>
            <a:prstGeom prst="straightConnector1">
              <a:avLst/>
            </a:prstGeom>
            <a:noFill/>
            <a:ln w="22225" cap="flat" cmpd="sng" algn="ctr">
              <a:solidFill>
                <a:srgbClr val="AD0101"/>
              </a:solidFill>
              <a:prstDash val="solid"/>
              <a:tailEnd type="arrow"/>
            </a:ln>
            <a:effectLst>
              <a:outerShdw blurRad="50800" dist="12700" dir="5280000" rotWithShape="0">
                <a:srgbClr val="000000">
                  <a:alpha val="40000"/>
                </a:srgbClr>
              </a:outerShdw>
            </a:effectLst>
          </p:spPr>
        </p:cxnSp>
        <p:pic>
          <p:nvPicPr>
            <p:cNvPr id="33" name="Picture 2" descr="C:\Users\Utente1\AppData\Local\Microsoft\Windows\Temporary Internet Files\Content.IE5\4UOFZBNI\MC900424770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37763" y="3979045"/>
              <a:ext cx="125462" cy="2393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Nuvola 33"/>
          <p:cNvSpPr/>
          <p:nvPr/>
        </p:nvSpPr>
        <p:spPr>
          <a:xfrm>
            <a:off x="4315104" y="4160685"/>
            <a:ext cx="2135415" cy="85335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63" kern="0">
              <a:solidFill>
                <a:sysClr val="windowText" lastClr="000000"/>
              </a:solidFill>
              <a:latin typeface="Times New Roman"/>
            </a:endParaRPr>
          </a:p>
        </p:txBody>
      </p:sp>
      <p:pic>
        <p:nvPicPr>
          <p:cNvPr id="36" name="Picture 4" descr="http://www.gerd-neugebauer.de/images/repositor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1480" y="4554784"/>
            <a:ext cx="167967" cy="367257"/>
          </a:xfrm>
          <a:prstGeom prst="rect">
            <a:avLst/>
          </a:prstGeom>
          <a:noFill/>
        </p:spPr>
      </p:pic>
      <p:pic>
        <p:nvPicPr>
          <p:cNvPr id="37" name="Picture 4" descr="http://www.gerd-neugebauer.de/images/repositor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2167" y="4554786"/>
            <a:ext cx="167967" cy="367257"/>
          </a:xfrm>
          <a:prstGeom prst="rect">
            <a:avLst/>
          </a:prstGeom>
          <a:noFill/>
        </p:spPr>
      </p:pic>
      <p:cxnSp>
        <p:nvCxnSpPr>
          <p:cNvPr id="39" name="Connettore 2 38"/>
          <p:cNvCxnSpPr>
            <a:endCxn id="36" idx="3"/>
          </p:cNvCxnSpPr>
          <p:nvPr/>
        </p:nvCxnSpPr>
        <p:spPr>
          <a:xfrm flipH="1">
            <a:off x="5109446" y="4512323"/>
            <a:ext cx="278832" cy="226090"/>
          </a:xfrm>
          <a:prstGeom prst="straightConnector1">
            <a:avLst/>
          </a:prstGeom>
          <a:noFill/>
          <a:ln w="22225" cap="flat" cmpd="sng" algn="ctr">
            <a:solidFill>
              <a:srgbClr val="002060"/>
            </a:solidFill>
            <a:prstDash val="solid"/>
            <a:tailEnd type="arrow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</p:cxnSp>
      <p:cxnSp>
        <p:nvCxnSpPr>
          <p:cNvPr id="40" name="Connettore 2 39"/>
          <p:cNvCxnSpPr>
            <a:endCxn id="37" idx="1"/>
          </p:cNvCxnSpPr>
          <p:nvPr/>
        </p:nvCxnSpPr>
        <p:spPr>
          <a:xfrm>
            <a:off x="5460252" y="4512323"/>
            <a:ext cx="251915" cy="226092"/>
          </a:xfrm>
          <a:prstGeom prst="straightConnector1">
            <a:avLst/>
          </a:prstGeom>
          <a:noFill/>
          <a:ln w="22225" cap="flat" cmpd="sng" algn="ctr">
            <a:solidFill>
              <a:srgbClr val="002060"/>
            </a:solidFill>
            <a:prstDash val="solid"/>
            <a:tailEnd type="arrow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</p:cxnSp>
      <p:pic>
        <p:nvPicPr>
          <p:cNvPr id="41" name="Picture 2" descr="C:\Users\Utente1\AppData\Local\Microsoft\Windows\Temporary Internet Files\Content.IE5\4UOFZBNI\MC9004247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11" y="4035232"/>
            <a:ext cx="168883" cy="390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ttore 2 41"/>
          <p:cNvCxnSpPr/>
          <p:nvPr/>
        </p:nvCxnSpPr>
        <p:spPr>
          <a:xfrm>
            <a:off x="5312826" y="3255405"/>
            <a:ext cx="0" cy="71732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553411" y="3792921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Registry</a:t>
            </a:r>
            <a:endParaRPr lang="it-IT" sz="16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5361082" y="298821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Registry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382942" y="5039748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National </a:t>
            </a:r>
            <a:r>
              <a:rPr lang="it-IT" b="1" dirty="0" err="1" smtClean="0"/>
              <a:t>Interoperability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 err="1" smtClean="0"/>
              <a:t>Infrastructure</a:t>
            </a:r>
            <a:endParaRPr lang="it-IT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6229384" y="2196276"/>
            <a:ext cx="331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Patient’s</a:t>
            </a:r>
            <a:r>
              <a:rPr lang="it-IT" b="1" dirty="0" smtClean="0"/>
              <a:t> </a:t>
            </a:r>
            <a:r>
              <a:rPr lang="it-IT" b="1" dirty="0"/>
              <a:t>Domain </a:t>
            </a:r>
            <a:r>
              <a:rPr lang="it-IT" b="1" dirty="0" smtClean="0"/>
              <a:t>EHR (RDA)</a:t>
            </a:r>
            <a:endParaRPr lang="it-IT" b="1" dirty="0"/>
          </a:p>
        </p:txBody>
      </p:sp>
      <p:pic>
        <p:nvPicPr>
          <p:cNvPr id="43" name="Picture 10" descr="http://www.ihe.net/images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8" y="1748800"/>
            <a:ext cx="2128242" cy="5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/>
          <p:cNvSpPr txBox="1"/>
          <p:nvPr/>
        </p:nvSpPr>
        <p:spPr>
          <a:xfrm>
            <a:off x="1508106" y="5013176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Repository</a:t>
            </a:r>
            <a:endParaRPr lang="it-IT" sz="16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654834" y="500533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Repository</a:t>
            </a:r>
            <a:endParaRPr lang="it-IT" sz="16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898056" y="2027412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Repository</a:t>
            </a:r>
            <a:endParaRPr lang="it-IT" sz="160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169024" y="198884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Repository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359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Electronic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Record</a:t>
            </a:r>
            <a:b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security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aspects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b="1" dirty="0" err="1"/>
              <a:t>Authentication</a:t>
            </a:r>
            <a:r>
              <a:rPr lang="it-IT" sz="2200" b="1" dirty="0"/>
              <a:t> &amp; </a:t>
            </a:r>
            <a:r>
              <a:rPr lang="it-IT" sz="2200" b="1" dirty="0" err="1"/>
              <a:t>Authorization</a:t>
            </a:r>
            <a:endParaRPr lang="it-IT" sz="2200" b="1" dirty="0"/>
          </a:p>
          <a:p>
            <a:pPr lvl="1"/>
            <a:r>
              <a:rPr lang="en-US" sz="2000" dirty="0" smtClean="0"/>
              <a:t>Users (operators and patients) are authenticated by RDE</a:t>
            </a:r>
          </a:p>
          <a:p>
            <a:pPr lvl="1"/>
            <a:r>
              <a:rPr lang="en-US" sz="2000" dirty="0" smtClean="0"/>
              <a:t>The access to EHR systems is authorized by RDA</a:t>
            </a:r>
          </a:p>
          <a:p>
            <a:pPr lvl="2"/>
            <a:r>
              <a:rPr lang="en-US" sz="1800" dirty="0"/>
              <a:t> </a:t>
            </a:r>
            <a:r>
              <a:rPr lang="en-US" sz="1800" dirty="0" smtClean="0"/>
              <a:t>Specific security tokens are transmitted within messages</a:t>
            </a:r>
            <a:endParaRPr lang="it-IT" sz="1800" dirty="0" smtClean="0"/>
          </a:p>
          <a:p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200" b="1" dirty="0"/>
              <a:t>Digital </a:t>
            </a:r>
            <a:r>
              <a:rPr lang="it-IT" sz="2200" b="1" dirty="0" err="1"/>
              <a:t>Signatures</a:t>
            </a:r>
            <a:endParaRPr lang="it-IT" sz="2200" b="1" dirty="0"/>
          </a:p>
          <a:p>
            <a:pPr lvl="1"/>
            <a:r>
              <a:rPr lang="it-IT" sz="2000" dirty="0" err="1" smtClean="0"/>
              <a:t>XAdES</a:t>
            </a:r>
            <a:r>
              <a:rPr lang="it-IT" sz="2000" dirty="0" smtClean="0"/>
              <a:t> </a:t>
            </a:r>
            <a:r>
              <a:rPr lang="it-IT" sz="2000" dirty="0" err="1"/>
              <a:t>enveloped</a:t>
            </a:r>
            <a:r>
              <a:rPr lang="it-IT" sz="2000" dirty="0"/>
              <a:t> </a:t>
            </a:r>
            <a:r>
              <a:rPr lang="it-IT" sz="2000" dirty="0" smtClean="0"/>
              <a:t>of the CDA </a:t>
            </a:r>
            <a:r>
              <a:rPr lang="it-IT" sz="2000" dirty="0" err="1" smtClean="0"/>
              <a:t>document</a:t>
            </a:r>
            <a:r>
              <a:rPr lang="it-IT" sz="2000" dirty="0" smtClean="0"/>
              <a:t> with/</a:t>
            </a:r>
            <a:r>
              <a:rPr lang="it-IT" sz="2000" dirty="0" err="1" smtClean="0"/>
              <a:t>without</a:t>
            </a:r>
            <a:r>
              <a:rPr lang="it-IT" sz="2000" dirty="0" smtClean="0"/>
              <a:t> </a:t>
            </a:r>
            <a:r>
              <a:rPr lang="it-IT" sz="2000" dirty="0"/>
              <a:t>PDF </a:t>
            </a:r>
            <a:r>
              <a:rPr lang="it-IT" sz="2000" dirty="0" err="1" smtClean="0"/>
              <a:t>document</a:t>
            </a:r>
            <a:r>
              <a:rPr lang="it-IT" sz="2000" dirty="0" smtClean="0"/>
              <a:t> </a:t>
            </a:r>
            <a:r>
              <a:rPr lang="it-IT" sz="2000" dirty="0" err="1" smtClean="0"/>
              <a:t>injected</a:t>
            </a:r>
            <a:endParaRPr lang="it-IT" sz="2000" dirty="0"/>
          </a:p>
          <a:p>
            <a:pPr lvl="1"/>
            <a:r>
              <a:rPr lang="it-IT" sz="2000" dirty="0" err="1" smtClean="0"/>
              <a:t>PAdES</a:t>
            </a:r>
            <a:r>
              <a:rPr lang="it-IT" sz="2000" dirty="0" smtClean="0"/>
              <a:t> of the PDF </a:t>
            </a:r>
            <a:r>
              <a:rPr lang="it-IT" sz="2000" dirty="0" err="1" smtClean="0"/>
              <a:t>document</a:t>
            </a:r>
            <a:r>
              <a:rPr lang="it-IT" sz="2000" dirty="0" smtClean="0"/>
              <a:t> with CDA2 </a:t>
            </a:r>
            <a:r>
              <a:rPr lang="it-IT" sz="2000" dirty="0" err="1" smtClean="0"/>
              <a:t>document</a:t>
            </a:r>
            <a:r>
              <a:rPr lang="it-IT" sz="2000" dirty="0" smtClean="0"/>
              <a:t> </a:t>
            </a:r>
            <a:r>
              <a:rPr lang="it-IT" sz="2000" dirty="0" err="1" smtClean="0"/>
              <a:t>injected</a:t>
            </a:r>
            <a:endParaRPr lang="it-IT" sz="2000" b="1" dirty="0" smtClean="0"/>
          </a:p>
          <a:p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200" b="1" dirty="0" smtClean="0"/>
              <a:t>Auditing</a:t>
            </a:r>
            <a:endParaRPr lang="it-IT" sz="2200" b="1" dirty="0"/>
          </a:p>
          <a:p>
            <a:pPr lvl="1"/>
            <a:r>
              <a:rPr lang="it-IT" sz="2000" dirty="0" err="1" smtClean="0"/>
              <a:t>All</a:t>
            </a:r>
            <a:r>
              <a:rPr lang="it-IT" sz="2000" dirty="0" smtClean="0"/>
              <a:t> the </a:t>
            </a:r>
            <a:r>
              <a:rPr lang="it-IT" sz="2000" dirty="0" err="1" smtClean="0"/>
              <a:t>operations</a:t>
            </a:r>
            <a:r>
              <a:rPr lang="it-IT" sz="2000" dirty="0" smtClean="0"/>
              <a:t> are </a:t>
            </a:r>
            <a:r>
              <a:rPr lang="it-IT" sz="2000" dirty="0" err="1" smtClean="0"/>
              <a:t>traced</a:t>
            </a:r>
            <a:r>
              <a:rPr lang="it-IT" sz="2000" dirty="0" smtClean="0"/>
              <a:t> by </a:t>
            </a:r>
            <a:r>
              <a:rPr lang="it-IT" sz="2000" dirty="0" err="1" smtClean="0"/>
              <a:t>all</a:t>
            </a:r>
            <a:r>
              <a:rPr lang="it-IT" sz="2000" dirty="0" smtClean="0"/>
              <a:t> the </a:t>
            </a:r>
            <a:r>
              <a:rPr lang="it-IT" sz="2000" dirty="0" err="1" smtClean="0"/>
              <a:t>involved</a:t>
            </a:r>
            <a:r>
              <a:rPr lang="it-IT" sz="2000" dirty="0" smtClean="0"/>
              <a:t> </a:t>
            </a:r>
            <a:r>
              <a:rPr lang="it-IT" sz="2000" dirty="0" err="1" smtClean="0"/>
              <a:t>systems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35851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Telemedicine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guidelines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64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Need for a Telemedicine Model</a:t>
            </a:r>
            <a:endParaRPr lang="it-IT" sz="2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ongoing demographic evolution, with an increasing </a:t>
            </a:r>
            <a:r>
              <a:rPr lang="en-US" sz="2200" dirty="0" smtClean="0"/>
              <a:t>proportion </a:t>
            </a:r>
            <a:r>
              <a:rPr lang="en-US" sz="2200" dirty="0"/>
              <a:t>of elderly people and chronic illnesses, requires a </a:t>
            </a:r>
            <a:r>
              <a:rPr lang="en-US" sz="2200" b="1" dirty="0"/>
              <a:t>structural and organizational redesign of the health services </a:t>
            </a:r>
            <a:r>
              <a:rPr lang="en-US" sz="2200" b="1" dirty="0" smtClean="0"/>
              <a:t>network</a:t>
            </a:r>
          </a:p>
          <a:p>
            <a:endParaRPr lang="it-IT" sz="2200" dirty="0" smtClean="0"/>
          </a:p>
          <a:p>
            <a:r>
              <a:rPr lang="en-US" sz="2200" dirty="0"/>
              <a:t>The purpose of this reorganization </a:t>
            </a:r>
            <a:r>
              <a:rPr lang="en-US" sz="2200" dirty="0" smtClean="0"/>
              <a:t>is to </a:t>
            </a:r>
            <a:r>
              <a:rPr lang="en-US" sz="2200" dirty="0"/>
              <a:t>facilitate the shift of the focus of health care </a:t>
            </a:r>
            <a:r>
              <a:rPr lang="en-US" sz="2200" b="1" dirty="0"/>
              <a:t>from the hospital to the territory </a:t>
            </a:r>
            <a:r>
              <a:rPr lang="en-US" sz="2200" dirty="0" smtClean="0"/>
              <a:t>through</a:t>
            </a:r>
            <a:endParaRPr lang="it-IT" sz="2200" b="1" i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026" name="Picture 2" descr="http://www.jameselles.com/wp-content/uploads/2011/04/new-picture-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3347511"/>
            <a:ext cx="4824536" cy="30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Need for a Telemedicine Model</a:t>
            </a:r>
            <a:endParaRPr lang="it-IT" sz="2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</a:t>
            </a:r>
            <a:r>
              <a:rPr lang="en-US" sz="2200" b="1" dirty="0"/>
              <a:t>heterogeneous diffusion </a:t>
            </a:r>
            <a:r>
              <a:rPr lang="en-US" sz="2200" dirty="0"/>
              <a:t>of telemedicine health services required the provision of a shared governance model of Telemedicine initiatives, with the aim of harmonizing its addresses and application </a:t>
            </a:r>
            <a:r>
              <a:rPr lang="en-US" sz="2200" dirty="0" smtClean="0"/>
              <a:t>models</a:t>
            </a:r>
          </a:p>
          <a:p>
            <a:endParaRPr lang="en-US" sz="2200" dirty="0"/>
          </a:p>
          <a:p>
            <a:r>
              <a:rPr lang="en-US" sz="2200" dirty="0"/>
              <a:t>In this regard, the Working </a:t>
            </a:r>
            <a:r>
              <a:rPr lang="en-US" sz="2200" dirty="0" smtClean="0"/>
              <a:t>Board </a:t>
            </a:r>
            <a:r>
              <a:rPr lang="en-US" sz="2200" dirty="0"/>
              <a:t>for Telemedicine, established by the Ministry of Health at the Higher Health Council, has </a:t>
            </a:r>
            <a:r>
              <a:rPr lang="en-US" sz="2200" dirty="0" smtClean="0"/>
              <a:t>defined </a:t>
            </a:r>
            <a:r>
              <a:rPr lang="en-US" sz="2200" dirty="0"/>
              <a:t>the </a:t>
            </a:r>
            <a:r>
              <a:rPr lang="en-US" sz="2200" b="1" dirty="0"/>
              <a:t>National </a:t>
            </a:r>
            <a:r>
              <a:rPr lang="en-US" sz="2200" b="1" dirty="0" smtClean="0"/>
              <a:t>Address lines </a:t>
            </a:r>
            <a:r>
              <a:rPr lang="en-US" sz="2200" b="1" dirty="0"/>
              <a:t>for Telemedicine</a:t>
            </a:r>
            <a:r>
              <a:rPr lang="en-US" sz="2200" baseline="30000" dirty="0"/>
              <a:t>1</a:t>
            </a:r>
            <a:r>
              <a:rPr lang="en-US" sz="2200" dirty="0"/>
              <a:t>, approved at the State-Regions Conference on 20 February </a:t>
            </a:r>
            <a:r>
              <a:rPr lang="en-US" sz="2200" dirty="0" smtClean="0"/>
              <a:t>2014</a:t>
            </a:r>
            <a:endParaRPr lang="it-IT" sz="22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38399" y="5619301"/>
            <a:ext cx="4312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baseline="30000" dirty="0" smtClean="0"/>
              <a:t>1</a:t>
            </a:r>
            <a:r>
              <a:rPr lang="it-IT" sz="1050" i="1" dirty="0" smtClean="0">
                <a:hlinkClick r:id="rId2"/>
              </a:rPr>
              <a:t>http</a:t>
            </a:r>
            <a:r>
              <a:rPr lang="it-IT" sz="1050" i="1" dirty="0">
                <a:hlinkClick r:id="rId2"/>
              </a:rPr>
              <a:t>://www.salute.gov.it/imgs/C_17_pubblicazioni_2129_allegato.pdf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8025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600" dirty="0" err="1" smtClean="0"/>
              <a:t>Classification</a:t>
            </a:r>
            <a:r>
              <a:rPr lang="it-IT" sz="2600" dirty="0" smtClean="0"/>
              <a:t> of Telemedicine </a:t>
            </a:r>
            <a:r>
              <a:rPr lang="it-IT" sz="2600" dirty="0" err="1" smtClean="0"/>
              <a:t>services</a:t>
            </a:r>
            <a:endParaRPr lang="it-IT" sz="2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725759"/>
              </p:ext>
            </p:extLst>
          </p:nvPr>
        </p:nvGraphicFramePr>
        <p:xfrm>
          <a:off x="884263" y="1052736"/>
          <a:ext cx="8137475" cy="5184228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627495">
                  <a:extLst>
                    <a:ext uri="{9D8B030D-6E8A-4147-A177-3AD203B41FA5}">
                      <a16:colId xmlns:a16="http://schemas.microsoft.com/office/drawing/2014/main" val="4005681084"/>
                    </a:ext>
                  </a:extLst>
                </a:gridCol>
                <a:gridCol w="1627495">
                  <a:extLst>
                    <a:ext uri="{9D8B030D-6E8A-4147-A177-3AD203B41FA5}">
                      <a16:colId xmlns:a16="http://schemas.microsoft.com/office/drawing/2014/main" val="1156852468"/>
                    </a:ext>
                  </a:extLst>
                </a:gridCol>
                <a:gridCol w="1627495">
                  <a:extLst>
                    <a:ext uri="{9D8B030D-6E8A-4147-A177-3AD203B41FA5}">
                      <a16:colId xmlns:a16="http://schemas.microsoft.com/office/drawing/2014/main" val="1528385139"/>
                    </a:ext>
                  </a:extLst>
                </a:gridCol>
                <a:gridCol w="1627495">
                  <a:extLst>
                    <a:ext uri="{9D8B030D-6E8A-4147-A177-3AD203B41FA5}">
                      <a16:colId xmlns:a16="http://schemas.microsoft.com/office/drawing/2014/main" val="2933019706"/>
                    </a:ext>
                  </a:extLst>
                </a:gridCol>
                <a:gridCol w="1627495">
                  <a:extLst>
                    <a:ext uri="{9D8B030D-6E8A-4147-A177-3AD203B41FA5}">
                      <a16:colId xmlns:a16="http://schemas.microsoft.com/office/drawing/2014/main" val="1022830240"/>
                    </a:ext>
                  </a:extLst>
                </a:gridCol>
              </a:tblGrid>
              <a:tr h="422723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TELEMEDICINE</a:t>
                      </a: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877935"/>
                  </a:ext>
                </a:extLst>
              </a:tr>
              <a:tr h="428594"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CLASSIFICATION</a:t>
                      </a:r>
                      <a:endParaRPr lang="it-IT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SCOPE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PATIENT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RELATION</a:t>
                      </a:r>
                      <a:endParaRPr lang="it-I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246975"/>
                  </a:ext>
                </a:extLst>
              </a:tr>
              <a:tr h="739765">
                <a:tc rowSpan="3"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SPECIALISTIC</a:t>
                      </a:r>
                      <a:br>
                        <a:rPr lang="it-IT" b="1" dirty="0" smtClean="0"/>
                      </a:br>
                      <a:r>
                        <a:rPr lang="it-IT" b="1" dirty="0" smtClean="0"/>
                        <a:t>TELEMEDICINE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TELE VISIT</a:t>
                      </a:r>
                      <a:endParaRPr lang="it-IT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Healthcare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Active </a:t>
                      </a:r>
                      <a:r>
                        <a:rPr lang="it-IT" dirty="0" err="1" smtClean="0"/>
                        <a:t>Presence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B2C</a:t>
                      </a:r>
                      <a:br>
                        <a:rPr lang="it-IT" dirty="0" smtClean="0"/>
                      </a:br>
                      <a:r>
                        <a:rPr lang="it-IT" dirty="0" smtClean="0"/>
                        <a:t>B2B2C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359160"/>
                  </a:ext>
                </a:extLst>
              </a:tr>
              <a:tr h="105680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TELE CONSULTATION</a:t>
                      </a:r>
                      <a:endParaRPr lang="it-I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Absence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B2B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797138"/>
                  </a:ext>
                </a:extLst>
              </a:tr>
              <a:tr h="105680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TELE HEALTH COOPERATION</a:t>
                      </a:r>
                      <a:endParaRPr lang="it-IT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Real-time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present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B2B2C</a:t>
                      </a:r>
                    </a:p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014443"/>
                  </a:ext>
                </a:extLst>
              </a:tr>
              <a:tr h="739765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TELE HEALTH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Healthcare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Active </a:t>
                      </a:r>
                      <a:r>
                        <a:rPr lang="it-IT" dirty="0" err="1" smtClean="0"/>
                        <a:t>Presence</a:t>
                      </a:r>
                      <a:endParaRPr lang="it-IT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B2C</a:t>
                      </a:r>
                      <a:br>
                        <a:rPr lang="it-IT" dirty="0" smtClean="0"/>
                      </a:br>
                      <a:r>
                        <a:rPr lang="it-IT" dirty="0" smtClean="0"/>
                        <a:t>B2B2C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198575"/>
                  </a:ext>
                </a:extLst>
              </a:tr>
              <a:tr h="739765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TELE ASSISTANCE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Social-Assistance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71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Classification</a:t>
            </a:r>
            <a:r>
              <a:rPr lang="it-IT" dirty="0"/>
              <a:t> of Telemedicine </a:t>
            </a:r>
            <a:r>
              <a:rPr lang="it-IT" dirty="0" err="1"/>
              <a:t>services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 err="1" smtClean="0"/>
              <a:t>Specialistic</a:t>
            </a:r>
            <a:r>
              <a:rPr lang="it-IT" sz="2800" dirty="0" smtClean="0"/>
              <a:t> Telemedicine</a:t>
            </a:r>
          </a:p>
          <a:p>
            <a:pPr lvl="1"/>
            <a:r>
              <a:rPr lang="it-IT" sz="2400" dirty="0" smtClean="0"/>
              <a:t>Tele </a:t>
            </a:r>
            <a:r>
              <a:rPr lang="it-IT" sz="2400" dirty="0" err="1" smtClean="0"/>
              <a:t>Visit</a:t>
            </a:r>
            <a:endParaRPr lang="it-IT" sz="2400" dirty="0" smtClean="0"/>
          </a:p>
          <a:p>
            <a:pPr lvl="2"/>
            <a:r>
              <a:rPr lang="en-US" sz="1800" dirty="0"/>
              <a:t>medical act where the </a:t>
            </a:r>
            <a:r>
              <a:rPr lang="en-US" sz="1800" b="1" dirty="0"/>
              <a:t>doctor interacts remotely with the </a:t>
            </a:r>
            <a:r>
              <a:rPr lang="en-US" sz="1800" b="1" dirty="0" smtClean="0"/>
              <a:t>patient</a:t>
            </a:r>
          </a:p>
          <a:p>
            <a:pPr lvl="2"/>
            <a:r>
              <a:rPr lang="en-US" sz="1800" dirty="0" smtClean="0"/>
              <a:t>the connection should allow the physician to see and interact with the patient and must take place on real or deferred time</a:t>
            </a:r>
          </a:p>
          <a:p>
            <a:endParaRPr lang="it-IT" sz="2800" dirty="0" smtClean="0"/>
          </a:p>
          <a:p>
            <a:pPr lvl="1"/>
            <a:r>
              <a:rPr lang="it-IT" sz="2400" dirty="0" smtClean="0"/>
              <a:t>Tele </a:t>
            </a:r>
            <a:r>
              <a:rPr lang="it-IT" sz="2400" dirty="0" err="1" smtClean="0"/>
              <a:t>Consultation</a:t>
            </a:r>
            <a:endParaRPr lang="it-IT" sz="2400" dirty="0" smtClean="0"/>
          </a:p>
          <a:p>
            <a:pPr lvl="2"/>
            <a:r>
              <a:rPr lang="en-US" sz="1800" b="1" dirty="0"/>
              <a:t>distance counseling between doctors </a:t>
            </a:r>
            <a:r>
              <a:rPr lang="en-US" sz="1800" dirty="0"/>
              <a:t>that allows a physician to seek the advice of one or more </a:t>
            </a:r>
            <a:r>
              <a:rPr lang="en-US" sz="1800" dirty="0" smtClean="0"/>
              <a:t>physicians</a:t>
            </a:r>
          </a:p>
          <a:p>
            <a:endParaRPr lang="it-IT" sz="2800" dirty="0" smtClean="0"/>
          </a:p>
          <a:p>
            <a:pPr lvl="1"/>
            <a:r>
              <a:rPr lang="it-IT" sz="2400" dirty="0" smtClean="0"/>
              <a:t>Tele </a:t>
            </a:r>
            <a:r>
              <a:rPr lang="it-IT" sz="2400" dirty="0" err="1" smtClean="0"/>
              <a:t>Health</a:t>
            </a:r>
            <a:r>
              <a:rPr lang="it-IT" sz="2400" dirty="0" smtClean="0"/>
              <a:t> </a:t>
            </a:r>
            <a:r>
              <a:rPr lang="it-IT" sz="2400" dirty="0" err="1" smtClean="0"/>
              <a:t>Cooperation</a:t>
            </a:r>
            <a:endParaRPr lang="it-IT" sz="2400" dirty="0" smtClean="0"/>
          </a:p>
          <a:p>
            <a:pPr lvl="2"/>
            <a:r>
              <a:rPr lang="en-US" sz="1800" dirty="0" smtClean="0"/>
              <a:t>act </a:t>
            </a:r>
            <a:r>
              <a:rPr lang="en-US" sz="1800" dirty="0"/>
              <a:t>consisting of the </a:t>
            </a:r>
            <a:r>
              <a:rPr lang="en-US" sz="1800" b="1" dirty="0"/>
              <a:t>assistance</a:t>
            </a:r>
            <a:r>
              <a:rPr lang="en-US" sz="1800" dirty="0"/>
              <a:t> provided by a doctor or other healthcare practitioner</a:t>
            </a:r>
            <a:r>
              <a:rPr lang="en-US" sz="1800" dirty="0" smtClean="0"/>
              <a:t> </a:t>
            </a:r>
            <a:r>
              <a:rPr lang="en-US" sz="1800" dirty="0"/>
              <a:t>to another </a:t>
            </a:r>
            <a:r>
              <a:rPr lang="en-US" sz="1800" dirty="0" smtClean="0"/>
              <a:t>doctor or </a:t>
            </a:r>
            <a:r>
              <a:rPr lang="en-US" sz="1800" dirty="0"/>
              <a:t>other healthcare practitioner involved in a medical </a:t>
            </a:r>
            <a:r>
              <a:rPr lang="en-US" sz="1800" dirty="0" smtClean="0"/>
              <a:t>act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237681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Classification</a:t>
            </a:r>
            <a:r>
              <a:rPr lang="it-IT" dirty="0"/>
              <a:t> of Telemedicine </a:t>
            </a:r>
            <a:r>
              <a:rPr lang="it-IT" dirty="0" err="1"/>
              <a:t>services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Tele </a:t>
            </a:r>
            <a:r>
              <a:rPr lang="it-IT" sz="2400" dirty="0" err="1" smtClean="0"/>
              <a:t>Health</a:t>
            </a:r>
            <a:endParaRPr lang="it-IT" sz="2400" dirty="0" smtClean="0"/>
          </a:p>
          <a:p>
            <a:pPr lvl="1"/>
            <a:r>
              <a:rPr lang="it-IT" sz="2000" dirty="0" err="1" smtClean="0"/>
              <a:t>concerns</a:t>
            </a:r>
            <a:r>
              <a:rPr lang="it-IT" sz="2000" dirty="0" smtClean="0"/>
              <a:t> </a:t>
            </a:r>
            <a:r>
              <a:rPr lang="en-US" sz="2000" dirty="0"/>
              <a:t>systems and services that </a:t>
            </a:r>
            <a:r>
              <a:rPr lang="en-US" sz="2000" b="1" dirty="0"/>
              <a:t>connect patients, especially chronic, with doctors </a:t>
            </a:r>
            <a:r>
              <a:rPr lang="en-US" sz="2000" dirty="0"/>
              <a:t>to assist in diagnosis, monitoring, management, and </a:t>
            </a:r>
            <a:r>
              <a:rPr lang="en-US" sz="2000" dirty="0" smtClean="0"/>
              <a:t>accountability</a:t>
            </a:r>
          </a:p>
          <a:p>
            <a:pPr lvl="1"/>
            <a:r>
              <a:rPr lang="en-US" sz="2000" dirty="0"/>
              <a:t>allows a physician (often a general practitioner in collaboration with a specialist) to interrogate the data necessary for the </a:t>
            </a:r>
            <a:r>
              <a:rPr lang="en-US" sz="2000" b="1" dirty="0" smtClean="0"/>
              <a:t>patient’s </a:t>
            </a:r>
            <a:r>
              <a:rPr lang="en-US" sz="2000" b="1" dirty="0" err="1" smtClean="0"/>
              <a:t>telemonitoring</a:t>
            </a:r>
            <a:endParaRPr lang="en-US" sz="2000" b="1" dirty="0" smtClean="0"/>
          </a:p>
          <a:p>
            <a:endParaRPr lang="it-IT" sz="2400" dirty="0" smtClean="0"/>
          </a:p>
          <a:p>
            <a:r>
              <a:rPr lang="it-IT" sz="2400" dirty="0" smtClean="0"/>
              <a:t>Tele Assistance</a:t>
            </a:r>
          </a:p>
          <a:p>
            <a:pPr lvl="1"/>
            <a:r>
              <a:rPr lang="en-US" sz="2000" dirty="0" smtClean="0"/>
              <a:t>social-assistance </a:t>
            </a:r>
            <a:r>
              <a:rPr lang="en-US" sz="2000" dirty="0"/>
              <a:t>system for the </a:t>
            </a:r>
            <a:r>
              <a:rPr lang="en-US" sz="2000" b="1" dirty="0"/>
              <a:t>care of </a:t>
            </a:r>
            <a:r>
              <a:rPr lang="en-US" sz="2000" b="1" dirty="0" smtClean="0"/>
              <a:t>elderly or frail persons </a:t>
            </a:r>
            <a:r>
              <a:rPr lang="en-US" sz="2000" dirty="0" smtClean="0"/>
              <a:t>at </a:t>
            </a:r>
            <a:r>
              <a:rPr lang="en-US" sz="2000" dirty="0"/>
              <a:t>home, through the management of alarms, the activation of emergency services, </a:t>
            </a:r>
            <a:r>
              <a:rPr lang="en-US" sz="2000" dirty="0" smtClean="0"/>
              <a:t>support calls </a:t>
            </a:r>
            <a:r>
              <a:rPr lang="en-US" sz="2000" dirty="0"/>
              <a:t>from a service </a:t>
            </a:r>
            <a:r>
              <a:rPr lang="en-US" sz="2000" dirty="0" smtClean="0"/>
              <a:t>center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050499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600" dirty="0" smtClean="0"/>
              <a:t>Actors </a:t>
            </a:r>
            <a:r>
              <a:rPr lang="it-IT" sz="2600" dirty="0" err="1" smtClean="0"/>
              <a:t>involved</a:t>
            </a:r>
            <a:r>
              <a:rPr lang="it-IT" sz="2600" dirty="0" smtClean="0"/>
              <a:t> in a service </a:t>
            </a:r>
            <a:r>
              <a:rPr lang="it-IT" sz="2600" dirty="0" err="1" smtClean="0"/>
              <a:t>delivered</a:t>
            </a:r>
            <a:r>
              <a:rPr lang="it-IT" sz="2600" dirty="0" smtClean="0"/>
              <a:t> in Telemedicine</a:t>
            </a:r>
            <a:endParaRPr lang="it-IT" sz="2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b="1" dirty="0" err="1" smtClean="0"/>
              <a:t>Users</a:t>
            </a:r>
            <a:r>
              <a:rPr lang="it-IT" sz="2800" b="1" dirty="0" smtClean="0"/>
              <a:t> (P = </a:t>
            </a:r>
            <a:r>
              <a:rPr lang="it-IT" sz="2800" b="1" dirty="0" err="1" smtClean="0"/>
              <a:t>Patient</a:t>
            </a:r>
            <a:r>
              <a:rPr lang="it-IT" sz="2800" b="1" dirty="0" smtClean="0"/>
              <a:t>, M = </a:t>
            </a:r>
            <a:r>
              <a:rPr lang="it-IT" sz="2800" b="1" dirty="0" err="1" smtClean="0"/>
              <a:t>Physician</a:t>
            </a:r>
            <a:r>
              <a:rPr lang="it-IT" sz="2800" b="1" dirty="0" smtClean="0"/>
              <a:t>)</a:t>
            </a:r>
            <a:endParaRPr lang="it-IT" sz="2800" b="1" dirty="0"/>
          </a:p>
          <a:p>
            <a:pPr lvl="1"/>
            <a:r>
              <a:rPr lang="en-US" sz="2400" dirty="0"/>
              <a:t>Those who benefit from a </a:t>
            </a:r>
            <a:r>
              <a:rPr lang="en-US" sz="2400" dirty="0" smtClean="0"/>
              <a:t>Telemedicine service </a:t>
            </a:r>
            <a:r>
              <a:rPr lang="en-US" sz="2400" dirty="0"/>
              <a:t>(</a:t>
            </a:r>
            <a:r>
              <a:rPr lang="en-US" sz="2400" dirty="0" smtClean="0"/>
              <a:t>patient/caregiver</a:t>
            </a:r>
            <a:r>
              <a:rPr lang="en-US" sz="2400" dirty="0"/>
              <a:t>, physician </a:t>
            </a:r>
            <a:r>
              <a:rPr lang="en-US" sz="2400" dirty="0" smtClean="0"/>
              <a:t>in the </a:t>
            </a:r>
            <a:r>
              <a:rPr lang="en-US" sz="2400" dirty="0"/>
              <a:t>presence </a:t>
            </a:r>
            <a:r>
              <a:rPr lang="en-US" sz="2400" dirty="0" smtClean="0"/>
              <a:t>or absence of </a:t>
            </a:r>
            <a:r>
              <a:rPr lang="en-US" sz="2400" dirty="0"/>
              <a:t>the patient)</a:t>
            </a:r>
            <a:endParaRPr lang="it-IT" sz="2400" dirty="0" smtClean="0"/>
          </a:p>
          <a:p>
            <a:endParaRPr lang="it-IT" sz="2800" b="1" dirty="0" smtClean="0"/>
          </a:p>
          <a:p>
            <a:r>
              <a:rPr lang="it-IT" sz="2800" b="1" dirty="0" err="1" smtClean="0"/>
              <a:t>Providing</a:t>
            </a:r>
            <a:r>
              <a:rPr lang="it-IT" sz="2800" b="1" dirty="0" smtClean="0"/>
              <a:t> Center</a:t>
            </a:r>
          </a:p>
          <a:p>
            <a:pPr lvl="1"/>
            <a:r>
              <a:rPr lang="en-US" sz="2400" dirty="0" smtClean="0"/>
              <a:t>NHS facilities or </a:t>
            </a:r>
            <a:r>
              <a:rPr lang="en-US" sz="2400" dirty="0"/>
              <a:t>operators providing healthcare services through a telecommunications network</a:t>
            </a:r>
            <a:endParaRPr lang="it-IT" sz="2400" dirty="0" smtClean="0"/>
          </a:p>
          <a:p>
            <a:endParaRPr lang="it-IT" sz="2800" b="1" dirty="0" smtClean="0"/>
          </a:p>
          <a:p>
            <a:r>
              <a:rPr lang="it-IT" sz="2800" b="1" dirty="0" smtClean="0"/>
              <a:t>Service Center (CS)</a:t>
            </a:r>
          </a:p>
          <a:p>
            <a:pPr lvl="1"/>
            <a:r>
              <a:rPr lang="en-US" sz="2400" dirty="0"/>
              <a:t>Structure with management and maintenance functions of an information </a:t>
            </a:r>
            <a:r>
              <a:rPr lang="en-US" sz="2400" dirty="0" smtClean="0"/>
              <a:t>system, </a:t>
            </a:r>
            <a:r>
              <a:rPr lang="en-US" sz="2400" dirty="0"/>
              <a:t>through which the Dispensing Center performs </a:t>
            </a:r>
            <a:r>
              <a:rPr lang="en-US" sz="2400" dirty="0" smtClean="0"/>
              <a:t>a Telemedicine service</a:t>
            </a:r>
            <a:endParaRPr lang="en-US" sz="2400" dirty="0"/>
          </a:p>
          <a:p>
            <a:pPr lvl="1"/>
            <a:r>
              <a:rPr lang="en-US" sz="2400" dirty="0"/>
              <a:t>In the absence of a Service Center, </a:t>
            </a:r>
            <a:r>
              <a:rPr lang="en-US" sz="2400" dirty="0" smtClean="0"/>
              <a:t>its functions are performed by </a:t>
            </a:r>
            <a:r>
              <a:rPr lang="en-US" sz="2400" dirty="0"/>
              <a:t>the </a:t>
            </a:r>
            <a:r>
              <a:rPr lang="en-US" sz="2400" dirty="0" smtClean="0"/>
              <a:t>Providing Center</a:t>
            </a:r>
            <a:endParaRPr lang="it-IT" sz="24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Health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Technologies for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distance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monitoring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 smtClean="0"/>
              <a:t>IC hardware and software </a:t>
            </a:r>
            <a:r>
              <a:rPr lang="it-IT" sz="2400" dirty="0" err="1" smtClean="0"/>
              <a:t>technologies</a:t>
            </a:r>
            <a:r>
              <a:rPr lang="it-IT" sz="2400" dirty="0" smtClean="0"/>
              <a:t> are </a:t>
            </a:r>
            <a:r>
              <a:rPr lang="it-IT" sz="2400" dirty="0" err="1" smtClean="0"/>
              <a:t>increasingly</a:t>
            </a:r>
            <a:r>
              <a:rPr lang="it-IT" sz="2400" dirty="0" smtClean="0"/>
              <a:t> </a:t>
            </a:r>
            <a:r>
              <a:rPr lang="it-IT" sz="2400" dirty="0" err="1" smtClean="0"/>
              <a:t>applied</a:t>
            </a:r>
            <a:r>
              <a:rPr lang="it-IT" sz="2400" dirty="0" smtClean="0"/>
              <a:t> for a </a:t>
            </a:r>
            <a:r>
              <a:rPr lang="it-IT" sz="2400" b="1" dirty="0" err="1" smtClean="0"/>
              <a:t>moltitude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health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applications</a:t>
            </a:r>
            <a:r>
              <a:rPr lang="it-IT" sz="2400" dirty="0" smtClean="0"/>
              <a:t>, in </a:t>
            </a:r>
            <a:r>
              <a:rPr lang="it-IT" sz="2400" dirty="0" err="1" smtClean="0"/>
              <a:t>order</a:t>
            </a:r>
            <a:r>
              <a:rPr lang="it-IT" sz="2400" dirty="0" smtClean="0"/>
              <a:t> to </a:t>
            </a:r>
            <a:r>
              <a:rPr lang="it-IT" sz="2400" dirty="0" err="1" smtClean="0"/>
              <a:t>provide</a:t>
            </a:r>
            <a:r>
              <a:rPr lang="it-IT" sz="2400" dirty="0" smtClean="0"/>
              <a:t> </a:t>
            </a:r>
            <a:r>
              <a:rPr lang="it-IT" sz="2400" dirty="0" err="1" smtClean="0"/>
              <a:t>services</a:t>
            </a:r>
            <a:r>
              <a:rPr lang="it-IT" sz="2400" dirty="0" smtClean="0"/>
              <a:t> for </a:t>
            </a:r>
            <a:r>
              <a:rPr lang="it-IT" sz="2400" dirty="0" err="1" smtClean="0"/>
              <a:t>caring</a:t>
            </a:r>
            <a:r>
              <a:rPr lang="it-IT" sz="2400" dirty="0" smtClean="0"/>
              <a:t> </a:t>
            </a:r>
            <a:r>
              <a:rPr lang="it-IT" sz="2400" dirty="0" err="1" smtClean="0"/>
              <a:t>needs</a:t>
            </a:r>
            <a:endParaRPr lang="it-IT" sz="2400" dirty="0" smtClean="0"/>
          </a:p>
          <a:p>
            <a:pPr lvl="1"/>
            <a:r>
              <a:rPr lang="it-IT" sz="2000" dirty="0" err="1" smtClean="0"/>
              <a:t>Teleradiology</a:t>
            </a:r>
            <a:r>
              <a:rPr lang="it-IT" sz="2000" dirty="0" smtClean="0"/>
              <a:t>, </a:t>
            </a:r>
            <a:r>
              <a:rPr lang="it-IT" sz="2000" dirty="0" err="1" smtClean="0"/>
              <a:t>Telemonitoring</a:t>
            </a:r>
            <a:r>
              <a:rPr lang="it-IT" sz="2000" dirty="0" smtClean="0"/>
              <a:t>, </a:t>
            </a:r>
            <a:r>
              <a:rPr lang="it-IT" sz="2000" dirty="0" err="1" smtClean="0"/>
              <a:t>Telerehabilitation</a:t>
            </a:r>
            <a:r>
              <a:rPr lang="it-IT" sz="2000" dirty="0" smtClean="0"/>
              <a:t>, </a:t>
            </a:r>
            <a:r>
              <a:rPr lang="it-IT" sz="2000" dirty="0" err="1" smtClean="0"/>
              <a:t>Dematerialization</a:t>
            </a:r>
            <a:r>
              <a:rPr lang="it-IT" sz="2000" dirty="0" smtClean="0"/>
              <a:t>, Electronic </a:t>
            </a:r>
            <a:r>
              <a:rPr lang="it-IT" sz="2000" dirty="0" err="1"/>
              <a:t>Health</a:t>
            </a:r>
            <a:r>
              <a:rPr lang="it-IT" sz="2000" dirty="0"/>
              <a:t> </a:t>
            </a:r>
            <a:r>
              <a:rPr lang="it-IT" sz="2000" dirty="0" smtClean="0"/>
              <a:t>Record, …</a:t>
            </a:r>
            <a:endParaRPr lang="it-IT" sz="2000" dirty="0"/>
          </a:p>
          <a:p>
            <a:pPr lvl="1" algn="just"/>
            <a:endParaRPr lang="it-IT" sz="2000" dirty="0" smtClean="0"/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The </a:t>
            </a:r>
            <a:r>
              <a:rPr lang="it-IT" sz="2400" dirty="0" err="1" smtClean="0"/>
              <a:t>need</a:t>
            </a:r>
            <a:r>
              <a:rPr lang="it-IT" sz="2400" dirty="0" smtClean="0"/>
              <a:t> to facilitate </a:t>
            </a:r>
            <a:r>
              <a:rPr lang="it-IT" sz="2400" b="1" dirty="0" smtClean="0"/>
              <a:t>de-</a:t>
            </a:r>
            <a:r>
              <a:rPr lang="it-IT" sz="2400" b="1" dirty="0" err="1" smtClean="0"/>
              <a:t>hospedalization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leading</a:t>
            </a:r>
            <a:r>
              <a:rPr lang="it-IT" sz="2400" dirty="0" smtClean="0"/>
              <a:t> to use e-</a:t>
            </a:r>
            <a:r>
              <a:rPr lang="it-IT" sz="2400" dirty="0" err="1" smtClean="0"/>
              <a:t>Health</a:t>
            </a:r>
            <a:r>
              <a:rPr lang="it-IT" sz="2400" dirty="0" smtClean="0"/>
              <a:t> </a:t>
            </a:r>
            <a:r>
              <a:rPr lang="it-IT" sz="2400" dirty="0" err="1" smtClean="0"/>
              <a:t>technologies</a:t>
            </a:r>
            <a:r>
              <a:rPr lang="it-IT" sz="2400" dirty="0" smtClean="0"/>
              <a:t> for </a:t>
            </a:r>
            <a:r>
              <a:rPr lang="it-IT" sz="2400" b="1" dirty="0" err="1" smtClean="0"/>
              <a:t>distance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monitoring</a:t>
            </a:r>
            <a:endParaRPr lang="it-IT" sz="2400" b="1" dirty="0" smtClean="0"/>
          </a:p>
        </p:txBody>
      </p:sp>
      <p:pic>
        <p:nvPicPr>
          <p:cNvPr id="7" name="Immagine 6" descr="Category:&lt;strong&gt;Hospital&lt;/strong&gt; symbols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44" y="5016924"/>
            <a:ext cx="928688" cy="928688"/>
          </a:xfrm>
          <a:prstGeom prst="rect">
            <a:avLst/>
          </a:prstGeom>
        </p:spPr>
      </p:pic>
      <p:pic>
        <p:nvPicPr>
          <p:cNvPr id="11" name="Immagine 10" descr="Assicurazioni italiane: Novità nel comparto dell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18" y="4973765"/>
            <a:ext cx="1064564" cy="877500"/>
          </a:xfrm>
          <a:prstGeom prst="rect">
            <a:avLst/>
          </a:prstGeom>
        </p:spPr>
      </p:pic>
      <p:pic>
        <p:nvPicPr>
          <p:cNvPr id="25" name="Picture 18" descr="Risultati immagini per ecg pulsossimetro devi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78" y="4790729"/>
            <a:ext cx="851254" cy="8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 descr="Clipart - Patie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6736" y="5355082"/>
            <a:ext cx="590842" cy="5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600" dirty="0" err="1"/>
              <a:t>Technological</a:t>
            </a:r>
            <a:r>
              <a:rPr lang="it-IT" sz="2600" dirty="0"/>
              <a:t> </a:t>
            </a:r>
            <a:r>
              <a:rPr lang="it-IT" sz="2600" dirty="0" err="1"/>
              <a:t>components</a:t>
            </a:r>
            <a:endParaRPr lang="it-IT" sz="2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Interface (I)</a:t>
            </a:r>
            <a:endParaRPr lang="en-US" sz="2800" b="1" dirty="0"/>
          </a:p>
          <a:p>
            <a:pPr lvl="1"/>
            <a:r>
              <a:rPr lang="en-US" sz="2400" dirty="0"/>
              <a:t>All the systems </a:t>
            </a:r>
            <a:r>
              <a:rPr lang="en-US" sz="2400" dirty="0" smtClean="0"/>
              <a:t>able to </a:t>
            </a:r>
            <a:r>
              <a:rPr lang="en-US" sz="2400" dirty="0"/>
              <a:t>guarantee the </a:t>
            </a:r>
            <a:r>
              <a:rPr lang="en-US" sz="2400" b="1" dirty="0"/>
              <a:t>connection and access</a:t>
            </a:r>
            <a:r>
              <a:rPr lang="en-US" sz="2400" dirty="0"/>
              <a:t> of the </a:t>
            </a:r>
            <a:r>
              <a:rPr lang="en-US" sz="2400" dirty="0" smtClean="0"/>
              <a:t>User, Providing Center </a:t>
            </a:r>
            <a:r>
              <a:rPr lang="en-US" sz="2400" dirty="0"/>
              <a:t>and Service Center </a:t>
            </a:r>
            <a:r>
              <a:rPr lang="en-US" sz="2400" dirty="0" smtClean="0"/>
              <a:t>to the Telemedicine Service Network</a:t>
            </a:r>
            <a:endParaRPr lang="en-US" sz="2400" dirty="0"/>
          </a:p>
          <a:p>
            <a:pPr lvl="2"/>
            <a:r>
              <a:rPr lang="en-US" sz="2000" dirty="0" smtClean="0"/>
              <a:t>Biomedical apparatuses, </a:t>
            </a:r>
            <a:r>
              <a:rPr lang="en-US" sz="2000" dirty="0"/>
              <a:t>hardware and software </a:t>
            </a:r>
            <a:r>
              <a:rPr lang="en-US" sz="2000" dirty="0" smtClean="0"/>
              <a:t>systems for acquiring </a:t>
            </a:r>
            <a:r>
              <a:rPr lang="en-US" sz="2000" dirty="0"/>
              <a:t>and </a:t>
            </a:r>
            <a:r>
              <a:rPr lang="en-US" sz="2000" dirty="0" smtClean="0"/>
              <a:t>processing signals, images</a:t>
            </a:r>
            <a:r>
              <a:rPr lang="en-US" sz="2000" dirty="0"/>
              <a:t>, data, including </a:t>
            </a:r>
            <a:r>
              <a:rPr lang="en-US" sz="2000" dirty="0" smtClean="0"/>
              <a:t>also through mobile </a:t>
            </a:r>
            <a:r>
              <a:rPr lang="en-US" sz="2000" dirty="0"/>
              <a:t>devices (smartphones, tablets), </a:t>
            </a:r>
            <a:r>
              <a:rPr lang="en-US" sz="2000" dirty="0" smtClean="0"/>
              <a:t>related to the User, suitable </a:t>
            </a:r>
            <a:r>
              <a:rPr lang="en-US" sz="2000" dirty="0"/>
              <a:t>and compatible with </a:t>
            </a:r>
            <a:r>
              <a:rPr lang="en-US" sz="2000" dirty="0" smtClean="0"/>
              <a:t>Telemedicine services </a:t>
            </a:r>
            <a:r>
              <a:rPr lang="en-US" sz="2000" dirty="0"/>
              <a:t>(medical devices</a:t>
            </a:r>
            <a:r>
              <a:rPr lang="en-US" sz="2000" dirty="0" smtClean="0"/>
              <a:t>)</a:t>
            </a:r>
            <a:endParaRPr lang="en-US" sz="2000" dirty="0"/>
          </a:p>
          <a:p>
            <a:pPr lvl="2"/>
            <a:r>
              <a:rPr lang="en-US" sz="2000" dirty="0" smtClean="0"/>
              <a:t>Web </a:t>
            </a:r>
            <a:r>
              <a:rPr lang="en-US" sz="2000" dirty="0"/>
              <a:t>applications, also accessible via mobile devices (smartphones, tablets) for </a:t>
            </a:r>
            <a:r>
              <a:rPr lang="en-US" sz="2000" dirty="0" smtClean="0"/>
              <a:t>the bidirectional transmission of health information</a:t>
            </a:r>
          </a:p>
          <a:p>
            <a:pPr lvl="2"/>
            <a:r>
              <a:rPr lang="en-US" sz="2000" dirty="0" smtClean="0"/>
              <a:t>Portals </a:t>
            </a:r>
            <a:r>
              <a:rPr lang="en-US" sz="2000" dirty="0"/>
              <a:t>dedicated to the </a:t>
            </a:r>
            <a:r>
              <a:rPr lang="en-US" sz="2000" dirty="0" smtClean="0"/>
              <a:t>purpose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235398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600" dirty="0" err="1"/>
              <a:t>Technological</a:t>
            </a:r>
            <a:r>
              <a:rPr lang="it-IT" sz="2600" dirty="0"/>
              <a:t> </a:t>
            </a:r>
            <a:r>
              <a:rPr lang="it-IT" sz="2600" dirty="0" err="1"/>
              <a:t>components</a:t>
            </a:r>
            <a:endParaRPr lang="it-IT" sz="2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Telecommunication </a:t>
            </a:r>
            <a:r>
              <a:rPr lang="en-US" sz="2800" b="1" dirty="0" smtClean="0"/>
              <a:t>infrastructures (-)</a:t>
            </a:r>
          </a:p>
          <a:p>
            <a:pPr lvl="1"/>
            <a:r>
              <a:rPr lang="en-US" sz="2400" dirty="0" smtClean="0"/>
              <a:t>Telecommunication </a:t>
            </a:r>
            <a:r>
              <a:rPr lang="en-US" sz="2400" dirty="0"/>
              <a:t>plays a key role in Telemedicine services, in the </a:t>
            </a:r>
            <a:r>
              <a:rPr lang="en-US" sz="2400" dirty="0" smtClean="0"/>
              <a:t>end of </a:t>
            </a:r>
            <a:r>
              <a:rPr lang="en-US" sz="2400" dirty="0"/>
              <a:t>the </a:t>
            </a:r>
            <a:r>
              <a:rPr lang="en-US" sz="2400" b="1" dirty="0"/>
              <a:t>transmission</a:t>
            </a:r>
            <a:r>
              <a:rPr lang="en-US" sz="2400" dirty="0"/>
              <a:t> of data and </a:t>
            </a:r>
            <a:r>
              <a:rPr lang="en-US" sz="2400" b="1" dirty="0"/>
              <a:t>communication</a:t>
            </a:r>
            <a:r>
              <a:rPr lang="en-US" sz="2400" dirty="0"/>
              <a:t> between the User, </a:t>
            </a:r>
            <a:r>
              <a:rPr lang="en-US" sz="2400" dirty="0" smtClean="0"/>
              <a:t>Providing </a:t>
            </a:r>
            <a:r>
              <a:rPr lang="en-US" sz="2400" dirty="0"/>
              <a:t>Center, and </a:t>
            </a:r>
            <a:r>
              <a:rPr lang="en-US" sz="2400" dirty="0" smtClean="0"/>
              <a:t>eventually Service Center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878135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Relational </a:t>
            </a:r>
            <a:r>
              <a:rPr lang="en-US" sz="2600" dirty="0" smtClean="0"/>
              <a:t>organizational models </a:t>
            </a:r>
            <a:r>
              <a:rPr lang="en-US" sz="2600" dirty="0"/>
              <a:t>in Telemedicine</a:t>
            </a:r>
            <a:endParaRPr lang="it-IT" sz="2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5" name="Rettangolo 84"/>
          <p:cNvSpPr/>
          <p:nvPr/>
        </p:nvSpPr>
        <p:spPr>
          <a:xfrm>
            <a:off x="7467357" y="1664691"/>
            <a:ext cx="1575285" cy="879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TELE VISIT</a:t>
            </a:r>
            <a:br>
              <a:rPr lang="it-IT" dirty="0" smtClean="0"/>
            </a:br>
            <a:r>
              <a:rPr lang="it-IT" dirty="0" smtClean="0"/>
              <a:t>TELE HEALTH</a:t>
            </a:r>
            <a:br>
              <a:rPr lang="it-IT" dirty="0" smtClean="0"/>
            </a:br>
            <a:r>
              <a:rPr lang="it-IT" dirty="0" smtClean="0"/>
              <a:t>B2C</a:t>
            </a:r>
            <a:endParaRPr lang="it-IT" dirty="0"/>
          </a:p>
        </p:txBody>
      </p:sp>
      <p:sp>
        <p:nvSpPr>
          <p:cNvPr id="86" name="Rettangolo 85"/>
          <p:cNvSpPr/>
          <p:nvPr/>
        </p:nvSpPr>
        <p:spPr>
          <a:xfrm>
            <a:off x="6939839" y="3324267"/>
            <a:ext cx="2826562" cy="879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TELE VISIT</a:t>
            </a:r>
            <a:br>
              <a:rPr lang="it-IT" dirty="0" smtClean="0"/>
            </a:br>
            <a:r>
              <a:rPr lang="it-IT" dirty="0" smtClean="0"/>
              <a:t>TELE HEALTH COOPERATION</a:t>
            </a:r>
            <a:br>
              <a:rPr lang="it-IT" dirty="0" smtClean="0"/>
            </a:br>
            <a:r>
              <a:rPr lang="it-IT" dirty="0" smtClean="0"/>
              <a:t>B2B2C</a:t>
            </a:r>
            <a:endParaRPr lang="it-IT" dirty="0"/>
          </a:p>
        </p:txBody>
      </p:sp>
      <p:sp>
        <p:nvSpPr>
          <p:cNvPr id="87" name="Rettangolo 86"/>
          <p:cNvSpPr/>
          <p:nvPr/>
        </p:nvSpPr>
        <p:spPr>
          <a:xfrm>
            <a:off x="6939839" y="4950460"/>
            <a:ext cx="2826562" cy="879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TELE CONSULTATION</a:t>
            </a:r>
            <a:br>
              <a:rPr lang="it-IT" dirty="0" smtClean="0"/>
            </a:br>
            <a:r>
              <a:rPr lang="it-IT" dirty="0" smtClean="0"/>
              <a:t>B2B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128464" y="963958"/>
            <a:ext cx="6731472" cy="5402964"/>
            <a:chOff x="128464" y="963958"/>
            <a:chExt cx="6731472" cy="5402964"/>
          </a:xfrm>
        </p:grpSpPr>
        <p:grpSp>
          <p:nvGrpSpPr>
            <p:cNvPr id="84" name="Gruppo 83"/>
            <p:cNvGrpSpPr/>
            <p:nvPr/>
          </p:nvGrpSpPr>
          <p:grpSpPr>
            <a:xfrm>
              <a:off x="128464" y="963958"/>
              <a:ext cx="6731472" cy="5402964"/>
              <a:chOff x="839504" y="963958"/>
              <a:chExt cx="6731472" cy="5402964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848544" y="970167"/>
                <a:ext cx="2016224" cy="538619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1073709" y="1448838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P</a:t>
                </a:r>
                <a:endParaRPr lang="it-IT" dirty="0"/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1073709" y="2240926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P</a:t>
                </a:r>
                <a:endParaRPr lang="it-IT" dirty="0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1721781" y="2387464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1721781" y="1624487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1064568" y="3068960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P</a:t>
                </a:r>
                <a:endParaRPr lang="it-IT" dirty="0"/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1064568" y="3861048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P</a:t>
                </a:r>
                <a:endParaRPr lang="it-IT" dirty="0"/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1890881" y="3068960"/>
                <a:ext cx="648072" cy="5760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17" name="Rettangolo 16"/>
              <p:cNvSpPr/>
              <p:nvPr/>
            </p:nvSpPr>
            <p:spPr>
              <a:xfrm>
                <a:off x="1890881" y="3861048"/>
                <a:ext cx="648072" cy="57606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2538953" y="4007586"/>
                <a:ext cx="181799" cy="29084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2538953" y="3244609"/>
                <a:ext cx="181799" cy="29084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1863105" y="4941168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1863105" y="5733256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2511177" y="5879794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2511177" y="5116817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2871216" y="970167"/>
                <a:ext cx="2131067" cy="538619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3836876" y="2240926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CS</a:t>
                </a:r>
                <a:endParaRPr lang="it-IT" dirty="0"/>
              </a:p>
            </p:txBody>
          </p:sp>
          <p:sp>
            <p:nvSpPr>
              <p:cNvPr id="30" name="Rettangolo 29"/>
              <p:cNvSpPr/>
              <p:nvPr/>
            </p:nvSpPr>
            <p:spPr>
              <a:xfrm>
                <a:off x="3764869" y="3861048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CS</a:t>
                </a:r>
                <a:endParaRPr lang="it-IT" dirty="0"/>
              </a:p>
            </p:txBody>
          </p:sp>
          <p:sp>
            <p:nvSpPr>
              <p:cNvPr id="31" name="Rettangolo 30"/>
              <p:cNvSpPr/>
              <p:nvPr/>
            </p:nvSpPr>
            <p:spPr>
              <a:xfrm>
                <a:off x="3737093" y="5733256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CS</a:t>
                </a:r>
                <a:endParaRPr lang="it-IT" dirty="0"/>
              </a:p>
            </p:txBody>
          </p:sp>
          <p:sp>
            <p:nvSpPr>
              <p:cNvPr id="32" name="Rettangolo 31"/>
              <p:cNvSpPr/>
              <p:nvPr/>
            </p:nvSpPr>
            <p:spPr>
              <a:xfrm>
                <a:off x="5015968" y="980728"/>
                <a:ext cx="2513831" cy="538619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/>
              <p:cNvSpPr/>
              <p:nvPr/>
            </p:nvSpPr>
            <p:spPr>
              <a:xfrm>
                <a:off x="6396194" y="1448838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34" name="Rettangolo 33"/>
              <p:cNvSpPr/>
              <p:nvPr/>
            </p:nvSpPr>
            <p:spPr>
              <a:xfrm>
                <a:off x="6214395" y="1624487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35" name="Rettangolo 34"/>
              <p:cNvSpPr/>
              <p:nvPr/>
            </p:nvSpPr>
            <p:spPr>
              <a:xfrm>
                <a:off x="6396194" y="2204864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36" name="Rettangolo 35"/>
              <p:cNvSpPr/>
              <p:nvPr/>
            </p:nvSpPr>
            <p:spPr>
              <a:xfrm>
                <a:off x="6214395" y="2380513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37" name="Rettangolo 36"/>
              <p:cNvSpPr/>
              <p:nvPr/>
            </p:nvSpPr>
            <p:spPr>
              <a:xfrm>
                <a:off x="6363174" y="3068960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38" name="Rettangolo 37"/>
              <p:cNvSpPr/>
              <p:nvPr/>
            </p:nvSpPr>
            <p:spPr>
              <a:xfrm>
                <a:off x="6181375" y="3244609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39" name="Rettangolo 38"/>
              <p:cNvSpPr/>
              <p:nvPr/>
            </p:nvSpPr>
            <p:spPr>
              <a:xfrm>
                <a:off x="6363174" y="3834812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40" name="Rettangolo 39"/>
              <p:cNvSpPr/>
              <p:nvPr/>
            </p:nvSpPr>
            <p:spPr>
              <a:xfrm>
                <a:off x="6181375" y="4010461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41" name="Rettangolo 40"/>
              <p:cNvSpPr/>
              <p:nvPr/>
            </p:nvSpPr>
            <p:spPr>
              <a:xfrm>
                <a:off x="6363174" y="5013176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42" name="Rettangolo 41"/>
              <p:cNvSpPr/>
              <p:nvPr/>
            </p:nvSpPr>
            <p:spPr>
              <a:xfrm>
                <a:off x="6181375" y="5116817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sp>
            <p:nvSpPr>
              <p:cNvPr id="43" name="Rettangolo 42"/>
              <p:cNvSpPr/>
              <p:nvPr/>
            </p:nvSpPr>
            <p:spPr>
              <a:xfrm>
                <a:off x="6374130" y="5710956"/>
                <a:ext cx="648072" cy="57606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M</a:t>
                </a:r>
                <a:endParaRPr lang="it-IT" dirty="0"/>
              </a:p>
            </p:txBody>
          </p:sp>
          <p:sp>
            <p:nvSpPr>
              <p:cNvPr id="44" name="Rettangolo 43"/>
              <p:cNvSpPr/>
              <p:nvPr/>
            </p:nvSpPr>
            <p:spPr>
              <a:xfrm>
                <a:off x="6192331" y="5886605"/>
                <a:ext cx="181799" cy="29084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I</a:t>
                </a:r>
                <a:endParaRPr lang="it-IT" dirty="0"/>
              </a:p>
            </p:txBody>
          </p:sp>
          <p:cxnSp>
            <p:nvCxnSpPr>
              <p:cNvPr id="46" name="Connettore diritto 45"/>
              <p:cNvCxnSpPr>
                <a:stCxn id="11" idx="3"/>
                <a:endCxn id="34" idx="1"/>
              </p:cNvCxnSpPr>
              <p:nvPr/>
            </p:nvCxnSpPr>
            <p:spPr>
              <a:xfrm>
                <a:off x="1903580" y="1769911"/>
                <a:ext cx="43108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diritto 46"/>
              <p:cNvCxnSpPr>
                <a:stCxn id="10" idx="3"/>
                <a:endCxn id="29" idx="1"/>
              </p:cNvCxnSpPr>
              <p:nvPr/>
            </p:nvCxnSpPr>
            <p:spPr>
              <a:xfrm flipV="1">
                <a:off x="1903580" y="2528958"/>
                <a:ext cx="1933296" cy="39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diritto 49"/>
              <p:cNvCxnSpPr>
                <a:stCxn id="29" idx="3"/>
                <a:endCxn id="36" idx="1"/>
              </p:cNvCxnSpPr>
              <p:nvPr/>
            </p:nvCxnSpPr>
            <p:spPr>
              <a:xfrm flipV="1">
                <a:off x="4484948" y="2525937"/>
                <a:ext cx="1729447" cy="30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diritto 53"/>
              <p:cNvCxnSpPr>
                <a:stCxn id="19" idx="3"/>
                <a:endCxn id="38" idx="1"/>
              </p:cNvCxnSpPr>
              <p:nvPr/>
            </p:nvCxnSpPr>
            <p:spPr>
              <a:xfrm>
                <a:off x="2720752" y="3390033"/>
                <a:ext cx="346062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diritto 56"/>
              <p:cNvCxnSpPr>
                <a:stCxn id="18" idx="3"/>
                <a:endCxn id="30" idx="1"/>
              </p:cNvCxnSpPr>
              <p:nvPr/>
            </p:nvCxnSpPr>
            <p:spPr>
              <a:xfrm flipV="1">
                <a:off x="2720752" y="4149080"/>
                <a:ext cx="1044117" cy="39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diritto 61"/>
              <p:cNvCxnSpPr>
                <a:stCxn id="30" idx="3"/>
                <a:endCxn id="40" idx="1"/>
              </p:cNvCxnSpPr>
              <p:nvPr/>
            </p:nvCxnSpPr>
            <p:spPr>
              <a:xfrm>
                <a:off x="4412941" y="4149080"/>
                <a:ext cx="1768434" cy="68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diritto 65"/>
              <p:cNvCxnSpPr>
                <a:stCxn id="22" idx="3"/>
                <a:endCxn id="31" idx="1"/>
              </p:cNvCxnSpPr>
              <p:nvPr/>
            </p:nvCxnSpPr>
            <p:spPr>
              <a:xfrm flipV="1">
                <a:off x="2692976" y="6021288"/>
                <a:ext cx="1044117" cy="39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diritto 70"/>
              <p:cNvCxnSpPr>
                <a:stCxn id="31" idx="3"/>
                <a:endCxn id="44" idx="1"/>
              </p:cNvCxnSpPr>
              <p:nvPr/>
            </p:nvCxnSpPr>
            <p:spPr>
              <a:xfrm>
                <a:off x="4385165" y="6021288"/>
                <a:ext cx="1807166" cy="107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diritto 75"/>
              <p:cNvCxnSpPr/>
              <p:nvPr/>
            </p:nvCxnSpPr>
            <p:spPr>
              <a:xfrm>
                <a:off x="848544" y="4581128"/>
                <a:ext cx="66960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diritto 76"/>
              <p:cNvCxnSpPr/>
              <p:nvPr/>
            </p:nvCxnSpPr>
            <p:spPr>
              <a:xfrm>
                <a:off x="848544" y="2924944"/>
                <a:ext cx="66960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/>
              <p:cNvCxnSpPr/>
              <p:nvPr/>
            </p:nvCxnSpPr>
            <p:spPr>
              <a:xfrm>
                <a:off x="839504" y="1340768"/>
                <a:ext cx="66960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CasellaDiTesto 78"/>
              <p:cNvSpPr txBox="1"/>
              <p:nvPr/>
            </p:nvSpPr>
            <p:spPr>
              <a:xfrm>
                <a:off x="1477947" y="96395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USER</a:t>
                </a:r>
                <a:endParaRPr lang="it-IT" dirty="0"/>
              </a:p>
            </p:txBody>
          </p:sp>
          <p:sp>
            <p:nvSpPr>
              <p:cNvPr id="80" name="CasellaDiTesto 79"/>
              <p:cNvSpPr txBox="1"/>
              <p:nvPr/>
            </p:nvSpPr>
            <p:spPr>
              <a:xfrm>
                <a:off x="2809274" y="963958"/>
                <a:ext cx="2206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SERVICE CENTER</a:t>
                </a:r>
                <a:endParaRPr lang="it-IT" dirty="0"/>
              </a:p>
            </p:txBody>
          </p:sp>
          <p:sp>
            <p:nvSpPr>
              <p:cNvPr id="81" name="CasellaDiTesto 80"/>
              <p:cNvSpPr txBox="1"/>
              <p:nvPr/>
            </p:nvSpPr>
            <p:spPr>
              <a:xfrm>
                <a:off x="5077986" y="971437"/>
                <a:ext cx="2492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PROVIDING CENTER</a:t>
                </a:r>
                <a:endParaRPr lang="it-IT" dirty="0"/>
              </a:p>
            </p:txBody>
          </p:sp>
          <p:sp>
            <p:nvSpPr>
              <p:cNvPr id="82" name="CasellaDiTesto 81"/>
              <p:cNvSpPr txBox="1"/>
              <p:nvPr/>
            </p:nvSpPr>
            <p:spPr>
              <a:xfrm>
                <a:off x="975670" y="4581128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REQUESTER</a:t>
                </a:r>
                <a:endParaRPr lang="it-IT" dirty="0"/>
              </a:p>
            </p:txBody>
          </p:sp>
          <p:sp>
            <p:nvSpPr>
              <p:cNvPr id="83" name="CasellaDiTesto 82"/>
              <p:cNvSpPr txBox="1"/>
              <p:nvPr/>
            </p:nvSpPr>
            <p:spPr>
              <a:xfrm>
                <a:off x="5451261" y="4562778"/>
                <a:ext cx="1714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CONSULTANT</a:t>
                </a:r>
                <a:endParaRPr lang="it-IT" dirty="0"/>
              </a:p>
            </p:txBody>
          </p:sp>
        </p:grpSp>
        <p:cxnSp>
          <p:nvCxnSpPr>
            <p:cNvPr id="56" name="Connettore diritto 55"/>
            <p:cNvCxnSpPr>
              <a:stCxn id="23" idx="3"/>
              <a:endCxn id="42" idx="1"/>
            </p:cNvCxnSpPr>
            <p:nvPr/>
          </p:nvCxnSpPr>
          <p:spPr>
            <a:xfrm>
              <a:off x="1981936" y="5262241"/>
              <a:ext cx="34883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63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</a:t>
            </a:r>
            <a:r>
              <a:rPr lang="en-GB" dirty="0" smtClean="0"/>
              <a:t>System </a:t>
            </a:r>
            <a:r>
              <a:rPr lang="en-GB" dirty="0"/>
              <a:t>for the Automatic Extraction of a Patient Problem Summary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699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6336830" cy="51455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Collecting and synthesizing patient’s </a:t>
            </a:r>
            <a:r>
              <a:rPr lang="en-GB" sz="2400" dirty="0"/>
              <a:t>significant </a:t>
            </a:r>
            <a:r>
              <a:rPr lang="en-GB" sz="2400" dirty="0" smtClean="0"/>
              <a:t>data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Saving </a:t>
            </a:r>
            <a:r>
              <a:rPr lang="en-GB" sz="2400" dirty="0"/>
              <a:t>time in the </a:t>
            </a:r>
            <a:r>
              <a:rPr lang="en-GB" sz="2400" dirty="0" smtClean="0"/>
              <a:t>analysis of </a:t>
            </a:r>
            <a:r>
              <a:rPr lang="en-GB" sz="2400" dirty="0"/>
              <a:t>large amounts of medical </a:t>
            </a:r>
            <a:r>
              <a:rPr lang="en-GB" sz="2400" dirty="0" smtClean="0"/>
              <a:t>data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Detecting  </a:t>
            </a:r>
            <a:r>
              <a:rPr lang="en-GB" sz="2400" dirty="0"/>
              <a:t>and automatically processing relevant information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Supporting</a:t>
            </a:r>
            <a:r>
              <a:rPr lang="it-IT" sz="2400" dirty="0" smtClean="0"/>
              <a:t> </a:t>
            </a:r>
            <a:r>
              <a:rPr lang="en-US" sz="2400" dirty="0" smtClean="0"/>
              <a:t>physicians</a:t>
            </a:r>
            <a:r>
              <a:rPr lang="it-IT" sz="2400" dirty="0" smtClean="0"/>
              <a:t> in the </a:t>
            </a:r>
            <a:r>
              <a:rPr lang="en-US" sz="2400" dirty="0" smtClean="0"/>
              <a:t>process</a:t>
            </a:r>
            <a:r>
              <a:rPr lang="en-GB" sz="2400" dirty="0" smtClean="0"/>
              <a:t> and efficiency of healthcare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53" y="2914825"/>
            <a:ext cx="2201337" cy="15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Current EHR systems </a:t>
            </a:r>
            <a:r>
              <a:rPr lang="en-GB" sz="2400" dirty="0"/>
              <a:t>often do not present the </a:t>
            </a:r>
            <a:r>
              <a:rPr lang="en-GB" sz="2400" u="sng" dirty="0"/>
              <a:t>large amount of patient </a:t>
            </a:r>
            <a:r>
              <a:rPr lang="en-GB" sz="2400" u="sng" dirty="0" smtClean="0"/>
              <a:t>data</a:t>
            </a:r>
            <a:r>
              <a:rPr lang="en-GB" sz="2400" dirty="0" smtClean="0"/>
              <a:t> in </a:t>
            </a:r>
            <a:r>
              <a:rPr lang="en-GB" sz="2400" dirty="0"/>
              <a:t>a way suitable to support the clinical </a:t>
            </a:r>
            <a:r>
              <a:rPr lang="en-GB" sz="2400" dirty="0" smtClean="0"/>
              <a:t>reasoning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Medical </a:t>
            </a:r>
            <a:r>
              <a:rPr lang="en-GB" sz="2400" u="sng" dirty="0"/>
              <a:t>information</a:t>
            </a:r>
            <a:r>
              <a:rPr lang="en-GB" sz="2400" dirty="0"/>
              <a:t> about a patient can be </a:t>
            </a:r>
            <a:r>
              <a:rPr lang="en-GB" sz="2400" u="sng" dirty="0" smtClean="0"/>
              <a:t>fragmented</a:t>
            </a:r>
            <a:r>
              <a:rPr lang="en-GB" sz="2400" dirty="0" smtClean="0"/>
              <a:t> </a:t>
            </a:r>
            <a:r>
              <a:rPr lang="en-GB" sz="2400" dirty="0"/>
              <a:t>since it may be included within a </a:t>
            </a:r>
            <a:r>
              <a:rPr lang="en-GB" sz="2400" dirty="0" smtClean="0"/>
              <a:t>number of different reports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Medical </a:t>
            </a:r>
            <a:r>
              <a:rPr lang="en-GB" sz="2400" dirty="0"/>
              <a:t>records contain </a:t>
            </a:r>
            <a:r>
              <a:rPr lang="en-GB" sz="2400" dirty="0" smtClean="0"/>
              <a:t>a </a:t>
            </a:r>
            <a:r>
              <a:rPr lang="en-GB" sz="2400" dirty="0"/>
              <a:t>large amount of clinical data in the form of </a:t>
            </a:r>
            <a:r>
              <a:rPr lang="en-GB" sz="2400" u="sng" dirty="0" smtClean="0"/>
              <a:t>narrative text</a:t>
            </a:r>
            <a:r>
              <a:rPr lang="en-GB" sz="2400" dirty="0" smtClean="0"/>
              <a:t> </a:t>
            </a:r>
            <a:r>
              <a:rPr lang="en-GB" sz="2400" dirty="0"/>
              <a:t>rich in </a:t>
            </a:r>
            <a:r>
              <a:rPr lang="en-GB" sz="2400" dirty="0" smtClean="0"/>
              <a:t>mentions </a:t>
            </a:r>
            <a:r>
              <a:rPr lang="en-GB" sz="2400" dirty="0"/>
              <a:t>about patient's </a:t>
            </a:r>
            <a:r>
              <a:rPr lang="en-GB" sz="2400" dirty="0" smtClean="0"/>
              <a:t>significant problems</a:t>
            </a:r>
          </a:p>
        </p:txBody>
      </p:sp>
    </p:spTree>
    <p:extLst>
      <p:ext uri="{BB962C8B-B14F-4D97-AF65-F5344CB8AC3E}">
        <p14:creationId xmlns:p14="http://schemas.microsoft.com/office/powerpoint/2010/main" val="38176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Summarization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“The </a:t>
            </a:r>
            <a:r>
              <a:rPr lang="en-GB" sz="2400" dirty="0"/>
              <a:t>act of </a:t>
            </a:r>
            <a:r>
              <a:rPr lang="en-GB" sz="2400" u="sng" dirty="0"/>
              <a:t>presenting patient-specific data</a:t>
            </a:r>
            <a:r>
              <a:rPr lang="en-GB" sz="2400" dirty="0"/>
              <a:t> in a </a:t>
            </a:r>
            <a:r>
              <a:rPr lang="en-GB" sz="2400" dirty="0" smtClean="0"/>
              <a:t>format that </a:t>
            </a:r>
            <a:r>
              <a:rPr lang="en-GB" sz="2400" dirty="0"/>
              <a:t>supports clinical </a:t>
            </a:r>
            <a:r>
              <a:rPr lang="en-GB" sz="2400" dirty="0" smtClean="0"/>
              <a:t>decision-making</a:t>
            </a:r>
            <a:r>
              <a:rPr lang="en-GB" sz="2400" dirty="0"/>
              <a:t>, undertaken by a </a:t>
            </a:r>
            <a:r>
              <a:rPr lang="en-GB" sz="2400" dirty="0" smtClean="0"/>
              <a:t>healthcare provider </a:t>
            </a:r>
            <a:r>
              <a:rPr lang="en-GB" sz="2400" dirty="0"/>
              <a:t>and facilitated by a computer </a:t>
            </a:r>
            <a:r>
              <a:rPr lang="en-GB" sz="2400" dirty="0" smtClean="0"/>
              <a:t>system”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It means </a:t>
            </a:r>
            <a:r>
              <a:rPr lang="en-GB" sz="2400" dirty="0"/>
              <a:t>the collection and </a:t>
            </a:r>
            <a:r>
              <a:rPr lang="en-GB" sz="2400" u="sng" dirty="0"/>
              <a:t>synthesis of a patient’s significant </a:t>
            </a:r>
            <a:r>
              <a:rPr lang="en-GB" sz="2400" u="sng" dirty="0" smtClean="0"/>
              <a:t>data </a:t>
            </a:r>
            <a:r>
              <a:rPr lang="en-GB" sz="2400" dirty="0" smtClean="0"/>
              <a:t>for supporting healthcare </a:t>
            </a:r>
            <a:r>
              <a:rPr lang="en-GB" sz="2400" dirty="0"/>
              <a:t>providers in the process </a:t>
            </a:r>
            <a:r>
              <a:rPr lang="en-GB" sz="2400" dirty="0" smtClean="0"/>
              <a:t>of care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An </a:t>
            </a:r>
            <a:r>
              <a:rPr lang="en-GB" sz="2400" u="sng" dirty="0"/>
              <a:t>automatic system</a:t>
            </a:r>
            <a:r>
              <a:rPr lang="en-GB" sz="2400" dirty="0"/>
              <a:t> of summarization may be </a:t>
            </a:r>
            <a:r>
              <a:rPr lang="en-GB" sz="2400" u="sng" dirty="0"/>
              <a:t>very effective</a:t>
            </a:r>
            <a:r>
              <a:rPr lang="en-GB" sz="2400" dirty="0"/>
              <a:t> in terms of saving time in the analysis of large amounts of medical data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9498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State of the Art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7632974" cy="51455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u="sng" dirty="0" smtClean="0"/>
              <a:t>Problem-oriented summarization</a:t>
            </a:r>
            <a:r>
              <a:rPr lang="en-GB" sz="2800" dirty="0" smtClean="0"/>
              <a:t> studies mainly consider </a:t>
            </a:r>
            <a:r>
              <a:rPr lang="en-GB" sz="2800" u="sng" dirty="0" smtClean="0"/>
              <a:t>English</a:t>
            </a:r>
            <a:r>
              <a:rPr lang="en-GB" sz="2800" dirty="0" smtClean="0"/>
              <a:t> as their domain language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u="sng" dirty="0" smtClean="0"/>
              <a:t>NLP</a:t>
            </a:r>
            <a:r>
              <a:rPr lang="en-GB" sz="2800" dirty="0" smtClean="0"/>
              <a:t> </a:t>
            </a:r>
            <a:r>
              <a:rPr lang="en-GB" sz="2800" dirty="0"/>
              <a:t>can support the process of </a:t>
            </a:r>
            <a:r>
              <a:rPr lang="en-GB" sz="2800" dirty="0" smtClean="0"/>
              <a:t>problem </a:t>
            </a:r>
            <a:r>
              <a:rPr lang="en-GB" sz="2800" dirty="0"/>
              <a:t>list </a:t>
            </a:r>
            <a:r>
              <a:rPr lang="en-GB" sz="2800" dirty="0" smtClean="0"/>
              <a:t>generation </a:t>
            </a:r>
            <a:r>
              <a:rPr lang="en-GB" sz="2800" dirty="0"/>
              <a:t>unlocking </a:t>
            </a:r>
            <a:r>
              <a:rPr lang="en-GB" sz="2800" dirty="0" smtClean="0"/>
              <a:t>information in </a:t>
            </a:r>
            <a:r>
              <a:rPr lang="en-GB" sz="2800" u="sng" dirty="0"/>
              <a:t>clinical </a:t>
            </a:r>
            <a:r>
              <a:rPr lang="en-GB" sz="2800" u="sng" dirty="0" smtClean="0"/>
              <a:t>narratives 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u="sng" dirty="0" smtClean="0"/>
              <a:t>Absence of effective tools</a:t>
            </a:r>
            <a:r>
              <a:rPr lang="en-GB" sz="2800" dirty="0" smtClean="0"/>
              <a:t> able to support physicians in the </a:t>
            </a:r>
            <a:r>
              <a:rPr lang="en-GB" sz="2800" u="sng" dirty="0" smtClean="0"/>
              <a:t>detection of relevant data</a:t>
            </a:r>
            <a:endParaRPr lang="en-GB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72" y="1210425"/>
            <a:ext cx="844118" cy="8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Proposal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 smtClean="0"/>
              <a:t>An </a:t>
            </a:r>
            <a:r>
              <a:rPr lang="en-GB" sz="2800" b="1" dirty="0" smtClean="0"/>
              <a:t>Automatic </a:t>
            </a:r>
            <a:r>
              <a:rPr lang="en-GB" sz="2800" b="1" dirty="0"/>
              <a:t>Patient Problem </a:t>
            </a:r>
            <a:r>
              <a:rPr lang="en-GB" sz="2800" b="1" dirty="0" smtClean="0"/>
              <a:t>Summary </a:t>
            </a:r>
            <a:r>
              <a:rPr lang="en-GB" sz="2800" dirty="0" smtClean="0"/>
              <a:t>able to:</a:t>
            </a:r>
          </a:p>
          <a:p>
            <a:pPr algn="just"/>
            <a:endParaRPr lang="en-GB" sz="28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400" dirty="0"/>
              <a:t>Make the patient medical history more </a:t>
            </a:r>
            <a:r>
              <a:rPr lang="en-GB" sz="2400" dirty="0" smtClean="0"/>
              <a:t>accessible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GB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Provide </a:t>
            </a:r>
            <a:r>
              <a:rPr lang="en-GB" sz="2400" dirty="0"/>
              <a:t>the clinician with a rapid snapshot of the patient’s </a:t>
            </a:r>
            <a:r>
              <a:rPr lang="en-GB" sz="2400" dirty="0" smtClean="0"/>
              <a:t>data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Report </a:t>
            </a:r>
            <a:r>
              <a:rPr lang="en-GB" sz="2400" dirty="0"/>
              <a:t>a problem </a:t>
            </a:r>
            <a:r>
              <a:rPr lang="en-GB" sz="2400" dirty="0" smtClean="0"/>
              <a:t>list </a:t>
            </a:r>
            <a:r>
              <a:rPr lang="en-GB" sz="2400" dirty="0"/>
              <a:t>with references to </a:t>
            </a:r>
            <a:r>
              <a:rPr lang="en-GB" sz="2400" dirty="0" smtClean="0"/>
              <a:t>medications and procedures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400" dirty="0" smtClean="0"/>
              <a:t>Assign a standard code </a:t>
            </a:r>
            <a:r>
              <a:rPr lang="en-GB" sz="2400" dirty="0"/>
              <a:t>to recognized </a:t>
            </a:r>
            <a:r>
              <a:rPr lang="en-GB" sz="2400" dirty="0" smtClean="0"/>
              <a:t>disorders</a:t>
            </a:r>
          </a:p>
          <a:p>
            <a:pPr marL="163449" lvl="1" indent="0" algn="just">
              <a:buNone/>
            </a:pPr>
            <a:endParaRPr lang="en-US" sz="1100" dirty="0"/>
          </a:p>
          <a:p>
            <a:pPr algn="just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595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Proposal</a:t>
            </a:r>
            <a:endParaRPr lang="en-US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16369" y="980661"/>
            <a:ext cx="4464623" cy="5145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EXTRACTION SUBSYSTEM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For extracting information from any type of medical records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SUMMARIZATION </a:t>
            </a:r>
            <a:r>
              <a:rPr lang="en-GB" sz="2400" dirty="0"/>
              <a:t>SUBSYSTEM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For summarizing data regarding a specific patient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9" y="1988840"/>
            <a:ext cx="4761425" cy="36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Medical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informatics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standards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000" b="1" dirty="0" err="1"/>
              <a:t>Medical</a:t>
            </a:r>
            <a:r>
              <a:rPr lang="it-IT" sz="2000" b="1" dirty="0"/>
              <a:t> </a:t>
            </a:r>
            <a:r>
              <a:rPr lang="it-IT" sz="2000" b="1" dirty="0" err="1"/>
              <a:t>informatics</a:t>
            </a:r>
            <a:r>
              <a:rPr lang="it-IT" sz="2000" b="1" dirty="0"/>
              <a:t> </a:t>
            </a:r>
            <a:r>
              <a:rPr lang="it-IT" sz="2000" b="1" dirty="0" err="1"/>
              <a:t>standards</a:t>
            </a:r>
            <a:endParaRPr lang="it-IT" sz="2000" b="1" dirty="0"/>
          </a:p>
          <a:p>
            <a:pPr lvl="1"/>
            <a:r>
              <a:rPr lang="it-IT" sz="1800" dirty="0"/>
              <a:t>The </a:t>
            </a:r>
            <a:r>
              <a:rPr lang="it-IT" sz="1800" dirty="0" err="1"/>
              <a:t>development</a:t>
            </a:r>
            <a:r>
              <a:rPr lang="it-IT" sz="1800" dirty="0"/>
              <a:t> of </a:t>
            </a:r>
            <a:r>
              <a:rPr lang="it-IT" sz="1800" dirty="0" err="1"/>
              <a:t>efficient</a:t>
            </a:r>
            <a:r>
              <a:rPr lang="it-IT" sz="1800" dirty="0"/>
              <a:t> and </a:t>
            </a:r>
            <a:r>
              <a:rPr lang="it-IT" sz="1800" dirty="0" err="1"/>
              <a:t>uniform</a:t>
            </a:r>
            <a:r>
              <a:rPr lang="it-IT" sz="1800" dirty="0"/>
              <a:t> ICT </a:t>
            </a:r>
            <a:r>
              <a:rPr lang="it-IT" sz="1800" dirty="0" err="1"/>
              <a:t>systems</a:t>
            </a:r>
            <a:r>
              <a:rPr lang="it-IT" sz="1800" dirty="0"/>
              <a:t> </a:t>
            </a:r>
            <a:r>
              <a:rPr lang="it-IT" sz="1800" dirty="0" err="1"/>
              <a:t>requires</a:t>
            </a:r>
            <a:r>
              <a:rPr lang="it-IT" sz="1800" dirty="0"/>
              <a:t> </a:t>
            </a:r>
            <a:r>
              <a:rPr lang="it-IT" sz="1800" b="1" dirty="0"/>
              <a:t>open </a:t>
            </a:r>
            <a:r>
              <a:rPr lang="it-IT" sz="1800" b="1" dirty="0" err="1"/>
              <a:t>standards</a:t>
            </a:r>
            <a:r>
              <a:rPr lang="it-IT" sz="1800" dirty="0"/>
              <a:t> in </a:t>
            </a:r>
            <a:r>
              <a:rPr lang="it-IT" sz="1800" dirty="0" err="1"/>
              <a:t>order</a:t>
            </a:r>
            <a:r>
              <a:rPr lang="it-IT" sz="1800" dirty="0"/>
              <a:t> to </a:t>
            </a:r>
            <a:r>
              <a:rPr lang="it-IT" sz="1800" dirty="0" err="1"/>
              <a:t>promote</a:t>
            </a:r>
            <a:r>
              <a:rPr lang="it-IT" sz="1800" dirty="0"/>
              <a:t> </a:t>
            </a:r>
            <a:r>
              <a:rPr lang="it-IT" sz="1800" b="1" dirty="0" err="1"/>
              <a:t>interoperability</a:t>
            </a:r>
            <a:r>
              <a:rPr lang="it-IT" sz="1800" dirty="0"/>
              <a:t>, </a:t>
            </a:r>
            <a:r>
              <a:rPr lang="it-IT" sz="1800" dirty="0" err="1"/>
              <a:t>reuse</a:t>
            </a:r>
            <a:r>
              <a:rPr lang="it-IT" sz="1800" dirty="0"/>
              <a:t> and </a:t>
            </a:r>
            <a:r>
              <a:rPr lang="it-IT" sz="1800" dirty="0" err="1"/>
              <a:t>exchange</a:t>
            </a:r>
            <a:r>
              <a:rPr lang="it-IT" sz="1800" dirty="0"/>
              <a:t> of information </a:t>
            </a:r>
            <a:r>
              <a:rPr lang="it-IT" sz="1800" dirty="0" err="1"/>
              <a:t>among</a:t>
            </a:r>
            <a:r>
              <a:rPr lang="it-IT" sz="1800" dirty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/>
              <a:t>organizations</a:t>
            </a:r>
            <a:endParaRPr lang="it-IT" sz="1800" dirty="0"/>
          </a:p>
          <a:p>
            <a:pPr lvl="1"/>
            <a:r>
              <a:rPr lang="it-IT" sz="1800" b="1" dirty="0" err="1"/>
              <a:t>Several</a:t>
            </a:r>
            <a:r>
              <a:rPr lang="it-IT" sz="1800" b="1" dirty="0"/>
              <a:t> </a:t>
            </a:r>
            <a:r>
              <a:rPr lang="it-IT" sz="1800" b="1" dirty="0" err="1"/>
              <a:t>medical</a:t>
            </a:r>
            <a:r>
              <a:rPr lang="it-IT" sz="1800" b="1" dirty="0"/>
              <a:t> </a:t>
            </a:r>
            <a:r>
              <a:rPr lang="it-IT" sz="1800" b="1" dirty="0" err="1"/>
              <a:t>informatics</a:t>
            </a:r>
            <a:r>
              <a:rPr lang="it-IT" sz="1800" b="1" dirty="0"/>
              <a:t> </a:t>
            </a:r>
            <a:r>
              <a:rPr lang="it-IT" sz="1800" b="1" dirty="0" err="1"/>
              <a:t>standards</a:t>
            </a:r>
            <a:r>
              <a:rPr lang="it-IT" sz="1800" dirty="0"/>
              <a:t> </a:t>
            </a:r>
            <a:r>
              <a:rPr lang="it-IT" sz="1800" dirty="0" err="1"/>
              <a:t>have</a:t>
            </a:r>
            <a:r>
              <a:rPr lang="it-IT" sz="1800" dirty="0"/>
              <a:t> </a:t>
            </a:r>
            <a:r>
              <a:rPr lang="it-IT" sz="1800" dirty="0" err="1"/>
              <a:t>been</a:t>
            </a:r>
            <a:r>
              <a:rPr lang="it-IT" sz="1800" dirty="0"/>
              <a:t> </a:t>
            </a:r>
            <a:r>
              <a:rPr lang="it-IT" sz="1800" dirty="0" err="1"/>
              <a:t>defined</a:t>
            </a:r>
            <a:r>
              <a:rPr lang="it-IT" sz="1800" dirty="0"/>
              <a:t> for multiple </a:t>
            </a:r>
            <a:r>
              <a:rPr lang="it-IT" sz="1800" dirty="0" err="1"/>
              <a:t>fields</a:t>
            </a:r>
            <a:r>
              <a:rPr lang="it-IT" sz="1800" dirty="0"/>
              <a:t> of </a:t>
            </a:r>
            <a:r>
              <a:rPr lang="it-IT" sz="1800" dirty="0" err="1"/>
              <a:t>healthcare</a:t>
            </a:r>
            <a:endParaRPr lang="it-IT" sz="18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448301" y="1600206"/>
            <a:ext cx="4401244" cy="4525963"/>
          </a:xfrm>
        </p:spPr>
        <p:txBody>
          <a:bodyPr>
            <a:normAutofit/>
          </a:bodyPr>
          <a:lstStyle/>
          <a:p>
            <a:r>
              <a:rPr lang="it-IT" sz="2000" b="1" dirty="0" err="1"/>
              <a:t>Widespread</a:t>
            </a:r>
            <a:r>
              <a:rPr lang="it-IT" sz="2000" b="1" dirty="0"/>
              <a:t> commercial </a:t>
            </a:r>
            <a:r>
              <a:rPr lang="it-IT" sz="2000" b="1" dirty="0" err="1"/>
              <a:t>devices</a:t>
            </a:r>
            <a:endParaRPr lang="it-IT" sz="2000" b="1" dirty="0"/>
          </a:p>
          <a:p>
            <a:pPr lvl="1"/>
            <a:r>
              <a:rPr lang="it-IT" sz="1800" dirty="0" err="1"/>
              <a:t>Numerous</a:t>
            </a:r>
            <a:r>
              <a:rPr lang="it-IT" sz="1800" dirty="0"/>
              <a:t> </a:t>
            </a:r>
            <a:r>
              <a:rPr lang="it-IT" sz="1800" b="1" dirty="0"/>
              <a:t>non-standard </a:t>
            </a:r>
            <a:r>
              <a:rPr lang="it-IT" sz="1800" b="1" dirty="0" err="1"/>
              <a:t>biomedical</a:t>
            </a:r>
            <a:r>
              <a:rPr lang="it-IT" sz="1800" b="1" dirty="0"/>
              <a:t> </a:t>
            </a:r>
            <a:r>
              <a:rPr lang="it-IT" sz="1800" b="1" dirty="0" err="1"/>
              <a:t>devices</a:t>
            </a:r>
            <a:r>
              <a:rPr lang="it-IT" sz="1800" b="1" dirty="0"/>
              <a:t> </a:t>
            </a:r>
            <a:r>
              <a:rPr lang="it-IT" sz="1800" dirty="0"/>
              <a:t>are </a:t>
            </a:r>
            <a:r>
              <a:rPr lang="it-IT" sz="1800" dirty="0" err="1"/>
              <a:t>typically</a:t>
            </a:r>
            <a:r>
              <a:rPr lang="it-IT" sz="1800" dirty="0"/>
              <a:t> </a:t>
            </a:r>
            <a:r>
              <a:rPr lang="it-IT" sz="1800" dirty="0" err="1"/>
              <a:t>used</a:t>
            </a:r>
            <a:r>
              <a:rPr lang="it-IT" sz="1800" dirty="0"/>
              <a:t> for e-</a:t>
            </a:r>
            <a:r>
              <a:rPr lang="it-IT" sz="1800" dirty="0" err="1"/>
              <a:t>Health</a:t>
            </a:r>
            <a:r>
              <a:rPr lang="it-IT" sz="1800" dirty="0"/>
              <a:t> </a:t>
            </a:r>
            <a:r>
              <a:rPr lang="it-IT" sz="1800" dirty="0" err="1"/>
              <a:t>applications</a:t>
            </a:r>
            <a:endParaRPr lang="it-IT" sz="1800" dirty="0"/>
          </a:p>
          <a:p>
            <a:pPr lvl="2"/>
            <a:r>
              <a:rPr lang="it-IT" sz="1600" dirty="0"/>
              <a:t>e.g. </a:t>
            </a:r>
            <a:r>
              <a:rPr lang="it-IT" sz="1600" dirty="0" smtClean="0"/>
              <a:t>ECG, </a:t>
            </a:r>
            <a:r>
              <a:rPr lang="it-IT" sz="1600" dirty="0" err="1" smtClean="0"/>
              <a:t>pulse</a:t>
            </a:r>
            <a:r>
              <a:rPr lang="it-IT" sz="1600" dirty="0" smtClean="0"/>
              <a:t> </a:t>
            </a:r>
            <a:r>
              <a:rPr lang="it-IT" sz="1600" dirty="0" err="1" smtClean="0"/>
              <a:t>oximeter</a:t>
            </a:r>
            <a:r>
              <a:rPr lang="it-IT" sz="1600" dirty="0" smtClean="0"/>
              <a:t>,…</a:t>
            </a:r>
            <a:endParaRPr lang="it-IT" sz="1600" dirty="0"/>
          </a:p>
          <a:p>
            <a:pPr lvl="1"/>
            <a:r>
              <a:rPr lang="it-IT" sz="1800" b="1" dirty="0"/>
              <a:t>Commercial </a:t>
            </a:r>
            <a:r>
              <a:rPr lang="it-IT" sz="1800" b="1" dirty="0" err="1"/>
              <a:t>devices</a:t>
            </a:r>
            <a:r>
              <a:rPr lang="it-IT" sz="1800" b="1" dirty="0"/>
              <a:t> </a:t>
            </a:r>
            <a:r>
              <a:rPr lang="it-IT" sz="1800" dirty="0" err="1"/>
              <a:t>commonly</a:t>
            </a:r>
            <a:r>
              <a:rPr lang="it-IT" sz="1800" dirty="0"/>
              <a:t> </a:t>
            </a:r>
            <a:r>
              <a:rPr lang="it-IT" sz="1800" dirty="0" err="1"/>
              <a:t>used</a:t>
            </a:r>
            <a:r>
              <a:rPr lang="it-IT" sz="1800" dirty="0"/>
              <a:t> for a </a:t>
            </a:r>
            <a:r>
              <a:rPr lang="it-IT" sz="1800" dirty="0" err="1"/>
              <a:t>specific</a:t>
            </a:r>
            <a:r>
              <a:rPr lang="it-IT" sz="1800" dirty="0"/>
              <a:t> target are </a:t>
            </a:r>
            <a:r>
              <a:rPr lang="it-IT" sz="1800" dirty="0" err="1"/>
              <a:t>often</a:t>
            </a:r>
            <a:r>
              <a:rPr lang="it-IT" sz="1800" dirty="0"/>
              <a:t> </a:t>
            </a:r>
            <a:r>
              <a:rPr lang="it-IT" sz="1800" dirty="0" err="1"/>
              <a:t>used</a:t>
            </a:r>
            <a:r>
              <a:rPr lang="it-IT" sz="1800" dirty="0"/>
              <a:t> to solve </a:t>
            </a:r>
            <a:r>
              <a:rPr lang="it-IT" sz="1800" dirty="0" err="1"/>
              <a:t>different</a:t>
            </a:r>
            <a:r>
              <a:rPr lang="it-IT" sz="1800" dirty="0"/>
              <a:t> </a:t>
            </a:r>
            <a:r>
              <a:rPr lang="it-IT" sz="1800" dirty="0" err="1"/>
              <a:t>kind</a:t>
            </a:r>
            <a:r>
              <a:rPr lang="it-IT" sz="1800" dirty="0"/>
              <a:t> of </a:t>
            </a:r>
            <a:r>
              <a:rPr lang="it-IT" sz="1800" dirty="0" err="1"/>
              <a:t>problems</a:t>
            </a:r>
            <a:r>
              <a:rPr lang="it-IT" sz="1800" dirty="0"/>
              <a:t> </a:t>
            </a:r>
            <a:r>
              <a:rPr lang="it-IT" sz="1800" dirty="0" smtClean="0"/>
              <a:t>in </a:t>
            </a:r>
            <a:r>
              <a:rPr lang="it-IT" sz="1800" dirty="0" err="1"/>
              <a:t>respect</a:t>
            </a:r>
            <a:r>
              <a:rPr lang="it-IT" sz="1800" dirty="0"/>
              <a:t> </a:t>
            </a:r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were</a:t>
            </a:r>
            <a:r>
              <a:rPr lang="it-IT" sz="1800" dirty="0"/>
              <a:t> </a:t>
            </a:r>
            <a:r>
              <a:rPr lang="it-IT" sz="1800" dirty="0" err="1"/>
              <a:t>designed</a:t>
            </a:r>
            <a:endParaRPr lang="it-IT" sz="1800" dirty="0"/>
          </a:p>
          <a:p>
            <a:pPr lvl="2"/>
            <a:r>
              <a:rPr lang="it-IT" sz="1600" dirty="0"/>
              <a:t>e.g. Mobile </a:t>
            </a:r>
            <a:r>
              <a:rPr lang="it-IT" sz="1600" dirty="0" err="1" smtClean="0"/>
              <a:t>phones</a:t>
            </a:r>
            <a:r>
              <a:rPr lang="it-IT" sz="1600" dirty="0" smtClean="0"/>
              <a:t>, Wii</a:t>
            </a:r>
            <a:endParaRPr lang="it-IT" sz="1600" dirty="0"/>
          </a:p>
          <a:p>
            <a:pPr lvl="2"/>
            <a:endParaRPr lang="it-IT" sz="2800" dirty="0"/>
          </a:p>
        </p:txBody>
      </p:sp>
      <p:pic>
        <p:nvPicPr>
          <p:cNvPr id="3074" name="Picture 2" descr="Risultati immagini per hl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8" y="5279457"/>
            <a:ext cx="805005" cy="4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ihe internatio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0"/>
          <a:stretch/>
        </p:blipFill>
        <p:spPr bwMode="auto">
          <a:xfrm>
            <a:off x="1722072" y="5252374"/>
            <a:ext cx="765717" cy="4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i immagini per loin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769" y="5288419"/>
            <a:ext cx="1082179" cy="4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isultati immagini per continua health alli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46" y="5138935"/>
            <a:ext cx="854642" cy="6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isultati immagini per smartpho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55" y="5229201"/>
            <a:ext cx="809901" cy="7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isultati immagini per kin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88" y="5161003"/>
            <a:ext cx="965166" cy="9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live-ECG-Moni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87" y="5382271"/>
            <a:ext cx="848153" cy="5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Subsystem (1)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5256710" cy="5145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NLP </a:t>
            </a:r>
            <a:r>
              <a:rPr lang="en-US" sz="2000" dirty="0" smtClean="0"/>
              <a:t>MODULE</a:t>
            </a:r>
            <a:endParaRPr lang="en-GB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u="sng" dirty="0" smtClean="0"/>
              <a:t>Tokenization</a:t>
            </a:r>
            <a:r>
              <a:rPr lang="en-GB" sz="2000" dirty="0" smtClean="0"/>
              <a:t> for splitting the text into </a:t>
            </a:r>
            <a:r>
              <a:rPr lang="en-GB" sz="2000" dirty="0"/>
              <a:t>meaningful pieces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2000" u="sng" dirty="0"/>
              <a:t>Lexical </a:t>
            </a:r>
            <a:r>
              <a:rPr lang="en-GB" sz="2000" u="sng" dirty="0" smtClean="0"/>
              <a:t>Analysis</a:t>
            </a:r>
            <a:r>
              <a:rPr lang="en-GB" sz="2000" dirty="0"/>
              <a:t> </a:t>
            </a:r>
            <a:r>
              <a:rPr lang="en-GB" sz="2000" dirty="0" smtClean="0"/>
              <a:t>for assigning part </a:t>
            </a:r>
            <a:r>
              <a:rPr lang="en-GB" sz="2000" dirty="0"/>
              <a:t>of speech </a:t>
            </a:r>
            <a:r>
              <a:rPr lang="en-GB" sz="2000" dirty="0" smtClean="0"/>
              <a:t>tags to </a:t>
            </a:r>
            <a:r>
              <a:rPr lang="en-GB" sz="2000" dirty="0"/>
              <a:t>tokens, both a grammatical label and medical domain </a:t>
            </a:r>
            <a:r>
              <a:rPr lang="en-GB" sz="2000" dirty="0" smtClean="0"/>
              <a:t>label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2000" u="sng" dirty="0" smtClean="0"/>
              <a:t>Parsing Rules</a:t>
            </a:r>
            <a:r>
              <a:rPr lang="en-GB" sz="2000" dirty="0" smtClean="0"/>
              <a:t> for annotating </a:t>
            </a:r>
            <a:r>
              <a:rPr lang="en-GB" sz="2000" dirty="0"/>
              <a:t>token combinations of interest, such as negative </a:t>
            </a:r>
            <a:r>
              <a:rPr lang="en-GB" sz="2000" dirty="0" smtClean="0"/>
              <a:t>expressions </a:t>
            </a:r>
            <a:r>
              <a:rPr lang="en-GB" sz="2000" dirty="0"/>
              <a:t>and relations among concepts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u="sng" dirty="0"/>
              <a:t>Medical Entity </a:t>
            </a:r>
            <a:r>
              <a:rPr lang="en-GB" sz="2000" u="sng" dirty="0" smtClean="0"/>
              <a:t>Recognition</a:t>
            </a:r>
            <a:r>
              <a:rPr lang="en-GB" sz="2000" dirty="0"/>
              <a:t> </a:t>
            </a:r>
            <a:r>
              <a:rPr lang="en-GB" sz="2000" dirty="0" smtClean="0"/>
              <a:t>for highlighting medical </a:t>
            </a:r>
            <a:r>
              <a:rPr lang="en-GB" sz="2000" dirty="0"/>
              <a:t>entities in </a:t>
            </a:r>
            <a:r>
              <a:rPr lang="en-GB" sz="2000" dirty="0" smtClean="0"/>
              <a:t>the narrative documents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90" y="2902403"/>
            <a:ext cx="3351601" cy="197212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920790" y="2902403"/>
            <a:ext cx="3414538" cy="1327699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Subsystem (2)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370" y="980661"/>
            <a:ext cx="5328718" cy="5145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QUERY </a:t>
            </a:r>
            <a:r>
              <a:rPr lang="en-GB" sz="2000" dirty="0" smtClean="0"/>
              <a:t>MODULE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Obtains </a:t>
            </a:r>
            <a:r>
              <a:rPr lang="en-GB" sz="2000" dirty="0"/>
              <a:t>relevant information from structured </a:t>
            </a:r>
            <a:r>
              <a:rPr lang="en-GB" sz="2000" dirty="0" smtClean="0"/>
              <a:t>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Identifies </a:t>
            </a:r>
            <a:r>
              <a:rPr lang="en-GB" sz="2000" dirty="0"/>
              <a:t>section containing problem references, including disorder’s description and code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en-GB" sz="1300" i="1" dirty="0" err="1"/>
              <a:t>ClinicalDocument</a:t>
            </a:r>
            <a:r>
              <a:rPr lang="en-GB" sz="1300" i="1" dirty="0"/>
              <a:t>/component/</a:t>
            </a:r>
            <a:r>
              <a:rPr lang="en-GB" sz="1300" i="1" dirty="0" err="1"/>
              <a:t>structuredBody</a:t>
            </a:r>
            <a:r>
              <a:rPr lang="en-GB" sz="1300" i="1" dirty="0"/>
              <a:t>/component/section         /code[@code=”11450-4”]/entry[@</a:t>
            </a:r>
            <a:r>
              <a:rPr lang="en-GB" sz="1300" i="1" dirty="0" err="1"/>
              <a:t>typeCode</a:t>
            </a:r>
            <a:r>
              <a:rPr lang="en-GB" sz="1300" i="1" dirty="0"/>
              <a:t>=”DRIV”]/act/entry Relationship[@</a:t>
            </a:r>
            <a:r>
              <a:rPr lang="en-GB" sz="1300" i="1" dirty="0" err="1"/>
              <a:t>typeCode</a:t>
            </a:r>
            <a:r>
              <a:rPr lang="en-GB" sz="1300" i="1" dirty="0"/>
              <a:t>=”SUBJ”]/observation/value/@</a:t>
            </a:r>
            <a:r>
              <a:rPr lang="en-GB" sz="1300" i="1" u="sng" dirty="0" err="1"/>
              <a:t>displayName</a:t>
            </a:r>
            <a:endParaRPr lang="en-GB" sz="1300" i="1" u="sng" dirty="0"/>
          </a:p>
          <a:p>
            <a:pPr marL="0" indent="0">
              <a:buNone/>
            </a:pPr>
            <a:r>
              <a:rPr lang="en-GB" sz="1300" i="1" dirty="0" err="1"/>
              <a:t>ClinicalDocument</a:t>
            </a:r>
            <a:r>
              <a:rPr lang="en-GB" sz="1300" i="1" dirty="0"/>
              <a:t>/component/</a:t>
            </a:r>
            <a:r>
              <a:rPr lang="en-GB" sz="1300" i="1" dirty="0" err="1"/>
              <a:t>structuredBody</a:t>
            </a:r>
            <a:r>
              <a:rPr lang="en-GB" sz="1300" i="1" dirty="0"/>
              <a:t>/component/section /code[@code=”11450-4”]/entry[@</a:t>
            </a:r>
            <a:r>
              <a:rPr lang="en-GB" sz="1300" i="1" dirty="0" err="1"/>
              <a:t>typeCode</a:t>
            </a:r>
            <a:r>
              <a:rPr lang="en-GB" sz="1300" i="1" dirty="0"/>
              <a:t>=”DRIV”]/act/entry Relationship[@</a:t>
            </a:r>
            <a:r>
              <a:rPr lang="en-GB" sz="1300" i="1" dirty="0" err="1"/>
              <a:t>typeCode</a:t>
            </a:r>
            <a:r>
              <a:rPr lang="en-GB" sz="1300" i="1" dirty="0"/>
              <a:t>=”SUBJ”]/observation/value/@</a:t>
            </a:r>
            <a:r>
              <a:rPr lang="en-GB" sz="1300" i="1" u="sng" dirty="0"/>
              <a:t>code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68" y="2821203"/>
            <a:ext cx="3352050" cy="180982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24360" y="4056257"/>
            <a:ext cx="2487268" cy="66009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Summarization Subsystem</a:t>
            </a:r>
            <a:endParaRPr lang="en-US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2309779"/>
            <a:ext cx="2411601" cy="2487269"/>
          </a:xfr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16370" y="980661"/>
            <a:ext cx="5328718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75000"/>
              <a:buFont typeface="Arial" pitchFamily="34" charset="0"/>
              <a:buChar char="►"/>
              <a:defRPr sz="32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an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Takes </a:t>
            </a:r>
            <a:r>
              <a:rPr lang="en-GB" sz="2000" dirty="0"/>
              <a:t>as its input medical keywords of interest, recognized due to the extraction components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Assigns </a:t>
            </a:r>
            <a:r>
              <a:rPr lang="en-GB" sz="2000" dirty="0"/>
              <a:t>an identifier to the document, containing a label with the patient name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Stores </a:t>
            </a:r>
            <a:r>
              <a:rPr lang="en-GB" sz="2000" dirty="0"/>
              <a:t>a list containing medical entities, characterized by a label and a value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Aggregates </a:t>
            </a:r>
            <a:r>
              <a:rPr lang="en-GB" sz="2000" dirty="0"/>
              <a:t>the information by type presenting a visual summarization to the clinicians</a:t>
            </a:r>
          </a:p>
        </p:txBody>
      </p:sp>
    </p:spTree>
    <p:extLst>
      <p:ext uri="{BB962C8B-B14F-4D97-AF65-F5344CB8AC3E}">
        <p14:creationId xmlns:p14="http://schemas.microsoft.com/office/powerpoint/2010/main" val="37188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A clinician </a:t>
            </a:r>
            <a:r>
              <a:rPr lang="en-GB" sz="2000" dirty="0"/>
              <a:t>can examine the medical problems of a patient, quickly and easily, starting from a variety of health records </a:t>
            </a:r>
            <a:endParaRPr lang="en-GB" sz="2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For </a:t>
            </a:r>
            <a:r>
              <a:rPr lang="en-US" sz="2000" dirty="0"/>
              <a:t>each document, </a:t>
            </a:r>
            <a:r>
              <a:rPr lang="en-GB" sz="2000" dirty="0"/>
              <a:t>relevant </a:t>
            </a:r>
            <a:r>
              <a:rPr lang="en-GB" sz="2000" dirty="0" smtClean="0"/>
              <a:t>medical concepts </a:t>
            </a:r>
            <a:r>
              <a:rPr lang="en-GB" sz="2000" dirty="0"/>
              <a:t>are </a:t>
            </a:r>
            <a:r>
              <a:rPr lang="en-GB" sz="2000" dirty="0" smtClean="0"/>
              <a:t> annotated and </a:t>
            </a:r>
            <a:r>
              <a:rPr lang="en-GB" sz="2000" dirty="0"/>
              <a:t>a </a:t>
            </a:r>
            <a:r>
              <a:rPr lang="en-GB" sz="2000" dirty="0" smtClean="0"/>
              <a:t>Problem Summarization is shown to the user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He/she can observe medical </a:t>
            </a:r>
            <a:r>
              <a:rPr lang="en-GB" sz="2000" dirty="0"/>
              <a:t>problems, procedures performed, and </a:t>
            </a:r>
            <a:r>
              <a:rPr lang="en-GB" sz="2000" dirty="0" smtClean="0"/>
              <a:t>drugs </a:t>
            </a:r>
            <a:r>
              <a:rPr lang="en-GB" sz="2000" dirty="0"/>
              <a:t>prescribed, extracted from </a:t>
            </a:r>
            <a:r>
              <a:rPr lang="en-GB" sz="2000" dirty="0" smtClean="0"/>
              <a:t>both </a:t>
            </a:r>
            <a:r>
              <a:rPr lang="en-GB" sz="2000" dirty="0"/>
              <a:t>narrative </a:t>
            </a:r>
            <a:r>
              <a:rPr lang="en-GB" sz="2000" dirty="0" smtClean="0"/>
              <a:t>reports and structured documents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028574" y="4052201"/>
            <a:ext cx="3848852" cy="1672752"/>
            <a:chOff x="3103598" y="4235773"/>
            <a:chExt cx="4737049" cy="2058772"/>
          </a:xfrm>
        </p:grpSpPr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598" y="4671983"/>
              <a:ext cx="835260" cy="835260"/>
            </a:xfrm>
            <a:prstGeom prst="rect">
              <a:avLst/>
            </a:prstGeom>
          </p:spPr>
        </p:pic>
        <p:sp>
          <p:nvSpPr>
            <p:cNvPr id="39" name="Rettangolo 38"/>
            <p:cNvSpPr/>
            <p:nvPr/>
          </p:nvSpPr>
          <p:spPr>
            <a:xfrm>
              <a:off x="5895929" y="4713164"/>
              <a:ext cx="1836716" cy="94914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Problem</a:t>
              </a:r>
              <a:r>
                <a:rPr lang="it-IT" dirty="0" smtClean="0">
                  <a:solidFill>
                    <a:schemeClr val="accent4">
                      <a:lumMod val="50000"/>
                    </a:schemeClr>
                  </a:solidFill>
                </a:rPr>
                <a:t> List Generator</a:t>
              </a:r>
              <a:endParaRPr lang="en-GB" dirty="0"/>
            </a:p>
          </p:txBody>
        </p:sp>
        <p:sp>
          <p:nvSpPr>
            <p:cNvPr id="41" name="Freccia circolare in giù 40"/>
            <p:cNvSpPr/>
            <p:nvPr/>
          </p:nvSpPr>
          <p:spPr>
            <a:xfrm>
              <a:off x="3965674" y="4840355"/>
              <a:ext cx="1826558" cy="29452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Freccia circolare in giù 42"/>
            <p:cNvSpPr/>
            <p:nvPr/>
          </p:nvSpPr>
          <p:spPr>
            <a:xfrm rot="10800000">
              <a:off x="3966090" y="5330841"/>
              <a:ext cx="1826141" cy="24524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50" name="Immagin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485944" y="5272130"/>
              <a:ext cx="354703" cy="390174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096" y="5612609"/>
              <a:ext cx="1058509" cy="681936"/>
            </a:xfrm>
            <a:prstGeom prst="rect">
              <a:avLst/>
            </a:prstGeom>
          </p:spPr>
        </p:pic>
        <p:pic>
          <p:nvPicPr>
            <p:cNvPr id="1026" name="Picture 2" descr="Risultati immagini per documen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32" y="4235773"/>
              <a:ext cx="701473" cy="58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13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268759"/>
            <a:ext cx="7488832" cy="482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 Selection of information for patient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 Visualization of data by type </a:t>
            </a:r>
            <a:endParaRPr lang="en-GB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 Filtering of the information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 Summary of: </a:t>
            </a:r>
            <a:endParaRPr lang="en-GB" sz="20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Recognized problems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Excluded disorders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Standard terms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Prescribed medications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Performed procedures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5534138" y="2972040"/>
          <a:ext cx="2907190" cy="141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53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Type of Documents</a:t>
                      </a:r>
                      <a:endParaRPr 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Number of Documents</a:t>
                      </a:r>
                      <a:endParaRPr lang="en-US" sz="13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Narrative Health Reports</a:t>
                      </a:r>
                      <a:endParaRPr 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80</a:t>
                      </a:r>
                      <a:endParaRPr lang="en-US" sz="13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Structured Clinical Documents</a:t>
                      </a:r>
                      <a:endParaRPr 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20</a:t>
                      </a:r>
                      <a:endParaRPr lang="en-US" sz="13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7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smtClean="0"/>
              <a:t>for</a:t>
            </a:r>
            <a:br>
              <a:rPr lang="it-IT" dirty="0" smtClean="0"/>
            </a:b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/>
              <a:t>attention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782506" y="1484785"/>
            <a:ext cx="8420100" cy="2922116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Contacts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 Ciampi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Institute for High Performance Computing and Networking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National Research Council of </a:t>
            </a:r>
            <a:r>
              <a:rPr lang="en-US" b="1" dirty="0" smtClean="0">
                <a:solidFill>
                  <a:schemeClr val="tx1"/>
                </a:solidFill>
              </a:rPr>
              <a:t>Italy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  <a:hlinkClick r:id="rId2"/>
              </a:rPr>
              <a:t>mario.ciampi@icar.cnr.it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9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9F922C"/>
              </a:buClr>
            </a:pPr>
            <a:r>
              <a:rPr lang="en-US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Radiology: DICOM Standard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t-IT" sz="2400" b="1" dirty="0"/>
              <a:t>Digital Imaging and </a:t>
            </a:r>
            <a:r>
              <a:rPr lang="en-US" altLang="it-IT" sz="2400" b="1" dirty="0" err="1"/>
              <a:t>COmmunication</a:t>
            </a:r>
            <a:r>
              <a:rPr lang="en-US" altLang="it-IT" sz="2400" b="1" dirty="0"/>
              <a:t> in Medicine (</a:t>
            </a:r>
            <a:r>
              <a:rPr lang="it-IT" altLang="it-IT" sz="2400" b="1" dirty="0"/>
              <a:t>DICOM</a:t>
            </a:r>
            <a:r>
              <a:rPr lang="it-IT" altLang="it-IT" sz="2400" dirty="0"/>
              <a:t>)</a:t>
            </a:r>
          </a:p>
          <a:p>
            <a:pPr lvl="1"/>
            <a:r>
              <a:rPr lang="it-IT" altLang="it-IT" sz="2000" dirty="0" err="1"/>
              <a:t>Describes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both</a:t>
            </a:r>
            <a:r>
              <a:rPr lang="it-IT" altLang="it-IT" sz="2000" dirty="0"/>
              <a:t> a format for</a:t>
            </a:r>
          </a:p>
          <a:p>
            <a:pPr lvl="2"/>
            <a:r>
              <a:rPr lang="it-IT" altLang="it-IT" sz="1800" dirty="0"/>
              <a:t>Image </a:t>
            </a:r>
            <a:r>
              <a:rPr lang="it-IT" altLang="it-IT" sz="1800" dirty="0" err="1"/>
              <a:t>representation</a:t>
            </a:r>
            <a:endParaRPr lang="it-IT" altLang="it-IT" sz="1800" dirty="0"/>
          </a:p>
          <a:p>
            <a:pPr lvl="2"/>
            <a:r>
              <a:rPr lang="it-IT" altLang="it-IT" sz="1800" dirty="0" err="1"/>
              <a:t>Communication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protocol</a:t>
            </a:r>
            <a:r>
              <a:rPr lang="it-IT" altLang="it-IT" sz="1800" dirty="0"/>
              <a:t> for image </a:t>
            </a:r>
            <a:r>
              <a:rPr lang="it-IT" altLang="it-IT" sz="1800" dirty="0" err="1"/>
              <a:t>exchange</a:t>
            </a:r>
            <a:endParaRPr lang="it-IT" altLang="it-IT" sz="1800" dirty="0"/>
          </a:p>
        </p:txBody>
      </p:sp>
      <p:grpSp>
        <p:nvGrpSpPr>
          <p:cNvPr id="6" name="Gruppo 5"/>
          <p:cNvGrpSpPr/>
          <p:nvPr/>
        </p:nvGrpSpPr>
        <p:grpSpPr>
          <a:xfrm>
            <a:off x="7473280" y="2132856"/>
            <a:ext cx="1854422" cy="3743396"/>
            <a:chOff x="7642686" y="1571626"/>
            <a:chExt cx="2282365" cy="4607257"/>
          </a:xfrm>
        </p:grpSpPr>
        <p:sp>
          <p:nvSpPr>
            <p:cNvPr id="7" name="Rettangolo 6"/>
            <p:cNvSpPr/>
            <p:nvPr/>
          </p:nvSpPr>
          <p:spPr>
            <a:xfrm>
              <a:off x="7642687" y="1571626"/>
              <a:ext cx="2282364" cy="4605338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2" descr="Esempio di Header DI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686" y="1581165"/>
              <a:ext cx="2282364" cy="229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onnettore 1 3"/>
            <p:cNvCxnSpPr>
              <a:stCxn id="7" idx="1"/>
              <a:endCxn id="7" idx="3"/>
            </p:cNvCxnSpPr>
            <p:nvPr/>
          </p:nvCxnSpPr>
          <p:spPr>
            <a:xfrm>
              <a:off x="7642687" y="3874295"/>
              <a:ext cx="2282364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4" descr="http://www.electromedicina.pardell.es/images/imgqcer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686" y="3896519"/>
              <a:ext cx="2282364" cy="228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53532"/>
              </p:ext>
            </p:extLst>
          </p:nvPr>
        </p:nvGraphicFramePr>
        <p:xfrm>
          <a:off x="434395" y="3356992"/>
          <a:ext cx="2286357" cy="218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357">
                  <a:extLst>
                    <a:ext uri="{9D8B030D-6E8A-4147-A177-3AD203B41FA5}">
                      <a16:colId xmlns:a16="http://schemas.microsoft.com/office/drawing/2014/main" val="1331983983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r>
                        <a:rPr lang="it-IT" sz="1100" dirty="0" err="1" smtClean="0"/>
                        <a:t>Medical</a:t>
                      </a:r>
                      <a:r>
                        <a:rPr lang="it-IT" sz="1100" baseline="0" dirty="0" smtClean="0"/>
                        <a:t> </a:t>
                      </a:r>
                      <a:r>
                        <a:rPr lang="it-IT" sz="1100" baseline="0" dirty="0" err="1" smtClean="0"/>
                        <a:t>imaging</a:t>
                      </a:r>
                      <a:r>
                        <a:rPr lang="it-IT" sz="1100" baseline="0" dirty="0" smtClean="0"/>
                        <a:t> </a:t>
                      </a:r>
                      <a:r>
                        <a:rPr lang="it-IT" sz="1100" baseline="0" dirty="0" err="1" smtClean="0"/>
                        <a:t>modalities</a:t>
                      </a:r>
                      <a:endParaRPr lang="it-IT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3688965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Magnetic Resonance Imaging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30447155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Computed Tomography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57728644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Positron Emission Tomography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03950204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Computed Radiography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372354828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60623189"/>
                  </a:ext>
                </a:extLst>
              </a:tr>
            </a:tbl>
          </a:graphicData>
        </a:graphic>
      </p:graphicFrame>
      <p:pic>
        <p:nvPicPr>
          <p:cNvPr id="3074" name="Picture 2" descr="Risultati immagini per pacs di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32" y="3721533"/>
            <a:ext cx="35212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9F922C"/>
              </a:buClr>
            </a:pP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Radiology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Medical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image processing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err="1" smtClean="0"/>
              <a:t>Numerous</a:t>
            </a:r>
            <a:r>
              <a:rPr lang="it-IT" sz="2400" dirty="0" smtClean="0"/>
              <a:t> </a:t>
            </a:r>
            <a:r>
              <a:rPr lang="it-IT" sz="2400" dirty="0" err="1" smtClean="0"/>
              <a:t>advanced</a:t>
            </a:r>
            <a:r>
              <a:rPr lang="it-IT" sz="2400" dirty="0" smtClean="0"/>
              <a:t> </a:t>
            </a:r>
            <a:r>
              <a:rPr lang="it-IT" sz="2400" dirty="0" err="1" smtClean="0"/>
              <a:t>techniques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applied</a:t>
            </a:r>
            <a:r>
              <a:rPr lang="it-IT" sz="2400" dirty="0" smtClean="0"/>
              <a:t> for </a:t>
            </a:r>
            <a:r>
              <a:rPr lang="it-IT" sz="2400" b="1" dirty="0" smtClean="0"/>
              <a:t>processing </a:t>
            </a:r>
            <a:r>
              <a:rPr lang="it-IT" sz="2400" b="1" dirty="0" err="1" smtClean="0"/>
              <a:t>medical</a:t>
            </a:r>
            <a:r>
              <a:rPr lang="it-IT" sz="2400" b="1" dirty="0" smtClean="0"/>
              <a:t> images</a:t>
            </a:r>
          </a:p>
          <a:p>
            <a:pPr lvl="1"/>
            <a:r>
              <a:rPr lang="it-IT" sz="2000" dirty="0" smtClean="0"/>
              <a:t>Image </a:t>
            </a:r>
            <a:r>
              <a:rPr lang="it-IT" sz="2000" dirty="0" err="1" smtClean="0"/>
              <a:t>segmentation</a:t>
            </a:r>
            <a:endParaRPr lang="it-IT" sz="2000" dirty="0" smtClean="0"/>
          </a:p>
          <a:p>
            <a:pPr lvl="1"/>
            <a:r>
              <a:rPr lang="it-IT" sz="2000" dirty="0" err="1" smtClean="0"/>
              <a:t>Region</a:t>
            </a:r>
            <a:r>
              <a:rPr lang="it-IT" sz="2000" dirty="0" smtClean="0"/>
              <a:t> </a:t>
            </a:r>
            <a:r>
              <a:rPr lang="it-IT" sz="2000" dirty="0" err="1" smtClean="0"/>
              <a:t>extraction</a:t>
            </a:r>
            <a:endParaRPr lang="it-IT" sz="2000" dirty="0" smtClean="0"/>
          </a:p>
          <a:p>
            <a:pPr lvl="1"/>
            <a:r>
              <a:rPr lang="it-IT" sz="2000" dirty="0" smtClean="0"/>
              <a:t>Image fusion</a:t>
            </a:r>
          </a:p>
          <a:p>
            <a:pPr lvl="1"/>
            <a:r>
              <a:rPr lang="it-IT" sz="2000" dirty="0" smtClean="0"/>
              <a:t>3d </a:t>
            </a:r>
            <a:r>
              <a:rPr lang="it-IT" sz="2000" dirty="0" err="1" smtClean="0"/>
              <a:t>reconstruction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661" y="4493077"/>
            <a:ext cx="1948074" cy="14610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128" y="2209247"/>
            <a:ext cx="1377553" cy="1354336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0592" y="4065193"/>
            <a:ext cx="1008112" cy="1888939"/>
          </a:xfrm>
          <a:prstGeom prst="rect">
            <a:avLst/>
          </a:prstGeom>
          <a:noFill/>
        </p:spPr>
      </p:pic>
      <p:pic>
        <p:nvPicPr>
          <p:cNvPr id="1715202" name="Picture 2" descr="Risultati immagini per medical image segment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18" y="4357659"/>
            <a:ext cx="2318231" cy="13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311</TotalTime>
  <Words>3924</Words>
  <Application>Microsoft Office PowerPoint</Application>
  <PresentationFormat>A4 (21x29,7 cm)</PresentationFormat>
  <Paragraphs>770</Paragraphs>
  <Slides>76</Slides>
  <Notes>22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76</vt:i4>
      </vt:variant>
      <vt:variant>
        <vt:lpstr>Presentazioni personalizzate</vt:lpstr>
      </vt:variant>
      <vt:variant>
        <vt:i4>1</vt:i4>
      </vt:variant>
    </vt:vector>
  </HeadingPairs>
  <TitlesOfParts>
    <vt:vector size="90" baseType="lpstr">
      <vt:lpstr>Arial Unicode MS</vt:lpstr>
      <vt:lpstr>ＭＳ Ｐゴシック</vt:lpstr>
      <vt:lpstr>宋体</vt:lpstr>
      <vt:lpstr>Arial</vt:lpstr>
      <vt:lpstr>Calibri</vt:lpstr>
      <vt:lpstr>Corbel</vt:lpstr>
      <vt:lpstr>Optane</vt:lpstr>
      <vt:lpstr>Times New Roman</vt:lpstr>
      <vt:lpstr>Trebuchet MS</vt:lpstr>
      <vt:lpstr>Verdana</vt:lpstr>
      <vt:lpstr>Wingdings</vt:lpstr>
      <vt:lpstr>SPRP_Correct Power Point Template v1</vt:lpstr>
      <vt:lpstr>think-cell Slide</vt:lpstr>
      <vt:lpstr>Presentazione standard di PowerPoint</vt:lpstr>
      <vt:lpstr>Presentazione standard di PowerPoint</vt:lpstr>
      <vt:lpstr>ict in healthcare</vt:lpstr>
      <vt:lpstr>E-Health</vt:lpstr>
      <vt:lpstr>Information and Communication Technologies and Paradigms for Healthcare</vt:lpstr>
      <vt:lpstr>E-Health Technologies for distance monitoring</vt:lpstr>
      <vt:lpstr>Medical informatics standards</vt:lpstr>
      <vt:lpstr>Radiology: DICOM Standard</vt:lpstr>
      <vt:lpstr>Radiology: Medical image processing</vt:lpstr>
      <vt:lpstr>Teleradiology and collaborative visualization</vt:lpstr>
      <vt:lpstr>Continua Health Alliance standard End-to-end plug-and-play connectivity </vt:lpstr>
      <vt:lpstr>Smart monitoring systems</vt:lpstr>
      <vt:lpstr>Smart monitoring systems</vt:lpstr>
      <vt:lpstr>Sensing devices: Telerehabilitation</vt:lpstr>
      <vt:lpstr>Sensing devices: Telerehabilitation</vt:lpstr>
      <vt:lpstr>E-Health Networks</vt:lpstr>
      <vt:lpstr>Need of ICT in healthcare</vt:lpstr>
      <vt:lpstr>Levels of design of the e-Health Networks</vt:lpstr>
      <vt:lpstr>Italy: Autonomy in healthcare</vt:lpstr>
      <vt:lpstr>Italian e-Health Networks</vt:lpstr>
      <vt:lpstr>E-Prescription Main regulations</vt:lpstr>
      <vt:lpstr>E-Prescription Actors</vt:lpstr>
      <vt:lpstr>E-Prescription Data flow: SAC</vt:lpstr>
      <vt:lpstr>E-Prescription Data flow: SAR-SAC</vt:lpstr>
      <vt:lpstr>On-line Disease Certificates Main regulations</vt:lpstr>
      <vt:lpstr>On-line Disease Certificates Actors</vt:lpstr>
      <vt:lpstr>On-line Disease Certificates Data Flow</vt:lpstr>
      <vt:lpstr>On-line Clinical Reports Main regulations</vt:lpstr>
      <vt:lpstr>On-line Disease Certificates Actors</vt:lpstr>
      <vt:lpstr>On-line Clinical Reports Data Flow</vt:lpstr>
      <vt:lpstr>Electronic health record</vt:lpstr>
      <vt:lpstr>Electronic Health Record System</vt:lpstr>
      <vt:lpstr>Electronic Health Record Main regulations</vt:lpstr>
      <vt:lpstr>EHR Contents</vt:lpstr>
      <vt:lpstr>Patient summary</vt:lpstr>
      <vt:lpstr>Italian context</vt:lpstr>
      <vt:lpstr>National Technical Board</vt:lpstr>
      <vt:lpstr>EHR Infrastructure architecture</vt:lpstr>
      <vt:lpstr>Interoperability services</vt:lpstr>
      <vt:lpstr>Electronic Health Records Interoperability healthcare standards</vt:lpstr>
      <vt:lpstr>Functional profile for regional EHR systems</vt:lpstr>
      <vt:lpstr>Consent and privacy management</vt:lpstr>
      <vt:lpstr>Health Level Seven (HL7) Standard</vt:lpstr>
      <vt:lpstr>HL7 CDA standard for document structuring</vt:lpstr>
      <vt:lpstr>Clinical document management</vt:lpstr>
      <vt:lpstr>Implementation guide HL7 CDA for laboratory report</vt:lpstr>
      <vt:lpstr>Implementation guide HL7 CDA for patient summary</vt:lpstr>
      <vt:lpstr>Interoperability business processes</vt:lpstr>
      <vt:lpstr>IHE XDS standard architecture</vt:lpstr>
      <vt:lpstr>IHE XDS-based EHR Cross-Border Services</vt:lpstr>
      <vt:lpstr>IHE XDS-based interoperability among e-Health systems</vt:lpstr>
      <vt:lpstr>Electronic Health Record Main security aspects</vt:lpstr>
      <vt:lpstr>Telemedicine</vt:lpstr>
      <vt:lpstr>Need for a Telemedicine Model</vt:lpstr>
      <vt:lpstr>Need for a Telemedicine Model</vt:lpstr>
      <vt:lpstr>Classification of Telemedicine services</vt:lpstr>
      <vt:lpstr>Classification of Telemedicine services</vt:lpstr>
      <vt:lpstr>Classification of Telemedicine services</vt:lpstr>
      <vt:lpstr>Actors involved in a service delivered in Telemedicine</vt:lpstr>
      <vt:lpstr>Technological components</vt:lpstr>
      <vt:lpstr>Technological components</vt:lpstr>
      <vt:lpstr>Relational organizational models in Telemedicine</vt:lpstr>
      <vt:lpstr>A System for the Automatic Extraction of a Patient Problem Summary</vt:lpstr>
      <vt:lpstr>Objective</vt:lpstr>
      <vt:lpstr>Problem</vt:lpstr>
      <vt:lpstr>Clinical Summarization</vt:lpstr>
      <vt:lpstr>State of the Art</vt:lpstr>
      <vt:lpstr>The Proposal</vt:lpstr>
      <vt:lpstr>The Proposal</vt:lpstr>
      <vt:lpstr>Extraction Subsystem (1)</vt:lpstr>
      <vt:lpstr>Extraction Subsystem (2)</vt:lpstr>
      <vt:lpstr>Summarization Subsystem</vt:lpstr>
      <vt:lpstr>Use Case</vt:lpstr>
      <vt:lpstr>Use Case</vt:lpstr>
      <vt:lpstr>Results</vt:lpstr>
      <vt:lpstr>Thank you for your attention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Mario Ciampi</cp:lastModifiedBy>
  <cp:revision>35</cp:revision>
  <cp:lastPrinted>2015-01-26T19:32:44Z</cp:lastPrinted>
  <dcterms:created xsi:type="dcterms:W3CDTF">2015-09-07T02:11:56Z</dcterms:created>
  <dcterms:modified xsi:type="dcterms:W3CDTF">2017-09-20T06:09:24Z</dcterms:modified>
</cp:coreProperties>
</file>