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51"/>
  </p:notesMasterIdLst>
  <p:handoutMasterIdLst>
    <p:handoutMasterId r:id="rId52"/>
  </p:handoutMasterIdLst>
  <p:sldIdLst>
    <p:sldId id="1229" r:id="rId2"/>
    <p:sldId id="1322" r:id="rId3"/>
    <p:sldId id="1344" r:id="rId4"/>
    <p:sldId id="1346" r:id="rId5"/>
    <p:sldId id="1410" r:id="rId6"/>
    <p:sldId id="1411" r:id="rId7"/>
    <p:sldId id="1412" r:id="rId8"/>
    <p:sldId id="1413" r:id="rId9"/>
    <p:sldId id="1349" r:id="rId10"/>
    <p:sldId id="1353" r:id="rId11"/>
    <p:sldId id="1352" r:id="rId12"/>
    <p:sldId id="1354" r:id="rId13"/>
    <p:sldId id="1355" r:id="rId14"/>
    <p:sldId id="1409" r:id="rId15"/>
    <p:sldId id="1361" r:id="rId16"/>
    <p:sldId id="1416" r:id="rId17"/>
    <p:sldId id="1362" r:id="rId18"/>
    <p:sldId id="1363" r:id="rId19"/>
    <p:sldId id="1366" r:id="rId20"/>
    <p:sldId id="1364" r:id="rId21"/>
    <p:sldId id="1368" r:id="rId22"/>
    <p:sldId id="1371" r:id="rId23"/>
    <p:sldId id="1374" r:id="rId24"/>
    <p:sldId id="1365" r:id="rId25"/>
    <p:sldId id="1369" r:id="rId26"/>
    <p:sldId id="1370" r:id="rId27"/>
    <p:sldId id="1414" r:id="rId28"/>
    <p:sldId id="1373" r:id="rId29"/>
    <p:sldId id="1377" r:id="rId30"/>
    <p:sldId id="1407" r:id="rId31"/>
    <p:sldId id="1408" r:id="rId32"/>
    <p:sldId id="1378" r:id="rId33"/>
    <p:sldId id="1379" r:id="rId34"/>
    <p:sldId id="1380" r:id="rId35"/>
    <p:sldId id="1381" r:id="rId36"/>
    <p:sldId id="1405" r:id="rId37"/>
    <p:sldId id="1406" r:id="rId38"/>
    <p:sldId id="1382" r:id="rId39"/>
    <p:sldId id="1384" r:id="rId40"/>
    <p:sldId id="1386" r:id="rId41"/>
    <p:sldId id="1398" r:id="rId42"/>
    <p:sldId id="1388" r:id="rId43"/>
    <p:sldId id="1389" r:id="rId44"/>
    <p:sldId id="1390" r:id="rId45"/>
    <p:sldId id="1391" r:id="rId46"/>
    <p:sldId id="1392" r:id="rId47"/>
    <p:sldId id="1395" r:id="rId48"/>
    <p:sldId id="1404" r:id="rId49"/>
    <p:sldId id="1417" r:id="rId50"/>
  </p:sldIdLst>
  <p:sldSz cx="9906000" cy="6858000" type="A4"/>
  <p:notesSz cx="6794500" cy="9931400"/>
  <p:custShowLst>
    <p:custShow name="Custom Show 1" id="0">
      <p:sldLst/>
    </p:custShow>
  </p:custShowLst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1" autoAdjust="0"/>
    <p:restoredTop sz="95252" autoAdjust="0"/>
  </p:normalViewPr>
  <p:slideViewPr>
    <p:cSldViewPr>
      <p:cViewPr varScale="1">
        <p:scale>
          <a:sx n="68" d="100"/>
          <a:sy n="68" d="100"/>
        </p:scale>
        <p:origin x="1662" y="60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aluca:Desktop:PresAgar:China:Old_dep_rati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ICOLA-PC\Users\Nicola\Desktop\Cartel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ICOLA-PC\Users\Nicola\Desktop\Cartel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aluca:Desktop:PresAgar:China:Oldage_supportratio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Asia</c:v>
          </c:tx>
          <c:spPr>
            <a:ln>
              <a:solidFill>
                <a:srgbClr val="25FF08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7.7852871165064945</c:v>
                </c:pt>
                <c:pt idx="1">
                  <c:v>7.9427625539899624</c:v>
                </c:pt>
                <c:pt idx="2">
                  <c:v>8.1242160462047579</c:v>
                </c:pt>
                <c:pt idx="3">
                  <c:v>8.6084548463343804</c:v>
                </c:pt>
                <c:pt idx="4">
                  <c:v>9.1333897616138131</c:v>
                </c:pt>
                <c:pt idx="5">
                  <c:v>9.6057645161756113</c:v>
                </c:pt>
                <c:pt idx="6">
                  <c:v>10.072535714804324</c:v>
                </c:pt>
                <c:pt idx="7">
                  <c:v>10.994127985704498</c:v>
                </c:pt>
                <c:pt idx="8">
                  <c:v>12.909407471714701</c:v>
                </c:pt>
                <c:pt idx="9">
                  <c:v>14.749491172645101</c:v>
                </c:pt>
                <c:pt idx="10">
                  <c:v>17.126278657419434</c:v>
                </c:pt>
                <c:pt idx="11">
                  <c:v>19.968960986436986</c:v>
                </c:pt>
                <c:pt idx="12">
                  <c:v>22.614936995611433</c:v>
                </c:pt>
                <c:pt idx="13">
                  <c:v>24.512055269712729</c:v>
                </c:pt>
                <c:pt idx="14">
                  <c:v>26.992270445913178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A-4441-B1E3-DCE9DB67D58F}"/>
            </c:ext>
          </c:extLst>
        </c:ser>
        <c:ser>
          <c:idx val="1"/>
          <c:order val="1"/>
          <c:tx>
            <c:v>China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8.5273550987581519</c:v>
                </c:pt>
                <c:pt idx="1">
                  <c:v>8.79277686857119</c:v>
                </c:pt>
                <c:pt idx="2">
                  <c:v>8.8972286929414981</c:v>
                </c:pt>
                <c:pt idx="3">
                  <c:v>9.4999347642640046</c:v>
                </c:pt>
                <c:pt idx="4">
                  <c:v>10.172520895738012</c:v>
                </c:pt>
                <c:pt idx="5">
                  <c:v>10.682353382130698</c:v>
                </c:pt>
                <c:pt idx="6">
                  <c:v>11.359417663946713</c:v>
                </c:pt>
                <c:pt idx="7">
                  <c:v>13.056157187785002</c:v>
                </c:pt>
                <c:pt idx="8">
                  <c:v>16.703166130572189</c:v>
                </c:pt>
                <c:pt idx="9">
                  <c:v>19.518321059430999</c:v>
                </c:pt>
                <c:pt idx="10">
                  <c:v>23.804322620608701</c:v>
                </c:pt>
                <c:pt idx="11">
                  <c:v>29.633814760375529</c:v>
                </c:pt>
                <c:pt idx="12">
                  <c:v>34.826259875117159</c:v>
                </c:pt>
                <c:pt idx="13">
                  <c:v>36.386352612017397</c:v>
                </c:pt>
                <c:pt idx="14">
                  <c:v>39.002266633806144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A-4441-B1E3-DCE9DB67D58F}"/>
            </c:ext>
          </c:extLst>
        </c:ser>
        <c:ser>
          <c:idx val="4"/>
          <c:order val="2"/>
          <c:tx>
            <c:v>Germany</c:v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23.687970689947601</c:v>
                </c:pt>
                <c:pt idx="1">
                  <c:v>20.629418466581299</c:v>
                </c:pt>
                <c:pt idx="2">
                  <c:v>21.744122045698699</c:v>
                </c:pt>
                <c:pt idx="3">
                  <c:v>22.575122181037855</c:v>
                </c:pt>
                <c:pt idx="4">
                  <c:v>23.999921599081699</c:v>
                </c:pt>
                <c:pt idx="5">
                  <c:v>28.381847021837412</c:v>
                </c:pt>
                <c:pt idx="6">
                  <c:v>31.6326574149323</c:v>
                </c:pt>
                <c:pt idx="7">
                  <c:v>32.687731048987111</c:v>
                </c:pt>
                <c:pt idx="8">
                  <c:v>36.074274758847743</c:v>
                </c:pt>
                <c:pt idx="9">
                  <c:v>40.578383638285501</c:v>
                </c:pt>
                <c:pt idx="10">
                  <c:v>48.050502377973203</c:v>
                </c:pt>
                <c:pt idx="11">
                  <c:v>55.182710579785599</c:v>
                </c:pt>
                <c:pt idx="12">
                  <c:v>57.102939788404335</c:v>
                </c:pt>
                <c:pt idx="13">
                  <c:v>57.867580335846959</c:v>
                </c:pt>
                <c:pt idx="14">
                  <c:v>59.859485730469899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3A-4441-B1E3-DCE9DB67D58F}"/>
            </c:ext>
          </c:extLst>
        </c:ser>
        <c:ser>
          <c:idx val="5"/>
          <c:order val="3"/>
          <c:tx>
            <c:v>Italy</c:v>
          </c:tx>
          <c:spPr>
            <a:ln>
              <a:solidFill>
                <a:srgbClr val="FF8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Sheet1!$G$2:$G$16</c:f>
              <c:numCache>
                <c:formatCode>General</c:formatCode>
                <c:ptCount val="15"/>
                <c:pt idx="0">
                  <c:v>20.748357641611786</c:v>
                </c:pt>
                <c:pt idx="1">
                  <c:v>19.461101757140799</c:v>
                </c:pt>
                <c:pt idx="2">
                  <c:v>21.767644672220353</c:v>
                </c:pt>
                <c:pt idx="3">
                  <c:v>24.3739374824703</c:v>
                </c:pt>
                <c:pt idx="4">
                  <c:v>27.085450815789056</c:v>
                </c:pt>
                <c:pt idx="5">
                  <c:v>29.608132834207478</c:v>
                </c:pt>
                <c:pt idx="6">
                  <c:v>30.902236985272044</c:v>
                </c:pt>
                <c:pt idx="7">
                  <c:v>33.843431108792416</c:v>
                </c:pt>
                <c:pt idx="8">
                  <c:v>36.060980941944202</c:v>
                </c:pt>
                <c:pt idx="9">
                  <c:v>39.304314704708702</c:v>
                </c:pt>
                <c:pt idx="10">
                  <c:v>44.673836116649703</c:v>
                </c:pt>
                <c:pt idx="11">
                  <c:v>51.278242341475469</c:v>
                </c:pt>
                <c:pt idx="12">
                  <c:v>57.742137052032597</c:v>
                </c:pt>
                <c:pt idx="13">
                  <c:v>61.492787366908601</c:v>
                </c:pt>
                <c:pt idx="14">
                  <c:v>62.254561867881961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3A-4441-B1E3-DCE9DB67D58F}"/>
            </c:ext>
          </c:extLst>
        </c:ser>
        <c:ser>
          <c:idx val="6"/>
          <c:order val="4"/>
          <c:tx>
            <c:v>US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Sheet1!$J$2:$J$16</c:f>
              <c:numCache>
                <c:formatCode>General</c:formatCode>
                <c:ptCount val="15"/>
                <c:pt idx="0">
                  <c:v>17.074927684022501</c:v>
                </c:pt>
                <c:pt idx="1">
                  <c:v>17.933664539607499</c:v>
                </c:pt>
                <c:pt idx="2">
                  <c:v>18.936237463789087</c:v>
                </c:pt>
                <c:pt idx="3">
                  <c:v>19.188636881221971</c:v>
                </c:pt>
                <c:pt idx="4">
                  <c:v>18.653928767337124</c:v>
                </c:pt>
                <c:pt idx="5">
                  <c:v>18.384924966897824</c:v>
                </c:pt>
                <c:pt idx="6">
                  <c:v>19.471687731175155</c:v>
                </c:pt>
                <c:pt idx="7">
                  <c:v>22.245376121020588</c:v>
                </c:pt>
                <c:pt idx="8">
                  <c:v>25.732996737888001</c:v>
                </c:pt>
                <c:pt idx="9">
                  <c:v>29.748740976302162</c:v>
                </c:pt>
                <c:pt idx="10">
                  <c:v>33.024468245637145</c:v>
                </c:pt>
                <c:pt idx="11">
                  <c:v>34.606241998477003</c:v>
                </c:pt>
                <c:pt idx="12">
                  <c:v>35.037663970394362</c:v>
                </c:pt>
                <c:pt idx="13">
                  <c:v>35.067179146281212</c:v>
                </c:pt>
                <c:pt idx="14">
                  <c:v>35.511514331154601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3A-4441-B1E3-DCE9DB67D58F}"/>
            </c:ext>
          </c:extLst>
        </c:ser>
        <c:ser>
          <c:idx val="7"/>
          <c:order val="5"/>
          <c:tx>
            <c:v>UK</c:v>
          </c:tx>
          <c:spPr>
            <a:ln>
              <a:solidFill>
                <a:srgbClr val="FF6699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</c:numCache>
            </c:numRef>
          </c:cat>
          <c:val>
            <c:numRef>
              <c:f>Sheet1!$I$2:$I$16</c:f>
              <c:numCache>
                <c:formatCode>General</c:formatCode>
                <c:ptCount val="15"/>
                <c:pt idx="0">
                  <c:v>23.301233609186099</c:v>
                </c:pt>
                <c:pt idx="1">
                  <c:v>23.022105825727589</c:v>
                </c:pt>
                <c:pt idx="2">
                  <c:v>24.058261827436425</c:v>
                </c:pt>
                <c:pt idx="3">
                  <c:v>24.461792027458799</c:v>
                </c:pt>
                <c:pt idx="4">
                  <c:v>24.240531686033233</c:v>
                </c:pt>
                <c:pt idx="5">
                  <c:v>24.165036554070486</c:v>
                </c:pt>
                <c:pt idx="6">
                  <c:v>25.191975212253634</c:v>
                </c:pt>
                <c:pt idx="7">
                  <c:v>28.105812901093799</c:v>
                </c:pt>
                <c:pt idx="8">
                  <c:v>29.884319085361074</c:v>
                </c:pt>
                <c:pt idx="9">
                  <c:v>32.083666214101299</c:v>
                </c:pt>
                <c:pt idx="10">
                  <c:v>35.534502336255535</c:v>
                </c:pt>
                <c:pt idx="11">
                  <c:v>38.767786252492463</c:v>
                </c:pt>
                <c:pt idx="12">
                  <c:v>40.322746775913899</c:v>
                </c:pt>
                <c:pt idx="13">
                  <c:v>40.704228871367995</c:v>
                </c:pt>
                <c:pt idx="14">
                  <c:v>42.098854002424112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3A-4441-B1E3-DCE9DB67D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381800"/>
        <c:axId val="80310760"/>
      </c:lineChart>
      <c:catAx>
        <c:axId val="116381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zh-CN"/>
          </a:p>
        </c:txPr>
        <c:crossAx val="80310760"/>
        <c:crosses val="autoZero"/>
        <c:auto val="1"/>
        <c:lblAlgn val="ctr"/>
        <c:lblOffset val="100"/>
        <c:noMultiLvlLbl val="0"/>
      </c:catAx>
      <c:valAx>
        <c:axId val="80310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3818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 b="1" i="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Public transfers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('Income and poverty of older peo'!$A$17:$B$17,'Income and poverty of older peo'!$A$18:$B$18,'Income and poverty of older peo'!$A$24:$B$24,'Income and poverty of older peo'!$A$29:$B$29,'Income and poverty of older peo'!$A$37:$B$37,'Income and poverty of older peo'!$A$38:$B$38,'Income and poverty of older peo'!$A$41:$B$41)</c:f>
              <c:strCache>
                <c:ptCount val="7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Netherlands</c:v>
                </c:pt>
                <c:pt idx="4">
                  <c:v>Sweden</c:v>
                </c:pt>
                <c:pt idx="5">
                  <c:v>Switzerland</c:v>
                </c:pt>
                <c:pt idx="6">
                  <c:v>United States</c:v>
                </c:pt>
              </c:strCache>
            </c:strRef>
          </c:cat>
          <c:val>
            <c:numRef>
              <c:f>('Income and poverty of older peo'!$G$17,'Income and poverty of older peo'!$G$18,'Income and poverty of older peo'!$G$24,'Income and poverty of older peo'!$G$29,'Income and poverty of older peo'!$G$37,'Income and poverty of older peo'!$G$38,'Income and poverty of older peo'!$G$41)</c:f>
              <c:numCache>
                <c:formatCode>General</c:formatCode>
                <c:ptCount val="7"/>
                <c:pt idx="0">
                  <c:v>4.2</c:v>
                </c:pt>
                <c:pt idx="1">
                  <c:v>68.5</c:v>
                </c:pt>
                <c:pt idx="2">
                  <c:v>73.5</c:v>
                </c:pt>
                <c:pt idx="3">
                  <c:v>43.3</c:v>
                </c:pt>
                <c:pt idx="4">
                  <c:v>56</c:v>
                </c:pt>
                <c:pt idx="5">
                  <c:v>44.5</c:v>
                </c:pt>
                <c:pt idx="6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4-415C-A8F8-827ACC84D6E3}"/>
            </c:ext>
          </c:extLst>
        </c:ser>
        <c:ser>
          <c:idx val="1"/>
          <c:order val="1"/>
          <c:tx>
            <c:v>Occupational transfers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('Income and poverty of older peo'!$A$17:$B$17,'Income and poverty of older peo'!$A$18:$B$18,'Income and poverty of older peo'!$A$24:$B$24,'Income and poverty of older peo'!$A$29:$B$29,'Income and poverty of older peo'!$A$37:$B$37,'Income and poverty of older peo'!$A$38:$B$38,'Income and poverty of older peo'!$A$41:$B$41)</c:f>
              <c:strCache>
                <c:ptCount val="7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Netherlands</c:v>
                </c:pt>
                <c:pt idx="4">
                  <c:v>Sweden</c:v>
                </c:pt>
                <c:pt idx="5">
                  <c:v>Switzerland</c:v>
                </c:pt>
                <c:pt idx="6">
                  <c:v>United States</c:v>
                </c:pt>
              </c:strCache>
            </c:strRef>
          </c:cat>
          <c:val>
            <c:numRef>
              <c:f>('Income and poverty of older peo'!$H$17,'Income and poverty of older peo'!$H$18,'Income and poverty of older peo'!$H$24,'Income and poverty of older peo'!$H$29,'Income and poverty of older peo'!$H$37,'Income and poverty of older peo'!$H$38,'Income and poverty of older peo'!$H$41)</c:f>
              <c:numCache>
                <c:formatCode>General</c:formatCode>
                <c:ptCount val="7"/>
                <c:pt idx="0">
                  <c:v>70.400000000000006</c:v>
                </c:pt>
                <c:pt idx="1">
                  <c:v>4.3</c:v>
                </c:pt>
                <c:pt idx="2">
                  <c:v>0</c:v>
                </c:pt>
                <c:pt idx="3">
                  <c:v>39.700000000000003</c:v>
                </c:pt>
                <c:pt idx="4">
                  <c:v>18</c:v>
                </c:pt>
                <c:pt idx="5">
                  <c:v>29.8</c:v>
                </c:pt>
                <c:pt idx="6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4-415C-A8F8-827ACC84D6E3}"/>
            </c:ext>
          </c:extLst>
        </c:ser>
        <c:ser>
          <c:idx val="2"/>
          <c:order val="2"/>
          <c:tx>
            <c:v>Capital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('Income and poverty of older peo'!$A$17:$B$17,'Income and poverty of older peo'!$A$18:$B$18,'Income and poverty of older peo'!$A$24:$B$24,'Income and poverty of older peo'!$A$29:$B$29,'Income and poverty of older peo'!$A$37:$B$37,'Income and poverty of older peo'!$A$38:$B$38,'Income and poverty of older peo'!$A$41:$B$41)</c:f>
              <c:strCache>
                <c:ptCount val="7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Netherlands</c:v>
                </c:pt>
                <c:pt idx="4">
                  <c:v>Sweden</c:v>
                </c:pt>
                <c:pt idx="5">
                  <c:v>Switzerland</c:v>
                </c:pt>
                <c:pt idx="6">
                  <c:v>United States</c:v>
                </c:pt>
              </c:strCache>
            </c:strRef>
          </c:cat>
          <c:val>
            <c:numRef>
              <c:f>('Income and poverty of older peo'!$I$17,'Income and poverty of older peo'!$I$18,'Income and poverty of older peo'!$I$24,'Income and poverty of older peo'!$I$29,'Income and poverty of older peo'!$I$37,'Income and poverty of older peo'!$I$38,'Income and poverty of older peo'!$I$41)</c:f>
              <c:numCache>
                <c:formatCode>General</c:formatCode>
                <c:ptCount val="7"/>
                <c:pt idx="0">
                  <c:v>19.7</c:v>
                </c:pt>
                <c:pt idx="1">
                  <c:v>10.8</c:v>
                </c:pt>
                <c:pt idx="2">
                  <c:v>7.7</c:v>
                </c:pt>
                <c:pt idx="3">
                  <c:v>6.6</c:v>
                </c:pt>
                <c:pt idx="4">
                  <c:v>11.9</c:v>
                </c:pt>
                <c:pt idx="5">
                  <c:v>11.2</c:v>
                </c:pt>
                <c:pt idx="6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44-415C-A8F8-827ACC84D6E3}"/>
            </c:ext>
          </c:extLst>
        </c:ser>
        <c:ser>
          <c:idx val="3"/>
          <c:order val="3"/>
          <c:tx>
            <c:v>Work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('Income and poverty of older peo'!$A$17:$B$17,'Income and poverty of older peo'!$A$18:$B$18,'Income and poverty of older peo'!$A$24:$B$24,'Income and poverty of older peo'!$A$29:$B$29,'Income and poverty of older peo'!$A$37:$B$37,'Income and poverty of older peo'!$A$38:$B$38,'Income and poverty of older peo'!$A$41:$B$41)</c:f>
              <c:strCache>
                <c:ptCount val="7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Netherlands</c:v>
                </c:pt>
                <c:pt idx="4">
                  <c:v>Sweden</c:v>
                </c:pt>
                <c:pt idx="5">
                  <c:v>Switzerland</c:v>
                </c:pt>
                <c:pt idx="6">
                  <c:v>United States</c:v>
                </c:pt>
              </c:strCache>
            </c:strRef>
          </c:cat>
          <c:val>
            <c:numRef>
              <c:f>('Income and poverty of older peo'!$J$17,'Income and poverty of older peo'!$J$18,'Income and poverty of older peo'!$J$24,'Income and poverty of older peo'!$J$29,'Income and poverty of older peo'!$J$37,'Income and poverty of older peo'!$J$38,'Income and poverty of older peo'!$J$41)</c:f>
              <c:numCache>
                <c:formatCode>General</c:formatCode>
                <c:ptCount val="7"/>
                <c:pt idx="0">
                  <c:v>5.7</c:v>
                </c:pt>
                <c:pt idx="1">
                  <c:v>16.3</c:v>
                </c:pt>
                <c:pt idx="2">
                  <c:v>18.8</c:v>
                </c:pt>
                <c:pt idx="3">
                  <c:v>10.5</c:v>
                </c:pt>
                <c:pt idx="4">
                  <c:v>14</c:v>
                </c:pt>
                <c:pt idx="5">
                  <c:v>14.5</c:v>
                </c:pt>
                <c:pt idx="6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4-415C-A8F8-827ACC84D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721008"/>
        <c:axId val="205721400"/>
      </c:barChart>
      <c:catAx>
        <c:axId val="20572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205721400"/>
        <c:crosses val="autoZero"/>
        <c:auto val="1"/>
        <c:lblAlgn val="ctr"/>
        <c:lblOffset val="100"/>
        <c:noMultiLvlLbl val="0"/>
      </c:catAx>
      <c:valAx>
        <c:axId val="2057214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zh-CN"/>
          </a:p>
        </c:txPr>
        <c:crossAx val="20572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Germany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'OECD.Stat export'!$E$7:$L$7</c:f>
              <c:strCach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2013</c:v>
                </c:pt>
              </c:strCache>
            </c:strRef>
          </c:cat>
          <c:val>
            <c:numRef>
              <c:f>'OECD.Stat export'!$E$19:$L$19</c:f>
              <c:numCache>
                <c:formatCode>#,##0.0_ ;\-#,##0.0\ </c:formatCode>
                <c:ptCount val="8"/>
                <c:pt idx="0">
                  <c:v>10.385000000000002</c:v>
                </c:pt>
                <c:pt idx="1">
                  <c:v>10.287999999999998</c:v>
                </c:pt>
                <c:pt idx="2">
                  <c:v>9.4690000000000012</c:v>
                </c:pt>
                <c:pt idx="3">
                  <c:v>10.279</c:v>
                </c:pt>
                <c:pt idx="4">
                  <c:v>10.813000000000002</c:v>
                </c:pt>
                <c:pt idx="5">
                  <c:v>11.08</c:v>
                </c:pt>
                <c:pt idx="6">
                  <c:v>10.619</c:v>
                </c:pt>
                <c:pt idx="7">
                  <c:v>10.111000000000001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FC-48D5-BFBF-8267F999F541}"/>
            </c:ext>
          </c:extLst>
        </c:ser>
        <c:ser>
          <c:idx val="1"/>
          <c:order val="1"/>
          <c:tx>
            <c:v>Italy</c:v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'OECD.Stat export'!$E$7:$L$7</c:f>
              <c:strCach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2013</c:v>
                </c:pt>
              </c:strCache>
            </c:strRef>
          </c:cat>
          <c:val>
            <c:numRef>
              <c:f>'OECD.Stat export'!$E$25:$L$25</c:f>
              <c:numCache>
                <c:formatCode>#,##0.0_ ;\-#,##0.0\ </c:formatCode>
                <c:ptCount val="8"/>
                <c:pt idx="0">
                  <c:v>8.5650000000000013</c:v>
                </c:pt>
                <c:pt idx="1">
                  <c:v>10.772</c:v>
                </c:pt>
                <c:pt idx="2">
                  <c:v>11.322000000000001</c:v>
                </c:pt>
                <c:pt idx="3">
                  <c:v>12.939</c:v>
                </c:pt>
                <c:pt idx="4">
                  <c:v>13.458</c:v>
                </c:pt>
                <c:pt idx="5">
                  <c:v>13.625</c:v>
                </c:pt>
                <c:pt idx="6">
                  <c:v>15.324</c:v>
                </c:pt>
                <c:pt idx="7">
                  <c:v>16.274999999999999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FC-48D5-BFBF-8267F999F541}"/>
            </c:ext>
          </c:extLst>
        </c:ser>
        <c:ser>
          <c:idx val="2"/>
          <c:order val="2"/>
          <c:tx>
            <c:v>Netherlands</c:v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'OECD.Stat export'!$E$7:$L$7</c:f>
              <c:strCach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2013</c:v>
                </c:pt>
              </c:strCache>
            </c:strRef>
          </c:cat>
          <c:val>
            <c:numRef>
              <c:f>'OECD.Stat export'!$E$31:$L$31</c:f>
              <c:numCache>
                <c:formatCode>#,##0.0_ ;\-#,##0.0\ </c:formatCode>
                <c:ptCount val="8"/>
                <c:pt idx="0">
                  <c:v>5.99</c:v>
                </c:pt>
                <c:pt idx="1">
                  <c:v>5.8079999999999989</c:v>
                </c:pt>
                <c:pt idx="2">
                  <c:v>6.3049999999999988</c:v>
                </c:pt>
                <c:pt idx="3">
                  <c:v>5.4089999999999998</c:v>
                </c:pt>
                <c:pt idx="4">
                  <c:v>4.6629999999999994</c:v>
                </c:pt>
                <c:pt idx="5">
                  <c:v>4.6669999999999989</c:v>
                </c:pt>
                <c:pt idx="6">
                  <c:v>4.992</c:v>
                </c:pt>
                <c:pt idx="7">
                  <c:v>5.4139999999999997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FC-48D5-BFBF-8267F999F541}"/>
            </c:ext>
          </c:extLst>
        </c:ser>
        <c:ser>
          <c:idx val="4"/>
          <c:order val="3"/>
          <c:tx>
            <c:v>Sweden</c:v>
          </c:tx>
          <c:spPr>
            <a:ln w="571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'OECD.Stat export'!$E$7:$L$7</c:f>
              <c:strCach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2013</c:v>
                </c:pt>
              </c:strCache>
            </c:strRef>
          </c:cat>
          <c:val>
            <c:numRef>
              <c:f>'OECD.Stat export'!$E$39:$L$39</c:f>
              <c:numCache>
                <c:formatCode>#,##0.0_ ;\-#,##0.0\ </c:formatCode>
                <c:ptCount val="8"/>
                <c:pt idx="0">
                  <c:v>6.6849999999999987</c:v>
                </c:pt>
                <c:pt idx="1">
                  <c:v>7.1909999999999989</c:v>
                </c:pt>
                <c:pt idx="2">
                  <c:v>7.2919999999999998</c:v>
                </c:pt>
                <c:pt idx="3">
                  <c:v>7.851</c:v>
                </c:pt>
                <c:pt idx="4">
                  <c:v>6.8860000000000001</c:v>
                </c:pt>
                <c:pt idx="5">
                  <c:v>7.218</c:v>
                </c:pt>
                <c:pt idx="6">
                  <c:v>7.306</c:v>
                </c:pt>
                <c:pt idx="7">
                  <c:v>7.6979999999999995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FC-48D5-BFBF-8267F999F541}"/>
            </c:ext>
          </c:extLst>
        </c:ser>
        <c:ser>
          <c:idx val="5"/>
          <c:order val="4"/>
          <c:tx>
            <c:v>UK</c:v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'OECD.Stat export'!$E$7:$L$7</c:f>
              <c:strCach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2013</c:v>
                </c:pt>
              </c:strCache>
            </c:strRef>
          </c:cat>
          <c:val>
            <c:numRef>
              <c:f>'OECD.Stat export'!$E$42:$L$42</c:f>
              <c:numCache>
                <c:formatCode>#,##0.0_ ;\-#,##0.0\ </c:formatCode>
                <c:ptCount val="8"/>
                <c:pt idx="0">
                  <c:v>5.2530000000000001</c:v>
                </c:pt>
                <c:pt idx="1">
                  <c:v>5.2789999999999999</c:v>
                </c:pt>
                <c:pt idx="2">
                  <c:v>4.4729999999999999</c:v>
                </c:pt>
                <c:pt idx="3">
                  <c:v>5.0119999999999996</c:v>
                </c:pt>
                <c:pt idx="4">
                  <c:v>5.0810000000000004</c:v>
                </c:pt>
                <c:pt idx="5">
                  <c:v>5.2569999999999997</c:v>
                </c:pt>
                <c:pt idx="6">
                  <c:v>6.08</c:v>
                </c:pt>
                <c:pt idx="7">
                  <c:v>6.145999999999999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FC-48D5-BFBF-8267F999F541}"/>
            </c:ext>
          </c:extLst>
        </c:ser>
        <c:ser>
          <c:idx val="6"/>
          <c:order val="5"/>
          <c:tx>
            <c:v>USA</c:v>
          </c:tx>
          <c:spPr>
            <a:ln w="571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'OECD.Stat export'!$E$7:$L$7</c:f>
              <c:strCache>
                <c:ptCount val="8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2013</c:v>
                </c:pt>
              </c:strCache>
            </c:strRef>
          </c:cat>
          <c:val>
            <c:numRef>
              <c:f>'OECD.Stat export'!$E$43:$L$43</c:f>
              <c:numCache>
                <c:formatCode>#,##0.0_ ;\-#,##0.0\ </c:formatCode>
                <c:ptCount val="8"/>
                <c:pt idx="0">
                  <c:v>5.9560000000000004</c:v>
                </c:pt>
                <c:pt idx="1">
                  <c:v>6.0179999999999989</c:v>
                </c:pt>
                <c:pt idx="2">
                  <c:v>5.8249999999999993</c:v>
                </c:pt>
                <c:pt idx="3">
                  <c:v>6.0239999999999991</c:v>
                </c:pt>
                <c:pt idx="4">
                  <c:v>5.6349999999999989</c:v>
                </c:pt>
                <c:pt idx="5">
                  <c:v>5.7160000000000002</c:v>
                </c:pt>
                <c:pt idx="6">
                  <c:v>6.6249999999999991</c:v>
                </c:pt>
                <c:pt idx="7">
                  <c:v>6.944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FC-48D5-BFBF-8267F999F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367512"/>
        <c:axId val="203374176"/>
      </c:lineChart>
      <c:catAx>
        <c:axId val="20336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3374176"/>
        <c:crosses val="autoZero"/>
        <c:auto val="1"/>
        <c:lblAlgn val="ctr"/>
        <c:lblOffset val="100"/>
        <c:noMultiLvlLbl val="0"/>
      </c:catAx>
      <c:valAx>
        <c:axId val="20337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336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'Data F3'!$B$1</c:f>
              <c:strCache>
                <c:ptCount val="1"/>
                <c:pt idx="0">
                  <c:v>Pension funds (autonomous)</c:v>
                </c:pt>
              </c:strCache>
            </c:strRef>
          </c:tx>
          <c:spPr>
            <a:solidFill>
              <a:srgbClr val="000066"/>
            </a:solidFill>
          </c:spPr>
          <c:invertIfNegative val="0"/>
          <c:cat>
            <c:strRef>
              <c:f>'Data F3'!$A$2:$A$25</c:f>
              <c:strCache>
                <c:ptCount val="24"/>
                <c:pt idx="0">
                  <c:v>Denmark</c:v>
                </c:pt>
                <c:pt idx="1">
                  <c:v>Netherlands </c:v>
                </c:pt>
                <c:pt idx="2">
                  <c:v>Iceland</c:v>
                </c:pt>
                <c:pt idx="3">
                  <c:v>United Kingdom </c:v>
                </c:pt>
                <c:pt idx="4">
                  <c:v>Sweden</c:v>
                </c:pt>
                <c:pt idx="5">
                  <c:v>Finland </c:v>
                </c:pt>
                <c:pt idx="6">
                  <c:v>Ireland </c:v>
                </c:pt>
                <c:pt idx="7">
                  <c:v>Estonia</c:v>
                </c:pt>
                <c:pt idx="8">
                  <c:v>Spain</c:v>
                </c:pt>
                <c:pt idx="9">
                  <c:v>Latvia</c:v>
                </c:pt>
                <c:pt idx="10">
                  <c:v>Portugal </c:v>
                </c:pt>
                <c:pt idx="11">
                  <c:v>Slovak Republic</c:v>
                </c:pt>
                <c:pt idx="12">
                  <c:v>Norway </c:v>
                </c:pt>
                <c:pt idx="13">
                  <c:v>Poland</c:v>
                </c:pt>
                <c:pt idx="14">
                  <c:v>France </c:v>
                </c:pt>
                <c:pt idx="15">
                  <c:v>Italy</c:v>
                </c:pt>
                <c:pt idx="16">
                  <c:v>Czech Republic</c:v>
                </c:pt>
                <c:pt idx="17">
                  <c:v>Slovenia</c:v>
                </c:pt>
                <c:pt idx="18">
                  <c:v>Germany </c:v>
                </c:pt>
                <c:pt idx="19">
                  <c:v>Austria </c:v>
                </c:pt>
                <c:pt idx="20">
                  <c:v>Belgium </c:v>
                </c:pt>
                <c:pt idx="21">
                  <c:v>Hungary </c:v>
                </c:pt>
                <c:pt idx="22">
                  <c:v>Luxembourg </c:v>
                </c:pt>
                <c:pt idx="23">
                  <c:v>Greece </c:v>
                </c:pt>
              </c:strCache>
            </c:strRef>
          </c:cat>
          <c:val>
            <c:numRef>
              <c:f>'Data F3'!$B$2:$B$25</c:f>
              <c:numCache>
                <c:formatCode>0</c:formatCode>
                <c:ptCount val="24"/>
                <c:pt idx="0">
                  <c:v>44.857800676657462</c:v>
                </c:pt>
                <c:pt idx="1">
                  <c:v>178.36294453646781</c:v>
                </c:pt>
                <c:pt idx="2">
                  <c:v>149.59924316740739</c:v>
                </c:pt>
                <c:pt idx="3">
                  <c:v>97.357935043761742</c:v>
                </c:pt>
                <c:pt idx="4">
                  <c:v>8.8769011023656166</c:v>
                </c:pt>
                <c:pt idx="5">
                  <c:v>49.410960607031321</c:v>
                </c:pt>
                <c:pt idx="6">
                  <c:v>53.955074712402642</c:v>
                </c:pt>
                <c:pt idx="7">
                  <c:v>12.768249310514538</c:v>
                </c:pt>
                <c:pt idx="8">
                  <c:v>9.6148281964095119</c:v>
                </c:pt>
                <c:pt idx="9">
                  <c:v>1.3583924898284141</c:v>
                </c:pt>
                <c:pt idx="10">
                  <c:v>10.126603371412212</c:v>
                </c:pt>
                <c:pt idx="11">
                  <c:v>10.294466371285267</c:v>
                </c:pt>
                <c:pt idx="12">
                  <c:v>9.6246076879744589</c:v>
                </c:pt>
                <c:pt idx="13">
                  <c:v>7.9795452119890795</c:v>
                </c:pt>
                <c:pt idx="14">
                  <c:v>0.48471426173524462</c:v>
                </c:pt>
                <c:pt idx="15">
                  <c:v>6.8747218082718637</c:v>
                </c:pt>
                <c:pt idx="16">
                  <c:v>8.3416674418043009</c:v>
                </c:pt>
                <c:pt idx="17">
                  <c:v>4.2564914712101416</c:v>
                </c:pt>
                <c:pt idx="18">
                  <c:v>6.631859333090981</c:v>
                </c:pt>
                <c:pt idx="19">
                  <c:v>5.6591782649198965</c:v>
                </c:pt>
                <c:pt idx="20">
                  <c:v>5.8233857529011477</c:v>
                </c:pt>
                <c:pt idx="21">
                  <c:v>4.0973502626436291</c:v>
                </c:pt>
                <c:pt idx="22">
                  <c:v>2.7704157889182062</c:v>
                </c:pt>
                <c:pt idx="23">
                  <c:v>0.64480332249393046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0-4944-B8FF-517C3B26802C}"/>
            </c:ext>
          </c:extLst>
        </c:ser>
        <c:ser>
          <c:idx val="1"/>
          <c:order val="1"/>
          <c:tx>
            <c:strRef>
              <c:f>'Data F3'!$C$1</c:f>
              <c:strCache>
                <c:ptCount val="1"/>
                <c:pt idx="0">
                  <c:v>Book reserve (non-autonomous)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cat>
            <c:strRef>
              <c:f>'Data F3'!$A$2:$A$25</c:f>
              <c:strCache>
                <c:ptCount val="24"/>
                <c:pt idx="0">
                  <c:v>Denmark</c:v>
                </c:pt>
                <c:pt idx="1">
                  <c:v>Netherlands </c:v>
                </c:pt>
                <c:pt idx="2">
                  <c:v>Iceland</c:v>
                </c:pt>
                <c:pt idx="3">
                  <c:v>United Kingdom </c:v>
                </c:pt>
                <c:pt idx="4">
                  <c:v>Sweden</c:v>
                </c:pt>
                <c:pt idx="5">
                  <c:v>Finland </c:v>
                </c:pt>
                <c:pt idx="6">
                  <c:v>Ireland </c:v>
                </c:pt>
                <c:pt idx="7">
                  <c:v>Estonia</c:v>
                </c:pt>
                <c:pt idx="8">
                  <c:v>Spain</c:v>
                </c:pt>
                <c:pt idx="9">
                  <c:v>Latvia</c:v>
                </c:pt>
                <c:pt idx="10">
                  <c:v>Portugal </c:v>
                </c:pt>
                <c:pt idx="11">
                  <c:v>Slovak Republic</c:v>
                </c:pt>
                <c:pt idx="12">
                  <c:v>Norway </c:v>
                </c:pt>
                <c:pt idx="13">
                  <c:v>Poland</c:v>
                </c:pt>
                <c:pt idx="14">
                  <c:v>France </c:v>
                </c:pt>
                <c:pt idx="15">
                  <c:v>Italy</c:v>
                </c:pt>
                <c:pt idx="16">
                  <c:v>Czech Republic</c:v>
                </c:pt>
                <c:pt idx="17">
                  <c:v>Slovenia</c:v>
                </c:pt>
                <c:pt idx="18">
                  <c:v>Germany </c:v>
                </c:pt>
                <c:pt idx="19">
                  <c:v>Austria </c:v>
                </c:pt>
                <c:pt idx="20">
                  <c:v>Belgium </c:v>
                </c:pt>
                <c:pt idx="21">
                  <c:v>Hungary </c:v>
                </c:pt>
                <c:pt idx="22">
                  <c:v>Luxembourg </c:v>
                </c:pt>
                <c:pt idx="23">
                  <c:v>Greece </c:v>
                </c:pt>
              </c:strCache>
            </c:strRef>
          </c:cat>
          <c:val>
            <c:numRef>
              <c:f>'Data F3'!$C$2:$C$25</c:f>
              <c:numCache>
                <c:formatCode>General</c:formatCode>
                <c:ptCount val="24"/>
                <c:pt idx="8" formatCode="0">
                  <c:v>1.0424042027765699</c:v>
                </c:pt>
                <c:pt idx="15" formatCode="0">
                  <c:v>0.18528797932975638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0-4944-B8FF-517C3B26802C}"/>
            </c:ext>
          </c:extLst>
        </c:ser>
        <c:ser>
          <c:idx val="2"/>
          <c:order val="2"/>
          <c:tx>
            <c:strRef>
              <c:f>'Data F3'!$D$1</c:f>
              <c:strCache>
                <c:ptCount val="1"/>
                <c:pt idx="0">
                  <c:v>Pension insurance contracts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strRef>
              <c:f>'Data F3'!$A$2:$A$25</c:f>
              <c:strCache>
                <c:ptCount val="24"/>
                <c:pt idx="0">
                  <c:v>Denmark</c:v>
                </c:pt>
                <c:pt idx="1">
                  <c:v>Netherlands </c:v>
                </c:pt>
                <c:pt idx="2">
                  <c:v>Iceland</c:v>
                </c:pt>
                <c:pt idx="3">
                  <c:v>United Kingdom </c:v>
                </c:pt>
                <c:pt idx="4">
                  <c:v>Sweden</c:v>
                </c:pt>
                <c:pt idx="5">
                  <c:v>Finland </c:v>
                </c:pt>
                <c:pt idx="6">
                  <c:v>Ireland </c:v>
                </c:pt>
                <c:pt idx="7">
                  <c:v>Estonia</c:v>
                </c:pt>
                <c:pt idx="8">
                  <c:v>Spain</c:v>
                </c:pt>
                <c:pt idx="9">
                  <c:v>Latvia</c:v>
                </c:pt>
                <c:pt idx="10">
                  <c:v>Portugal </c:v>
                </c:pt>
                <c:pt idx="11">
                  <c:v>Slovak Republic</c:v>
                </c:pt>
                <c:pt idx="12">
                  <c:v>Norway </c:v>
                </c:pt>
                <c:pt idx="13">
                  <c:v>Poland</c:v>
                </c:pt>
                <c:pt idx="14">
                  <c:v>France </c:v>
                </c:pt>
                <c:pt idx="15">
                  <c:v>Italy</c:v>
                </c:pt>
                <c:pt idx="16">
                  <c:v>Czech Republic</c:v>
                </c:pt>
                <c:pt idx="17">
                  <c:v>Slovenia</c:v>
                </c:pt>
                <c:pt idx="18">
                  <c:v>Germany </c:v>
                </c:pt>
                <c:pt idx="19">
                  <c:v>Austria </c:v>
                </c:pt>
                <c:pt idx="20">
                  <c:v>Belgium </c:v>
                </c:pt>
                <c:pt idx="21">
                  <c:v>Hungary </c:v>
                </c:pt>
                <c:pt idx="22">
                  <c:v>Luxembourg </c:v>
                </c:pt>
                <c:pt idx="23">
                  <c:v>Greece </c:v>
                </c:pt>
              </c:strCache>
            </c:strRef>
          </c:cat>
          <c:val>
            <c:numRef>
              <c:f>'Data F3'!$D$2:$D$25</c:f>
              <c:numCache>
                <c:formatCode>General</c:formatCode>
                <c:ptCount val="24"/>
                <c:pt idx="0" formatCode="0">
                  <c:v>138.29532066686568</c:v>
                </c:pt>
                <c:pt idx="2" formatCode="0">
                  <c:v>1.254244510086534</c:v>
                </c:pt>
                <c:pt idx="4" formatCode="0">
                  <c:v>64.261958940159872</c:v>
                </c:pt>
                <c:pt idx="5" formatCode="0">
                  <c:v>8.9572936040813005</c:v>
                </c:pt>
                <c:pt idx="6" formatCode="0">
                  <c:v>1.9065990131532968</c:v>
                </c:pt>
                <c:pt idx="7" formatCode="0">
                  <c:v>1.7135112758914433</c:v>
                </c:pt>
                <c:pt idx="8" formatCode="0">
                  <c:v>3.6191326223882938</c:v>
                </c:pt>
                <c:pt idx="13" formatCode="0">
                  <c:v>0.29135206958947263</c:v>
                </c:pt>
                <c:pt idx="14" formatCode="0">
                  <c:v>8.228169784912259</c:v>
                </c:pt>
                <c:pt idx="15" formatCode="0">
                  <c:v>1.6399086165283698</c:v>
                </c:pt>
                <c:pt idx="17" formatCode="0">
                  <c:v>2.7180888117974198</c:v>
                </c:pt>
                <c:pt idx="19" formatCode="0">
                  <c:v>0.18455026385472562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0-4944-B8FF-517C3B26802C}"/>
            </c:ext>
          </c:extLst>
        </c:ser>
        <c:ser>
          <c:idx val="3"/>
          <c:order val="3"/>
          <c:tx>
            <c:strRef>
              <c:f>'Data F3'!$E$1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'Data F3'!$A$2:$A$25</c:f>
              <c:strCache>
                <c:ptCount val="24"/>
                <c:pt idx="0">
                  <c:v>Denmark</c:v>
                </c:pt>
                <c:pt idx="1">
                  <c:v>Netherlands </c:v>
                </c:pt>
                <c:pt idx="2">
                  <c:v>Iceland</c:v>
                </c:pt>
                <c:pt idx="3">
                  <c:v>United Kingdom </c:v>
                </c:pt>
                <c:pt idx="4">
                  <c:v>Sweden</c:v>
                </c:pt>
                <c:pt idx="5">
                  <c:v>Finland </c:v>
                </c:pt>
                <c:pt idx="6">
                  <c:v>Ireland </c:v>
                </c:pt>
                <c:pt idx="7">
                  <c:v>Estonia</c:v>
                </c:pt>
                <c:pt idx="8">
                  <c:v>Spain</c:v>
                </c:pt>
                <c:pt idx="9">
                  <c:v>Latvia</c:v>
                </c:pt>
                <c:pt idx="10">
                  <c:v>Portugal </c:v>
                </c:pt>
                <c:pt idx="11">
                  <c:v>Slovak Republic</c:v>
                </c:pt>
                <c:pt idx="12">
                  <c:v>Norway </c:v>
                </c:pt>
                <c:pt idx="13">
                  <c:v>Poland</c:v>
                </c:pt>
                <c:pt idx="14">
                  <c:v>France </c:v>
                </c:pt>
                <c:pt idx="15">
                  <c:v>Italy</c:v>
                </c:pt>
                <c:pt idx="16">
                  <c:v>Czech Republic</c:v>
                </c:pt>
                <c:pt idx="17">
                  <c:v>Slovenia</c:v>
                </c:pt>
                <c:pt idx="18">
                  <c:v>Germany </c:v>
                </c:pt>
                <c:pt idx="19">
                  <c:v>Austria </c:v>
                </c:pt>
                <c:pt idx="20">
                  <c:v>Belgium </c:v>
                </c:pt>
                <c:pt idx="21">
                  <c:v>Hungary </c:v>
                </c:pt>
                <c:pt idx="22">
                  <c:v>Luxembourg </c:v>
                </c:pt>
                <c:pt idx="23">
                  <c:v>Greece </c:v>
                </c:pt>
              </c:strCache>
            </c:strRef>
          </c:cat>
          <c:val>
            <c:numRef>
              <c:f>'Data F3'!$E$2:$E$25</c:f>
              <c:numCache>
                <c:formatCode>General</c:formatCode>
                <c:ptCount val="24"/>
                <c:pt idx="0" formatCode="0">
                  <c:v>22.76855975303058</c:v>
                </c:pt>
                <c:pt idx="2" formatCode="0">
                  <c:v>6.8726277052243976</c:v>
                </c:pt>
                <c:pt idx="4" formatCode="0">
                  <c:v>2.8652360742258707</c:v>
                </c:pt>
                <c:pt idx="6" formatCode="0">
                  <c:v>0.52184528219249615</c:v>
                </c:pt>
                <c:pt idx="9" formatCode="0">
                  <c:v>9.630761598955635</c:v>
                </c:pt>
                <c:pt idx="10" formatCode="0">
                  <c:v>0.77460106112759475</c:v>
                </c:pt>
                <c:pt idx="13" formatCode="0">
                  <c:v>0.55060112739148503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B0-4944-B8FF-517C3B268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09888"/>
        <c:axId val="117010272"/>
      </c:barChart>
      <c:catAx>
        <c:axId val="117009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17010272"/>
        <c:crosses val="autoZero"/>
        <c:auto val="1"/>
        <c:lblAlgn val="ctr"/>
        <c:lblOffset val="100"/>
        <c:noMultiLvlLbl val="0"/>
      </c:catAx>
      <c:valAx>
        <c:axId val="11701027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170098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42140601120962"/>
          <c:y val="2.657619473026589E-2"/>
          <c:w val="0.6613878324824467"/>
          <c:h val="0.91289856682590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'pag 191 - pension at a glance 2'!$B$105</c:f>
              <c:strCache>
                <c:ptCount val="1"/>
                <c:pt idx="0">
                  <c:v>Pension funds (autonomous)</c:v>
                </c:pt>
              </c:strCache>
            </c:strRef>
          </c:tx>
          <c:spPr>
            <a:solidFill>
              <a:srgbClr val="000066"/>
            </a:solidFill>
          </c:spPr>
          <c:invertIfNegative val="0"/>
          <c:cat>
            <c:strRef>
              <c:f>'pag 191 - pension at a glance 2'!$A$106:$A$121</c:f>
              <c:strCache>
                <c:ptCount val="16"/>
                <c:pt idx="0">
                  <c:v>Belgium</c:v>
                </c:pt>
                <c:pt idx="1">
                  <c:v>Czech Republic</c:v>
                </c:pt>
                <c:pt idx="2">
                  <c:v>Denmark</c:v>
                </c:pt>
                <c:pt idx="3">
                  <c:v>Estonia </c:v>
                </c:pt>
                <c:pt idx="4">
                  <c:v>Finland </c:v>
                </c:pt>
                <c:pt idx="5">
                  <c:v>France </c:v>
                </c:pt>
                <c:pt idx="6">
                  <c:v>Hungary</c:v>
                </c:pt>
                <c:pt idx="7">
                  <c:v>Iceland</c:v>
                </c:pt>
                <c:pt idx="8">
                  <c:v>Ireland </c:v>
                </c:pt>
                <c:pt idx="9">
                  <c:v>Italy </c:v>
                </c:pt>
                <c:pt idx="10">
                  <c:v>Poland</c:v>
                </c:pt>
                <c:pt idx="11">
                  <c:v>Portugal </c:v>
                </c:pt>
                <c:pt idx="12">
                  <c:v>Slovak Republic</c:v>
                </c:pt>
                <c:pt idx="13">
                  <c:v>Slovenia </c:v>
                </c:pt>
                <c:pt idx="14">
                  <c:v>Spain</c:v>
                </c:pt>
                <c:pt idx="15">
                  <c:v>Sweden</c:v>
                </c:pt>
              </c:strCache>
            </c:strRef>
          </c:cat>
          <c:val>
            <c:numRef>
              <c:f>'pag 191 - pension at a glance 2'!$B$106:$B$121</c:f>
              <c:numCache>
                <c:formatCode>#,##0.0</c:formatCode>
                <c:ptCount val="16"/>
                <c:pt idx="0">
                  <c:v>25.483359071499631</c:v>
                </c:pt>
                <c:pt idx="1">
                  <c:v>100</c:v>
                </c:pt>
                <c:pt idx="2">
                  <c:v>22.187763287585412</c:v>
                </c:pt>
                <c:pt idx="3">
                  <c:v>94.401863380521917</c:v>
                </c:pt>
                <c:pt idx="4">
                  <c:v>85.147160664820035</c:v>
                </c:pt>
                <c:pt idx="5">
                  <c:v>4.3707182208127495</c:v>
                </c:pt>
                <c:pt idx="6">
                  <c:v>100</c:v>
                </c:pt>
                <c:pt idx="7">
                  <c:v>94.451341308724068</c:v>
                </c:pt>
                <c:pt idx="8">
                  <c:v>95.821551994973291</c:v>
                </c:pt>
                <c:pt idx="9">
                  <c:v>80.906793258626919</c:v>
                </c:pt>
                <c:pt idx="10">
                  <c:v>97.718528333517582</c:v>
                </c:pt>
                <c:pt idx="11">
                  <c:v>93.877605439809116</c:v>
                </c:pt>
                <c:pt idx="12">
                  <c:v>100</c:v>
                </c:pt>
                <c:pt idx="13">
                  <c:v>60.896207452722066</c:v>
                </c:pt>
                <c:pt idx="14">
                  <c:v>63.856853114287603</c:v>
                </c:pt>
                <c:pt idx="15">
                  <c:v>13.458085582250762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7-4858-86A1-B4069E98332B}"/>
            </c:ext>
          </c:extLst>
        </c:ser>
        <c:ser>
          <c:idx val="1"/>
          <c:order val="1"/>
          <c:tx>
            <c:strRef>
              <c:f>'pag 191 - pension at a glance 2'!$C$105</c:f>
              <c:strCache>
                <c:ptCount val="1"/>
                <c:pt idx="0">
                  <c:v>Book reserve (non-autonomous)</c:v>
                </c:pt>
              </c:strCache>
            </c:strRef>
          </c:tx>
          <c:spPr>
            <a:solidFill>
              <a:srgbClr val="3333FF"/>
            </a:solidFill>
          </c:spPr>
          <c:invertIfNegative val="0"/>
          <c:cat>
            <c:strRef>
              <c:f>'pag 191 - pension at a glance 2'!$A$106:$A$121</c:f>
              <c:strCache>
                <c:ptCount val="16"/>
                <c:pt idx="0">
                  <c:v>Belgium</c:v>
                </c:pt>
                <c:pt idx="1">
                  <c:v>Czech Republic</c:v>
                </c:pt>
                <c:pt idx="2">
                  <c:v>Denmark</c:v>
                </c:pt>
                <c:pt idx="3">
                  <c:v>Estonia </c:v>
                </c:pt>
                <c:pt idx="4">
                  <c:v>Finland </c:v>
                </c:pt>
                <c:pt idx="5">
                  <c:v>France </c:v>
                </c:pt>
                <c:pt idx="6">
                  <c:v>Hungary</c:v>
                </c:pt>
                <c:pt idx="7">
                  <c:v>Iceland</c:v>
                </c:pt>
                <c:pt idx="8">
                  <c:v>Ireland </c:v>
                </c:pt>
                <c:pt idx="9">
                  <c:v>Italy </c:v>
                </c:pt>
                <c:pt idx="10">
                  <c:v>Poland</c:v>
                </c:pt>
                <c:pt idx="11">
                  <c:v>Portugal </c:v>
                </c:pt>
                <c:pt idx="12">
                  <c:v>Slovak Republic</c:v>
                </c:pt>
                <c:pt idx="13">
                  <c:v>Slovenia </c:v>
                </c:pt>
                <c:pt idx="14">
                  <c:v>Spain</c:v>
                </c:pt>
                <c:pt idx="15">
                  <c:v>Sweden</c:v>
                </c:pt>
              </c:strCache>
            </c:strRef>
          </c:cat>
          <c:val>
            <c:numRef>
              <c:f>'pag 191 - pension at a glance 2'!$C$106:$C$121</c:f>
              <c:numCache>
                <c:formatCode>#,##0.0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2.6200091816992077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8.0513439458689806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E7-4858-86A1-B4069E98332B}"/>
            </c:ext>
          </c:extLst>
        </c:ser>
        <c:ser>
          <c:idx val="2"/>
          <c:order val="2"/>
          <c:tx>
            <c:strRef>
              <c:f>'pag 191 - pension at a glance 2'!$D$105</c:f>
              <c:strCache>
                <c:ptCount val="1"/>
                <c:pt idx="0">
                  <c:v>Pension insurance contracts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cat>
            <c:strRef>
              <c:f>'pag 191 - pension at a glance 2'!$A$106:$A$121</c:f>
              <c:strCache>
                <c:ptCount val="16"/>
                <c:pt idx="0">
                  <c:v>Belgium</c:v>
                </c:pt>
                <c:pt idx="1">
                  <c:v>Czech Republic</c:v>
                </c:pt>
                <c:pt idx="2">
                  <c:v>Denmark</c:v>
                </c:pt>
                <c:pt idx="3">
                  <c:v>Estonia </c:v>
                </c:pt>
                <c:pt idx="4">
                  <c:v>Finland </c:v>
                </c:pt>
                <c:pt idx="5">
                  <c:v>France </c:v>
                </c:pt>
                <c:pt idx="6">
                  <c:v>Hungary</c:v>
                </c:pt>
                <c:pt idx="7">
                  <c:v>Iceland</c:v>
                </c:pt>
                <c:pt idx="8">
                  <c:v>Ireland </c:v>
                </c:pt>
                <c:pt idx="9">
                  <c:v>Italy </c:v>
                </c:pt>
                <c:pt idx="10">
                  <c:v>Poland</c:v>
                </c:pt>
                <c:pt idx="11">
                  <c:v>Portugal </c:v>
                </c:pt>
                <c:pt idx="12">
                  <c:v>Slovak Republic</c:v>
                </c:pt>
                <c:pt idx="13">
                  <c:v>Slovenia </c:v>
                </c:pt>
                <c:pt idx="14">
                  <c:v>Spain</c:v>
                </c:pt>
                <c:pt idx="15">
                  <c:v>Sweden</c:v>
                </c:pt>
              </c:strCache>
            </c:strRef>
          </c:cat>
          <c:val>
            <c:numRef>
              <c:f>'pag 191 - pension at a glance 2'!$D$106:$D$121</c:f>
              <c:numCache>
                <c:formatCode>#,##0.0</c:formatCode>
                <c:ptCount val="16"/>
                <c:pt idx="0">
                  <c:v>74.516640928500337</c:v>
                </c:pt>
                <c:pt idx="1">
                  <c:v>0</c:v>
                </c:pt>
                <c:pt idx="2">
                  <c:v>65.442499951885893</c:v>
                </c:pt>
                <c:pt idx="3">
                  <c:v>5.5981366194780779</c:v>
                </c:pt>
                <c:pt idx="4">
                  <c:v>14.852839335180073</c:v>
                </c:pt>
                <c:pt idx="5">
                  <c:v>95.629281779187252</c:v>
                </c:pt>
                <c:pt idx="6">
                  <c:v>0</c:v>
                </c:pt>
                <c:pt idx="7">
                  <c:v>1.0990847657612719</c:v>
                </c:pt>
                <c:pt idx="8">
                  <c:v>4.1784480050267074</c:v>
                </c:pt>
                <c:pt idx="9">
                  <c:v>16.473197559673853</c:v>
                </c:pt>
                <c:pt idx="10">
                  <c:v>1.4201385691590551</c:v>
                </c:pt>
                <c:pt idx="11">
                  <c:v>0</c:v>
                </c:pt>
                <c:pt idx="12">
                  <c:v>0</c:v>
                </c:pt>
                <c:pt idx="13">
                  <c:v>39.103792547277912</c:v>
                </c:pt>
                <c:pt idx="14">
                  <c:v>28.091802939843376</c:v>
                </c:pt>
                <c:pt idx="15">
                  <c:v>82.697882653657572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E7-4858-86A1-B4069E98332B}"/>
            </c:ext>
          </c:extLst>
        </c:ser>
        <c:ser>
          <c:idx val="3"/>
          <c:order val="3"/>
          <c:tx>
            <c:strRef>
              <c:f>'pag 191 - pension at a glance 2'!$E$105</c:f>
              <c:strCache>
                <c:ptCount val="1"/>
                <c:pt idx="0">
                  <c:v>Bank / investment company managed funds</c:v>
                </c:pt>
              </c:strCache>
            </c:strRef>
          </c:tx>
          <c:invertIfNegative val="0"/>
          <c:cat>
            <c:strRef>
              <c:f>'pag 191 - pension at a glance 2'!$A$106:$A$121</c:f>
              <c:strCache>
                <c:ptCount val="16"/>
                <c:pt idx="0">
                  <c:v>Belgium</c:v>
                </c:pt>
                <c:pt idx="1">
                  <c:v>Czech Republic</c:v>
                </c:pt>
                <c:pt idx="2">
                  <c:v>Denmark</c:v>
                </c:pt>
                <c:pt idx="3">
                  <c:v>Estonia </c:v>
                </c:pt>
                <c:pt idx="4">
                  <c:v>Finland </c:v>
                </c:pt>
                <c:pt idx="5">
                  <c:v>France </c:v>
                </c:pt>
                <c:pt idx="6">
                  <c:v>Hungary</c:v>
                </c:pt>
                <c:pt idx="7">
                  <c:v>Iceland</c:v>
                </c:pt>
                <c:pt idx="8">
                  <c:v>Ireland </c:v>
                </c:pt>
                <c:pt idx="9">
                  <c:v>Italy </c:v>
                </c:pt>
                <c:pt idx="10">
                  <c:v>Poland</c:v>
                </c:pt>
                <c:pt idx="11">
                  <c:v>Portugal </c:v>
                </c:pt>
                <c:pt idx="12">
                  <c:v>Slovak Republic</c:v>
                </c:pt>
                <c:pt idx="13">
                  <c:v>Slovenia </c:v>
                </c:pt>
                <c:pt idx="14">
                  <c:v>Spain</c:v>
                </c:pt>
                <c:pt idx="15">
                  <c:v>Sweden</c:v>
                </c:pt>
              </c:strCache>
            </c:strRef>
          </c:cat>
          <c:val>
            <c:numRef>
              <c:f>'pag 191 - pension at a glance 2'!$E$106:$E$121</c:f>
              <c:numCache>
                <c:formatCode>#,##0.0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12.369736760528697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4.4495739255145832</c:v>
                </c:pt>
                <c:pt idx="8">
                  <c:v>0</c:v>
                </c:pt>
                <c:pt idx="9">
                  <c:v>0</c:v>
                </c:pt>
                <c:pt idx="10">
                  <c:v>0.86133309732334951</c:v>
                </c:pt>
                <c:pt idx="11">
                  <c:v>6.1223945601908687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3.844031764091616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E7-4858-86A1-B4069E98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923792"/>
        <c:axId val="117165976"/>
      </c:barChart>
      <c:catAx>
        <c:axId val="116923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7165976"/>
        <c:crosses val="autoZero"/>
        <c:auto val="1"/>
        <c:lblAlgn val="ctr"/>
        <c:lblOffset val="100"/>
        <c:noMultiLvlLbl val="0"/>
      </c:catAx>
      <c:valAx>
        <c:axId val="117165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692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42389449887432"/>
          <c:y val="0.41262272228504293"/>
          <c:w val="0.1690422279109762"/>
          <c:h val="0.341459776919763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Occupational pension plans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F4'!$A$10:$A$30</c:f>
              <c:strCache>
                <c:ptCount val="21"/>
                <c:pt idx="0">
                  <c:v>Belgium</c:v>
                </c:pt>
                <c:pt idx="1">
                  <c:v>Denmark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Greece</c:v>
                </c:pt>
                <c:pt idx="6">
                  <c:v>Ireland</c:v>
                </c:pt>
                <c:pt idx="7">
                  <c:v>Korea</c:v>
                </c:pt>
                <c:pt idx="8">
                  <c:v>Luxembourg</c:v>
                </c:pt>
                <c:pt idx="9">
                  <c:v>Norway</c:v>
                </c:pt>
                <c:pt idx="10">
                  <c:v>Switzerland</c:v>
                </c:pt>
                <c:pt idx="11">
                  <c:v>United Kingdom</c:v>
                </c:pt>
                <c:pt idx="12">
                  <c:v>United States</c:v>
                </c:pt>
                <c:pt idx="13">
                  <c:v>Portugal</c:v>
                </c:pt>
                <c:pt idx="14">
                  <c:v>Iceland</c:v>
                </c:pt>
                <c:pt idx="15">
                  <c:v>Italy</c:v>
                </c:pt>
                <c:pt idx="16">
                  <c:v>Israel</c:v>
                </c:pt>
                <c:pt idx="17">
                  <c:v>Turkey</c:v>
                </c:pt>
                <c:pt idx="18">
                  <c:v>New Zealand (1)</c:v>
                </c:pt>
                <c:pt idx="19">
                  <c:v>Australia (2)</c:v>
                </c:pt>
                <c:pt idx="20">
                  <c:v>Spain</c:v>
                </c:pt>
              </c:strCache>
            </c:strRef>
          </c:cat>
          <c:val>
            <c:numRef>
              <c:f>'Data F4'!$B$10:$B$30</c:f>
              <c:numCache>
                <c:formatCode>#,##0.0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97.488781123326945</c:v>
                </c:pt>
                <c:pt idx="14">
                  <c:v>90.195903973975277</c:v>
                </c:pt>
                <c:pt idx="15">
                  <c:v>88.626364541478509</c:v>
                </c:pt>
                <c:pt idx="16">
                  <c:v>67.713626248536229</c:v>
                </c:pt>
                <c:pt idx="17">
                  <c:v>57.291784634841498</c:v>
                </c:pt>
                <c:pt idx="18">
                  <c:v>43.039917949521985</c:v>
                </c:pt>
                <c:pt idx="19">
                  <c:v>41.351974313166465</c:v>
                </c:pt>
                <c:pt idx="20">
                  <c:v>33.600840549698269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7-4368-BD7E-0CB73785FEE5}"/>
            </c:ext>
          </c:extLst>
        </c:ser>
        <c:ser>
          <c:idx val="1"/>
          <c:order val="1"/>
          <c:tx>
            <c:v>Personal pension plans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F4'!$A$10:$A$30</c:f>
              <c:strCache>
                <c:ptCount val="21"/>
                <c:pt idx="0">
                  <c:v>Belgium</c:v>
                </c:pt>
                <c:pt idx="1">
                  <c:v>Denmark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Greece</c:v>
                </c:pt>
                <c:pt idx="6">
                  <c:v>Ireland</c:v>
                </c:pt>
                <c:pt idx="7">
                  <c:v>Korea</c:v>
                </c:pt>
                <c:pt idx="8">
                  <c:v>Luxembourg</c:v>
                </c:pt>
                <c:pt idx="9">
                  <c:v>Norway</c:v>
                </c:pt>
                <c:pt idx="10">
                  <c:v>Switzerland</c:v>
                </c:pt>
                <c:pt idx="11">
                  <c:v>United Kingdom</c:v>
                </c:pt>
                <c:pt idx="12">
                  <c:v>United States</c:v>
                </c:pt>
                <c:pt idx="13">
                  <c:v>Portugal</c:v>
                </c:pt>
                <c:pt idx="14">
                  <c:v>Iceland</c:v>
                </c:pt>
                <c:pt idx="15">
                  <c:v>Italy</c:v>
                </c:pt>
                <c:pt idx="16">
                  <c:v>Israel</c:v>
                </c:pt>
                <c:pt idx="17">
                  <c:v>Turkey</c:v>
                </c:pt>
                <c:pt idx="18">
                  <c:v>New Zealand (1)</c:v>
                </c:pt>
                <c:pt idx="19">
                  <c:v>Australia (2)</c:v>
                </c:pt>
                <c:pt idx="20">
                  <c:v>Spain</c:v>
                </c:pt>
              </c:strCache>
            </c:strRef>
          </c:cat>
          <c:val>
            <c:numRef>
              <c:f>'Data F4'!$C$10:$C$30</c:f>
              <c:numCache>
                <c:formatCode>#,##0.0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2.5112188766730643</c:v>
                </c:pt>
                <c:pt idx="14">
                  <c:v>9.8040960260247321</c:v>
                </c:pt>
                <c:pt idx="15">
                  <c:v>11.373635458521498</c:v>
                </c:pt>
                <c:pt idx="16">
                  <c:v>32.286373751463792</c:v>
                </c:pt>
                <c:pt idx="17">
                  <c:v>42.708215365158509</c:v>
                </c:pt>
                <c:pt idx="18">
                  <c:v>56.960082050478036</c:v>
                </c:pt>
                <c:pt idx="19">
                  <c:v>58.64802568683352</c:v>
                </c:pt>
                <c:pt idx="20">
                  <c:v>66.399159450301724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7-4368-BD7E-0CB73785F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723752"/>
        <c:axId val="205492664"/>
      </c:barChart>
      <c:catAx>
        <c:axId val="20572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492664"/>
        <c:crosses val="autoZero"/>
        <c:auto val="1"/>
        <c:lblAlgn val="ctr"/>
        <c:lblOffset val="100"/>
        <c:tickLblSkip val="1"/>
        <c:noMultiLvlLbl val="0"/>
      </c:catAx>
      <c:valAx>
        <c:axId val="2054926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72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Foglio1!$C$2</c:f>
              <c:strCache>
                <c:ptCount val="1"/>
                <c:pt idx="0">
                  <c:v>Defined benefit / Hybrid-mixed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Foglio1!$B$3:$B$31</c:f>
              <c:strCache>
                <c:ptCount val="29"/>
                <c:pt idx="0">
                  <c:v>Chile</c:v>
                </c:pt>
                <c:pt idx="1">
                  <c:v>Czech Republic</c:v>
                </c:pt>
                <c:pt idx="2">
                  <c:v>Estonia</c:v>
                </c:pt>
                <c:pt idx="3">
                  <c:v>France</c:v>
                </c:pt>
                <c:pt idx="4">
                  <c:v>Greece</c:v>
                </c:pt>
                <c:pt idx="5">
                  <c:v>Hungary</c:v>
                </c:pt>
                <c:pt idx="6">
                  <c:v>Latvia</c:v>
                </c:pt>
                <c:pt idx="7">
                  <c:v>Poland</c:v>
                </c:pt>
                <c:pt idx="8">
                  <c:v>Slovak Republic</c:v>
                </c:pt>
                <c:pt idx="9">
                  <c:v>Slovenia</c:v>
                </c:pt>
                <c:pt idx="10">
                  <c:v>Italy</c:v>
                </c:pt>
                <c:pt idx="11">
                  <c:v>Denmark</c:v>
                </c:pt>
                <c:pt idx="12">
                  <c:v>Mexico</c:v>
                </c:pt>
                <c:pt idx="13">
                  <c:v>Australia (1)</c:v>
                </c:pt>
                <c:pt idx="14">
                  <c:v>New Zealand (2)</c:v>
                </c:pt>
                <c:pt idx="15">
                  <c:v>Iceland</c:v>
                </c:pt>
                <c:pt idx="16">
                  <c:v>Spain</c:v>
                </c:pt>
                <c:pt idx="17">
                  <c:v>Turkey</c:v>
                </c:pt>
                <c:pt idx="18">
                  <c:v>United States (3)</c:v>
                </c:pt>
                <c:pt idx="19">
                  <c:v>Ireland</c:v>
                </c:pt>
                <c:pt idx="20">
                  <c:v>Israel</c:v>
                </c:pt>
                <c:pt idx="21">
                  <c:v>Korea</c:v>
                </c:pt>
                <c:pt idx="22">
                  <c:v>Portugal</c:v>
                </c:pt>
                <c:pt idx="23">
                  <c:v>Belgium (2,4)</c:v>
                </c:pt>
                <c:pt idx="24">
                  <c:v>Luxembourg (5)</c:v>
                </c:pt>
                <c:pt idx="25">
                  <c:v>Canada (3)</c:v>
                </c:pt>
                <c:pt idx="26">
                  <c:v>Finland</c:v>
                </c:pt>
                <c:pt idx="27">
                  <c:v>Germany</c:v>
                </c:pt>
                <c:pt idx="28">
                  <c:v>Switzerland</c:v>
                </c:pt>
              </c:strCache>
            </c:strRef>
          </c:cat>
          <c:val>
            <c:numRef>
              <c:f>Foglio1!$C$3:$C$31</c:f>
              <c:numCache>
                <c:formatCode>#,##0.0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5.6626248977705078</c:v>
                </c:pt>
                <c:pt idx="11">
                  <c:v>6.7170606220868798</c:v>
                </c:pt>
                <c:pt idx="12">
                  <c:v>9.6473264017575477</c:v>
                </c:pt>
                <c:pt idx="13">
                  <c:v>9.9206538897618302</c:v>
                </c:pt>
                <c:pt idx="14">
                  <c:v>17.553118865403899</c:v>
                </c:pt>
                <c:pt idx="15">
                  <c:v>23.932280279320334</c:v>
                </c:pt>
                <c:pt idx="16">
                  <c:v>24.945949193438498</c:v>
                </c:pt>
                <c:pt idx="17">
                  <c:v>52.238013867016342</c:v>
                </c:pt>
                <c:pt idx="18">
                  <c:v>56.041595408086572</c:v>
                </c:pt>
                <c:pt idx="19">
                  <c:v>62.003454231433508</c:v>
                </c:pt>
                <c:pt idx="20">
                  <c:v>67.713626248536215</c:v>
                </c:pt>
                <c:pt idx="21">
                  <c:v>68.614660750041182</c:v>
                </c:pt>
                <c:pt idx="22">
                  <c:v>82.399294132761824</c:v>
                </c:pt>
                <c:pt idx="23">
                  <c:v>83.261802575107296</c:v>
                </c:pt>
                <c:pt idx="24">
                  <c:v>85.567085647471501</c:v>
                </c:pt>
                <c:pt idx="25">
                  <c:v>97.523148721661215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7-4D87-BE91-90D1F5C8FD00}"/>
            </c:ext>
          </c:extLst>
        </c:ser>
        <c:ser>
          <c:idx val="1"/>
          <c:order val="1"/>
          <c:tx>
            <c:strRef>
              <c:f>Foglio1!$D$2</c:f>
              <c:strCache>
                <c:ptCount val="1"/>
                <c:pt idx="0">
                  <c:v>Defined contribution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Foglio1!$B$3:$B$31</c:f>
              <c:strCache>
                <c:ptCount val="29"/>
                <c:pt idx="0">
                  <c:v>Chile</c:v>
                </c:pt>
                <c:pt idx="1">
                  <c:v>Czech Republic</c:v>
                </c:pt>
                <c:pt idx="2">
                  <c:v>Estonia</c:v>
                </c:pt>
                <c:pt idx="3">
                  <c:v>France</c:v>
                </c:pt>
                <c:pt idx="4">
                  <c:v>Greece</c:v>
                </c:pt>
                <c:pt idx="5">
                  <c:v>Hungary</c:v>
                </c:pt>
                <c:pt idx="6">
                  <c:v>Latvia</c:v>
                </c:pt>
                <c:pt idx="7">
                  <c:v>Poland</c:v>
                </c:pt>
                <c:pt idx="8">
                  <c:v>Slovak Republic</c:v>
                </c:pt>
                <c:pt idx="9">
                  <c:v>Slovenia</c:v>
                </c:pt>
                <c:pt idx="10">
                  <c:v>Italy</c:v>
                </c:pt>
                <c:pt idx="11">
                  <c:v>Denmark</c:v>
                </c:pt>
                <c:pt idx="12">
                  <c:v>Mexico</c:v>
                </c:pt>
                <c:pt idx="13">
                  <c:v>Australia (1)</c:v>
                </c:pt>
                <c:pt idx="14">
                  <c:v>New Zealand (2)</c:v>
                </c:pt>
                <c:pt idx="15">
                  <c:v>Iceland</c:v>
                </c:pt>
                <c:pt idx="16">
                  <c:v>Spain</c:v>
                </c:pt>
                <c:pt idx="17">
                  <c:v>Turkey</c:v>
                </c:pt>
                <c:pt idx="18">
                  <c:v>United States (3)</c:v>
                </c:pt>
                <c:pt idx="19">
                  <c:v>Ireland</c:v>
                </c:pt>
                <c:pt idx="20">
                  <c:v>Israel</c:v>
                </c:pt>
                <c:pt idx="21">
                  <c:v>Korea</c:v>
                </c:pt>
                <c:pt idx="22">
                  <c:v>Portugal</c:v>
                </c:pt>
                <c:pt idx="23">
                  <c:v>Belgium (2,4)</c:v>
                </c:pt>
                <c:pt idx="24">
                  <c:v>Luxembourg (5)</c:v>
                </c:pt>
                <c:pt idx="25">
                  <c:v>Canada (3)</c:v>
                </c:pt>
                <c:pt idx="26">
                  <c:v>Finland</c:v>
                </c:pt>
                <c:pt idx="27">
                  <c:v>Germany</c:v>
                </c:pt>
                <c:pt idx="28">
                  <c:v>Switzerland</c:v>
                </c:pt>
              </c:strCache>
            </c:strRef>
          </c:cat>
          <c:val>
            <c:numRef>
              <c:f>Foglio1!$D$3:$D$31</c:f>
              <c:numCache>
                <c:formatCode>#,##0.0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99.999999999999986</c:v>
                </c:pt>
                <c:pt idx="6">
                  <c:v>99.999999999999986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94.337375102229487</c:v>
                </c:pt>
                <c:pt idx="11">
                  <c:v>93.282939377913124</c:v>
                </c:pt>
                <c:pt idx="12">
                  <c:v>90.352673598242447</c:v>
                </c:pt>
                <c:pt idx="13">
                  <c:v>90.079346110238177</c:v>
                </c:pt>
                <c:pt idx="14">
                  <c:v>82.446881134596111</c:v>
                </c:pt>
                <c:pt idx="15">
                  <c:v>76.067719720679676</c:v>
                </c:pt>
                <c:pt idx="16">
                  <c:v>75.054050806562074</c:v>
                </c:pt>
                <c:pt idx="17">
                  <c:v>47.761986132983651</c:v>
                </c:pt>
                <c:pt idx="18">
                  <c:v>43.958404591913428</c:v>
                </c:pt>
                <c:pt idx="19">
                  <c:v>37.996545768566492</c:v>
                </c:pt>
                <c:pt idx="20">
                  <c:v>32.286373751463792</c:v>
                </c:pt>
                <c:pt idx="21">
                  <c:v>31.385339249958818</c:v>
                </c:pt>
                <c:pt idx="22">
                  <c:v>17.600705867238183</c:v>
                </c:pt>
                <c:pt idx="23">
                  <c:v>16.738197424892704</c:v>
                </c:pt>
                <c:pt idx="24">
                  <c:v>14.432914352528499</c:v>
                </c:pt>
                <c:pt idx="25">
                  <c:v>2.476851278338791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7-4D87-BE91-90D1F5C8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936248"/>
        <c:axId val="206936640"/>
      </c:barChart>
      <c:catAx>
        <c:axId val="20693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64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6936640"/>
        <c:crosses val="autoZero"/>
        <c:auto val="1"/>
        <c:lblAlgn val="ctr"/>
        <c:lblOffset val="100"/>
        <c:tickLblSkip val="1"/>
        <c:noMultiLvlLbl val="0"/>
      </c:catAx>
      <c:valAx>
        <c:axId val="2069366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6936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Foglio1!$C$2</c:f>
              <c:strCache>
                <c:ptCount val="1"/>
                <c:pt idx="0">
                  <c:v>Equities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Foglio1!$B$3:$B$29</c:f>
              <c:strCache>
                <c:ptCount val="27"/>
                <c:pt idx="0">
                  <c:v>Poland</c:v>
                </c:pt>
                <c:pt idx="1">
                  <c:v>Australia</c:v>
                </c:pt>
                <c:pt idx="2">
                  <c:v>United States</c:v>
                </c:pt>
                <c:pt idx="3">
                  <c:v>Finland</c:v>
                </c:pt>
                <c:pt idx="4">
                  <c:v>Netherlands</c:v>
                </c:pt>
                <c:pt idx="5">
                  <c:v>Norway</c:v>
                </c:pt>
                <c:pt idx="6">
                  <c:v>Estonia</c:v>
                </c:pt>
                <c:pt idx="7">
                  <c:v>Chile</c:v>
                </c:pt>
                <c:pt idx="8">
                  <c:v>Austria</c:v>
                </c:pt>
                <c:pt idx="9">
                  <c:v>Iceland</c:v>
                </c:pt>
                <c:pt idx="10">
                  <c:v>Canada</c:v>
                </c:pt>
                <c:pt idx="11">
                  <c:v>Luxembourg</c:v>
                </c:pt>
                <c:pt idx="12">
                  <c:v>Latvia</c:v>
                </c:pt>
                <c:pt idx="13">
                  <c:v>United Kingdom</c:v>
                </c:pt>
                <c:pt idx="14">
                  <c:v>Italy</c:v>
                </c:pt>
                <c:pt idx="15">
                  <c:v>Portugal</c:v>
                </c:pt>
                <c:pt idx="16">
                  <c:v>Mexico</c:v>
                </c:pt>
                <c:pt idx="17">
                  <c:v>Denmark</c:v>
                </c:pt>
                <c:pt idx="18">
                  <c:v>Spain</c:v>
                </c:pt>
                <c:pt idx="19">
                  <c:v>Turkey</c:v>
                </c:pt>
                <c:pt idx="20">
                  <c:v>Hungary</c:v>
                </c:pt>
                <c:pt idx="21">
                  <c:v>Greece</c:v>
                </c:pt>
                <c:pt idx="22">
                  <c:v>Japan</c:v>
                </c:pt>
                <c:pt idx="23">
                  <c:v>Germany</c:v>
                </c:pt>
                <c:pt idx="24">
                  <c:v>Slovak Republic</c:v>
                </c:pt>
                <c:pt idx="25">
                  <c:v>Slovenia</c:v>
                </c:pt>
                <c:pt idx="26">
                  <c:v>Czech Republic</c:v>
                </c:pt>
              </c:strCache>
            </c:strRef>
          </c:cat>
          <c:val>
            <c:numRef>
              <c:f>Foglio1!$C$3:$C$29</c:f>
              <c:numCache>
                <c:formatCode>0.0</c:formatCode>
                <c:ptCount val="27"/>
                <c:pt idx="0">
                  <c:v>82.885411185385848</c:v>
                </c:pt>
                <c:pt idx="1">
                  <c:v>51.068858272133539</c:v>
                </c:pt>
                <c:pt idx="2">
                  <c:v>44.664226436446249</c:v>
                </c:pt>
                <c:pt idx="3">
                  <c:v>39.600209414116414</c:v>
                </c:pt>
                <c:pt idx="4">
                  <c:v>39.221946176637069</c:v>
                </c:pt>
                <c:pt idx="5">
                  <c:v>36.000050521954947</c:v>
                </c:pt>
                <c:pt idx="6">
                  <c:v>33.825748376128438</c:v>
                </c:pt>
                <c:pt idx="7">
                  <c:v>33.586368974012878</c:v>
                </c:pt>
                <c:pt idx="8">
                  <c:v>33.456499832045687</c:v>
                </c:pt>
                <c:pt idx="9">
                  <c:v>33.402458227938297</c:v>
                </c:pt>
                <c:pt idx="10">
                  <c:v>27.80642108147152</c:v>
                </c:pt>
                <c:pt idx="11">
                  <c:v>23.32696833784804</c:v>
                </c:pt>
                <c:pt idx="12">
                  <c:v>23.109133734624443</c:v>
                </c:pt>
                <c:pt idx="13">
                  <c:v>21.745378609261753</c:v>
                </c:pt>
                <c:pt idx="14">
                  <c:v>20.45075125208681</c:v>
                </c:pt>
                <c:pt idx="15">
                  <c:v>19.766329393860776</c:v>
                </c:pt>
                <c:pt idx="16">
                  <c:v>17.618797809139501</c:v>
                </c:pt>
                <c:pt idx="17">
                  <c:v>17.12290736899449</c:v>
                </c:pt>
                <c:pt idx="18">
                  <c:v>13.556975106910272</c:v>
                </c:pt>
                <c:pt idx="19">
                  <c:v>11.850934897892691</c:v>
                </c:pt>
                <c:pt idx="20">
                  <c:v>10.163872057225563</c:v>
                </c:pt>
                <c:pt idx="21">
                  <c:v>9.810479375696767</c:v>
                </c:pt>
                <c:pt idx="22">
                  <c:v>9.4703471193560773</c:v>
                </c:pt>
                <c:pt idx="23">
                  <c:v>5.8112930409483363</c:v>
                </c:pt>
                <c:pt idx="24">
                  <c:v>2.5616821955472746</c:v>
                </c:pt>
                <c:pt idx="25">
                  <c:v>1.3905701335393759</c:v>
                </c:pt>
                <c:pt idx="26">
                  <c:v>0.36580170793690225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E-4C7A-AB92-49FADACB644C}"/>
            </c:ext>
          </c:extLst>
        </c:ser>
        <c:ser>
          <c:idx val="1"/>
          <c:order val="1"/>
          <c:tx>
            <c:strRef>
              <c:f>Foglio1!$D$2</c:f>
              <c:strCache>
                <c:ptCount val="1"/>
                <c:pt idx="0">
                  <c:v>Bills and bonds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Foglio1!$B$3:$B$29</c:f>
              <c:strCache>
                <c:ptCount val="27"/>
                <c:pt idx="0">
                  <c:v>Poland</c:v>
                </c:pt>
                <c:pt idx="1">
                  <c:v>Australia</c:v>
                </c:pt>
                <c:pt idx="2">
                  <c:v>United States</c:v>
                </c:pt>
                <c:pt idx="3">
                  <c:v>Finland</c:v>
                </c:pt>
                <c:pt idx="4">
                  <c:v>Netherlands</c:v>
                </c:pt>
                <c:pt idx="5">
                  <c:v>Norway</c:v>
                </c:pt>
                <c:pt idx="6">
                  <c:v>Estonia</c:v>
                </c:pt>
                <c:pt idx="7">
                  <c:v>Chile</c:v>
                </c:pt>
                <c:pt idx="8">
                  <c:v>Austria</c:v>
                </c:pt>
                <c:pt idx="9">
                  <c:v>Iceland</c:v>
                </c:pt>
                <c:pt idx="10">
                  <c:v>Canada</c:v>
                </c:pt>
                <c:pt idx="11">
                  <c:v>Luxembourg</c:v>
                </c:pt>
                <c:pt idx="12">
                  <c:v>Latvia</c:v>
                </c:pt>
                <c:pt idx="13">
                  <c:v>United Kingdom</c:v>
                </c:pt>
                <c:pt idx="14">
                  <c:v>Italy</c:v>
                </c:pt>
                <c:pt idx="15">
                  <c:v>Portugal</c:v>
                </c:pt>
                <c:pt idx="16">
                  <c:v>Mexico</c:v>
                </c:pt>
                <c:pt idx="17">
                  <c:v>Denmark</c:v>
                </c:pt>
                <c:pt idx="18">
                  <c:v>Spain</c:v>
                </c:pt>
                <c:pt idx="19">
                  <c:v>Turkey</c:v>
                </c:pt>
                <c:pt idx="20">
                  <c:v>Hungary</c:v>
                </c:pt>
                <c:pt idx="21">
                  <c:v>Greece</c:v>
                </c:pt>
                <c:pt idx="22">
                  <c:v>Japan</c:v>
                </c:pt>
                <c:pt idx="23">
                  <c:v>Germany</c:v>
                </c:pt>
                <c:pt idx="24">
                  <c:v>Slovak Republic</c:v>
                </c:pt>
                <c:pt idx="25">
                  <c:v>Slovenia</c:v>
                </c:pt>
                <c:pt idx="26">
                  <c:v>Czech Republic</c:v>
                </c:pt>
              </c:strCache>
            </c:strRef>
          </c:cat>
          <c:val>
            <c:numRef>
              <c:f>Foglio1!$D$3:$D$29</c:f>
              <c:numCache>
                <c:formatCode>0.0</c:formatCode>
                <c:ptCount val="27"/>
                <c:pt idx="0">
                  <c:v>8.8109762039328796</c:v>
                </c:pt>
                <c:pt idx="1">
                  <c:v>10.15006133773273</c:v>
                </c:pt>
                <c:pt idx="2">
                  <c:v>36.847294974001166</c:v>
                </c:pt>
                <c:pt idx="3">
                  <c:v>35.099709675884064</c:v>
                </c:pt>
                <c:pt idx="4">
                  <c:v>44.660096834370279</c:v>
                </c:pt>
                <c:pt idx="5">
                  <c:v>56.000113674398634</c:v>
                </c:pt>
                <c:pt idx="6">
                  <c:v>42.564522088270408</c:v>
                </c:pt>
                <c:pt idx="7">
                  <c:v>65.611629370461998</c:v>
                </c:pt>
                <c:pt idx="8">
                  <c:v>45.688372762608573</c:v>
                </c:pt>
                <c:pt idx="9">
                  <c:v>50.011243720830812</c:v>
                </c:pt>
                <c:pt idx="10">
                  <c:v>34.992733463198427</c:v>
                </c:pt>
                <c:pt idx="11">
                  <c:v>66.102909923683498</c:v>
                </c:pt>
                <c:pt idx="12">
                  <c:v>61.031143679665007</c:v>
                </c:pt>
                <c:pt idx="13">
                  <c:v>42.866391445872743</c:v>
                </c:pt>
                <c:pt idx="14">
                  <c:v>48.998330550918197</c:v>
                </c:pt>
                <c:pt idx="15">
                  <c:v>54.791248203088159</c:v>
                </c:pt>
                <c:pt idx="16">
                  <c:v>79.767617783387692</c:v>
                </c:pt>
                <c:pt idx="17">
                  <c:v>62.176650533241137</c:v>
                </c:pt>
                <c:pt idx="18">
                  <c:v>63.928739545396063</c:v>
                </c:pt>
                <c:pt idx="19">
                  <c:v>54.062113594199992</c:v>
                </c:pt>
                <c:pt idx="20">
                  <c:v>81.693311690700583</c:v>
                </c:pt>
                <c:pt idx="21">
                  <c:v>81.493868450390181</c:v>
                </c:pt>
                <c:pt idx="22">
                  <c:v>32.250358561990076</c:v>
                </c:pt>
                <c:pt idx="23">
                  <c:v>50.805502462172925</c:v>
                </c:pt>
                <c:pt idx="24">
                  <c:v>79.933649536191595</c:v>
                </c:pt>
                <c:pt idx="25">
                  <c:v>77.486582951065998</c:v>
                </c:pt>
                <c:pt idx="26">
                  <c:v>90.719540568857312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E-4C7A-AB92-49FADACB644C}"/>
            </c:ext>
          </c:extLst>
        </c:ser>
        <c:ser>
          <c:idx val="2"/>
          <c:order val="2"/>
          <c:tx>
            <c:strRef>
              <c:f>Foglio1!$E$2</c:f>
              <c:strCache>
                <c:ptCount val="1"/>
                <c:pt idx="0">
                  <c:v>Cash and deposits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Foglio1!$B$3:$B$29</c:f>
              <c:strCache>
                <c:ptCount val="27"/>
                <c:pt idx="0">
                  <c:v>Poland</c:v>
                </c:pt>
                <c:pt idx="1">
                  <c:v>Australia</c:v>
                </c:pt>
                <c:pt idx="2">
                  <c:v>United States</c:v>
                </c:pt>
                <c:pt idx="3">
                  <c:v>Finland</c:v>
                </c:pt>
                <c:pt idx="4">
                  <c:v>Netherlands</c:v>
                </c:pt>
                <c:pt idx="5">
                  <c:v>Norway</c:v>
                </c:pt>
                <c:pt idx="6">
                  <c:v>Estonia</c:v>
                </c:pt>
                <c:pt idx="7">
                  <c:v>Chile</c:v>
                </c:pt>
                <c:pt idx="8">
                  <c:v>Austria</c:v>
                </c:pt>
                <c:pt idx="9">
                  <c:v>Iceland</c:v>
                </c:pt>
                <c:pt idx="10">
                  <c:v>Canada</c:v>
                </c:pt>
                <c:pt idx="11">
                  <c:v>Luxembourg</c:v>
                </c:pt>
                <c:pt idx="12">
                  <c:v>Latvia</c:v>
                </c:pt>
                <c:pt idx="13">
                  <c:v>United Kingdom</c:v>
                </c:pt>
                <c:pt idx="14">
                  <c:v>Italy</c:v>
                </c:pt>
                <c:pt idx="15">
                  <c:v>Portugal</c:v>
                </c:pt>
                <c:pt idx="16">
                  <c:v>Mexico</c:v>
                </c:pt>
                <c:pt idx="17">
                  <c:v>Denmark</c:v>
                </c:pt>
                <c:pt idx="18">
                  <c:v>Spain</c:v>
                </c:pt>
                <c:pt idx="19">
                  <c:v>Turkey</c:v>
                </c:pt>
                <c:pt idx="20">
                  <c:v>Hungary</c:v>
                </c:pt>
                <c:pt idx="21">
                  <c:v>Greece</c:v>
                </c:pt>
                <c:pt idx="22">
                  <c:v>Japan</c:v>
                </c:pt>
                <c:pt idx="23">
                  <c:v>Germany</c:v>
                </c:pt>
                <c:pt idx="24">
                  <c:v>Slovak Republic</c:v>
                </c:pt>
                <c:pt idx="25">
                  <c:v>Slovenia</c:v>
                </c:pt>
                <c:pt idx="26">
                  <c:v>Czech Republic</c:v>
                </c:pt>
              </c:strCache>
            </c:strRef>
          </c:cat>
          <c:val>
            <c:numRef>
              <c:f>Foglio1!$E$3:$E$29</c:f>
              <c:numCache>
                <c:formatCode>0.0</c:formatCode>
                <c:ptCount val="27"/>
                <c:pt idx="0">
                  <c:v>7.3031773563823226</c:v>
                </c:pt>
                <c:pt idx="1">
                  <c:v>16.712861550836138</c:v>
                </c:pt>
                <c:pt idx="2">
                  <c:v>0.96347105566299518</c:v>
                </c:pt>
                <c:pt idx="3">
                  <c:v>2.6995383370615391</c:v>
                </c:pt>
                <c:pt idx="4">
                  <c:v>1.7651391530268832</c:v>
                </c:pt>
                <c:pt idx="5">
                  <c:v>2.33948227626668</c:v>
                </c:pt>
                <c:pt idx="6">
                  <c:v>23.313925247650101</c:v>
                </c:pt>
                <c:pt idx="7">
                  <c:v>0.29035405952853793</c:v>
                </c:pt>
                <c:pt idx="8">
                  <c:v>8.9399683286146168</c:v>
                </c:pt>
                <c:pt idx="9">
                  <c:v>4.8631586447682498</c:v>
                </c:pt>
                <c:pt idx="10">
                  <c:v>4.4648220263240361</c:v>
                </c:pt>
                <c:pt idx="11">
                  <c:v>2.7221457435942984</c:v>
                </c:pt>
                <c:pt idx="12">
                  <c:v>11.934048678356451</c:v>
                </c:pt>
                <c:pt idx="13">
                  <c:v>4.0720030593471188</c:v>
                </c:pt>
                <c:pt idx="14">
                  <c:v>4.1736227045075127</c:v>
                </c:pt>
                <c:pt idx="15">
                  <c:v>6.5033115392334597</c:v>
                </c:pt>
                <c:pt idx="16">
                  <c:v>0.62760081356600295</c:v>
                </c:pt>
                <c:pt idx="17">
                  <c:v>0.20868690678232443</c:v>
                </c:pt>
                <c:pt idx="18">
                  <c:v>14.882526149183033</c:v>
                </c:pt>
                <c:pt idx="19">
                  <c:v>8.3719844818803715</c:v>
                </c:pt>
                <c:pt idx="20">
                  <c:v>5.631301779236173</c:v>
                </c:pt>
                <c:pt idx="21">
                  <c:v>5.9085841694537349</c:v>
                </c:pt>
                <c:pt idx="22">
                  <c:v>7.5203968869765578</c:v>
                </c:pt>
                <c:pt idx="23">
                  <c:v>3.9799636558795561</c:v>
                </c:pt>
                <c:pt idx="24">
                  <c:v>12.446886014677776</c:v>
                </c:pt>
                <c:pt idx="25">
                  <c:v>19.257909073677503</c:v>
                </c:pt>
                <c:pt idx="26">
                  <c:v>8.2691848829586441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6E-4C7A-AB92-49FADACB644C}"/>
            </c:ext>
          </c:extLst>
        </c:ser>
        <c:ser>
          <c:idx val="3"/>
          <c:order val="3"/>
          <c:tx>
            <c:strRef>
              <c:f>Foglio1!$F$2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Foglio1!$B$3:$B$29</c:f>
              <c:strCache>
                <c:ptCount val="27"/>
                <c:pt idx="0">
                  <c:v>Poland</c:v>
                </c:pt>
                <c:pt idx="1">
                  <c:v>Australia</c:v>
                </c:pt>
                <c:pt idx="2">
                  <c:v>United States</c:v>
                </c:pt>
                <c:pt idx="3">
                  <c:v>Finland</c:v>
                </c:pt>
                <c:pt idx="4">
                  <c:v>Netherlands</c:v>
                </c:pt>
                <c:pt idx="5">
                  <c:v>Norway</c:v>
                </c:pt>
                <c:pt idx="6">
                  <c:v>Estonia</c:v>
                </c:pt>
                <c:pt idx="7">
                  <c:v>Chile</c:v>
                </c:pt>
                <c:pt idx="8">
                  <c:v>Austria</c:v>
                </c:pt>
                <c:pt idx="9">
                  <c:v>Iceland</c:v>
                </c:pt>
                <c:pt idx="10">
                  <c:v>Canada</c:v>
                </c:pt>
                <c:pt idx="11">
                  <c:v>Luxembourg</c:v>
                </c:pt>
                <c:pt idx="12">
                  <c:v>Latvia</c:v>
                </c:pt>
                <c:pt idx="13">
                  <c:v>United Kingdom</c:v>
                </c:pt>
                <c:pt idx="14">
                  <c:v>Italy</c:v>
                </c:pt>
                <c:pt idx="15">
                  <c:v>Portugal</c:v>
                </c:pt>
                <c:pt idx="16">
                  <c:v>Mexico</c:v>
                </c:pt>
                <c:pt idx="17">
                  <c:v>Denmark</c:v>
                </c:pt>
                <c:pt idx="18">
                  <c:v>Spain</c:v>
                </c:pt>
                <c:pt idx="19">
                  <c:v>Turkey</c:v>
                </c:pt>
                <c:pt idx="20">
                  <c:v>Hungary</c:v>
                </c:pt>
                <c:pt idx="21">
                  <c:v>Greece</c:v>
                </c:pt>
                <c:pt idx="22">
                  <c:v>Japan</c:v>
                </c:pt>
                <c:pt idx="23">
                  <c:v>Germany</c:v>
                </c:pt>
                <c:pt idx="24">
                  <c:v>Slovak Republic</c:v>
                </c:pt>
                <c:pt idx="25">
                  <c:v>Slovenia</c:v>
                </c:pt>
                <c:pt idx="26">
                  <c:v>Czech Republic</c:v>
                </c:pt>
              </c:strCache>
            </c:strRef>
          </c:cat>
          <c:val>
            <c:numRef>
              <c:f>Foglio1!$F$3:$F$29</c:f>
              <c:numCache>
                <c:formatCode>0.0</c:formatCode>
                <c:ptCount val="27"/>
                <c:pt idx="0">
                  <c:v>1.0004352542989494</c:v>
                </c:pt>
                <c:pt idx="1">
                  <c:v>22.0682188392976</c:v>
                </c:pt>
                <c:pt idx="2">
                  <c:v>17.525007533889593</c:v>
                </c:pt>
                <c:pt idx="3">
                  <c:v>22.600542572937982</c:v>
                </c:pt>
                <c:pt idx="4">
                  <c:v>14.352817835965766</c:v>
                </c:pt>
                <c:pt idx="5">
                  <c:v>5.6603535273797405</c:v>
                </c:pt>
                <c:pt idx="6">
                  <c:v>0.29580428795105718</c:v>
                </c:pt>
                <c:pt idx="7">
                  <c:v>0.51164759599657827</c:v>
                </c:pt>
                <c:pt idx="8">
                  <c:v>11.915159076731129</c:v>
                </c:pt>
                <c:pt idx="9">
                  <c:v>11.72313940646265</c:v>
                </c:pt>
                <c:pt idx="10">
                  <c:v>32.736023429006025</c:v>
                </c:pt>
                <c:pt idx="11">
                  <c:v>7.8479759948741616</c:v>
                </c:pt>
                <c:pt idx="12">
                  <c:v>3.9256739073541098</c:v>
                </c:pt>
                <c:pt idx="13">
                  <c:v>31.31622688551839</c:v>
                </c:pt>
                <c:pt idx="14">
                  <c:v>26.377295492487477</c:v>
                </c:pt>
                <c:pt idx="15">
                  <c:v>18.939110863817604</c:v>
                </c:pt>
                <c:pt idx="16">
                  <c:v>1.9859835939068091</c:v>
                </c:pt>
                <c:pt idx="17">
                  <c:v>20.491755190982047</c:v>
                </c:pt>
                <c:pt idx="18">
                  <c:v>7.6317591985106361</c:v>
                </c:pt>
                <c:pt idx="19">
                  <c:v>25.714967026026954</c:v>
                </c:pt>
                <c:pt idx="20">
                  <c:v>2.511514472837689</c:v>
                </c:pt>
                <c:pt idx="21">
                  <c:v>2.7870680044593144</c:v>
                </c:pt>
                <c:pt idx="22">
                  <c:v>50.758897431677291</c:v>
                </c:pt>
                <c:pt idx="23">
                  <c:v>39.403240840999182</c:v>
                </c:pt>
                <c:pt idx="24">
                  <c:v>5.0577822535833548</c:v>
                </c:pt>
                <c:pt idx="25">
                  <c:v>1.8649378417171363</c:v>
                </c:pt>
                <c:pt idx="26">
                  <c:v>0.64547284024715168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6E-4C7A-AB92-49FADACB6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937424"/>
        <c:axId val="206937816"/>
      </c:barChart>
      <c:catAx>
        <c:axId val="20693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6937816"/>
        <c:crosses val="autoZero"/>
        <c:auto val="1"/>
        <c:lblAlgn val="ctr"/>
        <c:lblOffset val="100"/>
        <c:tickLblSkip val="1"/>
        <c:noMultiLvlLbl val="0"/>
      </c:catAx>
      <c:valAx>
        <c:axId val="2069378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693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China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DataGE5.2!$B$1:$CX$1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DataGE5.2!$B$38:$CX$38</c:f>
              <c:numCache>
                <c:formatCode>0.00</c:formatCode>
                <c:ptCount val="101"/>
                <c:pt idx="0">
                  <c:v>11.649790051894588</c:v>
                </c:pt>
                <c:pt idx="1">
                  <c:v>11.483606484668082</c:v>
                </c:pt>
                <c:pt idx="2">
                  <c:v>11.33751386975656</c:v>
                </c:pt>
                <c:pt idx="3">
                  <c:v>11.17811682076133</c:v>
                </c:pt>
                <c:pt idx="4">
                  <c:v>10.98976048206098</c:v>
                </c:pt>
                <c:pt idx="5">
                  <c:v>10.772144622031878</c:v>
                </c:pt>
                <c:pt idx="6">
                  <c:v>10.538327366805767</c:v>
                </c:pt>
                <c:pt idx="7">
                  <c:v>10.310686240361514</c:v>
                </c:pt>
                <c:pt idx="8">
                  <c:v>10.11619089405762</c:v>
                </c:pt>
                <c:pt idx="9">
                  <c:v>9.9824241376905505</c:v>
                </c:pt>
                <c:pt idx="10">
                  <c:v>9.9300940864314651</c:v>
                </c:pt>
                <c:pt idx="11">
                  <c:v>9.9670955336656935</c:v>
                </c:pt>
                <c:pt idx="12">
                  <c:v>10.082553119480261</c:v>
                </c:pt>
                <c:pt idx="13">
                  <c:v>10.241678769687079</c:v>
                </c:pt>
                <c:pt idx="14">
                  <c:v>10.391939216081582</c:v>
                </c:pt>
                <c:pt idx="15">
                  <c:v>10.49328330351028</c:v>
                </c:pt>
                <c:pt idx="16">
                  <c:v>10.52915142092991</c:v>
                </c:pt>
                <c:pt idx="17">
                  <c:v>10.513411061427551</c:v>
                </c:pt>
                <c:pt idx="18">
                  <c:v>10.471196625492253</c:v>
                </c:pt>
                <c:pt idx="19">
                  <c:v>10.437796982543571</c:v>
                </c:pt>
                <c:pt idx="20">
                  <c:v>10.434882226045559</c:v>
                </c:pt>
                <c:pt idx="21">
                  <c:v>10.46709888166332</c:v>
                </c:pt>
                <c:pt idx="22">
                  <c:v>10.521289289047052</c:v>
                </c:pt>
                <c:pt idx="23">
                  <c:v>10.579412078635121</c:v>
                </c:pt>
                <c:pt idx="24">
                  <c:v>10.617842068217699</c:v>
                </c:pt>
                <c:pt idx="25">
                  <c:v>10.622112463458928</c:v>
                </c:pt>
                <c:pt idx="26">
                  <c:v>10.59048579122453</c:v>
                </c:pt>
                <c:pt idx="27">
                  <c:v>10.53231725130205</c:v>
                </c:pt>
                <c:pt idx="28">
                  <c:v>10.458407522034914</c:v>
                </c:pt>
                <c:pt idx="29">
                  <c:v>10.38270568083065</c:v>
                </c:pt>
                <c:pt idx="30">
                  <c:v>10.314799249928633</c:v>
                </c:pt>
                <c:pt idx="31">
                  <c:v>10.254367648422448</c:v>
                </c:pt>
                <c:pt idx="32">
                  <c:v>10.1992662914594</c:v>
                </c:pt>
                <c:pt idx="33">
                  <c:v>10.153488300229172</c:v>
                </c:pt>
                <c:pt idx="34">
                  <c:v>10.121048436730668</c:v>
                </c:pt>
                <c:pt idx="35">
                  <c:v>10.103137821908922</c:v>
                </c:pt>
                <c:pt idx="36">
                  <c:v>10.09898955530242</c:v>
                </c:pt>
                <c:pt idx="37">
                  <c:v>10.103925998450098</c:v>
                </c:pt>
                <c:pt idx="38">
                  <c:v>10.11026862802294</c:v>
                </c:pt>
                <c:pt idx="39">
                  <c:v>10.108766150933508</c:v>
                </c:pt>
                <c:pt idx="40">
                  <c:v>10.092448774528473</c:v>
                </c:pt>
                <c:pt idx="41">
                  <c:v>10.062709283944411</c:v>
                </c:pt>
                <c:pt idx="42">
                  <c:v>10.019213806462202</c:v>
                </c:pt>
                <c:pt idx="43">
                  <c:v>9.9530486374412313</c:v>
                </c:pt>
                <c:pt idx="44">
                  <c:v>9.8542589571148316</c:v>
                </c:pt>
                <c:pt idx="45">
                  <c:v>9.718943062638763</c:v>
                </c:pt>
                <c:pt idx="46">
                  <c:v>9.5477335066449722</c:v>
                </c:pt>
                <c:pt idx="47">
                  <c:v>9.3498143521983703</c:v>
                </c:pt>
                <c:pt idx="48">
                  <c:v>9.1400659122232852</c:v>
                </c:pt>
                <c:pt idx="49">
                  <c:v>8.9355819554087326</c:v>
                </c:pt>
                <c:pt idx="50">
                  <c:v>8.7475010623901461</c:v>
                </c:pt>
                <c:pt idx="51">
                  <c:v>8.5739207541817031</c:v>
                </c:pt>
                <c:pt idx="52">
                  <c:v>8.4124130700296824</c:v>
                </c:pt>
                <c:pt idx="53">
                  <c:v>8.2698769466442705</c:v>
                </c:pt>
                <c:pt idx="54">
                  <c:v>8.1536235562833728</c:v>
                </c:pt>
                <c:pt idx="55">
                  <c:v>8.0657045045447724</c:v>
                </c:pt>
                <c:pt idx="56">
                  <c:v>8.0061349195857314</c:v>
                </c:pt>
                <c:pt idx="57">
                  <c:v>7.9661515774483043</c:v>
                </c:pt>
                <c:pt idx="58">
                  <c:v>7.9285031000234953</c:v>
                </c:pt>
                <c:pt idx="59">
                  <c:v>7.8720163191613386</c:v>
                </c:pt>
                <c:pt idx="60">
                  <c:v>7.7821899160102328</c:v>
                </c:pt>
                <c:pt idx="61">
                  <c:v>7.6610210934074958</c:v>
                </c:pt>
                <c:pt idx="62">
                  <c:v>7.5125339652988483</c:v>
                </c:pt>
                <c:pt idx="63">
                  <c:v>7.3304595331416529</c:v>
                </c:pt>
                <c:pt idx="64">
                  <c:v>7.1096461071706605</c:v>
                </c:pt>
                <c:pt idx="65">
                  <c:v>6.8526618658543734</c:v>
                </c:pt>
                <c:pt idx="66">
                  <c:v>6.5611826698379243</c:v>
                </c:pt>
                <c:pt idx="67">
                  <c:v>6.2502644406035115</c:v>
                </c:pt>
                <c:pt idx="68">
                  <c:v>5.9470280110092864</c:v>
                </c:pt>
                <c:pt idx="69">
                  <c:v>5.6770980955938715</c:v>
                </c:pt>
                <c:pt idx="70">
                  <c:v>5.4509220447146962</c:v>
                </c:pt>
                <c:pt idx="71">
                  <c:v>5.2672081733375515</c:v>
                </c:pt>
                <c:pt idx="72">
                  <c:v>5.1137730693736962</c:v>
                </c:pt>
                <c:pt idx="73">
                  <c:v>4.9756281884919895</c:v>
                </c:pt>
                <c:pt idx="74">
                  <c:v>4.8355693369978283</c:v>
                </c:pt>
                <c:pt idx="75">
                  <c:v>4.6836097807613815</c:v>
                </c:pt>
                <c:pt idx="76">
                  <c:v>4.5211611733169086</c:v>
                </c:pt>
                <c:pt idx="77">
                  <c:v>4.3536489637215414</c:v>
                </c:pt>
                <c:pt idx="78">
                  <c:v>4.1822083355070374</c:v>
                </c:pt>
                <c:pt idx="79">
                  <c:v>4.0085922827895484</c:v>
                </c:pt>
                <c:pt idx="80">
                  <c:v>3.8351394726010541</c:v>
                </c:pt>
                <c:pt idx="81">
                  <c:v>3.6630985110800842</c:v>
                </c:pt>
                <c:pt idx="82">
                  <c:v>3.4952579634642773</c:v>
                </c:pt>
                <c:pt idx="83">
                  <c:v>3.3364543996912182</c:v>
                </c:pt>
                <c:pt idx="84">
                  <c:v>3.191356865423931</c:v>
                </c:pt>
                <c:pt idx="85">
                  <c:v>3.062351296513544</c:v>
                </c:pt>
                <c:pt idx="86">
                  <c:v>2.9477469476267402</c:v>
                </c:pt>
                <c:pt idx="87">
                  <c:v>2.8461570979731108</c:v>
                </c:pt>
                <c:pt idx="88">
                  <c:v>2.759312779090842</c:v>
                </c:pt>
                <c:pt idx="89">
                  <c:v>2.689218902855806</c:v>
                </c:pt>
                <c:pt idx="90">
                  <c:v>2.6362993273163751</c:v>
                </c:pt>
                <c:pt idx="91">
                  <c:v>2.5991539378501969</c:v>
                </c:pt>
                <c:pt idx="92">
                  <c:v>2.5750323124589101</c:v>
                </c:pt>
                <c:pt idx="93">
                  <c:v>2.5603601039909032</c:v>
                </c:pt>
                <c:pt idx="94">
                  <c:v>2.5512050265364827</c:v>
                </c:pt>
                <c:pt idx="95">
                  <c:v>2.5436917727012087</c:v>
                </c:pt>
                <c:pt idx="96">
                  <c:v>2.5340969088652132</c:v>
                </c:pt>
                <c:pt idx="97">
                  <c:v>2.518948667425418</c:v>
                </c:pt>
                <c:pt idx="98">
                  <c:v>2.4951215636509452</c:v>
                </c:pt>
                <c:pt idx="99">
                  <c:v>2.4599078770217448</c:v>
                </c:pt>
                <c:pt idx="100">
                  <c:v>2.411156337024956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B9-464C-BCD8-CA6A052D14CC}"/>
            </c:ext>
          </c:extLst>
        </c:ser>
        <c:ser>
          <c:idx val="1"/>
          <c:order val="1"/>
          <c:tx>
            <c:v>Korea</c:v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numRef>
              <c:f>DataGE5.2!$B$1:$CX$1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DataGE5.2!$B$20:$CX$20</c:f>
              <c:numCache>
                <c:formatCode>0.00</c:formatCode>
                <c:ptCount val="101"/>
                <c:pt idx="0">
                  <c:v>15.791093994725943</c:v>
                </c:pt>
                <c:pt idx="1">
                  <c:v>15.178983047295738</c:v>
                </c:pt>
                <c:pt idx="2">
                  <c:v>14.636168590557448</c:v>
                </c:pt>
                <c:pt idx="3">
                  <c:v>14.141277312997156</c:v>
                </c:pt>
                <c:pt idx="4">
                  <c:v>13.68939557406105</c:v>
                </c:pt>
                <c:pt idx="5">
                  <c:v>13.285489814441753</c:v>
                </c:pt>
                <c:pt idx="6">
                  <c:v>12.939416994770779</c:v>
                </c:pt>
                <c:pt idx="7">
                  <c:v>12.662194449549721</c:v>
                </c:pt>
                <c:pt idx="8">
                  <c:v>12.463812862624442</c:v>
                </c:pt>
                <c:pt idx="9">
                  <c:v>12.353358823340519</c:v>
                </c:pt>
                <c:pt idx="10">
                  <c:v>12.335767394025071</c:v>
                </c:pt>
                <c:pt idx="11">
                  <c:v>12.40931695727086</c:v>
                </c:pt>
                <c:pt idx="12">
                  <c:v>12.561612247504112</c:v>
                </c:pt>
                <c:pt idx="13">
                  <c:v>12.76443775685345</c:v>
                </c:pt>
                <c:pt idx="14">
                  <c:v>12.97514840220987</c:v>
                </c:pt>
                <c:pt idx="15">
                  <c:v>13.157931860137049</c:v>
                </c:pt>
                <c:pt idx="16">
                  <c:v>13.29964562918455</c:v>
                </c:pt>
                <c:pt idx="17">
                  <c:v>13.404795678587812</c:v>
                </c:pt>
                <c:pt idx="18">
                  <c:v>13.47416694817103</c:v>
                </c:pt>
                <c:pt idx="19">
                  <c:v>13.514942515155214</c:v>
                </c:pt>
                <c:pt idx="20">
                  <c:v>13.533311076560718</c:v>
                </c:pt>
                <c:pt idx="21">
                  <c:v>13.52630088057299</c:v>
                </c:pt>
                <c:pt idx="22">
                  <c:v>13.493493073536632</c:v>
                </c:pt>
                <c:pt idx="23">
                  <c:v>13.446235046365119</c:v>
                </c:pt>
                <c:pt idx="24">
                  <c:v>13.398136182902578</c:v>
                </c:pt>
                <c:pt idx="25">
                  <c:v>13.357569202718402</c:v>
                </c:pt>
                <c:pt idx="26">
                  <c:v>13.325657207405934</c:v>
                </c:pt>
                <c:pt idx="27">
                  <c:v>13.29790402856325</c:v>
                </c:pt>
                <c:pt idx="28">
                  <c:v>13.269164597388171</c:v>
                </c:pt>
                <c:pt idx="29">
                  <c:v>13.2327552546733</c:v>
                </c:pt>
                <c:pt idx="30">
                  <c:v>13.183894215808733</c:v>
                </c:pt>
                <c:pt idx="31">
                  <c:v>13.121667188467971</c:v>
                </c:pt>
                <c:pt idx="32">
                  <c:v>13.046325660294306</c:v>
                </c:pt>
                <c:pt idx="33">
                  <c:v>12.955831827127534</c:v>
                </c:pt>
                <c:pt idx="34">
                  <c:v>12.848269385086319</c:v>
                </c:pt>
                <c:pt idx="35">
                  <c:v>12.722646236258624</c:v>
                </c:pt>
                <c:pt idx="36">
                  <c:v>12.575734247187663</c:v>
                </c:pt>
                <c:pt idx="37">
                  <c:v>12.408127993523149</c:v>
                </c:pt>
                <c:pt idx="38">
                  <c:v>12.225680120957612</c:v>
                </c:pt>
                <c:pt idx="39">
                  <c:v>12.035108025066121</c:v>
                </c:pt>
                <c:pt idx="40">
                  <c:v>11.838576644601282</c:v>
                </c:pt>
                <c:pt idx="41">
                  <c:v>11.638404456854518</c:v>
                </c:pt>
                <c:pt idx="42">
                  <c:v>11.42852064601094</c:v>
                </c:pt>
                <c:pt idx="43">
                  <c:v>11.194652255884943</c:v>
                </c:pt>
                <c:pt idx="44">
                  <c:v>10.921497710510801</c:v>
                </c:pt>
                <c:pt idx="45">
                  <c:v>10.603697038412372</c:v>
                </c:pt>
                <c:pt idx="46">
                  <c:v>10.247873581073259</c:v>
                </c:pt>
                <c:pt idx="47">
                  <c:v>9.8689183604463349</c:v>
                </c:pt>
                <c:pt idx="48">
                  <c:v>9.4763529726976508</c:v>
                </c:pt>
                <c:pt idx="49">
                  <c:v>9.0800694948753229</c:v>
                </c:pt>
                <c:pt idx="50">
                  <c:v>8.6888050383171471</c:v>
                </c:pt>
                <c:pt idx="51">
                  <c:v>8.302421615458611</c:v>
                </c:pt>
                <c:pt idx="52">
                  <c:v>7.9283768852077801</c:v>
                </c:pt>
                <c:pt idx="53">
                  <c:v>7.5784774447787004</c:v>
                </c:pt>
                <c:pt idx="54">
                  <c:v>7.2627459626302082</c:v>
                </c:pt>
                <c:pt idx="55">
                  <c:v>6.9838590491216266</c:v>
                </c:pt>
                <c:pt idx="56">
                  <c:v>6.7377974825812865</c:v>
                </c:pt>
                <c:pt idx="57">
                  <c:v>6.5175279597876745</c:v>
                </c:pt>
                <c:pt idx="58">
                  <c:v>6.3168439448462541</c:v>
                </c:pt>
                <c:pt idx="59">
                  <c:v>6.1295149945540359</c:v>
                </c:pt>
                <c:pt idx="60">
                  <c:v>5.9512585074392472</c:v>
                </c:pt>
                <c:pt idx="61">
                  <c:v>5.7799035186088705</c:v>
                </c:pt>
                <c:pt idx="62">
                  <c:v>5.6143769857811474</c:v>
                </c:pt>
                <c:pt idx="63">
                  <c:v>5.4531874028436125</c:v>
                </c:pt>
                <c:pt idx="64">
                  <c:v>5.2949329981411966</c:v>
                </c:pt>
                <c:pt idx="65">
                  <c:v>5.1378029561863245</c:v>
                </c:pt>
                <c:pt idx="66">
                  <c:v>4.9833239671912404</c:v>
                </c:pt>
                <c:pt idx="67">
                  <c:v>4.82948018854223</c:v>
                </c:pt>
                <c:pt idx="68">
                  <c:v>4.6685100419543755</c:v>
                </c:pt>
                <c:pt idx="69">
                  <c:v>4.4922847081712556</c:v>
                </c:pt>
                <c:pt idx="70">
                  <c:v>4.2984429782996214</c:v>
                </c:pt>
                <c:pt idx="71">
                  <c:v>4.0889381306391961</c:v>
                </c:pt>
                <c:pt idx="72">
                  <c:v>3.8717536276436335</c:v>
                </c:pt>
                <c:pt idx="73">
                  <c:v>3.6573503712738078</c:v>
                </c:pt>
                <c:pt idx="74">
                  <c:v>3.4560627111826179</c:v>
                </c:pt>
                <c:pt idx="75">
                  <c:v>3.2730830096660082</c:v>
                </c:pt>
                <c:pt idx="76">
                  <c:v>3.1079257284098483</c:v>
                </c:pt>
                <c:pt idx="77">
                  <c:v>2.9575223720746431</c:v>
                </c:pt>
                <c:pt idx="78">
                  <c:v>2.8200707449080471</c:v>
                </c:pt>
                <c:pt idx="79">
                  <c:v>2.6934044114332507</c:v>
                </c:pt>
                <c:pt idx="80">
                  <c:v>2.5759507934086527</c:v>
                </c:pt>
                <c:pt idx="81">
                  <c:v>2.4675151813401381</c:v>
                </c:pt>
                <c:pt idx="82">
                  <c:v>2.3678163605025242</c:v>
                </c:pt>
                <c:pt idx="83">
                  <c:v>2.2754479720768837</c:v>
                </c:pt>
                <c:pt idx="84">
                  <c:v>2.188938635068018</c:v>
                </c:pt>
                <c:pt idx="85">
                  <c:v>2.1074075587591876</c:v>
                </c:pt>
                <c:pt idx="86">
                  <c:v>2.0299801898820879</c:v>
                </c:pt>
                <c:pt idx="87">
                  <c:v>1.9569163643245902</c:v>
                </c:pt>
                <c:pt idx="88">
                  <c:v>1.8896488329977701</c:v>
                </c:pt>
                <c:pt idx="89">
                  <c:v>1.829967508361066</c:v>
                </c:pt>
                <c:pt idx="90">
                  <c:v>1.7786631436196938</c:v>
                </c:pt>
                <c:pt idx="91">
                  <c:v>1.7353030800455098</c:v>
                </c:pt>
                <c:pt idx="92">
                  <c:v>1.6985727393098162</c:v>
                </c:pt>
                <c:pt idx="93">
                  <c:v>1.6667020611259602</c:v>
                </c:pt>
                <c:pt idx="94">
                  <c:v>1.6378669473430598</c:v>
                </c:pt>
                <c:pt idx="95">
                  <c:v>1.6105102909954518</c:v>
                </c:pt>
                <c:pt idx="96">
                  <c:v>1.5834276840803858</c:v>
                </c:pt>
                <c:pt idx="97">
                  <c:v>1.55580202507303</c:v>
                </c:pt>
                <c:pt idx="98">
                  <c:v>1.527201567626437</c:v>
                </c:pt>
                <c:pt idx="99">
                  <c:v>1.497533324503473</c:v>
                </c:pt>
                <c:pt idx="100">
                  <c:v>1.4670213396111738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B9-464C-BCD8-CA6A052D14CC}"/>
            </c:ext>
          </c:extLst>
        </c:ser>
        <c:ser>
          <c:idx val="2"/>
          <c:order val="2"/>
          <c:tx>
            <c:v>Japan</c:v>
          </c:tx>
          <c:marker>
            <c:symbol val="none"/>
          </c:marker>
          <c:cat>
            <c:numRef>
              <c:f>DataGE5.2!$B$1:$CX$1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DataGE5.2!$B$19:$CX$19</c:f>
              <c:numCache>
                <c:formatCode>0.00</c:formatCode>
                <c:ptCount val="101"/>
                <c:pt idx="0">
                  <c:v>10.013601180870108</c:v>
                </c:pt>
                <c:pt idx="1">
                  <c:v>9.942626458932585</c:v>
                </c:pt>
                <c:pt idx="2">
                  <c:v>9.8782012419448986</c:v>
                </c:pt>
                <c:pt idx="3">
                  <c:v>9.8206707984283774</c:v>
                </c:pt>
                <c:pt idx="4">
                  <c:v>9.7697021858741682</c:v>
                </c:pt>
                <c:pt idx="5">
                  <c:v>9.7242550758834483</c:v>
                </c:pt>
                <c:pt idx="6">
                  <c:v>9.6825234620215479</c:v>
                </c:pt>
                <c:pt idx="7">
                  <c:v>9.6420122131937731</c:v>
                </c:pt>
                <c:pt idx="8">
                  <c:v>9.5997005425295026</c:v>
                </c:pt>
                <c:pt idx="9">
                  <c:v>9.5523408482535661</c:v>
                </c:pt>
                <c:pt idx="10">
                  <c:v>9.4971653534709031</c:v>
                </c:pt>
                <c:pt idx="11">
                  <c:v>9.4325853480221848</c:v>
                </c:pt>
                <c:pt idx="12">
                  <c:v>9.3587020914575927</c:v>
                </c:pt>
                <c:pt idx="13">
                  <c:v>9.2774042891812609</c:v>
                </c:pt>
                <c:pt idx="14">
                  <c:v>9.1914607113478475</c:v>
                </c:pt>
                <c:pt idx="15">
                  <c:v>9.1023731046937186</c:v>
                </c:pt>
                <c:pt idx="16">
                  <c:v>9.0106382810830574</c:v>
                </c:pt>
                <c:pt idx="17">
                  <c:v>8.9144627096458517</c:v>
                </c:pt>
                <c:pt idx="18">
                  <c:v>8.8104231774868556</c:v>
                </c:pt>
                <c:pt idx="19">
                  <c:v>8.6942035350120452</c:v>
                </c:pt>
                <c:pt idx="20">
                  <c:v>8.5631028977306514</c:v>
                </c:pt>
                <c:pt idx="21">
                  <c:v>8.4190827406762256</c:v>
                </c:pt>
                <c:pt idx="22">
                  <c:v>8.263849356508679</c:v>
                </c:pt>
                <c:pt idx="23">
                  <c:v>8.0953110274337199</c:v>
                </c:pt>
                <c:pt idx="24">
                  <c:v>7.9113923781486504</c:v>
                </c:pt>
                <c:pt idx="25">
                  <c:v>7.7127365144465383</c:v>
                </c:pt>
                <c:pt idx="26">
                  <c:v>7.4987164348395474</c:v>
                </c:pt>
                <c:pt idx="27">
                  <c:v>7.2746974358455185</c:v>
                </c:pt>
                <c:pt idx="28">
                  <c:v>7.0529729596909263</c:v>
                </c:pt>
                <c:pt idx="29">
                  <c:v>6.8469371881490986</c:v>
                </c:pt>
                <c:pt idx="30">
                  <c:v>6.663344285925068</c:v>
                </c:pt>
                <c:pt idx="31">
                  <c:v>6.5027096437239305</c:v>
                </c:pt>
                <c:pt idx="32">
                  <c:v>6.3588988942106406</c:v>
                </c:pt>
                <c:pt idx="33">
                  <c:v>6.2235259112536871</c:v>
                </c:pt>
                <c:pt idx="34">
                  <c:v>6.0865203376899606</c:v>
                </c:pt>
                <c:pt idx="35">
                  <c:v>5.9416888939517465</c:v>
                </c:pt>
                <c:pt idx="36">
                  <c:v>5.7887574180842831</c:v>
                </c:pt>
                <c:pt idx="37">
                  <c:v>5.6303953959288124</c:v>
                </c:pt>
                <c:pt idx="38">
                  <c:v>5.4679600952713114</c:v>
                </c:pt>
                <c:pt idx="39">
                  <c:v>5.3036734810639876</c:v>
                </c:pt>
                <c:pt idx="40">
                  <c:v>5.1395232104115314</c:v>
                </c:pt>
                <c:pt idx="41">
                  <c:v>4.9773069870124473</c:v>
                </c:pt>
                <c:pt idx="42">
                  <c:v>4.8176034704299386</c:v>
                </c:pt>
                <c:pt idx="43">
                  <c:v>4.6598345655735267</c:v>
                </c:pt>
                <c:pt idx="44">
                  <c:v>4.5027401024958023</c:v>
                </c:pt>
                <c:pt idx="45">
                  <c:v>4.3458187309371619</c:v>
                </c:pt>
                <c:pt idx="46">
                  <c:v>4.1888605248508783</c:v>
                </c:pt>
                <c:pt idx="47">
                  <c:v>4.0335457247727033</c:v>
                </c:pt>
                <c:pt idx="48">
                  <c:v>3.883019878072377</c:v>
                </c:pt>
                <c:pt idx="49">
                  <c:v>3.7408353783429829</c:v>
                </c:pt>
                <c:pt idx="50">
                  <c:v>3.6088755976392561</c:v>
                </c:pt>
                <c:pt idx="51">
                  <c:v>3.4863380713144911</c:v>
                </c:pt>
                <c:pt idx="52">
                  <c:v>3.3716211499743718</c:v>
                </c:pt>
                <c:pt idx="53">
                  <c:v>3.26428269145863</c:v>
                </c:pt>
                <c:pt idx="54">
                  <c:v>3.1637040485753594</c:v>
                </c:pt>
                <c:pt idx="55">
                  <c:v>3.0689192595378811</c:v>
                </c:pt>
                <c:pt idx="56">
                  <c:v>2.9809173616323648</c:v>
                </c:pt>
                <c:pt idx="57">
                  <c:v>2.8984503034992399</c:v>
                </c:pt>
                <c:pt idx="58">
                  <c:v>2.81650995984237</c:v>
                </c:pt>
                <c:pt idx="59">
                  <c:v>2.7294596626932477</c:v>
                </c:pt>
                <c:pt idx="60">
                  <c:v>2.6348854301210016</c:v>
                </c:pt>
                <c:pt idx="61">
                  <c:v>2.5325252796565501</c:v>
                </c:pt>
                <c:pt idx="62">
                  <c:v>2.4265102644536989</c:v>
                </c:pt>
                <c:pt idx="63">
                  <c:v>2.3236954817462787</c:v>
                </c:pt>
                <c:pt idx="64">
                  <c:v>2.2315485071418708</c:v>
                </c:pt>
                <c:pt idx="65">
                  <c:v>2.1540489527441458</c:v>
                </c:pt>
                <c:pt idx="66">
                  <c:v>2.0909434583023523</c:v>
                </c:pt>
                <c:pt idx="67">
                  <c:v>2.0396306783963105</c:v>
                </c:pt>
                <c:pt idx="68">
                  <c:v>1.9982646435210829</c:v>
                </c:pt>
                <c:pt idx="69">
                  <c:v>1.964432812290416</c:v>
                </c:pt>
                <c:pt idx="70">
                  <c:v>1.9362481917301981</c:v>
                </c:pt>
                <c:pt idx="71">
                  <c:v>1.9134429446561543</c:v>
                </c:pt>
                <c:pt idx="72">
                  <c:v>1.8957384109347459</c:v>
                </c:pt>
                <c:pt idx="73">
                  <c:v>1.8812947886733278</c:v>
                </c:pt>
                <c:pt idx="74">
                  <c:v>1.8679053106464119</c:v>
                </c:pt>
                <c:pt idx="75">
                  <c:v>1.8538851627678721</c:v>
                </c:pt>
                <c:pt idx="76">
                  <c:v>1.8383614241186501</c:v>
                </c:pt>
                <c:pt idx="77">
                  <c:v>1.8212116379558179</c:v>
                </c:pt>
                <c:pt idx="78">
                  <c:v>1.8024539265962136</c:v>
                </c:pt>
                <c:pt idx="79">
                  <c:v>1.78241395805757</c:v>
                </c:pt>
                <c:pt idx="80">
                  <c:v>1.7612409767619761</c:v>
                </c:pt>
                <c:pt idx="81">
                  <c:v>1.7392138429986919</c:v>
                </c:pt>
                <c:pt idx="82">
                  <c:v>1.7159418078616897</c:v>
                </c:pt>
                <c:pt idx="83">
                  <c:v>1.6902342551774288</c:v>
                </c:pt>
                <c:pt idx="84">
                  <c:v>1.6606029924123</c:v>
                </c:pt>
                <c:pt idx="85">
                  <c:v>1.6263611498908901</c:v>
                </c:pt>
                <c:pt idx="86">
                  <c:v>1.5871724539667913</c:v>
                </c:pt>
                <c:pt idx="87">
                  <c:v>1.5443355869712911</c:v>
                </c:pt>
                <c:pt idx="88">
                  <c:v>1.500698545847633</c:v>
                </c:pt>
                <c:pt idx="89">
                  <c:v>1.4597563240741278</c:v>
                </c:pt>
                <c:pt idx="90">
                  <c:v>1.423776924517238</c:v>
                </c:pt>
                <c:pt idx="91">
                  <c:v>1.3933879507801781</c:v>
                </c:pt>
                <c:pt idx="92">
                  <c:v>1.367977103562684</c:v>
                </c:pt>
                <c:pt idx="93">
                  <c:v>1.3462638370821718</c:v>
                </c:pt>
                <c:pt idx="94">
                  <c:v>1.3268543273067441</c:v>
                </c:pt>
                <c:pt idx="95">
                  <c:v>1.3087259132399498</c:v>
                </c:pt>
                <c:pt idx="96">
                  <c:v>1.2913649337856958</c:v>
                </c:pt>
                <c:pt idx="97">
                  <c:v>1.274844427208877</c:v>
                </c:pt>
                <c:pt idx="98">
                  <c:v>1.2598376758840617</c:v>
                </c:pt>
                <c:pt idx="99">
                  <c:v>1.247575749594706</c:v>
                </c:pt>
                <c:pt idx="100">
                  <c:v>1.2398579196858341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B9-464C-BCD8-CA6A052D14CC}"/>
            </c:ext>
          </c:extLst>
        </c:ser>
        <c:ser>
          <c:idx val="3"/>
          <c:order val="3"/>
          <c:tx>
            <c:v>Germany</c:v>
          </c:tx>
          <c:spPr>
            <a:ln>
              <a:solidFill>
                <a:srgbClr val="25FF19"/>
              </a:solidFill>
            </a:ln>
          </c:spPr>
          <c:marker>
            <c:symbol val="none"/>
          </c:marker>
          <c:cat>
            <c:numRef>
              <c:f>DataGE5.2!$B$1:$CX$1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DataGE5.2!$B$12:$CX$12</c:f>
              <c:numCache>
                <c:formatCode>0.00</c:formatCode>
                <c:ptCount val="101"/>
                <c:pt idx="0">
                  <c:v>6.1614729386085827</c:v>
                </c:pt>
                <c:pt idx="1">
                  <c:v>5.9716280304487466</c:v>
                </c:pt>
                <c:pt idx="2">
                  <c:v>5.8265600871392476</c:v>
                </c:pt>
                <c:pt idx="3">
                  <c:v>5.7143830191844254</c:v>
                </c:pt>
                <c:pt idx="4">
                  <c:v>5.6252691213662418</c:v>
                </c:pt>
                <c:pt idx="5">
                  <c:v>5.5510199086151015</c:v>
                </c:pt>
                <c:pt idx="6">
                  <c:v>5.4847609736734464</c:v>
                </c:pt>
                <c:pt idx="7">
                  <c:v>5.4207730339531315</c:v>
                </c:pt>
                <c:pt idx="8">
                  <c:v>5.3544041550343984</c:v>
                </c:pt>
                <c:pt idx="9">
                  <c:v>5.2820809372708952</c:v>
                </c:pt>
                <c:pt idx="10">
                  <c:v>5.2014336880807361</c:v>
                </c:pt>
                <c:pt idx="11">
                  <c:v>5.1114083964272483</c:v>
                </c:pt>
                <c:pt idx="12">
                  <c:v>5.0122658120794084</c:v>
                </c:pt>
                <c:pt idx="13">
                  <c:v>4.9054095839888765</c:v>
                </c:pt>
                <c:pt idx="14">
                  <c:v>4.7929225382788676</c:v>
                </c:pt>
                <c:pt idx="15">
                  <c:v>4.6768520431963827</c:v>
                </c:pt>
                <c:pt idx="16">
                  <c:v>4.5573477825010258</c:v>
                </c:pt>
                <c:pt idx="17">
                  <c:v>4.4359537090976664</c:v>
                </c:pt>
                <c:pt idx="18">
                  <c:v>4.3173984477995386</c:v>
                </c:pt>
                <c:pt idx="19">
                  <c:v>4.2071895694384098</c:v>
                </c:pt>
                <c:pt idx="20">
                  <c:v>4.1089448640259452</c:v>
                </c:pt>
                <c:pt idx="21">
                  <c:v>4.0249414174330296</c:v>
                </c:pt>
                <c:pt idx="22">
                  <c:v>3.9543250432689061</c:v>
                </c:pt>
                <c:pt idx="23">
                  <c:v>3.8939638782387869</c:v>
                </c:pt>
                <c:pt idx="24">
                  <c:v>3.8395434407174878</c:v>
                </c:pt>
                <c:pt idx="25">
                  <c:v>3.788900257822752</c:v>
                </c:pt>
                <c:pt idx="26">
                  <c:v>3.7384435135877827</c:v>
                </c:pt>
                <c:pt idx="27">
                  <c:v>3.6909526510331321</c:v>
                </c:pt>
                <c:pt idx="28">
                  <c:v>3.6572755839635827</c:v>
                </c:pt>
                <c:pt idx="29">
                  <c:v>3.6514549181316478</c:v>
                </c:pt>
                <c:pt idx="30">
                  <c:v>3.6821621396738142</c:v>
                </c:pt>
                <c:pt idx="31">
                  <c:v>3.7557520529247279</c:v>
                </c:pt>
                <c:pt idx="32">
                  <c:v>3.8678347693606923</c:v>
                </c:pt>
                <c:pt idx="33">
                  <c:v>4.0018307081893099</c:v>
                </c:pt>
                <c:pt idx="34">
                  <c:v>4.1294618608637865</c:v>
                </c:pt>
                <c:pt idx="35">
                  <c:v>4.2260943527135231</c:v>
                </c:pt>
                <c:pt idx="36">
                  <c:v>4.279771375537198</c:v>
                </c:pt>
                <c:pt idx="37">
                  <c:v>4.2949898324045286</c:v>
                </c:pt>
                <c:pt idx="38">
                  <c:v>4.2819066622064446</c:v>
                </c:pt>
                <c:pt idx="39">
                  <c:v>4.2574604106993172</c:v>
                </c:pt>
                <c:pt idx="40">
                  <c:v>4.2335104934371266</c:v>
                </c:pt>
                <c:pt idx="41">
                  <c:v>4.2107686615618034</c:v>
                </c:pt>
                <c:pt idx="42">
                  <c:v>4.1849952040924032</c:v>
                </c:pt>
                <c:pt idx="43">
                  <c:v>4.1565233253762885</c:v>
                </c:pt>
                <c:pt idx="44">
                  <c:v>4.1249485624066198</c:v>
                </c:pt>
                <c:pt idx="45">
                  <c:v>4.0895155409145882</c:v>
                </c:pt>
                <c:pt idx="46">
                  <c:v>4.053139709190738</c:v>
                </c:pt>
                <c:pt idx="47">
                  <c:v>4.0152894329678706</c:v>
                </c:pt>
                <c:pt idx="48">
                  <c:v>3.9682504034363797</c:v>
                </c:pt>
                <c:pt idx="49">
                  <c:v>3.9024012208589962</c:v>
                </c:pt>
                <c:pt idx="50">
                  <c:v>3.8133990696183142</c:v>
                </c:pt>
                <c:pt idx="51">
                  <c:v>3.7011063296620632</c:v>
                </c:pt>
                <c:pt idx="52">
                  <c:v>3.5737152028272763</c:v>
                </c:pt>
                <c:pt idx="53">
                  <c:v>3.4445191816332308</c:v>
                </c:pt>
                <c:pt idx="54">
                  <c:v>3.3277813265232661</c:v>
                </c:pt>
                <c:pt idx="55">
                  <c:v>3.2312771399410867</c:v>
                </c:pt>
                <c:pt idx="56">
                  <c:v>3.1550292455521176</c:v>
                </c:pt>
                <c:pt idx="57">
                  <c:v>3.0948769001599361</c:v>
                </c:pt>
                <c:pt idx="58">
                  <c:v>3.0479665958468272</c:v>
                </c:pt>
                <c:pt idx="59">
                  <c:v>3.0103667427550422</c:v>
                </c:pt>
                <c:pt idx="60">
                  <c:v>2.9789082999585625</c:v>
                </c:pt>
                <c:pt idx="61">
                  <c:v>2.9535267555985953</c:v>
                </c:pt>
                <c:pt idx="62">
                  <c:v>2.9336458428573082</c:v>
                </c:pt>
                <c:pt idx="63">
                  <c:v>2.9151461343234963</c:v>
                </c:pt>
                <c:pt idx="64">
                  <c:v>2.8930010312742467</c:v>
                </c:pt>
                <c:pt idx="65">
                  <c:v>2.8637198071918202</c:v>
                </c:pt>
                <c:pt idx="66">
                  <c:v>2.8257522258898566</c:v>
                </c:pt>
                <c:pt idx="67">
                  <c:v>2.7799953966793942</c:v>
                </c:pt>
                <c:pt idx="68">
                  <c:v>2.7284856279482161</c:v>
                </c:pt>
                <c:pt idx="69">
                  <c:v>2.6741871875726084</c:v>
                </c:pt>
                <c:pt idx="70">
                  <c:v>2.619031656724089</c:v>
                </c:pt>
                <c:pt idx="71">
                  <c:v>2.5638685995818178</c:v>
                </c:pt>
                <c:pt idx="72">
                  <c:v>2.50789556391998</c:v>
                </c:pt>
                <c:pt idx="73">
                  <c:v>2.4495195620108152</c:v>
                </c:pt>
                <c:pt idx="74">
                  <c:v>2.3866814625183861</c:v>
                </c:pt>
                <c:pt idx="75">
                  <c:v>2.3185447929935932</c:v>
                </c:pt>
                <c:pt idx="76">
                  <c:v>2.2457620790745829</c:v>
                </c:pt>
                <c:pt idx="77">
                  <c:v>2.170336089956824</c:v>
                </c:pt>
                <c:pt idx="78">
                  <c:v>2.0945175403389769</c:v>
                </c:pt>
                <c:pt idx="79">
                  <c:v>2.0208395424980705</c:v>
                </c:pt>
                <c:pt idx="80">
                  <c:v>1.95116761931589</c:v>
                </c:pt>
                <c:pt idx="81">
                  <c:v>1.8853791038041778</c:v>
                </c:pt>
                <c:pt idx="82">
                  <c:v>1.823738572603272</c:v>
                </c:pt>
                <c:pt idx="83">
                  <c:v>1.768434181535804</c:v>
                </c:pt>
                <c:pt idx="84">
                  <c:v>1.7219171510122999</c:v>
                </c:pt>
                <c:pt idx="85">
                  <c:v>1.6854723104918881</c:v>
                </c:pt>
                <c:pt idx="86">
                  <c:v>1.6594933486561598</c:v>
                </c:pt>
                <c:pt idx="87">
                  <c:v>1.6427466345035842</c:v>
                </c:pt>
                <c:pt idx="88">
                  <c:v>1.6328358537999099</c:v>
                </c:pt>
                <c:pt idx="89">
                  <c:v>1.6264776714661873</c:v>
                </c:pt>
                <c:pt idx="90">
                  <c:v>1.6211738741390269</c:v>
                </c:pt>
                <c:pt idx="91">
                  <c:v>1.6157613947195018</c:v>
                </c:pt>
                <c:pt idx="92">
                  <c:v>1.610193800012625</c:v>
                </c:pt>
                <c:pt idx="93">
                  <c:v>1.605047996019686</c:v>
                </c:pt>
                <c:pt idx="94">
                  <c:v>1.600958319354415</c:v>
                </c:pt>
                <c:pt idx="95">
                  <c:v>1.5980844220490531</c:v>
                </c:pt>
                <c:pt idx="96">
                  <c:v>1.5959286309578138</c:v>
                </c:pt>
                <c:pt idx="97">
                  <c:v>1.593211791571135</c:v>
                </c:pt>
                <c:pt idx="98">
                  <c:v>1.5878226125480457</c:v>
                </c:pt>
                <c:pt idx="99">
                  <c:v>1.5768671735339261</c:v>
                </c:pt>
                <c:pt idx="100">
                  <c:v>1.55675275972938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B9-464C-BCD8-CA6A052D14CC}"/>
            </c:ext>
          </c:extLst>
        </c:ser>
        <c:ser>
          <c:idx val="4"/>
          <c:order val="4"/>
          <c:tx>
            <c:v>Italy</c:v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DataGE5.2!$B$1:$CX$1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DataGE5.2!$B$18:$CX$18</c:f>
              <c:numCache>
                <c:formatCode>0.00</c:formatCode>
                <c:ptCount val="101"/>
                <c:pt idx="0">
                  <c:v>6.9862084149993118</c:v>
                </c:pt>
                <c:pt idx="1">
                  <c:v>6.8885462624647289</c:v>
                </c:pt>
                <c:pt idx="2">
                  <c:v>6.7939357843090304</c:v>
                </c:pt>
                <c:pt idx="3">
                  <c:v>6.7007328212054365</c:v>
                </c:pt>
                <c:pt idx="4">
                  <c:v>6.6079709424301276</c:v>
                </c:pt>
                <c:pt idx="5">
                  <c:v>6.5151528738556932</c:v>
                </c:pt>
                <c:pt idx="6">
                  <c:v>6.4222146530188375</c:v>
                </c:pt>
                <c:pt idx="7">
                  <c:v>6.3293731880202504</c:v>
                </c:pt>
                <c:pt idx="8">
                  <c:v>6.2370160551617477</c:v>
                </c:pt>
                <c:pt idx="9">
                  <c:v>6.1455529762078669</c:v>
                </c:pt>
                <c:pt idx="10">
                  <c:v>6.0552068598879254</c:v>
                </c:pt>
                <c:pt idx="11">
                  <c:v>5.9658312315752173</c:v>
                </c:pt>
                <c:pt idx="12">
                  <c:v>5.8768402987826862</c:v>
                </c:pt>
                <c:pt idx="13">
                  <c:v>5.7872445790015377</c:v>
                </c:pt>
                <c:pt idx="14">
                  <c:v>5.6959930232503977</c:v>
                </c:pt>
                <c:pt idx="15">
                  <c:v>5.6024669324462071</c:v>
                </c:pt>
                <c:pt idx="16">
                  <c:v>5.5076438744775844</c:v>
                </c:pt>
                <c:pt idx="17">
                  <c:v>5.4119322739463955</c:v>
                </c:pt>
                <c:pt idx="18">
                  <c:v>5.3138596522486807</c:v>
                </c:pt>
                <c:pt idx="19">
                  <c:v>5.2115434088467181</c:v>
                </c:pt>
                <c:pt idx="20">
                  <c:v>5.1042972572623455</c:v>
                </c:pt>
                <c:pt idx="21">
                  <c:v>4.9942412496597628</c:v>
                </c:pt>
                <c:pt idx="22">
                  <c:v>4.8837020526097099</c:v>
                </c:pt>
                <c:pt idx="23">
                  <c:v>4.7731275445785419</c:v>
                </c:pt>
                <c:pt idx="24">
                  <c:v>4.6630435932409728</c:v>
                </c:pt>
                <c:pt idx="25">
                  <c:v>4.555187668191782</c:v>
                </c:pt>
                <c:pt idx="26">
                  <c:v>4.4454924534184315</c:v>
                </c:pt>
                <c:pt idx="27">
                  <c:v>4.3372296083633826</c:v>
                </c:pt>
                <c:pt idx="28">
                  <c:v>4.2455048353937848</c:v>
                </c:pt>
                <c:pt idx="29">
                  <c:v>4.1878584386811406</c:v>
                </c:pt>
                <c:pt idx="30">
                  <c:v>4.1732013610025573</c:v>
                </c:pt>
                <c:pt idx="31">
                  <c:v>4.2078344609615446</c:v>
                </c:pt>
                <c:pt idx="32">
                  <c:v>4.2832050198667417</c:v>
                </c:pt>
                <c:pt idx="33">
                  <c:v>4.3742268709775383</c:v>
                </c:pt>
                <c:pt idx="34">
                  <c:v>4.4432109329896985</c:v>
                </c:pt>
                <c:pt idx="35">
                  <c:v>4.4618656890908124</c:v>
                </c:pt>
                <c:pt idx="36">
                  <c:v>4.4208129058959376</c:v>
                </c:pt>
                <c:pt idx="37">
                  <c:v>4.3328998556187051</c:v>
                </c:pt>
                <c:pt idx="38">
                  <c:v>4.2179105163766524</c:v>
                </c:pt>
                <c:pt idx="39">
                  <c:v>4.1009672752666466</c:v>
                </c:pt>
                <c:pt idx="40">
                  <c:v>3.9975718860921976</c:v>
                </c:pt>
                <c:pt idx="41">
                  <c:v>3.9092027606402731</c:v>
                </c:pt>
                <c:pt idx="42">
                  <c:v>3.8305885860711237</c:v>
                </c:pt>
                <c:pt idx="43">
                  <c:v>3.7600950561583484</c:v>
                </c:pt>
                <c:pt idx="44">
                  <c:v>3.6946488997367757</c:v>
                </c:pt>
                <c:pt idx="45">
                  <c:v>3.6320193993176235</c:v>
                </c:pt>
                <c:pt idx="46">
                  <c:v>3.5726266184866438</c:v>
                </c:pt>
                <c:pt idx="47">
                  <c:v>3.517097479074812</c:v>
                </c:pt>
                <c:pt idx="48">
                  <c:v>3.4639523506145671</c:v>
                </c:pt>
                <c:pt idx="49">
                  <c:v>3.4116123610261986</c:v>
                </c:pt>
                <c:pt idx="50">
                  <c:v>3.3593224659985368</c:v>
                </c:pt>
                <c:pt idx="51">
                  <c:v>3.3064749470218877</c:v>
                </c:pt>
                <c:pt idx="52">
                  <c:v>3.2538144693319326</c:v>
                </c:pt>
                <c:pt idx="53">
                  <c:v>3.2034346237126137</c:v>
                </c:pt>
                <c:pt idx="54">
                  <c:v>3.1578031572169802</c:v>
                </c:pt>
                <c:pt idx="55">
                  <c:v>3.1180648061064775</c:v>
                </c:pt>
                <c:pt idx="56">
                  <c:v>3.0849232361477803</c:v>
                </c:pt>
                <c:pt idx="57">
                  <c:v>3.056810161450116</c:v>
                </c:pt>
                <c:pt idx="58">
                  <c:v>3.0299326620948572</c:v>
                </c:pt>
                <c:pt idx="59">
                  <c:v>2.9994631167918127</c:v>
                </c:pt>
                <c:pt idx="60">
                  <c:v>2.9624368035776638</c:v>
                </c:pt>
                <c:pt idx="61">
                  <c:v>2.9177256719365801</c:v>
                </c:pt>
                <c:pt idx="62">
                  <c:v>2.8672530763540709</c:v>
                </c:pt>
                <c:pt idx="63">
                  <c:v>2.8147421013777656</c:v>
                </c:pt>
                <c:pt idx="64">
                  <c:v>2.7649593764522202</c:v>
                </c:pt>
                <c:pt idx="65">
                  <c:v>2.7208401254401338</c:v>
                </c:pt>
                <c:pt idx="66">
                  <c:v>2.6826995180072153</c:v>
                </c:pt>
                <c:pt idx="67">
                  <c:v>2.6489071229187142</c:v>
                </c:pt>
                <c:pt idx="68">
                  <c:v>2.6179045910653453</c:v>
                </c:pt>
                <c:pt idx="69">
                  <c:v>2.5875303977242203</c:v>
                </c:pt>
                <c:pt idx="70">
                  <c:v>2.5561475008515062</c:v>
                </c:pt>
                <c:pt idx="71">
                  <c:v>2.5237114376428122</c:v>
                </c:pt>
                <c:pt idx="72">
                  <c:v>2.4902820931480916</c:v>
                </c:pt>
                <c:pt idx="73">
                  <c:v>2.454601014975494</c:v>
                </c:pt>
                <c:pt idx="74">
                  <c:v>2.4152495703522225</c:v>
                </c:pt>
                <c:pt idx="75">
                  <c:v>2.3714387917686968</c:v>
                </c:pt>
                <c:pt idx="76">
                  <c:v>2.3231203998815402</c:v>
                </c:pt>
                <c:pt idx="77">
                  <c:v>2.271048931067372</c:v>
                </c:pt>
                <c:pt idx="78">
                  <c:v>2.2162944391371036</c:v>
                </c:pt>
                <c:pt idx="79">
                  <c:v>2.160181863276327</c:v>
                </c:pt>
                <c:pt idx="80">
                  <c:v>2.1037345609406808</c:v>
                </c:pt>
                <c:pt idx="81">
                  <c:v>2.0474748913015555</c:v>
                </c:pt>
                <c:pt idx="82">
                  <c:v>1.9916510545687143</c:v>
                </c:pt>
                <c:pt idx="83">
                  <c:v>1.9366329870889341</c:v>
                </c:pt>
                <c:pt idx="84">
                  <c:v>1.8827353794353001</c:v>
                </c:pt>
                <c:pt idx="85">
                  <c:v>1.830322946504499</c:v>
                </c:pt>
                <c:pt idx="86">
                  <c:v>1.7795220021148128</c:v>
                </c:pt>
                <c:pt idx="87">
                  <c:v>1.7307889083250061</c:v>
                </c:pt>
                <c:pt idx="88">
                  <c:v>1.6851099689490521</c:v>
                </c:pt>
                <c:pt idx="89">
                  <c:v>1.6436098496207401</c:v>
                </c:pt>
                <c:pt idx="90">
                  <c:v>1.606986001308446</c:v>
                </c:pt>
                <c:pt idx="91">
                  <c:v>1.5753956829476896</c:v>
                </c:pt>
                <c:pt idx="92">
                  <c:v>1.548591525847439</c:v>
                </c:pt>
                <c:pt idx="93">
                  <c:v>1.5261123908515721</c:v>
                </c:pt>
                <c:pt idx="94">
                  <c:v>1.5074620629751858</c:v>
                </c:pt>
                <c:pt idx="95">
                  <c:v>1.4922605943899439</c:v>
                </c:pt>
                <c:pt idx="96">
                  <c:v>1.4802829974624918</c:v>
                </c:pt>
                <c:pt idx="97">
                  <c:v>1.4714813917771548</c:v>
                </c:pt>
                <c:pt idx="98">
                  <c:v>1.46598815929854</c:v>
                </c:pt>
                <c:pt idx="99">
                  <c:v>1.464109011750627</c:v>
                </c:pt>
                <c:pt idx="100">
                  <c:v>1.4663289899640231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B9-464C-BCD8-CA6A052D14CC}"/>
            </c:ext>
          </c:extLst>
        </c:ser>
        <c:ser>
          <c:idx val="5"/>
          <c:order val="5"/>
          <c:tx>
            <c:v>UK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DataGE5.2!$B$1:$CX$1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DataGE5.2!$B$34:$CX$34</c:f>
              <c:numCache>
                <c:formatCode>0.00</c:formatCode>
                <c:ptCount val="101"/>
                <c:pt idx="0">
                  <c:v>5.6299513040986007</c:v>
                </c:pt>
                <c:pt idx="1">
                  <c:v>5.5289162133565322</c:v>
                </c:pt>
                <c:pt idx="2">
                  <c:v>5.4509827988945911</c:v>
                </c:pt>
                <c:pt idx="3">
                  <c:v>5.3859119523120667</c:v>
                </c:pt>
                <c:pt idx="4">
                  <c:v>5.3265642640705746</c:v>
                </c:pt>
                <c:pt idx="5">
                  <c:v>5.2684110206203396</c:v>
                </c:pt>
                <c:pt idx="6">
                  <c:v>5.209353676009786</c:v>
                </c:pt>
                <c:pt idx="7">
                  <c:v>5.1494170697373676</c:v>
                </c:pt>
                <c:pt idx="8">
                  <c:v>5.0902439942735418</c:v>
                </c:pt>
                <c:pt idx="9">
                  <c:v>5.0344803697631981</c:v>
                </c:pt>
                <c:pt idx="10">
                  <c:v>4.9842994310535511</c:v>
                </c:pt>
                <c:pt idx="11">
                  <c:v>4.940051330000327</c:v>
                </c:pt>
                <c:pt idx="12">
                  <c:v>4.8992192760024658</c:v>
                </c:pt>
                <c:pt idx="13">
                  <c:v>4.856156908423606</c:v>
                </c:pt>
                <c:pt idx="14">
                  <c:v>4.8038268651509286</c:v>
                </c:pt>
                <c:pt idx="15">
                  <c:v>4.7381584188754386</c:v>
                </c:pt>
                <c:pt idx="16">
                  <c:v>4.6585284329190868</c:v>
                </c:pt>
                <c:pt idx="17">
                  <c:v>4.5685280046556</c:v>
                </c:pt>
                <c:pt idx="18">
                  <c:v>4.4734693120237417</c:v>
                </c:pt>
                <c:pt idx="19">
                  <c:v>4.3797333942572134</c:v>
                </c:pt>
                <c:pt idx="20">
                  <c:v>4.2914697493696465</c:v>
                </c:pt>
                <c:pt idx="21">
                  <c:v>4.2097501530875014</c:v>
                </c:pt>
                <c:pt idx="22">
                  <c:v>4.1337570557876884</c:v>
                </c:pt>
                <c:pt idx="23">
                  <c:v>4.0631656232689846</c:v>
                </c:pt>
                <c:pt idx="24">
                  <c:v>3.9973022081178375</c:v>
                </c:pt>
                <c:pt idx="25">
                  <c:v>3.9360612926471878</c:v>
                </c:pt>
                <c:pt idx="26">
                  <c:v>3.8784826868995657</c:v>
                </c:pt>
                <c:pt idx="27">
                  <c:v>3.825525181412893</c:v>
                </c:pt>
                <c:pt idx="28">
                  <c:v>3.7808993930141668</c:v>
                </c:pt>
                <c:pt idx="29">
                  <c:v>3.7492079085595322</c:v>
                </c:pt>
                <c:pt idx="30">
                  <c:v>3.7328771382805379</c:v>
                </c:pt>
                <c:pt idx="31">
                  <c:v>3.7336077110113388</c:v>
                </c:pt>
                <c:pt idx="32">
                  <c:v>3.7486863746698047</c:v>
                </c:pt>
                <c:pt idx="33">
                  <c:v>3.770716828493041</c:v>
                </c:pt>
                <c:pt idx="34">
                  <c:v>3.7894699340534816</c:v>
                </c:pt>
                <c:pt idx="35">
                  <c:v>3.7976641793541677</c:v>
                </c:pt>
                <c:pt idx="36">
                  <c:v>3.7926981245910985</c:v>
                </c:pt>
                <c:pt idx="37">
                  <c:v>3.7771911204505977</c:v>
                </c:pt>
                <c:pt idx="38">
                  <c:v>3.7554254023880707</c:v>
                </c:pt>
                <c:pt idx="39">
                  <c:v>3.7336812648836291</c:v>
                </c:pt>
                <c:pt idx="40">
                  <c:v>3.7163297994457429</c:v>
                </c:pt>
                <c:pt idx="41">
                  <c:v>3.7038024108289669</c:v>
                </c:pt>
                <c:pt idx="42">
                  <c:v>3.6946410998460877</c:v>
                </c:pt>
                <c:pt idx="43">
                  <c:v>3.6888914790917982</c:v>
                </c:pt>
                <c:pt idx="44">
                  <c:v>3.6862650686571952</c:v>
                </c:pt>
                <c:pt idx="45">
                  <c:v>3.6863931526213238</c:v>
                </c:pt>
                <c:pt idx="46">
                  <c:v>3.6895332145564406</c:v>
                </c:pt>
                <c:pt idx="47">
                  <c:v>3.6954478240112967</c:v>
                </c:pt>
                <c:pt idx="48">
                  <c:v>3.7025816908260611</c:v>
                </c:pt>
                <c:pt idx="49">
                  <c:v>3.7088414364285787</c:v>
                </c:pt>
                <c:pt idx="50">
                  <c:v>3.7126202249392035</c:v>
                </c:pt>
                <c:pt idx="51">
                  <c:v>3.712770955890567</c:v>
                </c:pt>
                <c:pt idx="52">
                  <c:v>3.7092887644420003</c:v>
                </c:pt>
                <c:pt idx="53">
                  <c:v>3.7030208990868001</c:v>
                </c:pt>
                <c:pt idx="54">
                  <c:v>3.6953592012512582</c:v>
                </c:pt>
                <c:pt idx="55">
                  <c:v>3.6869642491717842</c:v>
                </c:pt>
                <c:pt idx="56">
                  <c:v>3.6790536964401617</c:v>
                </c:pt>
                <c:pt idx="57">
                  <c:v>3.6704772515925548</c:v>
                </c:pt>
                <c:pt idx="58">
                  <c:v>3.6569371687098831</c:v>
                </c:pt>
                <c:pt idx="59">
                  <c:v>3.632910905336951</c:v>
                </c:pt>
                <c:pt idx="60">
                  <c:v>3.5954428539541916</c:v>
                </c:pt>
                <c:pt idx="61">
                  <c:v>3.5432082730882928</c:v>
                </c:pt>
                <c:pt idx="62">
                  <c:v>3.4798357011120951</c:v>
                </c:pt>
                <c:pt idx="63">
                  <c:v>3.4129592974921468</c:v>
                </c:pt>
                <c:pt idx="64">
                  <c:v>3.3517208852754208</c:v>
                </c:pt>
                <c:pt idx="65">
                  <c:v>3.3015498042293228</c:v>
                </c:pt>
                <c:pt idx="66">
                  <c:v>3.2635468119209947</c:v>
                </c:pt>
                <c:pt idx="67">
                  <c:v>3.2347599424920004</c:v>
                </c:pt>
                <c:pt idx="68">
                  <c:v>3.2112654462710197</c:v>
                </c:pt>
                <c:pt idx="69">
                  <c:v>3.1876442468868138</c:v>
                </c:pt>
                <c:pt idx="70">
                  <c:v>3.1600673593966384</c:v>
                </c:pt>
                <c:pt idx="71">
                  <c:v>3.1283249859601612</c:v>
                </c:pt>
                <c:pt idx="72">
                  <c:v>3.0934713969303336</c:v>
                </c:pt>
                <c:pt idx="73">
                  <c:v>3.0547486711026077</c:v>
                </c:pt>
                <c:pt idx="74">
                  <c:v>3.0115637483381752</c:v>
                </c:pt>
                <c:pt idx="75">
                  <c:v>2.9639110988549655</c:v>
                </c:pt>
                <c:pt idx="76">
                  <c:v>2.9119313098541837</c:v>
                </c:pt>
                <c:pt idx="77">
                  <c:v>2.8567450609903036</c:v>
                </c:pt>
                <c:pt idx="78">
                  <c:v>2.8005177758450066</c:v>
                </c:pt>
                <c:pt idx="79">
                  <c:v>2.7457679127125938</c:v>
                </c:pt>
                <c:pt idx="80">
                  <c:v>2.6942752910711101</c:v>
                </c:pt>
                <c:pt idx="81">
                  <c:v>2.6463212447806277</c:v>
                </c:pt>
                <c:pt idx="82">
                  <c:v>2.6019145976906852</c:v>
                </c:pt>
                <c:pt idx="83">
                  <c:v>2.5619705838205982</c:v>
                </c:pt>
                <c:pt idx="84">
                  <c:v>2.5274356610341941</c:v>
                </c:pt>
                <c:pt idx="85">
                  <c:v>2.498851678529133</c:v>
                </c:pt>
                <c:pt idx="86">
                  <c:v>2.4761415838805747</c:v>
                </c:pt>
                <c:pt idx="87">
                  <c:v>2.458896156922818</c:v>
                </c:pt>
                <c:pt idx="88">
                  <c:v>2.4468040798549828</c:v>
                </c:pt>
                <c:pt idx="89">
                  <c:v>2.4394206540511969</c:v>
                </c:pt>
                <c:pt idx="90">
                  <c:v>2.4361879611255342</c:v>
                </c:pt>
                <c:pt idx="91">
                  <c:v>2.4364354535805925</c:v>
                </c:pt>
                <c:pt idx="92">
                  <c:v>2.4393674148255036</c:v>
                </c:pt>
                <c:pt idx="93">
                  <c:v>2.4440447157134511</c:v>
                </c:pt>
                <c:pt idx="94">
                  <c:v>2.4493683562320072</c:v>
                </c:pt>
                <c:pt idx="95">
                  <c:v>2.4540668283201308</c:v>
                </c:pt>
                <c:pt idx="96">
                  <c:v>2.4566926411732535</c:v>
                </c:pt>
                <c:pt idx="97">
                  <c:v>2.4556314946524207</c:v>
                </c:pt>
                <c:pt idx="98">
                  <c:v>2.4491321720365042</c:v>
                </c:pt>
                <c:pt idx="99">
                  <c:v>2.4353506610638815</c:v>
                </c:pt>
                <c:pt idx="100">
                  <c:v>2.4124200346962326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B9-464C-BCD8-CA6A052D14CC}"/>
            </c:ext>
          </c:extLst>
        </c:ser>
        <c:ser>
          <c:idx val="6"/>
          <c:order val="6"/>
          <c:tx>
            <c:v>US</c:v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cat>
            <c:numRef>
              <c:f>DataGE5.2!$B$1:$CX$1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cat>
          <c:val>
            <c:numRef>
              <c:f>DataGE5.2!$B$35:$CX$35</c:f>
              <c:numCache>
                <c:formatCode>0.00</c:formatCode>
                <c:ptCount val="101"/>
                <c:pt idx="0">
                  <c:v>6.9737822744677374</c:v>
                </c:pt>
                <c:pt idx="1">
                  <c:v>6.8288423519320078</c:v>
                </c:pt>
                <c:pt idx="2">
                  <c:v>6.6769469854785903</c:v>
                </c:pt>
                <c:pt idx="3">
                  <c:v>6.5258162842912846</c:v>
                </c:pt>
                <c:pt idx="4">
                  <c:v>6.3807459013216574</c:v>
                </c:pt>
                <c:pt idx="5">
                  <c:v>6.2449957552200326</c:v>
                </c:pt>
                <c:pt idx="6">
                  <c:v>6.1201367976947783</c:v>
                </c:pt>
                <c:pt idx="7">
                  <c:v>6.0064231956600196</c:v>
                </c:pt>
                <c:pt idx="8">
                  <c:v>5.9031675385741904</c:v>
                </c:pt>
                <c:pt idx="9">
                  <c:v>5.8091025942701711</c:v>
                </c:pt>
                <c:pt idx="10">
                  <c:v>5.7230168840267757</c:v>
                </c:pt>
                <c:pt idx="11">
                  <c:v>5.6443068061212349</c:v>
                </c:pt>
                <c:pt idx="12">
                  <c:v>5.5733626879369034</c:v>
                </c:pt>
                <c:pt idx="13">
                  <c:v>5.511630148071669</c:v>
                </c:pt>
                <c:pt idx="14">
                  <c:v>5.4609621916639925</c:v>
                </c:pt>
                <c:pt idx="15">
                  <c:v>5.4220307294835557</c:v>
                </c:pt>
                <c:pt idx="16">
                  <c:v>5.3950471750727464</c:v>
                </c:pt>
                <c:pt idx="17">
                  <c:v>5.3779596696030776</c:v>
                </c:pt>
                <c:pt idx="18">
                  <c:v>5.3665380129035674</c:v>
                </c:pt>
                <c:pt idx="19">
                  <c:v>5.3554629447246365</c:v>
                </c:pt>
                <c:pt idx="20">
                  <c:v>5.3410701041226796</c:v>
                </c:pt>
                <c:pt idx="21">
                  <c:v>5.3222886695452649</c:v>
                </c:pt>
                <c:pt idx="22">
                  <c:v>5.3000592041628725</c:v>
                </c:pt>
                <c:pt idx="23">
                  <c:v>5.2753640522612164</c:v>
                </c:pt>
                <c:pt idx="24">
                  <c:v>5.2498105635646928</c:v>
                </c:pt>
                <c:pt idx="25">
                  <c:v>5.2245088551036742</c:v>
                </c:pt>
                <c:pt idx="26">
                  <c:v>5.1991123869694746</c:v>
                </c:pt>
                <c:pt idx="27">
                  <c:v>5.173176672940194</c:v>
                </c:pt>
                <c:pt idx="28">
                  <c:v>5.1474217432102787</c:v>
                </c:pt>
                <c:pt idx="29">
                  <c:v>5.1226661332617516</c:v>
                </c:pt>
                <c:pt idx="30">
                  <c:v>5.0992256555930364</c:v>
                </c:pt>
                <c:pt idx="31">
                  <c:v>5.0779516185053666</c:v>
                </c:pt>
                <c:pt idx="32">
                  <c:v>5.0581893443076575</c:v>
                </c:pt>
                <c:pt idx="33">
                  <c:v>5.0371543879684033</c:v>
                </c:pt>
                <c:pt idx="34">
                  <c:v>5.0113575487261306</c:v>
                </c:pt>
                <c:pt idx="35">
                  <c:v>4.9789633179947161</c:v>
                </c:pt>
                <c:pt idx="36">
                  <c:v>4.9394951480177403</c:v>
                </c:pt>
                <c:pt idx="37">
                  <c:v>4.8951524045990764</c:v>
                </c:pt>
                <c:pt idx="38">
                  <c:v>4.8499678244788988</c:v>
                </c:pt>
                <c:pt idx="39">
                  <c:v>4.8089395335721763</c:v>
                </c:pt>
                <c:pt idx="40">
                  <c:v>4.775363515333682</c:v>
                </c:pt>
                <c:pt idx="41">
                  <c:v>4.7496574133914811</c:v>
                </c:pt>
                <c:pt idx="42">
                  <c:v>4.7307790243495882</c:v>
                </c:pt>
                <c:pt idx="43">
                  <c:v>4.7185183930580621</c:v>
                </c:pt>
                <c:pt idx="44">
                  <c:v>4.7123218736839148</c:v>
                </c:pt>
                <c:pt idx="45">
                  <c:v>4.7115838115541262</c:v>
                </c:pt>
                <c:pt idx="46">
                  <c:v>4.7157280930922125</c:v>
                </c:pt>
                <c:pt idx="47">
                  <c:v>4.7241834006803369</c:v>
                </c:pt>
                <c:pt idx="48">
                  <c:v>4.7362032691652214</c:v>
                </c:pt>
                <c:pt idx="49">
                  <c:v>4.750931770222663</c:v>
                </c:pt>
                <c:pt idx="50">
                  <c:v>4.7672617647820914</c:v>
                </c:pt>
                <c:pt idx="51">
                  <c:v>4.7844644173297768</c:v>
                </c:pt>
                <c:pt idx="52">
                  <c:v>4.8009522050617077</c:v>
                </c:pt>
                <c:pt idx="53">
                  <c:v>4.8136912498985147</c:v>
                </c:pt>
                <c:pt idx="54">
                  <c:v>4.819041317337355</c:v>
                </c:pt>
                <c:pt idx="55">
                  <c:v>4.8141628764642181</c:v>
                </c:pt>
                <c:pt idx="56">
                  <c:v>4.7983280382540423</c:v>
                </c:pt>
                <c:pt idx="57">
                  <c:v>4.77136137679779</c:v>
                </c:pt>
                <c:pt idx="58">
                  <c:v>4.73200717662536</c:v>
                </c:pt>
                <c:pt idx="59">
                  <c:v>4.6792342676458851</c:v>
                </c:pt>
                <c:pt idx="60">
                  <c:v>4.6129983782880064</c:v>
                </c:pt>
                <c:pt idx="61">
                  <c:v>4.5339469924379099</c:v>
                </c:pt>
                <c:pt idx="62">
                  <c:v>4.4440246994021484</c:v>
                </c:pt>
                <c:pt idx="63">
                  <c:v>4.3461449279740156</c:v>
                </c:pt>
                <c:pt idx="64">
                  <c:v>4.2435240076888956</c:v>
                </c:pt>
                <c:pt idx="65">
                  <c:v>4.1385428458893729</c:v>
                </c:pt>
                <c:pt idx="66">
                  <c:v>4.0327073120537404</c:v>
                </c:pt>
                <c:pt idx="67">
                  <c:v>3.926642825431883</c:v>
                </c:pt>
                <c:pt idx="68">
                  <c:v>3.8206903316778207</c:v>
                </c:pt>
                <c:pt idx="69">
                  <c:v>3.7149819203741661</c:v>
                </c:pt>
                <c:pt idx="70">
                  <c:v>3.6100644056091427</c:v>
                </c:pt>
                <c:pt idx="71">
                  <c:v>3.5067065687874215</c:v>
                </c:pt>
                <c:pt idx="72">
                  <c:v>3.4062028903762216</c:v>
                </c:pt>
                <c:pt idx="73">
                  <c:v>3.3101501659900987</c:v>
                </c:pt>
                <c:pt idx="74">
                  <c:v>3.2201845275793941</c:v>
                </c:pt>
                <c:pt idx="75">
                  <c:v>3.1373399189066435</c:v>
                </c:pt>
                <c:pt idx="76">
                  <c:v>3.0614406120308786</c:v>
                </c:pt>
                <c:pt idx="77">
                  <c:v>2.9922946890997295</c:v>
                </c:pt>
                <c:pt idx="78">
                  <c:v>2.93055755535873</c:v>
                </c:pt>
                <c:pt idx="79">
                  <c:v>2.8769182577385437</c:v>
                </c:pt>
                <c:pt idx="80">
                  <c:v>2.8315565780327701</c:v>
                </c:pt>
                <c:pt idx="81">
                  <c:v>2.7942946879477524</c:v>
                </c:pt>
                <c:pt idx="82">
                  <c:v>2.764300815174864</c:v>
                </c:pt>
                <c:pt idx="83">
                  <c:v>2.7402840992387421</c:v>
                </c:pt>
                <c:pt idx="84">
                  <c:v>2.7206709416295305</c:v>
                </c:pt>
                <c:pt idx="85">
                  <c:v>2.7042604422214707</c:v>
                </c:pt>
                <c:pt idx="86">
                  <c:v>2.6905362217377569</c:v>
                </c:pt>
                <c:pt idx="87">
                  <c:v>2.6793387897599783</c:v>
                </c:pt>
                <c:pt idx="88">
                  <c:v>2.6702818392254049</c:v>
                </c:pt>
                <c:pt idx="89">
                  <c:v>2.6630425511015363</c:v>
                </c:pt>
                <c:pt idx="90">
                  <c:v>2.6572625281343818</c:v>
                </c:pt>
                <c:pt idx="91">
                  <c:v>2.6525152258770888</c:v>
                </c:pt>
                <c:pt idx="92">
                  <c:v>2.6483166695027753</c:v>
                </c:pt>
                <c:pt idx="93">
                  <c:v>2.6441509264344401</c:v>
                </c:pt>
                <c:pt idx="94">
                  <c:v>2.6394973283860232</c:v>
                </c:pt>
                <c:pt idx="95">
                  <c:v>2.6338582513704689</c:v>
                </c:pt>
                <c:pt idx="96">
                  <c:v>2.6267681540238565</c:v>
                </c:pt>
                <c:pt idx="97">
                  <c:v>2.6178009243568776</c:v>
                </c:pt>
                <c:pt idx="98">
                  <c:v>2.6065738712397462</c:v>
                </c:pt>
                <c:pt idx="99">
                  <c:v>2.592749372032328</c:v>
                </c:pt>
                <c:pt idx="100">
                  <c:v>2.5760373272024242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B9-464C-BCD8-CA6A052D1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780256"/>
        <c:axId val="114779864"/>
      </c:lineChart>
      <c:catAx>
        <c:axId val="11478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779864"/>
        <c:crosses val="autoZero"/>
        <c:auto val="1"/>
        <c:lblAlgn val="ctr"/>
        <c:lblOffset val="100"/>
        <c:noMultiLvlLbl val="0"/>
      </c:catAx>
      <c:valAx>
        <c:axId val="1147798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47802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9/15/2017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5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9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BF1CE7-FB28-4B99-BA74-52F3D1025280}" type="slidenum">
              <a:rPr lang="it-IT" altLang="en-US" sz="1200">
                <a:latin typeface="Calibri" panose="020F0502020204030204" pitchFamily="34" charset="0"/>
              </a:rPr>
              <a:pPr eaLnBrk="1" hangingPunct="1"/>
              <a:t>44</a:t>
            </a:fld>
            <a:endParaRPr lang="it-IT" altLang="en-US" sz="1200">
              <a:latin typeface="Calibri" panose="020F0502020204030204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76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0409DB-EFC1-4554-AD54-DAF4BA91AF34}" type="slidenum">
              <a:rPr lang="en-IE" altLang="en-US" sz="1200"/>
              <a:pPr eaLnBrk="1" hangingPunct="1"/>
              <a:t>5</a:t>
            </a:fld>
            <a:endParaRPr lang="en-IE" alt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685800"/>
            <a:ext cx="4953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32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1087645" indent="-40592405"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9523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9047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8571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8095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B988AA-B2F2-E447-AF63-C286D4A1C054}" type="slidenum">
              <a:rPr lang="it-IT" sz="1300"/>
              <a:pPr eaLnBrk="1" hangingPunct="1"/>
              <a:t>9</a:t>
            </a:fld>
            <a:endParaRPr lang="it-IT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8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59A042-34E8-4FF2-9CF4-ED9DBDF7DE0A}" type="slidenum">
              <a:rPr lang="en-IE" altLang="en-US" sz="1200"/>
              <a:pPr eaLnBrk="1" hangingPunct="1"/>
              <a:t>12</a:t>
            </a:fld>
            <a:endParaRPr lang="en-IE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685800"/>
            <a:ext cx="4953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4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984558-386C-4490-9795-8CD002EAC8EC}" type="slidenum">
              <a:rPr lang="en-IE" altLang="en-US" sz="1200"/>
              <a:pPr eaLnBrk="1" hangingPunct="1"/>
              <a:t>13</a:t>
            </a:fld>
            <a:endParaRPr lang="en-IE" alt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685800"/>
            <a:ext cx="4953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ln/>
        </p:spPr>
        <p:txBody>
          <a:bodyPr wrap="none" anchor="ctr"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1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5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DAA06D-BAAE-4511-AD89-A3632C0C8ADB}" type="slidenum">
              <a:rPr lang="en-IE" altLang="en-US" sz="1200"/>
              <a:pPr eaLnBrk="1" hangingPunct="1"/>
              <a:t>17</a:t>
            </a:fld>
            <a:endParaRPr lang="en-IE" alt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685800"/>
            <a:ext cx="4953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6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0FD75D-A0AF-451A-9E8A-753F398368CA}" type="slidenum">
              <a:rPr lang="en-IE" altLang="en-US" sz="1200"/>
              <a:pPr eaLnBrk="1" hangingPunct="1"/>
              <a:t>18</a:t>
            </a:fld>
            <a:endParaRPr lang="en-IE" altLang="en-US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685800"/>
            <a:ext cx="4953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2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84D36A-C07A-4609-B243-86326F62C0C4}" type="slidenum">
              <a:rPr lang="en-IE" altLang="en-US" sz="1200"/>
              <a:pPr eaLnBrk="1" hangingPunct="1"/>
              <a:t>19</a:t>
            </a:fld>
            <a:endParaRPr lang="en-IE" alt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685800"/>
            <a:ext cx="4953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83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312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47244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6789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15/09/2017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60512" y="3717032"/>
            <a:ext cx="9001249" cy="31393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US" sz="2400" i="1" dirty="0"/>
              <a:t>The role of private pensions to guarantee the financial sustainability in a context of aging population</a:t>
            </a:r>
            <a:endParaRPr lang="en-GB" sz="2400" b="1" i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endParaRPr lang="en-GB" sz="2000" b="1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2000" b="1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Prof.</a:t>
            </a:r>
            <a:r>
              <a:rPr lang="en-GB" sz="20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Agar Brugiavini</a:t>
            </a: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20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Ca’ </a:t>
            </a:r>
            <a:r>
              <a:rPr lang="en-GB" sz="2000" b="1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Foscari</a:t>
            </a:r>
            <a:r>
              <a:rPr lang="en-GB" sz="20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University of Venice, Italy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Component Two- 2017 Training Course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“Social Security in an Ageing Society: EU Practices Responding to the Demographic Challenge”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zh-C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3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Paris, September</a:t>
            </a:r>
            <a:r>
              <a:rPr lang="pl-PL" altLang="zh-CN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10 - 24</a:t>
            </a:r>
            <a:r>
              <a:rPr lang="pl-PL" altLang="zh-CN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201</a:t>
            </a:r>
            <a:r>
              <a:rPr lang="it-IT" altLang="zh-CN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</a:t>
            </a:r>
            <a:endParaRPr lang="pl-PL" altLang="zh-CN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609725" y="229969"/>
            <a:ext cx="6686550" cy="456605"/>
          </a:xfrm>
        </p:spPr>
        <p:txBody>
          <a:bodyPr>
            <a:noAutofit/>
          </a:bodyPr>
          <a:lstStyle/>
          <a:p>
            <a:pPr algn="ctr"/>
            <a:r>
              <a:rPr lang="it-IT" sz="2925" dirty="0">
                <a:solidFill>
                  <a:srgbClr val="CC0000"/>
                </a:solidFill>
                <a:latin typeface="+mj-lt"/>
                <a:cs typeface="Tw Cen MT"/>
              </a:rPr>
              <a:t>IMPLICATIONS OF THE MODEL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6177136" y="1268761"/>
            <a:ext cx="3024335" cy="4493568"/>
          </a:xfrm>
        </p:spPr>
        <p:txBody>
          <a:bodyPr>
            <a:normAutofit/>
          </a:bodyPr>
          <a:lstStyle/>
          <a:p>
            <a:pPr eaLnBrk="1" hangingPunct="1"/>
            <a:r>
              <a:rPr lang="it-IT" i="1" dirty="0">
                <a:solidFill>
                  <a:srgbClr val="77933C"/>
                </a:solidFill>
                <a:latin typeface="+mn-lt"/>
                <a:cs typeface="Tw Cen MT"/>
              </a:rPr>
              <a:t>a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is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wealth</a:t>
            </a:r>
            <a:r>
              <a:rPr lang="it-IT" dirty="0">
                <a:latin typeface="+mn-lt"/>
                <a:cs typeface="Tw Cen MT"/>
              </a:rPr>
              <a:t> </a:t>
            </a:r>
          </a:p>
          <a:p>
            <a:pPr eaLnBrk="1" hangingPunct="1"/>
            <a:r>
              <a:rPr lang="it-IT" i="1" dirty="0">
                <a:solidFill>
                  <a:srgbClr val="FF0000"/>
                </a:solidFill>
                <a:latin typeface="+mn-lt"/>
                <a:cs typeface="Tw Cen MT"/>
              </a:rPr>
              <a:t>c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consumption</a:t>
            </a:r>
            <a:endParaRPr lang="it-IT" dirty="0">
              <a:latin typeface="+mn-lt"/>
              <a:cs typeface="Tw Cen MT"/>
            </a:endParaRPr>
          </a:p>
          <a:p>
            <a:pPr eaLnBrk="1" hangingPunct="1"/>
            <a:r>
              <a:rPr lang="it-IT" dirty="0">
                <a:solidFill>
                  <a:srgbClr val="00B0F0"/>
                </a:solidFill>
                <a:latin typeface="+mn-lt"/>
                <a:cs typeface="Tw Cen MT"/>
              </a:rPr>
              <a:t>y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income</a:t>
            </a:r>
            <a:r>
              <a:rPr lang="it-IT" dirty="0">
                <a:latin typeface="+mn-lt"/>
                <a:cs typeface="Tw Cen MT"/>
              </a:rPr>
              <a:t> (</a:t>
            </a:r>
            <a:r>
              <a:rPr lang="it-IT" dirty="0" err="1">
                <a:latin typeface="+mn-lt"/>
                <a:cs typeface="Tw Cen MT"/>
              </a:rPr>
              <a:t>constant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until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retirement</a:t>
            </a:r>
            <a:r>
              <a:rPr lang="it-IT" dirty="0">
                <a:latin typeface="+mn-lt"/>
                <a:cs typeface="Tw Cen MT"/>
              </a:rPr>
              <a:t> N)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6" name="Picture 2" descr="modigli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" y="1196752"/>
            <a:ext cx="624069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4528" y="5965520"/>
            <a:ext cx="2403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+mn-lt"/>
              </a:rPr>
              <a:t>Source: Jappelli and </a:t>
            </a:r>
            <a:r>
              <a:rPr lang="it-IT" sz="1200" dirty="0" err="1">
                <a:latin typeface="+mn-lt"/>
              </a:rPr>
              <a:t>Pistaferri</a:t>
            </a:r>
            <a:r>
              <a:rPr lang="it-IT" sz="1200" dirty="0">
                <a:latin typeface="+mn-lt"/>
              </a:rPr>
              <a:t>, 1994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592738" y="260648"/>
            <a:ext cx="6686550" cy="456605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sz="2925" dirty="0">
                <a:solidFill>
                  <a:srgbClr val="CC0000"/>
                </a:solidFill>
                <a:latin typeface="+mj-lt"/>
                <a:cs typeface="Tw Cen MT"/>
              </a:rPr>
              <a:t>ACCUMULATION OF WEALTH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560512" y="980729"/>
            <a:ext cx="8568952" cy="4858990"/>
          </a:xfrm>
        </p:spPr>
        <p:txBody>
          <a:bodyPr/>
          <a:lstStyle/>
          <a:p>
            <a:pPr eaLnBrk="1" hangingPunct="1"/>
            <a:endParaRPr lang="it-IT" dirty="0"/>
          </a:p>
          <a:p>
            <a:pPr eaLnBrk="1" hangingPunct="1"/>
            <a:r>
              <a:rPr lang="en-US" dirty="0">
                <a:latin typeface="+mn-lt"/>
                <a:cs typeface="Tw Cen MT"/>
              </a:rPr>
              <a:t>Individuals want to maintain a CONSTANT (or at least STABLE) level of consumption along the entire life. </a:t>
            </a:r>
          </a:p>
          <a:p>
            <a:pPr eaLnBrk="1" hangingPunct="1"/>
            <a:r>
              <a:rPr lang="en-US" dirty="0">
                <a:latin typeface="+mn-lt"/>
                <a:cs typeface="Tw Cen MT"/>
              </a:rPr>
              <a:t>The wealth profile is </a:t>
            </a:r>
            <a:r>
              <a:rPr lang="en-US" altLang="ja-JP" dirty="0">
                <a:latin typeface="+mn-lt"/>
                <a:cs typeface="Tw Cen MT"/>
              </a:rPr>
              <a:t>“hump-shaped”</a:t>
            </a:r>
            <a:r>
              <a:rPr lang="en-US" dirty="0">
                <a:latin typeface="+mn-lt"/>
                <a:cs typeface="Tw Cen MT"/>
              </a:rPr>
              <a:t>: individuals save during their working life and </a:t>
            </a:r>
            <a:r>
              <a:rPr lang="en-US" dirty="0" err="1">
                <a:latin typeface="+mn-lt"/>
                <a:cs typeface="Tw Cen MT"/>
              </a:rPr>
              <a:t>decumulate</a:t>
            </a:r>
            <a:r>
              <a:rPr lang="en-US" dirty="0">
                <a:latin typeface="+mn-lt"/>
                <a:cs typeface="Tw Cen MT"/>
              </a:rPr>
              <a:t> after retirement</a:t>
            </a:r>
            <a:r>
              <a:rPr lang="it-IT" dirty="0">
                <a:latin typeface="+mn-lt"/>
                <a:cs typeface="Tw Cen MT"/>
              </a:rPr>
              <a:t>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496" y="116632"/>
            <a:ext cx="7941708" cy="654752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3125" tIns="38025" rIns="73125" bIns="38025" rtlCol="0" anchor="b">
            <a:normAutofit fontScale="90000"/>
          </a:bodyPr>
          <a:lstStyle/>
          <a:p>
            <a:pPr algn="ctr" defTabSz="371475">
              <a:tabLst>
                <a:tab pos="0" algn="l"/>
                <a:tab pos="742950" algn="l"/>
                <a:tab pos="1485900" algn="l"/>
                <a:tab pos="2228850" algn="l"/>
                <a:tab pos="2971800" algn="l"/>
                <a:tab pos="3714750" algn="l"/>
                <a:tab pos="4457700" algn="l"/>
                <a:tab pos="5200650" algn="l"/>
                <a:tab pos="5943600" algn="l"/>
                <a:tab pos="6686550" algn="l"/>
                <a:tab pos="7429500" algn="l"/>
                <a:tab pos="8172450" algn="l"/>
              </a:tabLst>
            </a:pPr>
            <a:br>
              <a:rPr lang="en-GB" altLang="en-US" dirty="0">
                <a:latin typeface="Optane"/>
              </a:rPr>
            </a:br>
            <a:r>
              <a:rPr lang="en-GB" altLang="en-US" dirty="0">
                <a:latin typeface="Optane"/>
              </a:rPr>
              <a:t> </a:t>
            </a:r>
            <a:r>
              <a:rPr lang="en-GB" altLang="en-US" sz="3250" dirty="0">
                <a:solidFill>
                  <a:srgbClr val="CC0000"/>
                </a:solidFill>
                <a:latin typeface="+mn-lt"/>
              </a:rPr>
              <a:t>OPTIMAL PORTFOLIO FOR OLDER AGES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6" y="1052736"/>
            <a:ext cx="8712968" cy="4896544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marL="1003597" lvl="1" indent="-571500" algn="just" defTabSz="371475">
              <a:spcBef>
                <a:spcPts val="325"/>
              </a:spcBef>
              <a:buFont typeface="Wingdings" panose="05000000000000000000" pitchFamily="2" charset="2"/>
              <a:buChar char="Ø"/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Under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longevity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risk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annuities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pensions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)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represent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the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optimal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instrument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of</a:t>
            </a:r>
            <a:r>
              <a:rPr lang="it-IT" alt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saving-insurance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. The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entire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wealth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should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be in the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form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of 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pensions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! </a:t>
            </a:r>
          </a:p>
          <a:p>
            <a:pPr marL="1003597" lvl="1" indent="-571500" algn="just" defTabSz="371475">
              <a:spcBef>
                <a:spcPts val="325"/>
              </a:spcBef>
              <a:buFont typeface="Wingdings" panose="05000000000000000000" pitchFamily="2" charset="2"/>
              <a:buChar char="Ø"/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endParaRPr lang="it-IT" altLang="en-US" sz="4000" dirty="0">
              <a:latin typeface="+mn-lt"/>
              <a:cs typeface="Times New Roman" panose="02020603050405020304" pitchFamily="18" charset="0"/>
            </a:endParaRPr>
          </a:p>
          <a:p>
            <a:pPr marL="1003597" lvl="1" indent="-571500" algn="just" defTabSz="371475">
              <a:spcBef>
                <a:spcPts val="325"/>
              </a:spcBef>
              <a:buFont typeface="Wingdings" panose="05000000000000000000" pitchFamily="2" charset="2"/>
              <a:buChar char="Ø"/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Still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households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face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other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risks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and for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precautionary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reasons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they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may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want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to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have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access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to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liquidity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1003597" lvl="1" indent="-571500" algn="just" defTabSz="371475">
              <a:spcBef>
                <a:spcPts val="325"/>
              </a:spcBef>
              <a:buFont typeface="Wingdings" panose="05000000000000000000" pitchFamily="2" charset="2"/>
              <a:buChar char="Ø"/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endParaRPr lang="it-IT" altLang="en-US" sz="4000" dirty="0">
              <a:latin typeface="+mn-lt"/>
              <a:cs typeface="Times New Roman" panose="02020603050405020304" pitchFamily="18" charset="0"/>
            </a:endParaRPr>
          </a:p>
          <a:p>
            <a:pPr marL="1003597" lvl="1" indent="-571500" algn="just" defTabSz="371475">
              <a:spcBef>
                <a:spcPts val="325"/>
              </a:spcBef>
              <a:buFont typeface="Wingdings" panose="05000000000000000000" pitchFamily="2" charset="2"/>
              <a:buChar char="Ø"/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existence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of public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pension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benefits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reduces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the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need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to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save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for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old</a:t>
            </a:r>
            <a:r>
              <a:rPr lang="it-IT" altLang="en-US" sz="4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sz="4000" dirty="0" err="1">
                <a:latin typeface="+mn-lt"/>
                <a:cs typeface="Times New Roman" panose="02020603050405020304" pitchFamily="18" charset="0"/>
              </a:rPr>
              <a:t>age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485901" y="717749"/>
            <a:ext cx="6978055" cy="4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25" tIns="38025" rIns="73125" bIns="38025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endParaRPr lang="it-IT" altLang="en-US" sz="2113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550" y="222449"/>
            <a:ext cx="6562725" cy="1225352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3125" tIns="38025" rIns="73125" bIns="38025" rtlCol="0" anchor="b">
            <a:normAutofit/>
          </a:bodyPr>
          <a:lstStyle/>
          <a:p>
            <a:pPr defTabSz="371475">
              <a:tabLst>
                <a:tab pos="0" algn="l"/>
                <a:tab pos="742950" algn="l"/>
                <a:tab pos="1485900" algn="l"/>
                <a:tab pos="2228850" algn="l"/>
                <a:tab pos="2971800" algn="l"/>
                <a:tab pos="3714750" algn="l"/>
                <a:tab pos="4457700" algn="l"/>
                <a:tab pos="5200650" algn="l"/>
                <a:tab pos="5943600" algn="l"/>
                <a:tab pos="6686550" algn="l"/>
                <a:tab pos="7429500" algn="l"/>
                <a:tab pos="8172450" algn="l"/>
              </a:tabLst>
            </a:pPr>
            <a:br>
              <a:rPr lang="en-GB" altLang="en-US">
                <a:latin typeface="Comic Sans MS" panose="030F0702030302020204" pitchFamily="66" charset="0"/>
              </a:rPr>
            </a:br>
            <a:endParaRPr lang="en-GB" altLang="en-US">
              <a:latin typeface="Comic Sans MS" panose="030F0702030302020204" pitchFamily="66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512" y="1052736"/>
            <a:ext cx="8928992" cy="518457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611981" indent="-457200" algn="just" defTabSz="371475">
              <a:spcBef>
                <a:spcPts val="325"/>
              </a:spcBef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sz="3000" b="1" dirty="0" err="1">
                <a:latin typeface="+mn-lt"/>
                <a:cs typeface="Times New Roman" panose="02020603050405020304" pitchFamily="18" charset="0"/>
              </a:rPr>
              <a:t>Savings</a:t>
            </a:r>
            <a:r>
              <a:rPr lang="it-IT" altLang="en-US" sz="3000" b="1" dirty="0">
                <a:latin typeface="+mn-lt"/>
                <a:cs typeface="Times New Roman" panose="02020603050405020304" pitchFamily="18" charset="0"/>
              </a:rPr>
              <a:t> and </a:t>
            </a:r>
            <a:r>
              <a:rPr lang="it-IT" altLang="en-US" sz="3000" b="1" dirty="0" err="1">
                <a:latin typeface="+mn-lt"/>
                <a:cs typeface="Times New Roman" panose="02020603050405020304" pitchFamily="18" charset="0"/>
              </a:rPr>
              <a:t>wealth</a:t>
            </a:r>
            <a:r>
              <a:rPr lang="it-IT" altLang="en-US" sz="30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432097" lvl="1" indent="0" algn="just" defTabSz="371475">
              <a:spcBef>
                <a:spcPts val="325"/>
              </a:spcBef>
              <a:buNone/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Adequacy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of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savings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for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retirement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: do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people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plan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correctly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if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left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on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their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own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?</a:t>
            </a:r>
          </a:p>
          <a:p>
            <a:pPr marL="585589" lvl="1" indent="-153492" algn="just" defTabSz="371475">
              <a:spcBef>
                <a:spcPts val="325"/>
              </a:spcBef>
              <a:buNone/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endParaRPr lang="it-IT" altLang="en-US" sz="1463" dirty="0">
              <a:latin typeface="+mn-lt"/>
              <a:cs typeface="Times New Roman" panose="02020603050405020304" pitchFamily="18" charset="0"/>
            </a:endParaRPr>
          </a:p>
          <a:p>
            <a:pPr marL="277317" indent="-122536" algn="just" defTabSz="371475">
              <a:spcBef>
                <a:spcPts val="325"/>
              </a:spcBef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sz="3000" b="1" dirty="0">
                <a:latin typeface="+mn-lt"/>
                <a:cs typeface="Times New Roman" panose="02020603050405020304" pitchFamily="18" charset="0"/>
              </a:rPr>
              <a:t>The </a:t>
            </a:r>
            <a:r>
              <a:rPr lang="it-IT" altLang="en-US" sz="3000" b="1" dirty="0" err="1">
                <a:latin typeface="+mn-lt"/>
                <a:cs typeface="Times New Roman" panose="02020603050405020304" pitchFamily="18" charset="0"/>
              </a:rPr>
              <a:t>demand</a:t>
            </a:r>
            <a:r>
              <a:rPr lang="it-IT" altLang="en-US" sz="3000" b="1" dirty="0">
                <a:latin typeface="+mn-lt"/>
                <a:cs typeface="Times New Roman" panose="02020603050405020304" pitchFamily="18" charset="0"/>
              </a:rPr>
              <a:t> for </a:t>
            </a:r>
            <a:r>
              <a:rPr lang="it-IT" altLang="en-US" sz="3000" b="1" dirty="0" err="1">
                <a:latin typeface="+mn-lt"/>
                <a:cs typeface="Times New Roman" panose="02020603050405020304" pitchFamily="18" charset="0"/>
              </a:rPr>
              <a:t>annuities</a:t>
            </a:r>
            <a:r>
              <a:rPr lang="it-IT" altLang="en-US" sz="3000" b="1" dirty="0">
                <a:latin typeface="+mn-lt"/>
                <a:cs typeface="Times New Roman" panose="02020603050405020304" pitchFamily="18" charset="0"/>
              </a:rPr>
              <a:t> (for private </a:t>
            </a:r>
            <a:r>
              <a:rPr lang="it-IT" altLang="en-US" sz="3000" b="1" dirty="0" err="1">
                <a:latin typeface="+mn-lt"/>
                <a:cs typeface="Times New Roman" panose="02020603050405020304" pitchFamily="18" charset="0"/>
              </a:rPr>
              <a:t>pensions</a:t>
            </a:r>
            <a:r>
              <a:rPr lang="it-IT" altLang="en-US" sz="3000" b="1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it-IT" altLang="en-US" sz="30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432097" lvl="1" indent="0" algn="just" defTabSz="371475">
              <a:spcBef>
                <a:spcPts val="325"/>
              </a:spcBef>
              <a:buNone/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Households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portfolios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should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include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two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components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957064" lvl="2" indent="-153492" algn="just" defTabSz="371475">
              <a:spcBef>
                <a:spcPts val="325"/>
              </a:spcBef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dirty="0">
                <a:latin typeface="+mn-lt"/>
                <a:cs typeface="Times New Roman" panose="02020603050405020304" pitchFamily="18" charset="0"/>
              </a:rPr>
              <a:t>An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income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component (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annuity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);</a:t>
            </a:r>
          </a:p>
          <a:p>
            <a:pPr marL="957064" lvl="2" indent="-153492" algn="just" defTabSz="371475">
              <a:spcBef>
                <a:spcPts val="325"/>
              </a:spcBef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dirty="0">
                <a:latin typeface="+mn-lt"/>
                <a:cs typeface="Times New Roman" panose="02020603050405020304" pitchFamily="18" charset="0"/>
              </a:rPr>
              <a:t>A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financial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asset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component, with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higher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liquidity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, for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other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+mn-lt"/>
                <a:cs typeface="Times New Roman" panose="02020603050405020304" pitchFamily="18" charset="0"/>
              </a:rPr>
              <a:t>contingencies</a:t>
            </a:r>
            <a:r>
              <a:rPr lang="it-IT" altLang="en-US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277317" lvl="0" indent="-277317" algn="just" defTabSz="371475">
              <a:spcBef>
                <a:spcPts val="325"/>
              </a:spcBef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Poor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financial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knowledge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or a short planning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horizon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could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imply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low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levels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of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demand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for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pension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it-IT" altLang="en-US" sz="30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products</a:t>
            </a:r>
            <a:r>
              <a:rPr lang="it-IT" altLang="en-US" sz="3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pPr marL="957064" lvl="2" indent="-153492" algn="just" defTabSz="371475">
              <a:spcBef>
                <a:spcPts val="325"/>
              </a:spcBef>
              <a:tabLst>
                <a:tab pos="740370" algn="l"/>
                <a:tab pos="1483320" algn="l"/>
                <a:tab pos="2226270" algn="l"/>
                <a:tab pos="2969220" algn="l"/>
                <a:tab pos="3712170" algn="l"/>
                <a:tab pos="4455120" algn="l"/>
                <a:tab pos="5198070" algn="l"/>
                <a:tab pos="5941020" algn="l"/>
                <a:tab pos="6683970" algn="l"/>
                <a:tab pos="7426920" algn="l"/>
                <a:tab pos="8169870" algn="l"/>
              </a:tabLst>
            </a:pPr>
            <a:endParaRPr lang="it-IT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0472" y="261957"/>
            <a:ext cx="8420101" cy="52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25" tIns="38025" rIns="73125" bIns="3802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Verdana" charset="0"/>
              <a:buNone/>
            </a:pPr>
            <a:r>
              <a:rPr lang="it-IT" sz="2925" b="1" dirty="0">
                <a:solidFill>
                  <a:srgbClr val="CC0000"/>
                </a:solidFill>
                <a:latin typeface="+mn-lt"/>
              </a:rPr>
              <a:t>SAVINGS, WEALTH AND PENSIONS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464" y="80970"/>
            <a:ext cx="9282240" cy="648090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  <a:latin typeface="+mn-lt"/>
              </a:rPr>
              <a:t>EDUCATION INITIATIVES FOR RETIREMENT</a:t>
            </a:r>
            <a:endParaRPr lang="en-GB" sz="2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220188"/>
              </p:ext>
            </p:extLst>
          </p:nvPr>
        </p:nvGraphicFramePr>
        <p:xfrm>
          <a:off x="557053" y="980728"/>
          <a:ext cx="8640962" cy="5349811"/>
        </p:xfrm>
        <a:graphic>
          <a:graphicData uri="http://schemas.openxmlformats.org/drawingml/2006/table">
            <a:tbl>
              <a:tblPr/>
              <a:tblGrid>
                <a:gridCol w="1371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and AWARENESS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INSTRUCTION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ADVICE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 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Personalised 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493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Websites </a:t>
                      </a:r>
                    </a:p>
                  </a:txBody>
                  <a:tcPr marL="3810" marR="3810" marT="381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Awareness campaigns and events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Comparison tools 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pension statements </a:t>
                      </a:r>
                    </a:p>
                  </a:txBody>
                  <a:tcPr marL="3810" marR="3810" marT="381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Private pension statements 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personal info -- Public pension  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 personal info -- Private </a:t>
                      </a:r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pensions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Calculators and simulators 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Retirement planning seminars</a:t>
                      </a:r>
                    </a:p>
                  </a:txBody>
                  <a:tcPr marL="3810" marR="3810" marT="381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Counselling / advice</a:t>
                      </a:r>
                    </a:p>
                  </a:txBody>
                  <a:tcPr marL="3810" marR="3810" marT="381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Denmark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Finland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France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Ireland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Italy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Netherlands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Portugal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6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Switzerland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7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78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38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C0000"/>
                </a:solidFill>
                <a:latin typeface="+mj-lt"/>
              </a:rPr>
              <a:t>INCOME SOURCES FOR OLDER PEOPLE</a:t>
            </a:r>
            <a:endParaRPr lang="en-GB" sz="2925" dirty="0">
              <a:solidFill>
                <a:srgbClr val="CC0000"/>
              </a:solidFill>
              <a:latin typeface="+mj-lt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831637"/>
              </p:ext>
            </p:extLst>
          </p:nvPr>
        </p:nvGraphicFramePr>
        <p:xfrm>
          <a:off x="344364" y="980728"/>
          <a:ext cx="90663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136576" y="6487043"/>
            <a:ext cx="7632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Source: OECD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11704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925" dirty="0">
                <a:solidFill>
                  <a:srgbClr val="C00000"/>
                </a:solidFill>
                <a:latin typeface="+mj-lt"/>
              </a:rPr>
              <a:t>HOUSEHOLDS’ WEALTH in EUROPE  </a:t>
            </a:r>
            <a:br>
              <a:rPr lang="it-IT" sz="2925" dirty="0">
                <a:solidFill>
                  <a:srgbClr val="C00000"/>
                </a:solidFill>
                <a:latin typeface="+mj-lt"/>
              </a:rPr>
            </a:br>
            <a:r>
              <a:rPr lang="it-IT" sz="2700" dirty="0">
                <a:solidFill>
                  <a:srgbClr val="C00000"/>
                </a:solidFill>
                <a:latin typeface="+mj-lt"/>
              </a:rPr>
              <a:t>SOCIAL SECURITY W, REAL ASSETS, AND FINANCIAL ASSETS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62FFB-A3BE-47B0-B2CF-1A7AE62FE374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138" y="980728"/>
            <a:ext cx="7128792" cy="520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920552" y="6488668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Source: </a:t>
            </a:r>
            <a:r>
              <a:rPr lang="it-IT" sz="1400" i="1" dirty="0" err="1"/>
              <a:t>Elaborations</a:t>
            </a:r>
            <a:r>
              <a:rPr lang="it-IT" sz="1400" i="1" dirty="0"/>
              <a:t> </a:t>
            </a:r>
            <a:r>
              <a:rPr lang="it-IT" sz="1400" i="1" dirty="0" err="1"/>
              <a:t>using</a:t>
            </a:r>
            <a:r>
              <a:rPr lang="it-IT" sz="1400" i="1" dirty="0"/>
              <a:t> SHARE </a:t>
            </a:r>
            <a:r>
              <a:rPr lang="it-IT" sz="1400" i="1" dirty="0" err="1"/>
              <a:t>wave</a:t>
            </a:r>
            <a:r>
              <a:rPr lang="it-IT" sz="1400" i="1" dirty="0"/>
              <a:t> 4 data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18418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1038" y="1196752"/>
            <a:ext cx="8543925" cy="4680519"/>
          </a:xfrm>
        </p:spPr>
        <p:txBody>
          <a:bodyPr>
            <a:normAutofit fontScale="92500" lnSpcReduction="20000"/>
          </a:bodyPr>
          <a:lstStyle/>
          <a:p>
            <a:r>
              <a:rPr lang="it-IT" altLang="en-US" dirty="0">
                <a:latin typeface="+mj-lt"/>
              </a:rPr>
              <a:t>A </a:t>
            </a:r>
            <a:r>
              <a:rPr lang="it-IT" altLang="en-US" dirty="0" err="1">
                <a:latin typeface="+mj-lt"/>
              </a:rPr>
              <a:t>pension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system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is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typically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based</a:t>
            </a:r>
            <a:r>
              <a:rPr lang="it-IT" altLang="en-US" dirty="0">
                <a:latin typeface="+mj-lt"/>
              </a:rPr>
              <a:t> on </a:t>
            </a:r>
            <a:r>
              <a:rPr lang="it-IT" altLang="en-US" dirty="0" err="1">
                <a:latin typeface="+mj-lt"/>
              </a:rPr>
              <a:t>three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pillars</a:t>
            </a:r>
            <a:r>
              <a:rPr lang="it-IT" altLang="en-US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it-IT" altLang="en-US" dirty="0">
                <a:latin typeface="+mj-lt"/>
              </a:rPr>
              <a:t> </a:t>
            </a:r>
          </a:p>
          <a:p>
            <a:pPr marL="789384" lvl="1" indent="-417909">
              <a:buFont typeface="+mj-lt"/>
              <a:buAutoNum type="arabicPeriod"/>
            </a:pPr>
            <a:r>
              <a:rPr lang="it-IT" altLang="en-US" b="1" dirty="0">
                <a:latin typeface="+mj-lt"/>
              </a:rPr>
              <a:t>First pillar</a:t>
            </a:r>
            <a:r>
              <a:rPr lang="it-IT" altLang="en-US" dirty="0">
                <a:latin typeface="+mj-lt"/>
              </a:rPr>
              <a:t>: public, </a:t>
            </a:r>
            <a:r>
              <a:rPr lang="it-IT" altLang="en-US" u="sng" dirty="0" err="1">
                <a:latin typeface="+mj-lt"/>
              </a:rPr>
              <a:t>compulsory</a:t>
            </a:r>
            <a:r>
              <a:rPr lang="it-IT" altLang="en-US" dirty="0">
                <a:latin typeface="+mj-lt"/>
              </a:rPr>
              <a:t> Social Security System. High </a:t>
            </a:r>
            <a:r>
              <a:rPr lang="it-IT" altLang="en-US" dirty="0" err="1">
                <a:latin typeface="+mj-lt"/>
              </a:rPr>
              <a:t>coverage</a:t>
            </a:r>
            <a:r>
              <a:rPr lang="it-IT" altLang="en-US" dirty="0">
                <a:latin typeface="+mj-lt"/>
              </a:rPr>
              <a:t>.</a:t>
            </a:r>
          </a:p>
          <a:p>
            <a:pPr marL="789384" lvl="1" indent="-417909">
              <a:buFont typeface="+mj-lt"/>
              <a:buAutoNum type="arabicPeriod"/>
            </a:pPr>
            <a:r>
              <a:rPr lang="it-IT" altLang="en-US" b="1" dirty="0">
                <a:latin typeface="+mj-lt"/>
              </a:rPr>
              <a:t>Second pillar</a:t>
            </a:r>
            <a:r>
              <a:rPr lang="it-IT" altLang="en-US" dirty="0">
                <a:latin typeface="+mj-lt"/>
              </a:rPr>
              <a:t>: </a:t>
            </a:r>
            <a:r>
              <a:rPr lang="it-IT" altLang="en-US" dirty="0" err="1">
                <a:latin typeface="+mj-lt"/>
              </a:rPr>
              <a:t>occupational</a:t>
            </a:r>
            <a:r>
              <a:rPr lang="it-IT" altLang="en-US" dirty="0">
                <a:latin typeface="+mj-lt"/>
              </a:rPr>
              <a:t> or </a:t>
            </a:r>
            <a:r>
              <a:rPr lang="it-IT" altLang="en-US" dirty="0" err="1">
                <a:latin typeface="+mj-lt"/>
              </a:rPr>
              <a:t>sector-specific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pensions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schemes</a:t>
            </a:r>
            <a:r>
              <a:rPr lang="it-IT" altLang="en-US" dirty="0">
                <a:latin typeface="+mj-lt"/>
              </a:rPr>
              <a:t>. </a:t>
            </a:r>
            <a:r>
              <a:rPr lang="it-IT" altLang="en-US" dirty="0" err="1">
                <a:latin typeface="+mj-lt"/>
              </a:rPr>
              <a:t>Low</a:t>
            </a:r>
            <a:r>
              <a:rPr lang="it-IT" altLang="en-US" dirty="0">
                <a:latin typeface="+mj-lt"/>
              </a:rPr>
              <a:t>/medium </a:t>
            </a:r>
            <a:r>
              <a:rPr lang="it-IT" altLang="en-US" dirty="0" err="1">
                <a:latin typeface="+mj-lt"/>
              </a:rPr>
              <a:t>Coverage</a:t>
            </a:r>
            <a:r>
              <a:rPr lang="it-IT" altLang="en-US" dirty="0">
                <a:latin typeface="+mj-lt"/>
              </a:rPr>
              <a:t>.</a:t>
            </a:r>
          </a:p>
          <a:p>
            <a:pPr marL="789384" lvl="1" indent="-417909">
              <a:buFont typeface="+mj-lt"/>
              <a:buAutoNum type="arabicPeriod"/>
            </a:pPr>
            <a:r>
              <a:rPr lang="it-IT" altLang="en-US" b="1" dirty="0">
                <a:latin typeface="+mj-lt"/>
              </a:rPr>
              <a:t>Third pillar</a:t>
            </a:r>
            <a:r>
              <a:rPr lang="it-IT" altLang="en-US" dirty="0">
                <a:latin typeface="+mj-lt"/>
              </a:rPr>
              <a:t>: </a:t>
            </a:r>
            <a:r>
              <a:rPr lang="it-IT" altLang="en-US" dirty="0" err="1">
                <a:latin typeface="+mj-lt"/>
              </a:rPr>
              <a:t>individual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contracts</a:t>
            </a:r>
            <a:r>
              <a:rPr lang="it-IT" altLang="en-US" dirty="0">
                <a:latin typeface="+mj-lt"/>
              </a:rPr>
              <a:t>. </a:t>
            </a:r>
            <a:r>
              <a:rPr lang="it-IT" altLang="en-US" dirty="0" err="1">
                <a:latin typeface="+mj-lt"/>
              </a:rPr>
              <a:t>Very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low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coverage</a:t>
            </a:r>
            <a:r>
              <a:rPr lang="it-IT" altLang="en-US" dirty="0">
                <a:latin typeface="+mj-lt"/>
              </a:rPr>
              <a:t>.</a:t>
            </a:r>
          </a:p>
          <a:p>
            <a:pPr marL="371475" lvl="1" indent="0">
              <a:buNone/>
            </a:pPr>
            <a:endParaRPr lang="it-IT" altLang="en-US" dirty="0">
              <a:latin typeface="+mj-lt"/>
            </a:endParaRPr>
          </a:p>
          <a:p>
            <a:pPr marL="371475" lvl="1" indent="0">
              <a:buNone/>
            </a:pPr>
            <a:endParaRPr lang="it-IT" altLang="en-US" dirty="0">
              <a:latin typeface="+mj-lt"/>
            </a:endParaRPr>
          </a:p>
          <a:p>
            <a:r>
              <a:rPr lang="it-IT" altLang="en-US" sz="3000" dirty="0" err="1">
                <a:latin typeface="+mj-lt"/>
              </a:rPr>
              <a:t>Generally</a:t>
            </a:r>
            <a:r>
              <a:rPr lang="it-IT" altLang="en-US" sz="3000" dirty="0">
                <a:latin typeface="+mj-lt"/>
              </a:rPr>
              <a:t>, </a:t>
            </a:r>
            <a:r>
              <a:rPr lang="it-IT" altLang="en-US" sz="3000" dirty="0" err="1">
                <a:latin typeface="+mj-lt"/>
              </a:rPr>
              <a:t>only</a:t>
            </a:r>
            <a:r>
              <a:rPr lang="it-IT" altLang="en-US" sz="3000" dirty="0">
                <a:latin typeface="+mj-lt"/>
              </a:rPr>
              <a:t> the first (public) pillar </a:t>
            </a:r>
            <a:r>
              <a:rPr lang="it-IT" altLang="en-US" sz="3000" dirty="0" err="1">
                <a:latin typeface="+mj-lt"/>
              </a:rPr>
              <a:t>is</a:t>
            </a:r>
            <a:r>
              <a:rPr lang="it-IT" altLang="en-US" sz="3000" dirty="0">
                <a:latin typeface="+mj-lt"/>
              </a:rPr>
              <a:t> MANDATORY and the benefits </a:t>
            </a:r>
            <a:r>
              <a:rPr lang="it-IT" altLang="en-US" sz="3000" dirty="0" err="1">
                <a:latin typeface="+mj-lt"/>
              </a:rPr>
              <a:t>may</a:t>
            </a:r>
            <a:r>
              <a:rPr lang="it-IT" altLang="en-US" sz="3000" dirty="0">
                <a:latin typeface="+mj-lt"/>
              </a:rPr>
              <a:t> be </a:t>
            </a:r>
            <a:r>
              <a:rPr lang="it-IT" altLang="en-US" sz="3000" dirty="0" err="1">
                <a:latin typeface="+mj-lt"/>
              </a:rPr>
              <a:t>flat</a:t>
            </a:r>
            <a:r>
              <a:rPr lang="it-IT" altLang="en-US" sz="3000" dirty="0">
                <a:latin typeface="+mj-lt"/>
              </a:rPr>
              <a:t> rate or </a:t>
            </a:r>
            <a:r>
              <a:rPr lang="it-IT" altLang="en-US" sz="3000" dirty="0" err="1">
                <a:latin typeface="+mj-lt"/>
              </a:rPr>
              <a:t>wage-related</a:t>
            </a:r>
            <a:r>
              <a:rPr lang="it-IT" altLang="en-US" sz="3000" dirty="0">
                <a:latin typeface="+mj-lt"/>
              </a:rPr>
              <a:t>.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740" y="-3328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C0000"/>
                </a:solidFill>
                <a:latin typeface="+mn-lt"/>
              </a:rPr>
              <a:t>STRUCTURE OF PENSION SYSTEMS</a:t>
            </a:r>
            <a:endParaRPr lang="en-GB" sz="2925" dirty="0">
              <a:solidFill>
                <a:srgbClr val="CC0000"/>
              </a:solidFill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8704" y="33523"/>
            <a:ext cx="5499894" cy="83779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3125" tIns="38025" rIns="73125" bIns="38025" rtlCol="0" anchor="b">
            <a:noAutofit/>
          </a:bodyPr>
          <a:lstStyle/>
          <a:p>
            <a:pPr algn="ctr" defTabSz="371475">
              <a:lnSpc>
                <a:spcPct val="105000"/>
              </a:lnSpc>
              <a:tabLst>
                <a:tab pos="0" algn="l"/>
                <a:tab pos="742950" algn="l"/>
                <a:tab pos="1485900" algn="l"/>
                <a:tab pos="2228850" algn="l"/>
                <a:tab pos="2971800" algn="l"/>
                <a:tab pos="3714750" algn="l"/>
                <a:tab pos="4457700" algn="l"/>
                <a:tab pos="5200650" algn="l"/>
                <a:tab pos="5943600" algn="l"/>
                <a:tab pos="6686550" algn="l"/>
                <a:tab pos="7429500" algn="l"/>
                <a:tab pos="8172450" algn="l"/>
              </a:tabLst>
            </a:pPr>
            <a:br>
              <a:rPr lang="it-IT" altLang="en-US" sz="2925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it-IT" altLang="en-US" sz="2925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it-IT" altLang="en-US" sz="2925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STRUCTURE OF </a:t>
            </a:r>
            <a:r>
              <a:rPr lang="it-IT" altLang="en-US" sz="2925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PENSION SYSTEMS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it-IT" altLang="en-US" b="1" dirty="0" err="1">
                <a:solidFill>
                  <a:srgbClr val="C00000"/>
                </a:solidFill>
                <a:latin typeface="+mj-lt"/>
              </a:rPr>
              <a:t>Funding</a:t>
            </a:r>
            <a:r>
              <a:rPr lang="it-IT" altLang="en-US" dirty="0">
                <a:latin typeface="+mj-lt"/>
              </a:rPr>
              <a:t>. </a:t>
            </a:r>
            <a:r>
              <a:rPr lang="it-IT" altLang="en-US" dirty="0" err="1">
                <a:latin typeface="+mj-lt"/>
              </a:rPr>
              <a:t>Normally</a:t>
            </a:r>
            <a:r>
              <a:rPr lang="it-IT" altLang="en-US" dirty="0">
                <a:latin typeface="+mj-lt"/>
              </a:rPr>
              <a:t> the first pillar </a:t>
            </a:r>
            <a:r>
              <a:rPr lang="it-IT" altLang="en-US" dirty="0" err="1">
                <a:latin typeface="+mj-lt"/>
              </a:rPr>
              <a:t>is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Pay</a:t>
            </a:r>
            <a:r>
              <a:rPr lang="it-IT" altLang="en-US" dirty="0">
                <a:latin typeface="+mj-lt"/>
              </a:rPr>
              <a:t>-</a:t>
            </a:r>
            <a:r>
              <a:rPr lang="it-IT" altLang="en-US" dirty="0" err="1">
                <a:latin typeface="+mj-lt"/>
              </a:rPr>
              <a:t>As</a:t>
            </a:r>
            <a:r>
              <a:rPr lang="it-IT" altLang="en-US" dirty="0">
                <a:latin typeface="+mj-lt"/>
              </a:rPr>
              <a:t>-</a:t>
            </a:r>
            <a:r>
              <a:rPr lang="it-IT" altLang="en-US" dirty="0" err="1">
                <a:latin typeface="+mj-lt"/>
              </a:rPr>
              <a:t>You</a:t>
            </a:r>
            <a:r>
              <a:rPr lang="it-IT" altLang="en-US" dirty="0">
                <a:latin typeface="+mj-lt"/>
              </a:rPr>
              <a:t>-Go (PAYG) </a:t>
            </a:r>
            <a:r>
              <a:rPr lang="it-IT" altLang="en-US" dirty="0" err="1">
                <a:latin typeface="+mj-lt"/>
              </a:rPr>
              <a:t>while</a:t>
            </a:r>
            <a:r>
              <a:rPr lang="it-IT" altLang="en-US" dirty="0">
                <a:latin typeface="+mj-lt"/>
              </a:rPr>
              <a:t> the </a:t>
            </a:r>
            <a:r>
              <a:rPr lang="it-IT" altLang="en-US" dirty="0" err="1">
                <a:latin typeface="+mj-lt"/>
              </a:rPr>
              <a:t>second</a:t>
            </a:r>
            <a:r>
              <a:rPr lang="it-IT" altLang="en-US" dirty="0">
                <a:latin typeface="+mj-lt"/>
              </a:rPr>
              <a:t> pillar (</a:t>
            </a:r>
            <a:r>
              <a:rPr lang="it-IT" altLang="en-US" dirty="0" err="1">
                <a:latin typeface="+mj-lt"/>
              </a:rPr>
              <a:t>collective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contract</a:t>
            </a:r>
            <a:r>
              <a:rPr lang="it-IT" altLang="en-US" dirty="0">
                <a:latin typeface="+mj-lt"/>
              </a:rPr>
              <a:t>) and the </a:t>
            </a:r>
            <a:r>
              <a:rPr lang="it-IT" altLang="en-US" dirty="0" err="1">
                <a:latin typeface="+mj-lt"/>
              </a:rPr>
              <a:t>third</a:t>
            </a:r>
            <a:r>
              <a:rPr lang="it-IT" altLang="en-US" dirty="0">
                <a:latin typeface="+mj-lt"/>
              </a:rPr>
              <a:t> pillar (</a:t>
            </a:r>
            <a:r>
              <a:rPr lang="it-IT" altLang="en-US" dirty="0" err="1">
                <a:latin typeface="+mj-lt"/>
              </a:rPr>
              <a:t>individual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contract</a:t>
            </a:r>
            <a:r>
              <a:rPr lang="it-IT" altLang="en-US" dirty="0">
                <a:latin typeface="+mj-lt"/>
              </a:rPr>
              <a:t>) are </a:t>
            </a:r>
            <a:r>
              <a:rPr lang="it-IT" altLang="en-US" dirty="0" err="1">
                <a:latin typeface="+mj-lt"/>
              </a:rPr>
              <a:t>based</a:t>
            </a:r>
            <a:r>
              <a:rPr lang="it-IT" altLang="en-US" dirty="0">
                <a:latin typeface="+mj-lt"/>
              </a:rPr>
              <a:t> on </a:t>
            </a:r>
            <a:r>
              <a:rPr lang="it-IT" altLang="en-US" dirty="0" err="1">
                <a:latin typeface="+mj-lt"/>
              </a:rPr>
              <a:t>capitalization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schemes</a:t>
            </a:r>
            <a:r>
              <a:rPr lang="it-IT" altLang="en-US" dirty="0">
                <a:latin typeface="+mj-lt"/>
              </a:rPr>
              <a:t>.  In the </a:t>
            </a:r>
            <a:r>
              <a:rPr lang="it-IT" altLang="en-US" dirty="0" err="1">
                <a:latin typeface="+mj-lt"/>
              </a:rPr>
              <a:t>latter</a:t>
            </a:r>
            <a:r>
              <a:rPr lang="it-IT" altLang="en-US" dirty="0">
                <a:latin typeface="+mj-lt"/>
              </a:rPr>
              <a:t> case </a:t>
            </a:r>
            <a:r>
              <a:rPr lang="it-IT" altLang="en-US" dirty="0" err="1">
                <a:latin typeface="+mj-lt"/>
              </a:rPr>
              <a:t>there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is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accumulation</a:t>
            </a:r>
            <a:r>
              <a:rPr lang="it-IT" altLang="en-US" dirty="0">
                <a:latin typeface="+mj-lt"/>
              </a:rPr>
              <a:t> of funds.</a:t>
            </a:r>
          </a:p>
          <a:p>
            <a:endParaRPr lang="it-IT" altLang="en-US" dirty="0">
              <a:latin typeface="+mj-lt"/>
            </a:endParaRPr>
          </a:p>
          <a:p>
            <a:r>
              <a:rPr lang="it-IT" altLang="en-US" b="1" dirty="0">
                <a:solidFill>
                  <a:srgbClr val="C00000"/>
                </a:solidFill>
                <a:latin typeface="+mj-lt"/>
              </a:rPr>
              <a:t>Benefits</a:t>
            </a:r>
            <a:r>
              <a:rPr lang="it-IT" altLang="en-US" dirty="0">
                <a:latin typeface="+mj-lt"/>
              </a:rPr>
              <a:t>. </a:t>
            </a:r>
            <a:r>
              <a:rPr lang="it-IT" altLang="en-US" dirty="0" err="1">
                <a:latin typeface="+mj-lt"/>
              </a:rPr>
              <a:t>Pension</a:t>
            </a:r>
            <a:r>
              <a:rPr lang="it-IT" altLang="en-US" dirty="0">
                <a:latin typeface="+mj-lt"/>
              </a:rPr>
              <a:t> (or social security) benefits can be </a:t>
            </a:r>
            <a:r>
              <a:rPr lang="it-IT" altLang="en-US" dirty="0" err="1">
                <a:latin typeface="+mj-lt"/>
              </a:rPr>
              <a:t>wage-related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b="1" dirty="0">
                <a:latin typeface="+mj-lt"/>
              </a:rPr>
              <a:t>«</a:t>
            </a:r>
            <a:r>
              <a:rPr lang="it-IT" altLang="en-US" b="1" dirty="0" err="1">
                <a:latin typeface="+mj-lt"/>
              </a:rPr>
              <a:t>defined</a:t>
            </a:r>
            <a:r>
              <a:rPr lang="it-IT" altLang="en-US" b="1" dirty="0">
                <a:latin typeface="+mj-lt"/>
              </a:rPr>
              <a:t> benefit», </a:t>
            </a:r>
            <a:r>
              <a:rPr lang="it-IT" altLang="en-US" dirty="0">
                <a:latin typeface="+mj-lt"/>
              </a:rPr>
              <a:t>or </a:t>
            </a:r>
            <a:r>
              <a:rPr lang="it-IT" altLang="en-US" dirty="0" err="1">
                <a:latin typeface="+mj-lt"/>
              </a:rPr>
              <a:t>based</a:t>
            </a:r>
            <a:r>
              <a:rPr lang="it-IT" altLang="en-US" dirty="0">
                <a:latin typeface="+mj-lt"/>
              </a:rPr>
              <a:t> on the </a:t>
            </a:r>
            <a:r>
              <a:rPr lang="it-IT" altLang="en-US" dirty="0" err="1">
                <a:latin typeface="+mj-lt"/>
              </a:rPr>
              <a:t>amount</a:t>
            </a:r>
            <a:r>
              <a:rPr lang="it-IT" altLang="en-US" dirty="0">
                <a:latin typeface="+mj-lt"/>
              </a:rPr>
              <a:t> of </a:t>
            </a:r>
            <a:r>
              <a:rPr lang="it-IT" altLang="en-US" dirty="0" err="1">
                <a:latin typeface="+mj-lt"/>
              </a:rPr>
              <a:t>contributions</a:t>
            </a:r>
            <a:r>
              <a:rPr lang="it-IT" altLang="en-US" dirty="0">
                <a:latin typeface="+mj-lt"/>
              </a:rPr>
              <a:t> </a:t>
            </a:r>
            <a:r>
              <a:rPr lang="it-IT" altLang="en-US" dirty="0" err="1">
                <a:latin typeface="+mj-lt"/>
              </a:rPr>
              <a:t>paid</a:t>
            </a:r>
            <a:r>
              <a:rPr lang="it-IT" altLang="en-US" dirty="0">
                <a:latin typeface="+mj-lt"/>
              </a:rPr>
              <a:t>, </a:t>
            </a:r>
            <a:r>
              <a:rPr lang="it-IT" altLang="en-US" b="1" dirty="0">
                <a:latin typeface="+mj-lt"/>
              </a:rPr>
              <a:t>«</a:t>
            </a:r>
            <a:r>
              <a:rPr lang="it-IT" altLang="en-US" b="1" dirty="0" err="1">
                <a:latin typeface="+mj-lt"/>
              </a:rPr>
              <a:t>defined</a:t>
            </a:r>
            <a:r>
              <a:rPr lang="it-IT" altLang="en-US" b="1" dirty="0">
                <a:latin typeface="+mj-lt"/>
              </a:rPr>
              <a:t> </a:t>
            </a:r>
            <a:r>
              <a:rPr lang="it-IT" altLang="en-US" b="1" dirty="0" err="1">
                <a:latin typeface="+mj-lt"/>
              </a:rPr>
              <a:t>contribution</a:t>
            </a:r>
            <a:r>
              <a:rPr lang="it-IT" altLang="en-US" b="1" dirty="0">
                <a:latin typeface="+mj-lt"/>
              </a:rPr>
              <a:t>».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584" y="116632"/>
            <a:ext cx="7518810" cy="817957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3125" tIns="38025" rIns="73125" bIns="38025" rtlCol="0" anchor="ctr">
            <a:normAutofit/>
          </a:bodyPr>
          <a:lstStyle/>
          <a:p>
            <a:pPr algn="ctr" defTabSz="371475">
              <a:lnSpc>
                <a:spcPct val="105000"/>
              </a:lnSpc>
              <a:tabLst>
                <a:tab pos="0" algn="l"/>
                <a:tab pos="742950" algn="l"/>
                <a:tab pos="1485900" algn="l"/>
                <a:tab pos="2228850" algn="l"/>
                <a:tab pos="2971800" algn="l"/>
                <a:tab pos="3714750" algn="l"/>
                <a:tab pos="4457700" algn="l"/>
                <a:tab pos="5200650" algn="l"/>
                <a:tab pos="5943600" algn="l"/>
                <a:tab pos="6686550" algn="l"/>
                <a:tab pos="7429500" algn="l"/>
                <a:tab pos="8172450" algn="l"/>
              </a:tabLst>
            </a:pPr>
            <a:r>
              <a:rPr lang="it-IT" altLang="en-US" sz="2925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EXPENDITURE IN PUBLIC PENSIONS (% GDP)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294227"/>
              </p:ext>
            </p:extLst>
          </p:nvPr>
        </p:nvGraphicFramePr>
        <p:xfrm>
          <a:off x="416497" y="1196752"/>
          <a:ext cx="87849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645993" y="6402590"/>
            <a:ext cx="763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latin typeface="+mj-lt"/>
              </a:rPr>
              <a:t>Source: OECD</a:t>
            </a:r>
            <a:endParaRPr lang="en-GB" sz="1600" i="1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Ageing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: a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sustainability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challenge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Patterns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of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Ageing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in Europe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Life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Cycle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Theory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and the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Accumulation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of Capital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Pension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System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Structure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Pension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Funds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Characteristics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Throughout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Europe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Models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and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Governance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in the EU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Learning from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Ageing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Surveys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: SHARE and CHARLS</a:t>
            </a: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C00000"/>
                </a:solidFill>
                <a:latin typeface="+mj-lt"/>
              </a:rPr>
              <a:t>Plan of the </a:t>
            </a:r>
            <a:r>
              <a:rPr lang="it-IT" sz="2800" dirty="0" err="1">
                <a:solidFill>
                  <a:srgbClr val="C00000"/>
                </a:solidFill>
                <a:latin typeface="+mj-lt"/>
              </a:rPr>
              <a:t>presentation</a:t>
            </a:r>
            <a:endParaRPr lang="it-IT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019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00000"/>
                </a:solidFill>
                <a:latin typeface="+mj-lt"/>
              </a:rPr>
              <a:t>FINANCIAL SUSTAINABILITY OF SOCIAL SECURITY</a:t>
            </a:r>
            <a:endParaRPr lang="en-GB" sz="2925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+mj-lt"/>
              </a:rPr>
              <a:t>In </a:t>
            </a:r>
            <a:r>
              <a:rPr lang="it-IT" dirty="0" err="1">
                <a:latin typeface="+mj-lt"/>
              </a:rPr>
              <a:t>order</a:t>
            </a:r>
            <a:r>
              <a:rPr lang="it-IT" dirty="0">
                <a:latin typeface="+mj-lt"/>
              </a:rPr>
              <a:t> to </a:t>
            </a:r>
            <a:r>
              <a:rPr lang="it-IT" dirty="0" err="1">
                <a:latin typeface="+mj-lt"/>
              </a:rPr>
              <a:t>achieve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sustainability</a:t>
            </a:r>
            <a:r>
              <a:rPr lang="it-IT" dirty="0">
                <a:latin typeface="+mj-lt"/>
              </a:rPr>
              <a:t> of social security, </a:t>
            </a:r>
            <a:r>
              <a:rPr lang="it-IT" dirty="0" err="1">
                <a:latin typeface="+mj-lt"/>
              </a:rPr>
              <a:t>European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countries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have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enacted</a:t>
            </a:r>
            <a:r>
              <a:rPr lang="it-IT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retrenchement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policies</a:t>
            </a:r>
            <a:endParaRPr lang="it-IT" b="1" dirty="0">
              <a:latin typeface="+mj-lt"/>
            </a:endParaRPr>
          </a:p>
          <a:p>
            <a:pPr lvl="1"/>
            <a:r>
              <a:rPr lang="it-IT" dirty="0" err="1">
                <a:latin typeface="+mj-lt"/>
              </a:rPr>
              <a:t>Increase</a:t>
            </a:r>
            <a:r>
              <a:rPr lang="it-IT" dirty="0">
                <a:latin typeface="+mj-lt"/>
              </a:rPr>
              <a:t> in the </a:t>
            </a:r>
            <a:r>
              <a:rPr lang="it-IT" dirty="0" err="1">
                <a:latin typeface="+mj-lt"/>
              </a:rPr>
              <a:t>retirement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age</a:t>
            </a:r>
            <a:endParaRPr lang="it-IT" dirty="0">
              <a:latin typeface="+mj-lt"/>
            </a:endParaRPr>
          </a:p>
          <a:p>
            <a:pPr lvl="1"/>
            <a:r>
              <a:rPr lang="it-IT" dirty="0">
                <a:latin typeface="+mj-lt"/>
              </a:rPr>
              <a:t>Reduce the </a:t>
            </a:r>
            <a:r>
              <a:rPr lang="it-IT" dirty="0" err="1">
                <a:latin typeface="+mj-lt"/>
              </a:rPr>
              <a:t>pensions</a:t>
            </a:r>
            <a:r>
              <a:rPr lang="it-IT" dirty="0">
                <a:latin typeface="+mj-lt"/>
              </a:rPr>
              <a:t> benefits (</a:t>
            </a:r>
            <a:r>
              <a:rPr lang="it-IT" dirty="0" err="1">
                <a:latin typeface="+mj-lt"/>
              </a:rPr>
              <a:t>lower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indexation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changes</a:t>
            </a:r>
            <a:r>
              <a:rPr lang="it-IT" dirty="0">
                <a:latin typeface="+mj-lt"/>
              </a:rPr>
              <a:t> in the way </a:t>
            </a:r>
            <a:r>
              <a:rPr lang="it-IT" dirty="0" err="1">
                <a:latin typeface="+mj-lt"/>
              </a:rPr>
              <a:t>that</a:t>
            </a:r>
            <a:r>
              <a:rPr lang="it-IT" dirty="0">
                <a:latin typeface="+mj-lt"/>
              </a:rPr>
              <a:t> the benefits are </a:t>
            </a:r>
            <a:r>
              <a:rPr lang="it-IT" dirty="0" err="1">
                <a:latin typeface="+mj-lt"/>
              </a:rPr>
              <a:t>computed</a:t>
            </a:r>
            <a:r>
              <a:rPr lang="it-IT" dirty="0">
                <a:latin typeface="+mj-lt"/>
              </a:rPr>
              <a:t>)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Private </a:t>
            </a:r>
            <a:r>
              <a:rPr lang="it-IT" b="1" dirty="0" err="1">
                <a:solidFill>
                  <a:srgbClr val="C00000"/>
                </a:solidFill>
                <a:latin typeface="+mj-lt"/>
              </a:rPr>
              <a:t>pensions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  </a:t>
            </a:r>
          </a:p>
          <a:p>
            <a:pPr lvl="1"/>
            <a:r>
              <a:rPr lang="it-IT" dirty="0" err="1">
                <a:latin typeface="+mj-lt"/>
              </a:rPr>
              <a:t>Seen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as</a:t>
            </a:r>
            <a:r>
              <a:rPr lang="it-IT" dirty="0">
                <a:latin typeface="+mj-lt"/>
              </a:rPr>
              <a:t> a </a:t>
            </a:r>
            <a:r>
              <a:rPr lang="it-IT" dirty="0" err="1">
                <a:latin typeface="+mj-lt"/>
              </a:rPr>
              <a:t>complement</a:t>
            </a:r>
            <a:r>
              <a:rPr lang="it-IT" dirty="0">
                <a:latin typeface="+mj-lt"/>
              </a:rPr>
              <a:t> to social security, </a:t>
            </a:r>
            <a:r>
              <a:rPr lang="it-IT" dirty="0" err="1">
                <a:latin typeface="+mj-lt"/>
              </a:rPr>
              <a:t>that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guarantees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pension</a:t>
            </a:r>
            <a:r>
              <a:rPr lang="it-IT" dirty="0">
                <a:latin typeface="+mj-lt"/>
              </a:rPr>
              <a:t> benefits </a:t>
            </a:r>
            <a:r>
              <a:rPr lang="it-IT" dirty="0" err="1">
                <a:latin typeface="+mj-lt"/>
              </a:rPr>
              <a:t>adequacy</a:t>
            </a:r>
            <a:r>
              <a:rPr lang="it-IT" dirty="0">
                <a:latin typeface="+mj-lt"/>
              </a:rPr>
              <a:t> and </a:t>
            </a:r>
            <a:r>
              <a:rPr lang="it-IT" dirty="0" err="1">
                <a:latin typeface="+mj-lt"/>
              </a:rPr>
              <a:t>mantains</a:t>
            </a:r>
            <a:r>
              <a:rPr lang="it-IT" dirty="0">
                <a:latin typeface="+mj-lt"/>
              </a:rPr>
              <a:t> the standard of living</a:t>
            </a:r>
          </a:p>
          <a:p>
            <a:pPr marL="457200" lvl="1" indent="0">
              <a:buNone/>
            </a:pPr>
            <a:endParaRPr lang="it-IT" dirty="0">
              <a:latin typeface="+mj-lt"/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74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4294967295"/>
          </p:nvPr>
        </p:nvSpPr>
        <p:spPr>
          <a:xfrm>
            <a:off x="495300" y="1268760"/>
            <a:ext cx="8915400" cy="460578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08955" indent="-208955">
              <a:lnSpc>
                <a:spcPts val="3656"/>
              </a:lnSpc>
              <a:spcBef>
                <a:spcPts val="975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it-IT" sz="2800" b="1" dirty="0">
                <a:solidFill>
                  <a:srgbClr val="CC0000"/>
                </a:solidFill>
                <a:latin typeface="+mj-lt"/>
              </a:rPr>
              <a:t>P</a:t>
            </a:r>
            <a:r>
              <a:rPr sz="2800" b="1" dirty="0" err="1">
                <a:solidFill>
                  <a:srgbClr val="CC0000"/>
                </a:solidFill>
                <a:latin typeface="+mj-lt"/>
              </a:rPr>
              <a:t>ension</a:t>
            </a:r>
            <a:r>
              <a:rPr sz="2800" b="1" dirty="0">
                <a:solidFill>
                  <a:srgbClr val="CC0000"/>
                </a:solidFill>
                <a:latin typeface="+mj-lt"/>
              </a:rPr>
              <a:t> funds</a:t>
            </a:r>
            <a:r>
              <a:rPr sz="2800" dirty="0">
                <a:latin typeface="+mj-lt"/>
              </a:rPr>
              <a:t>: offered by a pension </a:t>
            </a:r>
            <a:r>
              <a:rPr lang="it-IT" sz="2800" dirty="0" err="1">
                <a:latin typeface="+mj-lt"/>
              </a:rPr>
              <a:t>institution</a:t>
            </a:r>
            <a:r>
              <a:rPr sz="2800" dirty="0">
                <a:latin typeface="+mj-lt"/>
              </a:rPr>
              <a:t> (e.g. a pension company or another financial institution</a:t>
            </a:r>
            <a:r>
              <a:rPr lang="it-IT" sz="2800" dirty="0">
                <a:latin typeface="+mj-lt"/>
              </a:rPr>
              <a:t> – separate from the </a:t>
            </a:r>
            <a:r>
              <a:rPr lang="it-IT" sz="2800" dirty="0" err="1">
                <a:latin typeface="+mj-lt"/>
              </a:rPr>
              <a:t>firm</a:t>
            </a:r>
            <a:r>
              <a:rPr lang="it-IT" sz="2800" dirty="0">
                <a:latin typeface="+mj-lt"/>
              </a:rPr>
              <a:t>) OR </a:t>
            </a:r>
            <a:r>
              <a:rPr lang="it-IT" sz="2800" b="1" dirty="0">
                <a:solidFill>
                  <a:srgbClr val="C00000"/>
                </a:solidFill>
                <a:latin typeface="+mj-lt"/>
              </a:rPr>
              <a:t>book </a:t>
            </a:r>
            <a:r>
              <a:rPr lang="it-IT" sz="2800" b="1" dirty="0" err="1">
                <a:solidFill>
                  <a:srgbClr val="C00000"/>
                </a:solidFill>
                <a:latin typeface="+mj-lt"/>
              </a:rPr>
              <a:t>reserves</a:t>
            </a:r>
            <a:endParaRPr sz="2800" dirty="0">
              <a:latin typeface="+mj-lt"/>
            </a:endParaRPr>
          </a:p>
          <a:p>
            <a:pPr marL="208955" indent="-208955">
              <a:lnSpc>
                <a:spcPts val="3656"/>
              </a:lnSpc>
              <a:spcBef>
                <a:spcPts val="975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it-IT" sz="2800" b="1" dirty="0">
                <a:solidFill>
                  <a:srgbClr val="CC0000"/>
                </a:solidFill>
                <a:latin typeface="+mj-lt"/>
              </a:rPr>
              <a:t>P</a:t>
            </a:r>
            <a:r>
              <a:rPr sz="2800" b="1" dirty="0" err="1">
                <a:solidFill>
                  <a:srgbClr val="CC0000"/>
                </a:solidFill>
                <a:latin typeface="+mj-lt"/>
              </a:rPr>
              <a:t>ension</a:t>
            </a:r>
            <a:r>
              <a:rPr sz="2800" b="1" dirty="0">
                <a:solidFill>
                  <a:srgbClr val="CC0000"/>
                </a:solidFill>
                <a:latin typeface="+mj-lt"/>
              </a:rPr>
              <a:t> insurance contract</a:t>
            </a:r>
            <a:r>
              <a:rPr lang="it-IT" sz="2800" b="1" dirty="0">
                <a:solidFill>
                  <a:srgbClr val="CC0000"/>
                </a:solidFill>
                <a:latin typeface="+mj-lt"/>
              </a:rPr>
              <a:t>s/Personal </a:t>
            </a:r>
            <a:r>
              <a:rPr lang="it-IT" sz="2800" b="1" dirty="0" err="1">
                <a:solidFill>
                  <a:srgbClr val="CC0000"/>
                </a:solidFill>
                <a:latin typeface="+mj-lt"/>
              </a:rPr>
              <a:t>pensions</a:t>
            </a:r>
            <a:r>
              <a:rPr sz="2800" b="1" dirty="0">
                <a:latin typeface="+mj-lt"/>
              </a:rPr>
              <a:t> </a:t>
            </a:r>
            <a:r>
              <a:rPr sz="2800" dirty="0">
                <a:latin typeface="+mj-lt"/>
              </a:rPr>
              <a:t>offered by a life or pension insurance company</a:t>
            </a:r>
          </a:p>
          <a:p>
            <a:pPr marL="208955" indent="-208955">
              <a:lnSpc>
                <a:spcPts val="3656"/>
              </a:lnSpc>
              <a:spcBef>
                <a:spcPts val="975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it-IT" sz="2800" dirty="0">
                <a:latin typeface="+mj-lt"/>
              </a:rPr>
              <a:t>O</a:t>
            </a:r>
            <a:r>
              <a:rPr sz="2800" dirty="0" err="1">
                <a:latin typeface="+mj-lt"/>
              </a:rPr>
              <a:t>ther</a:t>
            </a:r>
            <a:r>
              <a:rPr sz="2800" dirty="0">
                <a:latin typeface="+mj-lt"/>
              </a:rPr>
              <a:t> retirement products offered by a bank or an investment company</a:t>
            </a:r>
          </a:p>
          <a:p>
            <a:pPr marL="208955" indent="-208955">
              <a:lnSpc>
                <a:spcPts val="3656"/>
              </a:lnSpc>
              <a:spcBef>
                <a:spcPts val="975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it-IT" sz="2800" dirty="0">
                <a:latin typeface="+mj-lt"/>
              </a:rPr>
              <a:t>Note: p</a:t>
            </a:r>
            <a:r>
              <a:rPr sz="2800" dirty="0" err="1">
                <a:latin typeface="+mj-lt"/>
              </a:rPr>
              <a:t>ension</a:t>
            </a:r>
            <a:r>
              <a:rPr sz="2800" dirty="0">
                <a:latin typeface="+mj-lt"/>
              </a:rPr>
              <a:t> funds are the largest institutional investors in most</a:t>
            </a:r>
            <a:r>
              <a:rPr lang="it-IT" sz="2800" dirty="0">
                <a:latin typeface="+mj-lt"/>
              </a:rPr>
              <a:t> OECD</a:t>
            </a:r>
            <a:r>
              <a:rPr sz="2800" dirty="0">
                <a:latin typeface="+mj-lt"/>
              </a:rPr>
              <a:t> countries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 idx="4294967295"/>
          </p:nvPr>
        </p:nvSpPr>
        <p:spPr>
          <a:xfrm>
            <a:off x="518990" y="116632"/>
            <a:ext cx="8915400" cy="6480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925" dirty="0">
                <a:solidFill>
                  <a:srgbClr val="CC0000"/>
                </a:solidFill>
                <a:latin typeface="+mj-lt"/>
              </a:rPr>
              <a:t>PRIVATE PENSIONS </a:t>
            </a:r>
            <a:r>
              <a:rPr lang="en-US" sz="325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7242" y="1340768"/>
            <a:ext cx="8593782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477" indent="-104477">
              <a:spcBef>
                <a:spcPts val="975"/>
              </a:spcBef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i="1" dirty="0">
                <a:solidFill>
                  <a:srgbClr val="CC0000"/>
                </a:solidFill>
                <a:latin typeface="+mj-lt"/>
              </a:rPr>
              <a:t>Second Pillar. Occupational pensions </a:t>
            </a:r>
          </a:p>
          <a:p>
            <a:pPr marL="104477" indent="-104477">
              <a:spcBef>
                <a:spcPts val="975"/>
              </a:spcBef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latin typeface="+mj-lt"/>
              </a:rPr>
              <a:t>Provided by employers (or employer-sponsored) at the company or industry level. </a:t>
            </a:r>
          </a:p>
          <a:p>
            <a:pPr marL="104477" indent="-104477">
              <a:spcBef>
                <a:spcPts val="975"/>
              </a:spcBef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latin typeface="+mj-lt"/>
              </a:rPr>
              <a:t>Often involve compulsory contributions, as established in collective agreements.</a:t>
            </a:r>
          </a:p>
          <a:p>
            <a:pPr marL="104477" indent="-104477">
              <a:spcBef>
                <a:spcPts val="975"/>
              </a:spcBef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>
                <a:latin typeface="+mj-lt"/>
              </a:rPr>
              <a:t>Traditionally “</a:t>
            </a:r>
            <a:r>
              <a:rPr lang="en-US" sz="2400" b="1" dirty="0">
                <a:latin typeface="+mj-lt"/>
              </a:rPr>
              <a:t>defined benefit-DB</a:t>
            </a:r>
            <a:r>
              <a:rPr lang="en-US" sz="2400" dirty="0">
                <a:latin typeface="+mj-lt"/>
              </a:rPr>
              <a:t>”, but recently more and more “</a:t>
            </a:r>
            <a:r>
              <a:rPr lang="en-US" sz="2400" b="1" dirty="0">
                <a:latin typeface="+mj-lt"/>
              </a:rPr>
              <a:t>defined contribution-DC</a:t>
            </a:r>
            <a:r>
              <a:rPr lang="en-US" sz="2400" dirty="0">
                <a:latin typeface="+mj-lt"/>
              </a:rPr>
              <a:t>”. They can also be “hybrid pension schemes”. In DB plans the employer bears most of the risk, in DC plans the risk is mostly on the workers</a:t>
            </a:r>
          </a:p>
          <a:p>
            <a:pPr marL="104477" indent="-104477">
              <a:spcBef>
                <a:spcPts val="975"/>
              </a:spcBef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i="1" dirty="0">
                <a:solidFill>
                  <a:srgbClr val="C00000"/>
                </a:solidFill>
                <a:latin typeface="+mj-lt"/>
              </a:rPr>
              <a:t>  Third Pillar. Individual contracts </a:t>
            </a:r>
            <a:r>
              <a:rPr lang="en-US" sz="2400" dirty="0">
                <a:latin typeface="+mj-lt"/>
              </a:rPr>
              <a:t>or </a:t>
            </a:r>
            <a:r>
              <a:rPr lang="en-US" sz="2400" b="1" i="1" dirty="0">
                <a:solidFill>
                  <a:srgbClr val="CC0000"/>
                </a:solidFill>
                <a:latin typeface="+mj-lt"/>
              </a:rPr>
              <a:t>personal pensions </a:t>
            </a:r>
            <a:r>
              <a:rPr lang="en-US" sz="2400" dirty="0">
                <a:latin typeface="+mj-lt"/>
              </a:rPr>
              <a:t>fill the gap in coverage. Very important for the self-employed</a:t>
            </a:r>
            <a:r>
              <a:rPr lang="en-US" sz="2400" dirty="0">
                <a:latin typeface="Optane"/>
              </a:rPr>
              <a:t>.</a:t>
            </a:r>
          </a:p>
        </p:txBody>
      </p:sp>
      <p:sp>
        <p:nvSpPr>
          <p:cNvPr id="4" name="Shape 41"/>
          <p:cNvSpPr txBox="1">
            <a:spLocks/>
          </p:cNvSpPr>
          <p:nvPr/>
        </p:nvSpPr>
        <p:spPr>
          <a:xfrm>
            <a:off x="416496" y="188640"/>
            <a:ext cx="8527789" cy="630259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>
              <a:defRPr sz="3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7429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925" b="1" dirty="0">
                <a:solidFill>
                  <a:srgbClr val="CC0000"/>
                </a:solidFill>
                <a:latin typeface="+mj-lt"/>
              </a:rPr>
              <a:t>TAXONOMY OF PRIVATE PENSIONS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"/>
          <p:cNvSpPr txBox="1">
            <a:spLocks/>
          </p:cNvSpPr>
          <p:nvPr/>
        </p:nvSpPr>
        <p:spPr>
          <a:xfrm>
            <a:off x="488504" y="332656"/>
            <a:ext cx="8527789" cy="486243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>
              <a:defRPr sz="3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7429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925" b="1" dirty="0">
                <a:solidFill>
                  <a:srgbClr val="CC0000"/>
                </a:solidFill>
                <a:latin typeface="+mj-lt"/>
              </a:rPr>
              <a:t>TAXONOMY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72480" y="1148745"/>
            <a:ext cx="943133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it-IT" sz="2800" dirty="0" err="1">
                <a:latin typeface="+mj-lt"/>
              </a:rPr>
              <a:t>Occupational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pensions</a:t>
            </a:r>
            <a:r>
              <a:rPr lang="it-IT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are cost-efficient: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Employees do not need to have a lot of financial knowledge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Attract higher contributions also from employers</a:t>
            </a:r>
          </a:p>
          <a:p>
            <a:pPr marL="914400" lvl="1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They allow for risk sharing</a:t>
            </a:r>
            <a:endParaRPr lang="en-US" sz="2800" dirty="0">
              <a:latin typeface="+mj-lt"/>
            </a:endParaRP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 Personal pensions are more flexible and portable from the point of view of the individual (but expensive). Particularly portable if in the DC form.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</a:rPr>
              <a:t> Occupational and personal schemes are not necessarily mutually exclusive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+mj-lt"/>
            </a:endParaRPr>
          </a:p>
          <a:p>
            <a:pPr>
              <a:buClr>
                <a:schemeClr val="accent6"/>
              </a:buClr>
            </a:pPr>
            <a:r>
              <a:rPr lang="en-US" sz="2400" dirty="0">
                <a:latin typeface="+mj-lt"/>
              </a:rPr>
              <a:t>NOTE: important to know the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tax treatment </a:t>
            </a:r>
            <a:r>
              <a:rPr lang="en-US" sz="2400" dirty="0">
                <a:latin typeface="+mj-lt"/>
              </a:rPr>
              <a:t>of pensions. See next.</a:t>
            </a:r>
          </a:p>
          <a:p>
            <a:endParaRPr lang="en-US" sz="2800" dirty="0">
              <a:latin typeface="+mj-lt"/>
            </a:endParaRPr>
          </a:p>
          <a:p>
            <a:endParaRPr lang="en-US" sz="1950" dirty="0"/>
          </a:p>
          <a:p>
            <a:pPr>
              <a:buFont typeface="Arial" pitchFamily="34" charset="0"/>
              <a:buChar char="•"/>
            </a:pPr>
            <a:endParaRPr lang="en-US" sz="1950" dirty="0"/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4294967295"/>
          </p:nvPr>
        </p:nvSpPr>
        <p:spPr>
          <a:xfrm>
            <a:off x="495300" y="1052736"/>
            <a:ext cx="8915400" cy="49699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8605" indent="-278605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it-IT" sz="2300" dirty="0">
                <a:latin typeface="+mj-lt"/>
              </a:rPr>
              <a:t>The </a:t>
            </a:r>
            <a:r>
              <a:rPr lang="it-IT" sz="2300" dirty="0" err="1">
                <a:latin typeface="+mj-lt"/>
              </a:rPr>
              <a:t>accumulation</a:t>
            </a:r>
            <a:r>
              <a:rPr lang="it-IT" sz="2300" dirty="0">
                <a:latin typeface="+mj-lt"/>
              </a:rPr>
              <a:t> of </a:t>
            </a:r>
            <a:r>
              <a:rPr lang="it-IT" sz="2300" dirty="0" err="1">
                <a:latin typeface="+mj-lt"/>
              </a:rPr>
              <a:t>wealth</a:t>
            </a:r>
            <a:r>
              <a:rPr lang="it-IT" sz="2300" dirty="0">
                <a:latin typeface="+mj-lt"/>
              </a:rPr>
              <a:t> in </a:t>
            </a:r>
            <a:r>
              <a:rPr lang="it-IT" sz="2300" dirty="0" err="1">
                <a:latin typeface="+mj-lt"/>
              </a:rPr>
              <a:t>pension</a:t>
            </a:r>
            <a:r>
              <a:rPr lang="it-IT" sz="2300" dirty="0">
                <a:latin typeface="+mj-lt"/>
              </a:rPr>
              <a:t> funds and public </a:t>
            </a:r>
            <a:r>
              <a:rPr lang="it-IT" sz="2300" dirty="0" err="1">
                <a:latin typeface="+mj-lt"/>
              </a:rPr>
              <a:t>pension</a:t>
            </a:r>
            <a:r>
              <a:rPr lang="it-IT" sz="2300" dirty="0">
                <a:latin typeface="+mj-lt"/>
              </a:rPr>
              <a:t> </a:t>
            </a:r>
            <a:r>
              <a:rPr lang="it-IT" sz="2300" dirty="0" err="1">
                <a:latin typeface="+mj-lt"/>
              </a:rPr>
              <a:t>reserve</a:t>
            </a:r>
            <a:r>
              <a:rPr lang="it-IT" sz="2300" dirty="0">
                <a:latin typeface="+mj-lt"/>
              </a:rPr>
              <a:t> funds </a:t>
            </a:r>
            <a:r>
              <a:rPr lang="it-IT" sz="2300" dirty="0" err="1">
                <a:latin typeface="+mj-lt"/>
              </a:rPr>
              <a:t>has</a:t>
            </a:r>
            <a:r>
              <a:rPr lang="it-IT" sz="2300" dirty="0">
                <a:latin typeface="+mj-lt"/>
              </a:rPr>
              <a:t> </a:t>
            </a:r>
            <a:r>
              <a:rPr lang="it-IT" sz="2300" dirty="0" err="1">
                <a:latin typeface="+mj-lt"/>
              </a:rPr>
              <a:t>grown</a:t>
            </a:r>
            <a:r>
              <a:rPr lang="it-IT" sz="2300" dirty="0">
                <a:latin typeface="+mj-lt"/>
              </a:rPr>
              <a:t> over the last 15 </a:t>
            </a:r>
            <a:r>
              <a:rPr lang="it-IT" sz="2300" dirty="0" err="1">
                <a:latin typeface="+mj-lt"/>
              </a:rPr>
              <a:t>years</a:t>
            </a:r>
            <a:r>
              <a:rPr lang="it-IT" sz="2300" dirty="0">
                <a:latin typeface="+mj-lt"/>
              </a:rPr>
              <a:t> in OECD </a:t>
            </a:r>
            <a:r>
              <a:rPr lang="it-IT" sz="2300" dirty="0" err="1">
                <a:latin typeface="+mj-lt"/>
              </a:rPr>
              <a:t>countries</a:t>
            </a:r>
            <a:r>
              <a:rPr lang="it-IT" sz="2300" dirty="0">
                <a:latin typeface="+mj-lt"/>
              </a:rPr>
              <a:t> </a:t>
            </a:r>
          </a:p>
        </p:txBody>
      </p:sp>
      <p:pic>
        <p:nvPicPr>
          <p:cNvPr id="21" name="fig1.pdf"/>
          <p:cNvPicPr>
            <a:picLocks noChangeAspect="1"/>
          </p:cNvPicPr>
          <p:nvPr/>
        </p:nvPicPr>
        <p:blipFill>
          <a:blip r:embed="rId3" cstate="print">
            <a:extLst/>
          </a:blip>
          <a:srcRect t="1407"/>
          <a:stretch>
            <a:fillRect/>
          </a:stretch>
        </p:blipFill>
        <p:spPr>
          <a:xfrm>
            <a:off x="71827" y="1884585"/>
            <a:ext cx="9601601" cy="413808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1581244" y="6549810"/>
            <a:ext cx="58957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7147" rIns="37147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00" i="1" dirty="0">
                <a:latin typeface="+mj-lt"/>
              </a:rPr>
              <a:t>Source: OECD 2015, Annual Survey of Large Pension Funds and Public Pension Reserve Funds </a:t>
            </a:r>
          </a:p>
        </p:txBody>
      </p:sp>
      <p:sp>
        <p:nvSpPr>
          <p:cNvPr id="23" name="Shape 23"/>
          <p:cNvSpPr>
            <a:spLocks noGrp="1"/>
          </p:cNvSpPr>
          <p:nvPr>
            <p:ph type="title" idx="4294967295"/>
          </p:nvPr>
        </p:nvSpPr>
        <p:spPr>
          <a:xfrm>
            <a:off x="594692" y="116632"/>
            <a:ext cx="8816008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8700"/>
              </a:lnSpc>
              <a:spcBef>
                <a:spcPts val="1200"/>
              </a:spcBef>
              <a:defRPr sz="37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PENSION FUNDS AND PUBLIC PENSION RESERVE FUNDS</a:t>
            </a:r>
            <a:r>
              <a:rPr lang="en-US" sz="2925" dirty="0">
                <a:latin typeface="Optane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488504" y="260648"/>
            <a:ext cx="9148916" cy="5510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lnSpc>
                <a:spcPts val="5700"/>
              </a:lnSpc>
              <a:spcBef>
                <a:spcPts val="1200"/>
              </a:spcBef>
              <a:defRPr sz="3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925" dirty="0">
                <a:solidFill>
                  <a:srgbClr val="CC0000"/>
                </a:solidFill>
                <a:latin typeface="+mj-lt"/>
              </a:rPr>
              <a:t>RATIO OF PRIVATE PENSION WEALTH TO GDP </a:t>
            </a: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817664224"/>
              </p:ext>
            </p:extLst>
          </p:nvPr>
        </p:nvGraphicFramePr>
        <p:xfrm>
          <a:off x="200472" y="980728"/>
          <a:ext cx="95470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>
                <a:solidFill>
                  <a:srgbClr val="941100"/>
                </a:solidFill>
              </a:defRPr>
            </a:pPr>
            <a:r>
              <a:rPr lang="en-US" sz="2925" dirty="0">
                <a:solidFill>
                  <a:srgbClr val="CC0000"/>
                </a:solidFill>
                <a:latin typeface="+mj-lt"/>
              </a:rPr>
              <a:t>TYPE OF PRIVATE PENSION WEALTH</a:t>
            </a:r>
            <a:br>
              <a:rPr lang="en-US" sz="2925" dirty="0">
                <a:solidFill>
                  <a:srgbClr val="CC0000"/>
                </a:solidFill>
                <a:latin typeface="+mj-lt"/>
              </a:rPr>
            </a:br>
            <a:r>
              <a:rPr lang="en-US" sz="2925" dirty="0">
                <a:solidFill>
                  <a:srgbClr val="CC0000"/>
                </a:solidFill>
                <a:latin typeface="+mj-lt"/>
              </a:rPr>
              <a:t>(as % of total assets) </a:t>
            </a: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4108132863"/>
              </p:ext>
            </p:extLst>
          </p:nvPr>
        </p:nvGraphicFramePr>
        <p:xfrm>
          <a:off x="416370" y="1052736"/>
          <a:ext cx="892911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708" y="188640"/>
            <a:ext cx="7488483" cy="48224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  <a:latin typeface="+mj-lt"/>
              </a:rPr>
              <a:t>COVERAGE OF PRIVATE PENSIONS BY TYPE OF PLAN, 2013</a:t>
            </a:r>
            <a:br>
              <a:rPr lang="en-US" dirty="0">
                <a:solidFill>
                  <a:srgbClr val="CC0000"/>
                </a:solidFill>
                <a:latin typeface="+mj-lt"/>
              </a:rPr>
            </a:br>
            <a:r>
              <a:rPr lang="en-US" sz="1463" dirty="0">
                <a:solidFill>
                  <a:srgbClr val="CC0000"/>
                </a:solidFill>
                <a:latin typeface="+mj-lt"/>
              </a:rPr>
              <a:t>(% OF WORKING AGE POPULATION, 15-64 years)</a:t>
            </a:r>
            <a:endParaRPr lang="it-IT" sz="1463" dirty="0">
              <a:solidFill>
                <a:srgbClr val="CC0000"/>
              </a:solidFill>
              <a:latin typeface="+mj-lt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503927"/>
              </p:ext>
            </p:extLst>
          </p:nvPr>
        </p:nvGraphicFramePr>
        <p:xfrm>
          <a:off x="272481" y="1124746"/>
          <a:ext cx="8928990" cy="5255486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71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2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Country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33" marR="5233" marT="5233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err="1">
                          <a:effectLst/>
                        </a:rPr>
                        <a:t>Mandatory</a:t>
                      </a:r>
                      <a:r>
                        <a:rPr lang="it-IT" sz="1600" b="1" u="none" strike="noStrike" dirty="0">
                          <a:effectLst/>
                        </a:rPr>
                        <a:t> / Quasi-</a:t>
                      </a:r>
                      <a:r>
                        <a:rPr lang="it-IT" sz="1600" b="1" u="none" strike="noStrike" dirty="0" err="1">
                          <a:effectLst/>
                        </a:rPr>
                        <a:t>mandatory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33" marR="5233" marT="5233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err="1">
                          <a:effectLst/>
                        </a:rPr>
                        <a:t>Voluntary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33" marR="5233" marT="523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err="1">
                          <a:effectLst/>
                        </a:rPr>
                        <a:t>Occupational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Personal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Total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Belgium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n.a.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57.3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Czech</a:t>
                      </a:r>
                      <a:r>
                        <a:rPr lang="it-IT" sz="1600" b="1" u="none" strike="noStrike" dirty="0">
                          <a:effectLst/>
                        </a:rPr>
                        <a:t> Republic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n.a.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n.a.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66.2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66.2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Denmark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ATP: 83.3</a:t>
                      </a:r>
                      <a:br>
                        <a:rPr lang="it-IT" sz="1600" u="none" strike="noStrike" dirty="0">
                          <a:effectLst/>
                        </a:rPr>
                      </a:b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n.a.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22.4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22.4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Finland</a:t>
                      </a:r>
                      <a:r>
                        <a:rPr lang="it-IT" sz="1600" b="1" u="none" strike="noStrike" dirty="0">
                          <a:effectLst/>
                        </a:rPr>
                        <a:t>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84.1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9.2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20.9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29.1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France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n.a.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20.2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5.3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Germany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n.a.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56.4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35.2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71.3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Ireland</a:t>
                      </a:r>
                      <a:r>
                        <a:rPr lang="it-IT" sz="1600" b="1" u="none" strike="noStrike" dirty="0">
                          <a:effectLst/>
                        </a:rPr>
                        <a:t>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effectLst/>
                        </a:rPr>
                        <a:t>n.a.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31.0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12.0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41.3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Italy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effectLst/>
                        </a:rPr>
                        <a:t>n.a.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7.4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8.9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15.7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Netherlands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88.0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n.a.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28.3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28.3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Norway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68.6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22.3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Poland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60.3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1.4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..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8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Slovak</a:t>
                      </a:r>
                      <a:r>
                        <a:rPr lang="it-IT" sz="1600" b="1" u="none" strike="noStrike" dirty="0">
                          <a:effectLst/>
                        </a:rPr>
                        <a:t> Republic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55.3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n.a.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>
                          <a:effectLst/>
                        </a:rPr>
                        <a:t>Slovenia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n.a.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36.3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Spain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effectLst/>
                        </a:rPr>
                        <a:t>n.a.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3.3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15.7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18.6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263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Sweden</a:t>
                      </a:r>
                      <a:r>
                        <a:rPr lang="it-IT" sz="1600" b="1" u="none" strike="noStrike" dirty="0">
                          <a:effectLst/>
                        </a:rPr>
                        <a:t>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PPS: ~100</a:t>
                      </a:r>
                      <a:br>
                        <a:rPr lang="it-IT" sz="1600" u="none" strike="noStrike" dirty="0">
                          <a:effectLst/>
                        </a:rPr>
                      </a:b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effectLst/>
                        </a:rPr>
                        <a:t>n.a.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36.0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36.0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18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u="none" strike="noStrike" dirty="0" err="1">
                          <a:effectLst/>
                        </a:rPr>
                        <a:t>United</a:t>
                      </a:r>
                      <a:r>
                        <a:rPr lang="it-IT" sz="1600" b="1" u="none" strike="noStrike" dirty="0">
                          <a:effectLst/>
                        </a:rPr>
                        <a:t> Kingdom (1)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>
                          <a:effectLst/>
                        </a:rPr>
                        <a:t>n.a.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30.0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11.1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dirty="0">
                          <a:effectLst/>
                        </a:rPr>
                        <a:t>43.3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3" marR="5233" marT="523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483900" y="6505050"/>
            <a:ext cx="362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i="1" dirty="0">
                <a:solidFill>
                  <a:prstClr val="black"/>
                </a:solidFill>
                <a:latin typeface="Optane"/>
              </a:rPr>
              <a:t>Source: </a:t>
            </a:r>
            <a:r>
              <a:rPr lang="it-IT" i="1" dirty="0" err="1">
                <a:solidFill>
                  <a:prstClr val="black"/>
                </a:solidFill>
                <a:latin typeface="Optane"/>
              </a:rPr>
              <a:t>Pensions</a:t>
            </a:r>
            <a:r>
              <a:rPr lang="it-IT" i="1" dirty="0">
                <a:solidFill>
                  <a:prstClr val="black"/>
                </a:solidFill>
                <a:latin typeface="Optane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Optane"/>
              </a:rPr>
              <a:t>at</a:t>
            </a:r>
            <a:r>
              <a:rPr lang="it-IT" i="1" dirty="0">
                <a:solidFill>
                  <a:prstClr val="black"/>
                </a:solidFill>
                <a:latin typeface="Optane"/>
              </a:rPr>
              <a:t> a </a:t>
            </a:r>
            <a:r>
              <a:rPr lang="it-IT" i="1" dirty="0" err="1">
                <a:solidFill>
                  <a:prstClr val="black"/>
                </a:solidFill>
                <a:latin typeface="Optane"/>
              </a:rPr>
              <a:t>glance</a:t>
            </a:r>
            <a:r>
              <a:rPr lang="it-IT" i="1" dirty="0">
                <a:solidFill>
                  <a:prstClr val="black"/>
                </a:solidFill>
                <a:latin typeface="Optane"/>
              </a:rPr>
              <a:t> 2015, OECD</a:t>
            </a:r>
          </a:p>
        </p:txBody>
      </p:sp>
    </p:spTree>
    <p:extLst>
      <p:ext uri="{BB962C8B-B14F-4D97-AF65-F5344CB8AC3E}">
        <p14:creationId xmlns:p14="http://schemas.microsoft.com/office/powerpoint/2010/main" val="373852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2925" dirty="0">
                <a:solidFill>
                  <a:srgbClr val="CC0000"/>
                </a:solidFill>
                <a:latin typeface="+mj-lt"/>
              </a:rPr>
              <a:t>SHARE OF PRIVATE PENSION INVESTMENTS: </a:t>
            </a:r>
            <a:br>
              <a:rPr lang="en-GB" sz="2925" dirty="0">
                <a:solidFill>
                  <a:srgbClr val="CC0000"/>
                </a:solidFill>
                <a:latin typeface="+mj-lt"/>
              </a:rPr>
            </a:br>
            <a:r>
              <a:rPr lang="en-GB" sz="2925" dirty="0">
                <a:solidFill>
                  <a:srgbClr val="CC0000"/>
                </a:solidFill>
                <a:latin typeface="+mj-lt"/>
              </a:rPr>
              <a:t>OCCUPATIONAL vs PERSONAL PLANS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139923"/>
              </p:ext>
            </p:extLst>
          </p:nvPr>
        </p:nvGraphicFramePr>
        <p:xfrm>
          <a:off x="344364" y="1052736"/>
          <a:ext cx="90663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92560" y="645419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tane"/>
              </a:rPr>
              <a:t>(1) Data refer to 2014. (2) Data refer to 2013.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51" y="6439876"/>
            <a:ext cx="518204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5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925" dirty="0">
                <a:solidFill>
                  <a:srgbClr val="CC0000"/>
                </a:solidFill>
                <a:latin typeface="+mj-lt"/>
              </a:rPr>
              <a:t>SHARE OF PENSION INVESTMENTS: DB vs DC</a:t>
            </a:r>
            <a:br>
              <a:rPr lang="en-US" sz="2925" dirty="0">
                <a:solidFill>
                  <a:srgbClr val="CC0000"/>
                </a:solidFill>
                <a:latin typeface="+mj-lt"/>
              </a:rPr>
            </a:br>
            <a:r>
              <a:rPr lang="en-US" dirty="0">
                <a:solidFill>
                  <a:srgbClr val="CC0000"/>
                </a:solidFill>
                <a:latin typeface="+mj-lt"/>
              </a:rPr>
              <a:t>(% OF TOTAL INVESTMENT)</a:t>
            </a:r>
            <a:endParaRPr lang="it-IT" dirty="0">
              <a:solidFill>
                <a:srgbClr val="CC0000"/>
              </a:solidFill>
              <a:latin typeface="+mj-lt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441060"/>
              </p:ext>
            </p:extLst>
          </p:nvPr>
        </p:nvGraphicFramePr>
        <p:xfrm>
          <a:off x="272480" y="1124744"/>
          <a:ext cx="92890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68624" y="6488668"/>
            <a:ext cx="489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Optane"/>
              </a:rPr>
              <a:t>Source: OECD Global </a:t>
            </a:r>
            <a:r>
              <a:rPr lang="it-IT" i="1" dirty="0" err="1">
                <a:latin typeface="Optane"/>
              </a:rPr>
              <a:t>Pension</a:t>
            </a:r>
            <a:r>
              <a:rPr lang="it-IT" i="1" dirty="0">
                <a:latin typeface="Optane"/>
              </a:rPr>
              <a:t> </a:t>
            </a:r>
            <a:r>
              <a:rPr lang="it-IT" i="1" dirty="0" err="1">
                <a:latin typeface="Optane"/>
              </a:rPr>
              <a:t>Statistics</a:t>
            </a:r>
            <a:r>
              <a:rPr lang="it-IT" i="1" dirty="0">
                <a:latin typeface="Opta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51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81037" y="116632"/>
            <a:ext cx="8543925" cy="10770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925" dirty="0">
                <a:solidFill>
                  <a:srgbClr val="CC0000"/>
                </a:solidFill>
                <a:latin typeface="+mj-lt"/>
                <a:ea typeface="ＭＳ Ｐゴシック" panose="020B0600070205080204" pitchFamily="34" charset="-128"/>
              </a:rPr>
              <a:t>AGEING: A SUSTAINABILITY CHALLENGE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88504" y="1193652"/>
            <a:ext cx="8568952" cy="497165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By 2050 </a:t>
            </a: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there will be an unprecedented increase in the number of people aged 55-plus representing nearly a quarter of the global population (UNPD, 2010)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it-IT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GB" altLang="en-US" sz="28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Longevity</a:t>
            </a:r>
            <a:r>
              <a:rPr lang="en-GB" altLang="en-US" sz="2800" dirty="0">
                <a:latin typeface="+mn-lt"/>
                <a:ea typeface="ＭＳ Ｐゴシック" panose="020B0600070205080204" pitchFamily="34" charset="-128"/>
              </a:rPr>
              <a:t> is “good news” but poses important challenges to society and policy makers.</a:t>
            </a:r>
          </a:p>
          <a:p>
            <a:pPr eaLnBrk="1" hangingPunct="1">
              <a:lnSpc>
                <a:spcPct val="110000"/>
              </a:lnSpc>
            </a:pPr>
            <a:endParaRPr lang="en-GB" altLang="en-US" sz="28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An ageing population has wide-ranging </a:t>
            </a:r>
            <a:r>
              <a:rPr lang="en-US" altLang="en-US" sz="28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implications</a:t>
            </a:r>
            <a:r>
              <a:rPr lang="en-US" altLang="en-US" sz="2800" dirty="0">
                <a:latin typeface="+mn-lt"/>
                <a:ea typeface="ＭＳ Ｐゴシック" panose="020B0600070205080204" pitchFamily="34" charset="-128"/>
              </a:rPr>
              <a:t> for the economy and for society.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+mj-lt"/>
              </a:rPr>
              <a:t>PRIVATE PENSION ASSETS BY TYPE OF PENSION PLAN, 2015</a:t>
            </a:r>
            <a:endParaRPr lang="en-GB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49144" y="651906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Optane"/>
              </a:rPr>
              <a:t>Source: OECD </a:t>
            </a:r>
            <a:r>
              <a:rPr lang="it-IT" i="1" dirty="0" err="1">
                <a:latin typeface="Optane"/>
              </a:rPr>
              <a:t>Pension</a:t>
            </a:r>
            <a:r>
              <a:rPr lang="it-IT" i="1" dirty="0">
                <a:latin typeface="Optane"/>
              </a:rPr>
              <a:t> Outlook 2016</a:t>
            </a:r>
          </a:p>
        </p:txBody>
      </p:sp>
      <p:graphicFrame>
        <p:nvGraphicFramePr>
          <p:cNvPr id="14" name="Segnaposto contenut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95109"/>
              </p:ext>
            </p:extLst>
          </p:nvPr>
        </p:nvGraphicFramePr>
        <p:xfrm>
          <a:off x="992561" y="1340772"/>
          <a:ext cx="7344814" cy="4536495"/>
        </p:xfrm>
        <a:graphic>
          <a:graphicData uri="http://schemas.openxmlformats.org/drawingml/2006/table">
            <a:tbl>
              <a:tblPr/>
              <a:tblGrid>
                <a:gridCol w="175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0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Assets (in USD m.)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6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Occupational DB plans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Occupational DC plans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Personal plans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Denmark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8 759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523 632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66 184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118 783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13 336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39 008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164 339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23 025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218 473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Ireland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78 169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47 903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5 674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Italy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10 236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101 606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43 145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Norway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34 210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2 736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37 734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16 295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2 984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Spain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69 923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9 795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88 327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56 633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157 369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116 446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793 201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08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Kingdom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1 923 951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49 850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5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States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7 985 785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6 263 961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9 604 933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123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</a:rPr>
              <a:t>PRIVATE PENSION MEMBERS BY TYPE OF PENSION PLAN, 2015</a:t>
            </a:r>
            <a:endParaRPr lang="en-GB" sz="2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49144" y="651906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Optane"/>
              </a:rPr>
              <a:t>Source: OECD </a:t>
            </a:r>
            <a:r>
              <a:rPr lang="it-IT" i="1" dirty="0" err="1">
                <a:latin typeface="Optane"/>
              </a:rPr>
              <a:t>Pension</a:t>
            </a:r>
            <a:r>
              <a:rPr lang="it-IT" i="1" dirty="0">
                <a:latin typeface="Optane"/>
              </a:rPr>
              <a:t> Outlook 2016</a:t>
            </a:r>
          </a:p>
        </p:txBody>
      </p:sp>
      <p:graphicFrame>
        <p:nvGraphicFramePr>
          <p:cNvPr id="13" name="Segnaposto contenut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420960"/>
              </p:ext>
            </p:extLst>
          </p:nvPr>
        </p:nvGraphicFramePr>
        <p:xfrm>
          <a:off x="1280593" y="1052732"/>
          <a:ext cx="7056783" cy="5002530"/>
        </p:xfrm>
        <a:graphic>
          <a:graphicData uri="http://schemas.openxmlformats.org/drawingml/2006/table">
            <a:tbl>
              <a:tblPr/>
              <a:tblGrid>
                <a:gridCol w="194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3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Members (in thousands)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8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Occupational DB plans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Occupational DC plans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Personal plans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Denmark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4 783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884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10 689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2 614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9 318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Ireland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Italy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3 448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4 090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5 110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Norway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5 209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17 988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Spain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8 440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1 662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9 249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4 923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Kingdom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10 973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6 931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47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States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72 577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95 379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52 392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2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C0000"/>
                </a:solidFill>
                <a:latin typeface="+mj-lt"/>
              </a:rPr>
              <a:t>GOVERNANCE OF PENSION FUNDS</a:t>
            </a:r>
            <a:endParaRPr lang="en-GB" sz="2925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038" y="1124744"/>
            <a:ext cx="8543925" cy="500567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+mj-lt"/>
              </a:rPr>
              <a:t>Managerial control of the organization (fund) and how it is regulated.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+mj-lt"/>
              </a:rPr>
              <a:t>The </a:t>
            </a:r>
            <a:r>
              <a:rPr lang="it-IT" dirty="0" err="1">
                <a:latin typeface="+mj-lt"/>
              </a:rPr>
              <a:t>main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goals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pension</a:t>
            </a:r>
            <a:r>
              <a:rPr lang="it-IT" dirty="0">
                <a:latin typeface="+mj-lt"/>
              </a:rPr>
              <a:t> funds </a:t>
            </a:r>
            <a:r>
              <a:rPr lang="it-IT" dirty="0" err="1">
                <a:latin typeface="+mj-lt"/>
              </a:rPr>
              <a:t>regulation</a:t>
            </a:r>
            <a:r>
              <a:rPr lang="it-IT" dirty="0">
                <a:latin typeface="+mj-lt"/>
              </a:rPr>
              <a:t>: </a:t>
            </a:r>
          </a:p>
          <a:p>
            <a:pPr marL="571500" indent="-571500">
              <a:lnSpc>
                <a:spcPct val="120000"/>
              </a:lnSpc>
              <a:buAutoNum type="romanLcParenBoth"/>
            </a:pPr>
            <a:r>
              <a:rPr lang="it-IT" dirty="0" err="1">
                <a:latin typeface="+mj-lt"/>
              </a:rPr>
              <a:t>minimize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potential</a:t>
            </a:r>
            <a:r>
              <a:rPr lang="it-IT" dirty="0">
                <a:latin typeface="+mj-lt"/>
              </a:rPr>
              <a:t> agency </a:t>
            </a:r>
            <a:r>
              <a:rPr lang="it-IT" dirty="0" err="1">
                <a:latin typeface="+mj-lt"/>
              </a:rPr>
              <a:t>problems</a:t>
            </a:r>
            <a:r>
              <a:rPr lang="it-IT" dirty="0">
                <a:latin typeface="+mj-lt"/>
              </a:rPr>
              <a:t> or </a:t>
            </a:r>
            <a:r>
              <a:rPr lang="it-IT" dirty="0" err="1">
                <a:latin typeface="+mj-lt"/>
              </a:rPr>
              <a:t>conflicts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interest</a:t>
            </a:r>
            <a:endParaRPr lang="it-IT" dirty="0">
              <a:latin typeface="+mj-lt"/>
            </a:endParaRPr>
          </a:p>
          <a:p>
            <a:pPr marL="571500" indent="-571500">
              <a:lnSpc>
                <a:spcPct val="120000"/>
              </a:lnSpc>
              <a:buAutoNum type="romanLcParenBoth"/>
            </a:pPr>
            <a:r>
              <a:rPr lang="it-IT" dirty="0" err="1">
                <a:latin typeface="+mj-lt"/>
              </a:rPr>
              <a:t>guarantee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results</a:t>
            </a:r>
            <a:r>
              <a:rPr lang="it-IT" dirty="0">
                <a:latin typeface="+mj-lt"/>
              </a:rPr>
              <a:t> to the </a:t>
            </a:r>
            <a:r>
              <a:rPr lang="it-IT" dirty="0" err="1">
                <a:latin typeface="+mj-lt"/>
              </a:rPr>
              <a:t>workers</a:t>
            </a:r>
            <a:r>
              <a:rPr lang="it-IT" dirty="0">
                <a:latin typeface="+mj-lt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it-IT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it-IT" dirty="0" err="1">
                <a:latin typeface="+mj-lt"/>
              </a:rPr>
              <a:t>Good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governance</a:t>
            </a:r>
            <a:r>
              <a:rPr lang="it-IT" dirty="0">
                <a:latin typeface="+mj-lt"/>
              </a:rPr>
              <a:t>: </a:t>
            </a:r>
          </a:p>
          <a:p>
            <a:pPr lvl="1">
              <a:lnSpc>
                <a:spcPct val="120000"/>
              </a:lnSpc>
            </a:pPr>
            <a:r>
              <a:rPr lang="it-IT" dirty="0" err="1">
                <a:latin typeface="+mj-lt"/>
              </a:rPr>
              <a:t>aims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delivering</a:t>
            </a:r>
            <a:r>
              <a:rPr lang="it-IT" dirty="0">
                <a:latin typeface="+mj-lt"/>
              </a:rPr>
              <a:t> high performance </a:t>
            </a:r>
            <a:r>
              <a:rPr lang="it-IT" dirty="0" err="1">
                <a:latin typeface="+mj-lt"/>
              </a:rPr>
              <a:t>at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low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costs</a:t>
            </a:r>
            <a:endParaRPr lang="it-IT" dirty="0">
              <a:latin typeface="+mj-lt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it-IT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it-IT" dirty="0" err="1">
                <a:latin typeface="+mj-lt"/>
              </a:rPr>
              <a:t>Key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elements</a:t>
            </a:r>
            <a:r>
              <a:rPr lang="it-IT" dirty="0">
                <a:latin typeface="+mj-lt"/>
              </a:rPr>
              <a:t>: </a:t>
            </a:r>
          </a:p>
          <a:p>
            <a:pPr lvl="1">
              <a:lnSpc>
                <a:spcPct val="120000"/>
              </a:lnSpc>
            </a:pPr>
            <a:r>
              <a:rPr lang="it-IT" dirty="0" err="1">
                <a:latin typeface="+mj-lt"/>
              </a:rPr>
              <a:t>Clarity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mission</a:t>
            </a:r>
            <a:endParaRPr lang="it-IT" dirty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it-IT" dirty="0" err="1">
                <a:latin typeface="+mj-lt"/>
              </a:rPr>
              <a:t>Effective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risk</a:t>
            </a:r>
            <a:r>
              <a:rPr lang="it-IT" dirty="0">
                <a:latin typeface="+mj-lt"/>
              </a:rPr>
              <a:t> management</a:t>
            </a:r>
          </a:p>
          <a:p>
            <a:pPr lvl="1">
              <a:lnSpc>
                <a:spcPct val="120000"/>
              </a:lnSpc>
            </a:pPr>
            <a:r>
              <a:rPr lang="it-IT" dirty="0">
                <a:latin typeface="+mj-lt"/>
              </a:rPr>
              <a:t>Performance </a:t>
            </a:r>
            <a:r>
              <a:rPr lang="it-IT" dirty="0" err="1">
                <a:latin typeface="+mj-lt"/>
              </a:rPr>
              <a:t>monitoring</a:t>
            </a:r>
            <a:endParaRPr lang="it-IT" dirty="0"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8999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00000"/>
                </a:solidFill>
                <a:latin typeface="+mj-lt"/>
              </a:rPr>
              <a:t>TYPES OF PENSION FUNDS BY GOVERNANCE</a:t>
            </a:r>
            <a:endParaRPr lang="en-GB" sz="2925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err="1">
                <a:latin typeface="+mj-lt"/>
              </a:rPr>
              <a:t>Based</a:t>
            </a:r>
            <a:r>
              <a:rPr lang="it-IT" sz="2400" dirty="0">
                <a:latin typeface="+mj-lt"/>
              </a:rPr>
              <a:t> on the </a:t>
            </a:r>
            <a:r>
              <a:rPr lang="it-IT" sz="2400" dirty="0" err="1">
                <a:latin typeface="+mj-lt"/>
              </a:rPr>
              <a:t>legal</a:t>
            </a:r>
            <a:r>
              <a:rPr lang="it-IT" sz="2400" dirty="0">
                <a:latin typeface="+mj-lt"/>
              </a:rPr>
              <a:t> and </a:t>
            </a:r>
            <a:r>
              <a:rPr lang="it-IT" sz="2400" dirty="0" err="1">
                <a:latin typeface="+mj-lt"/>
              </a:rPr>
              <a:t>governance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structure</a:t>
            </a:r>
            <a:r>
              <a:rPr lang="it-IT" sz="2400" dirty="0">
                <a:latin typeface="+mj-lt"/>
              </a:rPr>
              <a:t>:</a:t>
            </a:r>
          </a:p>
          <a:p>
            <a:pPr marL="0" indent="0">
              <a:buNone/>
            </a:pPr>
            <a:endParaRPr lang="it-IT" sz="24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00" u="sng" dirty="0" err="1">
                <a:latin typeface="+mj-lt"/>
              </a:rPr>
              <a:t>Institutional</a:t>
            </a:r>
            <a:r>
              <a:rPr lang="it-IT" sz="2400" u="sng" dirty="0">
                <a:latin typeface="+mj-lt"/>
              </a:rPr>
              <a:t> </a:t>
            </a:r>
            <a:r>
              <a:rPr lang="it-IT" sz="2400" u="sng" dirty="0" err="1">
                <a:latin typeface="+mj-lt"/>
              </a:rPr>
              <a:t>type</a:t>
            </a:r>
            <a:r>
              <a:rPr lang="it-IT" sz="2400" dirty="0">
                <a:latin typeface="+mj-lt"/>
              </a:rPr>
              <a:t>: the fund </a:t>
            </a:r>
            <a:r>
              <a:rPr lang="it-IT" sz="2400" dirty="0" err="1">
                <a:latin typeface="+mj-lt"/>
              </a:rPr>
              <a:t>is</a:t>
            </a:r>
            <a:r>
              <a:rPr lang="it-IT" sz="2400" dirty="0">
                <a:latin typeface="+mj-lt"/>
              </a:rPr>
              <a:t> an </a:t>
            </a:r>
            <a:r>
              <a:rPr lang="it-IT" sz="2400" dirty="0" err="1">
                <a:latin typeface="+mj-lt"/>
              </a:rPr>
              <a:t>independent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entity</a:t>
            </a:r>
            <a:r>
              <a:rPr lang="it-IT" sz="2400" dirty="0">
                <a:latin typeface="+mj-lt"/>
              </a:rPr>
              <a:t> with </a:t>
            </a:r>
            <a:r>
              <a:rPr lang="it-IT" sz="2400" dirty="0" err="1">
                <a:latin typeface="+mj-lt"/>
              </a:rPr>
              <a:t>legal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personality</a:t>
            </a:r>
            <a:r>
              <a:rPr lang="it-IT" sz="2400" dirty="0">
                <a:latin typeface="+mj-lt"/>
              </a:rPr>
              <a:t> and </a:t>
            </a:r>
            <a:r>
              <a:rPr lang="it-IT" sz="2400" dirty="0" err="1">
                <a:latin typeface="+mj-lt"/>
              </a:rPr>
              <a:t>capacity</a:t>
            </a:r>
            <a:r>
              <a:rPr lang="it-IT" sz="2400" dirty="0">
                <a:latin typeface="+mj-lt"/>
              </a:rPr>
              <a:t> and </a:t>
            </a:r>
            <a:r>
              <a:rPr lang="it-IT" sz="2400" dirty="0" err="1">
                <a:latin typeface="+mj-lt"/>
              </a:rPr>
              <a:t>has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its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own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internal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governing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board</a:t>
            </a:r>
            <a:r>
              <a:rPr lang="it-IT" sz="2400" dirty="0">
                <a:latin typeface="+mj-lt"/>
              </a:rPr>
              <a:t> (e.g. </a:t>
            </a:r>
            <a:r>
              <a:rPr lang="it-IT" sz="2400" dirty="0" err="1">
                <a:latin typeface="+mj-lt"/>
              </a:rPr>
              <a:t>pension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foundations</a:t>
            </a:r>
            <a:r>
              <a:rPr lang="it-IT" sz="2400" dirty="0">
                <a:latin typeface="+mj-lt"/>
              </a:rPr>
              <a:t> and </a:t>
            </a:r>
            <a:r>
              <a:rPr lang="it-IT" sz="2400" dirty="0" err="1">
                <a:latin typeface="+mj-lt"/>
              </a:rPr>
              <a:t>associations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such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as</a:t>
            </a:r>
            <a:r>
              <a:rPr lang="it-IT" sz="2400" dirty="0">
                <a:latin typeface="+mj-lt"/>
              </a:rPr>
              <a:t> in </a:t>
            </a:r>
            <a:r>
              <a:rPr lang="it-IT" sz="2400" dirty="0" err="1">
                <a:latin typeface="+mj-lt"/>
              </a:rPr>
              <a:t>Denmark</a:t>
            </a:r>
            <a:r>
              <a:rPr lang="it-IT" sz="2400" dirty="0">
                <a:latin typeface="+mj-lt"/>
              </a:rPr>
              <a:t>, </a:t>
            </a:r>
            <a:r>
              <a:rPr lang="it-IT" sz="2400" dirty="0" err="1">
                <a:latin typeface="+mj-lt"/>
              </a:rPr>
              <a:t>Finland</a:t>
            </a:r>
            <a:r>
              <a:rPr lang="it-IT" sz="2400" dirty="0">
                <a:latin typeface="+mj-lt"/>
              </a:rPr>
              <a:t>, </a:t>
            </a:r>
            <a:r>
              <a:rPr lang="it-IT" sz="2400" dirty="0" err="1">
                <a:latin typeface="+mj-lt"/>
              </a:rPr>
              <a:t>Italy</a:t>
            </a:r>
            <a:r>
              <a:rPr lang="it-IT" sz="2400" dirty="0">
                <a:latin typeface="+mj-lt"/>
              </a:rPr>
              <a:t>, </a:t>
            </a:r>
            <a:r>
              <a:rPr lang="it-IT" sz="2400" dirty="0" err="1">
                <a:latin typeface="+mj-lt"/>
              </a:rPr>
              <a:t>Hungary</a:t>
            </a:r>
            <a:r>
              <a:rPr lang="it-IT" sz="2400" dirty="0">
                <a:latin typeface="+mj-lt"/>
              </a:rPr>
              <a:t>, Japan, Poland or </a:t>
            </a:r>
            <a:r>
              <a:rPr lang="it-IT" sz="2400" dirty="0" err="1">
                <a:latin typeface="+mj-lt"/>
              </a:rPr>
              <a:t>corporations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such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as</a:t>
            </a:r>
            <a:r>
              <a:rPr lang="it-IT" sz="2400" dirty="0">
                <a:latin typeface="+mj-lt"/>
              </a:rPr>
              <a:t> in Austria or Germany)</a:t>
            </a:r>
          </a:p>
          <a:p>
            <a:pPr marL="457200" lvl="1" indent="0">
              <a:buNone/>
            </a:pPr>
            <a:endParaRPr lang="it-IT" sz="24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00" u="sng" dirty="0" err="1">
                <a:latin typeface="+mj-lt"/>
              </a:rPr>
              <a:t>Contractual</a:t>
            </a:r>
            <a:r>
              <a:rPr lang="it-IT" sz="2400" u="sng" dirty="0">
                <a:latin typeface="+mj-lt"/>
              </a:rPr>
              <a:t> </a:t>
            </a:r>
            <a:r>
              <a:rPr lang="it-IT" sz="2400" u="sng" dirty="0" err="1">
                <a:latin typeface="+mj-lt"/>
              </a:rPr>
              <a:t>type</a:t>
            </a:r>
            <a:r>
              <a:rPr lang="it-IT" sz="2400" dirty="0">
                <a:latin typeface="+mj-lt"/>
              </a:rPr>
              <a:t>: </a:t>
            </a:r>
            <a:r>
              <a:rPr lang="it-IT" sz="2400" dirty="0" err="1">
                <a:latin typeface="+mj-lt"/>
              </a:rPr>
              <a:t>segregated</a:t>
            </a:r>
            <a:r>
              <a:rPr lang="it-IT" sz="2400" dirty="0">
                <a:latin typeface="+mj-lt"/>
              </a:rPr>
              <a:t> pool of </a:t>
            </a:r>
            <a:r>
              <a:rPr lang="it-IT" sz="2400" dirty="0" err="1">
                <a:latin typeface="+mj-lt"/>
              </a:rPr>
              <a:t>assets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without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legal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personality</a:t>
            </a:r>
            <a:r>
              <a:rPr lang="it-IT" sz="2400" dirty="0">
                <a:latin typeface="+mj-lt"/>
              </a:rPr>
              <a:t> or </a:t>
            </a:r>
            <a:r>
              <a:rPr lang="it-IT" sz="2400" dirty="0" err="1">
                <a:latin typeface="+mj-lt"/>
              </a:rPr>
              <a:t>capacity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governed</a:t>
            </a:r>
            <a:r>
              <a:rPr lang="it-IT" sz="2400" dirty="0">
                <a:latin typeface="+mj-lt"/>
              </a:rPr>
              <a:t> by a separate </a:t>
            </a:r>
            <a:r>
              <a:rPr lang="it-IT" sz="2400" dirty="0" err="1">
                <a:latin typeface="+mj-lt"/>
              </a:rPr>
              <a:t>entity</a:t>
            </a:r>
            <a:r>
              <a:rPr lang="it-IT" sz="2400" dirty="0">
                <a:latin typeface="+mj-lt"/>
              </a:rPr>
              <a:t>, </a:t>
            </a:r>
            <a:r>
              <a:rPr lang="it-IT" sz="2400" dirty="0" err="1">
                <a:latin typeface="+mj-lt"/>
              </a:rPr>
              <a:t>typically</a:t>
            </a:r>
            <a:r>
              <a:rPr lang="it-IT" sz="2400" dirty="0">
                <a:latin typeface="+mj-lt"/>
              </a:rPr>
              <a:t> a </a:t>
            </a:r>
            <a:r>
              <a:rPr lang="it-IT" sz="2400" dirty="0" err="1">
                <a:latin typeface="+mj-lt"/>
              </a:rPr>
              <a:t>financial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institution</a:t>
            </a:r>
            <a:r>
              <a:rPr lang="it-IT" sz="2400" dirty="0"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it-IT" sz="24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400" u="sng" dirty="0">
                <a:latin typeface="+mj-lt"/>
              </a:rPr>
              <a:t>Trust </a:t>
            </a:r>
            <a:r>
              <a:rPr lang="it-IT" sz="2400" u="sng" dirty="0" err="1">
                <a:latin typeface="+mj-lt"/>
              </a:rPr>
              <a:t>form</a:t>
            </a:r>
            <a:r>
              <a:rPr lang="it-IT" sz="2400" dirty="0">
                <a:latin typeface="+mj-lt"/>
              </a:rPr>
              <a:t>: </a:t>
            </a:r>
            <a:r>
              <a:rPr lang="it-IT" sz="2400" dirty="0" err="1">
                <a:latin typeface="+mj-lt"/>
              </a:rPr>
              <a:t>used</a:t>
            </a:r>
            <a:r>
              <a:rPr lang="it-IT" sz="2400" dirty="0">
                <a:latin typeface="+mj-lt"/>
              </a:rPr>
              <a:t> by </a:t>
            </a:r>
            <a:r>
              <a:rPr lang="it-IT" sz="2400" dirty="0" err="1">
                <a:latin typeface="+mj-lt"/>
              </a:rPr>
              <a:t>pension</a:t>
            </a:r>
            <a:r>
              <a:rPr lang="it-IT" sz="2400" dirty="0">
                <a:latin typeface="+mj-lt"/>
              </a:rPr>
              <a:t> funds in </a:t>
            </a:r>
            <a:r>
              <a:rPr lang="it-IT" sz="2400" dirty="0" err="1">
                <a:latin typeface="+mj-lt"/>
              </a:rPr>
              <a:t>countries</a:t>
            </a:r>
            <a:r>
              <a:rPr lang="it-IT" sz="2400" dirty="0">
                <a:latin typeface="+mj-lt"/>
              </a:rPr>
              <a:t> with Anglo-</a:t>
            </a:r>
            <a:r>
              <a:rPr lang="it-IT" sz="2400" dirty="0" err="1">
                <a:latin typeface="+mj-lt"/>
              </a:rPr>
              <a:t>saxon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legal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tradition</a:t>
            </a:r>
            <a:r>
              <a:rPr lang="it-IT" sz="2400" dirty="0">
                <a:latin typeface="+mj-lt"/>
              </a:rPr>
              <a:t>, </a:t>
            </a:r>
            <a:r>
              <a:rPr lang="it-IT" sz="2400" dirty="0" err="1">
                <a:latin typeface="+mj-lt"/>
              </a:rPr>
              <a:t>it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is</a:t>
            </a:r>
            <a:r>
              <a:rPr lang="it-IT" sz="2400" dirty="0">
                <a:latin typeface="+mj-lt"/>
              </a:rPr>
              <a:t> a </a:t>
            </a:r>
            <a:r>
              <a:rPr lang="it-IT" sz="2400" dirty="0" err="1">
                <a:latin typeface="+mj-lt"/>
              </a:rPr>
              <a:t>mixture</a:t>
            </a:r>
            <a:r>
              <a:rPr lang="it-IT" sz="2400" dirty="0">
                <a:latin typeface="+mj-lt"/>
              </a:rPr>
              <a:t> of the </a:t>
            </a:r>
            <a:r>
              <a:rPr lang="it-IT" sz="2400" dirty="0" err="1">
                <a:latin typeface="+mj-lt"/>
              </a:rPr>
              <a:t>above</a:t>
            </a:r>
            <a:r>
              <a:rPr lang="it-IT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901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4528" y="116632"/>
            <a:ext cx="8543925" cy="774255"/>
          </a:xfrm>
        </p:spPr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C0000"/>
                </a:solidFill>
                <a:latin typeface="+mj-lt"/>
              </a:rPr>
              <a:t>A SIMPLIFIED PENSION FUND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81" y="1124744"/>
            <a:ext cx="9360770" cy="444200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338" y="6309320"/>
            <a:ext cx="785232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06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C0000"/>
                </a:solidFill>
                <a:latin typeface="+mj-lt"/>
              </a:rPr>
              <a:t>PENSION FUND ASSETS ALLOCATION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97052"/>
              </p:ext>
            </p:extLst>
          </p:nvPr>
        </p:nvGraphicFramePr>
        <p:xfrm>
          <a:off x="416496" y="1196752"/>
          <a:ext cx="91450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288704" y="6525344"/>
            <a:ext cx="49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Optane"/>
              </a:rPr>
              <a:t>Source: OECD Global </a:t>
            </a:r>
            <a:r>
              <a:rPr lang="it-IT" i="1" dirty="0" err="1">
                <a:latin typeface="Optane"/>
              </a:rPr>
              <a:t>Pension</a:t>
            </a:r>
            <a:r>
              <a:rPr lang="it-IT" i="1" dirty="0">
                <a:latin typeface="Optane"/>
              </a:rPr>
              <a:t> </a:t>
            </a:r>
            <a:r>
              <a:rPr lang="it-IT" i="1" dirty="0" err="1">
                <a:latin typeface="Optane"/>
              </a:rPr>
              <a:t>Statistics</a:t>
            </a:r>
            <a:r>
              <a:rPr lang="it-IT" i="1" dirty="0">
                <a:latin typeface="Optan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222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75574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+mj-lt"/>
              </a:rPr>
              <a:t>Tax regime/advantage by type of plan (average earner)</a:t>
            </a: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2969844"/>
              </p:ext>
            </p:extLst>
          </p:nvPr>
        </p:nvGraphicFramePr>
        <p:xfrm>
          <a:off x="272480" y="980728"/>
          <a:ext cx="9073008" cy="5412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3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39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Type of plan / contribution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Tax regime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Overall tax advantage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Contributions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Returns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Withdrawals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Total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6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Denmark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ATP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EtT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37%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-30%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88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Quasi-mandatory occupational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 err="1">
                          <a:effectLst/>
                        </a:rPr>
                        <a:t>EtT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-17%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6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"Age savings"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 err="1">
                          <a:effectLst/>
                        </a:rPr>
                        <a:t>TtE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-10%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388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Finland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Voluntary occupational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EET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34%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17%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-46%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567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Voluntary personal plans set up by employers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17%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-49%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567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Voluntary personal plans set up by individuals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tET (tax credit)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17%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-17%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6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France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"Article 83"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tEt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-29%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6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"Article 39"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-30%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27%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6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"PERCO"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ttt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-12%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6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"PERP"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tEt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-29%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6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Germany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Pension funds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14%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-20%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861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Direct commitments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40%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-39%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15%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861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"Riester"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 + subsidy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19%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1861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Private pension insurance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TEt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14%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11%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249144" y="651906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Optane"/>
              </a:rPr>
              <a:t>Source: OECD </a:t>
            </a:r>
            <a:r>
              <a:rPr lang="it-IT" i="1" dirty="0" err="1">
                <a:latin typeface="Optane"/>
              </a:rPr>
              <a:t>Pension</a:t>
            </a:r>
            <a:r>
              <a:rPr lang="it-IT" i="1" dirty="0">
                <a:latin typeface="Optane"/>
              </a:rPr>
              <a:t> Outlook 2016</a:t>
            </a:r>
          </a:p>
        </p:txBody>
      </p:sp>
    </p:spTree>
    <p:extLst>
      <p:ext uri="{BB962C8B-B14F-4D97-AF65-F5344CB8AC3E}">
        <p14:creationId xmlns:p14="http://schemas.microsoft.com/office/powerpoint/2010/main" val="348615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75574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</a:rPr>
              <a:t>Tax regime/advantage by type of plan (average earner)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249144" y="651906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Optane"/>
              </a:rPr>
              <a:t>Source: OECD </a:t>
            </a:r>
            <a:r>
              <a:rPr lang="it-IT" i="1" dirty="0" err="1">
                <a:latin typeface="Optane"/>
              </a:rPr>
              <a:t>Pension</a:t>
            </a:r>
            <a:r>
              <a:rPr lang="it-IT" i="1" dirty="0">
                <a:latin typeface="Optane"/>
              </a:rPr>
              <a:t> Outlook 2016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1387007"/>
              </p:ext>
            </p:extLst>
          </p:nvPr>
        </p:nvGraphicFramePr>
        <p:xfrm>
          <a:off x="416496" y="980728"/>
          <a:ext cx="8736907" cy="5797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39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Type of plan / contribution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Tax regime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Overall tax advantage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Contributions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Returns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Withdrawals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Total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3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Italy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All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Ett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3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Netherlands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Occupational DB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EET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-42%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Occupational DC plans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-41%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Personal plans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-46%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3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Norway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Occupational plans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-33%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Personal plans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 err="1">
                          <a:effectLst/>
                        </a:rPr>
                        <a:t>tET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-25%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976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Spain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All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-38%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30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Sweden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Quasi-mandatory occupational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 err="1">
                          <a:effectLst/>
                        </a:rPr>
                        <a:t>EtT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-35%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Individual pension savings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EtT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39%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-34%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30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Switzerland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Mandatory occupational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31%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-18%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Personal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-22%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83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United Kingdom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Occupational DB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-28%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Occupational DC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-23%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34%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Auto-enrolment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46%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-23%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48%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83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</a:rPr>
                        <a:t>United States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401(k) plans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 + tax credit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21%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-22%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Individual retirement accounts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EET + tax credit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25%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-21%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8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"Roth" contributions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TEE + tax credit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0%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22%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61" marR="2561" marT="2561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43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00000"/>
                </a:solidFill>
                <a:latin typeface="+mn-lt"/>
                <a:ea typeface="MS Mincho" panose="02020609040205080304" pitchFamily="49" charset="-128"/>
              </a:rPr>
              <a:t>CASE STUDY 1: THE NETHERLANDS</a:t>
            </a:r>
            <a:endParaRPr lang="en-GB" sz="2925" dirty="0">
              <a:solidFill>
                <a:srgbClr val="C00000"/>
              </a:solidFill>
              <a:latin typeface="+mn-lt"/>
              <a:ea typeface="MS Mincho" panose="02020609040205080304" pitchFamily="49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472" y="1052736"/>
            <a:ext cx="5688632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Calibri" panose="020F0502020204030204" pitchFamily="34" charset="0"/>
              </a:rPr>
              <a:t>Three pillars: 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a flat-rate state pension (AOW) related to minimum wages and financed via payroll taxes; 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funded occupational pension schemes (quasi-mandatory), cover about 91% of the employees (in 2014);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individual saving schemes (voluntary).</a:t>
            </a:r>
          </a:p>
          <a:p>
            <a:r>
              <a:rPr lang="it-IT" dirty="0" err="1">
                <a:latin typeface="Calibri" panose="020F0502020204030204" pitchFamily="34" charset="0"/>
              </a:rPr>
              <a:t>Occupational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schemes</a:t>
            </a:r>
            <a:r>
              <a:rPr lang="it-IT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it-IT" dirty="0">
                <a:latin typeface="Calibri" panose="020F0502020204030204" pitchFamily="34" charset="0"/>
              </a:rPr>
              <a:t>94% of the </a:t>
            </a:r>
            <a:r>
              <a:rPr lang="it-IT" dirty="0" err="1">
                <a:latin typeface="Calibri" panose="020F0502020204030204" pitchFamily="34" charset="0"/>
              </a:rPr>
              <a:t>covered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employees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have</a:t>
            </a:r>
            <a:r>
              <a:rPr lang="it-IT" dirty="0">
                <a:latin typeface="Calibri" panose="020F0502020204030204" pitchFamily="34" charset="0"/>
              </a:rPr>
              <a:t> a DB </a:t>
            </a:r>
            <a:r>
              <a:rPr lang="it-IT" dirty="0" err="1">
                <a:latin typeface="Calibri" panose="020F0502020204030204" pitchFamily="34" charset="0"/>
              </a:rPr>
              <a:t>plan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while</a:t>
            </a:r>
            <a:r>
              <a:rPr lang="it-IT" dirty="0">
                <a:latin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</a:rPr>
              <a:t>rest</a:t>
            </a:r>
            <a:r>
              <a:rPr lang="it-IT" dirty="0">
                <a:latin typeface="Calibri" panose="020F0502020204030204" pitchFamily="34" charset="0"/>
              </a:rPr>
              <a:t> a DC </a:t>
            </a:r>
            <a:r>
              <a:rPr lang="it-IT" dirty="0" err="1">
                <a:latin typeface="Calibri" panose="020F0502020204030204" pitchFamily="34" charset="0"/>
              </a:rPr>
              <a:t>plan</a:t>
            </a:r>
            <a:r>
              <a:rPr lang="it-IT" dirty="0">
                <a:latin typeface="Calibri" panose="020F0502020204030204" pitchFamily="34" charset="0"/>
              </a:rPr>
              <a:t>;</a:t>
            </a:r>
            <a:endParaRPr lang="en-GB" dirty="0">
              <a:latin typeface="Calibri" panose="020F0502020204030204" pitchFamily="34" charset="0"/>
            </a:endParaRPr>
          </a:p>
          <a:p>
            <a:pPr lvl="1"/>
            <a:r>
              <a:rPr lang="it-IT" dirty="0">
                <a:latin typeface="Calibri" panose="020F0502020204030204" pitchFamily="34" charset="0"/>
              </a:rPr>
              <a:t>For 98% of the </a:t>
            </a:r>
            <a:r>
              <a:rPr lang="it-IT" dirty="0" err="1">
                <a:latin typeface="Calibri" panose="020F0502020204030204" pitchFamily="34" charset="0"/>
              </a:rPr>
              <a:t>individuals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covered</a:t>
            </a:r>
            <a:r>
              <a:rPr lang="it-IT" dirty="0">
                <a:latin typeface="Calibri" panose="020F0502020204030204" pitchFamily="34" charset="0"/>
              </a:rPr>
              <a:t> by a DB </a:t>
            </a:r>
            <a:r>
              <a:rPr lang="it-IT" dirty="0" err="1">
                <a:latin typeface="Calibri" panose="020F0502020204030204" pitchFamily="34" charset="0"/>
              </a:rPr>
              <a:t>scheme</a:t>
            </a:r>
            <a:r>
              <a:rPr lang="it-IT" dirty="0">
                <a:latin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</a:rPr>
              <a:t>entitlements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will</a:t>
            </a:r>
            <a:r>
              <a:rPr lang="it-IT" dirty="0">
                <a:latin typeface="Calibri" panose="020F0502020204030204" pitchFamily="34" charset="0"/>
              </a:rPr>
              <a:t> be </a:t>
            </a:r>
            <a:r>
              <a:rPr lang="it-IT" dirty="0" err="1">
                <a:latin typeface="Calibri" panose="020F0502020204030204" pitchFamily="34" charset="0"/>
              </a:rPr>
              <a:t>based</a:t>
            </a:r>
            <a:r>
              <a:rPr lang="it-IT" dirty="0">
                <a:latin typeface="Calibri" panose="020F0502020204030204" pitchFamily="34" charset="0"/>
              </a:rPr>
              <a:t> on </a:t>
            </a:r>
            <a:r>
              <a:rPr lang="it-IT" dirty="0" err="1">
                <a:latin typeface="Calibri" panose="020F0502020204030204" pitchFamily="34" charset="0"/>
              </a:rPr>
              <a:t>lifetime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average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earnings</a:t>
            </a:r>
            <a:r>
              <a:rPr lang="it-IT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20" y="1136063"/>
            <a:ext cx="3485521" cy="46942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17548" y="6052646"/>
            <a:ext cx="367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Optane"/>
              </a:rPr>
              <a:t>Source: OECD Private </a:t>
            </a:r>
            <a:r>
              <a:rPr lang="it-IT" i="1" dirty="0" err="1">
                <a:latin typeface="Optane"/>
              </a:rPr>
              <a:t>Pensions</a:t>
            </a:r>
            <a:r>
              <a:rPr lang="it-IT" i="1" dirty="0">
                <a:latin typeface="Optane"/>
              </a:rPr>
              <a:t> Outlook, 2008 </a:t>
            </a:r>
            <a:endParaRPr lang="en-GB" i="1" dirty="0">
              <a:latin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1108256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00000"/>
                </a:solidFill>
                <a:latin typeface="Calibri" panose="020F0502020204030204" pitchFamily="34" charset="0"/>
              </a:rPr>
              <a:t>CASE 2: SWEDEN</a:t>
            </a:r>
            <a:endParaRPr lang="en-GB" sz="2925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5889104" cy="5256584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latin typeface="Calibri" panose="020F0502020204030204" pitchFamily="34" charset="0"/>
              </a:rPr>
              <a:t>First pillar:</a:t>
            </a:r>
            <a:endParaRPr lang="en-GB" dirty="0">
              <a:latin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</a:rPr>
              <a:t>A pay-as-you-go notional accounts system (earnings related);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a defined benefit pension income-tested top-up.</a:t>
            </a:r>
          </a:p>
          <a:p>
            <a:r>
              <a:rPr lang="it-IT" dirty="0">
                <a:latin typeface="Calibri" panose="020F0502020204030204" pitchFamily="34" charset="0"/>
              </a:rPr>
              <a:t>Second pillar: </a:t>
            </a:r>
          </a:p>
          <a:p>
            <a:pPr lvl="1"/>
            <a:r>
              <a:rPr lang="it-IT" dirty="0" err="1">
                <a:latin typeface="Calibri" panose="020F0502020204030204" pitchFamily="34" charset="0"/>
              </a:rPr>
              <a:t>occupational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pensions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have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broad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coverage</a:t>
            </a:r>
            <a:r>
              <a:rPr lang="it-IT" dirty="0">
                <a:latin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</a:rPr>
              <a:t>about</a:t>
            </a:r>
            <a:r>
              <a:rPr lang="it-IT" dirty="0">
                <a:latin typeface="Calibri" panose="020F0502020204030204" pitchFamily="34" charset="0"/>
              </a:rPr>
              <a:t> 90% of the </a:t>
            </a:r>
            <a:r>
              <a:rPr lang="it-IT" dirty="0" err="1">
                <a:latin typeface="Calibri" panose="020F0502020204030204" pitchFamily="34" charset="0"/>
              </a:rPr>
              <a:t>workforce</a:t>
            </a:r>
            <a:r>
              <a:rPr lang="it-IT" dirty="0">
                <a:latin typeface="Calibri" panose="020F0502020204030204" pitchFamily="34" charset="0"/>
              </a:rPr>
              <a:t>  and </a:t>
            </a:r>
            <a:r>
              <a:rPr lang="it-IT" dirty="0" err="1">
                <a:latin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mandatory</a:t>
            </a:r>
            <a:r>
              <a:rPr lang="it-IT" dirty="0">
                <a:latin typeface="Calibri" panose="020F0502020204030204" pitchFamily="34" charset="0"/>
              </a:rPr>
              <a:t>/quasi-</a:t>
            </a:r>
            <a:r>
              <a:rPr lang="it-IT" dirty="0" err="1">
                <a:latin typeface="Calibri" panose="020F0502020204030204" pitchFamily="34" charset="0"/>
              </a:rPr>
              <a:t>mandatory</a:t>
            </a:r>
            <a:endParaRPr lang="it-IT" dirty="0">
              <a:latin typeface="Calibri" panose="020F0502020204030204" pitchFamily="34" charset="0"/>
            </a:endParaRPr>
          </a:p>
          <a:p>
            <a:pPr lvl="1"/>
            <a:r>
              <a:rPr lang="it-IT" dirty="0" err="1">
                <a:latin typeface="Calibri" panose="020F0502020204030204" pitchFamily="34" charset="0"/>
              </a:rPr>
              <a:t>Generally</a:t>
            </a:r>
            <a:r>
              <a:rPr lang="it-IT" dirty="0">
                <a:latin typeface="Calibri" panose="020F0502020204030204" pitchFamily="34" charset="0"/>
              </a:rPr>
              <a:t> DC </a:t>
            </a:r>
            <a:r>
              <a:rPr lang="it-IT" dirty="0" err="1">
                <a:latin typeface="Calibri" panose="020F0502020204030204" pitchFamily="34" charset="0"/>
              </a:rPr>
              <a:t>scheme</a:t>
            </a:r>
            <a:r>
              <a:rPr lang="it-IT" dirty="0">
                <a:latin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</a:rPr>
              <a:t>but</a:t>
            </a:r>
            <a:r>
              <a:rPr lang="it-IT" dirty="0">
                <a:latin typeface="Calibri" panose="020F0502020204030204" pitchFamily="34" charset="0"/>
              </a:rPr>
              <a:t> for </a:t>
            </a:r>
            <a:r>
              <a:rPr lang="it-IT" dirty="0" err="1">
                <a:latin typeface="Calibri" panose="020F0502020204030204" pitchFamily="34" charset="0"/>
              </a:rPr>
              <a:t>white-collars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born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before</a:t>
            </a:r>
            <a:r>
              <a:rPr lang="it-IT" dirty="0">
                <a:latin typeface="Calibri" panose="020F0502020204030204" pitchFamily="34" charset="0"/>
              </a:rPr>
              <a:t> 1979 a </a:t>
            </a:r>
            <a:r>
              <a:rPr lang="it-IT" dirty="0" err="1">
                <a:latin typeface="Calibri" panose="020F0502020204030204" pitchFamily="34" charset="0"/>
              </a:rPr>
              <a:t>mixture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between</a:t>
            </a:r>
            <a:r>
              <a:rPr lang="it-IT" dirty="0">
                <a:latin typeface="Calibri" panose="020F0502020204030204" pitchFamily="34" charset="0"/>
              </a:rPr>
              <a:t> DB and DC</a:t>
            </a:r>
          </a:p>
          <a:p>
            <a:pPr lvl="1"/>
            <a:r>
              <a:rPr lang="en-GB">
                <a:latin typeface="Calibri" panose="020F0502020204030204" pitchFamily="34" charset="0"/>
              </a:rPr>
              <a:t>In addition: </a:t>
            </a:r>
            <a:r>
              <a:rPr lang="en-GB" dirty="0">
                <a:latin typeface="Calibri" panose="020F0502020204030204" pitchFamily="34" charset="0"/>
              </a:rPr>
              <a:t>a mandatory funded defined contribution – PPM.</a:t>
            </a:r>
            <a:endParaRPr lang="it-IT" dirty="0">
              <a:latin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</a:rPr>
              <a:t>Third pillar: </a:t>
            </a:r>
          </a:p>
          <a:p>
            <a:pPr lvl="1"/>
            <a:r>
              <a:rPr lang="it-IT" dirty="0" err="1">
                <a:latin typeface="Calibri" panose="020F0502020204030204" pitchFamily="34" charset="0"/>
              </a:rPr>
              <a:t>individual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pension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savings</a:t>
            </a:r>
            <a:r>
              <a:rPr lang="it-IT" dirty="0">
                <a:latin typeface="Calibri" panose="020F0502020204030204" pitchFamily="34" charset="0"/>
              </a:rPr>
              <a:t> – </a:t>
            </a:r>
            <a:r>
              <a:rPr lang="it-IT" dirty="0" err="1">
                <a:latin typeface="Calibri" panose="020F0502020204030204" pitchFamily="34" charset="0"/>
              </a:rPr>
              <a:t>voluntary</a:t>
            </a:r>
            <a:r>
              <a:rPr lang="it-IT" dirty="0">
                <a:latin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08488" y="6381328"/>
            <a:ext cx="392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Optane"/>
              </a:rPr>
              <a:t>Source: OECD Private </a:t>
            </a:r>
            <a:r>
              <a:rPr lang="it-IT" i="1" dirty="0" err="1">
                <a:latin typeface="Optane"/>
              </a:rPr>
              <a:t>Pensions</a:t>
            </a:r>
            <a:r>
              <a:rPr lang="it-IT" i="1" dirty="0">
                <a:latin typeface="Optane"/>
              </a:rPr>
              <a:t> Outlook, 2008 </a:t>
            </a:r>
            <a:endParaRPr lang="en-GB" i="1" dirty="0">
              <a:latin typeface="Optane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488" y="879467"/>
            <a:ext cx="3759963" cy="53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3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03647" indent="-232172" eaLnBrk="0" hangingPunct="0"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8688" indent="-185738" eaLnBrk="0" hangingPunct="0"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00163" indent="-185738" eaLnBrk="0" hangingPunct="0"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71638" indent="-185738" eaLnBrk="0" hangingPunct="0"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43113" indent="-185738" defTabSz="371475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14588" indent="-185738" defTabSz="371475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786063" indent="-185738" defTabSz="371475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57538" indent="-185738" defTabSz="371475" eaLnBrk="0" fontAlgn="base" hangingPunct="0">
              <a:spcBef>
                <a:spcPct val="0"/>
              </a:spcBef>
              <a:spcAft>
                <a:spcPct val="0"/>
              </a:spcAft>
              <a:defRPr sz="19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768CCC-7CFD-4E2B-85C9-49F6D7448560}" type="slidenum">
              <a:rPr lang="it-IT" altLang="en-US" sz="975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en-US" sz="975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8659" name="AutoShape 3"/>
          <p:cNvSpPr>
            <a:spLocks noChangeArrowheads="1"/>
          </p:cNvSpPr>
          <p:nvPr/>
        </p:nvSpPr>
        <p:spPr bwMode="auto">
          <a:xfrm>
            <a:off x="3838575" y="2871788"/>
            <a:ext cx="2352675" cy="2228850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en-US" sz="1463">
              <a:latin typeface="Calibri" panose="020F0502020204030204" pitchFamily="34" charset="0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2228850" y="2438401"/>
            <a:ext cx="5448300" cy="49244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2600" b="1">
                <a:solidFill>
                  <a:srgbClr val="003399"/>
                </a:solidFill>
                <a:latin typeface="Times New Roman" panose="02020603050405020304" pitchFamily="18" charset="0"/>
              </a:rPr>
              <a:t> Income and wealth</a:t>
            </a:r>
            <a:endParaRPr lang="de-DE" altLang="en-US" sz="1950" b="1">
              <a:latin typeface="Times New Roman" panose="02020603050405020304" pitchFamily="18" charset="0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176338" y="4826917"/>
            <a:ext cx="2971800" cy="7925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2275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Relatives, </a:t>
            </a:r>
            <a:r>
              <a:rPr lang="de-DE" sz="2275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friends</a:t>
            </a:r>
            <a:r>
              <a:rPr lang="de-DE" sz="2275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</a:p>
          <a:p>
            <a:pPr eaLnBrk="0" hangingPunct="0">
              <a:defRPr/>
            </a:pPr>
            <a:r>
              <a:rPr lang="de-DE" sz="2275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housing</a:t>
            </a:r>
            <a:endParaRPr lang="de-DE" sz="2275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5830093" y="4422456"/>
            <a:ext cx="2538413" cy="119263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2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    </a:t>
            </a:r>
            <a:r>
              <a:rPr lang="de-DE" altLang="en-US" sz="2275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Physical</a:t>
            </a:r>
            <a:r>
              <a:rPr lang="de-DE" altLang="en-US" sz="2275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                          	</a:t>
            </a:r>
            <a:r>
              <a:rPr lang="de-DE" altLang="en-US" sz="2275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health</a:t>
            </a:r>
            <a:r>
              <a:rPr lang="de-DE" altLang="en-US" sz="2275" b="1" dirty="0">
                <a:solidFill>
                  <a:srgbClr val="003399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de-DE" altLang="en-US" sz="2275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    mental </a:t>
            </a:r>
            <a:r>
              <a:rPr lang="de-DE" altLang="en-US" sz="2275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health</a:t>
            </a:r>
            <a:r>
              <a:rPr lang="de-DE" altLang="en-US" sz="2275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endParaRPr lang="de-DE" altLang="en-US" sz="2275" b="1" dirty="0">
              <a:latin typeface="Times New Roman" panose="02020603050405020304" pitchFamily="18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4271963" y="3862389"/>
            <a:ext cx="1485900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de-DE" altLang="en-US" sz="1950" b="1">
                <a:solidFill>
                  <a:srgbClr val="FF3300"/>
                </a:solidFill>
                <a:latin typeface="Times New Roman" panose="02020603050405020304" pitchFamily="18" charset="0"/>
              </a:rPr>
              <a:t>Lifetime process: longitudinal dimension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6191250" y="3181350"/>
            <a:ext cx="557213" cy="990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 flipH="1" flipV="1">
            <a:off x="6376988" y="3181350"/>
            <a:ext cx="495300" cy="9286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4643438" y="5348288"/>
            <a:ext cx="8667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4643438" y="5472113"/>
            <a:ext cx="8667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 flipV="1">
            <a:off x="3281363" y="3181350"/>
            <a:ext cx="619125" cy="9286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H="1">
            <a:off x="3095625" y="3181350"/>
            <a:ext cx="619125" cy="9286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7023426" y="3109255"/>
            <a:ext cx="1795463" cy="942566"/>
          </a:xfrm>
          <a:prstGeom prst="rect">
            <a:avLst/>
          </a:prstGeom>
          <a:solidFill>
            <a:srgbClr val="DDDDDD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3250" b="1" dirty="0">
                <a:solidFill>
                  <a:srgbClr val="008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de-DE" altLang="en-US" sz="2275" b="1" dirty="0" err="1">
                <a:solidFill>
                  <a:srgbClr val="008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welfare</a:t>
            </a:r>
            <a:endParaRPr lang="de-DE" altLang="en-US" sz="2275" b="1" dirty="0">
              <a:solidFill>
                <a:srgbClr val="00808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de-DE" altLang="en-US" sz="2275" b="1" dirty="0">
                <a:solidFill>
                  <a:srgbClr val="008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de-DE" altLang="en-US" sz="2275" b="1" dirty="0" err="1">
                <a:solidFill>
                  <a:srgbClr val="008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system</a:t>
            </a:r>
            <a:endParaRPr lang="de-DE" altLang="en-US" sz="2275" b="1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CasellaDiTesto 28"/>
          <p:cNvSpPr txBox="1">
            <a:spLocks noChangeArrowheads="1"/>
          </p:cNvSpPr>
          <p:nvPr/>
        </p:nvSpPr>
        <p:spPr bwMode="auto">
          <a:xfrm>
            <a:off x="848544" y="205957"/>
            <a:ext cx="8040788" cy="5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925" b="1" dirty="0">
                <a:solidFill>
                  <a:srgbClr val="C00000"/>
                </a:solidFill>
                <a:latin typeface="+mn-lt"/>
              </a:rPr>
              <a:t>THE DIMENSIONS OF AGEING: FEEDBACKS 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76412" y="3181350"/>
            <a:ext cx="2026344" cy="564963"/>
          </a:xfrm>
          <a:prstGeom prst="rect">
            <a:avLst/>
          </a:prstGeom>
          <a:solidFill>
            <a:srgbClr val="DDDDDD"/>
          </a:soli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5000"/>
              </a:lnSpc>
              <a:spcBef>
                <a:spcPct val="100000"/>
              </a:spcBef>
              <a:spcAft>
                <a:spcPct val="30000"/>
              </a:spcAft>
            </a:pPr>
            <a:r>
              <a:rPr lang="de-DE" altLang="en-US" sz="2275" b="1">
                <a:solidFill>
                  <a:srgbClr val="00808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environment</a:t>
            </a:r>
            <a:endParaRPr lang="de-DE" altLang="en-US" sz="2275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0" name="Connettore 2 19"/>
          <p:cNvCxnSpPr>
            <a:cxnSpLocks noChangeShapeType="1"/>
          </p:cNvCxnSpPr>
          <p:nvPr/>
        </p:nvCxnSpPr>
        <p:spPr bwMode="auto">
          <a:xfrm>
            <a:off x="3095625" y="3501231"/>
            <a:ext cx="1857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Rettangolo 1"/>
          <p:cNvSpPr/>
          <p:nvPr/>
        </p:nvSpPr>
        <p:spPr>
          <a:xfrm>
            <a:off x="525116" y="917215"/>
            <a:ext cx="88855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GB" altLang="en-US" sz="2800" dirty="0">
                <a:ea typeface="ＭＳ Ｐゴシック" panose="020B0600070205080204" pitchFamily="34" charset="-128"/>
              </a:rPr>
              <a:t>We need to understand the ageing </a:t>
            </a:r>
            <a:r>
              <a:rPr lang="en-GB" altLang="en-US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process:</a:t>
            </a:r>
            <a:r>
              <a:rPr lang="en-GB" altLang="en-US" b="1" dirty="0">
                <a:ea typeface="ＭＳ Ｐゴシック" panose="020B0600070205080204" pitchFamily="34" charset="-128"/>
              </a:rPr>
              <a:t>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Calibri" panose="020F0502020204030204" pitchFamily="34" charset="0"/>
              </a:rPr>
              <a:t>CASE 3: ITALY</a:t>
            </a:r>
            <a:endParaRPr lang="en-GB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57369" y="1124744"/>
            <a:ext cx="5910684" cy="5112568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latin typeface="Calibri" panose="020F0502020204030204" pitchFamily="34" charset="0"/>
              </a:rPr>
              <a:t>First pillar, </a:t>
            </a:r>
            <a:r>
              <a:rPr lang="it-IT" dirty="0" err="1">
                <a:latin typeface="Calibri" panose="020F0502020204030204" pitchFamily="34" charset="0"/>
              </a:rPr>
              <a:t>mandatory</a:t>
            </a:r>
            <a:r>
              <a:rPr lang="it-IT" dirty="0">
                <a:latin typeface="Calibri" panose="020F0502020204030204" pitchFamily="34" charset="0"/>
              </a:rPr>
              <a:t>: </a:t>
            </a:r>
          </a:p>
          <a:p>
            <a:pPr lvl="1"/>
            <a:r>
              <a:rPr lang="it-IT" dirty="0" err="1">
                <a:latin typeface="Calibri" panose="020F0502020204030204" pitchFamily="34" charset="0"/>
              </a:rPr>
              <a:t>Defined</a:t>
            </a:r>
            <a:r>
              <a:rPr lang="it-IT" dirty="0">
                <a:latin typeface="Calibri" panose="020F0502020204030204" pitchFamily="34" charset="0"/>
              </a:rPr>
              <a:t> benefit (</a:t>
            </a:r>
            <a:r>
              <a:rPr lang="it-IT" dirty="0" err="1">
                <a:latin typeface="Calibri" panose="020F0502020204030204" pitchFamily="34" charset="0"/>
              </a:rPr>
              <a:t>wage-related</a:t>
            </a:r>
            <a:r>
              <a:rPr lang="it-IT" dirty="0">
                <a:latin typeface="Calibri" panose="020F0502020204030204" pitchFamily="34" charset="0"/>
              </a:rPr>
              <a:t>) or </a:t>
            </a:r>
            <a:r>
              <a:rPr lang="it-IT" dirty="0" err="1">
                <a:latin typeface="Calibri" panose="020F0502020204030204" pitchFamily="34" charset="0"/>
              </a:rPr>
              <a:t>mixed</a:t>
            </a:r>
            <a:r>
              <a:rPr lang="it-IT" dirty="0">
                <a:latin typeface="Calibri" panose="020F0502020204030204" pitchFamily="34" charset="0"/>
              </a:rPr>
              <a:t> for </a:t>
            </a:r>
            <a:r>
              <a:rPr lang="it-IT" dirty="0" err="1">
                <a:latin typeface="Calibri" panose="020F0502020204030204" pitchFamily="34" charset="0"/>
              </a:rPr>
              <a:t>those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who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started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working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before</a:t>
            </a:r>
            <a:r>
              <a:rPr lang="it-IT" dirty="0">
                <a:latin typeface="Calibri" panose="020F0502020204030204" pitchFamily="34" charset="0"/>
              </a:rPr>
              <a:t> 1996</a:t>
            </a:r>
          </a:p>
          <a:p>
            <a:pPr lvl="1"/>
            <a:r>
              <a:rPr lang="it-IT" dirty="0" err="1">
                <a:latin typeface="Calibri" panose="020F0502020204030204" pitchFamily="34" charset="0"/>
              </a:rPr>
              <a:t>notionally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defined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contribution</a:t>
            </a:r>
            <a:r>
              <a:rPr lang="it-IT" dirty="0">
                <a:latin typeface="Calibri" panose="020F0502020204030204" pitchFamily="34" charset="0"/>
              </a:rPr>
              <a:t> for </a:t>
            </a:r>
            <a:r>
              <a:rPr lang="it-IT" dirty="0" err="1">
                <a:latin typeface="Calibri" panose="020F0502020204030204" pitchFamily="34" charset="0"/>
              </a:rPr>
              <a:t>those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that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started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working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after</a:t>
            </a:r>
            <a:r>
              <a:rPr lang="it-IT" dirty="0">
                <a:latin typeface="Calibri" panose="020F0502020204030204" pitchFamily="34" charset="0"/>
              </a:rPr>
              <a:t> 1996.</a:t>
            </a:r>
          </a:p>
          <a:p>
            <a:r>
              <a:rPr lang="it-IT" dirty="0">
                <a:latin typeface="Calibri" panose="020F0502020204030204" pitchFamily="34" charset="0"/>
              </a:rPr>
              <a:t>Second pillar: </a:t>
            </a:r>
            <a:r>
              <a:rPr lang="it-IT" dirty="0" err="1">
                <a:latin typeface="Calibri" panose="020F0502020204030204" pitchFamily="34" charset="0"/>
              </a:rPr>
              <a:t>voluntary</a:t>
            </a:r>
            <a:r>
              <a:rPr lang="it-IT" dirty="0">
                <a:latin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</a:rPr>
              <a:t>occupational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pensions</a:t>
            </a:r>
            <a:endParaRPr lang="it-IT" dirty="0">
              <a:latin typeface="Calibri" panose="020F0502020204030204" pitchFamily="34" charset="0"/>
            </a:endParaRPr>
          </a:p>
          <a:p>
            <a:pPr lvl="1"/>
            <a:r>
              <a:rPr lang="it-IT" dirty="0">
                <a:latin typeface="Calibri" panose="020F0502020204030204" pitchFamily="34" charset="0"/>
              </a:rPr>
              <a:t>At the end of 2007 </a:t>
            </a:r>
            <a:r>
              <a:rPr lang="it-IT" dirty="0" err="1">
                <a:latin typeface="Calibri" panose="020F0502020204030204" pitchFamily="34" charset="0"/>
              </a:rPr>
              <a:t>about</a:t>
            </a:r>
            <a:r>
              <a:rPr lang="it-IT" dirty="0">
                <a:latin typeface="Calibri" panose="020F0502020204030204" pitchFamily="34" charset="0"/>
              </a:rPr>
              <a:t> 30% of the private </a:t>
            </a:r>
            <a:r>
              <a:rPr lang="it-IT" dirty="0" err="1">
                <a:latin typeface="Calibri" panose="020F0502020204030204" pitchFamily="34" charset="0"/>
              </a:rPr>
              <a:t>sector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employees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was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covered</a:t>
            </a:r>
            <a:r>
              <a:rPr lang="it-IT" dirty="0">
                <a:latin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</a:rPr>
              <a:t>that</a:t>
            </a:r>
            <a:r>
              <a:rPr lang="it-IT" dirty="0">
                <a:latin typeface="Calibri" panose="020F0502020204030204" pitchFamily="34" charset="0"/>
              </a:rPr>
              <a:t> are </a:t>
            </a:r>
            <a:r>
              <a:rPr lang="it-IT" dirty="0" err="1">
                <a:latin typeface="Calibri" panose="020F0502020204030204" pitchFamily="34" charset="0"/>
              </a:rPr>
              <a:t>mainly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involved</a:t>
            </a:r>
            <a:r>
              <a:rPr lang="it-IT" dirty="0">
                <a:latin typeface="Calibri" panose="020F0502020204030204" pitchFamily="34" charset="0"/>
              </a:rPr>
              <a:t> in the </a:t>
            </a:r>
            <a:r>
              <a:rPr lang="it-IT" dirty="0" err="1">
                <a:latin typeface="Calibri" panose="020F0502020204030204" pitchFamily="34" charset="0"/>
              </a:rPr>
              <a:t>diversion</a:t>
            </a:r>
            <a:r>
              <a:rPr lang="it-IT" dirty="0">
                <a:latin typeface="Calibri" panose="020F0502020204030204" pitchFamily="34" charset="0"/>
              </a:rPr>
              <a:t> of the TFR</a:t>
            </a:r>
          </a:p>
          <a:p>
            <a:pPr lvl="1"/>
            <a:r>
              <a:rPr lang="it-IT" dirty="0" err="1">
                <a:latin typeface="Calibri" panose="020F0502020204030204" pitchFamily="34" charset="0"/>
              </a:rPr>
              <a:t>After</a:t>
            </a:r>
            <a:r>
              <a:rPr lang="it-IT" dirty="0">
                <a:latin typeface="Calibri" panose="020F0502020204030204" pitchFamily="34" charset="0"/>
              </a:rPr>
              <a:t> 2005, an </a:t>
            </a:r>
            <a:r>
              <a:rPr lang="it-IT" dirty="0" err="1">
                <a:latin typeface="Calibri" panose="020F0502020204030204" pitchFamily="34" charset="0"/>
              </a:rPr>
              <a:t>automatic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enrollment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mechanism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as</a:t>
            </a:r>
            <a:r>
              <a:rPr lang="it-IT" dirty="0">
                <a:latin typeface="Calibri" panose="020F0502020204030204" pitchFamily="34" charset="0"/>
              </a:rPr>
              <a:t> for the TFR;</a:t>
            </a:r>
          </a:p>
          <a:p>
            <a:pPr lvl="1"/>
            <a:r>
              <a:rPr lang="it-IT" dirty="0" err="1">
                <a:latin typeface="Calibri" panose="020F0502020204030204" pitchFamily="34" charset="0"/>
              </a:rPr>
              <a:t>Mainly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based</a:t>
            </a:r>
            <a:r>
              <a:rPr lang="it-IT" dirty="0">
                <a:latin typeface="Calibri" panose="020F0502020204030204" pitchFamily="34" charset="0"/>
              </a:rPr>
              <a:t> on the </a:t>
            </a:r>
            <a:r>
              <a:rPr lang="it-IT" dirty="0" err="1">
                <a:latin typeface="Calibri" panose="020F0502020204030204" pitchFamily="34" charset="0"/>
              </a:rPr>
              <a:t>defined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contribution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</a:rPr>
              <a:t>method</a:t>
            </a:r>
            <a:r>
              <a:rPr lang="it-IT" dirty="0">
                <a:latin typeface="Calibri" panose="020F0502020204030204" pitchFamily="34" charset="0"/>
              </a:rPr>
              <a:t>.</a:t>
            </a:r>
          </a:p>
          <a:p>
            <a:r>
              <a:rPr lang="it-IT" dirty="0">
                <a:latin typeface="Calibri" panose="020F0502020204030204" pitchFamily="34" charset="0"/>
              </a:rPr>
              <a:t>Third pillar: </a:t>
            </a:r>
            <a:r>
              <a:rPr lang="it-IT" dirty="0" err="1">
                <a:latin typeface="Calibri" panose="020F0502020204030204" pitchFamily="34" charset="0"/>
              </a:rPr>
              <a:t>voluntary</a:t>
            </a:r>
            <a:endParaRPr lang="it-IT" dirty="0">
              <a:latin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85" y="1052736"/>
            <a:ext cx="3264163" cy="513902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68053" y="6334780"/>
            <a:ext cx="367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Source: OECD Private </a:t>
            </a:r>
            <a:r>
              <a:rPr lang="it-IT" sz="1400" i="1" dirty="0" err="1"/>
              <a:t>Pensions</a:t>
            </a:r>
            <a:r>
              <a:rPr lang="it-IT" sz="1400" i="1" dirty="0"/>
              <a:t> Outlook, 2008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527055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632521" y="188640"/>
            <a:ext cx="7056784" cy="4731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/>
            <a:r>
              <a:rPr lang="it-IT" dirty="0">
                <a:latin typeface="Calibri" panose="020F0502020204030204" pitchFamily="34" charset="0"/>
              </a:rPr>
              <a:t>CASE 4: </a:t>
            </a:r>
            <a:r>
              <a:rPr dirty="0">
                <a:latin typeface="Calibri" panose="020F0502020204030204" pitchFamily="34" charset="0"/>
              </a:rPr>
              <a:t>FRANCE</a:t>
            </a:r>
          </a:p>
        </p:txBody>
      </p:sp>
      <p:sp>
        <p:nvSpPr>
          <p:cNvPr id="6" name="Shape 299"/>
          <p:cNvSpPr/>
          <p:nvPr/>
        </p:nvSpPr>
        <p:spPr>
          <a:xfrm>
            <a:off x="6614361" y="6235324"/>
            <a:ext cx="32403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147" rIns="37147">
            <a:spAutoFit/>
          </a:bodyPr>
          <a:lstStyle>
            <a:lvl1pPr>
              <a:defRPr i="1"/>
            </a:lvl1pPr>
          </a:lstStyle>
          <a:p>
            <a:r>
              <a:rPr dirty="0">
                <a:latin typeface="Calibri" panose="020F0502020204030204" pitchFamily="34" charset="0"/>
              </a:rPr>
              <a:t>Source: OECD Private Pensions Outlook, 2008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00472" y="836712"/>
            <a:ext cx="6413889" cy="6815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7147" tIns="37147" rIns="37147" bIns="37147" numCol="1" spcCol="38100" rtlCol="0" anchor="t">
            <a:spAutoFit/>
          </a:bodyPr>
          <a:lstStyle/>
          <a:p>
            <a:pPr marL="457200" indent="-457200">
              <a:buClr>
                <a:srgbClr val="FFC000"/>
              </a:buClr>
              <a:buSzPct val="75000"/>
              <a:buFontTx/>
              <a:buChar char="►"/>
            </a:pPr>
            <a:r>
              <a:rPr lang="it-IT" sz="2300" b="1" dirty="0">
                <a:latin typeface="Calibri" panose="020F0502020204030204" pitchFamily="34" charset="0"/>
              </a:rPr>
              <a:t>Regime </a:t>
            </a:r>
            <a:r>
              <a:rPr lang="it-IT" sz="2300" b="1" dirty="0" err="1">
                <a:latin typeface="Calibri" panose="020F0502020204030204" pitchFamily="34" charset="0"/>
              </a:rPr>
              <a:t>général</a:t>
            </a:r>
            <a:r>
              <a:rPr lang="it-IT" sz="2300" b="1" dirty="0">
                <a:latin typeface="Calibri" panose="020F0502020204030204" pitchFamily="34" charset="0"/>
              </a:rPr>
              <a:t>: </a:t>
            </a:r>
          </a:p>
          <a:p>
            <a:pPr marL="914400" lvl="1" indent="-457200">
              <a:buClr>
                <a:srgbClr val="FFC000"/>
              </a:buClr>
              <a:buFontTx/>
              <a:buChar char="─"/>
            </a:pPr>
            <a:r>
              <a:rPr lang="it-IT" sz="2300" dirty="0">
                <a:latin typeface="Calibri" panose="020F0502020204030204" pitchFamily="34" charset="0"/>
              </a:rPr>
              <a:t>full-rate public </a:t>
            </a:r>
            <a:r>
              <a:rPr lang="it-IT" sz="2300" dirty="0" err="1">
                <a:latin typeface="Calibri" panose="020F0502020204030204" pitchFamily="34" charset="0"/>
              </a:rPr>
              <a:t>pension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scheme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accessible</a:t>
            </a:r>
            <a:r>
              <a:rPr lang="it-IT" sz="2300" dirty="0">
                <a:latin typeface="Calibri" panose="020F0502020204030204" pitchFamily="34" charset="0"/>
              </a:rPr>
              <a:t> under the minimum </a:t>
            </a:r>
            <a:r>
              <a:rPr lang="it-IT" sz="2300" dirty="0" err="1">
                <a:latin typeface="Calibri" panose="020F0502020204030204" pitchFamily="34" charset="0"/>
              </a:rPr>
              <a:t>contributory</a:t>
            </a:r>
            <a:r>
              <a:rPr lang="it-IT" sz="2300" dirty="0">
                <a:latin typeface="Calibri" panose="020F0502020204030204" pitchFamily="34" charset="0"/>
              </a:rPr>
              <a:t> record and the minimum </a:t>
            </a:r>
            <a:r>
              <a:rPr lang="it-IT" sz="2300" dirty="0" err="1">
                <a:latin typeface="Calibri" panose="020F0502020204030204" pitchFamily="34" charset="0"/>
              </a:rPr>
              <a:t>legal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pension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age</a:t>
            </a:r>
            <a:endParaRPr lang="it-IT" sz="23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FFC000"/>
              </a:buClr>
              <a:buFontTx/>
              <a:buChar char="─"/>
            </a:pPr>
            <a:r>
              <a:rPr lang="it-IT" sz="2300" dirty="0" err="1">
                <a:latin typeface="Calibri" panose="020F0502020204030204" pitchFamily="34" charset="0"/>
              </a:rPr>
              <a:t>defined</a:t>
            </a:r>
            <a:r>
              <a:rPr lang="it-IT" sz="2300" dirty="0">
                <a:latin typeface="Calibri" panose="020F0502020204030204" pitchFamily="34" charset="0"/>
              </a:rPr>
              <a:t> benefit </a:t>
            </a:r>
            <a:r>
              <a:rPr lang="it-IT" sz="2300" dirty="0" err="1">
                <a:latin typeface="Calibri" panose="020F0502020204030204" pitchFamily="34" charset="0"/>
              </a:rPr>
              <a:t>scheme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based</a:t>
            </a:r>
            <a:r>
              <a:rPr lang="it-IT" sz="2300" dirty="0">
                <a:latin typeface="Calibri" panose="020F0502020204030204" pitchFamily="34" charset="0"/>
              </a:rPr>
              <a:t> on the best 25 </a:t>
            </a:r>
            <a:r>
              <a:rPr lang="it-IT" sz="2300" dirty="0" err="1">
                <a:latin typeface="Calibri" panose="020F0502020204030204" pitchFamily="34" charset="0"/>
              </a:rPr>
              <a:t>years</a:t>
            </a:r>
            <a:endParaRPr lang="it-IT" sz="23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FFC000"/>
              </a:buClr>
              <a:buSzPct val="75000"/>
              <a:buFontTx/>
              <a:buChar char="►"/>
            </a:pPr>
            <a:r>
              <a:rPr lang="it-IT" sz="2300" b="1" dirty="0" err="1">
                <a:latin typeface="Calibri" panose="020F0502020204030204" pitchFamily="34" charset="0"/>
              </a:rPr>
              <a:t>Occupational</a:t>
            </a:r>
            <a:r>
              <a:rPr lang="it-IT" sz="2300" b="1" dirty="0">
                <a:latin typeface="Calibri" panose="020F0502020204030204" pitchFamily="34" charset="0"/>
              </a:rPr>
              <a:t> </a:t>
            </a:r>
            <a:r>
              <a:rPr lang="it-IT" sz="2300" b="1" dirty="0" err="1">
                <a:latin typeface="Calibri" panose="020F0502020204030204" pitchFamily="34" charset="0"/>
              </a:rPr>
              <a:t>Mandatory</a:t>
            </a:r>
            <a:r>
              <a:rPr lang="it-IT" sz="2300" dirty="0">
                <a:latin typeface="Calibri" panose="020F0502020204030204" pitchFamily="34" charset="0"/>
              </a:rPr>
              <a:t>: </a:t>
            </a:r>
          </a:p>
          <a:p>
            <a:pPr marL="914400" lvl="1" indent="-457200">
              <a:buClr>
                <a:srgbClr val="FFC000"/>
              </a:buClr>
              <a:buFontTx/>
              <a:buChar char="─"/>
            </a:pPr>
            <a:r>
              <a:rPr lang="it-IT" sz="2300" dirty="0">
                <a:latin typeface="Calibri" panose="020F0502020204030204" pitchFamily="34" charset="0"/>
              </a:rPr>
              <a:t>ARRCO (</a:t>
            </a:r>
            <a:r>
              <a:rPr lang="it-IT" sz="2300" i="1" dirty="0" err="1">
                <a:latin typeface="Calibri" panose="020F0502020204030204" pitchFamily="34" charset="0"/>
              </a:rPr>
              <a:t>Association</a:t>
            </a:r>
            <a:r>
              <a:rPr lang="it-IT" sz="2300" i="1" dirty="0">
                <a:latin typeface="Calibri" panose="020F0502020204030204" pitchFamily="34" charset="0"/>
              </a:rPr>
              <a:t> </a:t>
            </a:r>
            <a:r>
              <a:rPr lang="it-IT" sz="2300" i="1" dirty="0" err="1">
                <a:latin typeface="Calibri" panose="020F0502020204030204" pitchFamily="34" charset="0"/>
              </a:rPr>
              <a:t>des</a:t>
            </a:r>
            <a:r>
              <a:rPr lang="it-IT" sz="2300" i="1" dirty="0">
                <a:latin typeface="Calibri" panose="020F0502020204030204" pitchFamily="34" charset="0"/>
              </a:rPr>
              <a:t> </a:t>
            </a:r>
            <a:r>
              <a:rPr lang="it-IT" sz="2300" i="1" dirty="0" err="1">
                <a:latin typeface="Calibri" panose="020F0502020204030204" pitchFamily="34" charset="0"/>
              </a:rPr>
              <a:t>régimes</a:t>
            </a:r>
            <a:r>
              <a:rPr lang="it-IT" sz="2300" i="1" dirty="0">
                <a:latin typeface="Calibri" panose="020F0502020204030204" pitchFamily="34" charset="0"/>
              </a:rPr>
              <a:t> de </a:t>
            </a:r>
            <a:r>
              <a:rPr lang="it-IT" sz="2300" i="1" dirty="0" err="1">
                <a:latin typeface="Calibri" panose="020F0502020204030204" pitchFamily="34" charset="0"/>
              </a:rPr>
              <a:t>retraites</a:t>
            </a:r>
            <a:r>
              <a:rPr lang="it-IT" sz="2300" i="1" dirty="0">
                <a:latin typeface="Calibri" panose="020F0502020204030204" pitchFamily="34" charset="0"/>
              </a:rPr>
              <a:t> </a:t>
            </a:r>
            <a:r>
              <a:rPr lang="it-IT" sz="2300" i="1" dirty="0" err="1">
                <a:latin typeface="Calibri" panose="020F0502020204030204" pitchFamily="34" charset="0"/>
              </a:rPr>
              <a:t>complémentaires</a:t>
            </a:r>
            <a:r>
              <a:rPr lang="it-IT" sz="2300" dirty="0">
                <a:latin typeface="Calibri" panose="020F0502020204030204" pitchFamily="34" charset="0"/>
              </a:rPr>
              <a:t>) for blue-</a:t>
            </a:r>
            <a:r>
              <a:rPr lang="it-IT" sz="2300" dirty="0" err="1">
                <a:latin typeface="Calibri" panose="020F0502020204030204" pitchFamily="34" charset="0"/>
              </a:rPr>
              <a:t>collar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workers</a:t>
            </a:r>
            <a:endParaRPr lang="it-IT" sz="2300" dirty="0">
              <a:latin typeface="Calibri" panose="020F0502020204030204" pitchFamily="34" charset="0"/>
            </a:endParaRPr>
          </a:p>
          <a:p>
            <a:pPr marL="914400" lvl="1" indent="-457200">
              <a:buClr>
                <a:srgbClr val="FFC000"/>
              </a:buClr>
              <a:buFontTx/>
              <a:buChar char="─"/>
            </a:pPr>
            <a:r>
              <a:rPr lang="it-IT" sz="2300" dirty="0">
                <a:latin typeface="Calibri" panose="020F0502020204030204" pitchFamily="34" charset="0"/>
              </a:rPr>
              <a:t>AGIRC (</a:t>
            </a:r>
            <a:r>
              <a:rPr lang="it-IT" sz="2300" i="1" dirty="0" err="1">
                <a:latin typeface="Calibri" panose="020F0502020204030204" pitchFamily="34" charset="0"/>
              </a:rPr>
              <a:t>Association</a:t>
            </a:r>
            <a:r>
              <a:rPr lang="it-IT" sz="2300" i="1" dirty="0">
                <a:latin typeface="Calibri" panose="020F0502020204030204" pitchFamily="34" charset="0"/>
              </a:rPr>
              <a:t> </a:t>
            </a:r>
            <a:r>
              <a:rPr lang="it-IT" sz="2300" i="1" dirty="0" err="1">
                <a:latin typeface="Calibri" panose="020F0502020204030204" pitchFamily="34" charset="0"/>
              </a:rPr>
              <a:t>générale</a:t>
            </a:r>
            <a:r>
              <a:rPr lang="it-IT" sz="2300" i="1" dirty="0">
                <a:latin typeface="Calibri" panose="020F0502020204030204" pitchFamily="34" charset="0"/>
              </a:rPr>
              <a:t> </a:t>
            </a:r>
            <a:r>
              <a:rPr lang="it-IT" sz="2300" i="1" dirty="0" err="1">
                <a:latin typeface="Calibri" panose="020F0502020204030204" pitchFamily="34" charset="0"/>
              </a:rPr>
              <a:t>des</a:t>
            </a:r>
            <a:r>
              <a:rPr lang="it-IT" sz="2300" i="1" dirty="0">
                <a:latin typeface="Calibri" panose="020F0502020204030204" pitchFamily="34" charset="0"/>
              </a:rPr>
              <a:t> </a:t>
            </a:r>
            <a:r>
              <a:rPr lang="it-IT" sz="2300" i="1" dirty="0" err="1">
                <a:latin typeface="Calibri" panose="020F0502020204030204" pitchFamily="34" charset="0"/>
              </a:rPr>
              <a:t>institutions</a:t>
            </a:r>
            <a:r>
              <a:rPr lang="it-IT" sz="2300" i="1" dirty="0">
                <a:latin typeface="Calibri" panose="020F0502020204030204" pitchFamily="34" charset="0"/>
              </a:rPr>
              <a:t> de </a:t>
            </a:r>
            <a:r>
              <a:rPr lang="it-IT" sz="2300" i="1" dirty="0" err="1">
                <a:latin typeface="Calibri" panose="020F0502020204030204" pitchFamily="34" charset="0"/>
              </a:rPr>
              <a:t>retraites</a:t>
            </a:r>
            <a:r>
              <a:rPr lang="it-IT" sz="2300" i="1" dirty="0">
                <a:latin typeface="Calibri" panose="020F0502020204030204" pitchFamily="34" charset="0"/>
              </a:rPr>
              <a:t> </a:t>
            </a:r>
            <a:r>
              <a:rPr lang="it-IT" sz="2300" i="1" dirty="0" err="1">
                <a:latin typeface="Calibri" panose="020F0502020204030204" pitchFamily="34" charset="0"/>
              </a:rPr>
              <a:t>des</a:t>
            </a:r>
            <a:r>
              <a:rPr lang="it-IT" sz="2300" i="1" dirty="0">
                <a:latin typeface="Calibri" panose="020F0502020204030204" pitchFamily="34" charset="0"/>
              </a:rPr>
              <a:t> </a:t>
            </a:r>
            <a:r>
              <a:rPr lang="it-IT" sz="2300" i="1" dirty="0" err="1">
                <a:latin typeface="Calibri" panose="020F0502020204030204" pitchFamily="34" charset="0"/>
              </a:rPr>
              <a:t>cadres</a:t>
            </a:r>
            <a:r>
              <a:rPr lang="it-IT" sz="2300" dirty="0">
                <a:latin typeface="Calibri" panose="020F0502020204030204" pitchFamily="34" charset="0"/>
              </a:rPr>
              <a:t>) for </a:t>
            </a:r>
            <a:r>
              <a:rPr lang="it-IT" sz="2300" dirty="0" err="1">
                <a:latin typeface="Calibri" panose="020F0502020204030204" pitchFamily="34" charset="0"/>
              </a:rPr>
              <a:t>white-collars</a:t>
            </a:r>
            <a:r>
              <a:rPr lang="it-IT" sz="2300" dirty="0">
                <a:latin typeface="Calibri" panose="020F0502020204030204" pitchFamily="34" charset="0"/>
              </a:rPr>
              <a:t> and management staff</a:t>
            </a:r>
          </a:p>
          <a:p>
            <a:pPr marL="914400" lvl="1" indent="-457200">
              <a:buClr>
                <a:srgbClr val="FFC000"/>
              </a:buClr>
              <a:buFontTx/>
              <a:buChar char="─"/>
            </a:pPr>
            <a:r>
              <a:rPr lang="it-IT" sz="2300" dirty="0">
                <a:latin typeface="Calibri" panose="020F0502020204030204" pitchFamily="34" charset="0"/>
              </a:rPr>
              <a:t>Benefits </a:t>
            </a:r>
            <a:r>
              <a:rPr lang="it-IT" sz="2300" dirty="0" err="1">
                <a:latin typeface="Calibri" panose="020F0502020204030204" pitchFamily="34" charset="0"/>
              </a:rPr>
              <a:t>computed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based</a:t>
            </a:r>
            <a:r>
              <a:rPr lang="it-IT" sz="2300" dirty="0">
                <a:latin typeface="Calibri" panose="020F0502020204030204" pitchFamily="34" charset="0"/>
              </a:rPr>
              <a:t> on </a:t>
            </a:r>
            <a:r>
              <a:rPr lang="it-IT" sz="2300" dirty="0" err="1">
                <a:latin typeface="Calibri" panose="020F0502020204030204" pitchFamily="34" charset="0"/>
              </a:rPr>
              <a:t>accumulated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points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</a:p>
          <a:p>
            <a:pPr marL="342900" lvl="1" indent="-342900">
              <a:buClr>
                <a:srgbClr val="FFC000"/>
              </a:buClr>
              <a:buSzPct val="75000"/>
              <a:buFontTx/>
              <a:buChar char="►"/>
            </a:pPr>
            <a:r>
              <a:rPr lang="it-IT" sz="2300" b="1" dirty="0" err="1">
                <a:solidFill>
                  <a:srgbClr val="000000"/>
                </a:solidFill>
                <a:latin typeface="Calibri" panose="020F0502020204030204" pitchFamily="34" charset="0"/>
                <a:sym typeface="Calibri"/>
              </a:rPr>
              <a:t>Occupational</a:t>
            </a:r>
            <a:r>
              <a:rPr lang="it-IT" sz="2300" b="1" dirty="0">
                <a:solidFill>
                  <a:srgbClr val="000000"/>
                </a:solidFill>
                <a:latin typeface="Calibri" panose="020F0502020204030204" pitchFamily="34" charset="0"/>
                <a:sym typeface="Calibri"/>
              </a:rPr>
              <a:t> </a:t>
            </a:r>
            <a:r>
              <a:rPr lang="it-IT" sz="2300" b="1" dirty="0" err="1">
                <a:solidFill>
                  <a:srgbClr val="000000"/>
                </a:solidFill>
                <a:latin typeface="Calibri" panose="020F0502020204030204" pitchFamily="34" charset="0"/>
                <a:sym typeface="Calibri"/>
              </a:rPr>
              <a:t>Voluntary</a:t>
            </a:r>
            <a:r>
              <a:rPr lang="it-IT" sz="2300" b="1" dirty="0">
                <a:solidFill>
                  <a:srgbClr val="000000"/>
                </a:solidFill>
                <a:latin typeface="Calibri" panose="020F0502020204030204" pitchFamily="34" charset="0"/>
                <a:sym typeface="Calibri"/>
              </a:rPr>
              <a:t>: </a:t>
            </a:r>
            <a:r>
              <a:rPr lang="it-IT" sz="2300" dirty="0" err="1">
                <a:solidFill>
                  <a:srgbClr val="000000"/>
                </a:solidFill>
                <a:latin typeface="Calibri" panose="020F0502020204030204" pitchFamily="34" charset="0"/>
                <a:sym typeface="Calibri"/>
              </a:rPr>
              <a:t>either</a:t>
            </a:r>
            <a:r>
              <a:rPr lang="it-IT" sz="2300" dirty="0">
                <a:solidFill>
                  <a:srgbClr val="000000"/>
                </a:solidFill>
                <a:latin typeface="Calibri" panose="020F0502020204030204" pitchFamily="34" charset="0"/>
                <a:sym typeface="Calibri"/>
              </a:rPr>
              <a:t> DB or DC.</a:t>
            </a:r>
          </a:p>
          <a:p>
            <a:pPr marL="342900" lvl="1" indent="-342900">
              <a:buClr>
                <a:srgbClr val="FFC000"/>
              </a:buClr>
              <a:buSzPct val="75000"/>
              <a:buFontTx/>
              <a:buChar char="►"/>
            </a:pPr>
            <a:r>
              <a:rPr lang="it-IT" sz="2300" b="1" dirty="0">
                <a:latin typeface="Calibri" panose="020F0502020204030204" pitchFamily="34" charset="0"/>
              </a:rPr>
              <a:t>Personal </a:t>
            </a:r>
            <a:r>
              <a:rPr lang="it-IT" sz="2300" b="1" dirty="0" err="1">
                <a:latin typeface="Calibri" panose="020F0502020204030204" pitchFamily="34" charset="0"/>
              </a:rPr>
              <a:t>Voluntary</a:t>
            </a:r>
            <a:r>
              <a:rPr lang="it-IT" sz="2300" dirty="0">
                <a:latin typeface="Calibri" panose="020F0502020204030204" pitchFamily="34" charset="0"/>
              </a:rPr>
              <a:t>: </a:t>
            </a:r>
            <a:r>
              <a:rPr lang="it-IT" sz="2300" dirty="0" err="1">
                <a:latin typeface="Calibri" panose="020F0502020204030204" pitchFamily="34" charset="0"/>
              </a:rPr>
              <a:t>Defined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contribution</a:t>
            </a:r>
            <a:r>
              <a:rPr lang="it-IT" sz="2300" dirty="0">
                <a:latin typeface="Calibri" panose="020F0502020204030204" pitchFamily="34" charset="0"/>
              </a:rPr>
              <a:t> </a:t>
            </a:r>
            <a:r>
              <a:rPr lang="it-IT" sz="2300" dirty="0" err="1">
                <a:latin typeface="Calibri" panose="020F0502020204030204" pitchFamily="34" charset="0"/>
              </a:rPr>
              <a:t>plans</a:t>
            </a:r>
            <a:r>
              <a:rPr lang="it-IT" sz="2300" dirty="0">
                <a:latin typeface="Calibri" panose="020F0502020204030204" pitchFamily="34" charset="0"/>
              </a:rPr>
              <a:t>.</a:t>
            </a:r>
            <a:endParaRPr lang="it-IT" sz="2600" dirty="0">
              <a:latin typeface="Optane"/>
            </a:endParaRPr>
          </a:p>
          <a:p>
            <a:pPr marL="342900" lvl="1" indent="-342900">
              <a:buClr>
                <a:srgbClr val="FFC000"/>
              </a:buClr>
              <a:buSzPct val="75000"/>
              <a:buFontTx/>
              <a:buChar char="►"/>
            </a:pPr>
            <a:endParaRPr lang="it-IT" sz="2300" dirty="0">
              <a:solidFill>
                <a:srgbClr val="000000"/>
              </a:solidFill>
              <a:latin typeface="Optane"/>
              <a:sym typeface="Calibri"/>
            </a:endParaRPr>
          </a:p>
          <a:p>
            <a:pPr marL="342900" indent="-342900">
              <a:buClr>
                <a:srgbClr val="FFC000"/>
              </a:buClr>
              <a:buSzPct val="75000"/>
              <a:buFontTx/>
              <a:buChar char="►"/>
            </a:pPr>
            <a:endParaRPr lang="it-IT" sz="2400" dirty="0">
              <a:solidFill>
                <a:srgbClr val="000000"/>
              </a:solidFill>
              <a:latin typeface="Optane"/>
              <a:sym typeface="Calibri"/>
            </a:endParaRPr>
          </a:p>
          <a:p>
            <a:pPr marL="914400" lvl="1" indent="-457200">
              <a:buClr>
                <a:srgbClr val="FFC000"/>
              </a:buClr>
              <a:buFontTx/>
              <a:buChar char="─"/>
            </a:pPr>
            <a:endParaRPr lang="it-IT" sz="2300" dirty="0">
              <a:latin typeface="Optane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361" y="950962"/>
            <a:ext cx="3163175" cy="528436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68624" y="116632"/>
            <a:ext cx="6686550" cy="721022"/>
          </a:xfrm>
        </p:spPr>
        <p:txBody>
          <a:bodyPr/>
          <a:lstStyle/>
          <a:p>
            <a:pPr algn="ctr"/>
            <a:r>
              <a:rPr lang="en-US" altLang="en-US" sz="2925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CHALLENGES FOR CHINA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83407" y="1268760"/>
            <a:ext cx="8856984" cy="4925219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Chinese fertility rate has fallen :  within 20 years China will have a population older than the USA (also as a result of the one-child policy) 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old age dependency ratio is expected to triple by 2030.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Urbanization and industrialization are weakening the traditional family support networks on which old people depend,  while market substitutes are missing or insufficiently covering the risks related to population ageing.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68624" y="0"/>
            <a:ext cx="6686550" cy="92868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5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OLD AGE SUPPORT RATE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202332"/>
              </p:ext>
            </p:extLst>
          </p:nvPr>
        </p:nvGraphicFramePr>
        <p:xfrm>
          <a:off x="1280592" y="1124744"/>
          <a:ext cx="76328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88504" y="548680"/>
            <a:ext cx="8384019" cy="190745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325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POTENTIAL DEMAND FOR ANNUITIES: NEED GOOD DATA </a:t>
            </a:r>
            <a:r>
              <a:rPr lang="en-GB" altLang="en-US" sz="2925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!!</a:t>
            </a:r>
            <a:br>
              <a:rPr lang="en-GB" altLang="en-US" sz="2925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 sz="2925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76537" y="1124744"/>
            <a:ext cx="8352928" cy="504056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Char char="►"/>
              <a:defRPr/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</a:rPr>
              <a:t>SHARE 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</a:rPr>
              <a:t> (Survey of Health Ageing and Retirement in Europe)</a:t>
            </a:r>
            <a:r>
              <a:rPr lang="en-GB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dirty="0">
                <a:latin typeface="Calibri" panose="020F0502020204030204" pitchFamily="34" charset="0"/>
              </a:rPr>
              <a:t>interdisciplinary survey on ageing collecting a representative </a:t>
            </a:r>
            <a:r>
              <a:rPr lang="en-GB" b="1" i="1" dirty="0">
                <a:solidFill>
                  <a:srgbClr val="C00000"/>
                </a:solidFill>
                <a:latin typeface="Calibri" panose="020F0502020204030204" pitchFamily="34" charset="0"/>
              </a:rPr>
              <a:t>panel </a:t>
            </a:r>
            <a:r>
              <a:rPr lang="en-GB" dirty="0">
                <a:latin typeface="Calibri" panose="020F0502020204030204" pitchFamily="34" charset="0"/>
              </a:rPr>
              <a:t>sample of the individuals aged 50 or over and their spouses in Europe (16 countries plus Israel) ;</a:t>
            </a:r>
          </a:p>
          <a:p>
            <a:pPr>
              <a:defRPr/>
            </a:pPr>
            <a:r>
              <a:rPr lang="en-GB" b="1" dirty="0">
                <a:solidFill>
                  <a:srgbClr val="CC0000"/>
                </a:solidFill>
                <a:latin typeface="Calibri" panose="020F0502020204030204" pitchFamily="34" charset="0"/>
              </a:rPr>
              <a:t>HRS</a:t>
            </a:r>
            <a:r>
              <a:rPr lang="en-GB" dirty="0">
                <a:solidFill>
                  <a:srgbClr val="CC0000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in US</a:t>
            </a:r>
          </a:p>
          <a:p>
            <a:pPr>
              <a:defRPr/>
            </a:pPr>
            <a:r>
              <a:rPr lang="en-GB" b="1" dirty="0">
                <a:solidFill>
                  <a:srgbClr val="CC0000"/>
                </a:solidFill>
                <a:latin typeface="Calibri" panose="020F0502020204030204" pitchFamily="34" charset="0"/>
              </a:rPr>
              <a:t>ELSA</a:t>
            </a:r>
            <a:r>
              <a:rPr lang="en-GB" dirty="0">
                <a:latin typeface="Calibri" panose="020F0502020204030204" pitchFamily="34" charset="0"/>
              </a:rPr>
              <a:t> in UK</a:t>
            </a:r>
          </a:p>
          <a:p>
            <a:pPr>
              <a:defRPr/>
            </a:pPr>
            <a:r>
              <a:rPr lang="en-GB" b="1" dirty="0">
                <a:solidFill>
                  <a:srgbClr val="CC0000"/>
                </a:solidFill>
                <a:latin typeface="Calibri" panose="020F0502020204030204" pitchFamily="34" charset="0"/>
              </a:rPr>
              <a:t>CHARLS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CC0000"/>
                </a:solidFill>
                <a:latin typeface="Calibri" panose="020F0502020204030204" pitchFamily="34" charset="0"/>
              </a:rPr>
              <a:t>(</a:t>
            </a:r>
            <a:r>
              <a:rPr lang="en-US" dirty="0">
                <a:solidFill>
                  <a:srgbClr val="CC0000"/>
                </a:solidFill>
                <a:latin typeface="Calibri" panose="020F0502020204030204" pitchFamily="34" charset="0"/>
              </a:rPr>
              <a:t>Chinese Health and Retirement Study):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latin typeface="Calibri" panose="020F0502020204030204" pitchFamily="34" charset="0"/>
              </a:rPr>
              <a:t>pilot survey conducted in two provinces: Zhejiang and Gansu in 2008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latin typeface="Calibri" panose="020F0502020204030204" pitchFamily="34" charset="0"/>
              </a:rPr>
              <a:t>Baseline national wave in 2011: collected data on 17500 individuals aged 45 or over from 450 community units;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latin typeface="Calibri" panose="020F0502020204030204" pitchFamily="34" charset="0"/>
              </a:rPr>
              <a:t>The individuals will be interviewed every two years.</a:t>
            </a:r>
            <a:endParaRPr lang="it-IT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58" y="110569"/>
            <a:ext cx="1240830" cy="54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Freeform 7"/>
          <p:cNvSpPr>
            <a:spLocks noChangeAspect="1"/>
          </p:cNvSpPr>
          <p:nvPr/>
        </p:nvSpPr>
        <p:spPr bwMode="auto">
          <a:xfrm>
            <a:off x="5599213" y="3284539"/>
            <a:ext cx="300533" cy="334070"/>
          </a:xfrm>
          <a:custGeom>
            <a:avLst/>
            <a:gdLst>
              <a:gd name="T0" fmla="*/ 2147483647 w 184"/>
              <a:gd name="T1" fmla="*/ 2147483647 h 204"/>
              <a:gd name="T2" fmla="*/ 2147483647 w 184"/>
              <a:gd name="T3" fmla="*/ 2147483647 h 204"/>
              <a:gd name="T4" fmla="*/ 2147483647 w 184"/>
              <a:gd name="T5" fmla="*/ 2147483647 h 204"/>
              <a:gd name="T6" fmla="*/ 2147483647 w 184"/>
              <a:gd name="T7" fmla="*/ 2147483647 h 204"/>
              <a:gd name="T8" fmla="*/ 2147483647 w 184"/>
              <a:gd name="T9" fmla="*/ 2147483647 h 204"/>
              <a:gd name="T10" fmla="*/ 2147483647 w 184"/>
              <a:gd name="T11" fmla="*/ 2147483647 h 204"/>
              <a:gd name="T12" fmla="*/ 2147483647 w 184"/>
              <a:gd name="T13" fmla="*/ 2147483647 h 204"/>
              <a:gd name="T14" fmla="*/ 2147483647 w 184"/>
              <a:gd name="T15" fmla="*/ 2147483647 h 204"/>
              <a:gd name="T16" fmla="*/ 2147483647 w 184"/>
              <a:gd name="T17" fmla="*/ 2147483647 h 204"/>
              <a:gd name="T18" fmla="*/ 2147483647 w 184"/>
              <a:gd name="T19" fmla="*/ 2147483647 h 204"/>
              <a:gd name="T20" fmla="*/ 2147483647 w 184"/>
              <a:gd name="T21" fmla="*/ 2147483647 h 204"/>
              <a:gd name="T22" fmla="*/ 2147483647 w 184"/>
              <a:gd name="T23" fmla="*/ 2147483647 h 204"/>
              <a:gd name="T24" fmla="*/ 2147483647 w 184"/>
              <a:gd name="T25" fmla="*/ 2147483647 h 204"/>
              <a:gd name="T26" fmla="*/ 0 w 184"/>
              <a:gd name="T27" fmla="*/ 2147483647 h 204"/>
              <a:gd name="T28" fmla="*/ 2147483647 w 184"/>
              <a:gd name="T29" fmla="*/ 2147483647 h 204"/>
              <a:gd name="T30" fmla="*/ 2147483647 w 184"/>
              <a:gd name="T31" fmla="*/ 2147483647 h 204"/>
              <a:gd name="T32" fmla="*/ 2147483647 w 184"/>
              <a:gd name="T33" fmla="*/ 2147483647 h 204"/>
              <a:gd name="T34" fmla="*/ 2147483647 w 184"/>
              <a:gd name="T35" fmla="*/ 2147483647 h 204"/>
              <a:gd name="T36" fmla="*/ 2147483647 w 184"/>
              <a:gd name="T37" fmla="*/ 2147483647 h 204"/>
              <a:gd name="T38" fmla="*/ 2147483647 w 184"/>
              <a:gd name="T39" fmla="*/ 2147483647 h 204"/>
              <a:gd name="T40" fmla="*/ 2147483647 w 184"/>
              <a:gd name="T41" fmla="*/ 2147483647 h 204"/>
              <a:gd name="T42" fmla="*/ 2147483647 w 184"/>
              <a:gd name="T43" fmla="*/ 2147483647 h 204"/>
              <a:gd name="T44" fmla="*/ 2147483647 w 184"/>
              <a:gd name="T45" fmla="*/ 2147483647 h 204"/>
              <a:gd name="T46" fmla="*/ 2147483647 w 184"/>
              <a:gd name="T47" fmla="*/ 2147483647 h 204"/>
              <a:gd name="T48" fmla="*/ 2147483647 w 184"/>
              <a:gd name="T49" fmla="*/ 2147483647 h 204"/>
              <a:gd name="T50" fmla="*/ 2147483647 w 184"/>
              <a:gd name="T51" fmla="*/ 2147483647 h 204"/>
              <a:gd name="T52" fmla="*/ 2147483647 w 184"/>
              <a:gd name="T53" fmla="*/ 2147483647 h 204"/>
              <a:gd name="T54" fmla="*/ 2147483647 w 184"/>
              <a:gd name="T55" fmla="*/ 2147483647 h 204"/>
              <a:gd name="T56" fmla="*/ 2147483647 w 184"/>
              <a:gd name="T57" fmla="*/ 2147483647 h 204"/>
              <a:gd name="T58" fmla="*/ 2147483647 w 184"/>
              <a:gd name="T59" fmla="*/ 2147483647 h 204"/>
              <a:gd name="T60" fmla="*/ 2147483647 w 184"/>
              <a:gd name="T61" fmla="*/ 2147483647 h 204"/>
              <a:gd name="T62" fmla="*/ 2147483647 w 184"/>
              <a:gd name="T63" fmla="*/ 2147483647 h 204"/>
              <a:gd name="T64" fmla="*/ 2147483647 w 184"/>
              <a:gd name="T65" fmla="*/ 2147483647 h 204"/>
              <a:gd name="T66" fmla="*/ 2147483647 w 184"/>
              <a:gd name="T67" fmla="*/ 2147483647 h 204"/>
              <a:gd name="T68" fmla="*/ 2147483647 w 184"/>
              <a:gd name="T69" fmla="*/ 2147483647 h 204"/>
              <a:gd name="T70" fmla="*/ 2147483647 w 184"/>
              <a:gd name="T71" fmla="*/ 2147483647 h 204"/>
              <a:gd name="T72" fmla="*/ 2147483647 w 184"/>
              <a:gd name="T73" fmla="*/ 2147483647 h 204"/>
              <a:gd name="T74" fmla="*/ 2147483647 w 184"/>
              <a:gd name="T75" fmla="*/ 2147483647 h 204"/>
              <a:gd name="T76" fmla="*/ 2147483647 w 184"/>
              <a:gd name="T77" fmla="*/ 2147483647 h 204"/>
              <a:gd name="T78" fmla="*/ 2147483647 w 184"/>
              <a:gd name="T79" fmla="*/ 0 h 204"/>
              <a:gd name="T80" fmla="*/ 2147483647 w 184"/>
              <a:gd name="T81" fmla="*/ 0 h 204"/>
              <a:gd name="T82" fmla="*/ 2147483647 w 184"/>
              <a:gd name="T83" fmla="*/ 2147483647 h 204"/>
              <a:gd name="T84" fmla="*/ 2147483647 w 184"/>
              <a:gd name="T85" fmla="*/ 2147483647 h 204"/>
              <a:gd name="T86" fmla="*/ 2147483647 w 184"/>
              <a:gd name="T87" fmla="*/ 2147483647 h 204"/>
              <a:gd name="T88" fmla="*/ 2147483647 w 184"/>
              <a:gd name="T89" fmla="*/ 2147483647 h 204"/>
              <a:gd name="T90" fmla="*/ 2147483647 w 184"/>
              <a:gd name="T91" fmla="*/ 2147483647 h 204"/>
              <a:gd name="T92" fmla="*/ 2147483647 w 184"/>
              <a:gd name="T93" fmla="*/ 2147483647 h 204"/>
              <a:gd name="T94" fmla="*/ 2147483647 w 184"/>
              <a:gd name="T95" fmla="*/ 2147483647 h 204"/>
              <a:gd name="T96" fmla="*/ 2147483647 w 184"/>
              <a:gd name="T97" fmla="*/ 2147483647 h 204"/>
              <a:gd name="T98" fmla="*/ 2147483647 w 184"/>
              <a:gd name="T99" fmla="*/ 2147483647 h 204"/>
              <a:gd name="T100" fmla="*/ 2147483647 w 184"/>
              <a:gd name="T101" fmla="*/ 2147483647 h 204"/>
              <a:gd name="T102" fmla="*/ 2147483647 w 184"/>
              <a:gd name="T103" fmla="*/ 2147483647 h 204"/>
              <a:gd name="T104" fmla="*/ 2147483647 w 184"/>
              <a:gd name="T105" fmla="*/ 2147483647 h 204"/>
              <a:gd name="T106" fmla="*/ 2147483647 w 184"/>
              <a:gd name="T107" fmla="*/ 2147483647 h 204"/>
              <a:gd name="T108" fmla="*/ 2147483647 w 184"/>
              <a:gd name="T109" fmla="*/ 2147483647 h 204"/>
              <a:gd name="T110" fmla="*/ 2147483647 w 184"/>
              <a:gd name="T111" fmla="*/ 2147483647 h 2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4"/>
              <a:gd name="T169" fmla="*/ 0 h 204"/>
              <a:gd name="T170" fmla="*/ 184 w 184"/>
              <a:gd name="T171" fmla="*/ 204 h 2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4" h="204">
                <a:moveTo>
                  <a:pt x="76" y="5"/>
                </a:moveTo>
                <a:lnTo>
                  <a:pt x="58" y="29"/>
                </a:lnTo>
                <a:lnTo>
                  <a:pt x="58" y="37"/>
                </a:lnTo>
                <a:lnTo>
                  <a:pt x="47" y="48"/>
                </a:lnTo>
                <a:lnTo>
                  <a:pt x="48" y="51"/>
                </a:lnTo>
                <a:lnTo>
                  <a:pt x="45" y="59"/>
                </a:lnTo>
                <a:lnTo>
                  <a:pt x="34" y="71"/>
                </a:lnTo>
                <a:lnTo>
                  <a:pt x="23" y="84"/>
                </a:lnTo>
                <a:lnTo>
                  <a:pt x="17" y="91"/>
                </a:lnTo>
                <a:lnTo>
                  <a:pt x="23" y="97"/>
                </a:lnTo>
                <a:lnTo>
                  <a:pt x="19" y="107"/>
                </a:lnTo>
                <a:lnTo>
                  <a:pt x="13" y="115"/>
                </a:lnTo>
                <a:lnTo>
                  <a:pt x="8" y="119"/>
                </a:lnTo>
                <a:lnTo>
                  <a:pt x="0" y="129"/>
                </a:lnTo>
                <a:lnTo>
                  <a:pt x="1" y="139"/>
                </a:lnTo>
                <a:lnTo>
                  <a:pt x="10" y="144"/>
                </a:lnTo>
                <a:lnTo>
                  <a:pt x="30" y="144"/>
                </a:lnTo>
                <a:lnTo>
                  <a:pt x="42" y="137"/>
                </a:lnTo>
                <a:lnTo>
                  <a:pt x="54" y="135"/>
                </a:lnTo>
                <a:lnTo>
                  <a:pt x="64" y="144"/>
                </a:lnTo>
                <a:lnTo>
                  <a:pt x="73" y="149"/>
                </a:lnTo>
                <a:lnTo>
                  <a:pt x="86" y="150"/>
                </a:lnTo>
                <a:lnTo>
                  <a:pt x="82" y="166"/>
                </a:lnTo>
                <a:lnTo>
                  <a:pt x="87" y="203"/>
                </a:lnTo>
                <a:lnTo>
                  <a:pt x="98" y="202"/>
                </a:lnTo>
                <a:lnTo>
                  <a:pt x="105" y="201"/>
                </a:lnTo>
                <a:lnTo>
                  <a:pt x="107" y="191"/>
                </a:lnTo>
                <a:lnTo>
                  <a:pt x="109" y="168"/>
                </a:lnTo>
                <a:lnTo>
                  <a:pt x="118" y="157"/>
                </a:lnTo>
                <a:lnTo>
                  <a:pt x="118" y="137"/>
                </a:lnTo>
                <a:lnTo>
                  <a:pt x="124" y="125"/>
                </a:lnTo>
                <a:lnTo>
                  <a:pt x="138" y="119"/>
                </a:lnTo>
                <a:lnTo>
                  <a:pt x="165" y="88"/>
                </a:lnTo>
                <a:lnTo>
                  <a:pt x="168" y="74"/>
                </a:lnTo>
                <a:lnTo>
                  <a:pt x="164" y="53"/>
                </a:lnTo>
                <a:lnTo>
                  <a:pt x="181" y="38"/>
                </a:lnTo>
                <a:lnTo>
                  <a:pt x="183" y="14"/>
                </a:lnTo>
                <a:lnTo>
                  <a:pt x="171" y="3"/>
                </a:lnTo>
                <a:lnTo>
                  <a:pt x="164" y="2"/>
                </a:lnTo>
                <a:lnTo>
                  <a:pt x="149" y="0"/>
                </a:lnTo>
                <a:lnTo>
                  <a:pt x="118" y="0"/>
                </a:lnTo>
                <a:lnTo>
                  <a:pt x="108" y="8"/>
                </a:lnTo>
                <a:lnTo>
                  <a:pt x="100" y="18"/>
                </a:lnTo>
                <a:lnTo>
                  <a:pt x="102" y="27"/>
                </a:lnTo>
                <a:lnTo>
                  <a:pt x="113" y="35"/>
                </a:lnTo>
                <a:lnTo>
                  <a:pt x="121" y="45"/>
                </a:lnTo>
                <a:lnTo>
                  <a:pt x="121" y="58"/>
                </a:lnTo>
                <a:lnTo>
                  <a:pt x="108" y="68"/>
                </a:lnTo>
                <a:lnTo>
                  <a:pt x="95" y="71"/>
                </a:lnTo>
                <a:lnTo>
                  <a:pt x="86" y="72"/>
                </a:lnTo>
                <a:lnTo>
                  <a:pt x="82" y="64"/>
                </a:lnTo>
                <a:lnTo>
                  <a:pt x="78" y="53"/>
                </a:lnTo>
                <a:lnTo>
                  <a:pt x="84" y="43"/>
                </a:lnTo>
                <a:lnTo>
                  <a:pt x="82" y="31"/>
                </a:lnTo>
                <a:lnTo>
                  <a:pt x="82" y="20"/>
                </a:lnTo>
                <a:lnTo>
                  <a:pt x="76" y="5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48" name="Freeform 8"/>
          <p:cNvSpPr>
            <a:spLocks noChangeAspect="1"/>
          </p:cNvSpPr>
          <p:nvPr/>
        </p:nvSpPr>
        <p:spPr bwMode="auto">
          <a:xfrm>
            <a:off x="5636617" y="4004271"/>
            <a:ext cx="417909" cy="287636"/>
          </a:xfrm>
          <a:custGeom>
            <a:avLst/>
            <a:gdLst>
              <a:gd name="T0" fmla="*/ 2147483647 w 255"/>
              <a:gd name="T1" fmla="*/ 2147483647 h 175"/>
              <a:gd name="T2" fmla="*/ 2147483647 w 255"/>
              <a:gd name="T3" fmla="*/ 2147483647 h 175"/>
              <a:gd name="T4" fmla="*/ 2147483647 w 255"/>
              <a:gd name="T5" fmla="*/ 2147483647 h 175"/>
              <a:gd name="T6" fmla="*/ 2147483647 w 255"/>
              <a:gd name="T7" fmla="*/ 2147483647 h 175"/>
              <a:gd name="T8" fmla="*/ 2147483647 w 255"/>
              <a:gd name="T9" fmla="*/ 0 h 175"/>
              <a:gd name="T10" fmla="*/ 2147483647 w 255"/>
              <a:gd name="T11" fmla="*/ 2147483647 h 175"/>
              <a:gd name="T12" fmla="*/ 2147483647 w 255"/>
              <a:gd name="T13" fmla="*/ 2147483647 h 175"/>
              <a:gd name="T14" fmla="*/ 2147483647 w 255"/>
              <a:gd name="T15" fmla="*/ 2147483647 h 175"/>
              <a:gd name="T16" fmla="*/ 2147483647 w 255"/>
              <a:gd name="T17" fmla="*/ 2147483647 h 175"/>
              <a:gd name="T18" fmla="*/ 2147483647 w 255"/>
              <a:gd name="T19" fmla="*/ 2147483647 h 175"/>
              <a:gd name="T20" fmla="*/ 2147483647 w 255"/>
              <a:gd name="T21" fmla="*/ 2147483647 h 175"/>
              <a:gd name="T22" fmla="*/ 2147483647 w 255"/>
              <a:gd name="T23" fmla="*/ 2147483647 h 175"/>
              <a:gd name="T24" fmla="*/ 2147483647 w 255"/>
              <a:gd name="T25" fmla="*/ 2147483647 h 175"/>
              <a:gd name="T26" fmla="*/ 2147483647 w 255"/>
              <a:gd name="T27" fmla="*/ 2147483647 h 175"/>
              <a:gd name="T28" fmla="*/ 2147483647 w 255"/>
              <a:gd name="T29" fmla="*/ 2147483647 h 175"/>
              <a:gd name="T30" fmla="*/ 2147483647 w 255"/>
              <a:gd name="T31" fmla="*/ 2147483647 h 175"/>
              <a:gd name="T32" fmla="*/ 0 w 255"/>
              <a:gd name="T33" fmla="*/ 2147483647 h 175"/>
              <a:gd name="T34" fmla="*/ 2147483647 w 255"/>
              <a:gd name="T35" fmla="*/ 2147483647 h 175"/>
              <a:gd name="T36" fmla="*/ 2147483647 w 255"/>
              <a:gd name="T37" fmla="*/ 2147483647 h 175"/>
              <a:gd name="T38" fmla="*/ 2147483647 w 255"/>
              <a:gd name="T39" fmla="*/ 2147483647 h 175"/>
              <a:gd name="T40" fmla="*/ 2147483647 w 255"/>
              <a:gd name="T41" fmla="*/ 2147483647 h 175"/>
              <a:gd name="T42" fmla="*/ 2147483647 w 255"/>
              <a:gd name="T43" fmla="*/ 2147483647 h 175"/>
              <a:gd name="T44" fmla="*/ 2147483647 w 255"/>
              <a:gd name="T45" fmla="*/ 2147483647 h 175"/>
              <a:gd name="T46" fmla="*/ 2147483647 w 255"/>
              <a:gd name="T47" fmla="*/ 2147483647 h 175"/>
              <a:gd name="T48" fmla="*/ 2147483647 w 255"/>
              <a:gd name="T49" fmla="*/ 2147483647 h 175"/>
              <a:gd name="T50" fmla="*/ 2147483647 w 255"/>
              <a:gd name="T51" fmla="*/ 2147483647 h 175"/>
              <a:gd name="T52" fmla="*/ 2147483647 w 255"/>
              <a:gd name="T53" fmla="*/ 2147483647 h 175"/>
              <a:gd name="T54" fmla="*/ 2147483647 w 255"/>
              <a:gd name="T55" fmla="*/ 2147483647 h 175"/>
              <a:gd name="T56" fmla="*/ 2147483647 w 255"/>
              <a:gd name="T57" fmla="*/ 2147483647 h 175"/>
              <a:gd name="T58" fmla="*/ 2147483647 w 255"/>
              <a:gd name="T59" fmla="*/ 2147483647 h 175"/>
              <a:gd name="T60" fmla="*/ 2147483647 w 255"/>
              <a:gd name="T61" fmla="*/ 2147483647 h 175"/>
              <a:gd name="T62" fmla="*/ 2147483647 w 255"/>
              <a:gd name="T63" fmla="*/ 2147483647 h 175"/>
              <a:gd name="T64" fmla="*/ 2147483647 w 255"/>
              <a:gd name="T65" fmla="*/ 2147483647 h 175"/>
              <a:gd name="T66" fmla="*/ 2147483647 w 255"/>
              <a:gd name="T67" fmla="*/ 2147483647 h 175"/>
              <a:gd name="T68" fmla="*/ 2147483647 w 255"/>
              <a:gd name="T69" fmla="*/ 2147483647 h 175"/>
              <a:gd name="T70" fmla="*/ 2147483647 w 255"/>
              <a:gd name="T71" fmla="*/ 2147483647 h 175"/>
              <a:gd name="T72" fmla="*/ 2147483647 w 255"/>
              <a:gd name="T73" fmla="*/ 2147483647 h 175"/>
              <a:gd name="T74" fmla="*/ 2147483647 w 255"/>
              <a:gd name="T75" fmla="*/ 2147483647 h 175"/>
              <a:gd name="T76" fmla="*/ 2147483647 w 255"/>
              <a:gd name="T77" fmla="*/ 2147483647 h 175"/>
              <a:gd name="T78" fmla="*/ 2147483647 w 255"/>
              <a:gd name="T79" fmla="*/ 2147483647 h 175"/>
              <a:gd name="T80" fmla="*/ 2147483647 w 255"/>
              <a:gd name="T81" fmla="*/ 2147483647 h 175"/>
              <a:gd name="T82" fmla="*/ 2147483647 w 255"/>
              <a:gd name="T83" fmla="*/ 2147483647 h 175"/>
              <a:gd name="T84" fmla="*/ 2147483647 w 255"/>
              <a:gd name="T85" fmla="*/ 2147483647 h 175"/>
              <a:gd name="T86" fmla="*/ 2147483647 w 255"/>
              <a:gd name="T87" fmla="*/ 2147483647 h 175"/>
              <a:gd name="T88" fmla="*/ 2147483647 w 255"/>
              <a:gd name="T89" fmla="*/ 2147483647 h 175"/>
              <a:gd name="T90" fmla="*/ 2147483647 w 255"/>
              <a:gd name="T91" fmla="*/ 2147483647 h 175"/>
              <a:gd name="T92" fmla="*/ 2147483647 w 255"/>
              <a:gd name="T93" fmla="*/ 2147483647 h 175"/>
              <a:gd name="T94" fmla="*/ 2147483647 w 255"/>
              <a:gd name="T95" fmla="*/ 2147483647 h 175"/>
              <a:gd name="T96" fmla="*/ 2147483647 w 255"/>
              <a:gd name="T97" fmla="*/ 2147483647 h 175"/>
              <a:gd name="T98" fmla="*/ 2147483647 w 255"/>
              <a:gd name="T99" fmla="*/ 2147483647 h 175"/>
              <a:gd name="T100" fmla="*/ 2147483647 w 255"/>
              <a:gd name="T101" fmla="*/ 2147483647 h 175"/>
              <a:gd name="T102" fmla="*/ 2147483647 w 255"/>
              <a:gd name="T103" fmla="*/ 2147483647 h 175"/>
              <a:gd name="T104" fmla="*/ 2147483647 w 255"/>
              <a:gd name="T105" fmla="*/ 2147483647 h 175"/>
              <a:gd name="T106" fmla="*/ 2147483647 w 255"/>
              <a:gd name="T107" fmla="*/ 2147483647 h 175"/>
              <a:gd name="T108" fmla="*/ 2147483647 w 255"/>
              <a:gd name="T109" fmla="*/ 2147483647 h 175"/>
              <a:gd name="T110" fmla="*/ 2147483647 w 255"/>
              <a:gd name="T111" fmla="*/ 2147483647 h 175"/>
              <a:gd name="T112" fmla="*/ 2147483647 w 255"/>
              <a:gd name="T113" fmla="*/ 2147483647 h 175"/>
              <a:gd name="T114" fmla="*/ 2147483647 w 255"/>
              <a:gd name="T115" fmla="*/ 2147483647 h 175"/>
              <a:gd name="T116" fmla="*/ 2147483647 w 255"/>
              <a:gd name="T117" fmla="*/ 2147483647 h 175"/>
              <a:gd name="T118" fmla="*/ 2147483647 w 255"/>
              <a:gd name="T119" fmla="*/ 2147483647 h 1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5"/>
              <a:gd name="T181" fmla="*/ 0 h 175"/>
              <a:gd name="T182" fmla="*/ 255 w 255"/>
              <a:gd name="T183" fmla="*/ 175 h 17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5" h="175">
                <a:moveTo>
                  <a:pt x="134" y="33"/>
                </a:moveTo>
                <a:lnTo>
                  <a:pt x="121" y="22"/>
                </a:lnTo>
                <a:lnTo>
                  <a:pt x="123" y="17"/>
                </a:lnTo>
                <a:lnTo>
                  <a:pt x="115" y="10"/>
                </a:lnTo>
                <a:lnTo>
                  <a:pt x="108" y="0"/>
                </a:lnTo>
                <a:lnTo>
                  <a:pt x="100" y="10"/>
                </a:lnTo>
                <a:lnTo>
                  <a:pt x="95" y="7"/>
                </a:lnTo>
                <a:lnTo>
                  <a:pt x="86" y="16"/>
                </a:lnTo>
                <a:lnTo>
                  <a:pt x="86" y="20"/>
                </a:lnTo>
                <a:lnTo>
                  <a:pt x="75" y="25"/>
                </a:lnTo>
                <a:lnTo>
                  <a:pt x="47" y="49"/>
                </a:lnTo>
                <a:lnTo>
                  <a:pt x="39" y="59"/>
                </a:lnTo>
                <a:lnTo>
                  <a:pt x="39" y="70"/>
                </a:lnTo>
                <a:lnTo>
                  <a:pt x="29" y="74"/>
                </a:lnTo>
                <a:lnTo>
                  <a:pt x="8" y="97"/>
                </a:lnTo>
                <a:lnTo>
                  <a:pt x="8" y="105"/>
                </a:lnTo>
                <a:lnTo>
                  <a:pt x="0" y="115"/>
                </a:lnTo>
                <a:lnTo>
                  <a:pt x="4" y="127"/>
                </a:lnTo>
                <a:lnTo>
                  <a:pt x="13" y="120"/>
                </a:lnTo>
                <a:lnTo>
                  <a:pt x="23" y="110"/>
                </a:lnTo>
                <a:lnTo>
                  <a:pt x="37" y="107"/>
                </a:lnTo>
                <a:lnTo>
                  <a:pt x="47" y="110"/>
                </a:lnTo>
                <a:lnTo>
                  <a:pt x="50" y="127"/>
                </a:lnTo>
                <a:lnTo>
                  <a:pt x="48" y="138"/>
                </a:lnTo>
                <a:lnTo>
                  <a:pt x="54" y="146"/>
                </a:lnTo>
                <a:lnTo>
                  <a:pt x="62" y="152"/>
                </a:lnTo>
                <a:lnTo>
                  <a:pt x="78" y="153"/>
                </a:lnTo>
                <a:lnTo>
                  <a:pt x="113" y="158"/>
                </a:lnTo>
                <a:lnTo>
                  <a:pt x="121" y="153"/>
                </a:lnTo>
                <a:lnTo>
                  <a:pt x="126" y="146"/>
                </a:lnTo>
                <a:lnTo>
                  <a:pt x="130" y="131"/>
                </a:lnTo>
                <a:lnTo>
                  <a:pt x="142" y="130"/>
                </a:lnTo>
                <a:lnTo>
                  <a:pt x="147" y="140"/>
                </a:lnTo>
                <a:lnTo>
                  <a:pt x="147" y="162"/>
                </a:lnTo>
                <a:lnTo>
                  <a:pt x="163" y="174"/>
                </a:lnTo>
                <a:lnTo>
                  <a:pt x="175" y="154"/>
                </a:lnTo>
                <a:lnTo>
                  <a:pt x="188" y="148"/>
                </a:lnTo>
                <a:lnTo>
                  <a:pt x="202" y="150"/>
                </a:lnTo>
                <a:lnTo>
                  <a:pt x="213" y="156"/>
                </a:lnTo>
                <a:lnTo>
                  <a:pt x="218" y="162"/>
                </a:lnTo>
                <a:lnTo>
                  <a:pt x="221" y="145"/>
                </a:lnTo>
                <a:lnTo>
                  <a:pt x="230" y="125"/>
                </a:lnTo>
                <a:lnTo>
                  <a:pt x="248" y="121"/>
                </a:lnTo>
                <a:lnTo>
                  <a:pt x="254" y="109"/>
                </a:lnTo>
                <a:lnTo>
                  <a:pt x="248" y="98"/>
                </a:lnTo>
                <a:lnTo>
                  <a:pt x="240" y="93"/>
                </a:lnTo>
                <a:lnTo>
                  <a:pt x="216" y="89"/>
                </a:lnTo>
                <a:lnTo>
                  <a:pt x="215" y="76"/>
                </a:lnTo>
                <a:lnTo>
                  <a:pt x="215" y="63"/>
                </a:lnTo>
                <a:lnTo>
                  <a:pt x="215" y="53"/>
                </a:lnTo>
                <a:lnTo>
                  <a:pt x="200" y="45"/>
                </a:lnTo>
                <a:lnTo>
                  <a:pt x="193" y="49"/>
                </a:lnTo>
                <a:lnTo>
                  <a:pt x="180" y="39"/>
                </a:lnTo>
                <a:lnTo>
                  <a:pt x="178" y="32"/>
                </a:lnTo>
                <a:lnTo>
                  <a:pt x="173" y="24"/>
                </a:lnTo>
                <a:lnTo>
                  <a:pt x="173" y="20"/>
                </a:lnTo>
                <a:lnTo>
                  <a:pt x="159" y="16"/>
                </a:lnTo>
                <a:lnTo>
                  <a:pt x="154" y="22"/>
                </a:lnTo>
                <a:lnTo>
                  <a:pt x="145" y="29"/>
                </a:lnTo>
                <a:lnTo>
                  <a:pt x="134" y="33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49" name="Freeform 9"/>
          <p:cNvSpPr>
            <a:spLocks noChangeAspect="1"/>
          </p:cNvSpPr>
          <p:nvPr/>
        </p:nvSpPr>
        <p:spPr bwMode="auto">
          <a:xfrm>
            <a:off x="5970689" y="3974606"/>
            <a:ext cx="632023" cy="301823"/>
          </a:xfrm>
          <a:custGeom>
            <a:avLst/>
            <a:gdLst>
              <a:gd name="T0" fmla="*/ 2147483647 w 387"/>
              <a:gd name="T1" fmla="*/ 2147483647 h 185"/>
              <a:gd name="T2" fmla="*/ 2147483647 w 387"/>
              <a:gd name="T3" fmla="*/ 2147483647 h 185"/>
              <a:gd name="T4" fmla="*/ 2147483647 w 387"/>
              <a:gd name="T5" fmla="*/ 2147483647 h 185"/>
              <a:gd name="T6" fmla="*/ 2147483647 w 387"/>
              <a:gd name="T7" fmla="*/ 2147483647 h 185"/>
              <a:gd name="T8" fmla="*/ 2147483647 w 387"/>
              <a:gd name="T9" fmla="*/ 2147483647 h 185"/>
              <a:gd name="T10" fmla="*/ 2147483647 w 387"/>
              <a:gd name="T11" fmla="*/ 2147483647 h 185"/>
              <a:gd name="T12" fmla="*/ 2147483647 w 387"/>
              <a:gd name="T13" fmla="*/ 2147483647 h 185"/>
              <a:gd name="T14" fmla="*/ 2147483647 w 387"/>
              <a:gd name="T15" fmla="*/ 2147483647 h 185"/>
              <a:gd name="T16" fmla="*/ 2147483647 w 387"/>
              <a:gd name="T17" fmla="*/ 2147483647 h 185"/>
              <a:gd name="T18" fmla="*/ 2147483647 w 387"/>
              <a:gd name="T19" fmla="*/ 2147483647 h 185"/>
              <a:gd name="T20" fmla="*/ 2147483647 w 387"/>
              <a:gd name="T21" fmla="*/ 2147483647 h 185"/>
              <a:gd name="T22" fmla="*/ 2147483647 w 387"/>
              <a:gd name="T23" fmla="*/ 2147483647 h 185"/>
              <a:gd name="T24" fmla="*/ 2147483647 w 387"/>
              <a:gd name="T25" fmla="*/ 2147483647 h 185"/>
              <a:gd name="T26" fmla="*/ 2147483647 w 387"/>
              <a:gd name="T27" fmla="*/ 2147483647 h 185"/>
              <a:gd name="T28" fmla="*/ 2147483647 w 387"/>
              <a:gd name="T29" fmla="*/ 2147483647 h 185"/>
              <a:gd name="T30" fmla="*/ 2147483647 w 387"/>
              <a:gd name="T31" fmla="*/ 2147483647 h 185"/>
              <a:gd name="T32" fmla="*/ 2147483647 w 387"/>
              <a:gd name="T33" fmla="*/ 2147483647 h 185"/>
              <a:gd name="T34" fmla="*/ 2147483647 w 387"/>
              <a:gd name="T35" fmla="*/ 2147483647 h 185"/>
              <a:gd name="T36" fmla="*/ 2147483647 w 387"/>
              <a:gd name="T37" fmla="*/ 2147483647 h 185"/>
              <a:gd name="T38" fmla="*/ 2147483647 w 387"/>
              <a:gd name="T39" fmla="*/ 2147483647 h 185"/>
              <a:gd name="T40" fmla="*/ 2147483647 w 387"/>
              <a:gd name="T41" fmla="*/ 2147483647 h 185"/>
              <a:gd name="T42" fmla="*/ 2147483647 w 387"/>
              <a:gd name="T43" fmla="*/ 2147483647 h 185"/>
              <a:gd name="T44" fmla="*/ 2147483647 w 387"/>
              <a:gd name="T45" fmla="*/ 2147483647 h 185"/>
              <a:gd name="T46" fmla="*/ 2147483647 w 387"/>
              <a:gd name="T47" fmla="*/ 2147483647 h 185"/>
              <a:gd name="T48" fmla="*/ 2147483647 w 387"/>
              <a:gd name="T49" fmla="*/ 2147483647 h 185"/>
              <a:gd name="T50" fmla="*/ 2147483647 w 387"/>
              <a:gd name="T51" fmla="*/ 2147483647 h 185"/>
              <a:gd name="T52" fmla="*/ 2147483647 w 387"/>
              <a:gd name="T53" fmla="*/ 2147483647 h 185"/>
              <a:gd name="T54" fmla="*/ 2147483647 w 387"/>
              <a:gd name="T55" fmla="*/ 2147483647 h 185"/>
              <a:gd name="T56" fmla="*/ 2147483647 w 387"/>
              <a:gd name="T57" fmla="*/ 2147483647 h 185"/>
              <a:gd name="T58" fmla="*/ 2147483647 w 387"/>
              <a:gd name="T59" fmla="*/ 2147483647 h 185"/>
              <a:gd name="T60" fmla="*/ 2147483647 w 387"/>
              <a:gd name="T61" fmla="*/ 2147483647 h 185"/>
              <a:gd name="T62" fmla="*/ 0 w 387"/>
              <a:gd name="T63" fmla="*/ 2147483647 h 1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87"/>
              <a:gd name="T97" fmla="*/ 0 h 185"/>
              <a:gd name="T98" fmla="*/ 387 w 387"/>
              <a:gd name="T99" fmla="*/ 185 h 18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87" h="185">
                <a:moveTo>
                  <a:pt x="0" y="66"/>
                </a:moveTo>
                <a:lnTo>
                  <a:pt x="16" y="64"/>
                </a:lnTo>
                <a:lnTo>
                  <a:pt x="22" y="62"/>
                </a:lnTo>
                <a:lnTo>
                  <a:pt x="31" y="73"/>
                </a:lnTo>
                <a:lnTo>
                  <a:pt x="41" y="70"/>
                </a:lnTo>
                <a:lnTo>
                  <a:pt x="54" y="71"/>
                </a:lnTo>
                <a:lnTo>
                  <a:pt x="61" y="78"/>
                </a:lnTo>
                <a:lnTo>
                  <a:pt x="75" y="70"/>
                </a:lnTo>
                <a:lnTo>
                  <a:pt x="93" y="70"/>
                </a:lnTo>
                <a:lnTo>
                  <a:pt x="101" y="78"/>
                </a:lnTo>
                <a:lnTo>
                  <a:pt x="112" y="81"/>
                </a:lnTo>
                <a:lnTo>
                  <a:pt x="118" y="76"/>
                </a:lnTo>
                <a:lnTo>
                  <a:pt x="138" y="72"/>
                </a:lnTo>
                <a:lnTo>
                  <a:pt x="147" y="72"/>
                </a:lnTo>
                <a:lnTo>
                  <a:pt x="161" y="78"/>
                </a:lnTo>
                <a:lnTo>
                  <a:pt x="179" y="89"/>
                </a:lnTo>
                <a:lnTo>
                  <a:pt x="191" y="84"/>
                </a:lnTo>
                <a:lnTo>
                  <a:pt x="194" y="72"/>
                </a:lnTo>
                <a:lnTo>
                  <a:pt x="185" y="57"/>
                </a:lnTo>
                <a:lnTo>
                  <a:pt x="181" y="35"/>
                </a:lnTo>
                <a:lnTo>
                  <a:pt x="225" y="4"/>
                </a:lnTo>
                <a:lnTo>
                  <a:pt x="234" y="4"/>
                </a:lnTo>
                <a:lnTo>
                  <a:pt x="236" y="15"/>
                </a:lnTo>
                <a:lnTo>
                  <a:pt x="249" y="18"/>
                </a:lnTo>
                <a:lnTo>
                  <a:pt x="276" y="14"/>
                </a:lnTo>
                <a:lnTo>
                  <a:pt x="287" y="1"/>
                </a:lnTo>
                <a:lnTo>
                  <a:pt x="321" y="0"/>
                </a:lnTo>
                <a:lnTo>
                  <a:pt x="329" y="15"/>
                </a:lnTo>
                <a:lnTo>
                  <a:pt x="343" y="15"/>
                </a:lnTo>
                <a:lnTo>
                  <a:pt x="355" y="7"/>
                </a:lnTo>
                <a:lnTo>
                  <a:pt x="377" y="21"/>
                </a:lnTo>
                <a:lnTo>
                  <a:pt x="377" y="46"/>
                </a:lnTo>
                <a:lnTo>
                  <a:pt x="386" y="57"/>
                </a:lnTo>
                <a:lnTo>
                  <a:pt x="384" y="73"/>
                </a:lnTo>
                <a:lnTo>
                  <a:pt x="377" y="89"/>
                </a:lnTo>
                <a:lnTo>
                  <a:pt x="366" y="89"/>
                </a:lnTo>
                <a:lnTo>
                  <a:pt x="361" y="94"/>
                </a:lnTo>
                <a:lnTo>
                  <a:pt x="368" y="107"/>
                </a:lnTo>
                <a:lnTo>
                  <a:pt x="368" y="121"/>
                </a:lnTo>
                <a:lnTo>
                  <a:pt x="361" y="132"/>
                </a:lnTo>
                <a:lnTo>
                  <a:pt x="343" y="142"/>
                </a:lnTo>
                <a:lnTo>
                  <a:pt x="342" y="154"/>
                </a:lnTo>
                <a:lnTo>
                  <a:pt x="342" y="165"/>
                </a:lnTo>
                <a:lnTo>
                  <a:pt x="325" y="169"/>
                </a:lnTo>
                <a:lnTo>
                  <a:pt x="296" y="167"/>
                </a:lnTo>
                <a:lnTo>
                  <a:pt x="282" y="172"/>
                </a:lnTo>
                <a:lnTo>
                  <a:pt x="257" y="172"/>
                </a:lnTo>
                <a:lnTo>
                  <a:pt x="247" y="184"/>
                </a:lnTo>
                <a:lnTo>
                  <a:pt x="208" y="171"/>
                </a:lnTo>
                <a:lnTo>
                  <a:pt x="188" y="172"/>
                </a:lnTo>
                <a:lnTo>
                  <a:pt x="138" y="160"/>
                </a:lnTo>
                <a:lnTo>
                  <a:pt x="132" y="147"/>
                </a:lnTo>
                <a:lnTo>
                  <a:pt x="132" y="134"/>
                </a:lnTo>
                <a:lnTo>
                  <a:pt x="128" y="126"/>
                </a:lnTo>
                <a:lnTo>
                  <a:pt x="122" y="122"/>
                </a:lnTo>
                <a:lnTo>
                  <a:pt x="91" y="124"/>
                </a:lnTo>
                <a:lnTo>
                  <a:pt x="49" y="129"/>
                </a:lnTo>
                <a:lnTo>
                  <a:pt x="44" y="118"/>
                </a:lnTo>
                <a:lnTo>
                  <a:pt x="37" y="114"/>
                </a:lnTo>
                <a:lnTo>
                  <a:pt x="24" y="110"/>
                </a:lnTo>
                <a:lnTo>
                  <a:pt x="11" y="106"/>
                </a:lnTo>
                <a:lnTo>
                  <a:pt x="11" y="94"/>
                </a:lnTo>
                <a:lnTo>
                  <a:pt x="11" y="76"/>
                </a:lnTo>
                <a:lnTo>
                  <a:pt x="0" y="66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50" name="Freeform 10" descr="Diagonal weit nach unten"/>
          <p:cNvSpPr>
            <a:spLocks noChangeAspect="1"/>
          </p:cNvSpPr>
          <p:nvPr/>
        </p:nvSpPr>
        <p:spPr bwMode="auto">
          <a:xfrm>
            <a:off x="6526609" y="4010721"/>
            <a:ext cx="593328" cy="374055"/>
          </a:xfrm>
          <a:custGeom>
            <a:avLst/>
            <a:gdLst>
              <a:gd name="T0" fmla="*/ 2147483647 w 362"/>
              <a:gd name="T1" fmla="*/ 2147483647 h 228"/>
              <a:gd name="T2" fmla="*/ 2147483647 w 362"/>
              <a:gd name="T3" fmla="*/ 2147483647 h 228"/>
              <a:gd name="T4" fmla="*/ 2147483647 w 362"/>
              <a:gd name="T5" fmla="*/ 2147483647 h 228"/>
              <a:gd name="T6" fmla="*/ 2147483647 w 362"/>
              <a:gd name="T7" fmla="*/ 2147483647 h 228"/>
              <a:gd name="T8" fmla="*/ 2147483647 w 362"/>
              <a:gd name="T9" fmla="*/ 2147483647 h 228"/>
              <a:gd name="T10" fmla="*/ 2147483647 w 362"/>
              <a:gd name="T11" fmla="*/ 2147483647 h 228"/>
              <a:gd name="T12" fmla="*/ 2147483647 w 362"/>
              <a:gd name="T13" fmla="*/ 2147483647 h 228"/>
              <a:gd name="T14" fmla="*/ 2147483647 w 362"/>
              <a:gd name="T15" fmla="*/ 2147483647 h 228"/>
              <a:gd name="T16" fmla="*/ 2147483647 w 362"/>
              <a:gd name="T17" fmla="*/ 2147483647 h 228"/>
              <a:gd name="T18" fmla="*/ 2147483647 w 362"/>
              <a:gd name="T19" fmla="*/ 2147483647 h 228"/>
              <a:gd name="T20" fmla="*/ 2147483647 w 362"/>
              <a:gd name="T21" fmla="*/ 2147483647 h 228"/>
              <a:gd name="T22" fmla="*/ 2147483647 w 362"/>
              <a:gd name="T23" fmla="*/ 2147483647 h 228"/>
              <a:gd name="T24" fmla="*/ 2147483647 w 362"/>
              <a:gd name="T25" fmla="*/ 2147483647 h 228"/>
              <a:gd name="T26" fmla="*/ 2147483647 w 362"/>
              <a:gd name="T27" fmla="*/ 2147483647 h 228"/>
              <a:gd name="T28" fmla="*/ 2147483647 w 362"/>
              <a:gd name="T29" fmla="*/ 2147483647 h 228"/>
              <a:gd name="T30" fmla="*/ 2147483647 w 362"/>
              <a:gd name="T31" fmla="*/ 2147483647 h 228"/>
              <a:gd name="T32" fmla="*/ 2147483647 w 362"/>
              <a:gd name="T33" fmla="*/ 2147483647 h 228"/>
              <a:gd name="T34" fmla="*/ 2147483647 w 362"/>
              <a:gd name="T35" fmla="*/ 2147483647 h 228"/>
              <a:gd name="T36" fmla="*/ 2147483647 w 362"/>
              <a:gd name="T37" fmla="*/ 2147483647 h 228"/>
              <a:gd name="T38" fmla="*/ 2147483647 w 362"/>
              <a:gd name="T39" fmla="*/ 2147483647 h 228"/>
              <a:gd name="T40" fmla="*/ 2147483647 w 362"/>
              <a:gd name="T41" fmla="*/ 2147483647 h 228"/>
              <a:gd name="T42" fmla="*/ 2147483647 w 362"/>
              <a:gd name="T43" fmla="*/ 2147483647 h 228"/>
              <a:gd name="T44" fmla="*/ 2147483647 w 362"/>
              <a:gd name="T45" fmla="*/ 2147483647 h 228"/>
              <a:gd name="T46" fmla="*/ 2147483647 w 362"/>
              <a:gd name="T47" fmla="*/ 2147483647 h 228"/>
              <a:gd name="T48" fmla="*/ 2147483647 w 362"/>
              <a:gd name="T49" fmla="*/ 2147483647 h 228"/>
              <a:gd name="T50" fmla="*/ 2147483647 w 362"/>
              <a:gd name="T51" fmla="*/ 2147483647 h 228"/>
              <a:gd name="T52" fmla="*/ 2147483647 w 362"/>
              <a:gd name="T53" fmla="*/ 2147483647 h 228"/>
              <a:gd name="T54" fmla="*/ 2147483647 w 362"/>
              <a:gd name="T55" fmla="*/ 2147483647 h 228"/>
              <a:gd name="T56" fmla="*/ 2147483647 w 362"/>
              <a:gd name="T57" fmla="*/ 2147483647 h 228"/>
              <a:gd name="T58" fmla="*/ 2147483647 w 362"/>
              <a:gd name="T59" fmla="*/ 2147483647 h 228"/>
              <a:gd name="T60" fmla="*/ 2147483647 w 362"/>
              <a:gd name="T61" fmla="*/ 2147483647 h 228"/>
              <a:gd name="T62" fmla="*/ 2147483647 w 362"/>
              <a:gd name="T63" fmla="*/ 2147483647 h 228"/>
              <a:gd name="T64" fmla="*/ 2147483647 w 362"/>
              <a:gd name="T65" fmla="*/ 0 h 228"/>
              <a:gd name="T66" fmla="*/ 2147483647 w 362"/>
              <a:gd name="T67" fmla="*/ 2147483647 h 228"/>
              <a:gd name="T68" fmla="*/ 2147483647 w 362"/>
              <a:gd name="T69" fmla="*/ 2147483647 h 228"/>
              <a:gd name="T70" fmla="*/ 2147483647 w 362"/>
              <a:gd name="T71" fmla="*/ 2147483647 h 228"/>
              <a:gd name="T72" fmla="*/ 2147483647 w 362"/>
              <a:gd name="T73" fmla="*/ 2147483647 h 228"/>
              <a:gd name="T74" fmla="*/ 2147483647 w 362"/>
              <a:gd name="T75" fmla="*/ 2147483647 h 228"/>
              <a:gd name="T76" fmla="*/ 2147483647 w 362"/>
              <a:gd name="T77" fmla="*/ 2147483647 h 228"/>
              <a:gd name="T78" fmla="*/ 2147483647 w 362"/>
              <a:gd name="T79" fmla="*/ 2147483647 h 228"/>
              <a:gd name="T80" fmla="*/ 2147483647 w 362"/>
              <a:gd name="T81" fmla="*/ 2147483647 h 228"/>
              <a:gd name="T82" fmla="*/ 2147483647 w 362"/>
              <a:gd name="T83" fmla="*/ 2147483647 h 228"/>
              <a:gd name="T84" fmla="*/ 2147483647 w 362"/>
              <a:gd name="T85" fmla="*/ 2147483647 h 228"/>
              <a:gd name="T86" fmla="*/ 2147483647 w 362"/>
              <a:gd name="T87" fmla="*/ 2147483647 h 228"/>
              <a:gd name="T88" fmla="*/ 2147483647 w 362"/>
              <a:gd name="T89" fmla="*/ 2147483647 h 228"/>
              <a:gd name="T90" fmla="*/ 2147483647 w 362"/>
              <a:gd name="T91" fmla="*/ 2147483647 h 228"/>
              <a:gd name="T92" fmla="*/ 2147483647 w 362"/>
              <a:gd name="T93" fmla="*/ 2147483647 h 228"/>
              <a:gd name="T94" fmla="*/ 2147483647 w 362"/>
              <a:gd name="T95" fmla="*/ 2147483647 h 228"/>
              <a:gd name="T96" fmla="*/ 2147483647 w 362"/>
              <a:gd name="T97" fmla="*/ 2147483647 h 228"/>
              <a:gd name="T98" fmla="*/ 2147483647 w 362"/>
              <a:gd name="T99" fmla="*/ 2147483647 h 228"/>
              <a:gd name="T100" fmla="*/ 2147483647 w 362"/>
              <a:gd name="T101" fmla="*/ 2147483647 h 228"/>
              <a:gd name="T102" fmla="*/ 2147483647 w 362"/>
              <a:gd name="T103" fmla="*/ 2147483647 h 228"/>
              <a:gd name="T104" fmla="*/ 2147483647 w 362"/>
              <a:gd name="T105" fmla="*/ 2147483647 h 228"/>
              <a:gd name="T106" fmla="*/ 2147483647 w 362"/>
              <a:gd name="T107" fmla="*/ 2147483647 h 228"/>
              <a:gd name="T108" fmla="*/ 2147483647 w 362"/>
              <a:gd name="T109" fmla="*/ 2147483647 h 228"/>
              <a:gd name="T110" fmla="*/ 2147483647 w 362"/>
              <a:gd name="T111" fmla="*/ 2147483647 h 228"/>
              <a:gd name="T112" fmla="*/ 2147483647 w 362"/>
              <a:gd name="T113" fmla="*/ 2147483647 h 228"/>
              <a:gd name="T114" fmla="*/ 2147483647 w 362"/>
              <a:gd name="T115" fmla="*/ 2147483647 h 228"/>
              <a:gd name="T116" fmla="*/ 2147483647 w 362"/>
              <a:gd name="T117" fmla="*/ 2147483647 h 228"/>
              <a:gd name="T118" fmla="*/ 2147483647 w 362"/>
              <a:gd name="T119" fmla="*/ 2147483647 h 228"/>
              <a:gd name="T120" fmla="*/ 0 w 362"/>
              <a:gd name="T121" fmla="*/ 2147483647 h 228"/>
              <a:gd name="T122" fmla="*/ 2147483647 w 362"/>
              <a:gd name="T123" fmla="*/ 2147483647 h 2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2"/>
              <a:gd name="T187" fmla="*/ 0 h 228"/>
              <a:gd name="T188" fmla="*/ 362 w 362"/>
              <a:gd name="T189" fmla="*/ 228 h 2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2" h="228">
                <a:moveTo>
                  <a:pt x="2" y="144"/>
                </a:moveTo>
                <a:lnTo>
                  <a:pt x="13" y="154"/>
                </a:lnTo>
                <a:lnTo>
                  <a:pt x="11" y="159"/>
                </a:lnTo>
                <a:lnTo>
                  <a:pt x="15" y="169"/>
                </a:lnTo>
                <a:lnTo>
                  <a:pt x="24" y="169"/>
                </a:lnTo>
                <a:lnTo>
                  <a:pt x="60" y="206"/>
                </a:lnTo>
                <a:lnTo>
                  <a:pt x="71" y="208"/>
                </a:lnTo>
                <a:lnTo>
                  <a:pt x="100" y="227"/>
                </a:lnTo>
                <a:lnTo>
                  <a:pt x="115" y="216"/>
                </a:lnTo>
                <a:lnTo>
                  <a:pt x="136" y="218"/>
                </a:lnTo>
                <a:lnTo>
                  <a:pt x="143" y="222"/>
                </a:lnTo>
                <a:lnTo>
                  <a:pt x="158" y="216"/>
                </a:lnTo>
                <a:lnTo>
                  <a:pt x="190" y="202"/>
                </a:lnTo>
                <a:lnTo>
                  <a:pt x="227" y="196"/>
                </a:lnTo>
                <a:lnTo>
                  <a:pt x="242" y="199"/>
                </a:lnTo>
                <a:lnTo>
                  <a:pt x="247" y="208"/>
                </a:lnTo>
                <a:lnTo>
                  <a:pt x="260" y="192"/>
                </a:lnTo>
                <a:lnTo>
                  <a:pt x="277" y="186"/>
                </a:lnTo>
                <a:lnTo>
                  <a:pt x="293" y="183"/>
                </a:lnTo>
                <a:lnTo>
                  <a:pt x="321" y="154"/>
                </a:lnTo>
                <a:lnTo>
                  <a:pt x="329" y="136"/>
                </a:lnTo>
                <a:lnTo>
                  <a:pt x="333" y="101"/>
                </a:lnTo>
                <a:lnTo>
                  <a:pt x="336" y="72"/>
                </a:lnTo>
                <a:lnTo>
                  <a:pt x="347" y="72"/>
                </a:lnTo>
                <a:lnTo>
                  <a:pt x="356" y="61"/>
                </a:lnTo>
                <a:lnTo>
                  <a:pt x="361" y="53"/>
                </a:lnTo>
                <a:lnTo>
                  <a:pt x="350" y="45"/>
                </a:lnTo>
                <a:lnTo>
                  <a:pt x="344" y="48"/>
                </a:lnTo>
                <a:lnTo>
                  <a:pt x="327" y="45"/>
                </a:lnTo>
                <a:lnTo>
                  <a:pt x="318" y="31"/>
                </a:lnTo>
                <a:lnTo>
                  <a:pt x="309" y="13"/>
                </a:lnTo>
                <a:lnTo>
                  <a:pt x="298" y="13"/>
                </a:lnTo>
                <a:lnTo>
                  <a:pt x="280" y="0"/>
                </a:lnTo>
                <a:lnTo>
                  <a:pt x="271" y="2"/>
                </a:lnTo>
                <a:lnTo>
                  <a:pt x="236" y="6"/>
                </a:lnTo>
                <a:lnTo>
                  <a:pt x="229" y="17"/>
                </a:lnTo>
                <a:lnTo>
                  <a:pt x="220" y="29"/>
                </a:lnTo>
                <a:lnTo>
                  <a:pt x="207" y="37"/>
                </a:lnTo>
                <a:lnTo>
                  <a:pt x="195" y="39"/>
                </a:lnTo>
                <a:lnTo>
                  <a:pt x="186" y="37"/>
                </a:lnTo>
                <a:lnTo>
                  <a:pt x="179" y="31"/>
                </a:lnTo>
                <a:lnTo>
                  <a:pt x="173" y="29"/>
                </a:lnTo>
                <a:lnTo>
                  <a:pt x="162" y="35"/>
                </a:lnTo>
                <a:lnTo>
                  <a:pt x="147" y="43"/>
                </a:lnTo>
                <a:lnTo>
                  <a:pt x="117" y="56"/>
                </a:lnTo>
                <a:lnTo>
                  <a:pt x="103" y="58"/>
                </a:lnTo>
                <a:lnTo>
                  <a:pt x="71" y="56"/>
                </a:lnTo>
                <a:lnTo>
                  <a:pt x="67" y="55"/>
                </a:lnTo>
                <a:lnTo>
                  <a:pt x="58" y="41"/>
                </a:lnTo>
                <a:lnTo>
                  <a:pt x="48" y="35"/>
                </a:lnTo>
                <a:lnTo>
                  <a:pt x="45" y="39"/>
                </a:lnTo>
                <a:lnTo>
                  <a:pt x="43" y="53"/>
                </a:lnTo>
                <a:lnTo>
                  <a:pt x="37" y="66"/>
                </a:lnTo>
                <a:lnTo>
                  <a:pt x="26" y="66"/>
                </a:lnTo>
                <a:lnTo>
                  <a:pt x="22" y="70"/>
                </a:lnTo>
                <a:lnTo>
                  <a:pt x="28" y="83"/>
                </a:lnTo>
                <a:lnTo>
                  <a:pt x="27" y="97"/>
                </a:lnTo>
                <a:lnTo>
                  <a:pt x="19" y="109"/>
                </a:lnTo>
                <a:lnTo>
                  <a:pt x="13" y="115"/>
                </a:lnTo>
                <a:lnTo>
                  <a:pt x="4" y="119"/>
                </a:lnTo>
                <a:lnTo>
                  <a:pt x="0" y="130"/>
                </a:lnTo>
                <a:lnTo>
                  <a:pt x="2" y="14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51" name="Freeform 11" descr="Diagonal weit nach unten"/>
          <p:cNvSpPr>
            <a:spLocks noChangeAspect="1"/>
          </p:cNvSpPr>
          <p:nvPr/>
        </p:nvSpPr>
        <p:spPr bwMode="auto">
          <a:xfrm>
            <a:off x="6272512" y="4245472"/>
            <a:ext cx="279896" cy="170259"/>
          </a:xfrm>
          <a:custGeom>
            <a:avLst/>
            <a:gdLst>
              <a:gd name="T0" fmla="*/ 2147483647 w 171"/>
              <a:gd name="T1" fmla="*/ 2147483647 h 104"/>
              <a:gd name="T2" fmla="*/ 2147483647 w 171"/>
              <a:gd name="T3" fmla="*/ 2147483647 h 104"/>
              <a:gd name="T4" fmla="*/ 2147483647 w 171"/>
              <a:gd name="T5" fmla="*/ 2147483647 h 104"/>
              <a:gd name="T6" fmla="*/ 2147483647 w 171"/>
              <a:gd name="T7" fmla="*/ 2147483647 h 104"/>
              <a:gd name="T8" fmla="*/ 2147483647 w 171"/>
              <a:gd name="T9" fmla="*/ 2147483647 h 104"/>
              <a:gd name="T10" fmla="*/ 0 w 171"/>
              <a:gd name="T11" fmla="*/ 2147483647 h 104"/>
              <a:gd name="T12" fmla="*/ 2147483647 w 171"/>
              <a:gd name="T13" fmla="*/ 2147483647 h 104"/>
              <a:gd name="T14" fmla="*/ 2147483647 w 171"/>
              <a:gd name="T15" fmla="*/ 2147483647 h 104"/>
              <a:gd name="T16" fmla="*/ 2147483647 w 171"/>
              <a:gd name="T17" fmla="*/ 2147483647 h 104"/>
              <a:gd name="T18" fmla="*/ 2147483647 w 171"/>
              <a:gd name="T19" fmla="*/ 2147483647 h 104"/>
              <a:gd name="T20" fmla="*/ 2147483647 w 171"/>
              <a:gd name="T21" fmla="*/ 2147483647 h 104"/>
              <a:gd name="T22" fmla="*/ 2147483647 w 171"/>
              <a:gd name="T23" fmla="*/ 2147483647 h 104"/>
              <a:gd name="T24" fmla="*/ 2147483647 w 171"/>
              <a:gd name="T25" fmla="*/ 2147483647 h 104"/>
              <a:gd name="T26" fmla="*/ 2147483647 w 171"/>
              <a:gd name="T27" fmla="*/ 2147483647 h 104"/>
              <a:gd name="T28" fmla="*/ 2147483647 w 171"/>
              <a:gd name="T29" fmla="*/ 2147483647 h 104"/>
              <a:gd name="T30" fmla="*/ 2147483647 w 171"/>
              <a:gd name="T31" fmla="*/ 2147483647 h 104"/>
              <a:gd name="T32" fmla="*/ 2147483647 w 171"/>
              <a:gd name="T33" fmla="*/ 0 h 104"/>
              <a:gd name="T34" fmla="*/ 2147483647 w 171"/>
              <a:gd name="T35" fmla="*/ 2147483647 h 104"/>
              <a:gd name="T36" fmla="*/ 2147483647 w 171"/>
              <a:gd name="T37" fmla="*/ 2147483647 h 104"/>
              <a:gd name="T38" fmla="*/ 2147483647 w 171"/>
              <a:gd name="T39" fmla="*/ 2147483647 h 104"/>
              <a:gd name="T40" fmla="*/ 2147483647 w 171"/>
              <a:gd name="T41" fmla="*/ 2147483647 h 104"/>
              <a:gd name="T42" fmla="*/ 2147483647 w 171"/>
              <a:gd name="T43" fmla="*/ 2147483647 h 104"/>
              <a:gd name="T44" fmla="*/ 2147483647 w 171"/>
              <a:gd name="T45" fmla="*/ 2147483647 h 104"/>
              <a:gd name="T46" fmla="*/ 2147483647 w 171"/>
              <a:gd name="T47" fmla="*/ 2147483647 h 104"/>
              <a:gd name="T48" fmla="*/ 2147483647 w 171"/>
              <a:gd name="T49" fmla="*/ 2147483647 h 104"/>
              <a:gd name="T50" fmla="*/ 2147483647 w 171"/>
              <a:gd name="T51" fmla="*/ 2147483647 h 104"/>
              <a:gd name="T52" fmla="*/ 2147483647 w 171"/>
              <a:gd name="T53" fmla="*/ 2147483647 h 104"/>
              <a:gd name="T54" fmla="*/ 2147483647 w 171"/>
              <a:gd name="T55" fmla="*/ 2147483647 h 10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1"/>
              <a:gd name="T85" fmla="*/ 0 h 104"/>
              <a:gd name="T86" fmla="*/ 171 w 171"/>
              <a:gd name="T87" fmla="*/ 104 h 10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1" h="104">
                <a:moveTo>
                  <a:pt x="15" y="57"/>
                </a:moveTo>
                <a:lnTo>
                  <a:pt x="32" y="75"/>
                </a:lnTo>
                <a:lnTo>
                  <a:pt x="27" y="83"/>
                </a:lnTo>
                <a:lnTo>
                  <a:pt x="19" y="90"/>
                </a:lnTo>
                <a:lnTo>
                  <a:pt x="10" y="92"/>
                </a:lnTo>
                <a:lnTo>
                  <a:pt x="0" y="93"/>
                </a:lnTo>
                <a:lnTo>
                  <a:pt x="17" y="101"/>
                </a:lnTo>
                <a:lnTo>
                  <a:pt x="24" y="103"/>
                </a:lnTo>
                <a:lnTo>
                  <a:pt x="46" y="90"/>
                </a:lnTo>
                <a:lnTo>
                  <a:pt x="93" y="102"/>
                </a:lnTo>
                <a:lnTo>
                  <a:pt x="123" y="66"/>
                </a:lnTo>
                <a:lnTo>
                  <a:pt x="129" y="51"/>
                </a:lnTo>
                <a:lnTo>
                  <a:pt x="135" y="47"/>
                </a:lnTo>
                <a:lnTo>
                  <a:pt x="153" y="49"/>
                </a:lnTo>
                <a:lnTo>
                  <a:pt x="170" y="27"/>
                </a:lnTo>
                <a:lnTo>
                  <a:pt x="168" y="14"/>
                </a:lnTo>
                <a:lnTo>
                  <a:pt x="156" y="0"/>
                </a:lnTo>
                <a:lnTo>
                  <a:pt x="148" y="2"/>
                </a:lnTo>
                <a:lnTo>
                  <a:pt x="140" y="5"/>
                </a:lnTo>
                <a:lnTo>
                  <a:pt x="124" y="1"/>
                </a:lnTo>
                <a:lnTo>
                  <a:pt x="109" y="2"/>
                </a:lnTo>
                <a:lnTo>
                  <a:pt x="94" y="6"/>
                </a:lnTo>
                <a:lnTo>
                  <a:pt x="72" y="5"/>
                </a:lnTo>
                <a:lnTo>
                  <a:pt x="63" y="18"/>
                </a:lnTo>
                <a:lnTo>
                  <a:pt x="27" y="6"/>
                </a:lnTo>
                <a:lnTo>
                  <a:pt x="13" y="6"/>
                </a:lnTo>
                <a:lnTo>
                  <a:pt x="13" y="29"/>
                </a:lnTo>
                <a:lnTo>
                  <a:pt x="15" y="5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52" name="Freeform 12"/>
          <p:cNvSpPr>
            <a:spLocks noChangeAspect="1"/>
          </p:cNvSpPr>
          <p:nvPr/>
        </p:nvSpPr>
        <p:spPr bwMode="auto">
          <a:xfrm>
            <a:off x="6781999" y="4809134"/>
            <a:ext cx="207665" cy="365026"/>
          </a:xfrm>
          <a:custGeom>
            <a:avLst/>
            <a:gdLst>
              <a:gd name="T0" fmla="*/ 2147483647 w 127"/>
              <a:gd name="T1" fmla="*/ 2147483647 h 223"/>
              <a:gd name="T2" fmla="*/ 2147483647 w 127"/>
              <a:gd name="T3" fmla="*/ 2147483647 h 223"/>
              <a:gd name="T4" fmla="*/ 2147483647 w 127"/>
              <a:gd name="T5" fmla="*/ 2147483647 h 223"/>
              <a:gd name="T6" fmla="*/ 2147483647 w 127"/>
              <a:gd name="T7" fmla="*/ 2147483647 h 223"/>
              <a:gd name="T8" fmla="*/ 2147483647 w 127"/>
              <a:gd name="T9" fmla="*/ 2147483647 h 223"/>
              <a:gd name="T10" fmla="*/ 2147483647 w 127"/>
              <a:gd name="T11" fmla="*/ 2147483647 h 223"/>
              <a:gd name="T12" fmla="*/ 2147483647 w 127"/>
              <a:gd name="T13" fmla="*/ 2147483647 h 223"/>
              <a:gd name="T14" fmla="*/ 2147483647 w 127"/>
              <a:gd name="T15" fmla="*/ 2147483647 h 223"/>
              <a:gd name="T16" fmla="*/ 2147483647 w 127"/>
              <a:gd name="T17" fmla="*/ 2147483647 h 223"/>
              <a:gd name="T18" fmla="*/ 0 w 127"/>
              <a:gd name="T19" fmla="*/ 2147483647 h 223"/>
              <a:gd name="T20" fmla="*/ 2147483647 w 127"/>
              <a:gd name="T21" fmla="*/ 2147483647 h 223"/>
              <a:gd name="T22" fmla="*/ 2147483647 w 127"/>
              <a:gd name="T23" fmla="*/ 2147483647 h 223"/>
              <a:gd name="T24" fmla="*/ 2147483647 w 127"/>
              <a:gd name="T25" fmla="*/ 2147483647 h 223"/>
              <a:gd name="T26" fmla="*/ 2147483647 w 127"/>
              <a:gd name="T27" fmla="*/ 2147483647 h 223"/>
              <a:gd name="T28" fmla="*/ 2147483647 w 127"/>
              <a:gd name="T29" fmla="*/ 2147483647 h 223"/>
              <a:gd name="T30" fmla="*/ 2147483647 w 127"/>
              <a:gd name="T31" fmla="*/ 2147483647 h 223"/>
              <a:gd name="T32" fmla="*/ 2147483647 w 127"/>
              <a:gd name="T33" fmla="*/ 2147483647 h 223"/>
              <a:gd name="T34" fmla="*/ 2147483647 w 127"/>
              <a:gd name="T35" fmla="*/ 2147483647 h 223"/>
              <a:gd name="T36" fmla="*/ 2147483647 w 127"/>
              <a:gd name="T37" fmla="*/ 2147483647 h 223"/>
              <a:gd name="T38" fmla="*/ 2147483647 w 127"/>
              <a:gd name="T39" fmla="*/ 2147483647 h 223"/>
              <a:gd name="T40" fmla="*/ 2147483647 w 127"/>
              <a:gd name="T41" fmla="*/ 2147483647 h 223"/>
              <a:gd name="T42" fmla="*/ 2147483647 w 127"/>
              <a:gd name="T43" fmla="*/ 2147483647 h 223"/>
              <a:gd name="T44" fmla="*/ 2147483647 w 127"/>
              <a:gd name="T45" fmla="*/ 2147483647 h 223"/>
              <a:gd name="T46" fmla="*/ 2147483647 w 127"/>
              <a:gd name="T47" fmla="*/ 2147483647 h 223"/>
              <a:gd name="T48" fmla="*/ 2147483647 w 127"/>
              <a:gd name="T49" fmla="*/ 2147483647 h 223"/>
              <a:gd name="T50" fmla="*/ 2147483647 w 127"/>
              <a:gd name="T51" fmla="*/ 2147483647 h 223"/>
              <a:gd name="T52" fmla="*/ 2147483647 w 127"/>
              <a:gd name="T53" fmla="*/ 2147483647 h 223"/>
              <a:gd name="T54" fmla="*/ 2147483647 w 127"/>
              <a:gd name="T55" fmla="*/ 2147483647 h 223"/>
              <a:gd name="T56" fmla="*/ 2147483647 w 127"/>
              <a:gd name="T57" fmla="*/ 2147483647 h 223"/>
              <a:gd name="T58" fmla="*/ 2147483647 w 127"/>
              <a:gd name="T59" fmla="*/ 2147483647 h 223"/>
              <a:gd name="T60" fmla="*/ 2147483647 w 127"/>
              <a:gd name="T61" fmla="*/ 2147483647 h 223"/>
              <a:gd name="T62" fmla="*/ 2147483647 w 127"/>
              <a:gd name="T63" fmla="*/ 2147483647 h 223"/>
              <a:gd name="T64" fmla="*/ 2147483647 w 127"/>
              <a:gd name="T65" fmla="*/ 2147483647 h 223"/>
              <a:gd name="T66" fmla="*/ 2147483647 w 127"/>
              <a:gd name="T67" fmla="*/ 2147483647 h 223"/>
              <a:gd name="T68" fmla="*/ 2147483647 w 127"/>
              <a:gd name="T69" fmla="*/ 2147483647 h 223"/>
              <a:gd name="T70" fmla="*/ 2147483647 w 127"/>
              <a:gd name="T71" fmla="*/ 2147483647 h 223"/>
              <a:gd name="T72" fmla="*/ 2147483647 w 127"/>
              <a:gd name="T73" fmla="*/ 2147483647 h 223"/>
              <a:gd name="T74" fmla="*/ 2147483647 w 127"/>
              <a:gd name="T75" fmla="*/ 2147483647 h 223"/>
              <a:gd name="T76" fmla="*/ 2147483647 w 127"/>
              <a:gd name="T77" fmla="*/ 2147483647 h 223"/>
              <a:gd name="T78" fmla="*/ 2147483647 w 127"/>
              <a:gd name="T79" fmla="*/ 2147483647 h 223"/>
              <a:gd name="T80" fmla="*/ 2147483647 w 127"/>
              <a:gd name="T81" fmla="*/ 2147483647 h 223"/>
              <a:gd name="T82" fmla="*/ 2147483647 w 127"/>
              <a:gd name="T83" fmla="*/ 2147483647 h 223"/>
              <a:gd name="T84" fmla="*/ 2147483647 w 127"/>
              <a:gd name="T85" fmla="*/ 2147483647 h 223"/>
              <a:gd name="T86" fmla="*/ 2147483647 w 127"/>
              <a:gd name="T87" fmla="*/ 0 h 223"/>
              <a:gd name="T88" fmla="*/ 2147483647 w 127"/>
              <a:gd name="T89" fmla="*/ 2147483647 h 223"/>
              <a:gd name="T90" fmla="*/ 2147483647 w 127"/>
              <a:gd name="T91" fmla="*/ 2147483647 h 223"/>
              <a:gd name="T92" fmla="*/ 2147483647 w 127"/>
              <a:gd name="T93" fmla="*/ 2147483647 h 223"/>
              <a:gd name="T94" fmla="*/ 2147483647 w 127"/>
              <a:gd name="T95" fmla="*/ 0 h 223"/>
              <a:gd name="T96" fmla="*/ 2147483647 w 127"/>
              <a:gd name="T97" fmla="*/ 2147483647 h 223"/>
              <a:gd name="T98" fmla="*/ 2147483647 w 127"/>
              <a:gd name="T99" fmla="*/ 2147483647 h 223"/>
              <a:gd name="T100" fmla="*/ 2147483647 w 127"/>
              <a:gd name="T101" fmla="*/ 2147483647 h 223"/>
              <a:gd name="T102" fmla="*/ 2147483647 w 127"/>
              <a:gd name="T103" fmla="*/ 2147483647 h 2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7"/>
              <a:gd name="T157" fmla="*/ 0 h 223"/>
              <a:gd name="T158" fmla="*/ 127 w 127"/>
              <a:gd name="T159" fmla="*/ 223 h 2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7" h="223">
                <a:moveTo>
                  <a:pt x="9" y="50"/>
                </a:moveTo>
                <a:lnTo>
                  <a:pt x="17" y="56"/>
                </a:lnTo>
                <a:lnTo>
                  <a:pt x="17" y="66"/>
                </a:lnTo>
                <a:lnTo>
                  <a:pt x="16" y="72"/>
                </a:lnTo>
                <a:lnTo>
                  <a:pt x="11" y="81"/>
                </a:lnTo>
                <a:lnTo>
                  <a:pt x="11" y="103"/>
                </a:lnTo>
                <a:lnTo>
                  <a:pt x="14" y="111"/>
                </a:lnTo>
                <a:lnTo>
                  <a:pt x="3" y="129"/>
                </a:lnTo>
                <a:lnTo>
                  <a:pt x="6" y="132"/>
                </a:lnTo>
                <a:lnTo>
                  <a:pt x="0" y="142"/>
                </a:lnTo>
                <a:lnTo>
                  <a:pt x="5" y="152"/>
                </a:lnTo>
                <a:lnTo>
                  <a:pt x="6" y="159"/>
                </a:lnTo>
                <a:lnTo>
                  <a:pt x="9" y="150"/>
                </a:lnTo>
                <a:lnTo>
                  <a:pt x="18" y="162"/>
                </a:lnTo>
                <a:lnTo>
                  <a:pt x="17" y="174"/>
                </a:lnTo>
                <a:lnTo>
                  <a:pt x="12" y="179"/>
                </a:lnTo>
                <a:lnTo>
                  <a:pt x="18" y="189"/>
                </a:lnTo>
                <a:lnTo>
                  <a:pt x="26" y="192"/>
                </a:lnTo>
                <a:lnTo>
                  <a:pt x="39" y="200"/>
                </a:lnTo>
                <a:lnTo>
                  <a:pt x="50" y="210"/>
                </a:lnTo>
                <a:lnTo>
                  <a:pt x="52" y="217"/>
                </a:lnTo>
                <a:lnTo>
                  <a:pt x="65" y="222"/>
                </a:lnTo>
                <a:lnTo>
                  <a:pt x="76" y="217"/>
                </a:lnTo>
                <a:lnTo>
                  <a:pt x="89" y="208"/>
                </a:lnTo>
                <a:lnTo>
                  <a:pt x="96" y="194"/>
                </a:lnTo>
                <a:lnTo>
                  <a:pt x="102" y="185"/>
                </a:lnTo>
                <a:lnTo>
                  <a:pt x="113" y="164"/>
                </a:lnTo>
                <a:lnTo>
                  <a:pt x="117" y="148"/>
                </a:lnTo>
                <a:lnTo>
                  <a:pt x="118" y="132"/>
                </a:lnTo>
                <a:lnTo>
                  <a:pt x="126" y="123"/>
                </a:lnTo>
                <a:lnTo>
                  <a:pt x="113" y="119"/>
                </a:lnTo>
                <a:lnTo>
                  <a:pt x="109" y="113"/>
                </a:lnTo>
                <a:lnTo>
                  <a:pt x="102" y="114"/>
                </a:lnTo>
                <a:lnTo>
                  <a:pt x="91" y="109"/>
                </a:lnTo>
                <a:lnTo>
                  <a:pt x="89" y="94"/>
                </a:lnTo>
                <a:lnTo>
                  <a:pt x="85" y="83"/>
                </a:lnTo>
                <a:lnTo>
                  <a:pt x="91" y="71"/>
                </a:lnTo>
                <a:lnTo>
                  <a:pt x="91" y="37"/>
                </a:lnTo>
                <a:lnTo>
                  <a:pt x="91" y="25"/>
                </a:lnTo>
                <a:lnTo>
                  <a:pt x="85" y="18"/>
                </a:lnTo>
                <a:lnTo>
                  <a:pt x="74" y="17"/>
                </a:lnTo>
                <a:lnTo>
                  <a:pt x="66" y="13"/>
                </a:lnTo>
                <a:lnTo>
                  <a:pt x="59" y="2"/>
                </a:lnTo>
                <a:lnTo>
                  <a:pt x="52" y="0"/>
                </a:lnTo>
                <a:lnTo>
                  <a:pt x="48" y="5"/>
                </a:lnTo>
                <a:lnTo>
                  <a:pt x="48" y="2"/>
                </a:lnTo>
                <a:lnTo>
                  <a:pt x="35" y="3"/>
                </a:lnTo>
                <a:lnTo>
                  <a:pt x="28" y="0"/>
                </a:lnTo>
                <a:lnTo>
                  <a:pt x="18" y="6"/>
                </a:lnTo>
                <a:lnTo>
                  <a:pt x="17" y="27"/>
                </a:lnTo>
                <a:lnTo>
                  <a:pt x="14" y="39"/>
                </a:lnTo>
                <a:lnTo>
                  <a:pt x="9" y="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53" name="Freeform 13"/>
          <p:cNvSpPr>
            <a:spLocks noChangeAspect="1"/>
          </p:cNvSpPr>
          <p:nvPr/>
        </p:nvSpPr>
        <p:spPr bwMode="auto">
          <a:xfrm>
            <a:off x="5498605" y="3483175"/>
            <a:ext cx="295374" cy="272157"/>
          </a:xfrm>
          <a:custGeom>
            <a:avLst/>
            <a:gdLst>
              <a:gd name="T0" fmla="*/ 0 w 181"/>
              <a:gd name="T1" fmla="*/ 2147483647 h 166"/>
              <a:gd name="T2" fmla="*/ 2147483647 w 181"/>
              <a:gd name="T3" fmla="*/ 2147483647 h 166"/>
              <a:gd name="T4" fmla="*/ 2147483647 w 181"/>
              <a:gd name="T5" fmla="*/ 2147483647 h 166"/>
              <a:gd name="T6" fmla="*/ 2147483647 w 181"/>
              <a:gd name="T7" fmla="*/ 0 h 166"/>
              <a:gd name="T8" fmla="*/ 2147483647 w 181"/>
              <a:gd name="T9" fmla="*/ 2147483647 h 166"/>
              <a:gd name="T10" fmla="*/ 2147483647 w 181"/>
              <a:gd name="T11" fmla="*/ 2147483647 h 166"/>
              <a:gd name="T12" fmla="*/ 2147483647 w 181"/>
              <a:gd name="T13" fmla="*/ 2147483647 h 166"/>
              <a:gd name="T14" fmla="*/ 2147483647 w 181"/>
              <a:gd name="T15" fmla="*/ 2147483647 h 166"/>
              <a:gd name="T16" fmla="*/ 2147483647 w 181"/>
              <a:gd name="T17" fmla="*/ 2147483647 h 166"/>
              <a:gd name="T18" fmla="*/ 2147483647 w 181"/>
              <a:gd name="T19" fmla="*/ 2147483647 h 166"/>
              <a:gd name="T20" fmla="*/ 2147483647 w 181"/>
              <a:gd name="T21" fmla="*/ 2147483647 h 166"/>
              <a:gd name="T22" fmla="*/ 2147483647 w 181"/>
              <a:gd name="T23" fmla="*/ 2147483647 h 166"/>
              <a:gd name="T24" fmla="*/ 2147483647 w 181"/>
              <a:gd name="T25" fmla="*/ 2147483647 h 166"/>
              <a:gd name="T26" fmla="*/ 2147483647 w 181"/>
              <a:gd name="T27" fmla="*/ 2147483647 h 166"/>
              <a:gd name="T28" fmla="*/ 2147483647 w 181"/>
              <a:gd name="T29" fmla="*/ 2147483647 h 166"/>
              <a:gd name="T30" fmla="*/ 2147483647 w 181"/>
              <a:gd name="T31" fmla="*/ 2147483647 h 166"/>
              <a:gd name="T32" fmla="*/ 2147483647 w 181"/>
              <a:gd name="T33" fmla="*/ 2147483647 h 166"/>
              <a:gd name="T34" fmla="*/ 2147483647 w 181"/>
              <a:gd name="T35" fmla="*/ 2147483647 h 166"/>
              <a:gd name="T36" fmla="*/ 2147483647 w 181"/>
              <a:gd name="T37" fmla="*/ 2147483647 h 166"/>
              <a:gd name="T38" fmla="*/ 2147483647 w 181"/>
              <a:gd name="T39" fmla="*/ 2147483647 h 166"/>
              <a:gd name="T40" fmla="*/ 2147483647 w 181"/>
              <a:gd name="T41" fmla="*/ 2147483647 h 166"/>
              <a:gd name="T42" fmla="*/ 2147483647 w 181"/>
              <a:gd name="T43" fmla="*/ 2147483647 h 166"/>
              <a:gd name="T44" fmla="*/ 2147483647 w 181"/>
              <a:gd name="T45" fmla="*/ 2147483647 h 166"/>
              <a:gd name="T46" fmla="*/ 2147483647 w 181"/>
              <a:gd name="T47" fmla="*/ 2147483647 h 166"/>
              <a:gd name="T48" fmla="*/ 2147483647 w 181"/>
              <a:gd name="T49" fmla="*/ 2147483647 h 166"/>
              <a:gd name="T50" fmla="*/ 2147483647 w 181"/>
              <a:gd name="T51" fmla="*/ 2147483647 h 166"/>
              <a:gd name="T52" fmla="*/ 2147483647 w 181"/>
              <a:gd name="T53" fmla="*/ 2147483647 h 166"/>
              <a:gd name="T54" fmla="*/ 2147483647 w 181"/>
              <a:gd name="T55" fmla="*/ 2147483647 h 166"/>
              <a:gd name="T56" fmla="*/ 2147483647 w 181"/>
              <a:gd name="T57" fmla="*/ 2147483647 h 166"/>
              <a:gd name="T58" fmla="*/ 2147483647 w 181"/>
              <a:gd name="T59" fmla="*/ 2147483647 h 166"/>
              <a:gd name="T60" fmla="*/ 2147483647 w 181"/>
              <a:gd name="T61" fmla="*/ 2147483647 h 166"/>
              <a:gd name="T62" fmla="*/ 2147483647 w 181"/>
              <a:gd name="T63" fmla="*/ 2147483647 h 166"/>
              <a:gd name="T64" fmla="*/ 2147483647 w 181"/>
              <a:gd name="T65" fmla="*/ 2147483647 h 166"/>
              <a:gd name="T66" fmla="*/ 2147483647 w 181"/>
              <a:gd name="T67" fmla="*/ 2147483647 h 166"/>
              <a:gd name="T68" fmla="*/ 2147483647 w 181"/>
              <a:gd name="T69" fmla="*/ 2147483647 h 166"/>
              <a:gd name="T70" fmla="*/ 2147483647 w 181"/>
              <a:gd name="T71" fmla="*/ 2147483647 h 166"/>
              <a:gd name="T72" fmla="*/ 2147483647 w 181"/>
              <a:gd name="T73" fmla="*/ 2147483647 h 166"/>
              <a:gd name="T74" fmla="*/ 2147483647 w 181"/>
              <a:gd name="T75" fmla="*/ 2147483647 h 166"/>
              <a:gd name="T76" fmla="*/ 2147483647 w 181"/>
              <a:gd name="T77" fmla="*/ 2147483647 h 166"/>
              <a:gd name="T78" fmla="*/ 0 w 181"/>
              <a:gd name="T79" fmla="*/ 2147483647 h 1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1"/>
              <a:gd name="T121" fmla="*/ 0 h 166"/>
              <a:gd name="T122" fmla="*/ 181 w 181"/>
              <a:gd name="T123" fmla="*/ 166 h 16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1" h="166">
                <a:moveTo>
                  <a:pt x="0" y="29"/>
                </a:moveTo>
                <a:lnTo>
                  <a:pt x="4" y="23"/>
                </a:lnTo>
                <a:lnTo>
                  <a:pt x="3" y="15"/>
                </a:lnTo>
                <a:lnTo>
                  <a:pt x="30" y="0"/>
                </a:lnTo>
                <a:lnTo>
                  <a:pt x="32" y="5"/>
                </a:lnTo>
                <a:lnTo>
                  <a:pt x="52" y="2"/>
                </a:lnTo>
                <a:lnTo>
                  <a:pt x="68" y="2"/>
                </a:lnTo>
                <a:lnTo>
                  <a:pt x="62" y="11"/>
                </a:lnTo>
                <a:lnTo>
                  <a:pt x="65" y="21"/>
                </a:lnTo>
                <a:lnTo>
                  <a:pt x="78" y="26"/>
                </a:lnTo>
                <a:lnTo>
                  <a:pt x="91" y="25"/>
                </a:lnTo>
                <a:lnTo>
                  <a:pt x="101" y="17"/>
                </a:lnTo>
                <a:lnTo>
                  <a:pt x="118" y="15"/>
                </a:lnTo>
                <a:lnTo>
                  <a:pt x="123" y="22"/>
                </a:lnTo>
                <a:lnTo>
                  <a:pt x="133" y="28"/>
                </a:lnTo>
                <a:lnTo>
                  <a:pt x="148" y="29"/>
                </a:lnTo>
                <a:lnTo>
                  <a:pt x="145" y="42"/>
                </a:lnTo>
                <a:lnTo>
                  <a:pt x="146" y="67"/>
                </a:lnTo>
                <a:lnTo>
                  <a:pt x="149" y="82"/>
                </a:lnTo>
                <a:lnTo>
                  <a:pt x="165" y="80"/>
                </a:lnTo>
                <a:lnTo>
                  <a:pt x="170" y="91"/>
                </a:lnTo>
                <a:lnTo>
                  <a:pt x="171" y="100"/>
                </a:lnTo>
                <a:lnTo>
                  <a:pt x="180" y="113"/>
                </a:lnTo>
                <a:lnTo>
                  <a:pt x="169" y="122"/>
                </a:lnTo>
                <a:lnTo>
                  <a:pt x="160" y="129"/>
                </a:lnTo>
                <a:lnTo>
                  <a:pt x="150" y="129"/>
                </a:lnTo>
                <a:lnTo>
                  <a:pt x="138" y="132"/>
                </a:lnTo>
                <a:lnTo>
                  <a:pt x="138" y="146"/>
                </a:lnTo>
                <a:lnTo>
                  <a:pt x="132" y="155"/>
                </a:lnTo>
                <a:lnTo>
                  <a:pt x="120" y="165"/>
                </a:lnTo>
                <a:lnTo>
                  <a:pt x="98" y="148"/>
                </a:lnTo>
                <a:lnTo>
                  <a:pt x="92" y="133"/>
                </a:lnTo>
                <a:lnTo>
                  <a:pt x="73" y="129"/>
                </a:lnTo>
                <a:lnTo>
                  <a:pt x="66" y="109"/>
                </a:lnTo>
                <a:lnTo>
                  <a:pt x="52" y="97"/>
                </a:lnTo>
                <a:lnTo>
                  <a:pt x="47" y="83"/>
                </a:lnTo>
                <a:lnTo>
                  <a:pt x="36" y="69"/>
                </a:lnTo>
                <a:lnTo>
                  <a:pt x="28" y="54"/>
                </a:lnTo>
                <a:lnTo>
                  <a:pt x="14" y="44"/>
                </a:lnTo>
                <a:lnTo>
                  <a:pt x="0" y="29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65550" name="Freeform 14"/>
          <p:cNvSpPr>
            <a:spLocks noChangeAspect="1"/>
          </p:cNvSpPr>
          <p:nvPr/>
        </p:nvSpPr>
        <p:spPr bwMode="auto">
          <a:xfrm>
            <a:off x="5697240" y="3694708"/>
            <a:ext cx="81260" cy="104478"/>
          </a:xfrm>
          <a:custGeom>
            <a:avLst/>
            <a:gdLst>
              <a:gd name="T0" fmla="*/ 2147483647 w 50"/>
              <a:gd name="T1" fmla="*/ 2147483647 h 64"/>
              <a:gd name="T2" fmla="*/ 2147483647 w 50"/>
              <a:gd name="T3" fmla="*/ 2147483647 h 64"/>
              <a:gd name="T4" fmla="*/ 2147483647 w 50"/>
              <a:gd name="T5" fmla="*/ 2147483647 h 64"/>
              <a:gd name="T6" fmla="*/ 2147483647 w 50"/>
              <a:gd name="T7" fmla="*/ 2147483647 h 64"/>
              <a:gd name="T8" fmla="*/ 2147483647 w 50"/>
              <a:gd name="T9" fmla="*/ 2147483647 h 64"/>
              <a:gd name="T10" fmla="*/ 2147483647 w 50"/>
              <a:gd name="T11" fmla="*/ 2147483647 h 64"/>
              <a:gd name="T12" fmla="*/ 2147483647 w 50"/>
              <a:gd name="T13" fmla="*/ 0 h 64"/>
              <a:gd name="T14" fmla="*/ 2147483647 w 50"/>
              <a:gd name="T15" fmla="*/ 0 h 64"/>
              <a:gd name="T16" fmla="*/ 2147483647 w 50"/>
              <a:gd name="T17" fmla="*/ 2147483647 h 64"/>
              <a:gd name="T18" fmla="*/ 2147483647 w 50"/>
              <a:gd name="T19" fmla="*/ 2147483647 h 64"/>
              <a:gd name="T20" fmla="*/ 2147483647 w 50"/>
              <a:gd name="T21" fmla="*/ 2147483647 h 64"/>
              <a:gd name="T22" fmla="*/ 0 w 50"/>
              <a:gd name="T23" fmla="*/ 2147483647 h 64"/>
              <a:gd name="T24" fmla="*/ 2147483647 w 50"/>
              <a:gd name="T25" fmla="*/ 2147483647 h 64"/>
              <a:gd name="T26" fmla="*/ 2147483647 w 50"/>
              <a:gd name="T27" fmla="*/ 2147483647 h 64"/>
              <a:gd name="T28" fmla="*/ 2147483647 w 50"/>
              <a:gd name="T29" fmla="*/ 2147483647 h 64"/>
              <a:gd name="T30" fmla="*/ 2147483647 w 50"/>
              <a:gd name="T31" fmla="*/ 2147483647 h 64"/>
              <a:gd name="T32" fmla="*/ 2147483647 w 5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64"/>
              <a:gd name="T53" fmla="*/ 50 w 5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64">
                <a:moveTo>
                  <a:pt x="35" y="63"/>
                </a:moveTo>
                <a:lnTo>
                  <a:pt x="38" y="43"/>
                </a:lnTo>
                <a:lnTo>
                  <a:pt x="49" y="35"/>
                </a:lnTo>
                <a:lnTo>
                  <a:pt x="49" y="25"/>
                </a:lnTo>
                <a:lnTo>
                  <a:pt x="43" y="18"/>
                </a:lnTo>
                <a:lnTo>
                  <a:pt x="37" y="8"/>
                </a:lnTo>
                <a:lnTo>
                  <a:pt x="34" y="0"/>
                </a:lnTo>
                <a:lnTo>
                  <a:pt x="22" y="0"/>
                </a:lnTo>
                <a:lnTo>
                  <a:pt x="15" y="3"/>
                </a:lnTo>
                <a:lnTo>
                  <a:pt x="15" y="17"/>
                </a:lnTo>
                <a:lnTo>
                  <a:pt x="8" y="28"/>
                </a:lnTo>
                <a:lnTo>
                  <a:pt x="0" y="32"/>
                </a:lnTo>
                <a:lnTo>
                  <a:pt x="4" y="42"/>
                </a:lnTo>
                <a:lnTo>
                  <a:pt x="14" y="44"/>
                </a:lnTo>
                <a:lnTo>
                  <a:pt x="24" y="47"/>
                </a:lnTo>
                <a:lnTo>
                  <a:pt x="30" y="53"/>
                </a:lnTo>
                <a:lnTo>
                  <a:pt x="35" y="63"/>
                </a:lnTo>
              </a:path>
            </a:pathLst>
          </a:custGeom>
          <a:solidFill>
            <a:srgbClr val="FFCC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grpSp>
        <p:nvGrpSpPr>
          <p:cNvPr id="31755" name="Group 15"/>
          <p:cNvGrpSpPr>
            <a:grpSpLocks noChangeAspect="1"/>
          </p:cNvGrpSpPr>
          <p:nvPr/>
        </p:nvGrpSpPr>
        <p:grpSpPr bwMode="auto">
          <a:xfrm>
            <a:off x="6019702" y="2789238"/>
            <a:ext cx="486271" cy="402431"/>
            <a:chOff x="2149" y="1710"/>
            <a:chExt cx="297" cy="246"/>
          </a:xfrm>
        </p:grpSpPr>
        <p:sp>
          <p:nvSpPr>
            <p:cNvPr id="31878" name="Freeform 16"/>
            <p:cNvSpPr>
              <a:spLocks noChangeAspect="1"/>
            </p:cNvSpPr>
            <p:nvPr/>
          </p:nvSpPr>
          <p:spPr bwMode="auto">
            <a:xfrm>
              <a:off x="2149" y="1760"/>
              <a:ext cx="125" cy="162"/>
            </a:xfrm>
            <a:custGeom>
              <a:avLst/>
              <a:gdLst>
                <a:gd name="T0" fmla="*/ 9 w 125"/>
                <a:gd name="T1" fmla="*/ 137 h 162"/>
                <a:gd name="T2" fmla="*/ 16 w 125"/>
                <a:gd name="T3" fmla="*/ 149 h 162"/>
                <a:gd name="T4" fmla="*/ 30 w 125"/>
                <a:gd name="T5" fmla="*/ 149 h 162"/>
                <a:gd name="T6" fmla="*/ 43 w 125"/>
                <a:gd name="T7" fmla="*/ 153 h 162"/>
                <a:gd name="T8" fmla="*/ 52 w 125"/>
                <a:gd name="T9" fmla="*/ 161 h 162"/>
                <a:gd name="T10" fmla="*/ 62 w 125"/>
                <a:gd name="T11" fmla="*/ 161 h 162"/>
                <a:gd name="T12" fmla="*/ 55 w 125"/>
                <a:gd name="T13" fmla="*/ 151 h 162"/>
                <a:gd name="T14" fmla="*/ 61 w 125"/>
                <a:gd name="T15" fmla="*/ 137 h 162"/>
                <a:gd name="T16" fmla="*/ 66 w 125"/>
                <a:gd name="T17" fmla="*/ 122 h 162"/>
                <a:gd name="T18" fmla="*/ 70 w 125"/>
                <a:gd name="T19" fmla="*/ 104 h 162"/>
                <a:gd name="T20" fmla="*/ 84 w 125"/>
                <a:gd name="T21" fmla="*/ 94 h 162"/>
                <a:gd name="T22" fmla="*/ 96 w 125"/>
                <a:gd name="T23" fmla="*/ 87 h 162"/>
                <a:gd name="T24" fmla="*/ 96 w 125"/>
                <a:gd name="T25" fmla="*/ 77 h 162"/>
                <a:gd name="T26" fmla="*/ 96 w 125"/>
                <a:gd name="T27" fmla="*/ 61 h 162"/>
                <a:gd name="T28" fmla="*/ 98 w 125"/>
                <a:gd name="T29" fmla="*/ 54 h 162"/>
                <a:gd name="T30" fmla="*/ 109 w 125"/>
                <a:gd name="T31" fmla="*/ 52 h 162"/>
                <a:gd name="T32" fmla="*/ 114 w 125"/>
                <a:gd name="T33" fmla="*/ 56 h 162"/>
                <a:gd name="T34" fmla="*/ 124 w 125"/>
                <a:gd name="T35" fmla="*/ 44 h 162"/>
                <a:gd name="T36" fmla="*/ 120 w 125"/>
                <a:gd name="T37" fmla="*/ 34 h 162"/>
                <a:gd name="T38" fmla="*/ 114 w 125"/>
                <a:gd name="T39" fmla="*/ 33 h 162"/>
                <a:gd name="T40" fmla="*/ 103 w 125"/>
                <a:gd name="T41" fmla="*/ 33 h 162"/>
                <a:gd name="T42" fmla="*/ 98 w 125"/>
                <a:gd name="T43" fmla="*/ 33 h 162"/>
                <a:gd name="T44" fmla="*/ 96 w 125"/>
                <a:gd name="T45" fmla="*/ 17 h 162"/>
                <a:gd name="T46" fmla="*/ 96 w 125"/>
                <a:gd name="T47" fmla="*/ 3 h 162"/>
                <a:gd name="T48" fmla="*/ 89 w 125"/>
                <a:gd name="T49" fmla="*/ 0 h 162"/>
                <a:gd name="T50" fmla="*/ 85 w 125"/>
                <a:gd name="T51" fmla="*/ 5 h 162"/>
                <a:gd name="T52" fmla="*/ 66 w 125"/>
                <a:gd name="T53" fmla="*/ 1 h 162"/>
                <a:gd name="T54" fmla="*/ 62 w 125"/>
                <a:gd name="T55" fmla="*/ 6 h 162"/>
                <a:gd name="T56" fmla="*/ 66 w 125"/>
                <a:gd name="T57" fmla="*/ 19 h 162"/>
                <a:gd name="T58" fmla="*/ 65 w 125"/>
                <a:gd name="T59" fmla="*/ 33 h 162"/>
                <a:gd name="T60" fmla="*/ 57 w 125"/>
                <a:gd name="T61" fmla="*/ 23 h 162"/>
                <a:gd name="T62" fmla="*/ 54 w 125"/>
                <a:gd name="T63" fmla="*/ 15 h 162"/>
                <a:gd name="T64" fmla="*/ 43 w 125"/>
                <a:gd name="T65" fmla="*/ 17 h 162"/>
                <a:gd name="T66" fmla="*/ 38 w 125"/>
                <a:gd name="T67" fmla="*/ 25 h 162"/>
                <a:gd name="T68" fmla="*/ 35 w 125"/>
                <a:gd name="T69" fmla="*/ 28 h 162"/>
                <a:gd name="T70" fmla="*/ 35 w 125"/>
                <a:gd name="T71" fmla="*/ 40 h 162"/>
                <a:gd name="T72" fmla="*/ 33 w 125"/>
                <a:gd name="T73" fmla="*/ 38 h 162"/>
                <a:gd name="T74" fmla="*/ 24 w 125"/>
                <a:gd name="T75" fmla="*/ 23 h 162"/>
                <a:gd name="T76" fmla="*/ 19 w 125"/>
                <a:gd name="T77" fmla="*/ 17 h 162"/>
                <a:gd name="T78" fmla="*/ 13 w 125"/>
                <a:gd name="T79" fmla="*/ 21 h 162"/>
                <a:gd name="T80" fmla="*/ 14 w 125"/>
                <a:gd name="T81" fmla="*/ 29 h 162"/>
                <a:gd name="T82" fmla="*/ 14 w 125"/>
                <a:gd name="T83" fmla="*/ 34 h 162"/>
                <a:gd name="T84" fmla="*/ 6 w 125"/>
                <a:gd name="T85" fmla="*/ 38 h 162"/>
                <a:gd name="T86" fmla="*/ 6 w 125"/>
                <a:gd name="T87" fmla="*/ 50 h 162"/>
                <a:gd name="T88" fmla="*/ 13 w 125"/>
                <a:gd name="T89" fmla="*/ 61 h 162"/>
                <a:gd name="T90" fmla="*/ 13 w 125"/>
                <a:gd name="T91" fmla="*/ 69 h 162"/>
                <a:gd name="T92" fmla="*/ 9 w 125"/>
                <a:gd name="T93" fmla="*/ 77 h 162"/>
                <a:gd name="T94" fmla="*/ 0 w 125"/>
                <a:gd name="T95" fmla="*/ 85 h 162"/>
                <a:gd name="T96" fmla="*/ 2 w 125"/>
                <a:gd name="T97" fmla="*/ 94 h 162"/>
                <a:gd name="T98" fmla="*/ 11 w 125"/>
                <a:gd name="T99" fmla="*/ 102 h 162"/>
                <a:gd name="T100" fmla="*/ 14 w 125"/>
                <a:gd name="T101" fmla="*/ 111 h 162"/>
                <a:gd name="T102" fmla="*/ 13 w 125"/>
                <a:gd name="T103" fmla="*/ 128 h 162"/>
                <a:gd name="T104" fmla="*/ 9 w 125"/>
                <a:gd name="T105" fmla="*/ 137 h 1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"/>
                <a:gd name="T160" fmla="*/ 0 h 162"/>
                <a:gd name="T161" fmla="*/ 125 w 125"/>
                <a:gd name="T162" fmla="*/ 162 h 1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" h="162">
                  <a:moveTo>
                    <a:pt x="9" y="137"/>
                  </a:moveTo>
                  <a:lnTo>
                    <a:pt x="16" y="149"/>
                  </a:lnTo>
                  <a:lnTo>
                    <a:pt x="30" y="149"/>
                  </a:lnTo>
                  <a:lnTo>
                    <a:pt x="43" y="153"/>
                  </a:lnTo>
                  <a:lnTo>
                    <a:pt x="52" y="161"/>
                  </a:lnTo>
                  <a:lnTo>
                    <a:pt x="62" y="161"/>
                  </a:lnTo>
                  <a:lnTo>
                    <a:pt x="55" y="151"/>
                  </a:lnTo>
                  <a:lnTo>
                    <a:pt x="61" y="137"/>
                  </a:lnTo>
                  <a:lnTo>
                    <a:pt x="66" y="122"/>
                  </a:lnTo>
                  <a:lnTo>
                    <a:pt x="70" y="104"/>
                  </a:lnTo>
                  <a:lnTo>
                    <a:pt x="84" y="94"/>
                  </a:lnTo>
                  <a:lnTo>
                    <a:pt x="96" y="87"/>
                  </a:lnTo>
                  <a:lnTo>
                    <a:pt x="96" y="77"/>
                  </a:lnTo>
                  <a:lnTo>
                    <a:pt x="96" y="61"/>
                  </a:lnTo>
                  <a:lnTo>
                    <a:pt x="98" y="54"/>
                  </a:lnTo>
                  <a:lnTo>
                    <a:pt x="109" y="52"/>
                  </a:lnTo>
                  <a:lnTo>
                    <a:pt x="114" y="56"/>
                  </a:lnTo>
                  <a:lnTo>
                    <a:pt x="124" y="44"/>
                  </a:lnTo>
                  <a:lnTo>
                    <a:pt x="120" y="34"/>
                  </a:lnTo>
                  <a:lnTo>
                    <a:pt x="114" y="33"/>
                  </a:lnTo>
                  <a:lnTo>
                    <a:pt x="103" y="33"/>
                  </a:lnTo>
                  <a:lnTo>
                    <a:pt x="98" y="33"/>
                  </a:lnTo>
                  <a:lnTo>
                    <a:pt x="96" y="17"/>
                  </a:lnTo>
                  <a:lnTo>
                    <a:pt x="96" y="3"/>
                  </a:lnTo>
                  <a:lnTo>
                    <a:pt x="89" y="0"/>
                  </a:lnTo>
                  <a:lnTo>
                    <a:pt x="85" y="5"/>
                  </a:lnTo>
                  <a:lnTo>
                    <a:pt x="66" y="1"/>
                  </a:lnTo>
                  <a:lnTo>
                    <a:pt x="62" y="6"/>
                  </a:lnTo>
                  <a:lnTo>
                    <a:pt x="66" y="19"/>
                  </a:lnTo>
                  <a:lnTo>
                    <a:pt x="65" y="33"/>
                  </a:lnTo>
                  <a:lnTo>
                    <a:pt x="57" y="23"/>
                  </a:lnTo>
                  <a:lnTo>
                    <a:pt x="54" y="15"/>
                  </a:lnTo>
                  <a:lnTo>
                    <a:pt x="43" y="17"/>
                  </a:lnTo>
                  <a:lnTo>
                    <a:pt x="38" y="25"/>
                  </a:lnTo>
                  <a:lnTo>
                    <a:pt x="35" y="28"/>
                  </a:lnTo>
                  <a:lnTo>
                    <a:pt x="35" y="40"/>
                  </a:lnTo>
                  <a:lnTo>
                    <a:pt x="33" y="38"/>
                  </a:lnTo>
                  <a:lnTo>
                    <a:pt x="24" y="23"/>
                  </a:lnTo>
                  <a:lnTo>
                    <a:pt x="19" y="17"/>
                  </a:lnTo>
                  <a:lnTo>
                    <a:pt x="13" y="21"/>
                  </a:lnTo>
                  <a:lnTo>
                    <a:pt x="14" y="29"/>
                  </a:lnTo>
                  <a:lnTo>
                    <a:pt x="14" y="34"/>
                  </a:lnTo>
                  <a:lnTo>
                    <a:pt x="6" y="38"/>
                  </a:lnTo>
                  <a:lnTo>
                    <a:pt x="6" y="50"/>
                  </a:lnTo>
                  <a:lnTo>
                    <a:pt x="13" y="61"/>
                  </a:lnTo>
                  <a:lnTo>
                    <a:pt x="13" y="69"/>
                  </a:lnTo>
                  <a:lnTo>
                    <a:pt x="9" y="77"/>
                  </a:lnTo>
                  <a:lnTo>
                    <a:pt x="0" y="85"/>
                  </a:lnTo>
                  <a:lnTo>
                    <a:pt x="2" y="94"/>
                  </a:lnTo>
                  <a:lnTo>
                    <a:pt x="11" y="102"/>
                  </a:lnTo>
                  <a:lnTo>
                    <a:pt x="14" y="111"/>
                  </a:lnTo>
                  <a:lnTo>
                    <a:pt x="13" y="128"/>
                  </a:lnTo>
                  <a:lnTo>
                    <a:pt x="9" y="137"/>
                  </a:lnTo>
                </a:path>
              </a:pathLst>
            </a:custGeom>
            <a:solidFill>
              <a:srgbClr val="FF66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79" name="Freeform 17"/>
            <p:cNvSpPr>
              <a:spLocks noChangeAspect="1"/>
            </p:cNvSpPr>
            <p:nvPr/>
          </p:nvSpPr>
          <p:spPr bwMode="auto">
            <a:xfrm>
              <a:off x="2174" y="1710"/>
              <a:ext cx="95" cy="62"/>
            </a:xfrm>
            <a:custGeom>
              <a:avLst/>
              <a:gdLst>
                <a:gd name="T0" fmla="*/ 0 w 95"/>
                <a:gd name="T1" fmla="*/ 59 h 62"/>
                <a:gd name="T2" fmla="*/ 8 w 95"/>
                <a:gd name="T3" fmla="*/ 61 h 62"/>
                <a:gd name="T4" fmla="*/ 18 w 95"/>
                <a:gd name="T5" fmla="*/ 54 h 62"/>
                <a:gd name="T6" fmla="*/ 27 w 95"/>
                <a:gd name="T7" fmla="*/ 42 h 62"/>
                <a:gd name="T8" fmla="*/ 53 w 95"/>
                <a:gd name="T9" fmla="*/ 42 h 62"/>
                <a:gd name="T10" fmla="*/ 75 w 95"/>
                <a:gd name="T11" fmla="*/ 38 h 62"/>
                <a:gd name="T12" fmla="*/ 88 w 95"/>
                <a:gd name="T13" fmla="*/ 27 h 62"/>
                <a:gd name="T14" fmla="*/ 92 w 95"/>
                <a:gd name="T15" fmla="*/ 14 h 62"/>
                <a:gd name="T16" fmla="*/ 94 w 95"/>
                <a:gd name="T17" fmla="*/ 0 h 62"/>
                <a:gd name="T18" fmla="*/ 77 w 95"/>
                <a:gd name="T19" fmla="*/ 8 h 62"/>
                <a:gd name="T20" fmla="*/ 45 w 95"/>
                <a:gd name="T21" fmla="*/ 24 h 62"/>
                <a:gd name="T22" fmla="*/ 36 w 95"/>
                <a:gd name="T23" fmla="*/ 25 h 62"/>
                <a:gd name="T24" fmla="*/ 27 w 95"/>
                <a:gd name="T25" fmla="*/ 33 h 62"/>
                <a:gd name="T26" fmla="*/ 8 w 95"/>
                <a:gd name="T27" fmla="*/ 36 h 62"/>
                <a:gd name="T28" fmla="*/ 0 w 95"/>
                <a:gd name="T29" fmla="*/ 41 h 62"/>
                <a:gd name="T30" fmla="*/ 0 w 95"/>
                <a:gd name="T31" fmla="*/ 5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"/>
                <a:gd name="T49" fmla="*/ 0 h 62"/>
                <a:gd name="T50" fmla="*/ 95 w 95"/>
                <a:gd name="T51" fmla="*/ 62 h 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" h="62">
                  <a:moveTo>
                    <a:pt x="0" y="59"/>
                  </a:moveTo>
                  <a:lnTo>
                    <a:pt x="8" y="61"/>
                  </a:lnTo>
                  <a:lnTo>
                    <a:pt x="18" y="54"/>
                  </a:lnTo>
                  <a:lnTo>
                    <a:pt x="27" y="42"/>
                  </a:lnTo>
                  <a:lnTo>
                    <a:pt x="53" y="42"/>
                  </a:lnTo>
                  <a:lnTo>
                    <a:pt x="75" y="38"/>
                  </a:lnTo>
                  <a:lnTo>
                    <a:pt x="88" y="27"/>
                  </a:lnTo>
                  <a:lnTo>
                    <a:pt x="92" y="14"/>
                  </a:lnTo>
                  <a:lnTo>
                    <a:pt x="94" y="0"/>
                  </a:lnTo>
                  <a:lnTo>
                    <a:pt x="77" y="8"/>
                  </a:lnTo>
                  <a:lnTo>
                    <a:pt x="45" y="24"/>
                  </a:lnTo>
                  <a:lnTo>
                    <a:pt x="36" y="25"/>
                  </a:lnTo>
                  <a:lnTo>
                    <a:pt x="27" y="33"/>
                  </a:lnTo>
                  <a:lnTo>
                    <a:pt x="8" y="36"/>
                  </a:lnTo>
                  <a:lnTo>
                    <a:pt x="0" y="41"/>
                  </a:lnTo>
                  <a:lnTo>
                    <a:pt x="0" y="59"/>
                  </a:lnTo>
                </a:path>
              </a:pathLst>
            </a:custGeom>
            <a:solidFill>
              <a:srgbClr val="FF66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80" name="Freeform 18"/>
            <p:cNvSpPr>
              <a:spLocks noChangeAspect="1"/>
            </p:cNvSpPr>
            <p:nvPr/>
          </p:nvSpPr>
          <p:spPr bwMode="auto">
            <a:xfrm>
              <a:off x="2222" y="1860"/>
              <a:ext cx="42" cy="53"/>
            </a:xfrm>
            <a:custGeom>
              <a:avLst/>
              <a:gdLst>
                <a:gd name="T0" fmla="*/ 13 w 42"/>
                <a:gd name="T1" fmla="*/ 0 h 53"/>
                <a:gd name="T2" fmla="*/ 39 w 42"/>
                <a:gd name="T3" fmla="*/ 19 h 53"/>
                <a:gd name="T4" fmla="*/ 41 w 42"/>
                <a:gd name="T5" fmla="*/ 27 h 53"/>
                <a:gd name="T6" fmla="*/ 31 w 42"/>
                <a:gd name="T7" fmla="*/ 37 h 53"/>
                <a:gd name="T8" fmla="*/ 23 w 42"/>
                <a:gd name="T9" fmla="*/ 44 h 53"/>
                <a:gd name="T10" fmla="*/ 24 w 42"/>
                <a:gd name="T11" fmla="*/ 52 h 53"/>
                <a:gd name="T12" fmla="*/ 13 w 42"/>
                <a:gd name="T13" fmla="*/ 50 h 53"/>
                <a:gd name="T14" fmla="*/ 2 w 42"/>
                <a:gd name="T15" fmla="*/ 37 h 53"/>
                <a:gd name="T16" fmla="*/ 0 w 42"/>
                <a:gd name="T17" fmla="*/ 27 h 53"/>
                <a:gd name="T18" fmla="*/ 5 w 42"/>
                <a:gd name="T19" fmla="*/ 15 h 53"/>
                <a:gd name="T20" fmla="*/ 13 w 42"/>
                <a:gd name="T21" fmla="*/ 0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53"/>
                <a:gd name="T35" fmla="*/ 42 w 42"/>
                <a:gd name="T36" fmla="*/ 53 h 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53">
                  <a:moveTo>
                    <a:pt x="13" y="0"/>
                  </a:moveTo>
                  <a:lnTo>
                    <a:pt x="39" y="19"/>
                  </a:lnTo>
                  <a:lnTo>
                    <a:pt x="41" y="27"/>
                  </a:lnTo>
                  <a:lnTo>
                    <a:pt x="31" y="37"/>
                  </a:lnTo>
                  <a:lnTo>
                    <a:pt x="23" y="44"/>
                  </a:lnTo>
                  <a:lnTo>
                    <a:pt x="24" y="52"/>
                  </a:lnTo>
                  <a:lnTo>
                    <a:pt x="13" y="50"/>
                  </a:lnTo>
                  <a:lnTo>
                    <a:pt x="2" y="37"/>
                  </a:lnTo>
                  <a:lnTo>
                    <a:pt x="0" y="27"/>
                  </a:lnTo>
                  <a:lnTo>
                    <a:pt x="5" y="15"/>
                  </a:lnTo>
                  <a:lnTo>
                    <a:pt x="13" y="0"/>
                  </a:lnTo>
                </a:path>
              </a:pathLst>
            </a:custGeom>
            <a:solidFill>
              <a:srgbClr val="FF66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81" name="Freeform 19"/>
            <p:cNvSpPr>
              <a:spLocks noChangeAspect="1"/>
            </p:cNvSpPr>
            <p:nvPr/>
          </p:nvSpPr>
          <p:spPr bwMode="auto">
            <a:xfrm>
              <a:off x="2273" y="1845"/>
              <a:ext cx="60" cy="77"/>
            </a:xfrm>
            <a:custGeom>
              <a:avLst/>
              <a:gdLst>
                <a:gd name="T0" fmla="*/ 55 w 60"/>
                <a:gd name="T1" fmla="*/ 0 h 77"/>
                <a:gd name="T2" fmla="*/ 59 w 60"/>
                <a:gd name="T3" fmla="*/ 4 h 77"/>
                <a:gd name="T4" fmla="*/ 55 w 60"/>
                <a:gd name="T5" fmla="*/ 9 h 77"/>
                <a:gd name="T6" fmla="*/ 59 w 60"/>
                <a:gd name="T7" fmla="*/ 17 h 77"/>
                <a:gd name="T8" fmla="*/ 54 w 60"/>
                <a:gd name="T9" fmla="*/ 26 h 77"/>
                <a:gd name="T10" fmla="*/ 46 w 60"/>
                <a:gd name="T11" fmla="*/ 35 h 77"/>
                <a:gd name="T12" fmla="*/ 49 w 60"/>
                <a:gd name="T13" fmla="*/ 43 h 77"/>
                <a:gd name="T14" fmla="*/ 46 w 60"/>
                <a:gd name="T15" fmla="*/ 50 h 77"/>
                <a:gd name="T16" fmla="*/ 49 w 60"/>
                <a:gd name="T17" fmla="*/ 58 h 77"/>
                <a:gd name="T18" fmla="*/ 38 w 60"/>
                <a:gd name="T19" fmla="*/ 76 h 77"/>
                <a:gd name="T20" fmla="*/ 13 w 60"/>
                <a:gd name="T21" fmla="*/ 58 h 77"/>
                <a:gd name="T22" fmla="*/ 0 w 60"/>
                <a:gd name="T23" fmla="*/ 48 h 77"/>
                <a:gd name="T24" fmla="*/ 7 w 60"/>
                <a:gd name="T25" fmla="*/ 43 h 77"/>
                <a:gd name="T26" fmla="*/ 7 w 60"/>
                <a:gd name="T27" fmla="*/ 30 h 77"/>
                <a:gd name="T28" fmla="*/ 23 w 60"/>
                <a:gd name="T29" fmla="*/ 20 h 77"/>
                <a:gd name="T30" fmla="*/ 31 w 60"/>
                <a:gd name="T31" fmla="*/ 24 h 77"/>
                <a:gd name="T32" fmla="*/ 38 w 60"/>
                <a:gd name="T33" fmla="*/ 20 h 77"/>
                <a:gd name="T34" fmla="*/ 51 w 60"/>
                <a:gd name="T35" fmla="*/ 10 h 77"/>
                <a:gd name="T36" fmla="*/ 55 w 60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77"/>
                <a:gd name="T59" fmla="*/ 60 w 60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77">
                  <a:moveTo>
                    <a:pt x="55" y="0"/>
                  </a:moveTo>
                  <a:lnTo>
                    <a:pt x="59" y="4"/>
                  </a:lnTo>
                  <a:lnTo>
                    <a:pt x="55" y="9"/>
                  </a:lnTo>
                  <a:lnTo>
                    <a:pt x="59" y="17"/>
                  </a:lnTo>
                  <a:lnTo>
                    <a:pt x="54" y="26"/>
                  </a:lnTo>
                  <a:lnTo>
                    <a:pt x="46" y="35"/>
                  </a:lnTo>
                  <a:lnTo>
                    <a:pt x="49" y="43"/>
                  </a:lnTo>
                  <a:lnTo>
                    <a:pt x="46" y="50"/>
                  </a:lnTo>
                  <a:lnTo>
                    <a:pt x="49" y="58"/>
                  </a:lnTo>
                  <a:lnTo>
                    <a:pt x="38" y="76"/>
                  </a:lnTo>
                  <a:lnTo>
                    <a:pt x="13" y="58"/>
                  </a:lnTo>
                  <a:lnTo>
                    <a:pt x="0" y="48"/>
                  </a:lnTo>
                  <a:lnTo>
                    <a:pt x="7" y="43"/>
                  </a:lnTo>
                  <a:lnTo>
                    <a:pt x="7" y="30"/>
                  </a:lnTo>
                  <a:lnTo>
                    <a:pt x="23" y="20"/>
                  </a:lnTo>
                  <a:lnTo>
                    <a:pt x="31" y="24"/>
                  </a:lnTo>
                  <a:lnTo>
                    <a:pt x="38" y="20"/>
                  </a:lnTo>
                  <a:lnTo>
                    <a:pt x="51" y="10"/>
                  </a:lnTo>
                  <a:lnTo>
                    <a:pt x="55" y="0"/>
                  </a:lnTo>
                </a:path>
              </a:pathLst>
            </a:custGeom>
            <a:solidFill>
              <a:srgbClr val="FF66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82" name="Freeform 20"/>
            <p:cNvSpPr>
              <a:spLocks noChangeAspect="1"/>
            </p:cNvSpPr>
            <p:nvPr/>
          </p:nvSpPr>
          <p:spPr bwMode="auto">
            <a:xfrm>
              <a:off x="2265" y="1923"/>
              <a:ext cx="25" cy="33"/>
            </a:xfrm>
            <a:custGeom>
              <a:avLst/>
              <a:gdLst>
                <a:gd name="T0" fmla="*/ 0 w 25"/>
                <a:gd name="T1" fmla="*/ 0 h 33"/>
                <a:gd name="T2" fmla="*/ 16 w 25"/>
                <a:gd name="T3" fmla="*/ 6 h 33"/>
                <a:gd name="T4" fmla="*/ 22 w 25"/>
                <a:gd name="T5" fmla="*/ 14 h 33"/>
                <a:gd name="T6" fmla="*/ 24 w 25"/>
                <a:gd name="T7" fmla="*/ 25 h 33"/>
                <a:gd name="T8" fmla="*/ 16 w 25"/>
                <a:gd name="T9" fmla="*/ 32 h 33"/>
                <a:gd name="T10" fmla="*/ 4 w 25"/>
                <a:gd name="T11" fmla="*/ 26 h 33"/>
                <a:gd name="T12" fmla="*/ 2 w 25"/>
                <a:gd name="T13" fmla="*/ 18 h 33"/>
                <a:gd name="T14" fmla="*/ 0 w 2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3"/>
                <a:gd name="T26" fmla="*/ 25 w 2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3">
                  <a:moveTo>
                    <a:pt x="0" y="0"/>
                  </a:moveTo>
                  <a:lnTo>
                    <a:pt x="16" y="6"/>
                  </a:lnTo>
                  <a:lnTo>
                    <a:pt x="22" y="14"/>
                  </a:lnTo>
                  <a:lnTo>
                    <a:pt x="24" y="25"/>
                  </a:lnTo>
                  <a:lnTo>
                    <a:pt x="16" y="32"/>
                  </a:lnTo>
                  <a:lnTo>
                    <a:pt x="4" y="26"/>
                  </a:lnTo>
                  <a:lnTo>
                    <a:pt x="2" y="18"/>
                  </a:lnTo>
                  <a:lnTo>
                    <a:pt x="0" y="0"/>
                  </a:lnTo>
                </a:path>
              </a:pathLst>
            </a:custGeom>
            <a:solidFill>
              <a:srgbClr val="FF66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83" name="Freeform 21"/>
            <p:cNvSpPr>
              <a:spLocks noChangeAspect="1"/>
            </p:cNvSpPr>
            <p:nvPr/>
          </p:nvSpPr>
          <p:spPr bwMode="auto">
            <a:xfrm>
              <a:off x="2429" y="1915"/>
              <a:ext cx="17" cy="27"/>
            </a:xfrm>
            <a:custGeom>
              <a:avLst/>
              <a:gdLst>
                <a:gd name="T0" fmla="*/ 4 w 17"/>
                <a:gd name="T1" fmla="*/ 0 h 27"/>
                <a:gd name="T2" fmla="*/ 0 w 17"/>
                <a:gd name="T3" fmla="*/ 5 h 27"/>
                <a:gd name="T4" fmla="*/ 0 w 17"/>
                <a:gd name="T5" fmla="*/ 18 h 27"/>
                <a:gd name="T6" fmla="*/ 11 w 17"/>
                <a:gd name="T7" fmla="*/ 26 h 27"/>
                <a:gd name="T8" fmla="*/ 16 w 17"/>
                <a:gd name="T9" fmla="*/ 15 h 27"/>
                <a:gd name="T10" fmla="*/ 4 w 17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7"/>
                <a:gd name="T20" fmla="*/ 17 w 17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7">
                  <a:moveTo>
                    <a:pt x="4" y="0"/>
                  </a:moveTo>
                  <a:lnTo>
                    <a:pt x="0" y="5"/>
                  </a:lnTo>
                  <a:lnTo>
                    <a:pt x="0" y="18"/>
                  </a:lnTo>
                  <a:lnTo>
                    <a:pt x="11" y="26"/>
                  </a:lnTo>
                  <a:lnTo>
                    <a:pt x="16" y="15"/>
                  </a:lnTo>
                  <a:lnTo>
                    <a:pt x="4" y="0"/>
                  </a:lnTo>
                </a:path>
              </a:pathLst>
            </a:custGeom>
            <a:solidFill>
              <a:srgbClr val="FF66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sp>
        <p:nvSpPr>
          <p:cNvPr id="31756" name="Freeform 22" descr="Horizontal dunkel"/>
          <p:cNvSpPr>
            <a:spLocks noChangeAspect="1"/>
          </p:cNvSpPr>
          <p:nvPr/>
        </p:nvSpPr>
        <p:spPr bwMode="auto">
          <a:xfrm>
            <a:off x="6923881" y="3002064"/>
            <a:ext cx="403722" cy="331489"/>
          </a:xfrm>
          <a:custGeom>
            <a:avLst/>
            <a:gdLst>
              <a:gd name="T0" fmla="*/ 2147483647 w 246"/>
              <a:gd name="T1" fmla="*/ 2147483647 h 203"/>
              <a:gd name="T2" fmla="*/ 0 w 246"/>
              <a:gd name="T3" fmla="*/ 2147483647 h 203"/>
              <a:gd name="T4" fmla="*/ 2147483647 w 246"/>
              <a:gd name="T5" fmla="*/ 2147483647 h 203"/>
              <a:gd name="T6" fmla="*/ 2147483647 w 246"/>
              <a:gd name="T7" fmla="*/ 2147483647 h 203"/>
              <a:gd name="T8" fmla="*/ 2147483647 w 246"/>
              <a:gd name="T9" fmla="*/ 2147483647 h 203"/>
              <a:gd name="T10" fmla="*/ 2147483647 w 246"/>
              <a:gd name="T11" fmla="*/ 2147483647 h 203"/>
              <a:gd name="T12" fmla="*/ 2147483647 w 246"/>
              <a:gd name="T13" fmla="*/ 2147483647 h 203"/>
              <a:gd name="T14" fmla="*/ 2147483647 w 246"/>
              <a:gd name="T15" fmla="*/ 2147483647 h 203"/>
              <a:gd name="T16" fmla="*/ 2147483647 w 246"/>
              <a:gd name="T17" fmla="*/ 2147483647 h 203"/>
              <a:gd name="T18" fmla="*/ 2147483647 w 246"/>
              <a:gd name="T19" fmla="*/ 2147483647 h 203"/>
              <a:gd name="T20" fmla="*/ 2147483647 w 246"/>
              <a:gd name="T21" fmla="*/ 2147483647 h 203"/>
              <a:gd name="T22" fmla="*/ 2147483647 w 246"/>
              <a:gd name="T23" fmla="*/ 2147483647 h 203"/>
              <a:gd name="T24" fmla="*/ 2147483647 w 246"/>
              <a:gd name="T25" fmla="*/ 2147483647 h 203"/>
              <a:gd name="T26" fmla="*/ 2147483647 w 246"/>
              <a:gd name="T27" fmla="*/ 2147483647 h 203"/>
              <a:gd name="T28" fmla="*/ 2147483647 w 246"/>
              <a:gd name="T29" fmla="*/ 2147483647 h 203"/>
              <a:gd name="T30" fmla="*/ 2147483647 w 246"/>
              <a:gd name="T31" fmla="*/ 2147483647 h 203"/>
              <a:gd name="T32" fmla="*/ 2147483647 w 246"/>
              <a:gd name="T33" fmla="*/ 2147483647 h 203"/>
              <a:gd name="T34" fmla="*/ 2147483647 w 246"/>
              <a:gd name="T35" fmla="*/ 2147483647 h 203"/>
              <a:gd name="T36" fmla="*/ 2147483647 w 246"/>
              <a:gd name="T37" fmla="*/ 2147483647 h 203"/>
              <a:gd name="T38" fmla="*/ 2147483647 w 246"/>
              <a:gd name="T39" fmla="*/ 2147483647 h 203"/>
              <a:gd name="T40" fmla="*/ 2147483647 w 246"/>
              <a:gd name="T41" fmla="*/ 2147483647 h 203"/>
              <a:gd name="T42" fmla="*/ 2147483647 w 246"/>
              <a:gd name="T43" fmla="*/ 2147483647 h 203"/>
              <a:gd name="T44" fmla="*/ 2147483647 w 246"/>
              <a:gd name="T45" fmla="*/ 2147483647 h 203"/>
              <a:gd name="T46" fmla="*/ 2147483647 w 246"/>
              <a:gd name="T47" fmla="*/ 2147483647 h 203"/>
              <a:gd name="T48" fmla="*/ 2147483647 w 246"/>
              <a:gd name="T49" fmla="*/ 2147483647 h 203"/>
              <a:gd name="T50" fmla="*/ 2147483647 w 246"/>
              <a:gd name="T51" fmla="*/ 2147483647 h 203"/>
              <a:gd name="T52" fmla="*/ 2147483647 w 246"/>
              <a:gd name="T53" fmla="*/ 2147483647 h 203"/>
              <a:gd name="T54" fmla="*/ 2147483647 w 246"/>
              <a:gd name="T55" fmla="*/ 2147483647 h 203"/>
              <a:gd name="T56" fmla="*/ 2147483647 w 246"/>
              <a:gd name="T57" fmla="*/ 2147483647 h 203"/>
              <a:gd name="T58" fmla="*/ 2147483647 w 246"/>
              <a:gd name="T59" fmla="*/ 2147483647 h 203"/>
              <a:gd name="T60" fmla="*/ 2147483647 w 246"/>
              <a:gd name="T61" fmla="*/ 2147483647 h 203"/>
              <a:gd name="T62" fmla="*/ 2147483647 w 246"/>
              <a:gd name="T63" fmla="*/ 2147483647 h 203"/>
              <a:gd name="T64" fmla="*/ 2147483647 w 246"/>
              <a:gd name="T65" fmla="*/ 2147483647 h 203"/>
              <a:gd name="T66" fmla="*/ 2147483647 w 246"/>
              <a:gd name="T67" fmla="*/ 2147483647 h 203"/>
              <a:gd name="T68" fmla="*/ 2147483647 w 246"/>
              <a:gd name="T69" fmla="*/ 2147483647 h 203"/>
              <a:gd name="T70" fmla="*/ 2147483647 w 246"/>
              <a:gd name="T71" fmla="*/ 2147483647 h 203"/>
              <a:gd name="T72" fmla="*/ 2147483647 w 246"/>
              <a:gd name="T73" fmla="*/ 2147483647 h 203"/>
              <a:gd name="T74" fmla="*/ 2147483647 w 246"/>
              <a:gd name="T75" fmla="*/ 2147483647 h 203"/>
              <a:gd name="T76" fmla="*/ 2147483647 w 246"/>
              <a:gd name="T77" fmla="*/ 0 h 203"/>
              <a:gd name="T78" fmla="*/ 2147483647 w 246"/>
              <a:gd name="T79" fmla="*/ 0 h 203"/>
              <a:gd name="T80" fmla="*/ 2147483647 w 246"/>
              <a:gd name="T81" fmla="*/ 2147483647 h 203"/>
              <a:gd name="T82" fmla="*/ 2147483647 w 246"/>
              <a:gd name="T83" fmla="*/ 2147483647 h 203"/>
              <a:gd name="T84" fmla="*/ 2147483647 w 246"/>
              <a:gd name="T85" fmla="*/ 2147483647 h 203"/>
              <a:gd name="T86" fmla="*/ 2147483647 w 246"/>
              <a:gd name="T87" fmla="*/ 2147483647 h 203"/>
              <a:gd name="T88" fmla="*/ 2147483647 w 246"/>
              <a:gd name="T89" fmla="*/ 2147483647 h 203"/>
              <a:gd name="T90" fmla="*/ 2147483647 w 246"/>
              <a:gd name="T91" fmla="*/ 2147483647 h 203"/>
              <a:gd name="T92" fmla="*/ 2147483647 w 246"/>
              <a:gd name="T93" fmla="*/ 2147483647 h 203"/>
              <a:gd name="T94" fmla="*/ 2147483647 w 246"/>
              <a:gd name="T95" fmla="*/ 2147483647 h 203"/>
              <a:gd name="T96" fmla="*/ 2147483647 w 246"/>
              <a:gd name="T97" fmla="*/ 0 h 203"/>
              <a:gd name="T98" fmla="*/ 2147483647 w 246"/>
              <a:gd name="T99" fmla="*/ 2147483647 h 203"/>
              <a:gd name="T100" fmla="*/ 2147483647 w 246"/>
              <a:gd name="T101" fmla="*/ 2147483647 h 203"/>
              <a:gd name="T102" fmla="*/ 2147483647 w 246"/>
              <a:gd name="T103" fmla="*/ 2147483647 h 2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6"/>
              <a:gd name="T157" fmla="*/ 0 h 203"/>
              <a:gd name="T158" fmla="*/ 246 w 246"/>
              <a:gd name="T159" fmla="*/ 203 h 20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6" h="203">
                <a:moveTo>
                  <a:pt x="2" y="22"/>
                </a:moveTo>
                <a:lnTo>
                  <a:pt x="0" y="28"/>
                </a:lnTo>
                <a:lnTo>
                  <a:pt x="3" y="53"/>
                </a:lnTo>
                <a:lnTo>
                  <a:pt x="14" y="88"/>
                </a:lnTo>
                <a:lnTo>
                  <a:pt x="24" y="98"/>
                </a:lnTo>
                <a:lnTo>
                  <a:pt x="46" y="107"/>
                </a:lnTo>
                <a:lnTo>
                  <a:pt x="55" y="109"/>
                </a:lnTo>
                <a:lnTo>
                  <a:pt x="57" y="121"/>
                </a:lnTo>
                <a:lnTo>
                  <a:pt x="57" y="141"/>
                </a:lnTo>
                <a:lnTo>
                  <a:pt x="79" y="164"/>
                </a:lnTo>
                <a:lnTo>
                  <a:pt x="93" y="171"/>
                </a:lnTo>
                <a:lnTo>
                  <a:pt x="100" y="175"/>
                </a:lnTo>
                <a:lnTo>
                  <a:pt x="119" y="199"/>
                </a:lnTo>
                <a:lnTo>
                  <a:pt x="125" y="194"/>
                </a:lnTo>
                <a:lnTo>
                  <a:pt x="137" y="193"/>
                </a:lnTo>
                <a:lnTo>
                  <a:pt x="152" y="202"/>
                </a:lnTo>
                <a:lnTo>
                  <a:pt x="163" y="196"/>
                </a:lnTo>
                <a:lnTo>
                  <a:pt x="178" y="177"/>
                </a:lnTo>
                <a:lnTo>
                  <a:pt x="190" y="171"/>
                </a:lnTo>
                <a:lnTo>
                  <a:pt x="201" y="176"/>
                </a:lnTo>
                <a:lnTo>
                  <a:pt x="208" y="173"/>
                </a:lnTo>
                <a:lnTo>
                  <a:pt x="208" y="166"/>
                </a:lnTo>
                <a:lnTo>
                  <a:pt x="210" y="128"/>
                </a:lnTo>
                <a:lnTo>
                  <a:pt x="217" y="116"/>
                </a:lnTo>
                <a:lnTo>
                  <a:pt x="217" y="99"/>
                </a:lnTo>
                <a:lnTo>
                  <a:pt x="220" y="93"/>
                </a:lnTo>
                <a:lnTo>
                  <a:pt x="232" y="83"/>
                </a:lnTo>
                <a:lnTo>
                  <a:pt x="245" y="82"/>
                </a:lnTo>
                <a:lnTo>
                  <a:pt x="245" y="63"/>
                </a:lnTo>
                <a:lnTo>
                  <a:pt x="242" y="48"/>
                </a:lnTo>
                <a:lnTo>
                  <a:pt x="232" y="43"/>
                </a:lnTo>
                <a:lnTo>
                  <a:pt x="228" y="45"/>
                </a:lnTo>
                <a:lnTo>
                  <a:pt x="212" y="28"/>
                </a:lnTo>
                <a:lnTo>
                  <a:pt x="202" y="17"/>
                </a:lnTo>
                <a:lnTo>
                  <a:pt x="191" y="17"/>
                </a:lnTo>
                <a:lnTo>
                  <a:pt x="169" y="17"/>
                </a:lnTo>
                <a:lnTo>
                  <a:pt x="165" y="14"/>
                </a:lnTo>
                <a:lnTo>
                  <a:pt x="160" y="2"/>
                </a:lnTo>
                <a:lnTo>
                  <a:pt x="154" y="0"/>
                </a:lnTo>
                <a:lnTo>
                  <a:pt x="134" y="0"/>
                </a:lnTo>
                <a:lnTo>
                  <a:pt x="126" y="10"/>
                </a:lnTo>
                <a:lnTo>
                  <a:pt x="119" y="8"/>
                </a:lnTo>
                <a:lnTo>
                  <a:pt x="106" y="5"/>
                </a:lnTo>
                <a:lnTo>
                  <a:pt x="100" y="4"/>
                </a:lnTo>
                <a:lnTo>
                  <a:pt x="90" y="6"/>
                </a:lnTo>
                <a:lnTo>
                  <a:pt x="84" y="12"/>
                </a:lnTo>
                <a:lnTo>
                  <a:pt x="71" y="6"/>
                </a:lnTo>
                <a:lnTo>
                  <a:pt x="44" y="2"/>
                </a:lnTo>
                <a:lnTo>
                  <a:pt x="37" y="0"/>
                </a:lnTo>
                <a:lnTo>
                  <a:pt x="30" y="6"/>
                </a:lnTo>
                <a:lnTo>
                  <a:pt x="17" y="15"/>
                </a:lnTo>
                <a:lnTo>
                  <a:pt x="2" y="2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grpSp>
        <p:nvGrpSpPr>
          <p:cNvPr id="3" name="Group 23"/>
          <p:cNvGrpSpPr>
            <a:grpSpLocks noChangeAspect="1"/>
          </p:cNvGrpSpPr>
          <p:nvPr/>
        </p:nvGrpSpPr>
        <p:grpSpPr bwMode="auto">
          <a:xfrm>
            <a:off x="6956129" y="2555776"/>
            <a:ext cx="405011" cy="282475"/>
            <a:chOff x="2721" y="1568"/>
            <a:chExt cx="248" cy="172"/>
          </a:xfrm>
        </p:grpSpPr>
        <p:sp>
          <p:nvSpPr>
            <p:cNvPr id="31875" name="Freeform 24"/>
            <p:cNvSpPr>
              <a:spLocks noChangeAspect="1"/>
            </p:cNvSpPr>
            <p:nvPr/>
          </p:nvSpPr>
          <p:spPr bwMode="auto">
            <a:xfrm>
              <a:off x="2732" y="1624"/>
              <a:ext cx="38" cy="34"/>
            </a:xfrm>
            <a:custGeom>
              <a:avLst/>
              <a:gdLst>
                <a:gd name="T0" fmla="*/ 22 w 38"/>
                <a:gd name="T1" fmla="*/ 0 h 34"/>
                <a:gd name="T2" fmla="*/ 5 w 38"/>
                <a:gd name="T3" fmla="*/ 12 h 34"/>
                <a:gd name="T4" fmla="*/ 0 w 38"/>
                <a:gd name="T5" fmla="*/ 18 h 34"/>
                <a:gd name="T6" fmla="*/ 11 w 38"/>
                <a:gd name="T7" fmla="*/ 22 h 34"/>
                <a:gd name="T8" fmla="*/ 20 w 38"/>
                <a:gd name="T9" fmla="*/ 33 h 34"/>
                <a:gd name="T10" fmla="*/ 28 w 38"/>
                <a:gd name="T11" fmla="*/ 25 h 34"/>
                <a:gd name="T12" fmla="*/ 37 w 38"/>
                <a:gd name="T13" fmla="*/ 18 h 34"/>
                <a:gd name="T14" fmla="*/ 30 w 38"/>
                <a:gd name="T15" fmla="*/ 10 h 34"/>
                <a:gd name="T16" fmla="*/ 22 w 3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4"/>
                <a:gd name="T29" fmla="*/ 38 w 3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4">
                  <a:moveTo>
                    <a:pt x="22" y="0"/>
                  </a:moveTo>
                  <a:lnTo>
                    <a:pt x="5" y="12"/>
                  </a:lnTo>
                  <a:lnTo>
                    <a:pt x="0" y="18"/>
                  </a:lnTo>
                  <a:lnTo>
                    <a:pt x="11" y="22"/>
                  </a:lnTo>
                  <a:lnTo>
                    <a:pt x="20" y="33"/>
                  </a:lnTo>
                  <a:lnTo>
                    <a:pt x="28" y="25"/>
                  </a:lnTo>
                  <a:lnTo>
                    <a:pt x="37" y="18"/>
                  </a:lnTo>
                  <a:lnTo>
                    <a:pt x="30" y="10"/>
                  </a:lnTo>
                  <a:lnTo>
                    <a:pt x="22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76" name="Freeform 25"/>
            <p:cNvSpPr>
              <a:spLocks noChangeAspect="1"/>
            </p:cNvSpPr>
            <p:nvPr/>
          </p:nvSpPr>
          <p:spPr bwMode="auto">
            <a:xfrm>
              <a:off x="2721" y="1663"/>
              <a:ext cx="56" cy="61"/>
            </a:xfrm>
            <a:custGeom>
              <a:avLst/>
              <a:gdLst>
                <a:gd name="T0" fmla="*/ 46 w 56"/>
                <a:gd name="T1" fmla="*/ 0 h 61"/>
                <a:gd name="T2" fmla="*/ 27 w 56"/>
                <a:gd name="T3" fmla="*/ 3 h 61"/>
                <a:gd name="T4" fmla="*/ 20 w 56"/>
                <a:gd name="T5" fmla="*/ 0 h 61"/>
                <a:gd name="T6" fmla="*/ 9 w 56"/>
                <a:gd name="T7" fmla="*/ 15 h 61"/>
                <a:gd name="T8" fmla="*/ 5 w 56"/>
                <a:gd name="T9" fmla="*/ 11 h 61"/>
                <a:gd name="T10" fmla="*/ 0 w 56"/>
                <a:gd name="T11" fmla="*/ 21 h 61"/>
                <a:gd name="T12" fmla="*/ 6 w 56"/>
                <a:gd name="T13" fmla="*/ 27 h 61"/>
                <a:gd name="T14" fmla="*/ 6 w 56"/>
                <a:gd name="T15" fmla="*/ 52 h 61"/>
                <a:gd name="T16" fmla="*/ 11 w 56"/>
                <a:gd name="T17" fmla="*/ 60 h 61"/>
                <a:gd name="T18" fmla="*/ 39 w 56"/>
                <a:gd name="T19" fmla="*/ 27 h 61"/>
                <a:gd name="T20" fmla="*/ 50 w 56"/>
                <a:gd name="T21" fmla="*/ 27 h 61"/>
                <a:gd name="T22" fmla="*/ 55 w 56"/>
                <a:gd name="T23" fmla="*/ 18 h 61"/>
                <a:gd name="T24" fmla="*/ 54 w 56"/>
                <a:gd name="T25" fmla="*/ 13 h 61"/>
                <a:gd name="T26" fmla="*/ 46 w 56"/>
                <a:gd name="T27" fmla="*/ 0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61"/>
                <a:gd name="T44" fmla="*/ 56 w 56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61">
                  <a:moveTo>
                    <a:pt x="46" y="0"/>
                  </a:moveTo>
                  <a:lnTo>
                    <a:pt x="27" y="3"/>
                  </a:lnTo>
                  <a:lnTo>
                    <a:pt x="20" y="0"/>
                  </a:lnTo>
                  <a:lnTo>
                    <a:pt x="9" y="15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6" y="52"/>
                  </a:lnTo>
                  <a:lnTo>
                    <a:pt x="11" y="60"/>
                  </a:lnTo>
                  <a:lnTo>
                    <a:pt x="39" y="27"/>
                  </a:lnTo>
                  <a:lnTo>
                    <a:pt x="50" y="27"/>
                  </a:lnTo>
                  <a:lnTo>
                    <a:pt x="55" y="18"/>
                  </a:lnTo>
                  <a:lnTo>
                    <a:pt x="54" y="13"/>
                  </a:lnTo>
                  <a:lnTo>
                    <a:pt x="46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77" name="Freeform 26"/>
            <p:cNvSpPr>
              <a:spLocks noChangeAspect="1"/>
            </p:cNvSpPr>
            <p:nvPr/>
          </p:nvSpPr>
          <p:spPr bwMode="auto">
            <a:xfrm>
              <a:off x="2785" y="1568"/>
              <a:ext cx="184" cy="172"/>
            </a:xfrm>
            <a:custGeom>
              <a:avLst/>
              <a:gdLst>
                <a:gd name="T0" fmla="*/ 177 w 184"/>
                <a:gd name="T1" fmla="*/ 161 h 172"/>
                <a:gd name="T2" fmla="*/ 175 w 184"/>
                <a:gd name="T3" fmla="*/ 151 h 172"/>
                <a:gd name="T4" fmla="*/ 181 w 184"/>
                <a:gd name="T5" fmla="*/ 142 h 172"/>
                <a:gd name="T6" fmla="*/ 181 w 184"/>
                <a:gd name="T7" fmla="*/ 130 h 172"/>
                <a:gd name="T8" fmla="*/ 168 w 184"/>
                <a:gd name="T9" fmla="*/ 120 h 172"/>
                <a:gd name="T10" fmla="*/ 164 w 184"/>
                <a:gd name="T11" fmla="*/ 115 h 172"/>
                <a:gd name="T12" fmla="*/ 160 w 184"/>
                <a:gd name="T13" fmla="*/ 98 h 172"/>
                <a:gd name="T14" fmla="*/ 153 w 184"/>
                <a:gd name="T15" fmla="*/ 83 h 172"/>
                <a:gd name="T16" fmla="*/ 144 w 184"/>
                <a:gd name="T17" fmla="*/ 72 h 172"/>
                <a:gd name="T18" fmla="*/ 144 w 184"/>
                <a:gd name="T19" fmla="*/ 62 h 172"/>
                <a:gd name="T20" fmla="*/ 149 w 184"/>
                <a:gd name="T21" fmla="*/ 55 h 172"/>
                <a:gd name="T22" fmla="*/ 170 w 184"/>
                <a:gd name="T23" fmla="*/ 56 h 172"/>
                <a:gd name="T24" fmla="*/ 178 w 184"/>
                <a:gd name="T25" fmla="*/ 47 h 172"/>
                <a:gd name="T26" fmla="*/ 183 w 184"/>
                <a:gd name="T27" fmla="*/ 21 h 172"/>
                <a:gd name="T28" fmla="*/ 181 w 184"/>
                <a:gd name="T29" fmla="*/ 13 h 172"/>
                <a:gd name="T30" fmla="*/ 172 w 184"/>
                <a:gd name="T31" fmla="*/ 12 h 172"/>
                <a:gd name="T32" fmla="*/ 154 w 184"/>
                <a:gd name="T33" fmla="*/ 13 h 172"/>
                <a:gd name="T34" fmla="*/ 131 w 184"/>
                <a:gd name="T35" fmla="*/ 13 h 172"/>
                <a:gd name="T36" fmla="*/ 113 w 184"/>
                <a:gd name="T37" fmla="*/ 5 h 172"/>
                <a:gd name="T38" fmla="*/ 100 w 184"/>
                <a:gd name="T39" fmla="*/ 2 h 172"/>
                <a:gd name="T40" fmla="*/ 89 w 184"/>
                <a:gd name="T41" fmla="*/ 0 h 172"/>
                <a:gd name="T42" fmla="*/ 78 w 184"/>
                <a:gd name="T43" fmla="*/ 15 h 172"/>
                <a:gd name="T44" fmla="*/ 65 w 184"/>
                <a:gd name="T45" fmla="*/ 25 h 172"/>
                <a:gd name="T46" fmla="*/ 46 w 184"/>
                <a:gd name="T47" fmla="*/ 23 h 172"/>
                <a:gd name="T48" fmla="*/ 35 w 184"/>
                <a:gd name="T49" fmla="*/ 31 h 172"/>
                <a:gd name="T50" fmla="*/ 17 w 184"/>
                <a:gd name="T51" fmla="*/ 50 h 172"/>
                <a:gd name="T52" fmla="*/ 3 w 184"/>
                <a:gd name="T53" fmla="*/ 62 h 172"/>
                <a:gd name="T54" fmla="*/ 0 w 184"/>
                <a:gd name="T55" fmla="*/ 70 h 172"/>
                <a:gd name="T56" fmla="*/ 7 w 184"/>
                <a:gd name="T57" fmla="*/ 85 h 172"/>
                <a:gd name="T58" fmla="*/ 16 w 184"/>
                <a:gd name="T59" fmla="*/ 105 h 172"/>
                <a:gd name="T60" fmla="*/ 25 w 184"/>
                <a:gd name="T61" fmla="*/ 116 h 172"/>
                <a:gd name="T62" fmla="*/ 35 w 184"/>
                <a:gd name="T63" fmla="*/ 113 h 172"/>
                <a:gd name="T64" fmla="*/ 51 w 184"/>
                <a:gd name="T65" fmla="*/ 106 h 172"/>
                <a:gd name="T66" fmla="*/ 49 w 184"/>
                <a:gd name="T67" fmla="*/ 123 h 172"/>
                <a:gd name="T68" fmla="*/ 44 w 184"/>
                <a:gd name="T69" fmla="*/ 142 h 172"/>
                <a:gd name="T70" fmla="*/ 46 w 184"/>
                <a:gd name="T71" fmla="*/ 146 h 172"/>
                <a:gd name="T72" fmla="*/ 54 w 184"/>
                <a:gd name="T73" fmla="*/ 146 h 172"/>
                <a:gd name="T74" fmla="*/ 65 w 184"/>
                <a:gd name="T75" fmla="*/ 142 h 172"/>
                <a:gd name="T76" fmla="*/ 89 w 184"/>
                <a:gd name="T77" fmla="*/ 145 h 172"/>
                <a:gd name="T78" fmla="*/ 95 w 184"/>
                <a:gd name="T79" fmla="*/ 154 h 172"/>
                <a:gd name="T80" fmla="*/ 109 w 184"/>
                <a:gd name="T81" fmla="*/ 159 h 172"/>
                <a:gd name="T82" fmla="*/ 120 w 184"/>
                <a:gd name="T83" fmla="*/ 171 h 172"/>
                <a:gd name="T84" fmla="*/ 128 w 184"/>
                <a:gd name="T85" fmla="*/ 169 h 172"/>
                <a:gd name="T86" fmla="*/ 143 w 184"/>
                <a:gd name="T87" fmla="*/ 161 h 172"/>
                <a:gd name="T88" fmla="*/ 157 w 184"/>
                <a:gd name="T89" fmla="*/ 159 h 172"/>
                <a:gd name="T90" fmla="*/ 177 w 184"/>
                <a:gd name="T91" fmla="*/ 161 h 1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4"/>
                <a:gd name="T139" fmla="*/ 0 h 172"/>
                <a:gd name="T140" fmla="*/ 184 w 184"/>
                <a:gd name="T141" fmla="*/ 172 h 1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4" h="172">
                  <a:moveTo>
                    <a:pt x="177" y="161"/>
                  </a:moveTo>
                  <a:lnTo>
                    <a:pt x="175" y="151"/>
                  </a:lnTo>
                  <a:lnTo>
                    <a:pt x="181" y="142"/>
                  </a:lnTo>
                  <a:lnTo>
                    <a:pt x="181" y="130"/>
                  </a:lnTo>
                  <a:lnTo>
                    <a:pt x="168" y="120"/>
                  </a:lnTo>
                  <a:lnTo>
                    <a:pt x="164" y="115"/>
                  </a:lnTo>
                  <a:lnTo>
                    <a:pt x="160" y="98"/>
                  </a:lnTo>
                  <a:lnTo>
                    <a:pt x="153" y="83"/>
                  </a:lnTo>
                  <a:lnTo>
                    <a:pt x="144" y="72"/>
                  </a:lnTo>
                  <a:lnTo>
                    <a:pt x="144" y="62"/>
                  </a:lnTo>
                  <a:lnTo>
                    <a:pt x="149" y="55"/>
                  </a:lnTo>
                  <a:lnTo>
                    <a:pt x="170" y="56"/>
                  </a:lnTo>
                  <a:lnTo>
                    <a:pt x="178" y="47"/>
                  </a:lnTo>
                  <a:lnTo>
                    <a:pt x="183" y="21"/>
                  </a:lnTo>
                  <a:lnTo>
                    <a:pt x="181" y="13"/>
                  </a:lnTo>
                  <a:lnTo>
                    <a:pt x="172" y="12"/>
                  </a:lnTo>
                  <a:lnTo>
                    <a:pt x="154" y="13"/>
                  </a:lnTo>
                  <a:lnTo>
                    <a:pt x="131" y="13"/>
                  </a:lnTo>
                  <a:lnTo>
                    <a:pt x="113" y="5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8" y="15"/>
                  </a:lnTo>
                  <a:lnTo>
                    <a:pt x="65" y="25"/>
                  </a:lnTo>
                  <a:lnTo>
                    <a:pt x="46" y="23"/>
                  </a:lnTo>
                  <a:lnTo>
                    <a:pt x="35" y="31"/>
                  </a:lnTo>
                  <a:lnTo>
                    <a:pt x="17" y="50"/>
                  </a:lnTo>
                  <a:lnTo>
                    <a:pt x="3" y="62"/>
                  </a:lnTo>
                  <a:lnTo>
                    <a:pt x="0" y="70"/>
                  </a:lnTo>
                  <a:lnTo>
                    <a:pt x="7" y="85"/>
                  </a:lnTo>
                  <a:lnTo>
                    <a:pt x="16" y="105"/>
                  </a:lnTo>
                  <a:lnTo>
                    <a:pt x="25" y="116"/>
                  </a:lnTo>
                  <a:lnTo>
                    <a:pt x="35" y="113"/>
                  </a:lnTo>
                  <a:lnTo>
                    <a:pt x="51" y="106"/>
                  </a:lnTo>
                  <a:lnTo>
                    <a:pt x="49" y="123"/>
                  </a:lnTo>
                  <a:lnTo>
                    <a:pt x="44" y="142"/>
                  </a:lnTo>
                  <a:lnTo>
                    <a:pt x="46" y="146"/>
                  </a:lnTo>
                  <a:lnTo>
                    <a:pt x="54" y="146"/>
                  </a:lnTo>
                  <a:lnTo>
                    <a:pt x="65" y="142"/>
                  </a:lnTo>
                  <a:lnTo>
                    <a:pt x="89" y="145"/>
                  </a:lnTo>
                  <a:lnTo>
                    <a:pt x="95" y="154"/>
                  </a:lnTo>
                  <a:lnTo>
                    <a:pt x="109" y="159"/>
                  </a:lnTo>
                  <a:lnTo>
                    <a:pt x="120" y="171"/>
                  </a:lnTo>
                  <a:lnTo>
                    <a:pt x="128" y="169"/>
                  </a:lnTo>
                  <a:lnTo>
                    <a:pt x="143" y="161"/>
                  </a:lnTo>
                  <a:lnTo>
                    <a:pt x="157" y="159"/>
                  </a:lnTo>
                  <a:lnTo>
                    <a:pt x="177" y="161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sp>
        <p:nvSpPr>
          <p:cNvPr id="31758" name="Freeform 27"/>
          <p:cNvSpPr>
            <a:spLocks noChangeAspect="1"/>
          </p:cNvSpPr>
          <p:nvPr/>
        </p:nvSpPr>
        <p:spPr bwMode="auto">
          <a:xfrm>
            <a:off x="6272512" y="4285456"/>
            <a:ext cx="512068" cy="490141"/>
          </a:xfrm>
          <a:custGeom>
            <a:avLst/>
            <a:gdLst>
              <a:gd name="T0" fmla="*/ 2147483647 w 313"/>
              <a:gd name="T1" fmla="*/ 2147483647 h 300"/>
              <a:gd name="T2" fmla="*/ 2147483647 w 313"/>
              <a:gd name="T3" fmla="*/ 2147483647 h 300"/>
              <a:gd name="T4" fmla="*/ 2147483647 w 313"/>
              <a:gd name="T5" fmla="*/ 2147483647 h 300"/>
              <a:gd name="T6" fmla="*/ 2147483647 w 313"/>
              <a:gd name="T7" fmla="*/ 2147483647 h 300"/>
              <a:gd name="T8" fmla="*/ 2147483647 w 313"/>
              <a:gd name="T9" fmla="*/ 2147483647 h 300"/>
              <a:gd name="T10" fmla="*/ 2147483647 w 313"/>
              <a:gd name="T11" fmla="*/ 2147483647 h 300"/>
              <a:gd name="T12" fmla="*/ 2147483647 w 313"/>
              <a:gd name="T13" fmla="*/ 2147483647 h 300"/>
              <a:gd name="T14" fmla="*/ 2147483647 w 313"/>
              <a:gd name="T15" fmla="*/ 2147483647 h 300"/>
              <a:gd name="T16" fmla="*/ 2147483647 w 313"/>
              <a:gd name="T17" fmla="*/ 2147483647 h 300"/>
              <a:gd name="T18" fmla="*/ 2147483647 w 313"/>
              <a:gd name="T19" fmla="*/ 2147483647 h 300"/>
              <a:gd name="T20" fmla="*/ 2147483647 w 313"/>
              <a:gd name="T21" fmla="*/ 2147483647 h 300"/>
              <a:gd name="T22" fmla="*/ 2147483647 w 313"/>
              <a:gd name="T23" fmla="*/ 2147483647 h 300"/>
              <a:gd name="T24" fmla="*/ 2147483647 w 313"/>
              <a:gd name="T25" fmla="*/ 2147483647 h 300"/>
              <a:gd name="T26" fmla="*/ 2147483647 w 313"/>
              <a:gd name="T27" fmla="*/ 2147483647 h 300"/>
              <a:gd name="T28" fmla="*/ 2147483647 w 313"/>
              <a:gd name="T29" fmla="*/ 2147483647 h 300"/>
              <a:gd name="T30" fmla="*/ 2147483647 w 313"/>
              <a:gd name="T31" fmla="*/ 2147483647 h 300"/>
              <a:gd name="T32" fmla="*/ 2147483647 w 313"/>
              <a:gd name="T33" fmla="*/ 2147483647 h 300"/>
              <a:gd name="T34" fmla="*/ 2147483647 w 313"/>
              <a:gd name="T35" fmla="*/ 2147483647 h 300"/>
              <a:gd name="T36" fmla="*/ 2147483647 w 313"/>
              <a:gd name="T37" fmla="*/ 2147483647 h 300"/>
              <a:gd name="T38" fmla="*/ 2147483647 w 313"/>
              <a:gd name="T39" fmla="*/ 2147483647 h 300"/>
              <a:gd name="T40" fmla="*/ 2147483647 w 313"/>
              <a:gd name="T41" fmla="*/ 2147483647 h 300"/>
              <a:gd name="T42" fmla="*/ 2147483647 w 313"/>
              <a:gd name="T43" fmla="*/ 2147483647 h 300"/>
              <a:gd name="T44" fmla="*/ 2147483647 w 313"/>
              <a:gd name="T45" fmla="*/ 2147483647 h 300"/>
              <a:gd name="T46" fmla="*/ 2147483647 w 313"/>
              <a:gd name="T47" fmla="*/ 2147483647 h 300"/>
              <a:gd name="T48" fmla="*/ 2147483647 w 313"/>
              <a:gd name="T49" fmla="*/ 2147483647 h 300"/>
              <a:gd name="T50" fmla="*/ 2147483647 w 313"/>
              <a:gd name="T51" fmla="*/ 2147483647 h 300"/>
              <a:gd name="T52" fmla="*/ 2147483647 w 313"/>
              <a:gd name="T53" fmla="*/ 2147483647 h 300"/>
              <a:gd name="T54" fmla="*/ 2147483647 w 313"/>
              <a:gd name="T55" fmla="*/ 2147483647 h 300"/>
              <a:gd name="T56" fmla="*/ 2147483647 w 313"/>
              <a:gd name="T57" fmla="*/ 2147483647 h 300"/>
              <a:gd name="T58" fmla="*/ 2147483647 w 313"/>
              <a:gd name="T59" fmla="*/ 2147483647 h 300"/>
              <a:gd name="T60" fmla="*/ 2147483647 w 313"/>
              <a:gd name="T61" fmla="*/ 2147483647 h 300"/>
              <a:gd name="T62" fmla="*/ 2147483647 w 313"/>
              <a:gd name="T63" fmla="*/ 2147483647 h 300"/>
              <a:gd name="T64" fmla="*/ 2147483647 w 313"/>
              <a:gd name="T65" fmla="*/ 2147483647 h 300"/>
              <a:gd name="T66" fmla="*/ 2147483647 w 313"/>
              <a:gd name="T67" fmla="*/ 2147483647 h 300"/>
              <a:gd name="T68" fmla="*/ 2147483647 w 313"/>
              <a:gd name="T69" fmla="*/ 2147483647 h 300"/>
              <a:gd name="T70" fmla="*/ 2147483647 w 313"/>
              <a:gd name="T71" fmla="*/ 2147483647 h 300"/>
              <a:gd name="T72" fmla="*/ 2147483647 w 313"/>
              <a:gd name="T73" fmla="*/ 2147483647 h 300"/>
              <a:gd name="T74" fmla="*/ 2147483647 w 313"/>
              <a:gd name="T75" fmla="*/ 2147483647 h 300"/>
              <a:gd name="T76" fmla="*/ 2147483647 w 313"/>
              <a:gd name="T77" fmla="*/ 2147483647 h 300"/>
              <a:gd name="T78" fmla="*/ 2147483647 w 313"/>
              <a:gd name="T79" fmla="*/ 0 h 300"/>
              <a:gd name="T80" fmla="*/ 2147483647 w 313"/>
              <a:gd name="T81" fmla="*/ 2147483647 h 300"/>
              <a:gd name="T82" fmla="*/ 2147483647 w 313"/>
              <a:gd name="T83" fmla="*/ 2147483647 h 300"/>
              <a:gd name="T84" fmla="*/ 2147483647 w 313"/>
              <a:gd name="T85" fmla="*/ 2147483647 h 300"/>
              <a:gd name="T86" fmla="*/ 2147483647 w 313"/>
              <a:gd name="T87" fmla="*/ 2147483647 h 300"/>
              <a:gd name="T88" fmla="*/ 0 w 313"/>
              <a:gd name="T89" fmla="*/ 2147483647 h 3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3"/>
              <a:gd name="T136" fmla="*/ 0 h 300"/>
              <a:gd name="T137" fmla="*/ 313 w 313"/>
              <a:gd name="T138" fmla="*/ 300 h 3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3" h="300">
                <a:moveTo>
                  <a:pt x="0" y="72"/>
                </a:moveTo>
                <a:lnTo>
                  <a:pt x="6" y="92"/>
                </a:lnTo>
                <a:lnTo>
                  <a:pt x="13" y="107"/>
                </a:lnTo>
                <a:lnTo>
                  <a:pt x="19" y="117"/>
                </a:lnTo>
                <a:lnTo>
                  <a:pt x="27" y="119"/>
                </a:lnTo>
                <a:lnTo>
                  <a:pt x="35" y="113"/>
                </a:lnTo>
                <a:lnTo>
                  <a:pt x="40" y="103"/>
                </a:lnTo>
                <a:lnTo>
                  <a:pt x="48" y="88"/>
                </a:lnTo>
                <a:lnTo>
                  <a:pt x="59" y="97"/>
                </a:lnTo>
                <a:lnTo>
                  <a:pt x="70" y="100"/>
                </a:lnTo>
                <a:lnTo>
                  <a:pt x="78" y="105"/>
                </a:lnTo>
                <a:lnTo>
                  <a:pt x="76" y="121"/>
                </a:lnTo>
                <a:lnTo>
                  <a:pt x="76" y="132"/>
                </a:lnTo>
                <a:lnTo>
                  <a:pt x="88" y="150"/>
                </a:lnTo>
                <a:lnTo>
                  <a:pt x="100" y="165"/>
                </a:lnTo>
                <a:lnTo>
                  <a:pt x="99" y="170"/>
                </a:lnTo>
                <a:lnTo>
                  <a:pt x="84" y="170"/>
                </a:lnTo>
                <a:lnTo>
                  <a:pt x="91" y="179"/>
                </a:lnTo>
                <a:lnTo>
                  <a:pt x="134" y="230"/>
                </a:lnTo>
                <a:lnTo>
                  <a:pt x="138" y="233"/>
                </a:lnTo>
                <a:lnTo>
                  <a:pt x="151" y="233"/>
                </a:lnTo>
                <a:lnTo>
                  <a:pt x="160" y="236"/>
                </a:lnTo>
                <a:lnTo>
                  <a:pt x="179" y="245"/>
                </a:lnTo>
                <a:lnTo>
                  <a:pt x="195" y="261"/>
                </a:lnTo>
                <a:lnTo>
                  <a:pt x="199" y="268"/>
                </a:lnTo>
                <a:lnTo>
                  <a:pt x="205" y="281"/>
                </a:lnTo>
                <a:lnTo>
                  <a:pt x="210" y="280"/>
                </a:lnTo>
                <a:lnTo>
                  <a:pt x="214" y="280"/>
                </a:lnTo>
                <a:lnTo>
                  <a:pt x="227" y="286"/>
                </a:lnTo>
                <a:lnTo>
                  <a:pt x="235" y="293"/>
                </a:lnTo>
                <a:lnTo>
                  <a:pt x="241" y="299"/>
                </a:lnTo>
                <a:lnTo>
                  <a:pt x="242" y="290"/>
                </a:lnTo>
                <a:lnTo>
                  <a:pt x="242" y="280"/>
                </a:lnTo>
                <a:lnTo>
                  <a:pt x="247" y="270"/>
                </a:lnTo>
                <a:lnTo>
                  <a:pt x="244" y="261"/>
                </a:lnTo>
                <a:lnTo>
                  <a:pt x="232" y="247"/>
                </a:lnTo>
                <a:lnTo>
                  <a:pt x="210" y="220"/>
                </a:lnTo>
                <a:lnTo>
                  <a:pt x="195" y="208"/>
                </a:lnTo>
                <a:lnTo>
                  <a:pt x="190" y="203"/>
                </a:lnTo>
                <a:lnTo>
                  <a:pt x="182" y="204"/>
                </a:lnTo>
                <a:lnTo>
                  <a:pt x="171" y="195"/>
                </a:lnTo>
                <a:lnTo>
                  <a:pt x="170" y="195"/>
                </a:lnTo>
                <a:lnTo>
                  <a:pt x="164" y="188"/>
                </a:lnTo>
                <a:lnTo>
                  <a:pt x="160" y="177"/>
                </a:lnTo>
                <a:lnTo>
                  <a:pt x="157" y="165"/>
                </a:lnTo>
                <a:lnTo>
                  <a:pt x="145" y="148"/>
                </a:lnTo>
                <a:lnTo>
                  <a:pt x="119" y="120"/>
                </a:lnTo>
                <a:lnTo>
                  <a:pt x="117" y="113"/>
                </a:lnTo>
                <a:lnTo>
                  <a:pt x="119" y="110"/>
                </a:lnTo>
                <a:lnTo>
                  <a:pt x="132" y="107"/>
                </a:lnTo>
                <a:lnTo>
                  <a:pt x="167" y="119"/>
                </a:lnTo>
                <a:lnTo>
                  <a:pt x="190" y="92"/>
                </a:lnTo>
                <a:lnTo>
                  <a:pt x="210" y="109"/>
                </a:lnTo>
                <a:lnTo>
                  <a:pt x="217" y="110"/>
                </a:lnTo>
                <a:lnTo>
                  <a:pt x="222" y="117"/>
                </a:lnTo>
                <a:lnTo>
                  <a:pt x="229" y="110"/>
                </a:lnTo>
                <a:lnTo>
                  <a:pt x="241" y="110"/>
                </a:lnTo>
                <a:lnTo>
                  <a:pt x="253" y="111"/>
                </a:lnTo>
                <a:lnTo>
                  <a:pt x="270" y="103"/>
                </a:lnTo>
                <a:lnTo>
                  <a:pt x="286" y="110"/>
                </a:lnTo>
                <a:lnTo>
                  <a:pt x="295" y="119"/>
                </a:lnTo>
                <a:lnTo>
                  <a:pt x="306" y="121"/>
                </a:lnTo>
                <a:lnTo>
                  <a:pt x="307" y="113"/>
                </a:lnTo>
                <a:lnTo>
                  <a:pt x="312" y="100"/>
                </a:lnTo>
                <a:lnTo>
                  <a:pt x="306" y="93"/>
                </a:lnTo>
                <a:lnTo>
                  <a:pt x="296" y="82"/>
                </a:lnTo>
                <a:lnTo>
                  <a:pt x="295" y="70"/>
                </a:lnTo>
                <a:lnTo>
                  <a:pt x="295" y="62"/>
                </a:lnTo>
                <a:lnTo>
                  <a:pt x="296" y="52"/>
                </a:lnTo>
                <a:lnTo>
                  <a:pt x="282" y="49"/>
                </a:lnTo>
                <a:lnTo>
                  <a:pt x="276" y="47"/>
                </a:lnTo>
                <a:lnTo>
                  <a:pt x="268" y="52"/>
                </a:lnTo>
                <a:lnTo>
                  <a:pt x="259" y="59"/>
                </a:lnTo>
                <a:lnTo>
                  <a:pt x="251" y="59"/>
                </a:lnTo>
                <a:lnTo>
                  <a:pt x="238" y="45"/>
                </a:lnTo>
                <a:lnTo>
                  <a:pt x="227" y="39"/>
                </a:lnTo>
                <a:lnTo>
                  <a:pt x="216" y="41"/>
                </a:lnTo>
                <a:lnTo>
                  <a:pt x="206" y="30"/>
                </a:lnTo>
                <a:lnTo>
                  <a:pt x="181" y="2"/>
                </a:lnTo>
                <a:lnTo>
                  <a:pt x="170" y="0"/>
                </a:lnTo>
                <a:lnTo>
                  <a:pt x="153" y="24"/>
                </a:lnTo>
                <a:lnTo>
                  <a:pt x="135" y="22"/>
                </a:lnTo>
                <a:lnTo>
                  <a:pt x="127" y="30"/>
                </a:lnTo>
                <a:lnTo>
                  <a:pt x="124" y="41"/>
                </a:lnTo>
                <a:lnTo>
                  <a:pt x="91" y="78"/>
                </a:lnTo>
                <a:lnTo>
                  <a:pt x="69" y="72"/>
                </a:lnTo>
                <a:lnTo>
                  <a:pt x="47" y="67"/>
                </a:lnTo>
                <a:lnTo>
                  <a:pt x="35" y="72"/>
                </a:lnTo>
                <a:lnTo>
                  <a:pt x="21" y="78"/>
                </a:lnTo>
                <a:lnTo>
                  <a:pt x="0" y="7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grpSp>
        <p:nvGrpSpPr>
          <p:cNvPr id="31759" name="Group 28" descr="Horizontal dunkel"/>
          <p:cNvGrpSpPr>
            <a:grpSpLocks noChangeAspect="1"/>
          </p:cNvGrpSpPr>
          <p:nvPr/>
        </p:nvGrpSpPr>
        <p:grpSpPr bwMode="auto">
          <a:xfrm>
            <a:off x="6358930" y="2590603"/>
            <a:ext cx="176709" cy="205086"/>
            <a:chOff x="2356" y="1589"/>
            <a:chExt cx="109" cy="125"/>
          </a:xfrm>
        </p:grpSpPr>
        <p:grpSp>
          <p:nvGrpSpPr>
            <p:cNvPr id="31871" name="Group 29" descr="Wide downward diagonal"/>
            <p:cNvGrpSpPr>
              <a:grpSpLocks noChangeAspect="1"/>
            </p:cNvGrpSpPr>
            <p:nvPr/>
          </p:nvGrpSpPr>
          <p:grpSpPr bwMode="auto">
            <a:xfrm>
              <a:off x="2413" y="1626"/>
              <a:ext cx="52" cy="88"/>
              <a:chOff x="2413" y="1626"/>
              <a:chExt cx="52" cy="88"/>
            </a:xfrm>
          </p:grpSpPr>
          <p:sp>
            <p:nvSpPr>
              <p:cNvPr id="31873" name="Freeform 30" descr="Wide downward diagonal"/>
              <p:cNvSpPr>
                <a:spLocks noChangeAspect="1"/>
              </p:cNvSpPr>
              <p:nvPr/>
            </p:nvSpPr>
            <p:spPr bwMode="auto">
              <a:xfrm>
                <a:off x="2413" y="1626"/>
                <a:ext cx="52" cy="88"/>
              </a:xfrm>
              <a:custGeom>
                <a:avLst/>
                <a:gdLst>
                  <a:gd name="T0" fmla="*/ 45 w 52"/>
                  <a:gd name="T1" fmla="*/ 0 h 88"/>
                  <a:gd name="T2" fmla="*/ 45 w 52"/>
                  <a:gd name="T3" fmla="*/ 15 h 88"/>
                  <a:gd name="T4" fmla="*/ 51 w 52"/>
                  <a:gd name="T5" fmla="*/ 29 h 88"/>
                  <a:gd name="T6" fmla="*/ 45 w 52"/>
                  <a:gd name="T7" fmla="*/ 44 h 88"/>
                  <a:gd name="T8" fmla="*/ 37 w 52"/>
                  <a:gd name="T9" fmla="*/ 57 h 88"/>
                  <a:gd name="T10" fmla="*/ 20 w 52"/>
                  <a:gd name="T11" fmla="*/ 72 h 88"/>
                  <a:gd name="T12" fmla="*/ 8 w 52"/>
                  <a:gd name="T13" fmla="*/ 87 h 88"/>
                  <a:gd name="T14" fmla="*/ 0 w 52"/>
                  <a:gd name="T15" fmla="*/ 72 h 88"/>
                  <a:gd name="T16" fmla="*/ 5 w 52"/>
                  <a:gd name="T17" fmla="*/ 66 h 88"/>
                  <a:gd name="T18" fmla="*/ 20 w 52"/>
                  <a:gd name="T19" fmla="*/ 48 h 88"/>
                  <a:gd name="T20" fmla="*/ 20 w 52"/>
                  <a:gd name="T21" fmla="*/ 39 h 88"/>
                  <a:gd name="T22" fmla="*/ 27 w 52"/>
                  <a:gd name="T23" fmla="*/ 25 h 88"/>
                  <a:gd name="T24" fmla="*/ 46 w 52"/>
                  <a:gd name="T25" fmla="*/ 8 h 88"/>
                  <a:gd name="T26" fmla="*/ 46 w 52"/>
                  <a:gd name="T27" fmla="*/ 14 h 88"/>
                  <a:gd name="T28" fmla="*/ 50 w 52"/>
                  <a:gd name="T29" fmla="*/ 22 h 88"/>
                  <a:gd name="T30" fmla="*/ 45 w 52"/>
                  <a:gd name="T31" fmla="*/ 0 h 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88"/>
                  <a:gd name="T50" fmla="*/ 52 w 52"/>
                  <a:gd name="T51" fmla="*/ 88 h 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88">
                    <a:moveTo>
                      <a:pt x="45" y="0"/>
                    </a:moveTo>
                    <a:lnTo>
                      <a:pt x="45" y="15"/>
                    </a:lnTo>
                    <a:lnTo>
                      <a:pt x="51" y="29"/>
                    </a:lnTo>
                    <a:lnTo>
                      <a:pt x="45" y="44"/>
                    </a:lnTo>
                    <a:lnTo>
                      <a:pt x="37" y="57"/>
                    </a:lnTo>
                    <a:lnTo>
                      <a:pt x="20" y="72"/>
                    </a:lnTo>
                    <a:lnTo>
                      <a:pt x="8" y="87"/>
                    </a:lnTo>
                    <a:lnTo>
                      <a:pt x="0" y="72"/>
                    </a:lnTo>
                    <a:lnTo>
                      <a:pt x="5" y="66"/>
                    </a:lnTo>
                    <a:lnTo>
                      <a:pt x="20" y="48"/>
                    </a:lnTo>
                    <a:lnTo>
                      <a:pt x="20" y="39"/>
                    </a:lnTo>
                    <a:lnTo>
                      <a:pt x="27" y="25"/>
                    </a:lnTo>
                    <a:lnTo>
                      <a:pt x="46" y="8"/>
                    </a:lnTo>
                    <a:lnTo>
                      <a:pt x="46" y="14"/>
                    </a:lnTo>
                    <a:lnTo>
                      <a:pt x="50" y="2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31874" name="Freeform 31" descr="Wide downward diagonal"/>
              <p:cNvSpPr>
                <a:spLocks noChangeAspect="1"/>
              </p:cNvSpPr>
              <p:nvPr/>
            </p:nvSpPr>
            <p:spPr bwMode="auto">
              <a:xfrm>
                <a:off x="2413" y="1626"/>
                <a:ext cx="52" cy="88"/>
              </a:xfrm>
              <a:custGeom>
                <a:avLst/>
                <a:gdLst>
                  <a:gd name="T0" fmla="*/ 45 w 52"/>
                  <a:gd name="T1" fmla="*/ 0 h 88"/>
                  <a:gd name="T2" fmla="*/ 45 w 52"/>
                  <a:gd name="T3" fmla="*/ 15 h 88"/>
                  <a:gd name="T4" fmla="*/ 51 w 52"/>
                  <a:gd name="T5" fmla="*/ 29 h 88"/>
                  <a:gd name="T6" fmla="*/ 45 w 52"/>
                  <a:gd name="T7" fmla="*/ 44 h 88"/>
                  <a:gd name="T8" fmla="*/ 37 w 52"/>
                  <a:gd name="T9" fmla="*/ 57 h 88"/>
                  <a:gd name="T10" fmla="*/ 20 w 52"/>
                  <a:gd name="T11" fmla="*/ 72 h 88"/>
                  <a:gd name="T12" fmla="*/ 8 w 52"/>
                  <a:gd name="T13" fmla="*/ 87 h 88"/>
                  <a:gd name="T14" fmla="*/ 0 w 52"/>
                  <a:gd name="T15" fmla="*/ 72 h 88"/>
                  <a:gd name="T16" fmla="*/ 5 w 52"/>
                  <a:gd name="T17" fmla="*/ 66 h 88"/>
                  <a:gd name="T18" fmla="*/ 20 w 52"/>
                  <a:gd name="T19" fmla="*/ 48 h 88"/>
                  <a:gd name="T20" fmla="*/ 20 w 52"/>
                  <a:gd name="T21" fmla="*/ 39 h 88"/>
                  <a:gd name="T22" fmla="*/ 27 w 52"/>
                  <a:gd name="T23" fmla="*/ 25 h 88"/>
                  <a:gd name="T24" fmla="*/ 46 w 52"/>
                  <a:gd name="T25" fmla="*/ 8 h 88"/>
                  <a:gd name="T26" fmla="*/ 46 w 52"/>
                  <a:gd name="T27" fmla="*/ 14 h 88"/>
                  <a:gd name="T28" fmla="*/ 50 w 52"/>
                  <a:gd name="T29" fmla="*/ 22 h 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88"/>
                  <a:gd name="T47" fmla="*/ 52 w 52"/>
                  <a:gd name="T48" fmla="*/ 88 h 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88">
                    <a:moveTo>
                      <a:pt x="45" y="0"/>
                    </a:moveTo>
                    <a:lnTo>
                      <a:pt x="45" y="15"/>
                    </a:lnTo>
                    <a:lnTo>
                      <a:pt x="51" y="29"/>
                    </a:lnTo>
                    <a:lnTo>
                      <a:pt x="45" y="44"/>
                    </a:lnTo>
                    <a:lnTo>
                      <a:pt x="37" y="57"/>
                    </a:lnTo>
                    <a:lnTo>
                      <a:pt x="20" y="72"/>
                    </a:lnTo>
                    <a:lnTo>
                      <a:pt x="8" y="87"/>
                    </a:lnTo>
                    <a:lnTo>
                      <a:pt x="0" y="72"/>
                    </a:lnTo>
                    <a:lnTo>
                      <a:pt x="5" y="66"/>
                    </a:lnTo>
                    <a:lnTo>
                      <a:pt x="20" y="48"/>
                    </a:lnTo>
                    <a:lnTo>
                      <a:pt x="20" y="39"/>
                    </a:lnTo>
                    <a:lnTo>
                      <a:pt x="27" y="25"/>
                    </a:lnTo>
                    <a:lnTo>
                      <a:pt x="46" y="8"/>
                    </a:lnTo>
                    <a:lnTo>
                      <a:pt x="46" y="14"/>
                    </a:lnTo>
                    <a:lnTo>
                      <a:pt x="50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sp>
          <p:nvSpPr>
            <p:cNvPr id="31872" name="Freeform 32" descr="Wide downward diagonal"/>
            <p:cNvSpPr>
              <a:spLocks noChangeAspect="1"/>
            </p:cNvSpPr>
            <p:nvPr/>
          </p:nvSpPr>
          <p:spPr bwMode="auto">
            <a:xfrm>
              <a:off x="2356" y="1589"/>
              <a:ext cx="66" cy="71"/>
            </a:xfrm>
            <a:custGeom>
              <a:avLst/>
              <a:gdLst>
                <a:gd name="T0" fmla="*/ 50 w 66"/>
                <a:gd name="T1" fmla="*/ 0 h 71"/>
                <a:gd name="T2" fmla="*/ 42 w 66"/>
                <a:gd name="T3" fmla="*/ 10 h 71"/>
                <a:gd name="T4" fmla="*/ 30 w 66"/>
                <a:gd name="T5" fmla="*/ 8 h 71"/>
                <a:gd name="T6" fmla="*/ 22 w 66"/>
                <a:gd name="T7" fmla="*/ 7 h 71"/>
                <a:gd name="T8" fmla="*/ 25 w 66"/>
                <a:gd name="T9" fmla="*/ 18 h 71"/>
                <a:gd name="T10" fmla="*/ 27 w 66"/>
                <a:gd name="T11" fmla="*/ 27 h 71"/>
                <a:gd name="T12" fmla="*/ 28 w 66"/>
                <a:gd name="T13" fmla="*/ 34 h 71"/>
                <a:gd name="T14" fmla="*/ 24 w 66"/>
                <a:gd name="T15" fmla="*/ 35 h 71"/>
                <a:gd name="T16" fmla="*/ 16 w 66"/>
                <a:gd name="T17" fmla="*/ 32 h 71"/>
                <a:gd name="T18" fmla="*/ 16 w 66"/>
                <a:gd name="T19" fmla="*/ 27 h 71"/>
                <a:gd name="T20" fmla="*/ 9 w 66"/>
                <a:gd name="T21" fmla="*/ 27 h 71"/>
                <a:gd name="T22" fmla="*/ 11 w 66"/>
                <a:gd name="T23" fmla="*/ 35 h 71"/>
                <a:gd name="T24" fmla="*/ 7 w 66"/>
                <a:gd name="T25" fmla="*/ 43 h 71"/>
                <a:gd name="T26" fmla="*/ 0 w 66"/>
                <a:gd name="T27" fmla="*/ 55 h 71"/>
                <a:gd name="T28" fmla="*/ 3 w 66"/>
                <a:gd name="T29" fmla="*/ 65 h 71"/>
                <a:gd name="T30" fmla="*/ 11 w 66"/>
                <a:gd name="T31" fmla="*/ 70 h 71"/>
                <a:gd name="T32" fmla="*/ 18 w 66"/>
                <a:gd name="T33" fmla="*/ 65 h 71"/>
                <a:gd name="T34" fmla="*/ 28 w 66"/>
                <a:gd name="T35" fmla="*/ 59 h 71"/>
                <a:gd name="T36" fmla="*/ 46 w 66"/>
                <a:gd name="T37" fmla="*/ 53 h 71"/>
                <a:gd name="T38" fmla="*/ 54 w 66"/>
                <a:gd name="T39" fmla="*/ 55 h 71"/>
                <a:gd name="T40" fmla="*/ 50 w 66"/>
                <a:gd name="T41" fmla="*/ 43 h 71"/>
                <a:gd name="T42" fmla="*/ 57 w 66"/>
                <a:gd name="T43" fmla="*/ 37 h 71"/>
                <a:gd name="T44" fmla="*/ 65 w 66"/>
                <a:gd name="T45" fmla="*/ 26 h 71"/>
                <a:gd name="T46" fmla="*/ 61 w 66"/>
                <a:gd name="T47" fmla="*/ 18 h 71"/>
                <a:gd name="T48" fmla="*/ 55 w 66"/>
                <a:gd name="T49" fmla="*/ 10 h 71"/>
                <a:gd name="T50" fmla="*/ 50 w 66"/>
                <a:gd name="T51" fmla="*/ 0 h 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6"/>
                <a:gd name="T79" fmla="*/ 0 h 71"/>
                <a:gd name="T80" fmla="*/ 66 w 66"/>
                <a:gd name="T81" fmla="*/ 71 h 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6" h="71">
                  <a:moveTo>
                    <a:pt x="50" y="0"/>
                  </a:moveTo>
                  <a:lnTo>
                    <a:pt x="42" y="10"/>
                  </a:lnTo>
                  <a:lnTo>
                    <a:pt x="30" y="8"/>
                  </a:lnTo>
                  <a:lnTo>
                    <a:pt x="22" y="7"/>
                  </a:lnTo>
                  <a:lnTo>
                    <a:pt x="25" y="18"/>
                  </a:lnTo>
                  <a:lnTo>
                    <a:pt x="27" y="27"/>
                  </a:lnTo>
                  <a:lnTo>
                    <a:pt x="28" y="34"/>
                  </a:lnTo>
                  <a:lnTo>
                    <a:pt x="24" y="35"/>
                  </a:lnTo>
                  <a:lnTo>
                    <a:pt x="16" y="32"/>
                  </a:lnTo>
                  <a:lnTo>
                    <a:pt x="16" y="27"/>
                  </a:lnTo>
                  <a:lnTo>
                    <a:pt x="9" y="27"/>
                  </a:lnTo>
                  <a:lnTo>
                    <a:pt x="11" y="35"/>
                  </a:lnTo>
                  <a:lnTo>
                    <a:pt x="7" y="43"/>
                  </a:lnTo>
                  <a:lnTo>
                    <a:pt x="0" y="55"/>
                  </a:lnTo>
                  <a:lnTo>
                    <a:pt x="3" y="65"/>
                  </a:lnTo>
                  <a:lnTo>
                    <a:pt x="11" y="70"/>
                  </a:lnTo>
                  <a:lnTo>
                    <a:pt x="18" y="65"/>
                  </a:lnTo>
                  <a:lnTo>
                    <a:pt x="28" y="59"/>
                  </a:lnTo>
                  <a:lnTo>
                    <a:pt x="46" y="53"/>
                  </a:lnTo>
                  <a:lnTo>
                    <a:pt x="54" y="55"/>
                  </a:lnTo>
                  <a:lnTo>
                    <a:pt x="50" y="43"/>
                  </a:lnTo>
                  <a:lnTo>
                    <a:pt x="57" y="37"/>
                  </a:lnTo>
                  <a:lnTo>
                    <a:pt x="65" y="26"/>
                  </a:lnTo>
                  <a:lnTo>
                    <a:pt x="61" y="18"/>
                  </a:lnTo>
                  <a:lnTo>
                    <a:pt x="55" y="10"/>
                  </a:lnTo>
                  <a:lnTo>
                    <a:pt x="5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sp>
        <p:nvSpPr>
          <p:cNvPr id="31760" name="Freeform 33"/>
          <p:cNvSpPr>
            <a:spLocks noChangeAspect="1"/>
          </p:cNvSpPr>
          <p:nvPr/>
        </p:nvSpPr>
        <p:spPr bwMode="auto">
          <a:xfrm>
            <a:off x="6464698" y="4331892"/>
            <a:ext cx="684907" cy="684907"/>
          </a:xfrm>
          <a:custGeom>
            <a:avLst/>
            <a:gdLst>
              <a:gd name="T0" fmla="*/ 2147483647 w 419"/>
              <a:gd name="T1" fmla="*/ 2147483647 h 419"/>
              <a:gd name="T2" fmla="*/ 2147483647 w 419"/>
              <a:gd name="T3" fmla="*/ 2147483647 h 419"/>
              <a:gd name="T4" fmla="*/ 2147483647 w 419"/>
              <a:gd name="T5" fmla="*/ 2147483647 h 419"/>
              <a:gd name="T6" fmla="*/ 2147483647 w 419"/>
              <a:gd name="T7" fmla="*/ 2147483647 h 419"/>
              <a:gd name="T8" fmla="*/ 2147483647 w 419"/>
              <a:gd name="T9" fmla="*/ 2147483647 h 419"/>
              <a:gd name="T10" fmla="*/ 2147483647 w 419"/>
              <a:gd name="T11" fmla="*/ 2147483647 h 419"/>
              <a:gd name="T12" fmla="*/ 2147483647 w 419"/>
              <a:gd name="T13" fmla="*/ 2147483647 h 419"/>
              <a:gd name="T14" fmla="*/ 2147483647 w 419"/>
              <a:gd name="T15" fmla="*/ 2147483647 h 419"/>
              <a:gd name="T16" fmla="*/ 2147483647 w 419"/>
              <a:gd name="T17" fmla="*/ 2147483647 h 419"/>
              <a:gd name="T18" fmla="*/ 2147483647 w 419"/>
              <a:gd name="T19" fmla="*/ 2147483647 h 419"/>
              <a:gd name="T20" fmla="*/ 2147483647 w 419"/>
              <a:gd name="T21" fmla="*/ 2147483647 h 419"/>
              <a:gd name="T22" fmla="*/ 2147483647 w 419"/>
              <a:gd name="T23" fmla="*/ 2147483647 h 419"/>
              <a:gd name="T24" fmla="*/ 2147483647 w 419"/>
              <a:gd name="T25" fmla="*/ 2147483647 h 419"/>
              <a:gd name="T26" fmla="*/ 2147483647 w 419"/>
              <a:gd name="T27" fmla="*/ 2147483647 h 419"/>
              <a:gd name="T28" fmla="*/ 2147483647 w 419"/>
              <a:gd name="T29" fmla="*/ 2147483647 h 419"/>
              <a:gd name="T30" fmla="*/ 2147483647 w 419"/>
              <a:gd name="T31" fmla="*/ 2147483647 h 419"/>
              <a:gd name="T32" fmla="*/ 2147483647 w 419"/>
              <a:gd name="T33" fmla="*/ 2147483647 h 419"/>
              <a:gd name="T34" fmla="*/ 2147483647 w 419"/>
              <a:gd name="T35" fmla="*/ 2147483647 h 419"/>
              <a:gd name="T36" fmla="*/ 2147483647 w 419"/>
              <a:gd name="T37" fmla="*/ 2147483647 h 419"/>
              <a:gd name="T38" fmla="*/ 2147483647 w 419"/>
              <a:gd name="T39" fmla="*/ 2147483647 h 419"/>
              <a:gd name="T40" fmla="*/ 2147483647 w 419"/>
              <a:gd name="T41" fmla="*/ 2147483647 h 419"/>
              <a:gd name="T42" fmla="*/ 2147483647 w 419"/>
              <a:gd name="T43" fmla="*/ 2147483647 h 419"/>
              <a:gd name="T44" fmla="*/ 2147483647 w 419"/>
              <a:gd name="T45" fmla="*/ 2147483647 h 419"/>
              <a:gd name="T46" fmla="*/ 2147483647 w 419"/>
              <a:gd name="T47" fmla="*/ 2147483647 h 419"/>
              <a:gd name="T48" fmla="*/ 2147483647 w 419"/>
              <a:gd name="T49" fmla="*/ 2147483647 h 419"/>
              <a:gd name="T50" fmla="*/ 2147483647 w 419"/>
              <a:gd name="T51" fmla="*/ 2147483647 h 419"/>
              <a:gd name="T52" fmla="*/ 2147483647 w 419"/>
              <a:gd name="T53" fmla="*/ 2147483647 h 419"/>
              <a:gd name="T54" fmla="*/ 2147483647 w 419"/>
              <a:gd name="T55" fmla="*/ 2147483647 h 419"/>
              <a:gd name="T56" fmla="*/ 2147483647 w 419"/>
              <a:gd name="T57" fmla="*/ 2147483647 h 419"/>
              <a:gd name="T58" fmla="*/ 2147483647 w 419"/>
              <a:gd name="T59" fmla="*/ 2147483647 h 419"/>
              <a:gd name="T60" fmla="*/ 2147483647 w 419"/>
              <a:gd name="T61" fmla="*/ 2147483647 h 419"/>
              <a:gd name="T62" fmla="*/ 2147483647 w 419"/>
              <a:gd name="T63" fmla="*/ 2147483647 h 419"/>
              <a:gd name="T64" fmla="*/ 2147483647 w 419"/>
              <a:gd name="T65" fmla="*/ 2147483647 h 419"/>
              <a:gd name="T66" fmla="*/ 2147483647 w 419"/>
              <a:gd name="T67" fmla="*/ 2147483647 h 419"/>
              <a:gd name="T68" fmla="*/ 2147483647 w 419"/>
              <a:gd name="T69" fmla="*/ 2147483647 h 419"/>
              <a:gd name="T70" fmla="*/ 2147483647 w 419"/>
              <a:gd name="T71" fmla="*/ 2147483647 h 419"/>
              <a:gd name="T72" fmla="*/ 2147483647 w 419"/>
              <a:gd name="T73" fmla="*/ 2147483647 h 419"/>
              <a:gd name="T74" fmla="*/ 0 w 419"/>
              <a:gd name="T75" fmla="*/ 2147483647 h 419"/>
              <a:gd name="T76" fmla="*/ 2147483647 w 419"/>
              <a:gd name="T77" fmla="*/ 2147483647 h 419"/>
              <a:gd name="T78" fmla="*/ 2147483647 w 419"/>
              <a:gd name="T79" fmla="*/ 2147483647 h 419"/>
              <a:gd name="T80" fmla="*/ 2147483647 w 419"/>
              <a:gd name="T81" fmla="*/ 2147483647 h 419"/>
              <a:gd name="T82" fmla="*/ 2147483647 w 419"/>
              <a:gd name="T83" fmla="*/ 2147483647 h 4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19"/>
              <a:gd name="T127" fmla="*/ 0 h 419"/>
              <a:gd name="T128" fmla="*/ 419 w 419"/>
              <a:gd name="T129" fmla="*/ 419 h 4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19" h="419">
                <a:moveTo>
                  <a:pt x="202" y="341"/>
                </a:moveTo>
                <a:lnTo>
                  <a:pt x="209" y="325"/>
                </a:lnTo>
                <a:lnTo>
                  <a:pt x="214" y="298"/>
                </a:lnTo>
                <a:lnTo>
                  <a:pt x="222" y="292"/>
                </a:lnTo>
                <a:lnTo>
                  <a:pt x="242" y="295"/>
                </a:lnTo>
                <a:lnTo>
                  <a:pt x="245" y="292"/>
                </a:lnTo>
                <a:lnTo>
                  <a:pt x="255" y="295"/>
                </a:lnTo>
                <a:lnTo>
                  <a:pt x="260" y="306"/>
                </a:lnTo>
                <a:lnTo>
                  <a:pt x="278" y="311"/>
                </a:lnTo>
                <a:lnTo>
                  <a:pt x="284" y="317"/>
                </a:lnTo>
                <a:lnTo>
                  <a:pt x="284" y="365"/>
                </a:lnTo>
                <a:lnTo>
                  <a:pt x="279" y="378"/>
                </a:lnTo>
                <a:lnTo>
                  <a:pt x="286" y="400"/>
                </a:lnTo>
                <a:lnTo>
                  <a:pt x="296" y="407"/>
                </a:lnTo>
                <a:lnTo>
                  <a:pt x="302" y="406"/>
                </a:lnTo>
                <a:lnTo>
                  <a:pt x="307" y="413"/>
                </a:lnTo>
                <a:lnTo>
                  <a:pt x="325" y="415"/>
                </a:lnTo>
                <a:lnTo>
                  <a:pt x="332" y="418"/>
                </a:lnTo>
                <a:lnTo>
                  <a:pt x="354" y="418"/>
                </a:lnTo>
                <a:lnTo>
                  <a:pt x="363" y="400"/>
                </a:lnTo>
                <a:lnTo>
                  <a:pt x="378" y="403"/>
                </a:lnTo>
                <a:lnTo>
                  <a:pt x="407" y="398"/>
                </a:lnTo>
                <a:lnTo>
                  <a:pt x="418" y="381"/>
                </a:lnTo>
                <a:lnTo>
                  <a:pt x="409" y="375"/>
                </a:lnTo>
                <a:lnTo>
                  <a:pt x="409" y="338"/>
                </a:lnTo>
                <a:lnTo>
                  <a:pt x="399" y="325"/>
                </a:lnTo>
                <a:lnTo>
                  <a:pt x="389" y="325"/>
                </a:lnTo>
                <a:lnTo>
                  <a:pt x="383" y="311"/>
                </a:lnTo>
                <a:lnTo>
                  <a:pt x="392" y="295"/>
                </a:lnTo>
                <a:lnTo>
                  <a:pt x="389" y="276"/>
                </a:lnTo>
                <a:lnTo>
                  <a:pt x="387" y="260"/>
                </a:lnTo>
                <a:lnTo>
                  <a:pt x="407" y="242"/>
                </a:lnTo>
                <a:lnTo>
                  <a:pt x="410" y="219"/>
                </a:lnTo>
                <a:lnTo>
                  <a:pt x="406" y="210"/>
                </a:lnTo>
                <a:lnTo>
                  <a:pt x="392" y="207"/>
                </a:lnTo>
                <a:lnTo>
                  <a:pt x="383" y="185"/>
                </a:lnTo>
                <a:lnTo>
                  <a:pt x="384" y="176"/>
                </a:lnTo>
                <a:lnTo>
                  <a:pt x="392" y="164"/>
                </a:lnTo>
                <a:lnTo>
                  <a:pt x="387" y="160"/>
                </a:lnTo>
                <a:lnTo>
                  <a:pt x="389" y="150"/>
                </a:lnTo>
                <a:lnTo>
                  <a:pt x="391" y="142"/>
                </a:lnTo>
                <a:lnTo>
                  <a:pt x="374" y="132"/>
                </a:lnTo>
                <a:lnTo>
                  <a:pt x="374" y="117"/>
                </a:lnTo>
                <a:lnTo>
                  <a:pt x="363" y="107"/>
                </a:lnTo>
                <a:lnTo>
                  <a:pt x="348" y="118"/>
                </a:lnTo>
                <a:lnTo>
                  <a:pt x="338" y="118"/>
                </a:lnTo>
                <a:lnTo>
                  <a:pt x="333" y="107"/>
                </a:lnTo>
                <a:lnTo>
                  <a:pt x="332" y="88"/>
                </a:lnTo>
                <a:lnTo>
                  <a:pt x="323" y="61"/>
                </a:lnTo>
                <a:lnTo>
                  <a:pt x="306" y="59"/>
                </a:lnTo>
                <a:lnTo>
                  <a:pt x="300" y="54"/>
                </a:lnTo>
                <a:lnTo>
                  <a:pt x="300" y="35"/>
                </a:lnTo>
                <a:lnTo>
                  <a:pt x="292" y="22"/>
                </a:lnTo>
                <a:lnTo>
                  <a:pt x="287" y="19"/>
                </a:lnTo>
                <a:lnTo>
                  <a:pt x="284" y="8"/>
                </a:lnTo>
                <a:lnTo>
                  <a:pt x="277" y="3"/>
                </a:lnTo>
                <a:lnTo>
                  <a:pt x="261" y="0"/>
                </a:lnTo>
                <a:lnTo>
                  <a:pt x="232" y="4"/>
                </a:lnTo>
                <a:lnTo>
                  <a:pt x="179" y="26"/>
                </a:lnTo>
                <a:lnTo>
                  <a:pt x="179" y="53"/>
                </a:lnTo>
                <a:lnTo>
                  <a:pt x="195" y="72"/>
                </a:lnTo>
                <a:lnTo>
                  <a:pt x="192" y="83"/>
                </a:lnTo>
                <a:lnTo>
                  <a:pt x="189" y="91"/>
                </a:lnTo>
                <a:lnTo>
                  <a:pt x="178" y="91"/>
                </a:lnTo>
                <a:lnTo>
                  <a:pt x="169" y="82"/>
                </a:lnTo>
                <a:lnTo>
                  <a:pt x="153" y="74"/>
                </a:lnTo>
                <a:lnTo>
                  <a:pt x="136" y="83"/>
                </a:lnTo>
                <a:lnTo>
                  <a:pt x="114" y="80"/>
                </a:lnTo>
                <a:lnTo>
                  <a:pt x="104" y="88"/>
                </a:lnTo>
                <a:lnTo>
                  <a:pt x="101" y="81"/>
                </a:lnTo>
                <a:lnTo>
                  <a:pt x="89" y="80"/>
                </a:lnTo>
                <a:lnTo>
                  <a:pt x="74" y="64"/>
                </a:lnTo>
                <a:lnTo>
                  <a:pt x="49" y="90"/>
                </a:lnTo>
                <a:lnTo>
                  <a:pt x="16" y="78"/>
                </a:lnTo>
                <a:lnTo>
                  <a:pt x="0" y="81"/>
                </a:lnTo>
                <a:lnTo>
                  <a:pt x="0" y="90"/>
                </a:lnTo>
                <a:lnTo>
                  <a:pt x="39" y="133"/>
                </a:lnTo>
                <a:lnTo>
                  <a:pt x="47" y="158"/>
                </a:lnTo>
                <a:lnTo>
                  <a:pt x="64" y="176"/>
                </a:lnTo>
                <a:lnTo>
                  <a:pt x="77" y="175"/>
                </a:lnTo>
                <a:lnTo>
                  <a:pt x="128" y="234"/>
                </a:lnTo>
                <a:lnTo>
                  <a:pt x="130" y="244"/>
                </a:lnTo>
                <a:lnTo>
                  <a:pt x="127" y="250"/>
                </a:lnTo>
                <a:lnTo>
                  <a:pt x="124" y="269"/>
                </a:lnTo>
                <a:lnTo>
                  <a:pt x="202" y="3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grpSp>
        <p:nvGrpSpPr>
          <p:cNvPr id="31761" name="Group 34" descr="Vertikal dunkel"/>
          <p:cNvGrpSpPr>
            <a:grpSpLocks noChangeAspect="1"/>
          </p:cNvGrpSpPr>
          <p:nvPr/>
        </p:nvGrpSpPr>
        <p:grpSpPr bwMode="auto">
          <a:xfrm>
            <a:off x="6838751" y="1228527"/>
            <a:ext cx="651372" cy="1325959"/>
            <a:chOff x="2645" y="756"/>
            <a:chExt cx="398" cy="811"/>
          </a:xfrm>
        </p:grpSpPr>
        <p:sp>
          <p:nvSpPr>
            <p:cNvPr id="31869" name="Freeform 35" descr="Vertikal dunkel"/>
            <p:cNvSpPr>
              <a:spLocks noChangeAspect="1"/>
            </p:cNvSpPr>
            <p:nvPr/>
          </p:nvSpPr>
          <p:spPr bwMode="auto">
            <a:xfrm>
              <a:off x="2645" y="1517"/>
              <a:ext cx="25" cy="24"/>
            </a:xfrm>
            <a:custGeom>
              <a:avLst/>
              <a:gdLst>
                <a:gd name="T0" fmla="*/ 20 w 25"/>
                <a:gd name="T1" fmla="*/ 0 h 24"/>
                <a:gd name="T2" fmla="*/ 11 w 25"/>
                <a:gd name="T3" fmla="*/ 5 h 24"/>
                <a:gd name="T4" fmla="*/ 0 w 25"/>
                <a:gd name="T5" fmla="*/ 15 h 24"/>
                <a:gd name="T6" fmla="*/ 1 w 25"/>
                <a:gd name="T7" fmla="*/ 23 h 24"/>
                <a:gd name="T8" fmla="*/ 7 w 25"/>
                <a:gd name="T9" fmla="*/ 23 h 24"/>
                <a:gd name="T10" fmla="*/ 24 w 25"/>
                <a:gd name="T11" fmla="*/ 12 h 24"/>
                <a:gd name="T12" fmla="*/ 20 w 25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4"/>
                <a:gd name="T23" fmla="*/ 25 w 25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4">
                  <a:moveTo>
                    <a:pt x="20" y="0"/>
                  </a:moveTo>
                  <a:lnTo>
                    <a:pt x="11" y="5"/>
                  </a:lnTo>
                  <a:lnTo>
                    <a:pt x="0" y="15"/>
                  </a:lnTo>
                  <a:lnTo>
                    <a:pt x="1" y="23"/>
                  </a:lnTo>
                  <a:lnTo>
                    <a:pt x="7" y="23"/>
                  </a:lnTo>
                  <a:lnTo>
                    <a:pt x="24" y="12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70" name="Freeform 36" descr="Vertikal dunkel"/>
            <p:cNvSpPr>
              <a:spLocks noChangeAspect="1"/>
            </p:cNvSpPr>
            <p:nvPr/>
          </p:nvSpPr>
          <p:spPr bwMode="auto">
            <a:xfrm>
              <a:off x="2669" y="756"/>
              <a:ext cx="374" cy="811"/>
            </a:xfrm>
            <a:custGeom>
              <a:avLst/>
              <a:gdLst>
                <a:gd name="T0" fmla="*/ 101 w 374"/>
                <a:gd name="T1" fmla="*/ 783 h 811"/>
                <a:gd name="T2" fmla="*/ 79 w 374"/>
                <a:gd name="T3" fmla="*/ 764 h 811"/>
                <a:gd name="T4" fmla="*/ 50 w 374"/>
                <a:gd name="T5" fmla="*/ 757 h 811"/>
                <a:gd name="T6" fmla="*/ 50 w 374"/>
                <a:gd name="T7" fmla="*/ 694 h 811"/>
                <a:gd name="T8" fmla="*/ 37 w 374"/>
                <a:gd name="T9" fmla="*/ 651 h 811"/>
                <a:gd name="T10" fmla="*/ 35 w 374"/>
                <a:gd name="T11" fmla="*/ 618 h 811"/>
                <a:gd name="T12" fmla="*/ 25 w 374"/>
                <a:gd name="T13" fmla="*/ 587 h 811"/>
                <a:gd name="T14" fmla="*/ 44 w 374"/>
                <a:gd name="T15" fmla="*/ 558 h 811"/>
                <a:gd name="T16" fmla="*/ 53 w 374"/>
                <a:gd name="T17" fmla="*/ 531 h 811"/>
                <a:gd name="T18" fmla="*/ 91 w 374"/>
                <a:gd name="T19" fmla="*/ 498 h 811"/>
                <a:gd name="T20" fmla="*/ 117 w 374"/>
                <a:gd name="T21" fmla="*/ 458 h 811"/>
                <a:gd name="T22" fmla="*/ 135 w 374"/>
                <a:gd name="T23" fmla="*/ 425 h 811"/>
                <a:gd name="T24" fmla="*/ 152 w 374"/>
                <a:gd name="T25" fmla="*/ 402 h 811"/>
                <a:gd name="T26" fmla="*/ 154 w 374"/>
                <a:gd name="T27" fmla="*/ 379 h 811"/>
                <a:gd name="T28" fmla="*/ 148 w 374"/>
                <a:gd name="T29" fmla="*/ 355 h 811"/>
                <a:gd name="T30" fmla="*/ 129 w 374"/>
                <a:gd name="T31" fmla="*/ 346 h 811"/>
                <a:gd name="T32" fmla="*/ 101 w 374"/>
                <a:gd name="T33" fmla="*/ 282 h 811"/>
                <a:gd name="T34" fmla="*/ 104 w 374"/>
                <a:gd name="T35" fmla="*/ 229 h 811"/>
                <a:gd name="T36" fmla="*/ 91 w 374"/>
                <a:gd name="T37" fmla="*/ 176 h 811"/>
                <a:gd name="T38" fmla="*/ 69 w 374"/>
                <a:gd name="T39" fmla="*/ 142 h 811"/>
                <a:gd name="T40" fmla="*/ 25 w 374"/>
                <a:gd name="T41" fmla="*/ 116 h 811"/>
                <a:gd name="T42" fmla="*/ 9 w 374"/>
                <a:gd name="T43" fmla="*/ 89 h 811"/>
                <a:gd name="T44" fmla="*/ 12 w 374"/>
                <a:gd name="T45" fmla="*/ 70 h 811"/>
                <a:gd name="T46" fmla="*/ 41 w 374"/>
                <a:gd name="T47" fmla="*/ 86 h 811"/>
                <a:gd name="T48" fmla="*/ 91 w 374"/>
                <a:gd name="T49" fmla="*/ 99 h 811"/>
                <a:gd name="T50" fmla="*/ 111 w 374"/>
                <a:gd name="T51" fmla="*/ 113 h 811"/>
                <a:gd name="T52" fmla="*/ 135 w 374"/>
                <a:gd name="T53" fmla="*/ 89 h 811"/>
                <a:gd name="T54" fmla="*/ 152 w 374"/>
                <a:gd name="T55" fmla="*/ 70 h 811"/>
                <a:gd name="T56" fmla="*/ 148 w 374"/>
                <a:gd name="T57" fmla="*/ 33 h 811"/>
                <a:gd name="T58" fmla="*/ 174 w 374"/>
                <a:gd name="T59" fmla="*/ 17 h 811"/>
                <a:gd name="T60" fmla="*/ 208 w 374"/>
                <a:gd name="T61" fmla="*/ 23 h 811"/>
                <a:gd name="T62" fmla="*/ 208 w 374"/>
                <a:gd name="T63" fmla="*/ 53 h 811"/>
                <a:gd name="T64" fmla="*/ 180 w 374"/>
                <a:gd name="T65" fmla="*/ 83 h 811"/>
                <a:gd name="T66" fmla="*/ 211 w 374"/>
                <a:gd name="T67" fmla="*/ 76 h 811"/>
                <a:gd name="T68" fmla="*/ 215 w 374"/>
                <a:gd name="T69" fmla="*/ 27 h 811"/>
                <a:gd name="T70" fmla="*/ 234 w 374"/>
                <a:gd name="T71" fmla="*/ 56 h 811"/>
                <a:gd name="T72" fmla="*/ 228 w 374"/>
                <a:gd name="T73" fmla="*/ 103 h 811"/>
                <a:gd name="T74" fmla="*/ 253 w 374"/>
                <a:gd name="T75" fmla="*/ 142 h 811"/>
                <a:gd name="T76" fmla="*/ 269 w 374"/>
                <a:gd name="T77" fmla="*/ 179 h 811"/>
                <a:gd name="T78" fmla="*/ 271 w 374"/>
                <a:gd name="T79" fmla="*/ 235 h 811"/>
                <a:gd name="T80" fmla="*/ 297 w 374"/>
                <a:gd name="T81" fmla="*/ 315 h 811"/>
                <a:gd name="T82" fmla="*/ 306 w 374"/>
                <a:gd name="T83" fmla="*/ 402 h 811"/>
                <a:gd name="T84" fmla="*/ 319 w 374"/>
                <a:gd name="T85" fmla="*/ 465 h 811"/>
                <a:gd name="T86" fmla="*/ 357 w 374"/>
                <a:gd name="T87" fmla="*/ 508 h 811"/>
                <a:gd name="T88" fmla="*/ 373 w 374"/>
                <a:gd name="T89" fmla="*/ 542 h 811"/>
                <a:gd name="T90" fmla="*/ 354 w 374"/>
                <a:gd name="T91" fmla="*/ 611 h 811"/>
                <a:gd name="T92" fmla="*/ 345 w 374"/>
                <a:gd name="T93" fmla="*/ 647 h 811"/>
                <a:gd name="T94" fmla="*/ 325 w 374"/>
                <a:gd name="T95" fmla="*/ 668 h 811"/>
                <a:gd name="T96" fmla="*/ 278 w 374"/>
                <a:gd name="T97" fmla="*/ 717 h 811"/>
                <a:gd name="T98" fmla="*/ 256 w 374"/>
                <a:gd name="T99" fmla="*/ 740 h 811"/>
                <a:gd name="T100" fmla="*/ 228 w 374"/>
                <a:gd name="T101" fmla="*/ 754 h 811"/>
                <a:gd name="T102" fmla="*/ 183 w 374"/>
                <a:gd name="T103" fmla="*/ 767 h 811"/>
                <a:gd name="T104" fmla="*/ 139 w 374"/>
                <a:gd name="T105" fmla="*/ 787 h 811"/>
                <a:gd name="T106" fmla="*/ 104 w 374"/>
                <a:gd name="T107" fmla="*/ 810 h 8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4"/>
                <a:gd name="T163" fmla="*/ 0 h 811"/>
                <a:gd name="T164" fmla="*/ 374 w 374"/>
                <a:gd name="T165" fmla="*/ 811 h 8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4" h="811">
                  <a:moveTo>
                    <a:pt x="104" y="810"/>
                  </a:moveTo>
                  <a:lnTo>
                    <a:pt x="101" y="783"/>
                  </a:lnTo>
                  <a:lnTo>
                    <a:pt x="88" y="770"/>
                  </a:lnTo>
                  <a:lnTo>
                    <a:pt x="79" y="764"/>
                  </a:lnTo>
                  <a:lnTo>
                    <a:pt x="63" y="757"/>
                  </a:lnTo>
                  <a:lnTo>
                    <a:pt x="50" y="757"/>
                  </a:lnTo>
                  <a:lnTo>
                    <a:pt x="44" y="744"/>
                  </a:lnTo>
                  <a:lnTo>
                    <a:pt x="50" y="694"/>
                  </a:lnTo>
                  <a:lnTo>
                    <a:pt x="47" y="664"/>
                  </a:lnTo>
                  <a:lnTo>
                    <a:pt x="37" y="651"/>
                  </a:lnTo>
                  <a:lnTo>
                    <a:pt x="31" y="645"/>
                  </a:lnTo>
                  <a:lnTo>
                    <a:pt x="35" y="618"/>
                  </a:lnTo>
                  <a:lnTo>
                    <a:pt x="31" y="601"/>
                  </a:lnTo>
                  <a:lnTo>
                    <a:pt x="25" y="587"/>
                  </a:lnTo>
                  <a:lnTo>
                    <a:pt x="35" y="558"/>
                  </a:lnTo>
                  <a:lnTo>
                    <a:pt x="44" y="558"/>
                  </a:lnTo>
                  <a:lnTo>
                    <a:pt x="50" y="551"/>
                  </a:lnTo>
                  <a:lnTo>
                    <a:pt x="53" y="531"/>
                  </a:lnTo>
                  <a:lnTo>
                    <a:pt x="72" y="515"/>
                  </a:lnTo>
                  <a:lnTo>
                    <a:pt x="91" y="498"/>
                  </a:lnTo>
                  <a:lnTo>
                    <a:pt x="94" y="478"/>
                  </a:lnTo>
                  <a:lnTo>
                    <a:pt x="117" y="458"/>
                  </a:lnTo>
                  <a:lnTo>
                    <a:pt x="139" y="435"/>
                  </a:lnTo>
                  <a:lnTo>
                    <a:pt x="135" y="425"/>
                  </a:lnTo>
                  <a:lnTo>
                    <a:pt x="135" y="412"/>
                  </a:lnTo>
                  <a:lnTo>
                    <a:pt x="152" y="402"/>
                  </a:lnTo>
                  <a:lnTo>
                    <a:pt x="158" y="398"/>
                  </a:lnTo>
                  <a:lnTo>
                    <a:pt x="154" y="379"/>
                  </a:lnTo>
                  <a:lnTo>
                    <a:pt x="154" y="359"/>
                  </a:lnTo>
                  <a:lnTo>
                    <a:pt x="148" y="355"/>
                  </a:lnTo>
                  <a:lnTo>
                    <a:pt x="139" y="359"/>
                  </a:lnTo>
                  <a:lnTo>
                    <a:pt x="129" y="346"/>
                  </a:lnTo>
                  <a:lnTo>
                    <a:pt x="120" y="309"/>
                  </a:lnTo>
                  <a:lnTo>
                    <a:pt x="101" y="282"/>
                  </a:lnTo>
                  <a:lnTo>
                    <a:pt x="107" y="245"/>
                  </a:lnTo>
                  <a:lnTo>
                    <a:pt x="104" y="229"/>
                  </a:lnTo>
                  <a:lnTo>
                    <a:pt x="82" y="206"/>
                  </a:lnTo>
                  <a:lnTo>
                    <a:pt x="91" y="176"/>
                  </a:lnTo>
                  <a:lnTo>
                    <a:pt x="85" y="159"/>
                  </a:lnTo>
                  <a:lnTo>
                    <a:pt x="69" y="142"/>
                  </a:lnTo>
                  <a:lnTo>
                    <a:pt x="59" y="153"/>
                  </a:lnTo>
                  <a:lnTo>
                    <a:pt x="25" y="116"/>
                  </a:lnTo>
                  <a:lnTo>
                    <a:pt x="16" y="103"/>
                  </a:lnTo>
                  <a:lnTo>
                    <a:pt x="9" y="89"/>
                  </a:lnTo>
                  <a:lnTo>
                    <a:pt x="0" y="83"/>
                  </a:lnTo>
                  <a:lnTo>
                    <a:pt x="12" y="70"/>
                  </a:lnTo>
                  <a:lnTo>
                    <a:pt x="31" y="70"/>
                  </a:lnTo>
                  <a:lnTo>
                    <a:pt x="41" y="86"/>
                  </a:lnTo>
                  <a:lnTo>
                    <a:pt x="66" y="116"/>
                  </a:lnTo>
                  <a:lnTo>
                    <a:pt x="91" y="99"/>
                  </a:lnTo>
                  <a:lnTo>
                    <a:pt x="107" y="103"/>
                  </a:lnTo>
                  <a:lnTo>
                    <a:pt x="111" y="113"/>
                  </a:lnTo>
                  <a:lnTo>
                    <a:pt x="129" y="116"/>
                  </a:lnTo>
                  <a:lnTo>
                    <a:pt x="135" y="89"/>
                  </a:lnTo>
                  <a:lnTo>
                    <a:pt x="145" y="80"/>
                  </a:lnTo>
                  <a:lnTo>
                    <a:pt x="152" y="70"/>
                  </a:lnTo>
                  <a:lnTo>
                    <a:pt x="152" y="60"/>
                  </a:lnTo>
                  <a:lnTo>
                    <a:pt x="148" y="33"/>
                  </a:lnTo>
                  <a:lnTo>
                    <a:pt x="164" y="17"/>
                  </a:lnTo>
                  <a:lnTo>
                    <a:pt x="174" y="17"/>
                  </a:lnTo>
                  <a:lnTo>
                    <a:pt x="189" y="0"/>
                  </a:lnTo>
                  <a:lnTo>
                    <a:pt x="208" y="23"/>
                  </a:lnTo>
                  <a:lnTo>
                    <a:pt x="215" y="33"/>
                  </a:lnTo>
                  <a:lnTo>
                    <a:pt x="208" y="53"/>
                  </a:lnTo>
                  <a:lnTo>
                    <a:pt x="193" y="66"/>
                  </a:lnTo>
                  <a:lnTo>
                    <a:pt x="180" y="83"/>
                  </a:lnTo>
                  <a:lnTo>
                    <a:pt x="183" y="99"/>
                  </a:lnTo>
                  <a:lnTo>
                    <a:pt x="211" y="76"/>
                  </a:lnTo>
                  <a:lnTo>
                    <a:pt x="211" y="56"/>
                  </a:lnTo>
                  <a:lnTo>
                    <a:pt x="215" y="27"/>
                  </a:lnTo>
                  <a:lnTo>
                    <a:pt x="224" y="20"/>
                  </a:lnTo>
                  <a:lnTo>
                    <a:pt x="234" y="56"/>
                  </a:lnTo>
                  <a:lnTo>
                    <a:pt x="234" y="89"/>
                  </a:lnTo>
                  <a:lnTo>
                    <a:pt x="228" y="103"/>
                  </a:lnTo>
                  <a:lnTo>
                    <a:pt x="228" y="123"/>
                  </a:lnTo>
                  <a:lnTo>
                    <a:pt x="253" y="142"/>
                  </a:lnTo>
                  <a:lnTo>
                    <a:pt x="253" y="156"/>
                  </a:lnTo>
                  <a:lnTo>
                    <a:pt x="269" y="179"/>
                  </a:lnTo>
                  <a:lnTo>
                    <a:pt x="275" y="196"/>
                  </a:lnTo>
                  <a:lnTo>
                    <a:pt x="271" y="235"/>
                  </a:lnTo>
                  <a:lnTo>
                    <a:pt x="282" y="279"/>
                  </a:lnTo>
                  <a:lnTo>
                    <a:pt x="297" y="315"/>
                  </a:lnTo>
                  <a:lnTo>
                    <a:pt x="294" y="369"/>
                  </a:lnTo>
                  <a:lnTo>
                    <a:pt x="306" y="402"/>
                  </a:lnTo>
                  <a:lnTo>
                    <a:pt x="313" y="415"/>
                  </a:lnTo>
                  <a:lnTo>
                    <a:pt x="319" y="465"/>
                  </a:lnTo>
                  <a:lnTo>
                    <a:pt x="325" y="485"/>
                  </a:lnTo>
                  <a:lnTo>
                    <a:pt x="357" y="508"/>
                  </a:lnTo>
                  <a:lnTo>
                    <a:pt x="373" y="528"/>
                  </a:lnTo>
                  <a:lnTo>
                    <a:pt x="373" y="542"/>
                  </a:lnTo>
                  <a:lnTo>
                    <a:pt x="360" y="604"/>
                  </a:lnTo>
                  <a:lnTo>
                    <a:pt x="354" y="611"/>
                  </a:lnTo>
                  <a:lnTo>
                    <a:pt x="360" y="624"/>
                  </a:lnTo>
                  <a:lnTo>
                    <a:pt x="345" y="647"/>
                  </a:lnTo>
                  <a:lnTo>
                    <a:pt x="325" y="657"/>
                  </a:lnTo>
                  <a:lnTo>
                    <a:pt x="325" y="668"/>
                  </a:lnTo>
                  <a:lnTo>
                    <a:pt x="297" y="707"/>
                  </a:lnTo>
                  <a:lnTo>
                    <a:pt x="278" y="717"/>
                  </a:lnTo>
                  <a:lnTo>
                    <a:pt x="275" y="740"/>
                  </a:lnTo>
                  <a:lnTo>
                    <a:pt x="256" y="740"/>
                  </a:lnTo>
                  <a:lnTo>
                    <a:pt x="247" y="747"/>
                  </a:lnTo>
                  <a:lnTo>
                    <a:pt x="228" y="754"/>
                  </a:lnTo>
                  <a:lnTo>
                    <a:pt x="202" y="750"/>
                  </a:lnTo>
                  <a:lnTo>
                    <a:pt x="183" y="767"/>
                  </a:lnTo>
                  <a:lnTo>
                    <a:pt x="161" y="781"/>
                  </a:lnTo>
                  <a:lnTo>
                    <a:pt x="139" y="787"/>
                  </a:lnTo>
                  <a:lnTo>
                    <a:pt x="123" y="800"/>
                  </a:lnTo>
                  <a:lnTo>
                    <a:pt x="104" y="8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31762" name="Group 37" descr="Vertikal dunkel"/>
          <p:cNvGrpSpPr>
            <a:grpSpLocks noChangeAspect="1"/>
          </p:cNvGrpSpPr>
          <p:nvPr/>
        </p:nvGrpSpPr>
        <p:grpSpPr bwMode="auto">
          <a:xfrm>
            <a:off x="7054156" y="1699321"/>
            <a:ext cx="397272" cy="677168"/>
            <a:chOff x="2777" y="1044"/>
            <a:chExt cx="242" cy="414"/>
          </a:xfrm>
        </p:grpSpPr>
        <p:sp>
          <p:nvSpPr>
            <p:cNvPr id="31857" name="Freeform 38" descr="Vertikal dunkel"/>
            <p:cNvSpPr>
              <a:spLocks noChangeAspect="1"/>
            </p:cNvSpPr>
            <p:nvPr/>
          </p:nvSpPr>
          <p:spPr bwMode="auto">
            <a:xfrm>
              <a:off x="2912" y="1044"/>
              <a:ext cx="17" cy="21"/>
            </a:xfrm>
            <a:custGeom>
              <a:avLst/>
              <a:gdLst>
                <a:gd name="T0" fmla="*/ 9 w 17"/>
                <a:gd name="T1" fmla="*/ 2 h 21"/>
                <a:gd name="T2" fmla="*/ 0 w 17"/>
                <a:gd name="T3" fmla="*/ 0 h 21"/>
                <a:gd name="T4" fmla="*/ 8 w 17"/>
                <a:gd name="T5" fmla="*/ 20 h 21"/>
                <a:gd name="T6" fmla="*/ 16 w 17"/>
                <a:gd name="T7" fmla="*/ 15 h 21"/>
                <a:gd name="T8" fmla="*/ 9 w 17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1"/>
                <a:gd name="T17" fmla="*/ 17 w 1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1">
                  <a:moveTo>
                    <a:pt x="9" y="2"/>
                  </a:moveTo>
                  <a:lnTo>
                    <a:pt x="0" y="0"/>
                  </a:lnTo>
                  <a:lnTo>
                    <a:pt x="8" y="20"/>
                  </a:lnTo>
                  <a:lnTo>
                    <a:pt x="16" y="15"/>
                  </a:lnTo>
                  <a:lnTo>
                    <a:pt x="9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58" name="Freeform 39" descr="Vertikal dunkel"/>
            <p:cNvSpPr>
              <a:spLocks noChangeAspect="1"/>
            </p:cNvSpPr>
            <p:nvPr/>
          </p:nvSpPr>
          <p:spPr bwMode="auto">
            <a:xfrm>
              <a:off x="2939" y="1119"/>
              <a:ext cx="17" cy="41"/>
            </a:xfrm>
            <a:custGeom>
              <a:avLst/>
              <a:gdLst>
                <a:gd name="T0" fmla="*/ 16 w 17"/>
                <a:gd name="T1" fmla="*/ 0 h 41"/>
                <a:gd name="T2" fmla="*/ 0 w 17"/>
                <a:gd name="T3" fmla="*/ 8 h 41"/>
                <a:gd name="T4" fmla="*/ 0 w 17"/>
                <a:gd name="T5" fmla="*/ 40 h 41"/>
                <a:gd name="T6" fmla="*/ 8 w 17"/>
                <a:gd name="T7" fmla="*/ 25 h 41"/>
                <a:gd name="T8" fmla="*/ 10 w 17"/>
                <a:gd name="T9" fmla="*/ 8 h 41"/>
                <a:gd name="T10" fmla="*/ 4 w 17"/>
                <a:gd name="T11" fmla="*/ 7 h 41"/>
                <a:gd name="T12" fmla="*/ 16 w 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1"/>
                <a:gd name="T23" fmla="*/ 17 w 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1">
                  <a:moveTo>
                    <a:pt x="16" y="0"/>
                  </a:moveTo>
                  <a:lnTo>
                    <a:pt x="0" y="8"/>
                  </a:lnTo>
                  <a:lnTo>
                    <a:pt x="0" y="40"/>
                  </a:lnTo>
                  <a:lnTo>
                    <a:pt x="8" y="25"/>
                  </a:lnTo>
                  <a:lnTo>
                    <a:pt x="10" y="8"/>
                  </a:lnTo>
                  <a:lnTo>
                    <a:pt x="4" y="7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59" name="Freeform 40" descr="Vertikal dunkel"/>
            <p:cNvSpPr>
              <a:spLocks noChangeAspect="1"/>
            </p:cNvSpPr>
            <p:nvPr/>
          </p:nvSpPr>
          <p:spPr bwMode="auto">
            <a:xfrm>
              <a:off x="2961" y="1177"/>
              <a:ext cx="17" cy="24"/>
            </a:xfrm>
            <a:custGeom>
              <a:avLst/>
              <a:gdLst>
                <a:gd name="T0" fmla="*/ 3 w 17"/>
                <a:gd name="T1" fmla="*/ 0 h 24"/>
                <a:gd name="T2" fmla="*/ 0 w 17"/>
                <a:gd name="T3" fmla="*/ 6 h 24"/>
                <a:gd name="T4" fmla="*/ 5 w 17"/>
                <a:gd name="T5" fmla="*/ 23 h 24"/>
                <a:gd name="T6" fmla="*/ 14 w 17"/>
                <a:gd name="T7" fmla="*/ 18 h 24"/>
                <a:gd name="T8" fmla="*/ 16 w 17"/>
                <a:gd name="T9" fmla="*/ 10 h 24"/>
                <a:gd name="T10" fmla="*/ 3 w 1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"/>
                <a:gd name="T20" fmla="*/ 17 w 1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">
                  <a:moveTo>
                    <a:pt x="3" y="0"/>
                  </a:moveTo>
                  <a:lnTo>
                    <a:pt x="0" y="6"/>
                  </a:lnTo>
                  <a:lnTo>
                    <a:pt x="5" y="23"/>
                  </a:lnTo>
                  <a:lnTo>
                    <a:pt x="14" y="18"/>
                  </a:lnTo>
                  <a:lnTo>
                    <a:pt x="16" y="10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60" name="Freeform 41" descr="Vertikal dunkel"/>
            <p:cNvSpPr>
              <a:spLocks noChangeAspect="1"/>
            </p:cNvSpPr>
            <p:nvPr/>
          </p:nvSpPr>
          <p:spPr bwMode="auto">
            <a:xfrm>
              <a:off x="2872" y="1173"/>
              <a:ext cx="36" cy="36"/>
            </a:xfrm>
            <a:custGeom>
              <a:avLst/>
              <a:gdLst>
                <a:gd name="T0" fmla="*/ 35 w 36"/>
                <a:gd name="T1" fmla="*/ 15 h 36"/>
                <a:gd name="T2" fmla="*/ 27 w 36"/>
                <a:gd name="T3" fmla="*/ 15 h 36"/>
                <a:gd name="T4" fmla="*/ 18 w 36"/>
                <a:gd name="T5" fmla="*/ 0 h 36"/>
                <a:gd name="T6" fmla="*/ 11 w 36"/>
                <a:gd name="T7" fmla="*/ 10 h 36"/>
                <a:gd name="T8" fmla="*/ 2 w 36"/>
                <a:gd name="T9" fmla="*/ 6 h 36"/>
                <a:gd name="T10" fmla="*/ 0 w 36"/>
                <a:gd name="T11" fmla="*/ 15 h 36"/>
                <a:gd name="T12" fmla="*/ 5 w 36"/>
                <a:gd name="T13" fmla="*/ 22 h 36"/>
                <a:gd name="T14" fmla="*/ 5 w 36"/>
                <a:gd name="T15" fmla="*/ 29 h 36"/>
                <a:gd name="T16" fmla="*/ 11 w 36"/>
                <a:gd name="T17" fmla="*/ 35 h 36"/>
                <a:gd name="T18" fmla="*/ 18 w 36"/>
                <a:gd name="T19" fmla="*/ 30 h 36"/>
                <a:gd name="T20" fmla="*/ 30 w 36"/>
                <a:gd name="T21" fmla="*/ 33 h 36"/>
                <a:gd name="T22" fmla="*/ 35 w 36"/>
                <a:gd name="T23" fmla="*/ 1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35" y="15"/>
                  </a:moveTo>
                  <a:lnTo>
                    <a:pt x="27" y="15"/>
                  </a:lnTo>
                  <a:lnTo>
                    <a:pt x="18" y="0"/>
                  </a:lnTo>
                  <a:lnTo>
                    <a:pt x="11" y="1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5" y="22"/>
                  </a:lnTo>
                  <a:lnTo>
                    <a:pt x="5" y="29"/>
                  </a:lnTo>
                  <a:lnTo>
                    <a:pt x="11" y="35"/>
                  </a:lnTo>
                  <a:lnTo>
                    <a:pt x="18" y="30"/>
                  </a:lnTo>
                  <a:lnTo>
                    <a:pt x="30" y="33"/>
                  </a:lnTo>
                  <a:lnTo>
                    <a:pt x="35" y="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61" name="Freeform 42" descr="Vertikal dunkel"/>
            <p:cNvSpPr>
              <a:spLocks noChangeAspect="1"/>
            </p:cNvSpPr>
            <p:nvPr/>
          </p:nvSpPr>
          <p:spPr bwMode="auto">
            <a:xfrm>
              <a:off x="2953" y="1260"/>
              <a:ext cx="51" cy="37"/>
            </a:xfrm>
            <a:custGeom>
              <a:avLst/>
              <a:gdLst>
                <a:gd name="T0" fmla="*/ 6 w 51"/>
                <a:gd name="T1" fmla="*/ 0 h 37"/>
                <a:gd name="T2" fmla="*/ 0 w 51"/>
                <a:gd name="T3" fmla="*/ 4 h 37"/>
                <a:gd name="T4" fmla="*/ 18 w 51"/>
                <a:gd name="T5" fmla="*/ 21 h 37"/>
                <a:gd name="T6" fmla="*/ 24 w 51"/>
                <a:gd name="T7" fmla="*/ 21 h 37"/>
                <a:gd name="T8" fmla="*/ 44 w 51"/>
                <a:gd name="T9" fmla="*/ 36 h 37"/>
                <a:gd name="T10" fmla="*/ 50 w 51"/>
                <a:gd name="T11" fmla="*/ 30 h 37"/>
                <a:gd name="T12" fmla="*/ 45 w 51"/>
                <a:gd name="T13" fmla="*/ 14 h 37"/>
                <a:gd name="T14" fmla="*/ 44 w 51"/>
                <a:gd name="T15" fmla="*/ 6 h 37"/>
                <a:gd name="T16" fmla="*/ 29 w 51"/>
                <a:gd name="T17" fmla="*/ 6 h 37"/>
                <a:gd name="T18" fmla="*/ 18 w 51"/>
                <a:gd name="T19" fmla="*/ 0 h 37"/>
                <a:gd name="T20" fmla="*/ 6 w 51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37"/>
                <a:gd name="T35" fmla="*/ 51 w 51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37">
                  <a:moveTo>
                    <a:pt x="6" y="0"/>
                  </a:moveTo>
                  <a:lnTo>
                    <a:pt x="0" y="4"/>
                  </a:lnTo>
                  <a:lnTo>
                    <a:pt x="18" y="21"/>
                  </a:lnTo>
                  <a:lnTo>
                    <a:pt x="24" y="21"/>
                  </a:lnTo>
                  <a:lnTo>
                    <a:pt x="44" y="36"/>
                  </a:lnTo>
                  <a:lnTo>
                    <a:pt x="50" y="30"/>
                  </a:lnTo>
                  <a:lnTo>
                    <a:pt x="45" y="14"/>
                  </a:lnTo>
                  <a:lnTo>
                    <a:pt x="44" y="6"/>
                  </a:lnTo>
                  <a:lnTo>
                    <a:pt x="29" y="6"/>
                  </a:lnTo>
                  <a:lnTo>
                    <a:pt x="18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62" name="Freeform 43" descr="Vertikal dunkel"/>
            <p:cNvSpPr>
              <a:spLocks noChangeAspect="1"/>
            </p:cNvSpPr>
            <p:nvPr/>
          </p:nvSpPr>
          <p:spPr bwMode="auto">
            <a:xfrm>
              <a:off x="2849" y="1281"/>
              <a:ext cx="32" cy="54"/>
            </a:xfrm>
            <a:custGeom>
              <a:avLst/>
              <a:gdLst>
                <a:gd name="T0" fmla="*/ 28 w 32"/>
                <a:gd name="T1" fmla="*/ 0 h 54"/>
                <a:gd name="T2" fmla="*/ 31 w 32"/>
                <a:gd name="T3" fmla="*/ 10 h 54"/>
                <a:gd name="T4" fmla="*/ 16 w 32"/>
                <a:gd name="T5" fmla="*/ 35 h 54"/>
                <a:gd name="T6" fmla="*/ 17 w 32"/>
                <a:gd name="T7" fmla="*/ 43 h 54"/>
                <a:gd name="T8" fmla="*/ 8 w 32"/>
                <a:gd name="T9" fmla="*/ 53 h 54"/>
                <a:gd name="T10" fmla="*/ 0 w 32"/>
                <a:gd name="T11" fmla="*/ 45 h 54"/>
                <a:gd name="T12" fmla="*/ 3 w 32"/>
                <a:gd name="T13" fmla="*/ 38 h 54"/>
                <a:gd name="T14" fmla="*/ 5 w 32"/>
                <a:gd name="T15" fmla="*/ 22 h 54"/>
                <a:gd name="T16" fmla="*/ 13 w 32"/>
                <a:gd name="T17" fmla="*/ 12 h 54"/>
                <a:gd name="T18" fmla="*/ 3 w 32"/>
                <a:gd name="T19" fmla="*/ 4 h 54"/>
                <a:gd name="T20" fmla="*/ 9 w 32"/>
                <a:gd name="T21" fmla="*/ 0 h 54"/>
                <a:gd name="T22" fmla="*/ 19 w 32"/>
                <a:gd name="T23" fmla="*/ 6 h 54"/>
                <a:gd name="T24" fmla="*/ 28 w 32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54"/>
                <a:gd name="T41" fmla="*/ 32 w 32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54">
                  <a:moveTo>
                    <a:pt x="28" y="0"/>
                  </a:moveTo>
                  <a:lnTo>
                    <a:pt x="31" y="10"/>
                  </a:lnTo>
                  <a:lnTo>
                    <a:pt x="16" y="35"/>
                  </a:lnTo>
                  <a:lnTo>
                    <a:pt x="17" y="43"/>
                  </a:lnTo>
                  <a:lnTo>
                    <a:pt x="8" y="53"/>
                  </a:lnTo>
                  <a:lnTo>
                    <a:pt x="0" y="45"/>
                  </a:lnTo>
                  <a:lnTo>
                    <a:pt x="3" y="38"/>
                  </a:lnTo>
                  <a:lnTo>
                    <a:pt x="5" y="22"/>
                  </a:lnTo>
                  <a:lnTo>
                    <a:pt x="13" y="12"/>
                  </a:lnTo>
                  <a:lnTo>
                    <a:pt x="3" y="4"/>
                  </a:lnTo>
                  <a:lnTo>
                    <a:pt x="9" y="0"/>
                  </a:lnTo>
                  <a:lnTo>
                    <a:pt x="19" y="6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63" name="Freeform 44" descr="Vertikal dunkel"/>
            <p:cNvSpPr>
              <a:spLocks noChangeAspect="1"/>
            </p:cNvSpPr>
            <p:nvPr/>
          </p:nvSpPr>
          <p:spPr bwMode="auto">
            <a:xfrm>
              <a:off x="2864" y="1315"/>
              <a:ext cx="29" cy="51"/>
            </a:xfrm>
            <a:custGeom>
              <a:avLst/>
              <a:gdLst>
                <a:gd name="T0" fmla="*/ 24 w 29"/>
                <a:gd name="T1" fmla="*/ 0 h 51"/>
                <a:gd name="T2" fmla="*/ 18 w 29"/>
                <a:gd name="T3" fmla="*/ 0 h 51"/>
                <a:gd name="T4" fmla="*/ 18 w 29"/>
                <a:gd name="T5" fmla="*/ 3 h 51"/>
                <a:gd name="T6" fmla="*/ 18 w 29"/>
                <a:gd name="T7" fmla="*/ 6 h 51"/>
                <a:gd name="T8" fmla="*/ 18 w 29"/>
                <a:gd name="T9" fmla="*/ 9 h 51"/>
                <a:gd name="T10" fmla="*/ 13 w 29"/>
                <a:gd name="T11" fmla="*/ 18 h 51"/>
                <a:gd name="T12" fmla="*/ 5 w 29"/>
                <a:gd name="T13" fmla="*/ 26 h 51"/>
                <a:gd name="T14" fmla="*/ 7 w 29"/>
                <a:gd name="T15" fmla="*/ 33 h 51"/>
                <a:gd name="T16" fmla="*/ 0 w 29"/>
                <a:gd name="T17" fmla="*/ 43 h 51"/>
                <a:gd name="T18" fmla="*/ 7 w 29"/>
                <a:gd name="T19" fmla="*/ 50 h 51"/>
                <a:gd name="T20" fmla="*/ 24 w 29"/>
                <a:gd name="T21" fmla="*/ 23 h 51"/>
                <a:gd name="T22" fmla="*/ 24 w 29"/>
                <a:gd name="T23" fmla="*/ 17 h 51"/>
                <a:gd name="T24" fmla="*/ 28 w 29"/>
                <a:gd name="T25" fmla="*/ 9 h 51"/>
                <a:gd name="T26" fmla="*/ 24 w 29"/>
                <a:gd name="T27" fmla="*/ 0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51"/>
                <a:gd name="T44" fmla="*/ 29 w 29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51">
                  <a:moveTo>
                    <a:pt x="24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3" y="18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0" y="43"/>
                  </a:lnTo>
                  <a:lnTo>
                    <a:pt x="7" y="50"/>
                  </a:lnTo>
                  <a:lnTo>
                    <a:pt x="24" y="23"/>
                  </a:lnTo>
                  <a:lnTo>
                    <a:pt x="24" y="17"/>
                  </a:lnTo>
                  <a:lnTo>
                    <a:pt x="28" y="9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64" name="Freeform 45" descr="Vertikal dunkel"/>
            <p:cNvSpPr>
              <a:spLocks noChangeAspect="1"/>
            </p:cNvSpPr>
            <p:nvPr/>
          </p:nvSpPr>
          <p:spPr bwMode="auto">
            <a:xfrm>
              <a:off x="2777" y="1376"/>
              <a:ext cx="39" cy="72"/>
            </a:xfrm>
            <a:custGeom>
              <a:avLst/>
              <a:gdLst>
                <a:gd name="T0" fmla="*/ 25 w 39"/>
                <a:gd name="T1" fmla="*/ 2 h 72"/>
                <a:gd name="T2" fmla="*/ 21 w 39"/>
                <a:gd name="T3" fmla="*/ 4 h 72"/>
                <a:gd name="T4" fmla="*/ 15 w 39"/>
                <a:gd name="T5" fmla="*/ 0 h 72"/>
                <a:gd name="T6" fmla="*/ 3 w 39"/>
                <a:gd name="T7" fmla="*/ 2 h 72"/>
                <a:gd name="T8" fmla="*/ 3 w 39"/>
                <a:gd name="T9" fmla="*/ 18 h 72"/>
                <a:gd name="T10" fmla="*/ 9 w 39"/>
                <a:gd name="T11" fmla="*/ 20 h 72"/>
                <a:gd name="T12" fmla="*/ 9 w 39"/>
                <a:gd name="T13" fmla="*/ 14 h 72"/>
                <a:gd name="T14" fmla="*/ 20 w 39"/>
                <a:gd name="T15" fmla="*/ 25 h 72"/>
                <a:gd name="T16" fmla="*/ 16 w 39"/>
                <a:gd name="T17" fmla="*/ 35 h 72"/>
                <a:gd name="T18" fmla="*/ 9 w 39"/>
                <a:gd name="T19" fmla="*/ 42 h 72"/>
                <a:gd name="T20" fmla="*/ 5 w 39"/>
                <a:gd name="T21" fmla="*/ 56 h 72"/>
                <a:gd name="T22" fmla="*/ 0 w 39"/>
                <a:gd name="T23" fmla="*/ 63 h 72"/>
                <a:gd name="T24" fmla="*/ 7 w 39"/>
                <a:gd name="T25" fmla="*/ 71 h 72"/>
                <a:gd name="T26" fmla="*/ 27 w 39"/>
                <a:gd name="T27" fmla="*/ 58 h 72"/>
                <a:gd name="T28" fmla="*/ 20 w 39"/>
                <a:gd name="T29" fmla="*/ 48 h 72"/>
                <a:gd name="T30" fmla="*/ 25 w 39"/>
                <a:gd name="T31" fmla="*/ 32 h 72"/>
                <a:gd name="T32" fmla="*/ 36 w 39"/>
                <a:gd name="T33" fmla="*/ 24 h 72"/>
                <a:gd name="T34" fmla="*/ 38 w 39"/>
                <a:gd name="T35" fmla="*/ 12 h 72"/>
                <a:gd name="T36" fmla="*/ 25 w 39"/>
                <a:gd name="T37" fmla="*/ 2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72"/>
                <a:gd name="T59" fmla="*/ 39 w 39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72">
                  <a:moveTo>
                    <a:pt x="25" y="2"/>
                  </a:moveTo>
                  <a:lnTo>
                    <a:pt x="21" y="4"/>
                  </a:lnTo>
                  <a:lnTo>
                    <a:pt x="15" y="0"/>
                  </a:lnTo>
                  <a:lnTo>
                    <a:pt x="3" y="2"/>
                  </a:lnTo>
                  <a:lnTo>
                    <a:pt x="3" y="18"/>
                  </a:lnTo>
                  <a:lnTo>
                    <a:pt x="9" y="20"/>
                  </a:lnTo>
                  <a:lnTo>
                    <a:pt x="9" y="14"/>
                  </a:lnTo>
                  <a:lnTo>
                    <a:pt x="20" y="25"/>
                  </a:lnTo>
                  <a:lnTo>
                    <a:pt x="16" y="35"/>
                  </a:lnTo>
                  <a:lnTo>
                    <a:pt x="9" y="42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7" y="71"/>
                  </a:lnTo>
                  <a:lnTo>
                    <a:pt x="27" y="58"/>
                  </a:lnTo>
                  <a:lnTo>
                    <a:pt x="20" y="48"/>
                  </a:lnTo>
                  <a:lnTo>
                    <a:pt x="25" y="32"/>
                  </a:lnTo>
                  <a:lnTo>
                    <a:pt x="36" y="24"/>
                  </a:lnTo>
                  <a:lnTo>
                    <a:pt x="38" y="12"/>
                  </a:lnTo>
                  <a:lnTo>
                    <a:pt x="25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65" name="Freeform 46" descr="Vertikal dunkel"/>
            <p:cNvSpPr>
              <a:spLocks noChangeAspect="1"/>
            </p:cNvSpPr>
            <p:nvPr/>
          </p:nvSpPr>
          <p:spPr bwMode="auto">
            <a:xfrm>
              <a:off x="2799" y="1415"/>
              <a:ext cx="24" cy="43"/>
            </a:xfrm>
            <a:custGeom>
              <a:avLst/>
              <a:gdLst>
                <a:gd name="T0" fmla="*/ 15 w 24"/>
                <a:gd name="T1" fmla="*/ 0 h 43"/>
                <a:gd name="T2" fmla="*/ 23 w 24"/>
                <a:gd name="T3" fmla="*/ 10 h 43"/>
                <a:gd name="T4" fmla="*/ 18 w 24"/>
                <a:gd name="T5" fmla="*/ 20 h 43"/>
                <a:gd name="T6" fmla="*/ 17 w 24"/>
                <a:gd name="T7" fmla="*/ 30 h 43"/>
                <a:gd name="T8" fmla="*/ 5 w 24"/>
                <a:gd name="T9" fmla="*/ 42 h 43"/>
                <a:gd name="T10" fmla="*/ 0 w 24"/>
                <a:gd name="T11" fmla="*/ 34 h 43"/>
                <a:gd name="T12" fmla="*/ 5 w 24"/>
                <a:gd name="T13" fmla="*/ 19 h 43"/>
                <a:gd name="T14" fmla="*/ 15 w 24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3"/>
                <a:gd name="T26" fmla="*/ 24 w 24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3">
                  <a:moveTo>
                    <a:pt x="15" y="0"/>
                  </a:moveTo>
                  <a:lnTo>
                    <a:pt x="23" y="10"/>
                  </a:lnTo>
                  <a:lnTo>
                    <a:pt x="18" y="20"/>
                  </a:lnTo>
                  <a:lnTo>
                    <a:pt x="17" y="30"/>
                  </a:lnTo>
                  <a:lnTo>
                    <a:pt x="5" y="42"/>
                  </a:lnTo>
                  <a:lnTo>
                    <a:pt x="0" y="34"/>
                  </a:lnTo>
                  <a:lnTo>
                    <a:pt x="5" y="19"/>
                  </a:lnTo>
                  <a:lnTo>
                    <a:pt x="1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66" name="Freeform 47" descr="Vertikal dunkel"/>
            <p:cNvSpPr>
              <a:spLocks noChangeAspect="1"/>
            </p:cNvSpPr>
            <p:nvPr/>
          </p:nvSpPr>
          <p:spPr bwMode="auto">
            <a:xfrm>
              <a:off x="2840" y="1376"/>
              <a:ext cx="25" cy="64"/>
            </a:xfrm>
            <a:custGeom>
              <a:avLst/>
              <a:gdLst>
                <a:gd name="T0" fmla="*/ 11 w 25"/>
                <a:gd name="T1" fmla="*/ 0 h 64"/>
                <a:gd name="T2" fmla="*/ 23 w 25"/>
                <a:gd name="T3" fmla="*/ 12 h 64"/>
                <a:gd name="T4" fmla="*/ 21 w 25"/>
                <a:gd name="T5" fmla="*/ 20 h 64"/>
                <a:gd name="T6" fmla="*/ 17 w 25"/>
                <a:gd name="T7" fmla="*/ 26 h 64"/>
                <a:gd name="T8" fmla="*/ 23 w 25"/>
                <a:gd name="T9" fmla="*/ 43 h 64"/>
                <a:gd name="T10" fmla="*/ 24 w 25"/>
                <a:gd name="T11" fmla="*/ 51 h 64"/>
                <a:gd name="T12" fmla="*/ 18 w 25"/>
                <a:gd name="T13" fmla="*/ 61 h 64"/>
                <a:gd name="T14" fmla="*/ 8 w 25"/>
                <a:gd name="T15" fmla="*/ 63 h 64"/>
                <a:gd name="T16" fmla="*/ 0 w 25"/>
                <a:gd name="T17" fmla="*/ 50 h 64"/>
                <a:gd name="T18" fmla="*/ 5 w 25"/>
                <a:gd name="T19" fmla="*/ 38 h 64"/>
                <a:gd name="T20" fmla="*/ 11 w 25"/>
                <a:gd name="T21" fmla="*/ 26 h 64"/>
                <a:gd name="T22" fmla="*/ 11 w 25"/>
                <a:gd name="T23" fmla="*/ 14 h 64"/>
                <a:gd name="T24" fmla="*/ 11 w 25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64"/>
                <a:gd name="T41" fmla="*/ 25 w 25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64">
                  <a:moveTo>
                    <a:pt x="11" y="0"/>
                  </a:moveTo>
                  <a:lnTo>
                    <a:pt x="23" y="12"/>
                  </a:lnTo>
                  <a:lnTo>
                    <a:pt x="21" y="20"/>
                  </a:lnTo>
                  <a:lnTo>
                    <a:pt x="17" y="26"/>
                  </a:lnTo>
                  <a:lnTo>
                    <a:pt x="23" y="43"/>
                  </a:lnTo>
                  <a:lnTo>
                    <a:pt x="24" y="51"/>
                  </a:lnTo>
                  <a:lnTo>
                    <a:pt x="18" y="61"/>
                  </a:lnTo>
                  <a:lnTo>
                    <a:pt x="8" y="63"/>
                  </a:lnTo>
                  <a:lnTo>
                    <a:pt x="0" y="50"/>
                  </a:lnTo>
                  <a:lnTo>
                    <a:pt x="5" y="38"/>
                  </a:lnTo>
                  <a:lnTo>
                    <a:pt x="11" y="26"/>
                  </a:lnTo>
                  <a:lnTo>
                    <a:pt x="11" y="14"/>
                  </a:lnTo>
                  <a:lnTo>
                    <a:pt x="1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67" name="Freeform 48" descr="Vertikal dunkel"/>
            <p:cNvSpPr>
              <a:spLocks noChangeAspect="1"/>
            </p:cNvSpPr>
            <p:nvPr/>
          </p:nvSpPr>
          <p:spPr bwMode="auto">
            <a:xfrm>
              <a:off x="2888" y="1278"/>
              <a:ext cx="131" cy="180"/>
            </a:xfrm>
            <a:custGeom>
              <a:avLst/>
              <a:gdLst>
                <a:gd name="T0" fmla="*/ 38 w 131"/>
                <a:gd name="T1" fmla="*/ 2 h 180"/>
                <a:gd name="T2" fmla="*/ 24 w 131"/>
                <a:gd name="T3" fmla="*/ 17 h 180"/>
                <a:gd name="T4" fmla="*/ 17 w 131"/>
                <a:gd name="T5" fmla="*/ 6 h 180"/>
                <a:gd name="T6" fmla="*/ 16 w 131"/>
                <a:gd name="T7" fmla="*/ 0 h 180"/>
                <a:gd name="T8" fmla="*/ 5 w 131"/>
                <a:gd name="T9" fmla="*/ 2 h 180"/>
                <a:gd name="T10" fmla="*/ 0 w 131"/>
                <a:gd name="T11" fmla="*/ 13 h 180"/>
                <a:gd name="T12" fmla="*/ 10 w 131"/>
                <a:gd name="T13" fmla="*/ 28 h 180"/>
                <a:gd name="T14" fmla="*/ 11 w 131"/>
                <a:gd name="T15" fmla="*/ 45 h 180"/>
                <a:gd name="T16" fmla="*/ 24 w 131"/>
                <a:gd name="T17" fmla="*/ 66 h 180"/>
                <a:gd name="T18" fmla="*/ 35 w 131"/>
                <a:gd name="T19" fmla="*/ 76 h 180"/>
                <a:gd name="T20" fmla="*/ 34 w 131"/>
                <a:gd name="T21" fmla="*/ 84 h 180"/>
                <a:gd name="T22" fmla="*/ 35 w 131"/>
                <a:gd name="T23" fmla="*/ 89 h 180"/>
                <a:gd name="T24" fmla="*/ 35 w 131"/>
                <a:gd name="T25" fmla="*/ 97 h 180"/>
                <a:gd name="T26" fmla="*/ 51 w 131"/>
                <a:gd name="T27" fmla="*/ 97 h 180"/>
                <a:gd name="T28" fmla="*/ 63 w 131"/>
                <a:gd name="T29" fmla="*/ 114 h 180"/>
                <a:gd name="T30" fmla="*/ 62 w 131"/>
                <a:gd name="T31" fmla="*/ 117 h 180"/>
                <a:gd name="T32" fmla="*/ 57 w 131"/>
                <a:gd name="T33" fmla="*/ 129 h 180"/>
                <a:gd name="T34" fmla="*/ 49 w 131"/>
                <a:gd name="T35" fmla="*/ 128 h 180"/>
                <a:gd name="T36" fmla="*/ 38 w 131"/>
                <a:gd name="T37" fmla="*/ 126 h 180"/>
                <a:gd name="T38" fmla="*/ 30 w 131"/>
                <a:gd name="T39" fmla="*/ 132 h 180"/>
                <a:gd name="T40" fmla="*/ 34 w 131"/>
                <a:gd name="T41" fmla="*/ 146 h 180"/>
                <a:gd name="T42" fmla="*/ 41 w 131"/>
                <a:gd name="T43" fmla="*/ 164 h 180"/>
                <a:gd name="T44" fmla="*/ 62 w 131"/>
                <a:gd name="T45" fmla="*/ 179 h 180"/>
                <a:gd name="T46" fmla="*/ 80 w 131"/>
                <a:gd name="T47" fmla="*/ 166 h 180"/>
                <a:gd name="T48" fmla="*/ 78 w 131"/>
                <a:gd name="T49" fmla="*/ 152 h 180"/>
                <a:gd name="T50" fmla="*/ 76 w 131"/>
                <a:gd name="T51" fmla="*/ 142 h 180"/>
                <a:gd name="T52" fmla="*/ 78 w 131"/>
                <a:gd name="T53" fmla="*/ 131 h 180"/>
                <a:gd name="T54" fmla="*/ 86 w 131"/>
                <a:gd name="T55" fmla="*/ 132 h 180"/>
                <a:gd name="T56" fmla="*/ 93 w 131"/>
                <a:gd name="T57" fmla="*/ 123 h 180"/>
                <a:gd name="T58" fmla="*/ 102 w 131"/>
                <a:gd name="T59" fmla="*/ 121 h 180"/>
                <a:gd name="T60" fmla="*/ 111 w 131"/>
                <a:gd name="T61" fmla="*/ 107 h 180"/>
                <a:gd name="T62" fmla="*/ 98 w 131"/>
                <a:gd name="T63" fmla="*/ 95 h 180"/>
                <a:gd name="T64" fmla="*/ 89 w 131"/>
                <a:gd name="T65" fmla="*/ 105 h 180"/>
                <a:gd name="T66" fmla="*/ 86 w 131"/>
                <a:gd name="T67" fmla="*/ 107 h 180"/>
                <a:gd name="T68" fmla="*/ 76 w 131"/>
                <a:gd name="T69" fmla="*/ 96 h 180"/>
                <a:gd name="T70" fmla="*/ 82 w 131"/>
                <a:gd name="T71" fmla="*/ 88 h 180"/>
                <a:gd name="T72" fmla="*/ 89 w 131"/>
                <a:gd name="T73" fmla="*/ 95 h 180"/>
                <a:gd name="T74" fmla="*/ 97 w 131"/>
                <a:gd name="T75" fmla="*/ 84 h 180"/>
                <a:gd name="T76" fmla="*/ 108 w 131"/>
                <a:gd name="T77" fmla="*/ 83 h 180"/>
                <a:gd name="T78" fmla="*/ 113 w 131"/>
                <a:gd name="T79" fmla="*/ 97 h 180"/>
                <a:gd name="T80" fmla="*/ 122 w 131"/>
                <a:gd name="T81" fmla="*/ 101 h 180"/>
                <a:gd name="T82" fmla="*/ 130 w 131"/>
                <a:gd name="T83" fmla="*/ 91 h 180"/>
                <a:gd name="T84" fmla="*/ 111 w 131"/>
                <a:gd name="T85" fmla="*/ 70 h 180"/>
                <a:gd name="T86" fmla="*/ 114 w 131"/>
                <a:gd name="T87" fmla="*/ 62 h 180"/>
                <a:gd name="T88" fmla="*/ 108 w 131"/>
                <a:gd name="T89" fmla="*/ 60 h 180"/>
                <a:gd name="T90" fmla="*/ 114 w 131"/>
                <a:gd name="T91" fmla="*/ 45 h 180"/>
                <a:gd name="T92" fmla="*/ 104 w 131"/>
                <a:gd name="T93" fmla="*/ 46 h 180"/>
                <a:gd name="T94" fmla="*/ 84 w 131"/>
                <a:gd name="T95" fmla="*/ 54 h 180"/>
                <a:gd name="T96" fmla="*/ 84 w 131"/>
                <a:gd name="T97" fmla="*/ 72 h 180"/>
                <a:gd name="T98" fmla="*/ 76 w 131"/>
                <a:gd name="T99" fmla="*/ 68 h 180"/>
                <a:gd name="T100" fmla="*/ 69 w 131"/>
                <a:gd name="T101" fmla="*/ 74 h 180"/>
                <a:gd name="T102" fmla="*/ 52 w 131"/>
                <a:gd name="T103" fmla="*/ 72 h 180"/>
                <a:gd name="T104" fmla="*/ 49 w 131"/>
                <a:gd name="T105" fmla="*/ 60 h 180"/>
                <a:gd name="T106" fmla="*/ 45 w 131"/>
                <a:gd name="T107" fmla="*/ 46 h 180"/>
                <a:gd name="T108" fmla="*/ 56 w 131"/>
                <a:gd name="T109" fmla="*/ 56 h 180"/>
                <a:gd name="T110" fmla="*/ 69 w 131"/>
                <a:gd name="T111" fmla="*/ 50 h 180"/>
                <a:gd name="T112" fmla="*/ 70 w 131"/>
                <a:gd name="T113" fmla="*/ 46 h 180"/>
                <a:gd name="T114" fmla="*/ 69 w 131"/>
                <a:gd name="T115" fmla="*/ 37 h 180"/>
                <a:gd name="T116" fmla="*/ 54 w 131"/>
                <a:gd name="T117" fmla="*/ 28 h 180"/>
                <a:gd name="T118" fmla="*/ 46 w 131"/>
                <a:gd name="T119" fmla="*/ 25 h 180"/>
                <a:gd name="T120" fmla="*/ 49 w 131"/>
                <a:gd name="T121" fmla="*/ 15 h 180"/>
                <a:gd name="T122" fmla="*/ 49 w 131"/>
                <a:gd name="T123" fmla="*/ 5 h 180"/>
                <a:gd name="T124" fmla="*/ 38 w 131"/>
                <a:gd name="T125" fmla="*/ 2 h 1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1"/>
                <a:gd name="T190" fmla="*/ 0 h 180"/>
                <a:gd name="T191" fmla="*/ 131 w 131"/>
                <a:gd name="T192" fmla="*/ 180 h 1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1" h="180">
                  <a:moveTo>
                    <a:pt x="38" y="2"/>
                  </a:moveTo>
                  <a:lnTo>
                    <a:pt x="24" y="17"/>
                  </a:lnTo>
                  <a:lnTo>
                    <a:pt x="17" y="6"/>
                  </a:lnTo>
                  <a:lnTo>
                    <a:pt x="16" y="0"/>
                  </a:lnTo>
                  <a:lnTo>
                    <a:pt x="5" y="2"/>
                  </a:lnTo>
                  <a:lnTo>
                    <a:pt x="0" y="13"/>
                  </a:lnTo>
                  <a:lnTo>
                    <a:pt x="10" y="28"/>
                  </a:lnTo>
                  <a:lnTo>
                    <a:pt x="11" y="45"/>
                  </a:lnTo>
                  <a:lnTo>
                    <a:pt x="24" y="66"/>
                  </a:lnTo>
                  <a:lnTo>
                    <a:pt x="35" y="76"/>
                  </a:lnTo>
                  <a:lnTo>
                    <a:pt x="34" y="84"/>
                  </a:lnTo>
                  <a:lnTo>
                    <a:pt x="35" y="89"/>
                  </a:lnTo>
                  <a:lnTo>
                    <a:pt x="35" y="97"/>
                  </a:lnTo>
                  <a:lnTo>
                    <a:pt x="51" y="97"/>
                  </a:lnTo>
                  <a:lnTo>
                    <a:pt x="63" y="114"/>
                  </a:lnTo>
                  <a:lnTo>
                    <a:pt x="62" y="117"/>
                  </a:lnTo>
                  <a:lnTo>
                    <a:pt x="57" y="129"/>
                  </a:lnTo>
                  <a:lnTo>
                    <a:pt x="49" y="128"/>
                  </a:lnTo>
                  <a:lnTo>
                    <a:pt x="38" y="126"/>
                  </a:lnTo>
                  <a:lnTo>
                    <a:pt x="30" y="132"/>
                  </a:lnTo>
                  <a:lnTo>
                    <a:pt x="34" y="146"/>
                  </a:lnTo>
                  <a:lnTo>
                    <a:pt x="41" y="164"/>
                  </a:lnTo>
                  <a:lnTo>
                    <a:pt x="62" y="179"/>
                  </a:lnTo>
                  <a:lnTo>
                    <a:pt x="80" y="166"/>
                  </a:lnTo>
                  <a:lnTo>
                    <a:pt x="78" y="152"/>
                  </a:lnTo>
                  <a:lnTo>
                    <a:pt x="76" y="142"/>
                  </a:lnTo>
                  <a:lnTo>
                    <a:pt x="78" y="131"/>
                  </a:lnTo>
                  <a:lnTo>
                    <a:pt x="86" y="132"/>
                  </a:lnTo>
                  <a:lnTo>
                    <a:pt x="93" y="123"/>
                  </a:lnTo>
                  <a:lnTo>
                    <a:pt x="102" y="121"/>
                  </a:lnTo>
                  <a:lnTo>
                    <a:pt x="111" y="107"/>
                  </a:lnTo>
                  <a:lnTo>
                    <a:pt x="98" y="95"/>
                  </a:lnTo>
                  <a:lnTo>
                    <a:pt x="89" y="105"/>
                  </a:lnTo>
                  <a:lnTo>
                    <a:pt x="86" y="107"/>
                  </a:lnTo>
                  <a:lnTo>
                    <a:pt x="76" y="96"/>
                  </a:lnTo>
                  <a:lnTo>
                    <a:pt x="82" y="88"/>
                  </a:lnTo>
                  <a:lnTo>
                    <a:pt x="89" y="95"/>
                  </a:lnTo>
                  <a:lnTo>
                    <a:pt x="97" y="84"/>
                  </a:lnTo>
                  <a:lnTo>
                    <a:pt x="108" y="83"/>
                  </a:lnTo>
                  <a:lnTo>
                    <a:pt x="113" y="97"/>
                  </a:lnTo>
                  <a:lnTo>
                    <a:pt x="122" y="101"/>
                  </a:lnTo>
                  <a:lnTo>
                    <a:pt x="130" y="91"/>
                  </a:lnTo>
                  <a:lnTo>
                    <a:pt x="111" y="70"/>
                  </a:lnTo>
                  <a:lnTo>
                    <a:pt x="114" y="62"/>
                  </a:lnTo>
                  <a:lnTo>
                    <a:pt x="108" y="60"/>
                  </a:lnTo>
                  <a:lnTo>
                    <a:pt x="114" y="45"/>
                  </a:lnTo>
                  <a:lnTo>
                    <a:pt x="104" y="46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76" y="68"/>
                  </a:lnTo>
                  <a:lnTo>
                    <a:pt x="69" y="74"/>
                  </a:lnTo>
                  <a:lnTo>
                    <a:pt x="52" y="72"/>
                  </a:lnTo>
                  <a:lnTo>
                    <a:pt x="49" y="60"/>
                  </a:lnTo>
                  <a:lnTo>
                    <a:pt x="45" y="46"/>
                  </a:lnTo>
                  <a:lnTo>
                    <a:pt x="56" y="56"/>
                  </a:lnTo>
                  <a:lnTo>
                    <a:pt x="69" y="50"/>
                  </a:lnTo>
                  <a:lnTo>
                    <a:pt x="70" y="46"/>
                  </a:lnTo>
                  <a:lnTo>
                    <a:pt x="69" y="37"/>
                  </a:lnTo>
                  <a:lnTo>
                    <a:pt x="54" y="28"/>
                  </a:lnTo>
                  <a:lnTo>
                    <a:pt x="46" y="25"/>
                  </a:lnTo>
                  <a:lnTo>
                    <a:pt x="49" y="15"/>
                  </a:lnTo>
                  <a:lnTo>
                    <a:pt x="49" y="5"/>
                  </a:lnTo>
                  <a:lnTo>
                    <a:pt x="38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68" name="Freeform 49" descr="Vertikal dunkel"/>
            <p:cNvSpPr>
              <a:spLocks noChangeAspect="1"/>
            </p:cNvSpPr>
            <p:nvPr/>
          </p:nvSpPr>
          <p:spPr bwMode="auto">
            <a:xfrm>
              <a:off x="2870" y="1373"/>
              <a:ext cx="43" cy="46"/>
            </a:xfrm>
            <a:custGeom>
              <a:avLst/>
              <a:gdLst>
                <a:gd name="T0" fmla="*/ 38 w 43"/>
                <a:gd name="T1" fmla="*/ 0 h 46"/>
                <a:gd name="T2" fmla="*/ 42 w 43"/>
                <a:gd name="T3" fmla="*/ 5 h 46"/>
                <a:gd name="T4" fmla="*/ 42 w 43"/>
                <a:gd name="T5" fmla="*/ 15 h 46"/>
                <a:gd name="T6" fmla="*/ 40 w 43"/>
                <a:gd name="T7" fmla="*/ 23 h 46"/>
                <a:gd name="T8" fmla="*/ 21 w 43"/>
                <a:gd name="T9" fmla="*/ 38 h 46"/>
                <a:gd name="T10" fmla="*/ 10 w 43"/>
                <a:gd name="T11" fmla="*/ 45 h 46"/>
                <a:gd name="T12" fmla="*/ 0 w 43"/>
                <a:gd name="T13" fmla="*/ 35 h 46"/>
                <a:gd name="T14" fmla="*/ 8 w 43"/>
                <a:gd name="T15" fmla="*/ 21 h 46"/>
                <a:gd name="T16" fmla="*/ 17 w 43"/>
                <a:gd name="T17" fmla="*/ 15 h 46"/>
                <a:gd name="T18" fmla="*/ 38 w 43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6"/>
                <a:gd name="T32" fmla="*/ 43 w 43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6">
                  <a:moveTo>
                    <a:pt x="38" y="0"/>
                  </a:moveTo>
                  <a:lnTo>
                    <a:pt x="42" y="5"/>
                  </a:lnTo>
                  <a:lnTo>
                    <a:pt x="42" y="15"/>
                  </a:lnTo>
                  <a:lnTo>
                    <a:pt x="40" y="23"/>
                  </a:lnTo>
                  <a:lnTo>
                    <a:pt x="21" y="38"/>
                  </a:lnTo>
                  <a:lnTo>
                    <a:pt x="10" y="45"/>
                  </a:lnTo>
                  <a:lnTo>
                    <a:pt x="0" y="35"/>
                  </a:lnTo>
                  <a:lnTo>
                    <a:pt x="8" y="21"/>
                  </a:lnTo>
                  <a:lnTo>
                    <a:pt x="17" y="15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sp>
        <p:nvSpPr>
          <p:cNvPr id="31763" name="Freeform 50"/>
          <p:cNvSpPr>
            <a:spLocks noChangeAspect="1"/>
          </p:cNvSpPr>
          <p:nvPr/>
        </p:nvSpPr>
        <p:spPr bwMode="auto">
          <a:xfrm>
            <a:off x="6895506" y="5339260"/>
            <a:ext cx="34826" cy="38695"/>
          </a:xfrm>
          <a:custGeom>
            <a:avLst/>
            <a:gdLst>
              <a:gd name="T0" fmla="*/ 2147483647 w 21"/>
              <a:gd name="T1" fmla="*/ 0 h 23"/>
              <a:gd name="T2" fmla="*/ 2147483647 w 21"/>
              <a:gd name="T3" fmla="*/ 2147483647 h 23"/>
              <a:gd name="T4" fmla="*/ 2147483647 w 21"/>
              <a:gd name="T5" fmla="*/ 2147483647 h 23"/>
              <a:gd name="T6" fmla="*/ 2147483647 w 21"/>
              <a:gd name="T7" fmla="*/ 2147483647 h 23"/>
              <a:gd name="T8" fmla="*/ 2147483647 w 21"/>
              <a:gd name="T9" fmla="*/ 2147483647 h 23"/>
              <a:gd name="T10" fmla="*/ 2147483647 w 21"/>
              <a:gd name="T11" fmla="*/ 2147483647 h 23"/>
              <a:gd name="T12" fmla="*/ 0 w 21"/>
              <a:gd name="T13" fmla="*/ 2147483647 h 23"/>
              <a:gd name="T14" fmla="*/ 2147483647 w 21"/>
              <a:gd name="T15" fmla="*/ 0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23"/>
              <a:gd name="T26" fmla="*/ 21 w 21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23">
                <a:moveTo>
                  <a:pt x="15" y="0"/>
                </a:moveTo>
                <a:lnTo>
                  <a:pt x="20" y="6"/>
                </a:lnTo>
                <a:lnTo>
                  <a:pt x="18" y="14"/>
                </a:lnTo>
                <a:lnTo>
                  <a:pt x="20" y="21"/>
                </a:lnTo>
                <a:lnTo>
                  <a:pt x="15" y="22"/>
                </a:lnTo>
                <a:lnTo>
                  <a:pt x="6" y="21"/>
                </a:lnTo>
                <a:lnTo>
                  <a:pt x="0" y="12"/>
                </a:lnTo>
                <a:lnTo>
                  <a:pt x="15" y="0"/>
                </a:lnTo>
              </a:path>
            </a:pathLst>
          </a:custGeom>
          <a:solidFill>
            <a:srgbClr val="009999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64" name="Freeform 51"/>
          <p:cNvSpPr>
            <a:spLocks noChangeAspect="1"/>
          </p:cNvSpPr>
          <p:nvPr/>
        </p:nvSpPr>
        <p:spPr bwMode="auto">
          <a:xfrm>
            <a:off x="6963867" y="5354738"/>
            <a:ext cx="257969" cy="239911"/>
          </a:xfrm>
          <a:custGeom>
            <a:avLst/>
            <a:gdLst>
              <a:gd name="T0" fmla="*/ 2147483647 w 158"/>
              <a:gd name="T1" fmla="*/ 2147483647 h 147"/>
              <a:gd name="T2" fmla="*/ 2147483647 w 158"/>
              <a:gd name="T3" fmla="*/ 2147483647 h 147"/>
              <a:gd name="T4" fmla="*/ 2147483647 w 158"/>
              <a:gd name="T5" fmla="*/ 2147483647 h 147"/>
              <a:gd name="T6" fmla="*/ 2147483647 w 158"/>
              <a:gd name="T7" fmla="*/ 2147483647 h 147"/>
              <a:gd name="T8" fmla="*/ 2147483647 w 158"/>
              <a:gd name="T9" fmla="*/ 2147483647 h 147"/>
              <a:gd name="T10" fmla="*/ 0 w 158"/>
              <a:gd name="T11" fmla="*/ 2147483647 h 147"/>
              <a:gd name="T12" fmla="*/ 2147483647 w 158"/>
              <a:gd name="T13" fmla="*/ 2147483647 h 147"/>
              <a:gd name="T14" fmla="*/ 2147483647 w 158"/>
              <a:gd name="T15" fmla="*/ 2147483647 h 147"/>
              <a:gd name="T16" fmla="*/ 2147483647 w 158"/>
              <a:gd name="T17" fmla="*/ 2147483647 h 147"/>
              <a:gd name="T18" fmla="*/ 2147483647 w 158"/>
              <a:gd name="T19" fmla="*/ 2147483647 h 147"/>
              <a:gd name="T20" fmla="*/ 2147483647 w 158"/>
              <a:gd name="T21" fmla="*/ 2147483647 h 147"/>
              <a:gd name="T22" fmla="*/ 2147483647 w 158"/>
              <a:gd name="T23" fmla="*/ 2147483647 h 147"/>
              <a:gd name="T24" fmla="*/ 2147483647 w 158"/>
              <a:gd name="T25" fmla="*/ 2147483647 h 147"/>
              <a:gd name="T26" fmla="*/ 2147483647 w 158"/>
              <a:gd name="T27" fmla="*/ 2147483647 h 147"/>
              <a:gd name="T28" fmla="*/ 2147483647 w 158"/>
              <a:gd name="T29" fmla="*/ 2147483647 h 147"/>
              <a:gd name="T30" fmla="*/ 2147483647 w 158"/>
              <a:gd name="T31" fmla="*/ 2147483647 h 147"/>
              <a:gd name="T32" fmla="*/ 2147483647 w 158"/>
              <a:gd name="T33" fmla="*/ 2147483647 h 147"/>
              <a:gd name="T34" fmla="*/ 2147483647 w 158"/>
              <a:gd name="T35" fmla="*/ 2147483647 h 147"/>
              <a:gd name="T36" fmla="*/ 2147483647 w 158"/>
              <a:gd name="T37" fmla="*/ 2147483647 h 147"/>
              <a:gd name="T38" fmla="*/ 2147483647 w 158"/>
              <a:gd name="T39" fmla="*/ 2147483647 h 147"/>
              <a:gd name="T40" fmla="*/ 2147483647 w 158"/>
              <a:gd name="T41" fmla="*/ 2147483647 h 147"/>
              <a:gd name="T42" fmla="*/ 2147483647 w 158"/>
              <a:gd name="T43" fmla="*/ 2147483647 h 147"/>
              <a:gd name="T44" fmla="*/ 2147483647 w 158"/>
              <a:gd name="T45" fmla="*/ 2147483647 h 147"/>
              <a:gd name="T46" fmla="*/ 2147483647 w 158"/>
              <a:gd name="T47" fmla="*/ 2147483647 h 147"/>
              <a:gd name="T48" fmla="*/ 2147483647 w 158"/>
              <a:gd name="T49" fmla="*/ 2147483647 h 147"/>
              <a:gd name="T50" fmla="*/ 2147483647 w 158"/>
              <a:gd name="T51" fmla="*/ 2147483647 h 147"/>
              <a:gd name="T52" fmla="*/ 2147483647 w 158"/>
              <a:gd name="T53" fmla="*/ 2147483647 h 147"/>
              <a:gd name="T54" fmla="*/ 2147483647 w 158"/>
              <a:gd name="T55" fmla="*/ 2147483647 h 147"/>
              <a:gd name="T56" fmla="*/ 2147483647 w 158"/>
              <a:gd name="T57" fmla="*/ 2147483647 h 147"/>
              <a:gd name="T58" fmla="*/ 2147483647 w 158"/>
              <a:gd name="T59" fmla="*/ 2147483647 h 147"/>
              <a:gd name="T60" fmla="*/ 2147483647 w 158"/>
              <a:gd name="T61" fmla="*/ 2147483647 h 147"/>
              <a:gd name="T62" fmla="*/ 2147483647 w 158"/>
              <a:gd name="T63" fmla="*/ 2147483647 h 147"/>
              <a:gd name="T64" fmla="*/ 2147483647 w 158"/>
              <a:gd name="T65" fmla="*/ 2147483647 h 147"/>
              <a:gd name="T66" fmla="*/ 2147483647 w 158"/>
              <a:gd name="T67" fmla="*/ 2147483647 h 147"/>
              <a:gd name="T68" fmla="*/ 2147483647 w 158"/>
              <a:gd name="T69" fmla="*/ 2147483647 h 147"/>
              <a:gd name="T70" fmla="*/ 2147483647 w 158"/>
              <a:gd name="T71" fmla="*/ 2147483647 h 147"/>
              <a:gd name="T72" fmla="*/ 2147483647 w 158"/>
              <a:gd name="T73" fmla="*/ 2147483647 h 147"/>
              <a:gd name="T74" fmla="*/ 2147483647 w 158"/>
              <a:gd name="T75" fmla="*/ 2147483647 h 147"/>
              <a:gd name="T76" fmla="*/ 2147483647 w 158"/>
              <a:gd name="T77" fmla="*/ 2147483647 h 147"/>
              <a:gd name="T78" fmla="*/ 2147483647 w 158"/>
              <a:gd name="T79" fmla="*/ 0 h 147"/>
              <a:gd name="T80" fmla="*/ 2147483647 w 158"/>
              <a:gd name="T81" fmla="*/ 2147483647 h 147"/>
              <a:gd name="T82" fmla="*/ 2147483647 w 158"/>
              <a:gd name="T83" fmla="*/ 2147483647 h 1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8"/>
              <a:gd name="T127" fmla="*/ 0 h 147"/>
              <a:gd name="T128" fmla="*/ 158 w 158"/>
              <a:gd name="T129" fmla="*/ 147 h 1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8" h="147">
                <a:moveTo>
                  <a:pt x="22" y="6"/>
                </a:moveTo>
                <a:lnTo>
                  <a:pt x="14" y="10"/>
                </a:lnTo>
                <a:lnTo>
                  <a:pt x="17" y="18"/>
                </a:lnTo>
                <a:lnTo>
                  <a:pt x="9" y="28"/>
                </a:lnTo>
                <a:lnTo>
                  <a:pt x="3" y="27"/>
                </a:lnTo>
                <a:lnTo>
                  <a:pt x="0" y="31"/>
                </a:lnTo>
                <a:lnTo>
                  <a:pt x="1" y="41"/>
                </a:lnTo>
                <a:lnTo>
                  <a:pt x="27" y="51"/>
                </a:lnTo>
                <a:lnTo>
                  <a:pt x="33" y="73"/>
                </a:lnTo>
                <a:lnTo>
                  <a:pt x="41" y="101"/>
                </a:lnTo>
                <a:lnTo>
                  <a:pt x="50" y="116"/>
                </a:lnTo>
                <a:lnTo>
                  <a:pt x="61" y="106"/>
                </a:lnTo>
                <a:lnTo>
                  <a:pt x="76" y="126"/>
                </a:lnTo>
                <a:lnTo>
                  <a:pt x="90" y="146"/>
                </a:lnTo>
                <a:lnTo>
                  <a:pt x="96" y="131"/>
                </a:lnTo>
                <a:lnTo>
                  <a:pt x="92" y="121"/>
                </a:lnTo>
                <a:lnTo>
                  <a:pt x="98" y="116"/>
                </a:lnTo>
                <a:lnTo>
                  <a:pt x="120" y="134"/>
                </a:lnTo>
                <a:lnTo>
                  <a:pt x="127" y="129"/>
                </a:lnTo>
                <a:lnTo>
                  <a:pt x="129" y="123"/>
                </a:lnTo>
                <a:lnTo>
                  <a:pt x="117" y="99"/>
                </a:lnTo>
                <a:lnTo>
                  <a:pt x="117" y="95"/>
                </a:lnTo>
                <a:lnTo>
                  <a:pt x="107" y="76"/>
                </a:lnTo>
                <a:lnTo>
                  <a:pt x="103" y="63"/>
                </a:lnTo>
                <a:lnTo>
                  <a:pt x="107" y="62"/>
                </a:lnTo>
                <a:lnTo>
                  <a:pt x="120" y="64"/>
                </a:lnTo>
                <a:lnTo>
                  <a:pt x="135" y="78"/>
                </a:lnTo>
                <a:lnTo>
                  <a:pt x="142" y="68"/>
                </a:lnTo>
                <a:lnTo>
                  <a:pt x="155" y="70"/>
                </a:lnTo>
                <a:lnTo>
                  <a:pt x="157" y="66"/>
                </a:lnTo>
                <a:lnTo>
                  <a:pt x="141" y="45"/>
                </a:lnTo>
                <a:lnTo>
                  <a:pt x="129" y="46"/>
                </a:lnTo>
                <a:lnTo>
                  <a:pt x="125" y="39"/>
                </a:lnTo>
                <a:lnTo>
                  <a:pt x="117" y="23"/>
                </a:lnTo>
                <a:lnTo>
                  <a:pt x="111" y="29"/>
                </a:lnTo>
                <a:lnTo>
                  <a:pt x="95" y="23"/>
                </a:lnTo>
                <a:lnTo>
                  <a:pt x="85" y="6"/>
                </a:lnTo>
                <a:lnTo>
                  <a:pt x="66" y="8"/>
                </a:lnTo>
                <a:lnTo>
                  <a:pt x="52" y="10"/>
                </a:lnTo>
                <a:lnTo>
                  <a:pt x="42" y="0"/>
                </a:lnTo>
                <a:lnTo>
                  <a:pt x="35" y="5"/>
                </a:lnTo>
                <a:lnTo>
                  <a:pt x="22" y="6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65" name="Freeform 52"/>
          <p:cNvSpPr>
            <a:spLocks noChangeAspect="1"/>
          </p:cNvSpPr>
          <p:nvPr/>
        </p:nvSpPr>
        <p:spPr bwMode="auto">
          <a:xfrm>
            <a:off x="6877447" y="4869757"/>
            <a:ext cx="599778" cy="568821"/>
          </a:xfrm>
          <a:custGeom>
            <a:avLst/>
            <a:gdLst>
              <a:gd name="T0" fmla="*/ 2147483647 w 367"/>
              <a:gd name="T1" fmla="*/ 2147483647 h 347"/>
              <a:gd name="T2" fmla="*/ 2147483647 w 367"/>
              <a:gd name="T3" fmla="*/ 2147483647 h 347"/>
              <a:gd name="T4" fmla="*/ 2147483647 w 367"/>
              <a:gd name="T5" fmla="*/ 2147483647 h 347"/>
              <a:gd name="T6" fmla="*/ 2147483647 w 367"/>
              <a:gd name="T7" fmla="*/ 2147483647 h 347"/>
              <a:gd name="T8" fmla="*/ 0 w 367"/>
              <a:gd name="T9" fmla="*/ 2147483647 h 347"/>
              <a:gd name="T10" fmla="*/ 2147483647 w 367"/>
              <a:gd name="T11" fmla="*/ 2147483647 h 347"/>
              <a:gd name="T12" fmla="*/ 2147483647 w 367"/>
              <a:gd name="T13" fmla="*/ 2147483647 h 347"/>
              <a:gd name="T14" fmla="*/ 2147483647 w 367"/>
              <a:gd name="T15" fmla="*/ 2147483647 h 347"/>
              <a:gd name="T16" fmla="*/ 2147483647 w 367"/>
              <a:gd name="T17" fmla="*/ 2147483647 h 347"/>
              <a:gd name="T18" fmla="*/ 2147483647 w 367"/>
              <a:gd name="T19" fmla="*/ 2147483647 h 347"/>
              <a:gd name="T20" fmla="*/ 2147483647 w 367"/>
              <a:gd name="T21" fmla="*/ 2147483647 h 347"/>
              <a:gd name="T22" fmla="*/ 2147483647 w 367"/>
              <a:gd name="T23" fmla="*/ 2147483647 h 347"/>
              <a:gd name="T24" fmla="*/ 2147483647 w 367"/>
              <a:gd name="T25" fmla="*/ 2147483647 h 347"/>
              <a:gd name="T26" fmla="*/ 2147483647 w 367"/>
              <a:gd name="T27" fmla="*/ 2147483647 h 347"/>
              <a:gd name="T28" fmla="*/ 2147483647 w 367"/>
              <a:gd name="T29" fmla="*/ 2147483647 h 347"/>
              <a:gd name="T30" fmla="*/ 2147483647 w 367"/>
              <a:gd name="T31" fmla="*/ 2147483647 h 347"/>
              <a:gd name="T32" fmla="*/ 2147483647 w 367"/>
              <a:gd name="T33" fmla="*/ 2147483647 h 347"/>
              <a:gd name="T34" fmla="*/ 2147483647 w 367"/>
              <a:gd name="T35" fmla="*/ 2147483647 h 347"/>
              <a:gd name="T36" fmla="*/ 2147483647 w 367"/>
              <a:gd name="T37" fmla="*/ 2147483647 h 347"/>
              <a:gd name="T38" fmla="*/ 2147483647 w 367"/>
              <a:gd name="T39" fmla="*/ 2147483647 h 347"/>
              <a:gd name="T40" fmla="*/ 2147483647 w 367"/>
              <a:gd name="T41" fmla="*/ 2147483647 h 347"/>
              <a:gd name="T42" fmla="*/ 2147483647 w 367"/>
              <a:gd name="T43" fmla="*/ 2147483647 h 347"/>
              <a:gd name="T44" fmla="*/ 2147483647 w 367"/>
              <a:gd name="T45" fmla="*/ 2147483647 h 347"/>
              <a:gd name="T46" fmla="*/ 2147483647 w 367"/>
              <a:gd name="T47" fmla="*/ 2147483647 h 347"/>
              <a:gd name="T48" fmla="*/ 2147483647 w 367"/>
              <a:gd name="T49" fmla="*/ 2147483647 h 347"/>
              <a:gd name="T50" fmla="*/ 2147483647 w 367"/>
              <a:gd name="T51" fmla="*/ 2147483647 h 347"/>
              <a:gd name="T52" fmla="*/ 2147483647 w 367"/>
              <a:gd name="T53" fmla="*/ 2147483647 h 347"/>
              <a:gd name="T54" fmla="*/ 2147483647 w 367"/>
              <a:gd name="T55" fmla="*/ 2147483647 h 347"/>
              <a:gd name="T56" fmla="*/ 2147483647 w 367"/>
              <a:gd name="T57" fmla="*/ 2147483647 h 347"/>
              <a:gd name="T58" fmla="*/ 2147483647 w 367"/>
              <a:gd name="T59" fmla="*/ 2147483647 h 347"/>
              <a:gd name="T60" fmla="*/ 2147483647 w 367"/>
              <a:gd name="T61" fmla="*/ 2147483647 h 347"/>
              <a:gd name="T62" fmla="*/ 2147483647 w 367"/>
              <a:gd name="T63" fmla="*/ 2147483647 h 347"/>
              <a:gd name="T64" fmla="*/ 2147483647 w 367"/>
              <a:gd name="T65" fmla="*/ 2147483647 h 347"/>
              <a:gd name="T66" fmla="*/ 2147483647 w 367"/>
              <a:gd name="T67" fmla="*/ 2147483647 h 347"/>
              <a:gd name="T68" fmla="*/ 2147483647 w 367"/>
              <a:gd name="T69" fmla="*/ 2147483647 h 347"/>
              <a:gd name="T70" fmla="*/ 2147483647 w 367"/>
              <a:gd name="T71" fmla="*/ 2147483647 h 347"/>
              <a:gd name="T72" fmla="*/ 2147483647 w 367"/>
              <a:gd name="T73" fmla="*/ 2147483647 h 347"/>
              <a:gd name="T74" fmla="*/ 2147483647 w 367"/>
              <a:gd name="T75" fmla="*/ 2147483647 h 347"/>
              <a:gd name="T76" fmla="*/ 2147483647 w 367"/>
              <a:gd name="T77" fmla="*/ 2147483647 h 347"/>
              <a:gd name="T78" fmla="*/ 2147483647 w 367"/>
              <a:gd name="T79" fmla="*/ 2147483647 h 347"/>
              <a:gd name="T80" fmla="*/ 2147483647 w 367"/>
              <a:gd name="T81" fmla="*/ 2147483647 h 347"/>
              <a:gd name="T82" fmla="*/ 2147483647 w 367"/>
              <a:gd name="T83" fmla="*/ 2147483647 h 347"/>
              <a:gd name="T84" fmla="*/ 2147483647 w 367"/>
              <a:gd name="T85" fmla="*/ 2147483647 h 347"/>
              <a:gd name="T86" fmla="*/ 2147483647 w 367"/>
              <a:gd name="T87" fmla="*/ 2147483647 h 347"/>
              <a:gd name="T88" fmla="*/ 2147483647 w 367"/>
              <a:gd name="T89" fmla="*/ 2147483647 h 347"/>
              <a:gd name="T90" fmla="*/ 2147483647 w 367"/>
              <a:gd name="T91" fmla="*/ 2147483647 h 347"/>
              <a:gd name="T92" fmla="*/ 2147483647 w 367"/>
              <a:gd name="T93" fmla="*/ 2147483647 h 347"/>
              <a:gd name="T94" fmla="*/ 2147483647 w 367"/>
              <a:gd name="T95" fmla="*/ 2147483647 h 347"/>
              <a:gd name="T96" fmla="*/ 2147483647 w 367"/>
              <a:gd name="T97" fmla="*/ 0 h 347"/>
              <a:gd name="T98" fmla="*/ 2147483647 w 367"/>
              <a:gd name="T99" fmla="*/ 2147483647 h 347"/>
              <a:gd name="T100" fmla="*/ 2147483647 w 367"/>
              <a:gd name="T101" fmla="*/ 2147483647 h 347"/>
              <a:gd name="T102" fmla="*/ 2147483647 w 367"/>
              <a:gd name="T103" fmla="*/ 2147483647 h 347"/>
              <a:gd name="T104" fmla="*/ 2147483647 w 367"/>
              <a:gd name="T105" fmla="*/ 2147483647 h 347"/>
              <a:gd name="T106" fmla="*/ 2147483647 w 367"/>
              <a:gd name="T107" fmla="*/ 2147483647 h 347"/>
              <a:gd name="T108" fmla="*/ 2147483647 w 367"/>
              <a:gd name="T109" fmla="*/ 2147483647 h 347"/>
              <a:gd name="T110" fmla="*/ 2147483647 w 367"/>
              <a:gd name="T111" fmla="*/ 2147483647 h 347"/>
              <a:gd name="T112" fmla="*/ 2147483647 w 367"/>
              <a:gd name="T113" fmla="*/ 2147483647 h 347"/>
              <a:gd name="T114" fmla="*/ 2147483647 w 367"/>
              <a:gd name="T115" fmla="*/ 2147483647 h 347"/>
              <a:gd name="T116" fmla="*/ 2147483647 w 367"/>
              <a:gd name="T117" fmla="*/ 2147483647 h 347"/>
              <a:gd name="T118" fmla="*/ 2147483647 w 367"/>
              <a:gd name="T119" fmla="*/ 2147483647 h 347"/>
              <a:gd name="T120" fmla="*/ 2147483647 w 367"/>
              <a:gd name="T121" fmla="*/ 2147483647 h 3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7"/>
              <a:gd name="T184" fmla="*/ 0 h 347"/>
              <a:gd name="T185" fmla="*/ 367 w 367"/>
              <a:gd name="T186" fmla="*/ 347 h 3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7" h="347">
                <a:moveTo>
                  <a:pt x="74" y="86"/>
                </a:moveTo>
                <a:lnTo>
                  <a:pt x="66" y="92"/>
                </a:lnTo>
                <a:lnTo>
                  <a:pt x="58" y="121"/>
                </a:lnTo>
                <a:lnTo>
                  <a:pt x="47" y="150"/>
                </a:lnTo>
                <a:lnTo>
                  <a:pt x="42" y="154"/>
                </a:lnTo>
                <a:lnTo>
                  <a:pt x="37" y="163"/>
                </a:lnTo>
                <a:lnTo>
                  <a:pt x="31" y="173"/>
                </a:lnTo>
                <a:lnTo>
                  <a:pt x="20" y="180"/>
                </a:lnTo>
                <a:lnTo>
                  <a:pt x="11" y="183"/>
                </a:lnTo>
                <a:lnTo>
                  <a:pt x="0" y="183"/>
                </a:lnTo>
                <a:lnTo>
                  <a:pt x="14" y="216"/>
                </a:lnTo>
                <a:lnTo>
                  <a:pt x="26" y="233"/>
                </a:lnTo>
                <a:lnTo>
                  <a:pt x="37" y="233"/>
                </a:lnTo>
                <a:lnTo>
                  <a:pt x="48" y="233"/>
                </a:lnTo>
                <a:lnTo>
                  <a:pt x="52" y="241"/>
                </a:lnTo>
                <a:lnTo>
                  <a:pt x="41" y="249"/>
                </a:lnTo>
                <a:lnTo>
                  <a:pt x="41" y="260"/>
                </a:lnTo>
                <a:lnTo>
                  <a:pt x="48" y="276"/>
                </a:lnTo>
                <a:lnTo>
                  <a:pt x="58" y="290"/>
                </a:lnTo>
                <a:lnTo>
                  <a:pt x="64" y="296"/>
                </a:lnTo>
                <a:lnTo>
                  <a:pt x="68" y="286"/>
                </a:lnTo>
                <a:lnTo>
                  <a:pt x="77" y="284"/>
                </a:lnTo>
                <a:lnTo>
                  <a:pt x="88" y="294"/>
                </a:lnTo>
                <a:lnTo>
                  <a:pt x="91" y="286"/>
                </a:lnTo>
                <a:lnTo>
                  <a:pt x="109" y="288"/>
                </a:lnTo>
                <a:lnTo>
                  <a:pt x="135" y="291"/>
                </a:lnTo>
                <a:lnTo>
                  <a:pt x="154" y="298"/>
                </a:lnTo>
                <a:lnTo>
                  <a:pt x="162" y="306"/>
                </a:lnTo>
                <a:lnTo>
                  <a:pt x="170" y="317"/>
                </a:lnTo>
                <a:lnTo>
                  <a:pt x="176" y="325"/>
                </a:lnTo>
                <a:lnTo>
                  <a:pt x="184" y="317"/>
                </a:lnTo>
                <a:lnTo>
                  <a:pt x="195" y="317"/>
                </a:lnTo>
                <a:lnTo>
                  <a:pt x="211" y="328"/>
                </a:lnTo>
                <a:lnTo>
                  <a:pt x="230" y="346"/>
                </a:lnTo>
                <a:lnTo>
                  <a:pt x="235" y="342"/>
                </a:lnTo>
                <a:lnTo>
                  <a:pt x="236" y="329"/>
                </a:lnTo>
                <a:lnTo>
                  <a:pt x="236" y="315"/>
                </a:lnTo>
                <a:lnTo>
                  <a:pt x="235" y="301"/>
                </a:lnTo>
                <a:lnTo>
                  <a:pt x="227" y="286"/>
                </a:lnTo>
                <a:lnTo>
                  <a:pt x="221" y="290"/>
                </a:lnTo>
                <a:lnTo>
                  <a:pt x="206" y="282"/>
                </a:lnTo>
                <a:lnTo>
                  <a:pt x="183" y="265"/>
                </a:lnTo>
                <a:lnTo>
                  <a:pt x="176" y="258"/>
                </a:lnTo>
                <a:lnTo>
                  <a:pt x="161" y="257"/>
                </a:lnTo>
                <a:lnTo>
                  <a:pt x="153" y="251"/>
                </a:lnTo>
                <a:lnTo>
                  <a:pt x="153" y="245"/>
                </a:lnTo>
                <a:lnTo>
                  <a:pt x="162" y="235"/>
                </a:lnTo>
                <a:lnTo>
                  <a:pt x="165" y="231"/>
                </a:lnTo>
                <a:lnTo>
                  <a:pt x="159" y="223"/>
                </a:lnTo>
                <a:lnTo>
                  <a:pt x="156" y="212"/>
                </a:lnTo>
                <a:lnTo>
                  <a:pt x="159" y="206"/>
                </a:lnTo>
                <a:lnTo>
                  <a:pt x="172" y="220"/>
                </a:lnTo>
                <a:lnTo>
                  <a:pt x="183" y="225"/>
                </a:lnTo>
                <a:lnTo>
                  <a:pt x="183" y="214"/>
                </a:lnTo>
                <a:lnTo>
                  <a:pt x="176" y="200"/>
                </a:lnTo>
                <a:lnTo>
                  <a:pt x="162" y="181"/>
                </a:lnTo>
                <a:lnTo>
                  <a:pt x="147" y="156"/>
                </a:lnTo>
                <a:lnTo>
                  <a:pt x="145" y="144"/>
                </a:lnTo>
                <a:lnTo>
                  <a:pt x="143" y="132"/>
                </a:lnTo>
                <a:lnTo>
                  <a:pt x="141" y="120"/>
                </a:lnTo>
                <a:lnTo>
                  <a:pt x="139" y="109"/>
                </a:lnTo>
                <a:lnTo>
                  <a:pt x="150" y="105"/>
                </a:lnTo>
                <a:lnTo>
                  <a:pt x="148" y="113"/>
                </a:lnTo>
                <a:lnTo>
                  <a:pt x="158" y="125"/>
                </a:lnTo>
                <a:lnTo>
                  <a:pt x="164" y="125"/>
                </a:lnTo>
                <a:lnTo>
                  <a:pt x="162" y="132"/>
                </a:lnTo>
                <a:lnTo>
                  <a:pt x="193" y="163"/>
                </a:lnTo>
                <a:lnTo>
                  <a:pt x="194" y="158"/>
                </a:lnTo>
                <a:lnTo>
                  <a:pt x="188" y="144"/>
                </a:lnTo>
                <a:lnTo>
                  <a:pt x="197" y="140"/>
                </a:lnTo>
                <a:lnTo>
                  <a:pt x="211" y="146"/>
                </a:lnTo>
                <a:lnTo>
                  <a:pt x="219" y="158"/>
                </a:lnTo>
                <a:lnTo>
                  <a:pt x="221" y="150"/>
                </a:lnTo>
                <a:lnTo>
                  <a:pt x="210" y="137"/>
                </a:lnTo>
                <a:lnTo>
                  <a:pt x="211" y="130"/>
                </a:lnTo>
                <a:lnTo>
                  <a:pt x="219" y="127"/>
                </a:lnTo>
                <a:lnTo>
                  <a:pt x="240" y="137"/>
                </a:lnTo>
                <a:lnTo>
                  <a:pt x="245" y="133"/>
                </a:lnTo>
                <a:lnTo>
                  <a:pt x="243" y="123"/>
                </a:lnTo>
                <a:lnTo>
                  <a:pt x="234" y="117"/>
                </a:lnTo>
                <a:lnTo>
                  <a:pt x="219" y="110"/>
                </a:lnTo>
                <a:lnTo>
                  <a:pt x="210" y="102"/>
                </a:lnTo>
                <a:lnTo>
                  <a:pt x="208" y="95"/>
                </a:lnTo>
                <a:lnTo>
                  <a:pt x="211" y="88"/>
                </a:lnTo>
                <a:lnTo>
                  <a:pt x="232" y="86"/>
                </a:lnTo>
                <a:lnTo>
                  <a:pt x="254" y="78"/>
                </a:lnTo>
                <a:lnTo>
                  <a:pt x="270" y="80"/>
                </a:lnTo>
                <a:lnTo>
                  <a:pt x="298" y="74"/>
                </a:lnTo>
                <a:lnTo>
                  <a:pt x="303" y="70"/>
                </a:lnTo>
                <a:lnTo>
                  <a:pt x="322" y="78"/>
                </a:lnTo>
                <a:lnTo>
                  <a:pt x="338" y="87"/>
                </a:lnTo>
                <a:lnTo>
                  <a:pt x="346" y="69"/>
                </a:lnTo>
                <a:lnTo>
                  <a:pt x="360" y="49"/>
                </a:lnTo>
                <a:lnTo>
                  <a:pt x="364" y="43"/>
                </a:lnTo>
                <a:lnTo>
                  <a:pt x="366" y="9"/>
                </a:lnTo>
                <a:lnTo>
                  <a:pt x="364" y="6"/>
                </a:lnTo>
                <a:lnTo>
                  <a:pt x="357" y="0"/>
                </a:lnTo>
                <a:lnTo>
                  <a:pt x="347" y="0"/>
                </a:lnTo>
                <a:lnTo>
                  <a:pt x="342" y="6"/>
                </a:lnTo>
                <a:lnTo>
                  <a:pt x="342" y="18"/>
                </a:lnTo>
                <a:lnTo>
                  <a:pt x="344" y="29"/>
                </a:lnTo>
                <a:lnTo>
                  <a:pt x="331" y="32"/>
                </a:lnTo>
                <a:lnTo>
                  <a:pt x="322" y="39"/>
                </a:lnTo>
                <a:lnTo>
                  <a:pt x="316" y="41"/>
                </a:lnTo>
                <a:lnTo>
                  <a:pt x="295" y="35"/>
                </a:lnTo>
                <a:lnTo>
                  <a:pt x="288" y="30"/>
                </a:lnTo>
                <a:lnTo>
                  <a:pt x="276" y="37"/>
                </a:lnTo>
                <a:lnTo>
                  <a:pt x="260" y="18"/>
                </a:lnTo>
                <a:lnTo>
                  <a:pt x="243" y="32"/>
                </a:lnTo>
                <a:lnTo>
                  <a:pt x="230" y="41"/>
                </a:lnTo>
                <a:lnTo>
                  <a:pt x="217" y="47"/>
                </a:lnTo>
                <a:lnTo>
                  <a:pt x="197" y="51"/>
                </a:lnTo>
                <a:lnTo>
                  <a:pt x="183" y="55"/>
                </a:lnTo>
                <a:lnTo>
                  <a:pt x="172" y="55"/>
                </a:lnTo>
                <a:lnTo>
                  <a:pt x="167" y="57"/>
                </a:lnTo>
                <a:lnTo>
                  <a:pt x="156" y="70"/>
                </a:lnTo>
                <a:lnTo>
                  <a:pt x="147" y="70"/>
                </a:lnTo>
                <a:lnTo>
                  <a:pt x="130" y="74"/>
                </a:lnTo>
                <a:lnTo>
                  <a:pt x="115" y="72"/>
                </a:lnTo>
                <a:lnTo>
                  <a:pt x="107" y="87"/>
                </a:lnTo>
                <a:lnTo>
                  <a:pt x="94" y="88"/>
                </a:lnTo>
                <a:lnTo>
                  <a:pt x="83" y="87"/>
                </a:lnTo>
                <a:lnTo>
                  <a:pt x="74" y="86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66" name="Freeform 53"/>
          <p:cNvSpPr>
            <a:spLocks noChangeAspect="1"/>
          </p:cNvSpPr>
          <p:nvPr/>
        </p:nvSpPr>
        <p:spPr bwMode="auto">
          <a:xfrm>
            <a:off x="7175401" y="5259289"/>
            <a:ext cx="149622" cy="128984"/>
          </a:xfrm>
          <a:custGeom>
            <a:avLst/>
            <a:gdLst>
              <a:gd name="T0" fmla="*/ 2147483647 w 92"/>
              <a:gd name="T1" fmla="*/ 0 h 79"/>
              <a:gd name="T2" fmla="*/ 0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0 h 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2"/>
              <a:gd name="T55" fmla="*/ 0 h 79"/>
              <a:gd name="T56" fmla="*/ 92 w 92"/>
              <a:gd name="T57" fmla="*/ 79 h 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2" h="79">
                <a:moveTo>
                  <a:pt x="8" y="0"/>
                </a:moveTo>
                <a:lnTo>
                  <a:pt x="0" y="6"/>
                </a:lnTo>
                <a:lnTo>
                  <a:pt x="10" y="23"/>
                </a:lnTo>
                <a:lnTo>
                  <a:pt x="21" y="27"/>
                </a:lnTo>
                <a:lnTo>
                  <a:pt x="34" y="41"/>
                </a:lnTo>
                <a:lnTo>
                  <a:pt x="45" y="48"/>
                </a:lnTo>
                <a:lnTo>
                  <a:pt x="63" y="62"/>
                </a:lnTo>
                <a:lnTo>
                  <a:pt x="74" y="68"/>
                </a:lnTo>
                <a:lnTo>
                  <a:pt x="88" y="78"/>
                </a:lnTo>
                <a:lnTo>
                  <a:pt x="91" y="72"/>
                </a:lnTo>
                <a:lnTo>
                  <a:pt x="63" y="50"/>
                </a:lnTo>
                <a:lnTo>
                  <a:pt x="61" y="39"/>
                </a:lnTo>
                <a:lnTo>
                  <a:pt x="58" y="29"/>
                </a:lnTo>
                <a:lnTo>
                  <a:pt x="47" y="18"/>
                </a:lnTo>
                <a:lnTo>
                  <a:pt x="43" y="19"/>
                </a:lnTo>
                <a:lnTo>
                  <a:pt x="28" y="8"/>
                </a:lnTo>
                <a:lnTo>
                  <a:pt x="19" y="3"/>
                </a:lnTo>
                <a:lnTo>
                  <a:pt x="8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67" name="Freeform 54"/>
          <p:cNvSpPr>
            <a:spLocks noChangeAspect="1"/>
          </p:cNvSpPr>
          <p:nvPr/>
        </p:nvSpPr>
        <p:spPr bwMode="auto">
          <a:xfrm>
            <a:off x="7221837" y="5688808"/>
            <a:ext cx="281186" cy="79970"/>
          </a:xfrm>
          <a:custGeom>
            <a:avLst/>
            <a:gdLst>
              <a:gd name="T0" fmla="*/ 2147483647 w 172"/>
              <a:gd name="T1" fmla="*/ 2147483647 h 49"/>
              <a:gd name="T2" fmla="*/ 2147483647 w 172"/>
              <a:gd name="T3" fmla="*/ 2147483647 h 49"/>
              <a:gd name="T4" fmla="*/ 2147483647 w 172"/>
              <a:gd name="T5" fmla="*/ 2147483647 h 49"/>
              <a:gd name="T6" fmla="*/ 2147483647 w 172"/>
              <a:gd name="T7" fmla="*/ 2147483647 h 49"/>
              <a:gd name="T8" fmla="*/ 2147483647 w 172"/>
              <a:gd name="T9" fmla="*/ 2147483647 h 49"/>
              <a:gd name="T10" fmla="*/ 2147483647 w 172"/>
              <a:gd name="T11" fmla="*/ 2147483647 h 49"/>
              <a:gd name="T12" fmla="*/ 2147483647 w 172"/>
              <a:gd name="T13" fmla="*/ 2147483647 h 49"/>
              <a:gd name="T14" fmla="*/ 2147483647 w 172"/>
              <a:gd name="T15" fmla="*/ 2147483647 h 49"/>
              <a:gd name="T16" fmla="*/ 2147483647 w 172"/>
              <a:gd name="T17" fmla="*/ 2147483647 h 49"/>
              <a:gd name="T18" fmla="*/ 2147483647 w 172"/>
              <a:gd name="T19" fmla="*/ 2147483647 h 49"/>
              <a:gd name="T20" fmla="*/ 2147483647 w 172"/>
              <a:gd name="T21" fmla="*/ 2147483647 h 49"/>
              <a:gd name="T22" fmla="*/ 2147483647 w 172"/>
              <a:gd name="T23" fmla="*/ 2147483647 h 49"/>
              <a:gd name="T24" fmla="*/ 2147483647 w 172"/>
              <a:gd name="T25" fmla="*/ 2147483647 h 49"/>
              <a:gd name="T26" fmla="*/ 2147483647 w 172"/>
              <a:gd name="T27" fmla="*/ 2147483647 h 49"/>
              <a:gd name="T28" fmla="*/ 2147483647 w 172"/>
              <a:gd name="T29" fmla="*/ 2147483647 h 49"/>
              <a:gd name="T30" fmla="*/ 2147483647 w 172"/>
              <a:gd name="T31" fmla="*/ 2147483647 h 49"/>
              <a:gd name="T32" fmla="*/ 2147483647 w 172"/>
              <a:gd name="T33" fmla="*/ 2147483647 h 49"/>
              <a:gd name="T34" fmla="*/ 2147483647 w 172"/>
              <a:gd name="T35" fmla="*/ 2147483647 h 49"/>
              <a:gd name="T36" fmla="*/ 2147483647 w 172"/>
              <a:gd name="T37" fmla="*/ 2147483647 h 49"/>
              <a:gd name="T38" fmla="*/ 2147483647 w 172"/>
              <a:gd name="T39" fmla="*/ 2147483647 h 49"/>
              <a:gd name="T40" fmla="*/ 2147483647 w 172"/>
              <a:gd name="T41" fmla="*/ 2147483647 h 49"/>
              <a:gd name="T42" fmla="*/ 2147483647 w 172"/>
              <a:gd name="T43" fmla="*/ 2147483647 h 49"/>
              <a:gd name="T44" fmla="*/ 2147483647 w 172"/>
              <a:gd name="T45" fmla="*/ 2147483647 h 49"/>
              <a:gd name="T46" fmla="*/ 2147483647 w 172"/>
              <a:gd name="T47" fmla="*/ 2147483647 h 49"/>
              <a:gd name="T48" fmla="*/ 0 w 172"/>
              <a:gd name="T49" fmla="*/ 2147483647 h 49"/>
              <a:gd name="T50" fmla="*/ 2147483647 w 172"/>
              <a:gd name="T51" fmla="*/ 0 h 49"/>
              <a:gd name="T52" fmla="*/ 2147483647 w 172"/>
              <a:gd name="T53" fmla="*/ 2147483647 h 49"/>
              <a:gd name="T54" fmla="*/ 2147483647 w 172"/>
              <a:gd name="T55" fmla="*/ 2147483647 h 4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2"/>
              <a:gd name="T85" fmla="*/ 0 h 49"/>
              <a:gd name="T86" fmla="*/ 172 w 172"/>
              <a:gd name="T87" fmla="*/ 49 h 4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2" h="49">
                <a:moveTo>
                  <a:pt x="36" y="10"/>
                </a:moveTo>
                <a:lnTo>
                  <a:pt x="48" y="4"/>
                </a:lnTo>
                <a:lnTo>
                  <a:pt x="54" y="10"/>
                </a:lnTo>
                <a:lnTo>
                  <a:pt x="59" y="12"/>
                </a:lnTo>
                <a:lnTo>
                  <a:pt x="69" y="6"/>
                </a:lnTo>
                <a:lnTo>
                  <a:pt x="75" y="4"/>
                </a:lnTo>
                <a:lnTo>
                  <a:pt x="102" y="6"/>
                </a:lnTo>
                <a:lnTo>
                  <a:pt x="129" y="5"/>
                </a:lnTo>
                <a:lnTo>
                  <a:pt x="136" y="13"/>
                </a:lnTo>
                <a:lnTo>
                  <a:pt x="136" y="18"/>
                </a:lnTo>
                <a:lnTo>
                  <a:pt x="155" y="15"/>
                </a:lnTo>
                <a:lnTo>
                  <a:pt x="165" y="17"/>
                </a:lnTo>
                <a:lnTo>
                  <a:pt x="171" y="23"/>
                </a:lnTo>
                <a:lnTo>
                  <a:pt x="165" y="31"/>
                </a:lnTo>
                <a:lnTo>
                  <a:pt x="149" y="30"/>
                </a:lnTo>
                <a:lnTo>
                  <a:pt x="138" y="37"/>
                </a:lnTo>
                <a:lnTo>
                  <a:pt x="119" y="37"/>
                </a:lnTo>
                <a:lnTo>
                  <a:pt x="101" y="45"/>
                </a:lnTo>
                <a:lnTo>
                  <a:pt x="84" y="48"/>
                </a:lnTo>
                <a:lnTo>
                  <a:pt x="71" y="40"/>
                </a:lnTo>
                <a:lnTo>
                  <a:pt x="54" y="30"/>
                </a:lnTo>
                <a:lnTo>
                  <a:pt x="37" y="30"/>
                </a:lnTo>
                <a:lnTo>
                  <a:pt x="15" y="25"/>
                </a:lnTo>
                <a:lnTo>
                  <a:pt x="6" y="18"/>
                </a:lnTo>
                <a:lnTo>
                  <a:pt x="0" y="5"/>
                </a:lnTo>
                <a:lnTo>
                  <a:pt x="4" y="0"/>
                </a:lnTo>
                <a:lnTo>
                  <a:pt x="23" y="4"/>
                </a:lnTo>
                <a:lnTo>
                  <a:pt x="36" y="1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68" name="Freeform 55"/>
          <p:cNvSpPr>
            <a:spLocks noChangeAspect="1"/>
          </p:cNvSpPr>
          <p:nvPr/>
        </p:nvSpPr>
        <p:spPr bwMode="auto">
          <a:xfrm>
            <a:off x="7341792" y="5108377"/>
            <a:ext cx="43855" cy="42565"/>
          </a:xfrm>
          <a:custGeom>
            <a:avLst/>
            <a:gdLst>
              <a:gd name="T0" fmla="*/ 2147483647 w 27"/>
              <a:gd name="T1" fmla="*/ 0 h 26"/>
              <a:gd name="T2" fmla="*/ 2147483647 w 27"/>
              <a:gd name="T3" fmla="*/ 0 h 26"/>
              <a:gd name="T4" fmla="*/ 2147483647 w 27"/>
              <a:gd name="T5" fmla="*/ 2147483647 h 26"/>
              <a:gd name="T6" fmla="*/ 0 w 27"/>
              <a:gd name="T7" fmla="*/ 2147483647 h 26"/>
              <a:gd name="T8" fmla="*/ 0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0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26"/>
              <a:gd name="T26" fmla="*/ 27 w 27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26">
                <a:moveTo>
                  <a:pt x="26" y="0"/>
                </a:moveTo>
                <a:lnTo>
                  <a:pt x="10" y="0"/>
                </a:lnTo>
                <a:lnTo>
                  <a:pt x="2" y="5"/>
                </a:lnTo>
                <a:lnTo>
                  <a:pt x="0" y="13"/>
                </a:lnTo>
                <a:lnTo>
                  <a:pt x="0" y="23"/>
                </a:lnTo>
                <a:lnTo>
                  <a:pt x="8" y="25"/>
                </a:lnTo>
                <a:lnTo>
                  <a:pt x="22" y="15"/>
                </a:lnTo>
                <a:lnTo>
                  <a:pt x="26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69" name="Freeform 56"/>
          <p:cNvSpPr>
            <a:spLocks noChangeAspect="1"/>
          </p:cNvSpPr>
          <p:nvPr/>
        </p:nvSpPr>
        <p:spPr bwMode="auto">
          <a:xfrm>
            <a:off x="7628136" y="5494041"/>
            <a:ext cx="58043" cy="33536"/>
          </a:xfrm>
          <a:custGeom>
            <a:avLst/>
            <a:gdLst>
              <a:gd name="T0" fmla="*/ 2147483647 w 36"/>
              <a:gd name="T1" fmla="*/ 2147483647 h 21"/>
              <a:gd name="T2" fmla="*/ 2147483647 w 36"/>
              <a:gd name="T3" fmla="*/ 2147483647 h 21"/>
              <a:gd name="T4" fmla="*/ 2147483647 w 36"/>
              <a:gd name="T5" fmla="*/ 2147483647 h 21"/>
              <a:gd name="T6" fmla="*/ 0 w 36"/>
              <a:gd name="T7" fmla="*/ 2147483647 h 21"/>
              <a:gd name="T8" fmla="*/ 2147483647 w 36"/>
              <a:gd name="T9" fmla="*/ 2147483647 h 21"/>
              <a:gd name="T10" fmla="*/ 2147483647 w 36"/>
              <a:gd name="T11" fmla="*/ 0 h 21"/>
              <a:gd name="T12" fmla="*/ 2147483647 w 36"/>
              <a:gd name="T13" fmla="*/ 2147483647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21"/>
              <a:gd name="T23" fmla="*/ 36 w 36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21">
                <a:moveTo>
                  <a:pt x="35" y="5"/>
                </a:moveTo>
                <a:lnTo>
                  <a:pt x="18" y="20"/>
                </a:lnTo>
                <a:lnTo>
                  <a:pt x="7" y="20"/>
                </a:lnTo>
                <a:lnTo>
                  <a:pt x="0" y="13"/>
                </a:lnTo>
                <a:lnTo>
                  <a:pt x="5" y="2"/>
                </a:lnTo>
                <a:lnTo>
                  <a:pt x="22" y="0"/>
                </a:lnTo>
                <a:lnTo>
                  <a:pt x="35" y="5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0" name="Freeform 57"/>
          <p:cNvSpPr>
            <a:spLocks noChangeAspect="1"/>
          </p:cNvSpPr>
          <p:nvPr/>
        </p:nvSpPr>
        <p:spPr bwMode="auto">
          <a:xfrm>
            <a:off x="7635876" y="5567561"/>
            <a:ext cx="60623" cy="51594"/>
          </a:xfrm>
          <a:custGeom>
            <a:avLst/>
            <a:gdLst>
              <a:gd name="T0" fmla="*/ 2147483647 w 37"/>
              <a:gd name="T1" fmla="*/ 0 h 32"/>
              <a:gd name="T2" fmla="*/ 2147483647 w 37"/>
              <a:gd name="T3" fmla="*/ 2147483647 h 32"/>
              <a:gd name="T4" fmla="*/ 2147483647 w 37"/>
              <a:gd name="T5" fmla="*/ 2147483647 h 32"/>
              <a:gd name="T6" fmla="*/ 2147483647 w 37"/>
              <a:gd name="T7" fmla="*/ 2147483647 h 32"/>
              <a:gd name="T8" fmla="*/ 0 w 37"/>
              <a:gd name="T9" fmla="*/ 2147483647 h 32"/>
              <a:gd name="T10" fmla="*/ 2147483647 w 37"/>
              <a:gd name="T11" fmla="*/ 2147483647 h 32"/>
              <a:gd name="T12" fmla="*/ 2147483647 w 37"/>
              <a:gd name="T13" fmla="*/ 2147483647 h 32"/>
              <a:gd name="T14" fmla="*/ 2147483647 w 37"/>
              <a:gd name="T15" fmla="*/ 0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32"/>
              <a:gd name="T26" fmla="*/ 37 w 37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32">
                <a:moveTo>
                  <a:pt x="36" y="0"/>
                </a:moveTo>
                <a:lnTo>
                  <a:pt x="36" y="10"/>
                </a:lnTo>
                <a:lnTo>
                  <a:pt x="13" y="26"/>
                </a:lnTo>
                <a:lnTo>
                  <a:pt x="4" y="31"/>
                </a:lnTo>
                <a:lnTo>
                  <a:pt x="0" y="29"/>
                </a:lnTo>
                <a:lnTo>
                  <a:pt x="3" y="18"/>
                </a:lnTo>
                <a:lnTo>
                  <a:pt x="18" y="5"/>
                </a:lnTo>
                <a:lnTo>
                  <a:pt x="36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1" name="Freeform 58"/>
          <p:cNvSpPr>
            <a:spLocks noChangeAspect="1"/>
          </p:cNvSpPr>
          <p:nvPr/>
        </p:nvSpPr>
        <p:spPr bwMode="auto">
          <a:xfrm>
            <a:off x="7420473" y="5178028"/>
            <a:ext cx="73521" cy="56753"/>
          </a:xfrm>
          <a:custGeom>
            <a:avLst/>
            <a:gdLst>
              <a:gd name="T0" fmla="*/ 2147483647 w 45"/>
              <a:gd name="T1" fmla="*/ 0 h 35"/>
              <a:gd name="T2" fmla="*/ 2147483647 w 45"/>
              <a:gd name="T3" fmla="*/ 2147483647 h 35"/>
              <a:gd name="T4" fmla="*/ 2147483647 w 45"/>
              <a:gd name="T5" fmla="*/ 2147483647 h 35"/>
              <a:gd name="T6" fmla="*/ 2147483647 w 45"/>
              <a:gd name="T7" fmla="*/ 2147483647 h 35"/>
              <a:gd name="T8" fmla="*/ 2147483647 w 45"/>
              <a:gd name="T9" fmla="*/ 2147483647 h 35"/>
              <a:gd name="T10" fmla="*/ 2147483647 w 45"/>
              <a:gd name="T11" fmla="*/ 2147483647 h 35"/>
              <a:gd name="T12" fmla="*/ 2147483647 w 45"/>
              <a:gd name="T13" fmla="*/ 2147483647 h 35"/>
              <a:gd name="T14" fmla="*/ 2147483647 w 45"/>
              <a:gd name="T15" fmla="*/ 2147483647 h 35"/>
              <a:gd name="T16" fmla="*/ 2147483647 w 45"/>
              <a:gd name="T17" fmla="*/ 2147483647 h 35"/>
              <a:gd name="T18" fmla="*/ 2147483647 w 45"/>
              <a:gd name="T19" fmla="*/ 2147483647 h 35"/>
              <a:gd name="T20" fmla="*/ 2147483647 w 45"/>
              <a:gd name="T21" fmla="*/ 2147483647 h 35"/>
              <a:gd name="T22" fmla="*/ 0 w 45"/>
              <a:gd name="T23" fmla="*/ 2147483647 h 35"/>
              <a:gd name="T24" fmla="*/ 2147483647 w 45"/>
              <a:gd name="T25" fmla="*/ 2147483647 h 35"/>
              <a:gd name="T26" fmla="*/ 2147483647 w 45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"/>
              <a:gd name="T43" fmla="*/ 0 h 35"/>
              <a:gd name="T44" fmla="*/ 45 w 45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" h="35">
                <a:moveTo>
                  <a:pt x="24" y="0"/>
                </a:moveTo>
                <a:lnTo>
                  <a:pt x="44" y="24"/>
                </a:lnTo>
                <a:lnTo>
                  <a:pt x="41" y="30"/>
                </a:lnTo>
                <a:lnTo>
                  <a:pt x="30" y="34"/>
                </a:lnTo>
                <a:lnTo>
                  <a:pt x="28" y="26"/>
                </a:lnTo>
                <a:lnTo>
                  <a:pt x="24" y="22"/>
                </a:lnTo>
                <a:lnTo>
                  <a:pt x="17" y="26"/>
                </a:lnTo>
                <a:lnTo>
                  <a:pt x="9" y="20"/>
                </a:lnTo>
                <a:lnTo>
                  <a:pt x="6" y="16"/>
                </a:lnTo>
                <a:lnTo>
                  <a:pt x="11" y="12"/>
                </a:lnTo>
                <a:lnTo>
                  <a:pt x="2" y="17"/>
                </a:lnTo>
                <a:lnTo>
                  <a:pt x="0" y="12"/>
                </a:lnTo>
                <a:lnTo>
                  <a:pt x="13" y="7"/>
                </a:lnTo>
                <a:lnTo>
                  <a:pt x="24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2" name="Freeform 59"/>
          <p:cNvSpPr>
            <a:spLocks noChangeAspect="1"/>
          </p:cNvSpPr>
          <p:nvPr/>
        </p:nvSpPr>
        <p:spPr bwMode="auto">
          <a:xfrm>
            <a:off x="5808167" y="4676280"/>
            <a:ext cx="96738" cy="183158"/>
          </a:xfrm>
          <a:custGeom>
            <a:avLst/>
            <a:gdLst>
              <a:gd name="T0" fmla="*/ 2147483647 w 59"/>
              <a:gd name="T1" fmla="*/ 0 h 112"/>
              <a:gd name="T2" fmla="*/ 2147483647 w 59"/>
              <a:gd name="T3" fmla="*/ 2147483647 h 112"/>
              <a:gd name="T4" fmla="*/ 2147483647 w 59"/>
              <a:gd name="T5" fmla="*/ 2147483647 h 112"/>
              <a:gd name="T6" fmla="*/ 0 w 59"/>
              <a:gd name="T7" fmla="*/ 2147483647 h 112"/>
              <a:gd name="T8" fmla="*/ 2147483647 w 59"/>
              <a:gd name="T9" fmla="*/ 2147483647 h 112"/>
              <a:gd name="T10" fmla="*/ 2147483647 w 59"/>
              <a:gd name="T11" fmla="*/ 2147483647 h 112"/>
              <a:gd name="T12" fmla="*/ 2147483647 w 59"/>
              <a:gd name="T13" fmla="*/ 2147483647 h 112"/>
              <a:gd name="T14" fmla="*/ 2147483647 w 59"/>
              <a:gd name="T15" fmla="*/ 2147483647 h 112"/>
              <a:gd name="T16" fmla="*/ 2147483647 w 59"/>
              <a:gd name="T17" fmla="*/ 2147483647 h 112"/>
              <a:gd name="T18" fmla="*/ 2147483647 w 59"/>
              <a:gd name="T19" fmla="*/ 2147483647 h 112"/>
              <a:gd name="T20" fmla="*/ 2147483647 w 59"/>
              <a:gd name="T21" fmla="*/ 2147483647 h 112"/>
              <a:gd name="T22" fmla="*/ 2147483647 w 59"/>
              <a:gd name="T23" fmla="*/ 0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112"/>
              <a:gd name="T38" fmla="*/ 59 w 59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112">
                <a:moveTo>
                  <a:pt x="58" y="0"/>
                </a:moveTo>
                <a:lnTo>
                  <a:pt x="39" y="24"/>
                </a:lnTo>
                <a:lnTo>
                  <a:pt x="17" y="24"/>
                </a:lnTo>
                <a:lnTo>
                  <a:pt x="0" y="37"/>
                </a:lnTo>
                <a:lnTo>
                  <a:pt x="4" y="57"/>
                </a:lnTo>
                <a:lnTo>
                  <a:pt x="4" y="87"/>
                </a:lnTo>
                <a:lnTo>
                  <a:pt x="17" y="111"/>
                </a:lnTo>
                <a:lnTo>
                  <a:pt x="32" y="104"/>
                </a:lnTo>
                <a:lnTo>
                  <a:pt x="36" y="91"/>
                </a:lnTo>
                <a:lnTo>
                  <a:pt x="52" y="60"/>
                </a:lnTo>
                <a:lnTo>
                  <a:pt x="52" y="43"/>
                </a:lnTo>
                <a:lnTo>
                  <a:pt x="58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3" name="Freeform 60"/>
          <p:cNvSpPr>
            <a:spLocks noChangeAspect="1"/>
          </p:cNvSpPr>
          <p:nvPr/>
        </p:nvSpPr>
        <p:spPr bwMode="auto">
          <a:xfrm>
            <a:off x="4836914" y="3527028"/>
            <a:ext cx="1067991" cy="1095078"/>
          </a:xfrm>
          <a:custGeom>
            <a:avLst/>
            <a:gdLst>
              <a:gd name="T0" fmla="*/ 2147483647 w 653"/>
              <a:gd name="T1" fmla="*/ 2147483647 h 669"/>
              <a:gd name="T2" fmla="*/ 2147483647 w 653"/>
              <a:gd name="T3" fmla="*/ 2147483647 h 669"/>
              <a:gd name="T4" fmla="*/ 2147483647 w 653"/>
              <a:gd name="T5" fmla="*/ 2147483647 h 669"/>
              <a:gd name="T6" fmla="*/ 2147483647 w 653"/>
              <a:gd name="T7" fmla="*/ 2147483647 h 669"/>
              <a:gd name="T8" fmla="*/ 2147483647 w 653"/>
              <a:gd name="T9" fmla="*/ 2147483647 h 669"/>
              <a:gd name="T10" fmla="*/ 2147483647 w 653"/>
              <a:gd name="T11" fmla="*/ 2147483647 h 669"/>
              <a:gd name="T12" fmla="*/ 2147483647 w 653"/>
              <a:gd name="T13" fmla="*/ 2147483647 h 669"/>
              <a:gd name="T14" fmla="*/ 2147483647 w 653"/>
              <a:gd name="T15" fmla="*/ 2147483647 h 669"/>
              <a:gd name="T16" fmla="*/ 2147483647 w 653"/>
              <a:gd name="T17" fmla="*/ 2147483647 h 669"/>
              <a:gd name="T18" fmla="*/ 2147483647 w 653"/>
              <a:gd name="T19" fmla="*/ 2147483647 h 669"/>
              <a:gd name="T20" fmla="*/ 2147483647 w 653"/>
              <a:gd name="T21" fmla="*/ 2147483647 h 669"/>
              <a:gd name="T22" fmla="*/ 2147483647 w 653"/>
              <a:gd name="T23" fmla="*/ 2147483647 h 669"/>
              <a:gd name="T24" fmla="*/ 2147483647 w 653"/>
              <a:gd name="T25" fmla="*/ 2147483647 h 669"/>
              <a:gd name="T26" fmla="*/ 2147483647 w 653"/>
              <a:gd name="T27" fmla="*/ 2147483647 h 669"/>
              <a:gd name="T28" fmla="*/ 2147483647 w 653"/>
              <a:gd name="T29" fmla="*/ 2147483647 h 669"/>
              <a:gd name="T30" fmla="*/ 2147483647 w 653"/>
              <a:gd name="T31" fmla="*/ 2147483647 h 669"/>
              <a:gd name="T32" fmla="*/ 2147483647 w 653"/>
              <a:gd name="T33" fmla="*/ 2147483647 h 669"/>
              <a:gd name="T34" fmla="*/ 2147483647 w 653"/>
              <a:gd name="T35" fmla="*/ 2147483647 h 669"/>
              <a:gd name="T36" fmla="*/ 2147483647 w 653"/>
              <a:gd name="T37" fmla="*/ 2147483647 h 669"/>
              <a:gd name="T38" fmla="*/ 2147483647 w 653"/>
              <a:gd name="T39" fmla="*/ 2147483647 h 669"/>
              <a:gd name="T40" fmla="*/ 2147483647 w 653"/>
              <a:gd name="T41" fmla="*/ 2147483647 h 669"/>
              <a:gd name="T42" fmla="*/ 2147483647 w 653"/>
              <a:gd name="T43" fmla="*/ 2147483647 h 669"/>
              <a:gd name="T44" fmla="*/ 2147483647 w 653"/>
              <a:gd name="T45" fmla="*/ 2147483647 h 669"/>
              <a:gd name="T46" fmla="*/ 2147483647 w 653"/>
              <a:gd name="T47" fmla="*/ 2147483647 h 669"/>
              <a:gd name="T48" fmla="*/ 2147483647 w 653"/>
              <a:gd name="T49" fmla="*/ 2147483647 h 669"/>
              <a:gd name="T50" fmla="*/ 2147483647 w 653"/>
              <a:gd name="T51" fmla="*/ 2147483647 h 669"/>
              <a:gd name="T52" fmla="*/ 2147483647 w 653"/>
              <a:gd name="T53" fmla="*/ 2147483647 h 669"/>
              <a:gd name="T54" fmla="*/ 2147483647 w 653"/>
              <a:gd name="T55" fmla="*/ 2147483647 h 669"/>
              <a:gd name="T56" fmla="*/ 2147483647 w 653"/>
              <a:gd name="T57" fmla="*/ 2147483647 h 669"/>
              <a:gd name="T58" fmla="*/ 2147483647 w 653"/>
              <a:gd name="T59" fmla="*/ 2147483647 h 669"/>
              <a:gd name="T60" fmla="*/ 2147483647 w 653"/>
              <a:gd name="T61" fmla="*/ 2147483647 h 669"/>
              <a:gd name="T62" fmla="*/ 2147483647 w 653"/>
              <a:gd name="T63" fmla="*/ 2147483647 h 669"/>
              <a:gd name="T64" fmla="*/ 2147483647 w 653"/>
              <a:gd name="T65" fmla="*/ 2147483647 h 669"/>
              <a:gd name="T66" fmla="*/ 2147483647 w 653"/>
              <a:gd name="T67" fmla="*/ 2147483647 h 669"/>
              <a:gd name="T68" fmla="*/ 2147483647 w 653"/>
              <a:gd name="T69" fmla="*/ 2147483647 h 669"/>
              <a:gd name="T70" fmla="*/ 2147483647 w 653"/>
              <a:gd name="T71" fmla="*/ 2147483647 h 669"/>
              <a:gd name="T72" fmla="*/ 2147483647 w 653"/>
              <a:gd name="T73" fmla="*/ 2147483647 h 669"/>
              <a:gd name="T74" fmla="*/ 2147483647 w 653"/>
              <a:gd name="T75" fmla="*/ 2147483647 h 669"/>
              <a:gd name="T76" fmla="*/ 2147483647 w 653"/>
              <a:gd name="T77" fmla="*/ 2147483647 h 669"/>
              <a:gd name="T78" fmla="*/ 2147483647 w 653"/>
              <a:gd name="T79" fmla="*/ 2147483647 h 669"/>
              <a:gd name="T80" fmla="*/ 2147483647 w 653"/>
              <a:gd name="T81" fmla="*/ 2147483647 h 669"/>
              <a:gd name="T82" fmla="*/ 2147483647 w 653"/>
              <a:gd name="T83" fmla="*/ 2147483647 h 669"/>
              <a:gd name="T84" fmla="*/ 2147483647 w 653"/>
              <a:gd name="T85" fmla="*/ 2147483647 h 669"/>
              <a:gd name="T86" fmla="*/ 2147483647 w 653"/>
              <a:gd name="T87" fmla="*/ 2147483647 h 669"/>
              <a:gd name="T88" fmla="*/ 2147483647 w 653"/>
              <a:gd name="T89" fmla="*/ 2147483647 h 669"/>
              <a:gd name="T90" fmla="*/ 2147483647 w 653"/>
              <a:gd name="T91" fmla="*/ 2147483647 h 669"/>
              <a:gd name="T92" fmla="*/ 2147483647 w 653"/>
              <a:gd name="T93" fmla="*/ 2147483647 h 669"/>
              <a:gd name="T94" fmla="*/ 2147483647 w 653"/>
              <a:gd name="T95" fmla="*/ 2147483647 h 669"/>
              <a:gd name="T96" fmla="*/ 2147483647 w 653"/>
              <a:gd name="T97" fmla="*/ 2147483647 h 669"/>
              <a:gd name="T98" fmla="*/ 2147483647 w 653"/>
              <a:gd name="T99" fmla="*/ 2147483647 h 6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53"/>
              <a:gd name="T151" fmla="*/ 0 h 669"/>
              <a:gd name="T152" fmla="*/ 653 w 653"/>
              <a:gd name="T153" fmla="*/ 669 h 6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53" h="669">
                <a:moveTo>
                  <a:pt x="12" y="95"/>
                </a:moveTo>
                <a:lnTo>
                  <a:pt x="18" y="111"/>
                </a:lnTo>
                <a:lnTo>
                  <a:pt x="12" y="124"/>
                </a:lnTo>
                <a:lnTo>
                  <a:pt x="10" y="129"/>
                </a:lnTo>
                <a:lnTo>
                  <a:pt x="0" y="126"/>
                </a:lnTo>
                <a:lnTo>
                  <a:pt x="4" y="134"/>
                </a:lnTo>
                <a:lnTo>
                  <a:pt x="4" y="142"/>
                </a:lnTo>
                <a:lnTo>
                  <a:pt x="12" y="155"/>
                </a:lnTo>
                <a:lnTo>
                  <a:pt x="26" y="151"/>
                </a:lnTo>
                <a:lnTo>
                  <a:pt x="45" y="172"/>
                </a:lnTo>
                <a:lnTo>
                  <a:pt x="53" y="187"/>
                </a:lnTo>
                <a:lnTo>
                  <a:pt x="64" y="197"/>
                </a:lnTo>
                <a:lnTo>
                  <a:pt x="78" y="197"/>
                </a:lnTo>
                <a:lnTo>
                  <a:pt x="84" y="210"/>
                </a:lnTo>
                <a:lnTo>
                  <a:pt x="97" y="222"/>
                </a:lnTo>
                <a:lnTo>
                  <a:pt x="105" y="223"/>
                </a:lnTo>
                <a:lnTo>
                  <a:pt x="106" y="229"/>
                </a:lnTo>
                <a:lnTo>
                  <a:pt x="102" y="240"/>
                </a:lnTo>
                <a:lnTo>
                  <a:pt x="102" y="250"/>
                </a:lnTo>
                <a:lnTo>
                  <a:pt x="100" y="260"/>
                </a:lnTo>
                <a:lnTo>
                  <a:pt x="97" y="277"/>
                </a:lnTo>
                <a:lnTo>
                  <a:pt x="110" y="293"/>
                </a:lnTo>
                <a:lnTo>
                  <a:pt x="124" y="305"/>
                </a:lnTo>
                <a:lnTo>
                  <a:pt x="124" y="313"/>
                </a:lnTo>
                <a:lnTo>
                  <a:pt x="123" y="342"/>
                </a:lnTo>
                <a:lnTo>
                  <a:pt x="119" y="365"/>
                </a:lnTo>
                <a:lnTo>
                  <a:pt x="123" y="375"/>
                </a:lnTo>
                <a:lnTo>
                  <a:pt x="135" y="385"/>
                </a:lnTo>
                <a:lnTo>
                  <a:pt x="135" y="404"/>
                </a:lnTo>
                <a:lnTo>
                  <a:pt x="135" y="418"/>
                </a:lnTo>
                <a:lnTo>
                  <a:pt x="121" y="398"/>
                </a:lnTo>
                <a:lnTo>
                  <a:pt x="113" y="385"/>
                </a:lnTo>
                <a:lnTo>
                  <a:pt x="108" y="388"/>
                </a:lnTo>
                <a:lnTo>
                  <a:pt x="112" y="398"/>
                </a:lnTo>
                <a:lnTo>
                  <a:pt x="106" y="410"/>
                </a:lnTo>
                <a:lnTo>
                  <a:pt x="99" y="421"/>
                </a:lnTo>
                <a:lnTo>
                  <a:pt x="94" y="429"/>
                </a:lnTo>
                <a:lnTo>
                  <a:pt x="100" y="437"/>
                </a:lnTo>
                <a:lnTo>
                  <a:pt x="95" y="446"/>
                </a:lnTo>
                <a:lnTo>
                  <a:pt x="84" y="458"/>
                </a:lnTo>
                <a:lnTo>
                  <a:pt x="82" y="468"/>
                </a:lnTo>
                <a:lnTo>
                  <a:pt x="77" y="479"/>
                </a:lnTo>
                <a:lnTo>
                  <a:pt x="59" y="501"/>
                </a:lnTo>
                <a:lnTo>
                  <a:pt x="49" y="522"/>
                </a:lnTo>
                <a:lnTo>
                  <a:pt x="49" y="526"/>
                </a:lnTo>
                <a:lnTo>
                  <a:pt x="54" y="532"/>
                </a:lnTo>
                <a:lnTo>
                  <a:pt x="48" y="542"/>
                </a:lnTo>
                <a:lnTo>
                  <a:pt x="51" y="554"/>
                </a:lnTo>
                <a:lnTo>
                  <a:pt x="60" y="569"/>
                </a:lnTo>
                <a:lnTo>
                  <a:pt x="100" y="592"/>
                </a:lnTo>
                <a:lnTo>
                  <a:pt x="129" y="617"/>
                </a:lnTo>
                <a:lnTo>
                  <a:pt x="138" y="614"/>
                </a:lnTo>
                <a:lnTo>
                  <a:pt x="153" y="608"/>
                </a:lnTo>
                <a:lnTo>
                  <a:pt x="201" y="630"/>
                </a:lnTo>
                <a:lnTo>
                  <a:pt x="208" y="637"/>
                </a:lnTo>
                <a:lnTo>
                  <a:pt x="212" y="650"/>
                </a:lnTo>
                <a:lnTo>
                  <a:pt x="221" y="655"/>
                </a:lnTo>
                <a:lnTo>
                  <a:pt x="232" y="657"/>
                </a:lnTo>
                <a:lnTo>
                  <a:pt x="249" y="667"/>
                </a:lnTo>
                <a:lnTo>
                  <a:pt x="277" y="668"/>
                </a:lnTo>
                <a:lnTo>
                  <a:pt x="286" y="657"/>
                </a:lnTo>
                <a:lnTo>
                  <a:pt x="288" y="643"/>
                </a:lnTo>
                <a:lnTo>
                  <a:pt x="288" y="629"/>
                </a:lnTo>
                <a:lnTo>
                  <a:pt x="301" y="617"/>
                </a:lnTo>
                <a:lnTo>
                  <a:pt x="325" y="604"/>
                </a:lnTo>
                <a:lnTo>
                  <a:pt x="336" y="602"/>
                </a:lnTo>
                <a:lnTo>
                  <a:pt x="349" y="595"/>
                </a:lnTo>
                <a:lnTo>
                  <a:pt x="360" y="595"/>
                </a:lnTo>
                <a:lnTo>
                  <a:pt x="373" y="604"/>
                </a:lnTo>
                <a:lnTo>
                  <a:pt x="383" y="616"/>
                </a:lnTo>
                <a:lnTo>
                  <a:pt x="394" y="616"/>
                </a:lnTo>
                <a:lnTo>
                  <a:pt x="403" y="618"/>
                </a:lnTo>
                <a:lnTo>
                  <a:pt x="422" y="620"/>
                </a:lnTo>
                <a:lnTo>
                  <a:pt x="435" y="637"/>
                </a:lnTo>
                <a:lnTo>
                  <a:pt x="446" y="645"/>
                </a:lnTo>
                <a:lnTo>
                  <a:pt x="462" y="650"/>
                </a:lnTo>
                <a:lnTo>
                  <a:pt x="476" y="659"/>
                </a:lnTo>
                <a:lnTo>
                  <a:pt x="483" y="660"/>
                </a:lnTo>
                <a:lnTo>
                  <a:pt x="503" y="640"/>
                </a:lnTo>
                <a:lnTo>
                  <a:pt x="516" y="637"/>
                </a:lnTo>
                <a:lnTo>
                  <a:pt x="525" y="629"/>
                </a:lnTo>
                <a:lnTo>
                  <a:pt x="539" y="618"/>
                </a:lnTo>
                <a:lnTo>
                  <a:pt x="557" y="617"/>
                </a:lnTo>
                <a:lnTo>
                  <a:pt x="555" y="594"/>
                </a:lnTo>
                <a:lnTo>
                  <a:pt x="552" y="587"/>
                </a:lnTo>
                <a:lnTo>
                  <a:pt x="544" y="575"/>
                </a:lnTo>
                <a:lnTo>
                  <a:pt x="538" y="577"/>
                </a:lnTo>
                <a:lnTo>
                  <a:pt x="531" y="575"/>
                </a:lnTo>
                <a:lnTo>
                  <a:pt x="525" y="565"/>
                </a:lnTo>
                <a:lnTo>
                  <a:pt x="524" y="542"/>
                </a:lnTo>
                <a:lnTo>
                  <a:pt x="536" y="527"/>
                </a:lnTo>
                <a:lnTo>
                  <a:pt x="527" y="514"/>
                </a:lnTo>
                <a:lnTo>
                  <a:pt x="527" y="509"/>
                </a:lnTo>
                <a:lnTo>
                  <a:pt x="546" y="489"/>
                </a:lnTo>
                <a:lnTo>
                  <a:pt x="546" y="482"/>
                </a:lnTo>
                <a:lnTo>
                  <a:pt x="542" y="458"/>
                </a:lnTo>
                <a:lnTo>
                  <a:pt x="553" y="446"/>
                </a:lnTo>
                <a:lnTo>
                  <a:pt x="544" y="433"/>
                </a:lnTo>
                <a:lnTo>
                  <a:pt x="544" y="423"/>
                </a:lnTo>
                <a:lnTo>
                  <a:pt x="542" y="406"/>
                </a:lnTo>
                <a:lnTo>
                  <a:pt x="538" y="402"/>
                </a:lnTo>
                <a:lnTo>
                  <a:pt x="527" y="402"/>
                </a:lnTo>
                <a:lnTo>
                  <a:pt x="517" y="404"/>
                </a:lnTo>
                <a:lnTo>
                  <a:pt x="514" y="408"/>
                </a:lnTo>
                <a:lnTo>
                  <a:pt x="507" y="414"/>
                </a:lnTo>
                <a:lnTo>
                  <a:pt x="498" y="418"/>
                </a:lnTo>
                <a:lnTo>
                  <a:pt x="494" y="408"/>
                </a:lnTo>
                <a:lnTo>
                  <a:pt x="501" y="400"/>
                </a:lnTo>
                <a:lnTo>
                  <a:pt x="505" y="393"/>
                </a:lnTo>
                <a:lnTo>
                  <a:pt x="505" y="385"/>
                </a:lnTo>
                <a:lnTo>
                  <a:pt x="522" y="367"/>
                </a:lnTo>
                <a:lnTo>
                  <a:pt x="531" y="363"/>
                </a:lnTo>
                <a:lnTo>
                  <a:pt x="533" y="350"/>
                </a:lnTo>
                <a:lnTo>
                  <a:pt x="542" y="338"/>
                </a:lnTo>
                <a:lnTo>
                  <a:pt x="570" y="317"/>
                </a:lnTo>
                <a:lnTo>
                  <a:pt x="577" y="317"/>
                </a:lnTo>
                <a:lnTo>
                  <a:pt x="581" y="308"/>
                </a:lnTo>
                <a:lnTo>
                  <a:pt x="590" y="299"/>
                </a:lnTo>
                <a:lnTo>
                  <a:pt x="598" y="299"/>
                </a:lnTo>
                <a:lnTo>
                  <a:pt x="601" y="293"/>
                </a:lnTo>
                <a:lnTo>
                  <a:pt x="606" y="290"/>
                </a:lnTo>
                <a:lnTo>
                  <a:pt x="612" y="278"/>
                </a:lnTo>
                <a:lnTo>
                  <a:pt x="618" y="260"/>
                </a:lnTo>
                <a:lnTo>
                  <a:pt x="620" y="249"/>
                </a:lnTo>
                <a:lnTo>
                  <a:pt x="620" y="239"/>
                </a:lnTo>
                <a:lnTo>
                  <a:pt x="630" y="225"/>
                </a:lnTo>
                <a:lnTo>
                  <a:pt x="644" y="217"/>
                </a:lnTo>
                <a:lnTo>
                  <a:pt x="652" y="209"/>
                </a:lnTo>
                <a:lnTo>
                  <a:pt x="652" y="206"/>
                </a:lnTo>
                <a:lnTo>
                  <a:pt x="639" y="196"/>
                </a:lnTo>
                <a:lnTo>
                  <a:pt x="633" y="192"/>
                </a:lnTo>
                <a:lnTo>
                  <a:pt x="614" y="190"/>
                </a:lnTo>
                <a:lnTo>
                  <a:pt x="593" y="187"/>
                </a:lnTo>
                <a:lnTo>
                  <a:pt x="585" y="186"/>
                </a:lnTo>
                <a:lnTo>
                  <a:pt x="577" y="182"/>
                </a:lnTo>
                <a:lnTo>
                  <a:pt x="570" y="174"/>
                </a:lnTo>
                <a:lnTo>
                  <a:pt x="563" y="161"/>
                </a:lnTo>
                <a:lnTo>
                  <a:pt x="557" y="153"/>
                </a:lnTo>
                <a:lnTo>
                  <a:pt x="548" y="149"/>
                </a:lnTo>
                <a:lnTo>
                  <a:pt x="539" y="146"/>
                </a:lnTo>
                <a:lnTo>
                  <a:pt x="535" y="144"/>
                </a:lnTo>
                <a:lnTo>
                  <a:pt x="522" y="132"/>
                </a:lnTo>
                <a:lnTo>
                  <a:pt x="506" y="119"/>
                </a:lnTo>
                <a:lnTo>
                  <a:pt x="496" y="106"/>
                </a:lnTo>
                <a:lnTo>
                  <a:pt x="485" y="103"/>
                </a:lnTo>
                <a:lnTo>
                  <a:pt x="479" y="97"/>
                </a:lnTo>
                <a:lnTo>
                  <a:pt x="474" y="85"/>
                </a:lnTo>
                <a:lnTo>
                  <a:pt x="460" y="68"/>
                </a:lnTo>
                <a:lnTo>
                  <a:pt x="457" y="56"/>
                </a:lnTo>
                <a:lnTo>
                  <a:pt x="446" y="44"/>
                </a:lnTo>
                <a:lnTo>
                  <a:pt x="441" y="35"/>
                </a:lnTo>
                <a:lnTo>
                  <a:pt x="435" y="26"/>
                </a:lnTo>
                <a:lnTo>
                  <a:pt x="424" y="18"/>
                </a:lnTo>
                <a:lnTo>
                  <a:pt x="412" y="5"/>
                </a:lnTo>
                <a:lnTo>
                  <a:pt x="403" y="0"/>
                </a:lnTo>
                <a:lnTo>
                  <a:pt x="379" y="1"/>
                </a:lnTo>
                <a:lnTo>
                  <a:pt x="370" y="1"/>
                </a:lnTo>
                <a:lnTo>
                  <a:pt x="357" y="11"/>
                </a:lnTo>
                <a:lnTo>
                  <a:pt x="365" y="19"/>
                </a:lnTo>
                <a:lnTo>
                  <a:pt x="355" y="31"/>
                </a:lnTo>
                <a:lnTo>
                  <a:pt x="331" y="62"/>
                </a:lnTo>
                <a:lnTo>
                  <a:pt x="319" y="69"/>
                </a:lnTo>
                <a:lnTo>
                  <a:pt x="286" y="73"/>
                </a:lnTo>
                <a:lnTo>
                  <a:pt x="271" y="78"/>
                </a:lnTo>
                <a:lnTo>
                  <a:pt x="264" y="86"/>
                </a:lnTo>
                <a:lnTo>
                  <a:pt x="260" y="93"/>
                </a:lnTo>
                <a:lnTo>
                  <a:pt x="247" y="89"/>
                </a:lnTo>
                <a:lnTo>
                  <a:pt x="227" y="93"/>
                </a:lnTo>
                <a:lnTo>
                  <a:pt x="214" y="91"/>
                </a:lnTo>
                <a:lnTo>
                  <a:pt x="203" y="83"/>
                </a:lnTo>
                <a:lnTo>
                  <a:pt x="195" y="73"/>
                </a:lnTo>
                <a:lnTo>
                  <a:pt x="188" y="69"/>
                </a:lnTo>
                <a:lnTo>
                  <a:pt x="194" y="61"/>
                </a:lnTo>
                <a:lnTo>
                  <a:pt x="184" y="52"/>
                </a:lnTo>
                <a:lnTo>
                  <a:pt x="177" y="51"/>
                </a:lnTo>
                <a:lnTo>
                  <a:pt x="170" y="50"/>
                </a:lnTo>
                <a:lnTo>
                  <a:pt x="169" y="52"/>
                </a:lnTo>
                <a:lnTo>
                  <a:pt x="175" y="60"/>
                </a:lnTo>
                <a:lnTo>
                  <a:pt x="171" y="64"/>
                </a:lnTo>
                <a:lnTo>
                  <a:pt x="175" y="74"/>
                </a:lnTo>
                <a:lnTo>
                  <a:pt x="177" y="86"/>
                </a:lnTo>
                <a:lnTo>
                  <a:pt x="177" y="95"/>
                </a:lnTo>
                <a:lnTo>
                  <a:pt x="175" y="96"/>
                </a:lnTo>
                <a:lnTo>
                  <a:pt x="169" y="101"/>
                </a:lnTo>
                <a:lnTo>
                  <a:pt x="167" y="109"/>
                </a:lnTo>
                <a:lnTo>
                  <a:pt x="167" y="118"/>
                </a:lnTo>
                <a:lnTo>
                  <a:pt x="165" y="124"/>
                </a:lnTo>
                <a:lnTo>
                  <a:pt x="156" y="122"/>
                </a:lnTo>
                <a:lnTo>
                  <a:pt x="145" y="116"/>
                </a:lnTo>
                <a:lnTo>
                  <a:pt x="138" y="122"/>
                </a:lnTo>
                <a:lnTo>
                  <a:pt x="127" y="114"/>
                </a:lnTo>
                <a:lnTo>
                  <a:pt x="121" y="112"/>
                </a:lnTo>
                <a:lnTo>
                  <a:pt x="113" y="119"/>
                </a:lnTo>
                <a:lnTo>
                  <a:pt x="106" y="118"/>
                </a:lnTo>
                <a:lnTo>
                  <a:pt x="106" y="112"/>
                </a:lnTo>
                <a:lnTo>
                  <a:pt x="80" y="86"/>
                </a:lnTo>
                <a:lnTo>
                  <a:pt x="73" y="85"/>
                </a:lnTo>
                <a:lnTo>
                  <a:pt x="69" y="89"/>
                </a:lnTo>
                <a:lnTo>
                  <a:pt x="58" y="95"/>
                </a:lnTo>
                <a:lnTo>
                  <a:pt x="51" y="96"/>
                </a:lnTo>
                <a:lnTo>
                  <a:pt x="43" y="87"/>
                </a:lnTo>
                <a:lnTo>
                  <a:pt x="24" y="87"/>
                </a:lnTo>
                <a:lnTo>
                  <a:pt x="12" y="95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4" name="Freeform 61"/>
          <p:cNvSpPr>
            <a:spLocks noChangeAspect="1"/>
          </p:cNvSpPr>
          <p:nvPr/>
        </p:nvSpPr>
        <p:spPr bwMode="auto">
          <a:xfrm>
            <a:off x="4176514" y="4144865"/>
            <a:ext cx="1136353" cy="1053802"/>
          </a:xfrm>
          <a:custGeom>
            <a:avLst/>
            <a:gdLst>
              <a:gd name="T0" fmla="*/ 2147483647 w 694"/>
              <a:gd name="T1" fmla="*/ 2147483647 h 645"/>
              <a:gd name="T2" fmla="*/ 2147483647 w 694"/>
              <a:gd name="T3" fmla="*/ 2147483647 h 645"/>
              <a:gd name="T4" fmla="*/ 2147483647 w 694"/>
              <a:gd name="T5" fmla="*/ 2147483647 h 645"/>
              <a:gd name="T6" fmla="*/ 2147483647 w 694"/>
              <a:gd name="T7" fmla="*/ 2147483647 h 645"/>
              <a:gd name="T8" fmla="*/ 2147483647 w 694"/>
              <a:gd name="T9" fmla="*/ 2147483647 h 645"/>
              <a:gd name="T10" fmla="*/ 2147483647 w 694"/>
              <a:gd name="T11" fmla="*/ 2147483647 h 645"/>
              <a:gd name="T12" fmla="*/ 2147483647 w 694"/>
              <a:gd name="T13" fmla="*/ 2147483647 h 645"/>
              <a:gd name="T14" fmla="*/ 2147483647 w 694"/>
              <a:gd name="T15" fmla="*/ 2147483647 h 645"/>
              <a:gd name="T16" fmla="*/ 2147483647 w 694"/>
              <a:gd name="T17" fmla="*/ 2147483647 h 645"/>
              <a:gd name="T18" fmla="*/ 2147483647 w 694"/>
              <a:gd name="T19" fmla="*/ 2147483647 h 645"/>
              <a:gd name="T20" fmla="*/ 2147483647 w 694"/>
              <a:gd name="T21" fmla="*/ 2147483647 h 645"/>
              <a:gd name="T22" fmla="*/ 2147483647 w 694"/>
              <a:gd name="T23" fmla="*/ 2147483647 h 645"/>
              <a:gd name="T24" fmla="*/ 2147483647 w 694"/>
              <a:gd name="T25" fmla="*/ 2147483647 h 645"/>
              <a:gd name="T26" fmla="*/ 2147483647 w 694"/>
              <a:gd name="T27" fmla="*/ 2147483647 h 645"/>
              <a:gd name="T28" fmla="*/ 2147483647 w 694"/>
              <a:gd name="T29" fmla="*/ 2147483647 h 645"/>
              <a:gd name="T30" fmla="*/ 2147483647 w 694"/>
              <a:gd name="T31" fmla="*/ 2147483647 h 645"/>
              <a:gd name="T32" fmla="*/ 2147483647 w 694"/>
              <a:gd name="T33" fmla="*/ 2147483647 h 645"/>
              <a:gd name="T34" fmla="*/ 2147483647 w 694"/>
              <a:gd name="T35" fmla="*/ 2147483647 h 645"/>
              <a:gd name="T36" fmla="*/ 2147483647 w 694"/>
              <a:gd name="T37" fmla="*/ 2147483647 h 645"/>
              <a:gd name="T38" fmla="*/ 2147483647 w 694"/>
              <a:gd name="T39" fmla="*/ 2147483647 h 645"/>
              <a:gd name="T40" fmla="*/ 2147483647 w 694"/>
              <a:gd name="T41" fmla="*/ 2147483647 h 645"/>
              <a:gd name="T42" fmla="*/ 2147483647 w 694"/>
              <a:gd name="T43" fmla="*/ 2147483647 h 645"/>
              <a:gd name="T44" fmla="*/ 2147483647 w 694"/>
              <a:gd name="T45" fmla="*/ 2147483647 h 645"/>
              <a:gd name="T46" fmla="*/ 2147483647 w 694"/>
              <a:gd name="T47" fmla="*/ 2147483647 h 645"/>
              <a:gd name="T48" fmla="*/ 2147483647 w 694"/>
              <a:gd name="T49" fmla="*/ 2147483647 h 645"/>
              <a:gd name="T50" fmla="*/ 2147483647 w 694"/>
              <a:gd name="T51" fmla="*/ 2147483647 h 645"/>
              <a:gd name="T52" fmla="*/ 2147483647 w 694"/>
              <a:gd name="T53" fmla="*/ 2147483647 h 645"/>
              <a:gd name="T54" fmla="*/ 2147483647 w 694"/>
              <a:gd name="T55" fmla="*/ 2147483647 h 645"/>
              <a:gd name="T56" fmla="*/ 2147483647 w 694"/>
              <a:gd name="T57" fmla="*/ 2147483647 h 645"/>
              <a:gd name="T58" fmla="*/ 2147483647 w 694"/>
              <a:gd name="T59" fmla="*/ 2147483647 h 645"/>
              <a:gd name="T60" fmla="*/ 2147483647 w 694"/>
              <a:gd name="T61" fmla="*/ 2147483647 h 645"/>
              <a:gd name="T62" fmla="*/ 2147483647 w 694"/>
              <a:gd name="T63" fmla="*/ 2147483647 h 645"/>
              <a:gd name="T64" fmla="*/ 2147483647 w 694"/>
              <a:gd name="T65" fmla="*/ 2147483647 h 645"/>
              <a:gd name="T66" fmla="*/ 2147483647 w 694"/>
              <a:gd name="T67" fmla="*/ 2147483647 h 645"/>
              <a:gd name="T68" fmla="*/ 2147483647 w 694"/>
              <a:gd name="T69" fmla="*/ 2147483647 h 645"/>
              <a:gd name="T70" fmla="*/ 2147483647 w 694"/>
              <a:gd name="T71" fmla="*/ 2147483647 h 645"/>
              <a:gd name="T72" fmla="*/ 2147483647 w 694"/>
              <a:gd name="T73" fmla="*/ 2147483647 h 645"/>
              <a:gd name="T74" fmla="*/ 2147483647 w 694"/>
              <a:gd name="T75" fmla="*/ 2147483647 h 645"/>
              <a:gd name="T76" fmla="*/ 2147483647 w 694"/>
              <a:gd name="T77" fmla="*/ 2147483647 h 645"/>
              <a:gd name="T78" fmla="*/ 2147483647 w 694"/>
              <a:gd name="T79" fmla="*/ 2147483647 h 645"/>
              <a:gd name="T80" fmla="*/ 2147483647 w 694"/>
              <a:gd name="T81" fmla="*/ 2147483647 h 645"/>
              <a:gd name="T82" fmla="*/ 2147483647 w 694"/>
              <a:gd name="T83" fmla="*/ 2147483647 h 645"/>
              <a:gd name="T84" fmla="*/ 2147483647 w 694"/>
              <a:gd name="T85" fmla="*/ 2147483647 h 645"/>
              <a:gd name="T86" fmla="*/ 0 w 694"/>
              <a:gd name="T87" fmla="*/ 2147483647 h 645"/>
              <a:gd name="T88" fmla="*/ 2147483647 w 694"/>
              <a:gd name="T89" fmla="*/ 2147483647 h 645"/>
              <a:gd name="T90" fmla="*/ 2147483647 w 694"/>
              <a:gd name="T91" fmla="*/ 2147483647 h 645"/>
              <a:gd name="T92" fmla="*/ 2147483647 w 694"/>
              <a:gd name="T93" fmla="*/ 2147483647 h 645"/>
              <a:gd name="T94" fmla="*/ 2147483647 w 694"/>
              <a:gd name="T95" fmla="*/ 2147483647 h 645"/>
              <a:gd name="T96" fmla="*/ 2147483647 w 694"/>
              <a:gd name="T97" fmla="*/ 2147483647 h 645"/>
              <a:gd name="T98" fmla="*/ 2147483647 w 694"/>
              <a:gd name="T99" fmla="*/ 2147483647 h 645"/>
              <a:gd name="T100" fmla="*/ 2147483647 w 694"/>
              <a:gd name="T101" fmla="*/ 2147483647 h 645"/>
              <a:gd name="T102" fmla="*/ 2147483647 w 694"/>
              <a:gd name="T103" fmla="*/ 2147483647 h 645"/>
              <a:gd name="T104" fmla="*/ 2147483647 w 694"/>
              <a:gd name="T105" fmla="*/ 2147483647 h 645"/>
              <a:gd name="T106" fmla="*/ 2147483647 w 694"/>
              <a:gd name="T107" fmla="*/ 2147483647 h 645"/>
              <a:gd name="T108" fmla="*/ 2147483647 w 694"/>
              <a:gd name="T109" fmla="*/ 2147483647 h 645"/>
              <a:gd name="T110" fmla="*/ 2147483647 w 694"/>
              <a:gd name="T111" fmla="*/ 2147483647 h 645"/>
              <a:gd name="T112" fmla="*/ 2147483647 w 694"/>
              <a:gd name="T113" fmla="*/ 2147483647 h 645"/>
              <a:gd name="T114" fmla="*/ 2147483647 w 694"/>
              <a:gd name="T115" fmla="*/ 2147483647 h 645"/>
              <a:gd name="T116" fmla="*/ 2147483647 w 694"/>
              <a:gd name="T117" fmla="*/ 2147483647 h 645"/>
              <a:gd name="T118" fmla="*/ 2147483647 w 694"/>
              <a:gd name="T119" fmla="*/ 2147483647 h 645"/>
              <a:gd name="T120" fmla="*/ 2147483647 w 694"/>
              <a:gd name="T121" fmla="*/ 2147483647 h 6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94"/>
              <a:gd name="T184" fmla="*/ 0 h 645"/>
              <a:gd name="T185" fmla="*/ 694 w 694"/>
              <a:gd name="T186" fmla="*/ 645 h 64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94" h="645">
                <a:moveTo>
                  <a:pt x="35" y="127"/>
                </a:moveTo>
                <a:lnTo>
                  <a:pt x="32" y="117"/>
                </a:lnTo>
                <a:lnTo>
                  <a:pt x="35" y="103"/>
                </a:lnTo>
                <a:lnTo>
                  <a:pt x="54" y="70"/>
                </a:lnTo>
                <a:lnTo>
                  <a:pt x="44" y="63"/>
                </a:lnTo>
                <a:lnTo>
                  <a:pt x="48" y="53"/>
                </a:lnTo>
                <a:lnTo>
                  <a:pt x="38" y="51"/>
                </a:lnTo>
                <a:lnTo>
                  <a:pt x="38" y="37"/>
                </a:lnTo>
                <a:lnTo>
                  <a:pt x="44" y="27"/>
                </a:lnTo>
                <a:lnTo>
                  <a:pt x="76" y="17"/>
                </a:lnTo>
                <a:lnTo>
                  <a:pt x="102" y="20"/>
                </a:lnTo>
                <a:lnTo>
                  <a:pt x="104" y="10"/>
                </a:lnTo>
                <a:lnTo>
                  <a:pt x="123" y="0"/>
                </a:lnTo>
                <a:lnTo>
                  <a:pt x="133" y="4"/>
                </a:lnTo>
                <a:lnTo>
                  <a:pt x="155" y="34"/>
                </a:lnTo>
                <a:lnTo>
                  <a:pt x="190" y="51"/>
                </a:lnTo>
                <a:lnTo>
                  <a:pt x="221" y="51"/>
                </a:lnTo>
                <a:lnTo>
                  <a:pt x="231" y="53"/>
                </a:lnTo>
                <a:lnTo>
                  <a:pt x="316" y="103"/>
                </a:lnTo>
                <a:lnTo>
                  <a:pt x="342" y="107"/>
                </a:lnTo>
                <a:lnTo>
                  <a:pt x="361" y="127"/>
                </a:lnTo>
                <a:lnTo>
                  <a:pt x="389" y="119"/>
                </a:lnTo>
                <a:lnTo>
                  <a:pt x="405" y="130"/>
                </a:lnTo>
                <a:lnTo>
                  <a:pt x="421" y="146"/>
                </a:lnTo>
                <a:lnTo>
                  <a:pt x="440" y="146"/>
                </a:lnTo>
                <a:lnTo>
                  <a:pt x="453" y="150"/>
                </a:lnTo>
                <a:lnTo>
                  <a:pt x="459" y="156"/>
                </a:lnTo>
                <a:lnTo>
                  <a:pt x="453" y="166"/>
                </a:lnTo>
                <a:lnTo>
                  <a:pt x="453" y="179"/>
                </a:lnTo>
                <a:lnTo>
                  <a:pt x="503" y="216"/>
                </a:lnTo>
                <a:lnTo>
                  <a:pt x="532" y="239"/>
                </a:lnTo>
                <a:lnTo>
                  <a:pt x="544" y="236"/>
                </a:lnTo>
                <a:lnTo>
                  <a:pt x="560" y="232"/>
                </a:lnTo>
                <a:lnTo>
                  <a:pt x="608" y="256"/>
                </a:lnTo>
                <a:lnTo>
                  <a:pt x="614" y="273"/>
                </a:lnTo>
                <a:lnTo>
                  <a:pt x="621" y="279"/>
                </a:lnTo>
                <a:lnTo>
                  <a:pt x="636" y="282"/>
                </a:lnTo>
                <a:lnTo>
                  <a:pt x="645" y="289"/>
                </a:lnTo>
                <a:lnTo>
                  <a:pt x="658" y="289"/>
                </a:lnTo>
                <a:lnTo>
                  <a:pt x="671" y="289"/>
                </a:lnTo>
                <a:lnTo>
                  <a:pt x="684" y="292"/>
                </a:lnTo>
                <a:lnTo>
                  <a:pt x="687" y="289"/>
                </a:lnTo>
                <a:lnTo>
                  <a:pt x="693" y="302"/>
                </a:lnTo>
                <a:lnTo>
                  <a:pt x="693" y="319"/>
                </a:lnTo>
                <a:lnTo>
                  <a:pt x="684" y="329"/>
                </a:lnTo>
                <a:lnTo>
                  <a:pt x="633" y="368"/>
                </a:lnTo>
                <a:lnTo>
                  <a:pt x="611" y="368"/>
                </a:lnTo>
                <a:lnTo>
                  <a:pt x="548" y="385"/>
                </a:lnTo>
                <a:lnTo>
                  <a:pt x="526" y="389"/>
                </a:lnTo>
                <a:lnTo>
                  <a:pt x="526" y="409"/>
                </a:lnTo>
                <a:lnTo>
                  <a:pt x="513" y="409"/>
                </a:lnTo>
                <a:lnTo>
                  <a:pt x="500" y="419"/>
                </a:lnTo>
                <a:lnTo>
                  <a:pt x="487" y="436"/>
                </a:lnTo>
                <a:lnTo>
                  <a:pt x="474" y="448"/>
                </a:lnTo>
                <a:lnTo>
                  <a:pt x="459" y="452"/>
                </a:lnTo>
                <a:lnTo>
                  <a:pt x="446" y="469"/>
                </a:lnTo>
                <a:lnTo>
                  <a:pt x="446" y="492"/>
                </a:lnTo>
                <a:lnTo>
                  <a:pt x="456" y="504"/>
                </a:lnTo>
                <a:lnTo>
                  <a:pt x="459" y="514"/>
                </a:lnTo>
                <a:lnTo>
                  <a:pt x="459" y="531"/>
                </a:lnTo>
                <a:lnTo>
                  <a:pt x="456" y="538"/>
                </a:lnTo>
                <a:lnTo>
                  <a:pt x="443" y="541"/>
                </a:lnTo>
                <a:lnTo>
                  <a:pt x="424" y="558"/>
                </a:lnTo>
                <a:lnTo>
                  <a:pt x="399" y="581"/>
                </a:lnTo>
                <a:lnTo>
                  <a:pt x="389" y="591"/>
                </a:lnTo>
                <a:lnTo>
                  <a:pt x="383" y="598"/>
                </a:lnTo>
                <a:lnTo>
                  <a:pt x="383" y="607"/>
                </a:lnTo>
                <a:lnTo>
                  <a:pt x="355" y="607"/>
                </a:lnTo>
                <a:lnTo>
                  <a:pt x="338" y="611"/>
                </a:lnTo>
                <a:lnTo>
                  <a:pt x="326" y="615"/>
                </a:lnTo>
                <a:lnTo>
                  <a:pt x="320" y="621"/>
                </a:lnTo>
                <a:lnTo>
                  <a:pt x="310" y="634"/>
                </a:lnTo>
                <a:lnTo>
                  <a:pt x="294" y="641"/>
                </a:lnTo>
                <a:lnTo>
                  <a:pt x="285" y="641"/>
                </a:lnTo>
                <a:lnTo>
                  <a:pt x="266" y="638"/>
                </a:lnTo>
                <a:lnTo>
                  <a:pt x="234" y="634"/>
                </a:lnTo>
                <a:lnTo>
                  <a:pt x="177" y="611"/>
                </a:lnTo>
                <a:lnTo>
                  <a:pt x="155" y="607"/>
                </a:lnTo>
                <a:lnTo>
                  <a:pt x="133" y="615"/>
                </a:lnTo>
                <a:lnTo>
                  <a:pt x="117" y="624"/>
                </a:lnTo>
                <a:lnTo>
                  <a:pt x="98" y="627"/>
                </a:lnTo>
                <a:lnTo>
                  <a:pt x="82" y="638"/>
                </a:lnTo>
                <a:lnTo>
                  <a:pt x="73" y="644"/>
                </a:lnTo>
                <a:lnTo>
                  <a:pt x="38" y="605"/>
                </a:lnTo>
                <a:lnTo>
                  <a:pt x="38" y="548"/>
                </a:lnTo>
                <a:lnTo>
                  <a:pt x="22" y="528"/>
                </a:lnTo>
                <a:lnTo>
                  <a:pt x="3" y="512"/>
                </a:lnTo>
                <a:lnTo>
                  <a:pt x="0" y="502"/>
                </a:lnTo>
                <a:lnTo>
                  <a:pt x="0" y="481"/>
                </a:lnTo>
                <a:lnTo>
                  <a:pt x="9" y="471"/>
                </a:lnTo>
                <a:lnTo>
                  <a:pt x="35" y="461"/>
                </a:lnTo>
                <a:lnTo>
                  <a:pt x="41" y="455"/>
                </a:lnTo>
                <a:lnTo>
                  <a:pt x="32" y="442"/>
                </a:lnTo>
                <a:lnTo>
                  <a:pt x="28" y="419"/>
                </a:lnTo>
                <a:lnTo>
                  <a:pt x="38" y="399"/>
                </a:lnTo>
                <a:lnTo>
                  <a:pt x="57" y="379"/>
                </a:lnTo>
                <a:lnTo>
                  <a:pt x="57" y="362"/>
                </a:lnTo>
                <a:lnTo>
                  <a:pt x="50" y="349"/>
                </a:lnTo>
                <a:lnTo>
                  <a:pt x="57" y="325"/>
                </a:lnTo>
                <a:lnTo>
                  <a:pt x="60" y="323"/>
                </a:lnTo>
                <a:lnTo>
                  <a:pt x="69" y="323"/>
                </a:lnTo>
                <a:lnTo>
                  <a:pt x="76" y="333"/>
                </a:lnTo>
                <a:lnTo>
                  <a:pt x="85" y="319"/>
                </a:lnTo>
                <a:lnTo>
                  <a:pt x="89" y="282"/>
                </a:lnTo>
                <a:lnTo>
                  <a:pt x="114" y="259"/>
                </a:lnTo>
                <a:lnTo>
                  <a:pt x="114" y="246"/>
                </a:lnTo>
                <a:lnTo>
                  <a:pt x="114" y="236"/>
                </a:lnTo>
                <a:lnTo>
                  <a:pt x="139" y="220"/>
                </a:lnTo>
                <a:lnTo>
                  <a:pt x="158" y="216"/>
                </a:lnTo>
                <a:lnTo>
                  <a:pt x="165" y="209"/>
                </a:lnTo>
                <a:lnTo>
                  <a:pt x="149" y="193"/>
                </a:lnTo>
                <a:lnTo>
                  <a:pt x="136" y="166"/>
                </a:lnTo>
                <a:lnTo>
                  <a:pt x="130" y="160"/>
                </a:lnTo>
                <a:lnTo>
                  <a:pt x="111" y="170"/>
                </a:lnTo>
                <a:lnTo>
                  <a:pt x="98" y="163"/>
                </a:lnTo>
                <a:lnTo>
                  <a:pt x="79" y="156"/>
                </a:lnTo>
                <a:lnTo>
                  <a:pt x="73" y="160"/>
                </a:lnTo>
                <a:lnTo>
                  <a:pt x="67" y="153"/>
                </a:lnTo>
                <a:lnTo>
                  <a:pt x="67" y="140"/>
                </a:lnTo>
                <a:lnTo>
                  <a:pt x="57" y="127"/>
                </a:lnTo>
                <a:lnTo>
                  <a:pt x="50" y="123"/>
                </a:lnTo>
                <a:lnTo>
                  <a:pt x="35" y="127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5" name="Freeform 62"/>
          <p:cNvSpPr>
            <a:spLocks noChangeAspect="1"/>
          </p:cNvSpPr>
          <p:nvPr/>
        </p:nvSpPr>
        <p:spPr bwMode="auto">
          <a:xfrm>
            <a:off x="5040710" y="5019379"/>
            <a:ext cx="46434" cy="33536"/>
          </a:xfrm>
          <a:custGeom>
            <a:avLst/>
            <a:gdLst>
              <a:gd name="T0" fmla="*/ 2147483647 w 28"/>
              <a:gd name="T1" fmla="*/ 0 h 21"/>
              <a:gd name="T2" fmla="*/ 2147483647 w 28"/>
              <a:gd name="T3" fmla="*/ 0 h 21"/>
              <a:gd name="T4" fmla="*/ 0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2147483647 h 21"/>
              <a:gd name="T10" fmla="*/ 2147483647 w 2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21"/>
              <a:gd name="T20" fmla="*/ 28 w 28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21">
                <a:moveTo>
                  <a:pt x="27" y="0"/>
                </a:moveTo>
                <a:lnTo>
                  <a:pt x="14" y="0"/>
                </a:lnTo>
                <a:lnTo>
                  <a:pt x="0" y="13"/>
                </a:lnTo>
                <a:lnTo>
                  <a:pt x="7" y="20"/>
                </a:lnTo>
                <a:lnTo>
                  <a:pt x="20" y="20"/>
                </a:lnTo>
                <a:lnTo>
                  <a:pt x="27" y="0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6" name="Freeform 63"/>
          <p:cNvSpPr>
            <a:spLocks noChangeAspect="1"/>
          </p:cNvSpPr>
          <p:nvPr/>
        </p:nvSpPr>
        <p:spPr bwMode="auto">
          <a:xfrm>
            <a:off x="5167115" y="4936829"/>
            <a:ext cx="100608" cy="83839"/>
          </a:xfrm>
          <a:custGeom>
            <a:avLst/>
            <a:gdLst>
              <a:gd name="T0" fmla="*/ 2147483647 w 62"/>
              <a:gd name="T1" fmla="*/ 0 h 51"/>
              <a:gd name="T2" fmla="*/ 2147483647 w 62"/>
              <a:gd name="T3" fmla="*/ 2147483647 h 51"/>
              <a:gd name="T4" fmla="*/ 2147483647 w 62"/>
              <a:gd name="T5" fmla="*/ 2147483647 h 51"/>
              <a:gd name="T6" fmla="*/ 0 w 62"/>
              <a:gd name="T7" fmla="*/ 2147483647 h 51"/>
              <a:gd name="T8" fmla="*/ 2147483647 w 62"/>
              <a:gd name="T9" fmla="*/ 2147483647 h 51"/>
              <a:gd name="T10" fmla="*/ 2147483647 w 62"/>
              <a:gd name="T11" fmla="*/ 2147483647 h 51"/>
              <a:gd name="T12" fmla="*/ 2147483647 w 62"/>
              <a:gd name="T13" fmla="*/ 2147483647 h 51"/>
              <a:gd name="T14" fmla="*/ 2147483647 w 62"/>
              <a:gd name="T15" fmla="*/ 2147483647 h 51"/>
              <a:gd name="T16" fmla="*/ 2147483647 w 62"/>
              <a:gd name="T17" fmla="*/ 2147483647 h 51"/>
              <a:gd name="T18" fmla="*/ 2147483647 w 62"/>
              <a:gd name="T19" fmla="*/ 2147483647 h 51"/>
              <a:gd name="T20" fmla="*/ 2147483647 w 62"/>
              <a:gd name="T21" fmla="*/ 0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"/>
              <a:gd name="T34" fmla="*/ 0 h 51"/>
              <a:gd name="T35" fmla="*/ 62 w 62"/>
              <a:gd name="T36" fmla="*/ 51 h 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" h="51">
                <a:moveTo>
                  <a:pt x="45" y="0"/>
                </a:moveTo>
                <a:lnTo>
                  <a:pt x="39" y="6"/>
                </a:lnTo>
                <a:lnTo>
                  <a:pt x="13" y="10"/>
                </a:lnTo>
                <a:lnTo>
                  <a:pt x="0" y="27"/>
                </a:lnTo>
                <a:lnTo>
                  <a:pt x="19" y="40"/>
                </a:lnTo>
                <a:lnTo>
                  <a:pt x="29" y="50"/>
                </a:lnTo>
                <a:lnTo>
                  <a:pt x="48" y="46"/>
                </a:lnTo>
                <a:lnTo>
                  <a:pt x="61" y="40"/>
                </a:lnTo>
                <a:lnTo>
                  <a:pt x="57" y="27"/>
                </a:lnTo>
                <a:lnTo>
                  <a:pt x="48" y="17"/>
                </a:lnTo>
                <a:lnTo>
                  <a:pt x="45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7" name="Freeform 64"/>
          <p:cNvSpPr>
            <a:spLocks noChangeAspect="1"/>
          </p:cNvSpPr>
          <p:nvPr/>
        </p:nvSpPr>
        <p:spPr bwMode="auto">
          <a:xfrm>
            <a:off x="5321897" y="4941988"/>
            <a:ext cx="34826" cy="43855"/>
          </a:xfrm>
          <a:custGeom>
            <a:avLst/>
            <a:gdLst>
              <a:gd name="T0" fmla="*/ 2147483647 w 21"/>
              <a:gd name="T1" fmla="*/ 0 h 27"/>
              <a:gd name="T2" fmla="*/ 0 w 21"/>
              <a:gd name="T3" fmla="*/ 2147483647 h 27"/>
              <a:gd name="T4" fmla="*/ 2147483647 w 21"/>
              <a:gd name="T5" fmla="*/ 2147483647 h 27"/>
              <a:gd name="T6" fmla="*/ 2147483647 w 21"/>
              <a:gd name="T7" fmla="*/ 2147483647 h 27"/>
              <a:gd name="T8" fmla="*/ 2147483647 w 21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7"/>
              <a:gd name="T17" fmla="*/ 21 w 21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7">
                <a:moveTo>
                  <a:pt x="13" y="0"/>
                </a:moveTo>
                <a:lnTo>
                  <a:pt x="0" y="7"/>
                </a:lnTo>
                <a:lnTo>
                  <a:pt x="10" y="16"/>
                </a:lnTo>
                <a:lnTo>
                  <a:pt x="20" y="26"/>
                </a:lnTo>
                <a:lnTo>
                  <a:pt x="13" y="0"/>
                </a:lnTo>
              </a:path>
            </a:pathLst>
          </a:custGeom>
          <a:solidFill>
            <a:srgbClr val="FF99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8" name="Freeform 65"/>
          <p:cNvSpPr>
            <a:spLocks noChangeAspect="1"/>
          </p:cNvSpPr>
          <p:nvPr/>
        </p:nvSpPr>
        <p:spPr bwMode="auto">
          <a:xfrm>
            <a:off x="5732066" y="4898134"/>
            <a:ext cx="166390" cy="285055"/>
          </a:xfrm>
          <a:custGeom>
            <a:avLst/>
            <a:gdLst>
              <a:gd name="T0" fmla="*/ 2147483647 w 102"/>
              <a:gd name="T1" fmla="*/ 0 h 174"/>
              <a:gd name="T2" fmla="*/ 2147483647 w 102"/>
              <a:gd name="T3" fmla="*/ 2147483647 h 174"/>
              <a:gd name="T4" fmla="*/ 2147483647 w 102"/>
              <a:gd name="T5" fmla="*/ 2147483647 h 174"/>
              <a:gd name="T6" fmla="*/ 2147483647 w 102"/>
              <a:gd name="T7" fmla="*/ 2147483647 h 174"/>
              <a:gd name="T8" fmla="*/ 0 w 102"/>
              <a:gd name="T9" fmla="*/ 2147483647 h 174"/>
              <a:gd name="T10" fmla="*/ 2147483647 w 102"/>
              <a:gd name="T11" fmla="*/ 2147483647 h 174"/>
              <a:gd name="T12" fmla="*/ 2147483647 w 102"/>
              <a:gd name="T13" fmla="*/ 2147483647 h 174"/>
              <a:gd name="T14" fmla="*/ 2147483647 w 102"/>
              <a:gd name="T15" fmla="*/ 2147483647 h 174"/>
              <a:gd name="T16" fmla="*/ 2147483647 w 102"/>
              <a:gd name="T17" fmla="*/ 2147483647 h 174"/>
              <a:gd name="T18" fmla="*/ 2147483647 w 102"/>
              <a:gd name="T19" fmla="*/ 2147483647 h 174"/>
              <a:gd name="T20" fmla="*/ 2147483647 w 102"/>
              <a:gd name="T21" fmla="*/ 2147483647 h 174"/>
              <a:gd name="T22" fmla="*/ 2147483647 w 102"/>
              <a:gd name="T23" fmla="*/ 2147483647 h 174"/>
              <a:gd name="T24" fmla="*/ 2147483647 w 102"/>
              <a:gd name="T25" fmla="*/ 2147483647 h 174"/>
              <a:gd name="T26" fmla="*/ 2147483647 w 102"/>
              <a:gd name="T27" fmla="*/ 2147483647 h 174"/>
              <a:gd name="T28" fmla="*/ 2147483647 w 102"/>
              <a:gd name="T29" fmla="*/ 2147483647 h 174"/>
              <a:gd name="T30" fmla="*/ 2147483647 w 102"/>
              <a:gd name="T31" fmla="*/ 2147483647 h 174"/>
              <a:gd name="T32" fmla="*/ 2147483647 w 102"/>
              <a:gd name="T33" fmla="*/ 2147483647 h 174"/>
              <a:gd name="T34" fmla="*/ 2147483647 w 102"/>
              <a:gd name="T35" fmla="*/ 2147483647 h 174"/>
              <a:gd name="T36" fmla="*/ 2147483647 w 102"/>
              <a:gd name="T37" fmla="*/ 2147483647 h 174"/>
              <a:gd name="T38" fmla="*/ 2147483647 w 102"/>
              <a:gd name="T39" fmla="*/ 2147483647 h 174"/>
              <a:gd name="T40" fmla="*/ 2147483647 w 102"/>
              <a:gd name="T41" fmla="*/ 2147483647 h 174"/>
              <a:gd name="T42" fmla="*/ 2147483647 w 102"/>
              <a:gd name="T43" fmla="*/ 2147483647 h 174"/>
              <a:gd name="T44" fmla="*/ 2147483647 w 102"/>
              <a:gd name="T45" fmla="*/ 2147483647 h 174"/>
              <a:gd name="T46" fmla="*/ 2147483647 w 102"/>
              <a:gd name="T47" fmla="*/ 2147483647 h 174"/>
              <a:gd name="T48" fmla="*/ 2147483647 w 102"/>
              <a:gd name="T49" fmla="*/ 0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2"/>
              <a:gd name="T76" fmla="*/ 0 h 174"/>
              <a:gd name="T77" fmla="*/ 102 w 102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2" h="174">
                <a:moveTo>
                  <a:pt x="60" y="0"/>
                </a:moveTo>
                <a:lnTo>
                  <a:pt x="45" y="10"/>
                </a:lnTo>
                <a:lnTo>
                  <a:pt x="32" y="20"/>
                </a:lnTo>
                <a:lnTo>
                  <a:pt x="19" y="24"/>
                </a:lnTo>
                <a:lnTo>
                  <a:pt x="0" y="20"/>
                </a:lnTo>
                <a:lnTo>
                  <a:pt x="4" y="41"/>
                </a:lnTo>
                <a:lnTo>
                  <a:pt x="13" y="53"/>
                </a:lnTo>
                <a:lnTo>
                  <a:pt x="10" y="87"/>
                </a:lnTo>
                <a:lnTo>
                  <a:pt x="10" y="103"/>
                </a:lnTo>
                <a:lnTo>
                  <a:pt x="13" y="117"/>
                </a:lnTo>
                <a:lnTo>
                  <a:pt x="4" y="144"/>
                </a:lnTo>
                <a:lnTo>
                  <a:pt x="6" y="163"/>
                </a:lnTo>
                <a:lnTo>
                  <a:pt x="19" y="173"/>
                </a:lnTo>
                <a:lnTo>
                  <a:pt x="38" y="160"/>
                </a:lnTo>
                <a:lnTo>
                  <a:pt x="45" y="156"/>
                </a:lnTo>
                <a:lnTo>
                  <a:pt x="64" y="160"/>
                </a:lnTo>
                <a:lnTo>
                  <a:pt x="77" y="146"/>
                </a:lnTo>
                <a:lnTo>
                  <a:pt x="77" y="133"/>
                </a:lnTo>
                <a:lnTo>
                  <a:pt x="92" y="107"/>
                </a:lnTo>
                <a:lnTo>
                  <a:pt x="98" y="90"/>
                </a:lnTo>
                <a:lnTo>
                  <a:pt x="92" y="74"/>
                </a:lnTo>
                <a:lnTo>
                  <a:pt x="101" y="53"/>
                </a:lnTo>
                <a:lnTo>
                  <a:pt x="95" y="24"/>
                </a:lnTo>
                <a:lnTo>
                  <a:pt x="92" y="7"/>
                </a:lnTo>
                <a:lnTo>
                  <a:pt x="60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79" name="Freeform 66"/>
          <p:cNvSpPr>
            <a:spLocks noChangeAspect="1"/>
          </p:cNvSpPr>
          <p:nvPr/>
        </p:nvSpPr>
        <p:spPr bwMode="auto">
          <a:xfrm>
            <a:off x="6116441" y="5340548"/>
            <a:ext cx="301823" cy="201216"/>
          </a:xfrm>
          <a:custGeom>
            <a:avLst/>
            <a:gdLst>
              <a:gd name="T0" fmla="*/ 2147483647 w 185"/>
              <a:gd name="T1" fmla="*/ 0 h 123"/>
              <a:gd name="T2" fmla="*/ 2147483647 w 185"/>
              <a:gd name="T3" fmla="*/ 2147483647 h 123"/>
              <a:gd name="T4" fmla="*/ 2147483647 w 185"/>
              <a:gd name="T5" fmla="*/ 2147483647 h 123"/>
              <a:gd name="T6" fmla="*/ 2147483647 w 185"/>
              <a:gd name="T7" fmla="*/ 2147483647 h 123"/>
              <a:gd name="T8" fmla="*/ 2147483647 w 185"/>
              <a:gd name="T9" fmla="*/ 2147483647 h 123"/>
              <a:gd name="T10" fmla="*/ 2147483647 w 185"/>
              <a:gd name="T11" fmla="*/ 2147483647 h 123"/>
              <a:gd name="T12" fmla="*/ 2147483647 w 185"/>
              <a:gd name="T13" fmla="*/ 2147483647 h 123"/>
              <a:gd name="T14" fmla="*/ 2147483647 w 185"/>
              <a:gd name="T15" fmla="*/ 2147483647 h 123"/>
              <a:gd name="T16" fmla="*/ 2147483647 w 185"/>
              <a:gd name="T17" fmla="*/ 2147483647 h 123"/>
              <a:gd name="T18" fmla="*/ 2147483647 w 185"/>
              <a:gd name="T19" fmla="*/ 2147483647 h 123"/>
              <a:gd name="T20" fmla="*/ 2147483647 w 185"/>
              <a:gd name="T21" fmla="*/ 2147483647 h 123"/>
              <a:gd name="T22" fmla="*/ 2147483647 w 185"/>
              <a:gd name="T23" fmla="*/ 2147483647 h 123"/>
              <a:gd name="T24" fmla="*/ 2147483647 w 185"/>
              <a:gd name="T25" fmla="*/ 2147483647 h 123"/>
              <a:gd name="T26" fmla="*/ 2147483647 w 185"/>
              <a:gd name="T27" fmla="*/ 2147483647 h 123"/>
              <a:gd name="T28" fmla="*/ 2147483647 w 185"/>
              <a:gd name="T29" fmla="*/ 2147483647 h 123"/>
              <a:gd name="T30" fmla="*/ 2147483647 w 185"/>
              <a:gd name="T31" fmla="*/ 2147483647 h 123"/>
              <a:gd name="T32" fmla="*/ 2147483647 w 185"/>
              <a:gd name="T33" fmla="*/ 2147483647 h 123"/>
              <a:gd name="T34" fmla="*/ 2147483647 w 185"/>
              <a:gd name="T35" fmla="*/ 2147483647 h 123"/>
              <a:gd name="T36" fmla="*/ 2147483647 w 185"/>
              <a:gd name="T37" fmla="*/ 2147483647 h 123"/>
              <a:gd name="T38" fmla="*/ 0 w 185"/>
              <a:gd name="T39" fmla="*/ 2147483647 h 123"/>
              <a:gd name="T40" fmla="*/ 0 w 185"/>
              <a:gd name="T41" fmla="*/ 2147483647 h 123"/>
              <a:gd name="T42" fmla="*/ 2147483647 w 185"/>
              <a:gd name="T43" fmla="*/ 2147483647 h 123"/>
              <a:gd name="T44" fmla="*/ 2147483647 w 185"/>
              <a:gd name="T45" fmla="*/ 2147483647 h 123"/>
              <a:gd name="T46" fmla="*/ 2147483647 w 185"/>
              <a:gd name="T47" fmla="*/ 2147483647 h 123"/>
              <a:gd name="T48" fmla="*/ 2147483647 w 185"/>
              <a:gd name="T49" fmla="*/ 2147483647 h 123"/>
              <a:gd name="T50" fmla="*/ 2147483647 w 185"/>
              <a:gd name="T51" fmla="*/ 2147483647 h 123"/>
              <a:gd name="T52" fmla="*/ 2147483647 w 185"/>
              <a:gd name="T53" fmla="*/ 2147483647 h 123"/>
              <a:gd name="T54" fmla="*/ 2147483647 w 185"/>
              <a:gd name="T55" fmla="*/ 2147483647 h 123"/>
              <a:gd name="T56" fmla="*/ 2147483647 w 185"/>
              <a:gd name="T57" fmla="*/ 0 h 1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5"/>
              <a:gd name="T88" fmla="*/ 0 h 123"/>
              <a:gd name="T89" fmla="*/ 185 w 185"/>
              <a:gd name="T90" fmla="*/ 123 h 1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5" h="123">
                <a:moveTo>
                  <a:pt x="175" y="0"/>
                </a:moveTo>
                <a:lnTo>
                  <a:pt x="184" y="10"/>
                </a:lnTo>
                <a:lnTo>
                  <a:pt x="178" y="20"/>
                </a:lnTo>
                <a:lnTo>
                  <a:pt x="171" y="36"/>
                </a:lnTo>
                <a:lnTo>
                  <a:pt x="162" y="46"/>
                </a:lnTo>
                <a:lnTo>
                  <a:pt x="165" y="76"/>
                </a:lnTo>
                <a:lnTo>
                  <a:pt x="171" y="98"/>
                </a:lnTo>
                <a:lnTo>
                  <a:pt x="155" y="108"/>
                </a:lnTo>
                <a:lnTo>
                  <a:pt x="153" y="118"/>
                </a:lnTo>
                <a:lnTo>
                  <a:pt x="140" y="122"/>
                </a:lnTo>
                <a:lnTo>
                  <a:pt x="121" y="102"/>
                </a:lnTo>
                <a:lnTo>
                  <a:pt x="108" y="102"/>
                </a:lnTo>
                <a:lnTo>
                  <a:pt x="98" y="86"/>
                </a:lnTo>
                <a:lnTo>
                  <a:pt x="79" y="76"/>
                </a:lnTo>
                <a:lnTo>
                  <a:pt x="66" y="72"/>
                </a:lnTo>
                <a:lnTo>
                  <a:pt x="54" y="66"/>
                </a:lnTo>
                <a:lnTo>
                  <a:pt x="41" y="55"/>
                </a:lnTo>
                <a:lnTo>
                  <a:pt x="18" y="39"/>
                </a:lnTo>
                <a:lnTo>
                  <a:pt x="9" y="36"/>
                </a:lnTo>
                <a:lnTo>
                  <a:pt x="0" y="26"/>
                </a:lnTo>
                <a:lnTo>
                  <a:pt x="0" y="13"/>
                </a:lnTo>
                <a:lnTo>
                  <a:pt x="3" y="4"/>
                </a:lnTo>
                <a:lnTo>
                  <a:pt x="22" y="6"/>
                </a:lnTo>
                <a:lnTo>
                  <a:pt x="51" y="6"/>
                </a:lnTo>
                <a:lnTo>
                  <a:pt x="57" y="16"/>
                </a:lnTo>
                <a:lnTo>
                  <a:pt x="89" y="16"/>
                </a:lnTo>
                <a:lnTo>
                  <a:pt x="111" y="16"/>
                </a:lnTo>
                <a:lnTo>
                  <a:pt x="140" y="10"/>
                </a:lnTo>
                <a:lnTo>
                  <a:pt x="175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0" name="Freeform 67"/>
          <p:cNvSpPr>
            <a:spLocks noChangeAspect="1"/>
          </p:cNvSpPr>
          <p:nvPr/>
        </p:nvSpPr>
        <p:spPr bwMode="auto">
          <a:xfrm>
            <a:off x="5695950" y="4175821"/>
            <a:ext cx="1031875" cy="1220192"/>
          </a:xfrm>
          <a:custGeom>
            <a:avLst/>
            <a:gdLst>
              <a:gd name="T0" fmla="*/ 2147483647 w 631"/>
              <a:gd name="T1" fmla="*/ 2147483647 h 745"/>
              <a:gd name="T2" fmla="*/ 2147483647 w 631"/>
              <a:gd name="T3" fmla="*/ 2147483647 h 745"/>
              <a:gd name="T4" fmla="*/ 2147483647 w 631"/>
              <a:gd name="T5" fmla="*/ 2147483647 h 745"/>
              <a:gd name="T6" fmla="*/ 2147483647 w 631"/>
              <a:gd name="T7" fmla="*/ 2147483647 h 745"/>
              <a:gd name="T8" fmla="*/ 2147483647 w 631"/>
              <a:gd name="T9" fmla="*/ 2147483647 h 745"/>
              <a:gd name="T10" fmla="*/ 2147483647 w 631"/>
              <a:gd name="T11" fmla="*/ 2147483647 h 745"/>
              <a:gd name="T12" fmla="*/ 2147483647 w 631"/>
              <a:gd name="T13" fmla="*/ 2147483647 h 745"/>
              <a:gd name="T14" fmla="*/ 2147483647 w 631"/>
              <a:gd name="T15" fmla="*/ 2147483647 h 745"/>
              <a:gd name="T16" fmla="*/ 2147483647 w 631"/>
              <a:gd name="T17" fmla="*/ 2147483647 h 745"/>
              <a:gd name="T18" fmla="*/ 2147483647 w 631"/>
              <a:gd name="T19" fmla="*/ 2147483647 h 745"/>
              <a:gd name="T20" fmla="*/ 2147483647 w 631"/>
              <a:gd name="T21" fmla="*/ 2147483647 h 745"/>
              <a:gd name="T22" fmla="*/ 2147483647 w 631"/>
              <a:gd name="T23" fmla="*/ 2147483647 h 745"/>
              <a:gd name="T24" fmla="*/ 2147483647 w 631"/>
              <a:gd name="T25" fmla="*/ 2147483647 h 745"/>
              <a:gd name="T26" fmla="*/ 2147483647 w 631"/>
              <a:gd name="T27" fmla="*/ 2147483647 h 745"/>
              <a:gd name="T28" fmla="*/ 2147483647 w 631"/>
              <a:gd name="T29" fmla="*/ 2147483647 h 745"/>
              <a:gd name="T30" fmla="*/ 2147483647 w 631"/>
              <a:gd name="T31" fmla="*/ 2147483647 h 745"/>
              <a:gd name="T32" fmla="*/ 2147483647 w 631"/>
              <a:gd name="T33" fmla="*/ 2147483647 h 745"/>
              <a:gd name="T34" fmla="*/ 2147483647 w 631"/>
              <a:gd name="T35" fmla="*/ 2147483647 h 745"/>
              <a:gd name="T36" fmla="*/ 2147483647 w 631"/>
              <a:gd name="T37" fmla="*/ 2147483647 h 745"/>
              <a:gd name="T38" fmla="*/ 2147483647 w 631"/>
              <a:gd name="T39" fmla="*/ 2147483647 h 745"/>
              <a:gd name="T40" fmla="*/ 2147483647 w 631"/>
              <a:gd name="T41" fmla="*/ 2147483647 h 745"/>
              <a:gd name="T42" fmla="*/ 2147483647 w 631"/>
              <a:gd name="T43" fmla="*/ 2147483647 h 745"/>
              <a:gd name="T44" fmla="*/ 2147483647 w 631"/>
              <a:gd name="T45" fmla="*/ 2147483647 h 745"/>
              <a:gd name="T46" fmla="*/ 2147483647 w 631"/>
              <a:gd name="T47" fmla="*/ 2147483647 h 745"/>
              <a:gd name="T48" fmla="*/ 2147483647 w 631"/>
              <a:gd name="T49" fmla="*/ 2147483647 h 745"/>
              <a:gd name="T50" fmla="*/ 2147483647 w 631"/>
              <a:gd name="T51" fmla="*/ 2147483647 h 745"/>
              <a:gd name="T52" fmla="*/ 2147483647 w 631"/>
              <a:gd name="T53" fmla="*/ 2147483647 h 745"/>
              <a:gd name="T54" fmla="*/ 2147483647 w 631"/>
              <a:gd name="T55" fmla="*/ 2147483647 h 745"/>
              <a:gd name="T56" fmla="*/ 2147483647 w 631"/>
              <a:gd name="T57" fmla="*/ 2147483647 h 745"/>
              <a:gd name="T58" fmla="*/ 2147483647 w 631"/>
              <a:gd name="T59" fmla="*/ 2147483647 h 745"/>
              <a:gd name="T60" fmla="*/ 2147483647 w 631"/>
              <a:gd name="T61" fmla="*/ 2147483647 h 745"/>
              <a:gd name="T62" fmla="*/ 0 w 631"/>
              <a:gd name="T63" fmla="*/ 2147483647 h 745"/>
              <a:gd name="T64" fmla="*/ 2147483647 w 631"/>
              <a:gd name="T65" fmla="*/ 2147483647 h 745"/>
              <a:gd name="T66" fmla="*/ 2147483647 w 631"/>
              <a:gd name="T67" fmla="*/ 2147483647 h 745"/>
              <a:gd name="T68" fmla="*/ 2147483647 w 631"/>
              <a:gd name="T69" fmla="*/ 2147483647 h 745"/>
              <a:gd name="T70" fmla="*/ 2147483647 w 631"/>
              <a:gd name="T71" fmla="*/ 2147483647 h 745"/>
              <a:gd name="T72" fmla="*/ 2147483647 w 631"/>
              <a:gd name="T73" fmla="*/ 2147483647 h 745"/>
              <a:gd name="T74" fmla="*/ 2147483647 w 631"/>
              <a:gd name="T75" fmla="*/ 2147483647 h 745"/>
              <a:gd name="T76" fmla="*/ 2147483647 w 631"/>
              <a:gd name="T77" fmla="*/ 2147483647 h 745"/>
              <a:gd name="T78" fmla="*/ 2147483647 w 631"/>
              <a:gd name="T79" fmla="*/ 2147483647 h 745"/>
              <a:gd name="T80" fmla="*/ 2147483647 w 631"/>
              <a:gd name="T81" fmla="*/ 2147483647 h 745"/>
              <a:gd name="T82" fmla="*/ 2147483647 w 631"/>
              <a:gd name="T83" fmla="*/ 2147483647 h 745"/>
              <a:gd name="T84" fmla="*/ 2147483647 w 631"/>
              <a:gd name="T85" fmla="*/ 2147483647 h 745"/>
              <a:gd name="T86" fmla="*/ 2147483647 w 631"/>
              <a:gd name="T87" fmla="*/ 2147483647 h 745"/>
              <a:gd name="T88" fmla="*/ 2147483647 w 631"/>
              <a:gd name="T89" fmla="*/ 2147483647 h 745"/>
              <a:gd name="T90" fmla="*/ 2147483647 w 631"/>
              <a:gd name="T91" fmla="*/ 2147483647 h 7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1"/>
              <a:gd name="T139" fmla="*/ 0 h 745"/>
              <a:gd name="T140" fmla="*/ 631 w 631"/>
              <a:gd name="T141" fmla="*/ 745 h 74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1" h="745">
                <a:moveTo>
                  <a:pt x="456" y="734"/>
                </a:moveTo>
                <a:lnTo>
                  <a:pt x="465" y="744"/>
                </a:lnTo>
                <a:lnTo>
                  <a:pt x="481" y="734"/>
                </a:lnTo>
                <a:lnTo>
                  <a:pt x="500" y="707"/>
                </a:lnTo>
                <a:lnTo>
                  <a:pt x="510" y="668"/>
                </a:lnTo>
                <a:lnTo>
                  <a:pt x="519" y="664"/>
                </a:lnTo>
                <a:lnTo>
                  <a:pt x="526" y="671"/>
                </a:lnTo>
                <a:lnTo>
                  <a:pt x="539" y="658"/>
                </a:lnTo>
                <a:lnTo>
                  <a:pt x="535" y="641"/>
                </a:lnTo>
                <a:lnTo>
                  <a:pt x="541" y="628"/>
                </a:lnTo>
                <a:lnTo>
                  <a:pt x="539" y="621"/>
                </a:lnTo>
                <a:lnTo>
                  <a:pt x="523" y="608"/>
                </a:lnTo>
                <a:lnTo>
                  <a:pt x="517" y="608"/>
                </a:lnTo>
                <a:lnTo>
                  <a:pt x="519" y="601"/>
                </a:lnTo>
                <a:lnTo>
                  <a:pt x="507" y="604"/>
                </a:lnTo>
                <a:lnTo>
                  <a:pt x="500" y="598"/>
                </a:lnTo>
                <a:lnTo>
                  <a:pt x="500" y="591"/>
                </a:lnTo>
                <a:lnTo>
                  <a:pt x="519" y="578"/>
                </a:lnTo>
                <a:lnTo>
                  <a:pt x="528" y="565"/>
                </a:lnTo>
                <a:lnTo>
                  <a:pt x="528" y="544"/>
                </a:lnTo>
                <a:lnTo>
                  <a:pt x="539" y="542"/>
                </a:lnTo>
                <a:lnTo>
                  <a:pt x="570" y="558"/>
                </a:lnTo>
                <a:lnTo>
                  <a:pt x="582" y="561"/>
                </a:lnTo>
                <a:lnTo>
                  <a:pt x="599" y="585"/>
                </a:lnTo>
                <a:lnTo>
                  <a:pt x="605" y="598"/>
                </a:lnTo>
                <a:lnTo>
                  <a:pt x="614" y="598"/>
                </a:lnTo>
                <a:lnTo>
                  <a:pt x="624" y="585"/>
                </a:lnTo>
                <a:lnTo>
                  <a:pt x="630" y="571"/>
                </a:lnTo>
                <a:lnTo>
                  <a:pt x="617" y="548"/>
                </a:lnTo>
                <a:lnTo>
                  <a:pt x="605" y="535"/>
                </a:lnTo>
                <a:lnTo>
                  <a:pt x="593" y="535"/>
                </a:lnTo>
                <a:lnTo>
                  <a:pt x="593" y="532"/>
                </a:lnTo>
                <a:lnTo>
                  <a:pt x="586" y="532"/>
                </a:lnTo>
                <a:lnTo>
                  <a:pt x="554" y="498"/>
                </a:lnTo>
                <a:lnTo>
                  <a:pt x="539" y="501"/>
                </a:lnTo>
                <a:lnTo>
                  <a:pt x="519" y="476"/>
                </a:lnTo>
                <a:lnTo>
                  <a:pt x="507" y="472"/>
                </a:lnTo>
                <a:lnTo>
                  <a:pt x="487" y="452"/>
                </a:lnTo>
                <a:lnTo>
                  <a:pt x="478" y="445"/>
                </a:lnTo>
                <a:lnTo>
                  <a:pt x="485" y="439"/>
                </a:lnTo>
                <a:lnTo>
                  <a:pt x="494" y="435"/>
                </a:lnTo>
                <a:lnTo>
                  <a:pt x="481" y="425"/>
                </a:lnTo>
                <a:lnTo>
                  <a:pt x="465" y="432"/>
                </a:lnTo>
                <a:lnTo>
                  <a:pt x="453" y="425"/>
                </a:lnTo>
                <a:lnTo>
                  <a:pt x="418" y="395"/>
                </a:lnTo>
                <a:lnTo>
                  <a:pt x="415" y="382"/>
                </a:lnTo>
                <a:lnTo>
                  <a:pt x="402" y="379"/>
                </a:lnTo>
                <a:lnTo>
                  <a:pt x="390" y="369"/>
                </a:lnTo>
                <a:lnTo>
                  <a:pt x="358" y="296"/>
                </a:lnTo>
                <a:lnTo>
                  <a:pt x="348" y="286"/>
                </a:lnTo>
                <a:lnTo>
                  <a:pt x="323" y="262"/>
                </a:lnTo>
                <a:lnTo>
                  <a:pt x="294" y="216"/>
                </a:lnTo>
                <a:lnTo>
                  <a:pt x="294" y="189"/>
                </a:lnTo>
                <a:lnTo>
                  <a:pt x="311" y="179"/>
                </a:lnTo>
                <a:lnTo>
                  <a:pt x="311" y="166"/>
                </a:lnTo>
                <a:lnTo>
                  <a:pt x="298" y="153"/>
                </a:lnTo>
                <a:lnTo>
                  <a:pt x="292" y="146"/>
                </a:lnTo>
                <a:lnTo>
                  <a:pt x="294" y="136"/>
                </a:lnTo>
                <a:lnTo>
                  <a:pt x="307" y="130"/>
                </a:lnTo>
                <a:lnTo>
                  <a:pt x="346" y="120"/>
                </a:lnTo>
                <a:lnTo>
                  <a:pt x="361" y="109"/>
                </a:lnTo>
                <a:lnTo>
                  <a:pt x="374" y="97"/>
                </a:lnTo>
                <a:lnTo>
                  <a:pt x="370" y="63"/>
                </a:lnTo>
                <a:lnTo>
                  <a:pt x="374" y="50"/>
                </a:lnTo>
                <a:lnTo>
                  <a:pt x="355" y="47"/>
                </a:lnTo>
                <a:lnTo>
                  <a:pt x="314" y="37"/>
                </a:lnTo>
                <a:lnTo>
                  <a:pt x="307" y="27"/>
                </a:lnTo>
                <a:lnTo>
                  <a:pt x="305" y="23"/>
                </a:lnTo>
                <a:lnTo>
                  <a:pt x="305" y="14"/>
                </a:lnTo>
                <a:lnTo>
                  <a:pt x="301" y="4"/>
                </a:lnTo>
                <a:lnTo>
                  <a:pt x="279" y="0"/>
                </a:lnTo>
                <a:lnTo>
                  <a:pt x="225" y="4"/>
                </a:lnTo>
                <a:lnTo>
                  <a:pt x="219" y="17"/>
                </a:lnTo>
                <a:lnTo>
                  <a:pt x="199" y="20"/>
                </a:lnTo>
                <a:lnTo>
                  <a:pt x="187" y="47"/>
                </a:lnTo>
                <a:lnTo>
                  <a:pt x="187" y="57"/>
                </a:lnTo>
                <a:lnTo>
                  <a:pt x="175" y="47"/>
                </a:lnTo>
                <a:lnTo>
                  <a:pt x="155" y="43"/>
                </a:lnTo>
                <a:lnTo>
                  <a:pt x="143" y="50"/>
                </a:lnTo>
                <a:lnTo>
                  <a:pt x="134" y="70"/>
                </a:lnTo>
                <a:lnTo>
                  <a:pt x="114" y="57"/>
                </a:lnTo>
                <a:lnTo>
                  <a:pt x="117" y="37"/>
                </a:lnTo>
                <a:lnTo>
                  <a:pt x="111" y="23"/>
                </a:lnTo>
                <a:lnTo>
                  <a:pt x="99" y="27"/>
                </a:lnTo>
                <a:lnTo>
                  <a:pt x="95" y="43"/>
                </a:lnTo>
                <a:lnTo>
                  <a:pt x="86" y="53"/>
                </a:lnTo>
                <a:lnTo>
                  <a:pt x="76" y="53"/>
                </a:lnTo>
                <a:lnTo>
                  <a:pt x="32" y="47"/>
                </a:lnTo>
                <a:lnTo>
                  <a:pt x="16" y="60"/>
                </a:lnTo>
                <a:lnTo>
                  <a:pt x="19" y="76"/>
                </a:lnTo>
                <a:lnTo>
                  <a:pt x="22" y="90"/>
                </a:lnTo>
                <a:lnTo>
                  <a:pt x="0" y="109"/>
                </a:lnTo>
                <a:lnTo>
                  <a:pt x="6" y="123"/>
                </a:lnTo>
                <a:lnTo>
                  <a:pt x="13" y="130"/>
                </a:lnTo>
                <a:lnTo>
                  <a:pt x="0" y="146"/>
                </a:lnTo>
                <a:lnTo>
                  <a:pt x="0" y="169"/>
                </a:lnTo>
                <a:lnTo>
                  <a:pt x="6" y="179"/>
                </a:lnTo>
                <a:lnTo>
                  <a:pt x="19" y="179"/>
                </a:lnTo>
                <a:lnTo>
                  <a:pt x="26" y="186"/>
                </a:lnTo>
                <a:lnTo>
                  <a:pt x="32" y="202"/>
                </a:lnTo>
                <a:lnTo>
                  <a:pt x="32" y="219"/>
                </a:lnTo>
                <a:lnTo>
                  <a:pt x="45" y="223"/>
                </a:lnTo>
                <a:lnTo>
                  <a:pt x="54" y="219"/>
                </a:lnTo>
                <a:lnTo>
                  <a:pt x="89" y="183"/>
                </a:lnTo>
                <a:lnTo>
                  <a:pt x="105" y="189"/>
                </a:lnTo>
                <a:lnTo>
                  <a:pt x="136" y="206"/>
                </a:lnTo>
                <a:lnTo>
                  <a:pt x="158" y="223"/>
                </a:lnTo>
                <a:lnTo>
                  <a:pt x="162" y="243"/>
                </a:lnTo>
                <a:lnTo>
                  <a:pt x="175" y="256"/>
                </a:lnTo>
                <a:lnTo>
                  <a:pt x="181" y="279"/>
                </a:lnTo>
                <a:lnTo>
                  <a:pt x="187" y="315"/>
                </a:lnTo>
                <a:lnTo>
                  <a:pt x="197" y="332"/>
                </a:lnTo>
                <a:lnTo>
                  <a:pt x="209" y="346"/>
                </a:lnTo>
                <a:lnTo>
                  <a:pt x="231" y="356"/>
                </a:lnTo>
                <a:lnTo>
                  <a:pt x="251" y="389"/>
                </a:lnTo>
                <a:lnTo>
                  <a:pt x="269" y="416"/>
                </a:lnTo>
                <a:lnTo>
                  <a:pt x="288" y="429"/>
                </a:lnTo>
                <a:lnTo>
                  <a:pt x="323" y="472"/>
                </a:lnTo>
                <a:lnTo>
                  <a:pt x="348" y="472"/>
                </a:lnTo>
                <a:lnTo>
                  <a:pt x="377" y="498"/>
                </a:lnTo>
                <a:lnTo>
                  <a:pt x="377" y="525"/>
                </a:lnTo>
                <a:lnTo>
                  <a:pt x="387" y="532"/>
                </a:lnTo>
                <a:lnTo>
                  <a:pt x="405" y="518"/>
                </a:lnTo>
                <a:lnTo>
                  <a:pt x="409" y="532"/>
                </a:lnTo>
                <a:lnTo>
                  <a:pt x="409" y="548"/>
                </a:lnTo>
                <a:lnTo>
                  <a:pt x="428" y="565"/>
                </a:lnTo>
                <a:lnTo>
                  <a:pt x="434" y="575"/>
                </a:lnTo>
                <a:lnTo>
                  <a:pt x="459" y="568"/>
                </a:lnTo>
                <a:lnTo>
                  <a:pt x="463" y="578"/>
                </a:lnTo>
                <a:lnTo>
                  <a:pt x="459" y="601"/>
                </a:lnTo>
                <a:lnTo>
                  <a:pt x="472" y="621"/>
                </a:lnTo>
                <a:lnTo>
                  <a:pt x="475" y="638"/>
                </a:lnTo>
                <a:lnTo>
                  <a:pt x="481" y="655"/>
                </a:lnTo>
                <a:lnTo>
                  <a:pt x="478" y="668"/>
                </a:lnTo>
                <a:lnTo>
                  <a:pt x="465" y="681"/>
                </a:lnTo>
                <a:lnTo>
                  <a:pt x="463" y="698"/>
                </a:lnTo>
                <a:lnTo>
                  <a:pt x="453" y="717"/>
                </a:lnTo>
                <a:lnTo>
                  <a:pt x="456" y="734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1" name="Freeform 68"/>
          <p:cNvSpPr>
            <a:spLocks noChangeAspect="1"/>
          </p:cNvSpPr>
          <p:nvPr/>
        </p:nvSpPr>
        <p:spPr bwMode="auto">
          <a:xfrm>
            <a:off x="7098011" y="4553745"/>
            <a:ext cx="536575" cy="415330"/>
          </a:xfrm>
          <a:custGeom>
            <a:avLst/>
            <a:gdLst>
              <a:gd name="T0" fmla="*/ 2147483647 w 328"/>
              <a:gd name="T1" fmla="*/ 2147483647 h 254"/>
              <a:gd name="T2" fmla="*/ 2147483647 w 328"/>
              <a:gd name="T3" fmla="*/ 2147483647 h 254"/>
              <a:gd name="T4" fmla="*/ 2147483647 w 328"/>
              <a:gd name="T5" fmla="*/ 2147483647 h 254"/>
              <a:gd name="T6" fmla="*/ 2147483647 w 328"/>
              <a:gd name="T7" fmla="*/ 2147483647 h 254"/>
              <a:gd name="T8" fmla="*/ 2147483647 w 328"/>
              <a:gd name="T9" fmla="*/ 2147483647 h 254"/>
              <a:gd name="T10" fmla="*/ 2147483647 w 328"/>
              <a:gd name="T11" fmla="*/ 2147483647 h 254"/>
              <a:gd name="T12" fmla="*/ 2147483647 w 328"/>
              <a:gd name="T13" fmla="*/ 2147483647 h 254"/>
              <a:gd name="T14" fmla="*/ 2147483647 w 328"/>
              <a:gd name="T15" fmla="*/ 2147483647 h 254"/>
              <a:gd name="T16" fmla="*/ 2147483647 w 328"/>
              <a:gd name="T17" fmla="*/ 2147483647 h 254"/>
              <a:gd name="T18" fmla="*/ 2147483647 w 328"/>
              <a:gd name="T19" fmla="*/ 2147483647 h 254"/>
              <a:gd name="T20" fmla="*/ 2147483647 w 328"/>
              <a:gd name="T21" fmla="*/ 2147483647 h 254"/>
              <a:gd name="T22" fmla="*/ 2147483647 w 328"/>
              <a:gd name="T23" fmla="*/ 2147483647 h 254"/>
              <a:gd name="T24" fmla="*/ 2147483647 w 328"/>
              <a:gd name="T25" fmla="*/ 2147483647 h 254"/>
              <a:gd name="T26" fmla="*/ 2147483647 w 328"/>
              <a:gd name="T27" fmla="*/ 2147483647 h 254"/>
              <a:gd name="T28" fmla="*/ 2147483647 w 328"/>
              <a:gd name="T29" fmla="*/ 2147483647 h 254"/>
              <a:gd name="T30" fmla="*/ 2147483647 w 328"/>
              <a:gd name="T31" fmla="*/ 2147483647 h 254"/>
              <a:gd name="T32" fmla="*/ 2147483647 w 328"/>
              <a:gd name="T33" fmla="*/ 2147483647 h 254"/>
              <a:gd name="T34" fmla="*/ 2147483647 w 328"/>
              <a:gd name="T35" fmla="*/ 2147483647 h 254"/>
              <a:gd name="T36" fmla="*/ 2147483647 w 328"/>
              <a:gd name="T37" fmla="*/ 2147483647 h 254"/>
              <a:gd name="T38" fmla="*/ 2147483647 w 328"/>
              <a:gd name="T39" fmla="*/ 2147483647 h 254"/>
              <a:gd name="T40" fmla="*/ 2147483647 w 328"/>
              <a:gd name="T41" fmla="*/ 2147483647 h 254"/>
              <a:gd name="T42" fmla="*/ 2147483647 w 328"/>
              <a:gd name="T43" fmla="*/ 2147483647 h 254"/>
              <a:gd name="T44" fmla="*/ 2147483647 w 328"/>
              <a:gd name="T45" fmla="*/ 2147483647 h 254"/>
              <a:gd name="T46" fmla="*/ 2147483647 w 328"/>
              <a:gd name="T47" fmla="*/ 2147483647 h 254"/>
              <a:gd name="T48" fmla="*/ 2147483647 w 328"/>
              <a:gd name="T49" fmla="*/ 2147483647 h 254"/>
              <a:gd name="T50" fmla="*/ 2147483647 w 328"/>
              <a:gd name="T51" fmla="*/ 2147483647 h 254"/>
              <a:gd name="T52" fmla="*/ 2147483647 w 328"/>
              <a:gd name="T53" fmla="*/ 2147483647 h 254"/>
              <a:gd name="T54" fmla="*/ 2147483647 w 328"/>
              <a:gd name="T55" fmla="*/ 2147483647 h 254"/>
              <a:gd name="T56" fmla="*/ 2147483647 w 328"/>
              <a:gd name="T57" fmla="*/ 2147483647 h 254"/>
              <a:gd name="T58" fmla="*/ 2147483647 w 328"/>
              <a:gd name="T59" fmla="*/ 2147483647 h 254"/>
              <a:gd name="T60" fmla="*/ 2147483647 w 328"/>
              <a:gd name="T61" fmla="*/ 2147483647 h 254"/>
              <a:gd name="T62" fmla="*/ 2147483647 w 328"/>
              <a:gd name="T63" fmla="*/ 2147483647 h 254"/>
              <a:gd name="T64" fmla="*/ 2147483647 w 328"/>
              <a:gd name="T65" fmla="*/ 2147483647 h 254"/>
              <a:gd name="T66" fmla="*/ 2147483647 w 328"/>
              <a:gd name="T67" fmla="*/ 2147483647 h 254"/>
              <a:gd name="T68" fmla="*/ 2147483647 w 328"/>
              <a:gd name="T69" fmla="*/ 2147483647 h 254"/>
              <a:gd name="T70" fmla="*/ 2147483647 w 328"/>
              <a:gd name="T71" fmla="*/ 2147483647 h 2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8"/>
              <a:gd name="T109" fmla="*/ 0 h 254"/>
              <a:gd name="T110" fmla="*/ 328 w 328"/>
              <a:gd name="T111" fmla="*/ 254 h 2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8" h="254">
                <a:moveTo>
                  <a:pt x="7" y="30"/>
                </a:moveTo>
                <a:lnTo>
                  <a:pt x="6" y="35"/>
                </a:lnTo>
                <a:lnTo>
                  <a:pt x="0" y="41"/>
                </a:lnTo>
                <a:lnTo>
                  <a:pt x="1" y="53"/>
                </a:lnTo>
                <a:lnTo>
                  <a:pt x="11" y="72"/>
                </a:lnTo>
                <a:lnTo>
                  <a:pt x="23" y="74"/>
                </a:lnTo>
                <a:lnTo>
                  <a:pt x="26" y="82"/>
                </a:lnTo>
                <a:lnTo>
                  <a:pt x="25" y="103"/>
                </a:lnTo>
                <a:lnTo>
                  <a:pt x="20" y="109"/>
                </a:lnTo>
                <a:lnTo>
                  <a:pt x="5" y="121"/>
                </a:lnTo>
                <a:lnTo>
                  <a:pt x="3" y="126"/>
                </a:lnTo>
                <a:lnTo>
                  <a:pt x="7" y="143"/>
                </a:lnTo>
                <a:lnTo>
                  <a:pt x="9" y="156"/>
                </a:lnTo>
                <a:lnTo>
                  <a:pt x="5" y="168"/>
                </a:lnTo>
                <a:lnTo>
                  <a:pt x="0" y="177"/>
                </a:lnTo>
                <a:lnTo>
                  <a:pt x="7" y="188"/>
                </a:lnTo>
                <a:lnTo>
                  <a:pt x="14" y="186"/>
                </a:lnTo>
                <a:lnTo>
                  <a:pt x="25" y="200"/>
                </a:lnTo>
                <a:lnTo>
                  <a:pt x="26" y="212"/>
                </a:lnTo>
                <a:lnTo>
                  <a:pt x="26" y="229"/>
                </a:lnTo>
                <a:lnTo>
                  <a:pt x="25" y="237"/>
                </a:lnTo>
                <a:lnTo>
                  <a:pt x="37" y="253"/>
                </a:lnTo>
                <a:lnTo>
                  <a:pt x="63" y="247"/>
                </a:lnTo>
                <a:lnTo>
                  <a:pt x="93" y="237"/>
                </a:lnTo>
                <a:lnTo>
                  <a:pt x="115" y="223"/>
                </a:lnTo>
                <a:lnTo>
                  <a:pt x="126" y="212"/>
                </a:lnTo>
                <a:lnTo>
                  <a:pt x="141" y="233"/>
                </a:lnTo>
                <a:lnTo>
                  <a:pt x="152" y="228"/>
                </a:lnTo>
                <a:lnTo>
                  <a:pt x="167" y="233"/>
                </a:lnTo>
                <a:lnTo>
                  <a:pt x="177" y="236"/>
                </a:lnTo>
                <a:lnTo>
                  <a:pt x="195" y="228"/>
                </a:lnTo>
                <a:lnTo>
                  <a:pt x="206" y="224"/>
                </a:lnTo>
                <a:lnTo>
                  <a:pt x="206" y="214"/>
                </a:lnTo>
                <a:lnTo>
                  <a:pt x="208" y="198"/>
                </a:lnTo>
                <a:lnTo>
                  <a:pt x="218" y="193"/>
                </a:lnTo>
                <a:lnTo>
                  <a:pt x="230" y="198"/>
                </a:lnTo>
                <a:lnTo>
                  <a:pt x="232" y="204"/>
                </a:lnTo>
                <a:lnTo>
                  <a:pt x="241" y="191"/>
                </a:lnTo>
                <a:lnTo>
                  <a:pt x="265" y="179"/>
                </a:lnTo>
                <a:lnTo>
                  <a:pt x="286" y="177"/>
                </a:lnTo>
                <a:lnTo>
                  <a:pt x="305" y="177"/>
                </a:lnTo>
                <a:lnTo>
                  <a:pt x="301" y="158"/>
                </a:lnTo>
                <a:lnTo>
                  <a:pt x="299" y="148"/>
                </a:lnTo>
                <a:lnTo>
                  <a:pt x="279" y="133"/>
                </a:lnTo>
                <a:lnTo>
                  <a:pt x="278" y="128"/>
                </a:lnTo>
                <a:lnTo>
                  <a:pt x="289" y="111"/>
                </a:lnTo>
                <a:lnTo>
                  <a:pt x="300" y="109"/>
                </a:lnTo>
                <a:lnTo>
                  <a:pt x="297" y="100"/>
                </a:lnTo>
                <a:lnTo>
                  <a:pt x="303" y="83"/>
                </a:lnTo>
                <a:lnTo>
                  <a:pt x="303" y="74"/>
                </a:lnTo>
                <a:lnTo>
                  <a:pt x="306" y="55"/>
                </a:lnTo>
                <a:lnTo>
                  <a:pt x="310" y="47"/>
                </a:lnTo>
                <a:lnTo>
                  <a:pt x="321" y="49"/>
                </a:lnTo>
                <a:lnTo>
                  <a:pt x="327" y="35"/>
                </a:lnTo>
                <a:lnTo>
                  <a:pt x="321" y="23"/>
                </a:lnTo>
                <a:lnTo>
                  <a:pt x="318" y="8"/>
                </a:lnTo>
                <a:lnTo>
                  <a:pt x="310" y="10"/>
                </a:lnTo>
                <a:lnTo>
                  <a:pt x="273" y="2"/>
                </a:lnTo>
                <a:lnTo>
                  <a:pt x="249" y="0"/>
                </a:lnTo>
                <a:lnTo>
                  <a:pt x="226" y="6"/>
                </a:lnTo>
                <a:lnTo>
                  <a:pt x="206" y="15"/>
                </a:lnTo>
                <a:lnTo>
                  <a:pt x="182" y="29"/>
                </a:lnTo>
                <a:lnTo>
                  <a:pt x="164" y="43"/>
                </a:lnTo>
                <a:lnTo>
                  <a:pt x="147" y="45"/>
                </a:lnTo>
                <a:lnTo>
                  <a:pt x="123" y="40"/>
                </a:lnTo>
                <a:lnTo>
                  <a:pt x="100" y="49"/>
                </a:lnTo>
                <a:lnTo>
                  <a:pt x="87" y="52"/>
                </a:lnTo>
                <a:lnTo>
                  <a:pt x="71" y="47"/>
                </a:lnTo>
                <a:lnTo>
                  <a:pt x="47" y="37"/>
                </a:lnTo>
                <a:lnTo>
                  <a:pt x="35" y="33"/>
                </a:lnTo>
                <a:lnTo>
                  <a:pt x="17" y="30"/>
                </a:lnTo>
                <a:lnTo>
                  <a:pt x="7" y="3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2" name="Freeform 69"/>
          <p:cNvSpPr>
            <a:spLocks noChangeAspect="1"/>
          </p:cNvSpPr>
          <p:nvPr/>
        </p:nvSpPr>
        <p:spPr bwMode="auto">
          <a:xfrm>
            <a:off x="6941939" y="4045547"/>
            <a:ext cx="768747" cy="590748"/>
          </a:xfrm>
          <a:custGeom>
            <a:avLst/>
            <a:gdLst>
              <a:gd name="T0" fmla="*/ 2147483647 w 470"/>
              <a:gd name="T1" fmla="*/ 2147483647 h 361"/>
              <a:gd name="T2" fmla="*/ 2147483647 w 470"/>
              <a:gd name="T3" fmla="*/ 2147483647 h 361"/>
              <a:gd name="T4" fmla="*/ 2147483647 w 470"/>
              <a:gd name="T5" fmla="*/ 2147483647 h 361"/>
              <a:gd name="T6" fmla="*/ 2147483647 w 470"/>
              <a:gd name="T7" fmla="*/ 2147483647 h 361"/>
              <a:gd name="T8" fmla="*/ 2147483647 w 470"/>
              <a:gd name="T9" fmla="*/ 2147483647 h 361"/>
              <a:gd name="T10" fmla="*/ 0 w 470"/>
              <a:gd name="T11" fmla="*/ 2147483647 h 361"/>
              <a:gd name="T12" fmla="*/ 2147483647 w 470"/>
              <a:gd name="T13" fmla="*/ 2147483647 h 361"/>
              <a:gd name="T14" fmla="*/ 2147483647 w 470"/>
              <a:gd name="T15" fmla="*/ 2147483647 h 361"/>
              <a:gd name="T16" fmla="*/ 2147483647 w 470"/>
              <a:gd name="T17" fmla="*/ 2147483647 h 361"/>
              <a:gd name="T18" fmla="*/ 2147483647 w 470"/>
              <a:gd name="T19" fmla="*/ 2147483647 h 361"/>
              <a:gd name="T20" fmla="*/ 2147483647 w 470"/>
              <a:gd name="T21" fmla="*/ 2147483647 h 361"/>
              <a:gd name="T22" fmla="*/ 2147483647 w 470"/>
              <a:gd name="T23" fmla="*/ 2147483647 h 361"/>
              <a:gd name="T24" fmla="*/ 2147483647 w 470"/>
              <a:gd name="T25" fmla="*/ 2147483647 h 361"/>
              <a:gd name="T26" fmla="*/ 2147483647 w 470"/>
              <a:gd name="T27" fmla="*/ 2147483647 h 361"/>
              <a:gd name="T28" fmla="*/ 2147483647 w 470"/>
              <a:gd name="T29" fmla="*/ 2147483647 h 361"/>
              <a:gd name="T30" fmla="*/ 2147483647 w 470"/>
              <a:gd name="T31" fmla="*/ 2147483647 h 361"/>
              <a:gd name="T32" fmla="*/ 2147483647 w 470"/>
              <a:gd name="T33" fmla="*/ 2147483647 h 361"/>
              <a:gd name="T34" fmla="*/ 2147483647 w 470"/>
              <a:gd name="T35" fmla="*/ 2147483647 h 361"/>
              <a:gd name="T36" fmla="*/ 2147483647 w 470"/>
              <a:gd name="T37" fmla="*/ 2147483647 h 361"/>
              <a:gd name="T38" fmla="*/ 2147483647 w 470"/>
              <a:gd name="T39" fmla="*/ 2147483647 h 361"/>
              <a:gd name="T40" fmla="*/ 2147483647 w 470"/>
              <a:gd name="T41" fmla="*/ 2147483647 h 361"/>
              <a:gd name="T42" fmla="*/ 2147483647 w 470"/>
              <a:gd name="T43" fmla="*/ 2147483647 h 361"/>
              <a:gd name="T44" fmla="*/ 2147483647 w 470"/>
              <a:gd name="T45" fmla="*/ 2147483647 h 361"/>
              <a:gd name="T46" fmla="*/ 2147483647 w 470"/>
              <a:gd name="T47" fmla="*/ 2147483647 h 361"/>
              <a:gd name="T48" fmla="*/ 2147483647 w 470"/>
              <a:gd name="T49" fmla="*/ 2147483647 h 361"/>
              <a:gd name="T50" fmla="*/ 2147483647 w 470"/>
              <a:gd name="T51" fmla="*/ 2147483647 h 361"/>
              <a:gd name="T52" fmla="*/ 2147483647 w 470"/>
              <a:gd name="T53" fmla="*/ 2147483647 h 361"/>
              <a:gd name="T54" fmla="*/ 2147483647 w 470"/>
              <a:gd name="T55" fmla="*/ 2147483647 h 361"/>
              <a:gd name="T56" fmla="*/ 2147483647 w 470"/>
              <a:gd name="T57" fmla="*/ 2147483647 h 361"/>
              <a:gd name="T58" fmla="*/ 2147483647 w 470"/>
              <a:gd name="T59" fmla="*/ 2147483647 h 361"/>
              <a:gd name="T60" fmla="*/ 2147483647 w 470"/>
              <a:gd name="T61" fmla="*/ 2147483647 h 361"/>
              <a:gd name="T62" fmla="*/ 2147483647 w 470"/>
              <a:gd name="T63" fmla="*/ 2147483647 h 361"/>
              <a:gd name="T64" fmla="*/ 2147483647 w 470"/>
              <a:gd name="T65" fmla="*/ 2147483647 h 361"/>
              <a:gd name="T66" fmla="*/ 2147483647 w 470"/>
              <a:gd name="T67" fmla="*/ 2147483647 h 361"/>
              <a:gd name="T68" fmla="*/ 2147483647 w 470"/>
              <a:gd name="T69" fmla="*/ 2147483647 h 361"/>
              <a:gd name="T70" fmla="*/ 2147483647 w 470"/>
              <a:gd name="T71" fmla="*/ 2147483647 h 361"/>
              <a:gd name="T72" fmla="*/ 2147483647 w 470"/>
              <a:gd name="T73" fmla="*/ 2147483647 h 361"/>
              <a:gd name="T74" fmla="*/ 2147483647 w 470"/>
              <a:gd name="T75" fmla="*/ 2147483647 h 361"/>
              <a:gd name="T76" fmla="*/ 2147483647 w 470"/>
              <a:gd name="T77" fmla="*/ 2147483647 h 361"/>
              <a:gd name="T78" fmla="*/ 2147483647 w 470"/>
              <a:gd name="T79" fmla="*/ 2147483647 h 361"/>
              <a:gd name="T80" fmla="*/ 2147483647 w 470"/>
              <a:gd name="T81" fmla="*/ 2147483647 h 361"/>
              <a:gd name="T82" fmla="*/ 2147483647 w 470"/>
              <a:gd name="T83" fmla="*/ 0 h 361"/>
              <a:gd name="T84" fmla="*/ 2147483647 w 470"/>
              <a:gd name="T85" fmla="*/ 2147483647 h 361"/>
              <a:gd name="T86" fmla="*/ 2147483647 w 470"/>
              <a:gd name="T87" fmla="*/ 2147483647 h 361"/>
              <a:gd name="T88" fmla="*/ 2147483647 w 470"/>
              <a:gd name="T89" fmla="*/ 2147483647 h 361"/>
              <a:gd name="T90" fmla="*/ 2147483647 w 470"/>
              <a:gd name="T91" fmla="*/ 2147483647 h 361"/>
              <a:gd name="T92" fmla="*/ 2147483647 w 470"/>
              <a:gd name="T93" fmla="*/ 2147483647 h 361"/>
              <a:gd name="T94" fmla="*/ 2147483647 w 470"/>
              <a:gd name="T95" fmla="*/ 2147483647 h 361"/>
              <a:gd name="T96" fmla="*/ 2147483647 w 470"/>
              <a:gd name="T97" fmla="*/ 2147483647 h 361"/>
              <a:gd name="T98" fmla="*/ 2147483647 w 470"/>
              <a:gd name="T99" fmla="*/ 2147483647 h 361"/>
              <a:gd name="T100" fmla="*/ 2147483647 w 470"/>
              <a:gd name="T101" fmla="*/ 2147483647 h 361"/>
              <a:gd name="T102" fmla="*/ 2147483647 w 470"/>
              <a:gd name="T103" fmla="*/ 2147483647 h 36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0"/>
              <a:gd name="T157" fmla="*/ 0 h 361"/>
              <a:gd name="T158" fmla="*/ 470 w 470"/>
              <a:gd name="T159" fmla="*/ 361 h 36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0" h="361">
                <a:moveTo>
                  <a:pt x="113" y="32"/>
                </a:moveTo>
                <a:lnTo>
                  <a:pt x="104" y="42"/>
                </a:lnTo>
                <a:lnTo>
                  <a:pt x="98" y="49"/>
                </a:lnTo>
                <a:lnTo>
                  <a:pt x="87" y="51"/>
                </a:lnTo>
                <a:lnTo>
                  <a:pt x="82" y="107"/>
                </a:lnTo>
                <a:lnTo>
                  <a:pt x="81" y="117"/>
                </a:lnTo>
                <a:lnTo>
                  <a:pt x="68" y="138"/>
                </a:lnTo>
                <a:lnTo>
                  <a:pt x="53" y="152"/>
                </a:lnTo>
                <a:lnTo>
                  <a:pt x="43" y="163"/>
                </a:lnTo>
                <a:lnTo>
                  <a:pt x="16" y="170"/>
                </a:lnTo>
                <a:lnTo>
                  <a:pt x="2" y="182"/>
                </a:lnTo>
                <a:lnTo>
                  <a:pt x="0" y="193"/>
                </a:lnTo>
                <a:lnTo>
                  <a:pt x="9" y="201"/>
                </a:lnTo>
                <a:lnTo>
                  <a:pt x="14" y="213"/>
                </a:lnTo>
                <a:lnTo>
                  <a:pt x="13" y="221"/>
                </a:lnTo>
                <a:lnTo>
                  <a:pt x="14" y="231"/>
                </a:lnTo>
                <a:lnTo>
                  <a:pt x="22" y="236"/>
                </a:lnTo>
                <a:lnTo>
                  <a:pt x="35" y="236"/>
                </a:lnTo>
                <a:lnTo>
                  <a:pt x="39" y="246"/>
                </a:lnTo>
                <a:lnTo>
                  <a:pt x="44" y="265"/>
                </a:lnTo>
                <a:lnTo>
                  <a:pt x="46" y="279"/>
                </a:lnTo>
                <a:lnTo>
                  <a:pt x="50" y="291"/>
                </a:lnTo>
                <a:lnTo>
                  <a:pt x="59" y="294"/>
                </a:lnTo>
                <a:lnTo>
                  <a:pt x="65" y="291"/>
                </a:lnTo>
                <a:lnTo>
                  <a:pt x="76" y="282"/>
                </a:lnTo>
                <a:lnTo>
                  <a:pt x="89" y="292"/>
                </a:lnTo>
                <a:lnTo>
                  <a:pt x="87" y="302"/>
                </a:lnTo>
                <a:lnTo>
                  <a:pt x="89" y="308"/>
                </a:lnTo>
                <a:lnTo>
                  <a:pt x="95" y="310"/>
                </a:lnTo>
                <a:lnTo>
                  <a:pt x="104" y="321"/>
                </a:lnTo>
                <a:lnTo>
                  <a:pt x="102" y="333"/>
                </a:lnTo>
                <a:lnTo>
                  <a:pt x="104" y="339"/>
                </a:lnTo>
                <a:lnTo>
                  <a:pt x="119" y="339"/>
                </a:lnTo>
                <a:lnTo>
                  <a:pt x="137" y="347"/>
                </a:lnTo>
                <a:lnTo>
                  <a:pt x="169" y="360"/>
                </a:lnTo>
                <a:lnTo>
                  <a:pt x="182" y="360"/>
                </a:lnTo>
                <a:lnTo>
                  <a:pt x="200" y="357"/>
                </a:lnTo>
                <a:lnTo>
                  <a:pt x="215" y="350"/>
                </a:lnTo>
                <a:lnTo>
                  <a:pt x="241" y="355"/>
                </a:lnTo>
                <a:lnTo>
                  <a:pt x="254" y="354"/>
                </a:lnTo>
                <a:lnTo>
                  <a:pt x="260" y="352"/>
                </a:lnTo>
                <a:lnTo>
                  <a:pt x="276" y="341"/>
                </a:lnTo>
                <a:lnTo>
                  <a:pt x="312" y="319"/>
                </a:lnTo>
                <a:lnTo>
                  <a:pt x="339" y="310"/>
                </a:lnTo>
                <a:lnTo>
                  <a:pt x="354" y="309"/>
                </a:lnTo>
                <a:lnTo>
                  <a:pt x="376" y="314"/>
                </a:lnTo>
                <a:lnTo>
                  <a:pt x="395" y="316"/>
                </a:lnTo>
                <a:lnTo>
                  <a:pt x="404" y="319"/>
                </a:lnTo>
                <a:lnTo>
                  <a:pt x="419" y="317"/>
                </a:lnTo>
                <a:lnTo>
                  <a:pt x="421" y="304"/>
                </a:lnTo>
                <a:lnTo>
                  <a:pt x="421" y="279"/>
                </a:lnTo>
                <a:lnTo>
                  <a:pt x="423" y="253"/>
                </a:lnTo>
                <a:lnTo>
                  <a:pt x="431" y="239"/>
                </a:lnTo>
                <a:lnTo>
                  <a:pt x="439" y="236"/>
                </a:lnTo>
                <a:lnTo>
                  <a:pt x="447" y="241"/>
                </a:lnTo>
                <a:lnTo>
                  <a:pt x="455" y="236"/>
                </a:lnTo>
                <a:lnTo>
                  <a:pt x="460" y="230"/>
                </a:lnTo>
                <a:lnTo>
                  <a:pt x="458" y="222"/>
                </a:lnTo>
                <a:lnTo>
                  <a:pt x="467" y="220"/>
                </a:lnTo>
                <a:lnTo>
                  <a:pt x="469" y="211"/>
                </a:lnTo>
                <a:lnTo>
                  <a:pt x="460" y="206"/>
                </a:lnTo>
                <a:lnTo>
                  <a:pt x="445" y="203"/>
                </a:lnTo>
                <a:lnTo>
                  <a:pt x="434" y="206"/>
                </a:lnTo>
                <a:lnTo>
                  <a:pt x="417" y="209"/>
                </a:lnTo>
                <a:lnTo>
                  <a:pt x="401" y="209"/>
                </a:lnTo>
                <a:lnTo>
                  <a:pt x="390" y="203"/>
                </a:lnTo>
                <a:lnTo>
                  <a:pt x="385" y="193"/>
                </a:lnTo>
                <a:lnTo>
                  <a:pt x="385" y="179"/>
                </a:lnTo>
                <a:lnTo>
                  <a:pt x="384" y="166"/>
                </a:lnTo>
                <a:lnTo>
                  <a:pt x="376" y="156"/>
                </a:lnTo>
                <a:lnTo>
                  <a:pt x="371" y="146"/>
                </a:lnTo>
                <a:lnTo>
                  <a:pt x="371" y="133"/>
                </a:lnTo>
                <a:lnTo>
                  <a:pt x="373" y="120"/>
                </a:lnTo>
                <a:lnTo>
                  <a:pt x="373" y="111"/>
                </a:lnTo>
                <a:lnTo>
                  <a:pt x="365" y="92"/>
                </a:lnTo>
                <a:lnTo>
                  <a:pt x="352" y="78"/>
                </a:lnTo>
                <a:lnTo>
                  <a:pt x="347" y="65"/>
                </a:lnTo>
                <a:lnTo>
                  <a:pt x="345" y="55"/>
                </a:lnTo>
                <a:lnTo>
                  <a:pt x="343" y="51"/>
                </a:lnTo>
                <a:lnTo>
                  <a:pt x="325" y="37"/>
                </a:lnTo>
                <a:lnTo>
                  <a:pt x="319" y="26"/>
                </a:lnTo>
                <a:lnTo>
                  <a:pt x="311" y="8"/>
                </a:lnTo>
                <a:lnTo>
                  <a:pt x="304" y="2"/>
                </a:lnTo>
                <a:lnTo>
                  <a:pt x="296" y="0"/>
                </a:lnTo>
                <a:lnTo>
                  <a:pt x="289" y="4"/>
                </a:lnTo>
                <a:lnTo>
                  <a:pt x="280" y="12"/>
                </a:lnTo>
                <a:lnTo>
                  <a:pt x="276" y="14"/>
                </a:lnTo>
                <a:lnTo>
                  <a:pt x="261" y="14"/>
                </a:lnTo>
                <a:lnTo>
                  <a:pt x="252" y="16"/>
                </a:lnTo>
                <a:lnTo>
                  <a:pt x="245" y="24"/>
                </a:lnTo>
                <a:lnTo>
                  <a:pt x="233" y="28"/>
                </a:lnTo>
                <a:lnTo>
                  <a:pt x="220" y="27"/>
                </a:lnTo>
                <a:lnTo>
                  <a:pt x="214" y="20"/>
                </a:lnTo>
                <a:lnTo>
                  <a:pt x="200" y="12"/>
                </a:lnTo>
                <a:lnTo>
                  <a:pt x="189" y="16"/>
                </a:lnTo>
                <a:lnTo>
                  <a:pt x="174" y="22"/>
                </a:lnTo>
                <a:lnTo>
                  <a:pt x="163" y="24"/>
                </a:lnTo>
                <a:lnTo>
                  <a:pt x="154" y="20"/>
                </a:lnTo>
                <a:lnTo>
                  <a:pt x="143" y="14"/>
                </a:lnTo>
                <a:lnTo>
                  <a:pt x="128" y="18"/>
                </a:lnTo>
                <a:lnTo>
                  <a:pt x="119" y="24"/>
                </a:lnTo>
                <a:lnTo>
                  <a:pt x="115" y="26"/>
                </a:lnTo>
                <a:lnTo>
                  <a:pt x="113" y="27"/>
                </a:lnTo>
                <a:lnTo>
                  <a:pt x="109" y="28"/>
                </a:lnTo>
                <a:lnTo>
                  <a:pt x="113" y="3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3" name="Freeform 70"/>
          <p:cNvSpPr>
            <a:spLocks noChangeAspect="1"/>
          </p:cNvSpPr>
          <p:nvPr/>
        </p:nvSpPr>
        <p:spPr bwMode="auto">
          <a:xfrm>
            <a:off x="4587976" y="2759573"/>
            <a:ext cx="425648" cy="408880"/>
          </a:xfrm>
          <a:custGeom>
            <a:avLst/>
            <a:gdLst>
              <a:gd name="T0" fmla="*/ 2147483647 w 260"/>
              <a:gd name="T1" fmla="*/ 2147483647 h 250"/>
              <a:gd name="T2" fmla="*/ 2147483647 w 260"/>
              <a:gd name="T3" fmla="*/ 2147483647 h 250"/>
              <a:gd name="T4" fmla="*/ 2147483647 w 260"/>
              <a:gd name="T5" fmla="*/ 2147483647 h 250"/>
              <a:gd name="T6" fmla="*/ 2147483647 w 260"/>
              <a:gd name="T7" fmla="*/ 2147483647 h 250"/>
              <a:gd name="T8" fmla="*/ 2147483647 w 260"/>
              <a:gd name="T9" fmla="*/ 2147483647 h 250"/>
              <a:gd name="T10" fmla="*/ 2147483647 w 260"/>
              <a:gd name="T11" fmla="*/ 2147483647 h 250"/>
              <a:gd name="T12" fmla="*/ 2147483647 w 260"/>
              <a:gd name="T13" fmla="*/ 2147483647 h 250"/>
              <a:gd name="T14" fmla="*/ 2147483647 w 260"/>
              <a:gd name="T15" fmla="*/ 2147483647 h 250"/>
              <a:gd name="T16" fmla="*/ 2147483647 w 260"/>
              <a:gd name="T17" fmla="*/ 2147483647 h 250"/>
              <a:gd name="T18" fmla="*/ 2147483647 w 260"/>
              <a:gd name="T19" fmla="*/ 2147483647 h 250"/>
              <a:gd name="T20" fmla="*/ 2147483647 w 260"/>
              <a:gd name="T21" fmla="*/ 2147483647 h 250"/>
              <a:gd name="T22" fmla="*/ 2147483647 w 260"/>
              <a:gd name="T23" fmla="*/ 2147483647 h 250"/>
              <a:gd name="T24" fmla="*/ 2147483647 w 260"/>
              <a:gd name="T25" fmla="*/ 2147483647 h 250"/>
              <a:gd name="T26" fmla="*/ 2147483647 w 260"/>
              <a:gd name="T27" fmla="*/ 2147483647 h 250"/>
              <a:gd name="T28" fmla="*/ 2147483647 w 260"/>
              <a:gd name="T29" fmla="*/ 2147483647 h 250"/>
              <a:gd name="T30" fmla="*/ 2147483647 w 260"/>
              <a:gd name="T31" fmla="*/ 2147483647 h 250"/>
              <a:gd name="T32" fmla="*/ 2147483647 w 260"/>
              <a:gd name="T33" fmla="*/ 2147483647 h 250"/>
              <a:gd name="T34" fmla="*/ 2147483647 w 260"/>
              <a:gd name="T35" fmla="*/ 2147483647 h 250"/>
              <a:gd name="T36" fmla="*/ 2147483647 w 260"/>
              <a:gd name="T37" fmla="*/ 2147483647 h 250"/>
              <a:gd name="T38" fmla="*/ 2147483647 w 260"/>
              <a:gd name="T39" fmla="*/ 2147483647 h 250"/>
              <a:gd name="T40" fmla="*/ 2147483647 w 260"/>
              <a:gd name="T41" fmla="*/ 2147483647 h 250"/>
              <a:gd name="T42" fmla="*/ 2147483647 w 260"/>
              <a:gd name="T43" fmla="*/ 2147483647 h 250"/>
              <a:gd name="T44" fmla="*/ 2147483647 w 260"/>
              <a:gd name="T45" fmla="*/ 2147483647 h 250"/>
              <a:gd name="T46" fmla="*/ 2147483647 w 260"/>
              <a:gd name="T47" fmla="*/ 2147483647 h 250"/>
              <a:gd name="T48" fmla="*/ 2147483647 w 260"/>
              <a:gd name="T49" fmla="*/ 0 h 250"/>
              <a:gd name="T50" fmla="*/ 2147483647 w 260"/>
              <a:gd name="T51" fmla="*/ 2147483647 h 250"/>
              <a:gd name="T52" fmla="*/ 2147483647 w 260"/>
              <a:gd name="T53" fmla="*/ 2147483647 h 250"/>
              <a:gd name="T54" fmla="*/ 2147483647 w 260"/>
              <a:gd name="T55" fmla="*/ 2147483647 h 250"/>
              <a:gd name="T56" fmla="*/ 2147483647 w 260"/>
              <a:gd name="T57" fmla="*/ 2147483647 h 250"/>
              <a:gd name="T58" fmla="*/ 2147483647 w 260"/>
              <a:gd name="T59" fmla="*/ 2147483647 h 250"/>
              <a:gd name="T60" fmla="*/ 2147483647 w 260"/>
              <a:gd name="T61" fmla="*/ 2147483647 h 250"/>
              <a:gd name="T62" fmla="*/ 2147483647 w 260"/>
              <a:gd name="T63" fmla="*/ 2147483647 h 250"/>
              <a:gd name="T64" fmla="*/ 2147483647 w 260"/>
              <a:gd name="T65" fmla="*/ 2147483647 h 250"/>
              <a:gd name="T66" fmla="*/ 2147483647 w 260"/>
              <a:gd name="T67" fmla="*/ 2147483647 h 250"/>
              <a:gd name="T68" fmla="*/ 2147483647 w 260"/>
              <a:gd name="T69" fmla="*/ 2147483647 h 250"/>
              <a:gd name="T70" fmla="*/ 2147483647 w 260"/>
              <a:gd name="T71" fmla="*/ 2147483647 h 2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0"/>
              <a:gd name="T109" fmla="*/ 0 h 250"/>
              <a:gd name="T110" fmla="*/ 260 w 260"/>
              <a:gd name="T111" fmla="*/ 250 h 2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0" h="250">
                <a:moveTo>
                  <a:pt x="96" y="94"/>
                </a:moveTo>
                <a:lnTo>
                  <a:pt x="93" y="103"/>
                </a:lnTo>
                <a:lnTo>
                  <a:pt x="96" y="117"/>
                </a:lnTo>
                <a:lnTo>
                  <a:pt x="91" y="125"/>
                </a:lnTo>
                <a:lnTo>
                  <a:pt x="83" y="119"/>
                </a:lnTo>
                <a:lnTo>
                  <a:pt x="74" y="121"/>
                </a:lnTo>
                <a:lnTo>
                  <a:pt x="74" y="131"/>
                </a:lnTo>
                <a:lnTo>
                  <a:pt x="54" y="150"/>
                </a:lnTo>
                <a:lnTo>
                  <a:pt x="43" y="154"/>
                </a:lnTo>
                <a:lnTo>
                  <a:pt x="28" y="171"/>
                </a:lnTo>
                <a:lnTo>
                  <a:pt x="19" y="176"/>
                </a:lnTo>
                <a:lnTo>
                  <a:pt x="11" y="175"/>
                </a:lnTo>
                <a:lnTo>
                  <a:pt x="8" y="178"/>
                </a:lnTo>
                <a:lnTo>
                  <a:pt x="5" y="181"/>
                </a:lnTo>
                <a:lnTo>
                  <a:pt x="10" y="188"/>
                </a:lnTo>
                <a:lnTo>
                  <a:pt x="10" y="199"/>
                </a:lnTo>
                <a:lnTo>
                  <a:pt x="0" y="210"/>
                </a:lnTo>
                <a:lnTo>
                  <a:pt x="4" y="221"/>
                </a:lnTo>
                <a:lnTo>
                  <a:pt x="15" y="221"/>
                </a:lnTo>
                <a:lnTo>
                  <a:pt x="19" y="213"/>
                </a:lnTo>
                <a:lnTo>
                  <a:pt x="26" y="220"/>
                </a:lnTo>
                <a:lnTo>
                  <a:pt x="17" y="226"/>
                </a:lnTo>
                <a:lnTo>
                  <a:pt x="21" y="236"/>
                </a:lnTo>
                <a:lnTo>
                  <a:pt x="26" y="238"/>
                </a:lnTo>
                <a:lnTo>
                  <a:pt x="46" y="241"/>
                </a:lnTo>
                <a:lnTo>
                  <a:pt x="50" y="243"/>
                </a:lnTo>
                <a:lnTo>
                  <a:pt x="69" y="249"/>
                </a:lnTo>
                <a:lnTo>
                  <a:pt x="76" y="246"/>
                </a:lnTo>
                <a:lnTo>
                  <a:pt x="93" y="236"/>
                </a:lnTo>
                <a:lnTo>
                  <a:pt x="117" y="241"/>
                </a:lnTo>
                <a:lnTo>
                  <a:pt x="159" y="241"/>
                </a:lnTo>
                <a:lnTo>
                  <a:pt x="183" y="236"/>
                </a:lnTo>
                <a:lnTo>
                  <a:pt x="194" y="218"/>
                </a:lnTo>
                <a:lnTo>
                  <a:pt x="209" y="210"/>
                </a:lnTo>
                <a:lnTo>
                  <a:pt x="213" y="199"/>
                </a:lnTo>
                <a:lnTo>
                  <a:pt x="218" y="185"/>
                </a:lnTo>
                <a:lnTo>
                  <a:pt x="229" y="175"/>
                </a:lnTo>
                <a:lnTo>
                  <a:pt x="239" y="150"/>
                </a:lnTo>
                <a:lnTo>
                  <a:pt x="237" y="121"/>
                </a:lnTo>
                <a:lnTo>
                  <a:pt x="259" y="108"/>
                </a:lnTo>
                <a:lnTo>
                  <a:pt x="246" y="96"/>
                </a:lnTo>
                <a:lnTo>
                  <a:pt x="242" y="76"/>
                </a:lnTo>
                <a:lnTo>
                  <a:pt x="234" y="68"/>
                </a:lnTo>
                <a:lnTo>
                  <a:pt x="224" y="68"/>
                </a:lnTo>
                <a:lnTo>
                  <a:pt x="215" y="63"/>
                </a:lnTo>
                <a:lnTo>
                  <a:pt x="198" y="42"/>
                </a:lnTo>
                <a:lnTo>
                  <a:pt x="205" y="37"/>
                </a:lnTo>
                <a:lnTo>
                  <a:pt x="235" y="8"/>
                </a:lnTo>
                <a:lnTo>
                  <a:pt x="232" y="0"/>
                </a:lnTo>
                <a:lnTo>
                  <a:pt x="223" y="2"/>
                </a:lnTo>
                <a:lnTo>
                  <a:pt x="191" y="4"/>
                </a:lnTo>
                <a:lnTo>
                  <a:pt x="180" y="12"/>
                </a:lnTo>
                <a:lnTo>
                  <a:pt x="172" y="17"/>
                </a:lnTo>
                <a:lnTo>
                  <a:pt x="161" y="16"/>
                </a:lnTo>
                <a:lnTo>
                  <a:pt x="154" y="20"/>
                </a:lnTo>
                <a:lnTo>
                  <a:pt x="159" y="29"/>
                </a:lnTo>
                <a:lnTo>
                  <a:pt x="175" y="40"/>
                </a:lnTo>
                <a:lnTo>
                  <a:pt x="164" y="42"/>
                </a:lnTo>
                <a:lnTo>
                  <a:pt x="135" y="45"/>
                </a:lnTo>
                <a:lnTo>
                  <a:pt x="117" y="37"/>
                </a:lnTo>
                <a:lnTo>
                  <a:pt x="97" y="29"/>
                </a:lnTo>
                <a:lnTo>
                  <a:pt x="91" y="34"/>
                </a:lnTo>
                <a:lnTo>
                  <a:pt x="86" y="49"/>
                </a:lnTo>
                <a:lnTo>
                  <a:pt x="87" y="57"/>
                </a:lnTo>
                <a:lnTo>
                  <a:pt x="85" y="60"/>
                </a:lnTo>
                <a:lnTo>
                  <a:pt x="74" y="65"/>
                </a:lnTo>
                <a:lnTo>
                  <a:pt x="75" y="80"/>
                </a:lnTo>
                <a:lnTo>
                  <a:pt x="74" y="84"/>
                </a:lnTo>
                <a:lnTo>
                  <a:pt x="62" y="100"/>
                </a:lnTo>
                <a:lnTo>
                  <a:pt x="72" y="115"/>
                </a:lnTo>
                <a:lnTo>
                  <a:pt x="76" y="113"/>
                </a:lnTo>
                <a:lnTo>
                  <a:pt x="96" y="94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4" name="Freeform 71"/>
          <p:cNvSpPr>
            <a:spLocks noChangeAspect="1"/>
          </p:cNvSpPr>
          <p:nvPr/>
        </p:nvSpPr>
        <p:spPr bwMode="auto">
          <a:xfrm>
            <a:off x="6366670" y="3208437"/>
            <a:ext cx="34826" cy="34825"/>
          </a:xfrm>
          <a:custGeom>
            <a:avLst/>
            <a:gdLst>
              <a:gd name="T0" fmla="*/ 2147483647 w 21"/>
              <a:gd name="T1" fmla="*/ 0 h 21"/>
              <a:gd name="T2" fmla="*/ 0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21"/>
              <a:gd name="T20" fmla="*/ 21 w 21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21">
                <a:moveTo>
                  <a:pt x="1" y="0"/>
                </a:moveTo>
                <a:lnTo>
                  <a:pt x="0" y="4"/>
                </a:lnTo>
                <a:lnTo>
                  <a:pt x="1" y="14"/>
                </a:lnTo>
                <a:lnTo>
                  <a:pt x="12" y="20"/>
                </a:lnTo>
                <a:lnTo>
                  <a:pt x="20" y="12"/>
                </a:lnTo>
                <a:lnTo>
                  <a:pt x="1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5" name="Freeform 72"/>
          <p:cNvSpPr>
            <a:spLocks noChangeAspect="1"/>
          </p:cNvSpPr>
          <p:nvPr/>
        </p:nvSpPr>
        <p:spPr bwMode="auto">
          <a:xfrm>
            <a:off x="5760443" y="3114280"/>
            <a:ext cx="715864" cy="1003498"/>
          </a:xfrm>
          <a:custGeom>
            <a:avLst/>
            <a:gdLst>
              <a:gd name="T0" fmla="*/ 2147483647 w 437"/>
              <a:gd name="T1" fmla="*/ 2147483647 h 614"/>
              <a:gd name="T2" fmla="*/ 2147483647 w 437"/>
              <a:gd name="T3" fmla="*/ 2147483647 h 614"/>
              <a:gd name="T4" fmla="*/ 2147483647 w 437"/>
              <a:gd name="T5" fmla="*/ 2147483647 h 614"/>
              <a:gd name="T6" fmla="*/ 2147483647 w 437"/>
              <a:gd name="T7" fmla="*/ 2147483647 h 614"/>
              <a:gd name="T8" fmla="*/ 2147483647 w 437"/>
              <a:gd name="T9" fmla="*/ 2147483647 h 614"/>
              <a:gd name="T10" fmla="*/ 2147483647 w 437"/>
              <a:gd name="T11" fmla="*/ 2147483647 h 614"/>
              <a:gd name="T12" fmla="*/ 2147483647 w 437"/>
              <a:gd name="T13" fmla="*/ 2147483647 h 614"/>
              <a:gd name="T14" fmla="*/ 2147483647 w 437"/>
              <a:gd name="T15" fmla="*/ 2147483647 h 614"/>
              <a:gd name="T16" fmla="*/ 2147483647 w 437"/>
              <a:gd name="T17" fmla="*/ 2147483647 h 614"/>
              <a:gd name="T18" fmla="*/ 2147483647 w 437"/>
              <a:gd name="T19" fmla="*/ 2147483647 h 614"/>
              <a:gd name="T20" fmla="*/ 2147483647 w 437"/>
              <a:gd name="T21" fmla="*/ 2147483647 h 614"/>
              <a:gd name="T22" fmla="*/ 2147483647 w 437"/>
              <a:gd name="T23" fmla="*/ 2147483647 h 614"/>
              <a:gd name="T24" fmla="*/ 2147483647 w 437"/>
              <a:gd name="T25" fmla="*/ 2147483647 h 614"/>
              <a:gd name="T26" fmla="*/ 2147483647 w 437"/>
              <a:gd name="T27" fmla="*/ 2147483647 h 614"/>
              <a:gd name="T28" fmla="*/ 2147483647 w 437"/>
              <a:gd name="T29" fmla="*/ 2147483647 h 614"/>
              <a:gd name="T30" fmla="*/ 2147483647 w 437"/>
              <a:gd name="T31" fmla="*/ 2147483647 h 614"/>
              <a:gd name="T32" fmla="*/ 2147483647 w 437"/>
              <a:gd name="T33" fmla="*/ 2147483647 h 614"/>
              <a:gd name="T34" fmla="*/ 0 w 437"/>
              <a:gd name="T35" fmla="*/ 2147483647 h 614"/>
              <a:gd name="T36" fmla="*/ 2147483647 w 437"/>
              <a:gd name="T37" fmla="*/ 2147483647 h 614"/>
              <a:gd name="T38" fmla="*/ 2147483647 w 437"/>
              <a:gd name="T39" fmla="*/ 2147483647 h 614"/>
              <a:gd name="T40" fmla="*/ 2147483647 w 437"/>
              <a:gd name="T41" fmla="*/ 2147483647 h 614"/>
              <a:gd name="T42" fmla="*/ 2147483647 w 437"/>
              <a:gd name="T43" fmla="*/ 2147483647 h 614"/>
              <a:gd name="T44" fmla="*/ 2147483647 w 437"/>
              <a:gd name="T45" fmla="*/ 2147483647 h 614"/>
              <a:gd name="T46" fmla="*/ 2147483647 w 437"/>
              <a:gd name="T47" fmla="*/ 2147483647 h 614"/>
              <a:gd name="T48" fmla="*/ 2147483647 w 437"/>
              <a:gd name="T49" fmla="*/ 2147483647 h 614"/>
              <a:gd name="T50" fmla="*/ 2147483647 w 437"/>
              <a:gd name="T51" fmla="*/ 2147483647 h 614"/>
              <a:gd name="T52" fmla="*/ 2147483647 w 437"/>
              <a:gd name="T53" fmla="*/ 2147483647 h 614"/>
              <a:gd name="T54" fmla="*/ 2147483647 w 437"/>
              <a:gd name="T55" fmla="*/ 2147483647 h 614"/>
              <a:gd name="T56" fmla="*/ 2147483647 w 437"/>
              <a:gd name="T57" fmla="*/ 2147483647 h 614"/>
              <a:gd name="T58" fmla="*/ 2147483647 w 437"/>
              <a:gd name="T59" fmla="*/ 2147483647 h 614"/>
              <a:gd name="T60" fmla="*/ 2147483647 w 437"/>
              <a:gd name="T61" fmla="*/ 2147483647 h 614"/>
              <a:gd name="T62" fmla="*/ 2147483647 w 437"/>
              <a:gd name="T63" fmla="*/ 2147483647 h 614"/>
              <a:gd name="T64" fmla="*/ 2147483647 w 437"/>
              <a:gd name="T65" fmla="*/ 2147483647 h 614"/>
              <a:gd name="T66" fmla="*/ 2147483647 w 437"/>
              <a:gd name="T67" fmla="*/ 2147483647 h 614"/>
              <a:gd name="T68" fmla="*/ 2147483647 w 437"/>
              <a:gd name="T69" fmla="*/ 2147483647 h 614"/>
              <a:gd name="T70" fmla="*/ 2147483647 w 437"/>
              <a:gd name="T71" fmla="*/ 2147483647 h 614"/>
              <a:gd name="T72" fmla="*/ 2147483647 w 437"/>
              <a:gd name="T73" fmla="*/ 2147483647 h 614"/>
              <a:gd name="T74" fmla="*/ 2147483647 w 437"/>
              <a:gd name="T75" fmla="*/ 2147483647 h 614"/>
              <a:gd name="T76" fmla="*/ 2147483647 w 437"/>
              <a:gd name="T77" fmla="*/ 2147483647 h 614"/>
              <a:gd name="T78" fmla="*/ 2147483647 w 437"/>
              <a:gd name="T79" fmla="*/ 2147483647 h 614"/>
              <a:gd name="T80" fmla="*/ 2147483647 w 437"/>
              <a:gd name="T81" fmla="*/ 2147483647 h 614"/>
              <a:gd name="T82" fmla="*/ 2147483647 w 437"/>
              <a:gd name="T83" fmla="*/ 2147483647 h 614"/>
              <a:gd name="T84" fmla="*/ 2147483647 w 437"/>
              <a:gd name="T85" fmla="*/ 2147483647 h 614"/>
              <a:gd name="T86" fmla="*/ 2147483647 w 437"/>
              <a:gd name="T87" fmla="*/ 2147483647 h 614"/>
              <a:gd name="T88" fmla="*/ 2147483647 w 437"/>
              <a:gd name="T89" fmla="*/ 2147483647 h 614"/>
              <a:gd name="T90" fmla="*/ 2147483647 w 437"/>
              <a:gd name="T91" fmla="*/ 2147483647 h 614"/>
              <a:gd name="T92" fmla="*/ 2147483647 w 437"/>
              <a:gd name="T93" fmla="*/ 2147483647 h 614"/>
              <a:gd name="T94" fmla="*/ 2147483647 w 437"/>
              <a:gd name="T95" fmla="*/ 2147483647 h 614"/>
              <a:gd name="T96" fmla="*/ 2147483647 w 437"/>
              <a:gd name="T97" fmla="*/ 2147483647 h 614"/>
              <a:gd name="T98" fmla="*/ 2147483647 w 437"/>
              <a:gd name="T99" fmla="*/ 2147483647 h 614"/>
              <a:gd name="T100" fmla="*/ 2147483647 w 437"/>
              <a:gd name="T101" fmla="*/ 2147483647 h 614"/>
              <a:gd name="T102" fmla="*/ 2147483647 w 437"/>
              <a:gd name="T103" fmla="*/ 2147483647 h 614"/>
              <a:gd name="T104" fmla="*/ 2147483647 w 437"/>
              <a:gd name="T105" fmla="*/ 2147483647 h 6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37"/>
              <a:gd name="T160" fmla="*/ 0 h 614"/>
              <a:gd name="T161" fmla="*/ 437 w 437"/>
              <a:gd name="T162" fmla="*/ 614 h 61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37" h="614">
                <a:moveTo>
                  <a:pt x="180" y="0"/>
                </a:moveTo>
                <a:lnTo>
                  <a:pt x="171" y="6"/>
                </a:lnTo>
                <a:lnTo>
                  <a:pt x="171" y="14"/>
                </a:lnTo>
                <a:lnTo>
                  <a:pt x="172" y="20"/>
                </a:lnTo>
                <a:lnTo>
                  <a:pt x="174" y="30"/>
                </a:lnTo>
                <a:lnTo>
                  <a:pt x="176" y="43"/>
                </a:lnTo>
                <a:lnTo>
                  <a:pt x="171" y="48"/>
                </a:lnTo>
                <a:lnTo>
                  <a:pt x="171" y="57"/>
                </a:lnTo>
                <a:lnTo>
                  <a:pt x="172" y="65"/>
                </a:lnTo>
                <a:lnTo>
                  <a:pt x="185" y="76"/>
                </a:lnTo>
                <a:lnTo>
                  <a:pt x="193" y="78"/>
                </a:lnTo>
                <a:lnTo>
                  <a:pt x="196" y="96"/>
                </a:lnTo>
                <a:lnTo>
                  <a:pt x="178" y="91"/>
                </a:lnTo>
                <a:lnTo>
                  <a:pt x="169" y="82"/>
                </a:lnTo>
                <a:lnTo>
                  <a:pt x="161" y="86"/>
                </a:lnTo>
                <a:lnTo>
                  <a:pt x="147" y="105"/>
                </a:lnTo>
                <a:lnTo>
                  <a:pt x="141" y="111"/>
                </a:lnTo>
                <a:lnTo>
                  <a:pt x="134" y="109"/>
                </a:lnTo>
                <a:lnTo>
                  <a:pt x="133" y="101"/>
                </a:lnTo>
                <a:lnTo>
                  <a:pt x="128" y="95"/>
                </a:lnTo>
                <a:lnTo>
                  <a:pt x="115" y="90"/>
                </a:lnTo>
                <a:lnTo>
                  <a:pt x="96" y="90"/>
                </a:lnTo>
                <a:lnTo>
                  <a:pt x="90" y="98"/>
                </a:lnTo>
                <a:lnTo>
                  <a:pt x="80" y="109"/>
                </a:lnTo>
                <a:lnTo>
                  <a:pt x="88" y="117"/>
                </a:lnTo>
                <a:lnTo>
                  <a:pt x="88" y="133"/>
                </a:lnTo>
                <a:lnTo>
                  <a:pt x="87" y="141"/>
                </a:lnTo>
                <a:lnTo>
                  <a:pt x="83" y="148"/>
                </a:lnTo>
                <a:lnTo>
                  <a:pt x="72" y="156"/>
                </a:lnTo>
                <a:lnTo>
                  <a:pt x="69" y="158"/>
                </a:lnTo>
                <a:lnTo>
                  <a:pt x="71" y="169"/>
                </a:lnTo>
                <a:lnTo>
                  <a:pt x="76" y="177"/>
                </a:lnTo>
                <a:lnTo>
                  <a:pt x="72" y="187"/>
                </a:lnTo>
                <a:lnTo>
                  <a:pt x="65" y="199"/>
                </a:lnTo>
                <a:lnTo>
                  <a:pt x="55" y="211"/>
                </a:lnTo>
                <a:lnTo>
                  <a:pt x="48" y="219"/>
                </a:lnTo>
                <a:lnTo>
                  <a:pt x="37" y="228"/>
                </a:lnTo>
                <a:lnTo>
                  <a:pt x="29" y="230"/>
                </a:lnTo>
                <a:lnTo>
                  <a:pt x="24" y="244"/>
                </a:lnTo>
                <a:lnTo>
                  <a:pt x="22" y="263"/>
                </a:lnTo>
                <a:lnTo>
                  <a:pt x="16" y="275"/>
                </a:lnTo>
                <a:lnTo>
                  <a:pt x="16" y="292"/>
                </a:lnTo>
                <a:lnTo>
                  <a:pt x="9" y="300"/>
                </a:lnTo>
                <a:lnTo>
                  <a:pt x="7" y="305"/>
                </a:lnTo>
                <a:lnTo>
                  <a:pt x="12" y="313"/>
                </a:lnTo>
                <a:lnTo>
                  <a:pt x="16" y="327"/>
                </a:lnTo>
                <a:lnTo>
                  <a:pt x="24" y="339"/>
                </a:lnTo>
                <a:lnTo>
                  <a:pt x="1" y="358"/>
                </a:lnTo>
                <a:lnTo>
                  <a:pt x="6" y="370"/>
                </a:lnTo>
                <a:lnTo>
                  <a:pt x="14" y="378"/>
                </a:lnTo>
                <a:lnTo>
                  <a:pt x="16" y="380"/>
                </a:lnTo>
                <a:lnTo>
                  <a:pt x="16" y="388"/>
                </a:lnTo>
                <a:lnTo>
                  <a:pt x="5" y="396"/>
                </a:lnTo>
                <a:lnTo>
                  <a:pt x="0" y="408"/>
                </a:lnTo>
                <a:lnTo>
                  <a:pt x="5" y="423"/>
                </a:lnTo>
                <a:lnTo>
                  <a:pt x="11" y="433"/>
                </a:lnTo>
                <a:lnTo>
                  <a:pt x="24" y="438"/>
                </a:lnTo>
                <a:lnTo>
                  <a:pt x="39" y="441"/>
                </a:lnTo>
                <a:lnTo>
                  <a:pt x="55" y="442"/>
                </a:lnTo>
                <a:lnTo>
                  <a:pt x="68" y="444"/>
                </a:lnTo>
                <a:lnTo>
                  <a:pt x="77" y="451"/>
                </a:lnTo>
                <a:lnTo>
                  <a:pt x="87" y="459"/>
                </a:lnTo>
                <a:lnTo>
                  <a:pt x="76" y="466"/>
                </a:lnTo>
                <a:lnTo>
                  <a:pt x="66" y="476"/>
                </a:lnTo>
                <a:lnTo>
                  <a:pt x="57" y="484"/>
                </a:lnTo>
                <a:lnTo>
                  <a:pt x="55" y="496"/>
                </a:lnTo>
                <a:lnTo>
                  <a:pt x="50" y="520"/>
                </a:lnTo>
                <a:lnTo>
                  <a:pt x="42" y="536"/>
                </a:lnTo>
                <a:lnTo>
                  <a:pt x="37" y="545"/>
                </a:lnTo>
                <a:lnTo>
                  <a:pt x="50" y="563"/>
                </a:lnTo>
                <a:lnTo>
                  <a:pt x="53" y="569"/>
                </a:lnTo>
                <a:lnTo>
                  <a:pt x="61" y="575"/>
                </a:lnTo>
                <a:lnTo>
                  <a:pt x="69" y="574"/>
                </a:lnTo>
                <a:lnTo>
                  <a:pt x="79" y="569"/>
                </a:lnTo>
                <a:lnTo>
                  <a:pt x="83" y="563"/>
                </a:lnTo>
                <a:lnTo>
                  <a:pt x="85" y="561"/>
                </a:lnTo>
                <a:lnTo>
                  <a:pt x="100" y="563"/>
                </a:lnTo>
                <a:lnTo>
                  <a:pt x="106" y="572"/>
                </a:lnTo>
                <a:lnTo>
                  <a:pt x="111" y="582"/>
                </a:lnTo>
                <a:lnTo>
                  <a:pt x="117" y="590"/>
                </a:lnTo>
                <a:lnTo>
                  <a:pt x="126" y="592"/>
                </a:lnTo>
                <a:lnTo>
                  <a:pt x="145" y="590"/>
                </a:lnTo>
                <a:lnTo>
                  <a:pt x="154" y="588"/>
                </a:lnTo>
                <a:lnTo>
                  <a:pt x="167" y="598"/>
                </a:lnTo>
                <a:lnTo>
                  <a:pt x="177" y="594"/>
                </a:lnTo>
                <a:lnTo>
                  <a:pt x="186" y="596"/>
                </a:lnTo>
                <a:lnTo>
                  <a:pt x="194" y="604"/>
                </a:lnTo>
                <a:lnTo>
                  <a:pt x="210" y="596"/>
                </a:lnTo>
                <a:lnTo>
                  <a:pt x="224" y="596"/>
                </a:lnTo>
                <a:lnTo>
                  <a:pt x="235" y="604"/>
                </a:lnTo>
                <a:lnTo>
                  <a:pt x="243" y="607"/>
                </a:lnTo>
                <a:lnTo>
                  <a:pt x="253" y="600"/>
                </a:lnTo>
                <a:lnTo>
                  <a:pt x="262" y="600"/>
                </a:lnTo>
                <a:lnTo>
                  <a:pt x="278" y="596"/>
                </a:lnTo>
                <a:lnTo>
                  <a:pt x="289" y="604"/>
                </a:lnTo>
                <a:lnTo>
                  <a:pt x="291" y="600"/>
                </a:lnTo>
                <a:lnTo>
                  <a:pt x="303" y="608"/>
                </a:lnTo>
                <a:lnTo>
                  <a:pt x="313" y="613"/>
                </a:lnTo>
                <a:lnTo>
                  <a:pt x="325" y="608"/>
                </a:lnTo>
                <a:lnTo>
                  <a:pt x="327" y="600"/>
                </a:lnTo>
                <a:lnTo>
                  <a:pt x="319" y="588"/>
                </a:lnTo>
                <a:lnTo>
                  <a:pt x="318" y="582"/>
                </a:lnTo>
                <a:lnTo>
                  <a:pt x="313" y="562"/>
                </a:lnTo>
                <a:lnTo>
                  <a:pt x="357" y="532"/>
                </a:lnTo>
                <a:lnTo>
                  <a:pt x="368" y="532"/>
                </a:lnTo>
                <a:lnTo>
                  <a:pt x="370" y="527"/>
                </a:lnTo>
                <a:lnTo>
                  <a:pt x="354" y="521"/>
                </a:lnTo>
                <a:lnTo>
                  <a:pt x="343" y="509"/>
                </a:lnTo>
                <a:lnTo>
                  <a:pt x="315" y="482"/>
                </a:lnTo>
                <a:lnTo>
                  <a:pt x="312" y="461"/>
                </a:lnTo>
                <a:lnTo>
                  <a:pt x="295" y="458"/>
                </a:lnTo>
                <a:lnTo>
                  <a:pt x="294" y="438"/>
                </a:lnTo>
                <a:lnTo>
                  <a:pt x="290" y="421"/>
                </a:lnTo>
                <a:lnTo>
                  <a:pt x="283" y="413"/>
                </a:lnTo>
                <a:lnTo>
                  <a:pt x="288" y="405"/>
                </a:lnTo>
                <a:lnTo>
                  <a:pt x="291" y="401"/>
                </a:lnTo>
                <a:lnTo>
                  <a:pt x="300" y="402"/>
                </a:lnTo>
                <a:lnTo>
                  <a:pt x="326" y="394"/>
                </a:lnTo>
                <a:lnTo>
                  <a:pt x="382" y="364"/>
                </a:lnTo>
                <a:lnTo>
                  <a:pt x="394" y="358"/>
                </a:lnTo>
                <a:lnTo>
                  <a:pt x="406" y="350"/>
                </a:lnTo>
                <a:lnTo>
                  <a:pt x="416" y="361"/>
                </a:lnTo>
                <a:lnTo>
                  <a:pt x="429" y="356"/>
                </a:lnTo>
                <a:lnTo>
                  <a:pt x="432" y="342"/>
                </a:lnTo>
                <a:lnTo>
                  <a:pt x="431" y="334"/>
                </a:lnTo>
                <a:lnTo>
                  <a:pt x="436" y="325"/>
                </a:lnTo>
                <a:lnTo>
                  <a:pt x="430" y="314"/>
                </a:lnTo>
                <a:lnTo>
                  <a:pt x="422" y="296"/>
                </a:lnTo>
                <a:lnTo>
                  <a:pt x="427" y="269"/>
                </a:lnTo>
                <a:lnTo>
                  <a:pt x="418" y="255"/>
                </a:lnTo>
                <a:lnTo>
                  <a:pt x="415" y="242"/>
                </a:lnTo>
                <a:lnTo>
                  <a:pt x="419" y="229"/>
                </a:lnTo>
                <a:lnTo>
                  <a:pt x="417" y="219"/>
                </a:lnTo>
                <a:lnTo>
                  <a:pt x="399" y="198"/>
                </a:lnTo>
                <a:lnTo>
                  <a:pt x="408" y="185"/>
                </a:lnTo>
                <a:lnTo>
                  <a:pt x="408" y="164"/>
                </a:lnTo>
                <a:lnTo>
                  <a:pt x="410" y="139"/>
                </a:lnTo>
                <a:lnTo>
                  <a:pt x="390" y="117"/>
                </a:lnTo>
                <a:lnTo>
                  <a:pt x="381" y="103"/>
                </a:lnTo>
                <a:lnTo>
                  <a:pt x="370" y="91"/>
                </a:lnTo>
                <a:lnTo>
                  <a:pt x="353" y="76"/>
                </a:lnTo>
                <a:lnTo>
                  <a:pt x="341" y="68"/>
                </a:lnTo>
                <a:lnTo>
                  <a:pt x="334" y="66"/>
                </a:lnTo>
                <a:lnTo>
                  <a:pt x="323" y="74"/>
                </a:lnTo>
                <a:lnTo>
                  <a:pt x="314" y="80"/>
                </a:lnTo>
                <a:lnTo>
                  <a:pt x="289" y="100"/>
                </a:lnTo>
                <a:lnTo>
                  <a:pt x="271" y="95"/>
                </a:lnTo>
                <a:lnTo>
                  <a:pt x="264" y="95"/>
                </a:lnTo>
                <a:lnTo>
                  <a:pt x="264" y="88"/>
                </a:lnTo>
                <a:lnTo>
                  <a:pt x="267" y="78"/>
                </a:lnTo>
                <a:lnTo>
                  <a:pt x="271" y="70"/>
                </a:lnTo>
                <a:lnTo>
                  <a:pt x="248" y="55"/>
                </a:lnTo>
                <a:lnTo>
                  <a:pt x="241" y="53"/>
                </a:lnTo>
                <a:lnTo>
                  <a:pt x="230" y="43"/>
                </a:lnTo>
                <a:lnTo>
                  <a:pt x="226" y="25"/>
                </a:lnTo>
                <a:lnTo>
                  <a:pt x="221" y="14"/>
                </a:lnTo>
                <a:lnTo>
                  <a:pt x="213" y="15"/>
                </a:lnTo>
                <a:lnTo>
                  <a:pt x="204" y="4"/>
                </a:lnTo>
                <a:lnTo>
                  <a:pt x="191" y="2"/>
                </a:lnTo>
                <a:lnTo>
                  <a:pt x="180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6" name="Freeform 73"/>
          <p:cNvSpPr>
            <a:spLocks noChangeAspect="1"/>
          </p:cNvSpPr>
          <p:nvPr/>
        </p:nvSpPr>
        <p:spPr bwMode="auto">
          <a:xfrm>
            <a:off x="6413103" y="3194250"/>
            <a:ext cx="775197" cy="762298"/>
          </a:xfrm>
          <a:custGeom>
            <a:avLst/>
            <a:gdLst>
              <a:gd name="T0" fmla="*/ 2147483647 w 473"/>
              <a:gd name="T1" fmla="*/ 2147483647 h 466"/>
              <a:gd name="T2" fmla="*/ 0 w 473"/>
              <a:gd name="T3" fmla="*/ 2147483647 h 466"/>
              <a:gd name="T4" fmla="*/ 2147483647 w 473"/>
              <a:gd name="T5" fmla="*/ 2147483647 h 466"/>
              <a:gd name="T6" fmla="*/ 2147483647 w 473"/>
              <a:gd name="T7" fmla="*/ 2147483647 h 466"/>
              <a:gd name="T8" fmla="*/ 2147483647 w 473"/>
              <a:gd name="T9" fmla="*/ 2147483647 h 466"/>
              <a:gd name="T10" fmla="*/ 2147483647 w 473"/>
              <a:gd name="T11" fmla="*/ 2147483647 h 466"/>
              <a:gd name="T12" fmla="*/ 2147483647 w 473"/>
              <a:gd name="T13" fmla="*/ 2147483647 h 466"/>
              <a:gd name="T14" fmla="*/ 2147483647 w 473"/>
              <a:gd name="T15" fmla="*/ 2147483647 h 466"/>
              <a:gd name="T16" fmla="*/ 2147483647 w 473"/>
              <a:gd name="T17" fmla="*/ 2147483647 h 466"/>
              <a:gd name="T18" fmla="*/ 2147483647 w 473"/>
              <a:gd name="T19" fmla="*/ 2147483647 h 466"/>
              <a:gd name="T20" fmla="*/ 2147483647 w 473"/>
              <a:gd name="T21" fmla="*/ 2147483647 h 466"/>
              <a:gd name="T22" fmla="*/ 2147483647 w 473"/>
              <a:gd name="T23" fmla="*/ 2147483647 h 466"/>
              <a:gd name="T24" fmla="*/ 2147483647 w 473"/>
              <a:gd name="T25" fmla="*/ 2147483647 h 466"/>
              <a:gd name="T26" fmla="*/ 2147483647 w 473"/>
              <a:gd name="T27" fmla="*/ 2147483647 h 466"/>
              <a:gd name="T28" fmla="*/ 2147483647 w 473"/>
              <a:gd name="T29" fmla="*/ 2147483647 h 466"/>
              <a:gd name="T30" fmla="*/ 2147483647 w 473"/>
              <a:gd name="T31" fmla="*/ 2147483647 h 466"/>
              <a:gd name="T32" fmla="*/ 2147483647 w 473"/>
              <a:gd name="T33" fmla="*/ 2147483647 h 466"/>
              <a:gd name="T34" fmla="*/ 2147483647 w 473"/>
              <a:gd name="T35" fmla="*/ 2147483647 h 466"/>
              <a:gd name="T36" fmla="*/ 2147483647 w 473"/>
              <a:gd name="T37" fmla="*/ 2147483647 h 466"/>
              <a:gd name="T38" fmla="*/ 2147483647 w 473"/>
              <a:gd name="T39" fmla="*/ 2147483647 h 466"/>
              <a:gd name="T40" fmla="*/ 2147483647 w 473"/>
              <a:gd name="T41" fmla="*/ 2147483647 h 466"/>
              <a:gd name="T42" fmla="*/ 2147483647 w 473"/>
              <a:gd name="T43" fmla="*/ 2147483647 h 466"/>
              <a:gd name="T44" fmla="*/ 2147483647 w 473"/>
              <a:gd name="T45" fmla="*/ 2147483647 h 466"/>
              <a:gd name="T46" fmla="*/ 2147483647 w 473"/>
              <a:gd name="T47" fmla="*/ 2147483647 h 466"/>
              <a:gd name="T48" fmla="*/ 2147483647 w 473"/>
              <a:gd name="T49" fmla="*/ 2147483647 h 466"/>
              <a:gd name="T50" fmla="*/ 2147483647 w 473"/>
              <a:gd name="T51" fmla="*/ 2147483647 h 466"/>
              <a:gd name="T52" fmla="*/ 2147483647 w 473"/>
              <a:gd name="T53" fmla="*/ 2147483647 h 466"/>
              <a:gd name="T54" fmla="*/ 2147483647 w 473"/>
              <a:gd name="T55" fmla="*/ 2147483647 h 466"/>
              <a:gd name="T56" fmla="*/ 2147483647 w 473"/>
              <a:gd name="T57" fmla="*/ 2147483647 h 466"/>
              <a:gd name="T58" fmla="*/ 2147483647 w 473"/>
              <a:gd name="T59" fmla="*/ 2147483647 h 466"/>
              <a:gd name="T60" fmla="*/ 2147483647 w 473"/>
              <a:gd name="T61" fmla="*/ 2147483647 h 466"/>
              <a:gd name="T62" fmla="*/ 2147483647 w 473"/>
              <a:gd name="T63" fmla="*/ 2147483647 h 466"/>
              <a:gd name="T64" fmla="*/ 2147483647 w 473"/>
              <a:gd name="T65" fmla="*/ 2147483647 h 466"/>
              <a:gd name="T66" fmla="*/ 2147483647 w 473"/>
              <a:gd name="T67" fmla="*/ 2147483647 h 466"/>
              <a:gd name="T68" fmla="*/ 2147483647 w 473"/>
              <a:gd name="T69" fmla="*/ 2147483647 h 466"/>
              <a:gd name="T70" fmla="*/ 2147483647 w 473"/>
              <a:gd name="T71" fmla="*/ 2147483647 h 466"/>
              <a:gd name="T72" fmla="*/ 2147483647 w 473"/>
              <a:gd name="T73" fmla="*/ 2147483647 h 466"/>
              <a:gd name="T74" fmla="*/ 2147483647 w 473"/>
              <a:gd name="T75" fmla="*/ 2147483647 h 466"/>
              <a:gd name="T76" fmla="*/ 2147483647 w 473"/>
              <a:gd name="T77" fmla="*/ 2147483647 h 466"/>
              <a:gd name="T78" fmla="*/ 2147483647 w 473"/>
              <a:gd name="T79" fmla="*/ 2147483647 h 466"/>
              <a:gd name="T80" fmla="*/ 2147483647 w 473"/>
              <a:gd name="T81" fmla="*/ 2147483647 h 466"/>
              <a:gd name="T82" fmla="*/ 2147483647 w 473"/>
              <a:gd name="T83" fmla="*/ 2147483647 h 466"/>
              <a:gd name="T84" fmla="*/ 2147483647 w 473"/>
              <a:gd name="T85" fmla="*/ 2147483647 h 466"/>
              <a:gd name="T86" fmla="*/ 2147483647 w 473"/>
              <a:gd name="T87" fmla="*/ 2147483647 h 466"/>
              <a:gd name="T88" fmla="*/ 2147483647 w 473"/>
              <a:gd name="T89" fmla="*/ 2147483647 h 466"/>
              <a:gd name="T90" fmla="*/ 2147483647 w 473"/>
              <a:gd name="T91" fmla="*/ 2147483647 h 466"/>
              <a:gd name="T92" fmla="*/ 2147483647 w 473"/>
              <a:gd name="T93" fmla="*/ 2147483647 h 466"/>
              <a:gd name="T94" fmla="*/ 2147483647 w 473"/>
              <a:gd name="T95" fmla="*/ 2147483647 h 46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73"/>
              <a:gd name="T145" fmla="*/ 0 h 466"/>
              <a:gd name="T146" fmla="*/ 473 w 473"/>
              <a:gd name="T147" fmla="*/ 466 h 46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73" h="466">
                <a:moveTo>
                  <a:pt x="11" y="88"/>
                </a:moveTo>
                <a:lnTo>
                  <a:pt x="9" y="117"/>
                </a:lnTo>
                <a:lnTo>
                  <a:pt x="9" y="135"/>
                </a:lnTo>
                <a:lnTo>
                  <a:pt x="0" y="148"/>
                </a:lnTo>
                <a:lnTo>
                  <a:pt x="19" y="171"/>
                </a:lnTo>
                <a:lnTo>
                  <a:pt x="20" y="178"/>
                </a:lnTo>
                <a:lnTo>
                  <a:pt x="16" y="193"/>
                </a:lnTo>
                <a:lnTo>
                  <a:pt x="17" y="203"/>
                </a:lnTo>
                <a:lnTo>
                  <a:pt x="26" y="216"/>
                </a:lnTo>
                <a:lnTo>
                  <a:pt x="25" y="224"/>
                </a:lnTo>
                <a:lnTo>
                  <a:pt x="24" y="249"/>
                </a:lnTo>
                <a:lnTo>
                  <a:pt x="31" y="266"/>
                </a:lnTo>
                <a:lnTo>
                  <a:pt x="37" y="276"/>
                </a:lnTo>
                <a:lnTo>
                  <a:pt x="33" y="282"/>
                </a:lnTo>
                <a:lnTo>
                  <a:pt x="33" y="292"/>
                </a:lnTo>
                <a:lnTo>
                  <a:pt x="28" y="298"/>
                </a:lnTo>
                <a:lnTo>
                  <a:pt x="28" y="304"/>
                </a:lnTo>
                <a:lnTo>
                  <a:pt x="41" y="306"/>
                </a:lnTo>
                <a:lnTo>
                  <a:pt x="50" y="309"/>
                </a:lnTo>
                <a:lnTo>
                  <a:pt x="54" y="316"/>
                </a:lnTo>
                <a:lnTo>
                  <a:pt x="54" y="327"/>
                </a:lnTo>
                <a:lnTo>
                  <a:pt x="66" y="341"/>
                </a:lnTo>
                <a:lnTo>
                  <a:pt x="78" y="346"/>
                </a:lnTo>
                <a:lnTo>
                  <a:pt x="80" y="358"/>
                </a:lnTo>
                <a:lnTo>
                  <a:pt x="95" y="377"/>
                </a:lnTo>
                <a:lnTo>
                  <a:pt x="107" y="366"/>
                </a:lnTo>
                <a:lnTo>
                  <a:pt x="119" y="362"/>
                </a:lnTo>
                <a:lnTo>
                  <a:pt x="126" y="364"/>
                </a:lnTo>
                <a:lnTo>
                  <a:pt x="148" y="389"/>
                </a:lnTo>
                <a:lnTo>
                  <a:pt x="154" y="391"/>
                </a:lnTo>
                <a:lnTo>
                  <a:pt x="180" y="403"/>
                </a:lnTo>
                <a:lnTo>
                  <a:pt x="187" y="405"/>
                </a:lnTo>
                <a:lnTo>
                  <a:pt x="199" y="402"/>
                </a:lnTo>
                <a:lnTo>
                  <a:pt x="212" y="401"/>
                </a:lnTo>
                <a:lnTo>
                  <a:pt x="223" y="405"/>
                </a:lnTo>
                <a:lnTo>
                  <a:pt x="237" y="418"/>
                </a:lnTo>
                <a:lnTo>
                  <a:pt x="243" y="426"/>
                </a:lnTo>
                <a:lnTo>
                  <a:pt x="250" y="420"/>
                </a:lnTo>
                <a:lnTo>
                  <a:pt x="258" y="418"/>
                </a:lnTo>
                <a:lnTo>
                  <a:pt x="269" y="428"/>
                </a:lnTo>
                <a:lnTo>
                  <a:pt x="282" y="440"/>
                </a:lnTo>
                <a:lnTo>
                  <a:pt x="291" y="447"/>
                </a:lnTo>
                <a:lnTo>
                  <a:pt x="304" y="452"/>
                </a:lnTo>
                <a:lnTo>
                  <a:pt x="310" y="450"/>
                </a:lnTo>
                <a:lnTo>
                  <a:pt x="316" y="444"/>
                </a:lnTo>
                <a:lnTo>
                  <a:pt x="325" y="440"/>
                </a:lnTo>
                <a:lnTo>
                  <a:pt x="340" y="445"/>
                </a:lnTo>
                <a:lnTo>
                  <a:pt x="413" y="465"/>
                </a:lnTo>
                <a:lnTo>
                  <a:pt x="424" y="455"/>
                </a:lnTo>
                <a:lnTo>
                  <a:pt x="416" y="440"/>
                </a:lnTo>
                <a:lnTo>
                  <a:pt x="408" y="414"/>
                </a:lnTo>
                <a:lnTo>
                  <a:pt x="459" y="366"/>
                </a:lnTo>
                <a:lnTo>
                  <a:pt x="468" y="354"/>
                </a:lnTo>
                <a:lnTo>
                  <a:pt x="472" y="335"/>
                </a:lnTo>
                <a:lnTo>
                  <a:pt x="464" y="311"/>
                </a:lnTo>
                <a:lnTo>
                  <a:pt x="455" y="290"/>
                </a:lnTo>
                <a:lnTo>
                  <a:pt x="442" y="267"/>
                </a:lnTo>
                <a:lnTo>
                  <a:pt x="432" y="257"/>
                </a:lnTo>
                <a:lnTo>
                  <a:pt x="431" y="243"/>
                </a:lnTo>
                <a:lnTo>
                  <a:pt x="432" y="228"/>
                </a:lnTo>
                <a:lnTo>
                  <a:pt x="437" y="213"/>
                </a:lnTo>
                <a:lnTo>
                  <a:pt x="431" y="203"/>
                </a:lnTo>
                <a:lnTo>
                  <a:pt x="423" y="196"/>
                </a:lnTo>
                <a:lnTo>
                  <a:pt x="431" y="187"/>
                </a:lnTo>
                <a:lnTo>
                  <a:pt x="443" y="168"/>
                </a:lnTo>
                <a:lnTo>
                  <a:pt x="448" y="163"/>
                </a:lnTo>
                <a:lnTo>
                  <a:pt x="445" y="131"/>
                </a:lnTo>
                <a:lnTo>
                  <a:pt x="440" y="115"/>
                </a:lnTo>
                <a:lnTo>
                  <a:pt x="435" y="98"/>
                </a:lnTo>
                <a:lnTo>
                  <a:pt x="435" y="82"/>
                </a:lnTo>
                <a:lnTo>
                  <a:pt x="425" y="67"/>
                </a:lnTo>
                <a:lnTo>
                  <a:pt x="413" y="53"/>
                </a:lnTo>
                <a:lnTo>
                  <a:pt x="399" y="51"/>
                </a:lnTo>
                <a:lnTo>
                  <a:pt x="358" y="51"/>
                </a:lnTo>
                <a:lnTo>
                  <a:pt x="336" y="49"/>
                </a:lnTo>
                <a:lnTo>
                  <a:pt x="295" y="45"/>
                </a:lnTo>
                <a:lnTo>
                  <a:pt x="278" y="37"/>
                </a:lnTo>
                <a:lnTo>
                  <a:pt x="261" y="35"/>
                </a:lnTo>
                <a:lnTo>
                  <a:pt x="252" y="39"/>
                </a:lnTo>
                <a:lnTo>
                  <a:pt x="241" y="47"/>
                </a:lnTo>
                <a:lnTo>
                  <a:pt x="231" y="43"/>
                </a:lnTo>
                <a:lnTo>
                  <a:pt x="221" y="34"/>
                </a:lnTo>
                <a:lnTo>
                  <a:pt x="210" y="34"/>
                </a:lnTo>
                <a:lnTo>
                  <a:pt x="206" y="29"/>
                </a:lnTo>
                <a:lnTo>
                  <a:pt x="202" y="14"/>
                </a:lnTo>
                <a:lnTo>
                  <a:pt x="187" y="2"/>
                </a:lnTo>
                <a:lnTo>
                  <a:pt x="176" y="0"/>
                </a:lnTo>
                <a:lnTo>
                  <a:pt x="156" y="6"/>
                </a:lnTo>
                <a:lnTo>
                  <a:pt x="141" y="10"/>
                </a:lnTo>
                <a:lnTo>
                  <a:pt x="128" y="18"/>
                </a:lnTo>
                <a:lnTo>
                  <a:pt x="106" y="32"/>
                </a:lnTo>
                <a:lnTo>
                  <a:pt x="84" y="39"/>
                </a:lnTo>
                <a:lnTo>
                  <a:pt x="65" y="47"/>
                </a:lnTo>
                <a:lnTo>
                  <a:pt x="44" y="57"/>
                </a:lnTo>
                <a:lnTo>
                  <a:pt x="33" y="70"/>
                </a:lnTo>
                <a:lnTo>
                  <a:pt x="20" y="82"/>
                </a:lnTo>
                <a:lnTo>
                  <a:pt x="11" y="88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7" name="Freeform 74"/>
          <p:cNvSpPr>
            <a:spLocks noChangeAspect="1"/>
          </p:cNvSpPr>
          <p:nvPr/>
        </p:nvSpPr>
        <p:spPr bwMode="auto">
          <a:xfrm>
            <a:off x="6226078" y="3683101"/>
            <a:ext cx="864195" cy="424358"/>
          </a:xfrm>
          <a:custGeom>
            <a:avLst/>
            <a:gdLst>
              <a:gd name="T0" fmla="*/ 2147483647 w 529"/>
              <a:gd name="T1" fmla="*/ 2147483647 h 259"/>
              <a:gd name="T2" fmla="*/ 2147483647 w 529"/>
              <a:gd name="T3" fmla="*/ 2147483647 h 259"/>
              <a:gd name="T4" fmla="*/ 2147483647 w 529"/>
              <a:gd name="T5" fmla="*/ 2147483647 h 259"/>
              <a:gd name="T6" fmla="*/ 2147483647 w 529"/>
              <a:gd name="T7" fmla="*/ 2147483647 h 259"/>
              <a:gd name="T8" fmla="*/ 2147483647 w 529"/>
              <a:gd name="T9" fmla="*/ 2147483647 h 259"/>
              <a:gd name="T10" fmla="*/ 2147483647 w 529"/>
              <a:gd name="T11" fmla="*/ 2147483647 h 259"/>
              <a:gd name="T12" fmla="*/ 2147483647 w 529"/>
              <a:gd name="T13" fmla="*/ 0 h 259"/>
              <a:gd name="T14" fmla="*/ 2147483647 w 529"/>
              <a:gd name="T15" fmla="*/ 2147483647 h 259"/>
              <a:gd name="T16" fmla="*/ 2147483647 w 529"/>
              <a:gd name="T17" fmla="*/ 2147483647 h 259"/>
              <a:gd name="T18" fmla="*/ 2147483647 w 529"/>
              <a:gd name="T19" fmla="*/ 2147483647 h 259"/>
              <a:gd name="T20" fmla="*/ 2147483647 w 529"/>
              <a:gd name="T21" fmla="*/ 2147483647 h 259"/>
              <a:gd name="T22" fmla="*/ 2147483647 w 529"/>
              <a:gd name="T23" fmla="*/ 2147483647 h 259"/>
              <a:gd name="T24" fmla="*/ 2147483647 w 529"/>
              <a:gd name="T25" fmla="*/ 2147483647 h 259"/>
              <a:gd name="T26" fmla="*/ 2147483647 w 529"/>
              <a:gd name="T27" fmla="*/ 2147483647 h 259"/>
              <a:gd name="T28" fmla="*/ 2147483647 w 529"/>
              <a:gd name="T29" fmla="*/ 2147483647 h 259"/>
              <a:gd name="T30" fmla="*/ 2147483647 w 529"/>
              <a:gd name="T31" fmla="*/ 2147483647 h 259"/>
              <a:gd name="T32" fmla="*/ 2147483647 w 529"/>
              <a:gd name="T33" fmla="*/ 2147483647 h 259"/>
              <a:gd name="T34" fmla="*/ 2147483647 w 529"/>
              <a:gd name="T35" fmla="*/ 2147483647 h 259"/>
              <a:gd name="T36" fmla="*/ 2147483647 w 529"/>
              <a:gd name="T37" fmla="*/ 2147483647 h 259"/>
              <a:gd name="T38" fmla="*/ 2147483647 w 529"/>
              <a:gd name="T39" fmla="*/ 2147483647 h 259"/>
              <a:gd name="T40" fmla="*/ 2147483647 w 529"/>
              <a:gd name="T41" fmla="*/ 2147483647 h 259"/>
              <a:gd name="T42" fmla="*/ 2147483647 w 529"/>
              <a:gd name="T43" fmla="*/ 2147483647 h 259"/>
              <a:gd name="T44" fmla="*/ 2147483647 w 529"/>
              <a:gd name="T45" fmla="*/ 2147483647 h 259"/>
              <a:gd name="T46" fmla="*/ 2147483647 w 529"/>
              <a:gd name="T47" fmla="*/ 2147483647 h 259"/>
              <a:gd name="T48" fmla="*/ 2147483647 w 529"/>
              <a:gd name="T49" fmla="*/ 2147483647 h 259"/>
              <a:gd name="T50" fmla="*/ 2147483647 w 529"/>
              <a:gd name="T51" fmla="*/ 2147483647 h 259"/>
              <a:gd name="T52" fmla="*/ 2147483647 w 529"/>
              <a:gd name="T53" fmla="*/ 2147483647 h 259"/>
              <a:gd name="T54" fmla="*/ 2147483647 w 529"/>
              <a:gd name="T55" fmla="*/ 2147483647 h 259"/>
              <a:gd name="T56" fmla="*/ 2147483647 w 529"/>
              <a:gd name="T57" fmla="*/ 2147483647 h 259"/>
              <a:gd name="T58" fmla="*/ 2147483647 w 529"/>
              <a:gd name="T59" fmla="*/ 2147483647 h 259"/>
              <a:gd name="T60" fmla="*/ 2147483647 w 529"/>
              <a:gd name="T61" fmla="*/ 2147483647 h 259"/>
              <a:gd name="T62" fmla="*/ 2147483647 w 529"/>
              <a:gd name="T63" fmla="*/ 2147483647 h 259"/>
              <a:gd name="T64" fmla="*/ 2147483647 w 529"/>
              <a:gd name="T65" fmla="*/ 2147483647 h 259"/>
              <a:gd name="T66" fmla="*/ 2147483647 w 529"/>
              <a:gd name="T67" fmla="*/ 2147483647 h 259"/>
              <a:gd name="T68" fmla="*/ 2147483647 w 529"/>
              <a:gd name="T69" fmla="*/ 2147483647 h 259"/>
              <a:gd name="T70" fmla="*/ 2147483647 w 529"/>
              <a:gd name="T71" fmla="*/ 2147483647 h 259"/>
              <a:gd name="T72" fmla="*/ 2147483647 w 529"/>
              <a:gd name="T73" fmla="*/ 2147483647 h 259"/>
              <a:gd name="T74" fmla="*/ 2147483647 w 529"/>
              <a:gd name="T75" fmla="*/ 2147483647 h 259"/>
              <a:gd name="T76" fmla="*/ 2147483647 w 529"/>
              <a:gd name="T77" fmla="*/ 2147483647 h 25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29"/>
              <a:gd name="T118" fmla="*/ 0 h 259"/>
              <a:gd name="T119" fmla="*/ 529 w 529"/>
              <a:gd name="T120" fmla="*/ 259 h 25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29" h="259">
                <a:moveTo>
                  <a:pt x="85" y="190"/>
                </a:moveTo>
                <a:lnTo>
                  <a:pt x="82" y="179"/>
                </a:lnTo>
                <a:lnTo>
                  <a:pt x="71" y="173"/>
                </a:lnTo>
                <a:lnTo>
                  <a:pt x="31" y="134"/>
                </a:lnTo>
                <a:lnTo>
                  <a:pt x="28" y="113"/>
                </a:lnTo>
                <a:lnTo>
                  <a:pt x="10" y="110"/>
                </a:lnTo>
                <a:lnTo>
                  <a:pt x="11" y="92"/>
                </a:lnTo>
                <a:lnTo>
                  <a:pt x="5" y="74"/>
                </a:lnTo>
                <a:lnTo>
                  <a:pt x="0" y="64"/>
                </a:lnTo>
                <a:lnTo>
                  <a:pt x="4" y="53"/>
                </a:lnTo>
                <a:lnTo>
                  <a:pt x="16" y="53"/>
                </a:lnTo>
                <a:lnTo>
                  <a:pt x="39" y="48"/>
                </a:lnTo>
                <a:lnTo>
                  <a:pt x="108" y="10"/>
                </a:lnTo>
                <a:lnTo>
                  <a:pt x="122" y="0"/>
                </a:lnTo>
                <a:lnTo>
                  <a:pt x="132" y="12"/>
                </a:lnTo>
                <a:lnTo>
                  <a:pt x="146" y="6"/>
                </a:lnTo>
                <a:lnTo>
                  <a:pt x="160" y="7"/>
                </a:lnTo>
                <a:lnTo>
                  <a:pt x="169" y="13"/>
                </a:lnTo>
                <a:lnTo>
                  <a:pt x="169" y="30"/>
                </a:lnTo>
                <a:lnTo>
                  <a:pt x="193" y="47"/>
                </a:lnTo>
                <a:lnTo>
                  <a:pt x="195" y="59"/>
                </a:lnTo>
                <a:lnTo>
                  <a:pt x="204" y="72"/>
                </a:lnTo>
                <a:lnTo>
                  <a:pt x="211" y="77"/>
                </a:lnTo>
                <a:lnTo>
                  <a:pt x="216" y="72"/>
                </a:lnTo>
                <a:lnTo>
                  <a:pt x="234" y="62"/>
                </a:lnTo>
                <a:lnTo>
                  <a:pt x="241" y="64"/>
                </a:lnTo>
                <a:lnTo>
                  <a:pt x="263" y="90"/>
                </a:lnTo>
                <a:lnTo>
                  <a:pt x="269" y="89"/>
                </a:lnTo>
                <a:lnTo>
                  <a:pt x="292" y="103"/>
                </a:lnTo>
                <a:lnTo>
                  <a:pt x="303" y="107"/>
                </a:lnTo>
                <a:lnTo>
                  <a:pt x="319" y="101"/>
                </a:lnTo>
                <a:lnTo>
                  <a:pt x="334" y="101"/>
                </a:lnTo>
                <a:lnTo>
                  <a:pt x="352" y="117"/>
                </a:lnTo>
                <a:lnTo>
                  <a:pt x="357" y="127"/>
                </a:lnTo>
                <a:lnTo>
                  <a:pt x="369" y="118"/>
                </a:lnTo>
                <a:lnTo>
                  <a:pt x="380" y="122"/>
                </a:lnTo>
                <a:lnTo>
                  <a:pt x="397" y="142"/>
                </a:lnTo>
                <a:lnTo>
                  <a:pt x="416" y="150"/>
                </a:lnTo>
                <a:lnTo>
                  <a:pt x="422" y="152"/>
                </a:lnTo>
                <a:lnTo>
                  <a:pt x="432" y="144"/>
                </a:lnTo>
                <a:lnTo>
                  <a:pt x="441" y="140"/>
                </a:lnTo>
                <a:lnTo>
                  <a:pt x="467" y="147"/>
                </a:lnTo>
                <a:lnTo>
                  <a:pt x="501" y="155"/>
                </a:lnTo>
                <a:lnTo>
                  <a:pt x="528" y="163"/>
                </a:lnTo>
                <a:lnTo>
                  <a:pt x="519" y="175"/>
                </a:lnTo>
                <a:lnTo>
                  <a:pt x="501" y="194"/>
                </a:lnTo>
                <a:lnTo>
                  <a:pt x="497" y="200"/>
                </a:lnTo>
                <a:lnTo>
                  <a:pt x="499" y="213"/>
                </a:lnTo>
                <a:lnTo>
                  <a:pt x="486" y="213"/>
                </a:lnTo>
                <a:lnTo>
                  <a:pt x="473" y="204"/>
                </a:lnTo>
                <a:lnTo>
                  <a:pt x="460" y="200"/>
                </a:lnTo>
                <a:lnTo>
                  <a:pt x="427" y="208"/>
                </a:lnTo>
                <a:lnTo>
                  <a:pt x="418" y="216"/>
                </a:lnTo>
                <a:lnTo>
                  <a:pt x="409" y="229"/>
                </a:lnTo>
                <a:lnTo>
                  <a:pt x="391" y="240"/>
                </a:lnTo>
                <a:lnTo>
                  <a:pt x="381" y="240"/>
                </a:lnTo>
                <a:lnTo>
                  <a:pt x="369" y="230"/>
                </a:lnTo>
                <a:lnTo>
                  <a:pt x="360" y="230"/>
                </a:lnTo>
                <a:lnTo>
                  <a:pt x="326" y="247"/>
                </a:lnTo>
                <a:lnTo>
                  <a:pt x="310" y="256"/>
                </a:lnTo>
                <a:lnTo>
                  <a:pt x="296" y="258"/>
                </a:lnTo>
                <a:lnTo>
                  <a:pt x="269" y="256"/>
                </a:lnTo>
                <a:lnTo>
                  <a:pt x="257" y="256"/>
                </a:lnTo>
                <a:lnTo>
                  <a:pt x="249" y="243"/>
                </a:lnTo>
                <a:lnTo>
                  <a:pt x="245" y="238"/>
                </a:lnTo>
                <a:lnTo>
                  <a:pt x="235" y="233"/>
                </a:lnTo>
                <a:lnTo>
                  <a:pt x="230" y="227"/>
                </a:lnTo>
                <a:lnTo>
                  <a:pt x="226" y="213"/>
                </a:lnTo>
                <a:lnTo>
                  <a:pt x="226" y="198"/>
                </a:lnTo>
                <a:lnTo>
                  <a:pt x="204" y="184"/>
                </a:lnTo>
                <a:lnTo>
                  <a:pt x="191" y="191"/>
                </a:lnTo>
                <a:lnTo>
                  <a:pt x="179" y="194"/>
                </a:lnTo>
                <a:lnTo>
                  <a:pt x="169" y="177"/>
                </a:lnTo>
                <a:lnTo>
                  <a:pt x="139" y="178"/>
                </a:lnTo>
                <a:lnTo>
                  <a:pt x="129" y="185"/>
                </a:lnTo>
                <a:lnTo>
                  <a:pt x="122" y="192"/>
                </a:lnTo>
                <a:lnTo>
                  <a:pt x="110" y="192"/>
                </a:lnTo>
                <a:lnTo>
                  <a:pt x="96" y="195"/>
                </a:lnTo>
                <a:lnTo>
                  <a:pt x="85" y="190"/>
                </a:lnTo>
              </a:path>
            </a:pathLst>
          </a:custGeom>
          <a:solidFill>
            <a:srgbClr val="FF9933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8" name="Freeform 75" descr="Diagonal weit nach unten"/>
          <p:cNvSpPr>
            <a:spLocks noChangeAspect="1"/>
          </p:cNvSpPr>
          <p:nvPr/>
        </p:nvSpPr>
        <p:spPr bwMode="auto">
          <a:xfrm>
            <a:off x="6914853" y="2789239"/>
            <a:ext cx="521097" cy="287636"/>
          </a:xfrm>
          <a:custGeom>
            <a:avLst/>
            <a:gdLst>
              <a:gd name="T0" fmla="*/ 2147483647 w 318"/>
              <a:gd name="T1" fmla="*/ 2147483647 h 176"/>
              <a:gd name="T2" fmla="*/ 2147483647 w 318"/>
              <a:gd name="T3" fmla="*/ 2147483647 h 176"/>
              <a:gd name="T4" fmla="*/ 2147483647 w 318"/>
              <a:gd name="T5" fmla="*/ 2147483647 h 176"/>
              <a:gd name="T6" fmla="*/ 2147483647 w 318"/>
              <a:gd name="T7" fmla="*/ 2147483647 h 176"/>
              <a:gd name="T8" fmla="*/ 2147483647 w 318"/>
              <a:gd name="T9" fmla="*/ 2147483647 h 176"/>
              <a:gd name="T10" fmla="*/ 2147483647 w 318"/>
              <a:gd name="T11" fmla="*/ 2147483647 h 176"/>
              <a:gd name="T12" fmla="*/ 0 w 318"/>
              <a:gd name="T13" fmla="*/ 2147483647 h 176"/>
              <a:gd name="T14" fmla="*/ 2147483647 w 318"/>
              <a:gd name="T15" fmla="*/ 2147483647 h 176"/>
              <a:gd name="T16" fmla="*/ 2147483647 w 318"/>
              <a:gd name="T17" fmla="*/ 2147483647 h 176"/>
              <a:gd name="T18" fmla="*/ 2147483647 w 318"/>
              <a:gd name="T19" fmla="*/ 2147483647 h 176"/>
              <a:gd name="T20" fmla="*/ 2147483647 w 318"/>
              <a:gd name="T21" fmla="*/ 2147483647 h 176"/>
              <a:gd name="T22" fmla="*/ 2147483647 w 318"/>
              <a:gd name="T23" fmla="*/ 2147483647 h 176"/>
              <a:gd name="T24" fmla="*/ 2147483647 w 318"/>
              <a:gd name="T25" fmla="*/ 2147483647 h 176"/>
              <a:gd name="T26" fmla="*/ 2147483647 w 318"/>
              <a:gd name="T27" fmla="*/ 2147483647 h 176"/>
              <a:gd name="T28" fmla="*/ 2147483647 w 318"/>
              <a:gd name="T29" fmla="*/ 2147483647 h 176"/>
              <a:gd name="T30" fmla="*/ 2147483647 w 318"/>
              <a:gd name="T31" fmla="*/ 2147483647 h 176"/>
              <a:gd name="T32" fmla="*/ 2147483647 w 318"/>
              <a:gd name="T33" fmla="*/ 2147483647 h 176"/>
              <a:gd name="T34" fmla="*/ 2147483647 w 318"/>
              <a:gd name="T35" fmla="*/ 2147483647 h 176"/>
              <a:gd name="T36" fmla="*/ 2147483647 w 318"/>
              <a:gd name="T37" fmla="*/ 2147483647 h 176"/>
              <a:gd name="T38" fmla="*/ 2147483647 w 318"/>
              <a:gd name="T39" fmla="*/ 2147483647 h 176"/>
              <a:gd name="T40" fmla="*/ 2147483647 w 318"/>
              <a:gd name="T41" fmla="*/ 2147483647 h 176"/>
              <a:gd name="T42" fmla="*/ 2147483647 w 318"/>
              <a:gd name="T43" fmla="*/ 2147483647 h 176"/>
              <a:gd name="T44" fmla="*/ 2147483647 w 318"/>
              <a:gd name="T45" fmla="*/ 2147483647 h 176"/>
              <a:gd name="T46" fmla="*/ 2147483647 w 318"/>
              <a:gd name="T47" fmla="*/ 2147483647 h 176"/>
              <a:gd name="T48" fmla="*/ 2147483647 w 318"/>
              <a:gd name="T49" fmla="*/ 2147483647 h 176"/>
              <a:gd name="T50" fmla="*/ 2147483647 w 318"/>
              <a:gd name="T51" fmla="*/ 2147483647 h 176"/>
              <a:gd name="T52" fmla="*/ 2147483647 w 318"/>
              <a:gd name="T53" fmla="*/ 2147483647 h 176"/>
              <a:gd name="T54" fmla="*/ 2147483647 w 318"/>
              <a:gd name="T55" fmla="*/ 2147483647 h 176"/>
              <a:gd name="T56" fmla="*/ 2147483647 w 318"/>
              <a:gd name="T57" fmla="*/ 2147483647 h 176"/>
              <a:gd name="T58" fmla="*/ 2147483647 w 318"/>
              <a:gd name="T59" fmla="*/ 0 h 176"/>
              <a:gd name="T60" fmla="*/ 2147483647 w 318"/>
              <a:gd name="T61" fmla="*/ 2147483647 h 176"/>
              <a:gd name="T62" fmla="*/ 2147483647 w 318"/>
              <a:gd name="T63" fmla="*/ 2147483647 h 176"/>
              <a:gd name="T64" fmla="*/ 2147483647 w 318"/>
              <a:gd name="T65" fmla="*/ 2147483647 h 176"/>
              <a:gd name="T66" fmla="*/ 2147483647 w 318"/>
              <a:gd name="T67" fmla="*/ 2147483647 h 176"/>
              <a:gd name="T68" fmla="*/ 2147483647 w 318"/>
              <a:gd name="T69" fmla="*/ 2147483647 h 1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8"/>
              <a:gd name="T106" fmla="*/ 0 h 176"/>
              <a:gd name="T107" fmla="*/ 318 w 318"/>
              <a:gd name="T108" fmla="*/ 176 h 1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8" h="176">
                <a:moveTo>
                  <a:pt x="94" y="68"/>
                </a:moveTo>
                <a:lnTo>
                  <a:pt x="78" y="58"/>
                </a:lnTo>
                <a:lnTo>
                  <a:pt x="75" y="47"/>
                </a:lnTo>
                <a:lnTo>
                  <a:pt x="71" y="35"/>
                </a:lnTo>
                <a:lnTo>
                  <a:pt x="64" y="24"/>
                </a:lnTo>
                <a:lnTo>
                  <a:pt x="51" y="24"/>
                </a:lnTo>
                <a:lnTo>
                  <a:pt x="41" y="29"/>
                </a:lnTo>
                <a:lnTo>
                  <a:pt x="29" y="41"/>
                </a:lnTo>
                <a:lnTo>
                  <a:pt x="13" y="72"/>
                </a:lnTo>
                <a:lnTo>
                  <a:pt x="15" y="80"/>
                </a:lnTo>
                <a:lnTo>
                  <a:pt x="15" y="88"/>
                </a:lnTo>
                <a:lnTo>
                  <a:pt x="12" y="93"/>
                </a:lnTo>
                <a:lnTo>
                  <a:pt x="6" y="100"/>
                </a:lnTo>
                <a:lnTo>
                  <a:pt x="0" y="107"/>
                </a:lnTo>
                <a:lnTo>
                  <a:pt x="4" y="115"/>
                </a:lnTo>
                <a:lnTo>
                  <a:pt x="4" y="134"/>
                </a:lnTo>
                <a:lnTo>
                  <a:pt x="6" y="148"/>
                </a:lnTo>
                <a:lnTo>
                  <a:pt x="13" y="152"/>
                </a:lnTo>
                <a:lnTo>
                  <a:pt x="26" y="146"/>
                </a:lnTo>
                <a:lnTo>
                  <a:pt x="41" y="136"/>
                </a:lnTo>
                <a:lnTo>
                  <a:pt x="48" y="130"/>
                </a:lnTo>
                <a:lnTo>
                  <a:pt x="60" y="134"/>
                </a:lnTo>
                <a:lnTo>
                  <a:pt x="73" y="136"/>
                </a:lnTo>
                <a:lnTo>
                  <a:pt x="84" y="140"/>
                </a:lnTo>
                <a:lnTo>
                  <a:pt x="92" y="144"/>
                </a:lnTo>
                <a:lnTo>
                  <a:pt x="108" y="134"/>
                </a:lnTo>
                <a:lnTo>
                  <a:pt x="116" y="134"/>
                </a:lnTo>
                <a:lnTo>
                  <a:pt x="124" y="138"/>
                </a:lnTo>
                <a:lnTo>
                  <a:pt x="135" y="142"/>
                </a:lnTo>
                <a:lnTo>
                  <a:pt x="144" y="134"/>
                </a:lnTo>
                <a:lnTo>
                  <a:pt x="159" y="130"/>
                </a:lnTo>
                <a:lnTo>
                  <a:pt x="168" y="132"/>
                </a:lnTo>
                <a:lnTo>
                  <a:pt x="176" y="146"/>
                </a:lnTo>
                <a:lnTo>
                  <a:pt x="192" y="148"/>
                </a:lnTo>
                <a:lnTo>
                  <a:pt x="211" y="146"/>
                </a:lnTo>
                <a:lnTo>
                  <a:pt x="224" y="163"/>
                </a:lnTo>
                <a:lnTo>
                  <a:pt x="233" y="173"/>
                </a:lnTo>
                <a:lnTo>
                  <a:pt x="242" y="175"/>
                </a:lnTo>
                <a:lnTo>
                  <a:pt x="257" y="169"/>
                </a:lnTo>
                <a:lnTo>
                  <a:pt x="271" y="167"/>
                </a:lnTo>
                <a:lnTo>
                  <a:pt x="280" y="158"/>
                </a:lnTo>
                <a:lnTo>
                  <a:pt x="285" y="150"/>
                </a:lnTo>
                <a:lnTo>
                  <a:pt x="302" y="130"/>
                </a:lnTo>
                <a:lnTo>
                  <a:pt x="312" y="120"/>
                </a:lnTo>
                <a:lnTo>
                  <a:pt x="317" y="105"/>
                </a:lnTo>
                <a:lnTo>
                  <a:pt x="313" y="82"/>
                </a:lnTo>
                <a:lnTo>
                  <a:pt x="306" y="76"/>
                </a:lnTo>
                <a:lnTo>
                  <a:pt x="291" y="62"/>
                </a:lnTo>
                <a:lnTo>
                  <a:pt x="285" y="47"/>
                </a:lnTo>
                <a:lnTo>
                  <a:pt x="279" y="30"/>
                </a:lnTo>
                <a:lnTo>
                  <a:pt x="266" y="18"/>
                </a:lnTo>
                <a:lnTo>
                  <a:pt x="259" y="17"/>
                </a:lnTo>
                <a:lnTo>
                  <a:pt x="233" y="18"/>
                </a:lnTo>
                <a:lnTo>
                  <a:pt x="222" y="27"/>
                </a:lnTo>
                <a:lnTo>
                  <a:pt x="214" y="30"/>
                </a:lnTo>
                <a:lnTo>
                  <a:pt x="201" y="17"/>
                </a:lnTo>
                <a:lnTo>
                  <a:pt x="190" y="12"/>
                </a:lnTo>
                <a:lnTo>
                  <a:pt x="183" y="4"/>
                </a:lnTo>
                <a:lnTo>
                  <a:pt x="177" y="2"/>
                </a:lnTo>
                <a:lnTo>
                  <a:pt x="164" y="0"/>
                </a:lnTo>
                <a:lnTo>
                  <a:pt x="153" y="4"/>
                </a:lnTo>
                <a:lnTo>
                  <a:pt x="143" y="4"/>
                </a:lnTo>
                <a:lnTo>
                  <a:pt x="138" y="8"/>
                </a:lnTo>
                <a:lnTo>
                  <a:pt x="133" y="17"/>
                </a:lnTo>
                <a:lnTo>
                  <a:pt x="133" y="35"/>
                </a:lnTo>
                <a:lnTo>
                  <a:pt x="136" y="55"/>
                </a:lnTo>
                <a:lnTo>
                  <a:pt x="136" y="64"/>
                </a:lnTo>
                <a:lnTo>
                  <a:pt x="124" y="76"/>
                </a:lnTo>
                <a:lnTo>
                  <a:pt x="116" y="84"/>
                </a:lnTo>
                <a:lnTo>
                  <a:pt x="110" y="76"/>
                </a:lnTo>
                <a:lnTo>
                  <a:pt x="94" y="6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89" name="Freeform 76"/>
          <p:cNvSpPr>
            <a:spLocks noChangeAspect="1"/>
          </p:cNvSpPr>
          <p:nvPr/>
        </p:nvSpPr>
        <p:spPr bwMode="auto">
          <a:xfrm>
            <a:off x="4848525" y="2421634"/>
            <a:ext cx="632023" cy="1095077"/>
          </a:xfrm>
          <a:custGeom>
            <a:avLst/>
            <a:gdLst>
              <a:gd name="T0" fmla="*/ 2147483647 w 387"/>
              <a:gd name="T1" fmla="*/ 2147483647 h 669"/>
              <a:gd name="T2" fmla="*/ 2147483647 w 387"/>
              <a:gd name="T3" fmla="*/ 2147483647 h 669"/>
              <a:gd name="T4" fmla="*/ 2147483647 w 387"/>
              <a:gd name="T5" fmla="*/ 2147483647 h 669"/>
              <a:gd name="T6" fmla="*/ 2147483647 w 387"/>
              <a:gd name="T7" fmla="*/ 2147483647 h 669"/>
              <a:gd name="T8" fmla="*/ 2147483647 w 387"/>
              <a:gd name="T9" fmla="*/ 2147483647 h 669"/>
              <a:gd name="T10" fmla="*/ 2147483647 w 387"/>
              <a:gd name="T11" fmla="*/ 2147483647 h 669"/>
              <a:gd name="T12" fmla="*/ 2147483647 w 387"/>
              <a:gd name="T13" fmla="*/ 2147483647 h 669"/>
              <a:gd name="T14" fmla="*/ 2147483647 w 387"/>
              <a:gd name="T15" fmla="*/ 2147483647 h 669"/>
              <a:gd name="T16" fmla="*/ 2147483647 w 387"/>
              <a:gd name="T17" fmla="*/ 2147483647 h 669"/>
              <a:gd name="T18" fmla="*/ 2147483647 w 387"/>
              <a:gd name="T19" fmla="*/ 2147483647 h 669"/>
              <a:gd name="T20" fmla="*/ 2147483647 w 387"/>
              <a:gd name="T21" fmla="*/ 2147483647 h 669"/>
              <a:gd name="T22" fmla="*/ 2147483647 w 387"/>
              <a:gd name="T23" fmla="*/ 2147483647 h 669"/>
              <a:gd name="T24" fmla="*/ 2147483647 w 387"/>
              <a:gd name="T25" fmla="*/ 2147483647 h 669"/>
              <a:gd name="T26" fmla="*/ 2147483647 w 387"/>
              <a:gd name="T27" fmla="*/ 2147483647 h 669"/>
              <a:gd name="T28" fmla="*/ 2147483647 w 387"/>
              <a:gd name="T29" fmla="*/ 2147483647 h 669"/>
              <a:gd name="T30" fmla="*/ 2147483647 w 387"/>
              <a:gd name="T31" fmla="*/ 2147483647 h 669"/>
              <a:gd name="T32" fmla="*/ 2147483647 w 387"/>
              <a:gd name="T33" fmla="*/ 2147483647 h 669"/>
              <a:gd name="T34" fmla="*/ 2147483647 w 387"/>
              <a:gd name="T35" fmla="*/ 2147483647 h 669"/>
              <a:gd name="T36" fmla="*/ 2147483647 w 387"/>
              <a:gd name="T37" fmla="*/ 2147483647 h 669"/>
              <a:gd name="T38" fmla="*/ 2147483647 w 387"/>
              <a:gd name="T39" fmla="*/ 2147483647 h 669"/>
              <a:gd name="T40" fmla="*/ 2147483647 w 387"/>
              <a:gd name="T41" fmla="*/ 2147483647 h 669"/>
              <a:gd name="T42" fmla="*/ 2147483647 w 387"/>
              <a:gd name="T43" fmla="*/ 2147483647 h 669"/>
              <a:gd name="T44" fmla="*/ 2147483647 w 387"/>
              <a:gd name="T45" fmla="*/ 2147483647 h 669"/>
              <a:gd name="T46" fmla="*/ 2147483647 w 387"/>
              <a:gd name="T47" fmla="*/ 2147483647 h 669"/>
              <a:gd name="T48" fmla="*/ 2147483647 w 387"/>
              <a:gd name="T49" fmla="*/ 2147483647 h 669"/>
              <a:gd name="T50" fmla="*/ 2147483647 w 387"/>
              <a:gd name="T51" fmla="*/ 2147483647 h 669"/>
              <a:gd name="T52" fmla="*/ 2147483647 w 387"/>
              <a:gd name="T53" fmla="*/ 2147483647 h 669"/>
              <a:gd name="T54" fmla="*/ 2147483647 w 387"/>
              <a:gd name="T55" fmla="*/ 2147483647 h 669"/>
              <a:gd name="T56" fmla="*/ 2147483647 w 387"/>
              <a:gd name="T57" fmla="*/ 2147483647 h 669"/>
              <a:gd name="T58" fmla="*/ 2147483647 w 387"/>
              <a:gd name="T59" fmla="*/ 2147483647 h 669"/>
              <a:gd name="T60" fmla="*/ 2147483647 w 387"/>
              <a:gd name="T61" fmla="*/ 2147483647 h 669"/>
              <a:gd name="T62" fmla="*/ 2147483647 w 387"/>
              <a:gd name="T63" fmla="*/ 2147483647 h 669"/>
              <a:gd name="T64" fmla="*/ 2147483647 w 387"/>
              <a:gd name="T65" fmla="*/ 2147483647 h 669"/>
              <a:gd name="T66" fmla="*/ 2147483647 w 387"/>
              <a:gd name="T67" fmla="*/ 2147483647 h 669"/>
              <a:gd name="T68" fmla="*/ 2147483647 w 387"/>
              <a:gd name="T69" fmla="*/ 2147483647 h 669"/>
              <a:gd name="T70" fmla="*/ 2147483647 w 387"/>
              <a:gd name="T71" fmla="*/ 2147483647 h 669"/>
              <a:gd name="T72" fmla="*/ 2147483647 w 387"/>
              <a:gd name="T73" fmla="*/ 2147483647 h 669"/>
              <a:gd name="T74" fmla="*/ 2147483647 w 387"/>
              <a:gd name="T75" fmla="*/ 2147483647 h 669"/>
              <a:gd name="T76" fmla="*/ 2147483647 w 387"/>
              <a:gd name="T77" fmla="*/ 2147483647 h 669"/>
              <a:gd name="T78" fmla="*/ 2147483647 w 387"/>
              <a:gd name="T79" fmla="*/ 2147483647 h 669"/>
              <a:gd name="T80" fmla="*/ 2147483647 w 387"/>
              <a:gd name="T81" fmla="*/ 2147483647 h 669"/>
              <a:gd name="T82" fmla="*/ 2147483647 w 387"/>
              <a:gd name="T83" fmla="*/ 2147483647 h 669"/>
              <a:gd name="T84" fmla="*/ 2147483647 w 387"/>
              <a:gd name="T85" fmla="*/ 2147483647 h 669"/>
              <a:gd name="T86" fmla="*/ 2147483647 w 387"/>
              <a:gd name="T87" fmla="*/ 2147483647 h 669"/>
              <a:gd name="T88" fmla="*/ 2147483647 w 387"/>
              <a:gd name="T89" fmla="*/ 2147483647 h 669"/>
              <a:gd name="T90" fmla="*/ 2147483647 w 387"/>
              <a:gd name="T91" fmla="*/ 2147483647 h 669"/>
              <a:gd name="T92" fmla="*/ 2147483647 w 387"/>
              <a:gd name="T93" fmla="*/ 2147483647 h 669"/>
              <a:gd name="T94" fmla="*/ 2147483647 w 387"/>
              <a:gd name="T95" fmla="*/ 2147483647 h 669"/>
              <a:gd name="T96" fmla="*/ 2147483647 w 387"/>
              <a:gd name="T97" fmla="*/ 2147483647 h 669"/>
              <a:gd name="T98" fmla="*/ 2147483647 w 387"/>
              <a:gd name="T99" fmla="*/ 2147483647 h 669"/>
              <a:gd name="T100" fmla="*/ 2147483647 w 387"/>
              <a:gd name="T101" fmla="*/ 2147483647 h 669"/>
              <a:gd name="T102" fmla="*/ 2147483647 w 387"/>
              <a:gd name="T103" fmla="*/ 2147483647 h 669"/>
              <a:gd name="T104" fmla="*/ 2147483647 w 387"/>
              <a:gd name="T105" fmla="*/ 2147483647 h 669"/>
              <a:gd name="T106" fmla="*/ 2147483647 w 387"/>
              <a:gd name="T107" fmla="*/ 2147483647 h 669"/>
              <a:gd name="T108" fmla="*/ 2147483647 w 387"/>
              <a:gd name="T109" fmla="*/ 2147483647 h 66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87"/>
              <a:gd name="T166" fmla="*/ 0 h 669"/>
              <a:gd name="T167" fmla="*/ 387 w 387"/>
              <a:gd name="T168" fmla="*/ 669 h 66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87" h="669">
                <a:moveTo>
                  <a:pt x="116" y="429"/>
                </a:moveTo>
                <a:lnTo>
                  <a:pt x="134" y="446"/>
                </a:lnTo>
                <a:lnTo>
                  <a:pt x="126" y="462"/>
                </a:lnTo>
                <a:lnTo>
                  <a:pt x="115" y="476"/>
                </a:lnTo>
                <a:lnTo>
                  <a:pt x="97" y="485"/>
                </a:lnTo>
                <a:lnTo>
                  <a:pt x="83" y="493"/>
                </a:lnTo>
                <a:lnTo>
                  <a:pt x="69" y="495"/>
                </a:lnTo>
                <a:lnTo>
                  <a:pt x="61" y="501"/>
                </a:lnTo>
                <a:lnTo>
                  <a:pt x="72" y="521"/>
                </a:lnTo>
                <a:lnTo>
                  <a:pt x="89" y="521"/>
                </a:lnTo>
                <a:lnTo>
                  <a:pt x="97" y="522"/>
                </a:lnTo>
                <a:lnTo>
                  <a:pt x="97" y="536"/>
                </a:lnTo>
                <a:lnTo>
                  <a:pt x="106" y="536"/>
                </a:lnTo>
                <a:lnTo>
                  <a:pt x="113" y="532"/>
                </a:lnTo>
                <a:lnTo>
                  <a:pt x="117" y="546"/>
                </a:lnTo>
                <a:lnTo>
                  <a:pt x="127" y="557"/>
                </a:lnTo>
                <a:lnTo>
                  <a:pt x="143" y="557"/>
                </a:lnTo>
                <a:lnTo>
                  <a:pt x="154" y="554"/>
                </a:lnTo>
                <a:lnTo>
                  <a:pt x="164" y="557"/>
                </a:lnTo>
                <a:lnTo>
                  <a:pt x="140" y="579"/>
                </a:lnTo>
                <a:lnTo>
                  <a:pt x="130" y="584"/>
                </a:lnTo>
                <a:lnTo>
                  <a:pt x="117" y="579"/>
                </a:lnTo>
                <a:lnTo>
                  <a:pt x="89" y="567"/>
                </a:lnTo>
                <a:lnTo>
                  <a:pt x="75" y="567"/>
                </a:lnTo>
                <a:lnTo>
                  <a:pt x="62" y="579"/>
                </a:lnTo>
                <a:lnTo>
                  <a:pt x="45" y="594"/>
                </a:lnTo>
                <a:lnTo>
                  <a:pt x="35" y="602"/>
                </a:lnTo>
                <a:lnTo>
                  <a:pt x="24" y="606"/>
                </a:lnTo>
                <a:lnTo>
                  <a:pt x="11" y="612"/>
                </a:lnTo>
                <a:lnTo>
                  <a:pt x="2" y="620"/>
                </a:lnTo>
                <a:lnTo>
                  <a:pt x="0" y="625"/>
                </a:lnTo>
                <a:lnTo>
                  <a:pt x="11" y="627"/>
                </a:lnTo>
                <a:lnTo>
                  <a:pt x="19" y="635"/>
                </a:lnTo>
                <a:lnTo>
                  <a:pt x="30" y="641"/>
                </a:lnTo>
                <a:lnTo>
                  <a:pt x="41" y="635"/>
                </a:lnTo>
                <a:lnTo>
                  <a:pt x="51" y="630"/>
                </a:lnTo>
                <a:lnTo>
                  <a:pt x="62" y="632"/>
                </a:lnTo>
                <a:lnTo>
                  <a:pt x="78" y="641"/>
                </a:lnTo>
                <a:lnTo>
                  <a:pt x="94" y="649"/>
                </a:lnTo>
                <a:lnTo>
                  <a:pt x="105" y="641"/>
                </a:lnTo>
                <a:lnTo>
                  <a:pt x="110" y="629"/>
                </a:lnTo>
                <a:lnTo>
                  <a:pt x="127" y="618"/>
                </a:lnTo>
                <a:lnTo>
                  <a:pt x="138" y="618"/>
                </a:lnTo>
                <a:lnTo>
                  <a:pt x="148" y="630"/>
                </a:lnTo>
                <a:lnTo>
                  <a:pt x="156" y="637"/>
                </a:lnTo>
                <a:lnTo>
                  <a:pt x="169" y="637"/>
                </a:lnTo>
                <a:lnTo>
                  <a:pt x="186" y="639"/>
                </a:lnTo>
                <a:lnTo>
                  <a:pt x="197" y="643"/>
                </a:lnTo>
                <a:lnTo>
                  <a:pt x="208" y="635"/>
                </a:lnTo>
                <a:lnTo>
                  <a:pt x="217" y="635"/>
                </a:lnTo>
                <a:lnTo>
                  <a:pt x="227" y="641"/>
                </a:lnTo>
                <a:lnTo>
                  <a:pt x="238" y="653"/>
                </a:lnTo>
                <a:lnTo>
                  <a:pt x="252" y="655"/>
                </a:lnTo>
                <a:lnTo>
                  <a:pt x="269" y="659"/>
                </a:lnTo>
                <a:lnTo>
                  <a:pt x="280" y="665"/>
                </a:lnTo>
                <a:lnTo>
                  <a:pt x="293" y="668"/>
                </a:lnTo>
                <a:lnTo>
                  <a:pt x="305" y="662"/>
                </a:lnTo>
                <a:lnTo>
                  <a:pt x="319" y="653"/>
                </a:lnTo>
                <a:lnTo>
                  <a:pt x="328" y="651"/>
                </a:lnTo>
                <a:lnTo>
                  <a:pt x="340" y="649"/>
                </a:lnTo>
                <a:lnTo>
                  <a:pt x="351" y="639"/>
                </a:lnTo>
                <a:lnTo>
                  <a:pt x="343" y="629"/>
                </a:lnTo>
                <a:lnTo>
                  <a:pt x="325" y="618"/>
                </a:lnTo>
                <a:lnTo>
                  <a:pt x="319" y="612"/>
                </a:lnTo>
                <a:lnTo>
                  <a:pt x="319" y="606"/>
                </a:lnTo>
                <a:lnTo>
                  <a:pt x="327" y="599"/>
                </a:lnTo>
                <a:lnTo>
                  <a:pt x="340" y="597"/>
                </a:lnTo>
                <a:lnTo>
                  <a:pt x="352" y="590"/>
                </a:lnTo>
                <a:lnTo>
                  <a:pt x="373" y="567"/>
                </a:lnTo>
                <a:lnTo>
                  <a:pt x="382" y="556"/>
                </a:lnTo>
                <a:lnTo>
                  <a:pt x="386" y="536"/>
                </a:lnTo>
                <a:lnTo>
                  <a:pt x="386" y="524"/>
                </a:lnTo>
                <a:lnTo>
                  <a:pt x="376" y="516"/>
                </a:lnTo>
                <a:lnTo>
                  <a:pt x="364" y="506"/>
                </a:lnTo>
                <a:lnTo>
                  <a:pt x="352" y="501"/>
                </a:lnTo>
                <a:lnTo>
                  <a:pt x="340" y="503"/>
                </a:lnTo>
                <a:lnTo>
                  <a:pt x="332" y="507"/>
                </a:lnTo>
                <a:lnTo>
                  <a:pt x="328" y="499"/>
                </a:lnTo>
                <a:lnTo>
                  <a:pt x="335" y="486"/>
                </a:lnTo>
                <a:lnTo>
                  <a:pt x="338" y="476"/>
                </a:lnTo>
                <a:lnTo>
                  <a:pt x="336" y="458"/>
                </a:lnTo>
                <a:lnTo>
                  <a:pt x="335" y="433"/>
                </a:lnTo>
                <a:lnTo>
                  <a:pt x="340" y="413"/>
                </a:lnTo>
                <a:lnTo>
                  <a:pt x="336" y="402"/>
                </a:lnTo>
                <a:lnTo>
                  <a:pt x="328" y="386"/>
                </a:lnTo>
                <a:lnTo>
                  <a:pt x="310" y="351"/>
                </a:lnTo>
                <a:lnTo>
                  <a:pt x="302" y="335"/>
                </a:lnTo>
                <a:lnTo>
                  <a:pt x="299" y="316"/>
                </a:lnTo>
                <a:lnTo>
                  <a:pt x="297" y="304"/>
                </a:lnTo>
                <a:lnTo>
                  <a:pt x="302" y="284"/>
                </a:lnTo>
                <a:lnTo>
                  <a:pt x="302" y="269"/>
                </a:lnTo>
                <a:lnTo>
                  <a:pt x="299" y="252"/>
                </a:lnTo>
                <a:lnTo>
                  <a:pt x="291" y="244"/>
                </a:lnTo>
                <a:lnTo>
                  <a:pt x="276" y="229"/>
                </a:lnTo>
                <a:lnTo>
                  <a:pt x="265" y="224"/>
                </a:lnTo>
                <a:lnTo>
                  <a:pt x="254" y="223"/>
                </a:lnTo>
                <a:lnTo>
                  <a:pt x="246" y="221"/>
                </a:lnTo>
                <a:lnTo>
                  <a:pt x="246" y="213"/>
                </a:lnTo>
                <a:lnTo>
                  <a:pt x="251" y="206"/>
                </a:lnTo>
                <a:lnTo>
                  <a:pt x="264" y="205"/>
                </a:lnTo>
                <a:lnTo>
                  <a:pt x="275" y="209"/>
                </a:lnTo>
                <a:lnTo>
                  <a:pt x="282" y="211"/>
                </a:lnTo>
                <a:lnTo>
                  <a:pt x="287" y="203"/>
                </a:lnTo>
                <a:lnTo>
                  <a:pt x="286" y="193"/>
                </a:lnTo>
                <a:lnTo>
                  <a:pt x="332" y="148"/>
                </a:lnTo>
                <a:lnTo>
                  <a:pt x="340" y="138"/>
                </a:lnTo>
                <a:lnTo>
                  <a:pt x="340" y="118"/>
                </a:lnTo>
                <a:lnTo>
                  <a:pt x="328" y="108"/>
                </a:lnTo>
                <a:lnTo>
                  <a:pt x="316" y="106"/>
                </a:lnTo>
                <a:lnTo>
                  <a:pt x="305" y="88"/>
                </a:lnTo>
                <a:lnTo>
                  <a:pt x="282" y="88"/>
                </a:lnTo>
                <a:lnTo>
                  <a:pt x="262" y="92"/>
                </a:lnTo>
                <a:lnTo>
                  <a:pt x="258" y="90"/>
                </a:lnTo>
                <a:lnTo>
                  <a:pt x="252" y="82"/>
                </a:lnTo>
                <a:lnTo>
                  <a:pt x="262" y="75"/>
                </a:lnTo>
                <a:lnTo>
                  <a:pt x="271" y="65"/>
                </a:lnTo>
                <a:lnTo>
                  <a:pt x="291" y="47"/>
                </a:lnTo>
                <a:lnTo>
                  <a:pt x="306" y="45"/>
                </a:lnTo>
                <a:lnTo>
                  <a:pt x="321" y="34"/>
                </a:lnTo>
                <a:lnTo>
                  <a:pt x="335" y="22"/>
                </a:lnTo>
                <a:lnTo>
                  <a:pt x="303" y="14"/>
                </a:lnTo>
                <a:lnTo>
                  <a:pt x="289" y="12"/>
                </a:lnTo>
                <a:lnTo>
                  <a:pt x="273" y="10"/>
                </a:lnTo>
                <a:lnTo>
                  <a:pt x="254" y="0"/>
                </a:lnTo>
                <a:lnTo>
                  <a:pt x="237" y="20"/>
                </a:lnTo>
                <a:lnTo>
                  <a:pt x="238" y="30"/>
                </a:lnTo>
                <a:lnTo>
                  <a:pt x="228" y="34"/>
                </a:lnTo>
                <a:lnTo>
                  <a:pt x="213" y="43"/>
                </a:lnTo>
                <a:lnTo>
                  <a:pt x="199" y="49"/>
                </a:lnTo>
                <a:lnTo>
                  <a:pt x="199" y="63"/>
                </a:lnTo>
                <a:lnTo>
                  <a:pt x="197" y="75"/>
                </a:lnTo>
                <a:lnTo>
                  <a:pt x="184" y="94"/>
                </a:lnTo>
                <a:lnTo>
                  <a:pt x="164" y="117"/>
                </a:lnTo>
                <a:lnTo>
                  <a:pt x="156" y="129"/>
                </a:lnTo>
                <a:lnTo>
                  <a:pt x="160" y="137"/>
                </a:lnTo>
                <a:lnTo>
                  <a:pt x="181" y="135"/>
                </a:lnTo>
                <a:lnTo>
                  <a:pt x="182" y="139"/>
                </a:lnTo>
                <a:lnTo>
                  <a:pt x="182" y="148"/>
                </a:lnTo>
                <a:lnTo>
                  <a:pt x="154" y="186"/>
                </a:lnTo>
                <a:lnTo>
                  <a:pt x="145" y="206"/>
                </a:lnTo>
                <a:lnTo>
                  <a:pt x="138" y="224"/>
                </a:lnTo>
                <a:lnTo>
                  <a:pt x="145" y="232"/>
                </a:lnTo>
                <a:lnTo>
                  <a:pt x="158" y="216"/>
                </a:lnTo>
                <a:lnTo>
                  <a:pt x="170" y="197"/>
                </a:lnTo>
                <a:lnTo>
                  <a:pt x="180" y="203"/>
                </a:lnTo>
                <a:lnTo>
                  <a:pt x="181" y="231"/>
                </a:lnTo>
                <a:lnTo>
                  <a:pt x="182" y="249"/>
                </a:lnTo>
                <a:lnTo>
                  <a:pt x="165" y="259"/>
                </a:lnTo>
                <a:lnTo>
                  <a:pt x="154" y="271"/>
                </a:lnTo>
                <a:lnTo>
                  <a:pt x="151" y="281"/>
                </a:lnTo>
                <a:lnTo>
                  <a:pt x="173" y="300"/>
                </a:lnTo>
                <a:lnTo>
                  <a:pt x="193" y="297"/>
                </a:lnTo>
                <a:lnTo>
                  <a:pt x="197" y="308"/>
                </a:lnTo>
                <a:lnTo>
                  <a:pt x="217" y="295"/>
                </a:lnTo>
                <a:lnTo>
                  <a:pt x="216" y="306"/>
                </a:lnTo>
                <a:lnTo>
                  <a:pt x="199" y="327"/>
                </a:lnTo>
                <a:lnTo>
                  <a:pt x="206" y="351"/>
                </a:lnTo>
                <a:lnTo>
                  <a:pt x="208" y="363"/>
                </a:lnTo>
                <a:lnTo>
                  <a:pt x="226" y="365"/>
                </a:lnTo>
                <a:lnTo>
                  <a:pt x="227" y="376"/>
                </a:lnTo>
                <a:lnTo>
                  <a:pt x="206" y="403"/>
                </a:lnTo>
                <a:lnTo>
                  <a:pt x="199" y="400"/>
                </a:lnTo>
                <a:lnTo>
                  <a:pt x="191" y="408"/>
                </a:lnTo>
                <a:lnTo>
                  <a:pt x="189" y="421"/>
                </a:lnTo>
                <a:lnTo>
                  <a:pt x="169" y="410"/>
                </a:lnTo>
                <a:lnTo>
                  <a:pt x="116" y="42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90" name="Freeform 77" descr="Diagonal weit nach unten"/>
          <p:cNvSpPr>
            <a:spLocks noChangeAspect="1"/>
          </p:cNvSpPr>
          <p:nvPr/>
        </p:nvSpPr>
        <p:spPr bwMode="auto">
          <a:xfrm>
            <a:off x="5076825" y="2951758"/>
            <a:ext cx="52884" cy="41275"/>
          </a:xfrm>
          <a:custGeom>
            <a:avLst/>
            <a:gdLst>
              <a:gd name="T0" fmla="*/ 2147483647 w 32"/>
              <a:gd name="T1" fmla="*/ 0 h 25"/>
              <a:gd name="T2" fmla="*/ 2147483647 w 32"/>
              <a:gd name="T3" fmla="*/ 2147483647 h 25"/>
              <a:gd name="T4" fmla="*/ 2147483647 w 32"/>
              <a:gd name="T5" fmla="*/ 2147483647 h 25"/>
              <a:gd name="T6" fmla="*/ 2147483647 w 32"/>
              <a:gd name="T7" fmla="*/ 2147483647 h 25"/>
              <a:gd name="T8" fmla="*/ 2147483647 w 32"/>
              <a:gd name="T9" fmla="*/ 2147483647 h 25"/>
              <a:gd name="T10" fmla="*/ 0 w 32"/>
              <a:gd name="T11" fmla="*/ 2147483647 h 25"/>
              <a:gd name="T12" fmla="*/ 2147483647 w 32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25"/>
              <a:gd name="T23" fmla="*/ 32 w 32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25">
                <a:moveTo>
                  <a:pt x="16" y="0"/>
                </a:moveTo>
                <a:lnTo>
                  <a:pt x="30" y="1"/>
                </a:lnTo>
                <a:lnTo>
                  <a:pt x="31" y="10"/>
                </a:lnTo>
                <a:lnTo>
                  <a:pt x="17" y="20"/>
                </a:lnTo>
                <a:lnTo>
                  <a:pt x="1" y="24"/>
                </a:lnTo>
                <a:lnTo>
                  <a:pt x="0" y="13"/>
                </a:lnTo>
                <a:lnTo>
                  <a:pt x="16" y="0"/>
                </a:lnTo>
              </a:path>
            </a:pathLst>
          </a:custGeom>
          <a:pattFill prst="wdDnDiag">
            <a:fgClr>
              <a:schemeClr val="bg2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91" name="Freeform 78" descr="Diagonal weit nach unten"/>
          <p:cNvSpPr>
            <a:spLocks noChangeAspect="1"/>
          </p:cNvSpPr>
          <p:nvPr/>
        </p:nvSpPr>
        <p:spPr bwMode="auto">
          <a:xfrm>
            <a:off x="5039421" y="2695079"/>
            <a:ext cx="54173" cy="41275"/>
          </a:xfrm>
          <a:custGeom>
            <a:avLst/>
            <a:gdLst>
              <a:gd name="T0" fmla="*/ 2147483647 w 33"/>
              <a:gd name="T1" fmla="*/ 0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0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25"/>
              <a:gd name="T23" fmla="*/ 33 w 33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25">
                <a:moveTo>
                  <a:pt x="27" y="0"/>
                </a:moveTo>
                <a:lnTo>
                  <a:pt x="32" y="12"/>
                </a:lnTo>
                <a:lnTo>
                  <a:pt x="17" y="21"/>
                </a:lnTo>
                <a:lnTo>
                  <a:pt x="4" y="24"/>
                </a:lnTo>
                <a:lnTo>
                  <a:pt x="0" y="13"/>
                </a:lnTo>
                <a:lnTo>
                  <a:pt x="6" y="4"/>
                </a:lnTo>
                <a:lnTo>
                  <a:pt x="27" y="0"/>
                </a:lnTo>
              </a:path>
            </a:pathLst>
          </a:custGeom>
          <a:pattFill prst="wdDnDiag">
            <a:fgClr>
              <a:schemeClr val="bg2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92" name="Freeform 79" descr="Diagonal weit nach unten"/>
          <p:cNvSpPr>
            <a:spLocks noChangeAspect="1"/>
          </p:cNvSpPr>
          <p:nvPr/>
        </p:nvSpPr>
        <p:spPr bwMode="auto">
          <a:xfrm>
            <a:off x="5116812" y="2495153"/>
            <a:ext cx="28377" cy="78681"/>
          </a:xfrm>
          <a:custGeom>
            <a:avLst/>
            <a:gdLst>
              <a:gd name="T0" fmla="*/ 2147483647 w 18"/>
              <a:gd name="T1" fmla="*/ 2147483647 h 48"/>
              <a:gd name="T2" fmla="*/ 2147483647 w 18"/>
              <a:gd name="T3" fmla="*/ 2147483647 h 48"/>
              <a:gd name="T4" fmla="*/ 2147483647 w 18"/>
              <a:gd name="T5" fmla="*/ 2147483647 h 48"/>
              <a:gd name="T6" fmla="*/ 2147483647 w 18"/>
              <a:gd name="T7" fmla="*/ 2147483647 h 48"/>
              <a:gd name="T8" fmla="*/ 2147483647 w 18"/>
              <a:gd name="T9" fmla="*/ 0 h 48"/>
              <a:gd name="T10" fmla="*/ 0 w 18"/>
              <a:gd name="T11" fmla="*/ 2147483647 h 48"/>
              <a:gd name="T12" fmla="*/ 2147483647 w 18"/>
              <a:gd name="T13" fmla="*/ 2147483647 h 48"/>
              <a:gd name="T14" fmla="*/ 2147483647 w 18"/>
              <a:gd name="T15" fmla="*/ 21474836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48"/>
              <a:gd name="T26" fmla="*/ 18 w 18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48">
                <a:moveTo>
                  <a:pt x="7" y="47"/>
                </a:moveTo>
                <a:lnTo>
                  <a:pt x="17" y="35"/>
                </a:lnTo>
                <a:lnTo>
                  <a:pt x="13" y="20"/>
                </a:lnTo>
                <a:lnTo>
                  <a:pt x="11" y="12"/>
                </a:lnTo>
                <a:lnTo>
                  <a:pt x="7" y="0"/>
                </a:lnTo>
                <a:lnTo>
                  <a:pt x="0" y="6"/>
                </a:lnTo>
                <a:lnTo>
                  <a:pt x="4" y="22"/>
                </a:lnTo>
                <a:lnTo>
                  <a:pt x="7" y="47"/>
                </a:lnTo>
              </a:path>
            </a:pathLst>
          </a:custGeom>
          <a:pattFill prst="wdDnDiag">
            <a:fgClr>
              <a:schemeClr val="bg2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93" name="Freeform 80" descr="Diagonal weit nach unten"/>
          <p:cNvSpPr>
            <a:spLocks noChangeAspect="1"/>
          </p:cNvSpPr>
          <p:nvPr/>
        </p:nvSpPr>
        <p:spPr bwMode="auto">
          <a:xfrm>
            <a:off x="4910437" y="2793109"/>
            <a:ext cx="136723" cy="147042"/>
          </a:xfrm>
          <a:custGeom>
            <a:avLst/>
            <a:gdLst>
              <a:gd name="T0" fmla="*/ 2147483647 w 84"/>
              <a:gd name="T1" fmla="*/ 0 h 90"/>
              <a:gd name="T2" fmla="*/ 2147483647 w 84"/>
              <a:gd name="T3" fmla="*/ 0 h 90"/>
              <a:gd name="T4" fmla="*/ 2147483647 w 84"/>
              <a:gd name="T5" fmla="*/ 2147483647 h 90"/>
              <a:gd name="T6" fmla="*/ 2147483647 w 84"/>
              <a:gd name="T7" fmla="*/ 2147483647 h 90"/>
              <a:gd name="T8" fmla="*/ 2147483647 w 84"/>
              <a:gd name="T9" fmla="*/ 2147483647 h 90"/>
              <a:gd name="T10" fmla="*/ 2147483647 w 84"/>
              <a:gd name="T11" fmla="*/ 2147483647 h 90"/>
              <a:gd name="T12" fmla="*/ 2147483647 w 84"/>
              <a:gd name="T13" fmla="*/ 2147483647 h 90"/>
              <a:gd name="T14" fmla="*/ 2147483647 w 84"/>
              <a:gd name="T15" fmla="*/ 2147483647 h 90"/>
              <a:gd name="T16" fmla="*/ 2147483647 w 84"/>
              <a:gd name="T17" fmla="*/ 2147483647 h 90"/>
              <a:gd name="T18" fmla="*/ 2147483647 w 84"/>
              <a:gd name="T19" fmla="*/ 2147483647 h 90"/>
              <a:gd name="T20" fmla="*/ 2147483647 w 84"/>
              <a:gd name="T21" fmla="*/ 2147483647 h 90"/>
              <a:gd name="T22" fmla="*/ 2147483647 w 84"/>
              <a:gd name="T23" fmla="*/ 2147483647 h 90"/>
              <a:gd name="T24" fmla="*/ 2147483647 w 84"/>
              <a:gd name="T25" fmla="*/ 2147483647 h 90"/>
              <a:gd name="T26" fmla="*/ 0 w 84"/>
              <a:gd name="T27" fmla="*/ 2147483647 h 90"/>
              <a:gd name="T28" fmla="*/ 2147483647 w 84"/>
              <a:gd name="T29" fmla="*/ 0 h 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"/>
              <a:gd name="T46" fmla="*/ 0 h 90"/>
              <a:gd name="T47" fmla="*/ 84 w 84"/>
              <a:gd name="T48" fmla="*/ 90 h 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" h="90">
                <a:moveTo>
                  <a:pt x="29" y="0"/>
                </a:moveTo>
                <a:lnTo>
                  <a:pt x="48" y="0"/>
                </a:lnTo>
                <a:lnTo>
                  <a:pt x="62" y="4"/>
                </a:lnTo>
                <a:lnTo>
                  <a:pt x="72" y="18"/>
                </a:lnTo>
                <a:lnTo>
                  <a:pt x="81" y="41"/>
                </a:lnTo>
                <a:lnTo>
                  <a:pt x="83" y="61"/>
                </a:lnTo>
                <a:lnTo>
                  <a:pt x="73" y="71"/>
                </a:lnTo>
                <a:lnTo>
                  <a:pt x="70" y="84"/>
                </a:lnTo>
                <a:lnTo>
                  <a:pt x="61" y="89"/>
                </a:lnTo>
                <a:lnTo>
                  <a:pt x="51" y="77"/>
                </a:lnTo>
                <a:lnTo>
                  <a:pt x="43" y="55"/>
                </a:lnTo>
                <a:lnTo>
                  <a:pt x="37" y="47"/>
                </a:lnTo>
                <a:lnTo>
                  <a:pt x="20" y="46"/>
                </a:lnTo>
                <a:lnTo>
                  <a:pt x="0" y="23"/>
                </a:lnTo>
                <a:lnTo>
                  <a:pt x="29" y="0"/>
                </a:lnTo>
              </a:path>
            </a:pathLst>
          </a:custGeom>
          <a:pattFill prst="wdDnDiag">
            <a:fgClr>
              <a:schemeClr val="bg2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94" name="Freeform 81" descr="Diagonal weit nach unten"/>
          <p:cNvSpPr>
            <a:spLocks noChangeAspect="1"/>
          </p:cNvSpPr>
          <p:nvPr/>
        </p:nvSpPr>
        <p:spPr bwMode="auto">
          <a:xfrm>
            <a:off x="5110362" y="2408734"/>
            <a:ext cx="70942" cy="56753"/>
          </a:xfrm>
          <a:custGeom>
            <a:avLst/>
            <a:gdLst>
              <a:gd name="T0" fmla="*/ 2147483647 w 44"/>
              <a:gd name="T1" fmla="*/ 0 h 35"/>
              <a:gd name="T2" fmla="*/ 2147483647 w 44"/>
              <a:gd name="T3" fmla="*/ 2147483647 h 35"/>
              <a:gd name="T4" fmla="*/ 2147483647 w 44"/>
              <a:gd name="T5" fmla="*/ 2147483647 h 35"/>
              <a:gd name="T6" fmla="*/ 2147483647 w 44"/>
              <a:gd name="T7" fmla="*/ 2147483647 h 35"/>
              <a:gd name="T8" fmla="*/ 2147483647 w 44"/>
              <a:gd name="T9" fmla="*/ 2147483647 h 35"/>
              <a:gd name="T10" fmla="*/ 0 w 44"/>
              <a:gd name="T11" fmla="*/ 2147483647 h 35"/>
              <a:gd name="T12" fmla="*/ 0 w 44"/>
              <a:gd name="T13" fmla="*/ 2147483647 h 35"/>
              <a:gd name="T14" fmla="*/ 2147483647 w 44"/>
              <a:gd name="T15" fmla="*/ 0 h 35"/>
              <a:gd name="T16" fmla="*/ 2147483647 w 44"/>
              <a:gd name="T17" fmla="*/ 0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"/>
              <a:gd name="T28" fmla="*/ 0 h 35"/>
              <a:gd name="T29" fmla="*/ 44 w 44"/>
              <a:gd name="T30" fmla="*/ 35 h 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" h="35">
                <a:moveTo>
                  <a:pt x="38" y="0"/>
                </a:moveTo>
                <a:lnTo>
                  <a:pt x="43" y="8"/>
                </a:lnTo>
                <a:lnTo>
                  <a:pt x="27" y="18"/>
                </a:lnTo>
                <a:lnTo>
                  <a:pt x="11" y="34"/>
                </a:lnTo>
                <a:lnTo>
                  <a:pt x="2" y="30"/>
                </a:lnTo>
                <a:lnTo>
                  <a:pt x="0" y="12"/>
                </a:lnTo>
                <a:lnTo>
                  <a:pt x="0" y="6"/>
                </a:lnTo>
                <a:lnTo>
                  <a:pt x="26" y="0"/>
                </a:lnTo>
                <a:lnTo>
                  <a:pt x="38" y="0"/>
                </a:lnTo>
              </a:path>
            </a:pathLst>
          </a:custGeom>
          <a:pattFill prst="wdDnDiag">
            <a:fgClr>
              <a:schemeClr val="bg2"/>
            </a:fgClr>
            <a:bgClr>
              <a:srgbClr val="FFFFFF"/>
            </a:bgClr>
          </a:patt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95" name="Freeform 82"/>
          <p:cNvSpPr>
            <a:spLocks noChangeAspect="1"/>
          </p:cNvSpPr>
          <p:nvPr/>
        </p:nvSpPr>
        <p:spPr bwMode="auto">
          <a:xfrm>
            <a:off x="6605290" y="2878238"/>
            <a:ext cx="51594" cy="135433"/>
          </a:xfrm>
          <a:custGeom>
            <a:avLst/>
            <a:gdLst>
              <a:gd name="T0" fmla="*/ 2147483647 w 32"/>
              <a:gd name="T1" fmla="*/ 0 h 83"/>
              <a:gd name="T2" fmla="*/ 2147483647 w 32"/>
              <a:gd name="T3" fmla="*/ 2147483647 h 83"/>
              <a:gd name="T4" fmla="*/ 2147483647 w 32"/>
              <a:gd name="T5" fmla="*/ 2147483647 h 83"/>
              <a:gd name="T6" fmla="*/ 2147483647 w 32"/>
              <a:gd name="T7" fmla="*/ 2147483647 h 83"/>
              <a:gd name="T8" fmla="*/ 2147483647 w 32"/>
              <a:gd name="T9" fmla="*/ 2147483647 h 83"/>
              <a:gd name="T10" fmla="*/ 2147483647 w 32"/>
              <a:gd name="T11" fmla="*/ 2147483647 h 83"/>
              <a:gd name="T12" fmla="*/ 0 w 32"/>
              <a:gd name="T13" fmla="*/ 2147483647 h 83"/>
              <a:gd name="T14" fmla="*/ 2147483647 w 32"/>
              <a:gd name="T15" fmla="*/ 2147483647 h 83"/>
              <a:gd name="T16" fmla="*/ 2147483647 w 32"/>
              <a:gd name="T17" fmla="*/ 2147483647 h 83"/>
              <a:gd name="T18" fmla="*/ 2147483647 w 32"/>
              <a:gd name="T19" fmla="*/ 0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83"/>
              <a:gd name="T32" fmla="*/ 32 w 32"/>
              <a:gd name="T33" fmla="*/ 83 h 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83">
                <a:moveTo>
                  <a:pt x="31" y="0"/>
                </a:moveTo>
                <a:lnTo>
                  <a:pt x="30" y="28"/>
                </a:lnTo>
                <a:lnTo>
                  <a:pt x="20" y="49"/>
                </a:lnTo>
                <a:lnTo>
                  <a:pt x="6" y="63"/>
                </a:lnTo>
                <a:lnTo>
                  <a:pt x="9" y="77"/>
                </a:lnTo>
                <a:lnTo>
                  <a:pt x="3" y="82"/>
                </a:lnTo>
                <a:lnTo>
                  <a:pt x="0" y="64"/>
                </a:lnTo>
                <a:lnTo>
                  <a:pt x="5" y="51"/>
                </a:lnTo>
                <a:lnTo>
                  <a:pt x="9" y="36"/>
                </a:lnTo>
                <a:lnTo>
                  <a:pt x="31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796" name="Freeform 83"/>
          <p:cNvSpPr>
            <a:spLocks noChangeAspect="1"/>
          </p:cNvSpPr>
          <p:nvPr/>
        </p:nvSpPr>
        <p:spPr bwMode="auto">
          <a:xfrm>
            <a:off x="6722667" y="2816325"/>
            <a:ext cx="70942" cy="108347"/>
          </a:xfrm>
          <a:custGeom>
            <a:avLst/>
            <a:gdLst>
              <a:gd name="T0" fmla="*/ 2147483647 w 43"/>
              <a:gd name="T1" fmla="*/ 0 h 66"/>
              <a:gd name="T2" fmla="*/ 2147483647 w 43"/>
              <a:gd name="T3" fmla="*/ 0 h 66"/>
              <a:gd name="T4" fmla="*/ 2147483647 w 43"/>
              <a:gd name="T5" fmla="*/ 2147483647 h 66"/>
              <a:gd name="T6" fmla="*/ 2147483647 w 43"/>
              <a:gd name="T7" fmla="*/ 2147483647 h 66"/>
              <a:gd name="T8" fmla="*/ 2147483647 w 43"/>
              <a:gd name="T9" fmla="*/ 2147483647 h 66"/>
              <a:gd name="T10" fmla="*/ 2147483647 w 43"/>
              <a:gd name="T11" fmla="*/ 2147483647 h 66"/>
              <a:gd name="T12" fmla="*/ 2147483647 w 43"/>
              <a:gd name="T13" fmla="*/ 2147483647 h 66"/>
              <a:gd name="T14" fmla="*/ 2147483647 w 43"/>
              <a:gd name="T15" fmla="*/ 2147483647 h 66"/>
              <a:gd name="T16" fmla="*/ 0 w 43"/>
              <a:gd name="T17" fmla="*/ 2147483647 h 66"/>
              <a:gd name="T18" fmla="*/ 0 w 43"/>
              <a:gd name="T19" fmla="*/ 2147483647 h 66"/>
              <a:gd name="T20" fmla="*/ 2147483647 w 43"/>
              <a:gd name="T21" fmla="*/ 2147483647 h 66"/>
              <a:gd name="T22" fmla="*/ 2147483647 w 43"/>
              <a:gd name="T23" fmla="*/ 0 h 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66"/>
              <a:gd name="T38" fmla="*/ 43 w 43"/>
              <a:gd name="T39" fmla="*/ 66 h 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66">
                <a:moveTo>
                  <a:pt x="33" y="0"/>
                </a:moveTo>
                <a:lnTo>
                  <a:pt x="42" y="0"/>
                </a:lnTo>
                <a:lnTo>
                  <a:pt x="31" y="13"/>
                </a:lnTo>
                <a:lnTo>
                  <a:pt x="30" y="23"/>
                </a:lnTo>
                <a:lnTo>
                  <a:pt x="33" y="36"/>
                </a:lnTo>
                <a:lnTo>
                  <a:pt x="22" y="50"/>
                </a:lnTo>
                <a:lnTo>
                  <a:pt x="7" y="65"/>
                </a:lnTo>
                <a:lnTo>
                  <a:pt x="5" y="50"/>
                </a:lnTo>
                <a:lnTo>
                  <a:pt x="0" y="43"/>
                </a:lnTo>
                <a:lnTo>
                  <a:pt x="0" y="32"/>
                </a:lnTo>
                <a:lnTo>
                  <a:pt x="12" y="19"/>
                </a:lnTo>
                <a:lnTo>
                  <a:pt x="33" y="0"/>
                </a:lnTo>
              </a:path>
            </a:pathLst>
          </a:custGeom>
          <a:solidFill>
            <a:srgbClr val="FF66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grpSp>
        <p:nvGrpSpPr>
          <p:cNvPr id="31797" name="Group 84" descr="Wide downward diagonal"/>
          <p:cNvGrpSpPr>
            <a:grpSpLocks noChangeAspect="1"/>
          </p:cNvGrpSpPr>
          <p:nvPr/>
        </p:nvGrpSpPr>
        <p:grpSpPr bwMode="auto">
          <a:xfrm>
            <a:off x="6295728" y="1370409"/>
            <a:ext cx="779066" cy="1745159"/>
            <a:chOff x="2313" y="843"/>
            <a:chExt cx="476" cy="1066"/>
          </a:xfrm>
        </p:grpSpPr>
        <p:sp>
          <p:nvSpPr>
            <p:cNvPr id="31855" name="Freeform 85"/>
            <p:cNvSpPr>
              <a:spLocks noChangeAspect="1"/>
            </p:cNvSpPr>
            <p:nvPr/>
          </p:nvSpPr>
          <p:spPr bwMode="auto">
            <a:xfrm>
              <a:off x="2313" y="843"/>
              <a:ext cx="476" cy="1066"/>
            </a:xfrm>
            <a:custGeom>
              <a:avLst/>
              <a:gdLst>
                <a:gd name="T0" fmla="*/ 373 w 476"/>
                <a:gd name="T1" fmla="*/ 19 h 1066"/>
                <a:gd name="T2" fmla="*/ 438 w 476"/>
                <a:gd name="T3" fmla="*/ 66 h 1066"/>
                <a:gd name="T4" fmla="*/ 444 w 476"/>
                <a:gd name="T5" fmla="*/ 106 h 1066"/>
                <a:gd name="T6" fmla="*/ 459 w 476"/>
                <a:gd name="T7" fmla="*/ 142 h 1066"/>
                <a:gd name="T8" fmla="*/ 456 w 476"/>
                <a:gd name="T9" fmla="*/ 189 h 1066"/>
                <a:gd name="T10" fmla="*/ 469 w 476"/>
                <a:gd name="T11" fmla="*/ 222 h 1066"/>
                <a:gd name="T12" fmla="*/ 466 w 476"/>
                <a:gd name="T13" fmla="*/ 249 h 1066"/>
                <a:gd name="T14" fmla="*/ 409 w 476"/>
                <a:gd name="T15" fmla="*/ 255 h 1066"/>
                <a:gd name="T16" fmla="*/ 384 w 476"/>
                <a:gd name="T17" fmla="*/ 295 h 1066"/>
                <a:gd name="T18" fmla="*/ 377 w 476"/>
                <a:gd name="T19" fmla="*/ 325 h 1066"/>
                <a:gd name="T20" fmla="*/ 380 w 476"/>
                <a:gd name="T21" fmla="*/ 368 h 1066"/>
                <a:gd name="T22" fmla="*/ 361 w 476"/>
                <a:gd name="T23" fmla="*/ 408 h 1066"/>
                <a:gd name="T24" fmla="*/ 308 w 476"/>
                <a:gd name="T25" fmla="*/ 441 h 1066"/>
                <a:gd name="T26" fmla="*/ 288 w 476"/>
                <a:gd name="T27" fmla="*/ 461 h 1066"/>
                <a:gd name="T28" fmla="*/ 263 w 476"/>
                <a:gd name="T29" fmla="*/ 511 h 1066"/>
                <a:gd name="T30" fmla="*/ 254 w 476"/>
                <a:gd name="T31" fmla="*/ 550 h 1066"/>
                <a:gd name="T32" fmla="*/ 232 w 476"/>
                <a:gd name="T33" fmla="*/ 604 h 1066"/>
                <a:gd name="T34" fmla="*/ 266 w 476"/>
                <a:gd name="T35" fmla="*/ 674 h 1066"/>
                <a:gd name="T36" fmla="*/ 291 w 476"/>
                <a:gd name="T37" fmla="*/ 727 h 1066"/>
                <a:gd name="T38" fmla="*/ 263 w 476"/>
                <a:gd name="T39" fmla="*/ 746 h 1066"/>
                <a:gd name="T40" fmla="*/ 238 w 476"/>
                <a:gd name="T41" fmla="*/ 750 h 1066"/>
                <a:gd name="T42" fmla="*/ 184 w 476"/>
                <a:gd name="T43" fmla="*/ 754 h 1066"/>
                <a:gd name="T44" fmla="*/ 234 w 476"/>
                <a:gd name="T45" fmla="*/ 766 h 1066"/>
                <a:gd name="T46" fmla="*/ 263 w 476"/>
                <a:gd name="T47" fmla="*/ 783 h 1066"/>
                <a:gd name="T48" fmla="*/ 244 w 476"/>
                <a:gd name="T49" fmla="*/ 797 h 1066"/>
                <a:gd name="T50" fmla="*/ 212 w 476"/>
                <a:gd name="T51" fmla="*/ 826 h 1066"/>
                <a:gd name="T52" fmla="*/ 203 w 476"/>
                <a:gd name="T53" fmla="*/ 856 h 1066"/>
                <a:gd name="T54" fmla="*/ 190 w 476"/>
                <a:gd name="T55" fmla="*/ 925 h 1066"/>
                <a:gd name="T56" fmla="*/ 174 w 476"/>
                <a:gd name="T57" fmla="*/ 972 h 1066"/>
                <a:gd name="T58" fmla="*/ 136 w 476"/>
                <a:gd name="T59" fmla="*/ 1009 h 1066"/>
                <a:gd name="T60" fmla="*/ 98 w 476"/>
                <a:gd name="T61" fmla="*/ 1022 h 1066"/>
                <a:gd name="T62" fmla="*/ 91 w 476"/>
                <a:gd name="T63" fmla="*/ 1055 h 1066"/>
                <a:gd name="T64" fmla="*/ 54 w 476"/>
                <a:gd name="T65" fmla="*/ 1065 h 1066"/>
                <a:gd name="T66" fmla="*/ 38 w 476"/>
                <a:gd name="T67" fmla="*/ 1048 h 1066"/>
                <a:gd name="T68" fmla="*/ 22 w 476"/>
                <a:gd name="T69" fmla="*/ 989 h 1066"/>
                <a:gd name="T70" fmla="*/ 35 w 476"/>
                <a:gd name="T71" fmla="*/ 976 h 1066"/>
                <a:gd name="T72" fmla="*/ 38 w 476"/>
                <a:gd name="T73" fmla="*/ 956 h 1066"/>
                <a:gd name="T74" fmla="*/ 22 w 476"/>
                <a:gd name="T75" fmla="*/ 902 h 1066"/>
                <a:gd name="T76" fmla="*/ 9 w 476"/>
                <a:gd name="T77" fmla="*/ 859 h 1066"/>
                <a:gd name="T78" fmla="*/ 0 w 476"/>
                <a:gd name="T79" fmla="*/ 793 h 1066"/>
                <a:gd name="T80" fmla="*/ 16 w 476"/>
                <a:gd name="T81" fmla="*/ 766 h 1066"/>
                <a:gd name="T82" fmla="*/ 28 w 476"/>
                <a:gd name="T83" fmla="*/ 700 h 1066"/>
                <a:gd name="T84" fmla="*/ 60 w 476"/>
                <a:gd name="T85" fmla="*/ 660 h 1066"/>
                <a:gd name="T86" fmla="*/ 50 w 476"/>
                <a:gd name="T87" fmla="*/ 591 h 1066"/>
                <a:gd name="T88" fmla="*/ 63 w 476"/>
                <a:gd name="T89" fmla="*/ 558 h 1066"/>
                <a:gd name="T90" fmla="*/ 57 w 476"/>
                <a:gd name="T91" fmla="*/ 498 h 1066"/>
                <a:gd name="T92" fmla="*/ 70 w 476"/>
                <a:gd name="T93" fmla="*/ 428 h 1066"/>
                <a:gd name="T94" fmla="*/ 111 w 476"/>
                <a:gd name="T95" fmla="*/ 381 h 1066"/>
                <a:gd name="T96" fmla="*/ 149 w 476"/>
                <a:gd name="T97" fmla="*/ 368 h 1066"/>
                <a:gd name="T98" fmla="*/ 133 w 476"/>
                <a:gd name="T99" fmla="*/ 325 h 1066"/>
                <a:gd name="T100" fmla="*/ 149 w 476"/>
                <a:gd name="T101" fmla="*/ 289 h 1066"/>
                <a:gd name="T102" fmla="*/ 158 w 476"/>
                <a:gd name="T103" fmla="*/ 235 h 1066"/>
                <a:gd name="T104" fmla="*/ 200 w 476"/>
                <a:gd name="T105" fmla="*/ 202 h 1066"/>
                <a:gd name="T106" fmla="*/ 219 w 476"/>
                <a:gd name="T107" fmla="*/ 159 h 1066"/>
                <a:gd name="T108" fmla="*/ 249 w 476"/>
                <a:gd name="T109" fmla="*/ 93 h 1066"/>
                <a:gd name="T110" fmla="*/ 284 w 476"/>
                <a:gd name="T111" fmla="*/ 62 h 1066"/>
                <a:gd name="T112" fmla="*/ 315 w 476"/>
                <a:gd name="T113" fmla="*/ 38 h 1066"/>
                <a:gd name="T114" fmla="*/ 355 w 476"/>
                <a:gd name="T115" fmla="*/ 0 h 10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6"/>
                <a:gd name="T175" fmla="*/ 0 h 1066"/>
                <a:gd name="T176" fmla="*/ 476 w 476"/>
                <a:gd name="T177" fmla="*/ 1066 h 10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6" h="1066">
                  <a:moveTo>
                    <a:pt x="358" y="0"/>
                  </a:moveTo>
                  <a:lnTo>
                    <a:pt x="364" y="3"/>
                  </a:lnTo>
                  <a:lnTo>
                    <a:pt x="373" y="19"/>
                  </a:lnTo>
                  <a:lnTo>
                    <a:pt x="415" y="62"/>
                  </a:lnTo>
                  <a:lnTo>
                    <a:pt x="421" y="53"/>
                  </a:lnTo>
                  <a:lnTo>
                    <a:pt x="438" y="66"/>
                  </a:lnTo>
                  <a:lnTo>
                    <a:pt x="444" y="79"/>
                  </a:lnTo>
                  <a:lnTo>
                    <a:pt x="444" y="89"/>
                  </a:lnTo>
                  <a:lnTo>
                    <a:pt x="444" y="106"/>
                  </a:lnTo>
                  <a:lnTo>
                    <a:pt x="438" y="116"/>
                  </a:lnTo>
                  <a:lnTo>
                    <a:pt x="450" y="130"/>
                  </a:lnTo>
                  <a:lnTo>
                    <a:pt x="459" y="142"/>
                  </a:lnTo>
                  <a:lnTo>
                    <a:pt x="459" y="153"/>
                  </a:lnTo>
                  <a:lnTo>
                    <a:pt x="459" y="169"/>
                  </a:lnTo>
                  <a:lnTo>
                    <a:pt x="456" y="189"/>
                  </a:lnTo>
                  <a:lnTo>
                    <a:pt x="450" y="196"/>
                  </a:lnTo>
                  <a:lnTo>
                    <a:pt x="459" y="206"/>
                  </a:lnTo>
                  <a:lnTo>
                    <a:pt x="469" y="222"/>
                  </a:lnTo>
                  <a:lnTo>
                    <a:pt x="475" y="239"/>
                  </a:lnTo>
                  <a:lnTo>
                    <a:pt x="475" y="245"/>
                  </a:lnTo>
                  <a:lnTo>
                    <a:pt x="466" y="249"/>
                  </a:lnTo>
                  <a:lnTo>
                    <a:pt x="425" y="249"/>
                  </a:lnTo>
                  <a:lnTo>
                    <a:pt x="415" y="249"/>
                  </a:lnTo>
                  <a:lnTo>
                    <a:pt x="409" y="255"/>
                  </a:lnTo>
                  <a:lnTo>
                    <a:pt x="409" y="268"/>
                  </a:lnTo>
                  <a:lnTo>
                    <a:pt x="403" y="278"/>
                  </a:lnTo>
                  <a:lnTo>
                    <a:pt x="384" y="295"/>
                  </a:lnTo>
                  <a:lnTo>
                    <a:pt x="386" y="309"/>
                  </a:lnTo>
                  <a:lnTo>
                    <a:pt x="384" y="319"/>
                  </a:lnTo>
                  <a:lnTo>
                    <a:pt x="377" y="325"/>
                  </a:lnTo>
                  <a:lnTo>
                    <a:pt x="384" y="345"/>
                  </a:lnTo>
                  <a:lnTo>
                    <a:pt x="386" y="358"/>
                  </a:lnTo>
                  <a:lnTo>
                    <a:pt x="380" y="368"/>
                  </a:lnTo>
                  <a:lnTo>
                    <a:pt x="367" y="378"/>
                  </a:lnTo>
                  <a:lnTo>
                    <a:pt x="364" y="391"/>
                  </a:lnTo>
                  <a:lnTo>
                    <a:pt x="361" y="408"/>
                  </a:lnTo>
                  <a:lnTo>
                    <a:pt x="339" y="418"/>
                  </a:lnTo>
                  <a:lnTo>
                    <a:pt x="326" y="428"/>
                  </a:lnTo>
                  <a:lnTo>
                    <a:pt x="308" y="441"/>
                  </a:lnTo>
                  <a:lnTo>
                    <a:pt x="310" y="451"/>
                  </a:lnTo>
                  <a:lnTo>
                    <a:pt x="295" y="455"/>
                  </a:lnTo>
                  <a:lnTo>
                    <a:pt x="288" y="461"/>
                  </a:lnTo>
                  <a:lnTo>
                    <a:pt x="273" y="484"/>
                  </a:lnTo>
                  <a:lnTo>
                    <a:pt x="260" y="494"/>
                  </a:lnTo>
                  <a:lnTo>
                    <a:pt x="263" y="511"/>
                  </a:lnTo>
                  <a:lnTo>
                    <a:pt x="254" y="517"/>
                  </a:lnTo>
                  <a:lnTo>
                    <a:pt x="247" y="524"/>
                  </a:lnTo>
                  <a:lnTo>
                    <a:pt x="254" y="550"/>
                  </a:lnTo>
                  <a:lnTo>
                    <a:pt x="250" y="567"/>
                  </a:lnTo>
                  <a:lnTo>
                    <a:pt x="234" y="577"/>
                  </a:lnTo>
                  <a:lnTo>
                    <a:pt x="232" y="604"/>
                  </a:lnTo>
                  <a:lnTo>
                    <a:pt x="234" y="637"/>
                  </a:lnTo>
                  <a:lnTo>
                    <a:pt x="241" y="653"/>
                  </a:lnTo>
                  <a:lnTo>
                    <a:pt x="266" y="674"/>
                  </a:lnTo>
                  <a:lnTo>
                    <a:pt x="275" y="694"/>
                  </a:lnTo>
                  <a:lnTo>
                    <a:pt x="285" y="713"/>
                  </a:lnTo>
                  <a:lnTo>
                    <a:pt x="291" y="727"/>
                  </a:lnTo>
                  <a:lnTo>
                    <a:pt x="285" y="740"/>
                  </a:lnTo>
                  <a:lnTo>
                    <a:pt x="273" y="750"/>
                  </a:lnTo>
                  <a:lnTo>
                    <a:pt x="263" y="746"/>
                  </a:lnTo>
                  <a:lnTo>
                    <a:pt x="254" y="737"/>
                  </a:lnTo>
                  <a:lnTo>
                    <a:pt x="241" y="740"/>
                  </a:lnTo>
                  <a:lnTo>
                    <a:pt x="238" y="750"/>
                  </a:lnTo>
                  <a:lnTo>
                    <a:pt x="219" y="750"/>
                  </a:lnTo>
                  <a:lnTo>
                    <a:pt x="190" y="746"/>
                  </a:lnTo>
                  <a:lnTo>
                    <a:pt x="184" y="754"/>
                  </a:lnTo>
                  <a:lnTo>
                    <a:pt x="203" y="763"/>
                  </a:lnTo>
                  <a:lnTo>
                    <a:pt x="228" y="754"/>
                  </a:lnTo>
                  <a:lnTo>
                    <a:pt x="234" y="766"/>
                  </a:lnTo>
                  <a:lnTo>
                    <a:pt x="254" y="770"/>
                  </a:lnTo>
                  <a:lnTo>
                    <a:pt x="269" y="776"/>
                  </a:lnTo>
                  <a:lnTo>
                    <a:pt x="263" y="783"/>
                  </a:lnTo>
                  <a:lnTo>
                    <a:pt x="244" y="780"/>
                  </a:lnTo>
                  <a:lnTo>
                    <a:pt x="241" y="787"/>
                  </a:lnTo>
                  <a:lnTo>
                    <a:pt x="244" y="797"/>
                  </a:lnTo>
                  <a:lnTo>
                    <a:pt x="234" y="810"/>
                  </a:lnTo>
                  <a:lnTo>
                    <a:pt x="219" y="823"/>
                  </a:lnTo>
                  <a:lnTo>
                    <a:pt x="212" y="826"/>
                  </a:lnTo>
                  <a:lnTo>
                    <a:pt x="206" y="830"/>
                  </a:lnTo>
                  <a:lnTo>
                    <a:pt x="209" y="846"/>
                  </a:lnTo>
                  <a:lnTo>
                    <a:pt x="203" y="856"/>
                  </a:lnTo>
                  <a:lnTo>
                    <a:pt x="193" y="876"/>
                  </a:lnTo>
                  <a:lnTo>
                    <a:pt x="197" y="896"/>
                  </a:lnTo>
                  <a:lnTo>
                    <a:pt x="190" y="925"/>
                  </a:lnTo>
                  <a:lnTo>
                    <a:pt x="184" y="939"/>
                  </a:lnTo>
                  <a:lnTo>
                    <a:pt x="184" y="959"/>
                  </a:lnTo>
                  <a:lnTo>
                    <a:pt x="174" y="972"/>
                  </a:lnTo>
                  <a:lnTo>
                    <a:pt x="161" y="995"/>
                  </a:lnTo>
                  <a:lnTo>
                    <a:pt x="158" y="1012"/>
                  </a:lnTo>
                  <a:lnTo>
                    <a:pt x="136" y="1009"/>
                  </a:lnTo>
                  <a:lnTo>
                    <a:pt x="114" y="1009"/>
                  </a:lnTo>
                  <a:lnTo>
                    <a:pt x="111" y="1019"/>
                  </a:lnTo>
                  <a:lnTo>
                    <a:pt x="98" y="1022"/>
                  </a:lnTo>
                  <a:lnTo>
                    <a:pt x="91" y="1026"/>
                  </a:lnTo>
                  <a:lnTo>
                    <a:pt x="95" y="1038"/>
                  </a:lnTo>
                  <a:lnTo>
                    <a:pt x="91" y="1055"/>
                  </a:lnTo>
                  <a:lnTo>
                    <a:pt x="76" y="1065"/>
                  </a:lnTo>
                  <a:lnTo>
                    <a:pt x="67" y="1055"/>
                  </a:lnTo>
                  <a:lnTo>
                    <a:pt x="54" y="1065"/>
                  </a:lnTo>
                  <a:lnTo>
                    <a:pt x="38" y="1065"/>
                  </a:lnTo>
                  <a:lnTo>
                    <a:pt x="32" y="1055"/>
                  </a:lnTo>
                  <a:lnTo>
                    <a:pt x="38" y="1048"/>
                  </a:lnTo>
                  <a:lnTo>
                    <a:pt x="41" y="1028"/>
                  </a:lnTo>
                  <a:lnTo>
                    <a:pt x="28" y="1002"/>
                  </a:lnTo>
                  <a:lnTo>
                    <a:pt x="22" y="989"/>
                  </a:lnTo>
                  <a:lnTo>
                    <a:pt x="26" y="982"/>
                  </a:lnTo>
                  <a:lnTo>
                    <a:pt x="32" y="982"/>
                  </a:lnTo>
                  <a:lnTo>
                    <a:pt x="35" y="976"/>
                  </a:lnTo>
                  <a:lnTo>
                    <a:pt x="38" y="968"/>
                  </a:lnTo>
                  <a:lnTo>
                    <a:pt x="41" y="962"/>
                  </a:lnTo>
                  <a:lnTo>
                    <a:pt x="38" y="956"/>
                  </a:lnTo>
                  <a:lnTo>
                    <a:pt x="32" y="943"/>
                  </a:lnTo>
                  <a:lnTo>
                    <a:pt x="19" y="923"/>
                  </a:lnTo>
                  <a:lnTo>
                    <a:pt x="22" y="902"/>
                  </a:lnTo>
                  <a:lnTo>
                    <a:pt x="13" y="886"/>
                  </a:lnTo>
                  <a:lnTo>
                    <a:pt x="3" y="876"/>
                  </a:lnTo>
                  <a:lnTo>
                    <a:pt x="9" y="859"/>
                  </a:lnTo>
                  <a:lnTo>
                    <a:pt x="16" y="826"/>
                  </a:lnTo>
                  <a:lnTo>
                    <a:pt x="3" y="810"/>
                  </a:lnTo>
                  <a:lnTo>
                    <a:pt x="0" y="793"/>
                  </a:lnTo>
                  <a:lnTo>
                    <a:pt x="0" y="783"/>
                  </a:lnTo>
                  <a:lnTo>
                    <a:pt x="6" y="763"/>
                  </a:lnTo>
                  <a:lnTo>
                    <a:pt x="16" y="766"/>
                  </a:lnTo>
                  <a:lnTo>
                    <a:pt x="26" y="740"/>
                  </a:lnTo>
                  <a:lnTo>
                    <a:pt x="26" y="710"/>
                  </a:lnTo>
                  <a:lnTo>
                    <a:pt x="28" y="700"/>
                  </a:lnTo>
                  <a:lnTo>
                    <a:pt x="41" y="690"/>
                  </a:lnTo>
                  <a:lnTo>
                    <a:pt x="60" y="677"/>
                  </a:lnTo>
                  <a:lnTo>
                    <a:pt x="60" y="660"/>
                  </a:lnTo>
                  <a:lnTo>
                    <a:pt x="57" y="610"/>
                  </a:lnTo>
                  <a:lnTo>
                    <a:pt x="50" y="604"/>
                  </a:lnTo>
                  <a:lnTo>
                    <a:pt x="50" y="591"/>
                  </a:lnTo>
                  <a:lnTo>
                    <a:pt x="67" y="584"/>
                  </a:lnTo>
                  <a:lnTo>
                    <a:pt x="73" y="577"/>
                  </a:lnTo>
                  <a:lnTo>
                    <a:pt x="63" y="558"/>
                  </a:lnTo>
                  <a:lnTo>
                    <a:pt x="50" y="538"/>
                  </a:lnTo>
                  <a:lnTo>
                    <a:pt x="54" y="515"/>
                  </a:lnTo>
                  <a:lnTo>
                    <a:pt x="57" y="498"/>
                  </a:lnTo>
                  <a:lnTo>
                    <a:pt x="70" y="468"/>
                  </a:lnTo>
                  <a:lnTo>
                    <a:pt x="70" y="455"/>
                  </a:lnTo>
                  <a:lnTo>
                    <a:pt x="70" y="428"/>
                  </a:lnTo>
                  <a:lnTo>
                    <a:pt x="79" y="404"/>
                  </a:lnTo>
                  <a:lnTo>
                    <a:pt x="95" y="391"/>
                  </a:lnTo>
                  <a:lnTo>
                    <a:pt x="111" y="381"/>
                  </a:lnTo>
                  <a:lnTo>
                    <a:pt x="126" y="385"/>
                  </a:lnTo>
                  <a:lnTo>
                    <a:pt x="143" y="391"/>
                  </a:lnTo>
                  <a:lnTo>
                    <a:pt x="149" y="368"/>
                  </a:lnTo>
                  <a:lnTo>
                    <a:pt x="143" y="348"/>
                  </a:lnTo>
                  <a:lnTo>
                    <a:pt x="136" y="335"/>
                  </a:lnTo>
                  <a:lnTo>
                    <a:pt x="133" y="325"/>
                  </a:lnTo>
                  <a:lnTo>
                    <a:pt x="136" y="315"/>
                  </a:lnTo>
                  <a:lnTo>
                    <a:pt x="146" y="311"/>
                  </a:lnTo>
                  <a:lnTo>
                    <a:pt x="149" y="289"/>
                  </a:lnTo>
                  <a:lnTo>
                    <a:pt x="156" y="268"/>
                  </a:lnTo>
                  <a:lnTo>
                    <a:pt x="158" y="252"/>
                  </a:lnTo>
                  <a:lnTo>
                    <a:pt x="158" y="235"/>
                  </a:lnTo>
                  <a:lnTo>
                    <a:pt x="167" y="219"/>
                  </a:lnTo>
                  <a:lnTo>
                    <a:pt x="187" y="206"/>
                  </a:lnTo>
                  <a:lnTo>
                    <a:pt x="200" y="202"/>
                  </a:lnTo>
                  <a:lnTo>
                    <a:pt x="200" y="186"/>
                  </a:lnTo>
                  <a:lnTo>
                    <a:pt x="206" y="175"/>
                  </a:lnTo>
                  <a:lnTo>
                    <a:pt x="219" y="159"/>
                  </a:lnTo>
                  <a:lnTo>
                    <a:pt x="232" y="149"/>
                  </a:lnTo>
                  <a:lnTo>
                    <a:pt x="225" y="121"/>
                  </a:lnTo>
                  <a:lnTo>
                    <a:pt x="249" y="93"/>
                  </a:lnTo>
                  <a:lnTo>
                    <a:pt x="254" y="81"/>
                  </a:lnTo>
                  <a:lnTo>
                    <a:pt x="273" y="78"/>
                  </a:lnTo>
                  <a:lnTo>
                    <a:pt x="284" y="62"/>
                  </a:lnTo>
                  <a:lnTo>
                    <a:pt x="284" y="53"/>
                  </a:lnTo>
                  <a:lnTo>
                    <a:pt x="295" y="41"/>
                  </a:lnTo>
                  <a:lnTo>
                    <a:pt x="315" y="38"/>
                  </a:lnTo>
                  <a:lnTo>
                    <a:pt x="339" y="38"/>
                  </a:lnTo>
                  <a:lnTo>
                    <a:pt x="358" y="19"/>
                  </a:lnTo>
                  <a:lnTo>
                    <a:pt x="355" y="0"/>
                  </a:lnTo>
                  <a:lnTo>
                    <a:pt x="358" y="0"/>
                  </a:lnTo>
                </a:path>
              </a:pathLst>
            </a:custGeom>
            <a:solidFill>
              <a:srgbClr val="FF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56" name="Freeform 86"/>
            <p:cNvSpPr>
              <a:spLocks noChangeAspect="1"/>
            </p:cNvSpPr>
            <p:nvPr/>
          </p:nvSpPr>
          <p:spPr bwMode="auto">
            <a:xfrm>
              <a:off x="2313" y="843"/>
              <a:ext cx="476" cy="1066"/>
            </a:xfrm>
            <a:custGeom>
              <a:avLst/>
              <a:gdLst>
                <a:gd name="T0" fmla="*/ 373 w 476"/>
                <a:gd name="T1" fmla="*/ 19 h 1066"/>
                <a:gd name="T2" fmla="*/ 438 w 476"/>
                <a:gd name="T3" fmla="*/ 66 h 1066"/>
                <a:gd name="T4" fmla="*/ 444 w 476"/>
                <a:gd name="T5" fmla="*/ 106 h 1066"/>
                <a:gd name="T6" fmla="*/ 459 w 476"/>
                <a:gd name="T7" fmla="*/ 142 h 1066"/>
                <a:gd name="T8" fmla="*/ 456 w 476"/>
                <a:gd name="T9" fmla="*/ 189 h 1066"/>
                <a:gd name="T10" fmla="*/ 469 w 476"/>
                <a:gd name="T11" fmla="*/ 222 h 1066"/>
                <a:gd name="T12" fmla="*/ 466 w 476"/>
                <a:gd name="T13" fmla="*/ 249 h 1066"/>
                <a:gd name="T14" fmla="*/ 409 w 476"/>
                <a:gd name="T15" fmla="*/ 255 h 1066"/>
                <a:gd name="T16" fmla="*/ 384 w 476"/>
                <a:gd name="T17" fmla="*/ 295 h 1066"/>
                <a:gd name="T18" fmla="*/ 377 w 476"/>
                <a:gd name="T19" fmla="*/ 325 h 1066"/>
                <a:gd name="T20" fmla="*/ 380 w 476"/>
                <a:gd name="T21" fmla="*/ 368 h 1066"/>
                <a:gd name="T22" fmla="*/ 361 w 476"/>
                <a:gd name="T23" fmla="*/ 408 h 1066"/>
                <a:gd name="T24" fmla="*/ 308 w 476"/>
                <a:gd name="T25" fmla="*/ 441 h 1066"/>
                <a:gd name="T26" fmla="*/ 288 w 476"/>
                <a:gd name="T27" fmla="*/ 461 h 1066"/>
                <a:gd name="T28" fmla="*/ 263 w 476"/>
                <a:gd name="T29" fmla="*/ 511 h 1066"/>
                <a:gd name="T30" fmla="*/ 254 w 476"/>
                <a:gd name="T31" fmla="*/ 550 h 1066"/>
                <a:gd name="T32" fmla="*/ 232 w 476"/>
                <a:gd name="T33" fmla="*/ 604 h 1066"/>
                <a:gd name="T34" fmla="*/ 266 w 476"/>
                <a:gd name="T35" fmla="*/ 674 h 1066"/>
                <a:gd name="T36" fmla="*/ 291 w 476"/>
                <a:gd name="T37" fmla="*/ 727 h 1066"/>
                <a:gd name="T38" fmla="*/ 263 w 476"/>
                <a:gd name="T39" fmla="*/ 746 h 1066"/>
                <a:gd name="T40" fmla="*/ 238 w 476"/>
                <a:gd name="T41" fmla="*/ 750 h 1066"/>
                <a:gd name="T42" fmla="*/ 184 w 476"/>
                <a:gd name="T43" fmla="*/ 754 h 1066"/>
                <a:gd name="T44" fmla="*/ 234 w 476"/>
                <a:gd name="T45" fmla="*/ 766 h 1066"/>
                <a:gd name="T46" fmla="*/ 263 w 476"/>
                <a:gd name="T47" fmla="*/ 783 h 1066"/>
                <a:gd name="T48" fmla="*/ 244 w 476"/>
                <a:gd name="T49" fmla="*/ 797 h 1066"/>
                <a:gd name="T50" fmla="*/ 212 w 476"/>
                <a:gd name="T51" fmla="*/ 826 h 1066"/>
                <a:gd name="T52" fmla="*/ 203 w 476"/>
                <a:gd name="T53" fmla="*/ 856 h 1066"/>
                <a:gd name="T54" fmla="*/ 190 w 476"/>
                <a:gd name="T55" fmla="*/ 925 h 1066"/>
                <a:gd name="T56" fmla="*/ 174 w 476"/>
                <a:gd name="T57" fmla="*/ 972 h 1066"/>
                <a:gd name="T58" fmla="*/ 136 w 476"/>
                <a:gd name="T59" fmla="*/ 1009 h 1066"/>
                <a:gd name="T60" fmla="*/ 98 w 476"/>
                <a:gd name="T61" fmla="*/ 1022 h 1066"/>
                <a:gd name="T62" fmla="*/ 91 w 476"/>
                <a:gd name="T63" fmla="*/ 1055 h 1066"/>
                <a:gd name="T64" fmla="*/ 54 w 476"/>
                <a:gd name="T65" fmla="*/ 1065 h 1066"/>
                <a:gd name="T66" fmla="*/ 38 w 476"/>
                <a:gd name="T67" fmla="*/ 1048 h 1066"/>
                <a:gd name="T68" fmla="*/ 22 w 476"/>
                <a:gd name="T69" fmla="*/ 989 h 1066"/>
                <a:gd name="T70" fmla="*/ 35 w 476"/>
                <a:gd name="T71" fmla="*/ 976 h 1066"/>
                <a:gd name="T72" fmla="*/ 38 w 476"/>
                <a:gd name="T73" fmla="*/ 956 h 1066"/>
                <a:gd name="T74" fmla="*/ 22 w 476"/>
                <a:gd name="T75" fmla="*/ 902 h 1066"/>
                <a:gd name="T76" fmla="*/ 9 w 476"/>
                <a:gd name="T77" fmla="*/ 859 h 1066"/>
                <a:gd name="T78" fmla="*/ 0 w 476"/>
                <a:gd name="T79" fmla="*/ 793 h 1066"/>
                <a:gd name="T80" fmla="*/ 16 w 476"/>
                <a:gd name="T81" fmla="*/ 766 h 1066"/>
                <a:gd name="T82" fmla="*/ 28 w 476"/>
                <a:gd name="T83" fmla="*/ 700 h 1066"/>
                <a:gd name="T84" fmla="*/ 60 w 476"/>
                <a:gd name="T85" fmla="*/ 660 h 1066"/>
                <a:gd name="T86" fmla="*/ 50 w 476"/>
                <a:gd name="T87" fmla="*/ 591 h 1066"/>
                <a:gd name="T88" fmla="*/ 63 w 476"/>
                <a:gd name="T89" fmla="*/ 558 h 1066"/>
                <a:gd name="T90" fmla="*/ 57 w 476"/>
                <a:gd name="T91" fmla="*/ 498 h 1066"/>
                <a:gd name="T92" fmla="*/ 70 w 476"/>
                <a:gd name="T93" fmla="*/ 428 h 1066"/>
                <a:gd name="T94" fmla="*/ 111 w 476"/>
                <a:gd name="T95" fmla="*/ 381 h 1066"/>
                <a:gd name="T96" fmla="*/ 149 w 476"/>
                <a:gd name="T97" fmla="*/ 368 h 1066"/>
                <a:gd name="T98" fmla="*/ 133 w 476"/>
                <a:gd name="T99" fmla="*/ 325 h 1066"/>
                <a:gd name="T100" fmla="*/ 149 w 476"/>
                <a:gd name="T101" fmla="*/ 289 h 1066"/>
                <a:gd name="T102" fmla="*/ 158 w 476"/>
                <a:gd name="T103" fmla="*/ 235 h 1066"/>
                <a:gd name="T104" fmla="*/ 200 w 476"/>
                <a:gd name="T105" fmla="*/ 202 h 1066"/>
                <a:gd name="T106" fmla="*/ 219 w 476"/>
                <a:gd name="T107" fmla="*/ 159 h 1066"/>
                <a:gd name="T108" fmla="*/ 249 w 476"/>
                <a:gd name="T109" fmla="*/ 93 h 1066"/>
                <a:gd name="T110" fmla="*/ 284 w 476"/>
                <a:gd name="T111" fmla="*/ 62 h 1066"/>
                <a:gd name="T112" fmla="*/ 315 w 476"/>
                <a:gd name="T113" fmla="*/ 38 h 1066"/>
                <a:gd name="T114" fmla="*/ 355 w 476"/>
                <a:gd name="T115" fmla="*/ 0 h 10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6"/>
                <a:gd name="T175" fmla="*/ 0 h 1066"/>
                <a:gd name="T176" fmla="*/ 476 w 476"/>
                <a:gd name="T177" fmla="*/ 1066 h 10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6" h="1066">
                  <a:moveTo>
                    <a:pt x="358" y="0"/>
                  </a:moveTo>
                  <a:lnTo>
                    <a:pt x="364" y="3"/>
                  </a:lnTo>
                  <a:lnTo>
                    <a:pt x="373" y="19"/>
                  </a:lnTo>
                  <a:lnTo>
                    <a:pt x="415" y="62"/>
                  </a:lnTo>
                  <a:lnTo>
                    <a:pt x="421" y="53"/>
                  </a:lnTo>
                  <a:lnTo>
                    <a:pt x="438" y="66"/>
                  </a:lnTo>
                  <a:lnTo>
                    <a:pt x="444" y="79"/>
                  </a:lnTo>
                  <a:lnTo>
                    <a:pt x="444" y="89"/>
                  </a:lnTo>
                  <a:lnTo>
                    <a:pt x="444" y="106"/>
                  </a:lnTo>
                  <a:lnTo>
                    <a:pt x="438" y="116"/>
                  </a:lnTo>
                  <a:lnTo>
                    <a:pt x="450" y="130"/>
                  </a:lnTo>
                  <a:lnTo>
                    <a:pt x="459" y="142"/>
                  </a:lnTo>
                  <a:lnTo>
                    <a:pt x="459" y="153"/>
                  </a:lnTo>
                  <a:lnTo>
                    <a:pt x="459" y="169"/>
                  </a:lnTo>
                  <a:lnTo>
                    <a:pt x="456" y="189"/>
                  </a:lnTo>
                  <a:lnTo>
                    <a:pt x="450" y="196"/>
                  </a:lnTo>
                  <a:lnTo>
                    <a:pt x="459" y="206"/>
                  </a:lnTo>
                  <a:lnTo>
                    <a:pt x="469" y="222"/>
                  </a:lnTo>
                  <a:lnTo>
                    <a:pt x="475" y="239"/>
                  </a:lnTo>
                  <a:lnTo>
                    <a:pt x="475" y="245"/>
                  </a:lnTo>
                  <a:lnTo>
                    <a:pt x="466" y="249"/>
                  </a:lnTo>
                  <a:lnTo>
                    <a:pt x="425" y="249"/>
                  </a:lnTo>
                  <a:lnTo>
                    <a:pt x="415" y="249"/>
                  </a:lnTo>
                  <a:lnTo>
                    <a:pt x="409" y="255"/>
                  </a:lnTo>
                  <a:lnTo>
                    <a:pt x="409" y="268"/>
                  </a:lnTo>
                  <a:lnTo>
                    <a:pt x="403" y="278"/>
                  </a:lnTo>
                  <a:lnTo>
                    <a:pt x="384" y="295"/>
                  </a:lnTo>
                  <a:lnTo>
                    <a:pt x="386" y="309"/>
                  </a:lnTo>
                  <a:lnTo>
                    <a:pt x="384" y="319"/>
                  </a:lnTo>
                  <a:lnTo>
                    <a:pt x="377" y="325"/>
                  </a:lnTo>
                  <a:lnTo>
                    <a:pt x="384" y="345"/>
                  </a:lnTo>
                  <a:lnTo>
                    <a:pt x="386" y="358"/>
                  </a:lnTo>
                  <a:lnTo>
                    <a:pt x="380" y="368"/>
                  </a:lnTo>
                  <a:lnTo>
                    <a:pt x="367" y="378"/>
                  </a:lnTo>
                  <a:lnTo>
                    <a:pt x="364" y="391"/>
                  </a:lnTo>
                  <a:lnTo>
                    <a:pt x="361" y="408"/>
                  </a:lnTo>
                  <a:lnTo>
                    <a:pt x="339" y="418"/>
                  </a:lnTo>
                  <a:lnTo>
                    <a:pt x="326" y="428"/>
                  </a:lnTo>
                  <a:lnTo>
                    <a:pt x="308" y="441"/>
                  </a:lnTo>
                  <a:lnTo>
                    <a:pt x="310" y="451"/>
                  </a:lnTo>
                  <a:lnTo>
                    <a:pt x="295" y="455"/>
                  </a:lnTo>
                  <a:lnTo>
                    <a:pt x="288" y="461"/>
                  </a:lnTo>
                  <a:lnTo>
                    <a:pt x="273" y="484"/>
                  </a:lnTo>
                  <a:lnTo>
                    <a:pt x="260" y="494"/>
                  </a:lnTo>
                  <a:lnTo>
                    <a:pt x="263" y="511"/>
                  </a:lnTo>
                  <a:lnTo>
                    <a:pt x="254" y="517"/>
                  </a:lnTo>
                  <a:lnTo>
                    <a:pt x="247" y="524"/>
                  </a:lnTo>
                  <a:lnTo>
                    <a:pt x="254" y="550"/>
                  </a:lnTo>
                  <a:lnTo>
                    <a:pt x="250" y="567"/>
                  </a:lnTo>
                  <a:lnTo>
                    <a:pt x="234" y="577"/>
                  </a:lnTo>
                  <a:lnTo>
                    <a:pt x="232" y="604"/>
                  </a:lnTo>
                  <a:lnTo>
                    <a:pt x="234" y="637"/>
                  </a:lnTo>
                  <a:lnTo>
                    <a:pt x="241" y="653"/>
                  </a:lnTo>
                  <a:lnTo>
                    <a:pt x="266" y="674"/>
                  </a:lnTo>
                  <a:lnTo>
                    <a:pt x="275" y="694"/>
                  </a:lnTo>
                  <a:lnTo>
                    <a:pt x="285" y="713"/>
                  </a:lnTo>
                  <a:lnTo>
                    <a:pt x="291" y="727"/>
                  </a:lnTo>
                  <a:lnTo>
                    <a:pt x="285" y="740"/>
                  </a:lnTo>
                  <a:lnTo>
                    <a:pt x="273" y="750"/>
                  </a:lnTo>
                  <a:lnTo>
                    <a:pt x="263" y="746"/>
                  </a:lnTo>
                  <a:lnTo>
                    <a:pt x="254" y="737"/>
                  </a:lnTo>
                  <a:lnTo>
                    <a:pt x="241" y="740"/>
                  </a:lnTo>
                  <a:lnTo>
                    <a:pt x="238" y="750"/>
                  </a:lnTo>
                  <a:lnTo>
                    <a:pt x="219" y="750"/>
                  </a:lnTo>
                  <a:lnTo>
                    <a:pt x="190" y="746"/>
                  </a:lnTo>
                  <a:lnTo>
                    <a:pt x="184" y="754"/>
                  </a:lnTo>
                  <a:lnTo>
                    <a:pt x="203" y="763"/>
                  </a:lnTo>
                  <a:lnTo>
                    <a:pt x="228" y="754"/>
                  </a:lnTo>
                  <a:lnTo>
                    <a:pt x="234" y="766"/>
                  </a:lnTo>
                  <a:lnTo>
                    <a:pt x="254" y="770"/>
                  </a:lnTo>
                  <a:lnTo>
                    <a:pt x="269" y="776"/>
                  </a:lnTo>
                  <a:lnTo>
                    <a:pt x="263" y="783"/>
                  </a:lnTo>
                  <a:lnTo>
                    <a:pt x="244" y="780"/>
                  </a:lnTo>
                  <a:lnTo>
                    <a:pt x="241" y="787"/>
                  </a:lnTo>
                  <a:lnTo>
                    <a:pt x="244" y="797"/>
                  </a:lnTo>
                  <a:lnTo>
                    <a:pt x="234" y="810"/>
                  </a:lnTo>
                  <a:lnTo>
                    <a:pt x="219" y="823"/>
                  </a:lnTo>
                  <a:lnTo>
                    <a:pt x="212" y="826"/>
                  </a:lnTo>
                  <a:lnTo>
                    <a:pt x="206" y="830"/>
                  </a:lnTo>
                  <a:lnTo>
                    <a:pt x="209" y="846"/>
                  </a:lnTo>
                  <a:lnTo>
                    <a:pt x="203" y="856"/>
                  </a:lnTo>
                  <a:lnTo>
                    <a:pt x="193" y="876"/>
                  </a:lnTo>
                  <a:lnTo>
                    <a:pt x="197" y="896"/>
                  </a:lnTo>
                  <a:lnTo>
                    <a:pt x="190" y="925"/>
                  </a:lnTo>
                  <a:lnTo>
                    <a:pt x="184" y="939"/>
                  </a:lnTo>
                  <a:lnTo>
                    <a:pt x="184" y="959"/>
                  </a:lnTo>
                  <a:lnTo>
                    <a:pt x="174" y="972"/>
                  </a:lnTo>
                  <a:lnTo>
                    <a:pt x="161" y="995"/>
                  </a:lnTo>
                  <a:lnTo>
                    <a:pt x="158" y="1012"/>
                  </a:lnTo>
                  <a:lnTo>
                    <a:pt x="136" y="1009"/>
                  </a:lnTo>
                  <a:lnTo>
                    <a:pt x="114" y="1009"/>
                  </a:lnTo>
                  <a:lnTo>
                    <a:pt x="111" y="1019"/>
                  </a:lnTo>
                  <a:lnTo>
                    <a:pt x="98" y="1022"/>
                  </a:lnTo>
                  <a:lnTo>
                    <a:pt x="91" y="1026"/>
                  </a:lnTo>
                  <a:lnTo>
                    <a:pt x="95" y="1038"/>
                  </a:lnTo>
                  <a:lnTo>
                    <a:pt x="91" y="1055"/>
                  </a:lnTo>
                  <a:lnTo>
                    <a:pt x="76" y="1065"/>
                  </a:lnTo>
                  <a:lnTo>
                    <a:pt x="67" y="1055"/>
                  </a:lnTo>
                  <a:lnTo>
                    <a:pt x="54" y="1065"/>
                  </a:lnTo>
                  <a:lnTo>
                    <a:pt x="38" y="1065"/>
                  </a:lnTo>
                  <a:lnTo>
                    <a:pt x="32" y="1055"/>
                  </a:lnTo>
                  <a:lnTo>
                    <a:pt x="38" y="1048"/>
                  </a:lnTo>
                  <a:lnTo>
                    <a:pt x="41" y="1028"/>
                  </a:lnTo>
                  <a:lnTo>
                    <a:pt x="28" y="1002"/>
                  </a:lnTo>
                  <a:lnTo>
                    <a:pt x="22" y="989"/>
                  </a:lnTo>
                  <a:lnTo>
                    <a:pt x="26" y="982"/>
                  </a:lnTo>
                  <a:lnTo>
                    <a:pt x="32" y="982"/>
                  </a:lnTo>
                  <a:lnTo>
                    <a:pt x="35" y="976"/>
                  </a:lnTo>
                  <a:lnTo>
                    <a:pt x="38" y="968"/>
                  </a:lnTo>
                  <a:lnTo>
                    <a:pt x="41" y="962"/>
                  </a:lnTo>
                  <a:lnTo>
                    <a:pt x="38" y="956"/>
                  </a:lnTo>
                  <a:lnTo>
                    <a:pt x="32" y="943"/>
                  </a:lnTo>
                  <a:lnTo>
                    <a:pt x="19" y="923"/>
                  </a:lnTo>
                  <a:lnTo>
                    <a:pt x="22" y="902"/>
                  </a:lnTo>
                  <a:lnTo>
                    <a:pt x="13" y="886"/>
                  </a:lnTo>
                  <a:lnTo>
                    <a:pt x="3" y="876"/>
                  </a:lnTo>
                  <a:lnTo>
                    <a:pt x="9" y="859"/>
                  </a:lnTo>
                  <a:lnTo>
                    <a:pt x="16" y="826"/>
                  </a:lnTo>
                  <a:lnTo>
                    <a:pt x="3" y="810"/>
                  </a:lnTo>
                  <a:lnTo>
                    <a:pt x="0" y="793"/>
                  </a:lnTo>
                  <a:lnTo>
                    <a:pt x="0" y="783"/>
                  </a:lnTo>
                  <a:lnTo>
                    <a:pt x="6" y="763"/>
                  </a:lnTo>
                  <a:lnTo>
                    <a:pt x="16" y="766"/>
                  </a:lnTo>
                  <a:lnTo>
                    <a:pt x="26" y="740"/>
                  </a:lnTo>
                  <a:lnTo>
                    <a:pt x="26" y="710"/>
                  </a:lnTo>
                  <a:lnTo>
                    <a:pt x="28" y="700"/>
                  </a:lnTo>
                  <a:lnTo>
                    <a:pt x="41" y="690"/>
                  </a:lnTo>
                  <a:lnTo>
                    <a:pt x="60" y="677"/>
                  </a:lnTo>
                  <a:lnTo>
                    <a:pt x="60" y="660"/>
                  </a:lnTo>
                  <a:lnTo>
                    <a:pt x="57" y="610"/>
                  </a:lnTo>
                  <a:lnTo>
                    <a:pt x="50" y="604"/>
                  </a:lnTo>
                  <a:lnTo>
                    <a:pt x="50" y="591"/>
                  </a:lnTo>
                  <a:lnTo>
                    <a:pt x="67" y="584"/>
                  </a:lnTo>
                  <a:lnTo>
                    <a:pt x="73" y="577"/>
                  </a:lnTo>
                  <a:lnTo>
                    <a:pt x="63" y="558"/>
                  </a:lnTo>
                  <a:lnTo>
                    <a:pt x="50" y="538"/>
                  </a:lnTo>
                  <a:lnTo>
                    <a:pt x="54" y="515"/>
                  </a:lnTo>
                  <a:lnTo>
                    <a:pt x="57" y="498"/>
                  </a:lnTo>
                  <a:lnTo>
                    <a:pt x="70" y="468"/>
                  </a:lnTo>
                  <a:lnTo>
                    <a:pt x="70" y="455"/>
                  </a:lnTo>
                  <a:lnTo>
                    <a:pt x="70" y="428"/>
                  </a:lnTo>
                  <a:lnTo>
                    <a:pt x="79" y="404"/>
                  </a:lnTo>
                  <a:lnTo>
                    <a:pt x="95" y="391"/>
                  </a:lnTo>
                  <a:lnTo>
                    <a:pt x="111" y="381"/>
                  </a:lnTo>
                  <a:lnTo>
                    <a:pt x="126" y="385"/>
                  </a:lnTo>
                  <a:lnTo>
                    <a:pt x="143" y="391"/>
                  </a:lnTo>
                  <a:lnTo>
                    <a:pt x="149" y="368"/>
                  </a:lnTo>
                  <a:lnTo>
                    <a:pt x="143" y="348"/>
                  </a:lnTo>
                  <a:lnTo>
                    <a:pt x="136" y="335"/>
                  </a:lnTo>
                  <a:lnTo>
                    <a:pt x="133" y="325"/>
                  </a:lnTo>
                  <a:lnTo>
                    <a:pt x="136" y="315"/>
                  </a:lnTo>
                  <a:lnTo>
                    <a:pt x="146" y="311"/>
                  </a:lnTo>
                  <a:lnTo>
                    <a:pt x="149" y="289"/>
                  </a:lnTo>
                  <a:lnTo>
                    <a:pt x="156" y="268"/>
                  </a:lnTo>
                  <a:lnTo>
                    <a:pt x="158" y="252"/>
                  </a:lnTo>
                  <a:lnTo>
                    <a:pt x="158" y="235"/>
                  </a:lnTo>
                  <a:lnTo>
                    <a:pt x="167" y="219"/>
                  </a:lnTo>
                  <a:lnTo>
                    <a:pt x="187" y="206"/>
                  </a:lnTo>
                  <a:lnTo>
                    <a:pt x="200" y="202"/>
                  </a:lnTo>
                  <a:lnTo>
                    <a:pt x="200" y="186"/>
                  </a:lnTo>
                  <a:lnTo>
                    <a:pt x="206" y="175"/>
                  </a:lnTo>
                  <a:lnTo>
                    <a:pt x="219" y="159"/>
                  </a:lnTo>
                  <a:lnTo>
                    <a:pt x="232" y="149"/>
                  </a:lnTo>
                  <a:lnTo>
                    <a:pt x="225" y="121"/>
                  </a:lnTo>
                  <a:lnTo>
                    <a:pt x="249" y="93"/>
                  </a:lnTo>
                  <a:lnTo>
                    <a:pt x="254" y="81"/>
                  </a:lnTo>
                  <a:lnTo>
                    <a:pt x="273" y="78"/>
                  </a:lnTo>
                  <a:lnTo>
                    <a:pt x="284" y="62"/>
                  </a:lnTo>
                  <a:lnTo>
                    <a:pt x="284" y="53"/>
                  </a:lnTo>
                  <a:lnTo>
                    <a:pt x="295" y="41"/>
                  </a:lnTo>
                  <a:lnTo>
                    <a:pt x="315" y="38"/>
                  </a:lnTo>
                  <a:lnTo>
                    <a:pt x="339" y="38"/>
                  </a:lnTo>
                  <a:lnTo>
                    <a:pt x="358" y="19"/>
                  </a:lnTo>
                  <a:lnTo>
                    <a:pt x="355" y="0"/>
                  </a:lnTo>
                </a:path>
              </a:pathLst>
            </a:custGeom>
            <a:solidFill>
              <a:srgbClr val="FF6600"/>
            </a:solidFill>
            <a:ln w="12700" cap="rnd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31798" name="Group 87" descr="Vertikal dunkel"/>
          <p:cNvGrpSpPr>
            <a:grpSpLocks noChangeAspect="1"/>
          </p:cNvGrpSpPr>
          <p:nvPr/>
        </p:nvGrpSpPr>
        <p:grpSpPr bwMode="auto">
          <a:xfrm>
            <a:off x="5917804" y="1089225"/>
            <a:ext cx="1417539" cy="1629073"/>
            <a:chOff x="2082" y="671"/>
            <a:chExt cx="866" cy="996"/>
          </a:xfrm>
        </p:grpSpPr>
        <p:sp>
          <p:nvSpPr>
            <p:cNvPr id="31853" name="Freeform 88" descr="Vertikal dunkel"/>
            <p:cNvSpPr>
              <a:spLocks noChangeAspect="1"/>
            </p:cNvSpPr>
            <p:nvPr/>
          </p:nvSpPr>
          <p:spPr bwMode="auto">
            <a:xfrm>
              <a:off x="2082" y="671"/>
              <a:ext cx="866" cy="996"/>
            </a:xfrm>
            <a:custGeom>
              <a:avLst/>
              <a:gdLst>
                <a:gd name="T0" fmla="*/ 254 w 866"/>
                <a:gd name="T1" fmla="*/ 909 h 996"/>
                <a:gd name="T2" fmla="*/ 288 w 866"/>
                <a:gd name="T3" fmla="*/ 853 h 996"/>
                <a:gd name="T4" fmla="*/ 279 w 866"/>
                <a:gd name="T5" fmla="*/ 776 h 996"/>
                <a:gd name="T6" fmla="*/ 286 w 866"/>
                <a:gd name="T7" fmla="*/ 710 h 996"/>
                <a:gd name="T8" fmla="*/ 301 w 866"/>
                <a:gd name="T9" fmla="*/ 617 h 996"/>
                <a:gd name="T10" fmla="*/ 345 w 866"/>
                <a:gd name="T11" fmla="*/ 554 h 996"/>
                <a:gd name="T12" fmla="*/ 368 w 866"/>
                <a:gd name="T13" fmla="*/ 504 h 996"/>
                <a:gd name="T14" fmla="*/ 384 w 866"/>
                <a:gd name="T15" fmla="*/ 455 h 996"/>
                <a:gd name="T16" fmla="*/ 431 w 866"/>
                <a:gd name="T17" fmla="*/ 371 h 996"/>
                <a:gd name="T18" fmla="*/ 457 w 866"/>
                <a:gd name="T19" fmla="*/ 305 h 996"/>
                <a:gd name="T20" fmla="*/ 516 w 866"/>
                <a:gd name="T21" fmla="*/ 239 h 996"/>
                <a:gd name="T22" fmla="*/ 564 w 866"/>
                <a:gd name="T23" fmla="*/ 216 h 996"/>
                <a:gd name="T24" fmla="*/ 596 w 866"/>
                <a:gd name="T25" fmla="*/ 156 h 996"/>
                <a:gd name="T26" fmla="*/ 672 w 866"/>
                <a:gd name="T27" fmla="*/ 189 h 996"/>
                <a:gd name="T28" fmla="*/ 713 w 866"/>
                <a:gd name="T29" fmla="*/ 199 h 996"/>
                <a:gd name="T30" fmla="*/ 735 w 866"/>
                <a:gd name="T31" fmla="*/ 119 h 996"/>
                <a:gd name="T32" fmla="*/ 798 w 866"/>
                <a:gd name="T33" fmla="*/ 113 h 996"/>
                <a:gd name="T34" fmla="*/ 821 w 866"/>
                <a:gd name="T35" fmla="*/ 142 h 996"/>
                <a:gd name="T36" fmla="*/ 840 w 866"/>
                <a:gd name="T37" fmla="*/ 103 h 996"/>
                <a:gd name="T38" fmla="*/ 862 w 866"/>
                <a:gd name="T39" fmla="*/ 56 h 996"/>
                <a:gd name="T40" fmla="*/ 821 w 866"/>
                <a:gd name="T41" fmla="*/ 17 h 996"/>
                <a:gd name="T42" fmla="*/ 783 w 866"/>
                <a:gd name="T43" fmla="*/ 20 h 996"/>
                <a:gd name="T44" fmla="*/ 761 w 866"/>
                <a:gd name="T45" fmla="*/ 17 h 996"/>
                <a:gd name="T46" fmla="*/ 729 w 866"/>
                <a:gd name="T47" fmla="*/ 39 h 996"/>
                <a:gd name="T48" fmla="*/ 716 w 866"/>
                <a:gd name="T49" fmla="*/ 27 h 996"/>
                <a:gd name="T50" fmla="*/ 669 w 866"/>
                <a:gd name="T51" fmla="*/ 86 h 996"/>
                <a:gd name="T52" fmla="*/ 622 w 866"/>
                <a:gd name="T53" fmla="*/ 103 h 996"/>
                <a:gd name="T54" fmla="*/ 570 w 866"/>
                <a:gd name="T55" fmla="*/ 119 h 996"/>
                <a:gd name="T56" fmla="*/ 510 w 866"/>
                <a:gd name="T57" fmla="*/ 132 h 996"/>
                <a:gd name="T58" fmla="*/ 504 w 866"/>
                <a:gd name="T59" fmla="*/ 183 h 996"/>
                <a:gd name="T60" fmla="*/ 498 w 866"/>
                <a:gd name="T61" fmla="*/ 226 h 996"/>
                <a:gd name="T62" fmla="*/ 447 w 866"/>
                <a:gd name="T63" fmla="*/ 235 h 996"/>
                <a:gd name="T64" fmla="*/ 431 w 866"/>
                <a:gd name="T65" fmla="*/ 272 h 996"/>
                <a:gd name="T66" fmla="*/ 393 w 866"/>
                <a:gd name="T67" fmla="*/ 325 h 996"/>
                <a:gd name="T68" fmla="*/ 355 w 866"/>
                <a:gd name="T69" fmla="*/ 391 h 996"/>
                <a:gd name="T70" fmla="*/ 323 w 866"/>
                <a:gd name="T71" fmla="*/ 458 h 996"/>
                <a:gd name="T72" fmla="*/ 304 w 866"/>
                <a:gd name="T73" fmla="*/ 498 h 996"/>
                <a:gd name="T74" fmla="*/ 244 w 866"/>
                <a:gd name="T75" fmla="*/ 554 h 996"/>
                <a:gd name="T76" fmla="*/ 279 w 866"/>
                <a:gd name="T77" fmla="*/ 560 h 996"/>
                <a:gd name="T78" fmla="*/ 225 w 866"/>
                <a:gd name="T79" fmla="*/ 571 h 996"/>
                <a:gd name="T80" fmla="*/ 175 w 866"/>
                <a:gd name="T81" fmla="*/ 604 h 996"/>
                <a:gd name="T82" fmla="*/ 132 w 866"/>
                <a:gd name="T83" fmla="*/ 607 h 996"/>
                <a:gd name="T84" fmla="*/ 97 w 866"/>
                <a:gd name="T85" fmla="*/ 632 h 996"/>
                <a:gd name="T86" fmla="*/ 75 w 866"/>
                <a:gd name="T87" fmla="*/ 657 h 996"/>
                <a:gd name="T88" fmla="*/ 30 w 866"/>
                <a:gd name="T89" fmla="*/ 688 h 996"/>
                <a:gd name="T90" fmla="*/ 17 w 866"/>
                <a:gd name="T91" fmla="*/ 798 h 996"/>
                <a:gd name="T92" fmla="*/ 35 w 866"/>
                <a:gd name="T93" fmla="*/ 823 h 996"/>
                <a:gd name="T94" fmla="*/ 17 w 866"/>
                <a:gd name="T95" fmla="*/ 871 h 996"/>
                <a:gd name="T96" fmla="*/ 28 w 866"/>
                <a:gd name="T97" fmla="*/ 900 h 996"/>
                <a:gd name="T98" fmla="*/ 0 w 866"/>
                <a:gd name="T99" fmla="*/ 924 h 996"/>
                <a:gd name="T100" fmla="*/ 73 w 866"/>
                <a:gd name="T101" fmla="*/ 995 h 996"/>
                <a:gd name="T102" fmla="*/ 179 w 866"/>
                <a:gd name="T103" fmla="*/ 914 h 996"/>
                <a:gd name="T104" fmla="*/ 217 w 866"/>
                <a:gd name="T105" fmla="*/ 867 h 996"/>
                <a:gd name="T106" fmla="*/ 225 w 866"/>
                <a:gd name="T107" fmla="*/ 937 h 9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66"/>
                <a:gd name="T163" fmla="*/ 0 h 996"/>
                <a:gd name="T164" fmla="*/ 866 w 866"/>
                <a:gd name="T165" fmla="*/ 996 h 9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66" h="996">
                  <a:moveTo>
                    <a:pt x="232" y="937"/>
                  </a:moveTo>
                  <a:lnTo>
                    <a:pt x="234" y="935"/>
                  </a:lnTo>
                  <a:lnTo>
                    <a:pt x="244" y="933"/>
                  </a:lnTo>
                  <a:lnTo>
                    <a:pt x="251" y="922"/>
                  </a:lnTo>
                  <a:lnTo>
                    <a:pt x="254" y="909"/>
                  </a:lnTo>
                  <a:lnTo>
                    <a:pt x="257" y="902"/>
                  </a:lnTo>
                  <a:lnTo>
                    <a:pt x="254" y="883"/>
                  </a:lnTo>
                  <a:lnTo>
                    <a:pt x="257" y="869"/>
                  </a:lnTo>
                  <a:lnTo>
                    <a:pt x="266" y="863"/>
                  </a:lnTo>
                  <a:lnTo>
                    <a:pt x="288" y="853"/>
                  </a:lnTo>
                  <a:lnTo>
                    <a:pt x="292" y="842"/>
                  </a:lnTo>
                  <a:lnTo>
                    <a:pt x="288" y="809"/>
                  </a:lnTo>
                  <a:lnTo>
                    <a:pt x="286" y="803"/>
                  </a:lnTo>
                  <a:lnTo>
                    <a:pt x="286" y="783"/>
                  </a:lnTo>
                  <a:lnTo>
                    <a:pt x="279" y="776"/>
                  </a:lnTo>
                  <a:lnTo>
                    <a:pt x="282" y="760"/>
                  </a:lnTo>
                  <a:lnTo>
                    <a:pt x="288" y="760"/>
                  </a:lnTo>
                  <a:lnTo>
                    <a:pt x="304" y="750"/>
                  </a:lnTo>
                  <a:lnTo>
                    <a:pt x="292" y="720"/>
                  </a:lnTo>
                  <a:lnTo>
                    <a:pt x="286" y="710"/>
                  </a:lnTo>
                  <a:lnTo>
                    <a:pt x="286" y="707"/>
                  </a:lnTo>
                  <a:lnTo>
                    <a:pt x="286" y="680"/>
                  </a:lnTo>
                  <a:lnTo>
                    <a:pt x="295" y="661"/>
                  </a:lnTo>
                  <a:lnTo>
                    <a:pt x="298" y="640"/>
                  </a:lnTo>
                  <a:lnTo>
                    <a:pt x="301" y="617"/>
                  </a:lnTo>
                  <a:lnTo>
                    <a:pt x="298" y="597"/>
                  </a:lnTo>
                  <a:lnTo>
                    <a:pt x="304" y="584"/>
                  </a:lnTo>
                  <a:lnTo>
                    <a:pt x="308" y="574"/>
                  </a:lnTo>
                  <a:lnTo>
                    <a:pt x="327" y="560"/>
                  </a:lnTo>
                  <a:lnTo>
                    <a:pt x="345" y="554"/>
                  </a:lnTo>
                  <a:lnTo>
                    <a:pt x="362" y="560"/>
                  </a:lnTo>
                  <a:lnTo>
                    <a:pt x="368" y="564"/>
                  </a:lnTo>
                  <a:lnTo>
                    <a:pt x="377" y="550"/>
                  </a:lnTo>
                  <a:lnTo>
                    <a:pt x="377" y="534"/>
                  </a:lnTo>
                  <a:lnTo>
                    <a:pt x="368" y="504"/>
                  </a:lnTo>
                  <a:lnTo>
                    <a:pt x="364" y="491"/>
                  </a:lnTo>
                  <a:lnTo>
                    <a:pt x="368" y="484"/>
                  </a:lnTo>
                  <a:lnTo>
                    <a:pt x="374" y="484"/>
                  </a:lnTo>
                  <a:lnTo>
                    <a:pt x="381" y="474"/>
                  </a:lnTo>
                  <a:lnTo>
                    <a:pt x="384" y="455"/>
                  </a:lnTo>
                  <a:lnTo>
                    <a:pt x="387" y="428"/>
                  </a:lnTo>
                  <a:lnTo>
                    <a:pt x="390" y="402"/>
                  </a:lnTo>
                  <a:lnTo>
                    <a:pt x="399" y="391"/>
                  </a:lnTo>
                  <a:lnTo>
                    <a:pt x="418" y="379"/>
                  </a:lnTo>
                  <a:lnTo>
                    <a:pt x="431" y="371"/>
                  </a:lnTo>
                  <a:lnTo>
                    <a:pt x="434" y="352"/>
                  </a:lnTo>
                  <a:lnTo>
                    <a:pt x="440" y="338"/>
                  </a:lnTo>
                  <a:lnTo>
                    <a:pt x="457" y="325"/>
                  </a:lnTo>
                  <a:lnTo>
                    <a:pt x="460" y="315"/>
                  </a:lnTo>
                  <a:lnTo>
                    <a:pt x="457" y="305"/>
                  </a:lnTo>
                  <a:lnTo>
                    <a:pt x="457" y="292"/>
                  </a:lnTo>
                  <a:lnTo>
                    <a:pt x="469" y="282"/>
                  </a:lnTo>
                  <a:lnTo>
                    <a:pt x="485" y="252"/>
                  </a:lnTo>
                  <a:lnTo>
                    <a:pt x="498" y="255"/>
                  </a:lnTo>
                  <a:lnTo>
                    <a:pt x="516" y="239"/>
                  </a:lnTo>
                  <a:lnTo>
                    <a:pt x="514" y="226"/>
                  </a:lnTo>
                  <a:lnTo>
                    <a:pt x="526" y="212"/>
                  </a:lnTo>
                  <a:lnTo>
                    <a:pt x="533" y="216"/>
                  </a:lnTo>
                  <a:lnTo>
                    <a:pt x="545" y="212"/>
                  </a:lnTo>
                  <a:lnTo>
                    <a:pt x="564" y="216"/>
                  </a:lnTo>
                  <a:lnTo>
                    <a:pt x="589" y="192"/>
                  </a:lnTo>
                  <a:lnTo>
                    <a:pt x="587" y="179"/>
                  </a:lnTo>
                  <a:lnTo>
                    <a:pt x="589" y="173"/>
                  </a:lnTo>
                  <a:lnTo>
                    <a:pt x="583" y="169"/>
                  </a:lnTo>
                  <a:lnTo>
                    <a:pt x="596" y="156"/>
                  </a:lnTo>
                  <a:lnTo>
                    <a:pt x="615" y="153"/>
                  </a:lnTo>
                  <a:lnTo>
                    <a:pt x="628" y="173"/>
                  </a:lnTo>
                  <a:lnTo>
                    <a:pt x="650" y="199"/>
                  </a:lnTo>
                  <a:lnTo>
                    <a:pt x="659" y="199"/>
                  </a:lnTo>
                  <a:lnTo>
                    <a:pt x="672" y="189"/>
                  </a:lnTo>
                  <a:lnTo>
                    <a:pt x="681" y="186"/>
                  </a:lnTo>
                  <a:lnTo>
                    <a:pt x="687" y="189"/>
                  </a:lnTo>
                  <a:lnTo>
                    <a:pt x="698" y="199"/>
                  </a:lnTo>
                  <a:lnTo>
                    <a:pt x="710" y="202"/>
                  </a:lnTo>
                  <a:lnTo>
                    <a:pt x="713" y="199"/>
                  </a:lnTo>
                  <a:lnTo>
                    <a:pt x="719" y="186"/>
                  </a:lnTo>
                  <a:lnTo>
                    <a:pt x="722" y="179"/>
                  </a:lnTo>
                  <a:lnTo>
                    <a:pt x="735" y="156"/>
                  </a:lnTo>
                  <a:lnTo>
                    <a:pt x="739" y="153"/>
                  </a:lnTo>
                  <a:lnTo>
                    <a:pt x="735" y="119"/>
                  </a:lnTo>
                  <a:lnTo>
                    <a:pt x="751" y="103"/>
                  </a:lnTo>
                  <a:lnTo>
                    <a:pt x="757" y="106"/>
                  </a:lnTo>
                  <a:lnTo>
                    <a:pt x="776" y="86"/>
                  </a:lnTo>
                  <a:lnTo>
                    <a:pt x="793" y="106"/>
                  </a:lnTo>
                  <a:lnTo>
                    <a:pt x="798" y="113"/>
                  </a:lnTo>
                  <a:lnTo>
                    <a:pt x="808" y="109"/>
                  </a:lnTo>
                  <a:lnTo>
                    <a:pt x="815" y="119"/>
                  </a:lnTo>
                  <a:lnTo>
                    <a:pt x="815" y="126"/>
                  </a:lnTo>
                  <a:lnTo>
                    <a:pt x="821" y="132"/>
                  </a:lnTo>
                  <a:lnTo>
                    <a:pt x="821" y="142"/>
                  </a:lnTo>
                  <a:lnTo>
                    <a:pt x="830" y="130"/>
                  </a:lnTo>
                  <a:lnTo>
                    <a:pt x="846" y="116"/>
                  </a:lnTo>
                  <a:lnTo>
                    <a:pt x="856" y="96"/>
                  </a:lnTo>
                  <a:lnTo>
                    <a:pt x="849" y="93"/>
                  </a:lnTo>
                  <a:lnTo>
                    <a:pt x="840" y="103"/>
                  </a:lnTo>
                  <a:lnTo>
                    <a:pt x="837" y="86"/>
                  </a:lnTo>
                  <a:lnTo>
                    <a:pt x="830" y="83"/>
                  </a:lnTo>
                  <a:lnTo>
                    <a:pt x="828" y="73"/>
                  </a:lnTo>
                  <a:lnTo>
                    <a:pt x="852" y="53"/>
                  </a:lnTo>
                  <a:lnTo>
                    <a:pt x="862" y="56"/>
                  </a:lnTo>
                  <a:lnTo>
                    <a:pt x="865" y="43"/>
                  </a:lnTo>
                  <a:lnTo>
                    <a:pt x="859" y="39"/>
                  </a:lnTo>
                  <a:lnTo>
                    <a:pt x="843" y="33"/>
                  </a:lnTo>
                  <a:lnTo>
                    <a:pt x="834" y="29"/>
                  </a:lnTo>
                  <a:lnTo>
                    <a:pt x="821" y="17"/>
                  </a:lnTo>
                  <a:lnTo>
                    <a:pt x="808" y="13"/>
                  </a:lnTo>
                  <a:lnTo>
                    <a:pt x="795" y="27"/>
                  </a:lnTo>
                  <a:lnTo>
                    <a:pt x="789" y="37"/>
                  </a:lnTo>
                  <a:lnTo>
                    <a:pt x="776" y="27"/>
                  </a:lnTo>
                  <a:lnTo>
                    <a:pt x="783" y="20"/>
                  </a:lnTo>
                  <a:lnTo>
                    <a:pt x="786" y="3"/>
                  </a:lnTo>
                  <a:lnTo>
                    <a:pt x="783" y="0"/>
                  </a:lnTo>
                  <a:lnTo>
                    <a:pt x="767" y="0"/>
                  </a:lnTo>
                  <a:lnTo>
                    <a:pt x="763" y="6"/>
                  </a:lnTo>
                  <a:lnTo>
                    <a:pt x="761" y="17"/>
                  </a:lnTo>
                  <a:lnTo>
                    <a:pt x="763" y="27"/>
                  </a:lnTo>
                  <a:lnTo>
                    <a:pt x="751" y="39"/>
                  </a:lnTo>
                  <a:lnTo>
                    <a:pt x="741" y="20"/>
                  </a:lnTo>
                  <a:lnTo>
                    <a:pt x="732" y="23"/>
                  </a:lnTo>
                  <a:lnTo>
                    <a:pt x="729" y="39"/>
                  </a:lnTo>
                  <a:lnTo>
                    <a:pt x="722" y="63"/>
                  </a:lnTo>
                  <a:lnTo>
                    <a:pt x="707" y="80"/>
                  </a:lnTo>
                  <a:lnTo>
                    <a:pt x="698" y="60"/>
                  </a:lnTo>
                  <a:lnTo>
                    <a:pt x="713" y="46"/>
                  </a:lnTo>
                  <a:lnTo>
                    <a:pt x="716" y="27"/>
                  </a:lnTo>
                  <a:lnTo>
                    <a:pt x="707" y="27"/>
                  </a:lnTo>
                  <a:lnTo>
                    <a:pt x="691" y="27"/>
                  </a:lnTo>
                  <a:lnTo>
                    <a:pt x="678" y="46"/>
                  </a:lnTo>
                  <a:lnTo>
                    <a:pt x="663" y="73"/>
                  </a:lnTo>
                  <a:lnTo>
                    <a:pt x="669" y="86"/>
                  </a:lnTo>
                  <a:lnTo>
                    <a:pt x="659" y="93"/>
                  </a:lnTo>
                  <a:lnTo>
                    <a:pt x="646" y="83"/>
                  </a:lnTo>
                  <a:lnTo>
                    <a:pt x="634" y="89"/>
                  </a:lnTo>
                  <a:lnTo>
                    <a:pt x="637" y="103"/>
                  </a:lnTo>
                  <a:lnTo>
                    <a:pt x="622" y="103"/>
                  </a:lnTo>
                  <a:lnTo>
                    <a:pt x="611" y="106"/>
                  </a:lnTo>
                  <a:lnTo>
                    <a:pt x="599" y="123"/>
                  </a:lnTo>
                  <a:lnTo>
                    <a:pt x="583" y="119"/>
                  </a:lnTo>
                  <a:lnTo>
                    <a:pt x="583" y="130"/>
                  </a:lnTo>
                  <a:lnTo>
                    <a:pt x="570" y="119"/>
                  </a:lnTo>
                  <a:lnTo>
                    <a:pt x="555" y="126"/>
                  </a:lnTo>
                  <a:lnTo>
                    <a:pt x="551" y="140"/>
                  </a:lnTo>
                  <a:lnTo>
                    <a:pt x="539" y="142"/>
                  </a:lnTo>
                  <a:lnTo>
                    <a:pt x="529" y="130"/>
                  </a:lnTo>
                  <a:lnTo>
                    <a:pt x="510" y="132"/>
                  </a:lnTo>
                  <a:lnTo>
                    <a:pt x="492" y="140"/>
                  </a:lnTo>
                  <a:lnTo>
                    <a:pt x="492" y="159"/>
                  </a:lnTo>
                  <a:lnTo>
                    <a:pt x="504" y="163"/>
                  </a:lnTo>
                  <a:lnTo>
                    <a:pt x="504" y="169"/>
                  </a:lnTo>
                  <a:lnTo>
                    <a:pt x="504" y="183"/>
                  </a:lnTo>
                  <a:lnTo>
                    <a:pt x="494" y="179"/>
                  </a:lnTo>
                  <a:lnTo>
                    <a:pt x="481" y="186"/>
                  </a:lnTo>
                  <a:lnTo>
                    <a:pt x="485" y="199"/>
                  </a:lnTo>
                  <a:lnTo>
                    <a:pt x="498" y="209"/>
                  </a:lnTo>
                  <a:lnTo>
                    <a:pt x="498" y="226"/>
                  </a:lnTo>
                  <a:lnTo>
                    <a:pt x="485" y="219"/>
                  </a:lnTo>
                  <a:lnTo>
                    <a:pt x="475" y="222"/>
                  </a:lnTo>
                  <a:lnTo>
                    <a:pt x="475" y="235"/>
                  </a:lnTo>
                  <a:lnTo>
                    <a:pt x="460" y="235"/>
                  </a:lnTo>
                  <a:lnTo>
                    <a:pt x="447" y="235"/>
                  </a:lnTo>
                  <a:lnTo>
                    <a:pt x="444" y="245"/>
                  </a:lnTo>
                  <a:lnTo>
                    <a:pt x="440" y="252"/>
                  </a:lnTo>
                  <a:lnTo>
                    <a:pt x="431" y="255"/>
                  </a:lnTo>
                  <a:lnTo>
                    <a:pt x="428" y="262"/>
                  </a:lnTo>
                  <a:lnTo>
                    <a:pt x="431" y="272"/>
                  </a:lnTo>
                  <a:lnTo>
                    <a:pt x="412" y="278"/>
                  </a:lnTo>
                  <a:lnTo>
                    <a:pt x="425" y="292"/>
                  </a:lnTo>
                  <a:lnTo>
                    <a:pt x="428" y="299"/>
                  </a:lnTo>
                  <a:lnTo>
                    <a:pt x="416" y="309"/>
                  </a:lnTo>
                  <a:lnTo>
                    <a:pt x="393" y="325"/>
                  </a:lnTo>
                  <a:lnTo>
                    <a:pt x="377" y="338"/>
                  </a:lnTo>
                  <a:lnTo>
                    <a:pt x="368" y="358"/>
                  </a:lnTo>
                  <a:lnTo>
                    <a:pt x="351" y="371"/>
                  </a:lnTo>
                  <a:lnTo>
                    <a:pt x="351" y="381"/>
                  </a:lnTo>
                  <a:lnTo>
                    <a:pt x="355" y="391"/>
                  </a:lnTo>
                  <a:lnTo>
                    <a:pt x="342" y="402"/>
                  </a:lnTo>
                  <a:lnTo>
                    <a:pt x="345" y="414"/>
                  </a:lnTo>
                  <a:lnTo>
                    <a:pt x="333" y="438"/>
                  </a:lnTo>
                  <a:lnTo>
                    <a:pt x="323" y="441"/>
                  </a:lnTo>
                  <a:lnTo>
                    <a:pt x="323" y="458"/>
                  </a:lnTo>
                  <a:lnTo>
                    <a:pt x="330" y="468"/>
                  </a:lnTo>
                  <a:lnTo>
                    <a:pt x="320" y="478"/>
                  </a:lnTo>
                  <a:lnTo>
                    <a:pt x="314" y="471"/>
                  </a:lnTo>
                  <a:lnTo>
                    <a:pt x="301" y="478"/>
                  </a:lnTo>
                  <a:lnTo>
                    <a:pt x="304" y="498"/>
                  </a:lnTo>
                  <a:lnTo>
                    <a:pt x="292" y="504"/>
                  </a:lnTo>
                  <a:lnTo>
                    <a:pt x="273" y="508"/>
                  </a:lnTo>
                  <a:lnTo>
                    <a:pt x="260" y="525"/>
                  </a:lnTo>
                  <a:lnTo>
                    <a:pt x="257" y="541"/>
                  </a:lnTo>
                  <a:lnTo>
                    <a:pt x="244" y="554"/>
                  </a:lnTo>
                  <a:lnTo>
                    <a:pt x="244" y="564"/>
                  </a:lnTo>
                  <a:lnTo>
                    <a:pt x="260" y="550"/>
                  </a:lnTo>
                  <a:lnTo>
                    <a:pt x="279" y="537"/>
                  </a:lnTo>
                  <a:lnTo>
                    <a:pt x="286" y="541"/>
                  </a:lnTo>
                  <a:lnTo>
                    <a:pt x="279" y="560"/>
                  </a:lnTo>
                  <a:lnTo>
                    <a:pt x="263" y="571"/>
                  </a:lnTo>
                  <a:lnTo>
                    <a:pt x="247" y="567"/>
                  </a:lnTo>
                  <a:lnTo>
                    <a:pt x="251" y="581"/>
                  </a:lnTo>
                  <a:lnTo>
                    <a:pt x="228" y="591"/>
                  </a:lnTo>
                  <a:lnTo>
                    <a:pt x="225" y="571"/>
                  </a:lnTo>
                  <a:lnTo>
                    <a:pt x="216" y="564"/>
                  </a:lnTo>
                  <a:lnTo>
                    <a:pt x="203" y="584"/>
                  </a:lnTo>
                  <a:lnTo>
                    <a:pt x="190" y="584"/>
                  </a:lnTo>
                  <a:lnTo>
                    <a:pt x="176" y="587"/>
                  </a:lnTo>
                  <a:lnTo>
                    <a:pt x="175" y="604"/>
                  </a:lnTo>
                  <a:lnTo>
                    <a:pt x="168" y="607"/>
                  </a:lnTo>
                  <a:lnTo>
                    <a:pt x="168" y="616"/>
                  </a:lnTo>
                  <a:lnTo>
                    <a:pt x="160" y="612"/>
                  </a:lnTo>
                  <a:lnTo>
                    <a:pt x="149" y="605"/>
                  </a:lnTo>
                  <a:lnTo>
                    <a:pt x="132" y="607"/>
                  </a:lnTo>
                  <a:lnTo>
                    <a:pt x="132" y="617"/>
                  </a:lnTo>
                  <a:lnTo>
                    <a:pt x="133" y="626"/>
                  </a:lnTo>
                  <a:lnTo>
                    <a:pt x="127" y="628"/>
                  </a:lnTo>
                  <a:lnTo>
                    <a:pt x="111" y="620"/>
                  </a:lnTo>
                  <a:lnTo>
                    <a:pt x="97" y="632"/>
                  </a:lnTo>
                  <a:lnTo>
                    <a:pt x="100" y="642"/>
                  </a:lnTo>
                  <a:lnTo>
                    <a:pt x="98" y="649"/>
                  </a:lnTo>
                  <a:lnTo>
                    <a:pt x="84" y="642"/>
                  </a:lnTo>
                  <a:lnTo>
                    <a:pt x="80" y="651"/>
                  </a:lnTo>
                  <a:lnTo>
                    <a:pt x="75" y="657"/>
                  </a:lnTo>
                  <a:lnTo>
                    <a:pt x="57" y="653"/>
                  </a:lnTo>
                  <a:lnTo>
                    <a:pt x="48" y="655"/>
                  </a:lnTo>
                  <a:lnTo>
                    <a:pt x="46" y="669"/>
                  </a:lnTo>
                  <a:lnTo>
                    <a:pt x="39" y="672"/>
                  </a:lnTo>
                  <a:lnTo>
                    <a:pt x="30" y="688"/>
                  </a:lnTo>
                  <a:lnTo>
                    <a:pt x="32" y="707"/>
                  </a:lnTo>
                  <a:lnTo>
                    <a:pt x="28" y="733"/>
                  </a:lnTo>
                  <a:lnTo>
                    <a:pt x="24" y="760"/>
                  </a:lnTo>
                  <a:lnTo>
                    <a:pt x="21" y="785"/>
                  </a:lnTo>
                  <a:lnTo>
                    <a:pt x="17" y="798"/>
                  </a:lnTo>
                  <a:lnTo>
                    <a:pt x="26" y="809"/>
                  </a:lnTo>
                  <a:lnTo>
                    <a:pt x="39" y="799"/>
                  </a:lnTo>
                  <a:lnTo>
                    <a:pt x="49" y="805"/>
                  </a:lnTo>
                  <a:lnTo>
                    <a:pt x="49" y="815"/>
                  </a:lnTo>
                  <a:lnTo>
                    <a:pt x="35" y="823"/>
                  </a:lnTo>
                  <a:lnTo>
                    <a:pt x="33" y="840"/>
                  </a:lnTo>
                  <a:lnTo>
                    <a:pt x="30" y="848"/>
                  </a:lnTo>
                  <a:lnTo>
                    <a:pt x="16" y="846"/>
                  </a:lnTo>
                  <a:lnTo>
                    <a:pt x="11" y="866"/>
                  </a:lnTo>
                  <a:lnTo>
                    <a:pt x="17" y="871"/>
                  </a:lnTo>
                  <a:lnTo>
                    <a:pt x="30" y="867"/>
                  </a:lnTo>
                  <a:lnTo>
                    <a:pt x="37" y="876"/>
                  </a:lnTo>
                  <a:lnTo>
                    <a:pt x="38" y="881"/>
                  </a:lnTo>
                  <a:lnTo>
                    <a:pt x="28" y="888"/>
                  </a:lnTo>
                  <a:lnTo>
                    <a:pt x="28" y="900"/>
                  </a:lnTo>
                  <a:lnTo>
                    <a:pt x="16" y="902"/>
                  </a:lnTo>
                  <a:lnTo>
                    <a:pt x="8" y="896"/>
                  </a:lnTo>
                  <a:lnTo>
                    <a:pt x="10" y="912"/>
                  </a:lnTo>
                  <a:lnTo>
                    <a:pt x="8" y="924"/>
                  </a:lnTo>
                  <a:lnTo>
                    <a:pt x="0" y="924"/>
                  </a:lnTo>
                  <a:lnTo>
                    <a:pt x="19" y="944"/>
                  </a:lnTo>
                  <a:lnTo>
                    <a:pt x="28" y="956"/>
                  </a:lnTo>
                  <a:lnTo>
                    <a:pt x="33" y="972"/>
                  </a:lnTo>
                  <a:lnTo>
                    <a:pt x="52" y="984"/>
                  </a:lnTo>
                  <a:lnTo>
                    <a:pt x="73" y="995"/>
                  </a:lnTo>
                  <a:lnTo>
                    <a:pt x="92" y="995"/>
                  </a:lnTo>
                  <a:lnTo>
                    <a:pt x="121" y="976"/>
                  </a:lnTo>
                  <a:lnTo>
                    <a:pt x="149" y="954"/>
                  </a:lnTo>
                  <a:lnTo>
                    <a:pt x="175" y="918"/>
                  </a:lnTo>
                  <a:lnTo>
                    <a:pt x="179" y="914"/>
                  </a:lnTo>
                  <a:lnTo>
                    <a:pt x="186" y="926"/>
                  </a:lnTo>
                  <a:lnTo>
                    <a:pt x="198" y="918"/>
                  </a:lnTo>
                  <a:lnTo>
                    <a:pt x="203" y="904"/>
                  </a:lnTo>
                  <a:lnTo>
                    <a:pt x="204" y="888"/>
                  </a:lnTo>
                  <a:lnTo>
                    <a:pt x="217" y="867"/>
                  </a:lnTo>
                  <a:lnTo>
                    <a:pt x="212" y="891"/>
                  </a:lnTo>
                  <a:lnTo>
                    <a:pt x="219" y="894"/>
                  </a:lnTo>
                  <a:lnTo>
                    <a:pt x="216" y="904"/>
                  </a:lnTo>
                  <a:lnTo>
                    <a:pt x="219" y="922"/>
                  </a:lnTo>
                  <a:lnTo>
                    <a:pt x="225" y="937"/>
                  </a:lnTo>
                  <a:lnTo>
                    <a:pt x="233" y="933"/>
                  </a:lnTo>
                  <a:lnTo>
                    <a:pt x="232" y="9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54" name="Freeform 89" descr="Vertikal dunkel"/>
            <p:cNvSpPr>
              <a:spLocks noChangeAspect="1"/>
            </p:cNvSpPr>
            <p:nvPr/>
          </p:nvSpPr>
          <p:spPr bwMode="auto">
            <a:xfrm>
              <a:off x="2082" y="671"/>
              <a:ext cx="866" cy="996"/>
            </a:xfrm>
            <a:custGeom>
              <a:avLst/>
              <a:gdLst>
                <a:gd name="T0" fmla="*/ 254 w 866"/>
                <a:gd name="T1" fmla="*/ 909 h 996"/>
                <a:gd name="T2" fmla="*/ 288 w 866"/>
                <a:gd name="T3" fmla="*/ 853 h 996"/>
                <a:gd name="T4" fmla="*/ 279 w 866"/>
                <a:gd name="T5" fmla="*/ 776 h 996"/>
                <a:gd name="T6" fmla="*/ 286 w 866"/>
                <a:gd name="T7" fmla="*/ 710 h 996"/>
                <a:gd name="T8" fmla="*/ 301 w 866"/>
                <a:gd name="T9" fmla="*/ 617 h 996"/>
                <a:gd name="T10" fmla="*/ 345 w 866"/>
                <a:gd name="T11" fmla="*/ 554 h 996"/>
                <a:gd name="T12" fmla="*/ 368 w 866"/>
                <a:gd name="T13" fmla="*/ 504 h 996"/>
                <a:gd name="T14" fmla="*/ 384 w 866"/>
                <a:gd name="T15" fmla="*/ 455 h 996"/>
                <a:gd name="T16" fmla="*/ 431 w 866"/>
                <a:gd name="T17" fmla="*/ 371 h 996"/>
                <a:gd name="T18" fmla="*/ 457 w 866"/>
                <a:gd name="T19" fmla="*/ 305 h 996"/>
                <a:gd name="T20" fmla="*/ 516 w 866"/>
                <a:gd name="T21" fmla="*/ 239 h 996"/>
                <a:gd name="T22" fmla="*/ 564 w 866"/>
                <a:gd name="T23" fmla="*/ 216 h 996"/>
                <a:gd name="T24" fmla="*/ 596 w 866"/>
                <a:gd name="T25" fmla="*/ 156 h 996"/>
                <a:gd name="T26" fmla="*/ 672 w 866"/>
                <a:gd name="T27" fmla="*/ 189 h 996"/>
                <a:gd name="T28" fmla="*/ 713 w 866"/>
                <a:gd name="T29" fmla="*/ 199 h 996"/>
                <a:gd name="T30" fmla="*/ 735 w 866"/>
                <a:gd name="T31" fmla="*/ 119 h 996"/>
                <a:gd name="T32" fmla="*/ 798 w 866"/>
                <a:gd name="T33" fmla="*/ 113 h 996"/>
                <a:gd name="T34" fmla="*/ 821 w 866"/>
                <a:gd name="T35" fmla="*/ 142 h 996"/>
                <a:gd name="T36" fmla="*/ 840 w 866"/>
                <a:gd name="T37" fmla="*/ 103 h 996"/>
                <a:gd name="T38" fmla="*/ 862 w 866"/>
                <a:gd name="T39" fmla="*/ 56 h 996"/>
                <a:gd name="T40" fmla="*/ 821 w 866"/>
                <a:gd name="T41" fmla="*/ 17 h 996"/>
                <a:gd name="T42" fmla="*/ 783 w 866"/>
                <a:gd name="T43" fmla="*/ 20 h 996"/>
                <a:gd name="T44" fmla="*/ 761 w 866"/>
                <a:gd name="T45" fmla="*/ 17 h 996"/>
                <a:gd name="T46" fmla="*/ 729 w 866"/>
                <a:gd name="T47" fmla="*/ 39 h 996"/>
                <a:gd name="T48" fmla="*/ 716 w 866"/>
                <a:gd name="T49" fmla="*/ 27 h 996"/>
                <a:gd name="T50" fmla="*/ 669 w 866"/>
                <a:gd name="T51" fmla="*/ 86 h 996"/>
                <a:gd name="T52" fmla="*/ 622 w 866"/>
                <a:gd name="T53" fmla="*/ 103 h 996"/>
                <a:gd name="T54" fmla="*/ 570 w 866"/>
                <a:gd name="T55" fmla="*/ 119 h 996"/>
                <a:gd name="T56" fmla="*/ 510 w 866"/>
                <a:gd name="T57" fmla="*/ 132 h 996"/>
                <a:gd name="T58" fmla="*/ 504 w 866"/>
                <a:gd name="T59" fmla="*/ 183 h 996"/>
                <a:gd name="T60" fmla="*/ 498 w 866"/>
                <a:gd name="T61" fmla="*/ 226 h 996"/>
                <a:gd name="T62" fmla="*/ 447 w 866"/>
                <a:gd name="T63" fmla="*/ 235 h 996"/>
                <a:gd name="T64" fmla="*/ 431 w 866"/>
                <a:gd name="T65" fmla="*/ 272 h 996"/>
                <a:gd name="T66" fmla="*/ 393 w 866"/>
                <a:gd name="T67" fmla="*/ 325 h 996"/>
                <a:gd name="T68" fmla="*/ 355 w 866"/>
                <a:gd name="T69" fmla="*/ 391 h 996"/>
                <a:gd name="T70" fmla="*/ 323 w 866"/>
                <a:gd name="T71" fmla="*/ 458 h 996"/>
                <a:gd name="T72" fmla="*/ 304 w 866"/>
                <a:gd name="T73" fmla="*/ 498 h 996"/>
                <a:gd name="T74" fmla="*/ 244 w 866"/>
                <a:gd name="T75" fmla="*/ 554 h 996"/>
                <a:gd name="T76" fmla="*/ 279 w 866"/>
                <a:gd name="T77" fmla="*/ 560 h 996"/>
                <a:gd name="T78" fmla="*/ 225 w 866"/>
                <a:gd name="T79" fmla="*/ 571 h 996"/>
                <a:gd name="T80" fmla="*/ 175 w 866"/>
                <a:gd name="T81" fmla="*/ 604 h 996"/>
                <a:gd name="T82" fmla="*/ 132 w 866"/>
                <a:gd name="T83" fmla="*/ 607 h 996"/>
                <a:gd name="T84" fmla="*/ 97 w 866"/>
                <a:gd name="T85" fmla="*/ 632 h 996"/>
                <a:gd name="T86" fmla="*/ 75 w 866"/>
                <a:gd name="T87" fmla="*/ 657 h 996"/>
                <a:gd name="T88" fmla="*/ 30 w 866"/>
                <a:gd name="T89" fmla="*/ 688 h 996"/>
                <a:gd name="T90" fmla="*/ 17 w 866"/>
                <a:gd name="T91" fmla="*/ 798 h 996"/>
                <a:gd name="T92" fmla="*/ 35 w 866"/>
                <a:gd name="T93" fmla="*/ 823 h 996"/>
                <a:gd name="T94" fmla="*/ 17 w 866"/>
                <a:gd name="T95" fmla="*/ 871 h 996"/>
                <a:gd name="T96" fmla="*/ 28 w 866"/>
                <a:gd name="T97" fmla="*/ 900 h 996"/>
                <a:gd name="T98" fmla="*/ 0 w 866"/>
                <a:gd name="T99" fmla="*/ 924 h 996"/>
                <a:gd name="T100" fmla="*/ 73 w 866"/>
                <a:gd name="T101" fmla="*/ 995 h 996"/>
                <a:gd name="T102" fmla="*/ 179 w 866"/>
                <a:gd name="T103" fmla="*/ 914 h 996"/>
                <a:gd name="T104" fmla="*/ 217 w 866"/>
                <a:gd name="T105" fmla="*/ 867 h 996"/>
                <a:gd name="T106" fmla="*/ 225 w 866"/>
                <a:gd name="T107" fmla="*/ 937 h 9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66"/>
                <a:gd name="T163" fmla="*/ 0 h 996"/>
                <a:gd name="T164" fmla="*/ 866 w 866"/>
                <a:gd name="T165" fmla="*/ 996 h 9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66" h="996">
                  <a:moveTo>
                    <a:pt x="232" y="937"/>
                  </a:moveTo>
                  <a:lnTo>
                    <a:pt x="234" y="935"/>
                  </a:lnTo>
                  <a:lnTo>
                    <a:pt x="244" y="933"/>
                  </a:lnTo>
                  <a:lnTo>
                    <a:pt x="251" y="922"/>
                  </a:lnTo>
                  <a:lnTo>
                    <a:pt x="254" y="909"/>
                  </a:lnTo>
                  <a:lnTo>
                    <a:pt x="257" y="902"/>
                  </a:lnTo>
                  <a:lnTo>
                    <a:pt x="254" y="883"/>
                  </a:lnTo>
                  <a:lnTo>
                    <a:pt x="257" y="869"/>
                  </a:lnTo>
                  <a:lnTo>
                    <a:pt x="266" y="863"/>
                  </a:lnTo>
                  <a:lnTo>
                    <a:pt x="288" y="853"/>
                  </a:lnTo>
                  <a:lnTo>
                    <a:pt x="292" y="842"/>
                  </a:lnTo>
                  <a:lnTo>
                    <a:pt x="288" y="809"/>
                  </a:lnTo>
                  <a:lnTo>
                    <a:pt x="286" y="803"/>
                  </a:lnTo>
                  <a:lnTo>
                    <a:pt x="286" y="783"/>
                  </a:lnTo>
                  <a:lnTo>
                    <a:pt x="279" y="776"/>
                  </a:lnTo>
                  <a:lnTo>
                    <a:pt x="282" y="760"/>
                  </a:lnTo>
                  <a:lnTo>
                    <a:pt x="288" y="760"/>
                  </a:lnTo>
                  <a:lnTo>
                    <a:pt x="304" y="750"/>
                  </a:lnTo>
                  <a:lnTo>
                    <a:pt x="292" y="720"/>
                  </a:lnTo>
                  <a:lnTo>
                    <a:pt x="286" y="710"/>
                  </a:lnTo>
                  <a:lnTo>
                    <a:pt x="286" y="707"/>
                  </a:lnTo>
                  <a:lnTo>
                    <a:pt x="286" y="680"/>
                  </a:lnTo>
                  <a:lnTo>
                    <a:pt x="295" y="661"/>
                  </a:lnTo>
                  <a:lnTo>
                    <a:pt x="298" y="640"/>
                  </a:lnTo>
                  <a:lnTo>
                    <a:pt x="301" y="617"/>
                  </a:lnTo>
                  <a:lnTo>
                    <a:pt x="298" y="597"/>
                  </a:lnTo>
                  <a:lnTo>
                    <a:pt x="304" y="584"/>
                  </a:lnTo>
                  <a:lnTo>
                    <a:pt x="308" y="574"/>
                  </a:lnTo>
                  <a:lnTo>
                    <a:pt x="327" y="560"/>
                  </a:lnTo>
                  <a:lnTo>
                    <a:pt x="345" y="554"/>
                  </a:lnTo>
                  <a:lnTo>
                    <a:pt x="362" y="560"/>
                  </a:lnTo>
                  <a:lnTo>
                    <a:pt x="368" y="564"/>
                  </a:lnTo>
                  <a:lnTo>
                    <a:pt x="377" y="550"/>
                  </a:lnTo>
                  <a:lnTo>
                    <a:pt x="377" y="534"/>
                  </a:lnTo>
                  <a:lnTo>
                    <a:pt x="368" y="504"/>
                  </a:lnTo>
                  <a:lnTo>
                    <a:pt x="364" y="491"/>
                  </a:lnTo>
                  <a:lnTo>
                    <a:pt x="368" y="484"/>
                  </a:lnTo>
                  <a:lnTo>
                    <a:pt x="374" y="484"/>
                  </a:lnTo>
                  <a:lnTo>
                    <a:pt x="381" y="474"/>
                  </a:lnTo>
                  <a:lnTo>
                    <a:pt x="384" y="455"/>
                  </a:lnTo>
                  <a:lnTo>
                    <a:pt x="387" y="428"/>
                  </a:lnTo>
                  <a:lnTo>
                    <a:pt x="390" y="402"/>
                  </a:lnTo>
                  <a:lnTo>
                    <a:pt x="399" y="391"/>
                  </a:lnTo>
                  <a:lnTo>
                    <a:pt x="418" y="379"/>
                  </a:lnTo>
                  <a:lnTo>
                    <a:pt x="431" y="371"/>
                  </a:lnTo>
                  <a:lnTo>
                    <a:pt x="434" y="352"/>
                  </a:lnTo>
                  <a:lnTo>
                    <a:pt x="440" y="338"/>
                  </a:lnTo>
                  <a:lnTo>
                    <a:pt x="457" y="325"/>
                  </a:lnTo>
                  <a:lnTo>
                    <a:pt x="460" y="315"/>
                  </a:lnTo>
                  <a:lnTo>
                    <a:pt x="457" y="305"/>
                  </a:lnTo>
                  <a:lnTo>
                    <a:pt x="457" y="292"/>
                  </a:lnTo>
                  <a:lnTo>
                    <a:pt x="469" y="282"/>
                  </a:lnTo>
                  <a:lnTo>
                    <a:pt x="485" y="252"/>
                  </a:lnTo>
                  <a:lnTo>
                    <a:pt x="498" y="255"/>
                  </a:lnTo>
                  <a:lnTo>
                    <a:pt x="516" y="239"/>
                  </a:lnTo>
                  <a:lnTo>
                    <a:pt x="514" y="226"/>
                  </a:lnTo>
                  <a:lnTo>
                    <a:pt x="526" y="212"/>
                  </a:lnTo>
                  <a:lnTo>
                    <a:pt x="533" y="216"/>
                  </a:lnTo>
                  <a:lnTo>
                    <a:pt x="545" y="212"/>
                  </a:lnTo>
                  <a:lnTo>
                    <a:pt x="564" y="216"/>
                  </a:lnTo>
                  <a:lnTo>
                    <a:pt x="589" y="192"/>
                  </a:lnTo>
                  <a:lnTo>
                    <a:pt x="587" y="179"/>
                  </a:lnTo>
                  <a:lnTo>
                    <a:pt x="589" y="173"/>
                  </a:lnTo>
                  <a:lnTo>
                    <a:pt x="583" y="169"/>
                  </a:lnTo>
                  <a:lnTo>
                    <a:pt x="596" y="156"/>
                  </a:lnTo>
                  <a:lnTo>
                    <a:pt x="615" y="153"/>
                  </a:lnTo>
                  <a:lnTo>
                    <a:pt x="628" y="173"/>
                  </a:lnTo>
                  <a:lnTo>
                    <a:pt x="650" y="199"/>
                  </a:lnTo>
                  <a:lnTo>
                    <a:pt x="659" y="199"/>
                  </a:lnTo>
                  <a:lnTo>
                    <a:pt x="672" y="189"/>
                  </a:lnTo>
                  <a:lnTo>
                    <a:pt x="681" y="186"/>
                  </a:lnTo>
                  <a:lnTo>
                    <a:pt x="687" y="189"/>
                  </a:lnTo>
                  <a:lnTo>
                    <a:pt x="698" y="199"/>
                  </a:lnTo>
                  <a:lnTo>
                    <a:pt x="710" y="202"/>
                  </a:lnTo>
                  <a:lnTo>
                    <a:pt x="713" y="199"/>
                  </a:lnTo>
                  <a:lnTo>
                    <a:pt x="719" y="186"/>
                  </a:lnTo>
                  <a:lnTo>
                    <a:pt x="722" y="179"/>
                  </a:lnTo>
                  <a:lnTo>
                    <a:pt x="735" y="156"/>
                  </a:lnTo>
                  <a:lnTo>
                    <a:pt x="739" y="153"/>
                  </a:lnTo>
                  <a:lnTo>
                    <a:pt x="735" y="119"/>
                  </a:lnTo>
                  <a:lnTo>
                    <a:pt x="751" y="103"/>
                  </a:lnTo>
                  <a:lnTo>
                    <a:pt x="757" y="106"/>
                  </a:lnTo>
                  <a:lnTo>
                    <a:pt x="776" y="86"/>
                  </a:lnTo>
                  <a:lnTo>
                    <a:pt x="793" y="106"/>
                  </a:lnTo>
                  <a:lnTo>
                    <a:pt x="798" y="113"/>
                  </a:lnTo>
                  <a:lnTo>
                    <a:pt x="808" y="109"/>
                  </a:lnTo>
                  <a:lnTo>
                    <a:pt x="815" y="119"/>
                  </a:lnTo>
                  <a:lnTo>
                    <a:pt x="815" y="126"/>
                  </a:lnTo>
                  <a:lnTo>
                    <a:pt x="821" y="132"/>
                  </a:lnTo>
                  <a:lnTo>
                    <a:pt x="821" y="142"/>
                  </a:lnTo>
                  <a:lnTo>
                    <a:pt x="830" y="130"/>
                  </a:lnTo>
                  <a:lnTo>
                    <a:pt x="846" y="116"/>
                  </a:lnTo>
                  <a:lnTo>
                    <a:pt x="856" y="96"/>
                  </a:lnTo>
                  <a:lnTo>
                    <a:pt x="849" y="93"/>
                  </a:lnTo>
                  <a:lnTo>
                    <a:pt x="840" y="103"/>
                  </a:lnTo>
                  <a:lnTo>
                    <a:pt x="837" y="86"/>
                  </a:lnTo>
                  <a:lnTo>
                    <a:pt x="830" y="83"/>
                  </a:lnTo>
                  <a:lnTo>
                    <a:pt x="828" y="73"/>
                  </a:lnTo>
                  <a:lnTo>
                    <a:pt x="852" y="53"/>
                  </a:lnTo>
                  <a:lnTo>
                    <a:pt x="862" y="56"/>
                  </a:lnTo>
                  <a:lnTo>
                    <a:pt x="865" y="43"/>
                  </a:lnTo>
                  <a:lnTo>
                    <a:pt x="859" y="39"/>
                  </a:lnTo>
                  <a:lnTo>
                    <a:pt x="843" y="33"/>
                  </a:lnTo>
                  <a:lnTo>
                    <a:pt x="834" y="29"/>
                  </a:lnTo>
                  <a:lnTo>
                    <a:pt x="821" y="17"/>
                  </a:lnTo>
                  <a:lnTo>
                    <a:pt x="808" y="13"/>
                  </a:lnTo>
                  <a:lnTo>
                    <a:pt x="795" y="27"/>
                  </a:lnTo>
                  <a:lnTo>
                    <a:pt x="789" y="37"/>
                  </a:lnTo>
                  <a:lnTo>
                    <a:pt x="776" y="27"/>
                  </a:lnTo>
                  <a:lnTo>
                    <a:pt x="783" y="20"/>
                  </a:lnTo>
                  <a:lnTo>
                    <a:pt x="786" y="3"/>
                  </a:lnTo>
                  <a:lnTo>
                    <a:pt x="783" y="0"/>
                  </a:lnTo>
                  <a:lnTo>
                    <a:pt x="767" y="0"/>
                  </a:lnTo>
                  <a:lnTo>
                    <a:pt x="763" y="6"/>
                  </a:lnTo>
                  <a:lnTo>
                    <a:pt x="761" y="17"/>
                  </a:lnTo>
                  <a:lnTo>
                    <a:pt x="763" y="27"/>
                  </a:lnTo>
                  <a:lnTo>
                    <a:pt x="751" y="39"/>
                  </a:lnTo>
                  <a:lnTo>
                    <a:pt x="741" y="20"/>
                  </a:lnTo>
                  <a:lnTo>
                    <a:pt x="732" y="23"/>
                  </a:lnTo>
                  <a:lnTo>
                    <a:pt x="729" y="39"/>
                  </a:lnTo>
                  <a:lnTo>
                    <a:pt x="722" y="63"/>
                  </a:lnTo>
                  <a:lnTo>
                    <a:pt x="707" y="80"/>
                  </a:lnTo>
                  <a:lnTo>
                    <a:pt x="698" y="60"/>
                  </a:lnTo>
                  <a:lnTo>
                    <a:pt x="713" y="46"/>
                  </a:lnTo>
                  <a:lnTo>
                    <a:pt x="716" y="27"/>
                  </a:lnTo>
                  <a:lnTo>
                    <a:pt x="707" y="27"/>
                  </a:lnTo>
                  <a:lnTo>
                    <a:pt x="691" y="27"/>
                  </a:lnTo>
                  <a:lnTo>
                    <a:pt x="678" y="46"/>
                  </a:lnTo>
                  <a:lnTo>
                    <a:pt x="663" y="73"/>
                  </a:lnTo>
                  <a:lnTo>
                    <a:pt x="669" y="86"/>
                  </a:lnTo>
                  <a:lnTo>
                    <a:pt x="659" y="93"/>
                  </a:lnTo>
                  <a:lnTo>
                    <a:pt x="646" y="83"/>
                  </a:lnTo>
                  <a:lnTo>
                    <a:pt x="634" y="89"/>
                  </a:lnTo>
                  <a:lnTo>
                    <a:pt x="637" y="103"/>
                  </a:lnTo>
                  <a:lnTo>
                    <a:pt x="622" y="103"/>
                  </a:lnTo>
                  <a:lnTo>
                    <a:pt x="611" y="106"/>
                  </a:lnTo>
                  <a:lnTo>
                    <a:pt x="599" y="123"/>
                  </a:lnTo>
                  <a:lnTo>
                    <a:pt x="583" y="119"/>
                  </a:lnTo>
                  <a:lnTo>
                    <a:pt x="583" y="130"/>
                  </a:lnTo>
                  <a:lnTo>
                    <a:pt x="570" y="119"/>
                  </a:lnTo>
                  <a:lnTo>
                    <a:pt x="555" y="126"/>
                  </a:lnTo>
                  <a:lnTo>
                    <a:pt x="551" y="140"/>
                  </a:lnTo>
                  <a:lnTo>
                    <a:pt x="539" y="142"/>
                  </a:lnTo>
                  <a:lnTo>
                    <a:pt x="529" y="130"/>
                  </a:lnTo>
                  <a:lnTo>
                    <a:pt x="510" y="132"/>
                  </a:lnTo>
                  <a:lnTo>
                    <a:pt x="492" y="140"/>
                  </a:lnTo>
                  <a:lnTo>
                    <a:pt x="492" y="159"/>
                  </a:lnTo>
                  <a:lnTo>
                    <a:pt x="504" y="163"/>
                  </a:lnTo>
                  <a:lnTo>
                    <a:pt x="504" y="169"/>
                  </a:lnTo>
                  <a:lnTo>
                    <a:pt x="504" y="183"/>
                  </a:lnTo>
                  <a:lnTo>
                    <a:pt x="494" y="179"/>
                  </a:lnTo>
                  <a:lnTo>
                    <a:pt x="481" y="186"/>
                  </a:lnTo>
                  <a:lnTo>
                    <a:pt x="485" y="199"/>
                  </a:lnTo>
                  <a:lnTo>
                    <a:pt x="498" y="209"/>
                  </a:lnTo>
                  <a:lnTo>
                    <a:pt x="498" y="226"/>
                  </a:lnTo>
                  <a:lnTo>
                    <a:pt x="485" y="219"/>
                  </a:lnTo>
                  <a:lnTo>
                    <a:pt x="475" y="222"/>
                  </a:lnTo>
                  <a:lnTo>
                    <a:pt x="475" y="235"/>
                  </a:lnTo>
                  <a:lnTo>
                    <a:pt x="460" y="235"/>
                  </a:lnTo>
                  <a:lnTo>
                    <a:pt x="447" y="235"/>
                  </a:lnTo>
                  <a:lnTo>
                    <a:pt x="444" y="245"/>
                  </a:lnTo>
                  <a:lnTo>
                    <a:pt x="440" y="252"/>
                  </a:lnTo>
                  <a:lnTo>
                    <a:pt x="431" y="255"/>
                  </a:lnTo>
                  <a:lnTo>
                    <a:pt x="428" y="262"/>
                  </a:lnTo>
                  <a:lnTo>
                    <a:pt x="431" y="272"/>
                  </a:lnTo>
                  <a:lnTo>
                    <a:pt x="412" y="278"/>
                  </a:lnTo>
                  <a:lnTo>
                    <a:pt x="425" y="292"/>
                  </a:lnTo>
                  <a:lnTo>
                    <a:pt x="428" y="299"/>
                  </a:lnTo>
                  <a:lnTo>
                    <a:pt x="416" y="309"/>
                  </a:lnTo>
                  <a:lnTo>
                    <a:pt x="393" y="325"/>
                  </a:lnTo>
                  <a:lnTo>
                    <a:pt x="377" y="338"/>
                  </a:lnTo>
                  <a:lnTo>
                    <a:pt x="368" y="358"/>
                  </a:lnTo>
                  <a:lnTo>
                    <a:pt x="351" y="371"/>
                  </a:lnTo>
                  <a:lnTo>
                    <a:pt x="351" y="381"/>
                  </a:lnTo>
                  <a:lnTo>
                    <a:pt x="355" y="391"/>
                  </a:lnTo>
                  <a:lnTo>
                    <a:pt x="342" y="402"/>
                  </a:lnTo>
                  <a:lnTo>
                    <a:pt x="345" y="414"/>
                  </a:lnTo>
                  <a:lnTo>
                    <a:pt x="333" y="438"/>
                  </a:lnTo>
                  <a:lnTo>
                    <a:pt x="323" y="441"/>
                  </a:lnTo>
                  <a:lnTo>
                    <a:pt x="323" y="458"/>
                  </a:lnTo>
                  <a:lnTo>
                    <a:pt x="330" y="468"/>
                  </a:lnTo>
                  <a:lnTo>
                    <a:pt x="320" y="478"/>
                  </a:lnTo>
                  <a:lnTo>
                    <a:pt x="314" y="471"/>
                  </a:lnTo>
                  <a:lnTo>
                    <a:pt x="301" y="478"/>
                  </a:lnTo>
                  <a:lnTo>
                    <a:pt x="304" y="498"/>
                  </a:lnTo>
                  <a:lnTo>
                    <a:pt x="292" y="504"/>
                  </a:lnTo>
                  <a:lnTo>
                    <a:pt x="273" y="508"/>
                  </a:lnTo>
                  <a:lnTo>
                    <a:pt x="260" y="525"/>
                  </a:lnTo>
                  <a:lnTo>
                    <a:pt x="257" y="541"/>
                  </a:lnTo>
                  <a:lnTo>
                    <a:pt x="244" y="554"/>
                  </a:lnTo>
                  <a:lnTo>
                    <a:pt x="244" y="564"/>
                  </a:lnTo>
                  <a:lnTo>
                    <a:pt x="260" y="550"/>
                  </a:lnTo>
                  <a:lnTo>
                    <a:pt x="279" y="537"/>
                  </a:lnTo>
                  <a:lnTo>
                    <a:pt x="286" y="541"/>
                  </a:lnTo>
                  <a:lnTo>
                    <a:pt x="279" y="560"/>
                  </a:lnTo>
                  <a:lnTo>
                    <a:pt x="263" y="571"/>
                  </a:lnTo>
                  <a:lnTo>
                    <a:pt x="247" y="567"/>
                  </a:lnTo>
                  <a:lnTo>
                    <a:pt x="251" y="581"/>
                  </a:lnTo>
                  <a:lnTo>
                    <a:pt x="228" y="591"/>
                  </a:lnTo>
                  <a:lnTo>
                    <a:pt x="225" y="571"/>
                  </a:lnTo>
                  <a:lnTo>
                    <a:pt x="216" y="564"/>
                  </a:lnTo>
                  <a:lnTo>
                    <a:pt x="203" y="584"/>
                  </a:lnTo>
                  <a:lnTo>
                    <a:pt x="190" y="584"/>
                  </a:lnTo>
                  <a:lnTo>
                    <a:pt x="176" y="587"/>
                  </a:lnTo>
                  <a:lnTo>
                    <a:pt x="175" y="604"/>
                  </a:lnTo>
                  <a:lnTo>
                    <a:pt x="168" y="607"/>
                  </a:lnTo>
                  <a:lnTo>
                    <a:pt x="168" y="616"/>
                  </a:lnTo>
                  <a:lnTo>
                    <a:pt x="160" y="612"/>
                  </a:lnTo>
                  <a:lnTo>
                    <a:pt x="149" y="605"/>
                  </a:lnTo>
                  <a:lnTo>
                    <a:pt x="132" y="607"/>
                  </a:lnTo>
                  <a:lnTo>
                    <a:pt x="132" y="617"/>
                  </a:lnTo>
                  <a:lnTo>
                    <a:pt x="133" y="626"/>
                  </a:lnTo>
                  <a:lnTo>
                    <a:pt x="127" y="628"/>
                  </a:lnTo>
                  <a:lnTo>
                    <a:pt x="111" y="620"/>
                  </a:lnTo>
                  <a:lnTo>
                    <a:pt x="97" y="632"/>
                  </a:lnTo>
                  <a:lnTo>
                    <a:pt x="100" y="642"/>
                  </a:lnTo>
                  <a:lnTo>
                    <a:pt x="98" y="649"/>
                  </a:lnTo>
                  <a:lnTo>
                    <a:pt x="84" y="642"/>
                  </a:lnTo>
                  <a:lnTo>
                    <a:pt x="80" y="651"/>
                  </a:lnTo>
                  <a:lnTo>
                    <a:pt x="75" y="657"/>
                  </a:lnTo>
                  <a:lnTo>
                    <a:pt x="57" y="653"/>
                  </a:lnTo>
                  <a:lnTo>
                    <a:pt x="48" y="655"/>
                  </a:lnTo>
                  <a:lnTo>
                    <a:pt x="46" y="669"/>
                  </a:lnTo>
                  <a:lnTo>
                    <a:pt x="39" y="672"/>
                  </a:lnTo>
                  <a:lnTo>
                    <a:pt x="30" y="688"/>
                  </a:lnTo>
                  <a:lnTo>
                    <a:pt x="32" y="707"/>
                  </a:lnTo>
                  <a:lnTo>
                    <a:pt x="28" y="733"/>
                  </a:lnTo>
                  <a:lnTo>
                    <a:pt x="24" y="760"/>
                  </a:lnTo>
                  <a:lnTo>
                    <a:pt x="21" y="785"/>
                  </a:lnTo>
                  <a:lnTo>
                    <a:pt x="17" y="798"/>
                  </a:lnTo>
                  <a:lnTo>
                    <a:pt x="26" y="809"/>
                  </a:lnTo>
                  <a:lnTo>
                    <a:pt x="39" y="799"/>
                  </a:lnTo>
                  <a:lnTo>
                    <a:pt x="49" y="805"/>
                  </a:lnTo>
                  <a:lnTo>
                    <a:pt x="49" y="815"/>
                  </a:lnTo>
                  <a:lnTo>
                    <a:pt x="35" y="823"/>
                  </a:lnTo>
                  <a:lnTo>
                    <a:pt x="33" y="840"/>
                  </a:lnTo>
                  <a:lnTo>
                    <a:pt x="30" y="848"/>
                  </a:lnTo>
                  <a:lnTo>
                    <a:pt x="16" y="846"/>
                  </a:lnTo>
                  <a:lnTo>
                    <a:pt x="11" y="866"/>
                  </a:lnTo>
                  <a:lnTo>
                    <a:pt x="17" y="871"/>
                  </a:lnTo>
                  <a:lnTo>
                    <a:pt x="30" y="867"/>
                  </a:lnTo>
                  <a:lnTo>
                    <a:pt x="37" y="876"/>
                  </a:lnTo>
                  <a:lnTo>
                    <a:pt x="38" y="881"/>
                  </a:lnTo>
                  <a:lnTo>
                    <a:pt x="28" y="888"/>
                  </a:lnTo>
                  <a:lnTo>
                    <a:pt x="28" y="900"/>
                  </a:lnTo>
                  <a:lnTo>
                    <a:pt x="16" y="902"/>
                  </a:lnTo>
                  <a:lnTo>
                    <a:pt x="8" y="896"/>
                  </a:lnTo>
                  <a:lnTo>
                    <a:pt x="10" y="912"/>
                  </a:lnTo>
                  <a:lnTo>
                    <a:pt x="8" y="924"/>
                  </a:lnTo>
                  <a:lnTo>
                    <a:pt x="0" y="924"/>
                  </a:lnTo>
                  <a:lnTo>
                    <a:pt x="19" y="944"/>
                  </a:lnTo>
                  <a:lnTo>
                    <a:pt x="28" y="956"/>
                  </a:lnTo>
                  <a:lnTo>
                    <a:pt x="33" y="972"/>
                  </a:lnTo>
                  <a:lnTo>
                    <a:pt x="52" y="984"/>
                  </a:lnTo>
                  <a:lnTo>
                    <a:pt x="73" y="995"/>
                  </a:lnTo>
                  <a:lnTo>
                    <a:pt x="92" y="995"/>
                  </a:lnTo>
                  <a:lnTo>
                    <a:pt x="121" y="976"/>
                  </a:lnTo>
                  <a:lnTo>
                    <a:pt x="149" y="954"/>
                  </a:lnTo>
                  <a:lnTo>
                    <a:pt x="175" y="918"/>
                  </a:lnTo>
                  <a:lnTo>
                    <a:pt x="179" y="914"/>
                  </a:lnTo>
                  <a:lnTo>
                    <a:pt x="186" y="926"/>
                  </a:lnTo>
                  <a:lnTo>
                    <a:pt x="198" y="918"/>
                  </a:lnTo>
                  <a:lnTo>
                    <a:pt x="203" y="904"/>
                  </a:lnTo>
                  <a:lnTo>
                    <a:pt x="204" y="888"/>
                  </a:lnTo>
                  <a:lnTo>
                    <a:pt x="217" y="867"/>
                  </a:lnTo>
                  <a:lnTo>
                    <a:pt x="212" y="891"/>
                  </a:lnTo>
                  <a:lnTo>
                    <a:pt x="219" y="894"/>
                  </a:lnTo>
                  <a:lnTo>
                    <a:pt x="216" y="904"/>
                  </a:lnTo>
                  <a:lnTo>
                    <a:pt x="219" y="922"/>
                  </a:lnTo>
                  <a:lnTo>
                    <a:pt x="225" y="937"/>
                  </a:lnTo>
                  <a:lnTo>
                    <a:pt x="233" y="9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31799" name="Group 90" descr="Vertikal dunkel"/>
          <p:cNvGrpSpPr>
            <a:grpSpLocks noChangeAspect="1"/>
          </p:cNvGrpSpPr>
          <p:nvPr/>
        </p:nvGrpSpPr>
        <p:grpSpPr bwMode="auto">
          <a:xfrm>
            <a:off x="6204148" y="1089225"/>
            <a:ext cx="899022" cy="932557"/>
            <a:chOff x="2257" y="671"/>
            <a:chExt cx="549" cy="570"/>
          </a:xfrm>
        </p:grpSpPr>
        <p:sp>
          <p:nvSpPr>
            <p:cNvPr id="31843" name="Freeform 91" descr="Vertikal dunkel"/>
            <p:cNvSpPr>
              <a:spLocks noChangeAspect="1"/>
            </p:cNvSpPr>
            <p:nvPr/>
          </p:nvSpPr>
          <p:spPr bwMode="auto">
            <a:xfrm>
              <a:off x="2516" y="845"/>
              <a:ext cx="26" cy="36"/>
            </a:xfrm>
            <a:custGeom>
              <a:avLst/>
              <a:gdLst>
                <a:gd name="T0" fmla="*/ 25 w 26"/>
                <a:gd name="T1" fmla="*/ 6 h 36"/>
                <a:gd name="T2" fmla="*/ 23 w 26"/>
                <a:gd name="T3" fmla="*/ 14 h 36"/>
                <a:gd name="T4" fmla="*/ 25 w 26"/>
                <a:gd name="T5" fmla="*/ 30 h 36"/>
                <a:gd name="T6" fmla="*/ 7 w 26"/>
                <a:gd name="T7" fmla="*/ 35 h 36"/>
                <a:gd name="T8" fmla="*/ 0 w 26"/>
                <a:gd name="T9" fmla="*/ 27 h 36"/>
                <a:gd name="T10" fmla="*/ 0 w 26"/>
                <a:gd name="T11" fmla="*/ 14 h 36"/>
                <a:gd name="T12" fmla="*/ 5 w 26"/>
                <a:gd name="T13" fmla="*/ 0 h 36"/>
                <a:gd name="T14" fmla="*/ 25 w 26"/>
                <a:gd name="T15" fmla="*/ 6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36"/>
                <a:gd name="T26" fmla="*/ 26 w 26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36">
                  <a:moveTo>
                    <a:pt x="25" y="6"/>
                  </a:moveTo>
                  <a:lnTo>
                    <a:pt x="23" y="14"/>
                  </a:lnTo>
                  <a:lnTo>
                    <a:pt x="25" y="30"/>
                  </a:lnTo>
                  <a:lnTo>
                    <a:pt x="7" y="35"/>
                  </a:lnTo>
                  <a:lnTo>
                    <a:pt x="0" y="2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25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44" name="Freeform 92" descr="Vertikal dunkel"/>
            <p:cNvSpPr>
              <a:spLocks noChangeAspect="1"/>
            </p:cNvSpPr>
            <p:nvPr/>
          </p:nvSpPr>
          <p:spPr bwMode="auto">
            <a:xfrm>
              <a:off x="2474" y="870"/>
              <a:ext cx="25" cy="19"/>
            </a:xfrm>
            <a:custGeom>
              <a:avLst/>
              <a:gdLst>
                <a:gd name="T0" fmla="*/ 21 w 25"/>
                <a:gd name="T1" fmla="*/ 0 h 19"/>
                <a:gd name="T2" fmla="*/ 24 w 25"/>
                <a:gd name="T3" fmla="*/ 13 h 19"/>
                <a:gd name="T4" fmla="*/ 6 w 25"/>
                <a:gd name="T5" fmla="*/ 18 h 19"/>
                <a:gd name="T6" fmla="*/ 0 w 25"/>
                <a:gd name="T7" fmla="*/ 5 h 19"/>
                <a:gd name="T8" fmla="*/ 21 w 2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9"/>
                <a:gd name="T17" fmla="*/ 25 w 2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9">
                  <a:moveTo>
                    <a:pt x="21" y="0"/>
                  </a:moveTo>
                  <a:lnTo>
                    <a:pt x="24" y="13"/>
                  </a:lnTo>
                  <a:lnTo>
                    <a:pt x="6" y="18"/>
                  </a:lnTo>
                  <a:lnTo>
                    <a:pt x="0" y="5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45" name="Freeform 93" descr="Vertikal dunkel"/>
            <p:cNvSpPr>
              <a:spLocks noChangeAspect="1"/>
            </p:cNvSpPr>
            <p:nvPr/>
          </p:nvSpPr>
          <p:spPr bwMode="auto">
            <a:xfrm>
              <a:off x="2482" y="829"/>
              <a:ext cx="29" cy="26"/>
            </a:xfrm>
            <a:custGeom>
              <a:avLst/>
              <a:gdLst>
                <a:gd name="T0" fmla="*/ 0 w 29"/>
                <a:gd name="T1" fmla="*/ 16 h 26"/>
                <a:gd name="T2" fmla="*/ 21 w 29"/>
                <a:gd name="T3" fmla="*/ 25 h 26"/>
                <a:gd name="T4" fmla="*/ 28 w 29"/>
                <a:gd name="T5" fmla="*/ 6 h 26"/>
                <a:gd name="T6" fmla="*/ 16 w 29"/>
                <a:gd name="T7" fmla="*/ 0 h 26"/>
                <a:gd name="T8" fmla="*/ 8 w 29"/>
                <a:gd name="T9" fmla="*/ 6 h 26"/>
                <a:gd name="T10" fmla="*/ 0 w 29"/>
                <a:gd name="T11" fmla="*/ 11 h 26"/>
                <a:gd name="T12" fmla="*/ 0 w 29"/>
                <a:gd name="T13" fmla="*/ 1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6"/>
                <a:gd name="T23" fmla="*/ 29 w 2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6">
                  <a:moveTo>
                    <a:pt x="0" y="16"/>
                  </a:moveTo>
                  <a:lnTo>
                    <a:pt x="21" y="25"/>
                  </a:lnTo>
                  <a:lnTo>
                    <a:pt x="28" y="6"/>
                  </a:lnTo>
                  <a:lnTo>
                    <a:pt x="16" y="0"/>
                  </a:lnTo>
                  <a:lnTo>
                    <a:pt x="8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46" name="Freeform 94" descr="Vertikal dunkel"/>
            <p:cNvSpPr>
              <a:spLocks noChangeAspect="1"/>
            </p:cNvSpPr>
            <p:nvPr/>
          </p:nvSpPr>
          <p:spPr bwMode="auto">
            <a:xfrm>
              <a:off x="2516" y="808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15 w 21"/>
                <a:gd name="T3" fmla="*/ 0 h 17"/>
                <a:gd name="T4" fmla="*/ 20 w 21"/>
                <a:gd name="T5" fmla="*/ 6 h 17"/>
                <a:gd name="T6" fmla="*/ 0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6"/>
                  </a:moveTo>
                  <a:lnTo>
                    <a:pt x="15" y="0"/>
                  </a:lnTo>
                  <a:lnTo>
                    <a:pt x="20" y="6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47" name="Freeform 95" descr="Vertikal dunkel"/>
            <p:cNvSpPr>
              <a:spLocks noChangeAspect="1"/>
            </p:cNvSpPr>
            <p:nvPr/>
          </p:nvSpPr>
          <p:spPr bwMode="auto">
            <a:xfrm>
              <a:off x="2441" y="878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6 w 17"/>
                <a:gd name="T3" fmla="*/ 13 h 17"/>
                <a:gd name="T4" fmla="*/ 0 w 17"/>
                <a:gd name="T5" fmla="*/ 16 h 17"/>
                <a:gd name="T6" fmla="*/ 13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3" y="0"/>
                  </a:moveTo>
                  <a:lnTo>
                    <a:pt x="16" y="13"/>
                  </a:lnTo>
                  <a:lnTo>
                    <a:pt x="0" y="16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48" name="Freeform 96" descr="Vertikal dunkel"/>
            <p:cNvSpPr>
              <a:spLocks noChangeAspect="1"/>
            </p:cNvSpPr>
            <p:nvPr/>
          </p:nvSpPr>
          <p:spPr bwMode="auto">
            <a:xfrm>
              <a:off x="2605" y="765"/>
              <a:ext cx="29" cy="25"/>
            </a:xfrm>
            <a:custGeom>
              <a:avLst/>
              <a:gdLst>
                <a:gd name="T0" fmla="*/ 13 w 29"/>
                <a:gd name="T1" fmla="*/ 0 h 25"/>
                <a:gd name="T2" fmla="*/ 0 w 29"/>
                <a:gd name="T3" fmla="*/ 11 h 25"/>
                <a:gd name="T4" fmla="*/ 18 w 29"/>
                <a:gd name="T5" fmla="*/ 24 h 25"/>
                <a:gd name="T6" fmla="*/ 28 w 29"/>
                <a:gd name="T7" fmla="*/ 11 h 25"/>
                <a:gd name="T8" fmla="*/ 13 w 2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5"/>
                <a:gd name="T17" fmla="*/ 29 w 2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5">
                  <a:moveTo>
                    <a:pt x="13" y="0"/>
                  </a:moveTo>
                  <a:lnTo>
                    <a:pt x="0" y="11"/>
                  </a:lnTo>
                  <a:lnTo>
                    <a:pt x="18" y="24"/>
                  </a:lnTo>
                  <a:lnTo>
                    <a:pt x="28" y="11"/>
                  </a:lnTo>
                  <a:lnTo>
                    <a:pt x="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49" name="Freeform 97" descr="Vertikal dunkel"/>
            <p:cNvSpPr>
              <a:spLocks noChangeAspect="1"/>
            </p:cNvSpPr>
            <p:nvPr/>
          </p:nvSpPr>
          <p:spPr bwMode="auto">
            <a:xfrm>
              <a:off x="2631" y="743"/>
              <a:ext cx="29" cy="26"/>
            </a:xfrm>
            <a:custGeom>
              <a:avLst/>
              <a:gdLst>
                <a:gd name="T0" fmla="*/ 0 w 29"/>
                <a:gd name="T1" fmla="*/ 8 h 26"/>
                <a:gd name="T2" fmla="*/ 13 w 29"/>
                <a:gd name="T3" fmla="*/ 25 h 26"/>
                <a:gd name="T4" fmla="*/ 28 w 29"/>
                <a:gd name="T5" fmla="*/ 14 h 26"/>
                <a:gd name="T6" fmla="*/ 15 w 29"/>
                <a:gd name="T7" fmla="*/ 0 h 26"/>
                <a:gd name="T8" fmla="*/ 0 w 29"/>
                <a:gd name="T9" fmla="*/ 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6"/>
                <a:gd name="T17" fmla="*/ 29 w 2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6">
                  <a:moveTo>
                    <a:pt x="0" y="8"/>
                  </a:moveTo>
                  <a:lnTo>
                    <a:pt x="13" y="25"/>
                  </a:lnTo>
                  <a:lnTo>
                    <a:pt x="28" y="14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50" name="Freeform 98" descr="Vertikal dunkel"/>
            <p:cNvSpPr>
              <a:spLocks noChangeAspect="1"/>
            </p:cNvSpPr>
            <p:nvPr/>
          </p:nvSpPr>
          <p:spPr bwMode="auto">
            <a:xfrm>
              <a:off x="2705" y="698"/>
              <a:ext cx="42" cy="30"/>
            </a:xfrm>
            <a:custGeom>
              <a:avLst/>
              <a:gdLst>
                <a:gd name="T0" fmla="*/ 18 w 42"/>
                <a:gd name="T1" fmla="*/ 8 h 30"/>
                <a:gd name="T2" fmla="*/ 26 w 42"/>
                <a:gd name="T3" fmla="*/ 13 h 30"/>
                <a:gd name="T4" fmla="*/ 41 w 42"/>
                <a:gd name="T5" fmla="*/ 0 h 30"/>
                <a:gd name="T6" fmla="*/ 34 w 42"/>
                <a:gd name="T7" fmla="*/ 27 h 30"/>
                <a:gd name="T8" fmla="*/ 18 w 42"/>
                <a:gd name="T9" fmla="*/ 29 h 30"/>
                <a:gd name="T10" fmla="*/ 0 w 42"/>
                <a:gd name="T11" fmla="*/ 10 h 30"/>
                <a:gd name="T12" fmla="*/ 18 w 42"/>
                <a:gd name="T13" fmla="*/ 8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0"/>
                <a:gd name="T23" fmla="*/ 42 w 4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0">
                  <a:moveTo>
                    <a:pt x="18" y="8"/>
                  </a:moveTo>
                  <a:lnTo>
                    <a:pt x="26" y="13"/>
                  </a:lnTo>
                  <a:lnTo>
                    <a:pt x="41" y="0"/>
                  </a:lnTo>
                  <a:lnTo>
                    <a:pt x="34" y="27"/>
                  </a:lnTo>
                  <a:lnTo>
                    <a:pt x="18" y="29"/>
                  </a:lnTo>
                  <a:lnTo>
                    <a:pt x="0" y="10"/>
                  </a:lnTo>
                  <a:lnTo>
                    <a:pt x="18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51" name="Freeform 99" descr="Vertikal dunkel"/>
            <p:cNvSpPr>
              <a:spLocks noChangeAspect="1"/>
            </p:cNvSpPr>
            <p:nvPr/>
          </p:nvSpPr>
          <p:spPr bwMode="auto">
            <a:xfrm>
              <a:off x="2785" y="671"/>
              <a:ext cx="21" cy="17"/>
            </a:xfrm>
            <a:custGeom>
              <a:avLst/>
              <a:gdLst>
                <a:gd name="T0" fmla="*/ 10 w 21"/>
                <a:gd name="T1" fmla="*/ 0 h 17"/>
                <a:gd name="T2" fmla="*/ 18 w 21"/>
                <a:gd name="T3" fmla="*/ 5 h 17"/>
                <a:gd name="T4" fmla="*/ 20 w 21"/>
                <a:gd name="T5" fmla="*/ 16 h 17"/>
                <a:gd name="T6" fmla="*/ 0 w 21"/>
                <a:gd name="T7" fmla="*/ 16 h 17"/>
                <a:gd name="T8" fmla="*/ 10 w 2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10" y="0"/>
                  </a:moveTo>
                  <a:lnTo>
                    <a:pt x="18" y="5"/>
                  </a:lnTo>
                  <a:lnTo>
                    <a:pt x="20" y="16"/>
                  </a:lnTo>
                  <a:lnTo>
                    <a:pt x="0" y="16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31852" name="Freeform 100" descr="Vertikal dunkel"/>
            <p:cNvSpPr>
              <a:spLocks noChangeAspect="1"/>
            </p:cNvSpPr>
            <p:nvPr/>
          </p:nvSpPr>
          <p:spPr bwMode="auto">
            <a:xfrm>
              <a:off x="2257" y="1221"/>
              <a:ext cx="31" cy="20"/>
            </a:xfrm>
            <a:custGeom>
              <a:avLst/>
              <a:gdLst>
                <a:gd name="T0" fmla="*/ 30 w 31"/>
                <a:gd name="T1" fmla="*/ 11 h 20"/>
                <a:gd name="T2" fmla="*/ 7 w 31"/>
                <a:gd name="T3" fmla="*/ 0 h 20"/>
                <a:gd name="T4" fmla="*/ 0 w 31"/>
                <a:gd name="T5" fmla="*/ 9 h 20"/>
                <a:gd name="T6" fmla="*/ 2 w 31"/>
                <a:gd name="T7" fmla="*/ 19 h 20"/>
                <a:gd name="T8" fmla="*/ 30 w 31"/>
                <a:gd name="T9" fmla="*/ 1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0"/>
                <a:gd name="T17" fmla="*/ 31 w 3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0">
                  <a:moveTo>
                    <a:pt x="30" y="11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2" y="19"/>
                  </a:lnTo>
                  <a:lnTo>
                    <a:pt x="30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sp>
        <p:nvSpPr>
          <p:cNvPr id="31800" name="Freeform 101" descr="Horizontal dunkel"/>
          <p:cNvSpPr>
            <a:spLocks noChangeAspect="1"/>
          </p:cNvSpPr>
          <p:nvPr/>
        </p:nvSpPr>
        <p:spPr bwMode="auto">
          <a:xfrm>
            <a:off x="4016574" y="4346081"/>
            <a:ext cx="428228" cy="641052"/>
          </a:xfrm>
          <a:custGeom>
            <a:avLst/>
            <a:gdLst>
              <a:gd name="T0" fmla="*/ 2147483647 w 262"/>
              <a:gd name="T1" fmla="*/ 0 h 392"/>
              <a:gd name="T2" fmla="*/ 2147483647 w 262"/>
              <a:gd name="T3" fmla="*/ 2147483647 h 392"/>
              <a:gd name="T4" fmla="*/ 2147483647 w 262"/>
              <a:gd name="T5" fmla="*/ 2147483647 h 392"/>
              <a:gd name="T6" fmla="*/ 2147483647 w 262"/>
              <a:gd name="T7" fmla="*/ 2147483647 h 392"/>
              <a:gd name="T8" fmla="*/ 2147483647 w 262"/>
              <a:gd name="T9" fmla="*/ 2147483647 h 392"/>
              <a:gd name="T10" fmla="*/ 2147483647 w 262"/>
              <a:gd name="T11" fmla="*/ 2147483647 h 392"/>
              <a:gd name="T12" fmla="*/ 2147483647 w 262"/>
              <a:gd name="T13" fmla="*/ 2147483647 h 392"/>
              <a:gd name="T14" fmla="*/ 2147483647 w 262"/>
              <a:gd name="T15" fmla="*/ 2147483647 h 392"/>
              <a:gd name="T16" fmla="*/ 2147483647 w 262"/>
              <a:gd name="T17" fmla="*/ 2147483647 h 392"/>
              <a:gd name="T18" fmla="*/ 2147483647 w 262"/>
              <a:gd name="T19" fmla="*/ 2147483647 h 392"/>
              <a:gd name="T20" fmla="*/ 2147483647 w 262"/>
              <a:gd name="T21" fmla="*/ 2147483647 h 392"/>
              <a:gd name="T22" fmla="*/ 2147483647 w 262"/>
              <a:gd name="T23" fmla="*/ 2147483647 h 392"/>
              <a:gd name="T24" fmla="*/ 2147483647 w 262"/>
              <a:gd name="T25" fmla="*/ 2147483647 h 392"/>
              <a:gd name="T26" fmla="*/ 2147483647 w 262"/>
              <a:gd name="T27" fmla="*/ 2147483647 h 392"/>
              <a:gd name="T28" fmla="*/ 2147483647 w 262"/>
              <a:gd name="T29" fmla="*/ 2147483647 h 392"/>
              <a:gd name="T30" fmla="*/ 2147483647 w 262"/>
              <a:gd name="T31" fmla="*/ 2147483647 h 392"/>
              <a:gd name="T32" fmla="*/ 2147483647 w 262"/>
              <a:gd name="T33" fmla="*/ 2147483647 h 392"/>
              <a:gd name="T34" fmla="*/ 2147483647 w 262"/>
              <a:gd name="T35" fmla="*/ 2147483647 h 392"/>
              <a:gd name="T36" fmla="*/ 2147483647 w 262"/>
              <a:gd name="T37" fmla="*/ 2147483647 h 392"/>
              <a:gd name="T38" fmla="*/ 2147483647 w 262"/>
              <a:gd name="T39" fmla="*/ 2147483647 h 392"/>
              <a:gd name="T40" fmla="*/ 2147483647 w 262"/>
              <a:gd name="T41" fmla="*/ 2147483647 h 392"/>
              <a:gd name="T42" fmla="*/ 0 w 262"/>
              <a:gd name="T43" fmla="*/ 2147483647 h 392"/>
              <a:gd name="T44" fmla="*/ 2147483647 w 262"/>
              <a:gd name="T45" fmla="*/ 2147483647 h 392"/>
              <a:gd name="T46" fmla="*/ 2147483647 w 262"/>
              <a:gd name="T47" fmla="*/ 2147483647 h 392"/>
              <a:gd name="T48" fmla="*/ 2147483647 w 262"/>
              <a:gd name="T49" fmla="*/ 2147483647 h 392"/>
              <a:gd name="T50" fmla="*/ 2147483647 w 262"/>
              <a:gd name="T51" fmla="*/ 2147483647 h 392"/>
              <a:gd name="T52" fmla="*/ 2147483647 w 262"/>
              <a:gd name="T53" fmla="*/ 2147483647 h 392"/>
              <a:gd name="T54" fmla="*/ 2147483647 w 262"/>
              <a:gd name="T55" fmla="*/ 2147483647 h 392"/>
              <a:gd name="T56" fmla="*/ 2147483647 w 262"/>
              <a:gd name="T57" fmla="*/ 2147483647 h 392"/>
              <a:gd name="T58" fmla="*/ 2147483647 w 262"/>
              <a:gd name="T59" fmla="*/ 2147483647 h 392"/>
              <a:gd name="T60" fmla="*/ 2147483647 w 262"/>
              <a:gd name="T61" fmla="*/ 2147483647 h 392"/>
              <a:gd name="T62" fmla="*/ 2147483647 w 262"/>
              <a:gd name="T63" fmla="*/ 2147483647 h 392"/>
              <a:gd name="T64" fmla="*/ 2147483647 w 262"/>
              <a:gd name="T65" fmla="*/ 2147483647 h 392"/>
              <a:gd name="T66" fmla="*/ 2147483647 w 262"/>
              <a:gd name="T67" fmla="*/ 2147483647 h 392"/>
              <a:gd name="T68" fmla="*/ 2147483647 w 262"/>
              <a:gd name="T69" fmla="*/ 2147483647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2"/>
              <a:gd name="T106" fmla="*/ 0 h 392"/>
              <a:gd name="T107" fmla="*/ 262 w 262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2" h="392">
                <a:moveTo>
                  <a:pt x="132" y="4"/>
                </a:moveTo>
                <a:lnTo>
                  <a:pt x="151" y="0"/>
                </a:lnTo>
                <a:lnTo>
                  <a:pt x="164" y="15"/>
                </a:lnTo>
                <a:lnTo>
                  <a:pt x="166" y="33"/>
                </a:lnTo>
                <a:lnTo>
                  <a:pt x="171" y="37"/>
                </a:lnTo>
                <a:lnTo>
                  <a:pt x="180" y="34"/>
                </a:lnTo>
                <a:lnTo>
                  <a:pt x="210" y="47"/>
                </a:lnTo>
                <a:lnTo>
                  <a:pt x="219" y="40"/>
                </a:lnTo>
                <a:lnTo>
                  <a:pt x="230" y="39"/>
                </a:lnTo>
                <a:lnTo>
                  <a:pt x="238" y="50"/>
                </a:lnTo>
                <a:lnTo>
                  <a:pt x="245" y="68"/>
                </a:lnTo>
                <a:lnTo>
                  <a:pt x="254" y="80"/>
                </a:lnTo>
                <a:lnTo>
                  <a:pt x="261" y="86"/>
                </a:lnTo>
                <a:lnTo>
                  <a:pt x="259" y="92"/>
                </a:lnTo>
                <a:lnTo>
                  <a:pt x="236" y="99"/>
                </a:lnTo>
                <a:lnTo>
                  <a:pt x="212" y="113"/>
                </a:lnTo>
                <a:lnTo>
                  <a:pt x="213" y="137"/>
                </a:lnTo>
                <a:lnTo>
                  <a:pt x="198" y="150"/>
                </a:lnTo>
                <a:lnTo>
                  <a:pt x="186" y="160"/>
                </a:lnTo>
                <a:lnTo>
                  <a:pt x="184" y="184"/>
                </a:lnTo>
                <a:lnTo>
                  <a:pt x="184" y="199"/>
                </a:lnTo>
                <a:lnTo>
                  <a:pt x="175" y="210"/>
                </a:lnTo>
                <a:lnTo>
                  <a:pt x="167" y="199"/>
                </a:lnTo>
                <a:lnTo>
                  <a:pt x="154" y="203"/>
                </a:lnTo>
                <a:lnTo>
                  <a:pt x="152" y="210"/>
                </a:lnTo>
                <a:lnTo>
                  <a:pt x="149" y="230"/>
                </a:lnTo>
                <a:lnTo>
                  <a:pt x="154" y="237"/>
                </a:lnTo>
                <a:lnTo>
                  <a:pt x="152" y="258"/>
                </a:lnTo>
                <a:lnTo>
                  <a:pt x="143" y="267"/>
                </a:lnTo>
                <a:lnTo>
                  <a:pt x="132" y="282"/>
                </a:lnTo>
                <a:lnTo>
                  <a:pt x="127" y="295"/>
                </a:lnTo>
                <a:lnTo>
                  <a:pt x="130" y="318"/>
                </a:lnTo>
                <a:lnTo>
                  <a:pt x="139" y="331"/>
                </a:lnTo>
                <a:lnTo>
                  <a:pt x="133" y="339"/>
                </a:lnTo>
                <a:lnTo>
                  <a:pt x="108" y="347"/>
                </a:lnTo>
                <a:lnTo>
                  <a:pt x="99" y="357"/>
                </a:lnTo>
                <a:lnTo>
                  <a:pt x="98" y="368"/>
                </a:lnTo>
                <a:lnTo>
                  <a:pt x="98" y="388"/>
                </a:lnTo>
                <a:lnTo>
                  <a:pt x="70" y="388"/>
                </a:lnTo>
                <a:lnTo>
                  <a:pt x="50" y="391"/>
                </a:lnTo>
                <a:lnTo>
                  <a:pt x="28" y="364"/>
                </a:lnTo>
                <a:lnTo>
                  <a:pt x="16" y="364"/>
                </a:lnTo>
                <a:lnTo>
                  <a:pt x="6" y="364"/>
                </a:lnTo>
                <a:lnTo>
                  <a:pt x="0" y="355"/>
                </a:lnTo>
                <a:lnTo>
                  <a:pt x="6" y="345"/>
                </a:lnTo>
                <a:lnTo>
                  <a:pt x="18" y="325"/>
                </a:lnTo>
                <a:lnTo>
                  <a:pt x="25" y="305"/>
                </a:lnTo>
                <a:lnTo>
                  <a:pt x="41" y="282"/>
                </a:lnTo>
                <a:lnTo>
                  <a:pt x="44" y="269"/>
                </a:lnTo>
                <a:lnTo>
                  <a:pt x="37" y="259"/>
                </a:lnTo>
                <a:lnTo>
                  <a:pt x="28" y="249"/>
                </a:lnTo>
                <a:lnTo>
                  <a:pt x="25" y="243"/>
                </a:lnTo>
                <a:lnTo>
                  <a:pt x="37" y="239"/>
                </a:lnTo>
                <a:lnTo>
                  <a:pt x="44" y="226"/>
                </a:lnTo>
                <a:lnTo>
                  <a:pt x="31" y="222"/>
                </a:lnTo>
                <a:lnTo>
                  <a:pt x="18" y="229"/>
                </a:lnTo>
                <a:lnTo>
                  <a:pt x="18" y="212"/>
                </a:lnTo>
                <a:lnTo>
                  <a:pt x="25" y="202"/>
                </a:lnTo>
                <a:lnTo>
                  <a:pt x="31" y="193"/>
                </a:lnTo>
                <a:lnTo>
                  <a:pt x="35" y="179"/>
                </a:lnTo>
                <a:lnTo>
                  <a:pt x="37" y="169"/>
                </a:lnTo>
                <a:lnTo>
                  <a:pt x="44" y="167"/>
                </a:lnTo>
                <a:lnTo>
                  <a:pt x="54" y="173"/>
                </a:lnTo>
                <a:lnTo>
                  <a:pt x="70" y="150"/>
                </a:lnTo>
                <a:lnTo>
                  <a:pt x="79" y="133"/>
                </a:lnTo>
                <a:lnTo>
                  <a:pt x="104" y="103"/>
                </a:lnTo>
                <a:lnTo>
                  <a:pt x="104" y="90"/>
                </a:lnTo>
                <a:lnTo>
                  <a:pt x="117" y="70"/>
                </a:lnTo>
                <a:lnTo>
                  <a:pt x="120" y="47"/>
                </a:lnTo>
                <a:lnTo>
                  <a:pt x="126" y="34"/>
                </a:lnTo>
                <a:lnTo>
                  <a:pt x="13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801" name="Freeform 102"/>
          <p:cNvSpPr>
            <a:spLocks/>
          </p:cNvSpPr>
          <p:nvPr/>
        </p:nvSpPr>
        <p:spPr bwMode="auto">
          <a:xfrm>
            <a:off x="6580783" y="3859809"/>
            <a:ext cx="166390" cy="132854"/>
          </a:xfrm>
          <a:custGeom>
            <a:avLst/>
            <a:gdLst>
              <a:gd name="T0" fmla="*/ 0 w 129"/>
              <a:gd name="T1" fmla="*/ 2147483647 h 103"/>
              <a:gd name="T2" fmla="*/ 2147483647 w 129"/>
              <a:gd name="T3" fmla="*/ 2147483647 h 103"/>
              <a:gd name="T4" fmla="*/ 2147483647 w 129"/>
              <a:gd name="T5" fmla="*/ 2147483647 h 103"/>
              <a:gd name="T6" fmla="*/ 2147483647 w 129"/>
              <a:gd name="T7" fmla="*/ 2147483647 h 103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103"/>
              <a:gd name="T14" fmla="*/ 129 w 129"/>
              <a:gd name="T15" fmla="*/ 103 h 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103">
                <a:moveTo>
                  <a:pt x="0" y="103"/>
                </a:moveTo>
                <a:cubicBezTo>
                  <a:pt x="62" y="94"/>
                  <a:pt x="54" y="97"/>
                  <a:pt x="91" y="62"/>
                </a:cubicBezTo>
                <a:cubicBezTo>
                  <a:pt x="94" y="54"/>
                  <a:pt x="94" y="44"/>
                  <a:pt x="99" y="37"/>
                </a:cubicBezTo>
                <a:cubicBezTo>
                  <a:pt x="129" y="0"/>
                  <a:pt x="124" y="41"/>
                  <a:pt x="124" y="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31802" name="Text Box 103"/>
          <p:cNvSpPr txBox="1">
            <a:spLocks noChangeArrowheads="1"/>
          </p:cNvSpPr>
          <p:nvPr/>
        </p:nvSpPr>
        <p:spPr bwMode="auto">
          <a:xfrm>
            <a:off x="4484788" y="2843411"/>
            <a:ext cx="52754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latin typeface="+mn-lt"/>
              </a:rPr>
              <a:t>IE</a:t>
            </a:r>
          </a:p>
        </p:txBody>
      </p:sp>
      <p:sp>
        <p:nvSpPr>
          <p:cNvPr id="31803" name="Text Box 104"/>
          <p:cNvSpPr txBox="1">
            <a:spLocks noChangeArrowheads="1"/>
          </p:cNvSpPr>
          <p:nvPr/>
        </p:nvSpPr>
        <p:spPr bwMode="auto">
          <a:xfrm>
            <a:off x="6649146" y="3311625"/>
            <a:ext cx="52754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latin typeface="+mn-lt"/>
              </a:rPr>
              <a:t>PL</a:t>
            </a:r>
          </a:p>
        </p:txBody>
      </p:sp>
      <p:sp>
        <p:nvSpPr>
          <p:cNvPr id="31804" name="Text Box 105"/>
          <p:cNvSpPr txBox="1">
            <a:spLocks noChangeArrowheads="1"/>
          </p:cNvSpPr>
          <p:nvPr/>
        </p:nvSpPr>
        <p:spPr bwMode="auto">
          <a:xfrm>
            <a:off x="6238976" y="3662463"/>
            <a:ext cx="52754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latin typeface="+mn-lt"/>
              </a:rPr>
              <a:t>CZ</a:t>
            </a:r>
          </a:p>
        </p:txBody>
      </p:sp>
      <p:pic>
        <p:nvPicPr>
          <p:cNvPr id="31805" name="Picture 106" descr="MCj040582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24" y="5263159"/>
            <a:ext cx="460474" cy="6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06" name="Text Box 107"/>
          <p:cNvSpPr txBox="1">
            <a:spLocks noChangeArrowheads="1"/>
          </p:cNvSpPr>
          <p:nvPr/>
        </p:nvSpPr>
        <p:spPr bwMode="auto">
          <a:xfrm>
            <a:off x="8160843" y="4970364"/>
            <a:ext cx="52754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latin typeface="+mn-lt"/>
              </a:rPr>
              <a:t>IL</a:t>
            </a:r>
          </a:p>
        </p:txBody>
      </p:sp>
      <p:sp>
        <p:nvSpPr>
          <p:cNvPr id="31807" name="Freeform 110"/>
          <p:cNvSpPr>
            <a:spLocks/>
          </p:cNvSpPr>
          <p:nvPr/>
        </p:nvSpPr>
        <p:spPr bwMode="auto">
          <a:xfrm>
            <a:off x="6545959" y="3855939"/>
            <a:ext cx="528836" cy="294084"/>
          </a:xfrm>
          <a:custGeom>
            <a:avLst/>
            <a:gdLst>
              <a:gd name="T0" fmla="*/ 2147483647 w 410"/>
              <a:gd name="T1" fmla="*/ 0 h 228"/>
              <a:gd name="T2" fmla="*/ 2147483647 w 410"/>
              <a:gd name="T3" fmla="*/ 2147483647 h 228"/>
              <a:gd name="T4" fmla="*/ 2147483647 w 410"/>
              <a:gd name="T5" fmla="*/ 2147483647 h 228"/>
              <a:gd name="T6" fmla="*/ 2147483647 w 410"/>
              <a:gd name="T7" fmla="*/ 2147483647 h 228"/>
              <a:gd name="T8" fmla="*/ 2147483647 w 410"/>
              <a:gd name="T9" fmla="*/ 2147483647 h 228"/>
              <a:gd name="T10" fmla="*/ 2147483647 w 410"/>
              <a:gd name="T11" fmla="*/ 2147483647 h 228"/>
              <a:gd name="T12" fmla="*/ 2147483647 w 410"/>
              <a:gd name="T13" fmla="*/ 2147483647 h 228"/>
              <a:gd name="T14" fmla="*/ 2147483647 w 410"/>
              <a:gd name="T15" fmla="*/ 2147483647 h 228"/>
              <a:gd name="T16" fmla="*/ 2147483647 w 410"/>
              <a:gd name="T17" fmla="*/ 2147483647 h 228"/>
              <a:gd name="T18" fmla="*/ 2147483647 w 410"/>
              <a:gd name="T19" fmla="*/ 2147483647 h 228"/>
              <a:gd name="T20" fmla="*/ 2147483647 w 410"/>
              <a:gd name="T21" fmla="*/ 0 h 2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0"/>
              <a:gd name="T34" fmla="*/ 0 h 228"/>
              <a:gd name="T35" fmla="*/ 410 w 410"/>
              <a:gd name="T36" fmla="*/ 228 h 2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0" h="228">
                <a:moveTo>
                  <a:pt x="146" y="0"/>
                </a:moveTo>
                <a:cubicBezTo>
                  <a:pt x="123" y="68"/>
                  <a:pt x="106" y="111"/>
                  <a:pt x="28" y="111"/>
                </a:cubicBezTo>
                <a:cubicBezTo>
                  <a:pt x="35" y="118"/>
                  <a:pt x="46" y="123"/>
                  <a:pt x="49" y="132"/>
                </a:cubicBezTo>
                <a:cubicBezTo>
                  <a:pt x="81" y="228"/>
                  <a:pt x="0" y="199"/>
                  <a:pt x="160" y="188"/>
                </a:cubicBezTo>
                <a:cubicBezTo>
                  <a:pt x="179" y="159"/>
                  <a:pt x="166" y="167"/>
                  <a:pt x="202" y="167"/>
                </a:cubicBezTo>
                <a:cubicBezTo>
                  <a:pt x="239" y="154"/>
                  <a:pt x="226" y="180"/>
                  <a:pt x="264" y="167"/>
                </a:cubicBezTo>
                <a:cubicBezTo>
                  <a:pt x="293" y="138"/>
                  <a:pt x="284" y="115"/>
                  <a:pt x="320" y="139"/>
                </a:cubicBezTo>
                <a:cubicBezTo>
                  <a:pt x="341" y="137"/>
                  <a:pt x="362" y="139"/>
                  <a:pt x="382" y="132"/>
                </a:cubicBezTo>
                <a:cubicBezTo>
                  <a:pt x="403" y="124"/>
                  <a:pt x="410" y="70"/>
                  <a:pt x="410" y="70"/>
                </a:cubicBezTo>
                <a:cubicBezTo>
                  <a:pt x="349" y="62"/>
                  <a:pt x="298" y="48"/>
                  <a:pt x="236" y="42"/>
                </a:cubicBezTo>
                <a:cubicBezTo>
                  <a:pt x="209" y="1"/>
                  <a:pt x="187" y="21"/>
                  <a:pt x="14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65647" name="Freeform 6"/>
          <p:cNvSpPr>
            <a:spLocks noChangeArrowheads="1"/>
          </p:cNvSpPr>
          <p:nvPr/>
        </p:nvSpPr>
        <p:spPr bwMode="auto">
          <a:xfrm rot="887736">
            <a:off x="4055269" y="4338341"/>
            <a:ext cx="376634" cy="662980"/>
          </a:xfrm>
          <a:custGeom>
            <a:avLst/>
            <a:gdLst>
              <a:gd name="T0" fmla="*/ 2147483647 w 680"/>
              <a:gd name="T1" fmla="*/ 0 h 1447"/>
              <a:gd name="T2" fmla="*/ 2147483647 w 680"/>
              <a:gd name="T3" fmla="*/ 0 h 1447"/>
              <a:gd name="T4" fmla="*/ 2147483647 w 680"/>
              <a:gd name="T5" fmla="*/ 2147483647 h 1447"/>
              <a:gd name="T6" fmla="*/ 2147483647 w 680"/>
              <a:gd name="T7" fmla="*/ 2147483647 h 1447"/>
              <a:gd name="T8" fmla="*/ 2147483647 w 680"/>
              <a:gd name="T9" fmla="*/ 2147483647 h 1447"/>
              <a:gd name="T10" fmla="*/ 2147483647 w 680"/>
              <a:gd name="T11" fmla="*/ 2147483647 h 1447"/>
              <a:gd name="T12" fmla="*/ 2147483647 w 680"/>
              <a:gd name="T13" fmla="*/ 2147483647 h 1447"/>
              <a:gd name="T14" fmla="*/ 2147483647 w 680"/>
              <a:gd name="T15" fmla="*/ 2147483647 h 1447"/>
              <a:gd name="T16" fmla="*/ 2147483647 w 680"/>
              <a:gd name="T17" fmla="*/ 2147483647 h 1447"/>
              <a:gd name="T18" fmla="*/ 2147483647 w 680"/>
              <a:gd name="T19" fmla="*/ 2147483647 h 1447"/>
              <a:gd name="T20" fmla="*/ 2147483647 w 680"/>
              <a:gd name="T21" fmla="*/ 2147483647 h 1447"/>
              <a:gd name="T22" fmla="*/ 2147483647 w 680"/>
              <a:gd name="T23" fmla="*/ 2147483647 h 1447"/>
              <a:gd name="T24" fmla="*/ 2147483647 w 680"/>
              <a:gd name="T25" fmla="*/ 2147483647 h 1447"/>
              <a:gd name="T26" fmla="*/ 2147483647 w 680"/>
              <a:gd name="T27" fmla="*/ 2147483647 h 1447"/>
              <a:gd name="T28" fmla="*/ 2147483647 w 680"/>
              <a:gd name="T29" fmla="*/ 2147483647 h 1447"/>
              <a:gd name="T30" fmla="*/ 2147483647 w 680"/>
              <a:gd name="T31" fmla="*/ 2147483647 h 1447"/>
              <a:gd name="T32" fmla="*/ 2147483647 w 680"/>
              <a:gd name="T33" fmla="*/ 2147483647 h 1447"/>
              <a:gd name="T34" fmla="*/ 2147483647 w 680"/>
              <a:gd name="T35" fmla="*/ 2147483647 h 1447"/>
              <a:gd name="T36" fmla="*/ 2147483647 w 680"/>
              <a:gd name="T37" fmla="*/ 2147483647 h 1447"/>
              <a:gd name="T38" fmla="*/ 2147483647 w 680"/>
              <a:gd name="T39" fmla="*/ 2147483647 h 1447"/>
              <a:gd name="T40" fmla="*/ 2147483647 w 680"/>
              <a:gd name="T41" fmla="*/ 2147483647 h 1447"/>
              <a:gd name="T42" fmla="*/ 2147483647 w 680"/>
              <a:gd name="T43" fmla="*/ 2147483647 h 1447"/>
              <a:gd name="T44" fmla="*/ 2147483647 w 680"/>
              <a:gd name="T45" fmla="*/ 2147483647 h 1447"/>
              <a:gd name="T46" fmla="*/ 0 w 680"/>
              <a:gd name="T47" fmla="*/ 2147483647 h 1447"/>
              <a:gd name="T48" fmla="*/ 2147483647 w 680"/>
              <a:gd name="T49" fmla="*/ 2147483647 h 1447"/>
              <a:gd name="T50" fmla="*/ 2147483647 w 680"/>
              <a:gd name="T51" fmla="*/ 2147483647 h 1447"/>
              <a:gd name="T52" fmla="*/ 2147483647 w 680"/>
              <a:gd name="T53" fmla="*/ 0 h 14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80"/>
              <a:gd name="T82" fmla="*/ 0 h 1447"/>
              <a:gd name="T83" fmla="*/ 680 w 680"/>
              <a:gd name="T84" fmla="*/ 1447 h 14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80" h="1447">
                <a:moveTo>
                  <a:pt x="204" y="0"/>
                </a:moveTo>
                <a:lnTo>
                  <a:pt x="271" y="0"/>
                </a:lnTo>
                <a:lnTo>
                  <a:pt x="271" y="89"/>
                </a:lnTo>
                <a:lnTo>
                  <a:pt x="612" y="112"/>
                </a:lnTo>
                <a:lnTo>
                  <a:pt x="679" y="247"/>
                </a:lnTo>
                <a:lnTo>
                  <a:pt x="612" y="338"/>
                </a:lnTo>
                <a:lnTo>
                  <a:pt x="566" y="338"/>
                </a:lnTo>
                <a:lnTo>
                  <a:pt x="521" y="497"/>
                </a:lnTo>
                <a:lnTo>
                  <a:pt x="475" y="542"/>
                </a:lnTo>
                <a:lnTo>
                  <a:pt x="542" y="610"/>
                </a:lnTo>
                <a:lnTo>
                  <a:pt x="475" y="723"/>
                </a:lnTo>
                <a:lnTo>
                  <a:pt x="408" y="790"/>
                </a:lnTo>
                <a:lnTo>
                  <a:pt x="430" y="1016"/>
                </a:lnTo>
                <a:lnTo>
                  <a:pt x="408" y="1107"/>
                </a:lnTo>
                <a:lnTo>
                  <a:pt x="362" y="1131"/>
                </a:lnTo>
                <a:lnTo>
                  <a:pt x="362" y="1244"/>
                </a:lnTo>
                <a:lnTo>
                  <a:pt x="341" y="1333"/>
                </a:lnTo>
                <a:lnTo>
                  <a:pt x="362" y="1446"/>
                </a:lnTo>
                <a:lnTo>
                  <a:pt x="113" y="1424"/>
                </a:lnTo>
                <a:lnTo>
                  <a:pt x="69" y="1357"/>
                </a:lnTo>
                <a:lnTo>
                  <a:pt x="91" y="1266"/>
                </a:lnTo>
                <a:lnTo>
                  <a:pt x="136" y="1061"/>
                </a:lnTo>
                <a:lnTo>
                  <a:pt x="24" y="1061"/>
                </a:lnTo>
                <a:lnTo>
                  <a:pt x="0" y="881"/>
                </a:lnTo>
                <a:lnTo>
                  <a:pt x="204" y="384"/>
                </a:lnTo>
                <a:lnTo>
                  <a:pt x="158" y="45"/>
                </a:lnTo>
                <a:lnTo>
                  <a:pt x="204" y="0"/>
                </a:lnTo>
              </a:path>
            </a:pathLst>
          </a:custGeom>
          <a:solidFill>
            <a:srgbClr val="FFCC00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65648" name="Freeform 16"/>
          <p:cNvSpPr>
            <a:spLocks noChangeArrowheads="1"/>
          </p:cNvSpPr>
          <p:nvPr/>
        </p:nvSpPr>
        <p:spPr bwMode="auto">
          <a:xfrm rot="990262">
            <a:off x="6259614" y="4229993"/>
            <a:ext cx="327620" cy="257969"/>
          </a:xfrm>
          <a:custGeom>
            <a:avLst/>
            <a:gdLst>
              <a:gd name="T0" fmla="*/ 2147483647 w 522"/>
              <a:gd name="T1" fmla="*/ 2147483647 h 431"/>
              <a:gd name="T2" fmla="*/ 2147483647 w 522"/>
              <a:gd name="T3" fmla="*/ 2147483647 h 431"/>
              <a:gd name="T4" fmla="*/ 2147483647 w 522"/>
              <a:gd name="T5" fmla="*/ 2147483647 h 431"/>
              <a:gd name="T6" fmla="*/ 2147483647 w 522"/>
              <a:gd name="T7" fmla="*/ 2147483647 h 431"/>
              <a:gd name="T8" fmla="*/ 2147483647 w 522"/>
              <a:gd name="T9" fmla="*/ 2147483647 h 431"/>
              <a:gd name="T10" fmla="*/ 2147483647 w 522"/>
              <a:gd name="T11" fmla="*/ 2147483647 h 431"/>
              <a:gd name="T12" fmla="*/ 2147483647 w 522"/>
              <a:gd name="T13" fmla="*/ 2147483647 h 431"/>
              <a:gd name="T14" fmla="*/ 2147483647 w 522"/>
              <a:gd name="T15" fmla="*/ 2147483647 h 431"/>
              <a:gd name="T16" fmla="*/ 2147483647 w 522"/>
              <a:gd name="T17" fmla="*/ 0 h 431"/>
              <a:gd name="T18" fmla="*/ 2147483647 w 522"/>
              <a:gd name="T19" fmla="*/ 2147483647 h 431"/>
              <a:gd name="T20" fmla="*/ 2147483647 w 522"/>
              <a:gd name="T21" fmla="*/ 2147483647 h 431"/>
              <a:gd name="T22" fmla="*/ 0 w 522"/>
              <a:gd name="T23" fmla="*/ 2147483647 h 431"/>
              <a:gd name="T24" fmla="*/ 2147483647 w 522"/>
              <a:gd name="T25" fmla="*/ 2147483647 h 431"/>
              <a:gd name="T26" fmla="*/ 2147483647 w 522"/>
              <a:gd name="T27" fmla="*/ 2147483647 h 431"/>
              <a:gd name="T28" fmla="*/ 2147483647 w 522"/>
              <a:gd name="T29" fmla="*/ 2147483647 h 431"/>
              <a:gd name="T30" fmla="*/ 2147483647 w 522"/>
              <a:gd name="T31" fmla="*/ 2147483647 h 4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2"/>
              <a:gd name="T49" fmla="*/ 0 h 431"/>
              <a:gd name="T50" fmla="*/ 522 w 522"/>
              <a:gd name="T51" fmla="*/ 431 h 4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2" h="431">
                <a:moveTo>
                  <a:pt x="46" y="384"/>
                </a:moveTo>
                <a:lnTo>
                  <a:pt x="46" y="430"/>
                </a:lnTo>
                <a:lnTo>
                  <a:pt x="271" y="317"/>
                </a:lnTo>
                <a:lnTo>
                  <a:pt x="293" y="158"/>
                </a:lnTo>
                <a:lnTo>
                  <a:pt x="430" y="158"/>
                </a:lnTo>
                <a:lnTo>
                  <a:pt x="521" y="91"/>
                </a:lnTo>
                <a:lnTo>
                  <a:pt x="384" y="21"/>
                </a:lnTo>
                <a:lnTo>
                  <a:pt x="271" y="45"/>
                </a:lnTo>
                <a:lnTo>
                  <a:pt x="226" y="0"/>
                </a:lnTo>
                <a:lnTo>
                  <a:pt x="137" y="91"/>
                </a:lnTo>
                <a:lnTo>
                  <a:pt x="46" y="21"/>
                </a:lnTo>
                <a:lnTo>
                  <a:pt x="0" y="112"/>
                </a:lnTo>
                <a:lnTo>
                  <a:pt x="91" y="204"/>
                </a:lnTo>
                <a:lnTo>
                  <a:pt x="67" y="293"/>
                </a:lnTo>
                <a:lnTo>
                  <a:pt x="24" y="338"/>
                </a:lnTo>
                <a:lnTo>
                  <a:pt x="46" y="384"/>
                </a:lnTo>
              </a:path>
            </a:pathLst>
          </a:custGeom>
          <a:solidFill>
            <a:srgbClr val="FFCC00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65649" name="Freeform 36"/>
          <p:cNvSpPr>
            <a:spLocks noChangeArrowheads="1"/>
          </p:cNvSpPr>
          <p:nvPr/>
        </p:nvSpPr>
        <p:spPr bwMode="auto">
          <a:xfrm>
            <a:off x="6491785" y="4013300"/>
            <a:ext cx="718443" cy="376634"/>
          </a:xfrm>
          <a:custGeom>
            <a:avLst/>
            <a:gdLst>
              <a:gd name="T0" fmla="*/ 2147483647 w 1380"/>
              <a:gd name="T1" fmla="*/ 2147483647 h 816"/>
              <a:gd name="T2" fmla="*/ 2147483647 w 1380"/>
              <a:gd name="T3" fmla="*/ 2147483647 h 816"/>
              <a:gd name="T4" fmla="*/ 2147483647 w 1380"/>
              <a:gd name="T5" fmla="*/ 2147483647 h 816"/>
              <a:gd name="T6" fmla="*/ 2147483647 w 1380"/>
              <a:gd name="T7" fmla="*/ 2147483647 h 816"/>
              <a:gd name="T8" fmla="*/ 2147483647 w 1380"/>
              <a:gd name="T9" fmla="*/ 2147483647 h 816"/>
              <a:gd name="T10" fmla="*/ 2147483647 w 1380"/>
              <a:gd name="T11" fmla="*/ 0 h 816"/>
              <a:gd name="T12" fmla="*/ 2147483647 w 1380"/>
              <a:gd name="T13" fmla="*/ 0 h 816"/>
              <a:gd name="T14" fmla="*/ 2147483647 w 1380"/>
              <a:gd name="T15" fmla="*/ 2147483647 h 816"/>
              <a:gd name="T16" fmla="*/ 2147483647 w 1380"/>
              <a:gd name="T17" fmla="*/ 2147483647 h 816"/>
              <a:gd name="T18" fmla="*/ 2147483647 w 1380"/>
              <a:gd name="T19" fmla="*/ 2147483647 h 816"/>
              <a:gd name="T20" fmla="*/ 2147483647 w 1380"/>
              <a:gd name="T21" fmla="*/ 2147483647 h 816"/>
              <a:gd name="T22" fmla="*/ 2147483647 w 1380"/>
              <a:gd name="T23" fmla="*/ 2147483647 h 816"/>
              <a:gd name="T24" fmla="*/ 2147483647 w 1380"/>
              <a:gd name="T25" fmla="*/ 2147483647 h 816"/>
              <a:gd name="T26" fmla="*/ 2147483647 w 1380"/>
              <a:gd name="T27" fmla="*/ 2147483647 h 816"/>
              <a:gd name="T28" fmla="*/ 0 w 1380"/>
              <a:gd name="T29" fmla="*/ 2147483647 h 816"/>
              <a:gd name="T30" fmla="*/ 0 w 1380"/>
              <a:gd name="T31" fmla="*/ 2147483647 h 816"/>
              <a:gd name="T32" fmla="*/ 2147483647 w 1380"/>
              <a:gd name="T33" fmla="*/ 2147483647 h 816"/>
              <a:gd name="T34" fmla="*/ 2147483647 w 1380"/>
              <a:gd name="T35" fmla="*/ 2147483647 h 816"/>
              <a:gd name="T36" fmla="*/ 2147483647 w 1380"/>
              <a:gd name="T37" fmla="*/ 2147483647 h 816"/>
              <a:gd name="T38" fmla="*/ 2147483647 w 1380"/>
              <a:gd name="T39" fmla="*/ 2147483647 h 816"/>
              <a:gd name="T40" fmla="*/ 2147483647 w 1380"/>
              <a:gd name="T41" fmla="*/ 2147483647 h 8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80"/>
              <a:gd name="T64" fmla="*/ 0 h 816"/>
              <a:gd name="T65" fmla="*/ 1380 w 1380"/>
              <a:gd name="T66" fmla="*/ 816 h 8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80" h="816">
                <a:moveTo>
                  <a:pt x="610" y="747"/>
                </a:moveTo>
                <a:lnTo>
                  <a:pt x="949" y="726"/>
                </a:lnTo>
                <a:lnTo>
                  <a:pt x="1153" y="430"/>
                </a:lnTo>
                <a:lnTo>
                  <a:pt x="1153" y="296"/>
                </a:lnTo>
                <a:lnTo>
                  <a:pt x="1379" y="183"/>
                </a:lnTo>
                <a:lnTo>
                  <a:pt x="1312" y="0"/>
                </a:lnTo>
                <a:lnTo>
                  <a:pt x="1221" y="0"/>
                </a:lnTo>
                <a:lnTo>
                  <a:pt x="1108" y="70"/>
                </a:lnTo>
                <a:lnTo>
                  <a:pt x="836" y="92"/>
                </a:lnTo>
                <a:lnTo>
                  <a:pt x="632" y="226"/>
                </a:lnTo>
                <a:lnTo>
                  <a:pt x="565" y="159"/>
                </a:lnTo>
                <a:lnTo>
                  <a:pt x="248" y="113"/>
                </a:lnTo>
                <a:lnTo>
                  <a:pt x="202" y="205"/>
                </a:lnTo>
                <a:lnTo>
                  <a:pt x="89" y="317"/>
                </a:lnTo>
                <a:lnTo>
                  <a:pt x="0" y="498"/>
                </a:lnTo>
                <a:lnTo>
                  <a:pt x="0" y="522"/>
                </a:lnTo>
                <a:lnTo>
                  <a:pt x="89" y="543"/>
                </a:lnTo>
                <a:lnTo>
                  <a:pt x="315" y="769"/>
                </a:lnTo>
                <a:lnTo>
                  <a:pt x="385" y="747"/>
                </a:lnTo>
                <a:lnTo>
                  <a:pt x="430" y="815"/>
                </a:lnTo>
                <a:lnTo>
                  <a:pt x="610" y="747"/>
                </a:lnTo>
              </a:path>
            </a:pathLst>
          </a:custGeom>
          <a:solidFill>
            <a:srgbClr val="FFCC00"/>
          </a:solidFill>
          <a:ln w="9360">
            <a:solidFill>
              <a:srgbClr val="0101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n-lt"/>
            </a:endParaRPr>
          </a:p>
        </p:txBody>
      </p:sp>
      <p:sp>
        <p:nvSpPr>
          <p:cNvPr id="65650" name="Text Box 114"/>
          <p:cNvSpPr txBox="1">
            <a:spLocks noChangeArrowheads="1"/>
          </p:cNvSpPr>
          <p:nvPr/>
        </p:nvSpPr>
        <p:spPr bwMode="auto">
          <a:xfrm>
            <a:off x="7001272" y="2785369"/>
            <a:ext cx="537865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latin typeface="+mn-lt"/>
              </a:rPr>
              <a:t>ES</a:t>
            </a:r>
          </a:p>
        </p:txBody>
      </p:sp>
      <p:sp>
        <p:nvSpPr>
          <p:cNvPr id="65651" name="Text Box 115"/>
          <p:cNvSpPr txBox="1">
            <a:spLocks noChangeArrowheads="1"/>
          </p:cNvSpPr>
          <p:nvPr/>
        </p:nvSpPr>
        <p:spPr bwMode="auto">
          <a:xfrm>
            <a:off x="3903067" y="4707236"/>
            <a:ext cx="5275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latin typeface="+mn-lt"/>
              </a:rPr>
              <a:t>PT</a:t>
            </a:r>
          </a:p>
        </p:txBody>
      </p:sp>
      <p:sp>
        <p:nvSpPr>
          <p:cNvPr id="65652" name="Text Box 116"/>
          <p:cNvSpPr txBox="1">
            <a:spLocks noChangeArrowheads="1"/>
          </p:cNvSpPr>
          <p:nvPr/>
        </p:nvSpPr>
        <p:spPr bwMode="auto">
          <a:xfrm>
            <a:off x="6168033" y="4231283"/>
            <a:ext cx="5275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latin typeface="+mn-lt"/>
              </a:rPr>
              <a:t>SV</a:t>
            </a:r>
          </a:p>
        </p:txBody>
      </p:sp>
      <p:sp>
        <p:nvSpPr>
          <p:cNvPr id="65653" name="Text Box 117"/>
          <p:cNvSpPr txBox="1">
            <a:spLocks noChangeArrowheads="1"/>
          </p:cNvSpPr>
          <p:nvPr/>
        </p:nvSpPr>
        <p:spPr bwMode="auto">
          <a:xfrm>
            <a:off x="6653014" y="3910113"/>
            <a:ext cx="5275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latin typeface="+mn-lt"/>
              </a:rPr>
              <a:t>HU</a:t>
            </a:r>
          </a:p>
        </p:txBody>
      </p:sp>
      <p:sp>
        <p:nvSpPr>
          <p:cNvPr id="31815" name="Freeform 119" descr="Ausgefüllte Rauten"/>
          <p:cNvSpPr>
            <a:spLocks/>
          </p:cNvSpPr>
          <p:nvPr/>
        </p:nvSpPr>
        <p:spPr bwMode="auto">
          <a:xfrm>
            <a:off x="4835626" y="2718297"/>
            <a:ext cx="652661" cy="777775"/>
          </a:xfrm>
          <a:custGeom>
            <a:avLst/>
            <a:gdLst>
              <a:gd name="T0" fmla="*/ 0 w 506"/>
              <a:gd name="T1" fmla="*/ 2147483647 h 603"/>
              <a:gd name="T2" fmla="*/ 2147483647 w 506"/>
              <a:gd name="T3" fmla="*/ 2147483647 h 603"/>
              <a:gd name="T4" fmla="*/ 2147483647 w 506"/>
              <a:gd name="T5" fmla="*/ 2147483647 h 603"/>
              <a:gd name="T6" fmla="*/ 2147483647 w 506"/>
              <a:gd name="T7" fmla="*/ 2147483647 h 603"/>
              <a:gd name="T8" fmla="*/ 2147483647 w 506"/>
              <a:gd name="T9" fmla="*/ 2147483647 h 603"/>
              <a:gd name="T10" fmla="*/ 2147483647 w 506"/>
              <a:gd name="T11" fmla="*/ 2147483647 h 603"/>
              <a:gd name="T12" fmla="*/ 2147483647 w 506"/>
              <a:gd name="T13" fmla="*/ 2147483647 h 603"/>
              <a:gd name="T14" fmla="*/ 2147483647 w 506"/>
              <a:gd name="T15" fmla="*/ 2147483647 h 603"/>
              <a:gd name="T16" fmla="*/ 2147483647 w 506"/>
              <a:gd name="T17" fmla="*/ 2147483647 h 603"/>
              <a:gd name="T18" fmla="*/ 2147483647 w 506"/>
              <a:gd name="T19" fmla="*/ 2147483647 h 603"/>
              <a:gd name="T20" fmla="*/ 2147483647 w 506"/>
              <a:gd name="T21" fmla="*/ 2147483647 h 603"/>
              <a:gd name="T22" fmla="*/ 2147483647 w 506"/>
              <a:gd name="T23" fmla="*/ 2147483647 h 603"/>
              <a:gd name="T24" fmla="*/ 2147483647 w 506"/>
              <a:gd name="T25" fmla="*/ 2147483647 h 603"/>
              <a:gd name="T26" fmla="*/ 2147483647 w 506"/>
              <a:gd name="T27" fmla="*/ 2147483647 h 603"/>
              <a:gd name="T28" fmla="*/ 2147483647 w 506"/>
              <a:gd name="T29" fmla="*/ 2147483647 h 603"/>
              <a:gd name="T30" fmla="*/ 2147483647 w 506"/>
              <a:gd name="T31" fmla="*/ 2147483647 h 603"/>
              <a:gd name="T32" fmla="*/ 2147483647 w 506"/>
              <a:gd name="T33" fmla="*/ 2147483647 h 603"/>
              <a:gd name="T34" fmla="*/ 2147483647 w 506"/>
              <a:gd name="T35" fmla="*/ 2147483647 h 603"/>
              <a:gd name="T36" fmla="*/ 2147483647 w 506"/>
              <a:gd name="T37" fmla="*/ 2147483647 h 603"/>
              <a:gd name="T38" fmla="*/ 2147483647 w 506"/>
              <a:gd name="T39" fmla="*/ 2147483647 h 603"/>
              <a:gd name="T40" fmla="*/ 2147483647 w 506"/>
              <a:gd name="T41" fmla="*/ 2147483647 h 603"/>
              <a:gd name="T42" fmla="*/ 2147483647 w 506"/>
              <a:gd name="T43" fmla="*/ 2147483647 h 603"/>
              <a:gd name="T44" fmla="*/ 2147483647 w 506"/>
              <a:gd name="T45" fmla="*/ 2147483647 h 603"/>
              <a:gd name="T46" fmla="*/ 2147483647 w 506"/>
              <a:gd name="T47" fmla="*/ 2147483647 h 603"/>
              <a:gd name="T48" fmla="*/ 2147483647 w 506"/>
              <a:gd name="T49" fmla="*/ 2147483647 h 603"/>
              <a:gd name="T50" fmla="*/ 2147483647 w 506"/>
              <a:gd name="T51" fmla="*/ 2147483647 h 603"/>
              <a:gd name="T52" fmla="*/ 2147483647 w 506"/>
              <a:gd name="T53" fmla="*/ 2147483647 h 603"/>
              <a:gd name="T54" fmla="*/ 2147483647 w 506"/>
              <a:gd name="T55" fmla="*/ 2147483647 h 603"/>
              <a:gd name="T56" fmla="*/ 2147483647 w 506"/>
              <a:gd name="T57" fmla="*/ 2147483647 h 603"/>
              <a:gd name="T58" fmla="*/ 2147483647 w 506"/>
              <a:gd name="T59" fmla="*/ 2147483647 h 603"/>
              <a:gd name="T60" fmla="*/ 2147483647 w 506"/>
              <a:gd name="T61" fmla="*/ 2147483647 h 603"/>
              <a:gd name="T62" fmla="*/ 2147483647 w 506"/>
              <a:gd name="T63" fmla="*/ 2147483647 h 603"/>
              <a:gd name="T64" fmla="*/ 2147483647 w 506"/>
              <a:gd name="T65" fmla="*/ 2147483647 h 603"/>
              <a:gd name="T66" fmla="*/ 2147483647 w 506"/>
              <a:gd name="T67" fmla="*/ 2147483647 h 603"/>
              <a:gd name="T68" fmla="*/ 2147483647 w 506"/>
              <a:gd name="T69" fmla="*/ 2147483647 h 603"/>
              <a:gd name="T70" fmla="*/ 2147483647 w 506"/>
              <a:gd name="T71" fmla="*/ 2147483647 h 603"/>
              <a:gd name="T72" fmla="*/ 2147483647 w 506"/>
              <a:gd name="T73" fmla="*/ 2147483647 h 603"/>
              <a:gd name="T74" fmla="*/ 2147483647 w 506"/>
              <a:gd name="T75" fmla="*/ 2147483647 h 603"/>
              <a:gd name="T76" fmla="*/ 2147483647 w 506"/>
              <a:gd name="T77" fmla="*/ 2147483647 h 603"/>
              <a:gd name="T78" fmla="*/ 2147483647 w 506"/>
              <a:gd name="T79" fmla="*/ 2147483647 h 603"/>
              <a:gd name="T80" fmla="*/ 0 w 506"/>
              <a:gd name="T81" fmla="*/ 2147483647 h 6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06"/>
              <a:gd name="T124" fmla="*/ 0 h 603"/>
              <a:gd name="T125" fmla="*/ 506 w 506"/>
              <a:gd name="T126" fmla="*/ 603 h 6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06" h="603">
                <a:moveTo>
                  <a:pt x="0" y="551"/>
                </a:moveTo>
                <a:cubicBezTo>
                  <a:pt x="0" y="558"/>
                  <a:pt x="31" y="596"/>
                  <a:pt x="46" y="596"/>
                </a:cubicBezTo>
                <a:cubicBezTo>
                  <a:pt x="61" y="596"/>
                  <a:pt x="76" y="551"/>
                  <a:pt x="91" y="551"/>
                </a:cubicBezTo>
                <a:cubicBezTo>
                  <a:pt x="106" y="551"/>
                  <a:pt x="121" y="596"/>
                  <a:pt x="136" y="596"/>
                </a:cubicBezTo>
                <a:cubicBezTo>
                  <a:pt x="151" y="596"/>
                  <a:pt x="174" y="551"/>
                  <a:pt x="182" y="551"/>
                </a:cubicBezTo>
                <a:cubicBezTo>
                  <a:pt x="190" y="551"/>
                  <a:pt x="167" y="589"/>
                  <a:pt x="182" y="596"/>
                </a:cubicBezTo>
                <a:cubicBezTo>
                  <a:pt x="197" y="603"/>
                  <a:pt x="249" y="596"/>
                  <a:pt x="272" y="596"/>
                </a:cubicBezTo>
                <a:cubicBezTo>
                  <a:pt x="295" y="596"/>
                  <a:pt x="303" y="596"/>
                  <a:pt x="318" y="596"/>
                </a:cubicBezTo>
                <a:cubicBezTo>
                  <a:pt x="333" y="596"/>
                  <a:pt x="340" y="596"/>
                  <a:pt x="363" y="596"/>
                </a:cubicBezTo>
                <a:cubicBezTo>
                  <a:pt x="386" y="596"/>
                  <a:pt x="446" y="603"/>
                  <a:pt x="454" y="596"/>
                </a:cubicBezTo>
                <a:cubicBezTo>
                  <a:pt x="462" y="589"/>
                  <a:pt x="409" y="558"/>
                  <a:pt x="409" y="551"/>
                </a:cubicBezTo>
                <a:cubicBezTo>
                  <a:pt x="409" y="544"/>
                  <a:pt x="439" y="558"/>
                  <a:pt x="454" y="551"/>
                </a:cubicBezTo>
                <a:cubicBezTo>
                  <a:pt x="469" y="544"/>
                  <a:pt x="492" y="529"/>
                  <a:pt x="499" y="506"/>
                </a:cubicBezTo>
                <a:cubicBezTo>
                  <a:pt x="506" y="483"/>
                  <a:pt x="506" y="430"/>
                  <a:pt x="499" y="415"/>
                </a:cubicBezTo>
                <a:cubicBezTo>
                  <a:pt x="492" y="400"/>
                  <a:pt x="469" y="415"/>
                  <a:pt x="454" y="415"/>
                </a:cubicBezTo>
                <a:cubicBezTo>
                  <a:pt x="439" y="415"/>
                  <a:pt x="409" y="422"/>
                  <a:pt x="409" y="415"/>
                </a:cubicBezTo>
                <a:cubicBezTo>
                  <a:pt x="409" y="408"/>
                  <a:pt x="447" y="385"/>
                  <a:pt x="454" y="370"/>
                </a:cubicBezTo>
                <a:cubicBezTo>
                  <a:pt x="461" y="355"/>
                  <a:pt x="454" y="339"/>
                  <a:pt x="454" y="324"/>
                </a:cubicBezTo>
                <a:cubicBezTo>
                  <a:pt x="454" y="309"/>
                  <a:pt x="461" y="294"/>
                  <a:pt x="454" y="279"/>
                </a:cubicBezTo>
                <a:cubicBezTo>
                  <a:pt x="447" y="264"/>
                  <a:pt x="416" y="248"/>
                  <a:pt x="409" y="233"/>
                </a:cubicBezTo>
                <a:cubicBezTo>
                  <a:pt x="402" y="218"/>
                  <a:pt x="409" y="203"/>
                  <a:pt x="409" y="188"/>
                </a:cubicBezTo>
                <a:cubicBezTo>
                  <a:pt x="409" y="173"/>
                  <a:pt x="409" y="158"/>
                  <a:pt x="409" y="143"/>
                </a:cubicBezTo>
                <a:cubicBezTo>
                  <a:pt x="409" y="128"/>
                  <a:pt x="417" y="112"/>
                  <a:pt x="409" y="97"/>
                </a:cubicBezTo>
                <a:cubicBezTo>
                  <a:pt x="401" y="82"/>
                  <a:pt x="378" y="59"/>
                  <a:pt x="363" y="52"/>
                </a:cubicBezTo>
                <a:cubicBezTo>
                  <a:pt x="348" y="45"/>
                  <a:pt x="341" y="59"/>
                  <a:pt x="318" y="52"/>
                </a:cubicBezTo>
                <a:cubicBezTo>
                  <a:pt x="295" y="45"/>
                  <a:pt x="242" y="0"/>
                  <a:pt x="227" y="7"/>
                </a:cubicBezTo>
                <a:cubicBezTo>
                  <a:pt x="212" y="14"/>
                  <a:pt x="227" y="74"/>
                  <a:pt x="227" y="97"/>
                </a:cubicBezTo>
                <a:cubicBezTo>
                  <a:pt x="227" y="120"/>
                  <a:pt x="220" y="135"/>
                  <a:pt x="227" y="143"/>
                </a:cubicBezTo>
                <a:cubicBezTo>
                  <a:pt x="234" y="151"/>
                  <a:pt x="265" y="136"/>
                  <a:pt x="272" y="143"/>
                </a:cubicBezTo>
                <a:cubicBezTo>
                  <a:pt x="279" y="150"/>
                  <a:pt x="272" y="173"/>
                  <a:pt x="272" y="188"/>
                </a:cubicBezTo>
                <a:cubicBezTo>
                  <a:pt x="272" y="203"/>
                  <a:pt x="264" y="226"/>
                  <a:pt x="272" y="233"/>
                </a:cubicBezTo>
                <a:cubicBezTo>
                  <a:pt x="280" y="240"/>
                  <a:pt x="318" y="225"/>
                  <a:pt x="318" y="233"/>
                </a:cubicBezTo>
                <a:cubicBezTo>
                  <a:pt x="318" y="241"/>
                  <a:pt x="287" y="264"/>
                  <a:pt x="272" y="279"/>
                </a:cubicBezTo>
                <a:cubicBezTo>
                  <a:pt x="257" y="294"/>
                  <a:pt x="227" y="309"/>
                  <a:pt x="227" y="324"/>
                </a:cubicBezTo>
                <a:cubicBezTo>
                  <a:pt x="227" y="339"/>
                  <a:pt x="265" y="355"/>
                  <a:pt x="272" y="370"/>
                </a:cubicBezTo>
                <a:cubicBezTo>
                  <a:pt x="279" y="385"/>
                  <a:pt x="279" y="400"/>
                  <a:pt x="272" y="415"/>
                </a:cubicBezTo>
                <a:cubicBezTo>
                  <a:pt x="265" y="430"/>
                  <a:pt x="242" y="445"/>
                  <a:pt x="227" y="460"/>
                </a:cubicBezTo>
                <a:cubicBezTo>
                  <a:pt x="212" y="475"/>
                  <a:pt x="205" y="498"/>
                  <a:pt x="182" y="506"/>
                </a:cubicBezTo>
                <a:cubicBezTo>
                  <a:pt x="159" y="514"/>
                  <a:pt x="114" y="499"/>
                  <a:pt x="91" y="506"/>
                </a:cubicBezTo>
                <a:cubicBezTo>
                  <a:pt x="68" y="513"/>
                  <a:pt x="61" y="544"/>
                  <a:pt x="46" y="551"/>
                </a:cubicBezTo>
                <a:cubicBezTo>
                  <a:pt x="31" y="558"/>
                  <a:pt x="0" y="544"/>
                  <a:pt x="0" y="551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rgbClr val="FF9933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+mn-lt"/>
            </a:endParaRPr>
          </a:p>
        </p:txBody>
      </p:sp>
      <p:sp>
        <p:nvSpPr>
          <p:cNvPr id="31816" name="Text Box 120"/>
          <p:cNvSpPr txBox="1">
            <a:spLocks noChangeArrowheads="1"/>
          </p:cNvSpPr>
          <p:nvPr/>
        </p:nvSpPr>
        <p:spPr bwMode="auto">
          <a:xfrm>
            <a:off x="5170985" y="2839542"/>
            <a:ext cx="52754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solidFill>
                  <a:srgbClr val="0000FF"/>
                </a:solidFill>
                <a:latin typeface="+mn-lt"/>
              </a:rPr>
              <a:t>UK</a:t>
            </a:r>
          </a:p>
        </p:txBody>
      </p:sp>
      <p:pic>
        <p:nvPicPr>
          <p:cNvPr id="65657" name="Picture 121" descr="hrs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87" y="1482626"/>
            <a:ext cx="761008" cy="65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22"/>
          <p:cNvGrpSpPr>
            <a:grpSpLocks/>
          </p:cNvGrpSpPr>
          <p:nvPr/>
        </p:nvGrpSpPr>
        <p:grpSpPr bwMode="auto">
          <a:xfrm>
            <a:off x="7410153" y="2038548"/>
            <a:ext cx="1257597" cy="1456234"/>
            <a:chOff x="4785" y="1082"/>
            <a:chExt cx="975" cy="1129"/>
          </a:xfrm>
        </p:grpSpPr>
        <p:sp>
          <p:nvSpPr>
            <p:cNvPr id="31841" name="Text Box 123"/>
            <p:cNvSpPr txBox="1">
              <a:spLocks noChangeArrowheads="1"/>
            </p:cNvSpPr>
            <p:nvPr/>
          </p:nvSpPr>
          <p:spPr bwMode="auto">
            <a:xfrm>
              <a:off x="5034" y="1082"/>
              <a:ext cx="726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"/>
                </a:spcBef>
              </a:pPr>
              <a:r>
                <a:rPr lang="en-US" altLang="en-US" sz="1950" b="1">
                  <a:solidFill>
                    <a:srgbClr val="0000FF"/>
                  </a:solidFill>
                  <a:latin typeface="+mn-lt"/>
                </a:rPr>
                <a:t>Korea</a:t>
              </a:r>
            </a:p>
            <a:p>
              <a:pPr eaLnBrk="1" hangingPunct="1">
                <a:lnSpc>
                  <a:spcPct val="85000"/>
                </a:lnSpc>
                <a:spcBef>
                  <a:spcPct val="5000"/>
                </a:spcBef>
              </a:pPr>
              <a:r>
                <a:rPr lang="en-US" altLang="en-US" sz="1950" b="1">
                  <a:solidFill>
                    <a:srgbClr val="0000FF"/>
                  </a:solidFill>
                  <a:latin typeface="+mn-lt"/>
                </a:rPr>
                <a:t>Japan</a:t>
              </a:r>
            </a:p>
            <a:p>
              <a:pPr eaLnBrk="1" hangingPunct="1">
                <a:lnSpc>
                  <a:spcPct val="85000"/>
                </a:lnSpc>
                <a:spcBef>
                  <a:spcPct val="5000"/>
                </a:spcBef>
              </a:pPr>
              <a:r>
                <a:rPr lang="en-US" altLang="en-US" sz="1950" b="1">
                  <a:solidFill>
                    <a:srgbClr val="0000FF"/>
                  </a:solidFill>
                  <a:latin typeface="+mn-lt"/>
                </a:rPr>
                <a:t>China</a:t>
              </a:r>
              <a:endParaRPr lang="de-DE" altLang="en-US" sz="1950" b="1">
                <a:solidFill>
                  <a:srgbClr val="0000FF"/>
                </a:solidFill>
                <a:latin typeface="+mn-lt"/>
              </a:endParaRPr>
            </a:p>
          </p:txBody>
        </p:sp>
        <p:pic>
          <p:nvPicPr>
            <p:cNvPr id="31842" name="Picture 124" descr="MCj028692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1615"/>
              <a:ext cx="83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819" name="Picture 1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25" y="2317156"/>
            <a:ext cx="995759" cy="29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0" name="Text Box 126"/>
          <p:cNvSpPr txBox="1">
            <a:spLocks noChangeArrowheads="1"/>
          </p:cNvSpPr>
          <p:nvPr/>
        </p:nvSpPr>
        <p:spPr bwMode="auto">
          <a:xfrm>
            <a:off x="2015173" y="36829"/>
            <a:ext cx="5645646" cy="5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925" b="1" dirty="0">
                <a:solidFill>
                  <a:srgbClr val="CC0000"/>
                </a:solidFill>
                <a:latin typeface="+mn-lt"/>
              </a:rPr>
              <a:t>CROSS-NATIONAL ANALYSIS</a:t>
            </a:r>
          </a:p>
        </p:txBody>
      </p:sp>
      <p:pic>
        <p:nvPicPr>
          <p:cNvPr id="65663" name="Picture 127" descr="MCj0195238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48" y="3487045"/>
            <a:ext cx="850007" cy="5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64" name="Text Box 128"/>
          <p:cNvSpPr txBox="1">
            <a:spLocks noChangeArrowheads="1"/>
          </p:cNvSpPr>
          <p:nvPr/>
        </p:nvSpPr>
        <p:spPr bwMode="auto">
          <a:xfrm>
            <a:off x="7762280" y="3897214"/>
            <a:ext cx="87709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solidFill>
                  <a:srgbClr val="0000FF"/>
                </a:solidFill>
                <a:latin typeface="+mn-lt"/>
              </a:rPr>
              <a:t>India</a:t>
            </a:r>
          </a:p>
        </p:txBody>
      </p:sp>
      <p:pic>
        <p:nvPicPr>
          <p:cNvPr id="65665" name="Picture 129" descr="MCj0349411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45" y="1498104"/>
            <a:ext cx="1580059" cy="122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66" name="Text Box 130"/>
          <p:cNvSpPr txBox="1">
            <a:spLocks noChangeArrowheads="1"/>
          </p:cNvSpPr>
          <p:nvPr/>
        </p:nvSpPr>
        <p:spPr bwMode="auto">
          <a:xfrm>
            <a:off x="1910259" y="1966318"/>
            <a:ext cx="87709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950" b="1">
                <a:solidFill>
                  <a:schemeClr val="bg1"/>
                </a:solidFill>
                <a:latin typeface="+mn-lt"/>
              </a:rPr>
              <a:t>USA</a:t>
            </a:r>
          </a:p>
        </p:txBody>
      </p:sp>
      <p:sp>
        <p:nvSpPr>
          <p:cNvPr id="31825" name="Text Box 133"/>
          <p:cNvSpPr txBox="1">
            <a:spLocks noChangeArrowheads="1"/>
          </p:cNvSpPr>
          <p:nvPr/>
        </p:nvSpPr>
        <p:spPr bwMode="auto">
          <a:xfrm>
            <a:off x="780454" y="3311625"/>
            <a:ext cx="3196405" cy="3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88" b="1" dirty="0">
                <a:solidFill>
                  <a:srgbClr val="C00000"/>
                </a:solidFill>
                <a:latin typeface="+mn-lt"/>
              </a:rPr>
              <a:t>Wave 3: 2008/09: </a:t>
            </a:r>
            <a:r>
              <a:rPr lang="en-US" altLang="en-US" sz="1788" b="1" i="1" dirty="0">
                <a:latin typeface="+mn-lt"/>
              </a:rPr>
              <a:t>Life histories</a:t>
            </a:r>
            <a:endParaRPr lang="en-US" altLang="en-US" sz="1788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826" name="Text Box 135"/>
          <p:cNvSpPr txBox="1">
            <a:spLocks noChangeArrowheads="1"/>
          </p:cNvSpPr>
          <p:nvPr/>
        </p:nvSpPr>
        <p:spPr bwMode="auto">
          <a:xfrm>
            <a:off x="777018" y="3831780"/>
            <a:ext cx="3331134" cy="3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1869" b="1" dirty="0">
                <a:solidFill>
                  <a:srgbClr val="C00000"/>
                </a:solidFill>
                <a:latin typeface="+mn-lt"/>
              </a:rPr>
              <a:t>Wave 4: 2010/11: </a:t>
            </a:r>
            <a:r>
              <a:rPr lang="de-DE" altLang="en-US" sz="1869" b="1" i="1" dirty="0">
                <a:latin typeface="+mn-lt"/>
              </a:rPr>
              <a:t>16 countries</a:t>
            </a:r>
          </a:p>
        </p:txBody>
      </p:sp>
      <p:grpSp>
        <p:nvGrpSpPr>
          <p:cNvPr id="31828" name="Group 137"/>
          <p:cNvGrpSpPr>
            <a:grpSpLocks/>
          </p:cNvGrpSpPr>
          <p:nvPr/>
        </p:nvGrpSpPr>
        <p:grpSpPr bwMode="auto">
          <a:xfrm>
            <a:off x="4366121" y="2064346"/>
            <a:ext cx="3394869" cy="3433564"/>
            <a:chOff x="2426" y="1117"/>
            <a:chExt cx="2632" cy="2662"/>
          </a:xfrm>
        </p:grpSpPr>
        <p:sp>
          <p:nvSpPr>
            <p:cNvPr id="31830" name="Text Box 138"/>
            <p:cNvSpPr txBox="1">
              <a:spLocks noChangeArrowheads="1"/>
            </p:cNvSpPr>
            <p:nvPr/>
          </p:nvSpPr>
          <p:spPr bwMode="auto">
            <a:xfrm>
              <a:off x="3968" y="1117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SE</a:t>
              </a:r>
            </a:p>
          </p:txBody>
        </p:sp>
        <p:sp>
          <p:nvSpPr>
            <p:cNvPr id="31831" name="Text Box 139"/>
            <p:cNvSpPr txBox="1">
              <a:spLocks noChangeArrowheads="1"/>
            </p:cNvSpPr>
            <p:nvPr/>
          </p:nvSpPr>
          <p:spPr bwMode="auto">
            <a:xfrm>
              <a:off x="3379" y="1661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DK</a:t>
              </a:r>
            </a:p>
          </p:txBody>
        </p:sp>
        <p:sp>
          <p:nvSpPr>
            <p:cNvPr id="31832" name="Text Box 140"/>
            <p:cNvSpPr txBox="1">
              <a:spLocks noChangeArrowheads="1"/>
            </p:cNvSpPr>
            <p:nvPr/>
          </p:nvSpPr>
          <p:spPr bwMode="auto">
            <a:xfrm>
              <a:off x="3560" y="2160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DE</a:t>
              </a:r>
            </a:p>
          </p:txBody>
        </p:sp>
        <p:sp>
          <p:nvSpPr>
            <p:cNvPr id="31833" name="Text Box 141"/>
            <p:cNvSpPr txBox="1">
              <a:spLocks noChangeArrowheads="1"/>
            </p:cNvSpPr>
            <p:nvPr/>
          </p:nvSpPr>
          <p:spPr bwMode="auto">
            <a:xfrm>
              <a:off x="3379" y="2568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CH</a:t>
              </a:r>
            </a:p>
          </p:txBody>
        </p:sp>
        <p:sp>
          <p:nvSpPr>
            <p:cNvPr id="31834" name="Text Box 142"/>
            <p:cNvSpPr txBox="1">
              <a:spLocks noChangeArrowheads="1"/>
            </p:cNvSpPr>
            <p:nvPr/>
          </p:nvSpPr>
          <p:spPr bwMode="auto">
            <a:xfrm>
              <a:off x="3832" y="2568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AT</a:t>
              </a:r>
            </a:p>
          </p:txBody>
        </p:sp>
        <p:sp>
          <p:nvSpPr>
            <p:cNvPr id="31835" name="Text Box 143"/>
            <p:cNvSpPr txBox="1">
              <a:spLocks noChangeArrowheads="1"/>
            </p:cNvSpPr>
            <p:nvPr/>
          </p:nvSpPr>
          <p:spPr bwMode="auto">
            <a:xfrm>
              <a:off x="2971" y="2523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FR</a:t>
              </a:r>
            </a:p>
          </p:txBody>
        </p:sp>
        <p:sp>
          <p:nvSpPr>
            <p:cNvPr id="31836" name="Text Box 144"/>
            <p:cNvSpPr txBox="1">
              <a:spLocks noChangeArrowheads="1"/>
            </p:cNvSpPr>
            <p:nvPr/>
          </p:nvSpPr>
          <p:spPr bwMode="auto">
            <a:xfrm>
              <a:off x="2426" y="3022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SP</a:t>
              </a:r>
            </a:p>
          </p:txBody>
        </p:sp>
        <p:sp>
          <p:nvSpPr>
            <p:cNvPr id="31837" name="Text Box 145"/>
            <p:cNvSpPr txBox="1">
              <a:spLocks noChangeArrowheads="1"/>
            </p:cNvSpPr>
            <p:nvPr/>
          </p:nvSpPr>
          <p:spPr bwMode="auto">
            <a:xfrm>
              <a:off x="3650" y="2931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IT</a:t>
              </a:r>
            </a:p>
          </p:txBody>
        </p:sp>
        <p:sp>
          <p:nvSpPr>
            <p:cNvPr id="31838" name="Text Box 146"/>
            <p:cNvSpPr txBox="1">
              <a:spLocks noChangeArrowheads="1"/>
            </p:cNvSpPr>
            <p:nvPr/>
          </p:nvSpPr>
          <p:spPr bwMode="auto">
            <a:xfrm>
              <a:off x="4649" y="3475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GR</a:t>
              </a:r>
            </a:p>
          </p:txBody>
        </p:sp>
        <p:sp>
          <p:nvSpPr>
            <p:cNvPr id="31839" name="Text Box 147"/>
            <p:cNvSpPr txBox="1">
              <a:spLocks noChangeArrowheads="1"/>
            </p:cNvSpPr>
            <p:nvPr/>
          </p:nvSpPr>
          <p:spPr bwMode="auto">
            <a:xfrm>
              <a:off x="3152" y="2205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BE</a:t>
              </a:r>
            </a:p>
          </p:txBody>
        </p:sp>
        <p:sp>
          <p:nvSpPr>
            <p:cNvPr id="31840" name="Text Box 148"/>
            <p:cNvSpPr txBox="1">
              <a:spLocks noChangeArrowheads="1"/>
            </p:cNvSpPr>
            <p:nvPr/>
          </p:nvSpPr>
          <p:spPr bwMode="auto">
            <a:xfrm>
              <a:off x="3334" y="1979"/>
              <a:ext cx="40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950" b="1">
                  <a:latin typeface="+mn-lt"/>
                </a:rPr>
                <a:t>NL</a:t>
              </a:r>
            </a:p>
          </p:txBody>
        </p:sp>
      </p:grpSp>
      <p:sp>
        <p:nvSpPr>
          <p:cNvPr id="65685" name="Text Box 149"/>
          <p:cNvSpPr txBox="1">
            <a:spLocks noChangeArrowheads="1"/>
          </p:cNvSpPr>
          <p:nvPr/>
        </p:nvSpPr>
        <p:spPr bwMode="auto">
          <a:xfrm>
            <a:off x="5538590" y="3692129"/>
            <a:ext cx="581720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625" b="1">
                <a:latin typeface="+mn-lt"/>
              </a:rPr>
              <a:t>LUX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82437" y="4709416"/>
            <a:ext cx="2920704" cy="36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88" b="1" dirty="0" err="1">
                <a:solidFill>
                  <a:srgbClr val="C00000"/>
                </a:solidFill>
                <a:latin typeface="+mn-lt"/>
              </a:rPr>
              <a:t>Wave</a:t>
            </a:r>
            <a:r>
              <a:rPr lang="it-IT" sz="1788" b="1" dirty="0">
                <a:solidFill>
                  <a:srgbClr val="C00000"/>
                </a:solidFill>
                <a:latin typeface="+mn-lt"/>
              </a:rPr>
              <a:t> 6: 2015: </a:t>
            </a:r>
            <a:r>
              <a:rPr lang="it-IT" sz="1788" b="1" i="1" dirty="0">
                <a:latin typeface="+mn-lt"/>
              </a:rPr>
              <a:t>18 </a:t>
            </a:r>
            <a:r>
              <a:rPr lang="it-IT" sz="1788" b="1" i="1" dirty="0" err="1">
                <a:latin typeface="+mn-lt"/>
              </a:rPr>
              <a:t>countries</a:t>
            </a:r>
            <a:endParaRPr lang="en-GB" sz="1788" b="1" i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87220" y="4284920"/>
            <a:ext cx="2825258" cy="36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88" b="1" dirty="0" err="1">
                <a:solidFill>
                  <a:srgbClr val="C00000"/>
                </a:solidFill>
                <a:latin typeface="+mn-lt"/>
              </a:rPr>
              <a:t>Wave</a:t>
            </a:r>
            <a:r>
              <a:rPr lang="it-IT" sz="1788" b="1" dirty="0">
                <a:solidFill>
                  <a:srgbClr val="C00000"/>
                </a:solidFill>
                <a:latin typeface="+mn-lt"/>
              </a:rPr>
              <a:t> 5: 2013 </a:t>
            </a:r>
            <a:endParaRPr lang="en-GB" sz="1788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647" grpId="0" animBg="1"/>
      <p:bldP spid="65648" grpId="0" animBg="1"/>
      <p:bldP spid="65649" grpId="0" animBg="1"/>
      <p:bldP spid="65650" grpId="0"/>
      <p:bldP spid="65651" grpId="0"/>
      <p:bldP spid="65652" grpId="0"/>
      <p:bldP spid="65653" grpId="0"/>
      <p:bldP spid="65664" grpId="0"/>
      <p:bldP spid="65666" grpId="0"/>
      <p:bldP spid="656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72480" y="980728"/>
            <a:ext cx="8928991" cy="469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70000"/>
              </a:spcBef>
              <a:buClr>
                <a:schemeClr val="tx1"/>
              </a:buClr>
            </a:pPr>
            <a:r>
              <a:rPr lang="de-DE" altLang="en-US" b="1" i="1" dirty="0">
                <a:solidFill>
                  <a:srgbClr val="CC0000"/>
                </a:solidFill>
                <a:latin typeface="Calibri" panose="020F0502020204030204" pitchFamily="34" charset="0"/>
              </a:rPr>
              <a:t>1. </a:t>
            </a:r>
            <a:r>
              <a:rPr lang="de-DE" altLang="en-US" b="1" i="1" dirty="0" err="1">
                <a:solidFill>
                  <a:srgbClr val="CC0000"/>
                </a:solidFill>
                <a:latin typeface="Calibri" panose="020F0502020204030204" pitchFamily="34" charset="0"/>
              </a:rPr>
              <a:t>Health-psychological</a:t>
            </a:r>
            <a:r>
              <a:rPr lang="de-DE" altLang="en-US" b="1" i="1" dirty="0">
                <a:solidFill>
                  <a:srgbClr val="CC0000"/>
                </a:solidFill>
                <a:latin typeface="Calibri" panose="020F0502020204030204" pitchFamily="34" charset="0"/>
              </a:rPr>
              <a:t> variables:</a:t>
            </a:r>
            <a:r>
              <a:rPr lang="de-DE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  <a:r>
              <a:rPr lang="de-DE" altLang="en-US" dirty="0" err="1">
                <a:latin typeface="Calibri" panose="020F0502020204030204" pitchFamily="34" charset="0"/>
              </a:rPr>
              <a:t>s</a:t>
            </a:r>
            <a:r>
              <a:rPr lang="de-DE" altLang="en-US" i="1" dirty="0" err="1">
                <a:latin typeface="Calibri" panose="020F0502020204030204" pitchFamily="34" charset="0"/>
              </a:rPr>
              <a:t>elf-reported</a:t>
            </a:r>
            <a:r>
              <a:rPr lang="de-DE" altLang="en-US" i="1" dirty="0">
                <a:latin typeface="Calibri" panose="020F0502020204030204" pitchFamily="34" charset="0"/>
              </a:rPr>
              <a:t> </a:t>
            </a:r>
            <a:r>
              <a:rPr lang="de-DE" altLang="en-US" i="1" dirty="0" err="1">
                <a:latin typeface="Calibri" panose="020F0502020204030204" pitchFamily="34" charset="0"/>
              </a:rPr>
              <a:t>health</a:t>
            </a:r>
            <a:r>
              <a:rPr lang="de-DE" altLang="en-US" i="1" dirty="0">
                <a:latin typeface="Calibri" panose="020F0502020204030204" pitchFamily="34" charset="0"/>
              </a:rPr>
              <a:t>, </a:t>
            </a:r>
            <a:r>
              <a:rPr lang="de-DE" altLang="en-US" i="1" dirty="0" err="1">
                <a:latin typeface="Calibri" panose="020F0502020204030204" pitchFamily="34" charset="0"/>
              </a:rPr>
              <a:t>p</a:t>
            </a:r>
            <a:r>
              <a:rPr lang="de-DE" altLang="en-US" dirty="0" err="1">
                <a:latin typeface="Calibri" panose="020F0502020204030204" pitchFamily="34" charset="0"/>
              </a:rPr>
              <a:t>hysical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functioning</a:t>
            </a:r>
            <a:r>
              <a:rPr lang="de-DE" altLang="en-US" dirty="0">
                <a:latin typeface="Calibri" panose="020F0502020204030204" pitchFamily="34" charset="0"/>
              </a:rPr>
              <a:t>, mental </a:t>
            </a:r>
            <a:r>
              <a:rPr lang="de-DE" altLang="en-US" dirty="0" err="1">
                <a:latin typeface="Calibri" panose="020F0502020204030204" pitchFamily="34" charset="0"/>
              </a:rPr>
              <a:t>health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and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cognition</a:t>
            </a:r>
            <a:r>
              <a:rPr lang="de-DE" altLang="en-US" dirty="0">
                <a:latin typeface="Calibri" panose="020F0502020204030204" pitchFamily="34" charset="0"/>
              </a:rPr>
              <a:t>, </a:t>
            </a:r>
            <a:endParaRPr lang="de-DE" altLang="en-US" b="1" i="1" dirty="0">
              <a:solidFill>
                <a:srgbClr val="CC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ct val="70000"/>
              </a:spcBef>
              <a:buClr>
                <a:schemeClr val="tx1"/>
              </a:buClr>
            </a:pPr>
            <a:r>
              <a:rPr lang="de-DE" altLang="en-US" b="1" i="1" dirty="0">
                <a:solidFill>
                  <a:srgbClr val="CC0000"/>
                </a:solidFill>
                <a:latin typeface="Calibri" panose="020F0502020204030204" pitchFamily="34" charset="0"/>
              </a:rPr>
              <a:t>2.</a:t>
            </a:r>
            <a:r>
              <a:rPr lang="de-DE" altLang="en-US" b="1" i="1" dirty="0">
                <a:solidFill>
                  <a:srgbClr val="FF9933"/>
                </a:solidFill>
                <a:latin typeface="Calibri" panose="020F0502020204030204" pitchFamily="34" charset="0"/>
              </a:rPr>
              <a:t> </a:t>
            </a:r>
            <a:r>
              <a:rPr lang="de-DE" altLang="en-US" b="1" i="1" dirty="0" err="1">
                <a:solidFill>
                  <a:srgbClr val="CC0000"/>
                </a:solidFill>
                <a:latin typeface="Calibri" panose="020F0502020204030204" pitchFamily="34" charset="0"/>
              </a:rPr>
              <a:t>Economic</a:t>
            </a:r>
            <a:r>
              <a:rPr lang="de-DE" altLang="en-US" b="1" i="1" dirty="0">
                <a:solidFill>
                  <a:srgbClr val="CC0000"/>
                </a:solidFill>
                <a:latin typeface="Calibri" panose="020F0502020204030204" pitchFamily="34" charset="0"/>
              </a:rPr>
              <a:t> variables:</a:t>
            </a:r>
            <a:r>
              <a:rPr lang="de-DE" altLang="en-US" dirty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  <a:r>
              <a:rPr lang="de-DE" altLang="en-US" dirty="0" err="1">
                <a:latin typeface="Calibri" panose="020F0502020204030204" pitchFamily="34" charset="0"/>
              </a:rPr>
              <a:t>Current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work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activity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and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job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characteristic</a:t>
            </a:r>
            <a:r>
              <a:rPr lang="de-DE" altLang="en-US" dirty="0">
                <a:latin typeface="Calibri" panose="020F0502020204030204" pitchFamily="34" charset="0"/>
              </a:rPr>
              <a:t>, </a:t>
            </a:r>
            <a:r>
              <a:rPr lang="de-DE" altLang="en-US" dirty="0" err="1">
                <a:latin typeface="Calibri" panose="020F0502020204030204" pitchFamily="34" charset="0"/>
              </a:rPr>
              <a:t>employment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history</a:t>
            </a:r>
            <a:r>
              <a:rPr lang="de-DE" altLang="en-US" dirty="0">
                <a:latin typeface="Calibri" panose="020F0502020204030204" pitchFamily="34" charset="0"/>
              </a:rPr>
              <a:t>, </a:t>
            </a:r>
            <a:r>
              <a:rPr lang="de-DE" altLang="en-US" dirty="0" err="1">
                <a:latin typeface="Calibri" panose="020F0502020204030204" pitchFamily="34" charset="0"/>
              </a:rPr>
              <a:t>pension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rights</a:t>
            </a:r>
            <a:r>
              <a:rPr lang="de-DE" altLang="en-US" dirty="0">
                <a:latin typeface="Calibri" panose="020F0502020204030204" pitchFamily="34" charset="0"/>
              </a:rPr>
              <a:t>,</a:t>
            </a:r>
          </a:p>
          <a:p>
            <a:pPr eaLnBrk="1" hangingPunct="1">
              <a:lnSpc>
                <a:spcPct val="125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n-US" alt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3. Family and Social Network:  </a:t>
            </a:r>
            <a:r>
              <a:rPr lang="en-US" altLang="en-US" dirty="0">
                <a:latin typeface="Calibri" panose="020F0502020204030204" pitchFamily="34" charset="0"/>
              </a:rPr>
              <a:t>Family structure, assistance within families, intergenerational transfers of assets, </a:t>
            </a:r>
            <a:r>
              <a:rPr lang="de-DE" altLang="en-US" dirty="0">
                <a:latin typeface="Calibri" panose="020F0502020204030204" pitchFamily="34" charset="0"/>
              </a:rPr>
              <a:t>plus </a:t>
            </a:r>
            <a:r>
              <a:rPr lang="de-DE" altLang="en-US" dirty="0" err="1">
                <a:latin typeface="Calibri" panose="020F0502020204030204" pitchFamily="34" charset="0"/>
              </a:rPr>
              <a:t>personality</a:t>
            </a:r>
            <a:r>
              <a:rPr lang="de-DE" altLang="en-US" dirty="0">
                <a:latin typeface="Calibri" panose="020F0502020204030204" pitchFamily="34" charset="0"/>
              </a:rPr>
              <a:t> </a:t>
            </a:r>
            <a:r>
              <a:rPr lang="de-DE" altLang="en-US" dirty="0" err="1">
                <a:latin typeface="Calibri" panose="020F0502020204030204" pitchFamily="34" charset="0"/>
              </a:rPr>
              <a:t>data</a:t>
            </a: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ct val="70000"/>
              </a:spcBef>
              <a:buClr>
                <a:schemeClr val="tx1"/>
              </a:buClr>
            </a:pPr>
            <a:r>
              <a:rPr lang="en-US" altLang="en-US" b="1" i="1" dirty="0">
                <a:solidFill>
                  <a:srgbClr val="C00000"/>
                </a:solidFill>
                <a:latin typeface="Calibri" panose="020F0502020204030204" pitchFamily="34" charset="0"/>
              </a:rPr>
              <a:t>4. Demographic data</a:t>
            </a:r>
            <a:r>
              <a:rPr lang="en-US" altLang="en-US" dirty="0">
                <a:latin typeface="Calibri" panose="020F0502020204030204" pitchFamily="34" charset="0"/>
              </a:rPr>
              <a:t>:  age, gender, marital status..., housing, education….</a:t>
            </a:r>
          </a:p>
          <a:p>
            <a:pPr eaLnBrk="1" hangingPunct="1">
              <a:lnSpc>
                <a:spcPct val="125000"/>
              </a:lnSpc>
              <a:spcBef>
                <a:spcPct val="70000"/>
              </a:spcBef>
              <a:buClr>
                <a:schemeClr val="tx1"/>
              </a:buClr>
            </a:pPr>
            <a:r>
              <a:rPr lang="de-DE" altLang="en-US" dirty="0"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ct val="30000"/>
              </a:spcBef>
              <a:buClr>
                <a:schemeClr val="tx1"/>
              </a:buClr>
            </a:pPr>
            <a:endParaRPr lang="de-DE" altLang="en-US" dirty="0">
              <a:latin typeface="Calibri" panose="020F0502020204030204" pitchFamily="34" charset="0"/>
            </a:endParaRPr>
          </a:p>
          <a:p>
            <a:pPr marL="457200" indent="-457200" eaLnBrk="1" hangingPunct="1">
              <a:spcBef>
                <a:spcPct val="30000"/>
              </a:spcBef>
              <a:buClr>
                <a:schemeClr val="tx1"/>
              </a:buClr>
              <a:buAutoNum type="arabicPeriod"/>
            </a:pPr>
            <a:endParaRPr lang="de-DE" altLang="en-US" sz="2275" dirty="0">
              <a:latin typeface="Calibri" panose="020F0502020204030204" pitchFamily="34" charset="0"/>
            </a:endParaRP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568624" y="116632"/>
            <a:ext cx="6145795" cy="5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925" b="1" dirty="0">
                <a:solidFill>
                  <a:srgbClr val="CC0000"/>
                </a:solidFill>
                <a:latin typeface="+mj-lt"/>
              </a:rPr>
              <a:t>MULTIDISCIPLINARY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1509957" y="116632"/>
            <a:ext cx="6686550" cy="9286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en-US" sz="2925" dirty="0">
                <a:solidFill>
                  <a:srgbClr val="CC0000"/>
                </a:solidFill>
                <a:latin typeface="+mj-lt"/>
                <a:ea typeface="ＭＳ Ｐゴシック" panose="020B0600070205080204" pitchFamily="34" charset="-128"/>
              </a:rPr>
              <a:t>EMPLOYED VS. RETIRED – EUROPE </a:t>
            </a:r>
            <a:br>
              <a:rPr lang="it-IT" altLang="en-US" sz="2925" dirty="0">
                <a:solidFill>
                  <a:srgbClr val="CC0000"/>
                </a:solidFill>
                <a:latin typeface="+mj-lt"/>
                <a:ea typeface="ＭＳ Ｐゴシック" panose="020B0600070205080204" pitchFamily="34" charset="-128"/>
              </a:rPr>
            </a:br>
            <a:r>
              <a:rPr lang="it-IT" altLang="en-US" sz="1800" dirty="0">
                <a:solidFill>
                  <a:srgbClr val="CC0000"/>
                </a:solidFill>
                <a:latin typeface="+mj-lt"/>
                <a:ea typeface="ＭＳ Ｐゴシック" panose="020B0600070205080204" pitchFamily="34" charset="-128"/>
              </a:rPr>
              <a:t>SHARE SAMPLE WAVE 5 (2013)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19" y="1045320"/>
            <a:ext cx="7714515" cy="533600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+mj-lt"/>
              </a:rPr>
              <a:t>EMPLOYED VS. RETIRED - CHINA </a:t>
            </a:r>
            <a:br>
              <a:rPr lang="it-IT" sz="3200" dirty="0">
                <a:solidFill>
                  <a:srgbClr val="C00000"/>
                </a:solidFill>
                <a:latin typeface="+mj-lt"/>
              </a:rPr>
            </a:br>
            <a:r>
              <a:rPr lang="it-IT" sz="2700" dirty="0">
                <a:solidFill>
                  <a:srgbClr val="C00000"/>
                </a:solidFill>
                <a:latin typeface="+mj-lt"/>
              </a:rPr>
              <a:t>CHARLS WAVE 2 (2013)</a:t>
            </a:r>
            <a:endParaRPr lang="en-GB" sz="27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119" y="1052736"/>
            <a:ext cx="723283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12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592738" y="260648"/>
            <a:ext cx="6686550" cy="456605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sz="2925" dirty="0">
                <a:solidFill>
                  <a:srgbClr val="CC0000"/>
                </a:solidFill>
                <a:latin typeface="+mj-lt"/>
                <a:cs typeface="Tw Cen MT"/>
              </a:rPr>
              <a:t>CONCLUSIONS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560512" y="980729"/>
            <a:ext cx="8568952" cy="485899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it-IT" dirty="0"/>
          </a:p>
          <a:p>
            <a:pPr eaLnBrk="1" hangingPunct="1"/>
            <a:r>
              <a:rPr lang="en-US" dirty="0">
                <a:latin typeface="+mn-lt"/>
                <a:cs typeface="Tw Cen MT"/>
              </a:rPr>
              <a:t>Individuals want to maintain a STABLE level of consumption in old age. </a:t>
            </a:r>
          </a:p>
          <a:p>
            <a:pPr eaLnBrk="1" hangingPunct="1"/>
            <a:r>
              <a:rPr lang="it-IT" dirty="0">
                <a:latin typeface="+mn-lt"/>
                <a:cs typeface="Tw Cen MT"/>
              </a:rPr>
              <a:t>Public (</a:t>
            </a:r>
            <a:r>
              <a:rPr lang="it-IT" dirty="0" err="1">
                <a:latin typeface="+mn-lt"/>
                <a:cs typeface="Tw Cen MT"/>
              </a:rPr>
              <a:t>mandatory</a:t>
            </a:r>
            <a:r>
              <a:rPr lang="it-IT" dirty="0">
                <a:latin typeface="+mn-lt"/>
                <a:cs typeface="Tw Cen MT"/>
              </a:rPr>
              <a:t>) </a:t>
            </a:r>
            <a:r>
              <a:rPr lang="it-IT" dirty="0" err="1">
                <a:latin typeface="+mn-lt"/>
                <a:cs typeface="Tw Cen MT"/>
              </a:rPr>
              <a:t>pensions</a:t>
            </a:r>
            <a:r>
              <a:rPr lang="it-IT" dirty="0">
                <a:latin typeface="+mn-lt"/>
                <a:cs typeface="Tw Cen MT"/>
              </a:rPr>
              <a:t> are the first pillar, </a:t>
            </a:r>
            <a:r>
              <a:rPr lang="it-IT" dirty="0" err="1">
                <a:latin typeface="+mn-lt"/>
                <a:cs typeface="Tw Cen MT"/>
              </a:rPr>
              <a:t>but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given</a:t>
            </a:r>
            <a:r>
              <a:rPr lang="it-IT" dirty="0">
                <a:latin typeface="+mn-lt"/>
                <a:cs typeface="Tw Cen MT"/>
              </a:rPr>
              <a:t> the </a:t>
            </a:r>
            <a:r>
              <a:rPr lang="it-IT" dirty="0" err="1">
                <a:latin typeface="+mn-lt"/>
                <a:cs typeface="Tw Cen MT"/>
              </a:rPr>
              <a:t>demographic</a:t>
            </a:r>
            <a:r>
              <a:rPr lang="it-IT" dirty="0">
                <a:latin typeface="+mn-lt"/>
                <a:cs typeface="Tw Cen MT"/>
              </a:rPr>
              <a:t> pressure and </a:t>
            </a:r>
            <a:r>
              <a:rPr lang="it-IT" dirty="0" err="1">
                <a:latin typeface="+mn-lt"/>
                <a:cs typeface="Tw Cen MT"/>
              </a:rPr>
              <a:t>teh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labour</a:t>
            </a:r>
            <a:r>
              <a:rPr lang="it-IT" dirty="0">
                <a:latin typeface="+mn-lt"/>
                <a:cs typeface="Tw Cen MT"/>
              </a:rPr>
              <a:t> market </a:t>
            </a:r>
            <a:r>
              <a:rPr lang="it-IT" dirty="0" err="1">
                <a:latin typeface="+mn-lt"/>
                <a:cs typeface="Tw Cen MT"/>
              </a:rPr>
              <a:t>conditions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they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may</a:t>
            </a:r>
            <a:r>
              <a:rPr lang="it-IT" dirty="0">
                <a:latin typeface="+mn-lt"/>
                <a:cs typeface="Tw Cen MT"/>
              </a:rPr>
              <a:t> be </a:t>
            </a:r>
            <a:r>
              <a:rPr lang="it-IT" dirty="0" err="1">
                <a:latin typeface="+mn-lt"/>
                <a:cs typeface="Tw Cen MT"/>
              </a:rPr>
              <a:t>inadeuqate</a:t>
            </a:r>
            <a:r>
              <a:rPr lang="it-IT" dirty="0">
                <a:latin typeface="+mn-lt"/>
                <a:cs typeface="Tw Cen MT"/>
              </a:rPr>
              <a:t>. </a:t>
            </a:r>
            <a:r>
              <a:rPr lang="it-IT" dirty="0" err="1">
                <a:latin typeface="+mn-lt"/>
                <a:cs typeface="Tw Cen MT"/>
              </a:rPr>
              <a:t>Likely</a:t>
            </a:r>
            <a:r>
              <a:rPr lang="it-IT" dirty="0">
                <a:latin typeface="+mn-lt"/>
                <a:cs typeface="Tw Cen MT"/>
              </a:rPr>
              <a:t> to </a:t>
            </a:r>
            <a:r>
              <a:rPr lang="it-IT" dirty="0" err="1">
                <a:latin typeface="+mn-lt"/>
                <a:cs typeface="Tw Cen MT"/>
              </a:rPr>
              <a:t>fall</a:t>
            </a:r>
            <a:r>
              <a:rPr lang="it-IT" dirty="0">
                <a:latin typeface="+mn-lt"/>
                <a:cs typeface="Tw Cen MT"/>
              </a:rPr>
              <a:t> in the future.</a:t>
            </a:r>
          </a:p>
          <a:p>
            <a:pPr eaLnBrk="1" hangingPunct="1"/>
            <a:r>
              <a:rPr lang="it-IT" dirty="0">
                <a:latin typeface="+mn-lt"/>
                <a:cs typeface="Tw Cen MT"/>
              </a:rPr>
              <a:t>The </a:t>
            </a:r>
            <a:r>
              <a:rPr lang="it-IT" dirty="0" err="1">
                <a:latin typeface="+mn-lt"/>
                <a:cs typeface="Tw Cen MT"/>
              </a:rPr>
              <a:t>second</a:t>
            </a:r>
            <a:r>
              <a:rPr lang="it-IT" dirty="0">
                <a:latin typeface="+mn-lt"/>
                <a:cs typeface="Tw Cen MT"/>
              </a:rPr>
              <a:t> and </a:t>
            </a:r>
            <a:r>
              <a:rPr lang="it-IT" dirty="0" err="1">
                <a:latin typeface="+mn-lt"/>
                <a:cs typeface="Tw Cen MT"/>
              </a:rPr>
              <a:t>third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pillars</a:t>
            </a:r>
            <a:r>
              <a:rPr lang="it-IT" dirty="0">
                <a:latin typeface="+mn-lt"/>
                <a:cs typeface="Tw Cen MT"/>
              </a:rPr>
              <a:t> are </a:t>
            </a:r>
            <a:r>
              <a:rPr lang="it-IT" dirty="0" err="1">
                <a:latin typeface="+mn-lt"/>
                <a:cs typeface="Tw Cen MT"/>
              </a:rPr>
              <a:t>very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important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but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thery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require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proper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governance</a:t>
            </a:r>
            <a:r>
              <a:rPr lang="it-IT" dirty="0">
                <a:latin typeface="+mn-lt"/>
                <a:cs typeface="Tw Cen MT"/>
              </a:rPr>
              <a:t> and </a:t>
            </a:r>
            <a:r>
              <a:rPr lang="it-IT" dirty="0" err="1">
                <a:latin typeface="+mn-lt"/>
                <a:cs typeface="Tw Cen MT"/>
              </a:rPr>
              <a:t>supervision</a:t>
            </a:r>
            <a:r>
              <a:rPr lang="it-IT" dirty="0">
                <a:latin typeface="+mn-lt"/>
                <a:cs typeface="Tw Cen MT"/>
              </a:rPr>
              <a:t> (market </a:t>
            </a:r>
            <a:r>
              <a:rPr lang="it-IT" dirty="0" err="1">
                <a:latin typeface="+mn-lt"/>
                <a:cs typeface="Tw Cen MT"/>
              </a:rPr>
              <a:t>risk</a:t>
            </a:r>
            <a:r>
              <a:rPr lang="it-IT" dirty="0">
                <a:latin typeface="+mn-lt"/>
                <a:cs typeface="Tw Cen MT"/>
              </a:rPr>
              <a:t>), some </a:t>
            </a:r>
            <a:r>
              <a:rPr lang="it-IT" dirty="0" err="1">
                <a:latin typeface="+mn-lt"/>
                <a:cs typeface="Tw Cen MT"/>
              </a:rPr>
              <a:t>level</a:t>
            </a:r>
            <a:r>
              <a:rPr lang="it-IT" dirty="0">
                <a:latin typeface="+mn-lt"/>
                <a:cs typeface="Tw Cen MT"/>
              </a:rPr>
              <a:t> of «</a:t>
            </a:r>
            <a:r>
              <a:rPr lang="it-IT" dirty="0" err="1">
                <a:latin typeface="+mn-lt"/>
                <a:cs typeface="Tw Cen MT"/>
              </a:rPr>
              <a:t>financial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literacy</a:t>
            </a:r>
            <a:r>
              <a:rPr lang="it-IT" dirty="0">
                <a:latin typeface="+mn-lt"/>
                <a:cs typeface="Tw Cen MT"/>
              </a:rPr>
              <a:t>» (</a:t>
            </a:r>
            <a:r>
              <a:rPr lang="it-IT" dirty="0" err="1">
                <a:latin typeface="+mn-lt"/>
                <a:cs typeface="Tw Cen MT"/>
              </a:rPr>
              <a:t>especially</a:t>
            </a:r>
            <a:r>
              <a:rPr lang="it-IT" dirty="0">
                <a:latin typeface="+mn-lt"/>
                <a:cs typeface="Tw Cen MT"/>
              </a:rPr>
              <a:t> </a:t>
            </a:r>
            <a:r>
              <a:rPr lang="it-IT" dirty="0" err="1">
                <a:latin typeface="+mn-lt"/>
                <a:cs typeface="Tw Cen MT"/>
              </a:rPr>
              <a:t>if</a:t>
            </a:r>
            <a:r>
              <a:rPr lang="it-IT" dirty="0">
                <a:latin typeface="+mn-lt"/>
                <a:cs typeface="Tw Cen MT"/>
              </a:rPr>
              <a:t> self-made).</a:t>
            </a:r>
          </a:p>
          <a:p>
            <a:pPr eaLnBrk="1" hangingPunct="1"/>
            <a:r>
              <a:rPr lang="it-IT" dirty="0">
                <a:latin typeface="+mn-lt"/>
                <a:cs typeface="Tw Cen MT"/>
              </a:rPr>
              <a:t>Great </a:t>
            </a:r>
            <a:r>
              <a:rPr lang="it-IT" dirty="0" err="1">
                <a:latin typeface="+mn-lt"/>
                <a:cs typeface="Tw Cen MT"/>
              </a:rPr>
              <a:t>variety</a:t>
            </a:r>
            <a:r>
              <a:rPr lang="it-IT" dirty="0">
                <a:latin typeface="+mn-lt"/>
                <a:cs typeface="Tw Cen MT"/>
              </a:rPr>
              <a:t> in Europe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1238251" y="458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0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6370" y="980661"/>
            <a:ext cx="4752654" cy="5145506"/>
          </a:xfrm>
        </p:spPr>
        <p:txBody>
          <a:bodyPr/>
          <a:lstStyle/>
          <a:p>
            <a:r>
              <a:rPr lang="it-IT" altLang="en-US" dirty="0" err="1">
                <a:latin typeface="+mn-lt"/>
              </a:rPr>
              <a:t>Increase</a:t>
            </a:r>
            <a:r>
              <a:rPr lang="it-IT" altLang="en-US" dirty="0">
                <a:latin typeface="+mn-lt"/>
              </a:rPr>
              <a:t> in the share of the </a:t>
            </a:r>
            <a:r>
              <a:rPr lang="it-IT" altLang="en-US" dirty="0" err="1">
                <a:latin typeface="+mn-lt"/>
              </a:rPr>
              <a:t>older</a:t>
            </a:r>
            <a:r>
              <a:rPr lang="it-IT" altLang="en-US" dirty="0">
                <a:latin typeface="+mn-lt"/>
              </a:rPr>
              <a:t> </a:t>
            </a:r>
            <a:r>
              <a:rPr lang="it-IT" altLang="en-US" dirty="0" err="1">
                <a:latin typeface="+mn-lt"/>
              </a:rPr>
              <a:t>people</a:t>
            </a:r>
            <a:r>
              <a:rPr lang="it-IT" altLang="en-US" dirty="0">
                <a:latin typeface="+mn-lt"/>
              </a:rPr>
              <a:t> (</a:t>
            </a:r>
            <a:r>
              <a:rPr lang="it-IT" altLang="en-US" dirty="0" err="1">
                <a:latin typeface="+mn-lt"/>
              </a:rPr>
              <a:t>increased</a:t>
            </a:r>
            <a:r>
              <a:rPr lang="it-IT" altLang="en-US" dirty="0">
                <a:latin typeface="+mn-lt"/>
              </a:rPr>
              <a:t> </a:t>
            </a:r>
            <a:r>
              <a:rPr lang="it-IT" altLang="en-US" dirty="0" err="1">
                <a:latin typeface="+mn-lt"/>
              </a:rPr>
              <a:t>longevity</a:t>
            </a:r>
            <a:r>
              <a:rPr lang="it-IT" altLang="en-US" dirty="0">
                <a:latin typeface="+mn-lt"/>
              </a:rPr>
              <a:t>, </a:t>
            </a:r>
            <a:r>
              <a:rPr lang="it-IT" altLang="en-US" dirty="0" err="1">
                <a:latin typeface="+mn-lt"/>
              </a:rPr>
              <a:t>reduction</a:t>
            </a:r>
            <a:r>
              <a:rPr lang="it-IT" altLang="en-US" dirty="0">
                <a:latin typeface="+mn-lt"/>
              </a:rPr>
              <a:t> of </a:t>
            </a:r>
            <a:r>
              <a:rPr lang="it-IT" altLang="en-US" dirty="0" err="1">
                <a:latin typeface="+mn-lt"/>
              </a:rPr>
              <a:t>fertility</a:t>
            </a:r>
            <a:r>
              <a:rPr lang="it-IT" altLang="en-US" dirty="0">
                <a:latin typeface="+mn-lt"/>
              </a:rPr>
              <a:t>)</a:t>
            </a:r>
          </a:p>
          <a:p>
            <a:r>
              <a:rPr lang="it-IT" altLang="en-US" dirty="0" err="1">
                <a:latin typeface="+mn-lt"/>
              </a:rPr>
              <a:t>Labour</a:t>
            </a:r>
            <a:r>
              <a:rPr lang="it-IT" altLang="en-US" dirty="0">
                <a:latin typeface="+mn-lt"/>
              </a:rPr>
              <a:t> market</a:t>
            </a:r>
          </a:p>
          <a:p>
            <a:r>
              <a:rPr lang="it-IT" altLang="en-US" dirty="0" err="1">
                <a:latin typeface="+mn-lt"/>
              </a:rPr>
              <a:t>Generosity</a:t>
            </a:r>
            <a:r>
              <a:rPr lang="it-IT" altLang="en-US" dirty="0">
                <a:latin typeface="+mn-lt"/>
              </a:rPr>
              <a:t> of public </a:t>
            </a:r>
            <a:r>
              <a:rPr lang="it-IT" altLang="en-US" dirty="0" err="1">
                <a:latin typeface="+mn-lt"/>
              </a:rPr>
              <a:t>pensions</a:t>
            </a:r>
            <a:r>
              <a:rPr lang="it-IT" altLang="en-US" dirty="0">
                <a:latin typeface="+mn-lt"/>
              </a:rPr>
              <a:t> (social security)</a:t>
            </a:r>
          </a:p>
          <a:p>
            <a:endParaRPr lang="it-IT" altLang="en-US" dirty="0">
              <a:latin typeface="+mn-lt"/>
            </a:endParaRPr>
          </a:p>
          <a:p>
            <a:pPr marL="0" indent="0">
              <a:buNone/>
            </a:pPr>
            <a:endParaRPr lang="it-IT" altLang="en-US" dirty="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364" y="80970"/>
            <a:ext cx="8065020" cy="648090"/>
          </a:xfrm>
        </p:spPr>
        <p:txBody>
          <a:bodyPr>
            <a:normAutofit/>
          </a:bodyPr>
          <a:lstStyle/>
          <a:p>
            <a:pPr algn="ctr"/>
            <a:r>
              <a:rPr lang="it-IT" sz="2925" dirty="0">
                <a:solidFill>
                  <a:srgbClr val="CC0000"/>
                </a:solidFill>
                <a:latin typeface="+mn-lt"/>
              </a:rPr>
              <a:t>DRIVING FORCES FOR THE PENSION CHALLENGE</a:t>
            </a:r>
            <a:endParaRPr lang="en-GB" sz="2925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884651"/>
            <a:ext cx="4185642" cy="53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53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0849" y="137662"/>
            <a:ext cx="6407944" cy="750919"/>
          </a:xfrm>
        </p:spPr>
        <p:txBody>
          <a:bodyPr>
            <a:normAutofit/>
          </a:bodyPr>
          <a:lstStyle/>
          <a:p>
            <a:pPr algn="ctr"/>
            <a:r>
              <a:rPr lang="en-US" sz="2925" dirty="0">
                <a:solidFill>
                  <a:srgbClr val="CC0000"/>
                </a:solidFill>
                <a:latin typeface="+mj-lt"/>
              </a:rPr>
              <a:t>SURVIVAL PROBABILITIES, 60+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1116" y="5886274"/>
            <a:ext cx="171190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8" i="1" dirty="0">
                <a:latin typeface="Tw Cen MT"/>
                <a:cs typeface="Tw Cen MT"/>
              </a:rPr>
              <a:t>Source: Eurostat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2520" y="980728"/>
            <a:ext cx="8208912" cy="5472608"/>
            <a:chOff x="1481466" y="764704"/>
            <a:chExt cx="9158159" cy="6279286"/>
          </a:xfrm>
        </p:grpSpPr>
        <p:grpSp>
          <p:nvGrpSpPr>
            <p:cNvPr id="13" name="Group 12"/>
            <p:cNvGrpSpPr/>
            <p:nvPr/>
          </p:nvGrpSpPr>
          <p:grpSpPr>
            <a:xfrm>
              <a:off x="1481466" y="764704"/>
              <a:ext cx="9158159" cy="3136200"/>
              <a:chOff x="1077391" y="1188069"/>
              <a:chExt cx="9158159" cy="3136200"/>
            </a:xfrm>
          </p:grpSpPr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077391" y="1567832"/>
              <a:ext cx="4584700" cy="275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6502" name="Worksheet" r:id="rId3" imgW="4584127" imgH="2755556" progId="Excel.Sheet.8">
                      <p:embed/>
                    </p:oleObj>
                  </mc:Choice>
                  <mc:Fallback>
                    <p:oleObj name="Worksheet" r:id="rId3" imgW="4584127" imgH="2755556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7391" y="1567832"/>
                            <a:ext cx="4584700" cy="2755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2235540" y="1188069"/>
                <a:ext cx="2385964" cy="329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38" dirty="0"/>
                  <a:t>Italy</a:t>
                </a:r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650850" y="1568369"/>
              <a:ext cx="4584700" cy="275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16503" name="Worksheet" r:id="rId5" imgW="4584127" imgH="2755556" progId="Excel.Sheet.8">
                      <p:embed/>
                    </p:oleObj>
                  </mc:Choice>
                  <mc:Fallback>
                    <p:oleObj name="Worksheet" r:id="rId5" imgW="4584127" imgH="2755556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50850" y="1568369"/>
                            <a:ext cx="4584700" cy="2755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6652031" y="1188069"/>
                <a:ext cx="2732318" cy="329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38" dirty="0"/>
                  <a:t>Germany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887384" y="3925730"/>
              <a:ext cx="2116583" cy="3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38" dirty="0"/>
                <a:t>Spain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3758817" y="4275390"/>
            <a:ext cx="4597400" cy="276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6504" name="Worksheet" r:id="rId7" imgW="4596825" imgH="2768254" progId="Excel.Sheet.8">
                    <p:embed/>
                  </p:oleObj>
                </mc:Choice>
                <mc:Fallback>
                  <p:oleObj name="Worksheet" r:id="rId7" imgW="4596825" imgH="2768254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8817" y="4275390"/>
                          <a:ext cx="4597400" cy="276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8626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25" dirty="0">
                <a:solidFill>
                  <a:srgbClr val="CC0000"/>
                </a:solidFill>
                <a:latin typeface="+mn-lt"/>
              </a:rPr>
              <a:t>EMPLOYMENT RATE FOR 55-64 BY 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62FFB-A3BE-47B0-B2CF-1A7AE62FE374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700353" y="1556792"/>
            <a:ext cx="134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3991" y="1615042"/>
            <a:ext cx="169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Women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1386" y="2203816"/>
          <a:ext cx="4799606" cy="287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434" name="Worksheet" r:id="rId3" imgW="4596825" imgH="2755556" progId="Excel.Sheet.12">
                  <p:embed/>
                </p:oleObj>
              </mc:Choice>
              <mc:Fallback>
                <p:oleObj name="Worksheet" r:id="rId3" imgW="4596825" imgH="275555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86" y="2203816"/>
                        <a:ext cx="4799606" cy="28771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880993" y="2189686"/>
          <a:ext cx="4848366" cy="291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435" name="Worksheet" r:id="rId5" imgW="4596825" imgH="2768254" progId="Excel.Sheet.12">
                  <p:embed/>
                </p:oleObj>
              </mc:Choice>
              <mc:Fallback>
                <p:oleObj name="Worksheet" r:id="rId5" imgW="4596825" imgH="2768254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993" y="2189686"/>
                        <a:ext cx="4848366" cy="29197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12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602631" y="-15685"/>
            <a:ext cx="6686550" cy="928688"/>
          </a:xfrm>
        </p:spPr>
        <p:txBody>
          <a:bodyPr/>
          <a:lstStyle/>
          <a:p>
            <a:pPr algn="ctr"/>
            <a:r>
              <a:rPr lang="en-US" altLang="en-US" sz="2925" dirty="0">
                <a:solidFill>
                  <a:srgbClr val="CC0000"/>
                </a:solidFill>
                <a:latin typeface="+mj-lt"/>
                <a:ea typeface="ＭＳ Ｐゴシック" panose="020B0600070205080204" pitchFamily="34" charset="-128"/>
              </a:rPr>
              <a:t>OLD AGE DEPENDENCY RATIO</a:t>
            </a: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/>
        </p:nvGraphicFramePr>
        <p:xfrm>
          <a:off x="1834064" y="1471400"/>
          <a:ext cx="6223341" cy="431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834158" y="5807473"/>
            <a:ext cx="6223497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38" i="1"/>
              <a:t>Source: </a:t>
            </a:r>
            <a:r>
              <a:rPr lang="en-US" altLang="en-US" sz="1138"/>
              <a:t>United Nations, Department of Economic and Social Affairs, Population Division, </a:t>
            </a:r>
            <a:r>
              <a:rPr lang="en-US" altLang="en-US" sz="1138" i="1"/>
              <a:t>World Population Prospects: The 2012 Revision</a:t>
            </a:r>
            <a:r>
              <a:rPr lang="en-US" altLang="en-US" sz="1138"/>
              <a:t>, New York, 2013.</a:t>
            </a:r>
            <a:endParaRPr lang="en-US" altLang="en-US" sz="1138" i="1"/>
          </a:p>
        </p:txBody>
      </p:sp>
    </p:spTree>
    <p:extLst>
      <p:ext uri="{BB962C8B-B14F-4D97-AF65-F5344CB8AC3E}">
        <p14:creationId xmlns:p14="http://schemas.microsoft.com/office/powerpoint/2010/main" val="691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889" y="-47814"/>
            <a:ext cx="6686550" cy="928688"/>
          </a:xfrm>
        </p:spPr>
        <p:txBody>
          <a:bodyPr>
            <a:normAutofit/>
          </a:bodyPr>
          <a:lstStyle/>
          <a:p>
            <a:pPr algn="ctr"/>
            <a:r>
              <a:rPr lang="en-GB" sz="2925" dirty="0">
                <a:solidFill>
                  <a:srgbClr val="CC0000"/>
                </a:solidFill>
                <a:latin typeface="+mj-lt"/>
                <a:ea typeface="ＭＳ Ｐゴシック" charset="0"/>
                <a:cs typeface="Times New Roman" charset="0"/>
              </a:rPr>
              <a:t>ECONOMIC THEORY: LIFE CYCLE MODEL</a:t>
            </a:r>
            <a:endParaRPr lang="en-US" sz="2925" dirty="0">
              <a:solidFill>
                <a:srgbClr val="CC0000"/>
              </a:solidFill>
              <a:latin typeface="+mj-lt"/>
              <a:ea typeface="ＭＳ Ｐゴシック" charset="0"/>
              <a:cs typeface="Times New Roman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512" y="1695450"/>
            <a:ext cx="8424936" cy="3714750"/>
          </a:xfrm>
        </p:spPr>
        <p:txBody>
          <a:bodyPr>
            <a:normAutofit/>
          </a:bodyPr>
          <a:lstStyle/>
          <a:p>
            <a:pPr algn="just">
              <a:buFont typeface="Wingdings" charset="0"/>
              <a:buNone/>
            </a:pPr>
            <a:r>
              <a:rPr lang="en-GB" dirty="0">
                <a:latin typeface="+mn-lt"/>
                <a:ea typeface="ＭＳ Ｐゴシック" charset="0"/>
                <a:cs typeface="Times New Roman" charset="0"/>
              </a:rPr>
              <a:t>Forward-looking individuals plan their choices</a:t>
            </a:r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6941939" y="2843411"/>
            <a:ext cx="70296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8437" name="Group 15"/>
          <p:cNvGrpSpPr>
            <a:grpSpLocks/>
          </p:cNvGrpSpPr>
          <p:nvPr/>
        </p:nvGrpSpPr>
        <p:grpSpPr bwMode="auto">
          <a:xfrm>
            <a:off x="1981200" y="2327474"/>
            <a:ext cx="6130628" cy="2119484"/>
            <a:chOff x="914400" y="2073275"/>
            <a:chExt cx="7545388" cy="2608111"/>
          </a:xfrm>
        </p:grpSpPr>
        <p:sp>
          <p:nvSpPr>
            <p:cNvPr id="251909" name="Line 5"/>
            <p:cNvSpPr>
              <a:spLocks noChangeShapeType="1"/>
            </p:cNvSpPr>
            <p:nvPr/>
          </p:nvSpPr>
          <p:spPr bwMode="auto">
            <a:xfrm>
              <a:off x="1258888" y="2708157"/>
              <a:ext cx="5689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1910" name="Line 6"/>
            <p:cNvSpPr>
              <a:spLocks noChangeShapeType="1"/>
            </p:cNvSpPr>
            <p:nvPr/>
          </p:nvSpPr>
          <p:spPr bwMode="auto">
            <a:xfrm flipV="1">
              <a:off x="1403350" y="2852594"/>
              <a:ext cx="0" cy="504732"/>
            </a:xfrm>
            <a:prstGeom prst="line">
              <a:avLst/>
            </a:prstGeom>
            <a:noFill/>
            <a:ln w="57150">
              <a:solidFill>
                <a:srgbClr val="A1D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1912" name="Line 8"/>
            <p:cNvSpPr>
              <a:spLocks noChangeShapeType="1"/>
            </p:cNvSpPr>
            <p:nvPr/>
          </p:nvSpPr>
          <p:spPr bwMode="auto">
            <a:xfrm flipV="1">
              <a:off x="2484438" y="2852594"/>
              <a:ext cx="0" cy="504732"/>
            </a:xfrm>
            <a:prstGeom prst="line">
              <a:avLst/>
            </a:prstGeom>
            <a:noFill/>
            <a:ln w="57150">
              <a:solidFill>
                <a:srgbClr val="A1D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1913" name="Line 9"/>
            <p:cNvSpPr>
              <a:spLocks noChangeShapeType="1"/>
            </p:cNvSpPr>
            <p:nvPr/>
          </p:nvSpPr>
          <p:spPr bwMode="auto">
            <a:xfrm flipV="1">
              <a:off x="4140200" y="2852594"/>
              <a:ext cx="0" cy="504732"/>
            </a:xfrm>
            <a:prstGeom prst="line">
              <a:avLst/>
            </a:prstGeom>
            <a:noFill/>
            <a:ln w="57150">
              <a:solidFill>
                <a:srgbClr val="A1D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 flipV="1">
              <a:off x="6227763" y="2847832"/>
              <a:ext cx="0" cy="504732"/>
            </a:xfrm>
            <a:prstGeom prst="line">
              <a:avLst/>
            </a:prstGeom>
            <a:noFill/>
            <a:ln w="57150">
              <a:solidFill>
                <a:srgbClr val="A1D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1915" name="Text Box 11"/>
            <p:cNvSpPr txBox="1">
              <a:spLocks noChangeArrowheads="1"/>
            </p:cNvSpPr>
            <p:nvPr/>
          </p:nvSpPr>
          <p:spPr bwMode="auto">
            <a:xfrm>
              <a:off x="914400" y="3562075"/>
              <a:ext cx="821593" cy="72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25" dirty="0">
                  <a:latin typeface="Tw Cen MT"/>
                  <a:ea typeface="ＭＳ Ｐゴシック" charset="-128"/>
                  <a:cs typeface="Tw Cen MT"/>
                </a:rPr>
                <a:t>Child care</a:t>
              </a:r>
            </a:p>
          </p:txBody>
        </p:sp>
        <p:sp>
          <p:nvSpPr>
            <p:cNvPr id="251917" name="Text Box 13"/>
            <p:cNvSpPr txBox="1">
              <a:spLocks noChangeArrowheads="1"/>
            </p:cNvSpPr>
            <p:nvPr/>
          </p:nvSpPr>
          <p:spPr bwMode="auto">
            <a:xfrm>
              <a:off x="1311275" y="2073275"/>
              <a:ext cx="7148513" cy="454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>
                  <a:latin typeface="+mj-lt"/>
                  <a:ea typeface="ＭＳ Ｐゴシック" charset="-128"/>
                  <a:cs typeface="ＭＳ Ｐゴシック" charset="-128"/>
                </a:rPr>
                <a:t>25      30-35          50                  90             120</a:t>
              </a:r>
            </a:p>
          </p:txBody>
        </p:sp>
        <p:sp>
          <p:nvSpPr>
            <p:cNvPr id="251918" name="Text Box 14"/>
            <p:cNvSpPr txBox="1">
              <a:spLocks noChangeArrowheads="1"/>
            </p:cNvSpPr>
            <p:nvPr/>
          </p:nvSpPr>
          <p:spPr bwMode="auto">
            <a:xfrm>
              <a:off x="2124075" y="3644609"/>
              <a:ext cx="1223789" cy="1036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25" dirty="0" err="1">
                  <a:latin typeface="Tw Cen MT"/>
                  <a:ea typeface="ＭＳ Ｐゴシック" charset="-128"/>
                  <a:cs typeface="Tw Cen MT"/>
                </a:rPr>
                <a:t>Unemployment</a:t>
              </a:r>
              <a:r>
                <a:rPr lang="it-IT" sz="1625" dirty="0">
                  <a:latin typeface="Tw Cen MT"/>
                  <a:ea typeface="ＭＳ Ｐゴシック" charset="-128"/>
                  <a:cs typeface="Tw Cen MT"/>
                </a:rPr>
                <a:t>/</a:t>
              </a:r>
            </a:p>
            <a:p>
              <a:pPr>
                <a:defRPr/>
              </a:pPr>
              <a:r>
                <a:rPr lang="it-IT" sz="1625" dirty="0" err="1">
                  <a:latin typeface="Tw Cen MT"/>
                  <a:ea typeface="ＭＳ Ｐゴシック" charset="-128"/>
                  <a:cs typeface="Tw Cen MT"/>
                </a:rPr>
                <a:t>Pension</a:t>
              </a:r>
              <a:endParaRPr lang="it-IT" sz="1625" dirty="0">
                <a:latin typeface="Tw Cen MT"/>
                <a:ea typeface="ＭＳ Ｐゴシック" charset="-128"/>
                <a:cs typeface="Tw Cen MT"/>
              </a:endParaRPr>
            </a:p>
          </p:txBody>
        </p:sp>
        <p:sp>
          <p:nvSpPr>
            <p:cNvPr id="251919" name="Text Box 15"/>
            <p:cNvSpPr txBox="1">
              <a:spLocks noChangeArrowheads="1"/>
            </p:cNvSpPr>
            <p:nvPr/>
          </p:nvSpPr>
          <p:spPr bwMode="auto">
            <a:xfrm>
              <a:off x="3851275" y="3562074"/>
              <a:ext cx="1008757" cy="1036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25" dirty="0" err="1">
                  <a:latin typeface="Tw Cen MT"/>
                  <a:ea typeface="ＭＳ Ｐゴシック" charset="-128"/>
                  <a:cs typeface="Tw Cen MT"/>
                </a:rPr>
                <a:t>Health</a:t>
              </a:r>
              <a:r>
                <a:rPr lang="it-IT" sz="1625" dirty="0">
                  <a:latin typeface="Tw Cen MT"/>
                  <a:ea typeface="ＭＳ Ｐゴシック" charset="-128"/>
                  <a:cs typeface="Tw Cen MT"/>
                </a:rPr>
                <a:t> </a:t>
              </a:r>
              <a:r>
                <a:rPr lang="it-IT" sz="1625" dirty="0" err="1">
                  <a:latin typeface="Tw Cen MT"/>
                  <a:ea typeface="ＭＳ Ｐゴシック" charset="-128"/>
                  <a:cs typeface="Tw Cen MT"/>
                </a:rPr>
                <a:t>related</a:t>
              </a:r>
              <a:r>
                <a:rPr lang="it-IT" sz="1625" dirty="0">
                  <a:latin typeface="Tw Cen MT"/>
                  <a:ea typeface="ＭＳ Ｐゴシック" charset="-128"/>
                  <a:cs typeface="Tw Cen MT"/>
                </a:rPr>
                <a:t> </a:t>
              </a:r>
              <a:r>
                <a:rPr lang="it-IT" sz="1625" dirty="0" err="1">
                  <a:latin typeface="Tw Cen MT"/>
                  <a:ea typeface="ＭＳ Ｐゴシック" charset="-128"/>
                  <a:cs typeface="Tw Cen MT"/>
                </a:rPr>
                <a:t>risks</a:t>
              </a:r>
              <a:endParaRPr lang="it-IT" sz="1625" dirty="0">
                <a:latin typeface="Tw Cen MT"/>
                <a:ea typeface="ＭＳ Ｐゴシック" charset="-128"/>
                <a:cs typeface="Tw Cen MT"/>
              </a:endParaRPr>
            </a:p>
          </p:txBody>
        </p:sp>
        <p:sp>
          <p:nvSpPr>
            <p:cNvPr id="251920" name="Text Box 16"/>
            <p:cNvSpPr txBox="1">
              <a:spLocks noChangeArrowheads="1"/>
            </p:cNvSpPr>
            <p:nvPr/>
          </p:nvSpPr>
          <p:spPr bwMode="auto">
            <a:xfrm>
              <a:off x="5848351" y="3644609"/>
              <a:ext cx="1901825" cy="1036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25" dirty="0" err="1">
                  <a:latin typeface="Tw Cen MT"/>
                  <a:ea typeface="ＭＳ Ｐゴシック" charset="-128"/>
                  <a:cs typeface="Tw Cen MT"/>
                </a:rPr>
                <a:t>Longevity</a:t>
              </a:r>
              <a:endParaRPr lang="it-IT" sz="1625" dirty="0">
                <a:latin typeface="Tw Cen MT"/>
                <a:ea typeface="ＭＳ Ｐゴシック" charset="-128"/>
                <a:cs typeface="Tw Cen MT"/>
              </a:endParaRPr>
            </a:p>
            <a:p>
              <a:pPr>
                <a:defRPr/>
              </a:pPr>
              <a:r>
                <a:rPr lang="it-IT" sz="1625" i="1" dirty="0" err="1">
                  <a:latin typeface="Tw Cen MT"/>
                  <a:ea typeface="ＭＳ Ｐゴシック" charset="-128"/>
                  <a:cs typeface="Tw Cen MT"/>
                </a:rPr>
                <a:t>Long-term</a:t>
              </a:r>
              <a:r>
                <a:rPr lang="it-IT" sz="1625" i="1" dirty="0">
                  <a:latin typeface="Tw Cen MT"/>
                  <a:ea typeface="ＭＳ Ｐゴシック" charset="-128"/>
                  <a:cs typeface="Tw Cen MT"/>
                </a:rPr>
                <a:t> care</a:t>
              </a:r>
            </a:p>
            <a:p>
              <a:pPr>
                <a:defRPr/>
              </a:pPr>
              <a:r>
                <a:rPr lang="it-IT" sz="1625" dirty="0" err="1">
                  <a:latin typeface="Tw Cen MT"/>
                  <a:ea typeface="ＭＳ Ｐゴシック" charset="-128"/>
                  <a:cs typeface="Tw Cen MT"/>
                </a:rPr>
                <a:t>Liquidity</a:t>
              </a:r>
              <a:endParaRPr lang="it-IT" sz="1625" dirty="0">
                <a:latin typeface="Tw Cen MT"/>
                <a:ea typeface="ＭＳ Ｐゴシック" charset="-128"/>
                <a:cs typeface="Tw Cen MT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3666</TotalTime>
  <Words>3109</Words>
  <Application>Microsoft Office PowerPoint</Application>
  <PresentationFormat>A4 Paper (210x297 mm)</PresentationFormat>
  <Paragraphs>879</Paragraphs>
  <Slides>49</Slides>
  <Notes>12</Notes>
  <HiddenSlides>0</HiddenSlides>
  <MMClips>0</MMClips>
  <ScaleCrop>false</ScaleCrop>
  <HeadingPairs>
    <vt:vector size="10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  <vt:variant>
        <vt:lpstr>Custom Shows</vt:lpstr>
      </vt:variant>
      <vt:variant>
        <vt:i4>1</vt:i4>
      </vt:variant>
    </vt:vector>
  </HeadingPairs>
  <TitlesOfParts>
    <vt:vector size="66" baseType="lpstr">
      <vt:lpstr>Arial Unicode MS</vt:lpstr>
      <vt:lpstr>MS Mincho</vt:lpstr>
      <vt:lpstr>ＭＳ Ｐゴシック</vt:lpstr>
      <vt:lpstr>Optane</vt:lpstr>
      <vt:lpstr>宋体</vt:lpstr>
      <vt:lpstr>Arial</vt:lpstr>
      <vt:lpstr>Calibri</vt:lpstr>
      <vt:lpstr>Comic Sans MS</vt:lpstr>
      <vt:lpstr>Symbol</vt:lpstr>
      <vt:lpstr>Times New Roman</vt:lpstr>
      <vt:lpstr>Tw Cen MT</vt:lpstr>
      <vt:lpstr>Verdana</vt:lpstr>
      <vt:lpstr>Wingdings</vt:lpstr>
      <vt:lpstr>SPRP_Correct Power Point Template v1</vt:lpstr>
      <vt:lpstr>think-cell Slide</vt:lpstr>
      <vt:lpstr>Worksheet</vt:lpstr>
      <vt:lpstr>PowerPoint Presentation</vt:lpstr>
      <vt:lpstr>PowerPoint Presentation</vt:lpstr>
      <vt:lpstr>AGEING: A SUSTAINABILITY CHALLENGE</vt:lpstr>
      <vt:lpstr>PowerPoint Presentation</vt:lpstr>
      <vt:lpstr>DRIVING FORCES FOR THE PENSION CHALLENGE</vt:lpstr>
      <vt:lpstr>SURVIVAL PROBABILITIES, 60+</vt:lpstr>
      <vt:lpstr>EMPLOYMENT RATE FOR 55-64 BY GENDER</vt:lpstr>
      <vt:lpstr>OLD AGE DEPENDENCY RATIO</vt:lpstr>
      <vt:lpstr>ECONOMIC THEORY: LIFE CYCLE MODEL</vt:lpstr>
      <vt:lpstr>IMPLICATIONS OF THE MODEL</vt:lpstr>
      <vt:lpstr>ACCUMULATION OF WEALTH</vt:lpstr>
      <vt:lpstr>  OPTIMAL PORTFOLIO FOR OLDER AGES</vt:lpstr>
      <vt:lpstr> </vt:lpstr>
      <vt:lpstr>EDUCATION INITIATIVES FOR RETIREMENT</vt:lpstr>
      <vt:lpstr>INCOME SOURCES FOR OLDER PEOPLE</vt:lpstr>
      <vt:lpstr>HOUSEHOLDS’ WEALTH in EUROPE   SOCIAL SECURITY W, REAL ASSETS, AND FINANCIAL ASSETS</vt:lpstr>
      <vt:lpstr>STRUCTURE OF PENSION SYSTEMS</vt:lpstr>
      <vt:lpstr>  STRUCTURE OF PENSION SYSTEMS</vt:lpstr>
      <vt:lpstr>EXPENDITURE IN PUBLIC PENSIONS (% GDP)</vt:lpstr>
      <vt:lpstr>FINANCIAL SUSTAINABILITY OF SOCIAL SECURITY</vt:lpstr>
      <vt:lpstr>PRIVATE PENSIONS  </vt:lpstr>
      <vt:lpstr>PowerPoint Presentation</vt:lpstr>
      <vt:lpstr>PowerPoint Presentation</vt:lpstr>
      <vt:lpstr>PENSION FUNDS AND PUBLIC PENSION RESERVE FUNDS </vt:lpstr>
      <vt:lpstr>RATIO OF PRIVATE PENSION WEALTH TO GDP </vt:lpstr>
      <vt:lpstr>TYPE OF PRIVATE PENSION WEALTH (as % of total assets) </vt:lpstr>
      <vt:lpstr>COVERAGE OF PRIVATE PENSIONS BY TYPE OF PLAN, 2013 (% OF WORKING AGE POPULATION, 15-64 years)</vt:lpstr>
      <vt:lpstr>SHARE OF PRIVATE PENSION INVESTMENTS:  OCCUPATIONAL vs PERSONAL PLANS</vt:lpstr>
      <vt:lpstr>SHARE OF PENSION INVESTMENTS: DB vs DC (% OF TOTAL INVESTMENT)</vt:lpstr>
      <vt:lpstr>PRIVATE PENSION ASSETS BY TYPE OF PENSION PLAN, 2015</vt:lpstr>
      <vt:lpstr>PRIVATE PENSION MEMBERS BY TYPE OF PENSION PLAN, 2015</vt:lpstr>
      <vt:lpstr>GOVERNANCE OF PENSION FUNDS</vt:lpstr>
      <vt:lpstr>TYPES OF PENSION FUNDS BY GOVERNANCE</vt:lpstr>
      <vt:lpstr>A SIMPLIFIED PENSION FUND</vt:lpstr>
      <vt:lpstr>PENSION FUND ASSETS ALLOCATION</vt:lpstr>
      <vt:lpstr>Tax regime/advantage by type of plan (average earner)</vt:lpstr>
      <vt:lpstr>Tax regime/advantage by type of plan (average earner)</vt:lpstr>
      <vt:lpstr>CASE STUDY 1: THE NETHERLANDS</vt:lpstr>
      <vt:lpstr>CASE 2: SWEDEN</vt:lpstr>
      <vt:lpstr>CASE 3: ITALY</vt:lpstr>
      <vt:lpstr>CASE 4: FRANCE</vt:lpstr>
      <vt:lpstr>CHALLENGES FOR CHINA</vt:lpstr>
      <vt:lpstr>OLD AGE SUPPORT RATE</vt:lpstr>
      <vt:lpstr>POTENTIAL DEMAND FOR ANNUITIES: NEED GOOD DATA !! </vt:lpstr>
      <vt:lpstr>PowerPoint Presentation</vt:lpstr>
      <vt:lpstr>PowerPoint Presentation</vt:lpstr>
      <vt:lpstr>EMPLOYED VS. RETIRED – EUROPE  SHARE SAMPLE WAVE 5 (2013)</vt:lpstr>
      <vt:lpstr>EMPLOYED VS. RETIRED - CHINA  CHARLS WAVE 2 (2013)</vt:lpstr>
      <vt:lpstr>CONCLUSIONS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马岚</cp:lastModifiedBy>
  <cp:revision>305</cp:revision>
  <cp:lastPrinted>2015-01-26T19:32:44Z</cp:lastPrinted>
  <dcterms:created xsi:type="dcterms:W3CDTF">2015-09-07T02:11:56Z</dcterms:created>
  <dcterms:modified xsi:type="dcterms:W3CDTF">2017-09-15T11:40:13Z</dcterms:modified>
</cp:coreProperties>
</file>