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4.xml" ContentType="application/vnd.openxmlformats-officedocument.drawingml.chart+xml"/>
  <Override PartName="/ppt/notesSlides/notesSlide9.xml" ContentType="application/vnd.openxmlformats-officedocument.presentationml.notesSlide+xml"/>
  <Override PartName="/ppt/charts/chart5.xml" ContentType="application/vnd.openxmlformats-officedocument.drawingml.chart+xml"/>
  <Override PartName="/ppt/notesSlides/notesSlide10.xml" ContentType="application/vnd.openxmlformats-officedocument.presentationml.notesSlide+xml"/>
  <Override PartName="/ppt/charts/chart6.xml" ContentType="application/vnd.openxmlformats-officedocument.drawingml.chart+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8.xml" ContentType="application/vnd.openxmlformats-officedocument.drawingml.chart+xml"/>
  <Override PartName="/ppt/notesSlides/notesSlide18.xml" ContentType="application/vnd.openxmlformats-officedocument.presentationml.notesSlide+xml"/>
  <Override PartName="/ppt/charts/chart9.xml" ContentType="application/vnd.openxmlformats-officedocument.drawingml.chart+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7"/>
  </p:notesMasterIdLst>
  <p:handoutMasterIdLst>
    <p:handoutMasterId r:id="rId28"/>
  </p:handoutMasterIdLst>
  <p:sldIdLst>
    <p:sldId id="1229" r:id="rId2"/>
    <p:sldId id="1322" r:id="rId3"/>
    <p:sldId id="1345" r:id="rId4"/>
    <p:sldId id="1329" r:id="rId5"/>
    <p:sldId id="1332" r:id="rId6"/>
    <p:sldId id="1328" r:id="rId7"/>
    <p:sldId id="1325" r:id="rId8"/>
    <p:sldId id="1327" r:id="rId9"/>
    <p:sldId id="1333" r:id="rId10"/>
    <p:sldId id="1330" r:id="rId11"/>
    <p:sldId id="1331" r:id="rId12"/>
    <p:sldId id="1321" r:id="rId13"/>
    <p:sldId id="1324" r:id="rId14"/>
    <p:sldId id="1336" r:id="rId15"/>
    <p:sldId id="1337" r:id="rId16"/>
    <p:sldId id="1326" r:id="rId17"/>
    <p:sldId id="1334" r:id="rId18"/>
    <p:sldId id="1335" r:id="rId19"/>
    <p:sldId id="1344" r:id="rId20"/>
    <p:sldId id="1339" r:id="rId21"/>
    <p:sldId id="1343" r:id="rId22"/>
    <p:sldId id="1342" r:id="rId23"/>
    <p:sldId id="1338" r:id="rId24"/>
    <p:sldId id="1341" r:id="rId25"/>
    <p:sldId id="1340" r:id="rId26"/>
  </p:sldIdLst>
  <p:sldSz cx="9906000" cy="6858000" type="A4"/>
  <p:notesSz cx="6794500" cy="9931400"/>
  <p:custShowLst>
    <p:custShow name="Custom Show 1" id="0">
      <p:sldLst/>
    </p:custShow>
  </p:custShowLst>
  <p:custDataLst>
    <p:tags r:id="rId2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varScale="1">
        <p:scale>
          <a:sx n="68" d="100"/>
          <a:sy n="68" d="100"/>
        </p:scale>
        <p:origin x="1662" y="7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8"/>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commentAuthors" Target="commentAuthors.xml"/><Relationship Id="rId35" Type="http://schemas.microsoft.com/office/2015/10/relationships/revisionInfo" Target="revisionInfo.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8815765958312E-2"/>
          <c:y val="5.0153796470825275E-2"/>
          <c:w val="0.9318081880797956"/>
          <c:h val="0.6965960938426804"/>
        </c:manualLayout>
      </c:layout>
      <c:barChart>
        <c:barDir val="col"/>
        <c:grouping val="clustered"/>
        <c:varyColors val="0"/>
        <c:ser>
          <c:idx val="0"/>
          <c:order val="0"/>
          <c:tx>
            <c:v>2007</c:v>
          </c:tx>
          <c:spPr>
            <a:solidFill>
              <a:schemeClr val="tx1">
                <a:lumMod val="50000"/>
                <a:lumOff val="50000"/>
              </a:schemeClr>
            </a:solidFill>
          </c:spPr>
          <c:invertIfNegative val="0"/>
          <c:cat>
            <c:strRef>
              <c:f>Data!$A$13:$A$42</c:f>
              <c:strCache>
                <c:ptCount val="30"/>
                <c:pt idx="0">
                  <c:v>EU (28 countries)</c:v>
                </c:pt>
                <c:pt idx="1">
                  <c:v>EU area (19 countries)</c:v>
                </c:pt>
                <c:pt idx="2">
                  <c:v>Belgium</c:v>
                </c:pt>
                <c:pt idx="3">
                  <c:v>Bulgaria</c:v>
                </c:pt>
                <c:pt idx="4">
                  <c:v>Czech Republic</c:v>
                </c:pt>
                <c:pt idx="5">
                  <c:v>Denmark</c:v>
                </c:pt>
                <c:pt idx="6">
                  <c:v>Germany</c:v>
                </c:pt>
                <c:pt idx="7">
                  <c:v>Estonia</c:v>
                </c:pt>
                <c:pt idx="8">
                  <c:v>Ireland</c:v>
                </c:pt>
                <c:pt idx="9">
                  <c:v>Greece</c:v>
                </c:pt>
                <c:pt idx="10">
                  <c:v>Spain</c:v>
                </c:pt>
                <c:pt idx="11">
                  <c:v>France</c:v>
                </c:pt>
                <c:pt idx="12">
                  <c:v>Croatia</c:v>
                </c:pt>
                <c:pt idx="13">
                  <c:v>Italy</c:v>
                </c:pt>
                <c:pt idx="14">
                  <c:v>Cyprus</c:v>
                </c:pt>
                <c:pt idx="15">
                  <c:v>Latvia</c:v>
                </c:pt>
                <c:pt idx="16">
                  <c:v>Lithuania</c:v>
                </c:pt>
                <c:pt idx="17">
                  <c:v>Luxembourg</c:v>
                </c:pt>
                <c:pt idx="18">
                  <c:v>Hungary</c:v>
                </c:pt>
                <c:pt idx="19">
                  <c:v>Malta</c:v>
                </c:pt>
                <c:pt idx="20">
                  <c:v>Netherlands</c:v>
                </c:pt>
                <c:pt idx="21">
                  <c:v>Austria</c:v>
                </c:pt>
                <c:pt idx="22">
                  <c:v>Poland</c:v>
                </c:pt>
                <c:pt idx="23">
                  <c:v>Portugal</c:v>
                </c:pt>
                <c:pt idx="24">
                  <c:v>Romania</c:v>
                </c:pt>
                <c:pt idx="25">
                  <c:v>Slovenia</c:v>
                </c:pt>
                <c:pt idx="26">
                  <c:v>Slovakia</c:v>
                </c:pt>
                <c:pt idx="27">
                  <c:v>Finland</c:v>
                </c:pt>
                <c:pt idx="28">
                  <c:v>Sweden</c:v>
                </c:pt>
                <c:pt idx="29">
                  <c:v>United Kingdom</c:v>
                </c:pt>
              </c:strCache>
            </c:strRef>
          </c:cat>
          <c:val>
            <c:numRef>
              <c:f>Data!$B$13:$B$42</c:f>
              <c:numCache>
                <c:formatCode>#,##0.0</c:formatCode>
                <c:ptCount val="30"/>
                <c:pt idx="0">
                  <c:v>25.2</c:v>
                </c:pt>
                <c:pt idx="1">
                  <c:v>26.7</c:v>
                </c:pt>
                <c:pt idx="2">
                  <c:v>25.9</c:v>
                </c:pt>
                <c:pt idx="3">
                  <c:v>25.5</c:v>
                </c:pt>
                <c:pt idx="4">
                  <c:v>20.3</c:v>
                </c:pt>
                <c:pt idx="5">
                  <c:v>23.2</c:v>
                </c:pt>
                <c:pt idx="6">
                  <c:v>29.9</c:v>
                </c:pt>
                <c:pt idx="7">
                  <c:v>25.5</c:v>
                </c:pt>
                <c:pt idx="8">
                  <c:v>15.7</c:v>
                </c:pt>
                <c:pt idx="9">
                  <c:v>27.9</c:v>
                </c:pt>
                <c:pt idx="10">
                  <c:v>24</c:v>
                </c:pt>
                <c:pt idx="11">
                  <c:v>25.1</c:v>
                </c:pt>
                <c:pt idx="12">
                  <c:v>26.5</c:v>
                </c:pt>
                <c:pt idx="13">
                  <c:v>30.5</c:v>
                </c:pt>
                <c:pt idx="14">
                  <c:v>18</c:v>
                </c:pt>
                <c:pt idx="15">
                  <c:v>25.4</c:v>
                </c:pt>
                <c:pt idx="16">
                  <c:v>24.7</c:v>
                </c:pt>
                <c:pt idx="17">
                  <c:v>20.7</c:v>
                </c:pt>
                <c:pt idx="18">
                  <c:v>23.2</c:v>
                </c:pt>
                <c:pt idx="19">
                  <c:v>19.899999999999999</c:v>
                </c:pt>
                <c:pt idx="20">
                  <c:v>21.5</c:v>
                </c:pt>
                <c:pt idx="21">
                  <c:v>25</c:v>
                </c:pt>
                <c:pt idx="22">
                  <c:v>19</c:v>
                </c:pt>
                <c:pt idx="23">
                  <c:v>26.3</c:v>
                </c:pt>
                <c:pt idx="24">
                  <c:v>21.5</c:v>
                </c:pt>
                <c:pt idx="25">
                  <c:v>22.7</c:v>
                </c:pt>
                <c:pt idx="26">
                  <c:v>16.7</c:v>
                </c:pt>
                <c:pt idx="27">
                  <c:v>24.8</c:v>
                </c:pt>
                <c:pt idx="28">
                  <c:v>26.4</c:v>
                </c:pt>
                <c:pt idx="29">
                  <c:v>23.9</c:v>
                </c:pt>
              </c:numCache>
            </c:numRef>
          </c:val>
          <c:extLst>
            <c:ext xmlns:c16="http://schemas.microsoft.com/office/drawing/2014/chart" uri="{C3380CC4-5D6E-409C-BE32-E72D297353CC}">
              <c16:uniqueId val="{00000000-1E29-48DF-BF8A-6854E2B9BFB3}"/>
            </c:ext>
          </c:extLst>
        </c:ser>
        <c:ser>
          <c:idx val="1"/>
          <c:order val="1"/>
          <c:tx>
            <c:v>2016</c:v>
          </c:tx>
          <c:spPr>
            <a:solidFill>
              <a:schemeClr val="accent1">
                <a:lumMod val="60000"/>
                <a:lumOff val="40000"/>
              </a:schemeClr>
            </a:solidFill>
          </c:spPr>
          <c:invertIfNegative val="0"/>
          <c:cat>
            <c:strRef>
              <c:f>Data!$A$13:$A$42</c:f>
              <c:strCache>
                <c:ptCount val="30"/>
                <c:pt idx="0">
                  <c:v>EU (28 countries)</c:v>
                </c:pt>
                <c:pt idx="1">
                  <c:v>EU area (19 countries)</c:v>
                </c:pt>
                <c:pt idx="2">
                  <c:v>Belgium</c:v>
                </c:pt>
                <c:pt idx="3">
                  <c:v>Bulgaria</c:v>
                </c:pt>
                <c:pt idx="4">
                  <c:v>Czech Republic</c:v>
                </c:pt>
                <c:pt idx="5">
                  <c:v>Denmark</c:v>
                </c:pt>
                <c:pt idx="6">
                  <c:v>Germany</c:v>
                </c:pt>
                <c:pt idx="7">
                  <c:v>Estonia</c:v>
                </c:pt>
                <c:pt idx="8">
                  <c:v>Ireland</c:v>
                </c:pt>
                <c:pt idx="9">
                  <c:v>Greece</c:v>
                </c:pt>
                <c:pt idx="10">
                  <c:v>Spain</c:v>
                </c:pt>
                <c:pt idx="11">
                  <c:v>France</c:v>
                </c:pt>
                <c:pt idx="12">
                  <c:v>Croatia</c:v>
                </c:pt>
                <c:pt idx="13">
                  <c:v>Italy</c:v>
                </c:pt>
                <c:pt idx="14">
                  <c:v>Cyprus</c:v>
                </c:pt>
                <c:pt idx="15">
                  <c:v>Latvia</c:v>
                </c:pt>
                <c:pt idx="16">
                  <c:v>Lithuania</c:v>
                </c:pt>
                <c:pt idx="17">
                  <c:v>Luxembourg</c:v>
                </c:pt>
                <c:pt idx="18">
                  <c:v>Hungary</c:v>
                </c:pt>
                <c:pt idx="19">
                  <c:v>Malta</c:v>
                </c:pt>
                <c:pt idx="20">
                  <c:v>Netherlands</c:v>
                </c:pt>
                <c:pt idx="21">
                  <c:v>Austria</c:v>
                </c:pt>
                <c:pt idx="22">
                  <c:v>Poland</c:v>
                </c:pt>
                <c:pt idx="23">
                  <c:v>Portugal</c:v>
                </c:pt>
                <c:pt idx="24">
                  <c:v>Romania</c:v>
                </c:pt>
                <c:pt idx="25">
                  <c:v>Slovenia</c:v>
                </c:pt>
                <c:pt idx="26">
                  <c:v>Slovakia</c:v>
                </c:pt>
                <c:pt idx="27">
                  <c:v>Finland</c:v>
                </c:pt>
                <c:pt idx="28">
                  <c:v>Sweden</c:v>
                </c:pt>
                <c:pt idx="29">
                  <c:v>United Kingdom</c:v>
                </c:pt>
              </c:strCache>
            </c:strRef>
          </c:cat>
          <c:val>
            <c:numRef>
              <c:f>Data!$C$13:$C$42</c:f>
              <c:numCache>
                <c:formatCode>#,##0.0</c:formatCode>
                <c:ptCount val="30"/>
                <c:pt idx="0">
                  <c:v>29.3</c:v>
                </c:pt>
                <c:pt idx="1">
                  <c:v>30.6</c:v>
                </c:pt>
                <c:pt idx="2">
                  <c:v>28.2</c:v>
                </c:pt>
                <c:pt idx="3">
                  <c:v>31.1</c:v>
                </c:pt>
                <c:pt idx="4">
                  <c:v>27.6</c:v>
                </c:pt>
                <c:pt idx="5">
                  <c:v>29.3</c:v>
                </c:pt>
                <c:pt idx="6">
                  <c:v>32</c:v>
                </c:pt>
                <c:pt idx="7">
                  <c:v>29.3</c:v>
                </c:pt>
                <c:pt idx="8">
                  <c:v>20.399999999999999</c:v>
                </c:pt>
                <c:pt idx="9">
                  <c:v>33.1</c:v>
                </c:pt>
                <c:pt idx="10">
                  <c:v>28.3</c:v>
                </c:pt>
                <c:pt idx="11">
                  <c:v>30</c:v>
                </c:pt>
                <c:pt idx="12">
                  <c:v>29</c:v>
                </c:pt>
                <c:pt idx="13">
                  <c:v>34.299999999999997</c:v>
                </c:pt>
                <c:pt idx="14">
                  <c:v>22.1</c:v>
                </c:pt>
                <c:pt idx="15">
                  <c:v>30.2</c:v>
                </c:pt>
                <c:pt idx="16">
                  <c:v>28.6</c:v>
                </c:pt>
                <c:pt idx="17">
                  <c:v>20.5</c:v>
                </c:pt>
                <c:pt idx="18">
                  <c:v>27.2</c:v>
                </c:pt>
                <c:pt idx="19">
                  <c:v>28.6</c:v>
                </c:pt>
                <c:pt idx="20">
                  <c:v>27.8</c:v>
                </c:pt>
                <c:pt idx="21">
                  <c:v>27.5</c:v>
                </c:pt>
                <c:pt idx="22">
                  <c:v>23.1</c:v>
                </c:pt>
                <c:pt idx="23">
                  <c:v>31.8</c:v>
                </c:pt>
                <c:pt idx="24">
                  <c:v>25.9</c:v>
                </c:pt>
                <c:pt idx="25">
                  <c:v>27.6</c:v>
                </c:pt>
                <c:pt idx="26">
                  <c:v>20.6</c:v>
                </c:pt>
                <c:pt idx="27">
                  <c:v>32.4</c:v>
                </c:pt>
                <c:pt idx="28">
                  <c:v>31.5</c:v>
                </c:pt>
                <c:pt idx="29">
                  <c:v>27.9</c:v>
                </c:pt>
              </c:numCache>
            </c:numRef>
          </c:val>
          <c:extLst>
            <c:ext xmlns:c16="http://schemas.microsoft.com/office/drawing/2014/chart" uri="{C3380CC4-5D6E-409C-BE32-E72D297353CC}">
              <c16:uniqueId val="{00000001-1E29-48DF-BF8A-6854E2B9BFB3}"/>
            </c:ext>
          </c:extLst>
        </c:ser>
        <c:dLbls>
          <c:showLegendKey val="0"/>
          <c:showVal val="0"/>
          <c:showCatName val="0"/>
          <c:showSerName val="0"/>
          <c:showPercent val="0"/>
          <c:showBubbleSize val="0"/>
        </c:dLbls>
        <c:gapWidth val="150"/>
        <c:overlap val="-25"/>
        <c:axId val="130497920"/>
        <c:axId val="131536000"/>
      </c:barChart>
      <c:catAx>
        <c:axId val="130497920"/>
        <c:scaling>
          <c:orientation val="minMax"/>
        </c:scaling>
        <c:delete val="0"/>
        <c:axPos val="b"/>
        <c:numFmt formatCode="General" sourceLinked="0"/>
        <c:majorTickMark val="out"/>
        <c:minorTickMark val="none"/>
        <c:tickLblPos val="nextTo"/>
        <c:crossAx val="131536000"/>
        <c:crosses val="autoZero"/>
        <c:auto val="1"/>
        <c:lblAlgn val="ctr"/>
        <c:lblOffset val="100"/>
        <c:noMultiLvlLbl val="0"/>
      </c:catAx>
      <c:valAx>
        <c:axId val="131536000"/>
        <c:scaling>
          <c:orientation val="minMax"/>
        </c:scaling>
        <c:delete val="0"/>
        <c:axPos val="l"/>
        <c:majorGridlines/>
        <c:numFmt formatCode="#,##0.0" sourceLinked="1"/>
        <c:majorTickMark val="out"/>
        <c:minorTickMark val="none"/>
        <c:tickLblPos val="nextTo"/>
        <c:crossAx val="130497920"/>
        <c:crosses val="autoZero"/>
        <c:crossBetween val="between"/>
      </c:valAx>
    </c:plotArea>
    <c:legend>
      <c:legendPos val="r"/>
      <c:layout>
        <c:manualLayout>
          <c:xMode val="edge"/>
          <c:yMode val="edge"/>
          <c:x val="0.39275921802456215"/>
          <c:y val="3.552124151930388E-2"/>
          <c:w val="0.38332847624690886"/>
          <c:h val="0.10861834560755018"/>
        </c:manualLayout>
      </c:layout>
      <c:overlay val="0"/>
      <c:txPr>
        <a:bodyPr/>
        <a:lstStyle/>
        <a:p>
          <a:pPr>
            <a:defRPr sz="1800"/>
          </a:pPr>
          <a:endParaRPr lang="zh-CN"/>
        </a:p>
      </c:txPr>
    </c:legend>
    <c:plotVisOnly val="1"/>
    <c:dispBlanksAs val="gap"/>
    <c:showDLblsOverMax val="0"/>
  </c:chart>
  <c:spPr>
    <a:ln>
      <a:solidFill>
        <a:schemeClr val="tx1">
          <a:lumMod val="65000"/>
          <a:lumOff val="35000"/>
        </a:schemeClr>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Sheet0!$C$3:$I$3</c:f>
              <c:strCache>
                <c:ptCount val="7"/>
                <c:pt idx="0">
                  <c:v>2020</c:v>
                </c:pt>
                <c:pt idx="1">
                  <c:v>2030</c:v>
                </c:pt>
                <c:pt idx="2">
                  <c:v>2040</c:v>
                </c:pt>
                <c:pt idx="3">
                  <c:v>2050</c:v>
                </c:pt>
                <c:pt idx="4">
                  <c:v>2060</c:v>
                </c:pt>
                <c:pt idx="5">
                  <c:v>2070</c:v>
                </c:pt>
                <c:pt idx="6">
                  <c:v>2080</c:v>
                </c:pt>
              </c:strCache>
            </c:strRef>
          </c:cat>
          <c:val>
            <c:numRef>
              <c:f>Sheet0!$C$4:$I$4</c:f>
              <c:numCache>
                <c:formatCode>_(* #,##0.0_);_(* \(#,##0.0\);_(* "-"??_);_(@_)</c:formatCode>
                <c:ptCount val="7"/>
                <c:pt idx="0">
                  <c:v>31.7</c:v>
                </c:pt>
                <c:pt idx="1">
                  <c:v>39.1</c:v>
                </c:pt>
                <c:pt idx="2">
                  <c:v>46.4</c:v>
                </c:pt>
                <c:pt idx="3">
                  <c:v>50.3</c:v>
                </c:pt>
                <c:pt idx="4">
                  <c:v>51.6</c:v>
                </c:pt>
                <c:pt idx="5">
                  <c:v>51.2</c:v>
                </c:pt>
                <c:pt idx="6">
                  <c:v>52.3</c:v>
                </c:pt>
              </c:numCache>
            </c:numRef>
          </c:val>
          <c:extLst>
            <c:ext xmlns:c16="http://schemas.microsoft.com/office/drawing/2014/chart" uri="{C3380CC4-5D6E-409C-BE32-E72D297353CC}">
              <c16:uniqueId val="{00000000-3881-4313-A780-682BB7C025EE}"/>
            </c:ext>
          </c:extLst>
        </c:ser>
        <c:dLbls>
          <c:showLegendKey val="0"/>
          <c:showVal val="0"/>
          <c:showCatName val="0"/>
          <c:showSerName val="0"/>
          <c:showPercent val="0"/>
          <c:showBubbleSize val="0"/>
        </c:dLbls>
        <c:gapWidth val="288"/>
        <c:axId val="131528960"/>
        <c:axId val="131792896"/>
      </c:barChart>
      <c:catAx>
        <c:axId val="131528960"/>
        <c:scaling>
          <c:orientation val="minMax"/>
        </c:scaling>
        <c:delete val="0"/>
        <c:axPos val="b"/>
        <c:numFmt formatCode="General" sourceLinked="0"/>
        <c:majorTickMark val="out"/>
        <c:minorTickMark val="none"/>
        <c:tickLblPos val="nextTo"/>
        <c:txPr>
          <a:bodyPr/>
          <a:lstStyle/>
          <a:p>
            <a:pPr>
              <a:defRPr>
                <a:latin typeface="Arial" panose="020B0604020202020204" pitchFamily="34" charset="0"/>
                <a:cs typeface="Arial" panose="020B0604020202020204" pitchFamily="34" charset="0"/>
              </a:defRPr>
            </a:pPr>
            <a:endParaRPr lang="zh-CN"/>
          </a:p>
        </c:txPr>
        <c:crossAx val="131792896"/>
        <c:crosses val="autoZero"/>
        <c:auto val="1"/>
        <c:lblAlgn val="ctr"/>
        <c:lblOffset val="100"/>
        <c:noMultiLvlLbl val="0"/>
      </c:catAx>
      <c:valAx>
        <c:axId val="131792896"/>
        <c:scaling>
          <c:orientation val="minMax"/>
          <c:min val="30"/>
        </c:scaling>
        <c:delete val="0"/>
        <c:axPos val="l"/>
        <c:majorGridlines/>
        <c:numFmt formatCode="_(* #,##0.0_);_(* \(#,##0.0\);_(* &quot;-&quot;??_);_(@_)" sourceLinked="1"/>
        <c:majorTickMark val="out"/>
        <c:minorTickMark val="none"/>
        <c:tickLblPos val="nextTo"/>
        <c:crossAx val="131528960"/>
        <c:crosses val="autoZero"/>
        <c:crossBetween val="between"/>
      </c:valAx>
    </c:plotArea>
    <c:plotVisOnly val="1"/>
    <c:dispBlanksAs val="gap"/>
    <c:showDLblsOverMax val="0"/>
  </c:chart>
  <c:spPr>
    <a:ln>
      <a:solidFill>
        <a:schemeClr val="tx2">
          <a:lumMod val="75000"/>
        </a:schemeClr>
      </a:solidFill>
    </a:ln>
  </c:spPr>
  <c:txPr>
    <a:bodyPr/>
    <a:lstStyle/>
    <a:p>
      <a:pPr>
        <a:defRPr sz="1200">
          <a:latin typeface="Arial" panose="020B0604020202020204" pitchFamily="34" charset="0"/>
          <a:cs typeface="Arial" panose="020B0604020202020204" pitchFamily="34" charset="0"/>
        </a:defRPr>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975240275003713E-2"/>
          <c:y val="0.13972715636839542"/>
          <c:w val="0.94327730775684238"/>
          <c:h val="0.677267630633684"/>
        </c:manualLayout>
      </c:layout>
      <c:barChart>
        <c:barDir val="col"/>
        <c:grouping val="clustered"/>
        <c:varyColors val="0"/>
        <c:ser>
          <c:idx val="0"/>
          <c:order val="0"/>
          <c:tx>
            <c:v>2020</c:v>
          </c:tx>
          <c:spPr>
            <a:solidFill>
              <a:schemeClr val="bg1">
                <a:lumMod val="65000"/>
              </a:schemeClr>
            </a:solidFill>
          </c:spPr>
          <c:invertIfNegative val="0"/>
          <c:cat>
            <c:strRef>
              <c:f>Sheet0!$B$5:$B$32</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Sheet0!$C$5:$C$32</c:f>
              <c:numCache>
                <c:formatCode>_(* #,##0.0_);_(* \(#,##0.0\);_(* "-"??_);_(@_)</c:formatCode>
                <c:ptCount val="28"/>
                <c:pt idx="0">
                  <c:v>30</c:v>
                </c:pt>
                <c:pt idx="1">
                  <c:v>34</c:v>
                </c:pt>
                <c:pt idx="2">
                  <c:v>31.4</c:v>
                </c:pt>
                <c:pt idx="3">
                  <c:v>30.9</c:v>
                </c:pt>
                <c:pt idx="4">
                  <c:v>33.700000000000003</c:v>
                </c:pt>
                <c:pt idx="5">
                  <c:v>31.8</c:v>
                </c:pt>
                <c:pt idx="6">
                  <c:v>22.8</c:v>
                </c:pt>
                <c:pt idx="7">
                  <c:v>35.700000000000003</c:v>
                </c:pt>
                <c:pt idx="8">
                  <c:v>30.7</c:v>
                </c:pt>
                <c:pt idx="9">
                  <c:v>32.9</c:v>
                </c:pt>
                <c:pt idx="10">
                  <c:v>32.299999999999997</c:v>
                </c:pt>
                <c:pt idx="11">
                  <c:v>36.1</c:v>
                </c:pt>
                <c:pt idx="12">
                  <c:v>24.3</c:v>
                </c:pt>
                <c:pt idx="13">
                  <c:v>32.700000000000003</c:v>
                </c:pt>
                <c:pt idx="14">
                  <c:v>31.5</c:v>
                </c:pt>
                <c:pt idx="15">
                  <c:v>21.5</c:v>
                </c:pt>
                <c:pt idx="16">
                  <c:v>30.7</c:v>
                </c:pt>
                <c:pt idx="17">
                  <c:v>32.5</c:v>
                </c:pt>
                <c:pt idx="18">
                  <c:v>30.4</c:v>
                </c:pt>
                <c:pt idx="19">
                  <c:v>28.4</c:v>
                </c:pt>
                <c:pt idx="20">
                  <c:v>27.8</c:v>
                </c:pt>
                <c:pt idx="21">
                  <c:v>34.6</c:v>
                </c:pt>
                <c:pt idx="22">
                  <c:v>29.1</c:v>
                </c:pt>
                <c:pt idx="23">
                  <c:v>31.8</c:v>
                </c:pt>
                <c:pt idx="24">
                  <c:v>24.4</c:v>
                </c:pt>
                <c:pt idx="25">
                  <c:v>35.9</c:v>
                </c:pt>
                <c:pt idx="26">
                  <c:v>32.5</c:v>
                </c:pt>
                <c:pt idx="27">
                  <c:v>29.1</c:v>
                </c:pt>
              </c:numCache>
            </c:numRef>
          </c:val>
          <c:extLst>
            <c:ext xmlns:c16="http://schemas.microsoft.com/office/drawing/2014/chart" uri="{C3380CC4-5D6E-409C-BE32-E72D297353CC}">
              <c16:uniqueId val="{00000000-D649-4618-97E5-D169CA6116C6}"/>
            </c:ext>
          </c:extLst>
        </c:ser>
        <c:ser>
          <c:idx val="1"/>
          <c:order val="1"/>
          <c:tx>
            <c:v>2080</c:v>
          </c:tx>
          <c:spPr>
            <a:solidFill>
              <a:schemeClr val="tx2">
                <a:lumMod val="75000"/>
              </a:schemeClr>
            </a:solidFill>
          </c:spPr>
          <c:invertIfNegative val="0"/>
          <c:cat>
            <c:strRef>
              <c:f>Sheet0!$B$5:$B$32</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Sheet0!$I$5:$I$32</c:f>
              <c:numCache>
                <c:formatCode>_(* #,##0.0_);_(* \(#,##0.0\);_(* "-"??_);_(@_)</c:formatCode>
                <c:ptCount val="28"/>
                <c:pt idx="0">
                  <c:v>47.9</c:v>
                </c:pt>
                <c:pt idx="1">
                  <c:v>56.4</c:v>
                </c:pt>
                <c:pt idx="2">
                  <c:v>50.8</c:v>
                </c:pt>
                <c:pt idx="3">
                  <c:v>52.5</c:v>
                </c:pt>
                <c:pt idx="4">
                  <c:v>55.2</c:v>
                </c:pt>
                <c:pt idx="5">
                  <c:v>54.3</c:v>
                </c:pt>
                <c:pt idx="6">
                  <c:v>45</c:v>
                </c:pt>
                <c:pt idx="7">
                  <c:v>65.3</c:v>
                </c:pt>
                <c:pt idx="8">
                  <c:v>46.1</c:v>
                </c:pt>
                <c:pt idx="9">
                  <c:v>46.8</c:v>
                </c:pt>
                <c:pt idx="10">
                  <c:v>58.6</c:v>
                </c:pt>
                <c:pt idx="11">
                  <c:v>62.7</c:v>
                </c:pt>
                <c:pt idx="12">
                  <c:v>62.5</c:v>
                </c:pt>
                <c:pt idx="13">
                  <c:v>51.7</c:v>
                </c:pt>
                <c:pt idx="14">
                  <c:v>50.3</c:v>
                </c:pt>
                <c:pt idx="15">
                  <c:v>50.2</c:v>
                </c:pt>
                <c:pt idx="16">
                  <c:v>51.5</c:v>
                </c:pt>
                <c:pt idx="17">
                  <c:v>54.2</c:v>
                </c:pt>
                <c:pt idx="18">
                  <c:v>50.3</c:v>
                </c:pt>
                <c:pt idx="19">
                  <c:v>55.3</c:v>
                </c:pt>
                <c:pt idx="20">
                  <c:v>61.5</c:v>
                </c:pt>
                <c:pt idx="21">
                  <c:v>69</c:v>
                </c:pt>
                <c:pt idx="22">
                  <c:v>51.4</c:v>
                </c:pt>
                <c:pt idx="23">
                  <c:v>51.3</c:v>
                </c:pt>
                <c:pt idx="24">
                  <c:v>56.4</c:v>
                </c:pt>
                <c:pt idx="25">
                  <c:v>54.6</c:v>
                </c:pt>
                <c:pt idx="26">
                  <c:v>45.2</c:v>
                </c:pt>
                <c:pt idx="27">
                  <c:v>49.1</c:v>
                </c:pt>
              </c:numCache>
            </c:numRef>
          </c:val>
          <c:extLst>
            <c:ext xmlns:c16="http://schemas.microsoft.com/office/drawing/2014/chart" uri="{C3380CC4-5D6E-409C-BE32-E72D297353CC}">
              <c16:uniqueId val="{00000001-D649-4618-97E5-D169CA6116C6}"/>
            </c:ext>
          </c:extLst>
        </c:ser>
        <c:dLbls>
          <c:showLegendKey val="0"/>
          <c:showVal val="0"/>
          <c:showCatName val="0"/>
          <c:showSerName val="0"/>
          <c:showPercent val="0"/>
          <c:showBubbleSize val="0"/>
        </c:dLbls>
        <c:gapWidth val="183"/>
        <c:overlap val="-30"/>
        <c:axId val="130519808"/>
        <c:axId val="130521344"/>
      </c:barChart>
      <c:catAx>
        <c:axId val="130519808"/>
        <c:scaling>
          <c:orientation val="minMax"/>
        </c:scaling>
        <c:delete val="0"/>
        <c:axPos val="b"/>
        <c:numFmt formatCode="General" sourceLinked="0"/>
        <c:majorTickMark val="out"/>
        <c:minorTickMark val="none"/>
        <c:tickLblPos val="nextTo"/>
        <c:crossAx val="130521344"/>
        <c:crosses val="autoZero"/>
        <c:auto val="1"/>
        <c:lblAlgn val="ctr"/>
        <c:lblOffset val="100"/>
        <c:noMultiLvlLbl val="0"/>
      </c:catAx>
      <c:valAx>
        <c:axId val="130521344"/>
        <c:scaling>
          <c:orientation val="minMax"/>
          <c:max val="70"/>
        </c:scaling>
        <c:delete val="0"/>
        <c:axPos val="l"/>
        <c:majorGridlines/>
        <c:numFmt formatCode="_(* #,##0.0_);_(* \(#,##0.0\);_(* &quot;-&quot;??_);_(@_)" sourceLinked="1"/>
        <c:majorTickMark val="out"/>
        <c:minorTickMark val="none"/>
        <c:tickLblPos val="nextTo"/>
        <c:crossAx val="130519808"/>
        <c:crosses val="autoZero"/>
        <c:crossBetween val="between"/>
      </c:valAx>
    </c:plotArea>
    <c:legend>
      <c:legendPos val="r"/>
      <c:layout>
        <c:manualLayout>
          <c:xMode val="edge"/>
          <c:yMode val="edge"/>
          <c:x val="0.38278827346408917"/>
          <c:y val="3.2835637310140144E-2"/>
          <c:w val="0.28758679484205424"/>
          <c:h val="7.5735867480947142E-2"/>
        </c:manualLayout>
      </c:layout>
      <c:overlay val="0"/>
      <c:txPr>
        <a:bodyPr/>
        <a:lstStyle/>
        <a:p>
          <a:pPr>
            <a:defRPr sz="1400">
              <a:latin typeface="Arial" panose="020B0604020202020204" pitchFamily="34" charset="0"/>
              <a:cs typeface="Arial" panose="020B0604020202020204" pitchFamily="34" charset="0"/>
            </a:defRPr>
          </a:pPr>
          <a:endParaRPr lang="zh-CN"/>
        </a:p>
      </c:txPr>
    </c:legend>
    <c:plotVisOnly val="1"/>
    <c:dispBlanksAs val="gap"/>
    <c:showDLblsOverMax val="0"/>
  </c:chart>
  <c:spPr>
    <a:ln>
      <a:solidFill>
        <a:schemeClr val="tx2">
          <a:lumMod val="75000"/>
        </a:schemeClr>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827766687921791E-2"/>
          <c:y val="9.5256572799100755E-2"/>
          <c:w val="0.92685906329095924"/>
          <c:h val="0.70944649940856241"/>
        </c:manualLayout>
      </c:layout>
      <c:barChart>
        <c:barDir val="col"/>
        <c:grouping val="clustered"/>
        <c:varyColors val="0"/>
        <c:ser>
          <c:idx val="0"/>
          <c:order val="0"/>
          <c:tx>
            <c:strRef>
              <c:f>Sheet0!$A$4</c:f>
              <c:strCache>
                <c:ptCount val="1"/>
                <c:pt idx="0">
                  <c:v>EU (28 countries)</c:v>
                </c:pt>
              </c:strCache>
            </c:strRef>
          </c:tx>
          <c:spPr>
            <a:solidFill>
              <a:schemeClr val="bg2">
                <a:lumMod val="50000"/>
              </a:schemeClr>
            </a:solidFill>
          </c:spPr>
          <c:invertIfNegative val="0"/>
          <c:cat>
            <c:strRef>
              <c:f>Sheet0!$O$3:$Q$3</c:f>
              <c:strCache>
                <c:ptCount val="3"/>
                <c:pt idx="0">
                  <c:v>2005-2007</c:v>
                </c:pt>
                <c:pt idx="1">
                  <c:v>2008-2013</c:v>
                </c:pt>
                <c:pt idx="2">
                  <c:v>2014-2016</c:v>
                </c:pt>
              </c:strCache>
            </c:strRef>
          </c:cat>
          <c:val>
            <c:numRef>
              <c:f>Sheet0!$O$4:$Q$4</c:f>
              <c:numCache>
                <c:formatCode>0.00</c:formatCode>
                <c:ptCount val="3"/>
                <c:pt idx="0">
                  <c:v>2.8333333333333335</c:v>
                </c:pt>
                <c:pt idx="1">
                  <c:v>-6.6666666666666666E-2</c:v>
                </c:pt>
                <c:pt idx="2">
                  <c:v>1.9333333333333336</c:v>
                </c:pt>
              </c:numCache>
            </c:numRef>
          </c:val>
          <c:extLst>
            <c:ext xmlns:c16="http://schemas.microsoft.com/office/drawing/2014/chart" uri="{C3380CC4-5D6E-409C-BE32-E72D297353CC}">
              <c16:uniqueId val="{00000000-0A58-4913-AB29-8BA4D18121B5}"/>
            </c:ext>
          </c:extLst>
        </c:ser>
        <c:ser>
          <c:idx val="1"/>
          <c:order val="1"/>
          <c:tx>
            <c:strRef>
              <c:f>Sheet0!$A$5</c:f>
              <c:strCache>
                <c:ptCount val="1"/>
                <c:pt idx="0">
                  <c:v>Euro area (19 countries)</c:v>
                </c:pt>
              </c:strCache>
            </c:strRef>
          </c:tx>
          <c:spPr>
            <a:solidFill>
              <a:schemeClr val="bg1">
                <a:lumMod val="85000"/>
              </a:schemeClr>
            </a:solidFill>
          </c:spPr>
          <c:invertIfNegative val="0"/>
          <c:cat>
            <c:strRef>
              <c:f>Sheet0!$O$3:$Q$3</c:f>
              <c:strCache>
                <c:ptCount val="3"/>
                <c:pt idx="0">
                  <c:v>2005-2007</c:v>
                </c:pt>
                <c:pt idx="1">
                  <c:v>2008-2013</c:v>
                </c:pt>
                <c:pt idx="2">
                  <c:v>2014-2016</c:v>
                </c:pt>
              </c:strCache>
            </c:strRef>
          </c:cat>
          <c:val>
            <c:numRef>
              <c:f>Sheet0!$O$5:$Q$5</c:f>
              <c:numCache>
                <c:formatCode>0.00</c:formatCode>
                <c:ptCount val="3"/>
                <c:pt idx="0">
                  <c:v>2.6333333333333333</c:v>
                </c:pt>
                <c:pt idx="1">
                  <c:v>-0.24999999999999989</c:v>
                </c:pt>
                <c:pt idx="2">
                  <c:v>1.7</c:v>
                </c:pt>
              </c:numCache>
            </c:numRef>
          </c:val>
          <c:extLst>
            <c:ext xmlns:c16="http://schemas.microsoft.com/office/drawing/2014/chart" uri="{C3380CC4-5D6E-409C-BE32-E72D297353CC}">
              <c16:uniqueId val="{00000001-0A58-4913-AB29-8BA4D18121B5}"/>
            </c:ext>
          </c:extLst>
        </c:ser>
        <c:dLbls>
          <c:showLegendKey val="0"/>
          <c:showVal val="0"/>
          <c:showCatName val="0"/>
          <c:showSerName val="0"/>
          <c:showPercent val="0"/>
          <c:showBubbleSize val="0"/>
        </c:dLbls>
        <c:gapWidth val="292"/>
        <c:overlap val="-66"/>
        <c:axId val="141787904"/>
        <c:axId val="141789440"/>
      </c:barChart>
      <c:catAx>
        <c:axId val="141787904"/>
        <c:scaling>
          <c:orientation val="minMax"/>
        </c:scaling>
        <c:delete val="0"/>
        <c:axPos val="b"/>
        <c:numFmt formatCode="General" sourceLinked="0"/>
        <c:majorTickMark val="out"/>
        <c:minorTickMark val="none"/>
        <c:tickLblPos val="nextTo"/>
        <c:txPr>
          <a:bodyPr/>
          <a:lstStyle/>
          <a:p>
            <a:pPr>
              <a:defRPr sz="1400" b="1"/>
            </a:pPr>
            <a:endParaRPr lang="zh-CN"/>
          </a:p>
        </c:txPr>
        <c:crossAx val="141789440"/>
        <c:crosses val="autoZero"/>
        <c:auto val="1"/>
        <c:lblAlgn val="ctr"/>
        <c:lblOffset val="100"/>
        <c:noMultiLvlLbl val="0"/>
      </c:catAx>
      <c:valAx>
        <c:axId val="141789440"/>
        <c:scaling>
          <c:orientation val="minMax"/>
        </c:scaling>
        <c:delete val="0"/>
        <c:axPos val="l"/>
        <c:majorGridlines/>
        <c:numFmt formatCode="0.00" sourceLinked="1"/>
        <c:majorTickMark val="out"/>
        <c:minorTickMark val="none"/>
        <c:tickLblPos val="nextTo"/>
        <c:txPr>
          <a:bodyPr/>
          <a:lstStyle/>
          <a:p>
            <a:pPr>
              <a:defRPr sz="1400"/>
            </a:pPr>
            <a:endParaRPr lang="zh-CN"/>
          </a:p>
        </c:txPr>
        <c:crossAx val="141787904"/>
        <c:crosses val="autoZero"/>
        <c:crossBetween val="between"/>
      </c:valAx>
      <c:spPr>
        <a:ln>
          <a:solidFill>
            <a:schemeClr val="bg2">
              <a:lumMod val="25000"/>
            </a:schemeClr>
          </a:solidFill>
        </a:ln>
      </c:spPr>
    </c:plotArea>
    <c:legend>
      <c:legendPos val="r"/>
      <c:layout>
        <c:manualLayout>
          <c:xMode val="edge"/>
          <c:yMode val="edge"/>
          <c:x val="0.18975806412325746"/>
          <c:y val="0.88232162657308233"/>
          <c:w val="0.70313740737527142"/>
          <c:h val="7.5735867480947142E-2"/>
        </c:manualLayout>
      </c:layout>
      <c:overlay val="0"/>
      <c:txPr>
        <a:bodyPr/>
        <a:lstStyle/>
        <a:p>
          <a:pPr>
            <a:defRPr sz="1600"/>
          </a:pPr>
          <a:endParaRPr lang="zh-CN"/>
        </a:p>
      </c:txPr>
    </c:legend>
    <c:plotVisOnly val="1"/>
    <c:dispBlanksAs val="gap"/>
    <c:showDLblsOverMax val="0"/>
  </c:chart>
  <c:spPr>
    <a:ln w="12700">
      <a:solidFill>
        <a:schemeClr val="bg2">
          <a:lumMod val="25000"/>
        </a:schemeClr>
      </a:soli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6404879401021091E-2"/>
          <c:y val="1.2779456835983779E-2"/>
          <c:w val="0.93003286233595484"/>
          <c:h val="0.95349980715885052"/>
        </c:manualLayout>
      </c:layout>
      <c:barChart>
        <c:barDir val="col"/>
        <c:grouping val="clustered"/>
        <c:varyColors val="0"/>
        <c:ser>
          <c:idx val="0"/>
          <c:order val="0"/>
          <c:tx>
            <c:v>2005-2007</c:v>
          </c:tx>
          <c:spPr>
            <a:solidFill>
              <a:schemeClr val="bg1">
                <a:lumMod val="75000"/>
              </a:schemeClr>
            </a:solidFill>
            <a:ln>
              <a:solidFill>
                <a:schemeClr val="tx1"/>
              </a:solidFill>
            </a:ln>
          </c:spPr>
          <c:invertIfNegative val="0"/>
          <c:cat>
            <c:strRef>
              <c:f>Sheet0!$A$6:$A$33</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Sheet0!$O$6:$O$33</c:f>
              <c:numCache>
                <c:formatCode>0.00</c:formatCode>
                <c:ptCount val="28"/>
                <c:pt idx="0">
                  <c:v>2.6666666666666665</c:v>
                </c:pt>
                <c:pt idx="1">
                  <c:v>7.1000000000000005</c:v>
                </c:pt>
                <c:pt idx="2">
                  <c:v>6.333333333333333</c:v>
                </c:pt>
                <c:pt idx="3">
                  <c:v>2.3666666666666667</c:v>
                </c:pt>
                <c:pt idx="4">
                  <c:v>2.5666666666666669</c:v>
                </c:pt>
                <c:pt idx="5">
                  <c:v>9.1333333333333346</c:v>
                </c:pt>
                <c:pt idx="6">
                  <c:v>5.5666666666666664</c:v>
                </c:pt>
                <c:pt idx="7">
                  <c:v>3.1999999999999997</c:v>
                </c:pt>
                <c:pt idx="8">
                  <c:v>3.9</c:v>
                </c:pt>
                <c:pt idx="9">
                  <c:v>2.1333333333333333</c:v>
                </c:pt>
                <c:pt idx="10">
                  <c:v>4.7333333333333334</c:v>
                </c:pt>
                <c:pt idx="11">
                  <c:v>1.4666666666666668</c:v>
                </c:pt>
                <c:pt idx="12">
                  <c:v>4.333333333333333</c:v>
                </c:pt>
                <c:pt idx="13">
                  <c:v>10.833333333333334</c:v>
                </c:pt>
                <c:pt idx="14">
                  <c:v>8.7333333333333343</c:v>
                </c:pt>
                <c:pt idx="15">
                  <c:v>5.6000000000000005</c:v>
                </c:pt>
                <c:pt idx="16">
                  <c:v>2.9000000000000004</c:v>
                </c:pt>
                <c:pt idx="17">
                  <c:v>3.1999999999999997</c:v>
                </c:pt>
                <c:pt idx="18">
                  <c:v>3.1333333333333333</c:v>
                </c:pt>
                <c:pt idx="19">
                  <c:v>3.0333333333333332</c:v>
                </c:pt>
                <c:pt idx="20">
                  <c:v>5.5666666666666664</c:v>
                </c:pt>
                <c:pt idx="21">
                  <c:v>1.6333333333333335</c:v>
                </c:pt>
                <c:pt idx="22">
                  <c:v>6.4000000000000012</c:v>
                </c:pt>
                <c:pt idx="23">
                  <c:v>5.5333333333333341</c:v>
                </c:pt>
                <c:pt idx="24">
                  <c:v>8.7000000000000011</c:v>
                </c:pt>
                <c:pt idx="25">
                  <c:v>4.0333333333333332</c:v>
                </c:pt>
                <c:pt idx="26">
                  <c:v>3.6333333333333333</c:v>
                </c:pt>
                <c:pt idx="27">
                  <c:v>2.6999999999999997</c:v>
                </c:pt>
              </c:numCache>
            </c:numRef>
          </c:val>
          <c:extLst>
            <c:ext xmlns:c16="http://schemas.microsoft.com/office/drawing/2014/chart" uri="{C3380CC4-5D6E-409C-BE32-E72D297353CC}">
              <c16:uniqueId val="{00000000-9C53-4A63-B2A1-B09D5B8F6F2B}"/>
            </c:ext>
          </c:extLst>
        </c:ser>
        <c:ser>
          <c:idx val="1"/>
          <c:order val="1"/>
          <c:tx>
            <c:v>2008-2013</c:v>
          </c:tx>
          <c:spPr>
            <a:solidFill>
              <a:schemeClr val="accent6">
                <a:lumMod val="75000"/>
              </a:schemeClr>
            </a:solidFill>
            <a:ln>
              <a:solidFill>
                <a:schemeClr val="tx1"/>
              </a:solidFill>
            </a:ln>
          </c:spPr>
          <c:invertIfNegative val="0"/>
          <c:cat>
            <c:strRef>
              <c:f>Sheet0!$A$6:$A$33</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Sheet0!$P$6:$P$33</c:f>
              <c:numCache>
                <c:formatCode>0.00</c:formatCode>
                <c:ptCount val="28"/>
                <c:pt idx="0">
                  <c:v>0.48333333333333339</c:v>
                </c:pt>
                <c:pt idx="1">
                  <c:v>1.0833333333333333</c:v>
                </c:pt>
                <c:pt idx="2">
                  <c:v>0.11666666666666665</c:v>
                </c:pt>
                <c:pt idx="3">
                  <c:v>-0.18333333333333335</c:v>
                </c:pt>
                <c:pt idx="4">
                  <c:v>0.71666666666666667</c:v>
                </c:pt>
                <c:pt idx="5">
                  <c:v>-0.66666666666666696</c:v>
                </c:pt>
                <c:pt idx="6">
                  <c:v>-0.35000000000000003</c:v>
                </c:pt>
                <c:pt idx="7">
                  <c:v>-4.95</c:v>
                </c:pt>
                <c:pt idx="8">
                  <c:v>-1.3499999999999999</c:v>
                </c:pt>
                <c:pt idx="9">
                  <c:v>0.3666666666666667</c:v>
                </c:pt>
                <c:pt idx="10">
                  <c:v>-1.7666666666666666</c:v>
                </c:pt>
                <c:pt idx="11">
                  <c:v>-1.4666666666666666</c:v>
                </c:pt>
                <c:pt idx="12">
                  <c:v>-0.91666666666666685</c:v>
                </c:pt>
                <c:pt idx="13">
                  <c:v>-1.4500000000000004</c:v>
                </c:pt>
                <c:pt idx="14">
                  <c:v>0.44999999999999973</c:v>
                </c:pt>
                <c:pt idx="15">
                  <c:v>0.88333333333333341</c:v>
                </c:pt>
                <c:pt idx="16">
                  <c:v>-0.4666666666666664</c:v>
                </c:pt>
                <c:pt idx="17">
                  <c:v>2.1166666666666667</c:v>
                </c:pt>
                <c:pt idx="18">
                  <c:v>-4.9999999999999982E-2</c:v>
                </c:pt>
                <c:pt idx="19">
                  <c:v>0.53333333333333333</c:v>
                </c:pt>
                <c:pt idx="20">
                  <c:v>3.0999999999999996</c:v>
                </c:pt>
                <c:pt idx="21">
                  <c:v>-1.3</c:v>
                </c:pt>
                <c:pt idx="22">
                  <c:v>0.96666666666666679</c:v>
                </c:pt>
                <c:pt idx="23">
                  <c:v>-1.0833333333333333</c:v>
                </c:pt>
                <c:pt idx="24">
                  <c:v>1.8666666666666665</c:v>
                </c:pt>
                <c:pt idx="25">
                  <c:v>-0.70000000000000007</c:v>
                </c:pt>
                <c:pt idx="26">
                  <c:v>0.63333333333333341</c:v>
                </c:pt>
                <c:pt idx="27">
                  <c:v>0.28333333333333338</c:v>
                </c:pt>
              </c:numCache>
            </c:numRef>
          </c:val>
          <c:extLst>
            <c:ext xmlns:c16="http://schemas.microsoft.com/office/drawing/2014/chart" uri="{C3380CC4-5D6E-409C-BE32-E72D297353CC}">
              <c16:uniqueId val="{00000001-9C53-4A63-B2A1-B09D5B8F6F2B}"/>
            </c:ext>
          </c:extLst>
        </c:ser>
        <c:ser>
          <c:idx val="2"/>
          <c:order val="2"/>
          <c:tx>
            <c:v>2014-2016</c:v>
          </c:tx>
          <c:spPr>
            <a:solidFill>
              <a:schemeClr val="accent1">
                <a:lumMod val="75000"/>
              </a:schemeClr>
            </a:solidFill>
          </c:spPr>
          <c:invertIfNegative val="0"/>
          <c:cat>
            <c:strRef>
              <c:f>Sheet0!$A$6:$A$33</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Sheet0!$Q$6:$Q$33</c:f>
              <c:numCache>
                <c:formatCode>0.00</c:formatCode>
                <c:ptCount val="28"/>
                <c:pt idx="0">
                  <c:v>1.4333333333333333</c:v>
                </c:pt>
                <c:pt idx="1">
                  <c:v>2.7666666666666671</c:v>
                </c:pt>
                <c:pt idx="2">
                  <c:v>3.5333333333333332</c:v>
                </c:pt>
                <c:pt idx="3">
                  <c:v>1.6666666666666667</c:v>
                </c:pt>
                <c:pt idx="4">
                  <c:v>1.8333333333333333</c:v>
                </c:pt>
                <c:pt idx="5">
                  <c:v>2.2333333333333329</c:v>
                </c:pt>
                <c:pt idx="6">
                  <c:v>13.000000000000002</c:v>
                </c:pt>
                <c:pt idx="7">
                  <c:v>6.6666666666666666E-2</c:v>
                </c:pt>
                <c:pt idx="8">
                  <c:v>2.6</c:v>
                </c:pt>
                <c:pt idx="9">
                  <c:v>1.0666666666666667</c:v>
                </c:pt>
                <c:pt idx="10">
                  <c:v>1.5666666666666667</c:v>
                </c:pt>
                <c:pt idx="11">
                  <c:v>0.6</c:v>
                </c:pt>
                <c:pt idx="12">
                  <c:v>1</c:v>
                </c:pt>
                <c:pt idx="13">
                  <c:v>2.2666666666666671</c:v>
                </c:pt>
                <c:pt idx="14">
                  <c:v>2.5333333333333332</c:v>
                </c:pt>
                <c:pt idx="15">
                  <c:v>4.6000000000000005</c:v>
                </c:pt>
                <c:pt idx="16">
                  <c:v>3.0333333333333332</c:v>
                </c:pt>
                <c:pt idx="17">
                  <c:v>6.8666666666666671</c:v>
                </c:pt>
                <c:pt idx="18">
                  <c:v>1.9666666666666668</c:v>
                </c:pt>
                <c:pt idx="19">
                  <c:v>1.0333333333333334</c:v>
                </c:pt>
                <c:pt idx="20">
                  <c:v>3.2666666666666671</c:v>
                </c:pt>
                <c:pt idx="21">
                  <c:v>1.3</c:v>
                </c:pt>
                <c:pt idx="22">
                  <c:v>3.9333333333333336</c:v>
                </c:pt>
                <c:pt idx="23">
                  <c:v>2.8000000000000003</c:v>
                </c:pt>
                <c:pt idx="24">
                  <c:v>3.2333333333333329</c:v>
                </c:pt>
                <c:pt idx="25">
                  <c:v>0.43333333333333329</c:v>
                </c:pt>
                <c:pt idx="26">
                  <c:v>3.2999999999999994</c:v>
                </c:pt>
                <c:pt idx="27">
                  <c:v>2.3666666666666667</c:v>
                </c:pt>
              </c:numCache>
            </c:numRef>
          </c:val>
          <c:extLst>
            <c:ext xmlns:c16="http://schemas.microsoft.com/office/drawing/2014/chart" uri="{C3380CC4-5D6E-409C-BE32-E72D297353CC}">
              <c16:uniqueId val="{00000002-9C53-4A63-B2A1-B09D5B8F6F2B}"/>
            </c:ext>
          </c:extLst>
        </c:ser>
        <c:dLbls>
          <c:showLegendKey val="0"/>
          <c:showVal val="0"/>
          <c:showCatName val="0"/>
          <c:showSerName val="0"/>
          <c:showPercent val="0"/>
          <c:showBubbleSize val="0"/>
        </c:dLbls>
        <c:gapWidth val="150"/>
        <c:overlap val="-40"/>
        <c:axId val="131891200"/>
        <c:axId val="131892736"/>
      </c:barChart>
      <c:catAx>
        <c:axId val="131891200"/>
        <c:scaling>
          <c:orientation val="minMax"/>
        </c:scaling>
        <c:delete val="0"/>
        <c:axPos val="b"/>
        <c:numFmt formatCode="General" sourceLinked="0"/>
        <c:majorTickMark val="out"/>
        <c:minorTickMark val="none"/>
        <c:tickLblPos val="nextTo"/>
        <c:crossAx val="131892736"/>
        <c:crosses val="autoZero"/>
        <c:auto val="1"/>
        <c:lblAlgn val="ctr"/>
        <c:lblOffset val="100"/>
        <c:noMultiLvlLbl val="0"/>
      </c:catAx>
      <c:valAx>
        <c:axId val="131892736"/>
        <c:scaling>
          <c:orientation val="minMax"/>
        </c:scaling>
        <c:delete val="0"/>
        <c:axPos val="l"/>
        <c:majorGridlines>
          <c:spPr>
            <a:ln w="6350">
              <a:prstDash val="sysDot"/>
            </a:ln>
          </c:spPr>
        </c:majorGridlines>
        <c:numFmt formatCode="0.00" sourceLinked="1"/>
        <c:majorTickMark val="out"/>
        <c:minorTickMark val="none"/>
        <c:tickLblPos val="nextTo"/>
        <c:txPr>
          <a:bodyPr/>
          <a:lstStyle/>
          <a:p>
            <a:pPr>
              <a:defRPr sz="1200"/>
            </a:pPr>
            <a:endParaRPr lang="zh-CN"/>
          </a:p>
        </c:txPr>
        <c:crossAx val="131891200"/>
        <c:crosses val="autoZero"/>
        <c:crossBetween val="between"/>
      </c:valAx>
    </c:plotArea>
    <c:legend>
      <c:legendPos val="r"/>
      <c:layout>
        <c:manualLayout>
          <c:xMode val="edge"/>
          <c:yMode val="edge"/>
          <c:x val="0.36211463973234548"/>
          <c:y val="1.390187642105954E-2"/>
          <c:w val="0.49290509985458897"/>
          <c:h val="0.11360380122142072"/>
        </c:manualLayout>
      </c:layout>
      <c:overlay val="0"/>
      <c:txPr>
        <a:bodyPr/>
        <a:lstStyle/>
        <a:p>
          <a:pPr>
            <a:defRPr sz="1600"/>
          </a:pPr>
          <a:endParaRPr lang="zh-CN"/>
        </a:p>
      </c:txPr>
    </c:legend>
    <c:plotVisOnly val="1"/>
    <c:dispBlanksAs val="gap"/>
    <c:showDLblsOverMax val="0"/>
  </c:chart>
  <c:spPr>
    <a:ln w="6350">
      <a:solidFill>
        <a:schemeClr val="bg2">
          <a:lumMod val="25000"/>
        </a:schemeClr>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8053273299314349E-2"/>
          <c:y val="2.3250096420574757E-2"/>
          <c:w val="0.90525719834208573"/>
          <c:h val="0.7720735831611929"/>
        </c:manualLayout>
      </c:layout>
      <c:barChart>
        <c:barDir val="col"/>
        <c:grouping val="clustered"/>
        <c:varyColors val="0"/>
        <c:ser>
          <c:idx val="0"/>
          <c:order val="0"/>
          <c:tx>
            <c:strRef>
              <c:f>Sheet0!$B$3</c:f>
              <c:strCache>
                <c:ptCount val="1"/>
                <c:pt idx="0">
                  <c:v>2008</c:v>
                </c:pt>
              </c:strCache>
            </c:strRef>
          </c:tx>
          <c:spPr>
            <a:solidFill>
              <a:schemeClr val="bg1">
                <a:lumMod val="65000"/>
              </a:schemeClr>
            </a:solidFill>
          </c:spPr>
          <c:invertIfNegative val="0"/>
          <c:cat>
            <c:strRef>
              <c:f>Sheet0!$A$4:$A$33</c:f>
              <c:strCache>
                <c:ptCount val="30"/>
                <c:pt idx="0">
                  <c:v>EU (28 countries)</c:v>
                </c:pt>
                <c:pt idx="1">
                  <c:v>Euro area (19 countries)</c:v>
                </c:pt>
                <c:pt idx="2">
                  <c:v>Belgium</c:v>
                </c:pt>
                <c:pt idx="3">
                  <c:v>Bulgaria</c:v>
                </c:pt>
                <c:pt idx="4">
                  <c:v>Czech Republic</c:v>
                </c:pt>
                <c:pt idx="5">
                  <c:v>Denmark</c:v>
                </c:pt>
                <c:pt idx="6">
                  <c:v>Germany</c:v>
                </c:pt>
                <c:pt idx="7">
                  <c:v>Estonia</c:v>
                </c:pt>
                <c:pt idx="8">
                  <c:v>Ireland</c:v>
                </c:pt>
                <c:pt idx="9">
                  <c:v>Greece</c:v>
                </c:pt>
                <c:pt idx="10">
                  <c:v>Spain</c:v>
                </c:pt>
                <c:pt idx="11">
                  <c:v>France</c:v>
                </c:pt>
                <c:pt idx="12">
                  <c:v>Croatia</c:v>
                </c:pt>
                <c:pt idx="13">
                  <c:v>Italy</c:v>
                </c:pt>
                <c:pt idx="14">
                  <c:v>Cyprus</c:v>
                </c:pt>
                <c:pt idx="15">
                  <c:v>Latvia</c:v>
                </c:pt>
                <c:pt idx="16">
                  <c:v>Lithuania</c:v>
                </c:pt>
                <c:pt idx="17">
                  <c:v>Luxembourg</c:v>
                </c:pt>
                <c:pt idx="18">
                  <c:v>Hungary</c:v>
                </c:pt>
                <c:pt idx="19">
                  <c:v>Malta</c:v>
                </c:pt>
                <c:pt idx="20">
                  <c:v>Netherlands</c:v>
                </c:pt>
                <c:pt idx="21">
                  <c:v>Austria</c:v>
                </c:pt>
                <c:pt idx="22">
                  <c:v>Poland</c:v>
                </c:pt>
                <c:pt idx="23">
                  <c:v>Portugal</c:v>
                </c:pt>
                <c:pt idx="24">
                  <c:v>Romania</c:v>
                </c:pt>
                <c:pt idx="25">
                  <c:v>Slovenia</c:v>
                </c:pt>
                <c:pt idx="26">
                  <c:v>Slovakia</c:v>
                </c:pt>
                <c:pt idx="27">
                  <c:v>Finland</c:v>
                </c:pt>
                <c:pt idx="28">
                  <c:v>Sweden</c:v>
                </c:pt>
                <c:pt idx="29">
                  <c:v>United Kingdom</c:v>
                </c:pt>
              </c:strCache>
            </c:strRef>
          </c:cat>
          <c:val>
            <c:numRef>
              <c:f>Sheet0!$B$4:$B$33</c:f>
              <c:numCache>
                <c:formatCode>_(* #,##0.0_);_(* \(#,##0.0\);_(* "-"??_);_(@_)</c:formatCode>
                <c:ptCount val="30"/>
                <c:pt idx="0">
                  <c:v>11.6</c:v>
                </c:pt>
                <c:pt idx="1">
                  <c:v>12.1</c:v>
                </c:pt>
                <c:pt idx="2">
                  <c:v>11.1</c:v>
                </c:pt>
                <c:pt idx="3">
                  <c:v>6.7</c:v>
                </c:pt>
                <c:pt idx="4">
                  <c:v>7.8</c:v>
                </c:pt>
                <c:pt idx="5">
                  <c:v>11.7</c:v>
                </c:pt>
                <c:pt idx="6">
                  <c:v>12</c:v>
                </c:pt>
                <c:pt idx="7">
                  <c:v>6.9</c:v>
                </c:pt>
                <c:pt idx="8">
                  <c:v>5.9</c:v>
                </c:pt>
                <c:pt idx="9">
                  <c:v>13.1</c:v>
                </c:pt>
                <c:pt idx="10">
                  <c:v>9.1999999999999993</c:v>
                </c:pt>
                <c:pt idx="11">
                  <c:v>13.3</c:v>
                </c:pt>
                <c:pt idx="12">
                  <c:v>9.3000000000000007</c:v>
                </c:pt>
                <c:pt idx="13">
                  <c:v>14.3</c:v>
                </c:pt>
                <c:pt idx="14">
                  <c:v>6.1</c:v>
                </c:pt>
                <c:pt idx="15">
                  <c:v>5.7</c:v>
                </c:pt>
                <c:pt idx="16">
                  <c:v>7.3</c:v>
                </c:pt>
                <c:pt idx="17">
                  <c:v>8.6999999999999993</c:v>
                </c:pt>
                <c:pt idx="18">
                  <c:v>10.8</c:v>
                </c:pt>
                <c:pt idx="19">
                  <c:v>8.6999999999999993</c:v>
                </c:pt>
                <c:pt idx="20">
                  <c:v>11.3</c:v>
                </c:pt>
                <c:pt idx="21">
                  <c:v>13.6</c:v>
                </c:pt>
                <c:pt idx="22">
                  <c:v>11.5</c:v>
                </c:pt>
                <c:pt idx="23">
                  <c:v>12.7</c:v>
                </c:pt>
                <c:pt idx="24">
                  <c:v>7.5</c:v>
                </c:pt>
                <c:pt idx="25">
                  <c:v>9.5</c:v>
                </c:pt>
                <c:pt idx="26">
                  <c:v>7</c:v>
                </c:pt>
                <c:pt idx="27">
                  <c:v>10.4</c:v>
                </c:pt>
                <c:pt idx="28">
                  <c:v>11.1</c:v>
                </c:pt>
                <c:pt idx="29">
                  <c:v>10.199999999999999</c:v>
                </c:pt>
              </c:numCache>
            </c:numRef>
          </c:val>
          <c:extLst>
            <c:ext xmlns:c16="http://schemas.microsoft.com/office/drawing/2014/chart" uri="{C3380CC4-5D6E-409C-BE32-E72D297353CC}">
              <c16:uniqueId val="{00000000-FC56-472F-8D83-9922BDA32534}"/>
            </c:ext>
          </c:extLst>
        </c:ser>
        <c:ser>
          <c:idx val="1"/>
          <c:order val="1"/>
          <c:tx>
            <c:strRef>
              <c:f>Sheet0!$C$3</c:f>
              <c:strCache>
                <c:ptCount val="1"/>
                <c:pt idx="0">
                  <c:v>2014</c:v>
                </c:pt>
              </c:strCache>
            </c:strRef>
          </c:tx>
          <c:spPr>
            <a:solidFill>
              <a:schemeClr val="tx2">
                <a:lumMod val="75000"/>
              </a:schemeClr>
            </a:solidFill>
          </c:spPr>
          <c:invertIfNegative val="0"/>
          <c:cat>
            <c:strRef>
              <c:f>Sheet0!$A$4:$A$33</c:f>
              <c:strCache>
                <c:ptCount val="30"/>
                <c:pt idx="0">
                  <c:v>EU (28 countries)</c:v>
                </c:pt>
                <c:pt idx="1">
                  <c:v>Euro area (19 countries)</c:v>
                </c:pt>
                <c:pt idx="2">
                  <c:v>Belgium</c:v>
                </c:pt>
                <c:pt idx="3">
                  <c:v>Bulgaria</c:v>
                </c:pt>
                <c:pt idx="4">
                  <c:v>Czech Republic</c:v>
                </c:pt>
                <c:pt idx="5">
                  <c:v>Denmark</c:v>
                </c:pt>
                <c:pt idx="6">
                  <c:v>Germany</c:v>
                </c:pt>
                <c:pt idx="7">
                  <c:v>Estonia</c:v>
                </c:pt>
                <c:pt idx="8">
                  <c:v>Ireland</c:v>
                </c:pt>
                <c:pt idx="9">
                  <c:v>Greece</c:v>
                </c:pt>
                <c:pt idx="10">
                  <c:v>Spain</c:v>
                </c:pt>
                <c:pt idx="11">
                  <c:v>France</c:v>
                </c:pt>
                <c:pt idx="12">
                  <c:v>Croatia</c:v>
                </c:pt>
                <c:pt idx="13">
                  <c:v>Italy</c:v>
                </c:pt>
                <c:pt idx="14">
                  <c:v>Cyprus</c:v>
                </c:pt>
                <c:pt idx="15">
                  <c:v>Latvia</c:v>
                </c:pt>
                <c:pt idx="16">
                  <c:v>Lithuania</c:v>
                </c:pt>
                <c:pt idx="17">
                  <c:v>Luxembourg</c:v>
                </c:pt>
                <c:pt idx="18">
                  <c:v>Hungary</c:v>
                </c:pt>
                <c:pt idx="19">
                  <c:v>Malta</c:v>
                </c:pt>
                <c:pt idx="20">
                  <c:v>Netherlands</c:v>
                </c:pt>
                <c:pt idx="21">
                  <c:v>Austria</c:v>
                </c:pt>
                <c:pt idx="22">
                  <c:v>Poland</c:v>
                </c:pt>
                <c:pt idx="23">
                  <c:v>Portugal</c:v>
                </c:pt>
                <c:pt idx="24">
                  <c:v>Romania</c:v>
                </c:pt>
                <c:pt idx="25">
                  <c:v>Slovenia</c:v>
                </c:pt>
                <c:pt idx="26">
                  <c:v>Slovakia</c:v>
                </c:pt>
                <c:pt idx="27">
                  <c:v>Finland</c:v>
                </c:pt>
                <c:pt idx="28">
                  <c:v>Sweden</c:v>
                </c:pt>
                <c:pt idx="29">
                  <c:v>United Kingdom</c:v>
                </c:pt>
              </c:strCache>
            </c:strRef>
          </c:cat>
          <c:val>
            <c:numRef>
              <c:f>Sheet0!$C$4:$C$33</c:f>
              <c:numCache>
                <c:formatCode>_(* #,##0.0_);_(* \(#,##0.0\);_(* "-"??_);_(@_)</c:formatCode>
                <c:ptCount val="30"/>
                <c:pt idx="0">
                  <c:v>12.9</c:v>
                </c:pt>
                <c:pt idx="1">
                  <c:v>13.5</c:v>
                </c:pt>
                <c:pt idx="2">
                  <c:v>12.5</c:v>
                </c:pt>
                <c:pt idx="3">
                  <c:v>8.8000000000000007</c:v>
                </c:pt>
                <c:pt idx="4">
                  <c:v>9</c:v>
                </c:pt>
                <c:pt idx="5">
                  <c:v>14</c:v>
                </c:pt>
                <c:pt idx="6">
                  <c:v>11.8</c:v>
                </c:pt>
                <c:pt idx="7">
                  <c:v>7.6</c:v>
                </c:pt>
                <c:pt idx="8">
                  <c:v>6.4</c:v>
                </c:pt>
                <c:pt idx="9">
                  <c:v>17.100000000000001</c:v>
                </c:pt>
                <c:pt idx="10">
                  <c:v>12.8</c:v>
                </c:pt>
                <c:pt idx="11">
                  <c:v>15.2</c:v>
                </c:pt>
                <c:pt idx="12">
                  <c:v>11</c:v>
                </c:pt>
                <c:pt idx="13">
                  <c:v>16.5</c:v>
                </c:pt>
                <c:pt idx="14">
                  <c:v>10.5</c:v>
                </c:pt>
                <c:pt idx="15">
                  <c:v>7.9</c:v>
                </c:pt>
                <c:pt idx="16">
                  <c:v>7</c:v>
                </c:pt>
                <c:pt idx="17">
                  <c:v>9.4</c:v>
                </c:pt>
                <c:pt idx="18">
                  <c:v>9</c:v>
                </c:pt>
                <c:pt idx="19">
                  <c:v>8.3000000000000007</c:v>
                </c:pt>
                <c:pt idx="20">
                  <c:v>11.5</c:v>
                </c:pt>
                <c:pt idx="21">
                  <c:v>14.9</c:v>
                </c:pt>
                <c:pt idx="22">
                  <c:v>11.8</c:v>
                </c:pt>
                <c:pt idx="23">
                  <c:v>15.6</c:v>
                </c:pt>
                <c:pt idx="24">
                  <c:v>8.1999999999999993</c:v>
                </c:pt>
                <c:pt idx="25">
                  <c:v>11.2</c:v>
                </c:pt>
                <c:pt idx="26">
                  <c:v>8.6999999999999993</c:v>
                </c:pt>
                <c:pt idx="27">
                  <c:v>13.4</c:v>
                </c:pt>
                <c:pt idx="28">
                  <c:v>11.4</c:v>
                </c:pt>
                <c:pt idx="29">
                  <c:v>11.3</c:v>
                </c:pt>
              </c:numCache>
            </c:numRef>
          </c:val>
          <c:extLst>
            <c:ext xmlns:c16="http://schemas.microsoft.com/office/drawing/2014/chart" uri="{C3380CC4-5D6E-409C-BE32-E72D297353CC}">
              <c16:uniqueId val="{00000001-FC56-472F-8D83-9922BDA32534}"/>
            </c:ext>
          </c:extLst>
        </c:ser>
        <c:dLbls>
          <c:showLegendKey val="0"/>
          <c:showVal val="0"/>
          <c:showCatName val="0"/>
          <c:showSerName val="0"/>
          <c:showPercent val="0"/>
          <c:showBubbleSize val="0"/>
        </c:dLbls>
        <c:gapWidth val="150"/>
        <c:overlap val="-26"/>
        <c:axId val="133000576"/>
        <c:axId val="133006464"/>
      </c:barChart>
      <c:catAx>
        <c:axId val="133000576"/>
        <c:scaling>
          <c:orientation val="minMax"/>
        </c:scaling>
        <c:delete val="0"/>
        <c:axPos val="b"/>
        <c:numFmt formatCode="General" sourceLinked="0"/>
        <c:majorTickMark val="out"/>
        <c:minorTickMark val="none"/>
        <c:tickLblPos val="nextTo"/>
        <c:crossAx val="133006464"/>
        <c:crosses val="autoZero"/>
        <c:auto val="1"/>
        <c:lblAlgn val="ctr"/>
        <c:lblOffset val="100"/>
        <c:noMultiLvlLbl val="0"/>
      </c:catAx>
      <c:valAx>
        <c:axId val="133006464"/>
        <c:scaling>
          <c:orientation val="minMax"/>
        </c:scaling>
        <c:delete val="0"/>
        <c:axPos val="l"/>
        <c:majorGridlines/>
        <c:numFmt formatCode="_(* #,##0.0_);_(* \(#,##0.0\);_(* &quot;-&quot;??_);_(@_)" sourceLinked="1"/>
        <c:majorTickMark val="out"/>
        <c:minorTickMark val="none"/>
        <c:tickLblPos val="nextTo"/>
        <c:crossAx val="133000576"/>
        <c:crosses val="autoZero"/>
        <c:crossBetween val="between"/>
      </c:valAx>
    </c:plotArea>
    <c:legend>
      <c:legendPos val="r"/>
      <c:layout>
        <c:manualLayout>
          <c:xMode val="edge"/>
          <c:yMode val="edge"/>
          <c:x val="0.49767829114991469"/>
          <c:y val="2.655337709456072E-2"/>
          <c:w val="0.40110907422209613"/>
          <c:h val="7.5735867480947142E-2"/>
        </c:manualLayout>
      </c:layout>
      <c:overlay val="0"/>
      <c:txPr>
        <a:bodyPr/>
        <a:lstStyle/>
        <a:p>
          <a:pPr>
            <a:defRPr sz="1600"/>
          </a:pPr>
          <a:endParaRPr lang="zh-CN"/>
        </a:p>
      </c:txPr>
    </c:legend>
    <c:plotVisOnly val="1"/>
    <c:dispBlanksAs val="gap"/>
    <c:showDLblsOverMax val="0"/>
  </c:chart>
  <c:spPr>
    <a:ln w="6350">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973126419297728E-2"/>
          <c:y val="2.3250096420574757E-2"/>
          <c:w val="0.91998773989537552"/>
          <c:h val="0.74974637320999427"/>
        </c:manualLayout>
      </c:layout>
      <c:barChart>
        <c:barDir val="col"/>
        <c:grouping val="clustered"/>
        <c:varyColors val="0"/>
        <c:ser>
          <c:idx val="0"/>
          <c:order val="0"/>
          <c:tx>
            <c:v>2007</c:v>
          </c:tx>
          <c:spPr>
            <a:solidFill>
              <a:schemeClr val="tx2">
                <a:lumMod val="75000"/>
              </a:schemeClr>
            </a:solidFill>
          </c:spPr>
          <c:invertIfNegative val="0"/>
          <c:cat>
            <c:strRef>
              <c:f>Data!$B$7:$B$36</c:f>
              <c:strCache>
                <c:ptCount val="30"/>
                <c:pt idx="0">
                  <c:v>EU (28 countries)</c:v>
                </c:pt>
                <c:pt idx="1">
                  <c:v>EU area (19 countries)</c:v>
                </c:pt>
                <c:pt idx="2">
                  <c:v>Belgium</c:v>
                </c:pt>
                <c:pt idx="3">
                  <c:v>Bulgaria</c:v>
                </c:pt>
                <c:pt idx="4">
                  <c:v>Czech Republic</c:v>
                </c:pt>
                <c:pt idx="5">
                  <c:v>Denmark</c:v>
                </c:pt>
                <c:pt idx="6">
                  <c:v>Germany</c:v>
                </c:pt>
                <c:pt idx="7">
                  <c:v>Estonia</c:v>
                </c:pt>
                <c:pt idx="8">
                  <c:v>Ireland</c:v>
                </c:pt>
                <c:pt idx="9">
                  <c:v>Greece</c:v>
                </c:pt>
                <c:pt idx="10">
                  <c:v>Spain</c:v>
                </c:pt>
                <c:pt idx="11">
                  <c:v>France</c:v>
                </c:pt>
                <c:pt idx="12">
                  <c:v>Croatia</c:v>
                </c:pt>
                <c:pt idx="13">
                  <c:v>Italy</c:v>
                </c:pt>
                <c:pt idx="14">
                  <c:v>Cyprus</c:v>
                </c:pt>
                <c:pt idx="15">
                  <c:v>Latvia</c:v>
                </c:pt>
                <c:pt idx="16">
                  <c:v>Lithuania</c:v>
                </c:pt>
                <c:pt idx="17">
                  <c:v>Luxembourg</c:v>
                </c:pt>
                <c:pt idx="18">
                  <c:v>Hungary</c:v>
                </c:pt>
                <c:pt idx="19">
                  <c:v>Malta</c:v>
                </c:pt>
                <c:pt idx="20">
                  <c:v>Netherlands</c:v>
                </c:pt>
                <c:pt idx="21">
                  <c:v>Austria</c:v>
                </c:pt>
                <c:pt idx="22">
                  <c:v>Poland</c:v>
                </c:pt>
                <c:pt idx="23">
                  <c:v>Portugal</c:v>
                </c:pt>
                <c:pt idx="24">
                  <c:v>Romania</c:v>
                </c:pt>
                <c:pt idx="25">
                  <c:v>Slovenia</c:v>
                </c:pt>
                <c:pt idx="26">
                  <c:v>Slovakia</c:v>
                </c:pt>
                <c:pt idx="27">
                  <c:v>Finland</c:v>
                </c:pt>
                <c:pt idx="28">
                  <c:v>Sweden</c:v>
                </c:pt>
                <c:pt idx="29">
                  <c:v>United Kingdom</c:v>
                </c:pt>
              </c:strCache>
            </c:strRef>
          </c:cat>
          <c:val>
            <c:numRef>
              <c:f>Data!$M$7:$M$36</c:f>
              <c:numCache>
                <c:formatCode>_-* #,##0.0\ _z_ł_-;\-* #,##0.0\ _z_ł_-;_-* "-"??\ _z_ł_-;_-@_-</c:formatCode>
                <c:ptCount val="30"/>
                <c:pt idx="0">
                  <c:v>38.749359302921569</c:v>
                </c:pt>
                <c:pt idx="1">
                  <c:v>40.867346938775512</c:v>
                </c:pt>
                <c:pt idx="2">
                  <c:v>41.774193548387096</c:v>
                </c:pt>
                <c:pt idx="3">
                  <c:v>41.530944625407159</c:v>
                </c:pt>
                <c:pt idx="4">
                  <c:v>30.757575757575758</c:v>
                </c:pt>
                <c:pt idx="5">
                  <c:v>30.129870129870124</c:v>
                </c:pt>
                <c:pt idx="6">
                  <c:v>43.459302325581397</c:v>
                </c:pt>
                <c:pt idx="7">
                  <c:v>36.708253358925141</c:v>
                </c:pt>
                <c:pt idx="8">
                  <c:v>22.775628626692455</c:v>
                </c:pt>
                <c:pt idx="9">
                  <c:v>45.938529088913285</c:v>
                </c:pt>
                <c:pt idx="10">
                  <c:v>36.548223350253807</c:v>
                </c:pt>
                <c:pt idx="11">
                  <c:v>39.13721413721413</c:v>
                </c:pt>
                <c:pt idx="12">
                  <c:v>45.27334851936218</c:v>
                </c:pt>
                <c:pt idx="13">
                  <c:v>52.196235025670276</c:v>
                </c:pt>
                <c:pt idx="14">
                  <c:v>25.411764705882355</c:v>
                </c:pt>
                <c:pt idx="15">
                  <c:v>37.518463810930577</c:v>
                </c:pt>
                <c:pt idx="16">
                  <c:v>38.235294117647051</c:v>
                </c:pt>
                <c:pt idx="17">
                  <c:v>32.360604481500779</c:v>
                </c:pt>
                <c:pt idx="18">
                  <c:v>40.77328646748682</c:v>
                </c:pt>
                <c:pt idx="19">
                  <c:v>36.247723132969028</c:v>
                </c:pt>
                <c:pt idx="20">
                  <c:v>28.364116094986809</c:v>
                </c:pt>
                <c:pt idx="21">
                  <c:v>36.005760921747488</c:v>
                </c:pt>
                <c:pt idx="22">
                  <c:v>33.470346447445692</c:v>
                </c:pt>
                <c:pt idx="23">
                  <c:v>38.962962962962955</c:v>
                </c:pt>
                <c:pt idx="24">
                  <c:v>36.920435031482533</c:v>
                </c:pt>
                <c:pt idx="25">
                  <c:v>33.712871287128714</c:v>
                </c:pt>
                <c:pt idx="26">
                  <c:v>27.512355848434929</c:v>
                </c:pt>
                <c:pt idx="27">
                  <c:v>35.51312649164678</c:v>
                </c:pt>
                <c:pt idx="28">
                  <c:v>35.837104072398191</c:v>
                </c:pt>
                <c:pt idx="29">
                  <c:v>33.473389355742292</c:v>
                </c:pt>
              </c:numCache>
            </c:numRef>
          </c:val>
          <c:extLst>
            <c:ext xmlns:c16="http://schemas.microsoft.com/office/drawing/2014/chart" uri="{C3380CC4-5D6E-409C-BE32-E72D297353CC}">
              <c16:uniqueId val="{00000000-597E-4C7B-BA00-C1813D7EB5FE}"/>
            </c:ext>
          </c:extLst>
        </c:ser>
        <c:ser>
          <c:idx val="1"/>
          <c:order val="1"/>
          <c:tx>
            <c:v>2016</c:v>
          </c:tx>
          <c:spPr>
            <a:solidFill>
              <a:schemeClr val="bg1">
                <a:lumMod val="75000"/>
              </a:schemeClr>
            </a:solidFill>
          </c:spPr>
          <c:invertIfNegative val="0"/>
          <c:cat>
            <c:strRef>
              <c:f>Data!$B$7:$B$36</c:f>
              <c:strCache>
                <c:ptCount val="30"/>
                <c:pt idx="0">
                  <c:v>EU (28 countries)</c:v>
                </c:pt>
                <c:pt idx="1">
                  <c:v>EU area (19 countries)</c:v>
                </c:pt>
                <c:pt idx="2">
                  <c:v>Belgium</c:v>
                </c:pt>
                <c:pt idx="3">
                  <c:v>Bulgaria</c:v>
                </c:pt>
                <c:pt idx="4">
                  <c:v>Czech Republic</c:v>
                </c:pt>
                <c:pt idx="5">
                  <c:v>Denmark</c:v>
                </c:pt>
                <c:pt idx="6">
                  <c:v>Germany</c:v>
                </c:pt>
                <c:pt idx="7">
                  <c:v>Estonia</c:v>
                </c:pt>
                <c:pt idx="8">
                  <c:v>Ireland</c:v>
                </c:pt>
                <c:pt idx="9">
                  <c:v>Greece</c:v>
                </c:pt>
                <c:pt idx="10">
                  <c:v>Spain</c:v>
                </c:pt>
                <c:pt idx="11">
                  <c:v>France</c:v>
                </c:pt>
                <c:pt idx="12">
                  <c:v>Croatia</c:v>
                </c:pt>
                <c:pt idx="13">
                  <c:v>Italy</c:v>
                </c:pt>
                <c:pt idx="14">
                  <c:v>Cyprus</c:v>
                </c:pt>
                <c:pt idx="15">
                  <c:v>Latvia</c:v>
                </c:pt>
                <c:pt idx="16">
                  <c:v>Lithuania</c:v>
                </c:pt>
                <c:pt idx="17">
                  <c:v>Luxembourg</c:v>
                </c:pt>
                <c:pt idx="18">
                  <c:v>Hungary</c:v>
                </c:pt>
                <c:pt idx="19">
                  <c:v>Malta</c:v>
                </c:pt>
                <c:pt idx="20">
                  <c:v>Netherlands</c:v>
                </c:pt>
                <c:pt idx="21">
                  <c:v>Austria</c:v>
                </c:pt>
                <c:pt idx="22">
                  <c:v>Poland</c:v>
                </c:pt>
                <c:pt idx="23">
                  <c:v>Portugal</c:v>
                </c:pt>
                <c:pt idx="24">
                  <c:v>Romania</c:v>
                </c:pt>
                <c:pt idx="25">
                  <c:v>Slovenia</c:v>
                </c:pt>
                <c:pt idx="26">
                  <c:v>Slovakia</c:v>
                </c:pt>
                <c:pt idx="27">
                  <c:v>Finland</c:v>
                </c:pt>
                <c:pt idx="28">
                  <c:v>Sweden</c:v>
                </c:pt>
                <c:pt idx="29">
                  <c:v>United Kingdom</c:v>
                </c:pt>
              </c:strCache>
            </c:strRef>
          </c:cat>
          <c:val>
            <c:numRef>
              <c:f>Data!$N$7:$N$36</c:f>
              <c:numCache>
                <c:formatCode>_-* #,##0.0\ _z_ł_-;\-* #,##0.0\ _z_ł_-;_-* "-"??\ _z_ł_-;_-@_-</c:formatCode>
                <c:ptCount val="30"/>
                <c:pt idx="0">
                  <c:v>44.010514457378896</c:v>
                </c:pt>
                <c:pt idx="1">
                  <c:v>46.788990825688067</c:v>
                </c:pt>
                <c:pt idx="2">
                  <c:v>45.264847512038521</c:v>
                </c:pt>
                <c:pt idx="3">
                  <c:v>49.053627760252368</c:v>
                </c:pt>
                <c:pt idx="4">
                  <c:v>38.359972202918698</c:v>
                </c:pt>
                <c:pt idx="5">
                  <c:v>39.144956579826321</c:v>
                </c:pt>
                <c:pt idx="6">
                  <c:v>42.86671131949096</c:v>
                </c:pt>
                <c:pt idx="7">
                  <c:v>40.638002773925109</c:v>
                </c:pt>
                <c:pt idx="8">
                  <c:v>31.469340532202079</c:v>
                </c:pt>
                <c:pt idx="9">
                  <c:v>63.623258049014886</c:v>
                </c:pt>
                <c:pt idx="10">
                  <c:v>47.523089840470192</c:v>
                </c:pt>
                <c:pt idx="11">
                  <c:v>46.728971962616818</c:v>
                </c:pt>
                <c:pt idx="12">
                  <c:v>50.966608084358519</c:v>
                </c:pt>
                <c:pt idx="13">
                  <c:v>59.91266375545851</c:v>
                </c:pt>
                <c:pt idx="14">
                  <c:v>34.680266771282852</c:v>
                </c:pt>
                <c:pt idx="15">
                  <c:v>43.943252091669699</c:v>
                </c:pt>
                <c:pt idx="16">
                  <c:v>41.225225225225223</c:v>
                </c:pt>
                <c:pt idx="17">
                  <c:v>31.261913839115515</c:v>
                </c:pt>
                <c:pt idx="18">
                  <c:v>40.886884629838406</c:v>
                </c:pt>
                <c:pt idx="19">
                  <c:v>43.56435643564356</c:v>
                </c:pt>
                <c:pt idx="20">
                  <c:v>37.15335783494821</c:v>
                </c:pt>
                <c:pt idx="21">
                  <c:v>38.434661076170514</c:v>
                </c:pt>
                <c:pt idx="22">
                  <c:v>35.813953488372093</c:v>
                </c:pt>
                <c:pt idx="23">
                  <c:v>48.735632183908045</c:v>
                </c:pt>
                <c:pt idx="24">
                  <c:v>42.062525375558266</c:v>
                </c:pt>
                <c:pt idx="25">
                  <c:v>41.913439635535312</c:v>
                </c:pt>
                <c:pt idx="26">
                  <c:v>31.765612952968393</c:v>
                </c:pt>
                <c:pt idx="27">
                  <c:v>46.905537459283387</c:v>
                </c:pt>
                <c:pt idx="28">
                  <c:v>41.338582677165348</c:v>
                </c:pt>
                <c:pt idx="29">
                  <c:v>37.95918367346939</c:v>
                </c:pt>
              </c:numCache>
            </c:numRef>
          </c:val>
          <c:extLst>
            <c:ext xmlns:c16="http://schemas.microsoft.com/office/drawing/2014/chart" uri="{C3380CC4-5D6E-409C-BE32-E72D297353CC}">
              <c16:uniqueId val="{00000001-597E-4C7B-BA00-C1813D7EB5FE}"/>
            </c:ext>
          </c:extLst>
        </c:ser>
        <c:dLbls>
          <c:showLegendKey val="0"/>
          <c:showVal val="0"/>
          <c:showCatName val="0"/>
          <c:showSerName val="0"/>
          <c:showPercent val="0"/>
          <c:showBubbleSize val="0"/>
        </c:dLbls>
        <c:gapWidth val="150"/>
        <c:overlap val="-25"/>
        <c:axId val="130719744"/>
        <c:axId val="130721280"/>
      </c:barChart>
      <c:catAx>
        <c:axId val="130719744"/>
        <c:scaling>
          <c:orientation val="minMax"/>
        </c:scaling>
        <c:delete val="0"/>
        <c:axPos val="b"/>
        <c:numFmt formatCode="General" sourceLinked="0"/>
        <c:majorTickMark val="out"/>
        <c:minorTickMark val="none"/>
        <c:tickLblPos val="nextTo"/>
        <c:crossAx val="130721280"/>
        <c:crosses val="autoZero"/>
        <c:auto val="1"/>
        <c:lblAlgn val="ctr"/>
        <c:lblOffset val="100"/>
        <c:noMultiLvlLbl val="0"/>
      </c:catAx>
      <c:valAx>
        <c:axId val="130721280"/>
        <c:scaling>
          <c:orientation val="minMax"/>
        </c:scaling>
        <c:delete val="0"/>
        <c:axPos val="l"/>
        <c:majorGridlines/>
        <c:numFmt formatCode="_-* #,##0.0\ _z_ł_-;\-* #,##0.0\ _z_ł_-;_-* &quot;-&quot;??\ _z_ł_-;_-@_-" sourceLinked="1"/>
        <c:majorTickMark val="out"/>
        <c:minorTickMark val="none"/>
        <c:tickLblPos val="nextTo"/>
        <c:crossAx val="130719744"/>
        <c:crosses val="autoZero"/>
        <c:crossBetween val="between"/>
      </c:valAx>
    </c:plotArea>
    <c:legend>
      <c:legendPos val="r"/>
      <c:layout>
        <c:manualLayout>
          <c:xMode val="edge"/>
          <c:yMode val="edge"/>
          <c:x val="0.58111032780271654"/>
          <c:y val="4.5400528346824537E-2"/>
          <c:w val="0.25339333719746326"/>
          <c:h val="7.5735867480947142E-2"/>
        </c:manualLayout>
      </c:layout>
      <c:overlay val="0"/>
      <c:txPr>
        <a:bodyPr/>
        <a:lstStyle/>
        <a:p>
          <a:pPr>
            <a:defRPr sz="1600"/>
          </a:pPr>
          <a:endParaRPr lang="zh-CN"/>
        </a:p>
      </c:txPr>
    </c:legend>
    <c:plotVisOnly val="1"/>
    <c:dispBlanksAs val="gap"/>
    <c:showDLblsOverMax val="0"/>
  </c:chart>
  <c:spPr>
    <a:ln w="6350">
      <a:solidFill>
        <a:schemeClr val="tx2">
          <a:lumMod val="75000"/>
        </a:schemeClr>
      </a:solid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spPr>
              <a:noFill/>
              <a:ln>
                <a:noFill/>
              </a:ln>
              <a:effectLst/>
            </c:spPr>
            <c:txPr>
              <a:bodyPr/>
              <a:lstStyle/>
              <a:p>
                <a:pPr>
                  <a:defRPr sz="1200"/>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Sheet0!$F$4:$P$4</c:f>
              <c:strCache>
                <c:ptCount val="11"/>
                <c:pt idx="0">
                  <c:v>2005</c:v>
                </c:pt>
                <c:pt idx="1">
                  <c:v>2006</c:v>
                </c:pt>
                <c:pt idx="2">
                  <c:v>2007</c:v>
                </c:pt>
                <c:pt idx="3">
                  <c:v>2008</c:v>
                </c:pt>
                <c:pt idx="4">
                  <c:v>2009</c:v>
                </c:pt>
                <c:pt idx="5">
                  <c:v>2010</c:v>
                </c:pt>
                <c:pt idx="6">
                  <c:v>2011</c:v>
                </c:pt>
                <c:pt idx="7">
                  <c:v>2012</c:v>
                </c:pt>
                <c:pt idx="8">
                  <c:v>2013</c:v>
                </c:pt>
                <c:pt idx="9">
                  <c:v>2014</c:v>
                </c:pt>
                <c:pt idx="10">
                  <c:v>2015</c:v>
                </c:pt>
              </c:strCache>
            </c:strRef>
          </c:cat>
          <c:val>
            <c:numRef>
              <c:f>Sheet0!$F$7:$P$7</c:f>
              <c:numCache>
                <c:formatCode>_(* #,##0.00_);_(* \(#,##0.00\);_(* "-"??_);_(@_)</c:formatCode>
                <c:ptCount val="11"/>
                <c:pt idx="0">
                  <c:v>0.51</c:v>
                </c:pt>
                <c:pt idx="1">
                  <c:v>0.5</c:v>
                </c:pt>
                <c:pt idx="2">
                  <c:v>0.49</c:v>
                </c:pt>
                <c:pt idx="3">
                  <c:v>0.49</c:v>
                </c:pt>
                <c:pt idx="4">
                  <c:v>0.51</c:v>
                </c:pt>
                <c:pt idx="5">
                  <c:v>0.53</c:v>
                </c:pt>
                <c:pt idx="6">
                  <c:v>0.54</c:v>
                </c:pt>
                <c:pt idx="7">
                  <c:v>0.54</c:v>
                </c:pt>
                <c:pt idx="8">
                  <c:v>0.56000000000000005</c:v>
                </c:pt>
                <c:pt idx="9">
                  <c:v>0.56000000000000005</c:v>
                </c:pt>
                <c:pt idx="10">
                  <c:v>0.56999999999999995</c:v>
                </c:pt>
              </c:numCache>
            </c:numRef>
          </c:val>
          <c:extLst>
            <c:ext xmlns:c16="http://schemas.microsoft.com/office/drawing/2014/chart" uri="{C3380CC4-5D6E-409C-BE32-E72D297353CC}">
              <c16:uniqueId val="{00000000-D923-4E6D-9107-B40D2BD70CEC}"/>
            </c:ext>
          </c:extLst>
        </c:ser>
        <c:dLbls>
          <c:showLegendKey val="0"/>
          <c:showVal val="1"/>
          <c:showCatName val="0"/>
          <c:showSerName val="0"/>
          <c:showPercent val="0"/>
          <c:showBubbleSize val="0"/>
        </c:dLbls>
        <c:gapWidth val="150"/>
        <c:axId val="142176640"/>
        <c:axId val="142179328"/>
      </c:barChart>
      <c:catAx>
        <c:axId val="142176640"/>
        <c:scaling>
          <c:orientation val="minMax"/>
        </c:scaling>
        <c:delete val="0"/>
        <c:axPos val="b"/>
        <c:numFmt formatCode="General" sourceLinked="0"/>
        <c:majorTickMark val="out"/>
        <c:minorTickMark val="none"/>
        <c:tickLblPos val="nextTo"/>
        <c:txPr>
          <a:bodyPr/>
          <a:lstStyle/>
          <a:p>
            <a:pPr>
              <a:defRPr sz="1400"/>
            </a:pPr>
            <a:endParaRPr lang="zh-CN"/>
          </a:p>
        </c:txPr>
        <c:crossAx val="142179328"/>
        <c:crosses val="autoZero"/>
        <c:auto val="1"/>
        <c:lblAlgn val="ctr"/>
        <c:lblOffset val="100"/>
        <c:noMultiLvlLbl val="0"/>
      </c:catAx>
      <c:valAx>
        <c:axId val="142179328"/>
        <c:scaling>
          <c:orientation val="minMax"/>
        </c:scaling>
        <c:delete val="0"/>
        <c:axPos val="l"/>
        <c:majorGridlines>
          <c:spPr>
            <a:ln w="6350">
              <a:prstDash val="sysDot"/>
            </a:ln>
          </c:spPr>
        </c:majorGridlines>
        <c:numFmt formatCode="_(* #,##0.00_);_(* \(#,##0.00\);_(* &quot;-&quot;??_);_(@_)" sourceLinked="1"/>
        <c:majorTickMark val="out"/>
        <c:minorTickMark val="none"/>
        <c:tickLblPos val="nextTo"/>
        <c:crossAx val="142176640"/>
        <c:crosses val="autoZero"/>
        <c:crossBetween val="between"/>
      </c:valAx>
    </c:plotArea>
    <c:plotVisOnly val="1"/>
    <c:dispBlanksAs val="gap"/>
    <c:showDLblsOverMax val="0"/>
  </c:chart>
  <c:spPr>
    <a:ln w="6350">
      <a:solidFill>
        <a:schemeClr val="bg2">
          <a:lumMod val="25000"/>
        </a:schemeClr>
      </a:solid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750069194634764E-2"/>
          <c:y val="3.2052246159291364E-2"/>
          <c:w val="0.94571651286610958"/>
          <c:h val="0.83437624751074968"/>
        </c:manualLayout>
      </c:layout>
      <c:barChart>
        <c:barDir val="col"/>
        <c:grouping val="clustered"/>
        <c:varyColors val="0"/>
        <c:ser>
          <c:idx val="0"/>
          <c:order val="0"/>
          <c:tx>
            <c:v>2005</c:v>
          </c:tx>
          <c:spPr>
            <a:ln>
              <a:solidFill>
                <a:schemeClr val="tx1"/>
              </a:solidFill>
            </a:ln>
          </c:spPr>
          <c:invertIfNegative val="0"/>
          <c:cat>
            <c:strRef>
              <c:f>'Sheet 2'!$B$5:$B$32</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 2'!$C$5:$C$32</c:f>
              <c:numCache>
                <c:formatCode>_(* #,##0.00_);_(* \(#,##0.00\);_(* "-"??_);_(@_)</c:formatCode>
                <c:ptCount val="28"/>
                <c:pt idx="0">
                  <c:v>0.42</c:v>
                </c:pt>
                <c:pt idx="1">
                  <c:v>0.37</c:v>
                </c:pt>
                <c:pt idx="2">
                  <c:v>0.51</c:v>
                </c:pt>
                <c:pt idx="3">
                  <c:v>0.35</c:v>
                </c:pt>
                <c:pt idx="4">
                  <c:v>0.46</c:v>
                </c:pt>
                <c:pt idx="5">
                  <c:v>0.47</c:v>
                </c:pt>
                <c:pt idx="6">
                  <c:v>0.46</c:v>
                </c:pt>
                <c:pt idx="7">
                  <c:v>0.49</c:v>
                </c:pt>
                <c:pt idx="8">
                  <c:v>0.56999999999999995</c:v>
                </c:pt>
                <c:pt idx="9">
                  <c:v>0.56999999999999995</c:v>
                </c:pt>
                <c:pt idx="10">
                  <c:v>0</c:v>
                </c:pt>
                <c:pt idx="11">
                  <c:v>0.57999999999999996</c:v>
                </c:pt>
                <c:pt idx="12">
                  <c:v>0.28999999999999998</c:v>
                </c:pt>
                <c:pt idx="13">
                  <c:v>0.61</c:v>
                </c:pt>
                <c:pt idx="14">
                  <c:v>0.47</c:v>
                </c:pt>
                <c:pt idx="15">
                  <c:v>0.63</c:v>
                </c:pt>
                <c:pt idx="16">
                  <c:v>0.61</c:v>
                </c:pt>
                <c:pt idx="17">
                  <c:v>0.47</c:v>
                </c:pt>
                <c:pt idx="18">
                  <c:v>0.43</c:v>
                </c:pt>
                <c:pt idx="19">
                  <c:v>0.69</c:v>
                </c:pt>
                <c:pt idx="20">
                  <c:v>0.57999999999999996</c:v>
                </c:pt>
                <c:pt idx="21">
                  <c:v>0.6</c:v>
                </c:pt>
                <c:pt idx="22">
                  <c:v>0.44</c:v>
                </c:pt>
                <c:pt idx="23">
                  <c:v>0.42</c:v>
                </c:pt>
                <c:pt idx="24">
                  <c:v>0.55000000000000004</c:v>
                </c:pt>
                <c:pt idx="25">
                  <c:v>0.46</c:v>
                </c:pt>
                <c:pt idx="26">
                  <c:v>0.6</c:v>
                </c:pt>
                <c:pt idx="27">
                  <c:v>0.42</c:v>
                </c:pt>
              </c:numCache>
            </c:numRef>
          </c:val>
          <c:extLst>
            <c:ext xmlns:c16="http://schemas.microsoft.com/office/drawing/2014/chart" uri="{C3380CC4-5D6E-409C-BE32-E72D297353CC}">
              <c16:uniqueId val="{00000000-DC60-4C58-B456-54698F2D40F8}"/>
            </c:ext>
          </c:extLst>
        </c:ser>
        <c:ser>
          <c:idx val="1"/>
          <c:order val="1"/>
          <c:tx>
            <c:v>2010</c:v>
          </c:tx>
          <c:spPr>
            <a:solidFill>
              <a:schemeClr val="bg1">
                <a:lumMod val="75000"/>
              </a:schemeClr>
            </a:solidFill>
            <a:ln>
              <a:solidFill>
                <a:schemeClr val="tx1"/>
              </a:solidFill>
            </a:ln>
          </c:spPr>
          <c:invertIfNegative val="0"/>
          <c:cat>
            <c:strRef>
              <c:f>'Sheet 2'!$B$5:$B$32</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 2'!$D$5:$D$32</c:f>
              <c:numCache>
                <c:formatCode>_(* #,##0.00_);_(* \(#,##0.00\);_(* "-"??_);_(@_)</c:formatCode>
                <c:ptCount val="28"/>
                <c:pt idx="0">
                  <c:v>0.46</c:v>
                </c:pt>
                <c:pt idx="1">
                  <c:v>0.43</c:v>
                </c:pt>
                <c:pt idx="2">
                  <c:v>0.54</c:v>
                </c:pt>
                <c:pt idx="3">
                  <c:v>0.44</c:v>
                </c:pt>
                <c:pt idx="4">
                  <c:v>0.49</c:v>
                </c:pt>
                <c:pt idx="5">
                  <c:v>0.55000000000000004</c:v>
                </c:pt>
                <c:pt idx="6">
                  <c:v>0.47</c:v>
                </c:pt>
                <c:pt idx="7">
                  <c:v>0.42</c:v>
                </c:pt>
                <c:pt idx="8">
                  <c:v>0.47</c:v>
                </c:pt>
                <c:pt idx="9">
                  <c:v>0.65</c:v>
                </c:pt>
                <c:pt idx="10">
                  <c:v>0.32</c:v>
                </c:pt>
                <c:pt idx="11">
                  <c:v>0.53</c:v>
                </c:pt>
                <c:pt idx="12">
                  <c:v>0.37</c:v>
                </c:pt>
                <c:pt idx="13">
                  <c:v>0.47</c:v>
                </c:pt>
                <c:pt idx="14">
                  <c:v>0.57999999999999996</c:v>
                </c:pt>
                <c:pt idx="15">
                  <c:v>0.68</c:v>
                </c:pt>
                <c:pt idx="16">
                  <c:v>0.6</c:v>
                </c:pt>
                <c:pt idx="17">
                  <c:v>0.44</c:v>
                </c:pt>
                <c:pt idx="18">
                  <c:v>0.47</c:v>
                </c:pt>
                <c:pt idx="19">
                  <c:v>0.56999999999999995</c:v>
                </c:pt>
                <c:pt idx="20">
                  <c:v>0.56999999999999995</c:v>
                </c:pt>
                <c:pt idx="21">
                  <c:v>0.53</c:v>
                </c:pt>
                <c:pt idx="22">
                  <c:v>0.64</c:v>
                </c:pt>
                <c:pt idx="23">
                  <c:v>0.45</c:v>
                </c:pt>
                <c:pt idx="24">
                  <c:v>0.61</c:v>
                </c:pt>
                <c:pt idx="25">
                  <c:v>0.5</c:v>
                </c:pt>
                <c:pt idx="26">
                  <c:v>0.6</c:v>
                </c:pt>
                <c:pt idx="27">
                  <c:v>0.48</c:v>
                </c:pt>
              </c:numCache>
            </c:numRef>
          </c:val>
          <c:extLst>
            <c:ext xmlns:c16="http://schemas.microsoft.com/office/drawing/2014/chart" uri="{C3380CC4-5D6E-409C-BE32-E72D297353CC}">
              <c16:uniqueId val="{00000001-DC60-4C58-B456-54698F2D40F8}"/>
            </c:ext>
          </c:extLst>
        </c:ser>
        <c:ser>
          <c:idx val="2"/>
          <c:order val="2"/>
          <c:tx>
            <c:v>2015</c:v>
          </c:tx>
          <c:spPr>
            <a:solidFill>
              <a:schemeClr val="tx2">
                <a:lumMod val="75000"/>
              </a:schemeClr>
            </a:solidFill>
          </c:spPr>
          <c:invertIfNegative val="0"/>
          <c:cat>
            <c:strRef>
              <c:f>'Sheet 2'!$B$5:$B$32</c:f>
              <c:strCache>
                <c:ptCount val="28"/>
                <c:pt idx="0">
                  <c:v>Belgium</c:v>
                </c:pt>
                <c:pt idx="1">
                  <c:v>Bulgaria</c:v>
                </c:pt>
                <c:pt idx="2">
                  <c:v>Czech Republic</c:v>
                </c:pt>
                <c:pt idx="3">
                  <c:v>Denmark</c:v>
                </c:pt>
                <c:pt idx="4">
                  <c:v>Germany</c:v>
                </c:pt>
                <c:pt idx="5">
                  <c:v>Estonia</c:v>
                </c:pt>
                <c:pt idx="6">
                  <c:v>Ireland</c:v>
                </c:pt>
                <c:pt idx="7">
                  <c:v>Greece</c:v>
                </c:pt>
                <c:pt idx="8">
                  <c:v>Spain</c:v>
                </c:pt>
                <c:pt idx="9">
                  <c:v>France</c:v>
                </c:pt>
                <c:pt idx="10">
                  <c:v>Croatia</c:v>
                </c:pt>
                <c:pt idx="11">
                  <c:v>Italy</c:v>
                </c:pt>
                <c:pt idx="12">
                  <c:v>Cyprus</c:v>
                </c:pt>
                <c:pt idx="13">
                  <c:v>Latvia</c:v>
                </c:pt>
                <c:pt idx="14">
                  <c:v>Lithuania</c:v>
                </c:pt>
                <c:pt idx="15">
                  <c:v>Luxembourg</c:v>
                </c:pt>
                <c:pt idx="16">
                  <c:v>Hungary</c:v>
                </c:pt>
                <c:pt idx="17">
                  <c:v>Malta</c:v>
                </c:pt>
                <c:pt idx="18">
                  <c:v>Netherlands</c:v>
                </c:pt>
                <c:pt idx="19">
                  <c:v>Austria</c:v>
                </c:pt>
                <c:pt idx="20">
                  <c:v>Poland</c:v>
                </c:pt>
                <c:pt idx="21">
                  <c:v>Portugal</c:v>
                </c:pt>
                <c:pt idx="22">
                  <c:v>Romania</c:v>
                </c:pt>
                <c:pt idx="23">
                  <c:v>Slovenia</c:v>
                </c:pt>
                <c:pt idx="24">
                  <c:v>Slovakia</c:v>
                </c:pt>
                <c:pt idx="25">
                  <c:v>Finland</c:v>
                </c:pt>
                <c:pt idx="26">
                  <c:v>Sweden</c:v>
                </c:pt>
                <c:pt idx="27">
                  <c:v>United Kingdom</c:v>
                </c:pt>
              </c:strCache>
            </c:strRef>
          </c:cat>
          <c:val>
            <c:numRef>
              <c:f>'Sheet 2'!$E$5:$E$32</c:f>
              <c:numCache>
                <c:formatCode>_(* #,##0.00_);_(* \(#,##0.00\);_(* "-"??_);_(@_)</c:formatCode>
                <c:ptCount val="28"/>
                <c:pt idx="0">
                  <c:v>0.47</c:v>
                </c:pt>
                <c:pt idx="1">
                  <c:v>0.41</c:v>
                </c:pt>
                <c:pt idx="2">
                  <c:v>0.51</c:v>
                </c:pt>
                <c:pt idx="3">
                  <c:v>0.45</c:v>
                </c:pt>
                <c:pt idx="4">
                  <c:v>0.46</c:v>
                </c:pt>
                <c:pt idx="5">
                  <c:v>0.43</c:v>
                </c:pt>
                <c:pt idx="6">
                  <c:v>0.38</c:v>
                </c:pt>
                <c:pt idx="7">
                  <c:v>0.61</c:v>
                </c:pt>
                <c:pt idx="8">
                  <c:v>0.66</c:v>
                </c:pt>
                <c:pt idx="9">
                  <c:v>0.69</c:v>
                </c:pt>
                <c:pt idx="10">
                  <c:v>0.4</c:v>
                </c:pt>
                <c:pt idx="11">
                  <c:v>0.66</c:v>
                </c:pt>
                <c:pt idx="12">
                  <c:v>0.43</c:v>
                </c:pt>
                <c:pt idx="13">
                  <c:v>0.42</c:v>
                </c:pt>
                <c:pt idx="14">
                  <c:v>0.46</c:v>
                </c:pt>
                <c:pt idx="15">
                  <c:v>0.8</c:v>
                </c:pt>
                <c:pt idx="16">
                  <c:v>0.65</c:v>
                </c:pt>
                <c:pt idx="17">
                  <c:v>0.54</c:v>
                </c:pt>
                <c:pt idx="18">
                  <c:v>0.52</c:v>
                </c:pt>
                <c:pt idx="19">
                  <c:v>0.62</c:v>
                </c:pt>
                <c:pt idx="20">
                  <c:v>0.62</c:v>
                </c:pt>
                <c:pt idx="21">
                  <c:v>0.61</c:v>
                </c:pt>
                <c:pt idx="22">
                  <c:v>0.63</c:v>
                </c:pt>
                <c:pt idx="23">
                  <c:v>0.46</c:v>
                </c:pt>
                <c:pt idx="24">
                  <c:v>0.62</c:v>
                </c:pt>
                <c:pt idx="25">
                  <c:v>0.52</c:v>
                </c:pt>
                <c:pt idx="26">
                  <c:v>0.57999999999999996</c:v>
                </c:pt>
                <c:pt idx="27">
                  <c:v>0.5</c:v>
                </c:pt>
              </c:numCache>
            </c:numRef>
          </c:val>
          <c:extLst>
            <c:ext xmlns:c16="http://schemas.microsoft.com/office/drawing/2014/chart" uri="{C3380CC4-5D6E-409C-BE32-E72D297353CC}">
              <c16:uniqueId val="{00000002-DC60-4C58-B456-54698F2D40F8}"/>
            </c:ext>
          </c:extLst>
        </c:ser>
        <c:dLbls>
          <c:showLegendKey val="0"/>
          <c:showVal val="0"/>
          <c:showCatName val="0"/>
          <c:showSerName val="0"/>
          <c:showPercent val="0"/>
          <c:showBubbleSize val="0"/>
        </c:dLbls>
        <c:gapWidth val="150"/>
        <c:overlap val="-55"/>
        <c:axId val="142638464"/>
        <c:axId val="142640256"/>
      </c:barChart>
      <c:catAx>
        <c:axId val="142638464"/>
        <c:scaling>
          <c:orientation val="minMax"/>
        </c:scaling>
        <c:delete val="0"/>
        <c:axPos val="b"/>
        <c:numFmt formatCode="General" sourceLinked="0"/>
        <c:majorTickMark val="out"/>
        <c:minorTickMark val="none"/>
        <c:tickLblPos val="nextTo"/>
        <c:crossAx val="142640256"/>
        <c:crosses val="autoZero"/>
        <c:auto val="1"/>
        <c:lblAlgn val="ctr"/>
        <c:lblOffset val="100"/>
        <c:noMultiLvlLbl val="0"/>
      </c:catAx>
      <c:valAx>
        <c:axId val="142640256"/>
        <c:scaling>
          <c:orientation val="minMax"/>
        </c:scaling>
        <c:delete val="0"/>
        <c:axPos val="l"/>
        <c:majorGridlines>
          <c:spPr>
            <a:ln w="6350">
              <a:prstDash val="sysDot"/>
            </a:ln>
          </c:spPr>
        </c:majorGridlines>
        <c:numFmt formatCode="_(* #,##0.00_);_(* \(#,##0.00\);_(* &quot;-&quot;??_);_(@_)" sourceLinked="1"/>
        <c:majorTickMark val="out"/>
        <c:minorTickMark val="none"/>
        <c:tickLblPos val="nextTo"/>
        <c:txPr>
          <a:bodyPr/>
          <a:lstStyle/>
          <a:p>
            <a:pPr>
              <a:defRPr sz="1200"/>
            </a:pPr>
            <a:endParaRPr lang="zh-CN"/>
          </a:p>
        </c:txPr>
        <c:crossAx val="142638464"/>
        <c:crosses val="autoZero"/>
        <c:crossBetween val="between"/>
      </c:valAx>
    </c:plotArea>
    <c:legend>
      <c:legendPos val="r"/>
      <c:layout>
        <c:manualLayout>
          <c:xMode val="edge"/>
          <c:yMode val="edge"/>
          <c:x val="0.11181852977393979"/>
          <c:y val="6.6289809730218766E-2"/>
          <c:w val="0.37801508216876339"/>
          <c:h val="0.11360380122142072"/>
        </c:manualLayout>
      </c:layout>
      <c:overlay val="0"/>
      <c:txPr>
        <a:bodyPr/>
        <a:lstStyle/>
        <a:p>
          <a:pPr>
            <a:defRPr sz="1600"/>
          </a:pPr>
          <a:endParaRPr lang="zh-CN"/>
        </a:p>
      </c:txPr>
    </c:legend>
    <c:plotVisOnly val="1"/>
    <c:dispBlanksAs val="gap"/>
    <c:showDLblsOverMax val="0"/>
  </c:chart>
  <c:spPr>
    <a:ln>
      <a:solidFill>
        <a:schemeClr val="bg2">
          <a:lumMod val="25000"/>
        </a:schemeClr>
      </a:solid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9/13/2017</a:t>
            </a:fld>
            <a:endParaRPr lang="en-US" dirty="0"/>
          </a:p>
        </p:txBody>
      </p:sp>
      <p:sp>
        <p:nvSpPr>
          <p:cNvPr id="4" name="Footer Placeholder 3"/>
          <p:cNvSpPr>
            <a:spLocks noGrp="1"/>
          </p:cNvSpPr>
          <p:nvPr>
            <p:ph type="ftr" sz="quarter" idx="2"/>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9/13/2017</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928" y="4719044"/>
            <a:ext cx="5434648" cy="446841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12</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13</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16</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17</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18</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20</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21</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23</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24</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25</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5</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6</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7</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8</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9</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10</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11</a:t>
            </a:fld>
            <a:endParaRPr lang="en-US"/>
          </a:p>
        </p:txBody>
      </p:sp>
    </p:spTree>
    <p:extLst>
      <p:ext uri="{BB962C8B-B14F-4D97-AF65-F5344CB8AC3E}">
        <p14:creationId xmlns:p14="http://schemas.microsoft.com/office/powerpoint/2010/main" val="42883768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67"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13/09/2017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13/09/2017</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380" y="4005064"/>
            <a:ext cx="9001249" cy="2323713"/>
          </a:xfrm>
          <a:prstGeom prst="rect">
            <a:avLst/>
          </a:prstGeom>
        </p:spPr>
        <p:txBody>
          <a:bodyPr wrap="square" lIns="36000" tIns="0" rIns="36000" bIns="0">
            <a:spAutoFit/>
          </a:bodyPr>
          <a:lstStyle/>
          <a:p>
            <a:pPr algn="ctr" defTabSz="457200" eaLnBrk="0" fontAlgn="auto" hangingPunct="0">
              <a:spcBef>
                <a:spcPts val="0"/>
              </a:spcBef>
              <a:spcAft>
                <a:spcPts val="600"/>
              </a:spcAft>
              <a:buClr>
                <a:srgbClr val="FFC000"/>
              </a:buClr>
              <a:buSzPct val="85000"/>
              <a:defRPr/>
            </a:pPr>
            <a:r>
              <a:rPr lang="en-GB" sz="3200" b="1" dirty="0">
                <a:solidFill>
                  <a:schemeClr val="tx1">
                    <a:lumMod val="85000"/>
                    <a:lumOff val="15000"/>
                  </a:schemeClr>
                </a:solidFill>
                <a:latin typeface="Optane" pitchFamily="2" charset="0"/>
              </a:rPr>
              <a:t>Pension systems across Europe: </a:t>
            </a:r>
          </a:p>
          <a:p>
            <a:pPr algn="ctr" defTabSz="457200" eaLnBrk="0" fontAlgn="auto" hangingPunct="0">
              <a:spcBef>
                <a:spcPts val="0"/>
              </a:spcBef>
              <a:spcAft>
                <a:spcPts val="1200"/>
              </a:spcAft>
              <a:buClr>
                <a:srgbClr val="FFC000"/>
              </a:buClr>
              <a:buSzPct val="85000"/>
              <a:defRPr/>
            </a:pPr>
            <a:r>
              <a:rPr lang="en-GB" sz="3200" b="1" dirty="0">
                <a:solidFill>
                  <a:schemeClr val="tx1">
                    <a:lumMod val="85000"/>
                    <a:lumOff val="15000"/>
                  </a:schemeClr>
                </a:solidFill>
                <a:latin typeface="Optane" pitchFamily="2" charset="0"/>
              </a:rPr>
              <a:t>a compared analysis</a:t>
            </a:r>
          </a:p>
          <a:p>
            <a:pPr algn="ctr" defTabSz="457200" eaLnBrk="0" fontAlgn="auto" hangingPunct="0">
              <a:spcBef>
                <a:spcPts val="0"/>
              </a:spcBef>
              <a:spcAft>
                <a:spcPts val="1200"/>
              </a:spcAft>
              <a:buClr>
                <a:srgbClr val="FFC000"/>
              </a:buClr>
              <a:buSzPct val="85000"/>
              <a:defRPr/>
            </a:pPr>
            <a:r>
              <a:rPr lang="en-GB" sz="2400" b="1" dirty="0">
                <a:solidFill>
                  <a:schemeClr val="tx1">
                    <a:lumMod val="85000"/>
                    <a:lumOff val="15000"/>
                  </a:schemeClr>
                </a:solidFill>
                <a:latin typeface="Optane" pitchFamily="2" charset="0"/>
              </a:rPr>
              <a:t>Gianni </a:t>
            </a:r>
            <a:r>
              <a:rPr lang="en-GB" sz="2400" b="1" dirty="0" err="1">
                <a:solidFill>
                  <a:schemeClr val="tx1">
                    <a:lumMod val="85000"/>
                    <a:lumOff val="15000"/>
                  </a:schemeClr>
                </a:solidFill>
                <a:latin typeface="Optane" pitchFamily="2" charset="0"/>
              </a:rPr>
              <a:t>Geroldi</a:t>
            </a:r>
            <a:endParaRPr lang="en-GB" sz="2400" b="1" dirty="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it-IT" sz="2000" i="1" kern="0" noProof="1">
                <a:solidFill>
                  <a:schemeClr val="tx1">
                    <a:lumMod val="85000"/>
                    <a:lumOff val="15000"/>
                  </a:schemeClr>
                </a:solidFill>
                <a:latin typeface="Optane" pitchFamily="2" charset="0"/>
                <a:ea typeface="+mj-ea"/>
                <a:cs typeface="+mj-cs"/>
              </a:rPr>
              <a:t>Paris, 12</a:t>
            </a:r>
            <a:r>
              <a:rPr lang="it-IT" sz="2000" i="1" kern="0" baseline="30000" noProof="1">
                <a:solidFill>
                  <a:schemeClr val="tx1">
                    <a:lumMod val="85000"/>
                    <a:lumOff val="15000"/>
                  </a:schemeClr>
                </a:solidFill>
                <a:latin typeface="Optane" pitchFamily="2" charset="0"/>
                <a:ea typeface="+mj-ea"/>
                <a:cs typeface="+mj-cs"/>
              </a:rPr>
              <a:t>th</a:t>
            </a:r>
            <a:r>
              <a:rPr lang="it-IT" sz="2000" i="1" kern="0" noProof="1">
                <a:solidFill>
                  <a:schemeClr val="tx1">
                    <a:lumMod val="85000"/>
                    <a:lumOff val="15000"/>
                  </a:schemeClr>
                </a:solidFill>
                <a:latin typeface="Optane" pitchFamily="2" charset="0"/>
                <a:ea typeface="+mj-ea"/>
                <a:cs typeface="+mj-cs"/>
              </a:rPr>
              <a:t> September 2017</a:t>
            </a:r>
          </a:p>
        </p:txBody>
      </p:sp>
    </p:spTree>
    <p:extLst>
      <p:ext uri="{BB962C8B-B14F-4D97-AF65-F5344CB8AC3E}">
        <p14:creationId xmlns:p14="http://schemas.microsoft.com/office/powerpoint/2010/main" val="1317248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88504" y="116632"/>
            <a:ext cx="7704856"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pPr algn="ctr"/>
            <a:r>
              <a:rPr lang="en-US" altLang="it-IT" dirty="0"/>
              <a:t>EU 28 and EU area - GDP growth rate in real terms </a:t>
            </a:r>
          </a:p>
          <a:p>
            <a:pPr algn="ctr"/>
            <a:r>
              <a:rPr lang="en-US" altLang="it-IT" sz="1800" dirty="0"/>
              <a:t>(average values for each period)</a:t>
            </a:r>
          </a:p>
          <a:p>
            <a:pPr algn="ctr"/>
            <a:r>
              <a:rPr lang="en-US" altLang="it-IT" sz="1400" dirty="0"/>
              <a:t> </a:t>
            </a:r>
            <a:endParaRPr lang="it-IT" sz="1600" dirty="0"/>
          </a:p>
        </p:txBody>
      </p:sp>
      <p:sp>
        <p:nvSpPr>
          <p:cNvPr id="2" name="Rettangolo 1"/>
          <p:cNvSpPr/>
          <p:nvPr/>
        </p:nvSpPr>
        <p:spPr>
          <a:xfrm>
            <a:off x="200472" y="5229200"/>
            <a:ext cx="9433048" cy="1052596"/>
          </a:xfrm>
          <a:prstGeom prst="rect">
            <a:avLst/>
          </a:prstGeom>
        </p:spPr>
        <p:txBody>
          <a:bodyPr wrap="square">
            <a:spAutoFit/>
          </a:bodyPr>
          <a:lstStyle/>
          <a:p>
            <a:pPr marL="180000" indent="-180000">
              <a:lnSpc>
                <a:spcPct val="130000"/>
              </a:lnSpc>
              <a:buFontTx/>
              <a:buChar char="-"/>
            </a:pPr>
            <a:r>
              <a:rPr lang="en-US" sz="1600" dirty="0">
                <a:latin typeface="Arial Narrow" panose="020B0606020202030204" pitchFamily="34" charset="0"/>
              </a:rPr>
              <a:t>all EU countries with the exception of Luxembourg show an increase in the ”old dependency ratio” between 2007 and 2016</a:t>
            </a:r>
            <a:endParaRPr lang="it-IT" sz="1600" dirty="0">
              <a:latin typeface="Arial Narrow" panose="020B0606020202030204" pitchFamily="34" charset="0"/>
            </a:endParaRPr>
          </a:p>
          <a:p>
            <a:pPr marL="180000" indent="-180000">
              <a:lnSpc>
                <a:spcPct val="130000"/>
              </a:lnSpc>
              <a:buFontTx/>
              <a:buChar char="-"/>
            </a:pPr>
            <a:r>
              <a:rPr lang="en-US" sz="1600" dirty="0">
                <a:latin typeface="Arial Narrow" panose="020B0606020202030204" pitchFamily="34" charset="0"/>
              </a:rPr>
              <a:t>in the same period, increases are higher than 4% for 18 of the 28 EU countries</a:t>
            </a:r>
          </a:p>
          <a:p>
            <a:pPr marL="180000" indent="-180000">
              <a:lnSpc>
                <a:spcPct val="130000"/>
              </a:lnSpc>
              <a:buFontTx/>
              <a:buChar char="-"/>
            </a:pPr>
            <a:r>
              <a:rPr lang="en-US" sz="1600" dirty="0">
                <a:latin typeface="Arial Narrow" panose="020B0606020202030204" pitchFamily="34" charset="0"/>
              </a:rPr>
              <a:t>five countries (CZ, DK, MT, NL, FI) have increases that exceed 6%</a:t>
            </a:r>
            <a:endParaRPr lang="it-IT" sz="1600" dirty="0">
              <a:latin typeface="Arial Narrow" panose="020B0606020202030204" pitchFamily="34" charset="0"/>
            </a:endParaRPr>
          </a:p>
        </p:txBody>
      </p:sp>
      <p:graphicFrame>
        <p:nvGraphicFramePr>
          <p:cNvPr id="5" name="Grafico 4"/>
          <p:cNvGraphicFramePr>
            <a:graphicFrameLocks noGrp="1"/>
          </p:cNvGraphicFramePr>
          <p:nvPr>
            <p:extLst>
              <p:ext uri="{D42A27DB-BD31-4B8C-83A1-F6EECF244321}">
                <p14:modId xmlns:p14="http://schemas.microsoft.com/office/powerpoint/2010/main" val="553931716"/>
              </p:ext>
            </p:extLst>
          </p:nvPr>
        </p:nvGraphicFramePr>
        <p:xfrm>
          <a:off x="1208584" y="1268760"/>
          <a:ext cx="7595029" cy="3672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81364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17312" y="116632"/>
            <a:ext cx="7632848"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EU Member States - GDP growth rate in real terms </a:t>
            </a:r>
          </a:p>
          <a:p>
            <a:pPr algn="ctr"/>
            <a:r>
              <a:rPr lang="en-US" altLang="it-IT" sz="1800" dirty="0"/>
              <a:t>(average values for each period)</a:t>
            </a:r>
          </a:p>
        </p:txBody>
      </p:sp>
      <p:sp>
        <p:nvSpPr>
          <p:cNvPr id="2" name="Rettangolo 1"/>
          <p:cNvSpPr/>
          <p:nvPr/>
        </p:nvSpPr>
        <p:spPr>
          <a:xfrm>
            <a:off x="180976" y="5085184"/>
            <a:ext cx="9596560" cy="1200329"/>
          </a:xfrm>
          <a:prstGeom prst="rect">
            <a:avLst/>
          </a:prstGeom>
        </p:spPr>
        <p:txBody>
          <a:bodyPr wrap="square">
            <a:spAutoFit/>
          </a:bodyPr>
          <a:lstStyle/>
          <a:p>
            <a:pPr marL="180000" indent="-180000">
              <a:lnSpc>
                <a:spcPct val="120000"/>
              </a:lnSpc>
              <a:buFontTx/>
              <a:buChar char="-"/>
            </a:pPr>
            <a:r>
              <a:rPr lang="en-US" sz="1500" dirty="0">
                <a:latin typeface="Arial Narrow" panose="020B0606020202030204" pitchFamily="34" charset="0"/>
              </a:rPr>
              <a:t>in the most acute period of the crisis (2008-2013), all countries recorded average real GDP variations far below those of the previous period and 13 countries showed negative average trends</a:t>
            </a:r>
          </a:p>
          <a:p>
            <a:pPr marL="180000" indent="-180000">
              <a:lnSpc>
                <a:spcPct val="120000"/>
              </a:lnSpc>
              <a:buFontTx/>
              <a:buChar char="-"/>
            </a:pPr>
            <a:r>
              <a:rPr lang="en-US" sz="1500" dirty="0">
                <a:latin typeface="Arial Narrow" panose="020B0606020202030204" pitchFamily="34" charset="0"/>
              </a:rPr>
              <a:t>in the last period (2014-2016), the real GDP restarts to grow but at considerably lower rates than in the pre-crisis period  (except for two countries IE and MT ) and with a more pronounced disparity in growth performance (coefficient of variation from 0.51 to 0.87).</a:t>
            </a:r>
            <a:endParaRPr lang="it-IT" sz="1500" dirty="0">
              <a:latin typeface="Arial Narrow" panose="020B0606020202030204" pitchFamily="34" charset="0"/>
            </a:endParaRPr>
          </a:p>
        </p:txBody>
      </p:sp>
      <p:graphicFrame>
        <p:nvGraphicFramePr>
          <p:cNvPr id="5" name="Grafico 4"/>
          <p:cNvGraphicFramePr>
            <a:graphicFrameLocks noGrp="1"/>
          </p:cNvGraphicFramePr>
          <p:nvPr>
            <p:extLst>
              <p:ext uri="{D42A27DB-BD31-4B8C-83A1-F6EECF244321}">
                <p14:modId xmlns:p14="http://schemas.microsoft.com/office/powerpoint/2010/main" val="3002932558"/>
              </p:ext>
            </p:extLst>
          </p:nvPr>
        </p:nvGraphicFramePr>
        <p:xfrm>
          <a:off x="200472" y="1052736"/>
          <a:ext cx="9577064" cy="38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6558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332656"/>
            <a:ext cx="6912956" cy="432048"/>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Expenditure on pension as a % of GDP</a:t>
            </a:r>
            <a:endParaRPr lang="it-IT" dirty="0"/>
          </a:p>
        </p:txBody>
      </p:sp>
      <p:graphicFrame>
        <p:nvGraphicFramePr>
          <p:cNvPr id="3" name="Grafico 2"/>
          <p:cNvGraphicFramePr>
            <a:graphicFrameLocks noGrp="1"/>
          </p:cNvGraphicFramePr>
          <p:nvPr>
            <p:extLst>
              <p:ext uri="{D42A27DB-BD31-4B8C-83A1-F6EECF244321}">
                <p14:modId xmlns:p14="http://schemas.microsoft.com/office/powerpoint/2010/main" val="1949042687"/>
              </p:ext>
            </p:extLst>
          </p:nvPr>
        </p:nvGraphicFramePr>
        <p:xfrm>
          <a:off x="310299" y="980728"/>
          <a:ext cx="9251213" cy="4248472"/>
        </p:xfrm>
        <a:graphic>
          <a:graphicData uri="http://schemas.openxmlformats.org/drawingml/2006/chart">
            <c:chart xmlns:c="http://schemas.openxmlformats.org/drawingml/2006/chart" xmlns:r="http://schemas.openxmlformats.org/officeDocument/2006/relationships" r:id="rId3"/>
          </a:graphicData>
        </a:graphic>
      </p:graphicFrame>
      <p:sp>
        <p:nvSpPr>
          <p:cNvPr id="2" name="Rettangolo 1"/>
          <p:cNvSpPr/>
          <p:nvPr/>
        </p:nvSpPr>
        <p:spPr>
          <a:xfrm>
            <a:off x="344364" y="5301208"/>
            <a:ext cx="9289156" cy="1018292"/>
          </a:xfrm>
          <a:prstGeom prst="rect">
            <a:avLst/>
          </a:prstGeom>
        </p:spPr>
        <p:txBody>
          <a:bodyPr wrap="square">
            <a:spAutoFit/>
          </a:bodyPr>
          <a:lstStyle/>
          <a:p>
            <a:pPr marL="180000" indent="-180000">
              <a:lnSpc>
                <a:spcPct val="130000"/>
              </a:lnSpc>
              <a:buFontTx/>
              <a:buChar char="-"/>
            </a:pPr>
            <a:r>
              <a:rPr lang="en-GB" sz="1600" dirty="0">
                <a:latin typeface="Arial Narrow" panose="020B0606020202030204" pitchFamily="34" charset="0"/>
              </a:rPr>
              <a:t>significant differences between MS: 5 countries (GR, FR, IT, AT, PT) &gt; 14%; 4 countries (EE, IE, LV, LT) &lt; 8%</a:t>
            </a:r>
          </a:p>
          <a:p>
            <a:pPr marL="180000" indent="-180000">
              <a:lnSpc>
                <a:spcPct val="130000"/>
              </a:lnSpc>
              <a:buFontTx/>
              <a:buChar char="-"/>
            </a:pPr>
            <a:r>
              <a:rPr lang="en-GB" sz="1600" dirty="0">
                <a:latin typeface="Arial Narrow" panose="020B0606020202030204" pitchFamily="34" charset="0"/>
              </a:rPr>
              <a:t>from 2008 to 2014 the weight of pension expenditure on GDP decreases only in 3 countries (DE, LT, MT)</a:t>
            </a:r>
          </a:p>
          <a:p>
            <a:pPr marL="180000" indent="-180000">
              <a:lnSpc>
                <a:spcPct val="130000"/>
              </a:lnSpc>
              <a:buFontTx/>
              <a:buChar char="-"/>
            </a:pPr>
            <a:r>
              <a:rPr lang="en-GB" sz="1600" dirty="0">
                <a:latin typeface="Arial Narrow" panose="020B0606020202030204" pitchFamily="34" charset="0"/>
              </a:rPr>
              <a:t>from 2008 to 2014 in 4 countries (EL, ES, CY, FI), the weight of pension expenditure on GDP increases by more than 4%</a:t>
            </a:r>
          </a:p>
        </p:txBody>
      </p:sp>
    </p:spTree>
    <p:extLst>
      <p:ext uri="{BB962C8B-B14F-4D97-AF65-F5344CB8AC3E}">
        <p14:creationId xmlns:p14="http://schemas.microsoft.com/office/powerpoint/2010/main" val="3313009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188640"/>
            <a:ext cx="7704856"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Old age economic dependency ratio</a:t>
            </a:r>
          </a:p>
          <a:p>
            <a:r>
              <a:rPr lang="en-US" altLang="it-IT" sz="1400" dirty="0"/>
              <a:t> (</a:t>
            </a:r>
            <a:r>
              <a:rPr lang="en-US" altLang="it-IT" sz="1600" dirty="0"/>
              <a:t>population 65 and over to employed 15 to 64 years )</a:t>
            </a:r>
            <a:endParaRPr lang="it-IT" sz="1600" dirty="0"/>
          </a:p>
        </p:txBody>
      </p:sp>
      <p:sp>
        <p:nvSpPr>
          <p:cNvPr id="2" name="Rettangolo 1"/>
          <p:cNvSpPr/>
          <p:nvPr/>
        </p:nvSpPr>
        <p:spPr>
          <a:xfrm>
            <a:off x="128464" y="5229200"/>
            <a:ext cx="9577064" cy="1077218"/>
          </a:xfrm>
          <a:prstGeom prst="rect">
            <a:avLst/>
          </a:prstGeom>
        </p:spPr>
        <p:txBody>
          <a:bodyPr wrap="square">
            <a:spAutoFit/>
          </a:bodyPr>
          <a:lstStyle/>
          <a:p>
            <a:pPr marL="180000" indent="-180000">
              <a:buFontTx/>
              <a:buChar char="-"/>
            </a:pPr>
            <a:r>
              <a:rPr lang="en-US" sz="1600" dirty="0">
                <a:latin typeface="Arial Narrow" panose="020B0606020202030204" pitchFamily="34" charset="0"/>
              </a:rPr>
              <a:t>from an economic point of view, low employment rates (EL, ES, HR, IT are below 60%) make it more difficult to support demographic dependency ratio. </a:t>
            </a:r>
          </a:p>
          <a:p>
            <a:pPr marL="180000" indent="-180000">
              <a:buFontTx/>
              <a:buChar char="-"/>
            </a:pPr>
            <a:r>
              <a:rPr lang="en-US" sz="1600" dirty="0">
                <a:latin typeface="Arial Narrow" panose="020B0606020202030204" pitchFamily="34" charset="0"/>
              </a:rPr>
              <a:t>in 2016 three countries (EL, HR, IT) have “old age economic dependency ratio” above 50%, while from 2007 to 2016 six countries (DK, EL, ES, CY, PT, FI) show a strong increase (&gt; 9%) in the same ratio.</a:t>
            </a:r>
            <a:endParaRPr lang="it-IT" sz="1600" dirty="0">
              <a:latin typeface="Arial Narrow" panose="020B0606020202030204" pitchFamily="34" charset="0"/>
            </a:endParaRPr>
          </a:p>
        </p:txBody>
      </p:sp>
      <p:graphicFrame>
        <p:nvGraphicFramePr>
          <p:cNvPr id="6" name="Grafico 5"/>
          <p:cNvGraphicFramePr>
            <a:graphicFrameLocks noGrp="1"/>
          </p:cNvGraphicFramePr>
          <p:nvPr>
            <p:extLst>
              <p:ext uri="{D42A27DB-BD31-4B8C-83A1-F6EECF244321}">
                <p14:modId xmlns:p14="http://schemas.microsoft.com/office/powerpoint/2010/main" val="4035841871"/>
              </p:ext>
            </p:extLst>
          </p:nvPr>
        </p:nvGraphicFramePr>
        <p:xfrm>
          <a:off x="164363" y="1052737"/>
          <a:ext cx="9467237" cy="410445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0257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8504" y="116632"/>
            <a:ext cx="8706300" cy="648090"/>
          </a:xfrm>
        </p:spPr>
        <p:txBody>
          <a:bodyPr>
            <a:normAutofit/>
          </a:bodyPr>
          <a:lstStyle/>
          <a:p>
            <a:r>
              <a:rPr lang="en-US" sz="2400" dirty="0"/>
              <a:t>Differences of pension rules for insured workers</a:t>
            </a:r>
            <a:endParaRPr lang="it-IT" sz="2400" dirty="0"/>
          </a:p>
        </p:txBody>
      </p:sp>
      <p:sp>
        <p:nvSpPr>
          <p:cNvPr id="3" name="Segnaposto contenuto 2"/>
          <p:cNvSpPr>
            <a:spLocks noGrp="1"/>
          </p:cNvSpPr>
          <p:nvPr>
            <p:ph idx="1"/>
          </p:nvPr>
        </p:nvSpPr>
        <p:spPr>
          <a:xfrm>
            <a:off x="560512" y="980660"/>
            <a:ext cx="8856984" cy="5328659"/>
          </a:xfrm>
        </p:spPr>
        <p:txBody>
          <a:bodyPr>
            <a:noAutofit/>
          </a:bodyPr>
          <a:lstStyle/>
          <a:p>
            <a:pPr marL="0" indent="0" algn="just">
              <a:spcBef>
                <a:spcPts val="0"/>
              </a:spcBef>
              <a:spcAft>
                <a:spcPts val="1200"/>
              </a:spcAft>
              <a:buNone/>
            </a:pPr>
            <a:r>
              <a:rPr lang="en-US" sz="1800" dirty="0"/>
              <a:t>A controversial aspect of the long historical process of shaping pension systems in European countries is represented by the often unjustified diversity of the rules governing each regime.</a:t>
            </a:r>
          </a:p>
          <a:p>
            <a:pPr marL="0" indent="0">
              <a:buNone/>
            </a:pPr>
            <a:r>
              <a:rPr lang="en-US" sz="1800" dirty="0"/>
              <a:t>The main regulatory differences concern:</a:t>
            </a:r>
          </a:p>
          <a:p>
            <a:pPr>
              <a:buClr>
                <a:srgbClr val="C00000"/>
              </a:buClr>
              <a:buSzPct val="100000"/>
              <a:buFont typeface="Wingdings" panose="05000000000000000000" pitchFamily="2" charset="2"/>
              <a:buChar char="§"/>
            </a:pPr>
            <a:r>
              <a:rPr lang="en-US" sz="1800" dirty="0"/>
              <a:t>gender</a:t>
            </a:r>
          </a:p>
          <a:p>
            <a:pPr>
              <a:buClr>
                <a:srgbClr val="C00000"/>
              </a:buClr>
              <a:buSzPct val="100000"/>
              <a:buFont typeface="Wingdings" panose="05000000000000000000" pitchFamily="2" charset="2"/>
              <a:buChar char="§"/>
            </a:pPr>
            <a:r>
              <a:rPr lang="en-US" sz="1800" dirty="0"/>
              <a:t>private and public  dependent workers</a:t>
            </a:r>
          </a:p>
          <a:p>
            <a:pPr>
              <a:buClr>
                <a:srgbClr val="C00000"/>
              </a:buClr>
              <a:buSzPct val="100000"/>
              <a:buFont typeface="Wingdings" panose="05000000000000000000" pitchFamily="2" charset="2"/>
              <a:buChar char="§"/>
            </a:pPr>
            <a:r>
              <a:rPr lang="en-US" sz="1800" dirty="0"/>
              <a:t>some categories of workers exempted from compulsory insurance</a:t>
            </a:r>
          </a:p>
          <a:p>
            <a:pPr>
              <a:buClr>
                <a:srgbClr val="C00000"/>
              </a:buClr>
              <a:buSzPct val="100000"/>
              <a:buFont typeface="Wingdings" panose="05000000000000000000" pitchFamily="2" charset="2"/>
              <a:buChar char="§"/>
            </a:pPr>
            <a:r>
              <a:rPr lang="en-US" sz="1800" dirty="0"/>
              <a:t>other categories of workers of particular sectors (e.g. utilities, transport, etc.)</a:t>
            </a:r>
          </a:p>
          <a:p>
            <a:pPr>
              <a:buClr>
                <a:srgbClr val="C00000"/>
              </a:buClr>
              <a:buSzPct val="100000"/>
              <a:buFont typeface="Wingdings" panose="05000000000000000000" pitchFamily="2" charset="2"/>
              <a:buChar char="§"/>
            </a:pPr>
            <a:r>
              <a:rPr lang="en-US" sz="1800" dirty="0"/>
              <a:t>self-employed (artisans, small business)</a:t>
            </a:r>
          </a:p>
          <a:p>
            <a:pPr>
              <a:buClr>
                <a:srgbClr val="C00000"/>
              </a:buClr>
              <a:buSzPct val="100000"/>
              <a:buFont typeface="Wingdings" panose="05000000000000000000" pitchFamily="2" charset="2"/>
              <a:buChar char="§"/>
            </a:pPr>
            <a:r>
              <a:rPr lang="en-US" sz="1800" dirty="0"/>
              <a:t>professionals (doctors, lawyers, engineers, accountants, ..) often self-assured</a:t>
            </a:r>
          </a:p>
          <a:p>
            <a:pPr marL="0" indent="0">
              <a:spcBef>
                <a:spcPts val="1200"/>
              </a:spcBef>
              <a:buClr>
                <a:srgbClr val="C00000"/>
              </a:buClr>
              <a:buSzPct val="100000"/>
              <a:buNone/>
            </a:pPr>
            <a:r>
              <a:rPr lang="en-US" sz="1800" dirty="0"/>
              <a:t>Different rules usually apply to:</a:t>
            </a:r>
          </a:p>
          <a:p>
            <a:pPr>
              <a:buClr>
                <a:srgbClr val="C00000"/>
              </a:buClr>
              <a:buSzPct val="100000"/>
              <a:buFont typeface="Wingdings" panose="05000000000000000000" pitchFamily="2" charset="2"/>
              <a:buChar char="§"/>
            </a:pPr>
            <a:r>
              <a:rPr lang="en-US" sz="1800" dirty="0"/>
              <a:t>contribution rates </a:t>
            </a:r>
          </a:p>
          <a:p>
            <a:pPr>
              <a:buClr>
                <a:srgbClr val="C00000"/>
              </a:buClr>
              <a:buSzPct val="100000"/>
              <a:buFont typeface="Wingdings" panose="05000000000000000000" pitchFamily="2" charset="2"/>
              <a:buChar char="§"/>
            </a:pPr>
            <a:r>
              <a:rPr lang="en-US" sz="1800" dirty="0"/>
              <a:t>method of calculating benefits</a:t>
            </a:r>
          </a:p>
          <a:p>
            <a:pPr>
              <a:buClr>
                <a:srgbClr val="C00000"/>
              </a:buClr>
              <a:buSzPct val="100000"/>
              <a:buFont typeface="Wingdings" panose="05000000000000000000" pitchFamily="2" charset="2"/>
              <a:buChar char="§"/>
            </a:pPr>
            <a:r>
              <a:rPr lang="en-US" sz="1800" dirty="0"/>
              <a:t>legal retirement age and deferred retirement</a:t>
            </a:r>
          </a:p>
          <a:p>
            <a:pPr>
              <a:buClr>
                <a:srgbClr val="C00000"/>
              </a:buClr>
              <a:buSzPct val="100000"/>
              <a:buFont typeface="Wingdings" panose="05000000000000000000" pitchFamily="2" charset="2"/>
              <a:buChar char="§"/>
            </a:pPr>
            <a:r>
              <a:rPr lang="en-US" sz="1800" dirty="0"/>
              <a:t>supplements for family members at charge of beneficiary</a:t>
            </a:r>
          </a:p>
        </p:txBody>
      </p:sp>
    </p:spTree>
    <p:extLst>
      <p:ext uri="{BB962C8B-B14F-4D97-AF65-F5344CB8AC3E}">
        <p14:creationId xmlns:p14="http://schemas.microsoft.com/office/powerpoint/2010/main" val="2729084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8504" y="116632"/>
            <a:ext cx="8706300" cy="648090"/>
          </a:xfrm>
        </p:spPr>
        <p:txBody>
          <a:bodyPr>
            <a:normAutofit/>
          </a:bodyPr>
          <a:lstStyle/>
          <a:p>
            <a:r>
              <a:rPr lang="en-US" sz="2400" dirty="0"/>
              <a:t>Stronger aversion of voters for privileged rules</a:t>
            </a:r>
          </a:p>
        </p:txBody>
      </p:sp>
      <p:sp>
        <p:nvSpPr>
          <p:cNvPr id="3" name="Segnaposto contenuto 2"/>
          <p:cNvSpPr>
            <a:spLocks noGrp="1"/>
          </p:cNvSpPr>
          <p:nvPr>
            <p:ph idx="1"/>
          </p:nvPr>
        </p:nvSpPr>
        <p:spPr>
          <a:xfrm>
            <a:off x="632520" y="1196752"/>
            <a:ext cx="8640960" cy="5112567"/>
          </a:xfrm>
        </p:spPr>
        <p:txBody>
          <a:bodyPr>
            <a:noAutofit/>
          </a:bodyPr>
          <a:lstStyle/>
          <a:p>
            <a:pPr algn="just">
              <a:lnSpc>
                <a:spcPct val="120000"/>
              </a:lnSpc>
              <a:spcBef>
                <a:spcPts val="0"/>
              </a:spcBef>
              <a:spcAft>
                <a:spcPts val="1200"/>
              </a:spcAft>
              <a:buClr>
                <a:srgbClr val="C00000"/>
              </a:buClr>
              <a:buSzPct val="100000"/>
              <a:buFont typeface="Wingdings" panose="05000000000000000000" pitchFamily="2" charset="2"/>
              <a:buChar char="§"/>
            </a:pPr>
            <a:r>
              <a:rPr lang="en-US" sz="1800" dirty="0"/>
              <a:t>The rising costs to finance pension spending and the lack of motivation to keep up the favored regimes for some categories has highlighted the issue of inequality of treatment in the political debate.</a:t>
            </a:r>
          </a:p>
          <a:p>
            <a:pPr algn="just">
              <a:lnSpc>
                <a:spcPct val="120000"/>
              </a:lnSpc>
              <a:spcBef>
                <a:spcPts val="0"/>
              </a:spcBef>
              <a:spcAft>
                <a:spcPts val="1200"/>
              </a:spcAft>
              <a:buClr>
                <a:srgbClr val="C00000"/>
              </a:buClr>
              <a:buSzPct val="100000"/>
              <a:buFont typeface="Wingdings" panose="05000000000000000000" pitchFamily="2" charset="2"/>
              <a:buChar char="§"/>
            </a:pPr>
            <a:r>
              <a:rPr lang="en-US" sz="1800" dirty="0"/>
              <a:t>From a technical point of view, the issue has been thoroughly analyzed by means of actuarial calculation of internal rate of return. This calculation showed that there were significant imbalances between paid contributions and pensions received, depending on the pension fund in which workers were obliged to be assured</a:t>
            </a:r>
          </a:p>
          <a:p>
            <a:pPr algn="just">
              <a:lnSpc>
                <a:spcPct val="120000"/>
              </a:lnSpc>
              <a:spcBef>
                <a:spcPts val="0"/>
              </a:spcBef>
              <a:spcAft>
                <a:spcPts val="1200"/>
              </a:spcAft>
              <a:buClr>
                <a:srgbClr val="C00000"/>
              </a:buClr>
              <a:buSzPct val="100000"/>
              <a:buFont typeface="Wingdings" panose="05000000000000000000" pitchFamily="2" charset="2"/>
              <a:buChar char="§"/>
            </a:pPr>
            <a:r>
              <a:rPr lang="en-US" sz="1800" dirty="0"/>
              <a:t>In front of these evidence, Governments' reforms in most EU countries aimed at removing differences by adopting standards that gradually harmonize schemes. At the moment there are still different rules that affect in particular gender, private and public workers, professional categories. In addition, specific facilities remain for heavy jobs or jobs with high public responsibilities (e.g. train, airplane or other public transport drivers, ...)</a:t>
            </a:r>
            <a:endParaRPr lang="it-IT" sz="1800" dirty="0"/>
          </a:p>
        </p:txBody>
      </p:sp>
    </p:spTree>
    <p:extLst>
      <p:ext uri="{BB962C8B-B14F-4D97-AF65-F5344CB8AC3E}">
        <p14:creationId xmlns:p14="http://schemas.microsoft.com/office/powerpoint/2010/main" val="828147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6033120" y="4149080"/>
            <a:ext cx="1440160" cy="5040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4" name="Title 1"/>
          <p:cNvSpPr txBox="1">
            <a:spLocks/>
          </p:cNvSpPr>
          <p:nvPr/>
        </p:nvSpPr>
        <p:spPr>
          <a:xfrm>
            <a:off x="344488" y="188640"/>
            <a:ext cx="7632848"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Factors determining the tax burden</a:t>
            </a:r>
            <a:endParaRPr lang="it-IT" sz="1600" dirty="0"/>
          </a:p>
        </p:txBody>
      </p:sp>
      <p:sp>
        <p:nvSpPr>
          <p:cNvPr id="2" name="Rettangolo 1"/>
          <p:cNvSpPr/>
          <p:nvPr/>
        </p:nvSpPr>
        <p:spPr>
          <a:xfrm>
            <a:off x="213544" y="1124744"/>
            <a:ext cx="9433048" cy="5204502"/>
          </a:xfrm>
          <a:prstGeom prst="rect">
            <a:avLst/>
          </a:prstGeom>
        </p:spPr>
        <p:txBody>
          <a:bodyPr wrap="square">
            <a:spAutoFit/>
          </a:bodyPr>
          <a:lstStyle/>
          <a:p>
            <a:pPr>
              <a:lnSpc>
                <a:spcPct val="130000"/>
              </a:lnSpc>
            </a:pPr>
            <a:r>
              <a:rPr lang="en-US" sz="2000" b="1" i="1" dirty="0">
                <a:latin typeface="Arial Narrow" panose="020B0606020202030204" pitchFamily="34" charset="0"/>
              </a:rPr>
              <a:t>      c</a:t>
            </a:r>
            <a:r>
              <a:rPr lang="en-US" sz="2000" dirty="0">
                <a:latin typeface="Arial Narrow" panose="020B0606020202030204" pitchFamily="34" charset="0"/>
              </a:rPr>
              <a:t>   </a:t>
            </a:r>
            <a:r>
              <a:rPr lang="en-US" dirty="0">
                <a:latin typeface="Arial Narrow" panose="020B0606020202030204" pitchFamily="34" charset="0"/>
              </a:rPr>
              <a:t>rate of contribution           </a:t>
            </a:r>
            <a:r>
              <a:rPr lang="en-US" sz="2000" b="1" i="1" dirty="0">
                <a:latin typeface="Arial Narrow" panose="020B0606020202030204" pitchFamily="34" charset="0"/>
              </a:rPr>
              <a:t>w</a:t>
            </a:r>
            <a:r>
              <a:rPr lang="en-US" sz="2000" dirty="0">
                <a:latin typeface="Arial Narrow" panose="020B0606020202030204" pitchFamily="34" charset="0"/>
              </a:rPr>
              <a:t>  </a:t>
            </a:r>
            <a:r>
              <a:rPr lang="en-US" dirty="0">
                <a:latin typeface="Arial Narrow" panose="020B0606020202030204" pitchFamily="34" charset="0"/>
              </a:rPr>
              <a:t>average income from work  (taxable)           </a:t>
            </a:r>
            <a:r>
              <a:rPr lang="en-US" sz="2000" b="1" i="1" dirty="0">
                <a:latin typeface="Arial Narrow" panose="020B0606020202030204" pitchFamily="34" charset="0"/>
              </a:rPr>
              <a:t>p</a:t>
            </a:r>
            <a:r>
              <a:rPr lang="en-US" sz="2000" dirty="0">
                <a:latin typeface="Arial Narrow" panose="020B0606020202030204" pitchFamily="34" charset="0"/>
              </a:rPr>
              <a:t>  </a:t>
            </a:r>
            <a:r>
              <a:rPr lang="en-US" dirty="0">
                <a:latin typeface="Arial Narrow" panose="020B0606020202030204" pitchFamily="34" charset="0"/>
              </a:rPr>
              <a:t>average pension</a:t>
            </a:r>
          </a:p>
          <a:p>
            <a:pPr algn="ctr">
              <a:lnSpc>
                <a:spcPct val="130000"/>
              </a:lnSpc>
            </a:pPr>
            <a:r>
              <a:rPr lang="en-US" sz="2000" b="1" i="1" dirty="0">
                <a:latin typeface="Arial Narrow" panose="020B0606020202030204" pitchFamily="34" charset="0"/>
              </a:rPr>
              <a:t>E</a:t>
            </a:r>
            <a:r>
              <a:rPr lang="en-US" sz="2000" dirty="0">
                <a:latin typeface="Arial Narrow" panose="020B0606020202030204" pitchFamily="34" charset="0"/>
              </a:rPr>
              <a:t>   </a:t>
            </a:r>
            <a:r>
              <a:rPr lang="en-US" dirty="0">
                <a:latin typeface="Arial Narrow" panose="020B0606020202030204" pitchFamily="34" charset="0"/>
              </a:rPr>
              <a:t>employed workers                   </a:t>
            </a:r>
            <a:r>
              <a:rPr lang="en-US" sz="2000" b="1" i="1" dirty="0">
                <a:latin typeface="Arial Narrow" panose="020B0606020202030204" pitchFamily="34" charset="0"/>
              </a:rPr>
              <a:t>R</a:t>
            </a:r>
            <a:r>
              <a:rPr lang="en-US" sz="2000" dirty="0">
                <a:latin typeface="Arial Narrow" panose="020B0606020202030204" pitchFamily="34" charset="0"/>
              </a:rPr>
              <a:t>   </a:t>
            </a:r>
            <a:r>
              <a:rPr lang="en-US" dirty="0">
                <a:latin typeface="Arial Narrow" panose="020B0606020202030204" pitchFamily="34" charset="0"/>
              </a:rPr>
              <a:t>pensioners</a:t>
            </a:r>
            <a:r>
              <a:rPr lang="en-US" sz="2000" dirty="0">
                <a:latin typeface="Arial Narrow" panose="020B0606020202030204" pitchFamily="34" charset="0"/>
              </a:rPr>
              <a:t>      </a:t>
            </a:r>
          </a:p>
          <a:p>
            <a:pPr algn="ctr">
              <a:lnSpc>
                <a:spcPct val="130000"/>
              </a:lnSpc>
            </a:pPr>
            <a:r>
              <a:rPr lang="en-US" sz="2000" b="1" i="1" dirty="0">
                <a:latin typeface="Arial Narrow" panose="020B0606020202030204" pitchFamily="34" charset="0"/>
              </a:rPr>
              <a:t>N</a:t>
            </a:r>
            <a:r>
              <a:rPr lang="en-US" sz="2000" dirty="0">
                <a:latin typeface="Arial Narrow" panose="020B0606020202030204" pitchFamily="34" charset="0"/>
              </a:rPr>
              <a:t>  </a:t>
            </a:r>
            <a:r>
              <a:rPr lang="en-US" dirty="0">
                <a:latin typeface="Arial Narrow" panose="020B0606020202030204" pitchFamily="34" charset="0"/>
              </a:rPr>
              <a:t>working age people (15-64 </a:t>
            </a:r>
            <a:r>
              <a:rPr lang="en-US" dirty="0" err="1">
                <a:latin typeface="Arial Narrow" panose="020B0606020202030204" pitchFamily="34" charset="0"/>
              </a:rPr>
              <a:t>ys</a:t>
            </a:r>
            <a:r>
              <a:rPr lang="en-US" dirty="0">
                <a:latin typeface="Arial Narrow" panose="020B0606020202030204" pitchFamily="34" charset="0"/>
              </a:rPr>
              <a:t>.)             </a:t>
            </a:r>
            <a:r>
              <a:rPr lang="en-US" sz="2000" b="1" i="1" dirty="0">
                <a:latin typeface="Arial Narrow" panose="020B0606020202030204" pitchFamily="34" charset="0"/>
              </a:rPr>
              <a:t>O</a:t>
            </a:r>
            <a:r>
              <a:rPr lang="en-US" sz="2000" dirty="0">
                <a:latin typeface="Arial Narrow" panose="020B0606020202030204" pitchFamily="34" charset="0"/>
              </a:rPr>
              <a:t>   </a:t>
            </a:r>
            <a:r>
              <a:rPr lang="en-US" dirty="0">
                <a:latin typeface="Arial Narrow" panose="020B0606020202030204" pitchFamily="34" charset="0"/>
              </a:rPr>
              <a:t>old age people  (65 and over </a:t>
            </a:r>
            <a:r>
              <a:rPr lang="en-US" dirty="0" err="1">
                <a:latin typeface="Arial Narrow" panose="020B0606020202030204" pitchFamily="34" charset="0"/>
              </a:rPr>
              <a:t>ys</a:t>
            </a:r>
            <a:r>
              <a:rPr lang="en-US" dirty="0">
                <a:latin typeface="Arial Narrow" panose="020B0606020202030204" pitchFamily="34" charset="0"/>
              </a:rPr>
              <a:t>.) </a:t>
            </a:r>
          </a:p>
          <a:p>
            <a:pPr>
              <a:lnSpc>
                <a:spcPct val="130000"/>
              </a:lnSpc>
              <a:spcBef>
                <a:spcPts val="1200"/>
              </a:spcBef>
            </a:pPr>
            <a:r>
              <a:rPr lang="en-US" dirty="0">
                <a:latin typeface="Arial Narrow" panose="020B0606020202030204" pitchFamily="34" charset="0"/>
              </a:rPr>
              <a:t>Considering that</a:t>
            </a:r>
            <a:r>
              <a:rPr lang="en-US" sz="2000" dirty="0">
                <a:latin typeface="Arial Narrow" panose="020B0606020202030204" pitchFamily="34" charset="0"/>
              </a:rPr>
              <a:t>:</a:t>
            </a:r>
          </a:p>
          <a:p>
            <a:pPr>
              <a:lnSpc>
                <a:spcPct val="130000"/>
              </a:lnSpc>
            </a:pPr>
            <a:r>
              <a:rPr lang="en-US" sz="2000" i="1" dirty="0">
                <a:latin typeface="Arial Narrow" panose="020B0606020202030204" pitchFamily="34" charset="0"/>
              </a:rPr>
              <a:t>  </a:t>
            </a:r>
            <a:r>
              <a:rPr lang="en-US" sz="2000" b="1" i="1" dirty="0">
                <a:latin typeface="Arial Narrow" panose="020B0606020202030204" pitchFamily="34" charset="0"/>
              </a:rPr>
              <a:t>E = </a:t>
            </a:r>
            <a:r>
              <a:rPr lang="en-US" sz="2000" b="1" i="1" dirty="0" err="1">
                <a:latin typeface="Arial Narrow" panose="020B0606020202030204" pitchFamily="34" charset="0"/>
              </a:rPr>
              <a:t>eN</a:t>
            </a:r>
            <a:r>
              <a:rPr lang="en-US" sz="2000" b="1" i="1" dirty="0">
                <a:latin typeface="Arial Narrow" panose="020B0606020202030204" pitchFamily="34" charset="0"/>
              </a:rPr>
              <a:t>       e</a:t>
            </a:r>
            <a:r>
              <a:rPr lang="en-US" sz="2000" b="1" dirty="0">
                <a:latin typeface="Arial Narrow" panose="020B0606020202030204" pitchFamily="34" charset="0"/>
              </a:rPr>
              <a:t>   </a:t>
            </a:r>
            <a:r>
              <a:rPr lang="en-US" dirty="0">
                <a:latin typeface="Arial Narrow" panose="020B0606020202030204" pitchFamily="34" charset="0"/>
              </a:rPr>
              <a:t>rate of employment                    </a:t>
            </a:r>
            <a:r>
              <a:rPr lang="en-US" sz="2000" b="1" i="1" dirty="0">
                <a:latin typeface="Arial Narrow" panose="020B0606020202030204" pitchFamily="34" charset="0"/>
              </a:rPr>
              <a:t>R = </a:t>
            </a:r>
            <a:r>
              <a:rPr lang="en-US" sz="2000" b="1" i="1" dirty="0" err="1">
                <a:latin typeface="Arial Narrow" panose="020B0606020202030204" pitchFamily="34" charset="0"/>
              </a:rPr>
              <a:t>bO</a:t>
            </a:r>
            <a:r>
              <a:rPr lang="en-US" sz="2000" b="1" i="1" dirty="0">
                <a:latin typeface="Arial Narrow" panose="020B0606020202030204" pitchFamily="34" charset="0"/>
              </a:rPr>
              <a:t>         b   </a:t>
            </a:r>
            <a:r>
              <a:rPr lang="en-US" dirty="0">
                <a:latin typeface="Arial Narrow" panose="020B0606020202030204" pitchFamily="34" charset="0"/>
              </a:rPr>
              <a:t>share of old people receiving a pension  </a:t>
            </a:r>
          </a:p>
          <a:p>
            <a:pPr>
              <a:lnSpc>
                <a:spcPct val="130000"/>
              </a:lnSpc>
            </a:pPr>
            <a:r>
              <a:rPr lang="en-US" sz="2000" b="1" i="1" dirty="0">
                <a:latin typeface="Arial Narrow" panose="020B0606020202030204" pitchFamily="34" charset="0"/>
              </a:rPr>
              <a:t>  p = </a:t>
            </a:r>
            <a:r>
              <a:rPr lang="en-US" sz="2000" b="1" i="1" dirty="0" err="1">
                <a:latin typeface="Arial Narrow" panose="020B0606020202030204" pitchFamily="34" charset="0"/>
              </a:rPr>
              <a:t>sw</a:t>
            </a:r>
            <a:r>
              <a:rPr lang="en-US" sz="2000" b="1" i="1" dirty="0">
                <a:latin typeface="Arial Narrow" panose="020B0606020202030204" pitchFamily="34" charset="0"/>
              </a:rPr>
              <a:t>    s  </a:t>
            </a:r>
            <a:r>
              <a:rPr lang="en-US" dirty="0">
                <a:latin typeface="Arial Narrow" panose="020B0606020202030204" pitchFamily="34" charset="0"/>
              </a:rPr>
              <a:t>ratio of average pension and average income  from work     </a:t>
            </a:r>
            <a:r>
              <a:rPr lang="en-US" sz="2000" b="1" i="1" dirty="0">
                <a:latin typeface="Arial Narrow" panose="020B0606020202030204" pitchFamily="34" charset="0"/>
              </a:rPr>
              <a:t>d = O/N</a:t>
            </a:r>
            <a:r>
              <a:rPr lang="en-US" i="1" dirty="0">
                <a:latin typeface="Arial Narrow" panose="020B0606020202030204" pitchFamily="34" charset="0"/>
              </a:rPr>
              <a:t>    </a:t>
            </a:r>
            <a:r>
              <a:rPr lang="en-US" dirty="0">
                <a:latin typeface="Arial Narrow" panose="020B0606020202030204" pitchFamily="34" charset="0"/>
              </a:rPr>
              <a:t>old age dependency ratio</a:t>
            </a:r>
          </a:p>
          <a:p>
            <a:pPr>
              <a:lnSpc>
                <a:spcPct val="130000"/>
              </a:lnSpc>
              <a:spcBef>
                <a:spcPts val="1200"/>
              </a:spcBef>
            </a:pPr>
            <a:r>
              <a:rPr lang="en-US" dirty="0">
                <a:latin typeface="Arial Narrow" panose="020B0606020202030204" pitchFamily="34" charset="0"/>
              </a:rPr>
              <a:t>As condition of financial equilibrium of the pension system we can write:</a:t>
            </a:r>
          </a:p>
          <a:p>
            <a:pPr>
              <a:lnSpc>
                <a:spcPct val="130000"/>
              </a:lnSpc>
            </a:pPr>
            <a:r>
              <a:rPr lang="en-US" sz="2000" b="1" dirty="0">
                <a:latin typeface="Arial Narrow" panose="020B0606020202030204" pitchFamily="34" charset="0"/>
              </a:rPr>
              <a:t>           </a:t>
            </a:r>
            <a:r>
              <a:rPr lang="en-US" sz="2000" b="1" i="1" dirty="0" err="1">
                <a:latin typeface="Arial Narrow" panose="020B0606020202030204" pitchFamily="34" charset="0"/>
              </a:rPr>
              <a:t>c.w.E</a:t>
            </a:r>
            <a:r>
              <a:rPr lang="en-US" sz="2000" b="1" i="1" dirty="0">
                <a:latin typeface="Arial Narrow" panose="020B0606020202030204" pitchFamily="34" charset="0"/>
              </a:rPr>
              <a:t> = </a:t>
            </a:r>
            <a:r>
              <a:rPr lang="en-US" sz="2000" b="1" i="1" dirty="0" err="1">
                <a:latin typeface="Arial Narrow" panose="020B0606020202030204" pitchFamily="34" charset="0"/>
              </a:rPr>
              <a:t>p.R</a:t>
            </a:r>
            <a:r>
              <a:rPr lang="en-US" sz="2000" b="1" i="1" dirty="0">
                <a:latin typeface="Arial Narrow" panose="020B0606020202030204" pitchFamily="34" charset="0"/>
              </a:rPr>
              <a:t>        </a:t>
            </a:r>
            <a:r>
              <a:rPr lang="en-US" dirty="0">
                <a:latin typeface="Arial Narrow" panose="020B0606020202030204" pitchFamily="34" charset="0"/>
              </a:rPr>
              <a:t>or</a:t>
            </a:r>
            <a:r>
              <a:rPr lang="en-US" sz="2000" b="1" dirty="0">
                <a:latin typeface="Arial Narrow" panose="020B0606020202030204" pitchFamily="34" charset="0"/>
              </a:rPr>
              <a:t>        </a:t>
            </a:r>
            <a:r>
              <a:rPr lang="en-US" sz="2000" b="1" i="1" dirty="0" err="1">
                <a:latin typeface="Arial Narrow" panose="020B0606020202030204" pitchFamily="34" charset="0"/>
              </a:rPr>
              <a:t>c.w.eN</a:t>
            </a:r>
            <a:r>
              <a:rPr lang="en-US" sz="2000" b="1" i="1" dirty="0">
                <a:latin typeface="Arial Narrow" panose="020B0606020202030204" pitchFamily="34" charset="0"/>
              </a:rPr>
              <a:t> = </a:t>
            </a:r>
            <a:r>
              <a:rPr lang="en-US" sz="2000" b="1" i="1" dirty="0" err="1">
                <a:latin typeface="Arial Narrow" panose="020B0606020202030204" pitchFamily="34" charset="0"/>
              </a:rPr>
              <a:t>sw.bO</a:t>
            </a:r>
            <a:r>
              <a:rPr lang="en-US" i="1" dirty="0">
                <a:latin typeface="Arial Narrow" panose="020B0606020202030204" pitchFamily="34" charset="0"/>
              </a:rPr>
              <a:t>            </a:t>
            </a:r>
            <a:r>
              <a:rPr lang="en-US" dirty="0">
                <a:latin typeface="Arial Narrow" panose="020B0606020202030204" pitchFamily="34" charset="0"/>
              </a:rPr>
              <a:t>then           </a:t>
            </a:r>
            <a:r>
              <a:rPr lang="en-US" sz="2000" b="1" i="1" dirty="0">
                <a:latin typeface="Arial Narrow" panose="020B0606020202030204" pitchFamily="34" charset="0"/>
              </a:rPr>
              <a:t>c = (</a:t>
            </a:r>
            <a:r>
              <a:rPr lang="en-US" sz="2000" b="1" i="1" dirty="0" err="1">
                <a:latin typeface="Arial Narrow" panose="020B0606020202030204" pitchFamily="34" charset="0"/>
              </a:rPr>
              <a:t>sb</a:t>
            </a:r>
            <a:r>
              <a:rPr lang="en-US" sz="2000" b="1" i="1" dirty="0">
                <a:latin typeface="Arial Narrow" panose="020B0606020202030204" pitchFamily="34" charset="0"/>
              </a:rPr>
              <a:t>/e) . d</a:t>
            </a:r>
            <a:endParaRPr lang="en-US" sz="2000" i="1" dirty="0">
              <a:latin typeface="Arial Narrow" panose="020B0606020202030204" pitchFamily="34" charset="0"/>
            </a:endParaRPr>
          </a:p>
          <a:p>
            <a:pPr>
              <a:lnSpc>
                <a:spcPct val="130000"/>
              </a:lnSpc>
            </a:pPr>
            <a:endParaRPr lang="it-IT" dirty="0">
              <a:latin typeface="Arial Narrow" panose="020B0606020202030204" pitchFamily="34" charset="0"/>
            </a:endParaRPr>
          </a:p>
          <a:p>
            <a:pPr>
              <a:lnSpc>
                <a:spcPct val="130000"/>
              </a:lnSpc>
            </a:pPr>
            <a:r>
              <a:rPr lang="it-IT" dirty="0">
                <a:latin typeface="Arial Narrow" panose="020B0606020202030204" pitchFamily="34" charset="0"/>
              </a:rPr>
              <a:t>To note:</a:t>
            </a:r>
          </a:p>
          <a:p>
            <a:r>
              <a:rPr lang="it-IT" sz="2000" b="1" i="1" dirty="0">
                <a:latin typeface="Arial Narrow" panose="020B0606020202030204" pitchFamily="34" charset="0"/>
              </a:rPr>
              <a:t>b  s     </a:t>
            </a:r>
            <a:r>
              <a:rPr lang="it-IT" dirty="0">
                <a:latin typeface="Arial Narrow" panose="020B0606020202030204" pitchFamily="34" charset="0"/>
              </a:rPr>
              <a:t>are set by </a:t>
            </a:r>
            <a:r>
              <a:rPr lang="en-US" dirty="0">
                <a:latin typeface="Arial Narrow" panose="020B0606020202030204" pitchFamily="34" charset="0"/>
              </a:rPr>
              <a:t>the pension rules. Restrictiveness is a political choice limited by “adequacy” of pension</a:t>
            </a:r>
          </a:p>
          <a:p>
            <a:r>
              <a:rPr lang="en-US" sz="2000" b="1" i="1" dirty="0">
                <a:latin typeface="Arial Narrow" panose="020B0606020202030204" pitchFamily="34" charset="0"/>
              </a:rPr>
              <a:t>e </a:t>
            </a:r>
            <a:r>
              <a:rPr lang="en-US" i="1" dirty="0">
                <a:latin typeface="Arial Narrow" panose="020B0606020202030204" pitchFamily="34" charset="0"/>
              </a:rPr>
              <a:t> </a:t>
            </a:r>
            <a:r>
              <a:rPr lang="en-US" dirty="0">
                <a:latin typeface="Arial Narrow" panose="020B0606020202030204" pitchFamily="34" charset="0"/>
              </a:rPr>
              <a:t>       is the result of macro policies (GDP &amp; employment growth) and micro policies (labour market policies)</a:t>
            </a:r>
          </a:p>
          <a:p>
            <a:r>
              <a:rPr lang="en-US" sz="2000" b="1" i="1" dirty="0">
                <a:latin typeface="Arial Narrow" panose="020B0606020202030204" pitchFamily="34" charset="0"/>
              </a:rPr>
              <a:t>d</a:t>
            </a:r>
            <a:r>
              <a:rPr lang="en-US" sz="2000" dirty="0">
                <a:latin typeface="Arial Narrow" panose="020B0606020202030204" pitchFamily="34" charset="0"/>
              </a:rPr>
              <a:t> </a:t>
            </a:r>
            <a:r>
              <a:rPr lang="en-US" dirty="0">
                <a:latin typeface="Arial Narrow" panose="020B0606020202030204" pitchFamily="34" charset="0"/>
              </a:rPr>
              <a:t>        can be modified by prolonging active life and rising limits for retirement age </a:t>
            </a:r>
          </a:p>
        </p:txBody>
      </p:sp>
    </p:spTree>
    <p:extLst>
      <p:ext uri="{BB962C8B-B14F-4D97-AF65-F5344CB8AC3E}">
        <p14:creationId xmlns:p14="http://schemas.microsoft.com/office/powerpoint/2010/main" val="2126304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472" y="188640"/>
            <a:ext cx="7776864"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A numerical examples </a:t>
            </a:r>
            <a:endParaRPr lang="it-IT" sz="1600" dirty="0"/>
          </a:p>
        </p:txBody>
      </p:sp>
      <p:sp>
        <p:nvSpPr>
          <p:cNvPr id="2" name="Rettangolo 1"/>
          <p:cNvSpPr/>
          <p:nvPr/>
        </p:nvSpPr>
        <p:spPr>
          <a:xfrm>
            <a:off x="344488" y="980728"/>
            <a:ext cx="9304520" cy="5441490"/>
          </a:xfrm>
          <a:prstGeom prst="rect">
            <a:avLst/>
          </a:prstGeom>
        </p:spPr>
        <p:txBody>
          <a:bodyPr wrap="square">
            <a:spAutoFit/>
          </a:bodyPr>
          <a:lstStyle/>
          <a:p>
            <a:pPr algn="just">
              <a:lnSpc>
                <a:spcPct val="130000"/>
              </a:lnSpc>
            </a:pPr>
            <a:r>
              <a:rPr lang="en-US" dirty="0">
                <a:latin typeface="Arial Narrow" panose="020B0606020202030204" pitchFamily="34" charset="0"/>
              </a:rPr>
              <a:t>Based on the formula outlined in the previous slide, we can calculate the impact on the equilibrium contribution rate that could be caused by the expected increase of old age dependency rates if all other parameters were not modified by the reforms.</a:t>
            </a:r>
          </a:p>
          <a:p>
            <a:pPr algn="just">
              <a:lnSpc>
                <a:spcPct val="130000"/>
              </a:lnSpc>
              <a:spcBef>
                <a:spcPts val="1200"/>
              </a:spcBef>
            </a:pPr>
            <a:r>
              <a:rPr lang="en-US" dirty="0">
                <a:latin typeface="Arial Narrow" panose="020B0606020202030204" pitchFamily="34" charset="0"/>
              </a:rPr>
              <a:t>As examples we take the whole of the European countries (EU 28) and Italy which represents a country that already has a strong contribution pressure and is expecting a high increase of old age dependency rate.</a:t>
            </a:r>
          </a:p>
          <a:p>
            <a:pPr algn="just">
              <a:lnSpc>
                <a:spcPct val="130000"/>
              </a:lnSpc>
            </a:pPr>
            <a:endParaRPr lang="en-US" b="1" i="1" dirty="0">
              <a:latin typeface="Arial Narrow" panose="020B0606020202030204" pitchFamily="34" charset="0"/>
            </a:endParaRPr>
          </a:p>
          <a:p>
            <a:pPr algn="just">
              <a:lnSpc>
                <a:spcPct val="130000"/>
              </a:lnSpc>
              <a:spcAft>
                <a:spcPts val="1200"/>
              </a:spcAft>
            </a:pPr>
            <a:r>
              <a:rPr lang="en-US" dirty="0">
                <a:latin typeface="Arial Narrow" panose="020B0606020202030204" pitchFamily="34" charset="0"/>
              </a:rPr>
              <a:t>Recalling that     </a:t>
            </a:r>
            <a:r>
              <a:rPr lang="en-US" b="1" i="1" dirty="0">
                <a:latin typeface="Arial Narrow" panose="020B0606020202030204" pitchFamily="34" charset="0"/>
              </a:rPr>
              <a:t>c = (</a:t>
            </a:r>
            <a:r>
              <a:rPr lang="en-US" b="1" i="1" dirty="0" err="1">
                <a:latin typeface="Arial Narrow" panose="020B0606020202030204" pitchFamily="34" charset="0"/>
              </a:rPr>
              <a:t>sb</a:t>
            </a:r>
            <a:r>
              <a:rPr lang="en-US" b="1" i="1" dirty="0">
                <a:latin typeface="Arial Narrow" panose="020B0606020202030204" pitchFamily="34" charset="0"/>
              </a:rPr>
              <a:t>/e) . d</a:t>
            </a:r>
          </a:p>
          <a:p>
            <a:pPr algn="just">
              <a:lnSpc>
                <a:spcPct val="130000"/>
              </a:lnSpc>
            </a:pPr>
            <a:r>
              <a:rPr lang="en-US" i="1" dirty="0">
                <a:latin typeface="Arial Narrow" panose="020B0606020202030204" pitchFamily="34" charset="0"/>
              </a:rPr>
              <a:t>EU28 </a:t>
            </a:r>
            <a:r>
              <a:rPr lang="en-US" dirty="0">
                <a:latin typeface="Arial Narrow" panose="020B0606020202030204" pitchFamily="34" charset="0"/>
              </a:rPr>
              <a:t> </a:t>
            </a:r>
            <a:r>
              <a:rPr lang="en-US" dirty="0">
                <a:latin typeface="Arial Narrow" panose="020B0606020202030204" pitchFamily="34" charset="0"/>
                <a:sym typeface="Wingdings" panose="05000000000000000000" pitchFamily="2" charset="2"/>
              </a:rPr>
              <a:t>  </a:t>
            </a:r>
            <a:r>
              <a:rPr lang="en-US" b="1" i="1" dirty="0">
                <a:latin typeface="Arial Narrow" panose="020B0606020202030204" pitchFamily="34" charset="0"/>
                <a:sym typeface="Wingdings" panose="05000000000000000000" pitchFamily="2" charset="2"/>
              </a:rPr>
              <a:t>s</a:t>
            </a:r>
            <a:r>
              <a:rPr lang="en-US" i="1" dirty="0">
                <a:latin typeface="Arial Narrow" panose="020B0606020202030204" pitchFamily="34" charset="0"/>
                <a:sym typeface="Wingdings" panose="05000000000000000000" pitchFamily="2" charset="2"/>
              </a:rPr>
              <a:t> </a:t>
            </a:r>
            <a:r>
              <a:rPr lang="en-US" dirty="0">
                <a:latin typeface="Arial Narrow" panose="020B0606020202030204" pitchFamily="34" charset="0"/>
                <a:sym typeface="Wingdings" panose="05000000000000000000" pitchFamily="2" charset="2"/>
              </a:rPr>
              <a:t>= 0,6   </a:t>
            </a:r>
            <a:r>
              <a:rPr lang="en-US" b="1" i="1" dirty="0">
                <a:latin typeface="Arial Narrow" panose="020B0606020202030204" pitchFamily="34" charset="0"/>
                <a:sym typeface="Wingdings" panose="05000000000000000000" pitchFamily="2" charset="2"/>
              </a:rPr>
              <a:t>b</a:t>
            </a:r>
            <a:r>
              <a:rPr lang="en-US" dirty="0">
                <a:latin typeface="Arial Narrow" panose="020B0606020202030204" pitchFamily="34" charset="0"/>
                <a:sym typeface="Wingdings" panose="05000000000000000000" pitchFamily="2" charset="2"/>
              </a:rPr>
              <a:t> = 0,9   </a:t>
            </a:r>
            <a:r>
              <a:rPr lang="en-US" b="1" i="1" dirty="0">
                <a:latin typeface="Arial Narrow" panose="020B0606020202030204" pitchFamily="34" charset="0"/>
                <a:sym typeface="Wingdings" panose="05000000000000000000" pitchFamily="2" charset="2"/>
              </a:rPr>
              <a:t>e</a:t>
            </a:r>
            <a:r>
              <a:rPr lang="en-US" dirty="0">
                <a:latin typeface="Arial Narrow" panose="020B0606020202030204" pitchFamily="34" charset="0"/>
                <a:sym typeface="Wingdings" panose="05000000000000000000" pitchFamily="2" charset="2"/>
              </a:rPr>
              <a:t> = 0,67  </a:t>
            </a:r>
            <a:r>
              <a:rPr lang="en-US" b="1" i="1" dirty="0">
                <a:latin typeface="Arial Narrow" panose="020B0606020202030204" pitchFamily="34" charset="0"/>
                <a:sym typeface="Wingdings" panose="05000000000000000000" pitchFamily="2" charset="2"/>
              </a:rPr>
              <a:t>d</a:t>
            </a:r>
            <a:r>
              <a:rPr lang="en-US" dirty="0">
                <a:latin typeface="Arial Narrow" panose="020B0606020202030204" pitchFamily="34" charset="0"/>
                <a:sym typeface="Wingdings" panose="05000000000000000000" pitchFamily="2" charset="2"/>
              </a:rPr>
              <a:t> = 0,3           with these values              </a:t>
            </a:r>
            <a:r>
              <a:rPr lang="en-US" b="1" i="1" dirty="0">
                <a:latin typeface="Arial Narrow" panose="020B0606020202030204" pitchFamily="34" charset="0"/>
                <a:sym typeface="Wingdings" panose="05000000000000000000" pitchFamily="2" charset="2"/>
              </a:rPr>
              <a:t>c</a:t>
            </a:r>
            <a:r>
              <a:rPr lang="en-US" b="1" i="1" baseline="-25000" dirty="0">
                <a:latin typeface="Arial Narrow" panose="020B0606020202030204" pitchFamily="34" charset="0"/>
                <a:sym typeface="Wingdings" panose="05000000000000000000" pitchFamily="2" charset="2"/>
              </a:rPr>
              <a:t>2017</a:t>
            </a:r>
            <a:r>
              <a:rPr lang="en-US" i="1" dirty="0">
                <a:latin typeface="Arial Narrow" panose="020B0606020202030204" pitchFamily="34" charset="0"/>
                <a:sym typeface="Wingdings" panose="05000000000000000000" pitchFamily="2" charset="2"/>
              </a:rPr>
              <a:t> </a:t>
            </a:r>
            <a:r>
              <a:rPr lang="en-US" dirty="0">
                <a:latin typeface="Arial Narrow" panose="020B0606020202030204" pitchFamily="34" charset="0"/>
                <a:sym typeface="Wingdings" panose="05000000000000000000" pitchFamily="2" charset="2"/>
              </a:rPr>
              <a:t>= 0,242</a:t>
            </a:r>
            <a:endParaRPr lang="en-US" i="1" dirty="0">
              <a:latin typeface="Arial Narrow" panose="020B0606020202030204" pitchFamily="34" charset="0"/>
            </a:endParaRPr>
          </a:p>
          <a:p>
            <a:pPr algn="just">
              <a:lnSpc>
                <a:spcPct val="130000"/>
              </a:lnSpc>
            </a:pPr>
            <a:r>
              <a:rPr lang="en-US" dirty="0">
                <a:latin typeface="Arial Narrow" panose="020B0606020202030204" pitchFamily="34" charset="0"/>
              </a:rPr>
              <a:t>                  if in 2050   </a:t>
            </a:r>
            <a:r>
              <a:rPr lang="en-US" b="1" i="1" dirty="0">
                <a:latin typeface="Arial Narrow" panose="020B0606020202030204" pitchFamily="34" charset="0"/>
              </a:rPr>
              <a:t>d</a:t>
            </a:r>
            <a:r>
              <a:rPr lang="en-US" dirty="0">
                <a:latin typeface="Arial Narrow" panose="020B0606020202030204" pitchFamily="34" charset="0"/>
              </a:rPr>
              <a:t> = 0,5    remaining the other parameters unchanged    </a:t>
            </a:r>
            <a:r>
              <a:rPr lang="en-US" b="1" i="1" dirty="0">
                <a:latin typeface="Arial Narrow" panose="020B0606020202030204" pitchFamily="34" charset="0"/>
              </a:rPr>
              <a:t>c</a:t>
            </a:r>
            <a:r>
              <a:rPr lang="en-US" b="1" i="1" baseline="-25000" dirty="0">
                <a:latin typeface="Arial Narrow" panose="020B0606020202030204" pitchFamily="34" charset="0"/>
                <a:sym typeface="Wingdings" panose="05000000000000000000" pitchFamily="2" charset="2"/>
              </a:rPr>
              <a:t>2050</a:t>
            </a:r>
            <a:r>
              <a:rPr lang="en-US" dirty="0">
                <a:latin typeface="Arial Narrow" panose="020B0606020202030204" pitchFamily="34" charset="0"/>
              </a:rPr>
              <a:t> = 0,405</a:t>
            </a:r>
          </a:p>
          <a:p>
            <a:pPr algn="just">
              <a:lnSpc>
                <a:spcPct val="130000"/>
              </a:lnSpc>
            </a:pPr>
            <a:endParaRPr lang="en-US" dirty="0">
              <a:latin typeface="Arial Narrow" panose="020B0606020202030204" pitchFamily="34" charset="0"/>
            </a:endParaRPr>
          </a:p>
          <a:p>
            <a:pPr algn="just">
              <a:lnSpc>
                <a:spcPct val="130000"/>
              </a:lnSpc>
            </a:pPr>
            <a:r>
              <a:rPr lang="en-US" i="1" dirty="0">
                <a:latin typeface="Arial Narrow" panose="020B0606020202030204" pitchFamily="34" charset="0"/>
              </a:rPr>
              <a:t>Italy   </a:t>
            </a:r>
            <a:r>
              <a:rPr lang="en-US" dirty="0">
                <a:latin typeface="Arial Narrow" panose="020B0606020202030204" pitchFamily="34" charset="0"/>
              </a:rPr>
              <a:t> </a:t>
            </a:r>
            <a:r>
              <a:rPr lang="en-US" dirty="0">
                <a:latin typeface="Arial Narrow" panose="020B0606020202030204" pitchFamily="34" charset="0"/>
                <a:sym typeface="Wingdings" panose="05000000000000000000" pitchFamily="2" charset="2"/>
              </a:rPr>
              <a:t>  </a:t>
            </a:r>
            <a:r>
              <a:rPr lang="en-US" b="1" i="1" dirty="0">
                <a:latin typeface="Arial Narrow" panose="020B0606020202030204" pitchFamily="34" charset="0"/>
                <a:sym typeface="Wingdings" panose="05000000000000000000" pitchFamily="2" charset="2"/>
              </a:rPr>
              <a:t>s</a:t>
            </a:r>
            <a:r>
              <a:rPr lang="en-US" dirty="0">
                <a:latin typeface="Arial Narrow" panose="020B0606020202030204" pitchFamily="34" charset="0"/>
                <a:sym typeface="Wingdings" panose="05000000000000000000" pitchFamily="2" charset="2"/>
              </a:rPr>
              <a:t> = 0,8   </a:t>
            </a:r>
            <a:r>
              <a:rPr lang="en-US" b="1" i="1" dirty="0">
                <a:latin typeface="Arial Narrow" panose="020B0606020202030204" pitchFamily="34" charset="0"/>
                <a:sym typeface="Wingdings" panose="05000000000000000000" pitchFamily="2" charset="2"/>
              </a:rPr>
              <a:t>b</a:t>
            </a:r>
            <a:r>
              <a:rPr lang="en-US" dirty="0">
                <a:latin typeface="Arial Narrow" panose="020B0606020202030204" pitchFamily="34" charset="0"/>
                <a:sym typeface="Wingdings" panose="05000000000000000000" pitchFamily="2" charset="2"/>
              </a:rPr>
              <a:t> = 0,86   </a:t>
            </a:r>
            <a:r>
              <a:rPr lang="en-US" b="1" i="1" dirty="0">
                <a:latin typeface="Arial Narrow" panose="020B0606020202030204" pitchFamily="34" charset="0"/>
                <a:sym typeface="Wingdings" panose="05000000000000000000" pitchFamily="2" charset="2"/>
              </a:rPr>
              <a:t>e</a:t>
            </a:r>
            <a:r>
              <a:rPr lang="en-US" b="1" dirty="0">
                <a:latin typeface="Arial Narrow" panose="020B0606020202030204" pitchFamily="34" charset="0"/>
                <a:sym typeface="Wingdings" panose="05000000000000000000" pitchFamily="2" charset="2"/>
              </a:rPr>
              <a:t> </a:t>
            </a:r>
            <a:r>
              <a:rPr lang="en-US" dirty="0">
                <a:latin typeface="Arial Narrow" panose="020B0606020202030204" pitchFamily="34" charset="0"/>
                <a:sym typeface="Wingdings" panose="05000000000000000000" pitchFamily="2" charset="2"/>
              </a:rPr>
              <a:t>= 0,58  </a:t>
            </a:r>
            <a:r>
              <a:rPr lang="en-US" b="1" i="1" dirty="0">
                <a:latin typeface="Arial Narrow" panose="020B0606020202030204" pitchFamily="34" charset="0"/>
                <a:sym typeface="Wingdings" panose="05000000000000000000" pitchFamily="2" charset="2"/>
              </a:rPr>
              <a:t>d</a:t>
            </a:r>
            <a:r>
              <a:rPr lang="en-US" dirty="0">
                <a:latin typeface="Arial Narrow" panose="020B0606020202030204" pitchFamily="34" charset="0"/>
                <a:sym typeface="Wingdings" panose="05000000000000000000" pitchFamily="2" charset="2"/>
              </a:rPr>
              <a:t> = 0,34         with these values             </a:t>
            </a:r>
            <a:r>
              <a:rPr lang="en-US" i="1" dirty="0">
                <a:latin typeface="Arial Narrow" panose="020B0606020202030204" pitchFamily="34" charset="0"/>
                <a:sym typeface="Wingdings" panose="05000000000000000000" pitchFamily="2" charset="2"/>
              </a:rPr>
              <a:t>c</a:t>
            </a:r>
            <a:r>
              <a:rPr lang="en-US" b="1" i="1" baseline="-25000" dirty="0">
                <a:latin typeface="Arial Narrow" panose="020B0606020202030204" pitchFamily="34" charset="0"/>
                <a:sym typeface="Wingdings" panose="05000000000000000000" pitchFamily="2" charset="2"/>
              </a:rPr>
              <a:t>2017</a:t>
            </a:r>
            <a:r>
              <a:rPr lang="en-US" i="1" dirty="0">
                <a:latin typeface="Arial Narrow" panose="020B0606020202030204" pitchFamily="34" charset="0"/>
                <a:sym typeface="Wingdings" panose="05000000000000000000" pitchFamily="2" charset="2"/>
              </a:rPr>
              <a:t> </a:t>
            </a:r>
            <a:r>
              <a:rPr lang="en-US" dirty="0">
                <a:latin typeface="Arial Narrow" panose="020B0606020202030204" pitchFamily="34" charset="0"/>
                <a:sym typeface="Wingdings" panose="05000000000000000000" pitchFamily="2" charset="2"/>
              </a:rPr>
              <a:t>= 0,285</a:t>
            </a:r>
            <a:endParaRPr lang="en-US" i="1" dirty="0">
              <a:latin typeface="Arial Narrow" panose="020B0606020202030204" pitchFamily="34" charset="0"/>
            </a:endParaRPr>
          </a:p>
          <a:p>
            <a:pPr algn="just">
              <a:lnSpc>
                <a:spcPct val="130000"/>
              </a:lnSpc>
            </a:pPr>
            <a:r>
              <a:rPr lang="en-US" dirty="0">
                <a:latin typeface="Arial Narrow" panose="020B0606020202030204" pitchFamily="34" charset="0"/>
              </a:rPr>
              <a:t>                  if in 2050 </a:t>
            </a:r>
            <a:r>
              <a:rPr lang="en-US" b="1" i="1" dirty="0">
                <a:latin typeface="Arial Narrow" panose="020B0606020202030204" pitchFamily="34" charset="0"/>
              </a:rPr>
              <a:t>d</a:t>
            </a:r>
            <a:r>
              <a:rPr lang="en-US" dirty="0">
                <a:latin typeface="Arial Narrow" panose="020B0606020202030204" pitchFamily="34" charset="0"/>
              </a:rPr>
              <a:t> = 0,62   remaining the other parameters unchanged      </a:t>
            </a:r>
            <a:r>
              <a:rPr lang="en-US" b="1" i="1" dirty="0">
                <a:latin typeface="Arial Narrow" panose="020B0606020202030204" pitchFamily="34" charset="0"/>
              </a:rPr>
              <a:t>c</a:t>
            </a:r>
            <a:r>
              <a:rPr lang="en-US" b="1" i="1" baseline="-25000" dirty="0">
                <a:latin typeface="Arial Narrow" panose="020B0606020202030204" pitchFamily="34" charset="0"/>
                <a:sym typeface="Wingdings" panose="05000000000000000000" pitchFamily="2" charset="2"/>
              </a:rPr>
              <a:t>2050</a:t>
            </a:r>
            <a:r>
              <a:rPr lang="en-US" dirty="0">
                <a:latin typeface="Arial Narrow" panose="020B0606020202030204" pitchFamily="34" charset="0"/>
              </a:rPr>
              <a:t> = 0,505</a:t>
            </a:r>
          </a:p>
          <a:p>
            <a:pPr algn="just">
              <a:lnSpc>
                <a:spcPct val="130000"/>
              </a:lnSpc>
            </a:pPr>
            <a:endParaRPr lang="it-IT" dirty="0">
              <a:latin typeface="Arial Narrow" panose="020B0606020202030204" pitchFamily="34" charset="0"/>
            </a:endParaRPr>
          </a:p>
          <a:p>
            <a:pPr algn="just">
              <a:lnSpc>
                <a:spcPct val="130000"/>
              </a:lnSpc>
            </a:pPr>
            <a:r>
              <a:rPr lang="en-GB" sz="1500" dirty="0">
                <a:latin typeface="Arial Narrow" panose="020B0606020202030204" pitchFamily="34" charset="0"/>
              </a:rPr>
              <a:t>See: Eurostat projection for </a:t>
            </a:r>
            <a:r>
              <a:rPr lang="en-GB" sz="1500" b="1" i="1" dirty="0">
                <a:latin typeface="Arial Narrow" panose="020B0606020202030204" pitchFamily="34" charset="0"/>
              </a:rPr>
              <a:t>d</a:t>
            </a:r>
            <a:r>
              <a:rPr lang="en-GB" sz="1500" dirty="0">
                <a:latin typeface="Arial Narrow" panose="020B0606020202030204" pitchFamily="34" charset="0"/>
              </a:rPr>
              <a:t> values; Eurostat, OECD for </a:t>
            </a:r>
            <a:r>
              <a:rPr lang="en-GB" sz="1500" b="1" i="1" dirty="0">
                <a:latin typeface="Arial Narrow" panose="020B0606020202030204" pitchFamily="34" charset="0"/>
              </a:rPr>
              <a:t>s b e</a:t>
            </a:r>
            <a:r>
              <a:rPr lang="en-GB" sz="1500" dirty="0">
                <a:latin typeface="Arial Narrow" panose="020B0606020202030204" pitchFamily="34" charset="0"/>
              </a:rPr>
              <a:t> values </a:t>
            </a:r>
          </a:p>
        </p:txBody>
      </p:sp>
    </p:spTree>
    <p:extLst>
      <p:ext uri="{BB962C8B-B14F-4D97-AF65-F5344CB8AC3E}">
        <p14:creationId xmlns:p14="http://schemas.microsoft.com/office/powerpoint/2010/main" val="3462763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188640"/>
            <a:ext cx="8064896"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Directions to which the reforms have been oriented</a:t>
            </a:r>
            <a:endParaRPr lang="it-IT" sz="1600" dirty="0"/>
          </a:p>
        </p:txBody>
      </p:sp>
      <p:sp>
        <p:nvSpPr>
          <p:cNvPr id="2" name="Rettangolo 1"/>
          <p:cNvSpPr/>
          <p:nvPr/>
        </p:nvSpPr>
        <p:spPr>
          <a:xfrm>
            <a:off x="560512" y="980728"/>
            <a:ext cx="8856984" cy="5441490"/>
          </a:xfrm>
          <a:prstGeom prst="rect">
            <a:avLst/>
          </a:prstGeom>
        </p:spPr>
        <p:txBody>
          <a:bodyPr wrap="square">
            <a:spAutoFit/>
          </a:bodyPr>
          <a:lstStyle/>
          <a:p>
            <a:pPr marL="180000" indent="-180000" algn="just">
              <a:lnSpc>
                <a:spcPct val="130000"/>
              </a:lnSpc>
              <a:spcAft>
                <a:spcPts val="600"/>
              </a:spcAft>
              <a:buFontTx/>
              <a:buChar char="-"/>
            </a:pPr>
            <a:r>
              <a:rPr lang="en-US" dirty="0">
                <a:latin typeface="Arial Narrow" panose="020B0606020202030204" pitchFamily="34" charset="0"/>
              </a:rPr>
              <a:t>The challenges of the new economic and demographic context for the functioning of pension systems have forced governments already in the final decade of the last century to adopt reforms.</a:t>
            </a:r>
          </a:p>
          <a:p>
            <a:pPr marL="180000" indent="-180000" algn="just">
              <a:lnSpc>
                <a:spcPct val="130000"/>
              </a:lnSpc>
              <a:spcAft>
                <a:spcPts val="600"/>
              </a:spcAft>
              <a:buFontTx/>
              <a:buChar char="-"/>
            </a:pPr>
            <a:r>
              <a:rPr lang="en-US" dirty="0">
                <a:latin typeface="Arial Narrow" panose="020B0606020202030204" pitchFamily="34" charset="0"/>
              </a:rPr>
              <a:t>In a first phase, the reforms focused primarily on changing retirement requirements and calculation rules for the main purpose of containing as much as possible pension expenditure. The stated objective of this phase, supported by the European Commission, was the “</a:t>
            </a:r>
            <a:r>
              <a:rPr lang="en-US" b="1" dirty="0">
                <a:latin typeface="Arial Narrow" panose="020B0606020202030204" pitchFamily="34" charset="0"/>
              </a:rPr>
              <a:t>long-term financial sustainability</a:t>
            </a:r>
            <a:r>
              <a:rPr lang="en-US" dirty="0">
                <a:latin typeface="Arial Narrow" panose="020B0606020202030204" pitchFamily="34" charset="0"/>
              </a:rPr>
              <a:t>” of pension systems.</a:t>
            </a:r>
          </a:p>
          <a:p>
            <a:pPr marL="180000" indent="-180000" algn="just">
              <a:lnSpc>
                <a:spcPct val="130000"/>
              </a:lnSpc>
              <a:spcAft>
                <a:spcPts val="600"/>
              </a:spcAft>
              <a:buFontTx/>
              <a:buChar char="-"/>
            </a:pPr>
            <a:r>
              <a:rPr lang="en-US" dirty="0">
                <a:latin typeface="Arial Narrow" panose="020B0606020202030204" pitchFamily="34" charset="0"/>
              </a:rPr>
              <a:t>Two main directions emerged at this stage: the so-called </a:t>
            </a:r>
            <a:r>
              <a:rPr lang="en-US" b="1" dirty="0">
                <a:latin typeface="Arial Narrow" panose="020B0606020202030204" pitchFamily="34" charset="0"/>
              </a:rPr>
              <a:t>parametric reforms </a:t>
            </a:r>
            <a:r>
              <a:rPr lang="en-US" dirty="0">
                <a:latin typeface="Arial Narrow" panose="020B0606020202030204" pitchFamily="34" charset="0"/>
              </a:rPr>
              <a:t>and </a:t>
            </a:r>
            <a:r>
              <a:rPr lang="en-US" b="1" dirty="0">
                <a:latin typeface="Arial Narrow" panose="020B0606020202030204" pitchFamily="34" charset="0"/>
              </a:rPr>
              <a:t>systemic reforms</a:t>
            </a:r>
            <a:r>
              <a:rPr lang="en-US" dirty="0">
                <a:latin typeface="Arial Narrow" panose="020B0606020202030204" pitchFamily="34" charset="0"/>
              </a:rPr>
              <a:t>.</a:t>
            </a:r>
          </a:p>
          <a:p>
            <a:pPr marL="180000" indent="-180000" algn="just">
              <a:lnSpc>
                <a:spcPct val="130000"/>
              </a:lnSpc>
              <a:spcAft>
                <a:spcPts val="600"/>
              </a:spcAft>
              <a:buFontTx/>
              <a:buChar char="-"/>
            </a:pPr>
            <a:r>
              <a:rPr lang="en-US" dirty="0">
                <a:latin typeface="Arial Narrow" panose="020B0606020202030204" pitchFamily="34" charset="0"/>
              </a:rPr>
              <a:t> </a:t>
            </a:r>
            <a:r>
              <a:rPr lang="en-US" b="1" dirty="0">
                <a:latin typeface="Arial Narrow" panose="020B0606020202030204" pitchFamily="34" charset="0"/>
              </a:rPr>
              <a:t>Parametric reforms </a:t>
            </a:r>
            <a:r>
              <a:rPr lang="en-US" dirty="0">
                <a:latin typeface="Arial Narrow" panose="020B0606020202030204" pitchFamily="34" charset="0"/>
              </a:rPr>
              <a:t>concerned essentially the parameters that determine the internal rate of return of the social security ratio, such as the minimum number of years of contribution, the coefficients and the reference period for the calculation of pensionable income.</a:t>
            </a:r>
          </a:p>
          <a:p>
            <a:pPr marL="180000" indent="-180000" algn="just">
              <a:lnSpc>
                <a:spcPct val="130000"/>
              </a:lnSpc>
              <a:spcAft>
                <a:spcPts val="600"/>
              </a:spcAft>
              <a:buFontTx/>
              <a:buChar char="-"/>
            </a:pPr>
            <a:r>
              <a:rPr lang="en-US" b="1" dirty="0">
                <a:latin typeface="Arial Narrow" panose="020B0606020202030204" pitchFamily="34" charset="0"/>
              </a:rPr>
              <a:t>Systemic reforms</a:t>
            </a:r>
            <a:r>
              <a:rPr lang="en-US" dirty="0">
                <a:latin typeface="Arial Narrow" panose="020B0606020202030204" pitchFamily="34" charset="0"/>
              </a:rPr>
              <a:t> has introduced models that simulate capitalization methods while remaining within the pay as you go system. They are usually called "notional defined contribution” systems. These systems outweigh the diversity of treatment since the capitalization rate of contributions is the same for all insured workers and at the same time automatically guarantee long-term financial sustainability</a:t>
            </a:r>
            <a:endParaRPr lang="it-IT" dirty="0">
              <a:latin typeface="Arial Narrow" panose="020B0606020202030204" pitchFamily="34" charset="0"/>
            </a:endParaRPr>
          </a:p>
        </p:txBody>
      </p:sp>
    </p:spTree>
    <p:extLst>
      <p:ext uri="{BB962C8B-B14F-4D97-AF65-F5344CB8AC3E}">
        <p14:creationId xmlns:p14="http://schemas.microsoft.com/office/powerpoint/2010/main" val="550349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6496" y="188640"/>
            <a:ext cx="8778184" cy="648090"/>
          </a:xfrm>
        </p:spPr>
        <p:txBody>
          <a:bodyPr>
            <a:normAutofit/>
          </a:bodyPr>
          <a:lstStyle/>
          <a:p>
            <a:r>
              <a:rPr lang="en-US" sz="2400" dirty="0"/>
              <a:t>How parametric changes reduce the pension benefit</a:t>
            </a:r>
          </a:p>
        </p:txBody>
      </p:sp>
      <p:sp>
        <p:nvSpPr>
          <p:cNvPr id="3" name="Segnaposto contenuto 2"/>
          <p:cNvSpPr>
            <a:spLocks noGrp="1"/>
          </p:cNvSpPr>
          <p:nvPr>
            <p:ph idx="1"/>
          </p:nvPr>
        </p:nvSpPr>
        <p:spPr>
          <a:xfrm>
            <a:off x="527843" y="908720"/>
            <a:ext cx="8994330" cy="5400600"/>
          </a:xfrm>
        </p:spPr>
        <p:txBody>
          <a:bodyPr>
            <a:normAutofit lnSpcReduction="10000"/>
          </a:bodyPr>
          <a:lstStyle/>
          <a:p>
            <a:pPr marL="0" indent="0">
              <a:buNone/>
            </a:pPr>
            <a:r>
              <a:rPr lang="it-IT" dirty="0"/>
              <a:t>                                                                </a:t>
            </a:r>
            <a:r>
              <a:rPr lang="it-IT" sz="1600" b="1" dirty="0" err="1"/>
              <a:t>W</a:t>
            </a:r>
            <a:r>
              <a:rPr lang="it-IT" sz="1600" b="1" baseline="-25000" dirty="0" err="1"/>
              <a:t>e</a:t>
            </a:r>
            <a:endParaRPr lang="it-IT" sz="1600" b="1" baseline="-25000" dirty="0"/>
          </a:p>
          <a:p>
            <a:pPr marL="0" indent="0">
              <a:buNone/>
            </a:pPr>
            <a:r>
              <a:rPr lang="it-IT" sz="1600" b="1" baseline="-25000" dirty="0"/>
              <a:t> </a:t>
            </a:r>
            <a:r>
              <a:rPr lang="it-IT" sz="1600" b="1" dirty="0"/>
              <a:t>                                                                                                                                                                                   </a:t>
            </a:r>
          </a:p>
          <a:p>
            <a:pPr marL="0" indent="0">
              <a:buNone/>
            </a:pPr>
            <a:r>
              <a:rPr lang="it-IT" sz="1600" b="1" dirty="0"/>
              <a:t>                                                                                                                                </a:t>
            </a:r>
            <a:r>
              <a:rPr lang="it-IT" sz="1600" b="1" dirty="0" err="1"/>
              <a:t>W</a:t>
            </a:r>
            <a:r>
              <a:rPr lang="it-IT" sz="1600" b="1" baseline="-25000" dirty="0" err="1"/>
              <a:t>pa</a:t>
            </a:r>
            <a:endParaRPr lang="it-IT" sz="1600" b="1" baseline="-25000" dirty="0"/>
          </a:p>
          <a:p>
            <a:pPr marL="0" indent="0">
              <a:buNone/>
            </a:pPr>
            <a:r>
              <a:rPr lang="it-IT" sz="1600" dirty="0"/>
              <a:t>                                                                                                                                                                                     </a:t>
            </a:r>
          </a:p>
          <a:p>
            <a:pPr marL="0" indent="0">
              <a:buNone/>
            </a:pPr>
            <a:r>
              <a:rPr lang="it-IT" sz="1600" b="1" dirty="0"/>
              <a:t>                                                                                                                                 </a:t>
            </a:r>
            <a:r>
              <a:rPr lang="it-IT" sz="1600" b="1" dirty="0" err="1"/>
              <a:t>W</a:t>
            </a:r>
            <a:r>
              <a:rPr lang="it-IT" sz="1600" b="1" baseline="-25000" dirty="0" err="1"/>
              <a:t>pb</a:t>
            </a:r>
            <a:endParaRPr lang="it-IT" sz="1600" b="1" baseline="-25000" dirty="0"/>
          </a:p>
          <a:p>
            <a:pPr marL="0" indent="0">
              <a:buNone/>
            </a:pPr>
            <a:endParaRPr lang="it-IT" sz="1600" dirty="0"/>
          </a:p>
          <a:p>
            <a:pPr marL="0" indent="0">
              <a:buNone/>
            </a:pPr>
            <a:r>
              <a:rPr lang="it-IT" sz="1600" dirty="0"/>
              <a:t> </a:t>
            </a:r>
          </a:p>
          <a:p>
            <a:pPr marL="0" indent="0">
              <a:buNone/>
            </a:pPr>
            <a:r>
              <a:rPr lang="it-IT" sz="1600" b="1" dirty="0"/>
              <a:t>                           </a:t>
            </a:r>
            <a:r>
              <a:rPr lang="it-IT" sz="1600" b="1" dirty="0" err="1"/>
              <a:t>W</a:t>
            </a:r>
            <a:r>
              <a:rPr lang="it-IT" sz="1600" baseline="-25000" dirty="0" err="1"/>
              <a:t>i</a:t>
            </a:r>
            <a:endParaRPr lang="it-IT" sz="1600" baseline="-25000" dirty="0"/>
          </a:p>
          <a:p>
            <a:pPr marL="0" indent="0">
              <a:buNone/>
            </a:pPr>
            <a:r>
              <a:rPr lang="it-IT" sz="1600" baseline="-25000" dirty="0"/>
              <a:t>                                                                                                                                                        </a:t>
            </a:r>
            <a:r>
              <a:rPr lang="it-IT" sz="1600" dirty="0"/>
              <a:t>                             </a:t>
            </a:r>
            <a:r>
              <a:rPr lang="it-IT" sz="1600" b="1" dirty="0"/>
              <a:t>C</a:t>
            </a:r>
            <a:r>
              <a:rPr lang="it-IT" sz="1600" b="1" baseline="-25000" dirty="0"/>
              <a:t>e </a:t>
            </a:r>
            <a:endParaRPr lang="it-IT" sz="1600" baseline="-25000" dirty="0"/>
          </a:p>
          <a:p>
            <a:pPr marL="0" indent="0">
              <a:buNone/>
            </a:pPr>
            <a:r>
              <a:rPr lang="it-IT" sz="1600" b="1" baseline="-25000" dirty="0"/>
              <a:t>          </a:t>
            </a:r>
          </a:p>
          <a:p>
            <a:pPr marL="0" indent="0">
              <a:buNone/>
            </a:pPr>
            <a:endParaRPr lang="it-IT" sz="1600" b="1" baseline="-25000" dirty="0"/>
          </a:p>
          <a:p>
            <a:pPr marL="0" indent="0">
              <a:buNone/>
            </a:pPr>
            <a:r>
              <a:rPr lang="it-IT" sz="1600" b="1" baseline="-25000" dirty="0"/>
              <a:t>                                          </a:t>
            </a:r>
            <a:r>
              <a:rPr lang="it-IT" sz="1600" b="1" dirty="0"/>
              <a:t>C</a:t>
            </a:r>
            <a:r>
              <a:rPr lang="it-IT" sz="1600" b="1" baseline="-25000" dirty="0"/>
              <a:t>i</a:t>
            </a:r>
          </a:p>
          <a:p>
            <a:pPr marL="0" indent="0">
              <a:buNone/>
            </a:pPr>
            <a:r>
              <a:rPr lang="it-IT" sz="1600" dirty="0"/>
              <a:t>                              </a:t>
            </a:r>
            <a:r>
              <a:rPr lang="it-IT" sz="1600" b="1" dirty="0"/>
              <a:t>a</a:t>
            </a:r>
            <a:r>
              <a:rPr lang="it-IT" sz="1600" dirty="0"/>
              <a:t>                                                                                                  </a:t>
            </a:r>
            <a:r>
              <a:rPr lang="it-IT" sz="1600" b="1" dirty="0" err="1"/>
              <a:t>a’</a:t>
            </a:r>
            <a:endParaRPr lang="it-IT" sz="1600" b="1" dirty="0"/>
          </a:p>
          <a:p>
            <a:pPr marL="0" indent="0">
              <a:buNone/>
            </a:pPr>
            <a:endParaRPr lang="it-IT" sz="1600" dirty="0"/>
          </a:p>
          <a:p>
            <a:pPr marL="0" indent="0">
              <a:buNone/>
            </a:pPr>
            <a:r>
              <a:rPr lang="en-US" sz="1600" b="1" dirty="0"/>
              <a:t>  a </a:t>
            </a:r>
            <a:r>
              <a:rPr lang="en-US" sz="1600" b="1" dirty="0" err="1"/>
              <a:t>a</a:t>
            </a:r>
            <a:r>
              <a:rPr lang="en-US" sz="1600" b="1" dirty="0"/>
              <a:t>’ </a:t>
            </a:r>
            <a:r>
              <a:rPr lang="en-US" sz="1400" dirty="0"/>
              <a:t>job career;  </a:t>
            </a:r>
            <a:r>
              <a:rPr lang="en-US" sz="1600" b="1" dirty="0"/>
              <a:t>W</a:t>
            </a:r>
            <a:r>
              <a:rPr lang="en-US" sz="1600" b="1" baseline="-25000" dirty="0"/>
              <a:t>i </a:t>
            </a:r>
            <a:r>
              <a:rPr lang="en-US" sz="1600" baseline="-25000" dirty="0"/>
              <a:t> </a:t>
            </a:r>
            <a:r>
              <a:rPr lang="en-US" sz="1400" baseline="-25000" dirty="0"/>
              <a:t> </a:t>
            </a:r>
            <a:r>
              <a:rPr lang="en-US" sz="1600" b="1" dirty="0"/>
              <a:t>W</a:t>
            </a:r>
            <a:r>
              <a:rPr lang="en-US" sz="1600" b="1" baseline="-25000" dirty="0"/>
              <a:t>e</a:t>
            </a:r>
            <a:r>
              <a:rPr lang="en-US" sz="1600" baseline="-25000" dirty="0"/>
              <a:t> </a:t>
            </a:r>
            <a:r>
              <a:rPr lang="en-US" sz="1400" dirty="0"/>
              <a:t> initial and final wage;  </a:t>
            </a:r>
            <a:r>
              <a:rPr lang="en-US" sz="1400" baseline="-25000" dirty="0"/>
              <a:t> </a:t>
            </a:r>
            <a:r>
              <a:rPr lang="en-US" sz="1600" b="1" dirty="0"/>
              <a:t>C</a:t>
            </a:r>
            <a:r>
              <a:rPr lang="en-US" sz="1600" b="1" baseline="-25000" dirty="0"/>
              <a:t>i  </a:t>
            </a:r>
            <a:r>
              <a:rPr lang="en-US" sz="1600" b="1" dirty="0"/>
              <a:t>C</a:t>
            </a:r>
            <a:r>
              <a:rPr lang="en-US" sz="1600" b="1" baseline="-25000" dirty="0"/>
              <a:t>e  </a:t>
            </a:r>
            <a:r>
              <a:rPr lang="en-US" sz="1400" dirty="0"/>
              <a:t>initial and final contribution;  </a:t>
            </a:r>
            <a:r>
              <a:rPr lang="en-US" sz="1400" b="1" dirty="0" err="1"/>
              <a:t>W</a:t>
            </a:r>
            <a:r>
              <a:rPr lang="en-US" sz="1400" b="1" baseline="-25000" dirty="0" err="1"/>
              <a:t>p</a:t>
            </a:r>
            <a:r>
              <a:rPr lang="en-US" sz="1400" dirty="0"/>
              <a:t>  pensionable wage</a:t>
            </a:r>
            <a:endParaRPr lang="en-US" sz="1400" baseline="-25000" dirty="0"/>
          </a:p>
          <a:p>
            <a:pPr marL="0" indent="0">
              <a:buNone/>
            </a:pPr>
            <a:endParaRPr lang="it-IT" sz="1600" dirty="0"/>
          </a:p>
          <a:p>
            <a:pPr marL="0" indent="0">
              <a:buNone/>
            </a:pPr>
            <a:r>
              <a:rPr lang="en-US" sz="1600" dirty="0"/>
              <a:t>If wage grows throughout the job career, referring to the whole job career life instead of the last part reduces the value of the pensionable wage (</a:t>
            </a:r>
            <a:r>
              <a:rPr lang="it-IT" sz="1600" b="1" dirty="0" err="1"/>
              <a:t>W</a:t>
            </a:r>
            <a:r>
              <a:rPr lang="it-IT" sz="1600" b="1" baseline="-25000" dirty="0" err="1"/>
              <a:t>pb</a:t>
            </a:r>
            <a:r>
              <a:rPr lang="it-IT" sz="1600" b="1" baseline="-25000" dirty="0"/>
              <a:t> </a:t>
            </a:r>
            <a:r>
              <a:rPr lang="it-IT" sz="1600" b="1" dirty="0"/>
              <a:t>&lt; </a:t>
            </a:r>
            <a:r>
              <a:rPr lang="it-IT" sz="1600" b="1" dirty="0" err="1"/>
              <a:t>W</a:t>
            </a:r>
            <a:r>
              <a:rPr lang="it-IT" sz="1600" b="1" baseline="-25000" dirty="0" err="1"/>
              <a:t>pa</a:t>
            </a:r>
            <a:r>
              <a:rPr lang="it-IT" sz="1600" b="1" dirty="0"/>
              <a:t>)</a:t>
            </a:r>
            <a:r>
              <a:rPr lang="en-US" sz="1600" dirty="0"/>
              <a:t> and hence of the calculated pension, that is a percentage value of the pensionable wage.</a:t>
            </a:r>
            <a:endParaRPr lang="it-IT" sz="1600" dirty="0"/>
          </a:p>
          <a:p>
            <a:pPr marL="0" indent="0">
              <a:buNone/>
            </a:pPr>
            <a:endParaRPr lang="it-IT" sz="1600" dirty="0"/>
          </a:p>
          <a:p>
            <a:pPr marL="0" indent="0">
              <a:buNone/>
            </a:pPr>
            <a:endParaRPr lang="it-IT" sz="1600" dirty="0"/>
          </a:p>
        </p:txBody>
      </p:sp>
      <p:cxnSp>
        <p:nvCxnSpPr>
          <p:cNvPr id="5" name="Connettore 1 4"/>
          <p:cNvCxnSpPr/>
          <p:nvPr/>
        </p:nvCxnSpPr>
        <p:spPr>
          <a:xfrm>
            <a:off x="2432720" y="1124744"/>
            <a:ext cx="0" cy="316835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Connettore 1 7"/>
          <p:cNvCxnSpPr/>
          <p:nvPr/>
        </p:nvCxnSpPr>
        <p:spPr>
          <a:xfrm>
            <a:off x="2432720" y="4293096"/>
            <a:ext cx="525658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flipV="1">
            <a:off x="2432720" y="1412776"/>
            <a:ext cx="5184576" cy="1728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ttore 1 11"/>
          <p:cNvCxnSpPr/>
          <p:nvPr/>
        </p:nvCxnSpPr>
        <p:spPr>
          <a:xfrm flipV="1">
            <a:off x="2432720" y="3429000"/>
            <a:ext cx="5256584"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ttore 1 14"/>
          <p:cNvCxnSpPr/>
          <p:nvPr/>
        </p:nvCxnSpPr>
        <p:spPr>
          <a:xfrm flipH="1" flipV="1">
            <a:off x="7617296" y="1196752"/>
            <a:ext cx="72008" cy="309634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Connettore 1 16"/>
          <p:cNvCxnSpPr/>
          <p:nvPr/>
        </p:nvCxnSpPr>
        <p:spPr>
          <a:xfrm>
            <a:off x="4953000" y="2348880"/>
            <a:ext cx="2700300"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19" name="Connettore 1 18"/>
          <p:cNvCxnSpPr/>
          <p:nvPr/>
        </p:nvCxnSpPr>
        <p:spPr>
          <a:xfrm>
            <a:off x="6177136" y="1916832"/>
            <a:ext cx="1476164" cy="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165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052735"/>
            <a:ext cx="9200197" cy="5078313"/>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en-GB" dirty="0">
                <a:solidFill>
                  <a:schemeClr val="tx1">
                    <a:lumMod val="75000"/>
                    <a:lumOff val="25000"/>
                  </a:schemeClr>
                </a:solidFill>
                <a:latin typeface="Optane"/>
                <a:ea typeface="Verdana" pitchFamily="34" charset="0"/>
                <a:cs typeface="Verdana" pitchFamily="34" charset="0"/>
              </a:rPr>
              <a:t>Key factors leading EU Governments to pension reforms</a:t>
            </a:r>
          </a:p>
          <a:p>
            <a:pPr marL="342900" indent="-342900" algn="just">
              <a:lnSpc>
                <a:spcPct val="150000"/>
              </a:lnSpc>
              <a:buClr>
                <a:schemeClr val="tx2"/>
              </a:buClr>
              <a:buSzPct val="103000"/>
              <a:buFont typeface="Wingdings" panose="05000000000000000000" pitchFamily="2" charset="2"/>
              <a:buChar char="ü"/>
            </a:pPr>
            <a:r>
              <a:rPr lang="en-GB" dirty="0">
                <a:latin typeface="Optane"/>
              </a:rPr>
              <a:t>The impact of demographic trends</a:t>
            </a:r>
          </a:p>
          <a:p>
            <a:pPr marL="342900" indent="-342900" algn="just">
              <a:lnSpc>
                <a:spcPct val="150000"/>
              </a:lnSpc>
              <a:buClr>
                <a:schemeClr val="tx2"/>
              </a:buClr>
              <a:buSzPct val="103000"/>
              <a:buFont typeface="Wingdings" panose="05000000000000000000" pitchFamily="2" charset="2"/>
              <a:buChar char="ü"/>
            </a:pPr>
            <a:r>
              <a:rPr lang="en-GB" dirty="0">
                <a:solidFill>
                  <a:schemeClr val="tx1">
                    <a:lumMod val="75000"/>
                    <a:lumOff val="25000"/>
                  </a:schemeClr>
                </a:solidFill>
                <a:latin typeface="Optane"/>
                <a:ea typeface="Verdana" pitchFamily="34" charset="0"/>
                <a:cs typeface="Verdana" pitchFamily="34" charset="0"/>
              </a:rPr>
              <a:t>Old age dependency ratio </a:t>
            </a:r>
          </a:p>
          <a:p>
            <a:pPr marL="342900" indent="-342900" algn="just">
              <a:lnSpc>
                <a:spcPct val="150000"/>
              </a:lnSpc>
              <a:buClr>
                <a:schemeClr val="tx2"/>
              </a:buClr>
              <a:buSzPct val="103000"/>
              <a:buFont typeface="Wingdings" panose="05000000000000000000" pitchFamily="2" charset="2"/>
              <a:buChar char="ü"/>
            </a:pPr>
            <a:r>
              <a:rPr lang="en-GB" dirty="0">
                <a:solidFill>
                  <a:schemeClr val="tx1">
                    <a:lumMod val="75000"/>
                    <a:lumOff val="25000"/>
                  </a:schemeClr>
                </a:solidFill>
                <a:latin typeface="Optane"/>
                <a:ea typeface="Verdana" pitchFamily="34" charset="0"/>
                <a:cs typeface="Verdana" pitchFamily="34" charset="0"/>
              </a:rPr>
              <a:t>EU 28 Long term projection of old age dependency ratio</a:t>
            </a:r>
          </a:p>
          <a:p>
            <a:pPr marL="342900" indent="-342900" algn="just">
              <a:lnSpc>
                <a:spcPct val="150000"/>
              </a:lnSpc>
              <a:buClr>
                <a:schemeClr val="tx2"/>
              </a:buClr>
              <a:buSzPct val="103000"/>
              <a:buFont typeface="Wingdings" panose="05000000000000000000" pitchFamily="2" charset="2"/>
              <a:buChar char="ü"/>
            </a:pPr>
            <a:r>
              <a:rPr lang="en-GB" dirty="0">
                <a:solidFill>
                  <a:schemeClr val="tx1">
                    <a:lumMod val="75000"/>
                    <a:lumOff val="25000"/>
                  </a:schemeClr>
                </a:solidFill>
                <a:latin typeface="Optane"/>
                <a:ea typeface="Verdana" pitchFamily="34" charset="0"/>
                <a:cs typeface="Verdana" pitchFamily="34" charset="0"/>
              </a:rPr>
              <a:t>Member States Long term projection of old age dependency ratio</a:t>
            </a:r>
          </a:p>
          <a:p>
            <a:pPr marL="342900" indent="-342900" algn="just">
              <a:lnSpc>
                <a:spcPct val="150000"/>
              </a:lnSpc>
              <a:buClr>
                <a:schemeClr val="tx2"/>
              </a:buClr>
              <a:buSzPct val="103000"/>
              <a:buFont typeface="Wingdings" panose="05000000000000000000" pitchFamily="2" charset="2"/>
              <a:buChar char="ü"/>
            </a:pPr>
            <a:r>
              <a:rPr lang="en-GB" dirty="0">
                <a:solidFill>
                  <a:schemeClr val="tx1">
                    <a:lumMod val="75000"/>
                    <a:lumOff val="25000"/>
                  </a:schemeClr>
                </a:solidFill>
                <a:latin typeface="Optane"/>
                <a:ea typeface="Verdana" pitchFamily="34" charset="0"/>
                <a:cs typeface="Verdana" pitchFamily="34" charset="0"/>
              </a:rPr>
              <a:t>The signs of a general slowdown in economic growth</a:t>
            </a:r>
          </a:p>
          <a:p>
            <a:pPr marL="342900" indent="-342900" algn="just">
              <a:lnSpc>
                <a:spcPct val="150000"/>
              </a:lnSpc>
              <a:buClr>
                <a:schemeClr val="tx2"/>
              </a:buClr>
              <a:buSzPct val="103000"/>
              <a:buFont typeface="Wingdings" panose="05000000000000000000" pitchFamily="2" charset="2"/>
              <a:buChar char="ü"/>
            </a:pPr>
            <a:r>
              <a:rPr lang="en-US" dirty="0"/>
              <a:t>EU 28 and EU area - GDP growth rate in real terms </a:t>
            </a:r>
          </a:p>
          <a:p>
            <a:pPr marL="342900" indent="-342900" algn="just">
              <a:lnSpc>
                <a:spcPct val="150000"/>
              </a:lnSpc>
              <a:buClr>
                <a:schemeClr val="tx2"/>
              </a:buClr>
              <a:buSzPct val="103000"/>
              <a:buFont typeface="Wingdings" panose="05000000000000000000" pitchFamily="2" charset="2"/>
              <a:buChar char="ü"/>
            </a:pPr>
            <a:r>
              <a:rPr lang="en-US" dirty="0"/>
              <a:t>EU Member States - GDP growth rate in real terms </a:t>
            </a:r>
          </a:p>
          <a:p>
            <a:pPr marL="342900" indent="-342900" algn="just">
              <a:lnSpc>
                <a:spcPct val="150000"/>
              </a:lnSpc>
              <a:buClr>
                <a:schemeClr val="tx2"/>
              </a:buClr>
              <a:buSzPct val="103000"/>
              <a:buFont typeface="Wingdings" panose="05000000000000000000" pitchFamily="2" charset="2"/>
              <a:buChar char="ü"/>
            </a:pPr>
            <a:r>
              <a:rPr lang="en-US" dirty="0"/>
              <a:t>Expenditure on pension as a % of GDP</a:t>
            </a:r>
          </a:p>
          <a:p>
            <a:pPr marL="342900" indent="-342900" algn="just">
              <a:lnSpc>
                <a:spcPct val="150000"/>
              </a:lnSpc>
              <a:buClr>
                <a:schemeClr val="tx2"/>
              </a:buClr>
              <a:buSzPct val="103000"/>
              <a:buFont typeface="Wingdings" panose="05000000000000000000" pitchFamily="2" charset="2"/>
              <a:buChar char="ü"/>
            </a:pPr>
            <a:r>
              <a:rPr lang="en-US" dirty="0"/>
              <a:t>Old age economic dependency ratio</a:t>
            </a:r>
          </a:p>
          <a:p>
            <a:pPr marL="342900" indent="-342900" algn="just">
              <a:lnSpc>
                <a:spcPct val="150000"/>
              </a:lnSpc>
              <a:buClr>
                <a:schemeClr val="tx2"/>
              </a:buClr>
              <a:buSzPct val="103000"/>
              <a:buFont typeface="Wingdings" panose="05000000000000000000" pitchFamily="2" charset="2"/>
              <a:buChar char="ü"/>
            </a:pPr>
            <a:r>
              <a:rPr lang="en-US" dirty="0"/>
              <a:t>Differences of pension rules for insured workers</a:t>
            </a:r>
          </a:p>
          <a:p>
            <a:pPr marL="342900" indent="-342900" algn="just">
              <a:lnSpc>
                <a:spcPct val="150000"/>
              </a:lnSpc>
              <a:buClr>
                <a:schemeClr val="tx2"/>
              </a:buClr>
              <a:buSzPct val="103000"/>
              <a:buFont typeface="Wingdings" panose="05000000000000000000" pitchFamily="2" charset="2"/>
              <a:buChar char="ü"/>
            </a:pPr>
            <a:r>
              <a:rPr lang="en-US" dirty="0">
                <a:solidFill>
                  <a:schemeClr val="tx1">
                    <a:lumMod val="75000"/>
                    <a:lumOff val="25000"/>
                  </a:schemeClr>
                </a:solidFill>
                <a:latin typeface="Optane"/>
                <a:ea typeface="Verdana" pitchFamily="34" charset="0"/>
                <a:cs typeface="Verdana" pitchFamily="34" charset="0"/>
              </a:rPr>
              <a:t>Stronger aversion of voters for privileged rules</a:t>
            </a:r>
            <a:endParaRPr lang="en-US" dirty="0"/>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 1</a:t>
            </a:r>
            <a:endParaRPr lang="it-IT" dirty="0"/>
          </a:p>
        </p:txBody>
      </p:sp>
    </p:spTree>
    <p:extLst>
      <p:ext uri="{BB962C8B-B14F-4D97-AF65-F5344CB8AC3E}">
        <p14:creationId xmlns:p14="http://schemas.microsoft.com/office/powerpoint/2010/main" val="1760191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188640"/>
            <a:ext cx="7560840" cy="50405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EU 28 Pension calculating method</a:t>
            </a:r>
            <a:endParaRPr lang="it-IT" sz="1600" dirty="0"/>
          </a:p>
        </p:txBody>
      </p:sp>
      <p:sp>
        <p:nvSpPr>
          <p:cNvPr id="2" name="Rettangolo 1"/>
          <p:cNvSpPr/>
          <p:nvPr/>
        </p:nvSpPr>
        <p:spPr>
          <a:xfrm>
            <a:off x="200472" y="5047101"/>
            <a:ext cx="9232576" cy="1400383"/>
          </a:xfrm>
          <a:prstGeom prst="rect">
            <a:avLst/>
          </a:prstGeom>
        </p:spPr>
        <p:txBody>
          <a:bodyPr wrap="square">
            <a:spAutoFit/>
          </a:bodyPr>
          <a:lstStyle/>
          <a:p>
            <a:pPr marL="180000" indent="-180000">
              <a:buFontTx/>
              <a:buChar char="-"/>
            </a:pPr>
            <a:r>
              <a:rPr lang="en-US" sz="1600" dirty="0">
                <a:latin typeface="Arial Narrow" panose="020B0606020202030204" pitchFamily="34" charset="0"/>
              </a:rPr>
              <a:t>4 countries (DK, IE, NE, UK) have basic flat rate pension;  5 countries (EE, IT, LT, PL, SE) have notional define contribution systems (</a:t>
            </a:r>
            <a:r>
              <a:rPr lang="en-US" sz="1600" dirty="0" err="1">
                <a:latin typeface="Arial Narrow" panose="020B0606020202030204" pitchFamily="34" charset="0"/>
              </a:rPr>
              <a:t>ndc</a:t>
            </a:r>
            <a:r>
              <a:rPr lang="en-US" sz="1600" dirty="0">
                <a:latin typeface="Arial Narrow" panose="020B0606020202030204" pitchFamily="34" charset="0"/>
              </a:rPr>
              <a:t>); all other countries have earning related systems (</a:t>
            </a:r>
            <a:r>
              <a:rPr lang="en-US" sz="1600" dirty="0" err="1">
                <a:latin typeface="Arial Narrow" panose="020B0606020202030204" pitchFamily="34" charset="0"/>
              </a:rPr>
              <a:t>ers</a:t>
            </a:r>
            <a:r>
              <a:rPr lang="en-US" sz="1600" dirty="0">
                <a:latin typeface="Arial Narrow" panose="020B0606020202030204" pitchFamily="34" charset="0"/>
              </a:rPr>
              <a:t>).</a:t>
            </a:r>
          </a:p>
          <a:p>
            <a:pPr marL="180000" indent="-180000">
              <a:spcBef>
                <a:spcPts val="600"/>
              </a:spcBef>
              <a:buFontTx/>
              <a:buChar char="-"/>
            </a:pPr>
            <a:r>
              <a:rPr lang="en-US" sz="1600" dirty="0">
                <a:latin typeface="Arial Narrow" panose="020B0606020202030204" pitchFamily="34" charset="0"/>
              </a:rPr>
              <a:t>Apart from flat rates, all other countries have gone in the direction of a calculation that takes into account the contribution of the entire working career. This measure has the effect of reducing the amount of the pension at the lower retirement ages. The extension of working life is intended to offset this decrease</a:t>
            </a:r>
            <a:endParaRPr lang="it-IT" sz="1600" dirty="0">
              <a:latin typeface="Arial Narrow" panose="020B0606020202030204" pitchFamily="34" charset="0"/>
            </a:endParaRPr>
          </a:p>
        </p:txBody>
      </p:sp>
      <p:graphicFrame>
        <p:nvGraphicFramePr>
          <p:cNvPr id="3" name="Tabella 2"/>
          <p:cNvGraphicFramePr>
            <a:graphicFrameLocks noGrp="1"/>
          </p:cNvGraphicFramePr>
          <p:nvPr>
            <p:extLst>
              <p:ext uri="{D42A27DB-BD31-4B8C-83A1-F6EECF244321}">
                <p14:modId xmlns:p14="http://schemas.microsoft.com/office/powerpoint/2010/main" val="3335488746"/>
              </p:ext>
            </p:extLst>
          </p:nvPr>
        </p:nvGraphicFramePr>
        <p:xfrm>
          <a:off x="272480" y="980728"/>
          <a:ext cx="9433049" cy="4032445"/>
        </p:xfrm>
        <a:graphic>
          <a:graphicData uri="http://schemas.openxmlformats.org/drawingml/2006/table">
            <a:tbl>
              <a:tblPr>
                <a:tableStyleId>{5C22544A-7EE6-4342-B048-85BDC9FD1C3A}</a:tableStyleId>
              </a:tblPr>
              <a:tblGrid>
                <a:gridCol w="1046456">
                  <a:extLst>
                    <a:ext uri="{9D8B030D-6E8A-4147-A177-3AD203B41FA5}">
                      <a16:colId xmlns:a16="http://schemas.microsoft.com/office/drawing/2014/main" val="20000"/>
                    </a:ext>
                  </a:extLst>
                </a:gridCol>
                <a:gridCol w="822215">
                  <a:extLst>
                    <a:ext uri="{9D8B030D-6E8A-4147-A177-3AD203B41FA5}">
                      <a16:colId xmlns:a16="http://schemas.microsoft.com/office/drawing/2014/main" val="20001"/>
                    </a:ext>
                  </a:extLst>
                </a:gridCol>
                <a:gridCol w="1435139">
                  <a:extLst>
                    <a:ext uri="{9D8B030D-6E8A-4147-A177-3AD203B41FA5}">
                      <a16:colId xmlns:a16="http://schemas.microsoft.com/office/drawing/2014/main" val="20002"/>
                    </a:ext>
                  </a:extLst>
                </a:gridCol>
                <a:gridCol w="1375341">
                  <a:extLst>
                    <a:ext uri="{9D8B030D-6E8A-4147-A177-3AD203B41FA5}">
                      <a16:colId xmlns:a16="http://schemas.microsoft.com/office/drawing/2014/main" val="20003"/>
                    </a:ext>
                  </a:extLst>
                </a:gridCol>
                <a:gridCol w="104645">
                  <a:extLst>
                    <a:ext uri="{9D8B030D-6E8A-4147-A177-3AD203B41FA5}">
                      <a16:colId xmlns:a16="http://schemas.microsoft.com/office/drawing/2014/main" val="20004"/>
                    </a:ext>
                  </a:extLst>
                </a:gridCol>
                <a:gridCol w="1136152">
                  <a:extLst>
                    <a:ext uri="{9D8B030D-6E8A-4147-A177-3AD203B41FA5}">
                      <a16:colId xmlns:a16="http://schemas.microsoft.com/office/drawing/2014/main" val="20005"/>
                    </a:ext>
                  </a:extLst>
                </a:gridCol>
                <a:gridCol w="837165">
                  <a:extLst>
                    <a:ext uri="{9D8B030D-6E8A-4147-A177-3AD203B41FA5}">
                      <a16:colId xmlns:a16="http://schemas.microsoft.com/office/drawing/2014/main" val="20006"/>
                    </a:ext>
                  </a:extLst>
                </a:gridCol>
                <a:gridCol w="1375341">
                  <a:extLst>
                    <a:ext uri="{9D8B030D-6E8A-4147-A177-3AD203B41FA5}">
                      <a16:colId xmlns:a16="http://schemas.microsoft.com/office/drawing/2014/main" val="20007"/>
                    </a:ext>
                  </a:extLst>
                </a:gridCol>
                <a:gridCol w="1300595">
                  <a:extLst>
                    <a:ext uri="{9D8B030D-6E8A-4147-A177-3AD203B41FA5}">
                      <a16:colId xmlns:a16="http://schemas.microsoft.com/office/drawing/2014/main" val="20008"/>
                    </a:ext>
                  </a:extLst>
                </a:gridCol>
              </a:tblGrid>
              <a:tr h="772172">
                <a:tc>
                  <a:txBody>
                    <a:bodyPr/>
                    <a:lstStyle/>
                    <a:p>
                      <a:pPr algn="ctr" fontAlgn="ctr"/>
                      <a:r>
                        <a:rPr lang="en-US" sz="1100" u="none" strike="noStrike" noProof="0" dirty="0">
                          <a:effectLst/>
                        </a:rPr>
                        <a:t>Country</a:t>
                      </a:r>
                      <a:endParaRPr lang="en-US" sz="1100" b="0" i="0" u="none" strike="noStrike" noProof="0" dirty="0">
                        <a:solidFill>
                          <a:srgbClr val="000000"/>
                        </a:solidFill>
                        <a:effectLst/>
                        <a:latin typeface="Calibri"/>
                      </a:endParaRPr>
                    </a:p>
                  </a:txBody>
                  <a:tcPr marL="7620" marR="7620" marT="7620" marB="0" anchor="ctr"/>
                </a:tc>
                <a:tc>
                  <a:txBody>
                    <a:bodyPr/>
                    <a:lstStyle/>
                    <a:p>
                      <a:pPr algn="ctr" fontAlgn="ctr"/>
                      <a:r>
                        <a:rPr lang="en-US" sz="1100" u="none" strike="noStrike" noProof="0" dirty="0">
                          <a:effectLst/>
                        </a:rPr>
                        <a:t>pension calculating method</a:t>
                      </a:r>
                      <a:endParaRPr lang="en-US" sz="1100" b="0" i="0" u="none" strike="noStrike" noProof="0" dirty="0">
                        <a:solidFill>
                          <a:srgbClr val="000000"/>
                        </a:solidFill>
                        <a:effectLst/>
                        <a:latin typeface="Calibri"/>
                      </a:endParaRPr>
                    </a:p>
                  </a:txBody>
                  <a:tcPr marL="7620" marR="7620" marT="7620" marB="0" anchor="ctr"/>
                </a:tc>
                <a:tc>
                  <a:txBody>
                    <a:bodyPr/>
                    <a:lstStyle/>
                    <a:p>
                      <a:pPr algn="ctr" fontAlgn="ctr"/>
                      <a:r>
                        <a:rPr lang="en-US" sz="1100" u="none" strike="noStrike" noProof="0" dirty="0">
                          <a:effectLst/>
                        </a:rPr>
                        <a:t>period of reference</a:t>
                      </a:r>
                      <a:endParaRPr lang="en-US" sz="1100" b="0" i="0" u="none" strike="noStrike" noProof="0" dirty="0">
                        <a:solidFill>
                          <a:srgbClr val="000000"/>
                        </a:solidFill>
                        <a:effectLst/>
                        <a:latin typeface="Calibri"/>
                      </a:endParaRPr>
                    </a:p>
                  </a:txBody>
                  <a:tcPr marL="7620" marR="7620" marT="7620" marB="0" anchor="ctr"/>
                </a:tc>
                <a:tc>
                  <a:txBody>
                    <a:bodyPr/>
                    <a:lstStyle/>
                    <a:p>
                      <a:pPr algn="ctr" fontAlgn="ctr"/>
                      <a:r>
                        <a:rPr lang="en-US" sz="1100" u="none" strike="noStrike" noProof="0" dirty="0">
                          <a:effectLst/>
                        </a:rPr>
                        <a:t>income of reference</a:t>
                      </a:r>
                      <a:endParaRPr lang="en-US" sz="1100" b="0" i="0" u="none" strike="noStrike" noProof="0" dirty="0">
                        <a:solidFill>
                          <a:srgbClr val="000000"/>
                        </a:solidFill>
                        <a:effectLst/>
                        <a:latin typeface="Calibri"/>
                      </a:endParaRPr>
                    </a:p>
                  </a:txBody>
                  <a:tcPr marL="7620" marR="7620" marT="7620" marB="0" anchor="ctr"/>
                </a:tc>
                <a:tc>
                  <a:txBody>
                    <a:bodyPr/>
                    <a:lstStyle/>
                    <a:p>
                      <a:pPr algn="l" fontAlgn="b"/>
                      <a:endParaRPr lang="en-US" sz="1100" b="0" i="0" u="none" strike="noStrike" noProof="0" dirty="0">
                        <a:solidFill>
                          <a:srgbClr val="000000"/>
                        </a:solidFill>
                        <a:effectLst/>
                        <a:latin typeface="Calibri"/>
                      </a:endParaRPr>
                    </a:p>
                  </a:txBody>
                  <a:tcPr marL="7620" marR="7620" marT="7620" marB="0" anchor="b"/>
                </a:tc>
                <a:tc>
                  <a:txBody>
                    <a:bodyPr/>
                    <a:lstStyle/>
                    <a:p>
                      <a:pPr algn="ctr" fontAlgn="ctr"/>
                      <a:r>
                        <a:rPr lang="en-US" sz="1100" u="none" strike="noStrike" noProof="0" dirty="0">
                          <a:effectLst/>
                        </a:rPr>
                        <a:t>Country</a:t>
                      </a:r>
                      <a:endParaRPr lang="en-US" sz="1100" b="0" i="0" u="none" strike="noStrike" noProof="0" dirty="0">
                        <a:solidFill>
                          <a:srgbClr val="000000"/>
                        </a:solidFill>
                        <a:effectLst/>
                        <a:latin typeface="Calibri"/>
                      </a:endParaRPr>
                    </a:p>
                  </a:txBody>
                  <a:tcPr marL="7620" marR="7620" marT="7620" marB="0" anchor="ctr"/>
                </a:tc>
                <a:tc>
                  <a:txBody>
                    <a:bodyPr/>
                    <a:lstStyle/>
                    <a:p>
                      <a:pPr algn="ctr" fontAlgn="ctr"/>
                      <a:r>
                        <a:rPr lang="en-US" sz="1100" u="none" strike="noStrike" noProof="0" dirty="0">
                          <a:effectLst/>
                        </a:rPr>
                        <a:t>pension calculating method</a:t>
                      </a:r>
                      <a:endParaRPr lang="en-US" sz="1100" b="0" i="0" u="none" strike="noStrike" noProof="0" dirty="0">
                        <a:solidFill>
                          <a:srgbClr val="000000"/>
                        </a:solidFill>
                        <a:effectLst/>
                        <a:latin typeface="Calibri"/>
                      </a:endParaRPr>
                    </a:p>
                  </a:txBody>
                  <a:tcPr marL="7620" marR="7620" marT="7620" marB="0" anchor="ctr"/>
                </a:tc>
                <a:tc>
                  <a:txBody>
                    <a:bodyPr/>
                    <a:lstStyle/>
                    <a:p>
                      <a:pPr algn="ctr" fontAlgn="ctr"/>
                      <a:r>
                        <a:rPr lang="en-US" sz="1100" u="none" strike="noStrike" noProof="0" dirty="0">
                          <a:effectLst/>
                        </a:rPr>
                        <a:t>period of reference</a:t>
                      </a:r>
                      <a:endParaRPr lang="en-US" sz="1100" b="0" i="0" u="none" strike="noStrike" noProof="0" dirty="0">
                        <a:solidFill>
                          <a:srgbClr val="000000"/>
                        </a:solidFill>
                        <a:effectLst/>
                        <a:latin typeface="Calibri"/>
                      </a:endParaRPr>
                    </a:p>
                  </a:txBody>
                  <a:tcPr marL="7620" marR="7620" marT="7620" marB="0" anchor="ctr"/>
                </a:tc>
                <a:tc>
                  <a:txBody>
                    <a:bodyPr/>
                    <a:lstStyle/>
                    <a:p>
                      <a:pPr algn="ctr" fontAlgn="ctr"/>
                      <a:r>
                        <a:rPr lang="en-US" sz="1100" u="none" strike="noStrike" noProof="0" dirty="0">
                          <a:effectLst/>
                        </a:rPr>
                        <a:t>income of reference</a:t>
                      </a:r>
                      <a:endParaRPr lang="en-US" sz="1100" b="0" i="0" u="none" strike="noStrike" noProof="0" dirty="0">
                        <a:solidFill>
                          <a:srgbClr val="000000"/>
                        </a:solidFill>
                        <a:effectLst/>
                        <a:latin typeface="Calibri"/>
                      </a:endParaRPr>
                    </a:p>
                  </a:txBody>
                  <a:tcPr marL="7620" marR="7620" marT="7620" marB="0" anchor="ctr"/>
                </a:tc>
                <a:extLst>
                  <a:ext uri="{0D108BD9-81ED-4DB2-BD59-A6C34878D82A}">
                    <a16:rowId xmlns:a16="http://schemas.microsoft.com/office/drawing/2014/main" val="10000"/>
                  </a:ext>
                </a:extLst>
              </a:tr>
              <a:tr h="285990">
                <a:tc>
                  <a:txBody>
                    <a:bodyPr/>
                    <a:lstStyle/>
                    <a:p>
                      <a:pPr algn="l" fontAlgn="b"/>
                      <a:r>
                        <a:rPr lang="en-US" sz="1100" u="none" strike="noStrike" noProof="0" dirty="0">
                          <a:effectLst/>
                        </a:rPr>
                        <a:t>Belgium</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y.earnings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Lithuania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best 25 </a:t>
                      </a:r>
                      <a:r>
                        <a:rPr lang="en-US" sz="1000" u="none" strike="noStrike" noProof="0" dirty="0" err="1">
                          <a:effectLst/>
                        </a:rPr>
                        <a:t>ys</a:t>
                      </a:r>
                      <a:r>
                        <a:rPr lang="en-US" sz="1000" u="none" strike="noStrike" noProof="0" dirty="0">
                          <a:effectLst/>
                        </a:rPr>
                        <a: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y. earnings</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1"/>
                  </a:ext>
                </a:extLst>
              </a:tr>
              <a:tr h="228791">
                <a:tc>
                  <a:txBody>
                    <a:bodyPr/>
                    <a:lstStyle/>
                    <a:p>
                      <a:pPr algn="l" fontAlgn="b"/>
                      <a:r>
                        <a:rPr lang="en-US" sz="1100" u="none" strike="noStrike" noProof="0" dirty="0">
                          <a:effectLst/>
                        </a:rPr>
                        <a:t>Bulgaria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from 15 </a:t>
                      </a:r>
                      <a:r>
                        <a:rPr lang="en-US" sz="1000" u="none" strike="noStrike" noProof="0" dirty="0" err="1">
                          <a:effectLst/>
                        </a:rPr>
                        <a:t>ys</a:t>
                      </a:r>
                      <a:r>
                        <a:rPr lang="en-US" sz="1000" u="none" strike="noStrike" noProof="0" dirty="0">
                          <a:effectLst/>
                        </a:rPr>
                        <a:t>. to full career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ratio </a:t>
                      </a:r>
                      <a:r>
                        <a:rPr lang="en-US" sz="1000" u="none" strike="noStrike" noProof="0" dirty="0" err="1">
                          <a:effectLst/>
                        </a:rPr>
                        <a:t>indiv</a:t>
                      </a:r>
                      <a:r>
                        <a:rPr lang="en-US" sz="1000" u="none" strike="noStrike" noProof="0" dirty="0">
                          <a:effectLst/>
                        </a:rPr>
                        <a:t>/average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Luxembourg</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worked years</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refer earning (m &amp; M)</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2"/>
                  </a:ext>
                </a:extLst>
              </a:tr>
              <a:tr h="228791">
                <a:tc>
                  <a:txBody>
                    <a:bodyPr/>
                    <a:lstStyle/>
                    <a:p>
                      <a:pPr algn="l" fontAlgn="b"/>
                      <a:r>
                        <a:rPr lang="en-US" sz="1100" u="none" strike="noStrike" noProof="0" dirty="0">
                          <a:effectLst/>
                        </a:rPr>
                        <a:t>Czech Republic</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ratio </a:t>
                      </a:r>
                      <a:r>
                        <a:rPr lang="en-US" sz="1000" u="none" strike="noStrike" noProof="0" dirty="0" err="1">
                          <a:effectLst/>
                        </a:rPr>
                        <a:t>indiv</a:t>
                      </a:r>
                      <a:r>
                        <a:rPr lang="en-US" sz="1000" u="none" strike="noStrike" noProof="0" dirty="0">
                          <a:effectLst/>
                        </a:rPr>
                        <a:t>/average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Hungary</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y.earn</a:t>
                      </a:r>
                      <a:r>
                        <a:rPr lang="en-US" sz="1000" u="none" strike="noStrike" noProof="0" dirty="0">
                          <a:effectLst/>
                        </a:rPr>
                        <a:t> </a:t>
                      </a:r>
                      <a:r>
                        <a:rPr lang="en-US" sz="1000" u="none" strike="noStrike" noProof="0" dirty="0" err="1">
                          <a:effectLst/>
                        </a:rPr>
                        <a:t>decreas</a:t>
                      </a:r>
                      <a:r>
                        <a:rPr lang="en-US" sz="1000" u="none" strike="noStrike" noProof="0" dirty="0">
                          <a:effectLst/>
                        </a:rPr>
                        <a:t>. </a:t>
                      </a:r>
                      <a:r>
                        <a:rPr lang="en-US" sz="1000" u="none" strike="noStrike" noProof="0" dirty="0" err="1">
                          <a:effectLst/>
                        </a:rPr>
                        <a:t>coeff</a:t>
                      </a:r>
                      <a:r>
                        <a:rPr lang="en-US" sz="1000" u="none" strike="noStrike" noProof="0" dirty="0">
                          <a:effectLst/>
                        </a:rPr>
                        <a: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3"/>
                  </a:ext>
                </a:extLst>
              </a:tr>
              <a:tr h="228791">
                <a:tc>
                  <a:txBody>
                    <a:bodyPr/>
                    <a:lstStyle/>
                    <a:p>
                      <a:pPr algn="l" fontAlgn="b"/>
                      <a:r>
                        <a:rPr lang="en-US" sz="1100" u="none" strike="noStrike" noProof="0" dirty="0">
                          <a:effectLst/>
                        </a:rPr>
                        <a:t>Denmark</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a:effectLst/>
                        </a:rPr>
                        <a:t>flat rate</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Malta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different periods</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y.earnings</a:t>
                      </a:r>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4"/>
                  </a:ext>
                </a:extLst>
              </a:tr>
              <a:tr h="228791">
                <a:tc>
                  <a:txBody>
                    <a:bodyPr/>
                    <a:lstStyle/>
                    <a:p>
                      <a:pPr algn="l" fontAlgn="b"/>
                      <a:r>
                        <a:rPr lang="en-US" sz="1100" u="none" strike="noStrike" noProof="0" dirty="0">
                          <a:effectLst/>
                        </a:rPr>
                        <a:t>Germany</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Netherlands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a:effectLst/>
                        </a:rPr>
                        <a:t>flat rate</a:t>
                      </a:r>
                      <a:endParaRPr lang="en-US" sz="1100" b="0" i="0" u="none" strike="noStrike" noProof="0" dirty="0">
                        <a:solidFill>
                          <a:srgbClr val="000000"/>
                        </a:solidFill>
                        <a:effectLst/>
                        <a:latin typeface="Calibri"/>
                      </a:endParaRPr>
                    </a:p>
                  </a:txBody>
                  <a:tcPr marL="7620" marR="7620" marT="7620" marB="0" anchor="b"/>
                </a:tc>
                <a:tc>
                  <a:txBody>
                    <a:bodyPr/>
                    <a:lstStyle/>
                    <a:p>
                      <a:pPr algn="l" fontAlgn="b"/>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5"/>
                  </a:ext>
                </a:extLst>
              </a:tr>
              <a:tr h="228791">
                <a:tc>
                  <a:txBody>
                    <a:bodyPr/>
                    <a:lstStyle/>
                    <a:p>
                      <a:pPr algn="l" fontAlgn="b"/>
                      <a:r>
                        <a:rPr lang="en-US" sz="1100" u="none" strike="noStrike" noProof="0" dirty="0">
                          <a:effectLst/>
                        </a:rPr>
                        <a:t>Estonia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ndc</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cumulated contrib.</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Austria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from 20 to 40 </a:t>
                      </a:r>
                      <a:r>
                        <a:rPr lang="en-US" sz="1000" u="none" strike="noStrike" noProof="0" dirty="0" err="1">
                          <a:effectLst/>
                        </a:rPr>
                        <a:t>ys</a:t>
                      </a:r>
                      <a:r>
                        <a:rPr lang="en-US" sz="1000" u="none" strike="noStrike" noProof="0" dirty="0">
                          <a:effectLst/>
                        </a:rPr>
                        <a:t>. (2040)</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y.earnings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6"/>
                  </a:ext>
                </a:extLst>
              </a:tr>
              <a:tr h="228791">
                <a:tc>
                  <a:txBody>
                    <a:bodyPr/>
                    <a:lstStyle/>
                    <a:p>
                      <a:pPr algn="l" fontAlgn="b"/>
                      <a:r>
                        <a:rPr lang="en-US" sz="1100" u="none" strike="noStrike" noProof="0" dirty="0">
                          <a:effectLst/>
                        </a:rPr>
                        <a:t>Ireland</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a:effectLst/>
                        </a:rPr>
                        <a:t>flat rate</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Poland</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ndc</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cumulated contrib.</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7"/>
                  </a:ext>
                </a:extLst>
              </a:tr>
              <a:tr h="228791">
                <a:tc>
                  <a:txBody>
                    <a:bodyPr/>
                    <a:lstStyle/>
                    <a:p>
                      <a:pPr algn="l" fontAlgn="b"/>
                      <a:r>
                        <a:rPr lang="en-US" sz="1100" u="none" strike="noStrike" noProof="0" dirty="0">
                          <a:effectLst/>
                        </a:rPr>
                        <a:t>Greece</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Portugal</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8"/>
                  </a:ext>
                </a:extLst>
              </a:tr>
              <a:tr h="228791">
                <a:tc>
                  <a:txBody>
                    <a:bodyPr/>
                    <a:lstStyle/>
                    <a:p>
                      <a:pPr algn="l" fontAlgn="b"/>
                      <a:r>
                        <a:rPr lang="en-US" sz="1100" u="none" strike="noStrike" noProof="0" dirty="0">
                          <a:effectLst/>
                        </a:rPr>
                        <a:t>Spain</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from 228 weeks to 300</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(m &amp; M)</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Romania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9"/>
                  </a:ext>
                </a:extLst>
              </a:tr>
              <a:tr h="228791">
                <a:tc>
                  <a:txBody>
                    <a:bodyPr/>
                    <a:lstStyle/>
                    <a:p>
                      <a:pPr algn="l" fontAlgn="b"/>
                      <a:r>
                        <a:rPr lang="en-US" sz="1100" u="none" strike="noStrike" noProof="0" dirty="0">
                          <a:effectLst/>
                        </a:rPr>
                        <a:t>France</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best 25 </a:t>
                      </a:r>
                      <a:r>
                        <a:rPr lang="en-US" sz="1000" u="none" strike="noStrike" noProof="0" dirty="0" err="1">
                          <a:effectLst/>
                        </a:rPr>
                        <a:t>ys</a:t>
                      </a:r>
                      <a:r>
                        <a:rPr lang="en-US" sz="1000" u="none" strike="noStrike" noProof="0" dirty="0">
                          <a:effectLst/>
                        </a:rPr>
                        <a: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y.earnings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Slovenia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best 21-24 </a:t>
                      </a:r>
                      <a:r>
                        <a:rPr lang="en-US" sz="1000" u="none" strike="noStrike" noProof="0" dirty="0" err="1">
                          <a:effectLst/>
                        </a:rPr>
                        <a:t>ys</a:t>
                      </a:r>
                      <a:r>
                        <a:rPr lang="en-US" sz="1000" u="none" strike="noStrike" noProof="0" dirty="0">
                          <a:effectLst/>
                        </a:rPr>
                        <a: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0"/>
                  </a:ext>
                </a:extLst>
              </a:tr>
              <a:tr h="228791">
                <a:tc>
                  <a:txBody>
                    <a:bodyPr/>
                    <a:lstStyle/>
                    <a:p>
                      <a:pPr algn="l" fontAlgn="b"/>
                      <a:r>
                        <a:rPr lang="en-US" sz="1100" u="none" strike="noStrike" noProof="0" dirty="0">
                          <a:effectLst/>
                        </a:rPr>
                        <a:t>Croatia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ratio </a:t>
                      </a:r>
                      <a:r>
                        <a:rPr lang="en-US" sz="1000" u="none" strike="noStrike" noProof="0" dirty="0" err="1">
                          <a:effectLst/>
                        </a:rPr>
                        <a:t>indiv</a:t>
                      </a:r>
                      <a:r>
                        <a:rPr lang="en-US" sz="1000" u="none" strike="noStrike" noProof="0" dirty="0">
                          <a:effectLst/>
                        </a:rPr>
                        <a:t>/average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Slovakia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1"/>
                  </a:ext>
                </a:extLst>
              </a:tr>
              <a:tr h="228791">
                <a:tc>
                  <a:txBody>
                    <a:bodyPr/>
                    <a:lstStyle/>
                    <a:p>
                      <a:pPr algn="l" fontAlgn="b"/>
                      <a:r>
                        <a:rPr lang="en-US" sz="1100" u="none" strike="noStrike" noProof="0" dirty="0">
                          <a:effectLst/>
                        </a:rPr>
                        <a:t>Italy</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ndc</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cumulated contrib.</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Finland</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y.earnings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2"/>
                  </a:ext>
                </a:extLst>
              </a:tr>
              <a:tr h="228791">
                <a:tc>
                  <a:txBody>
                    <a:bodyPr/>
                    <a:lstStyle/>
                    <a:p>
                      <a:pPr algn="l" fontAlgn="b"/>
                      <a:r>
                        <a:rPr lang="en-US" sz="1100" u="none" strike="noStrike" noProof="0" dirty="0">
                          <a:effectLst/>
                        </a:rPr>
                        <a:t>Cyprus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ers</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err="1">
                          <a:effectLst/>
                        </a:rPr>
                        <a:t>m.earnings</a:t>
                      </a:r>
                      <a:r>
                        <a:rPr lang="en-US" sz="1000" u="none" strike="noStrike" noProof="0" dirty="0">
                          <a:effectLst/>
                        </a:rPr>
                        <a:t> with limit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Sweden</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ndc</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full career</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cumulated contrib.</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3"/>
                  </a:ext>
                </a:extLst>
              </a:tr>
              <a:tr h="228791">
                <a:tc>
                  <a:txBody>
                    <a:bodyPr/>
                    <a:lstStyle/>
                    <a:p>
                      <a:pPr algn="l" fontAlgn="b"/>
                      <a:r>
                        <a:rPr lang="en-US" sz="1100" u="none" strike="noStrike" noProof="0" dirty="0">
                          <a:effectLst/>
                        </a:rPr>
                        <a:t>Latvia</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err="1">
                          <a:effectLst/>
                        </a:rPr>
                        <a:t>ndc</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best 25 </a:t>
                      </a:r>
                      <a:r>
                        <a:rPr lang="en-US" sz="1000" u="none" strike="noStrike" noProof="0" dirty="0" err="1">
                          <a:effectLst/>
                        </a:rPr>
                        <a:t>ys</a:t>
                      </a:r>
                      <a:r>
                        <a:rPr lang="en-US" sz="1000" u="none" strike="noStrike" noProof="0" dirty="0">
                          <a:effectLst/>
                        </a:rPr>
                        <a:t>.</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cumulated contrib.</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endParaRPr lang="en-US" sz="1100" b="0" i="0" u="none" strike="noStrike" noProof="0" dirty="0">
                        <a:solidFill>
                          <a:srgbClr val="000000"/>
                        </a:solidFill>
                        <a:effectLst/>
                        <a:latin typeface="Calibri"/>
                      </a:endParaRPr>
                    </a:p>
                  </a:txBody>
                  <a:tcPr marL="7620" marR="7620" marT="7620" marB="0" anchor="b"/>
                </a:tc>
                <a:tc>
                  <a:txBody>
                    <a:bodyPr/>
                    <a:lstStyle/>
                    <a:p>
                      <a:pPr algn="l" fontAlgn="b"/>
                      <a:r>
                        <a:rPr lang="en-US" sz="1100" u="none" strike="noStrike" noProof="0" dirty="0">
                          <a:effectLst/>
                        </a:rPr>
                        <a:t>United Kingdom</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100" u="none" strike="noStrike" noProof="0" dirty="0">
                          <a:effectLst/>
                        </a:rPr>
                        <a:t>flat rate</a:t>
                      </a:r>
                      <a:endParaRPr lang="en-US" sz="11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tc>
                  <a:txBody>
                    <a:bodyPr/>
                    <a:lstStyle/>
                    <a:p>
                      <a:pPr algn="ctr" fontAlgn="b"/>
                      <a:r>
                        <a:rPr lang="en-US" sz="1000" u="none" strike="noStrike" noProof="0" dirty="0">
                          <a:effectLst/>
                        </a:rPr>
                        <a:t> </a:t>
                      </a:r>
                      <a:endParaRPr lang="en-US" sz="10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562487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1528" y="318096"/>
            <a:ext cx="8064896" cy="446608"/>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Problems emerged with the pension reforms</a:t>
            </a:r>
            <a:endParaRPr lang="it-IT" sz="1600" dirty="0"/>
          </a:p>
        </p:txBody>
      </p:sp>
      <p:sp>
        <p:nvSpPr>
          <p:cNvPr id="2" name="Rettangolo 1"/>
          <p:cNvSpPr/>
          <p:nvPr/>
        </p:nvSpPr>
        <p:spPr>
          <a:xfrm>
            <a:off x="672520" y="1196752"/>
            <a:ext cx="8424936" cy="5158335"/>
          </a:xfrm>
          <a:prstGeom prst="rect">
            <a:avLst/>
          </a:prstGeom>
        </p:spPr>
        <p:txBody>
          <a:bodyPr wrap="square">
            <a:spAutoFit/>
          </a:bodyPr>
          <a:lstStyle/>
          <a:p>
            <a:pPr marL="180000" indent="-180000" algn="just">
              <a:lnSpc>
                <a:spcPct val="130000"/>
              </a:lnSpc>
              <a:spcBef>
                <a:spcPts val="0"/>
              </a:spcBef>
              <a:spcAft>
                <a:spcPts val="1200"/>
              </a:spcAft>
              <a:buFontTx/>
              <a:buChar char="-"/>
            </a:pPr>
            <a:r>
              <a:rPr lang="en-US" dirty="0">
                <a:latin typeface="Arial Narrow" panose="020B0606020202030204" pitchFamily="34" charset="0"/>
              </a:rPr>
              <a:t>Retirement reforms are a delicate theme of public policy. First, policy makers must take into account the </a:t>
            </a:r>
            <a:r>
              <a:rPr lang="en-US" b="1" dirty="0">
                <a:latin typeface="Arial Narrow" panose="020B0606020202030204" pitchFamily="34" charset="0"/>
              </a:rPr>
              <a:t>opposing views </a:t>
            </a:r>
            <a:r>
              <a:rPr lang="en-US" dirty="0">
                <a:latin typeface="Arial Narrow" panose="020B0606020202030204" pitchFamily="34" charset="0"/>
              </a:rPr>
              <a:t>usually expressed by voters. There is then the problem of how must be dealt the rights of those who started years ago to pay contributions and who look at the social security relationship as a long-term contract that should not be altered by one party. Often this aspect is defined as the "</a:t>
            </a:r>
            <a:r>
              <a:rPr lang="en-US" b="1" dirty="0">
                <a:latin typeface="Arial Narrow" panose="020B0606020202030204" pitchFamily="34" charset="0"/>
              </a:rPr>
              <a:t>political risk</a:t>
            </a:r>
            <a:r>
              <a:rPr lang="en-US" dirty="0">
                <a:latin typeface="Arial Narrow" panose="020B0606020202030204" pitchFamily="34" charset="0"/>
              </a:rPr>
              <a:t>" inherent in the social security contract.</a:t>
            </a:r>
          </a:p>
          <a:p>
            <a:pPr marL="180000" indent="-180000" algn="just">
              <a:lnSpc>
                <a:spcPct val="130000"/>
              </a:lnSpc>
              <a:spcBef>
                <a:spcPts val="0"/>
              </a:spcBef>
              <a:spcAft>
                <a:spcPts val="1200"/>
              </a:spcAft>
              <a:buFontTx/>
              <a:buChar char="-"/>
            </a:pPr>
            <a:r>
              <a:rPr lang="en-US" dirty="0">
                <a:latin typeface="Arial Narrow" panose="020B0606020202030204" pitchFamily="34" charset="0"/>
              </a:rPr>
              <a:t>Last but not least, pension systems have played a key role in preventing the </a:t>
            </a:r>
            <a:r>
              <a:rPr lang="en-US" b="1" dirty="0">
                <a:latin typeface="Arial Narrow" panose="020B0606020202030204" pitchFamily="34" charset="0"/>
              </a:rPr>
              <a:t>risk of poverty </a:t>
            </a:r>
            <a:r>
              <a:rPr lang="en-US" dirty="0">
                <a:latin typeface="Arial Narrow" panose="020B0606020202030204" pitchFamily="34" charset="0"/>
              </a:rPr>
              <a:t>in old age. Since many workers retire with income very close to the minimum social threshold, policy makers must pay attention to the effects produced by restrictive measures on the calculation of pensions because the number of people at risk of poverty may begin to increase again.</a:t>
            </a:r>
          </a:p>
          <a:p>
            <a:pPr marL="180000" indent="-180000" algn="just">
              <a:lnSpc>
                <a:spcPct val="130000"/>
              </a:lnSpc>
              <a:spcBef>
                <a:spcPts val="600"/>
              </a:spcBef>
              <a:buFontTx/>
              <a:buChar char="-"/>
            </a:pPr>
            <a:r>
              <a:rPr lang="en-US" dirty="0">
                <a:latin typeface="Arial Narrow" panose="020B0606020202030204" pitchFamily="34" charset="0"/>
              </a:rPr>
              <a:t>The measure identified and heavily promoted by the Commission's coordination in order to reconcile the containment of expenditure with the adequacy of pension benefits was the </a:t>
            </a:r>
            <a:r>
              <a:rPr lang="en-US" b="1" dirty="0">
                <a:latin typeface="Arial Narrow" panose="020B0606020202030204" pitchFamily="34" charset="0"/>
              </a:rPr>
              <a:t>raising of the retirement age</a:t>
            </a:r>
            <a:r>
              <a:rPr lang="en-US" dirty="0">
                <a:latin typeface="Arial Narrow" panose="020B0606020202030204" pitchFamily="34" charset="0"/>
              </a:rPr>
              <a:t>.</a:t>
            </a:r>
            <a:endParaRPr lang="it-IT" dirty="0">
              <a:latin typeface="Arial Narrow" panose="020B0606020202030204" pitchFamily="34" charset="0"/>
            </a:endParaRPr>
          </a:p>
        </p:txBody>
      </p:sp>
    </p:spTree>
    <p:extLst>
      <p:ext uri="{BB962C8B-B14F-4D97-AF65-F5344CB8AC3E}">
        <p14:creationId xmlns:p14="http://schemas.microsoft.com/office/powerpoint/2010/main" val="1325624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UE 28  </a:t>
            </a:r>
            <a:r>
              <a:rPr lang="en-US" sz="2400" dirty="0"/>
              <a:t>Current and future retirement age</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390968063"/>
              </p:ext>
            </p:extLst>
          </p:nvPr>
        </p:nvGraphicFramePr>
        <p:xfrm>
          <a:off x="416495" y="980729"/>
          <a:ext cx="9001002" cy="4060829"/>
        </p:xfrm>
        <a:graphic>
          <a:graphicData uri="http://schemas.openxmlformats.org/drawingml/2006/table">
            <a:tbl>
              <a:tblPr>
                <a:tableStyleId>{5C22544A-7EE6-4342-B048-85BDC9FD1C3A}</a:tableStyleId>
              </a:tblPr>
              <a:tblGrid>
                <a:gridCol w="1306435">
                  <a:extLst>
                    <a:ext uri="{9D8B030D-6E8A-4147-A177-3AD203B41FA5}">
                      <a16:colId xmlns:a16="http://schemas.microsoft.com/office/drawing/2014/main" val="20000"/>
                    </a:ext>
                  </a:extLst>
                </a:gridCol>
                <a:gridCol w="1295418">
                  <a:extLst>
                    <a:ext uri="{9D8B030D-6E8A-4147-A177-3AD203B41FA5}">
                      <a16:colId xmlns:a16="http://schemas.microsoft.com/office/drawing/2014/main" val="20001"/>
                    </a:ext>
                  </a:extLst>
                </a:gridCol>
                <a:gridCol w="1476726">
                  <a:extLst>
                    <a:ext uri="{9D8B030D-6E8A-4147-A177-3AD203B41FA5}">
                      <a16:colId xmlns:a16="http://schemas.microsoft.com/office/drawing/2014/main" val="20002"/>
                    </a:ext>
                  </a:extLst>
                </a:gridCol>
                <a:gridCol w="140641">
                  <a:extLst>
                    <a:ext uri="{9D8B030D-6E8A-4147-A177-3AD203B41FA5}">
                      <a16:colId xmlns:a16="http://schemas.microsoft.com/office/drawing/2014/main" val="20003"/>
                    </a:ext>
                  </a:extLst>
                </a:gridCol>
                <a:gridCol w="1195445">
                  <a:extLst>
                    <a:ext uri="{9D8B030D-6E8A-4147-A177-3AD203B41FA5}">
                      <a16:colId xmlns:a16="http://schemas.microsoft.com/office/drawing/2014/main" val="20004"/>
                    </a:ext>
                  </a:extLst>
                </a:gridCol>
                <a:gridCol w="1406406">
                  <a:extLst>
                    <a:ext uri="{9D8B030D-6E8A-4147-A177-3AD203B41FA5}">
                      <a16:colId xmlns:a16="http://schemas.microsoft.com/office/drawing/2014/main" val="20005"/>
                    </a:ext>
                  </a:extLst>
                </a:gridCol>
                <a:gridCol w="2179931">
                  <a:extLst>
                    <a:ext uri="{9D8B030D-6E8A-4147-A177-3AD203B41FA5}">
                      <a16:colId xmlns:a16="http://schemas.microsoft.com/office/drawing/2014/main" val="20006"/>
                    </a:ext>
                  </a:extLst>
                </a:gridCol>
              </a:tblGrid>
              <a:tr h="145529">
                <a:tc rowSpan="2">
                  <a:txBody>
                    <a:bodyPr/>
                    <a:lstStyle/>
                    <a:p>
                      <a:pPr algn="ctr" fontAlgn="ctr"/>
                      <a:r>
                        <a:rPr lang="en-US" sz="1200" u="none" strike="noStrike" noProof="0" dirty="0">
                          <a:effectLst/>
                        </a:rPr>
                        <a:t>Country</a:t>
                      </a:r>
                      <a:endParaRPr lang="en-US" sz="1200" b="0" i="0" u="none" strike="noStrike" noProof="0" dirty="0">
                        <a:solidFill>
                          <a:srgbClr val="000000"/>
                        </a:solidFill>
                        <a:effectLst/>
                        <a:latin typeface="Calibri"/>
                      </a:endParaRPr>
                    </a:p>
                  </a:txBody>
                  <a:tcPr marL="7620" marR="7620" marT="7620" marB="0" anchor="ctr"/>
                </a:tc>
                <a:tc gridSpan="2">
                  <a:txBody>
                    <a:bodyPr/>
                    <a:lstStyle/>
                    <a:p>
                      <a:pPr algn="ctr" fontAlgn="ctr"/>
                      <a:r>
                        <a:rPr lang="it-IT" sz="1200" u="none" strike="noStrike">
                          <a:effectLst/>
                        </a:rPr>
                        <a:t>Retirement age</a:t>
                      </a:r>
                      <a:endParaRPr lang="it-IT" sz="1200" b="0" i="0" u="none" strike="noStrike">
                        <a:solidFill>
                          <a:srgbClr val="000000"/>
                        </a:solidFill>
                        <a:effectLst/>
                        <a:latin typeface="Calibri"/>
                      </a:endParaRPr>
                    </a:p>
                  </a:txBody>
                  <a:tcPr marL="7620" marR="7620" marT="7620" marB="0" anchor="ctr"/>
                </a:tc>
                <a:tc hMerge="1">
                  <a:txBody>
                    <a:bodyPr/>
                    <a:lstStyle/>
                    <a:p>
                      <a:endParaRPr lang="it-IT"/>
                    </a:p>
                  </a:txBody>
                  <a:tcPr/>
                </a:tc>
                <a:tc>
                  <a:txBody>
                    <a:bodyPr/>
                    <a:lstStyle/>
                    <a:p>
                      <a:pPr algn="l" fontAlgn="b"/>
                      <a:endParaRPr lang="it-IT" sz="1200" b="0" i="0" u="none" strike="noStrike">
                        <a:solidFill>
                          <a:srgbClr val="000000"/>
                        </a:solidFill>
                        <a:effectLst/>
                        <a:latin typeface="Calibri"/>
                      </a:endParaRPr>
                    </a:p>
                  </a:txBody>
                  <a:tcPr marL="7620" marR="7620" marT="7620" marB="0" anchor="b"/>
                </a:tc>
                <a:tc rowSpan="2">
                  <a:txBody>
                    <a:bodyPr/>
                    <a:lstStyle/>
                    <a:p>
                      <a:pPr algn="ctr" fontAlgn="ctr"/>
                      <a:r>
                        <a:rPr lang="en-US" sz="1200" u="none" strike="noStrike" noProof="0" dirty="0">
                          <a:effectLst/>
                        </a:rPr>
                        <a:t>Country</a:t>
                      </a:r>
                      <a:endParaRPr lang="en-US" sz="1200" b="0" i="0" u="none" strike="noStrike" noProof="0" dirty="0">
                        <a:solidFill>
                          <a:srgbClr val="000000"/>
                        </a:solidFill>
                        <a:effectLst/>
                        <a:latin typeface="Calibri"/>
                      </a:endParaRPr>
                    </a:p>
                  </a:txBody>
                  <a:tcPr marL="7620" marR="7620" marT="7620" marB="0" anchor="ctr"/>
                </a:tc>
                <a:tc gridSpan="2">
                  <a:txBody>
                    <a:bodyPr/>
                    <a:lstStyle/>
                    <a:p>
                      <a:pPr algn="ctr" fontAlgn="ctr"/>
                      <a:r>
                        <a:rPr lang="it-IT" sz="1200" u="none" strike="noStrike">
                          <a:effectLst/>
                        </a:rPr>
                        <a:t>Retirement age</a:t>
                      </a:r>
                      <a:endParaRPr lang="it-IT" sz="1200" b="0" i="0" u="none" strike="noStrike">
                        <a:solidFill>
                          <a:srgbClr val="000000"/>
                        </a:solidFill>
                        <a:effectLst/>
                        <a:latin typeface="Calibri"/>
                      </a:endParaRPr>
                    </a:p>
                  </a:txBody>
                  <a:tcPr marL="7620" marR="7620" marT="7620" marB="0" anchor="ctr"/>
                </a:tc>
                <a:tc hMerge="1">
                  <a:txBody>
                    <a:bodyPr/>
                    <a:lstStyle/>
                    <a:p>
                      <a:endParaRPr lang="it-IT"/>
                    </a:p>
                  </a:txBody>
                  <a:tcPr/>
                </a:tc>
                <a:extLst>
                  <a:ext uri="{0D108BD9-81ED-4DB2-BD59-A6C34878D82A}">
                    <a16:rowId xmlns:a16="http://schemas.microsoft.com/office/drawing/2014/main" val="10000"/>
                  </a:ext>
                </a:extLst>
              </a:tr>
              <a:tr h="145529">
                <a:tc vMerge="1">
                  <a:txBody>
                    <a:bodyPr/>
                    <a:lstStyle/>
                    <a:p>
                      <a:endParaRPr lang="it-IT"/>
                    </a:p>
                  </a:txBody>
                  <a:tcPr/>
                </a:tc>
                <a:tc>
                  <a:txBody>
                    <a:bodyPr/>
                    <a:lstStyle/>
                    <a:p>
                      <a:pPr algn="ctr" fontAlgn="ctr"/>
                      <a:r>
                        <a:rPr lang="en-US" sz="1200" u="none" strike="noStrike" noProof="0" dirty="0">
                          <a:effectLst/>
                        </a:rPr>
                        <a:t>Current</a:t>
                      </a:r>
                      <a:endParaRPr lang="en-US" sz="1200" b="0" i="0" u="none" strike="noStrike" noProof="0" dirty="0">
                        <a:solidFill>
                          <a:srgbClr val="000000"/>
                        </a:solidFill>
                        <a:effectLst/>
                        <a:latin typeface="Calibri"/>
                      </a:endParaRPr>
                    </a:p>
                  </a:txBody>
                  <a:tcPr marL="7620" marR="7620" marT="7620" marB="0" anchor="ctr"/>
                </a:tc>
                <a:tc>
                  <a:txBody>
                    <a:bodyPr/>
                    <a:lstStyle/>
                    <a:p>
                      <a:pPr algn="ctr" fontAlgn="ctr"/>
                      <a:r>
                        <a:rPr lang="en-US" sz="1200" u="none" strike="noStrike" noProof="0" dirty="0">
                          <a:effectLst/>
                        </a:rPr>
                        <a:t>Future</a:t>
                      </a:r>
                      <a:endParaRPr lang="en-US" sz="1200" b="0" i="0" u="none" strike="noStrike" noProof="0" dirty="0">
                        <a:solidFill>
                          <a:srgbClr val="000000"/>
                        </a:solidFill>
                        <a:effectLst/>
                        <a:latin typeface="Calibri"/>
                      </a:endParaRPr>
                    </a:p>
                  </a:txBody>
                  <a:tcPr marL="7620" marR="7620" marT="7620" marB="0" anchor="ctr"/>
                </a:tc>
                <a:tc>
                  <a:txBody>
                    <a:bodyPr/>
                    <a:lstStyle/>
                    <a:p>
                      <a:pPr algn="l" fontAlgn="b"/>
                      <a:endParaRPr lang="en-US" sz="1200" b="0" i="0" u="none" strike="noStrike" noProof="0" dirty="0">
                        <a:solidFill>
                          <a:srgbClr val="000000"/>
                        </a:solidFill>
                        <a:effectLst/>
                        <a:latin typeface="Calibri"/>
                      </a:endParaRPr>
                    </a:p>
                  </a:txBody>
                  <a:tcPr marL="7620" marR="7620" marT="7620" marB="0" anchor="b"/>
                </a:tc>
                <a:tc vMerge="1">
                  <a:txBody>
                    <a:bodyPr/>
                    <a:lstStyle/>
                    <a:p>
                      <a:endParaRPr lang="it-IT"/>
                    </a:p>
                  </a:txBody>
                  <a:tcPr/>
                </a:tc>
                <a:tc>
                  <a:txBody>
                    <a:bodyPr/>
                    <a:lstStyle/>
                    <a:p>
                      <a:pPr algn="ctr" fontAlgn="ctr"/>
                      <a:r>
                        <a:rPr lang="en-US" sz="1200" u="none" strike="noStrike" noProof="0" dirty="0">
                          <a:effectLst/>
                        </a:rPr>
                        <a:t>Current</a:t>
                      </a:r>
                      <a:endParaRPr lang="en-US" sz="1200" b="0" i="0" u="none" strike="noStrike" noProof="0" dirty="0">
                        <a:solidFill>
                          <a:srgbClr val="000000"/>
                        </a:solidFill>
                        <a:effectLst/>
                        <a:latin typeface="Calibri"/>
                      </a:endParaRPr>
                    </a:p>
                  </a:txBody>
                  <a:tcPr marL="7620" marR="7620" marT="7620" marB="0" anchor="ctr"/>
                </a:tc>
                <a:tc>
                  <a:txBody>
                    <a:bodyPr/>
                    <a:lstStyle/>
                    <a:p>
                      <a:pPr algn="ctr" fontAlgn="ctr"/>
                      <a:r>
                        <a:rPr lang="en-US" sz="1200" u="none" strike="noStrike" noProof="0" dirty="0">
                          <a:effectLst/>
                        </a:rPr>
                        <a:t>Future</a:t>
                      </a:r>
                      <a:endParaRPr lang="en-US" sz="1200" b="0" i="0" u="none" strike="noStrike" noProof="0" dirty="0">
                        <a:solidFill>
                          <a:srgbClr val="000000"/>
                        </a:solidFill>
                        <a:effectLst/>
                        <a:latin typeface="Calibri"/>
                      </a:endParaRPr>
                    </a:p>
                  </a:txBody>
                  <a:tcPr marL="7620" marR="7620" marT="7620" marB="0" anchor="ctr"/>
                </a:tc>
                <a:extLst>
                  <a:ext uri="{0D108BD9-81ED-4DB2-BD59-A6C34878D82A}">
                    <a16:rowId xmlns:a16="http://schemas.microsoft.com/office/drawing/2014/main" val="10001"/>
                  </a:ext>
                </a:extLst>
              </a:tr>
              <a:tr h="262067">
                <a:tc>
                  <a:txBody>
                    <a:bodyPr/>
                    <a:lstStyle/>
                    <a:p>
                      <a:pPr marL="72000" algn="l" fontAlgn="b"/>
                      <a:r>
                        <a:rPr lang="en-US" sz="1200" u="none" strike="noStrike" noProof="0" dirty="0">
                          <a:effectLst/>
                        </a:rPr>
                        <a:t>Belgium</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(2030)</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Lithuania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63,6 M  62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(2026)</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2"/>
                  </a:ext>
                </a:extLst>
              </a:tr>
              <a:tr h="262067">
                <a:tc>
                  <a:txBody>
                    <a:bodyPr/>
                    <a:lstStyle/>
                    <a:p>
                      <a:pPr marL="72000" algn="l" fontAlgn="b"/>
                      <a:r>
                        <a:rPr lang="en-US" sz="1200" u="none" strike="noStrike" noProof="0" dirty="0">
                          <a:effectLst/>
                        </a:rPr>
                        <a:t>Bulgaria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62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63 F (2020)</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Luxembourg</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3"/>
                  </a:ext>
                </a:extLst>
              </a:tr>
              <a:tr h="262067">
                <a:tc>
                  <a:txBody>
                    <a:bodyPr/>
                    <a:lstStyle/>
                    <a:p>
                      <a:pPr marL="72000" algn="l" fontAlgn="b"/>
                      <a:r>
                        <a:rPr lang="en-US" sz="1200" u="none" strike="noStrike" noProof="0" dirty="0">
                          <a:effectLst/>
                        </a:rPr>
                        <a:t>Czech Republic</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63,2 M  62,4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(2041)</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Hungary</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62,6</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(2022)</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4"/>
                  </a:ext>
                </a:extLst>
              </a:tr>
              <a:tr h="272958">
                <a:tc>
                  <a:txBody>
                    <a:bodyPr/>
                    <a:lstStyle/>
                    <a:p>
                      <a:pPr marL="72000" algn="l" fontAlgn="b"/>
                      <a:r>
                        <a:rPr lang="en-US" sz="1200" u="none" strike="noStrike" noProof="0" dirty="0">
                          <a:effectLst/>
                        </a:rPr>
                        <a:t>Denmark</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M  65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(2022); 67+ (2030)</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Malta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62</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(2027)</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5"/>
                  </a:ext>
                </a:extLst>
              </a:tr>
              <a:tr h="262067">
                <a:tc>
                  <a:txBody>
                    <a:bodyPr/>
                    <a:lstStyle/>
                    <a:p>
                      <a:pPr marL="72000" algn="l" fontAlgn="b"/>
                      <a:r>
                        <a:rPr lang="en-US" sz="1200" u="none" strike="noStrike" noProof="0" dirty="0">
                          <a:effectLst/>
                        </a:rPr>
                        <a:t>Germany</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(2031)</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Netherlands</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65,9</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(2022)</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6"/>
                  </a:ext>
                </a:extLst>
              </a:tr>
              <a:tr h="262067">
                <a:tc>
                  <a:txBody>
                    <a:bodyPr/>
                    <a:lstStyle/>
                    <a:p>
                      <a:pPr marL="72000" algn="l" fontAlgn="b"/>
                      <a:r>
                        <a:rPr lang="en-US" sz="1200" u="none" strike="noStrike" noProof="0" dirty="0">
                          <a:effectLst/>
                        </a:rPr>
                        <a:t>Estonia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65,3</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65 82026)</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Austria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60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(2033)</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7"/>
                  </a:ext>
                </a:extLst>
              </a:tr>
              <a:tr h="262067">
                <a:tc>
                  <a:txBody>
                    <a:bodyPr/>
                    <a:lstStyle/>
                    <a:p>
                      <a:pPr marL="72000" algn="l" fontAlgn="b"/>
                      <a:r>
                        <a:rPr lang="en-US" sz="1200" u="none" strike="noStrike" noProof="0" dirty="0">
                          <a:effectLst/>
                        </a:rPr>
                        <a:t>Ireland</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66</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68 (2028)</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Poland</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65,7 M  60,7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60 F (Oct.2017)</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8"/>
                  </a:ext>
                </a:extLst>
              </a:tr>
              <a:tr h="262067">
                <a:tc>
                  <a:txBody>
                    <a:bodyPr/>
                    <a:lstStyle/>
                    <a:p>
                      <a:pPr marL="72000" algn="l" fontAlgn="b"/>
                      <a:r>
                        <a:rPr lang="en-US" sz="1200" u="none" strike="noStrike" noProof="0" dirty="0">
                          <a:effectLst/>
                        </a:rPr>
                        <a:t>Greece</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(2021)</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Portugal</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66,3</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66+ (2016)</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09"/>
                  </a:ext>
                </a:extLst>
              </a:tr>
              <a:tr h="262067">
                <a:tc>
                  <a:txBody>
                    <a:bodyPr/>
                    <a:lstStyle/>
                    <a:p>
                      <a:pPr marL="72000" algn="l" fontAlgn="b"/>
                      <a:r>
                        <a:rPr lang="en-US" sz="1200" u="none" strike="noStrike" noProof="0" dirty="0">
                          <a:effectLst/>
                        </a:rPr>
                        <a:t>Spain</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(2027)</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Romania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60,6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63 F (2030)</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0"/>
                  </a:ext>
                </a:extLst>
              </a:tr>
              <a:tr h="262067">
                <a:tc>
                  <a:txBody>
                    <a:bodyPr/>
                    <a:lstStyle/>
                    <a:p>
                      <a:pPr marL="72000" algn="l" fontAlgn="b"/>
                      <a:r>
                        <a:rPr lang="en-US" sz="1200" u="none" strike="noStrike" noProof="0" dirty="0">
                          <a:effectLst/>
                        </a:rPr>
                        <a:t>France</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65,4</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(2023)</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Slovenia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1"/>
                  </a:ext>
                </a:extLst>
              </a:tr>
              <a:tr h="262067">
                <a:tc>
                  <a:txBody>
                    <a:bodyPr/>
                    <a:lstStyle/>
                    <a:p>
                      <a:pPr marL="72000" algn="l" fontAlgn="b"/>
                      <a:r>
                        <a:rPr lang="en-US" sz="1200" u="none" strike="noStrike" noProof="0" dirty="0">
                          <a:effectLst/>
                        </a:rPr>
                        <a:t>Croatia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61,3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(2038)</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Slovakia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62,2 M  59/62,2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62+ (2017)</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2"/>
                  </a:ext>
                </a:extLst>
              </a:tr>
              <a:tr h="262067">
                <a:tc>
                  <a:txBody>
                    <a:bodyPr/>
                    <a:lstStyle/>
                    <a:p>
                      <a:pPr marL="72000" algn="l" fontAlgn="b"/>
                      <a:r>
                        <a:rPr lang="en-US" sz="1200" u="none" strike="noStrike" noProof="0" dirty="0">
                          <a:effectLst/>
                        </a:rPr>
                        <a:t>Italy</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66,7 M  65,7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(2022)</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Finland</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63/68 </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(2027); 65+ (2030)</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3"/>
                  </a:ext>
                </a:extLst>
              </a:tr>
              <a:tr h="262067">
                <a:tc>
                  <a:txBody>
                    <a:bodyPr/>
                    <a:lstStyle/>
                    <a:p>
                      <a:pPr marL="72000" algn="l" fontAlgn="b"/>
                      <a:r>
                        <a:rPr lang="en-US" sz="1200" u="none" strike="noStrike" noProof="0" dirty="0">
                          <a:effectLst/>
                        </a:rPr>
                        <a:t>Cyprus</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(2018)</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Sweden</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61/67</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61/67 </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4"/>
                  </a:ext>
                </a:extLst>
              </a:tr>
              <a:tr h="262067">
                <a:tc>
                  <a:txBody>
                    <a:bodyPr/>
                    <a:lstStyle/>
                    <a:p>
                      <a:pPr marL="72000" algn="l" fontAlgn="b"/>
                      <a:r>
                        <a:rPr lang="en-US" sz="1200" u="none" strike="noStrike" noProof="0" dirty="0">
                          <a:effectLst/>
                        </a:rPr>
                        <a:t>Latvia</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62,9</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(2025)</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endParaRPr lang="en-US" sz="1200" b="0" i="0" u="none" strike="noStrike" noProof="0" dirty="0">
                        <a:solidFill>
                          <a:srgbClr val="000000"/>
                        </a:solidFill>
                        <a:effectLst/>
                        <a:latin typeface="Calibri"/>
                      </a:endParaRPr>
                    </a:p>
                  </a:txBody>
                  <a:tcPr marL="7620" marR="7620" marT="7620" marB="0" anchor="b"/>
                </a:tc>
                <a:tc>
                  <a:txBody>
                    <a:bodyPr/>
                    <a:lstStyle/>
                    <a:p>
                      <a:pPr marL="72000" algn="l" fontAlgn="b"/>
                      <a:r>
                        <a:rPr lang="en-US" sz="1200" u="none" strike="noStrike" noProof="0" dirty="0">
                          <a:effectLst/>
                        </a:rPr>
                        <a:t>United Kingdom</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65 M   63,7 F</a:t>
                      </a:r>
                      <a:endParaRPr lang="en-US" sz="1200" b="0" i="0" u="none" strike="noStrike" noProof="0" dirty="0">
                        <a:solidFill>
                          <a:srgbClr val="000000"/>
                        </a:solidFill>
                        <a:effectLst/>
                        <a:latin typeface="Calibri"/>
                      </a:endParaRPr>
                    </a:p>
                  </a:txBody>
                  <a:tcPr marL="7620" marR="7620" marT="7620" marB="0" anchor="b"/>
                </a:tc>
                <a:tc>
                  <a:txBody>
                    <a:bodyPr/>
                    <a:lstStyle/>
                    <a:p>
                      <a:pPr algn="ctr" fontAlgn="b"/>
                      <a:r>
                        <a:rPr lang="en-US" sz="1200" u="none" strike="noStrike" noProof="0" dirty="0">
                          <a:effectLst/>
                        </a:rPr>
                        <a:t>67 (2028)  68 (2046)</a:t>
                      </a:r>
                      <a:endParaRPr lang="en-US" sz="1200" b="0" i="0" u="none" strike="noStrike" noProof="0" dirty="0">
                        <a:solidFill>
                          <a:srgbClr val="000000"/>
                        </a:solidFill>
                        <a:effectLst/>
                        <a:latin typeface="Calibri"/>
                      </a:endParaRPr>
                    </a:p>
                  </a:txBody>
                  <a:tcPr marL="7620" marR="7620" marT="7620" marB="0" anchor="b"/>
                </a:tc>
                <a:extLst>
                  <a:ext uri="{0D108BD9-81ED-4DB2-BD59-A6C34878D82A}">
                    <a16:rowId xmlns:a16="http://schemas.microsoft.com/office/drawing/2014/main" val="10015"/>
                  </a:ext>
                </a:extLst>
              </a:tr>
            </a:tbl>
          </a:graphicData>
        </a:graphic>
      </p:graphicFrame>
      <p:sp>
        <p:nvSpPr>
          <p:cNvPr id="7" name="Rettangolo 6"/>
          <p:cNvSpPr/>
          <p:nvPr/>
        </p:nvSpPr>
        <p:spPr>
          <a:xfrm>
            <a:off x="128464" y="5229200"/>
            <a:ext cx="9577064" cy="1175706"/>
          </a:xfrm>
          <a:prstGeom prst="rect">
            <a:avLst/>
          </a:prstGeom>
        </p:spPr>
        <p:txBody>
          <a:bodyPr wrap="square">
            <a:spAutoFit/>
          </a:bodyPr>
          <a:lstStyle/>
          <a:p>
            <a:pPr marL="180000" indent="-180000">
              <a:lnSpc>
                <a:spcPct val="110000"/>
              </a:lnSpc>
              <a:buFontTx/>
              <a:buChar char="-"/>
            </a:pPr>
            <a:r>
              <a:rPr lang="en-US" sz="1600" dirty="0">
                <a:latin typeface="Arial Narrow" panose="020B0606020202030204" pitchFamily="34" charset="0"/>
              </a:rPr>
              <a:t>with the exception of Luxemburg and Slovenia, all other  EU countries have already begun to raise their retirement age and have already planned for further upswing for the next years.</a:t>
            </a:r>
          </a:p>
          <a:p>
            <a:pPr marL="180000" indent="-180000">
              <a:lnSpc>
                <a:spcPct val="110000"/>
              </a:lnSpc>
              <a:buFontTx/>
              <a:buChar char="-"/>
            </a:pPr>
            <a:r>
              <a:rPr lang="en-US" sz="1600" dirty="0">
                <a:latin typeface="Arial Narrow" panose="020B0606020202030204" pitchFamily="34" charset="0"/>
              </a:rPr>
              <a:t>several countries that have left the initial reference age unchanged have however put in place mechanisms to link the minimum pensionable age with ageing population indicators such as the life expectancy at retirement</a:t>
            </a:r>
            <a:endParaRPr lang="it-IT" sz="1600" dirty="0">
              <a:latin typeface="Arial Narrow" panose="020B0606020202030204" pitchFamily="34" charset="0"/>
            </a:endParaRPr>
          </a:p>
        </p:txBody>
      </p:sp>
    </p:spTree>
    <p:extLst>
      <p:ext uri="{BB962C8B-B14F-4D97-AF65-F5344CB8AC3E}">
        <p14:creationId xmlns:p14="http://schemas.microsoft.com/office/powerpoint/2010/main" val="997138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188640"/>
            <a:ext cx="7560840"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EU 27 Aggregate replacement ratio</a:t>
            </a:r>
          </a:p>
        </p:txBody>
      </p:sp>
      <p:sp>
        <p:nvSpPr>
          <p:cNvPr id="2" name="Rettangolo 1"/>
          <p:cNvSpPr/>
          <p:nvPr/>
        </p:nvSpPr>
        <p:spPr>
          <a:xfrm>
            <a:off x="416496" y="5085184"/>
            <a:ext cx="9073008" cy="1274195"/>
          </a:xfrm>
          <a:prstGeom prst="rect">
            <a:avLst/>
          </a:prstGeom>
        </p:spPr>
        <p:txBody>
          <a:bodyPr wrap="square">
            <a:spAutoFit/>
          </a:bodyPr>
          <a:lstStyle/>
          <a:p>
            <a:pPr algn="just">
              <a:lnSpc>
                <a:spcPct val="120000"/>
              </a:lnSpc>
            </a:pPr>
            <a:r>
              <a:rPr lang="en-US" sz="1600" dirty="0">
                <a:latin typeface="Arial Narrow" panose="020B0606020202030204" pitchFamily="34" charset="0"/>
              </a:rPr>
              <a:t>The aggregate replacement rate trend indicates that in a first phase the reforms focused more on the pension calculation formulas to contain the social security expenditure. In the second phase the prevailing measure was raising the retirement age that limits spending but at the same time does not reduce replacement rates as additional years of work increase the pensioner's pension credit</a:t>
            </a:r>
            <a:endParaRPr lang="it-IT" sz="1600" dirty="0">
              <a:latin typeface="Arial Narrow" panose="020B0606020202030204" pitchFamily="34" charset="0"/>
            </a:endParaRPr>
          </a:p>
        </p:txBody>
      </p:sp>
      <p:graphicFrame>
        <p:nvGraphicFramePr>
          <p:cNvPr id="5" name="Grafico 4"/>
          <p:cNvGraphicFramePr>
            <a:graphicFrameLocks noGrp="1"/>
          </p:cNvGraphicFramePr>
          <p:nvPr>
            <p:extLst>
              <p:ext uri="{D42A27DB-BD31-4B8C-83A1-F6EECF244321}">
                <p14:modId xmlns:p14="http://schemas.microsoft.com/office/powerpoint/2010/main" val="1451293703"/>
              </p:ext>
            </p:extLst>
          </p:nvPr>
        </p:nvGraphicFramePr>
        <p:xfrm>
          <a:off x="560512" y="908720"/>
          <a:ext cx="8856984" cy="36724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ella 2"/>
          <p:cNvGraphicFramePr>
            <a:graphicFrameLocks noGrp="1"/>
          </p:cNvGraphicFramePr>
          <p:nvPr>
            <p:extLst>
              <p:ext uri="{D42A27DB-BD31-4B8C-83A1-F6EECF244321}">
                <p14:modId xmlns:p14="http://schemas.microsoft.com/office/powerpoint/2010/main" val="1701252333"/>
              </p:ext>
            </p:extLst>
          </p:nvPr>
        </p:nvGraphicFramePr>
        <p:xfrm>
          <a:off x="488504" y="4581129"/>
          <a:ext cx="9001000" cy="460159"/>
        </p:xfrm>
        <a:graphic>
          <a:graphicData uri="http://schemas.openxmlformats.org/drawingml/2006/table">
            <a:tbl>
              <a:tblPr>
                <a:tableStyleId>{5C22544A-7EE6-4342-B048-85BDC9FD1C3A}</a:tableStyleId>
              </a:tblPr>
              <a:tblGrid>
                <a:gridCol w="8706850">
                  <a:extLst>
                    <a:ext uri="{9D8B030D-6E8A-4147-A177-3AD203B41FA5}">
                      <a16:colId xmlns:a16="http://schemas.microsoft.com/office/drawing/2014/main" val="20000"/>
                    </a:ext>
                  </a:extLst>
                </a:gridCol>
                <a:gridCol w="294150">
                  <a:extLst>
                    <a:ext uri="{9D8B030D-6E8A-4147-A177-3AD203B41FA5}">
                      <a16:colId xmlns:a16="http://schemas.microsoft.com/office/drawing/2014/main" val="20001"/>
                    </a:ext>
                  </a:extLst>
                </a:gridCol>
              </a:tblGrid>
              <a:tr h="360040">
                <a:tc>
                  <a:txBody>
                    <a:bodyPr/>
                    <a:lstStyle/>
                    <a:p>
                      <a:pPr algn="l" fontAlgn="b"/>
                      <a:r>
                        <a:rPr lang="en-US" sz="1500" u="none" strike="noStrike" dirty="0">
                          <a:effectLst/>
                        </a:rPr>
                        <a:t>The indicator is defined as the ratio of the median individual gross pensions of 65-74 age category relative to median individual gross earnings of 50-59 age category, excluding other social benefits. </a:t>
                      </a:r>
                      <a:endParaRPr lang="en-US" sz="1500" b="0" i="0" u="none" strike="noStrike" dirty="0">
                        <a:effectLst/>
                        <a:latin typeface="Arial"/>
                      </a:endParaRPr>
                    </a:p>
                  </a:txBody>
                  <a:tcPr marL="2959" marR="2959" marT="2959" marB="0" anchor="b"/>
                </a:tc>
                <a:tc>
                  <a:txBody>
                    <a:bodyPr/>
                    <a:lstStyle/>
                    <a:p>
                      <a:pPr algn="l" fontAlgn="b"/>
                      <a:endParaRPr lang="it-IT" sz="1500" b="0" i="0" u="none" strike="noStrike" dirty="0">
                        <a:effectLst/>
                        <a:latin typeface="Arial"/>
                      </a:endParaRPr>
                    </a:p>
                  </a:txBody>
                  <a:tcPr marL="2959" marR="2959" marT="2959" marB="0" anchor="b"/>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562487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188640"/>
            <a:ext cx="7560840"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EU Member States Aggregate replacement ratio</a:t>
            </a:r>
          </a:p>
        </p:txBody>
      </p:sp>
      <p:sp>
        <p:nvSpPr>
          <p:cNvPr id="2" name="Rettangolo 1"/>
          <p:cNvSpPr/>
          <p:nvPr/>
        </p:nvSpPr>
        <p:spPr>
          <a:xfrm>
            <a:off x="200472" y="4941168"/>
            <a:ext cx="9505056" cy="1569660"/>
          </a:xfrm>
          <a:prstGeom prst="rect">
            <a:avLst/>
          </a:prstGeom>
        </p:spPr>
        <p:txBody>
          <a:bodyPr wrap="square">
            <a:spAutoFit/>
          </a:bodyPr>
          <a:lstStyle/>
          <a:p>
            <a:pPr algn="just"/>
            <a:r>
              <a:rPr lang="en-US" sz="1600" dirty="0">
                <a:latin typeface="Arial Narrow" panose="020B0606020202030204" pitchFamily="34" charset="0"/>
              </a:rPr>
              <a:t>- Countries with high ARR (&gt; 60%): EL, ES, FR, IT, LU, HU, AU, PL, PT, RO, SK</a:t>
            </a:r>
          </a:p>
          <a:p>
            <a:pPr algn="just"/>
            <a:r>
              <a:rPr lang="en-US" sz="1600" dirty="0">
                <a:latin typeface="Arial Narrow" panose="020B0606020202030204" pitchFamily="34" charset="0"/>
              </a:rPr>
              <a:t>- Croatia has an ARR &lt;40%; all other States are between 40% and 60%.</a:t>
            </a:r>
          </a:p>
          <a:p>
            <a:pPr algn="just"/>
            <a:r>
              <a:rPr lang="it-IT" sz="1600" dirty="0">
                <a:latin typeface="Arial Narrow" panose="020B0606020202030204" pitchFamily="34" charset="0"/>
              </a:rPr>
              <a:t>- </a:t>
            </a:r>
            <a:r>
              <a:rPr lang="it-IT" sz="1600" dirty="0" err="1">
                <a:latin typeface="Arial Narrow" panose="020B0606020202030204" pitchFamily="34" charset="0"/>
              </a:rPr>
              <a:t>Var</a:t>
            </a:r>
            <a:r>
              <a:rPr lang="it-IT" sz="1600" dirty="0">
                <a:latin typeface="Arial Narrow" panose="020B0606020202030204" pitchFamily="34" charset="0"/>
              </a:rPr>
              <a:t>. 2010 – 2015: 17 </a:t>
            </a:r>
            <a:r>
              <a:rPr lang="en-GB" sz="1600" dirty="0">
                <a:latin typeface="Arial Narrow" panose="020B0606020202030204" pitchFamily="34" charset="0"/>
              </a:rPr>
              <a:t>States have an increase; among the other eleven States, 4 have a high decrease (EE, IE, LT, LV)</a:t>
            </a:r>
          </a:p>
          <a:p>
            <a:pPr algn="just"/>
            <a:r>
              <a:rPr lang="en-GB" sz="1600" dirty="0">
                <a:latin typeface="Arial Narrow" panose="020B0606020202030204" pitchFamily="34" charset="0"/>
              </a:rPr>
              <a:t>- </a:t>
            </a:r>
            <a:r>
              <a:rPr lang="en-GB" sz="1600" dirty="0" err="1">
                <a:latin typeface="Arial Narrow" panose="020B0606020202030204" pitchFamily="34" charset="0"/>
              </a:rPr>
              <a:t>Var</a:t>
            </a:r>
            <a:r>
              <a:rPr lang="en-GB" sz="1600" dirty="0">
                <a:latin typeface="Arial Narrow" panose="020B0606020202030204" pitchFamily="34" charset="0"/>
              </a:rPr>
              <a:t> 2005 – 2015: 5 States have a meaningful  increase (EL,FR, CY, LU, RO); other 14 States have an increase; 2 States </a:t>
            </a:r>
          </a:p>
          <a:p>
            <a:pPr algn="just"/>
            <a:r>
              <a:rPr lang="en-GB" sz="1600" dirty="0">
                <a:latin typeface="Arial Narrow" panose="020B0606020202030204" pitchFamily="34" charset="0"/>
              </a:rPr>
              <a:t>  remain unchanged (CZ, DE); 2 States have a high decrease (IE, LV); the remaining 4 have a small decrease.</a:t>
            </a:r>
          </a:p>
          <a:p>
            <a:pPr marL="285750" indent="-285750" algn="just">
              <a:buFontTx/>
              <a:buChar char="-"/>
            </a:pPr>
            <a:endParaRPr lang="en-GB" sz="1600" dirty="0">
              <a:latin typeface="Arial Narrow" panose="020B0606020202030204" pitchFamily="34" charset="0"/>
            </a:endParaRPr>
          </a:p>
        </p:txBody>
      </p:sp>
      <p:graphicFrame>
        <p:nvGraphicFramePr>
          <p:cNvPr id="6" name="Grafico 5"/>
          <p:cNvGraphicFramePr>
            <a:graphicFrameLocks noGrp="1"/>
          </p:cNvGraphicFramePr>
          <p:nvPr>
            <p:extLst>
              <p:ext uri="{D42A27DB-BD31-4B8C-83A1-F6EECF244321}">
                <p14:modId xmlns:p14="http://schemas.microsoft.com/office/powerpoint/2010/main" val="4076721461"/>
              </p:ext>
            </p:extLst>
          </p:nvPr>
        </p:nvGraphicFramePr>
        <p:xfrm>
          <a:off x="416496" y="980729"/>
          <a:ext cx="9285402"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7" name="CasellaDiTesto 6"/>
          <p:cNvSpPr txBox="1"/>
          <p:nvPr/>
        </p:nvSpPr>
        <p:spPr>
          <a:xfrm>
            <a:off x="6177136" y="6510828"/>
            <a:ext cx="3249608" cy="276999"/>
          </a:xfrm>
          <a:prstGeom prst="rect">
            <a:avLst/>
          </a:prstGeom>
          <a:noFill/>
        </p:spPr>
        <p:txBody>
          <a:bodyPr wrap="none" rtlCol="0">
            <a:spAutoFit/>
          </a:bodyPr>
          <a:lstStyle/>
          <a:p>
            <a:r>
              <a:rPr lang="en-US" sz="1200" dirty="0"/>
              <a:t>Starting dates: RO 2006; BU 2007; HR 2010 </a:t>
            </a:r>
          </a:p>
        </p:txBody>
      </p:sp>
    </p:spTree>
    <p:extLst>
      <p:ext uri="{BB962C8B-B14F-4D97-AF65-F5344CB8AC3E}">
        <p14:creationId xmlns:p14="http://schemas.microsoft.com/office/powerpoint/2010/main" val="1471773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16496" y="188640"/>
            <a:ext cx="7560840" cy="50405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Short problematic conclusions</a:t>
            </a:r>
            <a:endParaRPr lang="it-IT" sz="1600" dirty="0"/>
          </a:p>
        </p:txBody>
      </p:sp>
      <p:sp>
        <p:nvSpPr>
          <p:cNvPr id="2" name="Rettangolo 1"/>
          <p:cNvSpPr/>
          <p:nvPr/>
        </p:nvSpPr>
        <p:spPr>
          <a:xfrm>
            <a:off x="416496" y="1196752"/>
            <a:ext cx="9001000" cy="5133713"/>
          </a:xfrm>
          <a:prstGeom prst="rect">
            <a:avLst/>
          </a:prstGeom>
        </p:spPr>
        <p:txBody>
          <a:bodyPr wrap="square">
            <a:spAutoFit/>
          </a:bodyPr>
          <a:lstStyle/>
          <a:p>
            <a:pPr marL="180000" indent="-180000" algn="just">
              <a:lnSpc>
                <a:spcPct val="130000"/>
              </a:lnSpc>
              <a:buFontTx/>
              <a:buChar char="-"/>
            </a:pPr>
            <a:r>
              <a:rPr lang="en-US" dirty="0">
                <a:latin typeface="Arial Narrow" panose="020B0606020202030204" pitchFamily="34" charset="0"/>
              </a:rPr>
              <a:t>At least in theory, the reforms of recent years seem to have in most countries obtained the desired effects, that is, to contain retirement expenditure (i.e. </a:t>
            </a:r>
            <a:r>
              <a:rPr lang="en-US" b="1" dirty="0">
                <a:latin typeface="Arial Narrow" panose="020B0606020202030204" pitchFamily="34" charset="0"/>
              </a:rPr>
              <a:t>financial sustainability</a:t>
            </a:r>
            <a:r>
              <a:rPr lang="en-US" dirty="0">
                <a:latin typeface="Arial Narrow" panose="020B0606020202030204" pitchFamily="34" charset="0"/>
              </a:rPr>
              <a:t>) without compromising the adequacy of the benefits (i.e. </a:t>
            </a:r>
            <a:r>
              <a:rPr lang="en-US" b="1" dirty="0">
                <a:latin typeface="Arial Narrow" panose="020B0606020202030204" pitchFamily="34" charset="0"/>
              </a:rPr>
              <a:t>social sustainability</a:t>
            </a:r>
            <a:r>
              <a:rPr lang="en-US" dirty="0">
                <a:latin typeface="Arial Narrow" panose="020B0606020202030204" pitchFamily="34" charset="0"/>
              </a:rPr>
              <a:t>).</a:t>
            </a:r>
          </a:p>
          <a:p>
            <a:pPr marL="180000" indent="-180000" algn="just">
              <a:lnSpc>
                <a:spcPct val="130000"/>
              </a:lnSpc>
              <a:buFontTx/>
              <a:buChar char="-"/>
            </a:pPr>
            <a:r>
              <a:rPr lang="en-US" dirty="0">
                <a:latin typeface="Arial Narrow" panose="020B0606020202030204" pitchFamily="34" charset="0"/>
              </a:rPr>
              <a:t>The main lever for achieving this result has been raising the retirement age which, in the presence of more restrictive rules for calculating the pension, can increase with a greater number of years worked the pension credit.</a:t>
            </a:r>
          </a:p>
          <a:p>
            <a:pPr marL="180000" indent="-180000" algn="just">
              <a:lnSpc>
                <a:spcPct val="130000"/>
              </a:lnSpc>
              <a:buFontTx/>
              <a:buChar char="-"/>
            </a:pPr>
            <a:r>
              <a:rPr lang="en-US" dirty="0">
                <a:latin typeface="Arial Narrow" panose="020B0606020202030204" pitchFamily="34" charset="0"/>
              </a:rPr>
              <a:t>This choice, however, has highlighted other issues that are currently at the center of public debate in many countries. These problems are:</a:t>
            </a:r>
          </a:p>
          <a:p>
            <a:pPr marL="637200" lvl="1" indent="-180000" algn="just">
              <a:lnSpc>
                <a:spcPct val="130000"/>
              </a:lnSpc>
              <a:buFontTx/>
              <a:buChar char="-"/>
            </a:pPr>
            <a:r>
              <a:rPr lang="en-US" dirty="0">
                <a:latin typeface="Arial Narrow" panose="020B0606020202030204" pitchFamily="34" charset="0"/>
              </a:rPr>
              <a:t>the difficulties of prolonging work beyond the age of 65, especially for the most heavy jobs, for those who have high collective responsibility and for those who are unemployed (</a:t>
            </a:r>
            <a:r>
              <a:rPr lang="en-US" i="1" dirty="0">
                <a:latin typeface="Arial Narrow" panose="020B0606020202030204" pitchFamily="34" charset="0"/>
              </a:rPr>
              <a:t>measures to assess: incentives, active ageing policies,</a:t>
            </a:r>
            <a:r>
              <a:rPr lang="en-US" dirty="0">
                <a:latin typeface="Arial Narrow" panose="020B0606020202030204" pitchFamily="34" charset="0"/>
              </a:rPr>
              <a:t> </a:t>
            </a:r>
            <a:r>
              <a:rPr lang="en-US" i="1" dirty="0">
                <a:latin typeface="Arial Narrow" panose="020B0606020202030204" pitchFamily="34" charset="0"/>
              </a:rPr>
              <a:t>organize more friendly job places</a:t>
            </a:r>
            <a:r>
              <a:rPr lang="en-US" dirty="0">
                <a:latin typeface="Arial Narrow" panose="020B0606020202030204" pitchFamily="34" charset="0"/>
              </a:rPr>
              <a:t>…).</a:t>
            </a:r>
          </a:p>
          <a:p>
            <a:pPr marL="637200" lvl="1" indent="-180000" algn="just">
              <a:lnSpc>
                <a:spcPct val="130000"/>
              </a:lnSpc>
              <a:buFontTx/>
              <a:buChar char="-"/>
            </a:pPr>
            <a:r>
              <a:rPr lang="en-US" dirty="0">
                <a:latin typeface="Arial Narrow" panose="020B0606020202030204" pitchFamily="34" charset="0"/>
              </a:rPr>
              <a:t>the need not to put at risk the amount of pensions in the case of discontinuous work as the calculation is extended to whole working career (</a:t>
            </a:r>
            <a:r>
              <a:rPr lang="en-US" i="1" dirty="0">
                <a:latin typeface="Arial Narrow" panose="020B0606020202030204" pitchFamily="34" charset="0"/>
              </a:rPr>
              <a:t>measures to assess: matching contribution, minimum pension, ...</a:t>
            </a:r>
            <a:r>
              <a:rPr lang="en-US" dirty="0">
                <a:latin typeface="Arial Narrow" panose="020B0606020202030204" pitchFamily="34" charset="0"/>
              </a:rPr>
              <a:t>)</a:t>
            </a:r>
            <a:endParaRPr lang="it-IT" dirty="0">
              <a:latin typeface="Arial Narrow" panose="020B0606020202030204" pitchFamily="34" charset="0"/>
            </a:endParaRPr>
          </a:p>
        </p:txBody>
      </p:sp>
    </p:spTree>
    <p:extLst>
      <p:ext uri="{BB962C8B-B14F-4D97-AF65-F5344CB8AC3E}">
        <p14:creationId xmlns:p14="http://schemas.microsoft.com/office/powerpoint/2010/main" val="356248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0425" y="1052735"/>
            <a:ext cx="9200197" cy="5124480"/>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Factors determining the tax burden</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A numerical examples </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Directions to which the reforms have been oriented</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How parametric changes reduce the pension benefit</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EU 28 Pension calculating method</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Problems emerged with the pension reforms</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UE 28  Current and future retirement age</a:t>
            </a:r>
          </a:p>
          <a:p>
            <a:pPr marL="342900" indent="-342900" algn="just">
              <a:lnSpc>
                <a:spcPct val="150000"/>
              </a:lnSpc>
              <a:buClr>
                <a:schemeClr val="tx2"/>
              </a:buClr>
              <a:buSzPct val="103000"/>
              <a:buFont typeface="Wingdings" panose="05000000000000000000" pitchFamily="2" charset="2"/>
              <a:buChar char="ü"/>
            </a:pPr>
            <a:r>
              <a:rPr lang="fr-FR" sz="2000" dirty="0">
                <a:solidFill>
                  <a:schemeClr val="tx1">
                    <a:lumMod val="75000"/>
                    <a:lumOff val="25000"/>
                  </a:schemeClr>
                </a:solidFill>
                <a:latin typeface="Optane"/>
                <a:ea typeface="Verdana" pitchFamily="34" charset="0"/>
                <a:cs typeface="Verdana" pitchFamily="34" charset="0"/>
              </a:rPr>
              <a:t>EU 27 </a:t>
            </a:r>
            <a:r>
              <a:rPr lang="en-GB" sz="2000" dirty="0">
                <a:solidFill>
                  <a:schemeClr val="tx1">
                    <a:lumMod val="75000"/>
                    <a:lumOff val="25000"/>
                  </a:schemeClr>
                </a:solidFill>
                <a:latin typeface="Optane"/>
                <a:ea typeface="Verdana" pitchFamily="34" charset="0"/>
                <a:cs typeface="Verdana" pitchFamily="34" charset="0"/>
              </a:rPr>
              <a:t>Aggregate</a:t>
            </a:r>
            <a:r>
              <a:rPr lang="fr-FR" sz="2000" dirty="0">
                <a:solidFill>
                  <a:schemeClr val="tx1">
                    <a:lumMod val="75000"/>
                    <a:lumOff val="25000"/>
                  </a:schemeClr>
                </a:solidFill>
                <a:latin typeface="Optane"/>
                <a:ea typeface="Verdana" pitchFamily="34" charset="0"/>
                <a:cs typeface="Verdana" pitchFamily="34" charset="0"/>
              </a:rPr>
              <a:t> replacement ratio</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EU Member States Aggregate replacement ratio</a:t>
            </a:r>
          </a:p>
          <a:p>
            <a:pPr marL="342900" indent="-342900" algn="just">
              <a:lnSpc>
                <a:spcPct val="150000"/>
              </a:lnSpc>
              <a:buClr>
                <a:schemeClr val="tx2"/>
              </a:buClr>
              <a:buSzPct val="103000"/>
              <a:buFont typeface="Wingdings" panose="05000000000000000000" pitchFamily="2" charset="2"/>
              <a:buChar char="ü"/>
            </a:pPr>
            <a:r>
              <a:rPr lang="en-US" sz="2000" dirty="0">
                <a:solidFill>
                  <a:schemeClr val="tx1">
                    <a:lumMod val="75000"/>
                    <a:lumOff val="25000"/>
                  </a:schemeClr>
                </a:solidFill>
                <a:latin typeface="Optane"/>
                <a:ea typeface="Verdana" pitchFamily="34" charset="0"/>
                <a:cs typeface="Verdana" pitchFamily="34" charset="0"/>
              </a:rPr>
              <a:t>Short problematic conclusions</a:t>
            </a:r>
          </a:p>
          <a:p>
            <a:pPr algn="just">
              <a:lnSpc>
                <a:spcPct val="150000"/>
              </a:lnSpc>
              <a:buClr>
                <a:schemeClr val="tx2"/>
              </a:buClr>
              <a:buSzPct val="103000"/>
            </a:pPr>
            <a:endParaRPr lang="en-US" dirty="0"/>
          </a:p>
        </p:txBody>
      </p:sp>
      <p:sp>
        <p:nvSpPr>
          <p:cNvPr id="6"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Index 2</a:t>
            </a:r>
            <a:endParaRPr lang="it-IT" dirty="0"/>
          </a:p>
        </p:txBody>
      </p:sp>
    </p:spTree>
    <p:extLst>
      <p:ext uri="{BB962C8B-B14F-4D97-AF65-F5344CB8AC3E}">
        <p14:creationId xmlns:p14="http://schemas.microsoft.com/office/powerpoint/2010/main" val="1117796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6504" y="260648"/>
            <a:ext cx="7716856" cy="50405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2200" dirty="0"/>
              <a:t>Key factors leading EU Governments to pension reforms</a:t>
            </a:r>
            <a:endParaRPr lang="it-IT" sz="2200" dirty="0"/>
          </a:p>
        </p:txBody>
      </p:sp>
      <p:sp>
        <p:nvSpPr>
          <p:cNvPr id="3" name="Rettangolo 2"/>
          <p:cNvSpPr/>
          <p:nvPr/>
        </p:nvSpPr>
        <p:spPr>
          <a:xfrm>
            <a:off x="488504" y="1124744"/>
            <a:ext cx="9001000" cy="5164491"/>
          </a:xfrm>
          <a:prstGeom prst="rect">
            <a:avLst/>
          </a:prstGeom>
        </p:spPr>
        <p:txBody>
          <a:bodyPr wrap="square">
            <a:spAutoFit/>
          </a:bodyPr>
          <a:lstStyle/>
          <a:p>
            <a:pPr lvl="1">
              <a:lnSpc>
                <a:spcPct val="130000"/>
              </a:lnSpc>
              <a:spcAft>
                <a:spcPts val="1800"/>
              </a:spcAft>
            </a:pPr>
            <a:r>
              <a:rPr lang="en-US" dirty="0"/>
              <a:t>There is a number of key factors that in recent years have prompted the governments of all European countries to undertake pension reforms, mostly by following the guidelines developed by the European Commission's co-ordination activity. Among the most relevant factors we can remind:</a:t>
            </a:r>
          </a:p>
          <a:p>
            <a:pPr marL="742950" lvl="1" indent="-285750">
              <a:spcAft>
                <a:spcPts val="1800"/>
              </a:spcAft>
              <a:buFont typeface="Wingdings" panose="05000000000000000000" pitchFamily="2" charset="2"/>
              <a:buChar char="Ø"/>
            </a:pPr>
            <a:r>
              <a:rPr lang="en-US" b="1" i="1" dirty="0">
                <a:solidFill>
                  <a:srgbClr val="C00000"/>
                </a:solidFill>
              </a:rPr>
              <a:t>ageing of population</a:t>
            </a:r>
            <a:r>
              <a:rPr lang="en-US" dirty="0"/>
              <a:t>: this phenomenon has already occurred in the recent past but, according to demographic projections, should continue with greater intensity in the coming decades </a:t>
            </a:r>
          </a:p>
          <a:p>
            <a:pPr marL="742950" lvl="1" indent="-285750">
              <a:spcAft>
                <a:spcPts val="1800"/>
              </a:spcAft>
              <a:buFont typeface="Wingdings" panose="05000000000000000000" pitchFamily="2" charset="2"/>
              <a:buChar char="Ø"/>
            </a:pPr>
            <a:r>
              <a:rPr lang="en-US" b="1" i="1" dirty="0">
                <a:solidFill>
                  <a:srgbClr val="C00000"/>
                </a:solidFill>
              </a:rPr>
              <a:t>slowing economic growth</a:t>
            </a:r>
            <a:r>
              <a:rPr lang="en-US" dirty="0"/>
              <a:t>, particularly pronounced in the years following the 2008 financial crisis</a:t>
            </a:r>
          </a:p>
          <a:p>
            <a:pPr marL="742950" lvl="1" indent="-285750">
              <a:spcAft>
                <a:spcPts val="1800"/>
              </a:spcAft>
              <a:buClr>
                <a:schemeClr val="accent6">
                  <a:lumMod val="50000"/>
                </a:schemeClr>
              </a:buClr>
              <a:buFont typeface="Wingdings" panose="05000000000000000000" pitchFamily="2" charset="2"/>
              <a:buChar char="Ø"/>
            </a:pPr>
            <a:r>
              <a:rPr lang="en-US" dirty="0"/>
              <a:t>citizens' demand for a greater </a:t>
            </a:r>
            <a:r>
              <a:rPr lang="en-US" b="1" i="1" dirty="0">
                <a:solidFill>
                  <a:srgbClr val="C00000"/>
                </a:solidFill>
              </a:rPr>
              <a:t>parity of treatment </a:t>
            </a:r>
            <a:r>
              <a:rPr lang="en-US" dirty="0"/>
              <a:t>as far as the rules of pension system are concerned since, for historical and political reasons, the schemes were previously too differentiated among categories of workers</a:t>
            </a:r>
          </a:p>
          <a:p>
            <a:pPr marL="742950" lvl="1" indent="-285750">
              <a:spcAft>
                <a:spcPts val="1800"/>
              </a:spcAft>
              <a:buClr>
                <a:schemeClr val="accent6">
                  <a:lumMod val="50000"/>
                </a:schemeClr>
              </a:buClr>
              <a:buFont typeface="Wingdings" panose="05000000000000000000" pitchFamily="2" charset="2"/>
              <a:buChar char="Ø"/>
            </a:pPr>
            <a:r>
              <a:rPr lang="en-US" sz="1600" dirty="0"/>
              <a:t>increasing difficulties in sustaining </a:t>
            </a:r>
            <a:r>
              <a:rPr lang="en-US" sz="1600" b="1" i="1" dirty="0">
                <a:solidFill>
                  <a:srgbClr val="C00000"/>
                </a:solidFill>
              </a:rPr>
              <a:t>high levels of public spending </a:t>
            </a:r>
            <a:r>
              <a:rPr lang="en-US" sz="1600" dirty="0"/>
              <a:t>and relative tax burden</a:t>
            </a:r>
            <a:endParaRPr lang="it-IT" sz="1400" dirty="0"/>
          </a:p>
        </p:txBody>
      </p:sp>
    </p:spTree>
    <p:extLst>
      <p:ext uri="{BB962C8B-B14F-4D97-AF65-F5344CB8AC3E}">
        <p14:creationId xmlns:p14="http://schemas.microsoft.com/office/powerpoint/2010/main" val="282214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472" y="188640"/>
            <a:ext cx="7776864"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sz="1600" dirty="0"/>
          </a:p>
        </p:txBody>
      </p:sp>
      <p:sp>
        <p:nvSpPr>
          <p:cNvPr id="5" name="Rettangolo 4"/>
          <p:cNvSpPr/>
          <p:nvPr/>
        </p:nvSpPr>
        <p:spPr>
          <a:xfrm>
            <a:off x="848544" y="1916832"/>
            <a:ext cx="7848872" cy="2893100"/>
          </a:xfrm>
          <a:prstGeom prst="rect">
            <a:avLst/>
          </a:prstGeom>
        </p:spPr>
        <p:txBody>
          <a:bodyPr wrap="square">
            <a:spAutoFit/>
          </a:bodyPr>
          <a:lstStyle/>
          <a:p>
            <a:pPr marL="285750" indent="-285750">
              <a:lnSpc>
                <a:spcPct val="150000"/>
              </a:lnSpc>
              <a:spcAft>
                <a:spcPts val="2400"/>
              </a:spcAft>
              <a:buFont typeface="Wingdings" panose="05000000000000000000" pitchFamily="2" charset="2"/>
              <a:buChar char=""/>
            </a:pPr>
            <a:r>
              <a:rPr lang="en-US" dirty="0"/>
              <a:t>As it is known, the increase of life expectancies for males and females, both at birth and at retirement age, as well as lower birth rates, are the causes of the </a:t>
            </a:r>
            <a:r>
              <a:rPr lang="en-US" b="1" i="1" dirty="0"/>
              <a:t>ageing of the population</a:t>
            </a:r>
            <a:r>
              <a:rPr lang="en-US" dirty="0"/>
              <a:t>.</a:t>
            </a:r>
          </a:p>
          <a:p>
            <a:pPr marL="285750" indent="-285750">
              <a:lnSpc>
                <a:spcPct val="150000"/>
              </a:lnSpc>
              <a:spcAft>
                <a:spcPts val="2400"/>
              </a:spcAft>
              <a:buFont typeface="Wingdings" panose="05000000000000000000" pitchFamily="2" charset="2"/>
              <a:buChar char=""/>
            </a:pPr>
            <a:r>
              <a:rPr lang="en-US" dirty="0"/>
              <a:t>To make a quick picture of how the ageing trend has already altered and will continue in the future to change the age structure of the European population, we can use the so-called </a:t>
            </a:r>
            <a:r>
              <a:rPr lang="en-US" b="1" i="1" dirty="0"/>
              <a:t>old age dependency ratio</a:t>
            </a:r>
            <a:endParaRPr lang="it-IT" b="1" i="1" dirty="0"/>
          </a:p>
        </p:txBody>
      </p:sp>
      <p:sp>
        <p:nvSpPr>
          <p:cNvPr id="6" name="Rettangolo 5"/>
          <p:cNvSpPr/>
          <p:nvPr/>
        </p:nvSpPr>
        <p:spPr>
          <a:xfrm>
            <a:off x="1208584" y="281843"/>
            <a:ext cx="5688632" cy="461665"/>
          </a:xfrm>
          <a:prstGeom prst="rect">
            <a:avLst/>
          </a:prstGeom>
        </p:spPr>
        <p:txBody>
          <a:bodyPr wrap="square">
            <a:spAutoFit/>
          </a:bodyPr>
          <a:lstStyle/>
          <a:p>
            <a:r>
              <a:rPr lang="en-US" sz="2400" b="1" dirty="0">
                <a:latin typeface="Optane"/>
              </a:rPr>
              <a:t>The impact of demographic trends</a:t>
            </a:r>
            <a:endParaRPr lang="it-IT" sz="2400" b="1" dirty="0">
              <a:latin typeface="Optane"/>
            </a:endParaRPr>
          </a:p>
        </p:txBody>
      </p:sp>
    </p:spTree>
    <p:extLst>
      <p:ext uri="{BB962C8B-B14F-4D97-AF65-F5344CB8AC3E}">
        <p14:creationId xmlns:p14="http://schemas.microsoft.com/office/powerpoint/2010/main" val="136648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472" y="188640"/>
            <a:ext cx="7776864"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Old age dependency ratio</a:t>
            </a:r>
          </a:p>
          <a:p>
            <a:r>
              <a:rPr lang="en-US" altLang="it-IT" sz="1400" dirty="0"/>
              <a:t> (</a:t>
            </a:r>
            <a:r>
              <a:rPr lang="en-US" altLang="it-IT" sz="1600" dirty="0"/>
              <a:t>population 65 and over to population 15 to 64 years )</a:t>
            </a:r>
            <a:endParaRPr lang="it-IT" sz="1600" dirty="0"/>
          </a:p>
        </p:txBody>
      </p:sp>
      <p:sp>
        <p:nvSpPr>
          <p:cNvPr id="2" name="Rettangolo 1"/>
          <p:cNvSpPr/>
          <p:nvPr/>
        </p:nvSpPr>
        <p:spPr>
          <a:xfrm>
            <a:off x="200472" y="5229200"/>
            <a:ext cx="9433048" cy="1052596"/>
          </a:xfrm>
          <a:prstGeom prst="rect">
            <a:avLst/>
          </a:prstGeom>
        </p:spPr>
        <p:txBody>
          <a:bodyPr wrap="square">
            <a:spAutoFit/>
          </a:bodyPr>
          <a:lstStyle/>
          <a:p>
            <a:pPr marL="180000" indent="-180000">
              <a:lnSpc>
                <a:spcPct val="130000"/>
              </a:lnSpc>
              <a:buFontTx/>
              <a:buChar char="-"/>
            </a:pPr>
            <a:r>
              <a:rPr lang="en-US" sz="1600" dirty="0">
                <a:latin typeface="Arial Narrow" panose="020B0606020202030204" pitchFamily="34" charset="0"/>
              </a:rPr>
              <a:t>all EU countries with the exception of Luxembourg show an increase in the ”old dependency ratio” between 2007 and 2016</a:t>
            </a:r>
            <a:endParaRPr lang="it-IT" sz="1600" dirty="0">
              <a:latin typeface="Arial Narrow" panose="020B0606020202030204" pitchFamily="34" charset="0"/>
            </a:endParaRPr>
          </a:p>
          <a:p>
            <a:pPr marL="180000" indent="-180000">
              <a:lnSpc>
                <a:spcPct val="130000"/>
              </a:lnSpc>
              <a:buFontTx/>
              <a:buChar char="-"/>
            </a:pPr>
            <a:r>
              <a:rPr lang="en-US" sz="1600" dirty="0">
                <a:latin typeface="Arial Narrow" panose="020B0606020202030204" pitchFamily="34" charset="0"/>
              </a:rPr>
              <a:t>in the same period, increases are higher than 4% for 18 of the 28 EU countries</a:t>
            </a:r>
          </a:p>
          <a:p>
            <a:pPr marL="180000" indent="-180000">
              <a:lnSpc>
                <a:spcPct val="130000"/>
              </a:lnSpc>
              <a:buFontTx/>
              <a:buChar char="-"/>
            </a:pPr>
            <a:r>
              <a:rPr lang="en-US" sz="1600" dirty="0">
                <a:latin typeface="Arial Narrow" panose="020B0606020202030204" pitchFamily="34" charset="0"/>
              </a:rPr>
              <a:t>five countries (CZ, DK, MT, NL, FI) have increases that exceed 6%</a:t>
            </a:r>
            <a:endParaRPr lang="it-IT" sz="1600" dirty="0">
              <a:latin typeface="Arial Narrow" panose="020B0606020202030204" pitchFamily="34" charset="0"/>
            </a:endParaRPr>
          </a:p>
        </p:txBody>
      </p:sp>
      <p:graphicFrame>
        <p:nvGraphicFramePr>
          <p:cNvPr id="5" name="Grafico 4"/>
          <p:cNvGraphicFramePr>
            <a:graphicFrameLocks noGrp="1"/>
          </p:cNvGraphicFramePr>
          <p:nvPr>
            <p:extLst>
              <p:ext uri="{D42A27DB-BD31-4B8C-83A1-F6EECF244321}">
                <p14:modId xmlns:p14="http://schemas.microsoft.com/office/powerpoint/2010/main" val="102598593"/>
              </p:ext>
            </p:extLst>
          </p:nvPr>
        </p:nvGraphicFramePr>
        <p:xfrm>
          <a:off x="363335" y="908721"/>
          <a:ext cx="9126169" cy="42484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19840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472" y="188640"/>
            <a:ext cx="8208912"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2200" dirty="0"/>
              <a:t>EU 28  Long term projection of old age dependency ratio </a:t>
            </a:r>
            <a:r>
              <a:rPr lang="en-US" altLang="it-IT" sz="1400" dirty="0"/>
              <a:t> (</a:t>
            </a:r>
            <a:r>
              <a:rPr lang="en-US" altLang="it-IT" sz="1600" dirty="0"/>
              <a:t>population 65 and over to population 15 to 64 years )</a:t>
            </a:r>
            <a:endParaRPr lang="it-IT" sz="1600" dirty="0"/>
          </a:p>
        </p:txBody>
      </p:sp>
      <p:sp>
        <p:nvSpPr>
          <p:cNvPr id="2" name="Rettangolo 1"/>
          <p:cNvSpPr/>
          <p:nvPr/>
        </p:nvSpPr>
        <p:spPr>
          <a:xfrm>
            <a:off x="344488" y="5085184"/>
            <a:ext cx="9289032" cy="1274195"/>
          </a:xfrm>
          <a:prstGeom prst="rect">
            <a:avLst/>
          </a:prstGeom>
        </p:spPr>
        <p:txBody>
          <a:bodyPr wrap="square">
            <a:spAutoFit/>
          </a:bodyPr>
          <a:lstStyle/>
          <a:p>
            <a:pPr>
              <a:lnSpc>
                <a:spcPct val="120000"/>
              </a:lnSpc>
            </a:pPr>
            <a:r>
              <a:rPr lang="en-US" sz="1600" dirty="0">
                <a:latin typeface="Arial Narrow" panose="020B0606020202030204" pitchFamily="34" charset="0"/>
              </a:rPr>
              <a:t>Based on Eurostat projections up to 2080, for the whole of the EU countries the </a:t>
            </a:r>
            <a:r>
              <a:rPr lang="en-US" sz="1600" b="1" i="1" dirty="0">
                <a:latin typeface="Arial Narrow" panose="020B0606020202030204" pitchFamily="34" charset="0"/>
              </a:rPr>
              <a:t>old age dependency ratio </a:t>
            </a:r>
            <a:r>
              <a:rPr lang="en-US" sz="1600" dirty="0">
                <a:latin typeface="Arial Narrow" panose="020B0606020202030204" pitchFamily="34" charset="0"/>
              </a:rPr>
              <a:t>is expected to increase considerably from a current value of 29,5% to 31,7% in 2020 and to over 52% in the final year. Growth in this period is much more pronounced in the first thirty years (+ 17.6% in 2050) and less rapid in the next thirty years (+ 2% between 2050 and 2080)</a:t>
            </a:r>
            <a:endParaRPr lang="it-IT" sz="1600" dirty="0">
              <a:latin typeface="Arial Narrow" panose="020B0606020202030204" pitchFamily="34" charset="0"/>
            </a:endParaRPr>
          </a:p>
        </p:txBody>
      </p:sp>
      <p:graphicFrame>
        <p:nvGraphicFramePr>
          <p:cNvPr id="6" name="Grafico 5"/>
          <p:cNvGraphicFramePr>
            <a:graphicFrameLocks noGrp="1"/>
          </p:cNvGraphicFramePr>
          <p:nvPr>
            <p:extLst>
              <p:ext uri="{D42A27DB-BD31-4B8C-83A1-F6EECF244321}">
                <p14:modId xmlns:p14="http://schemas.microsoft.com/office/powerpoint/2010/main" val="3366544001"/>
              </p:ext>
            </p:extLst>
          </p:nvPr>
        </p:nvGraphicFramePr>
        <p:xfrm>
          <a:off x="310299" y="1124744"/>
          <a:ext cx="9285402" cy="39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26304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472" y="188640"/>
            <a:ext cx="7776864"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Long term projection of old age dependency ratio</a:t>
            </a:r>
          </a:p>
          <a:p>
            <a:r>
              <a:rPr lang="en-US" altLang="it-IT" sz="1400" dirty="0"/>
              <a:t> (Member States </a:t>
            </a:r>
            <a:r>
              <a:rPr lang="en-US" altLang="it-IT" sz="1600" dirty="0"/>
              <a:t>population 65 and over to population 15 to 64 years )</a:t>
            </a:r>
            <a:endParaRPr lang="it-IT" sz="1600" dirty="0"/>
          </a:p>
        </p:txBody>
      </p:sp>
      <p:sp>
        <p:nvSpPr>
          <p:cNvPr id="2" name="Rettangolo 1"/>
          <p:cNvSpPr/>
          <p:nvPr/>
        </p:nvSpPr>
        <p:spPr>
          <a:xfrm>
            <a:off x="344488" y="5229200"/>
            <a:ext cx="9289032" cy="1003352"/>
          </a:xfrm>
          <a:prstGeom prst="rect">
            <a:avLst/>
          </a:prstGeom>
        </p:spPr>
        <p:txBody>
          <a:bodyPr wrap="square">
            <a:spAutoFit/>
          </a:bodyPr>
          <a:lstStyle/>
          <a:p>
            <a:pPr marL="180000" indent="-180000">
              <a:lnSpc>
                <a:spcPct val="120000"/>
              </a:lnSpc>
              <a:buFont typeface="Arial Narrow" panose="020B0606020202030204" pitchFamily="34" charset="0"/>
              <a:buChar char="–"/>
            </a:pPr>
            <a:r>
              <a:rPr lang="en-US" sz="1600" dirty="0">
                <a:latin typeface="Arial Narrow" panose="020B0606020202030204" pitchFamily="34" charset="0"/>
              </a:rPr>
              <a:t>looking at the ratios for individual countries, we can see that Croatia in 2080 has a value over 6 points above the average and that five other countries (EL, IT, CY, PL, PT) have values even above 60%.</a:t>
            </a:r>
          </a:p>
          <a:p>
            <a:pPr marL="180000" indent="-180000">
              <a:lnSpc>
                <a:spcPct val="130000"/>
              </a:lnSpc>
              <a:buFont typeface="Arial Narrow" panose="020B0606020202030204" pitchFamily="34" charset="0"/>
              <a:buChar char="–"/>
            </a:pPr>
            <a:r>
              <a:rPr lang="en-US" sz="1600" dirty="0">
                <a:latin typeface="Arial Narrow" panose="020B0606020202030204" pitchFamily="34" charset="0"/>
              </a:rPr>
              <a:t>between 2020 and 2080, the highest increases in the ratios (over 30%) can be found in CY, PL, PT, SK,</a:t>
            </a:r>
            <a:endParaRPr lang="it-IT" sz="1600" dirty="0">
              <a:latin typeface="Arial Narrow" panose="020B0606020202030204" pitchFamily="34" charset="0"/>
            </a:endParaRPr>
          </a:p>
        </p:txBody>
      </p:sp>
      <p:graphicFrame>
        <p:nvGraphicFramePr>
          <p:cNvPr id="5" name="Grafico 4"/>
          <p:cNvGraphicFramePr>
            <a:graphicFrameLocks noGrp="1"/>
          </p:cNvGraphicFramePr>
          <p:nvPr>
            <p:extLst>
              <p:ext uri="{D42A27DB-BD31-4B8C-83A1-F6EECF244321}">
                <p14:modId xmlns:p14="http://schemas.microsoft.com/office/powerpoint/2010/main" val="2899985808"/>
              </p:ext>
            </p:extLst>
          </p:nvPr>
        </p:nvGraphicFramePr>
        <p:xfrm>
          <a:off x="310299" y="1052736"/>
          <a:ext cx="9285402" cy="40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3133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0472" y="188640"/>
            <a:ext cx="8136904" cy="648072"/>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dirty="0"/>
              <a:t>The signs of a general slowdown in economic growth</a:t>
            </a:r>
          </a:p>
        </p:txBody>
      </p:sp>
      <p:sp>
        <p:nvSpPr>
          <p:cNvPr id="3" name="Rettangolo 2"/>
          <p:cNvSpPr/>
          <p:nvPr/>
        </p:nvSpPr>
        <p:spPr>
          <a:xfrm>
            <a:off x="776536" y="1124744"/>
            <a:ext cx="8352928" cy="4773614"/>
          </a:xfrm>
          <a:prstGeom prst="rect">
            <a:avLst/>
          </a:prstGeom>
        </p:spPr>
        <p:txBody>
          <a:bodyPr wrap="square">
            <a:spAutoFit/>
          </a:bodyPr>
          <a:lstStyle/>
          <a:p>
            <a:pPr algn="just">
              <a:lnSpc>
                <a:spcPct val="130000"/>
              </a:lnSpc>
            </a:pPr>
            <a:r>
              <a:rPr lang="en-US" dirty="0"/>
              <a:t>The crisis started in the second half of 2007, first financial and then extended to the real sectors of the economy, had a significant impact on the historical trend of growth of the European economies.</a:t>
            </a:r>
          </a:p>
          <a:p>
            <a:pPr algn="just">
              <a:lnSpc>
                <a:spcPct val="130000"/>
              </a:lnSpc>
            </a:pPr>
            <a:endParaRPr lang="en-US" dirty="0"/>
          </a:p>
          <a:p>
            <a:pPr algn="just">
              <a:lnSpc>
                <a:spcPct val="130000"/>
              </a:lnSpc>
            </a:pPr>
            <a:r>
              <a:rPr lang="en-US" dirty="0"/>
              <a:t>Among the peculiar aspects of this crisis, that have required a large amount of wide-ranging analysis, there is certainly its duration, much longer than the previous economic slowdowns occurred after World War II, and its intensity to be assessed in terms of the percentage decline in GDP growth rates. </a:t>
            </a:r>
          </a:p>
          <a:p>
            <a:pPr algn="just">
              <a:lnSpc>
                <a:spcPct val="130000"/>
              </a:lnSpc>
            </a:pPr>
            <a:endParaRPr lang="en-US" dirty="0"/>
          </a:p>
          <a:p>
            <a:pPr algn="just">
              <a:lnSpc>
                <a:spcPct val="130000"/>
              </a:lnSpc>
            </a:pPr>
            <a:r>
              <a:rPr lang="en-US" dirty="0"/>
              <a:t>There is, however, a third distinctive feature that is emerging in these years following the most acute phase of the crisis and which is the difficulty of most European countries to regain GDP growth rates comparable to those before the crisis itself.</a:t>
            </a:r>
            <a:endParaRPr lang="it-IT" dirty="0"/>
          </a:p>
        </p:txBody>
      </p:sp>
    </p:spTree>
    <p:extLst>
      <p:ext uri="{BB962C8B-B14F-4D97-AF65-F5344CB8AC3E}">
        <p14:creationId xmlns:p14="http://schemas.microsoft.com/office/powerpoint/2010/main" val="1492698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3797</TotalTime>
  <Words>3524</Words>
  <Application>Microsoft Office PowerPoint</Application>
  <PresentationFormat>A4 Paper (210x297 mm)</PresentationFormat>
  <Paragraphs>396</Paragraphs>
  <Slides>25</Slides>
  <Notes>19</Notes>
  <HiddenSlides>0</HiddenSlides>
  <MMClips>0</MMClips>
  <ScaleCrop>false</ScaleCrop>
  <HeadingPairs>
    <vt:vector size="10"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ariant>
        <vt:lpstr>Custom Shows</vt:lpstr>
      </vt:variant>
      <vt:variant>
        <vt:i4>1</vt:i4>
      </vt:variant>
    </vt:vector>
  </HeadingPairs>
  <TitlesOfParts>
    <vt:vector size="35" baseType="lpstr">
      <vt:lpstr>Optane</vt:lpstr>
      <vt:lpstr>宋体</vt:lpstr>
      <vt:lpstr>Arial</vt:lpstr>
      <vt:lpstr>Arial Narrow</vt:lpstr>
      <vt:lpstr>Calibri</vt:lpstr>
      <vt:lpstr>Verdana</vt:lpstr>
      <vt:lpstr>Wingdings</vt:lpstr>
      <vt:lpstr>SPRP_Correct Power Point Template v1</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Differences of pension rules for insured workers</vt:lpstr>
      <vt:lpstr>Stronger aversion of voters for privileged rules</vt:lpstr>
      <vt:lpstr>PowerPoint Presentation</vt:lpstr>
      <vt:lpstr>PowerPoint Presentation</vt:lpstr>
      <vt:lpstr>PowerPoint Presentation</vt:lpstr>
      <vt:lpstr>How parametric changes reduce the pension benefit</vt:lpstr>
      <vt:lpstr>PowerPoint Presentation</vt:lpstr>
      <vt:lpstr>PowerPoint Presentation</vt:lpstr>
      <vt:lpstr>UE 28  Current and future retirement age</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马岚</cp:lastModifiedBy>
  <cp:revision>123</cp:revision>
  <cp:lastPrinted>2015-01-26T19:32:44Z</cp:lastPrinted>
  <dcterms:created xsi:type="dcterms:W3CDTF">2015-09-07T02:11:56Z</dcterms:created>
  <dcterms:modified xsi:type="dcterms:W3CDTF">2017-09-13T11:42:50Z</dcterms:modified>
</cp:coreProperties>
</file>