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53"/>
  </p:notesMasterIdLst>
  <p:handoutMasterIdLst>
    <p:handoutMasterId r:id="rId54"/>
  </p:handoutMasterIdLst>
  <p:sldIdLst>
    <p:sldId id="1229" r:id="rId2"/>
    <p:sldId id="1352" r:id="rId3"/>
    <p:sldId id="1322" r:id="rId4"/>
    <p:sldId id="1353" r:id="rId5"/>
    <p:sldId id="1321" r:id="rId6"/>
    <p:sldId id="1355" r:id="rId7"/>
    <p:sldId id="1323" r:id="rId8"/>
    <p:sldId id="1356" r:id="rId9"/>
    <p:sldId id="1324" r:id="rId10"/>
    <p:sldId id="1357" r:id="rId11"/>
    <p:sldId id="1329" r:id="rId12"/>
    <p:sldId id="1358" r:id="rId13"/>
    <p:sldId id="1325" r:id="rId14"/>
    <p:sldId id="1377" r:id="rId15"/>
    <p:sldId id="1330" r:id="rId16"/>
    <p:sldId id="1359" r:id="rId17"/>
    <p:sldId id="1351" r:id="rId18"/>
    <p:sldId id="1360" r:id="rId19"/>
    <p:sldId id="1326" r:id="rId20"/>
    <p:sldId id="1361" r:id="rId21"/>
    <p:sldId id="1331" r:id="rId22"/>
    <p:sldId id="1362" r:id="rId23"/>
    <p:sldId id="1333" r:id="rId24"/>
    <p:sldId id="1363" r:id="rId25"/>
    <p:sldId id="1327" r:id="rId26"/>
    <p:sldId id="1364" r:id="rId27"/>
    <p:sldId id="1332" r:id="rId28"/>
    <p:sldId id="1365" r:id="rId29"/>
    <p:sldId id="1347" r:id="rId30"/>
    <p:sldId id="1366" r:id="rId31"/>
    <p:sldId id="1348" r:id="rId32"/>
    <p:sldId id="1367" r:id="rId33"/>
    <p:sldId id="1349" r:id="rId34"/>
    <p:sldId id="1368" r:id="rId35"/>
    <p:sldId id="1350" r:id="rId36"/>
    <p:sldId id="1369" r:id="rId37"/>
    <p:sldId id="1334" r:id="rId38"/>
    <p:sldId id="1370" r:id="rId39"/>
    <p:sldId id="1335" r:id="rId40"/>
    <p:sldId id="1371" r:id="rId41"/>
    <p:sldId id="1346" r:id="rId42"/>
    <p:sldId id="1372" r:id="rId43"/>
    <p:sldId id="1338" r:id="rId44"/>
    <p:sldId id="1373" r:id="rId45"/>
    <p:sldId id="1339" r:id="rId46"/>
    <p:sldId id="1374" r:id="rId47"/>
    <p:sldId id="1340" r:id="rId48"/>
    <p:sldId id="1376" r:id="rId49"/>
    <p:sldId id="1345" r:id="rId50"/>
    <p:sldId id="1375" r:id="rId51"/>
    <p:sldId id="1328" r:id="rId52"/>
  </p:sldIdLst>
  <p:sldSz cx="9906000" cy="6858000" type="A4"/>
  <p:notesSz cx="6797675" cy="9928225"/>
  <p:custShowLst>
    <p:custShow name="Custom Show 1" id="0">
      <p:sldLst/>
    </p:custShow>
  </p:custShowLst>
  <p:custDataLst>
    <p:tags r:id="rId5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 id="2" name="Utente Windows" initials="UW" lastIdx="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06" autoAdjust="0"/>
    <p:restoredTop sz="95238" autoAdjust="0"/>
  </p:normalViewPr>
  <p:slideViewPr>
    <p:cSldViewPr>
      <p:cViewPr varScale="1">
        <p:scale>
          <a:sx n="68" d="100"/>
          <a:sy n="68" d="100"/>
        </p:scale>
        <p:origin x="1662" y="7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51" d="100"/>
          <a:sy n="51" d="100"/>
        </p:scale>
        <p:origin x="-3006"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6134" cy="49791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9956" y="3"/>
            <a:ext cx="2946134" cy="49791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8/24/2017</a:t>
            </a:fld>
            <a:endParaRPr lang="en-US" dirty="0"/>
          </a:p>
        </p:txBody>
      </p:sp>
      <p:sp>
        <p:nvSpPr>
          <p:cNvPr id="4" name="Footer Placeholder 3"/>
          <p:cNvSpPr>
            <a:spLocks noGrp="1"/>
          </p:cNvSpPr>
          <p:nvPr>
            <p:ph type="ftr" sz="quarter" idx="2"/>
          </p:nvPr>
        </p:nvSpPr>
        <p:spPr bwMode="auto">
          <a:xfrm>
            <a:off x="1" y="9428725"/>
            <a:ext cx="2946134" cy="49791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9956" y="9428725"/>
            <a:ext cx="2946134" cy="49791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6134" cy="49791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9956" y="3"/>
            <a:ext cx="2946134" cy="497918"/>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8/24/2017</a:t>
            </a:fld>
            <a:endParaRPr lang="en-US" dirty="0"/>
          </a:p>
        </p:txBody>
      </p:sp>
      <p:sp>
        <p:nvSpPr>
          <p:cNvPr id="4" name="Slide Image Placeholder 3"/>
          <p:cNvSpPr>
            <a:spLocks noGrp="1" noRot="1" noChangeAspect="1"/>
          </p:cNvSpPr>
          <p:nvPr>
            <p:ph type="sldImg" idx="2"/>
          </p:nvPr>
        </p:nvSpPr>
        <p:spPr>
          <a:xfrm>
            <a:off x="712788" y="747713"/>
            <a:ext cx="5373687" cy="3719512"/>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80246" y="4717536"/>
            <a:ext cx="5437188" cy="4466986"/>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428725"/>
            <a:ext cx="2946134" cy="49791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9956" y="9428725"/>
            <a:ext cx="2946134" cy="497918"/>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12</a:t>
            </a:fld>
            <a:endParaRPr lang="en-US"/>
          </a:p>
        </p:txBody>
      </p:sp>
    </p:spTree>
    <p:extLst>
      <p:ext uri="{BB962C8B-B14F-4D97-AF65-F5344CB8AC3E}">
        <p14:creationId xmlns:p14="http://schemas.microsoft.com/office/powerpoint/2010/main" val="4130181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13</a:t>
            </a:fld>
            <a:endParaRPr lang="en-US"/>
          </a:p>
        </p:txBody>
      </p:sp>
    </p:spTree>
    <p:extLst>
      <p:ext uri="{BB962C8B-B14F-4D97-AF65-F5344CB8AC3E}">
        <p14:creationId xmlns:p14="http://schemas.microsoft.com/office/powerpoint/2010/main" val="4230616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14</a:t>
            </a:fld>
            <a:endParaRPr lang="en-US"/>
          </a:p>
        </p:txBody>
      </p:sp>
    </p:spTree>
    <p:extLst>
      <p:ext uri="{BB962C8B-B14F-4D97-AF65-F5344CB8AC3E}">
        <p14:creationId xmlns:p14="http://schemas.microsoft.com/office/powerpoint/2010/main" val="42306168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15</a:t>
            </a:fld>
            <a:endParaRPr lang="en-US"/>
          </a:p>
        </p:txBody>
      </p:sp>
    </p:spTree>
    <p:extLst>
      <p:ext uri="{BB962C8B-B14F-4D97-AF65-F5344CB8AC3E}">
        <p14:creationId xmlns:p14="http://schemas.microsoft.com/office/powerpoint/2010/main" val="2634716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16</a:t>
            </a:fld>
            <a:endParaRPr lang="en-US"/>
          </a:p>
        </p:txBody>
      </p:sp>
    </p:spTree>
    <p:extLst>
      <p:ext uri="{BB962C8B-B14F-4D97-AF65-F5344CB8AC3E}">
        <p14:creationId xmlns:p14="http://schemas.microsoft.com/office/powerpoint/2010/main" val="2634716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19</a:t>
            </a:fld>
            <a:endParaRPr lang="en-US"/>
          </a:p>
        </p:txBody>
      </p:sp>
    </p:spTree>
    <p:extLst>
      <p:ext uri="{BB962C8B-B14F-4D97-AF65-F5344CB8AC3E}">
        <p14:creationId xmlns:p14="http://schemas.microsoft.com/office/powerpoint/2010/main" val="2226715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20</a:t>
            </a:fld>
            <a:endParaRPr lang="en-US"/>
          </a:p>
        </p:txBody>
      </p:sp>
    </p:spTree>
    <p:extLst>
      <p:ext uri="{BB962C8B-B14F-4D97-AF65-F5344CB8AC3E}">
        <p14:creationId xmlns:p14="http://schemas.microsoft.com/office/powerpoint/2010/main" val="2226715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21</a:t>
            </a:fld>
            <a:endParaRPr lang="en-US"/>
          </a:p>
        </p:txBody>
      </p:sp>
    </p:spTree>
    <p:extLst>
      <p:ext uri="{BB962C8B-B14F-4D97-AF65-F5344CB8AC3E}">
        <p14:creationId xmlns:p14="http://schemas.microsoft.com/office/powerpoint/2010/main" val="20457045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22</a:t>
            </a:fld>
            <a:endParaRPr lang="en-US"/>
          </a:p>
        </p:txBody>
      </p:sp>
    </p:spTree>
    <p:extLst>
      <p:ext uri="{BB962C8B-B14F-4D97-AF65-F5344CB8AC3E}">
        <p14:creationId xmlns:p14="http://schemas.microsoft.com/office/powerpoint/2010/main" val="2045704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23</a:t>
            </a:fld>
            <a:endParaRPr lang="en-US"/>
          </a:p>
        </p:txBody>
      </p:sp>
    </p:spTree>
    <p:extLst>
      <p:ext uri="{BB962C8B-B14F-4D97-AF65-F5344CB8AC3E}">
        <p14:creationId xmlns:p14="http://schemas.microsoft.com/office/powerpoint/2010/main" val="1796100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24</a:t>
            </a:fld>
            <a:endParaRPr lang="en-US"/>
          </a:p>
        </p:txBody>
      </p:sp>
    </p:spTree>
    <p:extLst>
      <p:ext uri="{BB962C8B-B14F-4D97-AF65-F5344CB8AC3E}">
        <p14:creationId xmlns:p14="http://schemas.microsoft.com/office/powerpoint/2010/main" val="17961008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25</a:t>
            </a:fld>
            <a:endParaRPr lang="en-US"/>
          </a:p>
        </p:txBody>
      </p:sp>
    </p:spTree>
    <p:extLst>
      <p:ext uri="{BB962C8B-B14F-4D97-AF65-F5344CB8AC3E}">
        <p14:creationId xmlns:p14="http://schemas.microsoft.com/office/powerpoint/2010/main" val="3221346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26</a:t>
            </a:fld>
            <a:endParaRPr lang="en-US"/>
          </a:p>
        </p:txBody>
      </p:sp>
    </p:spTree>
    <p:extLst>
      <p:ext uri="{BB962C8B-B14F-4D97-AF65-F5344CB8AC3E}">
        <p14:creationId xmlns:p14="http://schemas.microsoft.com/office/powerpoint/2010/main" val="32213464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27</a:t>
            </a:fld>
            <a:endParaRPr lang="en-US"/>
          </a:p>
        </p:txBody>
      </p:sp>
    </p:spTree>
    <p:extLst>
      <p:ext uri="{BB962C8B-B14F-4D97-AF65-F5344CB8AC3E}">
        <p14:creationId xmlns:p14="http://schemas.microsoft.com/office/powerpoint/2010/main" val="36625596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28</a:t>
            </a:fld>
            <a:endParaRPr lang="en-US"/>
          </a:p>
        </p:txBody>
      </p:sp>
    </p:spTree>
    <p:extLst>
      <p:ext uri="{BB962C8B-B14F-4D97-AF65-F5344CB8AC3E}">
        <p14:creationId xmlns:p14="http://schemas.microsoft.com/office/powerpoint/2010/main" val="36625596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dirty="0"/>
          </a:p>
        </p:txBody>
      </p:sp>
      <p:sp>
        <p:nvSpPr>
          <p:cNvPr id="2355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3BF553A-8471-46BC-AAF3-DDBEDE3D4A03}" type="slidenum">
              <a:rPr lang="it-IT" altLang="it-IT"/>
              <a:pPr fontAlgn="base">
                <a:spcBef>
                  <a:spcPct val="0"/>
                </a:spcBef>
                <a:spcAft>
                  <a:spcPct val="0"/>
                </a:spcAft>
              </a:pPr>
              <a:t>29</a:t>
            </a:fld>
            <a:endParaRPr lang="it-IT" altLang="it-IT"/>
          </a:p>
        </p:txBody>
      </p:sp>
    </p:spTree>
    <p:extLst>
      <p:ext uri="{BB962C8B-B14F-4D97-AF65-F5344CB8AC3E}">
        <p14:creationId xmlns:p14="http://schemas.microsoft.com/office/powerpoint/2010/main" val="18757365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355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dirty="0"/>
          </a:p>
        </p:txBody>
      </p:sp>
      <p:sp>
        <p:nvSpPr>
          <p:cNvPr id="2355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3BF553A-8471-46BC-AAF3-DDBEDE3D4A03}" type="slidenum">
              <a:rPr lang="it-IT" altLang="it-IT"/>
              <a:pPr fontAlgn="base">
                <a:spcBef>
                  <a:spcPct val="0"/>
                </a:spcBef>
                <a:spcAft>
                  <a:spcPct val="0"/>
                </a:spcAft>
              </a:pPr>
              <a:t>30</a:t>
            </a:fld>
            <a:endParaRPr lang="it-IT" altLang="it-IT"/>
          </a:p>
        </p:txBody>
      </p:sp>
    </p:spTree>
    <p:extLst>
      <p:ext uri="{BB962C8B-B14F-4D97-AF65-F5344CB8AC3E}">
        <p14:creationId xmlns:p14="http://schemas.microsoft.com/office/powerpoint/2010/main" val="18757365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5604"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88C670-30B4-4705-A335-46AD3526AE2E}" type="slidenum">
              <a:rPr lang="it-IT" altLang="it-IT"/>
              <a:pPr fontAlgn="base">
                <a:spcBef>
                  <a:spcPct val="0"/>
                </a:spcBef>
                <a:spcAft>
                  <a:spcPct val="0"/>
                </a:spcAft>
              </a:pPr>
              <a:t>31</a:t>
            </a:fld>
            <a:endParaRPr lang="it-IT" altLang="it-IT"/>
          </a:p>
        </p:txBody>
      </p:sp>
    </p:spTree>
    <p:extLst>
      <p:ext uri="{BB962C8B-B14F-4D97-AF65-F5344CB8AC3E}">
        <p14:creationId xmlns:p14="http://schemas.microsoft.com/office/powerpoint/2010/main" val="15030310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5603"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5604"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88C670-30B4-4705-A335-46AD3526AE2E}" type="slidenum">
              <a:rPr lang="it-IT" altLang="it-IT"/>
              <a:pPr fontAlgn="base">
                <a:spcBef>
                  <a:spcPct val="0"/>
                </a:spcBef>
                <a:spcAft>
                  <a:spcPct val="0"/>
                </a:spcAft>
              </a:pPr>
              <a:t>32</a:t>
            </a:fld>
            <a:endParaRPr lang="it-IT" altLang="it-IT"/>
          </a:p>
        </p:txBody>
      </p:sp>
    </p:spTree>
    <p:extLst>
      <p:ext uri="{BB962C8B-B14F-4D97-AF65-F5344CB8AC3E}">
        <p14:creationId xmlns:p14="http://schemas.microsoft.com/office/powerpoint/2010/main" val="15030310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765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7652"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2AA1993-4DB8-4BB3-9DF7-FD5C83F86F8B}" type="slidenum">
              <a:rPr lang="it-IT" altLang="it-IT"/>
              <a:pPr fontAlgn="base">
                <a:spcBef>
                  <a:spcPct val="0"/>
                </a:spcBef>
                <a:spcAft>
                  <a:spcPct val="0"/>
                </a:spcAft>
              </a:pPr>
              <a:t>33</a:t>
            </a:fld>
            <a:endParaRPr lang="it-IT" altLang="it-IT"/>
          </a:p>
        </p:txBody>
      </p:sp>
    </p:spTree>
    <p:extLst>
      <p:ext uri="{BB962C8B-B14F-4D97-AF65-F5344CB8AC3E}">
        <p14:creationId xmlns:p14="http://schemas.microsoft.com/office/powerpoint/2010/main" val="1395667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765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7652"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2AA1993-4DB8-4BB3-9DF7-FD5C83F86F8B}" type="slidenum">
              <a:rPr lang="it-IT" altLang="it-IT"/>
              <a:pPr fontAlgn="base">
                <a:spcBef>
                  <a:spcPct val="0"/>
                </a:spcBef>
                <a:spcAft>
                  <a:spcPct val="0"/>
                </a:spcAft>
              </a:pPr>
              <a:t>34</a:t>
            </a:fld>
            <a:endParaRPr lang="it-IT" altLang="it-IT"/>
          </a:p>
        </p:txBody>
      </p:sp>
    </p:spTree>
    <p:extLst>
      <p:ext uri="{BB962C8B-B14F-4D97-AF65-F5344CB8AC3E}">
        <p14:creationId xmlns:p14="http://schemas.microsoft.com/office/powerpoint/2010/main" val="13956673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9700"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DC7F63-22A6-4A1C-BCF7-958CED3A54B3}" type="slidenum">
              <a:rPr lang="it-IT" altLang="it-IT"/>
              <a:pPr fontAlgn="base">
                <a:spcBef>
                  <a:spcPct val="0"/>
                </a:spcBef>
                <a:spcAft>
                  <a:spcPct val="0"/>
                </a:spcAft>
              </a:pPr>
              <a:t>35</a:t>
            </a:fld>
            <a:endParaRPr lang="it-IT" altLang="it-IT"/>
          </a:p>
        </p:txBody>
      </p:sp>
    </p:spTree>
    <p:extLst>
      <p:ext uri="{BB962C8B-B14F-4D97-AF65-F5344CB8AC3E}">
        <p14:creationId xmlns:p14="http://schemas.microsoft.com/office/powerpoint/2010/main" val="4188219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969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it-IT" altLang="it-IT"/>
          </a:p>
        </p:txBody>
      </p:sp>
      <p:sp>
        <p:nvSpPr>
          <p:cNvPr id="29700"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DC7F63-22A6-4A1C-BCF7-958CED3A54B3}" type="slidenum">
              <a:rPr lang="it-IT" altLang="it-IT"/>
              <a:pPr fontAlgn="base">
                <a:spcBef>
                  <a:spcPct val="0"/>
                </a:spcBef>
                <a:spcAft>
                  <a:spcPct val="0"/>
                </a:spcAft>
              </a:pPr>
              <a:t>36</a:t>
            </a:fld>
            <a:endParaRPr lang="it-IT" altLang="it-IT"/>
          </a:p>
        </p:txBody>
      </p:sp>
    </p:spTree>
    <p:extLst>
      <p:ext uri="{BB962C8B-B14F-4D97-AF65-F5344CB8AC3E}">
        <p14:creationId xmlns:p14="http://schemas.microsoft.com/office/powerpoint/2010/main" val="4188219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37</a:t>
            </a:fld>
            <a:endParaRPr lang="en-US"/>
          </a:p>
        </p:txBody>
      </p:sp>
    </p:spTree>
    <p:extLst>
      <p:ext uri="{BB962C8B-B14F-4D97-AF65-F5344CB8AC3E}">
        <p14:creationId xmlns:p14="http://schemas.microsoft.com/office/powerpoint/2010/main" val="13402847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38</a:t>
            </a:fld>
            <a:endParaRPr lang="en-US"/>
          </a:p>
        </p:txBody>
      </p:sp>
    </p:spTree>
    <p:extLst>
      <p:ext uri="{BB962C8B-B14F-4D97-AF65-F5344CB8AC3E}">
        <p14:creationId xmlns:p14="http://schemas.microsoft.com/office/powerpoint/2010/main" val="134028473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39</a:t>
            </a:fld>
            <a:endParaRPr lang="en-US"/>
          </a:p>
        </p:txBody>
      </p:sp>
    </p:spTree>
    <p:extLst>
      <p:ext uri="{BB962C8B-B14F-4D97-AF65-F5344CB8AC3E}">
        <p14:creationId xmlns:p14="http://schemas.microsoft.com/office/powerpoint/2010/main" val="3567161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40</a:t>
            </a:fld>
            <a:endParaRPr lang="en-US"/>
          </a:p>
        </p:txBody>
      </p:sp>
    </p:spTree>
    <p:extLst>
      <p:ext uri="{BB962C8B-B14F-4D97-AF65-F5344CB8AC3E}">
        <p14:creationId xmlns:p14="http://schemas.microsoft.com/office/powerpoint/2010/main" val="35671617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43</a:t>
            </a:fld>
            <a:endParaRPr lang="en-US"/>
          </a:p>
        </p:txBody>
      </p:sp>
    </p:spTree>
    <p:extLst>
      <p:ext uri="{BB962C8B-B14F-4D97-AF65-F5344CB8AC3E}">
        <p14:creationId xmlns:p14="http://schemas.microsoft.com/office/powerpoint/2010/main" val="28316991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44</a:t>
            </a:fld>
            <a:endParaRPr lang="en-US"/>
          </a:p>
        </p:txBody>
      </p:sp>
    </p:spTree>
    <p:extLst>
      <p:ext uri="{BB962C8B-B14F-4D97-AF65-F5344CB8AC3E}">
        <p14:creationId xmlns:p14="http://schemas.microsoft.com/office/powerpoint/2010/main" val="283169916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45</a:t>
            </a:fld>
            <a:endParaRPr lang="en-US"/>
          </a:p>
        </p:txBody>
      </p:sp>
    </p:spTree>
    <p:extLst>
      <p:ext uri="{BB962C8B-B14F-4D97-AF65-F5344CB8AC3E}">
        <p14:creationId xmlns:p14="http://schemas.microsoft.com/office/powerpoint/2010/main" val="3668012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6</a:t>
            </a:fld>
            <a:endParaRPr lang="en-US"/>
          </a:p>
        </p:txBody>
      </p:sp>
    </p:spTree>
    <p:extLst>
      <p:ext uri="{BB962C8B-B14F-4D97-AF65-F5344CB8AC3E}">
        <p14:creationId xmlns:p14="http://schemas.microsoft.com/office/powerpoint/2010/main" val="42883768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46</a:t>
            </a:fld>
            <a:endParaRPr lang="en-US"/>
          </a:p>
        </p:txBody>
      </p:sp>
    </p:spTree>
    <p:extLst>
      <p:ext uri="{BB962C8B-B14F-4D97-AF65-F5344CB8AC3E}">
        <p14:creationId xmlns:p14="http://schemas.microsoft.com/office/powerpoint/2010/main" val="36680126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47</a:t>
            </a:fld>
            <a:endParaRPr lang="en-US"/>
          </a:p>
        </p:txBody>
      </p:sp>
    </p:spTree>
    <p:extLst>
      <p:ext uri="{BB962C8B-B14F-4D97-AF65-F5344CB8AC3E}">
        <p14:creationId xmlns:p14="http://schemas.microsoft.com/office/powerpoint/2010/main" val="20567735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48</a:t>
            </a:fld>
            <a:endParaRPr lang="en-US"/>
          </a:p>
        </p:txBody>
      </p:sp>
    </p:spTree>
    <p:extLst>
      <p:ext uri="{BB962C8B-B14F-4D97-AF65-F5344CB8AC3E}">
        <p14:creationId xmlns:p14="http://schemas.microsoft.com/office/powerpoint/2010/main" val="205677355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49</a:t>
            </a:fld>
            <a:endParaRPr lang="en-US"/>
          </a:p>
        </p:txBody>
      </p:sp>
    </p:spTree>
    <p:extLst>
      <p:ext uri="{BB962C8B-B14F-4D97-AF65-F5344CB8AC3E}">
        <p14:creationId xmlns:p14="http://schemas.microsoft.com/office/powerpoint/2010/main" val="204417142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50</a:t>
            </a:fld>
            <a:endParaRPr lang="en-US"/>
          </a:p>
        </p:txBody>
      </p:sp>
    </p:spTree>
    <p:extLst>
      <p:ext uri="{BB962C8B-B14F-4D97-AF65-F5344CB8AC3E}">
        <p14:creationId xmlns:p14="http://schemas.microsoft.com/office/powerpoint/2010/main" val="20441714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51</a:t>
            </a:fld>
            <a:endParaRPr lang="en-US"/>
          </a:p>
        </p:txBody>
      </p:sp>
    </p:spTree>
    <p:extLst>
      <p:ext uri="{BB962C8B-B14F-4D97-AF65-F5344CB8AC3E}">
        <p14:creationId xmlns:p14="http://schemas.microsoft.com/office/powerpoint/2010/main" val="3797301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7</a:t>
            </a:fld>
            <a:endParaRPr lang="en-US"/>
          </a:p>
        </p:txBody>
      </p:sp>
    </p:spTree>
    <p:extLst>
      <p:ext uri="{BB962C8B-B14F-4D97-AF65-F5344CB8AC3E}">
        <p14:creationId xmlns:p14="http://schemas.microsoft.com/office/powerpoint/2010/main" val="2794598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8</a:t>
            </a:fld>
            <a:endParaRPr lang="en-US"/>
          </a:p>
        </p:txBody>
      </p:sp>
    </p:spTree>
    <p:extLst>
      <p:ext uri="{BB962C8B-B14F-4D97-AF65-F5344CB8AC3E}">
        <p14:creationId xmlns:p14="http://schemas.microsoft.com/office/powerpoint/2010/main" val="279459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9</a:t>
            </a:fld>
            <a:endParaRPr lang="en-US"/>
          </a:p>
        </p:txBody>
      </p:sp>
    </p:spTree>
    <p:extLst>
      <p:ext uri="{BB962C8B-B14F-4D97-AF65-F5344CB8AC3E}">
        <p14:creationId xmlns:p14="http://schemas.microsoft.com/office/powerpoint/2010/main" val="2972088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10</a:t>
            </a:fld>
            <a:endParaRPr lang="en-US"/>
          </a:p>
        </p:txBody>
      </p:sp>
    </p:spTree>
    <p:extLst>
      <p:ext uri="{BB962C8B-B14F-4D97-AF65-F5344CB8AC3E}">
        <p14:creationId xmlns:p14="http://schemas.microsoft.com/office/powerpoint/2010/main" val="2972088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Slide Number Placeholder 3"/>
          <p:cNvSpPr>
            <a:spLocks noGrp="1"/>
          </p:cNvSpPr>
          <p:nvPr>
            <p:ph type="sldNum" sz="quarter" idx="10"/>
          </p:nvPr>
        </p:nvSpPr>
        <p:spPr/>
        <p:txBody>
          <a:bodyPr/>
          <a:lstStyle/>
          <a:p>
            <a:pPr>
              <a:defRPr/>
            </a:pPr>
            <a:fld id="{B9DF5CB4-1F12-4B4C-891B-F676007582BC}" type="slidenum">
              <a:rPr lang="en-US" smtClean="0"/>
              <a:pPr>
                <a:defRPr/>
              </a:pPr>
              <a:t>11</a:t>
            </a:fld>
            <a:endParaRPr lang="en-US"/>
          </a:p>
        </p:txBody>
      </p:sp>
    </p:spTree>
    <p:extLst>
      <p:ext uri="{BB962C8B-B14F-4D97-AF65-F5344CB8AC3E}">
        <p14:creationId xmlns:p14="http://schemas.microsoft.com/office/powerpoint/2010/main" val="41301811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3980"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altLang="zh-CN"/>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a:solidFill>
                  <a:schemeClr val="tx1">
                    <a:lumMod val="75000"/>
                    <a:lumOff val="25000"/>
                  </a:schemeClr>
                </a:solidFill>
                <a:latin typeface="Optane" pitchFamily="2" charset="0"/>
                <a:cs typeface="Arial" charset="0"/>
              </a:rPr>
              <a:t>BOZZA</a:t>
            </a:r>
            <a:r>
              <a:rPr lang="en-US" sz="1800" b="1" i="1" u="sng" baseline="0" dirty="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altLang="zh-CN"/>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62860" y="0"/>
            <a:ext cx="3599688" cy="3599688"/>
          </a:xfrm>
          <a:prstGeom prst="rect">
            <a:avLst/>
          </a:prstGeom>
        </p:spPr>
      </p:pic>
    </p:spTree>
    <p:extLst>
      <p:ext uri="{BB962C8B-B14F-4D97-AF65-F5344CB8AC3E}">
        <p14:creationId xmlns:p14="http://schemas.microsoft.com/office/powerpoint/2010/main" val="410834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altLang="zh-CN"/>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altLang="zh-CN"/>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altLang="zh-CN"/>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a:t>Click icon to add picture</a:t>
            </a:r>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24/08/2017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a:t>EY_IDEA MANAGEMENT_V0.5.PPTX</a:t>
            </a:r>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714178" name="Picture 2"/>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455525" y="0"/>
            <a:ext cx="908650" cy="9086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altLang="zh-CN"/>
              <a:t>Click to edit Master title style</a:t>
            </a:r>
            <a:endParaRPr lang="it-IT" dirty="0"/>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24/08/2017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908650"/>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2277547"/>
          </a:xfrm>
          <a:prstGeom prst="rect">
            <a:avLst/>
          </a:prstGeom>
        </p:spPr>
        <p:txBody>
          <a:bodyPr wrap="square" lIns="36000" tIns="0" rIns="36000" bIns="0">
            <a:spAutoFit/>
          </a:bodyPr>
          <a:lstStyle/>
          <a:p>
            <a:pPr algn="ctr" defTabSz="457200" eaLnBrk="0" hangingPunct="0">
              <a:buClr>
                <a:srgbClr val="FFC000"/>
              </a:buClr>
              <a:buSzPct val="85000"/>
              <a:defRPr/>
            </a:pPr>
            <a:r>
              <a:rPr lang="en-GB" sz="3600" dirty="0">
                <a:latin typeface="Arial" panose="020B0604020202020204" pitchFamily="34" charset="0"/>
                <a:ea typeface="Arial Unicode MS" panose="020B0604020202020204" pitchFamily="34" charset="-122"/>
                <a:cs typeface="Arial" panose="020B0604020202020204" pitchFamily="34" charset="0"/>
              </a:rPr>
              <a:t> The Social Assistance Registry: a functional database for enhanced control</a:t>
            </a:r>
          </a:p>
          <a:p>
            <a:pPr algn="ctr" defTabSz="457200" eaLnBrk="0" fontAlgn="auto" hangingPunct="0">
              <a:spcBef>
                <a:spcPts val="0"/>
              </a:spcBef>
              <a:spcAft>
                <a:spcPts val="1200"/>
              </a:spcAft>
              <a:buClr>
                <a:srgbClr val="FFC000"/>
              </a:buClr>
              <a:buSzPct val="85000"/>
              <a:defRPr/>
            </a:pPr>
            <a:endParaRPr lang="it-IT" sz="800" b="1" noProof="1">
              <a:solidFill>
                <a:schemeClr val="tx1">
                  <a:lumMod val="85000"/>
                  <a:lumOff val="15000"/>
                </a:schemeClr>
              </a:solidFill>
              <a:latin typeface="Optane" pitchFamily="2" charset="0"/>
            </a:endParaRPr>
          </a:p>
          <a:p>
            <a:pPr algn="ctr"/>
            <a:endParaRPr lang="en-US" altLang="zh-CN" sz="4400" dirty="0">
              <a:cs typeface="Arial" panose="020B0604020202020204" pitchFamily="34" charset="0"/>
            </a:endParaRPr>
          </a:p>
          <a:p>
            <a:pPr algn="ctr"/>
            <a:r>
              <a:rPr lang="en-US" altLang="zh-CN" sz="1400" b="1" dirty="0">
                <a:latin typeface="Arial" panose="020B0604020202020204" pitchFamily="34" charset="0"/>
                <a:ea typeface="宋体" panose="02010600030101010101" pitchFamily="2" charset="-122"/>
                <a:cs typeface="Arial" panose="020B0604020202020204" pitchFamily="34" charset="0"/>
              </a:rPr>
              <a:t>China, August</a:t>
            </a:r>
            <a:r>
              <a:rPr lang="pl-PL" altLang="zh-CN" sz="1400" b="1" dirty="0">
                <a:latin typeface="Arial" panose="020B0604020202020204" pitchFamily="34" charset="0"/>
                <a:ea typeface="宋体" panose="02010600030101010101" pitchFamily="2" charset="-122"/>
                <a:cs typeface="Arial" panose="020B0604020202020204" pitchFamily="34" charset="0"/>
              </a:rPr>
              <a:t> </a:t>
            </a:r>
            <a:r>
              <a:rPr lang="en-US" altLang="zh-CN" sz="1400" b="1" dirty="0">
                <a:latin typeface="Arial" panose="020B0604020202020204" pitchFamily="34" charset="0"/>
                <a:ea typeface="宋体" panose="02010600030101010101" pitchFamily="2" charset="-122"/>
                <a:cs typeface="Arial" panose="020B0604020202020204" pitchFamily="34" charset="0"/>
              </a:rPr>
              <a:t>29th</a:t>
            </a:r>
            <a:r>
              <a:rPr lang="pl-PL" altLang="zh-CN" sz="1400" b="1" dirty="0">
                <a:latin typeface="Arial" panose="020B0604020202020204" pitchFamily="34" charset="0"/>
                <a:ea typeface="宋体" panose="02010600030101010101" pitchFamily="2" charset="-122"/>
                <a:cs typeface="Arial" panose="020B0604020202020204" pitchFamily="34" charset="0"/>
              </a:rPr>
              <a:t>, 201</a:t>
            </a:r>
            <a:r>
              <a:rPr lang="it-IT" altLang="zh-CN" sz="1400" b="1" dirty="0">
                <a:latin typeface="Arial" panose="020B0604020202020204" pitchFamily="34" charset="0"/>
                <a:ea typeface="宋体" panose="02010600030101010101" pitchFamily="2" charset="-122"/>
                <a:cs typeface="Arial" panose="020B0604020202020204" pitchFamily="34" charset="0"/>
              </a:rPr>
              <a:t>7</a:t>
            </a:r>
            <a:endParaRPr lang="pl-PL" altLang="zh-CN" sz="1400" b="1" dirty="0">
              <a:latin typeface="Arial" panose="020B0604020202020204" pitchFamily="34" charset="0"/>
              <a:ea typeface="宋体" panose="02010600030101010101" pitchFamily="2" charset="-122"/>
              <a:cs typeface="Arial" panose="020B0604020202020204" pitchFamily="34" charset="0"/>
            </a:endParaRPr>
          </a:p>
        </p:txBody>
      </p:sp>
    </p:spTree>
    <p:extLst>
      <p:ext uri="{BB962C8B-B14F-4D97-AF65-F5344CB8AC3E}">
        <p14:creationId xmlns:p14="http://schemas.microsoft.com/office/powerpoint/2010/main" val="131724847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432048"/>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目标</a:t>
            </a:r>
            <a:r>
              <a:rPr lang="it-IT" sz="3600" dirty="0"/>
              <a:t> </a:t>
            </a:r>
          </a:p>
        </p:txBody>
      </p:sp>
      <p:sp>
        <p:nvSpPr>
          <p:cNvPr id="2" name="Rettangolo 1"/>
          <p:cNvSpPr/>
          <p:nvPr/>
        </p:nvSpPr>
        <p:spPr>
          <a:xfrm>
            <a:off x="632520" y="1412776"/>
            <a:ext cx="8424936" cy="2246769"/>
          </a:xfrm>
          <a:prstGeom prst="rect">
            <a:avLst/>
          </a:prstGeom>
        </p:spPr>
        <p:txBody>
          <a:bodyPr wrap="square">
            <a:spAutoFit/>
          </a:bodyPr>
          <a:lstStyle/>
          <a:p>
            <a:pPr marL="0" indent="0" algn="just">
              <a:buNone/>
            </a:pPr>
            <a:r>
              <a:rPr lang="zh-CN" altLang="en-US" sz="2800" dirty="0">
                <a:latin typeface="Optane"/>
              </a:rPr>
              <a:t>社会救助登记系统扮演重要角色，其目的为</a:t>
            </a:r>
            <a:r>
              <a:rPr lang="it-IT" sz="2800" dirty="0">
                <a:latin typeface="Optane"/>
              </a:rPr>
              <a:t>:</a:t>
            </a:r>
          </a:p>
          <a:p>
            <a:pPr marL="631825" lvl="1" indent="-457200" algn="just">
              <a:buSzPct val="80000"/>
              <a:buFont typeface="Arial" panose="020B0604020202020204" pitchFamily="34" charset="0"/>
              <a:buChar char="•"/>
            </a:pPr>
            <a:r>
              <a:rPr lang="zh-CN" altLang="en-US" sz="2800" dirty="0">
                <a:latin typeface="Optane"/>
              </a:rPr>
              <a:t>对社会需求和社会服务措施统合获取透彻的认知</a:t>
            </a:r>
            <a:endParaRPr lang="en-US" sz="2800" dirty="0">
              <a:latin typeface="Optane"/>
            </a:endParaRPr>
          </a:p>
          <a:p>
            <a:pPr marL="631825" lvl="1" indent="-457200" algn="just">
              <a:buSzPct val="80000"/>
              <a:buFont typeface="Arial" panose="020B0604020202020204" pitchFamily="34" charset="0"/>
              <a:buChar char="•"/>
            </a:pPr>
            <a:r>
              <a:rPr lang="zh-CN" altLang="en-US" sz="2800" dirty="0">
                <a:latin typeface="Optane"/>
              </a:rPr>
              <a:t>通过社会救助领域其他公共机关的信息数据补足</a:t>
            </a:r>
            <a:r>
              <a:rPr lang="en-US" altLang="zh-CN" sz="2800" dirty="0">
                <a:latin typeface="Optane"/>
              </a:rPr>
              <a:t>INPS</a:t>
            </a:r>
            <a:r>
              <a:rPr lang="zh-CN" altLang="en-US" sz="2800" dirty="0">
                <a:latin typeface="Optane"/>
              </a:rPr>
              <a:t>数据库、社会救助登记系统、新健康信息系统和目标配置数据库中已有的信息数据，</a:t>
            </a:r>
            <a:endParaRPr lang="it-IT" sz="2800" dirty="0">
              <a:latin typeface="Optane"/>
            </a:endParaRPr>
          </a:p>
        </p:txBody>
      </p:sp>
    </p:spTree>
    <p:extLst>
      <p:ext uri="{BB962C8B-B14F-4D97-AF65-F5344CB8AC3E}">
        <p14:creationId xmlns:p14="http://schemas.microsoft.com/office/powerpoint/2010/main" val="848567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Goals</a:t>
            </a:r>
            <a:endParaRPr lang="it-IT" sz="3600" dirty="0"/>
          </a:p>
        </p:txBody>
      </p:sp>
      <p:sp>
        <p:nvSpPr>
          <p:cNvPr id="3" name="Rettangolo 2"/>
          <p:cNvSpPr/>
          <p:nvPr/>
        </p:nvSpPr>
        <p:spPr>
          <a:xfrm>
            <a:off x="704528" y="1556792"/>
            <a:ext cx="8352928" cy="3108543"/>
          </a:xfrm>
          <a:prstGeom prst="rect">
            <a:avLst/>
          </a:prstGeom>
        </p:spPr>
        <p:txBody>
          <a:bodyPr wrap="square">
            <a:spAutoFit/>
          </a:bodyPr>
          <a:lstStyle/>
          <a:p>
            <a:pPr marL="0" indent="0">
              <a:buNone/>
            </a:pPr>
            <a:r>
              <a:rPr lang="it-IT" sz="2800" dirty="0">
                <a:solidFill>
                  <a:schemeClr val="tx1">
                    <a:lumMod val="85000"/>
                    <a:lumOff val="15000"/>
                  </a:schemeClr>
                </a:solidFill>
                <a:latin typeface="Optane" pitchFamily="2" charset="0"/>
                <a:ea typeface="+mj-ea"/>
                <a:cs typeface="+mj-cs"/>
              </a:rPr>
              <a:t>The Social Assistance </a:t>
            </a:r>
            <a:r>
              <a:rPr lang="it-IT" sz="2800" dirty="0" err="1">
                <a:solidFill>
                  <a:schemeClr val="tx1">
                    <a:lumMod val="85000"/>
                    <a:lumOff val="15000"/>
                  </a:schemeClr>
                </a:solidFill>
                <a:latin typeface="Optane" pitchFamily="2" charset="0"/>
                <a:ea typeface="+mj-ea"/>
                <a:cs typeface="+mj-cs"/>
              </a:rPr>
              <a:t>Registry</a:t>
            </a:r>
            <a:r>
              <a:rPr lang="it-IT" sz="2800" dirty="0">
                <a:solidFill>
                  <a:schemeClr val="tx1">
                    <a:lumMod val="85000"/>
                    <a:lumOff val="15000"/>
                  </a:schemeClr>
                </a:solidFill>
                <a:latin typeface="Optane" pitchFamily="2" charset="0"/>
                <a:ea typeface="+mj-ea"/>
                <a:cs typeface="+mj-cs"/>
              </a:rPr>
              <a:t>, </a:t>
            </a:r>
            <a:r>
              <a:rPr lang="it-IT" sz="2800" dirty="0" err="1">
                <a:solidFill>
                  <a:schemeClr val="tx1">
                    <a:lumMod val="85000"/>
                    <a:lumOff val="15000"/>
                  </a:schemeClr>
                </a:solidFill>
                <a:latin typeface="Optane" pitchFamily="2" charset="0"/>
                <a:ea typeface="+mj-ea"/>
                <a:cs typeface="+mj-cs"/>
              </a:rPr>
              <a:t>when</a:t>
            </a:r>
            <a:r>
              <a:rPr lang="it-IT" sz="2800" dirty="0">
                <a:solidFill>
                  <a:schemeClr val="tx1">
                    <a:lumMod val="85000"/>
                    <a:lumOff val="15000"/>
                  </a:schemeClr>
                </a:solidFill>
                <a:latin typeface="Optane" pitchFamily="2" charset="0"/>
                <a:ea typeface="+mj-ea"/>
                <a:cs typeface="+mj-cs"/>
              </a:rPr>
              <a:t> </a:t>
            </a:r>
            <a:r>
              <a:rPr lang="it-IT" sz="2800" dirty="0" err="1">
                <a:solidFill>
                  <a:schemeClr val="tx1">
                    <a:lumMod val="85000"/>
                    <a:lumOff val="15000"/>
                  </a:schemeClr>
                </a:solidFill>
                <a:latin typeface="Optane" pitchFamily="2" charset="0"/>
                <a:ea typeface="+mj-ea"/>
                <a:cs typeface="+mj-cs"/>
              </a:rPr>
              <a:t>fully</a:t>
            </a:r>
            <a:r>
              <a:rPr lang="it-IT" sz="2800" dirty="0">
                <a:solidFill>
                  <a:schemeClr val="tx1">
                    <a:lumMod val="85000"/>
                    <a:lumOff val="15000"/>
                  </a:schemeClr>
                </a:solidFill>
                <a:latin typeface="Optane" pitchFamily="2" charset="0"/>
                <a:ea typeface="+mj-ea"/>
                <a:cs typeface="+mj-cs"/>
              </a:rPr>
              <a:t> </a:t>
            </a:r>
            <a:r>
              <a:rPr lang="it-IT" sz="2800" dirty="0" err="1">
                <a:solidFill>
                  <a:schemeClr val="tx1">
                    <a:lumMod val="85000"/>
                    <a:lumOff val="15000"/>
                  </a:schemeClr>
                </a:solidFill>
                <a:latin typeface="Optane" pitchFamily="2" charset="0"/>
                <a:ea typeface="+mj-ea"/>
                <a:cs typeface="+mj-cs"/>
              </a:rPr>
              <a:t>completed</a:t>
            </a:r>
            <a:r>
              <a:rPr lang="it-IT" sz="2800" dirty="0">
                <a:solidFill>
                  <a:schemeClr val="tx1">
                    <a:lumMod val="85000"/>
                    <a:lumOff val="15000"/>
                  </a:schemeClr>
                </a:solidFill>
                <a:latin typeface="Optane" pitchFamily="2" charset="0"/>
                <a:ea typeface="+mj-ea"/>
                <a:cs typeface="+mj-cs"/>
              </a:rPr>
              <a:t>, </a:t>
            </a:r>
            <a:r>
              <a:rPr lang="it-IT" sz="2800" dirty="0" err="1">
                <a:solidFill>
                  <a:schemeClr val="tx1">
                    <a:lumMod val="85000"/>
                    <a:lumOff val="15000"/>
                  </a:schemeClr>
                </a:solidFill>
                <a:latin typeface="Optane" pitchFamily="2" charset="0"/>
                <a:ea typeface="+mj-ea"/>
                <a:cs typeface="+mj-cs"/>
              </a:rPr>
              <a:t>will</a:t>
            </a:r>
            <a:r>
              <a:rPr lang="it-IT" sz="2800" dirty="0">
                <a:solidFill>
                  <a:schemeClr val="tx1">
                    <a:lumMod val="85000"/>
                    <a:lumOff val="15000"/>
                  </a:schemeClr>
                </a:solidFill>
                <a:latin typeface="Optane" pitchFamily="2" charset="0"/>
                <a:ea typeface="+mj-ea"/>
                <a:cs typeface="+mj-cs"/>
              </a:rPr>
              <a:t> operare </a:t>
            </a:r>
            <a:r>
              <a:rPr lang="it-IT" sz="2800" dirty="0" err="1">
                <a:solidFill>
                  <a:schemeClr val="tx1">
                    <a:lumMod val="85000"/>
                    <a:lumOff val="15000"/>
                  </a:schemeClr>
                </a:solidFill>
                <a:latin typeface="Optane" pitchFamily="2" charset="0"/>
                <a:ea typeface="+mj-ea"/>
                <a:cs typeface="+mj-cs"/>
              </a:rPr>
              <a:t>as</a:t>
            </a:r>
            <a:r>
              <a:rPr lang="it-IT" sz="2800" dirty="0">
                <a:solidFill>
                  <a:schemeClr val="tx1">
                    <a:lumMod val="85000"/>
                    <a:lumOff val="15000"/>
                  </a:schemeClr>
                </a:solidFill>
                <a:latin typeface="Optane" pitchFamily="2" charset="0"/>
                <a:ea typeface="+mj-ea"/>
                <a:cs typeface="+mj-cs"/>
              </a:rPr>
              <a:t> a </a:t>
            </a:r>
            <a:r>
              <a:rPr lang="it-IT" sz="2800" dirty="0" err="1">
                <a:solidFill>
                  <a:schemeClr val="tx1">
                    <a:lumMod val="85000"/>
                    <a:lumOff val="15000"/>
                  </a:schemeClr>
                </a:solidFill>
                <a:latin typeface="Optane" pitchFamily="2" charset="0"/>
                <a:ea typeface="+mj-ea"/>
                <a:cs typeface="+mj-cs"/>
              </a:rPr>
              <a:t>tool</a:t>
            </a:r>
            <a:r>
              <a:rPr lang="it-IT" sz="2800" dirty="0">
                <a:solidFill>
                  <a:schemeClr val="tx1">
                    <a:lumMod val="85000"/>
                    <a:lumOff val="15000"/>
                  </a:schemeClr>
                </a:solidFill>
                <a:latin typeface="Optane" pitchFamily="2" charset="0"/>
                <a:ea typeface="+mj-ea"/>
                <a:cs typeface="+mj-cs"/>
              </a:rPr>
              <a:t> for </a:t>
            </a:r>
            <a:r>
              <a:rPr lang="it-IT" sz="2800" dirty="0" err="1">
                <a:solidFill>
                  <a:schemeClr val="tx1">
                    <a:lumMod val="85000"/>
                    <a:lumOff val="15000"/>
                  </a:schemeClr>
                </a:solidFill>
                <a:latin typeface="Optane" pitchFamily="2" charset="0"/>
                <a:ea typeface="+mj-ea"/>
                <a:cs typeface="+mj-cs"/>
              </a:rPr>
              <a:t>complex</a:t>
            </a:r>
            <a:r>
              <a:rPr lang="it-IT" sz="2800" dirty="0">
                <a:solidFill>
                  <a:schemeClr val="tx1">
                    <a:lumMod val="85000"/>
                    <a:lumOff val="15000"/>
                  </a:schemeClr>
                </a:solidFill>
                <a:latin typeface="Optane" pitchFamily="2" charset="0"/>
                <a:ea typeface="+mj-ea"/>
                <a:cs typeface="+mj-cs"/>
              </a:rPr>
              <a:t> planning:</a:t>
            </a:r>
          </a:p>
          <a:p>
            <a:pPr marL="930275" lvl="1" indent="-571500">
              <a:buFont typeface="Arial" panose="020B0604020202020204" pitchFamily="34" charset="0"/>
              <a:buChar char="•"/>
            </a:pPr>
            <a:r>
              <a:rPr lang="en-US" sz="2800" dirty="0">
                <a:solidFill>
                  <a:schemeClr val="tx1">
                    <a:lumMod val="85000"/>
                    <a:lumOff val="15000"/>
                  </a:schemeClr>
                </a:solidFill>
                <a:latin typeface="Optane" pitchFamily="2" charset="0"/>
                <a:ea typeface="+mj-ea"/>
                <a:cs typeface="+mj-cs"/>
              </a:rPr>
              <a:t>social expenditure and enhanced control against fraud and, therefore, a means to secure a saving of public money</a:t>
            </a:r>
            <a:endParaRPr lang="it-IT" sz="2800" dirty="0">
              <a:solidFill>
                <a:schemeClr val="tx1">
                  <a:lumMod val="85000"/>
                  <a:lumOff val="15000"/>
                </a:schemeClr>
              </a:solidFill>
              <a:latin typeface="Optane" pitchFamily="2" charset="0"/>
              <a:ea typeface="+mj-ea"/>
              <a:cs typeface="+mj-cs"/>
            </a:endParaRPr>
          </a:p>
          <a:p>
            <a:pPr marL="930275" lvl="1" indent="-571500">
              <a:buFont typeface="Arial" panose="020B0604020202020204" pitchFamily="34" charset="0"/>
              <a:buChar char="•"/>
            </a:pPr>
            <a:r>
              <a:rPr lang="en-US" sz="2800" dirty="0">
                <a:solidFill>
                  <a:schemeClr val="tx1">
                    <a:lumMod val="85000"/>
                    <a:lumOff val="15000"/>
                  </a:schemeClr>
                </a:solidFill>
                <a:latin typeface="Optane" pitchFamily="2" charset="0"/>
                <a:ea typeface="+mj-ea"/>
                <a:cs typeface="+mj-cs"/>
              </a:rPr>
              <a:t>welfare measures targeted to alleviate specific needs of citizens</a:t>
            </a:r>
            <a:endParaRPr lang="it-IT" sz="2800" dirty="0">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359373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目标</a:t>
            </a:r>
            <a:endParaRPr lang="it-IT" sz="3600" dirty="0"/>
          </a:p>
        </p:txBody>
      </p:sp>
      <p:sp>
        <p:nvSpPr>
          <p:cNvPr id="3" name="Rettangolo 2"/>
          <p:cNvSpPr/>
          <p:nvPr/>
        </p:nvSpPr>
        <p:spPr>
          <a:xfrm>
            <a:off x="704528" y="1556792"/>
            <a:ext cx="8352928" cy="2246769"/>
          </a:xfrm>
          <a:prstGeom prst="rect">
            <a:avLst/>
          </a:prstGeom>
        </p:spPr>
        <p:txBody>
          <a:bodyPr wrap="square">
            <a:spAutoFit/>
          </a:bodyPr>
          <a:lstStyle/>
          <a:p>
            <a:pPr marL="0" indent="0">
              <a:buNone/>
            </a:pPr>
            <a:r>
              <a:rPr lang="zh-CN" altLang="en-US" sz="2800" dirty="0">
                <a:solidFill>
                  <a:schemeClr val="tx1">
                    <a:lumMod val="85000"/>
                    <a:lumOff val="15000"/>
                  </a:schemeClr>
                </a:solidFill>
                <a:latin typeface="Optane" pitchFamily="2" charset="0"/>
                <a:ea typeface="+mj-ea"/>
                <a:cs typeface="+mj-cs"/>
              </a:rPr>
              <a:t>社会救助登记系统完全建成之后，将作为下列复杂计划工作的工具：</a:t>
            </a:r>
            <a:endParaRPr lang="it-IT" sz="2800" dirty="0">
              <a:solidFill>
                <a:schemeClr val="tx1">
                  <a:lumMod val="85000"/>
                  <a:lumOff val="15000"/>
                </a:schemeClr>
              </a:solidFill>
              <a:latin typeface="Optane" pitchFamily="2" charset="0"/>
              <a:ea typeface="+mj-ea"/>
              <a:cs typeface="+mj-cs"/>
            </a:endParaRPr>
          </a:p>
          <a:p>
            <a:pPr marL="930275" lvl="1" indent="-571500">
              <a:buFont typeface="Arial" panose="020B0604020202020204" pitchFamily="34" charset="0"/>
              <a:buChar char="•"/>
            </a:pPr>
            <a:r>
              <a:rPr lang="zh-CN" altLang="en-US" sz="2800" dirty="0">
                <a:solidFill>
                  <a:schemeClr val="tx1">
                    <a:lumMod val="85000"/>
                    <a:lumOff val="15000"/>
                  </a:schemeClr>
                </a:solidFill>
                <a:latin typeface="Optane" pitchFamily="2" charset="0"/>
                <a:ea typeface="+mj-ea"/>
                <a:cs typeface="+mj-cs"/>
              </a:rPr>
              <a:t>增强社保性支出计划、提高反欺诈监控，并由此成为保障公共资金安全的工具</a:t>
            </a:r>
            <a:endParaRPr lang="it-IT" sz="2800" dirty="0">
              <a:solidFill>
                <a:schemeClr val="tx1">
                  <a:lumMod val="85000"/>
                  <a:lumOff val="15000"/>
                </a:schemeClr>
              </a:solidFill>
              <a:latin typeface="Optane" pitchFamily="2" charset="0"/>
              <a:ea typeface="+mj-ea"/>
              <a:cs typeface="+mj-cs"/>
            </a:endParaRPr>
          </a:p>
          <a:p>
            <a:pPr marL="930275" lvl="1" indent="-571500">
              <a:buFont typeface="Arial" panose="020B0604020202020204" pitchFamily="34" charset="0"/>
              <a:buChar char="•"/>
            </a:pPr>
            <a:r>
              <a:rPr lang="zh-CN" altLang="en-US" sz="2800" dirty="0">
                <a:solidFill>
                  <a:schemeClr val="tx1">
                    <a:lumMod val="85000"/>
                    <a:lumOff val="15000"/>
                  </a:schemeClr>
                </a:solidFill>
                <a:latin typeface="Optane" pitchFamily="2" charset="0"/>
                <a:ea typeface="+mj-ea"/>
                <a:cs typeface="+mj-cs"/>
              </a:rPr>
              <a:t>完善针对公民特殊需求的福利措施</a:t>
            </a:r>
            <a:endParaRPr lang="it-IT" sz="2800" dirty="0">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207705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Advantages</a:t>
            </a:r>
            <a:endParaRPr lang="it-IT" sz="3600" dirty="0"/>
          </a:p>
        </p:txBody>
      </p:sp>
      <p:sp>
        <p:nvSpPr>
          <p:cNvPr id="2" name="Rettangolo 1"/>
          <p:cNvSpPr/>
          <p:nvPr/>
        </p:nvSpPr>
        <p:spPr>
          <a:xfrm>
            <a:off x="488504" y="1340768"/>
            <a:ext cx="8640960" cy="3539431"/>
          </a:xfrm>
          <a:prstGeom prst="rect">
            <a:avLst/>
          </a:prstGeom>
        </p:spPr>
        <p:txBody>
          <a:bodyPr wrap="square">
            <a:spAutoFit/>
          </a:bodyPr>
          <a:lstStyle/>
          <a:p>
            <a:pPr marL="457200" indent="-457200" algn="just">
              <a:spcBef>
                <a:spcPts val="0"/>
              </a:spcBef>
              <a:spcAft>
                <a:spcPts val="0"/>
              </a:spcAft>
              <a:buFont typeface="Arial" panose="020B0604020202020204" pitchFamily="34" charset="0"/>
              <a:buChar char="•"/>
            </a:pPr>
            <a:r>
              <a:rPr lang="it-IT" sz="2800" dirty="0" err="1">
                <a:latin typeface="Optane"/>
              </a:rPr>
              <a:t>Timely</a:t>
            </a:r>
            <a:r>
              <a:rPr lang="it-IT" sz="2800" dirty="0">
                <a:latin typeface="Optane"/>
              </a:rPr>
              <a:t> </a:t>
            </a:r>
            <a:r>
              <a:rPr lang="it-IT" sz="2800" dirty="0" err="1">
                <a:latin typeface="Optane"/>
              </a:rPr>
              <a:t>consultation</a:t>
            </a:r>
            <a:r>
              <a:rPr lang="it-IT" sz="2800" dirty="0">
                <a:latin typeface="Optane"/>
              </a:rPr>
              <a:t> </a:t>
            </a:r>
            <a:r>
              <a:rPr lang="it-IT" sz="2800" dirty="0" err="1">
                <a:latin typeface="Optane"/>
              </a:rPr>
              <a:t>through</a:t>
            </a:r>
            <a:r>
              <a:rPr lang="it-IT" sz="2800" dirty="0">
                <a:latin typeface="Optane"/>
              </a:rPr>
              <a:t> </a:t>
            </a:r>
            <a:r>
              <a:rPr lang="it-IT" sz="2800" dirty="0" err="1">
                <a:latin typeface="Optane"/>
              </a:rPr>
              <a:t>access</a:t>
            </a:r>
            <a:r>
              <a:rPr lang="it-IT" sz="2800" dirty="0">
                <a:latin typeface="Optane"/>
              </a:rPr>
              <a:t> to information.</a:t>
            </a:r>
          </a:p>
          <a:p>
            <a:pPr marL="457200" indent="-457200" algn="just">
              <a:spcBef>
                <a:spcPts val="0"/>
              </a:spcBef>
              <a:spcAft>
                <a:spcPts val="0"/>
              </a:spcAft>
              <a:buFont typeface="Arial" panose="020B0604020202020204" pitchFamily="34" charset="0"/>
              <a:buChar char="•"/>
            </a:pPr>
            <a:r>
              <a:rPr lang="en-US" sz="2800" dirty="0">
                <a:latin typeface="Optane"/>
              </a:rPr>
              <a:t>Central aggregation of data for monitoring purposes, studies, survey and statistical analysis.</a:t>
            </a:r>
          </a:p>
          <a:p>
            <a:pPr marL="457200" indent="-457200" algn="just">
              <a:spcBef>
                <a:spcPts val="0"/>
              </a:spcBef>
              <a:spcAft>
                <a:spcPts val="0"/>
              </a:spcAft>
              <a:buFont typeface="Arial" panose="020B0604020202020204" pitchFamily="34" charset="0"/>
              <a:buChar char="•"/>
            </a:pPr>
            <a:r>
              <a:rPr lang="en-US" sz="2800" dirty="0">
                <a:latin typeface="Optane"/>
              </a:rPr>
              <a:t>A facility for data consultation of social benefits paid by INPS to beneficiaries on behalf of other institutions (family allowances, maternity allowances, purchasing card, SIA, welfare, disability, career's allowance, etc.)</a:t>
            </a:r>
            <a:endParaRPr lang="it-IT" sz="2800" dirty="0">
              <a:latin typeface="Optane"/>
            </a:endParaRPr>
          </a:p>
        </p:txBody>
      </p:sp>
    </p:spTree>
    <p:extLst>
      <p:ext uri="{BB962C8B-B14F-4D97-AF65-F5344CB8AC3E}">
        <p14:creationId xmlns:p14="http://schemas.microsoft.com/office/powerpoint/2010/main" val="17956076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zh-CN" altLang="en-US" sz="3600" dirty="0"/>
              <a:t>优势</a:t>
            </a:r>
            <a:endParaRPr lang="it-IT" sz="3600" dirty="0"/>
          </a:p>
        </p:txBody>
      </p:sp>
      <p:sp>
        <p:nvSpPr>
          <p:cNvPr id="2" name="Rettangolo 1"/>
          <p:cNvSpPr/>
          <p:nvPr/>
        </p:nvSpPr>
        <p:spPr>
          <a:xfrm>
            <a:off x="488504" y="1340768"/>
            <a:ext cx="8640960" cy="3108544"/>
          </a:xfrm>
          <a:prstGeom prst="rect">
            <a:avLst/>
          </a:prstGeom>
        </p:spPr>
        <p:txBody>
          <a:bodyPr wrap="square">
            <a:spAutoFit/>
          </a:bodyPr>
          <a:lstStyle/>
          <a:p>
            <a:pPr marL="457200" indent="-457200" algn="just">
              <a:spcBef>
                <a:spcPts val="0"/>
              </a:spcBef>
              <a:spcAft>
                <a:spcPts val="0"/>
              </a:spcAft>
              <a:buFont typeface="Arial" panose="020B0604020202020204" pitchFamily="34" charset="0"/>
              <a:buChar char="•"/>
            </a:pPr>
            <a:r>
              <a:rPr lang="zh-CN" altLang="en-US" sz="2800" dirty="0">
                <a:latin typeface="Optane"/>
              </a:rPr>
              <a:t>可以适时获取信息，进行咨询</a:t>
            </a:r>
            <a:endParaRPr lang="it-IT" sz="2800" dirty="0">
              <a:latin typeface="Optane"/>
            </a:endParaRPr>
          </a:p>
          <a:p>
            <a:pPr marL="457200" indent="-457200" algn="just">
              <a:spcBef>
                <a:spcPts val="0"/>
              </a:spcBef>
              <a:spcAft>
                <a:spcPts val="0"/>
              </a:spcAft>
              <a:buFont typeface="Arial" panose="020B0604020202020204" pitchFamily="34" charset="0"/>
              <a:buChar char="•"/>
            </a:pPr>
            <a:r>
              <a:rPr lang="zh-CN" altLang="en-US" sz="2800" dirty="0">
                <a:latin typeface="Optane"/>
              </a:rPr>
              <a:t>通过中央，归总数据，用于监控、研究、调查和统计分析</a:t>
            </a:r>
            <a:endParaRPr lang="en-US" sz="2800" dirty="0">
              <a:latin typeface="Optane"/>
            </a:endParaRPr>
          </a:p>
          <a:p>
            <a:pPr marL="457200" indent="-457200" algn="just">
              <a:spcBef>
                <a:spcPts val="0"/>
              </a:spcBef>
              <a:spcAft>
                <a:spcPts val="0"/>
              </a:spcAft>
              <a:buFont typeface="Arial" panose="020B0604020202020204" pitchFamily="34" charset="0"/>
              <a:buChar char="•"/>
            </a:pPr>
            <a:r>
              <a:rPr lang="zh-CN" altLang="en-US" sz="2800" dirty="0">
                <a:latin typeface="Optane"/>
              </a:rPr>
              <a:t>方面查询关于意大利国家社保署根据其他机关要求提供给受益者的社会福利（家庭补贴、母育补贴、购物券、</a:t>
            </a:r>
            <a:r>
              <a:rPr lang="en-US" altLang="zh-CN" sz="2800" dirty="0">
                <a:latin typeface="Optane"/>
              </a:rPr>
              <a:t>SIA</a:t>
            </a:r>
            <a:r>
              <a:rPr lang="zh-CN" altLang="en-US" sz="2800" dirty="0">
                <a:latin typeface="Optane"/>
              </a:rPr>
              <a:t>福利，普通福利，残障福利，就业津贴等）</a:t>
            </a:r>
            <a:endParaRPr lang="it-IT" sz="2800" dirty="0">
              <a:latin typeface="Optane"/>
            </a:endParaRPr>
          </a:p>
        </p:txBody>
      </p:sp>
    </p:spTree>
    <p:extLst>
      <p:ext uri="{BB962C8B-B14F-4D97-AF65-F5344CB8AC3E}">
        <p14:creationId xmlns:p14="http://schemas.microsoft.com/office/powerpoint/2010/main" val="172773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Advantages</a:t>
            </a:r>
            <a:r>
              <a:rPr lang="it-IT" sz="3600" dirty="0"/>
              <a:t> </a:t>
            </a:r>
          </a:p>
        </p:txBody>
      </p:sp>
      <p:sp>
        <p:nvSpPr>
          <p:cNvPr id="2" name="Rettangolo 1"/>
          <p:cNvSpPr/>
          <p:nvPr/>
        </p:nvSpPr>
        <p:spPr>
          <a:xfrm>
            <a:off x="488504" y="1124744"/>
            <a:ext cx="8568952" cy="4401205"/>
          </a:xfrm>
          <a:prstGeom prst="rect">
            <a:avLst/>
          </a:prstGeom>
        </p:spPr>
        <p:txBody>
          <a:bodyPr wrap="square">
            <a:spAutoFit/>
          </a:bodyPr>
          <a:lstStyle/>
          <a:p>
            <a:pPr marL="457200" indent="-457200" algn="just" defTabSz="576000">
              <a:buFont typeface="Arial" panose="020B0604020202020204" pitchFamily="34" charset="0"/>
              <a:buChar char="•"/>
            </a:pPr>
            <a:r>
              <a:rPr lang="en-US" sz="2800" dirty="0">
                <a:latin typeface="Optane"/>
              </a:rPr>
              <a:t>Control over regularity and accuracy of the “DSU” declarations which need to be coherent to ISEE and to all services or benefits provided based on the data.</a:t>
            </a:r>
          </a:p>
          <a:p>
            <a:pPr marL="457200" indent="-457200" algn="just" defTabSz="576000">
              <a:buFont typeface="Arial" panose="020B0604020202020204" pitchFamily="34" charset="0"/>
              <a:buChar char="•"/>
            </a:pPr>
            <a:r>
              <a:rPr lang="en-US" sz="2800" dirty="0">
                <a:latin typeface="Optane"/>
              </a:rPr>
              <a:t>Communication on discrepancies found on ISEE declarations and the </a:t>
            </a:r>
            <a:r>
              <a:rPr lang="en-US" sz="2800" dirty="0" err="1">
                <a:latin typeface="Optane"/>
              </a:rPr>
              <a:t>clawback</a:t>
            </a:r>
            <a:r>
              <a:rPr lang="en-US" sz="2800" dirty="0">
                <a:latin typeface="Optane"/>
              </a:rPr>
              <a:t> of any undue payments and consequent imposition of sanctions (where applicable) -(to avoid the holding of officials liable for damage to the central treasury).</a:t>
            </a:r>
          </a:p>
          <a:p>
            <a:pPr marL="457200" indent="-457200" algn="just" defTabSz="576000">
              <a:buFont typeface="Arial" panose="020B0604020202020204" pitchFamily="34" charset="0"/>
              <a:buChar char="•"/>
            </a:pPr>
            <a:r>
              <a:rPr lang="en-US" sz="2800" dirty="0">
                <a:latin typeface="Optane"/>
              </a:rPr>
              <a:t>Planning expenditure for activities and social services thanks to monitoring, control, analysis and studies.</a:t>
            </a:r>
            <a:endParaRPr lang="it-IT" sz="2800" dirty="0">
              <a:latin typeface="Optane"/>
            </a:endParaRPr>
          </a:p>
        </p:txBody>
      </p:sp>
    </p:spTree>
    <p:extLst>
      <p:ext uri="{BB962C8B-B14F-4D97-AF65-F5344CB8AC3E}">
        <p14:creationId xmlns:p14="http://schemas.microsoft.com/office/powerpoint/2010/main" val="3857928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624800" cy="635016"/>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优势</a:t>
            </a:r>
            <a:r>
              <a:rPr lang="it-IT" sz="3600" dirty="0"/>
              <a:t> </a:t>
            </a:r>
          </a:p>
        </p:txBody>
      </p:sp>
      <p:sp>
        <p:nvSpPr>
          <p:cNvPr id="2" name="Rettangolo 1"/>
          <p:cNvSpPr/>
          <p:nvPr/>
        </p:nvSpPr>
        <p:spPr>
          <a:xfrm>
            <a:off x="488504" y="1124744"/>
            <a:ext cx="8568952" cy="3539431"/>
          </a:xfrm>
          <a:prstGeom prst="rect">
            <a:avLst/>
          </a:prstGeom>
        </p:spPr>
        <p:txBody>
          <a:bodyPr wrap="square">
            <a:spAutoFit/>
          </a:bodyPr>
          <a:lstStyle/>
          <a:p>
            <a:pPr marL="457200" indent="-457200" algn="just" defTabSz="576000">
              <a:buFont typeface="Arial" panose="020B0604020202020204" pitchFamily="34" charset="0"/>
              <a:buChar char="•"/>
            </a:pPr>
            <a:r>
              <a:rPr lang="zh-CN" altLang="en-US" sz="2800" dirty="0">
                <a:latin typeface="Optane"/>
              </a:rPr>
              <a:t>可对“</a:t>
            </a:r>
            <a:r>
              <a:rPr lang="en-US" altLang="zh-CN" sz="2800" dirty="0">
                <a:latin typeface="Optane"/>
              </a:rPr>
              <a:t>DSU</a:t>
            </a:r>
            <a:r>
              <a:rPr lang="zh-CN" altLang="en-US" sz="2800" dirty="0">
                <a:latin typeface="Optane"/>
              </a:rPr>
              <a:t>”进行常规和精确的检查；“</a:t>
            </a:r>
            <a:r>
              <a:rPr lang="en-US" altLang="zh-CN" sz="2800" dirty="0">
                <a:latin typeface="Optane"/>
              </a:rPr>
              <a:t>DSU</a:t>
            </a:r>
            <a:r>
              <a:rPr lang="zh-CN" altLang="en-US" sz="2800" dirty="0">
                <a:latin typeface="Optane"/>
              </a:rPr>
              <a:t>”须与“</a:t>
            </a:r>
            <a:r>
              <a:rPr lang="en-US" altLang="zh-CN" sz="2800" dirty="0">
                <a:latin typeface="Optane"/>
              </a:rPr>
              <a:t>ISEE</a:t>
            </a:r>
            <a:r>
              <a:rPr lang="zh-CN" altLang="en-US" sz="2800" dirty="0">
                <a:latin typeface="Optane"/>
              </a:rPr>
              <a:t>”和所有根据此数据发放的服务和福利保持一致；</a:t>
            </a:r>
            <a:endParaRPr lang="en-US" sz="2800" dirty="0">
              <a:latin typeface="Optane"/>
            </a:endParaRPr>
          </a:p>
          <a:p>
            <a:pPr marL="457200" indent="-457200" algn="just" defTabSz="576000">
              <a:buFont typeface="Arial" panose="020B0604020202020204" pitchFamily="34" charset="0"/>
              <a:buChar char="•"/>
            </a:pPr>
            <a:r>
              <a:rPr lang="zh-CN" altLang="en-US" sz="2800" dirty="0">
                <a:latin typeface="Optane"/>
              </a:rPr>
              <a:t>通报</a:t>
            </a:r>
            <a:r>
              <a:rPr lang="en-US" sz="2800" dirty="0">
                <a:latin typeface="Optane"/>
              </a:rPr>
              <a:t>ISEE</a:t>
            </a:r>
            <a:r>
              <a:rPr lang="zh-CN" altLang="en-US" sz="2800" dirty="0">
                <a:latin typeface="Optane"/>
              </a:rPr>
              <a:t>内容中不一致之处、通报夺回任何不当福利给付和由此带来的税收制裁（如果施行）（以此避免官员对国家财政的伤害）</a:t>
            </a:r>
            <a:endParaRPr lang="en-US" sz="2800" dirty="0">
              <a:latin typeface="Optane"/>
            </a:endParaRPr>
          </a:p>
          <a:p>
            <a:pPr marL="457200" indent="-457200" algn="just" defTabSz="576000">
              <a:buFont typeface="Arial" panose="020B0604020202020204" pitchFamily="34" charset="0"/>
              <a:buChar char="•"/>
            </a:pPr>
            <a:r>
              <a:rPr lang="zh-CN" altLang="en-US" sz="2800" dirty="0">
                <a:latin typeface="Optane"/>
              </a:rPr>
              <a:t>通过监控、检查、分析和研究，对工作和社会服务支出进行规划</a:t>
            </a:r>
            <a:endParaRPr lang="it-IT" sz="2800" dirty="0">
              <a:latin typeface="Optane"/>
            </a:endParaRPr>
          </a:p>
        </p:txBody>
      </p:sp>
    </p:spTree>
    <p:extLst>
      <p:ext uri="{BB962C8B-B14F-4D97-AF65-F5344CB8AC3E}">
        <p14:creationId xmlns:p14="http://schemas.microsoft.com/office/powerpoint/2010/main" val="2415981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egnaposto contenuto 5"/>
          <p:cNvPicPr>
            <a:picLocks noGrp="1" noChangeAspect="1"/>
          </p:cNvPicPr>
          <p:nvPr>
            <p:ph idx="1"/>
          </p:nvPr>
        </p:nvPicPr>
        <p:blipFill rotWithShape="1">
          <a:blip r:embed="rId2"/>
          <a:srcRect l="8813" t="9110" r="23141" b="11191"/>
          <a:stretch/>
        </p:blipFill>
        <p:spPr>
          <a:xfrm>
            <a:off x="704528" y="980728"/>
            <a:ext cx="8424936" cy="53129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814264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组 30"/>
          <p:cNvGrpSpPr/>
          <p:nvPr/>
        </p:nvGrpSpPr>
        <p:grpSpPr>
          <a:xfrm>
            <a:off x="844748" y="1196752"/>
            <a:ext cx="8140700" cy="4810060"/>
            <a:chOff x="292100" y="1197040"/>
            <a:chExt cx="8140700" cy="4810060"/>
          </a:xfrm>
        </p:grpSpPr>
        <p:sp>
          <p:nvSpPr>
            <p:cNvPr id="32" name="圆角矩形 31"/>
            <p:cNvSpPr/>
            <p:nvPr/>
          </p:nvSpPr>
          <p:spPr>
            <a:xfrm>
              <a:off x="292100" y="1197040"/>
              <a:ext cx="1651000" cy="631760"/>
            </a:xfrm>
            <a:prstGeom prst="roundRect">
              <a:avLst/>
            </a:prstGeom>
            <a:ln>
              <a:solidFill>
                <a:srgbClr val="FF0000"/>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zh-CN" altLang="en-US" sz="1600" dirty="0">
                  <a:solidFill>
                    <a:schemeClr val="tx1"/>
                  </a:solidFill>
                </a:rPr>
                <a:t>信息要求</a:t>
              </a:r>
              <a:r>
                <a:rPr kumimoji="1" lang="en-US" altLang="zh-CN" sz="1600" dirty="0">
                  <a:solidFill>
                    <a:schemeClr val="tx1"/>
                  </a:solidFill>
                </a:rPr>
                <a:t>/</a:t>
              </a:r>
              <a:r>
                <a:rPr kumimoji="1" lang="zh-CN" altLang="en-US" sz="1600" dirty="0">
                  <a:solidFill>
                    <a:schemeClr val="tx1"/>
                  </a:solidFill>
                </a:rPr>
                <a:t>夺回不当给付</a:t>
              </a:r>
              <a:r>
                <a:rPr kumimoji="1" lang="en-US" altLang="zh-CN" sz="1600" dirty="0">
                  <a:solidFill>
                    <a:schemeClr val="tx1"/>
                  </a:solidFill>
                </a:rPr>
                <a:t>/</a:t>
              </a:r>
              <a:r>
                <a:rPr kumimoji="1" lang="zh-CN" altLang="en-US" sz="1600" dirty="0">
                  <a:solidFill>
                    <a:schemeClr val="tx1"/>
                  </a:solidFill>
                </a:rPr>
                <a:t>罚款</a:t>
              </a:r>
            </a:p>
          </p:txBody>
        </p:sp>
        <p:sp>
          <p:nvSpPr>
            <p:cNvPr id="33" name="圆角矩形 32"/>
            <p:cNvSpPr/>
            <p:nvPr/>
          </p:nvSpPr>
          <p:spPr>
            <a:xfrm>
              <a:off x="292100" y="2467040"/>
              <a:ext cx="1651000" cy="631760"/>
            </a:xfrm>
            <a:prstGeom prst="roundRect">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zh-CN" altLang="en-US" dirty="0">
                  <a:solidFill>
                    <a:schemeClr val="tx1"/>
                  </a:solidFill>
                </a:rPr>
                <a:t>机构</a:t>
              </a:r>
            </a:p>
          </p:txBody>
        </p:sp>
        <p:cxnSp>
          <p:nvCxnSpPr>
            <p:cNvPr id="34" name="直线箭头连接符 33"/>
            <p:cNvCxnSpPr>
              <a:stCxn id="33" idx="0"/>
              <a:endCxn id="32" idx="2"/>
            </p:cNvCxnSpPr>
            <p:nvPr/>
          </p:nvCxnSpPr>
          <p:spPr>
            <a:xfrm flipV="1">
              <a:off x="1117600" y="1828800"/>
              <a:ext cx="0" cy="63824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35" name="圆角矩形 34"/>
            <p:cNvSpPr/>
            <p:nvPr/>
          </p:nvSpPr>
          <p:spPr>
            <a:xfrm>
              <a:off x="2527300" y="1279460"/>
              <a:ext cx="1270000" cy="457200"/>
            </a:xfrm>
            <a:prstGeom prst="round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zh-CN" altLang="en-US" dirty="0">
                  <a:solidFill>
                    <a:schemeClr val="tx1"/>
                  </a:solidFill>
                </a:rPr>
                <a:t>受益人</a:t>
              </a:r>
            </a:p>
          </p:txBody>
        </p:sp>
        <p:cxnSp>
          <p:nvCxnSpPr>
            <p:cNvPr id="36" name="直线箭头连接符 35"/>
            <p:cNvCxnSpPr>
              <a:stCxn id="32" idx="3"/>
              <a:endCxn id="35" idx="1"/>
            </p:cNvCxnSpPr>
            <p:nvPr/>
          </p:nvCxnSpPr>
          <p:spPr>
            <a:xfrm flipV="1">
              <a:off x="1943100" y="1508060"/>
              <a:ext cx="584200" cy="4860"/>
            </a:xfrm>
            <a:prstGeom prst="straightConnector1">
              <a:avLst/>
            </a:prstGeom>
            <a:ln>
              <a:solidFill>
                <a:srgbClr val="FF0000"/>
              </a:solidFill>
              <a:tailEnd type="arrow"/>
            </a:ln>
          </p:spPr>
          <p:style>
            <a:lnRef idx="2">
              <a:schemeClr val="accent2"/>
            </a:lnRef>
            <a:fillRef idx="0">
              <a:schemeClr val="accent2"/>
            </a:fillRef>
            <a:effectRef idx="1">
              <a:schemeClr val="accent2"/>
            </a:effectRef>
            <a:fontRef idx="minor">
              <a:schemeClr val="tx1"/>
            </a:fontRef>
          </p:style>
        </p:cxnSp>
        <p:sp>
          <p:nvSpPr>
            <p:cNvPr id="37" name="圆角矩形 36"/>
            <p:cNvSpPr/>
            <p:nvPr/>
          </p:nvSpPr>
          <p:spPr>
            <a:xfrm>
              <a:off x="3340100" y="2355980"/>
              <a:ext cx="1663700" cy="8509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zh-CN" altLang="en-US" sz="1400" dirty="0">
                  <a:solidFill>
                    <a:srgbClr val="000000"/>
                  </a:solidFill>
                  <a:latin typeface="黑体"/>
                  <a:ea typeface="黑体"/>
                  <a:cs typeface="黑体"/>
                </a:rPr>
                <a:t>意大利社保署</a:t>
              </a:r>
            </a:p>
            <a:p>
              <a:pPr algn="ctr"/>
              <a:r>
                <a:rPr kumimoji="1" lang="en-US" altLang="zh-CN" sz="1200" dirty="0">
                  <a:solidFill>
                    <a:srgbClr val="000000"/>
                  </a:solidFill>
                </a:rPr>
                <a:t>PSA</a:t>
              </a:r>
              <a:r>
                <a:rPr kumimoji="1" lang="zh-CN" altLang="en-US" sz="1200" dirty="0">
                  <a:solidFill>
                    <a:srgbClr val="000000"/>
                  </a:solidFill>
                </a:rPr>
                <a:t>数据库</a:t>
              </a:r>
            </a:p>
            <a:p>
              <a:pPr algn="ctr"/>
              <a:r>
                <a:rPr kumimoji="1" lang="zh-CN" altLang="en-US" sz="1200" dirty="0">
                  <a:solidFill>
                    <a:srgbClr val="000000"/>
                  </a:solidFill>
                </a:rPr>
                <a:t>社会救助登记系统</a:t>
              </a:r>
            </a:p>
          </p:txBody>
        </p:sp>
        <p:sp>
          <p:nvSpPr>
            <p:cNvPr id="38" name="圆角矩形 37"/>
            <p:cNvSpPr/>
            <p:nvPr/>
          </p:nvSpPr>
          <p:spPr>
            <a:xfrm>
              <a:off x="3340100" y="3791080"/>
              <a:ext cx="1663700" cy="4826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x-none" altLang="zh-CN" sz="1600" dirty="0">
                  <a:solidFill>
                    <a:srgbClr val="000000"/>
                  </a:solidFill>
                  <a:latin typeface="黑体"/>
                  <a:ea typeface="黑体"/>
                  <a:cs typeface="黑体"/>
                </a:rPr>
                <a:t>ISEE</a:t>
              </a:r>
              <a:r>
                <a:rPr kumimoji="1" lang="zh-CN" altLang="en-US" sz="1600" dirty="0">
                  <a:solidFill>
                    <a:srgbClr val="000000"/>
                  </a:solidFill>
                  <a:latin typeface="黑体"/>
                  <a:ea typeface="黑体"/>
                  <a:cs typeface="黑体"/>
                </a:rPr>
                <a:t> </a:t>
              </a:r>
              <a:r>
                <a:rPr kumimoji="1" lang="zh-CN" altLang="en-US" sz="1600" dirty="0">
                  <a:solidFill>
                    <a:srgbClr val="000000"/>
                  </a:solidFill>
                </a:rPr>
                <a:t>数据库</a:t>
              </a:r>
            </a:p>
          </p:txBody>
        </p:sp>
        <p:cxnSp>
          <p:nvCxnSpPr>
            <p:cNvPr id="39" name="直线箭头连接符 38"/>
            <p:cNvCxnSpPr>
              <a:stCxn id="37" idx="2"/>
              <a:endCxn id="38" idx="0"/>
            </p:cNvCxnSpPr>
            <p:nvPr/>
          </p:nvCxnSpPr>
          <p:spPr>
            <a:xfrm>
              <a:off x="4171950" y="3206880"/>
              <a:ext cx="0" cy="584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0" name="圆角矩形 39"/>
            <p:cNvSpPr/>
            <p:nvPr/>
          </p:nvSpPr>
          <p:spPr>
            <a:xfrm>
              <a:off x="6769100" y="2324360"/>
              <a:ext cx="1663700" cy="8509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zh-CN" altLang="en-US" dirty="0">
                  <a:solidFill>
                    <a:srgbClr val="000000"/>
                  </a:solidFill>
                  <a:latin typeface="宋体"/>
                  <a:ea typeface="宋体"/>
                  <a:cs typeface="宋体"/>
                </a:rPr>
                <a:t>税收机关</a:t>
              </a:r>
            </a:p>
          </p:txBody>
        </p:sp>
        <p:sp>
          <p:nvSpPr>
            <p:cNvPr id="41" name="圆角矩形 40"/>
            <p:cNvSpPr/>
            <p:nvPr/>
          </p:nvSpPr>
          <p:spPr>
            <a:xfrm>
              <a:off x="6769100" y="3759460"/>
              <a:ext cx="1663700" cy="482600"/>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zh-CN" altLang="en-US" sz="1600" dirty="0">
                  <a:solidFill>
                    <a:srgbClr val="000000"/>
                  </a:solidFill>
                  <a:latin typeface="宋体"/>
                  <a:ea typeface="宋体"/>
                  <a:cs typeface="宋体"/>
                </a:rPr>
                <a:t>税收登记</a:t>
              </a:r>
            </a:p>
          </p:txBody>
        </p:sp>
        <p:cxnSp>
          <p:nvCxnSpPr>
            <p:cNvPr id="42" name="直线箭头连接符 41"/>
            <p:cNvCxnSpPr>
              <a:stCxn id="40" idx="2"/>
              <a:endCxn id="41" idx="0"/>
            </p:cNvCxnSpPr>
            <p:nvPr/>
          </p:nvCxnSpPr>
          <p:spPr>
            <a:xfrm>
              <a:off x="7600950" y="3175260"/>
              <a:ext cx="0" cy="584200"/>
            </a:xfrm>
            <a:prstGeom prst="straightConnector1">
              <a:avLst/>
            </a:prstGeom>
            <a:ln>
              <a:headEnd type="arrow"/>
              <a:tailEnd type="arrow"/>
            </a:ln>
          </p:spPr>
          <p:style>
            <a:lnRef idx="2">
              <a:schemeClr val="accent6"/>
            </a:lnRef>
            <a:fillRef idx="0">
              <a:schemeClr val="accent6"/>
            </a:fillRef>
            <a:effectRef idx="1">
              <a:schemeClr val="accent6"/>
            </a:effectRef>
            <a:fontRef idx="minor">
              <a:schemeClr val="tx1"/>
            </a:fontRef>
          </p:style>
        </p:cxnSp>
        <p:sp>
          <p:nvSpPr>
            <p:cNvPr id="43" name="左右箭头 42"/>
            <p:cNvSpPr/>
            <p:nvPr/>
          </p:nvSpPr>
          <p:spPr>
            <a:xfrm>
              <a:off x="5054600" y="3530600"/>
              <a:ext cx="1714500" cy="952500"/>
            </a:xfrm>
            <a:prstGeom prst="leftRigh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zh-CN" altLang="en-US" sz="1050" dirty="0">
                  <a:latin typeface="黑体"/>
                  <a:ea typeface="黑体"/>
                  <a:cs typeface="黑体"/>
                </a:rPr>
                <a:t>监控</a:t>
              </a:r>
            </a:p>
            <a:p>
              <a:pPr algn="ctr"/>
              <a:r>
                <a:rPr kumimoji="1" lang="zh-CN" altLang="en-US" sz="800" dirty="0"/>
                <a:t>收入</a:t>
              </a:r>
              <a:r>
                <a:rPr kumimoji="1" lang="en-US" altLang="zh-CN" sz="800" dirty="0"/>
                <a:t>/ISR-ISP/</a:t>
              </a:r>
              <a:r>
                <a:rPr kumimoji="1" lang="zh-CN" altLang="en-US" sz="800" dirty="0"/>
                <a:t>家庭成员人数</a:t>
              </a:r>
              <a:r>
                <a:rPr kumimoji="1" lang="en-US" altLang="zh-CN" sz="800" dirty="0"/>
                <a:t>/</a:t>
              </a:r>
              <a:r>
                <a:rPr kumimoji="1" lang="zh-CN" altLang="en-US" sz="800" dirty="0"/>
                <a:t>年龄段</a:t>
              </a:r>
            </a:p>
          </p:txBody>
        </p:sp>
        <p:sp>
          <p:nvSpPr>
            <p:cNvPr id="44" name="圆角矩形 43"/>
            <p:cNvSpPr/>
            <p:nvPr/>
          </p:nvSpPr>
          <p:spPr>
            <a:xfrm>
              <a:off x="4508828" y="5588000"/>
              <a:ext cx="989943" cy="419100"/>
            </a:xfrm>
            <a:prstGeom prst="round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zh-CN" altLang="en-US" dirty="0"/>
                <a:t>错误</a:t>
              </a:r>
            </a:p>
          </p:txBody>
        </p:sp>
        <p:sp>
          <p:nvSpPr>
            <p:cNvPr id="45" name="圆角矩形 44"/>
            <p:cNvSpPr/>
            <p:nvPr/>
          </p:nvSpPr>
          <p:spPr>
            <a:xfrm>
              <a:off x="6275873" y="5530220"/>
              <a:ext cx="989943" cy="419100"/>
            </a:xfrm>
            <a:prstGeom prst="roundRect">
              <a:avLst/>
            </a:prstGeom>
            <a:ln>
              <a:solidFill>
                <a:srgbClr val="008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zh-CN" altLang="en-US" dirty="0"/>
                <a:t>无误</a:t>
              </a:r>
            </a:p>
          </p:txBody>
        </p:sp>
        <p:sp>
          <p:nvSpPr>
            <p:cNvPr id="46" name="圆角矩形 45"/>
            <p:cNvSpPr/>
            <p:nvPr/>
          </p:nvSpPr>
          <p:spPr>
            <a:xfrm>
              <a:off x="7577788" y="5517520"/>
              <a:ext cx="494972" cy="419100"/>
            </a:xfrm>
            <a:prstGeom prst="roundRect">
              <a:avLst/>
            </a:prstGeom>
            <a:ln>
              <a:solidFill>
                <a:srgbClr val="008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zh-CN" dirty="0"/>
                <a:t>OK</a:t>
              </a:r>
              <a:endParaRPr kumimoji="1" lang="zh-CN" altLang="en-US" dirty="0"/>
            </a:p>
          </p:txBody>
        </p:sp>
        <p:sp>
          <p:nvSpPr>
            <p:cNvPr id="47" name="左箭头 46"/>
            <p:cNvSpPr/>
            <p:nvPr/>
          </p:nvSpPr>
          <p:spPr>
            <a:xfrm rot="5400000">
              <a:off x="3507783" y="4429190"/>
              <a:ext cx="1314320" cy="1028700"/>
            </a:xfrm>
            <a:prstGeom prst="leftArrow">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zh-CN" sz="1400" dirty="0"/>
                <a:t>ISEE</a:t>
              </a:r>
              <a:r>
                <a:rPr kumimoji="1" lang="zh-CN" altLang="en-US" sz="1400" dirty="0"/>
                <a:t>再计算</a:t>
              </a:r>
            </a:p>
          </p:txBody>
        </p:sp>
        <p:cxnSp>
          <p:nvCxnSpPr>
            <p:cNvPr id="48" name="直线箭头连接符 47"/>
            <p:cNvCxnSpPr/>
            <p:nvPr/>
          </p:nvCxnSpPr>
          <p:spPr>
            <a:xfrm flipH="1" flipV="1">
              <a:off x="1117600" y="3276860"/>
              <a:ext cx="2532993" cy="189204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9" name="文本框 48"/>
            <p:cNvSpPr txBox="1"/>
            <p:nvPr/>
          </p:nvSpPr>
          <p:spPr>
            <a:xfrm rot="2137754">
              <a:off x="1841500" y="3790237"/>
              <a:ext cx="990600" cy="307777"/>
            </a:xfrm>
            <a:prstGeom prst="rect">
              <a:avLst/>
            </a:prstGeom>
            <a:noFill/>
          </p:spPr>
          <p:txBody>
            <a:bodyPr wrap="square" rtlCol="0">
              <a:spAutoFit/>
            </a:bodyPr>
            <a:lstStyle/>
            <a:p>
              <a:pPr algn="ctr"/>
              <a:r>
                <a:rPr kumimoji="1" lang="zh-CN" altLang="en-US" sz="1400" dirty="0"/>
                <a:t>通报</a:t>
              </a:r>
            </a:p>
          </p:txBody>
        </p:sp>
        <p:cxnSp>
          <p:nvCxnSpPr>
            <p:cNvPr id="50" name="直线箭头连接符 49"/>
            <p:cNvCxnSpPr>
              <a:stCxn id="33" idx="3"/>
              <a:endCxn id="35" idx="2"/>
            </p:cNvCxnSpPr>
            <p:nvPr/>
          </p:nvCxnSpPr>
          <p:spPr>
            <a:xfrm flipV="1">
              <a:off x="1943100" y="1736660"/>
              <a:ext cx="1219200" cy="104626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1" name="直线箭头连接符 50"/>
            <p:cNvCxnSpPr>
              <a:stCxn id="33" idx="3"/>
              <a:endCxn id="37" idx="1"/>
            </p:cNvCxnSpPr>
            <p:nvPr/>
          </p:nvCxnSpPr>
          <p:spPr>
            <a:xfrm flipV="1">
              <a:off x="1943100" y="2781430"/>
              <a:ext cx="1397000" cy="14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 name="文本框 51"/>
            <p:cNvSpPr txBox="1"/>
            <p:nvPr/>
          </p:nvSpPr>
          <p:spPr>
            <a:xfrm rot="19160322">
              <a:off x="1842495" y="1948477"/>
              <a:ext cx="1181100" cy="307777"/>
            </a:xfrm>
            <a:prstGeom prst="rect">
              <a:avLst/>
            </a:prstGeom>
            <a:noFill/>
          </p:spPr>
          <p:txBody>
            <a:bodyPr wrap="square" rtlCol="0">
              <a:spAutoFit/>
            </a:bodyPr>
            <a:lstStyle/>
            <a:p>
              <a:pPr algn="ctr"/>
              <a:r>
                <a:rPr kumimoji="1" lang="zh-CN" altLang="en-US" sz="1400" dirty="0"/>
                <a:t>提供</a:t>
              </a:r>
              <a:r>
                <a:rPr kumimoji="1" lang="en-US" altLang="zh-CN" sz="1400" dirty="0"/>
                <a:t>PSA</a:t>
              </a:r>
              <a:endParaRPr kumimoji="1" lang="zh-CN" altLang="en-US" sz="1400" dirty="0"/>
            </a:p>
          </p:txBody>
        </p:sp>
        <p:cxnSp>
          <p:nvCxnSpPr>
            <p:cNvPr id="53" name="直线箭头连接符 52"/>
            <p:cNvCxnSpPr/>
            <p:nvPr/>
          </p:nvCxnSpPr>
          <p:spPr>
            <a:xfrm>
              <a:off x="5003800" y="2603896"/>
              <a:ext cx="17653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4" name="直线箭头连接符 53"/>
            <p:cNvCxnSpPr/>
            <p:nvPr/>
          </p:nvCxnSpPr>
          <p:spPr>
            <a:xfrm flipH="1">
              <a:off x="5003800" y="2933700"/>
              <a:ext cx="1765300"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5" name="直线箭头连接符 54"/>
            <p:cNvCxnSpPr>
              <a:stCxn id="43" idx="5"/>
              <a:endCxn id="44" idx="0"/>
            </p:cNvCxnSpPr>
            <p:nvPr/>
          </p:nvCxnSpPr>
          <p:spPr>
            <a:xfrm flipH="1">
              <a:off x="5003800" y="4244975"/>
              <a:ext cx="908050" cy="1343025"/>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56" name="直线箭头连接符 55"/>
            <p:cNvCxnSpPr>
              <a:stCxn id="43" idx="5"/>
              <a:endCxn id="45" idx="0"/>
            </p:cNvCxnSpPr>
            <p:nvPr/>
          </p:nvCxnSpPr>
          <p:spPr>
            <a:xfrm>
              <a:off x="5911850" y="4244975"/>
              <a:ext cx="858995" cy="1285245"/>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57" name="直线箭头连接符 56"/>
            <p:cNvCxnSpPr>
              <a:stCxn id="45" idx="3"/>
              <a:endCxn id="46" idx="1"/>
            </p:cNvCxnSpPr>
            <p:nvPr/>
          </p:nvCxnSpPr>
          <p:spPr>
            <a:xfrm flipV="1">
              <a:off x="7265816" y="5727070"/>
              <a:ext cx="311972" cy="12700"/>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58" name="文本框 57"/>
            <p:cNvSpPr txBox="1"/>
            <p:nvPr/>
          </p:nvSpPr>
          <p:spPr>
            <a:xfrm>
              <a:off x="2260600" y="2832100"/>
              <a:ext cx="876300" cy="276999"/>
            </a:xfrm>
            <a:prstGeom prst="rect">
              <a:avLst/>
            </a:prstGeom>
            <a:noFill/>
          </p:spPr>
          <p:txBody>
            <a:bodyPr wrap="square" rtlCol="0">
              <a:spAutoFit/>
            </a:bodyPr>
            <a:lstStyle/>
            <a:p>
              <a:pPr algn="ctr"/>
              <a:r>
                <a:rPr kumimoji="1" lang="zh-CN" altLang="en-US" sz="1200" dirty="0"/>
                <a:t>数据进入</a:t>
              </a:r>
            </a:p>
          </p:txBody>
        </p:sp>
      </p:grpSp>
    </p:spTree>
    <p:extLst>
      <p:ext uri="{BB962C8B-B14F-4D97-AF65-F5344CB8AC3E}">
        <p14:creationId xmlns:p14="http://schemas.microsoft.com/office/powerpoint/2010/main" val="2820799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endParaRPr lang="it-IT" sz="3600" dirty="0"/>
          </a:p>
        </p:txBody>
      </p:sp>
      <p:sp>
        <p:nvSpPr>
          <p:cNvPr id="3" name="Rettangolo 2"/>
          <p:cNvSpPr/>
          <p:nvPr/>
        </p:nvSpPr>
        <p:spPr>
          <a:xfrm>
            <a:off x="488504" y="1556792"/>
            <a:ext cx="8712968" cy="3108544"/>
          </a:xfrm>
          <a:prstGeom prst="rect">
            <a:avLst/>
          </a:prstGeom>
        </p:spPr>
        <p:txBody>
          <a:bodyPr wrap="square">
            <a:spAutoFit/>
          </a:bodyPr>
          <a:lstStyle/>
          <a:p>
            <a:pPr marL="342900" indent="-342900">
              <a:buFont typeface="Arial" panose="020B0604020202020204" pitchFamily="34" charset="0"/>
              <a:buChar char="•"/>
            </a:pPr>
            <a:r>
              <a:rPr lang="en-US" sz="2800" dirty="0">
                <a:latin typeface="Optane"/>
              </a:rPr>
              <a:t>Data are automatically and require to be transmitted by local authorities and any other institution which provides social benefits and services.</a:t>
            </a:r>
          </a:p>
          <a:p>
            <a:pPr marL="342900" indent="-342900">
              <a:buFont typeface="Arial" panose="020B0604020202020204" pitchFamily="34" charset="0"/>
              <a:buChar char="•"/>
            </a:pPr>
            <a:r>
              <a:rPr lang="en-US" sz="2800" dirty="0">
                <a:latin typeface="Optane"/>
              </a:rPr>
              <a:t>Data transmission occurs through an online channel (Inps website or applications set up with the collaboration of institutions involved) and compliance with some technical procedures.</a:t>
            </a:r>
            <a:endParaRPr lang="it-IT" sz="2800" dirty="0"/>
          </a:p>
        </p:txBody>
      </p:sp>
    </p:spTree>
    <p:extLst>
      <p:ext uri="{BB962C8B-B14F-4D97-AF65-F5344CB8AC3E}">
        <p14:creationId xmlns:p14="http://schemas.microsoft.com/office/powerpoint/2010/main" val="3631294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560512" y="3717032"/>
            <a:ext cx="9001249" cy="1723549"/>
          </a:xfrm>
          <a:prstGeom prst="rect">
            <a:avLst/>
          </a:prstGeom>
        </p:spPr>
        <p:txBody>
          <a:bodyPr wrap="square" lIns="36000" tIns="0" rIns="36000" bIns="0">
            <a:spAutoFit/>
          </a:bodyPr>
          <a:lstStyle/>
          <a:p>
            <a:pPr algn="ctr" defTabSz="457200" eaLnBrk="0" hangingPunct="0">
              <a:buClr>
                <a:srgbClr val="FFC000"/>
              </a:buClr>
              <a:buSzPct val="85000"/>
              <a:defRPr/>
            </a:pPr>
            <a:r>
              <a:rPr lang="en-GB"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社会救助登记系统</a:t>
            </a:r>
            <a:endParaRPr lang="zh-CN" altLang="en-US"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r>
              <a:rPr lang="zh-CN" altLang="en-US"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——效能</a:t>
            </a:r>
            <a:r>
              <a:rPr lang="en-GB"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数据</a:t>
            </a:r>
            <a:r>
              <a:rPr lang="zh-CN" altLang="en-US"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库</a:t>
            </a:r>
            <a:r>
              <a:rPr lang="en-GB"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，提高监控</a:t>
            </a:r>
            <a:r>
              <a:rPr lang="zh-CN" altLang="en-US" sz="36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rPr>
              <a:t>力</a:t>
            </a:r>
          </a:p>
          <a:p>
            <a:pPr algn="ctr" defTabSz="457200" eaLnBrk="0" hangingPunct="0">
              <a:buClr>
                <a:srgbClr val="FFC000"/>
              </a:buClr>
              <a:buSzPct val="85000"/>
              <a:defRPr/>
            </a:pPr>
            <a:endParaRPr lang="zh-CN" altLang="en-US" sz="2000" b="1" noProof="1">
              <a:solidFill>
                <a:schemeClr val="tx1">
                  <a:lumMod val="85000"/>
                  <a:lumOff val="15000"/>
                </a:schemeClr>
              </a:solidFill>
              <a:latin typeface="Arial" panose="020B0604020202020204" pitchFamily="34" charset="0"/>
              <a:ea typeface="Arial Unicode MS" panose="020B0604020202020204" pitchFamily="34" charset="-122"/>
              <a:cs typeface="Arial" panose="020B0604020202020204" pitchFamily="34" charset="0"/>
            </a:endParaRPr>
          </a:p>
          <a:p>
            <a:pPr algn="ctr" defTabSz="457200" eaLnBrk="0" hangingPunct="0">
              <a:buClr>
                <a:srgbClr val="FFC000"/>
              </a:buClr>
              <a:buSzPct val="85000"/>
              <a:defRPr/>
            </a:pPr>
            <a:r>
              <a:rPr lang="en-US" altLang="zh-CN" sz="2000" b="1" noProof="1">
                <a:solidFill>
                  <a:schemeClr val="tx1">
                    <a:lumMod val="85000"/>
                    <a:lumOff val="15000"/>
                  </a:schemeClr>
                </a:solidFill>
                <a:latin typeface="Optane" pitchFamily="2" charset="0"/>
              </a:rPr>
              <a:t>2017</a:t>
            </a:r>
            <a:r>
              <a:rPr lang="zh-CN" altLang="en-US" sz="2000" b="1" noProof="1">
                <a:solidFill>
                  <a:schemeClr val="tx1">
                    <a:lumMod val="85000"/>
                    <a:lumOff val="15000"/>
                  </a:schemeClr>
                </a:solidFill>
                <a:latin typeface="Optane" pitchFamily="2" charset="0"/>
              </a:rPr>
              <a:t>年</a:t>
            </a:r>
            <a:r>
              <a:rPr lang="en-US" altLang="zh-CN" sz="2000" b="1" noProof="1">
                <a:solidFill>
                  <a:schemeClr val="tx1">
                    <a:lumMod val="85000"/>
                    <a:lumOff val="15000"/>
                  </a:schemeClr>
                </a:solidFill>
                <a:latin typeface="Optane" pitchFamily="2" charset="0"/>
              </a:rPr>
              <a:t>8</a:t>
            </a:r>
            <a:r>
              <a:rPr lang="zh-CN" altLang="en-US" sz="2000" b="1" noProof="1">
                <a:solidFill>
                  <a:schemeClr val="tx1">
                    <a:lumMod val="85000"/>
                    <a:lumOff val="15000"/>
                  </a:schemeClr>
                </a:solidFill>
                <a:latin typeface="Optane" pitchFamily="2" charset="0"/>
              </a:rPr>
              <a:t>月</a:t>
            </a:r>
            <a:r>
              <a:rPr lang="en-US" altLang="zh-CN" sz="2000" b="1" noProof="1">
                <a:solidFill>
                  <a:schemeClr val="tx1">
                    <a:lumMod val="85000"/>
                    <a:lumOff val="15000"/>
                  </a:schemeClr>
                </a:solidFill>
                <a:latin typeface="Optane" pitchFamily="2" charset="0"/>
              </a:rPr>
              <a:t>29</a:t>
            </a:r>
            <a:r>
              <a:rPr lang="zh-CN" altLang="en-US" sz="2000" b="1" noProof="1">
                <a:solidFill>
                  <a:schemeClr val="tx1">
                    <a:lumMod val="85000"/>
                    <a:lumOff val="15000"/>
                  </a:schemeClr>
                </a:solidFill>
                <a:latin typeface="Optane" pitchFamily="2" charset="0"/>
              </a:rPr>
              <a:t>日，中国</a:t>
            </a:r>
            <a:endParaRPr lang="it-IT" sz="2000" b="1" noProof="1">
              <a:solidFill>
                <a:schemeClr val="tx1">
                  <a:lumMod val="85000"/>
                  <a:lumOff val="15000"/>
                </a:schemeClr>
              </a:solidFill>
              <a:latin typeface="Optane" pitchFamily="2" charset="0"/>
            </a:endParaRPr>
          </a:p>
        </p:txBody>
      </p:sp>
    </p:spTree>
    <p:extLst>
      <p:ext uri="{BB962C8B-B14F-4D97-AF65-F5344CB8AC3E}">
        <p14:creationId xmlns:p14="http://schemas.microsoft.com/office/powerpoint/2010/main" val="196851543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数据传输</a:t>
            </a:r>
            <a:endParaRPr lang="it-IT" sz="3600" dirty="0"/>
          </a:p>
        </p:txBody>
      </p:sp>
      <p:sp>
        <p:nvSpPr>
          <p:cNvPr id="3" name="Rettangolo 2"/>
          <p:cNvSpPr/>
          <p:nvPr/>
        </p:nvSpPr>
        <p:spPr>
          <a:xfrm>
            <a:off x="488504" y="1556792"/>
            <a:ext cx="8712968" cy="1815882"/>
          </a:xfrm>
          <a:prstGeom prst="rect">
            <a:avLst/>
          </a:prstGeom>
        </p:spPr>
        <p:txBody>
          <a:bodyPr wrap="square">
            <a:spAutoFit/>
          </a:bodyPr>
          <a:lstStyle/>
          <a:p>
            <a:pPr marL="342900" indent="-342900">
              <a:buFont typeface="Arial" panose="020B0604020202020204" pitchFamily="34" charset="0"/>
              <a:buChar char="•"/>
            </a:pPr>
            <a:r>
              <a:rPr lang="zh-CN" altLang="en-US" sz="2800" dirty="0">
                <a:latin typeface="Optane"/>
              </a:rPr>
              <a:t>数据自动并被要求由地方负责机关和其他提供社会福利和服务的机构传输</a:t>
            </a:r>
            <a:endParaRPr lang="en-US" sz="2800" dirty="0">
              <a:latin typeface="Optane"/>
            </a:endParaRPr>
          </a:p>
          <a:p>
            <a:pPr marL="342900" indent="-342900">
              <a:buFont typeface="Arial" panose="020B0604020202020204" pitchFamily="34" charset="0"/>
              <a:buChar char="•"/>
            </a:pPr>
            <a:r>
              <a:rPr lang="zh-CN" altLang="en-US" sz="2800" dirty="0">
                <a:latin typeface="Optane"/>
              </a:rPr>
              <a:t>数据传输通过在线渠道进行（</a:t>
            </a:r>
            <a:r>
              <a:rPr lang="en-US" altLang="zh-CN" sz="2800" dirty="0">
                <a:latin typeface="Optane"/>
              </a:rPr>
              <a:t>INPS</a:t>
            </a:r>
            <a:r>
              <a:rPr lang="zh-CN" altLang="en-US" sz="2800" dirty="0">
                <a:latin typeface="Optane"/>
              </a:rPr>
              <a:t>网站或者由各个机构合作构建的应用程序），并遵守某些技术程序</a:t>
            </a:r>
            <a:endParaRPr lang="it-IT" sz="2800" dirty="0"/>
          </a:p>
        </p:txBody>
      </p:sp>
    </p:spTree>
    <p:extLst>
      <p:ext uri="{BB962C8B-B14F-4D97-AF65-F5344CB8AC3E}">
        <p14:creationId xmlns:p14="http://schemas.microsoft.com/office/powerpoint/2010/main" val="3331928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endParaRPr lang="it-IT" sz="3600" dirty="0"/>
          </a:p>
        </p:txBody>
      </p:sp>
      <p:sp>
        <p:nvSpPr>
          <p:cNvPr id="3" name="Rettangolo 2"/>
          <p:cNvSpPr/>
          <p:nvPr/>
        </p:nvSpPr>
        <p:spPr>
          <a:xfrm>
            <a:off x="560512" y="1340768"/>
            <a:ext cx="8712968" cy="2739211"/>
          </a:xfrm>
          <a:prstGeom prst="rect">
            <a:avLst/>
          </a:prstGeom>
        </p:spPr>
        <p:txBody>
          <a:bodyPr wrap="square">
            <a:spAutoFit/>
          </a:bodyPr>
          <a:lstStyle/>
          <a:p>
            <a:pPr marL="342900" indent="-342900">
              <a:buFont typeface="Arial" panose="020B0604020202020204" pitchFamily="34" charset="0"/>
              <a:buChar char="•"/>
            </a:pPr>
            <a:r>
              <a:rPr lang="en-US" sz="2800" dirty="0">
                <a:latin typeface="Optane"/>
              </a:rPr>
              <a:t>The collaboration of institutions is crucial to provide the Registry with correct and coherent information pursuant to to their  obligations to electronically transmit data regarding beneficiaries and benefits/services.</a:t>
            </a:r>
          </a:p>
          <a:p>
            <a:pPr marL="342900" indent="-342900">
              <a:buFont typeface="Arial" panose="020B0604020202020204" pitchFamily="34" charset="0"/>
              <a:buChar char="•"/>
            </a:pPr>
            <a:r>
              <a:rPr lang="en-US" sz="2800" dirty="0">
                <a:latin typeface="Optane"/>
              </a:rPr>
              <a:t>Inps has established a technical assistance team of experts to help officials of institutions for advice and assistance and can be easily contacted by telephone or email</a:t>
            </a:r>
            <a:r>
              <a:rPr lang="en-US" sz="3200" dirty="0">
                <a:latin typeface="Optane"/>
              </a:rPr>
              <a:t>.</a:t>
            </a:r>
            <a:endParaRPr lang="it-IT" sz="3200" dirty="0"/>
          </a:p>
        </p:txBody>
      </p:sp>
    </p:spTree>
    <p:extLst>
      <p:ext uri="{BB962C8B-B14F-4D97-AF65-F5344CB8AC3E}">
        <p14:creationId xmlns:p14="http://schemas.microsoft.com/office/powerpoint/2010/main" val="2076058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数据传输</a:t>
            </a:r>
            <a:endParaRPr lang="it-IT" sz="3600" dirty="0"/>
          </a:p>
        </p:txBody>
      </p:sp>
      <p:sp>
        <p:nvSpPr>
          <p:cNvPr id="3" name="Rettangolo 2"/>
          <p:cNvSpPr/>
          <p:nvPr/>
        </p:nvSpPr>
        <p:spPr>
          <a:xfrm>
            <a:off x="560512" y="1340768"/>
            <a:ext cx="8712968" cy="2862322"/>
          </a:xfrm>
          <a:prstGeom prst="rect">
            <a:avLst/>
          </a:prstGeom>
        </p:spPr>
        <p:txBody>
          <a:bodyPr wrap="square">
            <a:spAutoFit/>
          </a:bodyPr>
          <a:lstStyle/>
          <a:p>
            <a:pPr marL="342900" indent="-342900">
              <a:buFont typeface="Arial" panose="020B0604020202020204" pitchFamily="34" charset="0"/>
              <a:buChar char="•"/>
            </a:pPr>
            <a:r>
              <a:rPr lang="zh-CN" altLang="en-US" sz="2800" dirty="0">
                <a:latin typeface="Optane"/>
              </a:rPr>
              <a:t>对于向社会救助等系统传输正确且前后一致的信息而言，各机构的合作非常重要，它们需将受益人、福利</a:t>
            </a:r>
            <a:r>
              <a:rPr lang="en-US" altLang="zh-CN" sz="2800" dirty="0">
                <a:latin typeface="Optane"/>
              </a:rPr>
              <a:t>/</a:t>
            </a:r>
            <a:r>
              <a:rPr lang="zh-CN" altLang="en-US" sz="2800" dirty="0">
                <a:latin typeface="Optane"/>
              </a:rPr>
              <a:t>服务信息通过电子方式传输到系统中</a:t>
            </a:r>
            <a:endParaRPr lang="en-US" sz="2800" dirty="0">
              <a:latin typeface="Optane"/>
            </a:endParaRPr>
          </a:p>
          <a:p>
            <a:pPr marL="342900" indent="-342900">
              <a:buFont typeface="Arial" panose="020B0604020202020204" pitchFamily="34" charset="0"/>
              <a:buChar char="•"/>
            </a:pPr>
            <a:r>
              <a:rPr lang="en-US" sz="3200" dirty="0">
                <a:latin typeface="Optane"/>
              </a:rPr>
              <a:t>INPS</a:t>
            </a:r>
            <a:r>
              <a:rPr lang="zh-CN" altLang="en-US" sz="3200" dirty="0">
                <a:latin typeface="Optane"/>
              </a:rPr>
              <a:t>组件了一个技术辅助专家组，帮助各机构官员，为期提供建议和服务；可以通过电话或电子邮件轻松联系到专家组成员</a:t>
            </a:r>
            <a:endParaRPr lang="it-IT" sz="3200" dirty="0"/>
          </a:p>
        </p:txBody>
      </p:sp>
    </p:spTree>
    <p:extLst>
      <p:ext uri="{BB962C8B-B14F-4D97-AF65-F5344CB8AC3E}">
        <p14:creationId xmlns:p14="http://schemas.microsoft.com/office/powerpoint/2010/main" val="782796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Data Transmission</a:t>
            </a:r>
          </a:p>
        </p:txBody>
      </p:sp>
      <p:sp>
        <p:nvSpPr>
          <p:cNvPr id="3" name="Rettangolo 2"/>
          <p:cNvSpPr/>
          <p:nvPr/>
        </p:nvSpPr>
        <p:spPr>
          <a:xfrm>
            <a:off x="488504" y="1340768"/>
            <a:ext cx="8712968" cy="1815882"/>
          </a:xfrm>
          <a:prstGeom prst="rect">
            <a:avLst/>
          </a:prstGeom>
        </p:spPr>
        <p:txBody>
          <a:bodyPr wrap="square">
            <a:spAutoFit/>
          </a:bodyPr>
          <a:lstStyle/>
          <a:p>
            <a:pPr marL="342900" indent="-342900">
              <a:buFont typeface="Arial" panose="020B0604020202020204" pitchFamily="34" charset="0"/>
              <a:buChar char="•"/>
            </a:pPr>
            <a:r>
              <a:rPr lang="en-US" sz="2800" dirty="0">
                <a:latin typeface="Optane"/>
              </a:rPr>
              <a:t>Technical documents and procedures are published on INPS web site, together with explanation and clarification to guide institutions in transmitting data. The transmission of information can be achieved across multiple channels (</a:t>
            </a:r>
            <a:r>
              <a:rPr lang="en-US" sz="2800" dirty="0" err="1">
                <a:latin typeface="Optane"/>
              </a:rPr>
              <a:t>xsd</a:t>
            </a:r>
            <a:r>
              <a:rPr lang="en-US" sz="2800" dirty="0">
                <a:latin typeface="Optane"/>
              </a:rPr>
              <a:t>, xml and csv), which are fundamental to ensure the proper upload of files.</a:t>
            </a:r>
            <a:endParaRPr lang="it-IT" sz="2800" dirty="0"/>
          </a:p>
        </p:txBody>
      </p:sp>
    </p:spTree>
    <p:extLst>
      <p:ext uri="{BB962C8B-B14F-4D97-AF65-F5344CB8AC3E}">
        <p14:creationId xmlns:p14="http://schemas.microsoft.com/office/powerpoint/2010/main" val="30493268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zh-CN" altLang="en-US" sz="3600" dirty="0"/>
              <a:t>数据传输</a:t>
            </a:r>
            <a:endParaRPr lang="en-US" sz="3600" dirty="0"/>
          </a:p>
        </p:txBody>
      </p:sp>
      <p:sp>
        <p:nvSpPr>
          <p:cNvPr id="3" name="Rettangolo 2"/>
          <p:cNvSpPr/>
          <p:nvPr/>
        </p:nvSpPr>
        <p:spPr>
          <a:xfrm>
            <a:off x="488504" y="1340768"/>
            <a:ext cx="8712968" cy="1815882"/>
          </a:xfrm>
          <a:prstGeom prst="rect">
            <a:avLst/>
          </a:prstGeom>
        </p:spPr>
        <p:txBody>
          <a:bodyPr wrap="square">
            <a:spAutoFit/>
          </a:bodyPr>
          <a:lstStyle/>
          <a:p>
            <a:pPr marL="342900" indent="-342900">
              <a:buFont typeface="Arial" panose="020B0604020202020204" pitchFamily="34" charset="0"/>
              <a:buChar char="•"/>
            </a:pPr>
            <a:r>
              <a:rPr lang="zh-CN" altLang="en-US" sz="2800" dirty="0">
                <a:latin typeface="Optane"/>
              </a:rPr>
              <a:t>技术文件和程序公布在</a:t>
            </a:r>
            <a:r>
              <a:rPr lang="en-US" altLang="zh-CN" sz="2800" dirty="0">
                <a:latin typeface="Optane"/>
              </a:rPr>
              <a:t>INPS</a:t>
            </a:r>
            <a:r>
              <a:rPr lang="zh-CN" altLang="en-US" sz="2800" dirty="0">
                <a:latin typeface="Optane"/>
              </a:rPr>
              <a:t>官网上，此外还有指导各家单位进行数据传输的解释和说明性文件。信息传输可以通过多种渠道（</a:t>
            </a:r>
            <a:r>
              <a:rPr lang="en-US" altLang="zh-CN" sz="2800" dirty="0" err="1">
                <a:latin typeface="Optane"/>
              </a:rPr>
              <a:t>xsd,xml</a:t>
            </a:r>
            <a:r>
              <a:rPr lang="zh-CN" altLang="en-US" sz="2800" dirty="0">
                <a:latin typeface="Optane"/>
              </a:rPr>
              <a:t>和</a:t>
            </a:r>
            <a:r>
              <a:rPr lang="en-US" altLang="zh-CN" sz="2800" dirty="0" err="1">
                <a:latin typeface="Optane"/>
              </a:rPr>
              <a:t>csv</a:t>
            </a:r>
            <a:r>
              <a:rPr lang="zh-CN" altLang="en-US" sz="2800" dirty="0">
                <a:latin typeface="Optane"/>
              </a:rPr>
              <a:t>）进行，这是保障适当的文件上传的最基本要求。</a:t>
            </a:r>
            <a:endParaRPr lang="it-IT" sz="2800" dirty="0"/>
          </a:p>
        </p:txBody>
      </p:sp>
    </p:spTree>
    <p:extLst>
      <p:ext uri="{BB962C8B-B14F-4D97-AF65-F5344CB8AC3E}">
        <p14:creationId xmlns:p14="http://schemas.microsoft.com/office/powerpoint/2010/main" val="3035629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404664"/>
            <a:ext cx="3096344" cy="1200329"/>
          </a:xfrm>
          <a:prstGeom prst="rect">
            <a:avLst/>
          </a:prstGeom>
        </p:spPr>
        <p:txBody>
          <a:bodyPr wrap="square">
            <a:spAutoFit/>
          </a:bodyPr>
          <a:lstStyle/>
          <a:p>
            <a:r>
              <a:rPr lang="en-US" sz="3600" b="1" dirty="0">
                <a:latin typeface="Optane"/>
              </a:rPr>
              <a:t>State of the Art</a:t>
            </a:r>
          </a:p>
          <a:p>
            <a:endParaRPr lang="it-IT" sz="3600" b="1" dirty="0">
              <a:latin typeface="Optane"/>
            </a:endParaRPr>
          </a:p>
        </p:txBody>
      </p:sp>
      <p:sp>
        <p:nvSpPr>
          <p:cNvPr id="3" name="Rettangolo 2"/>
          <p:cNvSpPr/>
          <p:nvPr/>
        </p:nvSpPr>
        <p:spPr>
          <a:xfrm>
            <a:off x="920552" y="1196752"/>
            <a:ext cx="8136904" cy="3108543"/>
          </a:xfrm>
          <a:prstGeom prst="rect">
            <a:avLst/>
          </a:prstGeom>
        </p:spPr>
        <p:txBody>
          <a:bodyPr wrap="square">
            <a:spAutoFit/>
          </a:bodyPr>
          <a:lstStyle/>
          <a:p>
            <a:pPr algn="just"/>
            <a:r>
              <a:rPr lang="en-US" sz="2800" dirty="0">
                <a:latin typeface="Optane"/>
              </a:rPr>
              <a:t>Inps Directorial Decree n. 8, 10 April 2015, in collaboration with the Ministry of Labour and Social Policy and the Protection of Personal Data Authority, commenced the uploading of the first component of the Registry: “</a:t>
            </a:r>
            <a:r>
              <a:rPr lang="en-US" sz="2800" i="1" dirty="0">
                <a:latin typeface="Optane"/>
              </a:rPr>
              <a:t>La Banca dati delle </a:t>
            </a:r>
            <a:r>
              <a:rPr lang="en-US" sz="2800" i="1" dirty="0" err="1">
                <a:latin typeface="Optane"/>
              </a:rPr>
              <a:t>prestazioni</a:t>
            </a:r>
            <a:r>
              <a:rPr lang="en-US" sz="2800" i="1" dirty="0">
                <a:latin typeface="Optane"/>
              </a:rPr>
              <a:t> </a:t>
            </a:r>
            <a:r>
              <a:rPr lang="en-US" sz="2800" i="1" dirty="0" err="1">
                <a:latin typeface="Optane"/>
              </a:rPr>
              <a:t>sociali</a:t>
            </a:r>
            <a:r>
              <a:rPr lang="en-US" sz="2800" i="1" dirty="0">
                <a:latin typeface="Optane"/>
              </a:rPr>
              <a:t> </a:t>
            </a:r>
            <a:r>
              <a:rPr lang="en-US" sz="2800" i="1" dirty="0" err="1">
                <a:latin typeface="Optane"/>
              </a:rPr>
              <a:t>agevolate</a:t>
            </a:r>
            <a:r>
              <a:rPr lang="en-US" sz="2800" i="1" dirty="0">
                <a:latin typeface="Optane"/>
              </a:rPr>
              <a:t>”</a:t>
            </a:r>
            <a:r>
              <a:rPr lang="en-US" sz="2800" dirty="0">
                <a:latin typeface="Optane"/>
              </a:rPr>
              <a:t> (BDPSA), on the basis of the framework law: D.M. 8</a:t>
            </a:r>
            <a:r>
              <a:rPr lang="en-US" sz="2800" baseline="30000" dirty="0">
                <a:latin typeface="Optane"/>
              </a:rPr>
              <a:t>th</a:t>
            </a:r>
            <a:r>
              <a:rPr lang="en-US" sz="2800" dirty="0">
                <a:latin typeface="Optane"/>
              </a:rPr>
              <a:t> March, 2013.</a:t>
            </a:r>
          </a:p>
          <a:p>
            <a:pPr algn="just"/>
            <a:r>
              <a:rPr lang="en-US" sz="2800" dirty="0">
                <a:latin typeface="Optane"/>
              </a:rPr>
              <a:t>The BDPSA was terminated on the 3th April 2017 and the new system of Social Assistance Registry was set up.</a:t>
            </a:r>
          </a:p>
        </p:txBody>
      </p:sp>
    </p:spTree>
    <p:extLst>
      <p:ext uri="{BB962C8B-B14F-4D97-AF65-F5344CB8AC3E}">
        <p14:creationId xmlns:p14="http://schemas.microsoft.com/office/powerpoint/2010/main" val="2839060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404664"/>
            <a:ext cx="4032448" cy="646331"/>
          </a:xfrm>
          <a:prstGeom prst="rect">
            <a:avLst/>
          </a:prstGeom>
        </p:spPr>
        <p:txBody>
          <a:bodyPr wrap="square">
            <a:spAutoFit/>
          </a:bodyPr>
          <a:lstStyle/>
          <a:p>
            <a:r>
              <a:rPr lang="zh-CN" altLang="en-US" sz="3600" b="1" dirty="0">
                <a:latin typeface="Optane"/>
              </a:rPr>
              <a:t>系统完善</a:t>
            </a:r>
            <a:endParaRPr lang="it-IT" sz="3600" b="1" dirty="0">
              <a:latin typeface="Optane"/>
            </a:endParaRPr>
          </a:p>
        </p:txBody>
      </p:sp>
      <p:sp>
        <p:nvSpPr>
          <p:cNvPr id="3" name="Rettangolo 2"/>
          <p:cNvSpPr/>
          <p:nvPr/>
        </p:nvSpPr>
        <p:spPr>
          <a:xfrm>
            <a:off x="920552" y="1196752"/>
            <a:ext cx="8136904" cy="3539431"/>
          </a:xfrm>
          <a:prstGeom prst="rect">
            <a:avLst/>
          </a:prstGeom>
        </p:spPr>
        <p:txBody>
          <a:bodyPr wrap="square">
            <a:spAutoFit/>
          </a:bodyPr>
          <a:lstStyle/>
          <a:p>
            <a:pPr algn="just"/>
            <a:r>
              <a:rPr lang="zh-CN" altLang="en-US" sz="2800" dirty="0">
                <a:latin typeface="Optane"/>
              </a:rPr>
              <a:t>意大利国家社保署</a:t>
            </a:r>
            <a:r>
              <a:rPr lang="en-US" altLang="zh-CN" sz="2800" dirty="0">
                <a:latin typeface="Optane"/>
              </a:rPr>
              <a:t>2015</a:t>
            </a:r>
            <a:r>
              <a:rPr lang="zh-CN" altLang="en-US" sz="2800" dirty="0">
                <a:latin typeface="Optane"/>
              </a:rPr>
              <a:t>年</a:t>
            </a:r>
            <a:r>
              <a:rPr lang="en-US" altLang="zh-CN" sz="2800" dirty="0">
                <a:latin typeface="Optane"/>
              </a:rPr>
              <a:t>4</a:t>
            </a:r>
            <a:r>
              <a:rPr lang="zh-CN" altLang="en-US" sz="2800" dirty="0">
                <a:latin typeface="Optane"/>
              </a:rPr>
              <a:t>月</a:t>
            </a:r>
            <a:r>
              <a:rPr lang="en-US" altLang="zh-CN" sz="2800" dirty="0">
                <a:latin typeface="Optane"/>
              </a:rPr>
              <a:t>10</a:t>
            </a:r>
            <a:r>
              <a:rPr lang="zh-CN" altLang="en-US" sz="2800" dirty="0">
                <a:latin typeface="Optane"/>
              </a:rPr>
              <a:t>日第</a:t>
            </a:r>
            <a:r>
              <a:rPr lang="en-US" altLang="zh-CN" sz="2800" dirty="0">
                <a:latin typeface="Optane"/>
              </a:rPr>
              <a:t>8</a:t>
            </a:r>
            <a:r>
              <a:rPr lang="zh-CN" altLang="en-US" sz="2800" dirty="0">
                <a:latin typeface="Optane"/>
              </a:rPr>
              <a:t>号指导令（与劳动和社会政策部、个人数据保障署联合发布）开启了社会救助登记系统的第一个构成部件，即“社会救助福利数据银行”（</a:t>
            </a:r>
            <a:r>
              <a:rPr lang="en-US" altLang="zh-CN" sz="2800" dirty="0">
                <a:latin typeface="Optane"/>
              </a:rPr>
              <a:t>BDPSA</a:t>
            </a:r>
            <a:r>
              <a:rPr lang="zh-CN" altLang="en-US" sz="2800" dirty="0">
                <a:latin typeface="Optane"/>
              </a:rPr>
              <a:t>），其法律根据为</a:t>
            </a:r>
            <a:r>
              <a:rPr lang="en-US" altLang="zh-CN" sz="2800" dirty="0">
                <a:latin typeface="Optane"/>
              </a:rPr>
              <a:t>2013</a:t>
            </a:r>
            <a:r>
              <a:rPr lang="zh-CN" altLang="en-US" sz="2800" dirty="0">
                <a:latin typeface="Optane"/>
              </a:rPr>
              <a:t>年</a:t>
            </a:r>
            <a:r>
              <a:rPr lang="en-US" altLang="zh-CN" sz="2800" dirty="0">
                <a:latin typeface="Optane"/>
              </a:rPr>
              <a:t>3</a:t>
            </a:r>
            <a:r>
              <a:rPr lang="zh-CN" altLang="en-US" sz="2800" dirty="0">
                <a:latin typeface="Optane"/>
              </a:rPr>
              <a:t>月</a:t>
            </a:r>
            <a:r>
              <a:rPr lang="en-US" altLang="zh-CN" sz="2800" dirty="0">
                <a:latin typeface="Optane"/>
              </a:rPr>
              <a:t>8</a:t>
            </a:r>
            <a:r>
              <a:rPr lang="zh-CN" altLang="en-US" sz="2800" dirty="0">
                <a:latin typeface="Optane"/>
              </a:rPr>
              <a:t>日部令所定框架。</a:t>
            </a:r>
          </a:p>
          <a:p>
            <a:pPr algn="just"/>
            <a:endParaRPr lang="zh-CN" altLang="en-US" sz="2800" dirty="0">
              <a:latin typeface="Optane"/>
            </a:endParaRPr>
          </a:p>
          <a:p>
            <a:pPr algn="just"/>
            <a:r>
              <a:rPr lang="zh-CN" altLang="en-US" sz="2800" dirty="0">
                <a:latin typeface="Optane"/>
              </a:rPr>
              <a:t>“社会救助福利数据银行”于</a:t>
            </a:r>
            <a:r>
              <a:rPr lang="en-US" altLang="zh-CN" sz="2800" dirty="0">
                <a:latin typeface="Optane"/>
              </a:rPr>
              <a:t>2017</a:t>
            </a:r>
            <a:r>
              <a:rPr lang="zh-CN" altLang="en-US" sz="2800" dirty="0">
                <a:latin typeface="Optane"/>
              </a:rPr>
              <a:t>年</a:t>
            </a:r>
            <a:r>
              <a:rPr lang="en-US" altLang="zh-CN" sz="2800" dirty="0">
                <a:latin typeface="Optane"/>
              </a:rPr>
              <a:t>4</a:t>
            </a:r>
            <a:r>
              <a:rPr lang="zh-CN" altLang="en-US" sz="2800" dirty="0">
                <a:latin typeface="Optane"/>
              </a:rPr>
              <a:t>月</a:t>
            </a:r>
            <a:r>
              <a:rPr lang="en-US" altLang="zh-CN" sz="2800" dirty="0">
                <a:latin typeface="Optane"/>
              </a:rPr>
              <a:t>3</a:t>
            </a:r>
            <a:r>
              <a:rPr lang="zh-CN" altLang="en-US" sz="2800" dirty="0">
                <a:latin typeface="Optane"/>
              </a:rPr>
              <a:t>日完成构建，而后新的社会救助登记系统建立。</a:t>
            </a:r>
            <a:endParaRPr lang="en-US" sz="2800" dirty="0">
              <a:latin typeface="Optane"/>
            </a:endParaRPr>
          </a:p>
        </p:txBody>
      </p:sp>
    </p:spTree>
    <p:extLst>
      <p:ext uri="{BB962C8B-B14F-4D97-AF65-F5344CB8AC3E}">
        <p14:creationId xmlns:p14="http://schemas.microsoft.com/office/powerpoint/2010/main" val="2311845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404664"/>
            <a:ext cx="3744416" cy="646331"/>
          </a:xfrm>
          <a:prstGeom prst="rect">
            <a:avLst/>
          </a:prstGeom>
        </p:spPr>
        <p:txBody>
          <a:bodyPr wrap="square">
            <a:spAutoFit/>
          </a:bodyPr>
          <a:lstStyle/>
          <a:p>
            <a:r>
              <a:rPr lang="en-US" sz="3600" b="1" dirty="0">
                <a:latin typeface="Optane"/>
              </a:rPr>
              <a:t>State of the Art</a:t>
            </a:r>
            <a:endParaRPr lang="it-IT" sz="3600" b="1" dirty="0">
              <a:latin typeface="Optane"/>
            </a:endParaRPr>
          </a:p>
        </p:txBody>
      </p:sp>
      <p:sp>
        <p:nvSpPr>
          <p:cNvPr id="3" name="Rettangolo 2"/>
          <p:cNvSpPr/>
          <p:nvPr/>
        </p:nvSpPr>
        <p:spPr>
          <a:xfrm>
            <a:off x="848544" y="1412776"/>
            <a:ext cx="8136904" cy="2800767"/>
          </a:xfrm>
          <a:prstGeom prst="rect">
            <a:avLst/>
          </a:prstGeom>
        </p:spPr>
        <p:txBody>
          <a:bodyPr wrap="square">
            <a:spAutoFit/>
          </a:bodyPr>
          <a:lstStyle/>
          <a:p>
            <a:pPr algn="just"/>
            <a:r>
              <a:rPr lang="en-US" sz="2800" dirty="0">
                <a:latin typeface="Optane"/>
              </a:rPr>
              <a:t>The Directorial Decree INPS n. 103, 15</a:t>
            </a:r>
            <a:r>
              <a:rPr lang="en-US" sz="2800" baseline="30000" dirty="0">
                <a:latin typeface="Optane"/>
              </a:rPr>
              <a:t>th</a:t>
            </a:r>
            <a:r>
              <a:rPr lang="en-US" sz="2800" dirty="0">
                <a:latin typeface="Optane"/>
              </a:rPr>
              <a:t> September 2016, with the consultation of Ministry of Labour, the Protection of Personal Data Authority and Tax Office, established the other two components of the Registry: database of social benefits (BDPS) and database of beneficiaries who qualify for benefits after the assessment of welfare officers (BDVM), according to D.M. 206/2014, which was enacted on 25</a:t>
            </a:r>
            <a:r>
              <a:rPr lang="en-US" sz="2800" baseline="30000" dirty="0">
                <a:latin typeface="Optane"/>
              </a:rPr>
              <a:t>th</a:t>
            </a:r>
            <a:r>
              <a:rPr lang="en-US" sz="2800" dirty="0">
                <a:latin typeface="Optane"/>
              </a:rPr>
              <a:t> March 2015</a:t>
            </a:r>
            <a:r>
              <a:rPr lang="en-US" sz="3600" dirty="0">
                <a:latin typeface="Optane"/>
              </a:rPr>
              <a:t>.</a:t>
            </a:r>
            <a:endParaRPr lang="it-IT" sz="3600" dirty="0">
              <a:latin typeface="Optane"/>
            </a:endParaRPr>
          </a:p>
        </p:txBody>
      </p:sp>
    </p:spTree>
    <p:extLst>
      <p:ext uri="{BB962C8B-B14F-4D97-AF65-F5344CB8AC3E}">
        <p14:creationId xmlns:p14="http://schemas.microsoft.com/office/powerpoint/2010/main" val="2816721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404664"/>
            <a:ext cx="3744416" cy="646331"/>
          </a:xfrm>
          <a:prstGeom prst="rect">
            <a:avLst/>
          </a:prstGeom>
        </p:spPr>
        <p:txBody>
          <a:bodyPr wrap="square">
            <a:spAutoFit/>
          </a:bodyPr>
          <a:lstStyle/>
          <a:p>
            <a:r>
              <a:rPr lang="zh-CN" altLang="en-US" sz="3600" b="1" dirty="0">
                <a:latin typeface="Optane"/>
              </a:rPr>
              <a:t>系统完善</a:t>
            </a:r>
            <a:endParaRPr lang="it-IT" altLang="zh-CN" sz="3600" b="1" dirty="0">
              <a:latin typeface="Optane"/>
            </a:endParaRPr>
          </a:p>
        </p:txBody>
      </p:sp>
      <p:sp>
        <p:nvSpPr>
          <p:cNvPr id="3" name="Rettangolo 2"/>
          <p:cNvSpPr/>
          <p:nvPr/>
        </p:nvSpPr>
        <p:spPr>
          <a:xfrm>
            <a:off x="848544" y="1412776"/>
            <a:ext cx="8136904" cy="2677656"/>
          </a:xfrm>
          <a:prstGeom prst="rect">
            <a:avLst/>
          </a:prstGeom>
        </p:spPr>
        <p:txBody>
          <a:bodyPr wrap="square">
            <a:spAutoFit/>
          </a:bodyPr>
          <a:lstStyle/>
          <a:p>
            <a:pPr algn="just"/>
            <a:r>
              <a:rPr lang="zh-CN" altLang="en-US" sz="2800" dirty="0">
                <a:latin typeface="Optane"/>
              </a:rPr>
              <a:t>意大利国家社保署</a:t>
            </a:r>
            <a:r>
              <a:rPr lang="en-US" altLang="zh-CN" sz="2800" dirty="0">
                <a:latin typeface="Optane"/>
              </a:rPr>
              <a:t>2016</a:t>
            </a:r>
            <a:r>
              <a:rPr lang="zh-CN" altLang="en-US" sz="2800" dirty="0">
                <a:latin typeface="Optane"/>
              </a:rPr>
              <a:t>年</a:t>
            </a:r>
            <a:r>
              <a:rPr lang="zh-CN" altLang="zh-CN" sz="2800" dirty="0">
                <a:latin typeface="Optane"/>
              </a:rPr>
              <a:t>9</a:t>
            </a:r>
            <a:r>
              <a:rPr lang="zh-CN" altLang="en-US" sz="2800" dirty="0">
                <a:latin typeface="Optane"/>
              </a:rPr>
              <a:t>月</a:t>
            </a:r>
            <a:r>
              <a:rPr lang="en-US" altLang="zh-CN" sz="2800" dirty="0">
                <a:latin typeface="Optane"/>
              </a:rPr>
              <a:t>15</a:t>
            </a:r>
            <a:r>
              <a:rPr lang="zh-CN" altLang="en-US" sz="2800" dirty="0">
                <a:latin typeface="Optane"/>
              </a:rPr>
              <a:t>日指导令，根据劳动部、个人信息保障署、税务署的沟通咨询，建立了登记系统的其他两个部件</a:t>
            </a:r>
            <a:r>
              <a:rPr lang="en-US" sz="2800" dirty="0">
                <a:latin typeface="Optane"/>
              </a:rPr>
              <a:t>: </a:t>
            </a:r>
            <a:r>
              <a:rPr lang="zh-CN" altLang="en-US" sz="2800" dirty="0">
                <a:latin typeface="Optane"/>
              </a:rPr>
              <a:t>社会福利数据库（</a:t>
            </a:r>
            <a:r>
              <a:rPr lang="en-US" altLang="zh-CN" sz="2800" dirty="0">
                <a:latin typeface="Optane"/>
              </a:rPr>
              <a:t>BDPS</a:t>
            </a:r>
            <a:r>
              <a:rPr lang="zh-CN" altLang="en-US" sz="2800" dirty="0">
                <a:latin typeface="Optane"/>
              </a:rPr>
              <a:t>）和通过了福利官员测评而获得福利的受益人数据库（</a:t>
            </a:r>
            <a:r>
              <a:rPr lang="en-US" altLang="zh-CN" sz="2800" dirty="0">
                <a:latin typeface="Optane"/>
              </a:rPr>
              <a:t>BDVM</a:t>
            </a:r>
            <a:r>
              <a:rPr lang="zh-CN" altLang="en-US" sz="2800" dirty="0">
                <a:latin typeface="Optane"/>
              </a:rPr>
              <a:t>），其法律基础为</a:t>
            </a:r>
            <a:r>
              <a:rPr lang="en-US" altLang="zh-CN" sz="2800" dirty="0">
                <a:latin typeface="Optane"/>
              </a:rPr>
              <a:t>2014</a:t>
            </a:r>
            <a:r>
              <a:rPr lang="zh-CN" altLang="en-US" sz="2800" dirty="0">
                <a:latin typeface="Optane"/>
              </a:rPr>
              <a:t>年第</a:t>
            </a:r>
            <a:r>
              <a:rPr lang="en-US" altLang="zh-CN" sz="2800" dirty="0">
                <a:latin typeface="Optane"/>
              </a:rPr>
              <a:t>206</a:t>
            </a:r>
            <a:r>
              <a:rPr lang="zh-CN" altLang="en-US" sz="2800" dirty="0">
                <a:latin typeface="Optane"/>
              </a:rPr>
              <a:t>号部令，该令于</a:t>
            </a:r>
            <a:r>
              <a:rPr lang="en-US" altLang="zh-CN" sz="2800" dirty="0">
                <a:latin typeface="Optane"/>
              </a:rPr>
              <a:t>2015</a:t>
            </a:r>
            <a:r>
              <a:rPr lang="zh-CN" altLang="en-US" sz="2800" dirty="0">
                <a:latin typeface="Optane"/>
              </a:rPr>
              <a:t>年</a:t>
            </a:r>
            <a:r>
              <a:rPr lang="en-US" altLang="zh-CN" sz="2800" dirty="0">
                <a:latin typeface="Optane"/>
              </a:rPr>
              <a:t>3</a:t>
            </a:r>
            <a:r>
              <a:rPr lang="zh-CN" altLang="en-US" sz="2800" dirty="0">
                <a:latin typeface="Optane"/>
              </a:rPr>
              <a:t>月</a:t>
            </a:r>
            <a:r>
              <a:rPr lang="en-US" altLang="zh-CN" sz="2800" dirty="0">
                <a:latin typeface="Optane"/>
              </a:rPr>
              <a:t>25</a:t>
            </a:r>
            <a:r>
              <a:rPr lang="zh-CN" altLang="en-US" sz="2800" dirty="0">
                <a:latin typeface="Optane"/>
              </a:rPr>
              <a:t>日发布。</a:t>
            </a:r>
            <a:endParaRPr lang="it-IT" sz="2800" dirty="0">
              <a:latin typeface="Optane"/>
            </a:endParaRPr>
          </a:p>
        </p:txBody>
      </p:sp>
    </p:spTree>
    <p:extLst>
      <p:ext uri="{BB962C8B-B14F-4D97-AF65-F5344CB8AC3E}">
        <p14:creationId xmlns:p14="http://schemas.microsoft.com/office/powerpoint/2010/main" val="1487090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ttangolo 7"/>
          <p:cNvSpPr>
            <a:spLocks noChangeArrowheads="1"/>
          </p:cNvSpPr>
          <p:nvPr/>
        </p:nvSpPr>
        <p:spPr bwMode="auto">
          <a:xfrm>
            <a:off x="272480" y="391944"/>
            <a:ext cx="250100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it-IT" sz="3600" b="1" dirty="0">
                <a:latin typeface="Optane"/>
              </a:rPr>
              <a:t>Legal </a:t>
            </a:r>
            <a:r>
              <a:rPr lang="it-IT" sz="3600" b="1" dirty="0" err="1">
                <a:latin typeface="Optane"/>
              </a:rPr>
              <a:t>Innovation</a:t>
            </a:r>
            <a:r>
              <a:rPr lang="it-IT" sz="3600" b="1" dirty="0">
                <a:latin typeface="Optane"/>
              </a:rPr>
              <a:t> </a:t>
            </a:r>
          </a:p>
        </p:txBody>
      </p:sp>
      <p:sp>
        <p:nvSpPr>
          <p:cNvPr id="22533" name="Rettangolo 8"/>
          <p:cNvSpPr>
            <a:spLocks noChangeArrowheads="1"/>
          </p:cNvSpPr>
          <p:nvPr/>
        </p:nvSpPr>
        <p:spPr bwMode="auto">
          <a:xfrm>
            <a:off x="791964" y="1433612"/>
            <a:ext cx="8482013" cy="42010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it-IT" altLang="it-IT" sz="2925" b="1" dirty="0">
                <a:latin typeface="Optane"/>
              </a:rPr>
              <a:t>D.M. (</a:t>
            </a:r>
            <a:r>
              <a:rPr lang="it-IT" altLang="it-IT" sz="2925" b="1" dirty="0" err="1">
                <a:latin typeface="Optane"/>
              </a:rPr>
              <a:t>Decree</a:t>
            </a:r>
            <a:r>
              <a:rPr lang="it-IT" altLang="it-IT" sz="2925" b="1" dirty="0">
                <a:latin typeface="Optane"/>
              </a:rPr>
              <a:t> of </a:t>
            </a:r>
            <a:r>
              <a:rPr lang="it-IT" altLang="it-IT" sz="2925" b="1" dirty="0" err="1">
                <a:latin typeface="Optane"/>
              </a:rPr>
              <a:t>Minister</a:t>
            </a:r>
            <a:r>
              <a:rPr lang="it-IT" altLang="it-IT" sz="2925" b="1" dirty="0">
                <a:latin typeface="Optane"/>
              </a:rPr>
              <a:t>) 26 settembre 2016 </a:t>
            </a:r>
            <a:r>
              <a:rPr lang="it-IT" altLang="it-IT" sz="2925" dirty="0">
                <a:latin typeface="Optane"/>
              </a:rPr>
              <a:t>“</a:t>
            </a:r>
            <a:r>
              <a:rPr lang="it-IT" altLang="it-IT" sz="2925" i="1" dirty="0">
                <a:latin typeface="Optane"/>
              </a:rPr>
              <a:t>2016 Financial </a:t>
            </a:r>
            <a:r>
              <a:rPr lang="it-IT" altLang="it-IT" sz="2925" i="1" dirty="0" err="1">
                <a:latin typeface="Optane"/>
              </a:rPr>
              <a:t>provision</a:t>
            </a:r>
            <a:r>
              <a:rPr lang="it-IT" altLang="it-IT" sz="2925" i="1" dirty="0">
                <a:latin typeface="Optane"/>
              </a:rPr>
              <a:t> </a:t>
            </a:r>
            <a:r>
              <a:rPr lang="it-IT" altLang="it-IT" sz="2925" i="1" dirty="0" err="1">
                <a:latin typeface="Optane"/>
              </a:rPr>
              <a:t>allotment</a:t>
            </a:r>
            <a:r>
              <a:rPr lang="it-IT" altLang="it-IT" sz="2925" i="1" dirty="0">
                <a:latin typeface="Optane"/>
              </a:rPr>
              <a:t> of the National Fund for </a:t>
            </a:r>
            <a:r>
              <a:rPr lang="it-IT" altLang="it-IT" sz="2925" i="1" dirty="0" err="1">
                <a:latin typeface="Optane"/>
              </a:rPr>
              <a:t>dependents</a:t>
            </a:r>
            <a:r>
              <a:rPr lang="it-IT" altLang="it-IT" sz="2925" dirty="0">
                <a:latin typeface="Optane"/>
              </a:rPr>
              <a:t>” </a:t>
            </a:r>
            <a:r>
              <a:rPr lang="it-IT" altLang="it-IT" sz="2925" dirty="0" err="1">
                <a:latin typeface="Optane"/>
              </a:rPr>
              <a:t>foresees</a:t>
            </a:r>
            <a:r>
              <a:rPr lang="it-IT" altLang="it-IT" sz="2925" dirty="0">
                <a:latin typeface="Optane"/>
              </a:rPr>
              <a:t> </a:t>
            </a:r>
            <a:r>
              <a:rPr lang="it-IT" altLang="it-IT" sz="2925" dirty="0" err="1">
                <a:latin typeface="Optane"/>
              </a:rPr>
              <a:t>that</a:t>
            </a:r>
            <a:r>
              <a:rPr lang="it-IT" altLang="it-IT" sz="2925" dirty="0">
                <a:latin typeface="Optane"/>
              </a:rPr>
              <a:t> </a:t>
            </a:r>
            <a:r>
              <a:rPr lang="it-IT" altLang="it-IT" sz="2925" dirty="0" err="1">
                <a:latin typeface="Optane"/>
              </a:rPr>
              <a:t>all</a:t>
            </a:r>
            <a:r>
              <a:rPr lang="it-IT" altLang="it-IT" sz="2925" dirty="0">
                <a:latin typeface="Optane"/>
              </a:rPr>
              <a:t> the information </a:t>
            </a:r>
            <a:r>
              <a:rPr lang="it-IT" altLang="it-IT" sz="2925" dirty="0" err="1">
                <a:latin typeface="Optane"/>
              </a:rPr>
              <a:t>sent</a:t>
            </a:r>
            <a:r>
              <a:rPr lang="it-IT" altLang="it-IT" sz="2925" dirty="0">
                <a:latin typeface="Optane"/>
              </a:rPr>
              <a:t> by </a:t>
            </a:r>
            <a:r>
              <a:rPr lang="it-IT" altLang="it-IT" sz="2925" dirty="0" err="1">
                <a:latin typeface="Optane"/>
              </a:rPr>
              <a:t>Institutions</a:t>
            </a:r>
            <a:r>
              <a:rPr lang="it-IT" altLang="it-IT" sz="2925" dirty="0">
                <a:latin typeface="Optane"/>
              </a:rPr>
              <a:t> to the Registry, will be </a:t>
            </a:r>
            <a:r>
              <a:rPr lang="it-IT" altLang="it-IT" sz="2925" dirty="0" err="1">
                <a:latin typeface="Optane"/>
              </a:rPr>
              <a:t>used</a:t>
            </a:r>
            <a:r>
              <a:rPr lang="it-IT" altLang="it-IT" sz="2925" dirty="0">
                <a:latin typeface="Optane"/>
              </a:rPr>
              <a:t> by the  </a:t>
            </a:r>
            <a:r>
              <a:rPr lang="it-IT" altLang="it-IT" sz="2925" dirty="0" err="1">
                <a:latin typeface="Optane"/>
              </a:rPr>
              <a:t>Ministry</a:t>
            </a:r>
            <a:r>
              <a:rPr lang="it-IT" altLang="it-IT" sz="2925" dirty="0">
                <a:latin typeface="Optane"/>
              </a:rPr>
              <a:t> of Labour and Social Policy to </a:t>
            </a:r>
            <a:r>
              <a:rPr lang="it-IT" altLang="it-IT" sz="2925" dirty="0" err="1">
                <a:latin typeface="Optane"/>
              </a:rPr>
              <a:t>assess</a:t>
            </a:r>
            <a:r>
              <a:rPr lang="it-IT" altLang="it-IT" sz="2925" dirty="0">
                <a:latin typeface="Optane"/>
              </a:rPr>
              <a:t> the </a:t>
            </a:r>
            <a:r>
              <a:rPr lang="it-IT" altLang="it-IT" sz="2925" dirty="0" err="1">
                <a:latin typeface="Optane"/>
              </a:rPr>
              <a:t>total</a:t>
            </a:r>
            <a:r>
              <a:rPr lang="it-IT" altLang="it-IT" sz="2925" dirty="0">
                <a:latin typeface="Optane"/>
              </a:rPr>
              <a:t> number of </a:t>
            </a:r>
            <a:r>
              <a:rPr lang="it-IT" altLang="it-IT" sz="2925" dirty="0" err="1">
                <a:latin typeface="Optane"/>
              </a:rPr>
              <a:t>people</a:t>
            </a:r>
            <a:r>
              <a:rPr lang="it-IT" altLang="it-IT" sz="2925" dirty="0">
                <a:latin typeface="Optane"/>
              </a:rPr>
              <a:t> with </a:t>
            </a:r>
            <a:r>
              <a:rPr lang="it-IT" altLang="it-IT" sz="2925" dirty="0" err="1">
                <a:latin typeface="Optane"/>
              </a:rPr>
              <a:t>serious</a:t>
            </a:r>
            <a:r>
              <a:rPr lang="it-IT" altLang="it-IT" sz="2925" dirty="0">
                <a:latin typeface="Optane"/>
              </a:rPr>
              <a:t> </a:t>
            </a:r>
            <a:r>
              <a:rPr lang="it-IT" altLang="it-IT" sz="2925" dirty="0" err="1">
                <a:latin typeface="Optane"/>
              </a:rPr>
              <a:t>disabilities</a:t>
            </a:r>
            <a:r>
              <a:rPr lang="it-IT" altLang="it-IT" sz="2925" dirty="0">
                <a:latin typeface="Optane"/>
              </a:rPr>
              <a:t> and </a:t>
            </a:r>
            <a:r>
              <a:rPr lang="it-IT" altLang="it-IT" sz="2925" dirty="0" err="1">
                <a:latin typeface="Optane"/>
              </a:rPr>
              <a:t>thus</a:t>
            </a:r>
            <a:r>
              <a:rPr lang="it-IT" altLang="it-IT" sz="2925" dirty="0">
                <a:latin typeface="Optane"/>
              </a:rPr>
              <a:t> </a:t>
            </a:r>
            <a:r>
              <a:rPr lang="it-IT" altLang="it-IT" sz="2925" dirty="0" err="1">
                <a:latin typeface="Optane"/>
              </a:rPr>
              <a:t>define</a:t>
            </a:r>
            <a:r>
              <a:rPr lang="it-IT" altLang="it-IT" sz="2925" dirty="0">
                <a:latin typeface="Optane"/>
              </a:rPr>
              <a:t> «</a:t>
            </a:r>
            <a:r>
              <a:rPr lang="it-IT" altLang="it-IT" sz="2925" i="1" dirty="0">
                <a:latin typeface="Optane"/>
              </a:rPr>
              <a:t>the </a:t>
            </a:r>
            <a:r>
              <a:rPr lang="it-IT" altLang="it-IT" sz="2925" i="1" dirty="0" err="1">
                <a:latin typeface="Optane"/>
              </a:rPr>
              <a:t>basic</a:t>
            </a:r>
            <a:r>
              <a:rPr lang="it-IT" altLang="it-IT" sz="2925" i="1" dirty="0">
                <a:latin typeface="Optane"/>
              </a:rPr>
              <a:t> </a:t>
            </a:r>
            <a:r>
              <a:rPr lang="it-IT" altLang="it-IT" sz="2925" i="1" dirty="0" err="1">
                <a:latin typeface="Optane"/>
              </a:rPr>
              <a:t>level</a:t>
            </a:r>
            <a:r>
              <a:rPr lang="it-IT" altLang="it-IT" sz="2925" i="1" dirty="0">
                <a:latin typeface="Optane"/>
              </a:rPr>
              <a:t> of </a:t>
            </a:r>
            <a:r>
              <a:rPr lang="it-IT" altLang="it-IT" sz="2925" i="1" dirty="0" err="1">
                <a:latin typeface="Optane"/>
              </a:rPr>
              <a:t>allowances</a:t>
            </a:r>
            <a:r>
              <a:rPr lang="it-IT" altLang="it-IT" sz="2925" i="1" dirty="0">
                <a:latin typeface="Optane"/>
              </a:rPr>
              <a:t> to be </a:t>
            </a:r>
            <a:r>
              <a:rPr lang="it-IT" altLang="it-IT" sz="2925" i="1" dirty="0" err="1">
                <a:latin typeface="Optane"/>
              </a:rPr>
              <a:t>granted</a:t>
            </a:r>
            <a:r>
              <a:rPr lang="it-IT" altLang="it-IT" sz="2925" i="1" dirty="0">
                <a:latin typeface="Optane"/>
              </a:rPr>
              <a:t> to </a:t>
            </a:r>
            <a:r>
              <a:rPr lang="it-IT" altLang="it-IT" sz="2925" i="1" dirty="0" err="1">
                <a:latin typeface="Optane"/>
              </a:rPr>
              <a:t>people</a:t>
            </a:r>
            <a:r>
              <a:rPr lang="it-IT" altLang="it-IT" sz="2925" i="1" dirty="0">
                <a:latin typeface="Optane"/>
              </a:rPr>
              <a:t> with </a:t>
            </a:r>
            <a:r>
              <a:rPr lang="it-IT" altLang="it-IT" sz="2925" i="1" dirty="0" err="1">
                <a:latin typeface="Optane"/>
              </a:rPr>
              <a:t>serious</a:t>
            </a:r>
            <a:r>
              <a:rPr lang="it-IT" altLang="it-IT" sz="2925" i="1" dirty="0">
                <a:latin typeface="Optane"/>
              </a:rPr>
              <a:t> </a:t>
            </a:r>
            <a:r>
              <a:rPr lang="it-IT" altLang="it-IT" sz="2925" i="1" dirty="0" err="1">
                <a:latin typeface="Optane"/>
              </a:rPr>
              <a:t>disability</a:t>
            </a:r>
            <a:r>
              <a:rPr lang="it-IT" altLang="it-IT" sz="2925" i="1" dirty="0">
                <a:latin typeface="Optane"/>
              </a:rPr>
              <a:t> </a:t>
            </a:r>
            <a:r>
              <a:rPr lang="it-IT" altLang="it-IT" sz="2925" i="1" dirty="0" err="1">
                <a:latin typeface="Optane"/>
              </a:rPr>
              <a:t>all</a:t>
            </a:r>
            <a:r>
              <a:rPr lang="it-IT" altLang="it-IT" sz="2925" i="1" dirty="0">
                <a:latin typeface="Optane"/>
              </a:rPr>
              <a:t> over Italy, </a:t>
            </a:r>
            <a:r>
              <a:rPr lang="it-IT" altLang="it-IT" sz="2925" i="1" dirty="0" err="1">
                <a:latin typeface="Optane"/>
              </a:rPr>
              <a:t>within</a:t>
            </a:r>
            <a:r>
              <a:rPr lang="it-IT" altLang="it-IT" sz="2925" i="1" dirty="0">
                <a:latin typeface="Optane"/>
              </a:rPr>
              <a:t> the </a:t>
            </a:r>
            <a:r>
              <a:rPr lang="it-IT" altLang="it-IT" sz="2925" i="1" dirty="0" err="1">
                <a:latin typeface="Optane"/>
              </a:rPr>
              <a:t>limit</a:t>
            </a:r>
            <a:r>
              <a:rPr lang="it-IT" altLang="it-IT" sz="2925" i="1" dirty="0">
                <a:latin typeface="Optane"/>
              </a:rPr>
              <a:t> of the </a:t>
            </a:r>
            <a:r>
              <a:rPr lang="it-IT" altLang="it-IT" sz="2925" i="1" dirty="0" err="1">
                <a:latin typeface="Optane"/>
              </a:rPr>
              <a:t>provision</a:t>
            </a:r>
            <a:r>
              <a:rPr lang="it-IT" altLang="it-IT" sz="2925" i="1" dirty="0">
                <a:latin typeface="Optane"/>
              </a:rPr>
              <a:t> </a:t>
            </a:r>
            <a:r>
              <a:rPr lang="it-IT" altLang="it-IT" sz="2925" i="1" dirty="0" err="1">
                <a:latin typeface="Optane"/>
              </a:rPr>
              <a:t>available</a:t>
            </a:r>
            <a:r>
              <a:rPr lang="it-IT" altLang="it-IT" sz="2925" i="1" dirty="0">
                <a:latin typeface="Optane"/>
              </a:rPr>
              <a:t>  by the Fund  for </a:t>
            </a:r>
            <a:r>
              <a:rPr lang="it-IT" altLang="it-IT" sz="2925" i="1" dirty="0" err="1">
                <a:latin typeface="Optane"/>
              </a:rPr>
              <a:t>dependents</a:t>
            </a:r>
            <a:r>
              <a:rPr lang="it-IT" altLang="it-IT" sz="2925" i="1" dirty="0">
                <a:latin typeface="Optane"/>
              </a:rPr>
              <a:t>»</a:t>
            </a:r>
            <a:endParaRPr lang="it-IT" altLang="it-IT" sz="2925" dirty="0">
              <a:latin typeface="Optane"/>
            </a:endParaRPr>
          </a:p>
        </p:txBody>
      </p:sp>
    </p:spTree>
    <p:extLst>
      <p:ext uri="{BB962C8B-B14F-4D97-AF65-F5344CB8AC3E}">
        <p14:creationId xmlns:p14="http://schemas.microsoft.com/office/powerpoint/2010/main" val="126864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2457" y="1124744"/>
            <a:ext cx="9117048" cy="6647974"/>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800" dirty="0" err="1">
                <a:solidFill>
                  <a:schemeClr val="tx1">
                    <a:lumMod val="75000"/>
                    <a:lumOff val="25000"/>
                  </a:schemeClr>
                </a:solidFill>
                <a:latin typeface="Optane" pitchFamily="2" charset="0"/>
                <a:ea typeface="Verdana" pitchFamily="34" charset="0"/>
                <a:cs typeface="Verdana" pitchFamily="34" charset="0"/>
              </a:rPr>
              <a:t>What</a:t>
            </a:r>
            <a:r>
              <a:rPr lang="it-IT" sz="2800" dirty="0">
                <a:solidFill>
                  <a:schemeClr val="tx1">
                    <a:lumMod val="75000"/>
                    <a:lumOff val="25000"/>
                  </a:schemeClr>
                </a:solidFill>
                <a:latin typeface="Optane" pitchFamily="2" charset="0"/>
                <a:ea typeface="Verdana" pitchFamily="34" charset="0"/>
                <a:cs typeface="Verdana" pitchFamily="34" charset="0"/>
              </a:rPr>
              <a:t> </a:t>
            </a:r>
            <a:r>
              <a:rPr lang="it-IT" sz="2800" dirty="0" err="1">
                <a:solidFill>
                  <a:schemeClr val="tx1">
                    <a:lumMod val="75000"/>
                    <a:lumOff val="25000"/>
                  </a:schemeClr>
                </a:solidFill>
                <a:latin typeface="Optane" pitchFamily="2" charset="0"/>
                <a:ea typeface="Verdana" pitchFamily="34" charset="0"/>
                <a:cs typeface="Verdana" pitchFamily="34" charset="0"/>
              </a:rPr>
              <a:t>is</a:t>
            </a:r>
            <a:r>
              <a:rPr lang="it-IT" sz="2800" dirty="0">
                <a:solidFill>
                  <a:schemeClr val="tx1">
                    <a:lumMod val="75000"/>
                    <a:lumOff val="25000"/>
                  </a:schemeClr>
                </a:solidFill>
                <a:latin typeface="Optane" pitchFamily="2" charset="0"/>
                <a:ea typeface="Verdana" pitchFamily="34" charset="0"/>
                <a:cs typeface="Verdana" pitchFamily="34" charset="0"/>
              </a:rPr>
              <a:t> the Social Assistance </a:t>
            </a:r>
            <a:r>
              <a:rPr lang="it-IT" sz="2800" dirty="0" err="1">
                <a:solidFill>
                  <a:schemeClr val="tx1">
                    <a:lumMod val="75000"/>
                    <a:lumOff val="25000"/>
                  </a:schemeClr>
                </a:solidFill>
                <a:latin typeface="Optane" pitchFamily="2" charset="0"/>
                <a:ea typeface="Verdana" pitchFamily="34" charset="0"/>
                <a:cs typeface="Verdana" pitchFamily="34" charset="0"/>
              </a:rPr>
              <a:t>Registry</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Information </a:t>
            </a:r>
            <a:r>
              <a:rPr lang="it-IT" sz="2800" dirty="0" err="1">
                <a:solidFill>
                  <a:schemeClr val="tx1">
                    <a:lumMod val="75000"/>
                    <a:lumOff val="25000"/>
                  </a:schemeClr>
                </a:solidFill>
                <a:latin typeface="Optane" pitchFamily="2" charset="0"/>
                <a:ea typeface="Verdana" pitchFamily="34" charset="0"/>
                <a:cs typeface="Verdana" pitchFamily="34" charset="0"/>
              </a:rPr>
              <a:t>contained</a:t>
            </a:r>
            <a:r>
              <a:rPr lang="it-IT" sz="2800" dirty="0">
                <a:solidFill>
                  <a:schemeClr val="tx1">
                    <a:lumMod val="75000"/>
                    <a:lumOff val="25000"/>
                  </a:schemeClr>
                </a:solidFill>
                <a:latin typeface="Optane" pitchFamily="2" charset="0"/>
                <a:ea typeface="Verdana" pitchFamily="34" charset="0"/>
                <a:cs typeface="Verdana" pitchFamily="34" charset="0"/>
              </a:rPr>
              <a:t> in Social Assistance </a:t>
            </a:r>
            <a:r>
              <a:rPr lang="it-IT" sz="2800" dirty="0" err="1">
                <a:solidFill>
                  <a:schemeClr val="tx1">
                    <a:lumMod val="75000"/>
                    <a:lumOff val="25000"/>
                  </a:schemeClr>
                </a:solidFill>
                <a:latin typeface="Optane" pitchFamily="2" charset="0"/>
                <a:ea typeface="Verdana" pitchFamily="34" charset="0"/>
                <a:cs typeface="Verdana" pitchFamily="34" charset="0"/>
              </a:rPr>
              <a:t>Registry</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err="1">
                <a:solidFill>
                  <a:schemeClr val="tx1">
                    <a:lumMod val="75000"/>
                    <a:lumOff val="25000"/>
                  </a:schemeClr>
                </a:solidFill>
                <a:latin typeface="Optane" pitchFamily="2" charset="0"/>
                <a:ea typeface="Verdana" pitchFamily="34" charset="0"/>
                <a:cs typeface="Verdana" pitchFamily="34" charset="0"/>
              </a:rPr>
              <a:t>Goals</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Utilities</a:t>
            </a: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Flow of information</a:t>
            </a: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State-of-the-Art</a:t>
            </a: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Legislative </a:t>
            </a:r>
            <a:r>
              <a:rPr lang="it-IT" sz="2800" dirty="0" err="1">
                <a:solidFill>
                  <a:schemeClr val="tx1">
                    <a:lumMod val="75000"/>
                    <a:lumOff val="25000"/>
                  </a:schemeClr>
                </a:solidFill>
                <a:latin typeface="Optane" pitchFamily="2" charset="0"/>
                <a:ea typeface="Verdana" pitchFamily="34" charset="0"/>
                <a:cs typeface="Verdana" pitchFamily="34" charset="0"/>
              </a:rPr>
              <a:t>Innovations</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Inps </a:t>
            </a:r>
            <a:r>
              <a:rPr lang="it-IT" sz="2800" dirty="0" err="1">
                <a:solidFill>
                  <a:schemeClr val="tx1">
                    <a:lumMod val="75000"/>
                    <a:lumOff val="25000"/>
                  </a:schemeClr>
                </a:solidFill>
                <a:latin typeface="Optane" pitchFamily="2" charset="0"/>
                <a:ea typeface="Verdana" pitchFamily="34" charset="0"/>
                <a:cs typeface="Verdana" pitchFamily="34" charset="0"/>
              </a:rPr>
              <a:t>duties</a:t>
            </a:r>
            <a:endParaRPr lang="it-IT" sz="28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3600" dirty="0"/>
              <a:t>Index</a:t>
            </a:r>
            <a:endParaRPr lang="it-IT" sz="2000" dirty="0"/>
          </a:p>
        </p:txBody>
      </p:sp>
    </p:spTree>
    <p:extLst>
      <p:ext uri="{BB962C8B-B14F-4D97-AF65-F5344CB8AC3E}">
        <p14:creationId xmlns:p14="http://schemas.microsoft.com/office/powerpoint/2010/main" val="1760191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ttangolo 7"/>
          <p:cNvSpPr>
            <a:spLocks noChangeArrowheads="1"/>
          </p:cNvSpPr>
          <p:nvPr/>
        </p:nvSpPr>
        <p:spPr bwMode="auto">
          <a:xfrm>
            <a:off x="272480" y="391944"/>
            <a:ext cx="2492990"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zh-CN" altLang="en-US" sz="3600" b="1" dirty="0">
                <a:latin typeface="Optane"/>
              </a:rPr>
              <a:t>法律创新点</a:t>
            </a:r>
            <a:endParaRPr lang="it-IT" sz="3600" b="1" dirty="0">
              <a:latin typeface="Optane"/>
            </a:endParaRPr>
          </a:p>
        </p:txBody>
      </p:sp>
      <p:sp>
        <p:nvSpPr>
          <p:cNvPr id="22533" name="Rettangolo 8"/>
          <p:cNvSpPr>
            <a:spLocks noChangeArrowheads="1"/>
          </p:cNvSpPr>
          <p:nvPr/>
        </p:nvSpPr>
        <p:spPr bwMode="auto">
          <a:xfrm>
            <a:off x="791964" y="1433612"/>
            <a:ext cx="8482013" cy="42010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it-IT" altLang="it-IT" sz="2925" b="1" dirty="0">
                <a:latin typeface="Optane"/>
              </a:rPr>
              <a:t>2016</a:t>
            </a:r>
            <a:r>
              <a:rPr lang="zh-CN" altLang="en-US" sz="2925" b="1" dirty="0">
                <a:latin typeface="Optane"/>
              </a:rPr>
              <a:t>年</a:t>
            </a:r>
            <a:r>
              <a:rPr lang="en-US" altLang="zh-CN" sz="2925" b="1" dirty="0">
                <a:latin typeface="Optane"/>
              </a:rPr>
              <a:t>9</a:t>
            </a:r>
            <a:r>
              <a:rPr lang="zh-CN" altLang="en-US" sz="2925" b="1" dirty="0">
                <a:latin typeface="Optane"/>
              </a:rPr>
              <a:t>月</a:t>
            </a:r>
            <a:r>
              <a:rPr lang="en-US" altLang="zh-CN" sz="2925" b="1" dirty="0">
                <a:latin typeface="Optane"/>
              </a:rPr>
              <a:t>26</a:t>
            </a:r>
            <a:r>
              <a:rPr lang="zh-CN" altLang="en-US" sz="2925" b="1" dirty="0">
                <a:latin typeface="Optane"/>
              </a:rPr>
              <a:t>日关于“</a:t>
            </a:r>
            <a:r>
              <a:rPr lang="en-US" altLang="zh-CN" sz="2925" b="1" dirty="0">
                <a:latin typeface="Optane"/>
              </a:rPr>
              <a:t>2016</a:t>
            </a:r>
            <a:r>
              <a:rPr lang="zh-CN" altLang="en-US" sz="2925" b="1" dirty="0">
                <a:latin typeface="Optane"/>
              </a:rPr>
              <a:t>年全国扶助依托人员（</a:t>
            </a:r>
            <a:r>
              <a:rPr lang="en-US" altLang="zh-CN" sz="2925" b="1" dirty="0">
                <a:latin typeface="Optane"/>
              </a:rPr>
              <a:t>Dependent</a:t>
            </a:r>
            <a:r>
              <a:rPr lang="zh-CN" altLang="en-US" sz="2925" b="1" dirty="0">
                <a:latin typeface="Optane"/>
              </a:rPr>
              <a:t>）福利基金分配”部令规定，各机构发至登记系统的所有数据将由劳动和社会政策部使用，以测算严重残障人员数量，并据此“在全国扶助依托人员福利基金可用资金限制之内”划定“意大利境内严重残障人员基本补助水平”</a:t>
            </a:r>
            <a:r>
              <a:rPr lang="en-US" altLang="zh-CN" sz="2925" b="1" dirty="0">
                <a:latin typeface="Optane"/>
              </a:rPr>
              <a:t>.</a:t>
            </a:r>
            <a:endParaRPr lang="it-IT" altLang="it-IT" sz="2925" dirty="0">
              <a:latin typeface="Optane"/>
            </a:endParaRPr>
          </a:p>
        </p:txBody>
      </p:sp>
    </p:spTree>
    <p:extLst>
      <p:ext uri="{BB962C8B-B14F-4D97-AF65-F5344CB8AC3E}">
        <p14:creationId xmlns:p14="http://schemas.microsoft.com/office/powerpoint/2010/main" val="34328148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ttangolo 7"/>
          <p:cNvSpPr>
            <a:spLocks noChangeArrowheads="1"/>
          </p:cNvSpPr>
          <p:nvPr/>
        </p:nvSpPr>
        <p:spPr bwMode="auto">
          <a:xfrm>
            <a:off x="272480" y="390009"/>
            <a:ext cx="250100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it-IT" altLang="it-IT" sz="3600" b="1" dirty="0">
                <a:latin typeface="Optane"/>
              </a:rPr>
              <a:t>Legal </a:t>
            </a:r>
            <a:r>
              <a:rPr lang="it-IT" altLang="it-IT" sz="3600" b="1" dirty="0" err="1">
                <a:latin typeface="Optane"/>
              </a:rPr>
              <a:t>Innovation</a:t>
            </a:r>
            <a:r>
              <a:rPr lang="it-IT" altLang="it-IT" sz="3600" b="1" dirty="0">
                <a:latin typeface="Optane"/>
              </a:rPr>
              <a:t> </a:t>
            </a:r>
          </a:p>
        </p:txBody>
      </p:sp>
      <p:sp>
        <p:nvSpPr>
          <p:cNvPr id="24581" name="Rettangolo 5"/>
          <p:cNvSpPr>
            <a:spLocks noChangeArrowheads="1"/>
          </p:cNvSpPr>
          <p:nvPr/>
        </p:nvSpPr>
        <p:spPr bwMode="auto">
          <a:xfrm>
            <a:off x="711994" y="1429742"/>
            <a:ext cx="8482013" cy="3243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it-IT" altLang="it-IT" sz="2925" b="1" dirty="0">
                <a:latin typeface="Optane"/>
              </a:rPr>
              <a:t>D.M. 23 novembre 2016 </a:t>
            </a:r>
            <a:r>
              <a:rPr lang="it-IT" altLang="it-IT" sz="2925" dirty="0">
                <a:latin typeface="Optane"/>
              </a:rPr>
              <a:t>“</a:t>
            </a:r>
            <a:r>
              <a:rPr lang="it-IT" altLang="it-IT" sz="2925" i="1" dirty="0" err="1">
                <a:latin typeface="Optane"/>
              </a:rPr>
              <a:t>Eligibility</a:t>
            </a:r>
            <a:r>
              <a:rPr lang="it-IT" altLang="it-IT" sz="2925" i="1" dirty="0">
                <a:latin typeface="Optane"/>
              </a:rPr>
              <a:t>  (</a:t>
            </a:r>
            <a:r>
              <a:rPr lang="it-IT" altLang="it-IT" sz="2925" i="1" dirty="0" err="1">
                <a:latin typeface="Optane"/>
              </a:rPr>
              <a:t>qualifying</a:t>
            </a:r>
            <a:r>
              <a:rPr lang="it-IT" altLang="it-IT" sz="2925" i="1" dirty="0">
                <a:latin typeface="Optane"/>
              </a:rPr>
              <a:t>) </a:t>
            </a:r>
            <a:r>
              <a:rPr lang="it-IT" altLang="it-IT" sz="2925" i="1" dirty="0" err="1">
                <a:latin typeface="Optane"/>
              </a:rPr>
              <a:t>criteria</a:t>
            </a:r>
            <a:r>
              <a:rPr lang="it-IT" altLang="it-IT" sz="2925" i="1" dirty="0">
                <a:latin typeface="Optane"/>
              </a:rPr>
              <a:t> for social </a:t>
            </a:r>
            <a:r>
              <a:rPr lang="it-IT" altLang="it-IT" sz="2925" i="1" dirty="0" err="1">
                <a:latin typeface="Optane"/>
              </a:rPr>
              <a:t>assistance</a:t>
            </a:r>
            <a:r>
              <a:rPr lang="it-IT" altLang="it-IT" sz="2925" i="1" dirty="0">
                <a:latin typeface="Optane"/>
              </a:rPr>
              <a:t> </a:t>
            </a:r>
            <a:r>
              <a:rPr lang="it-IT" altLang="it-IT" sz="2925" i="1" dirty="0" err="1">
                <a:latin typeface="Optane"/>
              </a:rPr>
              <a:t>measures</a:t>
            </a:r>
            <a:r>
              <a:rPr lang="it-IT" altLang="it-IT" sz="2925" i="1" dirty="0">
                <a:latin typeface="Optane"/>
              </a:rPr>
              <a:t>, care and </a:t>
            </a:r>
            <a:r>
              <a:rPr lang="it-IT" altLang="it-IT" sz="2925" i="1" dirty="0" err="1">
                <a:latin typeface="Optane"/>
              </a:rPr>
              <a:t>protection</a:t>
            </a:r>
            <a:r>
              <a:rPr lang="it-IT" altLang="it-IT" sz="2925" i="1" dirty="0">
                <a:latin typeface="Optane"/>
              </a:rPr>
              <a:t> from Funds for </a:t>
            </a:r>
            <a:r>
              <a:rPr lang="it-IT" altLang="it-IT" sz="2925" i="1" dirty="0" err="1">
                <a:latin typeface="Optane"/>
              </a:rPr>
              <a:t>people</a:t>
            </a:r>
            <a:r>
              <a:rPr lang="it-IT" altLang="it-IT" sz="2925" i="1" dirty="0">
                <a:latin typeface="Optane"/>
              </a:rPr>
              <a:t> with </a:t>
            </a:r>
            <a:r>
              <a:rPr lang="it-IT" altLang="it-IT" sz="2925" i="1" dirty="0" err="1">
                <a:latin typeface="Optane"/>
              </a:rPr>
              <a:t>serious</a:t>
            </a:r>
            <a:r>
              <a:rPr lang="it-IT" altLang="it-IT" sz="2925" i="1" dirty="0">
                <a:latin typeface="Optane"/>
              </a:rPr>
              <a:t> </a:t>
            </a:r>
            <a:r>
              <a:rPr lang="it-IT" altLang="it-IT" sz="2925" i="1" dirty="0" err="1">
                <a:latin typeface="Optane"/>
              </a:rPr>
              <a:t>disability</a:t>
            </a:r>
            <a:r>
              <a:rPr lang="it-IT" altLang="it-IT" sz="2925" i="1" dirty="0">
                <a:latin typeface="Optane"/>
              </a:rPr>
              <a:t> </a:t>
            </a:r>
            <a:r>
              <a:rPr lang="it-IT" altLang="it-IT" sz="2925" i="1" dirty="0" err="1">
                <a:latin typeface="Optane"/>
              </a:rPr>
              <a:t>without</a:t>
            </a:r>
            <a:r>
              <a:rPr lang="it-IT" altLang="it-IT" sz="2925" i="1" dirty="0">
                <a:latin typeface="Optane"/>
              </a:rPr>
              <a:t> </a:t>
            </a:r>
            <a:r>
              <a:rPr lang="it-IT" altLang="it-IT" sz="2925" i="1" dirty="0" err="1">
                <a:latin typeface="Optane"/>
              </a:rPr>
              <a:t>any</a:t>
            </a:r>
            <a:r>
              <a:rPr lang="it-IT" altLang="it-IT" sz="2925" i="1" dirty="0">
                <a:latin typeface="Optane"/>
              </a:rPr>
              <a:t> family </a:t>
            </a:r>
            <a:r>
              <a:rPr lang="it-IT" altLang="it-IT" sz="2925" i="1" dirty="0" err="1">
                <a:latin typeface="Optane"/>
              </a:rPr>
              <a:t>support</a:t>
            </a:r>
            <a:r>
              <a:rPr lang="it-IT" altLang="it-IT" sz="2925" i="1" dirty="0">
                <a:latin typeface="Optane"/>
              </a:rPr>
              <a:t> and </a:t>
            </a:r>
            <a:r>
              <a:rPr lang="it-IT" altLang="it-IT" sz="2925" i="1" dirty="0" err="1">
                <a:latin typeface="Optane"/>
              </a:rPr>
              <a:t>distribution</a:t>
            </a:r>
            <a:r>
              <a:rPr lang="it-IT" altLang="it-IT" sz="2925" i="1" dirty="0">
                <a:latin typeface="Optane"/>
              </a:rPr>
              <a:t> of the 2016 </a:t>
            </a:r>
            <a:r>
              <a:rPr lang="it-IT" altLang="it-IT" sz="2925" i="1" dirty="0" err="1">
                <a:latin typeface="Optane"/>
              </a:rPr>
              <a:t>resources</a:t>
            </a:r>
            <a:r>
              <a:rPr lang="it-IT" altLang="it-IT" sz="2925" i="1" dirty="0">
                <a:latin typeface="Optane"/>
              </a:rPr>
              <a:t> to </a:t>
            </a:r>
            <a:r>
              <a:rPr lang="it-IT" altLang="it-IT" sz="2925" i="1" dirty="0" err="1">
                <a:latin typeface="Optane"/>
              </a:rPr>
              <a:t>Regions</a:t>
            </a:r>
            <a:r>
              <a:rPr lang="it-IT" altLang="it-IT" sz="2925" dirty="0">
                <a:latin typeface="Optane"/>
              </a:rPr>
              <a:t>” (so </a:t>
            </a:r>
            <a:r>
              <a:rPr lang="it-IT" altLang="it-IT" sz="2925" dirty="0" err="1">
                <a:latin typeface="Optane"/>
              </a:rPr>
              <a:t>called</a:t>
            </a:r>
            <a:r>
              <a:rPr lang="it-IT" altLang="it-IT" sz="2925" dirty="0">
                <a:latin typeface="Optane"/>
              </a:rPr>
              <a:t> «</a:t>
            </a:r>
            <a:r>
              <a:rPr lang="it-IT" altLang="it-IT" sz="2925" i="1" dirty="0">
                <a:latin typeface="Optane"/>
              </a:rPr>
              <a:t>dopo di noi</a:t>
            </a:r>
            <a:r>
              <a:rPr lang="it-IT" altLang="it-IT" sz="2925" dirty="0">
                <a:latin typeface="Optane"/>
              </a:rPr>
              <a:t>» «</a:t>
            </a:r>
            <a:r>
              <a:rPr lang="it-IT" altLang="it-IT" sz="2925" dirty="0" err="1">
                <a:latin typeface="Optane"/>
              </a:rPr>
              <a:t>after</a:t>
            </a:r>
            <a:r>
              <a:rPr lang="it-IT" altLang="it-IT" sz="2925" dirty="0">
                <a:latin typeface="Optane"/>
              </a:rPr>
              <a:t> </a:t>
            </a:r>
            <a:r>
              <a:rPr lang="it-IT" altLang="it-IT" sz="2925" dirty="0" err="1">
                <a:latin typeface="Optane"/>
              </a:rPr>
              <a:t>us</a:t>
            </a:r>
            <a:r>
              <a:rPr lang="it-IT" altLang="it-IT" sz="2925" dirty="0">
                <a:latin typeface="Optane"/>
              </a:rPr>
              <a:t>») </a:t>
            </a:r>
            <a:r>
              <a:rPr lang="it-IT" altLang="it-IT" sz="2925" dirty="0" err="1">
                <a:latin typeface="Optane"/>
              </a:rPr>
              <a:t>foresees</a:t>
            </a:r>
            <a:r>
              <a:rPr lang="it-IT" altLang="it-IT" sz="2925" dirty="0">
                <a:latin typeface="Optane"/>
              </a:rPr>
              <a:t> </a:t>
            </a:r>
            <a:r>
              <a:rPr lang="it-IT" altLang="it-IT" sz="2925" dirty="0" err="1">
                <a:latin typeface="Optane"/>
              </a:rPr>
              <a:t>that</a:t>
            </a:r>
            <a:r>
              <a:rPr lang="it-IT" altLang="it-IT" sz="2925" dirty="0">
                <a:latin typeface="Optane"/>
              </a:rPr>
              <a:t> </a:t>
            </a:r>
            <a:r>
              <a:rPr lang="it-IT" altLang="it-IT" sz="2925" dirty="0" err="1">
                <a:latin typeface="Optane"/>
              </a:rPr>
              <a:t>all</a:t>
            </a:r>
            <a:r>
              <a:rPr lang="it-IT" altLang="it-IT" sz="2925" dirty="0">
                <a:latin typeface="Optane"/>
              </a:rPr>
              <a:t> the information </a:t>
            </a:r>
            <a:r>
              <a:rPr lang="it-IT" altLang="it-IT" sz="2925" dirty="0" err="1">
                <a:latin typeface="Optane"/>
              </a:rPr>
              <a:t>sent</a:t>
            </a:r>
            <a:r>
              <a:rPr lang="it-IT" altLang="it-IT" sz="2925" dirty="0">
                <a:latin typeface="Optane"/>
              </a:rPr>
              <a:t> by </a:t>
            </a:r>
            <a:r>
              <a:rPr lang="it-IT" altLang="it-IT" sz="2925" dirty="0" err="1">
                <a:latin typeface="Optane"/>
              </a:rPr>
              <a:t>Institutions</a:t>
            </a:r>
            <a:r>
              <a:rPr lang="it-IT" altLang="it-IT" sz="2925" dirty="0">
                <a:latin typeface="Optane"/>
              </a:rPr>
              <a:t> to the </a:t>
            </a:r>
            <a:r>
              <a:rPr lang="it-IT" altLang="it-IT" sz="2925" dirty="0" err="1">
                <a:latin typeface="Optane"/>
              </a:rPr>
              <a:t>Registry</a:t>
            </a:r>
            <a:r>
              <a:rPr lang="it-IT" altLang="it-IT" sz="2925" dirty="0">
                <a:latin typeface="Optane"/>
              </a:rPr>
              <a:t>, </a:t>
            </a:r>
            <a:r>
              <a:rPr lang="it-IT" altLang="it-IT" sz="2925" dirty="0" err="1">
                <a:latin typeface="Optane"/>
              </a:rPr>
              <a:t>will</a:t>
            </a:r>
            <a:r>
              <a:rPr lang="it-IT" altLang="it-IT" sz="2925" dirty="0">
                <a:latin typeface="Optane"/>
              </a:rPr>
              <a:t> be </a:t>
            </a:r>
            <a:r>
              <a:rPr lang="it-IT" altLang="it-IT" sz="2925" dirty="0" err="1">
                <a:latin typeface="Optane"/>
              </a:rPr>
              <a:t>used</a:t>
            </a:r>
            <a:r>
              <a:rPr lang="it-IT" altLang="it-IT" sz="2925" dirty="0">
                <a:latin typeface="Optane"/>
              </a:rPr>
              <a:t> by the  </a:t>
            </a:r>
            <a:r>
              <a:rPr lang="it-IT" altLang="it-IT" sz="2925" dirty="0" err="1">
                <a:latin typeface="Optane"/>
              </a:rPr>
              <a:t>Ministry</a:t>
            </a:r>
            <a:r>
              <a:rPr lang="it-IT" altLang="it-IT" sz="2925" dirty="0">
                <a:latin typeface="Optane"/>
              </a:rPr>
              <a:t> of </a:t>
            </a:r>
            <a:r>
              <a:rPr lang="it-IT" altLang="it-IT" sz="2925" dirty="0" err="1">
                <a:latin typeface="Optane"/>
              </a:rPr>
              <a:t>Labour</a:t>
            </a:r>
            <a:r>
              <a:rPr lang="it-IT" altLang="it-IT" sz="2925" dirty="0">
                <a:latin typeface="Optane"/>
              </a:rPr>
              <a:t> and Social Policy to </a:t>
            </a:r>
            <a:r>
              <a:rPr lang="it-IT" altLang="it-IT" sz="2925" dirty="0" err="1">
                <a:latin typeface="Optane"/>
              </a:rPr>
              <a:t>assess</a:t>
            </a:r>
            <a:r>
              <a:rPr lang="it-IT" altLang="it-IT" sz="2925" dirty="0">
                <a:latin typeface="Optane"/>
              </a:rPr>
              <a:t> the </a:t>
            </a:r>
            <a:r>
              <a:rPr lang="it-IT" altLang="it-IT" sz="2925" dirty="0" err="1">
                <a:latin typeface="Optane"/>
              </a:rPr>
              <a:t>total</a:t>
            </a:r>
            <a:r>
              <a:rPr lang="it-IT" altLang="it-IT" sz="2925" dirty="0">
                <a:latin typeface="Optane"/>
              </a:rPr>
              <a:t> </a:t>
            </a:r>
            <a:r>
              <a:rPr lang="it-IT" altLang="it-IT" sz="2925" dirty="0" err="1">
                <a:latin typeface="Optane"/>
              </a:rPr>
              <a:t>number</a:t>
            </a:r>
            <a:r>
              <a:rPr lang="it-IT" altLang="it-IT" sz="2925" dirty="0">
                <a:latin typeface="Optane"/>
              </a:rPr>
              <a:t> of </a:t>
            </a:r>
            <a:r>
              <a:rPr lang="it-IT" altLang="it-IT" sz="2925" dirty="0" err="1">
                <a:latin typeface="Optane"/>
              </a:rPr>
              <a:t>people</a:t>
            </a:r>
            <a:r>
              <a:rPr lang="it-IT" altLang="it-IT" sz="2925" dirty="0">
                <a:latin typeface="Optane"/>
              </a:rPr>
              <a:t> with </a:t>
            </a:r>
            <a:r>
              <a:rPr lang="it-IT" altLang="it-IT" sz="2925" dirty="0" err="1">
                <a:latin typeface="Optane"/>
              </a:rPr>
              <a:t>serious</a:t>
            </a:r>
            <a:r>
              <a:rPr lang="it-IT" altLang="it-IT" sz="2925" dirty="0">
                <a:latin typeface="Optane"/>
              </a:rPr>
              <a:t> </a:t>
            </a:r>
            <a:r>
              <a:rPr lang="it-IT" altLang="it-IT" sz="2925" dirty="0" err="1">
                <a:latin typeface="Optane"/>
              </a:rPr>
              <a:t>disability</a:t>
            </a:r>
            <a:r>
              <a:rPr lang="it-IT" altLang="it-IT" sz="2925" dirty="0">
                <a:latin typeface="Optane"/>
              </a:rPr>
              <a:t> </a:t>
            </a:r>
            <a:r>
              <a:rPr lang="it-IT" altLang="it-IT" sz="2925" dirty="0" err="1">
                <a:latin typeface="Optane"/>
              </a:rPr>
              <a:t>without</a:t>
            </a:r>
            <a:r>
              <a:rPr lang="it-IT" altLang="it-IT" sz="2925" dirty="0">
                <a:latin typeface="Optane"/>
              </a:rPr>
              <a:t> </a:t>
            </a:r>
            <a:r>
              <a:rPr lang="it-IT" altLang="it-IT" sz="2925" dirty="0" err="1">
                <a:latin typeface="Optane"/>
              </a:rPr>
              <a:t>any</a:t>
            </a:r>
            <a:r>
              <a:rPr lang="it-IT" altLang="it-IT" sz="2925" dirty="0">
                <a:latin typeface="Optane"/>
              </a:rPr>
              <a:t> family </a:t>
            </a:r>
            <a:r>
              <a:rPr lang="it-IT" altLang="it-IT" sz="2925" dirty="0" err="1">
                <a:latin typeface="Optane"/>
              </a:rPr>
              <a:t>support</a:t>
            </a:r>
            <a:endParaRPr lang="it-IT" altLang="it-IT" sz="2925" dirty="0">
              <a:latin typeface="Optane"/>
            </a:endParaRPr>
          </a:p>
        </p:txBody>
      </p:sp>
    </p:spTree>
    <p:extLst>
      <p:ext uri="{BB962C8B-B14F-4D97-AF65-F5344CB8AC3E}">
        <p14:creationId xmlns:p14="http://schemas.microsoft.com/office/powerpoint/2010/main" val="161326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ttangolo 7"/>
          <p:cNvSpPr>
            <a:spLocks noChangeArrowheads="1"/>
          </p:cNvSpPr>
          <p:nvPr/>
        </p:nvSpPr>
        <p:spPr bwMode="auto">
          <a:xfrm>
            <a:off x="272480" y="390009"/>
            <a:ext cx="2474956"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zh-CN" altLang="en-US" sz="3600" b="1" dirty="0">
                <a:latin typeface="Optane"/>
              </a:rPr>
              <a:t>法律创新点</a:t>
            </a:r>
            <a:endParaRPr lang="it-IT" altLang="it-IT" sz="3600" b="1" dirty="0">
              <a:latin typeface="Optane"/>
            </a:endParaRPr>
          </a:p>
        </p:txBody>
      </p:sp>
      <p:sp>
        <p:nvSpPr>
          <p:cNvPr id="24581" name="Rettangolo 5"/>
          <p:cNvSpPr>
            <a:spLocks noChangeArrowheads="1"/>
          </p:cNvSpPr>
          <p:nvPr/>
        </p:nvSpPr>
        <p:spPr bwMode="auto">
          <a:xfrm>
            <a:off x="711994" y="1429742"/>
            <a:ext cx="8482013" cy="27930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en-US" altLang="zh-CN" sz="2925" b="1" dirty="0">
                <a:latin typeface="Optane"/>
              </a:rPr>
              <a:t>2016</a:t>
            </a:r>
            <a:r>
              <a:rPr lang="zh-CN" altLang="en-US" sz="2925" b="1" dirty="0">
                <a:latin typeface="Optane"/>
              </a:rPr>
              <a:t>年</a:t>
            </a:r>
            <a:r>
              <a:rPr lang="en-US" altLang="zh-CN" sz="2925" b="1" dirty="0">
                <a:latin typeface="Optane"/>
              </a:rPr>
              <a:t>11</a:t>
            </a:r>
            <a:r>
              <a:rPr lang="zh-CN" altLang="en-US" sz="2925" b="1" dirty="0">
                <a:latin typeface="Optane"/>
              </a:rPr>
              <a:t>月</a:t>
            </a:r>
            <a:r>
              <a:rPr lang="en-US" altLang="zh-CN" sz="2925" b="1" dirty="0">
                <a:latin typeface="Optane"/>
              </a:rPr>
              <a:t>23</a:t>
            </a:r>
            <a:r>
              <a:rPr lang="zh-CN" altLang="en-US" sz="2925" b="1" dirty="0">
                <a:latin typeface="Optane"/>
              </a:rPr>
              <a:t>日关于“无家庭依托严重残障人员福利基金所供救助措施、护理和保护福利获取资格标准和</a:t>
            </a:r>
            <a:r>
              <a:rPr lang="en-US" altLang="zh-CN" sz="2925" b="1" dirty="0">
                <a:latin typeface="Optane"/>
              </a:rPr>
              <a:t>2016</a:t>
            </a:r>
            <a:r>
              <a:rPr lang="zh-CN" altLang="en-US" sz="2925" b="1" dirty="0">
                <a:latin typeface="Optane"/>
              </a:rPr>
              <a:t>年各大区资源分配”之部令（简称“依托福利”部令</a:t>
            </a:r>
            <a:r>
              <a:rPr lang="en-US" altLang="zh-CN" sz="2925" b="1" dirty="0">
                <a:latin typeface="Optane"/>
              </a:rPr>
              <a:t>,</a:t>
            </a:r>
            <a:r>
              <a:rPr lang="en-US" altLang="zh-CN" sz="2925" b="1" dirty="0" err="1">
                <a:latin typeface="Optane"/>
              </a:rPr>
              <a:t>dopo</a:t>
            </a:r>
            <a:r>
              <a:rPr lang="zh-CN" altLang="en-US" sz="2925" b="1" dirty="0">
                <a:latin typeface="Optane"/>
              </a:rPr>
              <a:t> </a:t>
            </a:r>
            <a:r>
              <a:rPr lang="en-US" altLang="zh-CN" sz="2925" b="1" dirty="0">
                <a:latin typeface="Optane"/>
              </a:rPr>
              <a:t>di</a:t>
            </a:r>
            <a:r>
              <a:rPr lang="zh-CN" altLang="en-US" sz="2925" b="1" dirty="0">
                <a:latin typeface="Optane"/>
              </a:rPr>
              <a:t> </a:t>
            </a:r>
            <a:r>
              <a:rPr lang="en-US" altLang="zh-CN" sz="2925" b="1" dirty="0" err="1">
                <a:latin typeface="Optane"/>
              </a:rPr>
              <a:t>noi</a:t>
            </a:r>
            <a:r>
              <a:rPr lang="zh-CN" altLang="en-US" sz="2925" b="1" dirty="0">
                <a:latin typeface="Optane"/>
              </a:rPr>
              <a:t>）规定：各机构发送至登记系统的所有信息，将由劳动和社会政策部用以估算无家庭依托严重残障人员总数。</a:t>
            </a:r>
            <a:endParaRPr lang="it-IT" altLang="it-IT" sz="2925" dirty="0">
              <a:latin typeface="Optane"/>
            </a:endParaRPr>
          </a:p>
        </p:txBody>
      </p:sp>
    </p:spTree>
    <p:extLst>
      <p:ext uri="{BB962C8B-B14F-4D97-AF65-F5344CB8AC3E}">
        <p14:creationId xmlns:p14="http://schemas.microsoft.com/office/powerpoint/2010/main" val="19634206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ttangolo 7"/>
          <p:cNvSpPr>
            <a:spLocks noChangeArrowheads="1"/>
          </p:cNvSpPr>
          <p:nvPr/>
        </p:nvSpPr>
        <p:spPr bwMode="auto">
          <a:xfrm>
            <a:off x="0" y="376460"/>
            <a:ext cx="378139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t-IT" altLang="it-IT" sz="3600" b="1" dirty="0">
                <a:latin typeface="Optane"/>
              </a:rPr>
              <a:t>Legal </a:t>
            </a:r>
            <a:r>
              <a:rPr lang="it-IT" altLang="it-IT" sz="3600" b="1" dirty="0" err="1">
                <a:latin typeface="Optane"/>
              </a:rPr>
              <a:t>Innovation</a:t>
            </a:r>
            <a:endParaRPr lang="it-IT" altLang="it-IT" sz="3600" b="1" dirty="0">
              <a:latin typeface="Optane"/>
            </a:endParaRPr>
          </a:p>
        </p:txBody>
      </p:sp>
      <p:sp>
        <p:nvSpPr>
          <p:cNvPr id="26629" name="Rettangolo 6"/>
          <p:cNvSpPr>
            <a:spLocks noChangeArrowheads="1"/>
          </p:cNvSpPr>
          <p:nvPr/>
        </p:nvSpPr>
        <p:spPr bwMode="auto">
          <a:xfrm>
            <a:off x="799703" y="1455540"/>
            <a:ext cx="8970864" cy="35394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it-IT" altLang="it-IT" sz="2800" dirty="0">
                <a:latin typeface="Optane"/>
              </a:rPr>
              <a:t>The law</a:t>
            </a:r>
            <a:r>
              <a:rPr lang="it-IT" altLang="it-IT" sz="2800" b="1" dirty="0">
                <a:latin typeface="Optane"/>
              </a:rPr>
              <a:t> n. 33, 15th March 2017 </a:t>
            </a:r>
            <a:r>
              <a:rPr lang="it-IT" altLang="it-IT" sz="2800" dirty="0">
                <a:latin typeface="Optane"/>
              </a:rPr>
              <a:t>“</a:t>
            </a:r>
            <a:r>
              <a:rPr lang="it-IT" altLang="it-IT" sz="2800" i="1" dirty="0" err="1">
                <a:latin typeface="Optane"/>
              </a:rPr>
              <a:t>Delegation</a:t>
            </a:r>
            <a:r>
              <a:rPr lang="it-IT" altLang="it-IT" sz="2800" i="1" dirty="0">
                <a:latin typeface="Optane"/>
              </a:rPr>
              <a:t> of the </a:t>
            </a:r>
            <a:r>
              <a:rPr lang="it-IT" altLang="it-IT" sz="2800" i="1" dirty="0" err="1">
                <a:latin typeface="Optane"/>
              </a:rPr>
              <a:t>regulations</a:t>
            </a:r>
            <a:r>
              <a:rPr lang="it-IT" altLang="it-IT" sz="2800" i="1" dirty="0">
                <a:latin typeface="Optane"/>
              </a:rPr>
              <a:t> </a:t>
            </a:r>
            <a:r>
              <a:rPr lang="it-IT" altLang="it-IT" sz="2800" i="1" dirty="0" err="1">
                <a:latin typeface="Optane"/>
              </a:rPr>
              <a:t>against</a:t>
            </a:r>
            <a:r>
              <a:rPr lang="it-IT" altLang="it-IT" sz="2800" i="1" dirty="0">
                <a:latin typeface="Optane"/>
              </a:rPr>
              <a:t> </a:t>
            </a:r>
            <a:r>
              <a:rPr lang="it-IT" altLang="it-IT" sz="2800" i="1" dirty="0" err="1">
                <a:latin typeface="Optane"/>
              </a:rPr>
              <a:t>poverty</a:t>
            </a:r>
            <a:r>
              <a:rPr lang="it-IT" altLang="it-IT" sz="2800" i="1" dirty="0">
                <a:latin typeface="Optane"/>
              </a:rPr>
              <a:t>, the re-</a:t>
            </a:r>
            <a:r>
              <a:rPr lang="it-IT" altLang="it-IT" sz="2800" i="1" dirty="0" err="1">
                <a:latin typeface="Optane"/>
              </a:rPr>
              <a:t>organisation</a:t>
            </a:r>
            <a:r>
              <a:rPr lang="it-IT" altLang="it-IT" sz="2800" i="1" dirty="0">
                <a:latin typeface="Optane"/>
              </a:rPr>
              <a:t> of </a:t>
            </a:r>
            <a:r>
              <a:rPr lang="it-IT" altLang="it-IT" sz="2800" i="1" dirty="0" err="1">
                <a:latin typeface="Optane"/>
              </a:rPr>
              <a:t>allowances</a:t>
            </a:r>
            <a:r>
              <a:rPr lang="it-IT" altLang="it-IT" sz="2800" i="1" dirty="0">
                <a:latin typeface="Optane"/>
              </a:rPr>
              <a:t> and the </a:t>
            </a:r>
            <a:r>
              <a:rPr lang="it-IT" altLang="it-IT" sz="2800" i="1" dirty="0" err="1">
                <a:latin typeface="Optane"/>
              </a:rPr>
              <a:t>intervention</a:t>
            </a:r>
            <a:r>
              <a:rPr lang="it-IT" altLang="it-IT" sz="2800" i="1" dirty="0">
                <a:latin typeface="Optane"/>
              </a:rPr>
              <a:t> and social </a:t>
            </a:r>
            <a:r>
              <a:rPr lang="it-IT" altLang="it-IT" sz="2800" i="1" dirty="0" err="1">
                <a:latin typeface="Optane"/>
              </a:rPr>
              <a:t>services</a:t>
            </a:r>
            <a:r>
              <a:rPr lang="it-IT" altLang="it-IT" sz="2800" i="1" dirty="0">
                <a:latin typeface="Optane"/>
              </a:rPr>
              <a:t> </a:t>
            </a:r>
            <a:r>
              <a:rPr lang="it-IT" altLang="it-IT" sz="2800" i="1" dirty="0" err="1">
                <a:latin typeface="Optane"/>
              </a:rPr>
              <a:t>system</a:t>
            </a:r>
            <a:r>
              <a:rPr lang="it-IT" altLang="it-IT" sz="2800" dirty="0">
                <a:latin typeface="Optane"/>
              </a:rPr>
              <a:t>”, </a:t>
            </a:r>
            <a:r>
              <a:rPr lang="it-IT" altLang="it-IT" sz="2800" dirty="0" err="1">
                <a:latin typeface="Optane"/>
              </a:rPr>
              <a:t>foresees</a:t>
            </a:r>
            <a:r>
              <a:rPr lang="it-IT" altLang="it-IT" sz="2800" dirty="0">
                <a:latin typeface="Optane"/>
              </a:rPr>
              <a:t> the </a:t>
            </a:r>
            <a:r>
              <a:rPr lang="it-IT" altLang="it-IT" sz="2800" b="1" dirty="0" err="1">
                <a:latin typeface="Optane"/>
              </a:rPr>
              <a:t>strengthening</a:t>
            </a:r>
            <a:r>
              <a:rPr lang="it-IT" altLang="it-IT" sz="2800" dirty="0">
                <a:latin typeface="Optane"/>
              </a:rPr>
              <a:t>  of the Social Assistance </a:t>
            </a:r>
            <a:r>
              <a:rPr lang="it-IT" altLang="it-IT" sz="2800" dirty="0" err="1">
                <a:latin typeface="Optane"/>
              </a:rPr>
              <a:t>Registry</a:t>
            </a:r>
            <a:r>
              <a:rPr lang="it-IT" altLang="it-IT" sz="2800" dirty="0">
                <a:latin typeface="Optane"/>
              </a:rPr>
              <a:t> and, </a:t>
            </a:r>
            <a:r>
              <a:rPr lang="it-IT" altLang="it-IT" sz="2800" dirty="0" err="1">
                <a:latin typeface="Optane"/>
              </a:rPr>
              <a:t>beyond</a:t>
            </a:r>
            <a:r>
              <a:rPr lang="it-IT" altLang="it-IT" sz="2800" dirty="0">
                <a:latin typeface="Optane"/>
              </a:rPr>
              <a:t> </a:t>
            </a:r>
            <a:r>
              <a:rPr lang="it-IT" altLang="it-IT" sz="2800" dirty="0" err="1">
                <a:latin typeface="Optane"/>
              </a:rPr>
              <a:t>that</a:t>
            </a:r>
            <a:r>
              <a:rPr lang="it-IT" altLang="it-IT" sz="2800" dirty="0">
                <a:latin typeface="Optane"/>
              </a:rPr>
              <a:t>, the </a:t>
            </a:r>
            <a:r>
              <a:rPr lang="it-IT" altLang="it-IT" sz="2800" dirty="0" err="1">
                <a:latin typeface="Optane"/>
              </a:rPr>
              <a:t>requirement</a:t>
            </a:r>
            <a:r>
              <a:rPr lang="it-IT" altLang="it-IT" sz="2800" dirty="0">
                <a:latin typeface="Optane"/>
              </a:rPr>
              <a:t> of data </a:t>
            </a:r>
            <a:r>
              <a:rPr lang="it-IT" altLang="it-IT" sz="2800" dirty="0" err="1">
                <a:latin typeface="Optane"/>
              </a:rPr>
              <a:t>transmission</a:t>
            </a:r>
            <a:r>
              <a:rPr lang="it-IT" altLang="it-IT" sz="2800" dirty="0">
                <a:latin typeface="Optane"/>
              </a:rPr>
              <a:t> by the </a:t>
            </a:r>
            <a:r>
              <a:rPr lang="it-IT" altLang="it-IT" sz="2800" dirty="0" err="1">
                <a:latin typeface="Optane"/>
              </a:rPr>
              <a:t>Institutions</a:t>
            </a:r>
            <a:r>
              <a:rPr lang="it-IT" altLang="it-IT" sz="2800" dirty="0">
                <a:latin typeface="Optane"/>
              </a:rPr>
              <a:t>, </a:t>
            </a:r>
            <a:r>
              <a:rPr lang="it-IT" altLang="it-IT" sz="2800" dirty="0" err="1">
                <a:latin typeface="Optane"/>
              </a:rPr>
              <a:t>including</a:t>
            </a:r>
            <a:r>
              <a:rPr lang="it-IT" altLang="it-IT" sz="2800" dirty="0">
                <a:latin typeface="Optane"/>
              </a:rPr>
              <a:t> </a:t>
            </a:r>
            <a:r>
              <a:rPr lang="it-IT" altLang="it-IT" sz="2800" dirty="0" err="1">
                <a:latin typeface="Optane"/>
              </a:rPr>
              <a:t>alerts</a:t>
            </a:r>
            <a:r>
              <a:rPr lang="it-IT" altLang="it-IT" sz="2800" dirty="0">
                <a:latin typeface="Optane"/>
              </a:rPr>
              <a:t> in </a:t>
            </a:r>
            <a:r>
              <a:rPr lang="it-IT" altLang="it-IT" sz="2800" dirty="0" err="1">
                <a:latin typeface="Optane"/>
              </a:rPr>
              <a:t>cases</a:t>
            </a:r>
            <a:r>
              <a:rPr lang="it-IT" altLang="it-IT" sz="2800" dirty="0">
                <a:latin typeface="Optane"/>
              </a:rPr>
              <a:t> of </a:t>
            </a:r>
            <a:r>
              <a:rPr lang="it-IT" altLang="it-IT" sz="2800" dirty="0" err="1">
                <a:latin typeface="Optane"/>
              </a:rPr>
              <a:t>undue</a:t>
            </a:r>
            <a:r>
              <a:rPr lang="it-IT" altLang="it-IT" sz="2800" dirty="0">
                <a:latin typeface="Optane"/>
              </a:rPr>
              <a:t> </a:t>
            </a:r>
            <a:r>
              <a:rPr lang="it-IT" altLang="it-IT" sz="2800" dirty="0" err="1">
                <a:latin typeface="Optane"/>
              </a:rPr>
              <a:t>allowances</a:t>
            </a:r>
            <a:r>
              <a:rPr lang="it-IT" altLang="it-IT" sz="2800" dirty="0">
                <a:latin typeface="Optane"/>
              </a:rPr>
              <a:t> and the </a:t>
            </a:r>
            <a:r>
              <a:rPr lang="it-IT" altLang="it-IT" sz="2800" dirty="0" err="1">
                <a:latin typeface="Optane"/>
              </a:rPr>
              <a:t>need</a:t>
            </a:r>
            <a:r>
              <a:rPr lang="it-IT" altLang="it-IT" sz="2800" dirty="0">
                <a:latin typeface="Optane"/>
              </a:rPr>
              <a:t> to impose </a:t>
            </a:r>
            <a:r>
              <a:rPr lang="it-IT" altLang="it-IT" sz="2800" dirty="0" err="1">
                <a:latin typeface="Optane"/>
              </a:rPr>
              <a:t>sanctions</a:t>
            </a:r>
            <a:r>
              <a:rPr lang="it-IT" altLang="it-IT" sz="2800" dirty="0">
                <a:latin typeface="Optane"/>
              </a:rPr>
              <a:t> on </a:t>
            </a:r>
            <a:r>
              <a:rPr lang="it-IT" altLang="it-IT" sz="2800" dirty="0" err="1">
                <a:latin typeface="Optane"/>
              </a:rPr>
              <a:t>defaulters</a:t>
            </a:r>
            <a:endParaRPr lang="it-IT" altLang="it-IT" sz="2800" dirty="0">
              <a:latin typeface="Optane"/>
            </a:endParaRPr>
          </a:p>
        </p:txBody>
      </p:sp>
    </p:spTree>
    <p:extLst>
      <p:ext uri="{BB962C8B-B14F-4D97-AF65-F5344CB8AC3E}">
        <p14:creationId xmlns:p14="http://schemas.microsoft.com/office/powerpoint/2010/main" val="62841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ttangolo 7"/>
          <p:cNvSpPr>
            <a:spLocks noChangeArrowheads="1"/>
          </p:cNvSpPr>
          <p:nvPr/>
        </p:nvSpPr>
        <p:spPr bwMode="auto">
          <a:xfrm>
            <a:off x="0" y="376460"/>
            <a:ext cx="480898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zh-CN" altLang="en-US" sz="3600" b="1" dirty="0">
                <a:latin typeface="Optane"/>
              </a:rPr>
              <a:t>法律创新点</a:t>
            </a:r>
            <a:endParaRPr lang="it-IT" altLang="it-IT" sz="3600" b="1" dirty="0">
              <a:latin typeface="Optane"/>
            </a:endParaRPr>
          </a:p>
        </p:txBody>
      </p:sp>
      <p:sp>
        <p:nvSpPr>
          <p:cNvPr id="26629" name="Rettangolo 6"/>
          <p:cNvSpPr>
            <a:spLocks noChangeArrowheads="1"/>
          </p:cNvSpPr>
          <p:nvPr/>
        </p:nvSpPr>
        <p:spPr bwMode="auto">
          <a:xfrm>
            <a:off x="799703" y="1455540"/>
            <a:ext cx="8970864"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285750" indent="-285750">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buFont typeface="Arial" panose="020B0604020202020204" pitchFamily="34" charset="0"/>
              <a:buChar char="•"/>
            </a:pPr>
            <a:r>
              <a:rPr lang="en-US" altLang="zh-CN" sz="2800" dirty="0">
                <a:latin typeface="Optane"/>
              </a:rPr>
              <a:t>2017</a:t>
            </a:r>
            <a:r>
              <a:rPr lang="zh-CN" altLang="en-US" sz="2800" dirty="0">
                <a:latin typeface="Optane"/>
              </a:rPr>
              <a:t>年</a:t>
            </a:r>
            <a:r>
              <a:rPr lang="en-US" altLang="zh-CN" sz="2800" dirty="0">
                <a:latin typeface="Optane"/>
              </a:rPr>
              <a:t>3</a:t>
            </a:r>
            <a:r>
              <a:rPr lang="zh-CN" altLang="en-US" sz="2800" dirty="0">
                <a:latin typeface="Optane"/>
              </a:rPr>
              <a:t>月</a:t>
            </a:r>
            <a:r>
              <a:rPr lang="en-US" altLang="zh-CN" sz="2800" dirty="0">
                <a:latin typeface="Optane"/>
              </a:rPr>
              <a:t>15</a:t>
            </a:r>
            <a:r>
              <a:rPr lang="zh-CN" altLang="en-US" sz="2800" dirty="0">
                <a:latin typeface="Optane"/>
              </a:rPr>
              <a:t>日第</a:t>
            </a:r>
            <a:r>
              <a:rPr lang="en-US" altLang="zh-CN" sz="2800" dirty="0">
                <a:latin typeface="Optane"/>
              </a:rPr>
              <a:t>33</a:t>
            </a:r>
            <a:r>
              <a:rPr lang="zh-CN" altLang="en-US" sz="2800" dirty="0">
                <a:latin typeface="Optane"/>
              </a:rPr>
              <a:t>号关于“脱贫规章执行办法、补助金重组、干预措施和社会服务制度”法规定：要加强社会救助登记系统，还要对各机构数据传输提高要求，包括对不当补助金发放进行警告，及在欺诈情况下有必要采取制裁措施。</a:t>
            </a:r>
            <a:endParaRPr lang="it-IT" altLang="it-IT" sz="2800" dirty="0">
              <a:latin typeface="Optane"/>
            </a:endParaRPr>
          </a:p>
        </p:txBody>
      </p:sp>
    </p:spTree>
    <p:extLst>
      <p:ext uri="{BB962C8B-B14F-4D97-AF65-F5344CB8AC3E}">
        <p14:creationId xmlns:p14="http://schemas.microsoft.com/office/powerpoint/2010/main" val="3226585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ttangolo 7"/>
          <p:cNvSpPr>
            <a:spLocks noChangeArrowheads="1"/>
          </p:cNvSpPr>
          <p:nvPr/>
        </p:nvSpPr>
        <p:spPr bwMode="auto">
          <a:xfrm>
            <a:off x="0" y="415894"/>
            <a:ext cx="386895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it-IT" altLang="it-IT" sz="3600" b="1" dirty="0">
                <a:latin typeface="Optane"/>
              </a:rPr>
              <a:t>Legal </a:t>
            </a:r>
            <a:r>
              <a:rPr lang="it-IT" altLang="it-IT" sz="3600" b="1" dirty="0" err="1">
                <a:latin typeface="Optane"/>
              </a:rPr>
              <a:t>Innovation</a:t>
            </a:r>
            <a:endParaRPr lang="it-IT" altLang="it-IT" sz="3600" b="1" dirty="0">
              <a:latin typeface="Optane"/>
            </a:endParaRPr>
          </a:p>
        </p:txBody>
      </p:sp>
      <p:sp>
        <p:nvSpPr>
          <p:cNvPr id="6" name="Rettangolo 5"/>
          <p:cNvSpPr/>
          <p:nvPr/>
        </p:nvSpPr>
        <p:spPr>
          <a:xfrm>
            <a:off x="632520" y="1064106"/>
            <a:ext cx="8640959" cy="4770537"/>
          </a:xfrm>
          <a:prstGeom prst="rect">
            <a:avLst/>
          </a:prstGeom>
        </p:spPr>
        <p:txBody>
          <a:bodyPr wrap="square">
            <a:spAutoFit/>
          </a:bodyPr>
          <a:lstStyle/>
          <a:p>
            <a:pPr fontAlgn="auto">
              <a:spcBef>
                <a:spcPts val="0"/>
              </a:spcBef>
              <a:spcAft>
                <a:spcPts val="0"/>
              </a:spcAft>
              <a:defRPr/>
            </a:pPr>
            <a:r>
              <a:rPr lang="it-IT" sz="2000" dirty="0">
                <a:latin typeface="Optane"/>
              </a:rPr>
              <a:t>The </a:t>
            </a:r>
            <a:r>
              <a:rPr lang="it-IT" sz="2000" dirty="0" err="1">
                <a:latin typeface="Optane"/>
              </a:rPr>
              <a:t>legal</a:t>
            </a:r>
            <a:r>
              <a:rPr lang="it-IT" sz="2000" dirty="0">
                <a:latin typeface="Optane"/>
              </a:rPr>
              <a:t> </a:t>
            </a:r>
            <a:r>
              <a:rPr lang="it-IT" sz="2000" dirty="0" err="1">
                <a:latin typeface="Optane"/>
              </a:rPr>
              <a:t>Decree</a:t>
            </a:r>
            <a:r>
              <a:rPr lang="it-IT" sz="2000" dirty="0">
                <a:latin typeface="Optane"/>
              </a:rPr>
              <a:t> </a:t>
            </a:r>
            <a:r>
              <a:rPr lang="it-IT" sz="2000" dirty="0" err="1">
                <a:latin typeface="Optane"/>
              </a:rPr>
              <a:t>against</a:t>
            </a:r>
            <a:r>
              <a:rPr lang="it-IT" sz="2000" dirty="0">
                <a:latin typeface="Optane"/>
              </a:rPr>
              <a:t> the </a:t>
            </a:r>
            <a:r>
              <a:rPr lang="it-IT" sz="2000" dirty="0" err="1">
                <a:latin typeface="Optane"/>
              </a:rPr>
              <a:t>poverty</a:t>
            </a:r>
            <a:r>
              <a:rPr lang="it-IT" sz="2000" dirty="0">
                <a:latin typeface="Optane"/>
              </a:rPr>
              <a:t> </a:t>
            </a:r>
            <a:r>
              <a:rPr lang="it-IT" sz="2000" dirty="0" err="1">
                <a:latin typeface="Optane"/>
              </a:rPr>
              <a:t>which</a:t>
            </a:r>
            <a:r>
              <a:rPr lang="it-IT" sz="2000" dirty="0">
                <a:latin typeface="Optane"/>
              </a:rPr>
              <a:t> </a:t>
            </a:r>
            <a:r>
              <a:rPr lang="it-IT" sz="2000" dirty="0" err="1">
                <a:latin typeface="Optane"/>
              </a:rPr>
              <a:t>is</a:t>
            </a:r>
            <a:r>
              <a:rPr lang="it-IT" sz="2000" dirty="0">
                <a:latin typeface="Optane"/>
              </a:rPr>
              <a:t> in the </a:t>
            </a:r>
            <a:r>
              <a:rPr lang="it-IT" sz="2000" dirty="0" err="1">
                <a:latin typeface="Optane"/>
              </a:rPr>
              <a:t>process</a:t>
            </a:r>
            <a:r>
              <a:rPr lang="it-IT" sz="2000" dirty="0">
                <a:latin typeface="Optane"/>
              </a:rPr>
              <a:t> of </a:t>
            </a:r>
            <a:r>
              <a:rPr lang="it-IT" sz="2000" dirty="0" err="1">
                <a:latin typeface="Optane"/>
              </a:rPr>
              <a:t>being</a:t>
            </a:r>
            <a:r>
              <a:rPr lang="it-IT" sz="2000" dirty="0">
                <a:latin typeface="Optane"/>
              </a:rPr>
              <a:t> </a:t>
            </a:r>
            <a:r>
              <a:rPr lang="it-IT" sz="2000" dirty="0" err="1">
                <a:latin typeface="Optane"/>
              </a:rPr>
              <a:t>approved</a:t>
            </a:r>
            <a:r>
              <a:rPr lang="it-IT" sz="2000" dirty="0">
                <a:latin typeface="Optane"/>
              </a:rPr>
              <a:t>, </a:t>
            </a:r>
            <a:r>
              <a:rPr lang="it-IT" sz="2000" dirty="0" err="1">
                <a:latin typeface="Optane"/>
              </a:rPr>
              <a:t>foresees</a:t>
            </a:r>
            <a:r>
              <a:rPr lang="it-IT" sz="2000" dirty="0">
                <a:latin typeface="Optane"/>
              </a:rPr>
              <a:t> </a:t>
            </a:r>
            <a:r>
              <a:rPr lang="it-IT" sz="2000" dirty="0" err="1">
                <a:latin typeface="Optane"/>
              </a:rPr>
              <a:t>very</a:t>
            </a:r>
            <a:r>
              <a:rPr lang="it-IT" sz="2000" dirty="0">
                <a:latin typeface="Optane"/>
              </a:rPr>
              <a:t> </a:t>
            </a:r>
            <a:r>
              <a:rPr lang="it-IT" sz="2000" dirty="0" err="1">
                <a:latin typeface="Optane"/>
              </a:rPr>
              <a:t>interesting</a:t>
            </a:r>
            <a:r>
              <a:rPr lang="it-IT" sz="2000" dirty="0">
                <a:latin typeface="Optane"/>
              </a:rPr>
              <a:t> </a:t>
            </a:r>
            <a:r>
              <a:rPr lang="it-IT" sz="2000" dirty="0" err="1">
                <a:latin typeface="Optane"/>
              </a:rPr>
              <a:t>innovation</a:t>
            </a:r>
            <a:r>
              <a:rPr lang="it-IT" sz="2000" dirty="0">
                <a:latin typeface="Optane"/>
              </a:rPr>
              <a:t>: </a:t>
            </a:r>
          </a:p>
          <a:p>
            <a:pPr marL="342900" indent="-342900" fontAlgn="auto">
              <a:spcBef>
                <a:spcPts val="0"/>
              </a:spcBef>
              <a:spcAft>
                <a:spcPts val="0"/>
              </a:spcAft>
              <a:buFont typeface="Arial" panose="020B0604020202020204" pitchFamily="34" charset="0"/>
              <a:buChar char="•"/>
              <a:defRPr/>
            </a:pPr>
            <a:r>
              <a:rPr lang="it-IT" sz="2000" dirty="0" err="1">
                <a:latin typeface="Optane"/>
              </a:rPr>
              <a:t>Reorganisation</a:t>
            </a:r>
            <a:r>
              <a:rPr lang="it-IT" sz="2000" dirty="0">
                <a:latin typeface="Optane"/>
              </a:rPr>
              <a:t> of </a:t>
            </a:r>
            <a:r>
              <a:rPr lang="it-IT" sz="2000" dirty="0" err="1">
                <a:latin typeface="Optane"/>
              </a:rPr>
              <a:t>all</a:t>
            </a:r>
            <a:r>
              <a:rPr lang="it-IT" sz="2000" dirty="0">
                <a:latin typeface="Optane"/>
              </a:rPr>
              <a:t> database and </a:t>
            </a:r>
            <a:r>
              <a:rPr lang="it-IT" sz="2000" dirty="0" err="1">
                <a:latin typeface="Optane"/>
              </a:rPr>
              <a:t>setting</a:t>
            </a:r>
            <a:r>
              <a:rPr lang="it-IT" sz="2000" dirty="0">
                <a:latin typeface="Optane"/>
              </a:rPr>
              <a:t> up of a </a:t>
            </a:r>
            <a:r>
              <a:rPr lang="it-IT" sz="2000" b="1" dirty="0">
                <a:latin typeface="Optane"/>
              </a:rPr>
              <a:t>Single </a:t>
            </a:r>
            <a:r>
              <a:rPr lang="it-IT" sz="2000" b="1" dirty="0" err="1">
                <a:latin typeface="Optane"/>
              </a:rPr>
              <a:t>Integrated</a:t>
            </a:r>
            <a:r>
              <a:rPr lang="it-IT" sz="2000" b="1" dirty="0">
                <a:latin typeface="Optane"/>
              </a:rPr>
              <a:t> System of Social Services </a:t>
            </a:r>
            <a:r>
              <a:rPr lang="it-IT" sz="2000" dirty="0">
                <a:latin typeface="Optane"/>
              </a:rPr>
              <a:t> </a:t>
            </a:r>
            <a:r>
              <a:rPr lang="it-IT" sz="2000" dirty="0" err="1">
                <a:latin typeface="Optane"/>
              </a:rPr>
              <a:t>that</a:t>
            </a:r>
            <a:r>
              <a:rPr lang="it-IT" sz="2000" dirty="0">
                <a:latin typeface="Optane"/>
              </a:rPr>
              <a:t> </a:t>
            </a:r>
            <a:r>
              <a:rPr lang="it-IT" sz="2000" dirty="0" err="1">
                <a:latin typeface="Optane"/>
              </a:rPr>
              <a:t>will</a:t>
            </a:r>
            <a:r>
              <a:rPr lang="it-IT" sz="2000" dirty="0">
                <a:latin typeface="Optane"/>
              </a:rPr>
              <a:t> include the </a:t>
            </a:r>
            <a:r>
              <a:rPr lang="it-IT" sz="2000" b="1" dirty="0" err="1">
                <a:latin typeface="Optane"/>
              </a:rPr>
              <a:t>Registry</a:t>
            </a:r>
            <a:r>
              <a:rPr lang="it-IT" sz="2000" dirty="0">
                <a:latin typeface="Optane"/>
              </a:rPr>
              <a:t>  (and </a:t>
            </a:r>
            <a:r>
              <a:rPr lang="it-IT" sz="2000" dirty="0" err="1">
                <a:latin typeface="Optane"/>
              </a:rPr>
              <a:t>will</a:t>
            </a:r>
            <a:r>
              <a:rPr lang="it-IT" sz="2000" dirty="0">
                <a:latin typeface="Optane"/>
              </a:rPr>
              <a:t> be </a:t>
            </a:r>
            <a:r>
              <a:rPr lang="it-IT" sz="2000" dirty="0" err="1">
                <a:latin typeface="Optane"/>
              </a:rPr>
              <a:t>called</a:t>
            </a:r>
            <a:r>
              <a:rPr lang="it-IT" sz="2000" dirty="0">
                <a:latin typeface="Optane"/>
              </a:rPr>
              <a:t> </a:t>
            </a:r>
            <a:r>
              <a:rPr lang="it-IT" sz="2000" u="sng" dirty="0">
                <a:latin typeface="Optane"/>
              </a:rPr>
              <a:t>Information System of </a:t>
            </a:r>
            <a:r>
              <a:rPr lang="it-IT" sz="2000" u="sng" dirty="0" err="1">
                <a:latin typeface="Optane"/>
              </a:rPr>
              <a:t>Allowances</a:t>
            </a:r>
            <a:r>
              <a:rPr lang="it-IT" sz="2000" u="sng" dirty="0">
                <a:latin typeface="Optane"/>
              </a:rPr>
              <a:t> and Social </a:t>
            </a:r>
            <a:r>
              <a:rPr lang="it-IT" sz="2000" u="sng" dirty="0" err="1">
                <a:latin typeface="Optane"/>
              </a:rPr>
              <a:t>Needs</a:t>
            </a:r>
            <a:r>
              <a:rPr lang="it-IT" sz="2000" dirty="0">
                <a:latin typeface="Optane"/>
              </a:rPr>
              <a:t> </a:t>
            </a:r>
          </a:p>
          <a:p>
            <a:pPr marL="342900" indent="-342900" fontAlgn="auto">
              <a:spcBef>
                <a:spcPts val="0"/>
              </a:spcBef>
              <a:spcAft>
                <a:spcPts val="0"/>
              </a:spcAft>
              <a:buFont typeface="Arial" panose="020B0604020202020204" pitchFamily="34" charset="0"/>
              <a:buChar char="•"/>
              <a:defRPr/>
            </a:pPr>
            <a:r>
              <a:rPr lang="it-IT" sz="2000" dirty="0">
                <a:latin typeface="Optane"/>
              </a:rPr>
              <a:t>Integration with </a:t>
            </a:r>
            <a:r>
              <a:rPr lang="it-IT" sz="2000" dirty="0" err="1">
                <a:latin typeface="Optane"/>
              </a:rPr>
              <a:t>other</a:t>
            </a:r>
            <a:r>
              <a:rPr lang="it-IT" sz="2000" dirty="0">
                <a:latin typeface="Optane"/>
              </a:rPr>
              <a:t> database (ISEE, BDREI, New Information System of </a:t>
            </a:r>
            <a:r>
              <a:rPr lang="it-IT" sz="2000" dirty="0" err="1">
                <a:latin typeface="Optane"/>
              </a:rPr>
              <a:t>Health</a:t>
            </a:r>
            <a:r>
              <a:rPr lang="it-IT" sz="2000" dirty="0">
                <a:latin typeface="Optane"/>
              </a:rPr>
              <a:t> Service, BD </a:t>
            </a:r>
            <a:r>
              <a:rPr lang="it-IT" sz="2000" dirty="0" err="1">
                <a:latin typeface="Optane"/>
              </a:rPr>
              <a:t>active</a:t>
            </a:r>
            <a:r>
              <a:rPr lang="it-IT" sz="2000" dirty="0">
                <a:latin typeface="Optane"/>
              </a:rPr>
              <a:t> and passive </a:t>
            </a:r>
            <a:r>
              <a:rPr lang="it-IT" sz="2000" dirty="0" err="1">
                <a:latin typeface="Optane"/>
              </a:rPr>
              <a:t>policies</a:t>
            </a:r>
            <a:r>
              <a:rPr lang="it-IT" sz="2000" dirty="0">
                <a:latin typeface="Optane"/>
              </a:rPr>
              <a:t>, BD </a:t>
            </a:r>
            <a:r>
              <a:rPr lang="it-IT" sz="2000" dirty="0" err="1">
                <a:latin typeface="Optane"/>
              </a:rPr>
              <a:t>targeted</a:t>
            </a:r>
            <a:r>
              <a:rPr lang="it-IT" sz="2000" dirty="0">
                <a:latin typeface="Optane"/>
              </a:rPr>
              <a:t> </a:t>
            </a:r>
            <a:r>
              <a:rPr lang="it-IT" sz="2000" dirty="0" err="1">
                <a:latin typeface="Optane"/>
              </a:rPr>
              <a:t>allotment</a:t>
            </a:r>
            <a:r>
              <a:rPr lang="it-IT" sz="2000" dirty="0">
                <a:latin typeface="Optane"/>
              </a:rPr>
              <a:t>, </a:t>
            </a:r>
            <a:r>
              <a:rPr lang="it-IT" sz="2000" dirty="0" err="1">
                <a:latin typeface="Optane"/>
              </a:rPr>
              <a:t>unique</a:t>
            </a:r>
            <a:r>
              <a:rPr lang="it-IT" sz="2000" dirty="0">
                <a:latin typeface="Optane"/>
              </a:rPr>
              <a:t> information system of </a:t>
            </a:r>
            <a:r>
              <a:rPr lang="it-IT" sz="2000" dirty="0" err="1">
                <a:latin typeface="Optane"/>
              </a:rPr>
              <a:t>labour</a:t>
            </a:r>
            <a:r>
              <a:rPr lang="it-IT" sz="2000" dirty="0">
                <a:latin typeface="Optane"/>
              </a:rPr>
              <a:t> </a:t>
            </a:r>
            <a:r>
              <a:rPr lang="it-IT" sz="2000" dirty="0" err="1">
                <a:latin typeface="Optane"/>
              </a:rPr>
              <a:t>policies</a:t>
            </a:r>
            <a:r>
              <a:rPr lang="it-IT" sz="2000" dirty="0">
                <a:latin typeface="Optane"/>
              </a:rPr>
              <a:t> and information system of </a:t>
            </a:r>
            <a:r>
              <a:rPr lang="it-IT" sz="2000" dirty="0" err="1">
                <a:latin typeface="Optane"/>
              </a:rPr>
              <a:t>Ministry</a:t>
            </a:r>
            <a:r>
              <a:rPr lang="it-IT" sz="2000" dirty="0">
                <a:latin typeface="Optane"/>
              </a:rPr>
              <a:t> of </a:t>
            </a:r>
            <a:r>
              <a:rPr lang="it-IT" sz="2000" dirty="0" err="1">
                <a:latin typeface="Optane"/>
              </a:rPr>
              <a:t>Education</a:t>
            </a:r>
            <a:r>
              <a:rPr lang="it-IT" sz="2000" dirty="0">
                <a:latin typeface="Optane"/>
              </a:rPr>
              <a:t>, </a:t>
            </a:r>
            <a:r>
              <a:rPr lang="it-IT" sz="2000" dirty="0" err="1">
                <a:latin typeface="Optane"/>
              </a:rPr>
              <a:t>University</a:t>
            </a:r>
            <a:r>
              <a:rPr lang="it-IT" sz="2000" dirty="0">
                <a:latin typeface="Optane"/>
              </a:rPr>
              <a:t> and </a:t>
            </a:r>
            <a:r>
              <a:rPr lang="it-IT" sz="2000" dirty="0" err="1">
                <a:latin typeface="Optane"/>
              </a:rPr>
              <a:t>Scientific</a:t>
            </a:r>
            <a:r>
              <a:rPr lang="it-IT" sz="2000" dirty="0">
                <a:latin typeface="Optane"/>
              </a:rPr>
              <a:t> </a:t>
            </a:r>
            <a:r>
              <a:rPr lang="it-IT" sz="2000" dirty="0" err="1">
                <a:latin typeface="Optane"/>
              </a:rPr>
              <a:t>Research</a:t>
            </a:r>
            <a:r>
              <a:rPr lang="it-IT" sz="2000" dirty="0">
                <a:latin typeface="Optane"/>
              </a:rPr>
              <a:t>)</a:t>
            </a:r>
          </a:p>
          <a:p>
            <a:pPr marL="342900" indent="-342900" fontAlgn="auto">
              <a:spcBef>
                <a:spcPts val="0"/>
              </a:spcBef>
              <a:spcAft>
                <a:spcPts val="0"/>
              </a:spcAft>
              <a:buFont typeface="Arial" panose="020B0604020202020204" pitchFamily="34" charset="0"/>
              <a:buChar char="•"/>
              <a:defRPr/>
            </a:pPr>
            <a:r>
              <a:rPr lang="it-IT" sz="2000" dirty="0">
                <a:latin typeface="Optane"/>
              </a:rPr>
              <a:t>Data transmission by </a:t>
            </a:r>
            <a:r>
              <a:rPr lang="it-IT" sz="2000" dirty="0" err="1">
                <a:latin typeface="Optane"/>
              </a:rPr>
              <a:t>Municipalities</a:t>
            </a:r>
            <a:r>
              <a:rPr lang="it-IT" sz="2000" dirty="0">
                <a:latin typeface="Optane"/>
              </a:rPr>
              <a:t> </a:t>
            </a:r>
            <a:r>
              <a:rPr lang="it-IT" sz="2000" dirty="0" err="1">
                <a:latin typeface="Optane"/>
              </a:rPr>
              <a:t>even</a:t>
            </a:r>
            <a:r>
              <a:rPr lang="it-IT" sz="2000" dirty="0">
                <a:latin typeface="Optane"/>
              </a:rPr>
              <a:t> </a:t>
            </a:r>
            <a:r>
              <a:rPr lang="it-IT" sz="2000" dirty="0" err="1">
                <a:latin typeface="Optane"/>
              </a:rPr>
              <a:t>through</a:t>
            </a:r>
            <a:r>
              <a:rPr lang="it-IT" sz="2000" dirty="0">
                <a:latin typeface="Optane"/>
              </a:rPr>
              <a:t> </a:t>
            </a:r>
            <a:r>
              <a:rPr lang="it-IT" sz="2000" dirty="0" err="1">
                <a:latin typeface="Optane"/>
              </a:rPr>
              <a:t>Regions</a:t>
            </a:r>
            <a:r>
              <a:rPr lang="it-IT" sz="2000" dirty="0">
                <a:latin typeface="Optane"/>
              </a:rPr>
              <a:t> </a:t>
            </a:r>
            <a:r>
              <a:rPr lang="it-IT" sz="2000" dirty="0" err="1">
                <a:latin typeface="Optane"/>
              </a:rPr>
              <a:t>if</a:t>
            </a:r>
            <a:r>
              <a:rPr lang="it-IT" sz="2000" dirty="0">
                <a:latin typeface="Optane"/>
              </a:rPr>
              <a:t> </a:t>
            </a:r>
            <a:r>
              <a:rPr lang="it-IT" sz="2000" dirty="0" err="1">
                <a:latin typeface="Optane"/>
              </a:rPr>
              <a:t>regional</a:t>
            </a:r>
            <a:r>
              <a:rPr lang="it-IT" sz="2000" dirty="0">
                <a:latin typeface="Optane"/>
              </a:rPr>
              <a:t> </a:t>
            </a:r>
            <a:r>
              <a:rPr lang="it-IT" sz="2000" dirty="0" err="1">
                <a:latin typeface="Optane"/>
              </a:rPr>
              <a:t>laws</a:t>
            </a:r>
            <a:r>
              <a:rPr lang="it-IT" sz="2000" dirty="0">
                <a:latin typeface="Optane"/>
              </a:rPr>
              <a:t> </a:t>
            </a:r>
            <a:r>
              <a:rPr lang="it-IT" sz="2000" dirty="0" err="1">
                <a:latin typeface="Optane"/>
              </a:rPr>
              <a:t>allowed</a:t>
            </a:r>
            <a:r>
              <a:rPr lang="it-IT" sz="2000" dirty="0">
                <a:latin typeface="Optane"/>
              </a:rPr>
              <a:t> </a:t>
            </a:r>
            <a:r>
              <a:rPr lang="it-IT" sz="2000" dirty="0" err="1">
                <a:latin typeface="Optane"/>
              </a:rPr>
              <a:t>it</a:t>
            </a:r>
            <a:r>
              <a:rPr lang="it-IT" sz="2000" dirty="0">
                <a:latin typeface="Optane"/>
              </a:rPr>
              <a:t> </a:t>
            </a:r>
          </a:p>
          <a:p>
            <a:pPr marL="342900" indent="-342900" fontAlgn="auto">
              <a:spcBef>
                <a:spcPts val="0"/>
              </a:spcBef>
              <a:spcAft>
                <a:spcPts val="0"/>
              </a:spcAft>
              <a:buFont typeface="Arial" panose="020B0604020202020204" pitchFamily="34" charset="0"/>
              <a:buChar char="•"/>
              <a:defRPr/>
            </a:pPr>
            <a:r>
              <a:rPr lang="it-IT" sz="2000" dirty="0" err="1">
                <a:latin typeface="Optane"/>
              </a:rPr>
              <a:t>Failure</a:t>
            </a:r>
            <a:r>
              <a:rPr lang="it-IT" sz="2000" dirty="0">
                <a:latin typeface="Optane"/>
              </a:rPr>
              <a:t> to </a:t>
            </a:r>
            <a:r>
              <a:rPr lang="it-IT" sz="2000" dirty="0" err="1">
                <a:latin typeface="Optane"/>
              </a:rPr>
              <a:t>send</a:t>
            </a:r>
            <a:r>
              <a:rPr lang="it-IT" sz="2000" dirty="0">
                <a:latin typeface="Optane"/>
              </a:rPr>
              <a:t> data </a:t>
            </a:r>
            <a:r>
              <a:rPr lang="it-IT" sz="2000" dirty="0" err="1">
                <a:latin typeface="Optane"/>
              </a:rPr>
              <a:t>will</a:t>
            </a:r>
            <a:r>
              <a:rPr lang="it-IT" sz="2000" dirty="0">
                <a:latin typeface="Optane"/>
              </a:rPr>
              <a:t> be </a:t>
            </a:r>
            <a:r>
              <a:rPr lang="it-IT" sz="2000" dirty="0" err="1">
                <a:latin typeface="Optane"/>
              </a:rPr>
              <a:t>considered</a:t>
            </a:r>
            <a:r>
              <a:rPr lang="it-IT" sz="2000" dirty="0">
                <a:latin typeface="Optane"/>
              </a:rPr>
              <a:t> an </a:t>
            </a:r>
            <a:r>
              <a:rPr lang="it-IT" sz="2000" dirty="0" err="1">
                <a:latin typeface="Optane"/>
              </a:rPr>
              <a:t>offence</a:t>
            </a:r>
            <a:r>
              <a:rPr lang="it-IT" sz="2000" dirty="0">
                <a:latin typeface="Optane"/>
              </a:rPr>
              <a:t> and </a:t>
            </a:r>
            <a:r>
              <a:rPr lang="it-IT" sz="2000" dirty="0" err="1">
                <a:latin typeface="Optane"/>
              </a:rPr>
              <a:t>result</a:t>
            </a:r>
            <a:r>
              <a:rPr lang="it-IT" sz="2000" dirty="0">
                <a:latin typeface="Optane"/>
              </a:rPr>
              <a:t> in  </a:t>
            </a:r>
            <a:r>
              <a:rPr lang="it-IT" sz="2000" dirty="0" err="1">
                <a:latin typeface="Optane"/>
              </a:rPr>
              <a:t>disciplinary</a:t>
            </a:r>
            <a:r>
              <a:rPr lang="it-IT" sz="2000" dirty="0">
                <a:latin typeface="Optane"/>
              </a:rPr>
              <a:t> </a:t>
            </a:r>
            <a:r>
              <a:rPr lang="it-IT" sz="2000" dirty="0" err="1">
                <a:latin typeface="Optane"/>
              </a:rPr>
              <a:t>sanctions</a:t>
            </a:r>
            <a:r>
              <a:rPr lang="it-IT" sz="2000" dirty="0">
                <a:latin typeface="Optane"/>
              </a:rPr>
              <a:t> and the </a:t>
            </a:r>
            <a:r>
              <a:rPr lang="it-IT" sz="2000" dirty="0" err="1">
                <a:latin typeface="Optane"/>
              </a:rPr>
              <a:t>most</a:t>
            </a:r>
            <a:r>
              <a:rPr lang="it-IT" sz="2000" dirty="0">
                <a:latin typeface="Optane"/>
              </a:rPr>
              <a:t> </a:t>
            </a:r>
            <a:r>
              <a:rPr lang="it-IT" sz="2000" dirty="0" err="1">
                <a:latin typeface="Optane"/>
              </a:rPr>
              <a:t>serious</a:t>
            </a:r>
            <a:r>
              <a:rPr lang="it-IT" sz="2000" dirty="0">
                <a:latin typeface="Optane"/>
              </a:rPr>
              <a:t> </a:t>
            </a:r>
            <a:r>
              <a:rPr lang="it-IT" sz="2000" dirty="0" err="1">
                <a:latin typeface="Optane"/>
              </a:rPr>
              <a:t>administrative</a:t>
            </a:r>
            <a:r>
              <a:rPr lang="it-IT" sz="2000" dirty="0">
                <a:latin typeface="Optane"/>
              </a:rPr>
              <a:t> </a:t>
            </a:r>
            <a:r>
              <a:rPr lang="it-IT" sz="2000" dirty="0" err="1">
                <a:latin typeface="Optane"/>
              </a:rPr>
              <a:t>offences</a:t>
            </a:r>
            <a:r>
              <a:rPr lang="it-IT" sz="2000" dirty="0">
                <a:latin typeface="Optane"/>
              </a:rPr>
              <a:t> </a:t>
            </a:r>
            <a:r>
              <a:rPr lang="it-IT" sz="2000" dirty="0" err="1">
                <a:latin typeface="Optane"/>
              </a:rPr>
              <a:t>will</a:t>
            </a:r>
            <a:r>
              <a:rPr lang="it-IT" sz="2000" dirty="0">
                <a:latin typeface="Optane"/>
              </a:rPr>
              <a:t> be </a:t>
            </a:r>
            <a:r>
              <a:rPr lang="it-IT" sz="2000" dirty="0" err="1">
                <a:latin typeface="Optane"/>
              </a:rPr>
              <a:t>considered</a:t>
            </a:r>
            <a:r>
              <a:rPr lang="it-IT" sz="2000" dirty="0">
                <a:latin typeface="Optane"/>
              </a:rPr>
              <a:t> a </a:t>
            </a:r>
            <a:r>
              <a:rPr lang="it-IT" sz="2000" dirty="0" err="1">
                <a:latin typeface="Optane"/>
              </a:rPr>
              <a:t>liability</a:t>
            </a:r>
            <a:r>
              <a:rPr lang="it-IT" sz="2000" dirty="0">
                <a:latin typeface="Optane"/>
              </a:rPr>
              <a:t> for </a:t>
            </a:r>
            <a:r>
              <a:rPr lang="it-IT" sz="2000" dirty="0" err="1">
                <a:latin typeface="Optane"/>
              </a:rPr>
              <a:t>tax</a:t>
            </a:r>
            <a:r>
              <a:rPr lang="it-IT" sz="2000" dirty="0">
                <a:latin typeface="Optane"/>
              </a:rPr>
              <a:t> </a:t>
            </a:r>
            <a:r>
              <a:rPr lang="it-IT" sz="2000" dirty="0" err="1">
                <a:latin typeface="Optane"/>
              </a:rPr>
              <a:t>losses</a:t>
            </a:r>
            <a:endParaRPr lang="it-IT" sz="2000" dirty="0">
              <a:latin typeface="Optane"/>
            </a:endParaRPr>
          </a:p>
          <a:p>
            <a:pPr marL="232172" indent="-232172" fontAlgn="auto">
              <a:spcBef>
                <a:spcPts val="0"/>
              </a:spcBef>
              <a:spcAft>
                <a:spcPts val="0"/>
              </a:spcAft>
              <a:buFont typeface="Arial" panose="020B0604020202020204" pitchFamily="34" charset="0"/>
              <a:buChar char="•"/>
              <a:defRPr/>
            </a:pPr>
            <a:endParaRPr lang="it-IT" sz="2400" dirty="0">
              <a:latin typeface="Optane"/>
            </a:endParaRPr>
          </a:p>
        </p:txBody>
      </p:sp>
    </p:spTree>
    <p:extLst>
      <p:ext uri="{BB962C8B-B14F-4D97-AF65-F5344CB8AC3E}">
        <p14:creationId xmlns:p14="http://schemas.microsoft.com/office/powerpoint/2010/main" val="3387086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ttangolo 7"/>
          <p:cNvSpPr>
            <a:spLocks noChangeArrowheads="1"/>
          </p:cNvSpPr>
          <p:nvPr/>
        </p:nvSpPr>
        <p:spPr bwMode="auto">
          <a:xfrm>
            <a:off x="0" y="415894"/>
            <a:ext cx="3868954"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zh-CN" altLang="en-US" sz="3600" b="1" dirty="0">
                <a:latin typeface="Optane"/>
              </a:rPr>
              <a:t>法律创新点</a:t>
            </a:r>
            <a:endParaRPr lang="it-IT" altLang="it-IT" sz="3600" b="1" dirty="0">
              <a:latin typeface="Optane"/>
            </a:endParaRPr>
          </a:p>
        </p:txBody>
      </p:sp>
      <p:sp>
        <p:nvSpPr>
          <p:cNvPr id="6" name="Rettangolo 5"/>
          <p:cNvSpPr/>
          <p:nvPr/>
        </p:nvSpPr>
        <p:spPr>
          <a:xfrm>
            <a:off x="632520" y="1064106"/>
            <a:ext cx="8640959" cy="4955203"/>
          </a:xfrm>
          <a:prstGeom prst="rect">
            <a:avLst/>
          </a:prstGeom>
        </p:spPr>
        <p:txBody>
          <a:bodyPr wrap="square">
            <a:spAutoFit/>
          </a:bodyPr>
          <a:lstStyle/>
          <a:p>
            <a:pPr fontAlgn="auto">
              <a:spcBef>
                <a:spcPts val="0"/>
              </a:spcBef>
              <a:spcAft>
                <a:spcPts val="0"/>
              </a:spcAft>
              <a:defRPr/>
            </a:pPr>
            <a:r>
              <a:rPr lang="en-US" altLang="zh-CN" sz="2400" dirty="0">
                <a:latin typeface="Optane"/>
              </a:rPr>
              <a:t>《</a:t>
            </a:r>
            <a:r>
              <a:rPr lang="zh-CN" altLang="en-US" sz="2400" dirty="0">
                <a:latin typeface="Optane"/>
              </a:rPr>
              <a:t>脱贫法令</a:t>
            </a:r>
            <a:r>
              <a:rPr lang="en-US" altLang="zh-CN" sz="2400" dirty="0">
                <a:latin typeface="Optane"/>
              </a:rPr>
              <a:t>》</a:t>
            </a:r>
            <a:r>
              <a:rPr lang="zh-CN" altLang="en-US" sz="2400" dirty="0">
                <a:latin typeface="Optane"/>
              </a:rPr>
              <a:t>目前正在经历批准程序，其中包括了一些很重要的创新之处</a:t>
            </a:r>
            <a:r>
              <a:rPr lang="it-IT" sz="2400" dirty="0">
                <a:latin typeface="Optane"/>
              </a:rPr>
              <a:t>: </a:t>
            </a:r>
          </a:p>
          <a:p>
            <a:pPr marL="342900" indent="-342900" fontAlgn="auto">
              <a:spcBef>
                <a:spcPts val="0"/>
              </a:spcBef>
              <a:spcAft>
                <a:spcPts val="0"/>
              </a:spcAft>
              <a:buFont typeface="Arial" panose="020B0604020202020204" pitchFamily="34" charset="0"/>
              <a:buChar char="•"/>
              <a:defRPr/>
            </a:pPr>
            <a:r>
              <a:rPr lang="zh-CN" altLang="en-US" sz="2400" dirty="0">
                <a:latin typeface="Optane"/>
              </a:rPr>
              <a:t>要对所有数据库进行重组，建立“</a:t>
            </a:r>
            <a:r>
              <a:rPr lang="zh-CN" altLang="en-US" sz="2400" dirty="0">
                <a:latin typeface="黑体"/>
                <a:ea typeface="黑体"/>
                <a:cs typeface="黑体"/>
              </a:rPr>
              <a:t>社会服务单一整合系统</a:t>
            </a:r>
            <a:r>
              <a:rPr lang="zh-CN" altLang="en-US" sz="2400" dirty="0">
                <a:latin typeface="Optane"/>
              </a:rPr>
              <a:t>”，其中涵盖社会救助登记系统（名称将为“</a:t>
            </a:r>
            <a:r>
              <a:rPr lang="zh-CN" altLang="en-US" sz="2400" u="sng" dirty="0">
                <a:latin typeface="Optane"/>
              </a:rPr>
              <a:t>补助福利和社会需求信息系统</a:t>
            </a:r>
            <a:r>
              <a:rPr lang="zh-CN" altLang="en-US" sz="2400" dirty="0">
                <a:latin typeface="Optane"/>
              </a:rPr>
              <a:t>”）；</a:t>
            </a:r>
            <a:endParaRPr lang="it-IT" sz="2400" dirty="0">
              <a:latin typeface="Optane"/>
            </a:endParaRPr>
          </a:p>
          <a:p>
            <a:pPr marL="342900" indent="-342900" fontAlgn="auto">
              <a:spcBef>
                <a:spcPts val="0"/>
              </a:spcBef>
              <a:spcAft>
                <a:spcPts val="0"/>
              </a:spcAft>
              <a:buFont typeface="Arial" panose="020B0604020202020204" pitchFamily="34" charset="0"/>
              <a:buChar char="•"/>
              <a:defRPr/>
            </a:pPr>
            <a:r>
              <a:rPr lang="zh-CN" altLang="en-US" sz="2400" dirty="0">
                <a:latin typeface="Optane"/>
              </a:rPr>
              <a:t>要整合其他数据库（</a:t>
            </a:r>
            <a:r>
              <a:rPr lang="en-US" altLang="zh-CN" sz="2400" dirty="0">
                <a:latin typeface="Optane"/>
              </a:rPr>
              <a:t>ISEE,</a:t>
            </a:r>
            <a:r>
              <a:rPr lang="zh-CN" altLang="en-US" sz="2400" dirty="0">
                <a:latin typeface="Optane"/>
              </a:rPr>
              <a:t> </a:t>
            </a:r>
            <a:r>
              <a:rPr lang="en-US" altLang="zh-CN" sz="2400" dirty="0">
                <a:latin typeface="Optane"/>
              </a:rPr>
              <a:t>BDREI</a:t>
            </a:r>
            <a:r>
              <a:rPr lang="zh-CN" altLang="en-US" sz="2400" dirty="0">
                <a:latin typeface="Optane"/>
              </a:rPr>
              <a:t>，健康服务信息新系统，</a:t>
            </a:r>
            <a:r>
              <a:rPr lang="en-US" altLang="zh-CN" sz="2400" dirty="0">
                <a:latin typeface="Optane"/>
              </a:rPr>
              <a:t>BD</a:t>
            </a:r>
            <a:r>
              <a:rPr lang="zh-CN" altLang="en-US" sz="2400" dirty="0">
                <a:latin typeface="Optane"/>
              </a:rPr>
              <a:t>积极消极政策系统，</a:t>
            </a:r>
            <a:r>
              <a:rPr lang="en-US" altLang="zh-CN" sz="2400" dirty="0">
                <a:latin typeface="Optane"/>
              </a:rPr>
              <a:t>BD</a:t>
            </a:r>
            <a:r>
              <a:rPr lang="zh-CN" altLang="en-US" sz="2400" dirty="0">
                <a:latin typeface="Optane"/>
              </a:rPr>
              <a:t>目标分配系统，劳动政策统一信息系统，教育、大学和科学研究部信息系统）；</a:t>
            </a:r>
            <a:endParaRPr lang="it-IT" sz="2400" dirty="0">
              <a:latin typeface="Optane"/>
            </a:endParaRPr>
          </a:p>
          <a:p>
            <a:pPr marL="342900" indent="-342900" fontAlgn="auto">
              <a:spcBef>
                <a:spcPts val="0"/>
              </a:spcBef>
              <a:spcAft>
                <a:spcPts val="0"/>
              </a:spcAft>
              <a:buFont typeface="Arial" panose="020B0604020202020204" pitchFamily="34" charset="0"/>
              <a:buChar char="•"/>
              <a:defRPr/>
            </a:pPr>
            <a:r>
              <a:rPr lang="zh-CN" altLang="en-US" sz="2400" dirty="0">
                <a:latin typeface="Optane"/>
              </a:rPr>
              <a:t>各市政府要传输其数据，如果大区法律允许，可通过大区传输；</a:t>
            </a:r>
            <a:endParaRPr lang="it-IT" sz="2400" dirty="0">
              <a:latin typeface="Optane"/>
            </a:endParaRPr>
          </a:p>
          <a:p>
            <a:pPr marL="342900" indent="-342900" fontAlgn="auto">
              <a:spcBef>
                <a:spcPts val="0"/>
              </a:spcBef>
              <a:spcAft>
                <a:spcPts val="0"/>
              </a:spcAft>
              <a:buFont typeface="Arial" panose="020B0604020202020204" pitchFamily="34" charset="0"/>
              <a:buChar char="•"/>
              <a:defRPr/>
            </a:pPr>
            <a:r>
              <a:rPr lang="zh-CN" altLang="en-US" sz="2400" dirty="0">
                <a:latin typeface="Optane"/>
              </a:rPr>
              <a:t>数据传输不利将视为违规，并可导致纪律制裁，且最重要的行政违规将被视为税收损失责任</a:t>
            </a:r>
            <a:endParaRPr lang="it-IT" sz="2400" dirty="0">
              <a:latin typeface="Optane"/>
            </a:endParaRPr>
          </a:p>
          <a:p>
            <a:pPr marL="232172" indent="-232172" fontAlgn="auto">
              <a:spcBef>
                <a:spcPts val="0"/>
              </a:spcBef>
              <a:spcAft>
                <a:spcPts val="0"/>
              </a:spcAft>
              <a:buFont typeface="Arial" panose="020B0604020202020204" pitchFamily="34" charset="0"/>
              <a:buChar char="•"/>
              <a:defRPr/>
            </a:pPr>
            <a:endParaRPr lang="it-IT" sz="2800" dirty="0">
              <a:latin typeface="Optane"/>
            </a:endParaRPr>
          </a:p>
        </p:txBody>
      </p:sp>
    </p:spTree>
    <p:extLst>
      <p:ext uri="{BB962C8B-B14F-4D97-AF65-F5344CB8AC3E}">
        <p14:creationId xmlns:p14="http://schemas.microsoft.com/office/powerpoint/2010/main" val="410718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23113" y="370401"/>
            <a:ext cx="3096344" cy="646331"/>
          </a:xfrm>
          <a:prstGeom prst="rect">
            <a:avLst/>
          </a:prstGeom>
        </p:spPr>
        <p:txBody>
          <a:bodyPr wrap="square">
            <a:spAutoFit/>
          </a:bodyPr>
          <a:lstStyle/>
          <a:p>
            <a:r>
              <a:rPr lang="en-US" sz="3600" b="1" dirty="0">
                <a:latin typeface="Optane"/>
              </a:rPr>
              <a:t>State of the Art</a:t>
            </a:r>
          </a:p>
        </p:txBody>
      </p:sp>
      <p:sp>
        <p:nvSpPr>
          <p:cNvPr id="5" name="Rettangolo 4"/>
          <p:cNvSpPr/>
          <p:nvPr/>
        </p:nvSpPr>
        <p:spPr>
          <a:xfrm>
            <a:off x="632520" y="1340768"/>
            <a:ext cx="8856984" cy="3170099"/>
          </a:xfrm>
          <a:prstGeom prst="rect">
            <a:avLst/>
          </a:prstGeom>
        </p:spPr>
        <p:txBody>
          <a:bodyPr wrap="square">
            <a:spAutoFit/>
          </a:bodyPr>
          <a:lstStyle/>
          <a:p>
            <a:r>
              <a:rPr lang="it-IT" sz="4000" dirty="0" err="1">
                <a:latin typeface="Optane"/>
              </a:rPr>
              <a:t>Institutions</a:t>
            </a:r>
            <a:r>
              <a:rPr lang="it-IT" sz="4000" dirty="0">
                <a:latin typeface="Optane"/>
              </a:rPr>
              <a:t> </a:t>
            </a:r>
            <a:r>
              <a:rPr lang="it-IT" sz="4000" dirty="0" err="1">
                <a:latin typeface="Optane"/>
              </a:rPr>
              <a:t>involved</a:t>
            </a:r>
            <a:r>
              <a:rPr lang="it-IT" sz="4000" dirty="0">
                <a:latin typeface="Optane"/>
              </a:rPr>
              <a:t> are </a:t>
            </a:r>
            <a:r>
              <a:rPr lang="it-IT" sz="4000" dirty="0" err="1">
                <a:latin typeface="Optane"/>
              </a:rPr>
              <a:t>around</a:t>
            </a:r>
            <a:r>
              <a:rPr lang="it-IT" sz="4000" dirty="0">
                <a:latin typeface="Optane"/>
              </a:rPr>
              <a:t> 10.000</a:t>
            </a:r>
          </a:p>
          <a:p>
            <a:endParaRPr lang="it-IT" sz="4000" dirty="0">
              <a:latin typeface="Optane"/>
            </a:endParaRPr>
          </a:p>
          <a:p>
            <a:endParaRPr lang="it-IT" sz="4000" dirty="0">
              <a:latin typeface="Optane"/>
            </a:endParaRPr>
          </a:p>
          <a:p>
            <a:endParaRPr lang="it-IT" sz="4000" dirty="0">
              <a:latin typeface="Optane"/>
            </a:endParaRPr>
          </a:p>
          <a:p>
            <a:endParaRPr lang="it-IT" sz="4000" dirty="0">
              <a:latin typeface="Optane"/>
            </a:endParaRPr>
          </a:p>
        </p:txBody>
      </p:sp>
      <p:pic>
        <p:nvPicPr>
          <p:cNvPr id="6" name="Immagine 5"/>
          <p:cNvPicPr>
            <a:picLocks noChangeAspect="1"/>
          </p:cNvPicPr>
          <p:nvPr/>
        </p:nvPicPr>
        <p:blipFill>
          <a:blip r:embed="rId3"/>
          <a:stretch>
            <a:fillRect/>
          </a:stretch>
        </p:blipFill>
        <p:spPr>
          <a:xfrm>
            <a:off x="1712640" y="1988840"/>
            <a:ext cx="6163590" cy="4163929"/>
          </a:xfrm>
          <a:prstGeom prst="rect">
            <a:avLst/>
          </a:prstGeom>
        </p:spPr>
      </p:pic>
    </p:spTree>
    <p:extLst>
      <p:ext uri="{BB962C8B-B14F-4D97-AF65-F5344CB8AC3E}">
        <p14:creationId xmlns:p14="http://schemas.microsoft.com/office/powerpoint/2010/main" val="16605839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23113" y="370401"/>
            <a:ext cx="3096344" cy="646331"/>
          </a:xfrm>
          <a:prstGeom prst="rect">
            <a:avLst/>
          </a:prstGeom>
        </p:spPr>
        <p:txBody>
          <a:bodyPr wrap="square">
            <a:spAutoFit/>
          </a:bodyPr>
          <a:lstStyle/>
          <a:p>
            <a:r>
              <a:rPr lang="en-US" sz="3600" b="1" dirty="0">
                <a:latin typeface="Optane"/>
              </a:rPr>
              <a:t>系统</a:t>
            </a:r>
            <a:r>
              <a:rPr lang="zh-CN" altLang="en-US" sz="3600" b="1" dirty="0">
                <a:latin typeface="Optane"/>
              </a:rPr>
              <a:t>完善</a:t>
            </a:r>
            <a:endParaRPr lang="en-US" sz="3600" b="1" dirty="0">
              <a:latin typeface="Optane"/>
            </a:endParaRPr>
          </a:p>
        </p:txBody>
      </p:sp>
      <p:sp>
        <p:nvSpPr>
          <p:cNvPr id="5" name="Rettangolo 4"/>
          <p:cNvSpPr/>
          <p:nvPr/>
        </p:nvSpPr>
        <p:spPr>
          <a:xfrm>
            <a:off x="632520" y="1340768"/>
            <a:ext cx="8856984" cy="2554545"/>
          </a:xfrm>
          <a:prstGeom prst="rect">
            <a:avLst/>
          </a:prstGeom>
        </p:spPr>
        <p:txBody>
          <a:bodyPr wrap="square">
            <a:spAutoFit/>
          </a:bodyPr>
          <a:lstStyle/>
          <a:p>
            <a:r>
              <a:rPr lang="zh-CN" altLang="en-US" sz="4000" dirty="0">
                <a:latin typeface="Optane"/>
              </a:rPr>
              <a:t>覆盖机构约为</a:t>
            </a:r>
            <a:r>
              <a:rPr lang="en-US" altLang="zh-CN" sz="4000" dirty="0">
                <a:latin typeface="Optane"/>
              </a:rPr>
              <a:t>10.000</a:t>
            </a:r>
            <a:r>
              <a:rPr lang="zh-CN" altLang="en-US" sz="4000" dirty="0">
                <a:latin typeface="Optane"/>
              </a:rPr>
              <a:t>家</a:t>
            </a:r>
            <a:endParaRPr lang="it-IT" sz="4000" dirty="0">
              <a:latin typeface="Optane"/>
            </a:endParaRPr>
          </a:p>
          <a:p>
            <a:endParaRPr lang="it-IT" sz="4000" dirty="0">
              <a:latin typeface="Optane"/>
            </a:endParaRPr>
          </a:p>
          <a:p>
            <a:endParaRPr lang="it-IT" sz="4000" dirty="0">
              <a:latin typeface="Optane"/>
            </a:endParaRPr>
          </a:p>
          <a:p>
            <a:endParaRPr lang="it-IT" sz="4000" dirty="0">
              <a:latin typeface="Optane"/>
            </a:endParaRPr>
          </a:p>
        </p:txBody>
      </p:sp>
      <p:graphicFrame>
        <p:nvGraphicFramePr>
          <p:cNvPr id="3" name="表格 2"/>
          <p:cNvGraphicFramePr>
            <a:graphicFrameLocks noGrp="1"/>
          </p:cNvGraphicFramePr>
          <p:nvPr>
            <p:extLst>
              <p:ext uri="{D42A27DB-BD31-4B8C-83A1-F6EECF244321}">
                <p14:modId xmlns:p14="http://schemas.microsoft.com/office/powerpoint/2010/main" val="2742562211"/>
              </p:ext>
            </p:extLst>
          </p:nvPr>
        </p:nvGraphicFramePr>
        <p:xfrm>
          <a:off x="1496616" y="2420888"/>
          <a:ext cx="6604000" cy="3657600"/>
        </p:xfrm>
        <a:graphic>
          <a:graphicData uri="http://schemas.openxmlformats.org/drawingml/2006/table">
            <a:tbl>
              <a:tblPr firstRow="1" bandRow="1">
                <a:tableStyleId>{BDBED569-4797-4DF1-A0F4-6AAB3CD982D8}</a:tableStyleId>
              </a:tblPr>
              <a:tblGrid>
                <a:gridCol w="3302000">
                  <a:extLst>
                    <a:ext uri="{9D8B030D-6E8A-4147-A177-3AD203B41FA5}">
                      <a16:colId xmlns:a16="http://schemas.microsoft.com/office/drawing/2014/main" val="20000"/>
                    </a:ext>
                  </a:extLst>
                </a:gridCol>
                <a:gridCol w="3302000">
                  <a:extLst>
                    <a:ext uri="{9D8B030D-6E8A-4147-A177-3AD203B41FA5}">
                      <a16:colId xmlns:a16="http://schemas.microsoft.com/office/drawing/2014/main" val="20001"/>
                    </a:ext>
                  </a:extLst>
                </a:gridCol>
              </a:tblGrid>
              <a:tr h="154816">
                <a:tc>
                  <a:txBody>
                    <a:bodyPr/>
                    <a:lstStyle/>
                    <a:p>
                      <a:pPr algn="ctr"/>
                      <a:r>
                        <a:rPr lang="zh-CN" altLang="en-US" sz="2400" dirty="0"/>
                        <a:t>市镇</a:t>
                      </a:r>
                    </a:p>
                  </a:txBody>
                  <a:tcPr/>
                </a:tc>
                <a:tc>
                  <a:txBody>
                    <a:bodyPr/>
                    <a:lstStyle/>
                    <a:p>
                      <a:pPr algn="ctr"/>
                      <a:r>
                        <a:rPr lang="en-US" altLang="zh-CN" sz="2400" dirty="0"/>
                        <a:t>7981</a:t>
                      </a:r>
                      <a:endParaRPr lang="zh-CN" altLang="en-US" sz="2400" dirty="0"/>
                    </a:p>
                  </a:txBody>
                  <a:tcPr/>
                </a:tc>
                <a:extLst>
                  <a:ext uri="{0D108BD9-81ED-4DB2-BD59-A6C34878D82A}">
                    <a16:rowId xmlns:a16="http://schemas.microsoft.com/office/drawing/2014/main" val="10000"/>
                  </a:ext>
                </a:extLst>
              </a:tr>
              <a:tr h="370840">
                <a:tc>
                  <a:txBody>
                    <a:bodyPr/>
                    <a:lstStyle/>
                    <a:p>
                      <a:pPr algn="ctr"/>
                      <a:r>
                        <a:rPr lang="zh-CN" altLang="en-US" sz="2400" dirty="0"/>
                        <a:t>省</a:t>
                      </a:r>
                    </a:p>
                  </a:txBody>
                  <a:tcPr/>
                </a:tc>
                <a:tc>
                  <a:txBody>
                    <a:bodyPr/>
                    <a:lstStyle/>
                    <a:p>
                      <a:pPr algn="ctr"/>
                      <a:r>
                        <a:rPr lang="en-US" altLang="zh-CN" sz="2400" dirty="0"/>
                        <a:t>110</a:t>
                      </a:r>
                      <a:endParaRPr lang="zh-CN" altLang="en-US" sz="2400" dirty="0"/>
                    </a:p>
                  </a:txBody>
                  <a:tcPr/>
                </a:tc>
                <a:extLst>
                  <a:ext uri="{0D108BD9-81ED-4DB2-BD59-A6C34878D82A}">
                    <a16:rowId xmlns:a16="http://schemas.microsoft.com/office/drawing/2014/main" val="10001"/>
                  </a:ext>
                </a:extLst>
              </a:tr>
              <a:tr h="370840">
                <a:tc>
                  <a:txBody>
                    <a:bodyPr/>
                    <a:lstStyle/>
                    <a:p>
                      <a:pPr algn="ctr"/>
                      <a:r>
                        <a:rPr lang="zh-CN" altLang="en-US" sz="2400" dirty="0"/>
                        <a:t>大区</a:t>
                      </a:r>
                    </a:p>
                  </a:txBody>
                  <a:tcPr/>
                </a:tc>
                <a:tc>
                  <a:txBody>
                    <a:bodyPr/>
                    <a:lstStyle/>
                    <a:p>
                      <a:pPr algn="ctr"/>
                      <a:r>
                        <a:rPr lang="en-US" altLang="zh-CN" sz="2400" dirty="0"/>
                        <a:t>20</a:t>
                      </a:r>
                      <a:endParaRPr lang="zh-CN" altLang="en-US" sz="2400" dirty="0"/>
                    </a:p>
                  </a:txBody>
                  <a:tcPr/>
                </a:tc>
                <a:extLst>
                  <a:ext uri="{0D108BD9-81ED-4DB2-BD59-A6C34878D82A}">
                    <a16:rowId xmlns:a16="http://schemas.microsoft.com/office/drawing/2014/main" val="10002"/>
                  </a:ext>
                </a:extLst>
              </a:tr>
              <a:tr h="370840">
                <a:tc>
                  <a:txBody>
                    <a:bodyPr/>
                    <a:lstStyle/>
                    <a:p>
                      <a:pPr algn="ctr"/>
                      <a:r>
                        <a:rPr lang="zh-CN" altLang="en-US" sz="2400" dirty="0"/>
                        <a:t>大学</a:t>
                      </a:r>
                    </a:p>
                  </a:txBody>
                  <a:tcPr/>
                </a:tc>
                <a:tc>
                  <a:txBody>
                    <a:bodyPr/>
                    <a:lstStyle/>
                    <a:p>
                      <a:pPr algn="ctr"/>
                      <a:r>
                        <a:rPr lang="en-US" altLang="zh-CN" sz="2400" dirty="0"/>
                        <a:t>112</a:t>
                      </a:r>
                      <a:endParaRPr lang="zh-CN" altLang="en-US" sz="2400" dirty="0"/>
                    </a:p>
                  </a:txBody>
                  <a:tcPr/>
                </a:tc>
                <a:extLst>
                  <a:ext uri="{0D108BD9-81ED-4DB2-BD59-A6C34878D82A}">
                    <a16:rowId xmlns:a16="http://schemas.microsoft.com/office/drawing/2014/main" val="10003"/>
                  </a:ext>
                </a:extLst>
              </a:tr>
              <a:tr h="370840">
                <a:tc>
                  <a:txBody>
                    <a:bodyPr/>
                    <a:lstStyle/>
                    <a:p>
                      <a:pPr algn="ctr"/>
                      <a:r>
                        <a:rPr lang="zh-CN" altLang="en-US" sz="2400" dirty="0"/>
                        <a:t>地方卫生服务局</a:t>
                      </a:r>
                    </a:p>
                  </a:txBody>
                  <a:tcPr/>
                </a:tc>
                <a:tc>
                  <a:txBody>
                    <a:bodyPr/>
                    <a:lstStyle/>
                    <a:p>
                      <a:pPr algn="ctr"/>
                      <a:r>
                        <a:rPr lang="en-US" altLang="zh-CN" sz="2400" dirty="0"/>
                        <a:t>125</a:t>
                      </a:r>
                      <a:endParaRPr lang="zh-CN" altLang="en-US" sz="2400" dirty="0"/>
                    </a:p>
                  </a:txBody>
                  <a:tcPr/>
                </a:tc>
                <a:extLst>
                  <a:ext uri="{0D108BD9-81ED-4DB2-BD59-A6C34878D82A}">
                    <a16:rowId xmlns:a16="http://schemas.microsoft.com/office/drawing/2014/main" val="10004"/>
                  </a:ext>
                </a:extLst>
              </a:tr>
              <a:tr h="370840">
                <a:tc>
                  <a:txBody>
                    <a:bodyPr/>
                    <a:lstStyle/>
                    <a:p>
                      <a:pPr algn="ctr"/>
                      <a:r>
                        <a:rPr lang="zh-CN" altLang="en-US" sz="2400" dirty="0"/>
                        <a:t>部委</a:t>
                      </a:r>
                    </a:p>
                  </a:txBody>
                  <a:tcPr/>
                </a:tc>
                <a:tc>
                  <a:txBody>
                    <a:bodyPr/>
                    <a:lstStyle/>
                    <a:p>
                      <a:pPr algn="ctr"/>
                      <a:r>
                        <a:rPr lang="en-US" altLang="zh-CN" sz="2400" dirty="0"/>
                        <a:t>15</a:t>
                      </a:r>
                      <a:endParaRPr lang="zh-CN" altLang="en-US" sz="2400" dirty="0"/>
                    </a:p>
                  </a:txBody>
                  <a:tcPr/>
                </a:tc>
                <a:extLst>
                  <a:ext uri="{0D108BD9-81ED-4DB2-BD59-A6C34878D82A}">
                    <a16:rowId xmlns:a16="http://schemas.microsoft.com/office/drawing/2014/main" val="10005"/>
                  </a:ext>
                </a:extLst>
              </a:tr>
              <a:tr h="370840">
                <a:tc>
                  <a:txBody>
                    <a:bodyPr/>
                    <a:lstStyle/>
                    <a:p>
                      <a:pPr algn="ctr"/>
                      <a:r>
                        <a:rPr lang="zh-CN" altLang="en-US" sz="2400" dirty="0"/>
                        <a:t>其他机关</a:t>
                      </a:r>
                    </a:p>
                  </a:txBody>
                  <a:tcPr/>
                </a:tc>
                <a:tc>
                  <a:txBody>
                    <a:bodyPr/>
                    <a:lstStyle/>
                    <a:p>
                      <a:pPr algn="ctr"/>
                      <a:r>
                        <a:rPr lang="en-US" altLang="zh-CN" sz="2400" dirty="0"/>
                        <a:t>1601</a:t>
                      </a:r>
                      <a:endParaRPr lang="zh-CN" altLang="en-US" sz="2400" dirty="0"/>
                    </a:p>
                  </a:txBody>
                  <a:tcPr/>
                </a:tc>
                <a:extLst>
                  <a:ext uri="{0D108BD9-81ED-4DB2-BD59-A6C34878D82A}">
                    <a16:rowId xmlns:a16="http://schemas.microsoft.com/office/drawing/2014/main" val="10006"/>
                  </a:ext>
                </a:extLst>
              </a:tr>
              <a:tr h="370840">
                <a:tc>
                  <a:txBody>
                    <a:bodyPr/>
                    <a:lstStyle/>
                    <a:p>
                      <a:pPr algn="ctr"/>
                      <a:r>
                        <a:rPr lang="zh-CN" altLang="en-US" sz="2400" dirty="0"/>
                        <a:t>总共</a:t>
                      </a:r>
                    </a:p>
                  </a:txBody>
                  <a:tcPr/>
                </a:tc>
                <a:tc>
                  <a:txBody>
                    <a:bodyPr/>
                    <a:lstStyle/>
                    <a:p>
                      <a:pPr algn="ctr"/>
                      <a:r>
                        <a:rPr lang="en-US" altLang="zh-CN" sz="2400" dirty="0"/>
                        <a:t>9964</a:t>
                      </a:r>
                      <a:endParaRPr lang="zh-CN" altLang="en-US" sz="24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421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332656"/>
            <a:ext cx="3096344" cy="646331"/>
          </a:xfrm>
          <a:prstGeom prst="rect">
            <a:avLst/>
          </a:prstGeom>
        </p:spPr>
        <p:txBody>
          <a:bodyPr wrap="square">
            <a:spAutoFit/>
          </a:bodyPr>
          <a:lstStyle/>
          <a:p>
            <a:r>
              <a:rPr lang="en-US" sz="3600" b="1" dirty="0">
                <a:latin typeface="Optane"/>
              </a:rPr>
              <a:t>State of the Art</a:t>
            </a:r>
            <a:endParaRPr lang="it-IT" sz="3600" b="1" dirty="0">
              <a:latin typeface="Optane"/>
            </a:endParaRPr>
          </a:p>
        </p:txBody>
      </p:sp>
      <p:sp>
        <p:nvSpPr>
          <p:cNvPr id="5" name="Rettangolo 4"/>
          <p:cNvSpPr/>
          <p:nvPr/>
        </p:nvSpPr>
        <p:spPr>
          <a:xfrm>
            <a:off x="632520" y="1340768"/>
            <a:ext cx="8856984" cy="1323439"/>
          </a:xfrm>
          <a:prstGeom prst="rect">
            <a:avLst/>
          </a:prstGeom>
        </p:spPr>
        <p:txBody>
          <a:bodyPr wrap="square">
            <a:spAutoFit/>
          </a:bodyPr>
          <a:lstStyle/>
          <a:p>
            <a:endParaRPr lang="it-IT" sz="4000" dirty="0">
              <a:latin typeface="Optane"/>
            </a:endParaRPr>
          </a:p>
          <a:p>
            <a:endParaRPr lang="it-IT" sz="4000" dirty="0">
              <a:latin typeface="Optane"/>
            </a:endParaRPr>
          </a:p>
        </p:txBody>
      </p:sp>
      <p:sp>
        <p:nvSpPr>
          <p:cNvPr id="3" name="Rettangolo 2"/>
          <p:cNvSpPr/>
          <p:nvPr/>
        </p:nvSpPr>
        <p:spPr>
          <a:xfrm>
            <a:off x="632520" y="1628800"/>
            <a:ext cx="8640960" cy="3046988"/>
          </a:xfrm>
          <a:prstGeom prst="rect">
            <a:avLst/>
          </a:prstGeom>
          <a:noFill/>
        </p:spPr>
        <p:txBody>
          <a:bodyPr wrap="square">
            <a:spAutoFit/>
          </a:bodyPr>
          <a:lstStyle/>
          <a:p>
            <a:r>
              <a:rPr lang="en-US" sz="3200" dirty="0">
                <a:latin typeface="Optane"/>
              </a:rPr>
              <a:t>A little over a year into the first component of the Registry, the Registry on June 15, 2016, A  submission of information on 934 municipalities and 44 other entities, for a total of 978 institutions; considering among the 44 other bodies are unions of municipalities and territorial areas, representatives of several municipalities, the total data cover more than 1000 bodies.</a:t>
            </a:r>
            <a:endParaRPr lang="it-IT" sz="3200" dirty="0">
              <a:solidFill>
                <a:srgbClr val="FF0000"/>
              </a:solidFill>
              <a:latin typeface="Optane"/>
            </a:endParaRPr>
          </a:p>
        </p:txBody>
      </p:sp>
    </p:spTree>
    <p:extLst>
      <p:ext uri="{BB962C8B-B14F-4D97-AF65-F5344CB8AC3E}">
        <p14:creationId xmlns:p14="http://schemas.microsoft.com/office/powerpoint/2010/main" val="3994162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2457" y="1124744"/>
            <a:ext cx="9117048" cy="6647974"/>
          </a:xfrm>
          <a:prstGeom prst="rect">
            <a:avLst/>
          </a:prstGeom>
        </p:spPr>
        <p:txBody>
          <a:bodyPr wrap="square">
            <a:spAutoFit/>
          </a:bodyPr>
          <a:lstStyle/>
          <a:p>
            <a:pPr marL="342900" indent="-342900" algn="just">
              <a:lnSpc>
                <a:spcPct val="150000"/>
              </a:lnSpc>
              <a:buClr>
                <a:schemeClr val="tx2"/>
              </a:buClr>
              <a:buSzPct val="103000"/>
              <a:buFont typeface="Wingdings" panose="05000000000000000000" pitchFamily="2" charset="2"/>
              <a:buChar char="ü"/>
            </a:pPr>
            <a:r>
              <a:rPr lang="it-IT" sz="2800" dirty="0" err="1">
                <a:solidFill>
                  <a:schemeClr val="tx1">
                    <a:lumMod val="75000"/>
                    <a:lumOff val="25000"/>
                  </a:schemeClr>
                </a:solidFill>
                <a:latin typeface="Optane" pitchFamily="2" charset="0"/>
                <a:ea typeface="Verdana" pitchFamily="34" charset="0"/>
                <a:cs typeface="Verdana" pitchFamily="34" charset="0"/>
              </a:rPr>
              <a:t>何为社会救助登记系统</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err="1">
                <a:solidFill>
                  <a:schemeClr val="tx1">
                    <a:lumMod val="75000"/>
                    <a:lumOff val="25000"/>
                  </a:schemeClr>
                </a:solidFill>
                <a:latin typeface="Optane" pitchFamily="2" charset="0"/>
                <a:ea typeface="Verdana" pitchFamily="34" charset="0"/>
                <a:cs typeface="Verdana" pitchFamily="34" charset="0"/>
              </a:rPr>
              <a:t>社会救助登记系统所含信息</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zh-CN" altLang="en-US" sz="2800" dirty="0">
                <a:solidFill>
                  <a:schemeClr val="tx1">
                    <a:lumMod val="75000"/>
                    <a:lumOff val="25000"/>
                  </a:schemeClr>
                </a:solidFill>
                <a:latin typeface="Optane" pitchFamily="2" charset="0"/>
                <a:ea typeface="Verdana" pitchFamily="34" charset="0"/>
                <a:cs typeface="Verdana" pitchFamily="34" charset="0"/>
              </a:rPr>
              <a:t>各项目标</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zh-CN" altLang="en-US" sz="2800" dirty="0">
                <a:solidFill>
                  <a:schemeClr val="tx1">
                    <a:lumMod val="75000"/>
                    <a:lumOff val="25000"/>
                  </a:schemeClr>
                </a:solidFill>
                <a:latin typeface="Optane" pitchFamily="2" charset="0"/>
                <a:ea typeface="Verdana" pitchFamily="34" charset="0"/>
                <a:cs typeface="Verdana" pitchFamily="34" charset="0"/>
              </a:rPr>
              <a:t>各项设施</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zh-CN" altLang="en-US" sz="2800" dirty="0">
                <a:solidFill>
                  <a:schemeClr val="tx1">
                    <a:lumMod val="75000"/>
                    <a:lumOff val="25000"/>
                  </a:schemeClr>
                </a:solidFill>
                <a:latin typeface="Optane" pitchFamily="2" charset="0"/>
                <a:ea typeface="Verdana" pitchFamily="34" charset="0"/>
                <a:cs typeface="Verdana" pitchFamily="34" charset="0"/>
              </a:rPr>
              <a:t>信息流</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it-IT" sz="2800" dirty="0">
                <a:solidFill>
                  <a:schemeClr val="tx1">
                    <a:lumMod val="75000"/>
                    <a:lumOff val="25000"/>
                  </a:schemeClr>
                </a:solidFill>
                <a:latin typeface="Optane" pitchFamily="2" charset="0"/>
                <a:ea typeface="Verdana" pitchFamily="34" charset="0"/>
                <a:cs typeface="Verdana" pitchFamily="34" charset="0"/>
              </a:rPr>
              <a:t>State-of-the-Art</a:t>
            </a:r>
          </a:p>
          <a:p>
            <a:pPr marL="342900" indent="-342900" algn="just">
              <a:lnSpc>
                <a:spcPct val="150000"/>
              </a:lnSpc>
              <a:buClr>
                <a:schemeClr val="tx2"/>
              </a:buClr>
              <a:buSzPct val="103000"/>
              <a:buFont typeface="Wingdings" panose="05000000000000000000" pitchFamily="2" charset="2"/>
              <a:buChar char="ü"/>
            </a:pPr>
            <a:r>
              <a:rPr lang="zh-CN" altLang="en-US" sz="2800" dirty="0">
                <a:solidFill>
                  <a:schemeClr val="tx1">
                    <a:lumMod val="75000"/>
                    <a:lumOff val="25000"/>
                  </a:schemeClr>
                </a:solidFill>
                <a:latin typeface="Optane" pitchFamily="2" charset="0"/>
                <a:ea typeface="Verdana" pitchFamily="34" charset="0"/>
                <a:cs typeface="Verdana" pitchFamily="34" charset="0"/>
              </a:rPr>
              <a:t>新法律</a:t>
            </a:r>
            <a:endParaRPr lang="it-IT" sz="2800" dirty="0">
              <a:solidFill>
                <a:schemeClr val="tx1">
                  <a:lumMod val="75000"/>
                  <a:lumOff val="25000"/>
                </a:schemeClr>
              </a:solidFill>
              <a:latin typeface="Optane" pitchFamily="2" charset="0"/>
              <a:ea typeface="Verdana" pitchFamily="34" charset="0"/>
              <a:cs typeface="Verdana" pitchFamily="34" charset="0"/>
            </a:endParaRPr>
          </a:p>
          <a:p>
            <a:pPr marL="342900" indent="-342900" algn="just">
              <a:lnSpc>
                <a:spcPct val="150000"/>
              </a:lnSpc>
              <a:buClr>
                <a:schemeClr val="tx2"/>
              </a:buClr>
              <a:buSzPct val="103000"/>
              <a:buFont typeface="Wingdings" panose="05000000000000000000" pitchFamily="2" charset="2"/>
              <a:buChar char="ü"/>
            </a:pPr>
            <a:r>
              <a:rPr lang="zh-CN" altLang="en-US" sz="2800" dirty="0">
                <a:solidFill>
                  <a:schemeClr val="tx1">
                    <a:lumMod val="75000"/>
                    <a:lumOff val="25000"/>
                  </a:schemeClr>
                </a:solidFill>
                <a:latin typeface="Optane" pitchFamily="2" charset="0"/>
                <a:ea typeface="Verdana" pitchFamily="34" charset="0"/>
                <a:cs typeface="Verdana" pitchFamily="34" charset="0"/>
              </a:rPr>
              <a:t>意大利国家社保署任务</a:t>
            </a:r>
            <a:endParaRPr lang="it-IT" sz="2800" dirty="0">
              <a:solidFill>
                <a:schemeClr val="tx1">
                  <a:lumMod val="75000"/>
                  <a:lumOff val="25000"/>
                </a:schemeClr>
              </a:solidFill>
              <a:latin typeface="Optane" pitchFamily="2" charset="0"/>
              <a:ea typeface="Verdana" pitchFamily="34" charset="0"/>
              <a:cs typeface="Verdana" pitchFamily="34" charset="0"/>
            </a:endParaRPr>
          </a:p>
          <a:p>
            <a:pPr algn="just"/>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a:p>
            <a:pPr marL="285750" indent="-285750" algn="just">
              <a:buFont typeface="Arial" panose="020B0604020202020204" pitchFamily="34" charset="0"/>
              <a:buChar char="•"/>
            </a:pPr>
            <a:endParaRPr lang="it-IT" dirty="0">
              <a:solidFill>
                <a:schemeClr val="tx1">
                  <a:lumMod val="75000"/>
                  <a:lumOff val="25000"/>
                </a:schemeClr>
              </a:solidFill>
              <a:latin typeface="Optane" pitchFamily="2" charset="0"/>
              <a:ea typeface="Verdana" pitchFamily="34" charset="0"/>
              <a:cs typeface="Verdana" pitchFamily="34" charset="0"/>
            </a:endParaRPr>
          </a:p>
        </p:txBody>
      </p:sp>
      <p:sp>
        <p:nvSpPr>
          <p:cNvPr id="6" name="Title 1"/>
          <p:cNvSpPr txBox="1">
            <a:spLocks/>
          </p:cNvSpPr>
          <p:nvPr/>
        </p:nvSpPr>
        <p:spPr>
          <a:xfrm>
            <a:off x="272480" y="404664"/>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zh-CN" altLang="en-US" sz="2000" dirty="0"/>
              <a:t>目录</a:t>
            </a:r>
            <a:endParaRPr lang="it-IT" sz="2000" dirty="0"/>
          </a:p>
        </p:txBody>
      </p:sp>
    </p:spTree>
    <p:extLst>
      <p:ext uri="{BB962C8B-B14F-4D97-AF65-F5344CB8AC3E}">
        <p14:creationId xmlns:p14="http://schemas.microsoft.com/office/powerpoint/2010/main" val="40964623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332656"/>
            <a:ext cx="3096344" cy="646331"/>
          </a:xfrm>
          <a:prstGeom prst="rect">
            <a:avLst/>
          </a:prstGeom>
        </p:spPr>
        <p:txBody>
          <a:bodyPr wrap="square">
            <a:spAutoFit/>
          </a:bodyPr>
          <a:lstStyle/>
          <a:p>
            <a:r>
              <a:rPr lang="zh-CN" altLang="en-US" sz="3600" b="1" dirty="0">
                <a:latin typeface="Optane"/>
              </a:rPr>
              <a:t>系统构建</a:t>
            </a:r>
            <a:endParaRPr lang="it-IT" sz="3600" b="1" dirty="0">
              <a:latin typeface="Optane"/>
            </a:endParaRPr>
          </a:p>
        </p:txBody>
      </p:sp>
      <p:sp>
        <p:nvSpPr>
          <p:cNvPr id="5" name="Rettangolo 4"/>
          <p:cNvSpPr/>
          <p:nvPr/>
        </p:nvSpPr>
        <p:spPr>
          <a:xfrm>
            <a:off x="632520" y="1340768"/>
            <a:ext cx="8856984" cy="1323439"/>
          </a:xfrm>
          <a:prstGeom prst="rect">
            <a:avLst/>
          </a:prstGeom>
        </p:spPr>
        <p:txBody>
          <a:bodyPr wrap="square">
            <a:spAutoFit/>
          </a:bodyPr>
          <a:lstStyle/>
          <a:p>
            <a:endParaRPr lang="it-IT" sz="4000" dirty="0">
              <a:latin typeface="Optane"/>
            </a:endParaRPr>
          </a:p>
          <a:p>
            <a:endParaRPr lang="it-IT" sz="4000" dirty="0">
              <a:latin typeface="Optane"/>
            </a:endParaRPr>
          </a:p>
        </p:txBody>
      </p:sp>
      <p:sp>
        <p:nvSpPr>
          <p:cNvPr id="3" name="Rettangolo 2"/>
          <p:cNvSpPr/>
          <p:nvPr/>
        </p:nvSpPr>
        <p:spPr>
          <a:xfrm>
            <a:off x="632520" y="1628800"/>
            <a:ext cx="8640960" cy="2554545"/>
          </a:xfrm>
          <a:prstGeom prst="rect">
            <a:avLst/>
          </a:prstGeom>
          <a:noFill/>
        </p:spPr>
        <p:txBody>
          <a:bodyPr wrap="square">
            <a:spAutoFit/>
          </a:bodyPr>
          <a:lstStyle/>
          <a:p>
            <a:r>
              <a:rPr lang="zh-CN" altLang="en-US" sz="3200" dirty="0">
                <a:latin typeface="Optane"/>
              </a:rPr>
              <a:t>社会救助登记系统第一部件投入使用的第一年，截至</a:t>
            </a:r>
            <a:r>
              <a:rPr lang="en-US" altLang="zh-CN" sz="3200" dirty="0">
                <a:latin typeface="Optane"/>
              </a:rPr>
              <a:t>2016</a:t>
            </a:r>
            <a:r>
              <a:rPr lang="zh-CN" altLang="en-US" sz="3200" dirty="0">
                <a:latin typeface="Optane"/>
              </a:rPr>
              <a:t>年</a:t>
            </a:r>
            <a:r>
              <a:rPr lang="en-US" altLang="zh-CN" sz="3200" dirty="0">
                <a:latin typeface="Optane"/>
              </a:rPr>
              <a:t>6</a:t>
            </a:r>
            <a:r>
              <a:rPr lang="zh-CN" altLang="en-US" sz="3200" dirty="0">
                <a:latin typeface="Optane"/>
              </a:rPr>
              <a:t>月</a:t>
            </a:r>
            <a:r>
              <a:rPr lang="en-US" altLang="zh-CN" sz="3200" dirty="0">
                <a:latin typeface="Optane"/>
              </a:rPr>
              <a:t>15</a:t>
            </a:r>
            <a:r>
              <a:rPr lang="zh-CN" altLang="en-US" sz="3200" dirty="0">
                <a:latin typeface="Optane"/>
              </a:rPr>
              <a:t>日，收到</a:t>
            </a:r>
            <a:r>
              <a:rPr lang="en-US" altLang="zh-CN" sz="3200" dirty="0">
                <a:latin typeface="Optane"/>
              </a:rPr>
              <a:t>934</a:t>
            </a:r>
            <a:r>
              <a:rPr lang="zh-CN" altLang="en-US" sz="3200" dirty="0">
                <a:latin typeface="Optane"/>
              </a:rPr>
              <a:t>个市政府和</a:t>
            </a:r>
            <a:r>
              <a:rPr lang="en-US" altLang="zh-CN" sz="3200" dirty="0">
                <a:latin typeface="Optane"/>
              </a:rPr>
              <a:t>44</a:t>
            </a:r>
            <a:r>
              <a:rPr lang="zh-CN" altLang="en-US" sz="3200" dirty="0">
                <a:latin typeface="Optane"/>
              </a:rPr>
              <a:t>家其他机关上传的数据，总数为</a:t>
            </a:r>
            <a:r>
              <a:rPr lang="en-US" altLang="zh-CN" sz="3200" dirty="0">
                <a:latin typeface="Optane"/>
              </a:rPr>
              <a:t>978</a:t>
            </a:r>
            <a:r>
              <a:rPr lang="zh-CN" altLang="en-US" sz="3200" dirty="0">
                <a:latin typeface="Optane"/>
              </a:rPr>
              <a:t>家机关。</a:t>
            </a:r>
            <a:r>
              <a:rPr lang="en-US" sz="3200" dirty="0">
                <a:latin typeface="Optane"/>
              </a:rPr>
              <a:t> </a:t>
            </a:r>
            <a:r>
              <a:rPr lang="zh-CN" altLang="en-US" sz="3200" dirty="0">
                <a:latin typeface="Optane"/>
              </a:rPr>
              <a:t>而其他</a:t>
            </a:r>
            <a:r>
              <a:rPr lang="en-US" altLang="zh-CN" sz="3200" dirty="0">
                <a:latin typeface="Optane"/>
              </a:rPr>
              <a:t>44</a:t>
            </a:r>
            <a:r>
              <a:rPr lang="zh-CN" altLang="en-US" sz="3200" dirty="0">
                <a:latin typeface="Optane"/>
              </a:rPr>
              <a:t>家机关为市政府和区域政府联合体，多市镇代表，所以总数超过了</a:t>
            </a:r>
            <a:r>
              <a:rPr lang="en-US" altLang="zh-CN" sz="3200" dirty="0">
                <a:latin typeface="Optane"/>
              </a:rPr>
              <a:t>1000</a:t>
            </a:r>
            <a:r>
              <a:rPr lang="zh-CN" altLang="en-US" sz="3200" dirty="0">
                <a:latin typeface="Optane"/>
              </a:rPr>
              <a:t>家机关。</a:t>
            </a:r>
            <a:endParaRPr lang="en-US" sz="3200" dirty="0">
              <a:latin typeface="Optane"/>
            </a:endParaRPr>
          </a:p>
        </p:txBody>
      </p:sp>
    </p:spTree>
    <p:extLst>
      <p:ext uri="{BB962C8B-B14F-4D97-AF65-F5344CB8AC3E}">
        <p14:creationId xmlns:p14="http://schemas.microsoft.com/office/powerpoint/2010/main" val="40834809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2480" y="405015"/>
            <a:ext cx="9066340" cy="648090"/>
          </a:xfrm>
        </p:spPr>
        <p:txBody>
          <a:bodyPr>
            <a:normAutofit/>
          </a:bodyPr>
          <a:lstStyle/>
          <a:p>
            <a:r>
              <a:rPr lang="it-IT" sz="3600" dirty="0"/>
              <a:t>State of the Art BDPSA</a:t>
            </a:r>
          </a:p>
        </p:txBody>
      </p:sp>
      <p:sp>
        <p:nvSpPr>
          <p:cNvPr id="5" name="Rettangolo 4"/>
          <p:cNvSpPr/>
          <p:nvPr/>
        </p:nvSpPr>
        <p:spPr>
          <a:xfrm>
            <a:off x="416496" y="980728"/>
            <a:ext cx="9073008" cy="954107"/>
          </a:xfrm>
          <a:prstGeom prst="rect">
            <a:avLst/>
          </a:prstGeom>
        </p:spPr>
        <p:txBody>
          <a:bodyPr wrap="square">
            <a:spAutoFit/>
          </a:bodyPr>
          <a:lstStyle/>
          <a:p>
            <a:r>
              <a:rPr lang="en-US" sz="2800" dirty="0">
                <a:latin typeface="Optane"/>
              </a:rPr>
              <a:t>The following data on social benefits included in RSA including those distributed by INPS are detailed as follows:</a:t>
            </a:r>
            <a:endParaRPr lang="it-IT" sz="2800" dirty="0">
              <a:latin typeface="Optane"/>
            </a:endParaRPr>
          </a:p>
        </p:txBody>
      </p:sp>
      <p:pic>
        <p:nvPicPr>
          <p:cNvPr id="6" name="Immagine 5"/>
          <p:cNvPicPr>
            <a:picLocks noChangeAspect="1"/>
          </p:cNvPicPr>
          <p:nvPr/>
        </p:nvPicPr>
        <p:blipFill>
          <a:blip r:embed="rId2"/>
          <a:stretch>
            <a:fillRect/>
          </a:stretch>
        </p:blipFill>
        <p:spPr>
          <a:xfrm>
            <a:off x="776536" y="1878727"/>
            <a:ext cx="7781270" cy="3581400"/>
          </a:xfrm>
          <a:prstGeom prst="rect">
            <a:avLst/>
          </a:prstGeom>
        </p:spPr>
      </p:pic>
    </p:spTree>
    <p:extLst>
      <p:ext uri="{BB962C8B-B14F-4D97-AF65-F5344CB8AC3E}">
        <p14:creationId xmlns:p14="http://schemas.microsoft.com/office/powerpoint/2010/main" val="39119593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72480" y="405015"/>
            <a:ext cx="9066340" cy="648090"/>
          </a:xfrm>
        </p:spPr>
        <p:txBody>
          <a:bodyPr>
            <a:normAutofit/>
          </a:bodyPr>
          <a:lstStyle/>
          <a:p>
            <a:r>
              <a:rPr lang="zh-CN" altLang="en-US" sz="3600" dirty="0"/>
              <a:t>社会救助福利数据银行</a:t>
            </a:r>
            <a:endParaRPr lang="it-IT" sz="3600" dirty="0"/>
          </a:p>
        </p:txBody>
      </p:sp>
      <p:sp>
        <p:nvSpPr>
          <p:cNvPr id="5" name="Rettangolo 4"/>
          <p:cNvSpPr/>
          <p:nvPr/>
        </p:nvSpPr>
        <p:spPr>
          <a:xfrm>
            <a:off x="416496" y="980728"/>
            <a:ext cx="9073008" cy="954107"/>
          </a:xfrm>
          <a:prstGeom prst="rect">
            <a:avLst/>
          </a:prstGeom>
        </p:spPr>
        <p:txBody>
          <a:bodyPr wrap="square">
            <a:spAutoFit/>
          </a:bodyPr>
          <a:lstStyle/>
          <a:p>
            <a:r>
              <a:rPr lang="zh-CN" altLang="en-US" sz="2800" dirty="0">
                <a:latin typeface="Optane"/>
              </a:rPr>
              <a:t>医疗救助院（</a:t>
            </a:r>
            <a:r>
              <a:rPr lang="en-US" altLang="zh-CN" sz="2800" dirty="0">
                <a:latin typeface="Optane"/>
              </a:rPr>
              <a:t>RSA</a:t>
            </a:r>
            <a:r>
              <a:rPr lang="zh-CN" altLang="en-US" sz="2800" dirty="0">
                <a:latin typeface="Optane"/>
              </a:rPr>
              <a:t>）的社保福利数据（包括意大利国家社保署发放的）具体信息如下： </a:t>
            </a:r>
            <a:endParaRPr lang="it-IT" sz="2800" dirty="0">
              <a:latin typeface="Optane"/>
            </a:endParaRPr>
          </a:p>
        </p:txBody>
      </p:sp>
      <p:graphicFrame>
        <p:nvGraphicFramePr>
          <p:cNvPr id="3" name="表格 2"/>
          <p:cNvGraphicFramePr>
            <a:graphicFrameLocks noGrp="1"/>
          </p:cNvGraphicFramePr>
          <p:nvPr>
            <p:extLst>
              <p:ext uri="{D42A27DB-BD31-4B8C-83A1-F6EECF244321}">
                <p14:modId xmlns:p14="http://schemas.microsoft.com/office/powerpoint/2010/main" val="2004778335"/>
              </p:ext>
            </p:extLst>
          </p:nvPr>
        </p:nvGraphicFramePr>
        <p:xfrm>
          <a:off x="1712640" y="2348880"/>
          <a:ext cx="6603999" cy="3337560"/>
        </p:xfrm>
        <a:graphic>
          <a:graphicData uri="http://schemas.openxmlformats.org/drawingml/2006/table">
            <a:tbl>
              <a:tblPr firstRow="1" bandRow="1">
                <a:tableStyleId>{5C22544A-7EE6-4342-B048-85BDC9FD1C3A}</a:tableStyleId>
              </a:tblPr>
              <a:tblGrid>
                <a:gridCol w="2201333">
                  <a:extLst>
                    <a:ext uri="{9D8B030D-6E8A-4147-A177-3AD203B41FA5}">
                      <a16:colId xmlns:a16="http://schemas.microsoft.com/office/drawing/2014/main" val="20000"/>
                    </a:ext>
                  </a:extLst>
                </a:gridCol>
                <a:gridCol w="2900867">
                  <a:extLst>
                    <a:ext uri="{9D8B030D-6E8A-4147-A177-3AD203B41FA5}">
                      <a16:colId xmlns:a16="http://schemas.microsoft.com/office/drawing/2014/main" val="20001"/>
                    </a:ext>
                  </a:extLst>
                </a:gridCol>
                <a:gridCol w="1501799">
                  <a:extLst>
                    <a:ext uri="{9D8B030D-6E8A-4147-A177-3AD203B41FA5}">
                      <a16:colId xmlns:a16="http://schemas.microsoft.com/office/drawing/2014/main" val="20002"/>
                    </a:ext>
                  </a:extLst>
                </a:gridCol>
              </a:tblGrid>
              <a:tr h="370840">
                <a:tc>
                  <a:txBody>
                    <a:bodyPr/>
                    <a:lstStyle/>
                    <a:p>
                      <a:pPr algn="ctr"/>
                      <a:r>
                        <a:rPr lang="zh-CN" altLang="en-US" dirty="0"/>
                        <a:t>福利数量</a:t>
                      </a:r>
                    </a:p>
                  </a:txBody>
                  <a:tcPr/>
                </a:tc>
                <a:tc>
                  <a:txBody>
                    <a:bodyPr/>
                    <a:lstStyle/>
                    <a:p>
                      <a:pPr algn="ctr"/>
                      <a:r>
                        <a:rPr lang="zh-CN" altLang="en-US" dirty="0"/>
                        <a:t>福利类型</a:t>
                      </a:r>
                    </a:p>
                  </a:txBody>
                  <a:tcPr/>
                </a:tc>
                <a:tc>
                  <a:txBody>
                    <a:bodyPr/>
                    <a:lstStyle/>
                    <a:p>
                      <a:pPr algn="ctr"/>
                      <a:r>
                        <a:rPr lang="zh-CN" altLang="en-US" dirty="0"/>
                        <a:t>更新时间</a:t>
                      </a:r>
                    </a:p>
                  </a:txBody>
                  <a:tcPr/>
                </a:tc>
                <a:extLst>
                  <a:ext uri="{0D108BD9-81ED-4DB2-BD59-A6C34878D82A}">
                    <a16:rowId xmlns:a16="http://schemas.microsoft.com/office/drawing/2014/main" val="10000"/>
                  </a:ext>
                </a:extLst>
              </a:tr>
              <a:tr h="370840">
                <a:tc>
                  <a:txBody>
                    <a:bodyPr/>
                    <a:lstStyle/>
                    <a:p>
                      <a:r>
                        <a:rPr lang="zh-CN" altLang="zh-CN" dirty="0"/>
                        <a:t>9</a:t>
                      </a:r>
                      <a:r>
                        <a:rPr lang="en-US" altLang="zh-CN" dirty="0"/>
                        <a:t>87.099</a:t>
                      </a:r>
                      <a:endParaRPr lang="zh-CN" altLang="en-US" dirty="0"/>
                    </a:p>
                  </a:txBody>
                  <a:tcPr/>
                </a:tc>
                <a:tc>
                  <a:txBody>
                    <a:bodyPr/>
                    <a:lstStyle/>
                    <a:p>
                      <a:r>
                        <a:rPr lang="zh-CN" altLang="en-US" dirty="0"/>
                        <a:t>购物券</a:t>
                      </a:r>
                      <a:r>
                        <a:rPr lang="en-US" altLang="zh-CN" dirty="0"/>
                        <a:t>(</a:t>
                      </a:r>
                      <a:r>
                        <a:rPr lang="zh-CN" altLang="en-US" dirty="0"/>
                        <a:t>年度总数</a:t>
                      </a:r>
                      <a:r>
                        <a:rPr lang="en-US" altLang="zh-CN" dirty="0"/>
                        <a:t>)</a:t>
                      </a:r>
                      <a:endParaRPr lang="zh-CN" altLang="en-US" dirty="0"/>
                    </a:p>
                  </a:txBody>
                  <a:tcPr/>
                </a:tc>
                <a:tc>
                  <a:txBody>
                    <a:bodyPr/>
                    <a:lstStyle/>
                    <a:p>
                      <a:r>
                        <a:rPr lang="en-US" altLang="zh-CN" dirty="0"/>
                        <a:t>2016.12.31</a:t>
                      </a:r>
                      <a:endParaRPr lang="zh-CN" altLang="en-US" dirty="0"/>
                    </a:p>
                  </a:txBody>
                  <a:tcPr/>
                </a:tc>
                <a:extLst>
                  <a:ext uri="{0D108BD9-81ED-4DB2-BD59-A6C34878D82A}">
                    <a16:rowId xmlns:a16="http://schemas.microsoft.com/office/drawing/2014/main" val="10001"/>
                  </a:ext>
                </a:extLst>
              </a:tr>
              <a:tr h="370840">
                <a:tc>
                  <a:txBody>
                    <a:bodyPr/>
                    <a:lstStyle/>
                    <a:p>
                      <a:r>
                        <a:rPr lang="en-US" altLang="zh-CN" dirty="0"/>
                        <a:t>389.473</a:t>
                      </a:r>
                      <a:endParaRPr lang="zh-CN" altLang="en-US" dirty="0"/>
                    </a:p>
                  </a:txBody>
                  <a:tcPr/>
                </a:tc>
                <a:tc>
                  <a:txBody>
                    <a:bodyPr/>
                    <a:lstStyle/>
                    <a:p>
                      <a:r>
                        <a:rPr lang="zh-CN" altLang="en-US" dirty="0"/>
                        <a:t>核心家庭福利金</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2"/>
                  </a:ext>
                </a:extLst>
              </a:tr>
              <a:tr h="370840">
                <a:tc>
                  <a:txBody>
                    <a:bodyPr/>
                    <a:lstStyle/>
                    <a:p>
                      <a:r>
                        <a:rPr lang="en-US" altLang="zh-CN" dirty="0"/>
                        <a:t>110.444</a:t>
                      </a:r>
                      <a:endParaRPr lang="zh-CN" altLang="en-US" dirty="0"/>
                    </a:p>
                  </a:txBody>
                  <a:tcPr/>
                </a:tc>
                <a:tc>
                  <a:txBody>
                    <a:bodyPr/>
                    <a:lstStyle/>
                    <a:p>
                      <a:r>
                        <a:rPr lang="zh-CN" altLang="en-US" dirty="0"/>
                        <a:t>母育福利金</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3"/>
                  </a:ext>
                </a:extLst>
              </a:tr>
              <a:tr h="370840">
                <a:tc>
                  <a:txBody>
                    <a:bodyPr/>
                    <a:lstStyle/>
                    <a:p>
                      <a:r>
                        <a:rPr lang="en-US" altLang="zh-CN" dirty="0"/>
                        <a:t>152.030</a:t>
                      </a:r>
                      <a:endParaRPr lang="zh-CN" altLang="en-US" dirty="0"/>
                    </a:p>
                  </a:txBody>
                  <a:tcPr/>
                </a:tc>
                <a:tc>
                  <a:txBody>
                    <a:bodyPr/>
                    <a:lstStyle/>
                    <a:p>
                      <a:r>
                        <a:rPr lang="zh-CN" altLang="en-US" dirty="0"/>
                        <a:t>各机关社会救助福利</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4"/>
                  </a:ext>
                </a:extLst>
              </a:tr>
              <a:tr h="370840">
                <a:tc>
                  <a:txBody>
                    <a:bodyPr/>
                    <a:lstStyle/>
                    <a:p>
                      <a:r>
                        <a:rPr lang="en-US" altLang="zh-CN" dirty="0"/>
                        <a:t>1</a:t>
                      </a:r>
                      <a:r>
                        <a:rPr lang="zh-CN" altLang="en-US" dirty="0"/>
                        <a:t>.</a:t>
                      </a:r>
                      <a:r>
                        <a:rPr lang="en-US" altLang="zh-CN" dirty="0"/>
                        <a:t>095</a:t>
                      </a:r>
                      <a:endParaRPr lang="zh-CN" altLang="en-US" dirty="0"/>
                    </a:p>
                  </a:txBody>
                  <a:tcPr/>
                </a:tc>
                <a:tc>
                  <a:txBody>
                    <a:bodyPr/>
                    <a:lstStyle/>
                    <a:p>
                      <a:r>
                        <a:rPr lang="zh-CN" altLang="en-US" dirty="0"/>
                        <a:t>社会福利</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5"/>
                  </a:ext>
                </a:extLst>
              </a:tr>
              <a:tr h="370840">
                <a:tc>
                  <a:txBody>
                    <a:bodyPr/>
                    <a:lstStyle/>
                    <a:p>
                      <a:r>
                        <a:rPr lang="en-US" altLang="zh-CN" dirty="0"/>
                        <a:t>7.087.847</a:t>
                      </a:r>
                      <a:endParaRPr lang="zh-CN" altLang="en-US" dirty="0"/>
                    </a:p>
                  </a:txBody>
                  <a:tcPr/>
                </a:tc>
                <a:tc>
                  <a:txBody>
                    <a:bodyPr/>
                    <a:lstStyle/>
                    <a:p>
                      <a:r>
                        <a:rPr lang="zh-CN" altLang="en-US" dirty="0"/>
                        <a:t>社保署社会福利（</a:t>
                      </a:r>
                      <a:r>
                        <a:rPr lang="en-US" altLang="zh-CN" dirty="0"/>
                        <a:t>PSP</a:t>
                      </a:r>
                      <a:r>
                        <a:rPr lang="zh-CN" altLang="en-US"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6"/>
                  </a:ext>
                </a:extLst>
              </a:tr>
              <a:tr h="370840">
                <a:tc>
                  <a:txBody>
                    <a:bodyPr/>
                    <a:lstStyle/>
                    <a:p>
                      <a:r>
                        <a:rPr lang="en-US" altLang="zh-CN" dirty="0"/>
                        <a:t>9</a:t>
                      </a:r>
                      <a:endParaRPr lang="zh-CN" altLang="en-US" dirty="0"/>
                    </a:p>
                  </a:txBody>
                  <a:tcPr/>
                </a:tc>
                <a:tc>
                  <a:txBody>
                    <a:bodyPr/>
                    <a:lstStyle/>
                    <a:p>
                      <a:r>
                        <a:rPr lang="en-US" altLang="zh-CN" dirty="0"/>
                        <a:t>SINA</a:t>
                      </a:r>
                      <a:r>
                        <a:rPr lang="zh-CN" altLang="en-US" dirty="0"/>
                        <a:t>福利</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a:t>2016.12.31</a:t>
                      </a:r>
                      <a:endParaRPr lang="zh-CN" altLang="en-US" dirty="0"/>
                    </a:p>
                  </a:txBody>
                  <a:tcPr/>
                </a:tc>
                <a:extLst>
                  <a:ext uri="{0D108BD9-81ED-4DB2-BD59-A6C34878D82A}">
                    <a16:rowId xmlns:a16="http://schemas.microsoft.com/office/drawing/2014/main" val="10007"/>
                  </a:ext>
                </a:extLst>
              </a:tr>
              <a:tr h="370840">
                <a:tc>
                  <a:txBody>
                    <a:bodyPr/>
                    <a:lstStyle/>
                    <a:p>
                      <a:r>
                        <a:rPr lang="zh-CN" altLang="en-US" b="1" dirty="0">
                          <a:solidFill>
                            <a:srgbClr val="FF0000"/>
                          </a:solidFill>
                        </a:rPr>
                        <a:t>总数：</a:t>
                      </a:r>
                      <a:r>
                        <a:rPr lang="en-US" altLang="zh-CN" b="1" dirty="0">
                          <a:solidFill>
                            <a:srgbClr val="FF0000"/>
                          </a:solidFill>
                        </a:rPr>
                        <a:t>8</a:t>
                      </a:r>
                      <a:r>
                        <a:rPr lang="zh-CN" altLang="en-US" b="1" dirty="0">
                          <a:solidFill>
                            <a:srgbClr val="FF0000"/>
                          </a:solidFill>
                        </a:rPr>
                        <a:t>.</a:t>
                      </a:r>
                      <a:r>
                        <a:rPr lang="en-US" altLang="zh-CN" b="1" dirty="0">
                          <a:solidFill>
                            <a:srgbClr val="FF0000"/>
                          </a:solidFill>
                        </a:rPr>
                        <a:t>727.997</a:t>
                      </a:r>
                      <a:endParaRPr lang="zh-CN" altLang="en-US" b="1" dirty="0">
                        <a:solidFill>
                          <a:srgbClr val="FF0000"/>
                        </a:solidFill>
                      </a:endParaRPr>
                    </a:p>
                  </a:txBody>
                  <a:tcPr/>
                </a:tc>
                <a:tc>
                  <a:txBody>
                    <a:bodyPr/>
                    <a:lstStyle/>
                    <a:p>
                      <a:endParaRPr lang="zh-CN"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882372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371821"/>
            <a:ext cx="6192688" cy="646331"/>
          </a:xfrm>
          <a:prstGeom prst="rect">
            <a:avLst/>
          </a:prstGeom>
        </p:spPr>
        <p:txBody>
          <a:bodyPr wrap="square">
            <a:spAutoFit/>
          </a:bodyPr>
          <a:lstStyle/>
          <a:p>
            <a:r>
              <a:rPr lang="en-US" sz="3600" b="1" dirty="0">
                <a:latin typeface="Optane"/>
              </a:rPr>
              <a:t>Inps duties</a:t>
            </a:r>
            <a:endParaRPr lang="it-IT" sz="3600" b="1" dirty="0">
              <a:latin typeface="Optane"/>
            </a:endParaRPr>
          </a:p>
        </p:txBody>
      </p:sp>
      <p:sp>
        <p:nvSpPr>
          <p:cNvPr id="3" name="Rettangolo 2"/>
          <p:cNvSpPr/>
          <p:nvPr/>
        </p:nvSpPr>
        <p:spPr>
          <a:xfrm>
            <a:off x="473578" y="948531"/>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500037" y="1473516"/>
            <a:ext cx="9145140" cy="3539431"/>
          </a:xfrm>
          <a:prstGeom prst="rect">
            <a:avLst/>
          </a:prstGeom>
        </p:spPr>
        <p:txBody>
          <a:bodyPr wrap="square">
            <a:spAutoFit/>
          </a:bodyPr>
          <a:lstStyle/>
          <a:p>
            <a:r>
              <a:rPr lang="en-US" sz="2800" dirty="0">
                <a:latin typeface="Optane"/>
              </a:rPr>
              <a:t>Inps is currently offering an information and advice service for institutions and through appropriate offices to help them to sort out problems arising with the implementation of the Registry</a:t>
            </a:r>
          </a:p>
          <a:p>
            <a:r>
              <a:rPr lang="en-US" sz="2800" dirty="0">
                <a:latin typeface="Optane"/>
              </a:rPr>
              <a:t>So far </a:t>
            </a:r>
            <a:r>
              <a:rPr lang="en-US" sz="2800" dirty="0" err="1">
                <a:latin typeface="Optane"/>
              </a:rPr>
              <a:t>Inps</a:t>
            </a:r>
            <a:r>
              <a:rPr lang="en-US" sz="2800" dirty="0">
                <a:latin typeface="Optane"/>
              </a:rPr>
              <a:t> has received 3000 requests of assistance, by email and phone. A FAQ section has been set up on Inps website and is also shared with the Ministry of </a:t>
            </a:r>
            <a:r>
              <a:rPr lang="en-US" sz="2800" dirty="0" err="1">
                <a:latin typeface="Optane"/>
              </a:rPr>
              <a:t>Labour</a:t>
            </a:r>
            <a:r>
              <a:rPr lang="en-US" sz="2800" dirty="0">
                <a:latin typeface="Optane"/>
              </a:rPr>
              <a:t> and Social Policy.</a:t>
            </a:r>
            <a:endParaRPr lang="it-IT" sz="2800" dirty="0"/>
          </a:p>
        </p:txBody>
      </p:sp>
    </p:spTree>
    <p:extLst>
      <p:ext uri="{BB962C8B-B14F-4D97-AF65-F5344CB8AC3E}">
        <p14:creationId xmlns:p14="http://schemas.microsoft.com/office/powerpoint/2010/main" val="3759558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272480" y="371821"/>
            <a:ext cx="6192688" cy="646331"/>
          </a:xfrm>
          <a:prstGeom prst="rect">
            <a:avLst/>
          </a:prstGeom>
        </p:spPr>
        <p:txBody>
          <a:bodyPr wrap="square">
            <a:spAutoFit/>
          </a:bodyPr>
          <a:lstStyle/>
          <a:p>
            <a:r>
              <a:rPr lang="zh-CN" altLang="en-US" sz="3600" b="1" dirty="0">
                <a:latin typeface="Optane"/>
              </a:rPr>
              <a:t>意大利国家社保署任务</a:t>
            </a:r>
            <a:endParaRPr lang="it-IT" sz="3600" b="1" dirty="0">
              <a:latin typeface="Optane"/>
            </a:endParaRPr>
          </a:p>
        </p:txBody>
      </p:sp>
      <p:sp>
        <p:nvSpPr>
          <p:cNvPr id="3" name="Rettangolo 2"/>
          <p:cNvSpPr/>
          <p:nvPr/>
        </p:nvSpPr>
        <p:spPr>
          <a:xfrm>
            <a:off x="473578" y="948531"/>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500037" y="1473516"/>
            <a:ext cx="9145140" cy="2677656"/>
          </a:xfrm>
          <a:prstGeom prst="rect">
            <a:avLst/>
          </a:prstGeom>
        </p:spPr>
        <p:txBody>
          <a:bodyPr wrap="square">
            <a:spAutoFit/>
          </a:bodyPr>
          <a:lstStyle/>
          <a:p>
            <a:r>
              <a:rPr lang="zh-CN" altLang="en-US" sz="2800" dirty="0">
                <a:latin typeface="Optane"/>
              </a:rPr>
              <a:t>意大利社保署现在为各机关提供信息和建议服务，并通过适当的办公单位，帮助各机关解决社会救助登记系统执行过程中出现的问题。</a:t>
            </a:r>
            <a:endParaRPr lang="en-US" sz="2800" dirty="0">
              <a:latin typeface="Optane"/>
            </a:endParaRPr>
          </a:p>
          <a:p>
            <a:r>
              <a:rPr lang="zh-CN" altLang="en-US" sz="2800" dirty="0">
                <a:latin typeface="Optane"/>
              </a:rPr>
              <a:t>到目前为止社保署已经从电话和电子邮件收到了</a:t>
            </a:r>
            <a:r>
              <a:rPr lang="en-US" altLang="zh-CN" sz="2800" dirty="0">
                <a:latin typeface="Optane"/>
              </a:rPr>
              <a:t>3000</a:t>
            </a:r>
            <a:r>
              <a:rPr lang="zh-CN" altLang="en-US" sz="2800" dirty="0">
                <a:latin typeface="Optane"/>
              </a:rPr>
              <a:t>分协助要求。社保署官网上的</a:t>
            </a:r>
            <a:r>
              <a:rPr lang="en-US" altLang="zh-CN" sz="2800" dirty="0">
                <a:latin typeface="Optane"/>
              </a:rPr>
              <a:t>FAQ</a:t>
            </a:r>
            <a:r>
              <a:rPr lang="zh-CN" altLang="en-US" sz="2800" dirty="0">
                <a:latin typeface="Optane"/>
              </a:rPr>
              <a:t>栏目已经成立，并且与劳动和社会政策部实现了共享。</a:t>
            </a:r>
            <a:endParaRPr lang="it-IT" sz="2800" dirty="0"/>
          </a:p>
        </p:txBody>
      </p:sp>
    </p:spTree>
    <p:extLst>
      <p:ext uri="{BB962C8B-B14F-4D97-AF65-F5344CB8AC3E}">
        <p14:creationId xmlns:p14="http://schemas.microsoft.com/office/powerpoint/2010/main" val="752716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31415" y="415718"/>
            <a:ext cx="6192688" cy="646331"/>
          </a:xfrm>
          <a:prstGeom prst="rect">
            <a:avLst/>
          </a:prstGeom>
        </p:spPr>
        <p:txBody>
          <a:bodyPr wrap="square">
            <a:spAutoFit/>
          </a:bodyPr>
          <a:lstStyle/>
          <a:p>
            <a:r>
              <a:rPr lang="en-US" sz="3600" b="1" dirty="0">
                <a:latin typeface="Optane"/>
              </a:rPr>
              <a:t>Inps duties</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544842" y="1613572"/>
            <a:ext cx="9145140" cy="2677656"/>
          </a:xfrm>
          <a:prstGeom prst="rect">
            <a:avLst/>
          </a:prstGeom>
        </p:spPr>
        <p:txBody>
          <a:bodyPr wrap="square">
            <a:spAutoFit/>
          </a:bodyPr>
          <a:lstStyle/>
          <a:p>
            <a:r>
              <a:rPr lang="en-US" sz="2800" dirty="0">
                <a:latin typeface="Optane"/>
              </a:rPr>
              <a:t>In collaboration with institutions and to explore the highlights of Registry and problems on how to access the system, meetings have been held at:</a:t>
            </a:r>
          </a:p>
          <a:p>
            <a:pPr marL="285750" indent="-285750">
              <a:buFont typeface="Arial" panose="020B0604020202020204" pitchFamily="34" charset="0"/>
              <a:buChar char="•"/>
            </a:pPr>
            <a:r>
              <a:rPr lang="it-IT" sz="2800" dirty="0">
                <a:latin typeface="Optane"/>
              </a:rPr>
              <a:t>State-</a:t>
            </a:r>
            <a:r>
              <a:rPr lang="it-IT" sz="2800" dirty="0" err="1">
                <a:latin typeface="Optane"/>
              </a:rPr>
              <a:t>Regions</a:t>
            </a:r>
            <a:r>
              <a:rPr lang="it-IT" sz="2800" dirty="0">
                <a:latin typeface="Optane"/>
              </a:rPr>
              <a:t> </a:t>
            </a:r>
            <a:r>
              <a:rPr lang="it-IT" sz="2800" dirty="0" err="1">
                <a:latin typeface="Optane"/>
              </a:rPr>
              <a:t>conferences</a:t>
            </a:r>
            <a:r>
              <a:rPr lang="it-IT" sz="2800" dirty="0">
                <a:latin typeface="Optane"/>
              </a:rPr>
              <a:t>;</a:t>
            </a:r>
          </a:p>
          <a:p>
            <a:pPr marL="285750" indent="-285750">
              <a:buFont typeface="Arial" panose="020B0604020202020204" pitchFamily="34" charset="0"/>
              <a:buChar char="•"/>
            </a:pPr>
            <a:r>
              <a:rPr lang="en-US" sz="2800" dirty="0">
                <a:latin typeface="Optane"/>
              </a:rPr>
              <a:t>Meetings at regional level with Inps regional agencies, local authorities, ANCI and other organizations (17 meetings).</a:t>
            </a:r>
          </a:p>
          <a:p>
            <a:pPr marL="285750" indent="-285750">
              <a:buFont typeface="Arial" panose="020B0604020202020204" pitchFamily="34" charset="0"/>
              <a:buChar char="•"/>
            </a:pPr>
            <a:r>
              <a:rPr lang="en-US" sz="2800" dirty="0">
                <a:latin typeface="Optane"/>
              </a:rPr>
              <a:t>Dissemination of best practices any time they are put into practice.</a:t>
            </a:r>
            <a:endParaRPr lang="it-IT" sz="2800" dirty="0">
              <a:latin typeface="Optane"/>
            </a:endParaRPr>
          </a:p>
        </p:txBody>
      </p:sp>
    </p:spTree>
    <p:extLst>
      <p:ext uri="{BB962C8B-B14F-4D97-AF65-F5344CB8AC3E}">
        <p14:creationId xmlns:p14="http://schemas.microsoft.com/office/powerpoint/2010/main" val="962125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31415" y="415718"/>
            <a:ext cx="6192688" cy="646331"/>
          </a:xfrm>
          <a:prstGeom prst="rect">
            <a:avLst/>
          </a:prstGeom>
        </p:spPr>
        <p:txBody>
          <a:bodyPr wrap="square">
            <a:spAutoFit/>
          </a:bodyPr>
          <a:lstStyle/>
          <a:p>
            <a:r>
              <a:rPr lang="en-US" sz="3600" b="1" dirty="0">
                <a:latin typeface="Optane"/>
              </a:rPr>
              <a:t>意大利国家社保署任务</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544842" y="1613572"/>
            <a:ext cx="9145140" cy="2677656"/>
          </a:xfrm>
          <a:prstGeom prst="rect">
            <a:avLst/>
          </a:prstGeom>
        </p:spPr>
        <p:txBody>
          <a:bodyPr wrap="square">
            <a:spAutoFit/>
          </a:bodyPr>
          <a:lstStyle/>
          <a:p>
            <a:r>
              <a:rPr lang="zh-CN" altLang="en-US" sz="2800" dirty="0">
                <a:latin typeface="Optane"/>
              </a:rPr>
              <a:t>通过与各机关合作，为发现登记系统重点问题和了解如何更好应用系统，社保署举行了下列会议：</a:t>
            </a:r>
            <a:endParaRPr lang="en-US" sz="2800" dirty="0">
              <a:latin typeface="Optane"/>
            </a:endParaRPr>
          </a:p>
          <a:p>
            <a:pPr marL="285750" indent="-285750">
              <a:buFont typeface="Arial" panose="020B0604020202020204" pitchFamily="34" charset="0"/>
              <a:buChar char="•"/>
            </a:pPr>
            <a:r>
              <a:rPr lang="zh-CN" altLang="en-US" sz="2800" dirty="0">
                <a:latin typeface="Optane"/>
              </a:rPr>
              <a:t>国家</a:t>
            </a:r>
            <a:r>
              <a:rPr lang="en-US" altLang="zh-CN" sz="2800" dirty="0">
                <a:latin typeface="Optane"/>
              </a:rPr>
              <a:t>-</a:t>
            </a:r>
            <a:r>
              <a:rPr lang="zh-CN" altLang="en-US" sz="2800" dirty="0">
                <a:latin typeface="Optane"/>
              </a:rPr>
              <a:t>大区会议；</a:t>
            </a:r>
            <a:endParaRPr lang="it-IT" sz="2800" dirty="0">
              <a:latin typeface="Optane"/>
            </a:endParaRPr>
          </a:p>
          <a:p>
            <a:pPr marL="285750" indent="-285750">
              <a:buFont typeface="Arial" panose="020B0604020202020204" pitchFamily="34" charset="0"/>
              <a:buChar char="•"/>
            </a:pPr>
            <a:r>
              <a:rPr lang="zh-CN" altLang="en-US" sz="2800" dirty="0">
                <a:latin typeface="Optane"/>
              </a:rPr>
              <a:t>国家社保署地方下属机关、地方政府、</a:t>
            </a:r>
            <a:r>
              <a:rPr lang="en-US" altLang="zh-CN" sz="2800" dirty="0">
                <a:latin typeface="Optane"/>
              </a:rPr>
              <a:t>ANCI</a:t>
            </a:r>
            <a:r>
              <a:rPr lang="zh-CN" altLang="en-US" sz="2800" dirty="0">
                <a:latin typeface="Optane"/>
              </a:rPr>
              <a:t>和其他组织的大区级别会议（</a:t>
            </a:r>
            <a:r>
              <a:rPr lang="en-US" altLang="zh-CN" sz="2800" dirty="0">
                <a:latin typeface="Optane"/>
              </a:rPr>
              <a:t>17</a:t>
            </a:r>
            <a:r>
              <a:rPr lang="zh-CN" altLang="en-US" sz="2800" dirty="0">
                <a:latin typeface="Optane"/>
              </a:rPr>
              <a:t>词）</a:t>
            </a:r>
            <a:endParaRPr lang="en-US" sz="2800" dirty="0">
              <a:latin typeface="Optane"/>
            </a:endParaRPr>
          </a:p>
          <a:p>
            <a:pPr marL="285750" indent="-285750">
              <a:buFont typeface="Arial" panose="020B0604020202020204" pitchFamily="34" charset="0"/>
              <a:buChar char="•"/>
            </a:pPr>
            <a:r>
              <a:rPr lang="zh-CN" altLang="en-US" sz="2800" dirty="0">
                <a:latin typeface="Optane"/>
              </a:rPr>
              <a:t>随时向各机关宣传工作中的最佳经验</a:t>
            </a:r>
            <a:endParaRPr lang="it-IT" sz="2800" dirty="0">
              <a:latin typeface="Optane"/>
            </a:endParaRPr>
          </a:p>
        </p:txBody>
      </p:sp>
    </p:spTree>
    <p:extLst>
      <p:ext uri="{BB962C8B-B14F-4D97-AF65-F5344CB8AC3E}">
        <p14:creationId xmlns:p14="http://schemas.microsoft.com/office/powerpoint/2010/main" val="37724892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17062" y="377380"/>
            <a:ext cx="6192688" cy="646331"/>
          </a:xfrm>
          <a:prstGeom prst="rect">
            <a:avLst/>
          </a:prstGeom>
        </p:spPr>
        <p:txBody>
          <a:bodyPr wrap="square">
            <a:spAutoFit/>
          </a:bodyPr>
          <a:lstStyle/>
          <a:p>
            <a:r>
              <a:rPr lang="en-US" sz="3600" b="1" dirty="0">
                <a:latin typeface="Optane"/>
              </a:rPr>
              <a:t>Inps duties</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632520" y="1772816"/>
            <a:ext cx="8735513" cy="2246769"/>
          </a:xfrm>
          <a:prstGeom prst="rect">
            <a:avLst/>
          </a:prstGeom>
        </p:spPr>
        <p:txBody>
          <a:bodyPr wrap="square">
            <a:spAutoFit/>
          </a:bodyPr>
          <a:lstStyle/>
          <a:p>
            <a:pPr marL="285750" indent="-285750">
              <a:buFont typeface="Arial" panose="020B0604020202020204" pitchFamily="34" charset="0"/>
              <a:buChar char="•"/>
            </a:pPr>
            <a:r>
              <a:rPr lang="en-US" sz="2800" dirty="0">
                <a:latin typeface="Optane"/>
              </a:rPr>
              <a:t>Development of some IT functions to facilitate the data flow (massive dispatch) and the use of database and thus creating more advantage for institutions.</a:t>
            </a:r>
          </a:p>
          <a:p>
            <a:pPr marL="285750" indent="-285750">
              <a:buFont typeface="Arial" panose="020B0604020202020204" pitchFamily="34" charset="0"/>
              <a:buChar char="•"/>
            </a:pPr>
            <a:r>
              <a:rPr lang="en-US" sz="2800" dirty="0">
                <a:latin typeface="Optane"/>
              </a:rPr>
              <a:t>Meetings with ANCI (Italian national association of Municipalities) to set up specific thematic webinars on RSA for the Municipalities offering them the Ministry of Labour and Social Policy and INPS know-how.</a:t>
            </a:r>
          </a:p>
        </p:txBody>
      </p:sp>
    </p:spTree>
    <p:extLst>
      <p:ext uri="{BB962C8B-B14F-4D97-AF65-F5344CB8AC3E}">
        <p14:creationId xmlns:p14="http://schemas.microsoft.com/office/powerpoint/2010/main" val="24616120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17062" y="377380"/>
            <a:ext cx="6192688" cy="646331"/>
          </a:xfrm>
          <a:prstGeom prst="rect">
            <a:avLst/>
          </a:prstGeom>
        </p:spPr>
        <p:txBody>
          <a:bodyPr wrap="square">
            <a:spAutoFit/>
          </a:bodyPr>
          <a:lstStyle/>
          <a:p>
            <a:r>
              <a:rPr lang="en-US" altLang="zh-CN" sz="3600" b="1" dirty="0">
                <a:latin typeface="Optane"/>
              </a:rPr>
              <a:t>意大利国家社保署任务</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632520" y="1772816"/>
            <a:ext cx="8735513" cy="2246769"/>
          </a:xfrm>
          <a:prstGeom prst="rect">
            <a:avLst/>
          </a:prstGeom>
        </p:spPr>
        <p:txBody>
          <a:bodyPr wrap="square">
            <a:spAutoFit/>
          </a:bodyPr>
          <a:lstStyle/>
          <a:p>
            <a:pPr marL="285750" indent="-285750">
              <a:buFont typeface="Arial" panose="020B0604020202020204" pitchFamily="34" charset="0"/>
              <a:buChar char="•"/>
            </a:pPr>
            <a:r>
              <a:rPr lang="zh-CN" altLang="en-US" sz="2800" dirty="0">
                <a:latin typeface="Optane"/>
              </a:rPr>
              <a:t>发展</a:t>
            </a:r>
            <a:r>
              <a:rPr lang="en-US" altLang="zh-CN" sz="2800" dirty="0">
                <a:latin typeface="Optane"/>
              </a:rPr>
              <a:t>IT</a:t>
            </a:r>
            <a:r>
              <a:rPr lang="zh-CN" altLang="en-US" sz="2800" dirty="0">
                <a:latin typeface="Optane"/>
              </a:rPr>
              <a:t>功能，方便数据流动（大量传输）和数据库的使用，由此为个机关创造更多益处</a:t>
            </a:r>
            <a:endParaRPr lang="en-US" sz="2800" dirty="0">
              <a:latin typeface="Optane"/>
            </a:endParaRPr>
          </a:p>
          <a:p>
            <a:pPr marL="285750" indent="-285750">
              <a:buFont typeface="Arial" panose="020B0604020202020204" pitchFamily="34" charset="0"/>
              <a:buChar char="•"/>
            </a:pPr>
            <a:r>
              <a:rPr lang="zh-CN" altLang="en-US" sz="2800" dirty="0">
                <a:latin typeface="Optane"/>
              </a:rPr>
              <a:t>与意大利全国市镇联合会（</a:t>
            </a:r>
            <a:r>
              <a:rPr lang="en-US" altLang="zh-CN" sz="2800" dirty="0">
                <a:latin typeface="Optane"/>
              </a:rPr>
              <a:t>ANCI</a:t>
            </a:r>
            <a:r>
              <a:rPr lang="zh-CN" altLang="en-US" sz="2800" dirty="0">
                <a:latin typeface="Optane"/>
              </a:rPr>
              <a:t>）举行会议，为各市镇建立针对专门主题的</a:t>
            </a:r>
            <a:r>
              <a:rPr lang="en-US" altLang="zh-CN" sz="2800" dirty="0">
                <a:latin typeface="Optane"/>
              </a:rPr>
              <a:t>RSA</a:t>
            </a:r>
            <a:r>
              <a:rPr lang="zh-CN" altLang="en-US" sz="2800" dirty="0">
                <a:latin typeface="Optane"/>
              </a:rPr>
              <a:t>网络讨论会，为各市镇提供劳动和社会政策部以及国家社保署的情况</a:t>
            </a:r>
            <a:endParaRPr lang="en-US" sz="2800" dirty="0">
              <a:latin typeface="Optane"/>
            </a:endParaRPr>
          </a:p>
        </p:txBody>
      </p:sp>
    </p:spTree>
    <p:extLst>
      <p:ext uri="{BB962C8B-B14F-4D97-AF65-F5344CB8AC3E}">
        <p14:creationId xmlns:p14="http://schemas.microsoft.com/office/powerpoint/2010/main" val="5504957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11012" y="409600"/>
            <a:ext cx="6192688" cy="646331"/>
          </a:xfrm>
          <a:prstGeom prst="rect">
            <a:avLst/>
          </a:prstGeom>
        </p:spPr>
        <p:txBody>
          <a:bodyPr wrap="square">
            <a:spAutoFit/>
          </a:bodyPr>
          <a:lstStyle/>
          <a:p>
            <a:r>
              <a:rPr lang="en-US" sz="3600" b="1" dirty="0">
                <a:latin typeface="Optane"/>
              </a:rPr>
              <a:t>Inps duties</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632520" y="1704021"/>
            <a:ext cx="8735513" cy="1569660"/>
          </a:xfrm>
          <a:prstGeom prst="rect">
            <a:avLst/>
          </a:prstGeom>
        </p:spPr>
        <p:txBody>
          <a:bodyPr wrap="square">
            <a:spAutoFit/>
          </a:bodyPr>
          <a:lstStyle/>
          <a:p>
            <a:r>
              <a:rPr lang="en-US" sz="3200" dirty="0">
                <a:latin typeface="Optane"/>
              </a:rPr>
              <a:t>It is important to continue the collaboration with the institutions and enhance synergies to boost the implementation of the information and thus put into practice the objectives outlined by the law.</a:t>
            </a:r>
            <a:endParaRPr lang="it-IT" sz="3200" dirty="0">
              <a:latin typeface="Optane"/>
            </a:endParaRPr>
          </a:p>
        </p:txBody>
      </p:sp>
    </p:spTree>
    <p:extLst>
      <p:ext uri="{BB962C8B-B14F-4D97-AF65-F5344CB8AC3E}">
        <p14:creationId xmlns:p14="http://schemas.microsoft.com/office/powerpoint/2010/main" val="340649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734481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altLang="it-IT" sz="3600" dirty="0"/>
              <a:t>What is the Social Assistance Registry</a:t>
            </a:r>
            <a:endParaRPr lang="it-IT" sz="3600" dirty="0"/>
          </a:p>
        </p:txBody>
      </p:sp>
      <p:sp>
        <p:nvSpPr>
          <p:cNvPr id="5" name="Rettangolo 4"/>
          <p:cNvSpPr/>
          <p:nvPr/>
        </p:nvSpPr>
        <p:spPr>
          <a:xfrm>
            <a:off x="560512" y="1628800"/>
            <a:ext cx="8856984" cy="2677656"/>
          </a:xfrm>
          <a:prstGeom prst="rect">
            <a:avLst/>
          </a:prstGeom>
        </p:spPr>
        <p:txBody>
          <a:bodyPr wrap="square">
            <a:spAutoFit/>
          </a:bodyPr>
          <a:lstStyle/>
          <a:p>
            <a:r>
              <a:rPr lang="it-IT" sz="2800" dirty="0">
                <a:latin typeface="Optane"/>
              </a:rPr>
              <a:t>The Social Assistance </a:t>
            </a:r>
            <a:r>
              <a:rPr lang="it-IT" sz="2800" dirty="0" err="1">
                <a:latin typeface="Optane"/>
              </a:rPr>
              <a:t>Registry</a:t>
            </a:r>
            <a:r>
              <a:rPr lang="it-IT" sz="2800" dirty="0">
                <a:latin typeface="Optane"/>
              </a:rPr>
              <a:t> </a:t>
            </a:r>
            <a:r>
              <a:rPr lang="it-IT" sz="2800" dirty="0" err="1">
                <a:latin typeface="Optane"/>
              </a:rPr>
              <a:t>was</a:t>
            </a:r>
            <a:r>
              <a:rPr lang="it-IT" sz="2800" dirty="0">
                <a:latin typeface="Optane"/>
              </a:rPr>
              <a:t> set up </a:t>
            </a:r>
            <a:r>
              <a:rPr lang="it-IT" sz="2800" dirty="0" err="1">
                <a:latin typeface="Optane"/>
              </a:rPr>
              <a:t>at</a:t>
            </a:r>
            <a:r>
              <a:rPr lang="it-IT" sz="2800" dirty="0">
                <a:latin typeface="Optane"/>
              </a:rPr>
              <a:t> INPS. I</a:t>
            </a:r>
            <a:r>
              <a:rPr lang="en-US" sz="2800" dirty="0">
                <a:latin typeface="Optane"/>
              </a:rPr>
              <a:t>t contains the data required for the Italian welfare system and is the most important tool for collecting information on beneficiaries, social benefits and services granted and delivered to people who need support from social assistance institutions </a:t>
            </a:r>
            <a:endParaRPr lang="it-IT" sz="2800" dirty="0">
              <a:latin typeface="Optane"/>
            </a:endParaRPr>
          </a:p>
        </p:txBody>
      </p:sp>
    </p:spTree>
    <p:extLst>
      <p:ext uri="{BB962C8B-B14F-4D97-AF65-F5344CB8AC3E}">
        <p14:creationId xmlns:p14="http://schemas.microsoft.com/office/powerpoint/2010/main" val="3313009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2" name="Rettangolo 1"/>
          <p:cNvSpPr/>
          <p:nvPr/>
        </p:nvSpPr>
        <p:spPr>
          <a:xfrm>
            <a:off x="311012" y="409600"/>
            <a:ext cx="6192688" cy="646331"/>
          </a:xfrm>
          <a:prstGeom prst="rect">
            <a:avLst/>
          </a:prstGeom>
        </p:spPr>
        <p:txBody>
          <a:bodyPr wrap="square">
            <a:spAutoFit/>
          </a:bodyPr>
          <a:lstStyle/>
          <a:p>
            <a:r>
              <a:rPr lang="en-US" altLang="zh-CN" sz="3600" b="1" dirty="0">
                <a:latin typeface="Optane"/>
              </a:rPr>
              <a:t>意大利国家社保署任务</a:t>
            </a:r>
          </a:p>
        </p:txBody>
      </p:sp>
      <p:sp>
        <p:nvSpPr>
          <p:cNvPr id="3" name="Rettangolo 2"/>
          <p:cNvSpPr/>
          <p:nvPr/>
        </p:nvSpPr>
        <p:spPr>
          <a:xfrm>
            <a:off x="511049" y="823656"/>
            <a:ext cx="8856984" cy="400110"/>
          </a:xfrm>
          <a:prstGeom prst="rect">
            <a:avLst/>
          </a:prstGeom>
          <a:noFill/>
        </p:spPr>
        <p:txBody>
          <a:bodyPr wrap="square">
            <a:spAutoFit/>
          </a:bodyPr>
          <a:lstStyle/>
          <a:p>
            <a:endParaRPr lang="it-IT" sz="2000" dirty="0">
              <a:solidFill>
                <a:srgbClr val="FF0000"/>
              </a:solidFill>
            </a:endParaRPr>
          </a:p>
        </p:txBody>
      </p:sp>
      <p:sp>
        <p:nvSpPr>
          <p:cNvPr id="6" name="Rettangolo 5"/>
          <p:cNvSpPr/>
          <p:nvPr/>
        </p:nvSpPr>
        <p:spPr>
          <a:xfrm>
            <a:off x="632520" y="1704021"/>
            <a:ext cx="8735513" cy="1077218"/>
          </a:xfrm>
          <a:prstGeom prst="rect">
            <a:avLst/>
          </a:prstGeom>
        </p:spPr>
        <p:txBody>
          <a:bodyPr wrap="square">
            <a:spAutoFit/>
          </a:bodyPr>
          <a:lstStyle/>
          <a:p>
            <a:r>
              <a:rPr lang="zh-CN" altLang="en-US" sz="3200" dirty="0">
                <a:latin typeface="Optane"/>
              </a:rPr>
              <a:t>要继续加强与各机关的合作，并提高各方统筹，推进信息工作，完成法律的既定目标</a:t>
            </a:r>
            <a:endParaRPr lang="it-IT" sz="3200" dirty="0">
              <a:latin typeface="Optane"/>
            </a:endParaRPr>
          </a:p>
        </p:txBody>
      </p:sp>
    </p:spTree>
    <p:extLst>
      <p:ext uri="{BB962C8B-B14F-4D97-AF65-F5344CB8AC3E}">
        <p14:creationId xmlns:p14="http://schemas.microsoft.com/office/powerpoint/2010/main" val="42586769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The Social Assistance Registry</a:t>
            </a:r>
            <a:endParaRPr lang="it-IT" sz="3600" dirty="0"/>
          </a:p>
        </p:txBody>
      </p:sp>
      <p:sp>
        <p:nvSpPr>
          <p:cNvPr id="2" name="Rettangolo 1"/>
          <p:cNvSpPr/>
          <p:nvPr/>
        </p:nvSpPr>
        <p:spPr>
          <a:xfrm>
            <a:off x="2576736" y="2276872"/>
            <a:ext cx="4953000" cy="3416320"/>
          </a:xfrm>
          <a:prstGeom prst="rect">
            <a:avLst/>
          </a:prstGeom>
        </p:spPr>
        <p:txBody>
          <a:bodyPr>
            <a:spAutoFit/>
          </a:bodyPr>
          <a:lstStyle/>
          <a:p>
            <a:pPr algn="ctr"/>
            <a:r>
              <a:rPr lang="it-IT" sz="4800" b="1" dirty="0" err="1">
                <a:latin typeface="Optane"/>
              </a:rPr>
              <a:t>Thank</a:t>
            </a:r>
            <a:r>
              <a:rPr lang="it-IT" sz="4800" b="1" dirty="0">
                <a:latin typeface="Optane"/>
              </a:rPr>
              <a:t> </a:t>
            </a:r>
            <a:r>
              <a:rPr lang="it-IT" sz="4800" b="1" dirty="0" err="1">
                <a:latin typeface="Optane"/>
              </a:rPr>
              <a:t>you</a:t>
            </a:r>
            <a:endParaRPr lang="it-IT" sz="4800" b="1" dirty="0">
              <a:latin typeface="Optane"/>
            </a:endParaRPr>
          </a:p>
          <a:p>
            <a:pPr algn="ctr"/>
            <a:endParaRPr lang="it-IT" sz="4800" b="1" dirty="0">
              <a:latin typeface="Optane"/>
            </a:endParaRPr>
          </a:p>
          <a:p>
            <a:pPr algn="ctr"/>
            <a:r>
              <a:rPr lang="en-US" altLang="zh-CN" sz="4000" dirty="0" err="1">
                <a:latin typeface="Optane"/>
              </a:rPr>
              <a:t>Xie</a:t>
            </a:r>
            <a:r>
              <a:rPr lang="zh-CN" altLang="en-US" sz="4000" dirty="0">
                <a:latin typeface="Optane"/>
              </a:rPr>
              <a:t> </a:t>
            </a:r>
            <a:r>
              <a:rPr lang="en-US" altLang="zh-CN" sz="4000" dirty="0" err="1">
                <a:latin typeface="Optane"/>
              </a:rPr>
              <a:t>Xie</a:t>
            </a:r>
            <a:endParaRPr lang="en-US" altLang="zh-CN" sz="4000" dirty="0">
              <a:latin typeface="Optane"/>
            </a:endParaRPr>
          </a:p>
          <a:p>
            <a:pPr algn="ctr"/>
            <a:r>
              <a:rPr lang="zh-CN" altLang="en-US" sz="4000" dirty="0">
                <a:latin typeface="Optane"/>
              </a:rPr>
              <a:t>谢谢</a:t>
            </a:r>
            <a:endParaRPr lang="it-IT" sz="4000" dirty="0">
              <a:latin typeface="Optane"/>
            </a:endParaRPr>
          </a:p>
          <a:p>
            <a:pPr algn="ctr"/>
            <a:endParaRPr lang="it-IT" sz="4000" dirty="0">
              <a:latin typeface="Optane"/>
            </a:endParaRPr>
          </a:p>
        </p:txBody>
      </p:sp>
    </p:spTree>
    <p:extLst>
      <p:ext uri="{BB962C8B-B14F-4D97-AF65-F5344CB8AC3E}">
        <p14:creationId xmlns:p14="http://schemas.microsoft.com/office/powerpoint/2010/main" val="1186530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734481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en-US" sz="3600" dirty="0"/>
              <a:t>何为社会救助登记系统</a:t>
            </a:r>
            <a:endParaRPr lang="it-IT" sz="3600" dirty="0"/>
          </a:p>
        </p:txBody>
      </p:sp>
      <p:sp>
        <p:nvSpPr>
          <p:cNvPr id="5" name="Rettangolo 4"/>
          <p:cNvSpPr/>
          <p:nvPr/>
        </p:nvSpPr>
        <p:spPr>
          <a:xfrm>
            <a:off x="560512" y="1628800"/>
            <a:ext cx="8856984" cy="2062103"/>
          </a:xfrm>
          <a:prstGeom prst="rect">
            <a:avLst/>
          </a:prstGeom>
        </p:spPr>
        <p:txBody>
          <a:bodyPr wrap="square">
            <a:spAutoFit/>
          </a:bodyPr>
          <a:lstStyle/>
          <a:p>
            <a:r>
              <a:rPr lang="zh-CN" altLang="en-US" sz="3200" dirty="0">
                <a:latin typeface="Optane"/>
              </a:rPr>
              <a:t>社会救助登记系统设于意大利国家社保署（</a:t>
            </a:r>
            <a:r>
              <a:rPr lang="en-US" altLang="zh-CN" sz="3200" dirty="0">
                <a:latin typeface="Optane"/>
              </a:rPr>
              <a:t>INPS</a:t>
            </a:r>
            <a:r>
              <a:rPr lang="zh-CN" altLang="en-US" sz="3200" dirty="0">
                <a:latin typeface="Optane"/>
              </a:rPr>
              <a:t>）。包括了意大利福利体系所要求的数据，是收集受益人、社会福利和社会救助机构所发放的社会服务相关信息的最重要工具</a:t>
            </a:r>
            <a:endParaRPr lang="it-IT" sz="3200" dirty="0">
              <a:latin typeface="Optane"/>
            </a:endParaRPr>
          </a:p>
        </p:txBody>
      </p:sp>
    </p:spTree>
    <p:extLst>
      <p:ext uri="{BB962C8B-B14F-4D97-AF65-F5344CB8AC3E}">
        <p14:creationId xmlns:p14="http://schemas.microsoft.com/office/powerpoint/2010/main" val="175503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3" name="Rettangolo 2"/>
          <p:cNvSpPr/>
          <p:nvPr/>
        </p:nvSpPr>
        <p:spPr>
          <a:xfrm>
            <a:off x="272480" y="363873"/>
            <a:ext cx="6192688" cy="646331"/>
          </a:xfrm>
          <a:prstGeom prst="rect">
            <a:avLst/>
          </a:prstGeom>
        </p:spPr>
        <p:txBody>
          <a:bodyPr wrap="square">
            <a:spAutoFit/>
          </a:bodyPr>
          <a:lstStyle/>
          <a:p>
            <a:r>
              <a:rPr lang="it-IT" sz="3600" b="1" dirty="0" err="1">
                <a:solidFill>
                  <a:schemeClr val="tx1">
                    <a:lumMod val="85000"/>
                    <a:lumOff val="15000"/>
                  </a:schemeClr>
                </a:solidFill>
                <a:latin typeface="Optane" pitchFamily="2" charset="0"/>
                <a:ea typeface="+mj-ea"/>
                <a:cs typeface="+mj-cs"/>
              </a:rPr>
              <a:t>It</a:t>
            </a:r>
            <a:r>
              <a:rPr lang="it-IT" sz="3600" b="1" dirty="0">
                <a:solidFill>
                  <a:schemeClr val="tx1">
                    <a:lumMod val="85000"/>
                    <a:lumOff val="15000"/>
                  </a:schemeClr>
                </a:solidFill>
                <a:latin typeface="Optane" pitchFamily="2" charset="0"/>
                <a:ea typeface="+mj-ea"/>
                <a:cs typeface="+mj-cs"/>
              </a:rPr>
              <a:t> </a:t>
            </a:r>
            <a:r>
              <a:rPr lang="it-IT" sz="3600" b="1" dirty="0" err="1">
                <a:solidFill>
                  <a:schemeClr val="tx1">
                    <a:lumMod val="85000"/>
                    <a:lumOff val="15000"/>
                  </a:schemeClr>
                </a:solidFill>
                <a:latin typeface="Optane" pitchFamily="2" charset="0"/>
                <a:ea typeface="+mj-ea"/>
                <a:cs typeface="+mj-cs"/>
              </a:rPr>
              <a:t>contains</a:t>
            </a:r>
            <a:r>
              <a:rPr lang="it-IT" sz="3600" b="1" dirty="0">
                <a:solidFill>
                  <a:schemeClr val="tx1">
                    <a:lumMod val="85000"/>
                    <a:lumOff val="15000"/>
                  </a:schemeClr>
                </a:solidFill>
                <a:latin typeface="Optane" pitchFamily="2" charset="0"/>
                <a:ea typeface="+mj-ea"/>
                <a:cs typeface="+mj-cs"/>
              </a:rPr>
              <a:t>:</a:t>
            </a:r>
          </a:p>
        </p:txBody>
      </p:sp>
      <p:sp>
        <p:nvSpPr>
          <p:cNvPr id="5" name="Rettangolo 4"/>
          <p:cNvSpPr/>
          <p:nvPr/>
        </p:nvSpPr>
        <p:spPr>
          <a:xfrm>
            <a:off x="488504" y="1196752"/>
            <a:ext cx="8928992" cy="4124206"/>
          </a:xfrm>
          <a:prstGeom prst="rect">
            <a:avLst/>
          </a:prstGeom>
        </p:spPr>
        <p:txBody>
          <a:bodyPr wrap="square">
            <a:spAutoFit/>
          </a:bodyPr>
          <a:lstStyle/>
          <a:p>
            <a:pPr marL="457200" indent="-457200">
              <a:buFont typeface="Arial" panose="020B0604020202020204" pitchFamily="34" charset="0"/>
              <a:buChar char="•"/>
            </a:pPr>
            <a:r>
              <a:rPr lang="it-IT" sz="2400" b="1" dirty="0">
                <a:solidFill>
                  <a:schemeClr val="tx1">
                    <a:lumMod val="85000"/>
                    <a:lumOff val="15000"/>
                  </a:schemeClr>
                </a:solidFill>
                <a:latin typeface="Optane" pitchFamily="2" charset="0"/>
                <a:ea typeface="+mj-ea"/>
                <a:cs typeface="+mj-cs"/>
              </a:rPr>
              <a:t>Data on social </a:t>
            </a:r>
            <a:r>
              <a:rPr lang="it-IT" sz="2400" b="1" dirty="0" err="1">
                <a:solidFill>
                  <a:schemeClr val="tx1">
                    <a:lumMod val="85000"/>
                    <a:lumOff val="15000"/>
                  </a:schemeClr>
                </a:solidFill>
                <a:latin typeface="Optane" pitchFamily="2" charset="0"/>
                <a:ea typeface="+mj-ea"/>
                <a:cs typeface="+mj-cs"/>
              </a:rPr>
              <a:t>assistance</a:t>
            </a:r>
            <a:r>
              <a:rPr lang="it-IT" sz="2400" b="1" dirty="0">
                <a:solidFill>
                  <a:schemeClr val="tx1">
                    <a:lumMod val="85000"/>
                    <a:lumOff val="15000"/>
                  </a:schemeClr>
                </a:solidFill>
                <a:latin typeface="Optane" pitchFamily="2" charset="0"/>
                <a:ea typeface="+mj-ea"/>
                <a:cs typeface="+mj-cs"/>
              </a:rPr>
              <a:t> benefits </a:t>
            </a:r>
            <a:r>
              <a:rPr lang="it-IT" sz="2400" b="1" dirty="0" err="1">
                <a:solidFill>
                  <a:schemeClr val="tx1">
                    <a:lumMod val="85000"/>
                    <a:lumOff val="15000"/>
                  </a:schemeClr>
                </a:solidFill>
                <a:latin typeface="Optane" pitchFamily="2" charset="0"/>
                <a:ea typeface="+mj-ea"/>
                <a:cs typeface="+mj-cs"/>
              </a:rPr>
              <a:t>granted</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after</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means</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testing</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through</a:t>
            </a:r>
            <a:r>
              <a:rPr lang="it-IT" sz="2400" b="1" dirty="0">
                <a:solidFill>
                  <a:schemeClr val="tx1">
                    <a:lumMod val="85000"/>
                    <a:lumOff val="15000"/>
                  </a:schemeClr>
                </a:solidFill>
                <a:latin typeface="Optane" pitchFamily="2" charset="0"/>
                <a:ea typeface="+mj-ea"/>
                <a:cs typeface="+mj-cs"/>
              </a:rPr>
              <a:t> the </a:t>
            </a:r>
            <a:r>
              <a:rPr lang="it-IT" sz="2400" b="1" dirty="0" err="1">
                <a:solidFill>
                  <a:schemeClr val="tx1">
                    <a:lumMod val="85000"/>
                    <a:lumOff val="15000"/>
                  </a:schemeClr>
                </a:solidFill>
                <a:latin typeface="Optane" pitchFamily="2" charset="0"/>
                <a:ea typeface="+mj-ea"/>
                <a:cs typeface="+mj-cs"/>
              </a:rPr>
              <a:t>Economic</a:t>
            </a:r>
            <a:r>
              <a:rPr lang="it-IT" sz="2400" b="1" dirty="0">
                <a:solidFill>
                  <a:schemeClr val="tx1">
                    <a:lumMod val="85000"/>
                    <a:lumOff val="15000"/>
                  </a:schemeClr>
                </a:solidFill>
                <a:latin typeface="Optane" pitchFamily="2" charset="0"/>
                <a:ea typeface="+mj-ea"/>
                <a:cs typeface="+mj-cs"/>
              </a:rPr>
              <a:t> Situation </a:t>
            </a:r>
            <a:r>
              <a:rPr lang="it-IT" sz="2400" b="1" dirty="0" err="1">
                <a:solidFill>
                  <a:schemeClr val="tx1">
                    <a:lumMod val="85000"/>
                    <a:lumOff val="15000"/>
                  </a:schemeClr>
                </a:solidFill>
                <a:latin typeface="Optane" pitchFamily="2" charset="0"/>
                <a:ea typeface="+mj-ea"/>
                <a:cs typeface="+mj-cs"/>
              </a:rPr>
              <a:t>Indicator</a:t>
            </a:r>
            <a:r>
              <a:rPr lang="it-IT" sz="2400" b="1" dirty="0">
                <a:solidFill>
                  <a:schemeClr val="tx1">
                    <a:lumMod val="85000"/>
                    <a:lumOff val="15000"/>
                  </a:schemeClr>
                </a:solidFill>
                <a:latin typeface="Optane" pitchFamily="2" charset="0"/>
                <a:ea typeface="+mj-ea"/>
                <a:cs typeface="+mj-cs"/>
              </a:rPr>
              <a:t> («</a:t>
            </a:r>
            <a:r>
              <a:rPr lang="it-IT" sz="2400" b="1" i="1" dirty="0">
                <a:solidFill>
                  <a:schemeClr val="tx1">
                    <a:lumMod val="85000"/>
                    <a:lumOff val="15000"/>
                  </a:schemeClr>
                </a:solidFill>
                <a:latin typeface="Optane" pitchFamily="2" charset="0"/>
                <a:ea typeface="+mj-ea"/>
                <a:cs typeface="+mj-cs"/>
              </a:rPr>
              <a:t>ISEE</a:t>
            </a:r>
            <a:r>
              <a:rPr lang="it-IT" sz="2400" b="1" dirty="0">
                <a:solidFill>
                  <a:schemeClr val="tx1">
                    <a:lumMod val="85000"/>
                    <a:lumOff val="15000"/>
                  </a:schemeClr>
                </a:solidFill>
                <a:latin typeface="Optane" pitchFamily="2" charset="0"/>
                <a:ea typeface="+mj-ea"/>
                <a:cs typeface="+mj-cs"/>
              </a:rPr>
              <a:t>»).</a:t>
            </a:r>
            <a:endParaRPr lang="it-IT" sz="2400" dirty="0">
              <a:solidFill>
                <a:schemeClr val="tx1">
                  <a:lumMod val="85000"/>
                  <a:lumOff val="15000"/>
                </a:schemeClr>
              </a:solidFill>
              <a:latin typeface="Optane" pitchFamily="2" charset="0"/>
              <a:ea typeface="+mj-ea"/>
              <a:cs typeface="+mj-cs"/>
            </a:endParaRPr>
          </a:p>
          <a:p>
            <a:pPr marL="457200" indent="-457200">
              <a:buFont typeface="Arial" panose="020B0604020202020204" pitchFamily="34" charset="0"/>
              <a:buChar char="•"/>
            </a:pPr>
            <a:r>
              <a:rPr lang="it-IT" sz="2400" b="1" dirty="0">
                <a:solidFill>
                  <a:schemeClr val="tx1">
                    <a:lumMod val="85000"/>
                    <a:lumOff val="15000"/>
                  </a:schemeClr>
                </a:solidFill>
                <a:latin typeface="Optane" pitchFamily="2" charset="0"/>
                <a:ea typeface="+mj-ea"/>
                <a:cs typeface="+mj-cs"/>
              </a:rPr>
              <a:t>Data on non-</a:t>
            </a:r>
            <a:r>
              <a:rPr lang="it-IT" sz="2400" b="1" dirty="0" err="1">
                <a:solidFill>
                  <a:schemeClr val="tx1">
                    <a:lumMod val="85000"/>
                    <a:lumOff val="15000"/>
                  </a:schemeClr>
                </a:solidFill>
                <a:latin typeface="Optane" pitchFamily="2" charset="0"/>
                <a:ea typeface="+mj-ea"/>
                <a:cs typeface="+mj-cs"/>
              </a:rPr>
              <a:t>means</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tested</a:t>
            </a:r>
            <a:r>
              <a:rPr lang="it-IT" sz="2400" b="1" dirty="0">
                <a:solidFill>
                  <a:schemeClr val="tx1">
                    <a:lumMod val="85000"/>
                    <a:lumOff val="15000"/>
                  </a:schemeClr>
                </a:solidFill>
                <a:latin typeface="Optane" pitchFamily="2" charset="0"/>
                <a:ea typeface="+mj-ea"/>
                <a:cs typeface="+mj-cs"/>
              </a:rPr>
              <a:t> benefits (</a:t>
            </a:r>
            <a:r>
              <a:rPr lang="it-IT" sz="2400" b="1" dirty="0" err="1">
                <a:solidFill>
                  <a:schemeClr val="tx1">
                    <a:lumMod val="85000"/>
                    <a:lumOff val="15000"/>
                  </a:schemeClr>
                </a:solidFill>
                <a:latin typeface="Optane" pitchFamily="2" charset="0"/>
                <a:ea typeface="+mj-ea"/>
                <a:cs typeface="+mj-cs"/>
              </a:rPr>
              <a:t>not</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linked</a:t>
            </a:r>
            <a:r>
              <a:rPr lang="it-IT" sz="2400" b="1" dirty="0">
                <a:solidFill>
                  <a:schemeClr val="tx1">
                    <a:lumMod val="85000"/>
                    <a:lumOff val="15000"/>
                  </a:schemeClr>
                </a:solidFill>
                <a:latin typeface="Optane" pitchFamily="2" charset="0"/>
                <a:ea typeface="+mj-ea"/>
                <a:cs typeface="+mj-cs"/>
              </a:rPr>
              <a:t> </a:t>
            </a:r>
            <a:r>
              <a:rPr lang="it-IT" sz="2400" b="1" dirty="0" err="1">
                <a:solidFill>
                  <a:schemeClr val="tx1">
                    <a:lumMod val="85000"/>
                    <a:lumOff val="15000"/>
                  </a:schemeClr>
                </a:solidFill>
                <a:latin typeface="Optane" pitchFamily="2" charset="0"/>
                <a:ea typeface="+mj-ea"/>
                <a:cs typeface="+mj-cs"/>
              </a:rPr>
              <a:t>to«</a:t>
            </a:r>
            <a:r>
              <a:rPr lang="it-IT" sz="2400" b="1" i="1" dirty="0" err="1">
                <a:solidFill>
                  <a:schemeClr val="tx1">
                    <a:lumMod val="85000"/>
                    <a:lumOff val="15000"/>
                  </a:schemeClr>
                </a:solidFill>
                <a:latin typeface="Optane" pitchFamily="2" charset="0"/>
                <a:ea typeface="+mj-ea"/>
                <a:cs typeface="+mj-cs"/>
              </a:rPr>
              <a:t>ISEE</a:t>
            </a:r>
            <a:r>
              <a:rPr lang="it-IT" sz="2400" b="1" dirty="0">
                <a:solidFill>
                  <a:schemeClr val="tx1">
                    <a:lumMod val="85000"/>
                    <a:lumOff val="15000"/>
                  </a:schemeClr>
                </a:solidFill>
                <a:latin typeface="Optane" pitchFamily="2" charset="0"/>
                <a:ea typeface="+mj-ea"/>
                <a:cs typeface="+mj-cs"/>
              </a:rPr>
              <a:t>»).</a:t>
            </a:r>
            <a:endParaRPr lang="it-IT" sz="2400" dirty="0">
              <a:solidFill>
                <a:schemeClr val="tx1">
                  <a:lumMod val="85000"/>
                  <a:lumOff val="15000"/>
                </a:schemeClr>
              </a:solidFill>
              <a:latin typeface="Optane" pitchFamily="2" charset="0"/>
              <a:ea typeface="+mj-ea"/>
              <a:cs typeface="+mj-cs"/>
            </a:endParaRPr>
          </a:p>
          <a:p>
            <a:pPr marL="457200" indent="-457200">
              <a:buFont typeface="Arial" panose="020B0604020202020204" pitchFamily="34" charset="0"/>
              <a:buChar char="•"/>
            </a:pPr>
            <a:r>
              <a:rPr lang="en-US" sz="2400" b="1" dirty="0">
                <a:solidFill>
                  <a:schemeClr val="tx1">
                    <a:lumMod val="85000"/>
                    <a:lumOff val="15000"/>
                  </a:schemeClr>
                </a:solidFill>
                <a:latin typeface="Optane" pitchFamily="2" charset="0"/>
                <a:ea typeface="+mj-ea"/>
                <a:cs typeface="+mj-cs"/>
              </a:rPr>
              <a:t>Data on benefits, provision of services and in-kind assistance granted after the assessment by professional social workers. This latter provision is composed of three sections relating to the following:</a:t>
            </a:r>
            <a:endParaRPr lang="it-IT" sz="2400" dirty="0">
              <a:solidFill>
                <a:schemeClr val="tx1">
                  <a:lumMod val="85000"/>
                  <a:lumOff val="15000"/>
                </a:schemeClr>
              </a:solidFill>
              <a:latin typeface="Optane" pitchFamily="2" charset="0"/>
              <a:ea typeface="+mj-ea"/>
              <a:cs typeface="+mj-cs"/>
            </a:endParaRPr>
          </a:p>
          <a:p>
            <a:pPr marL="631825"/>
            <a:r>
              <a:rPr lang="it-IT" sz="28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Children</a:t>
            </a:r>
            <a:r>
              <a:rPr lang="it-IT" sz="24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adolescence</a:t>
            </a:r>
            <a:r>
              <a:rPr lang="it-IT" sz="2400" dirty="0">
                <a:solidFill>
                  <a:schemeClr val="tx1">
                    <a:lumMod val="85000"/>
                    <a:lumOff val="15000"/>
                  </a:schemeClr>
                </a:solidFill>
                <a:latin typeface="Optane" pitchFamily="2" charset="0"/>
                <a:ea typeface="+mj-ea"/>
                <a:cs typeface="+mj-cs"/>
              </a:rPr>
              <a:t> and family («</a:t>
            </a:r>
            <a:r>
              <a:rPr lang="it-IT" sz="2400" i="1" dirty="0">
                <a:solidFill>
                  <a:schemeClr val="tx1">
                    <a:lumMod val="85000"/>
                    <a:lumOff val="15000"/>
                  </a:schemeClr>
                </a:solidFill>
                <a:latin typeface="Optane" pitchFamily="2" charset="0"/>
                <a:ea typeface="+mj-ea"/>
                <a:cs typeface="+mj-cs"/>
              </a:rPr>
              <a:t>SINBA</a:t>
            </a:r>
            <a:r>
              <a:rPr lang="it-IT" sz="2400" dirty="0">
                <a:solidFill>
                  <a:schemeClr val="tx1">
                    <a:lumMod val="85000"/>
                    <a:lumOff val="15000"/>
                  </a:schemeClr>
                </a:solidFill>
                <a:latin typeface="Optane" pitchFamily="2" charset="0"/>
                <a:ea typeface="+mj-ea"/>
                <a:cs typeface="+mj-cs"/>
              </a:rPr>
              <a:t>»). </a:t>
            </a:r>
          </a:p>
          <a:p>
            <a:pPr marL="631825"/>
            <a:r>
              <a:rPr lang="it-IT" sz="24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Disabled</a:t>
            </a:r>
            <a:r>
              <a:rPr lang="it-IT" sz="2400" dirty="0">
                <a:solidFill>
                  <a:schemeClr val="tx1">
                    <a:lumMod val="85000"/>
                    <a:lumOff val="15000"/>
                  </a:schemeClr>
                </a:solidFill>
                <a:latin typeface="Optane" pitchFamily="2" charset="0"/>
                <a:ea typeface="+mj-ea"/>
                <a:cs typeface="+mj-cs"/>
              </a:rPr>
              <a:t> and care-</a:t>
            </a:r>
            <a:r>
              <a:rPr lang="it-IT" sz="2400" dirty="0" err="1">
                <a:solidFill>
                  <a:schemeClr val="tx1">
                    <a:lumMod val="85000"/>
                    <a:lumOff val="15000"/>
                  </a:schemeClr>
                </a:solidFill>
                <a:latin typeface="Optane" pitchFamily="2" charset="0"/>
                <a:ea typeface="+mj-ea"/>
                <a:cs typeface="+mj-cs"/>
              </a:rPr>
              <a:t>dependent</a:t>
            </a:r>
            <a:r>
              <a:rPr lang="it-IT" sz="24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people</a:t>
            </a:r>
            <a:r>
              <a:rPr lang="it-IT" sz="2400" dirty="0">
                <a:solidFill>
                  <a:schemeClr val="tx1">
                    <a:lumMod val="85000"/>
                    <a:lumOff val="15000"/>
                  </a:schemeClr>
                </a:solidFill>
                <a:latin typeface="Optane" pitchFamily="2" charset="0"/>
                <a:ea typeface="+mj-ea"/>
                <a:cs typeface="+mj-cs"/>
              </a:rPr>
              <a:t> (</a:t>
            </a:r>
            <a:r>
              <a:rPr lang="it-IT" sz="2400" i="1" dirty="0">
                <a:solidFill>
                  <a:schemeClr val="tx1">
                    <a:lumMod val="85000"/>
                    <a:lumOff val="15000"/>
                  </a:schemeClr>
                </a:solidFill>
                <a:latin typeface="Optane" pitchFamily="2" charset="0"/>
                <a:ea typeface="+mj-ea"/>
                <a:cs typeface="+mj-cs"/>
              </a:rPr>
              <a:t>SINA</a:t>
            </a:r>
            <a:r>
              <a:rPr lang="it-IT" sz="2400" dirty="0">
                <a:solidFill>
                  <a:schemeClr val="tx1">
                    <a:lumMod val="85000"/>
                    <a:lumOff val="15000"/>
                  </a:schemeClr>
                </a:solidFill>
                <a:latin typeface="Optane" pitchFamily="2" charset="0"/>
                <a:ea typeface="+mj-ea"/>
                <a:cs typeface="+mj-cs"/>
              </a:rPr>
              <a:t>). </a:t>
            </a:r>
          </a:p>
          <a:p>
            <a:pPr marL="631825"/>
            <a:r>
              <a:rPr lang="it-IT" sz="24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Poverty</a:t>
            </a:r>
            <a:r>
              <a:rPr lang="it-IT" sz="2400" dirty="0">
                <a:solidFill>
                  <a:schemeClr val="tx1">
                    <a:lumMod val="85000"/>
                    <a:lumOff val="15000"/>
                  </a:schemeClr>
                </a:solidFill>
                <a:latin typeface="Optane" pitchFamily="2" charset="0"/>
                <a:ea typeface="+mj-ea"/>
                <a:cs typeface="+mj-cs"/>
              </a:rPr>
              <a:t>, social </a:t>
            </a:r>
            <a:r>
              <a:rPr lang="it-IT" sz="2400" dirty="0" err="1">
                <a:solidFill>
                  <a:schemeClr val="tx1">
                    <a:lumMod val="85000"/>
                    <a:lumOff val="15000"/>
                  </a:schemeClr>
                </a:solidFill>
                <a:latin typeface="Optane" pitchFamily="2" charset="0"/>
                <a:ea typeface="+mj-ea"/>
                <a:cs typeface="+mj-cs"/>
              </a:rPr>
              <a:t>exclusion</a:t>
            </a:r>
            <a:r>
              <a:rPr lang="it-IT" sz="2400" dirty="0">
                <a:solidFill>
                  <a:schemeClr val="tx1">
                    <a:lumMod val="85000"/>
                    <a:lumOff val="15000"/>
                  </a:schemeClr>
                </a:solidFill>
                <a:latin typeface="Optane" pitchFamily="2" charset="0"/>
                <a:ea typeface="+mj-ea"/>
                <a:cs typeface="+mj-cs"/>
              </a:rPr>
              <a:t> and </a:t>
            </a:r>
            <a:r>
              <a:rPr lang="it-IT" sz="2400" dirty="0" err="1">
                <a:solidFill>
                  <a:schemeClr val="tx1">
                    <a:lumMod val="85000"/>
                    <a:lumOff val="15000"/>
                  </a:schemeClr>
                </a:solidFill>
                <a:latin typeface="Optane" pitchFamily="2" charset="0"/>
                <a:ea typeface="+mj-ea"/>
                <a:cs typeface="+mj-cs"/>
              </a:rPr>
              <a:t>other</a:t>
            </a:r>
            <a:r>
              <a:rPr lang="it-IT" sz="2400" dirty="0">
                <a:solidFill>
                  <a:schemeClr val="tx1">
                    <a:lumMod val="85000"/>
                    <a:lumOff val="15000"/>
                  </a:schemeClr>
                </a:solidFill>
                <a:latin typeface="Optane" pitchFamily="2" charset="0"/>
                <a:ea typeface="+mj-ea"/>
                <a:cs typeface="+mj-cs"/>
              </a:rPr>
              <a:t> </a:t>
            </a:r>
            <a:r>
              <a:rPr lang="it-IT" sz="2400" dirty="0" err="1">
                <a:solidFill>
                  <a:schemeClr val="tx1">
                    <a:lumMod val="85000"/>
                    <a:lumOff val="15000"/>
                  </a:schemeClr>
                </a:solidFill>
                <a:latin typeface="Optane" pitchFamily="2" charset="0"/>
                <a:ea typeface="+mj-ea"/>
                <a:cs typeface="+mj-cs"/>
              </a:rPr>
              <a:t>forms</a:t>
            </a:r>
            <a:r>
              <a:rPr lang="it-IT" sz="2400" dirty="0">
                <a:solidFill>
                  <a:schemeClr val="tx1">
                    <a:lumMod val="85000"/>
                    <a:lumOff val="15000"/>
                  </a:schemeClr>
                </a:solidFill>
                <a:latin typeface="Optane" pitchFamily="2" charset="0"/>
                <a:ea typeface="+mj-ea"/>
                <a:cs typeface="+mj-cs"/>
              </a:rPr>
              <a:t> of </a:t>
            </a:r>
            <a:r>
              <a:rPr lang="it-IT" sz="2400" dirty="0" err="1">
                <a:solidFill>
                  <a:schemeClr val="tx1">
                    <a:lumMod val="85000"/>
                    <a:lumOff val="15000"/>
                  </a:schemeClr>
                </a:solidFill>
                <a:latin typeface="Optane" pitchFamily="2" charset="0"/>
                <a:ea typeface="+mj-ea"/>
                <a:cs typeface="+mj-cs"/>
              </a:rPr>
              <a:t>disadvantage</a:t>
            </a:r>
            <a:r>
              <a:rPr lang="it-IT" sz="2400" dirty="0">
                <a:solidFill>
                  <a:schemeClr val="tx1">
                    <a:lumMod val="85000"/>
                    <a:lumOff val="15000"/>
                  </a:schemeClr>
                </a:solidFill>
                <a:latin typeface="Optane" pitchFamily="2" charset="0"/>
                <a:ea typeface="+mj-ea"/>
                <a:cs typeface="+mj-cs"/>
              </a:rPr>
              <a:t> (SIP). </a:t>
            </a:r>
          </a:p>
          <a:p>
            <a:endParaRPr lang="it-IT" dirty="0"/>
          </a:p>
        </p:txBody>
      </p:sp>
    </p:spTree>
    <p:extLst>
      <p:ext uri="{BB962C8B-B14F-4D97-AF65-F5344CB8AC3E}">
        <p14:creationId xmlns:p14="http://schemas.microsoft.com/office/powerpoint/2010/main" val="49410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44364" y="175566"/>
            <a:ext cx="6912956" cy="648090"/>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endParaRPr lang="it-IT" dirty="0"/>
          </a:p>
        </p:txBody>
      </p:sp>
      <p:sp>
        <p:nvSpPr>
          <p:cNvPr id="3" name="Rettangolo 2"/>
          <p:cNvSpPr/>
          <p:nvPr/>
        </p:nvSpPr>
        <p:spPr>
          <a:xfrm>
            <a:off x="272480" y="363873"/>
            <a:ext cx="6192688" cy="646331"/>
          </a:xfrm>
          <a:prstGeom prst="rect">
            <a:avLst/>
          </a:prstGeom>
        </p:spPr>
        <p:txBody>
          <a:bodyPr wrap="square">
            <a:spAutoFit/>
          </a:bodyPr>
          <a:lstStyle/>
          <a:p>
            <a:r>
              <a:rPr lang="it-IT" sz="3600" b="1" dirty="0" err="1">
                <a:solidFill>
                  <a:schemeClr val="tx1">
                    <a:lumMod val="85000"/>
                    <a:lumOff val="15000"/>
                  </a:schemeClr>
                </a:solidFill>
                <a:latin typeface="Optane" pitchFamily="2" charset="0"/>
                <a:ea typeface="+mj-ea"/>
                <a:cs typeface="+mj-cs"/>
              </a:rPr>
              <a:t>此系统包括</a:t>
            </a:r>
            <a:r>
              <a:rPr lang="it-IT" sz="3600" b="1" dirty="0">
                <a:solidFill>
                  <a:schemeClr val="tx1">
                    <a:lumMod val="85000"/>
                    <a:lumOff val="15000"/>
                  </a:schemeClr>
                </a:solidFill>
                <a:latin typeface="Optane" pitchFamily="2" charset="0"/>
                <a:ea typeface="+mj-ea"/>
                <a:cs typeface="+mj-cs"/>
              </a:rPr>
              <a:t>:</a:t>
            </a:r>
          </a:p>
        </p:txBody>
      </p:sp>
      <p:sp>
        <p:nvSpPr>
          <p:cNvPr id="5" name="Rettangolo 4"/>
          <p:cNvSpPr/>
          <p:nvPr/>
        </p:nvSpPr>
        <p:spPr>
          <a:xfrm>
            <a:off x="488504" y="1196752"/>
            <a:ext cx="8928992" cy="3385542"/>
          </a:xfrm>
          <a:prstGeom prst="rect">
            <a:avLst/>
          </a:prstGeom>
        </p:spPr>
        <p:txBody>
          <a:bodyPr wrap="square">
            <a:spAutoFit/>
          </a:bodyPr>
          <a:lstStyle/>
          <a:p>
            <a:pPr marL="457200" indent="-457200">
              <a:buFont typeface="Arial" panose="020B0604020202020204" pitchFamily="34" charset="0"/>
              <a:buChar char="•"/>
            </a:pPr>
            <a:r>
              <a:rPr lang="zh-CN" altLang="en-US" sz="2400" b="1" dirty="0">
                <a:solidFill>
                  <a:schemeClr val="tx1">
                    <a:lumMod val="85000"/>
                    <a:lumOff val="15000"/>
                  </a:schemeClr>
                </a:solidFill>
                <a:latin typeface="黑体"/>
                <a:ea typeface="黑体"/>
                <a:cs typeface="黑体"/>
              </a:rPr>
              <a:t>应用</a:t>
            </a:r>
            <a:r>
              <a:rPr lang="en-US" altLang="zh-CN" sz="2400" b="1" dirty="0">
                <a:solidFill>
                  <a:schemeClr val="tx1">
                    <a:lumMod val="85000"/>
                    <a:lumOff val="15000"/>
                  </a:schemeClr>
                </a:solidFill>
                <a:latin typeface="黑体"/>
                <a:ea typeface="黑体"/>
                <a:cs typeface="黑体"/>
              </a:rPr>
              <a:t>ISEE</a:t>
            </a:r>
            <a:r>
              <a:rPr lang="zh-CN" altLang="en-US" sz="2400" b="1" dirty="0">
                <a:solidFill>
                  <a:schemeClr val="tx1">
                    <a:lumMod val="85000"/>
                    <a:lumOff val="15000"/>
                  </a:schemeClr>
                </a:solidFill>
                <a:latin typeface="黑体"/>
                <a:ea typeface="黑体"/>
                <a:cs typeface="黑体"/>
              </a:rPr>
              <a:t>经济状况指标进行家计调查之后所发放的社会救助福利数据</a:t>
            </a:r>
            <a:endParaRPr lang="it-IT" sz="2400" dirty="0">
              <a:solidFill>
                <a:schemeClr val="tx1">
                  <a:lumMod val="85000"/>
                  <a:lumOff val="15000"/>
                </a:schemeClr>
              </a:solidFill>
              <a:latin typeface="黑体"/>
              <a:ea typeface="黑体"/>
              <a:cs typeface="黑体"/>
            </a:endParaRPr>
          </a:p>
          <a:p>
            <a:pPr marL="457200" indent="-457200">
              <a:buFont typeface="Arial" panose="020B0604020202020204" pitchFamily="34" charset="0"/>
              <a:buChar char="•"/>
            </a:pPr>
            <a:r>
              <a:rPr lang="zh-CN" altLang="en-US" sz="2400" b="1" dirty="0">
                <a:solidFill>
                  <a:schemeClr val="tx1">
                    <a:lumMod val="85000"/>
                    <a:lumOff val="15000"/>
                  </a:schemeClr>
                </a:solidFill>
                <a:latin typeface="黑体"/>
                <a:ea typeface="黑体"/>
                <a:cs typeface="黑体"/>
              </a:rPr>
              <a:t>非家计调查型福利数据（不与</a:t>
            </a:r>
            <a:r>
              <a:rPr lang="en-US" altLang="zh-CN" sz="2400" b="1" dirty="0">
                <a:solidFill>
                  <a:schemeClr val="tx1">
                    <a:lumMod val="85000"/>
                    <a:lumOff val="15000"/>
                  </a:schemeClr>
                </a:solidFill>
                <a:latin typeface="黑体"/>
                <a:ea typeface="黑体"/>
                <a:cs typeface="黑体"/>
              </a:rPr>
              <a:t>ISEE</a:t>
            </a:r>
            <a:r>
              <a:rPr lang="zh-CN" altLang="en-US" sz="2400" b="1" dirty="0">
                <a:solidFill>
                  <a:schemeClr val="tx1">
                    <a:lumMod val="85000"/>
                    <a:lumOff val="15000"/>
                  </a:schemeClr>
                </a:solidFill>
                <a:latin typeface="黑体"/>
                <a:ea typeface="黑体"/>
                <a:cs typeface="黑体"/>
              </a:rPr>
              <a:t>挂钩）</a:t>
            </a:r>
            <a:endParaRPr lang="it-IT" sz="2400" dirty="0">
              <a:solidFill>
                <a:schemeClr val="tx1">
                  <a:lumMod val="85000"/>
                  <a:lumOff val="15000"/>
                </a:schemeClr>
              </a:solidFill>
              <a:latin typeface="黑体"/>
              <a:ea typeface="黑体"/>
              <a:cs typeface="黑体"/>
            </a:endParaRPr>
          </a:p>
          <a:p>
            <a:pPr marL="457200" indent="-457200">
              <a:buFont typeface="Arial" panose="020B0604020202020204" pitchFamily="34" charset="0"/>
              <a:buChar char="•"/>
            </a:pPr>
            <a:r>
              <a:rPr lang="zh-CN" altLang="en-US" sz="2400" b="1" dirty="0">
                <a:solidFill>
                  <a:schemeClr val="tx1">
                    <a:lumMod val="85000"/>
                    <a:lumOff val="15000"/>
                  </a:schemeClr>
                </a:solidFill>
                <a:latin typeface="黑体"/>
                <a:ea typeface="黑体"/>
                <a:cs typeface="黑体"/>
              </a:rPr>
              <a:t>经专业社会工作者评定之后发放的福利信息、服务信息和非现金社会福利的信息。最后一类福利包括下列三个部分</a:t>
            </a:r>
            <a:r>
              <a:rPr lang="en-US" sz="2400" b="1" dirty="0">
                <a:solidFill>
                  <a:schemeClr val="tx1">
                    <a:lumMod val="85000"/>
                    <a:lumOff val="15000"/>
                  </a:schemeClr>
                </a:solidFill>
                <a:latin typeface="黑体"/>
                <a:ea typeface="黑体"/>
                <a:cs typeface="黑体"/>
              </a:rPr>
              <a:t>:</a:t>
            </a:r>
            <a:r>
              <a:rPr lang="zh-CN" altLang="en-US" sz="2400" b="1" dirty="0">
                <a:solidFill>
                  <a:schemeClr val="tx1">
                    <a:lumMod val="85000"/>
                    <a:lumOff val="15000"/>
                  </a:schemeClr>
                </a:solidFill>
                <a:latin typeface="黑体"/>
                <a:ea typeface="黑体"/>
                <a:cs typeface="黑体"/>
              </a:rPr>
              <a:t> </a:t>
            </a:r>
            <a:endParaRPr lang="it-IT" sz="2400" dirty="0">
              <a:solidFill>
                <a:schemeClr val="tx1">
                  <a:lumMod val="85000"/>
                  <a:lumOff val="15000"/>
                </a:schemeClr>
              </a:solidFill>
              <a:latin typeface="黑体"/>
              <a:ea typeface="黑体"/>
              <a:cs typeface="黑体"/>
            </a:endParaRPr>
          </a:p>
          <a:p>
            <a:pPr marL="631825"/>
            <a:r>
              <a:rPr lang="it-IT" sz="2800" dirty="0">
                <a:solidFill>
                  <a:schemeClr val="tx1">
                    <a:lumMod val="85000"/>
                    <a:lumOff val="15000"/>
                  </a:schemeClr>
                </a:solidFill>
                <a:latin typeface="Optane" pitchFamily="2" charset="0"/>
                <a:ea typeface="+mj-ea"/>
                <a:cs typeface="+mj-cs"/>
              </a:rPr>
              <a:t>- </a:t>
            </a:r>
            <a:r>
              <a:rPr lang="zh-CN" altLang="en-US" sz="2400" dirty="0">
                <a:solidFill>
                  <a:schemeClr val="tx1">
                    <a:lumMod val="85000"/>
                    <a:lumOff val="15000"/>
                  </a:schemeClr>
                </a:solidFill>
                <a:latin typeface="Optane" pitchFamily="2" charset="0"/>
                <a:ea typeface="+mj-ea"/>
                <a:cs typeface="+mj-cs"/>
              </a:rPr>
              <a:t>儿童、未成年人和家庭福利</a:t>
            </a:r>
            <a:r>
              <a:rPr lang="it-IT" sz="2400" dirty="0">
                <a:solidFill>
                  <a:schemeClr val="tx1">
                    <a:lumMod val="85000"/>
                    <a:lumOff val="15000"/>
                  </a:schemeClr>
                </a:solidFill>
                <a:latin typeface="Optane" pitchFamily="2" charset="0"/>
                <a:ea typeface="+mj-ea"/>
                <a:cs typeface="+mj-cs"/>
              </a:rPr>
              <a:t> («</a:t>
            </a:r>
            <a:r>
              <a:rPr lang="it-IT" sz="2400" i="1" dirty="0">
                <a:solidFill>
                  <a:schemeClr val="tx1">
                    <a:lumMod val="85000"/>
                    <a:lumOff val="15000"/>
                  </a:schemeClr>
                </a:solidFill>
                <a:latin typeface="Optane" pitchFamily="2" charset="0"/>
                <a:ea typeface="+mj-ea"/>
                <a:cs typeface="+mj-cs"/>
              </a:rPr>
              <a:t>SINBA</a:t>
            </a:r>
            <a:r>
              <a:rPr lang="it-IT" sz="2400" dirty="0">
                <a:solidFill>
                  <a:schemeClr val="tx1">
                    <a:lumMod val="85000"/>
                    <a:lumOff val="15000"/>
                  </a:schemeClr>
                </a:solidFill>
                <a:latin typeface="Optane" pitchFamily="2" charset="0"/>
                <a:ea typeface="+mj-ea"/>
                <a:cs typeface="+mj-cs"/>
              </a:rPr>
              <a:t>»). </a:t>
            </a:r>
          </a:p>
          <a:p>
            <a:pPr marL="631825"/>
            <a:r>
              <a:rPr lang="it-IT" sz="2400" dirty="0">
                <a:solidFill>
                  <a:schemeClr val="tx1">
                    <a:lumMod val="85000"/>
                    <a:lumOff val="15000"/>
                  </a:schemeClr>
                </a:solidFill>
                <a:latin typeface="Optane" pitchFamily="2" charset="0"/>
                <a:ea typeface="+mj-ea"/>
                <a:cs typeface="+mj-cs"/>
              </a:rPr>
              <a:t>- </a:t>
            </a:r>
            <a:r>
              <a:rPr lang="zh-CN" altLang="en-US" sz="2400" dirty="0">
                <a:solidFill>
                  <a:schemeClr val="tx1">
                    <a:lumMod val="85000"/>
                    <a:lumOff val="15000"/>
                  </a:schemeClr>
                </a:solidFill>
                <a:latin typeface="Optane" pitchFamily="2" charset="0"/>
                <a:ea typeface="+mj-ea"/>
                <a:cs typeface="+mj-cs"/>
              </a:rPr>
              <a:t>残障和护理依赖人员福利</a:t>
            </a:r>
            <a:r>
              <a:rPr lang="it-IT" sz="2400" dirty="0">
                <a:solidFill>
                  <a:schemeClr val="tx1">
                    <a:lumMod val="85000"/>
                    <a:lumOff val="15000"/>
                  </a:schemeClr>
                </a:solidFill>
                <a:latin typeface="Optane" pitchFamily="2" charset="0"/>
                <a:ea typeface="+mj-ea"/>
                <a:cs typeface="+mj-cs"/>
              </a:rPr>
              <a:t> (</a:t>
            </a:r>
            <a:r>
              <a:rPr lang="it-IT" sz="2400" i="1" dirty="0">
                <a:solidFill>
                  <a:schemeClr val="tx1">
                    <a:lumMod val="85000"/>
                    <a:lumOff val="15000"/>
                  </a:schemeClr>
                </a:solidFill>
                <a:latin typeface="Optane" pitchFamily="2" charset="0"/>
                <a:ea typeface="+mj-ea"/>
                <a:cs typeface="+mj-cs"/>
              </a:rPr>
              <a:t>SINA</a:t>
            </a:r>
            <a:r>
              <a:rPr lang="it-IT" sz="2400" dirty="0">
                <a:solidFill>
                  <a:schemeClr val="tx1">
                    <a:lumMod val="85000"/>
                    <a:lumOff val="15000"/>
                  </a:schemeClr>
                </a:solidFill>
                <a:latin typeface="Optane" pitchFamily="2" charset="0"/>
                <a:ea typeface="+mj-ea"/>
                <a:cs typeface="+mj-cs"/>
              </a:rPr>
              <a:t>). </a:t>
            </a:r>
          </a:p>
          <a:p>
            <a:pPr marL="631825"/>
            <a:r>
              <a:rPr lang="it-IT" sz="2400" dirty="0">
                <a:solidFill>
                  <a:schemeClr val="tx1">
                    <a:lumMod val="85000"/>
                    <a:lumOff val="15000"/>
                  </a:schemeClr>
                </a:solidFill>
                <a:latin typeface="Optane" pitchFamily="2" charset="0"/>
                <a:ea typeface="+mj-ea"/>
                <a:cs typeface="+mj-cs"/>
              </a:rPr>
              <a:t>- </a:t>
            </a:r>
            <a:r>
              <a:rPr lang="zh-CN" altLang="en-US" sz="2400" dirty="0">
                <a:solidFill>
                  <a:schemeClr val="tx1">
                    <a:lumMod val="85000"/>
                    <a:lumOff val="15000"/>
                  </a:schemeClr>
                </a:solidFill>
                <a:latin typeface="Optane" pitchFamily="2" charset="0"/>
                <a:ea typeface="+mj-ea"/>
                <a:cs typeface="+mj-cs"/>
              </a:rPr>
              <a:t>贫困、社会排斥和针对其他不利条件的福利</a:t>
            </a:r>
            <a:r>
              <a:rPr lang="it-IT" sz="2400" dirty="0">
                <a:solidFill>
                  <a:schemeClr val="tx1">
                    <a:lumMod val="85000"/>
                    <a:lumOff val="15000"/>
                  </a:schemeClr>
                </a:solidFill>
                <a:latin typeface="Optane" pitchFamily="2" charset="0"/>
                <a:ea typeface="+mj-ea"/>
                <a:cs typeface="+mj-cs"/>
              </a:rPr>
              <a:t>(SIP). </a:t>
            </a:r>
          </a:p>
          <a:p>
            <a:endParaRPr lang="it-IT" dirty="0"/>
          </a:p>
        </p:txBody>
      </p:sp>
    </p:spTree>
    <p:extLst>
      <p:ext uri="{BB962C8B-B14F-4D97-AF65-F5344CB8AC3E}">
        <p14:creationId xmlns:p14="http://schemas.microsoft.com/office/powerpoint/2010/main" val="1643784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2480" y="404664"/>
            <a:ext cx="6912956" cy="432048"/>
          </a:xfrm>
          <a:prstGeom prst="rect">
            <a:avLst/>
          </a:prstGeom>
        </p:spPr>
        <p:txBody>
          <a:bodyPr vert="horz" lIns="91440" tIns="45720" rIns="91440" bIns="45720" rtlCol="0" anchor="t">
            <a:noAutofit/>
          </a:bodyPr>
          <a:lstStyle>
            <a:defPPr>
              <a:defRPr lang="en-US"/>
            </a:defPPr>
            <a:lvl1pPr lvl="0" defTabSz="914400" eaLnBrk="1" latinLnBrk="0" hangingPunct="1">
              <a:buNone/>
              <a:defRPr sz="2400" b="1">
                <a:solidFill>
                  <a:schemeClr val="tx1">
                    <a:lumMod val="85000"/>
                    <a:lumOff val="15000"/>
                  </a:schemeClr>
                </a:solidFill>
                <a:latin typeface="Optane" pitchFamily="2" charset="0"/>
                <a:ea typeface="+mj-ea"/>
                <a:cs typeface="+mj-cs"/>
              </a:defRPr>
            </a:lvl1pPr>
          </a:lstStyle>
          <a:p>
            <a:r>
              <a:rPr lang="it-IT" sz="3600" dirty="0" err="1"/>
              <a:t>Goals</a:t>
            </a:r>
            <a:r>
              <a:rPr lang="it-IT" sz="3600" dirty="0"/>
              <a:t> </a:t>
            </a:r>
          </a:p>
        </p:txBody>
      </p:sp>
      <p:sp>
        <p:nvSpPr>
          <p:cNvPr id="2" name="Rettangolo 1"/>
          <p:cNvSpPr/>
          <p:nvPr/>
        </p:nvSpPr>
        <p:spPr>
          <a:xfrm>
            <a:off x="632520" y="1412776"/>
            <a:ext cx="8424936" cy="4401205"/>
          </a:xfrm>
          <a:prstGeom prst="rect">
            <a:avLst/>
          </a:prstGeom>
        </p:spPr>
        <p:txBody>
          <a:bodyPr wrap="square">
            <a:spAutoFit/>
          </a:bodyPr>
          <a:lstStyle/>
          <a:p>
            <a:pPr marL="0" indent="0" algn="just">
              <a:buNone/>
            </a:pPr>
            <a:r>
              <a:rPr lang="it-IT" sz="2800" dirty="0">
                <a:latin typeface="Optane"/>
              </a:rPr>
              <a:t>The Social Assistance </a:t>
            </a:r>
            <a:r>
              <a:rPr lang="it-IT" sz="2800" dirty="0" err="1">
                <a:latin typeface="Optane"/>
              </a:rPr>
              <a:t>Registry</a:t>
            </a:r>
            <a:r>
              <a:rPr lang="it-IT" sz="2800" dirty="0">
                <a:latin typeface="Optane"/>
              </a:rPr>
              <a:t> </a:t>
            </a:r>
            <a:r>
              <a:rPr lang="it-IT" sz="2800" dirty="0" err="1">
                <a:latin typeface="Optane"/>
              </a:rPr>
              <a:t>will</a:t>
            </a:r>
            <a:r>
              <a:rPr lang="it-IT" sz="2800" dirty="0">
                <a:latin typeface="Optane"/>
              </a:rPr>
              <a:t> play an </a:t>
            </a:r>
            <a:r>
              <a:rPr lang="it-IT" sz="2800" dirty="0" err="1">
                <a:latin typeface="Optane"/>
              </a:rPr>
              <a:t>important</a:t>
            </a:r>
            <a:r>
              <a:rPr lang="it-IT" sz="2800" dirty="0">
                <a:latin typeface="Optane"/>
              </a:rPr>
              <a:t> </a:t>
            </a:r>
            <a:r>
              <a:rPr lang="it-IT" sz="2800" dirty="0" err="1">
                <a:latin typeface="Optane"/>
              </a:rPr>
              <a:t>role</a:t>
            </a:r>
            <a:r>
              <a:rPr lang="it-IT" sz="2800" dirty="0">
                <a:latin typeface="Optane"/>
              </a:rPr>
              <a:t> in </a:t>
            </a:r>
            <a:r>
              <a:rPr lang="it-IT" sz="2800" dirty="0" err="1">
                <a:latin typeface="Optane"/>
              </a:rPr>
              <a:t>order</a:t>
            </a:r>
            <a:r>
              <a:rPr lang="it-IT" sz="2800" dirty="0">
                <a:latin typeface="Optane"/>
              </a:rPr>
              <a:t> to </a:t>
            </a:r>
            <a:r>
              <a:rPr lang="it-IT" sz="2800" dirty="0" err="1">
                <a:latin typeface="Optane"/>
              </a:rPr>
              <a:t>ensure</a:t>
            </a:r>
            <a:r>
              <a:rPr lang="it-IT" sz="2800" dirty="0">
                <a:latin typeface="Optane"/>
              </a:rPr>
              <a:t> :</a:t>
            </a:r>
          </a:p>
          <a:p>
            <a:pPr marL="631825" lvl="1" indent="-457200" algn="just">
              <a:buSzPct val="80000"/>
              <a:buFont typeface="Arial" panose="020B0604020202020204" pitchFamily="34" charset="0"/>
              <a:buChar char="•"/>
            </a:pPr>
            <a:r>
              <a:rPr lang="en-US" sz="2800" dirty="0">
                <a:latin typeface="Optane"/>
              </a:rPr>
              <a:t>a thorough knowledge of social needs and a coherent integration of social service interventions</a:t>
            </a:r>
          </a:p>
          <a:p>
            <a:pPr marL="631825" lvl="1" indent="-457200" algn="just">
              <a:buSzPct val="80000"/>
              <a:buFont typeface="Arial" panose="020B0604020202020204" pitchFamily="34" charset="0"/>
              <a:buChar char="•"/>
            </a:pPr>
            <a:r>
              <a:rPr lang="en-US" sz="2800" dirty="0">
                <a:latin typeface="Optane"/>
              </a:rPr>
              <a:t>that information and data sent by all public bodies involved in Social Assistance will complete the data which are already recorded in other </a:t>
            </a:r>
            <a:r>
              <a:rPr lang="en-US" sz="2800" dirty="0" err="1">
                <a:latin typeface="Optane"/>
              </a:rPr>
              <a:t>Inps</a:t>
            </a:r>
            <a:r>
              <a:rPr lang="en-US" sz="2800" dirty="0">
                <a:latin typeface="Optane"/>
              </a:rPr>
              <a:t> databases and which are available on the Social Assistance Registry, in the New Health Information System and the placement database targeted.</a:t>
            </a:r>
            <a:endParaRPr lang="it-IT" sz="2800" dirty="0">
              <a:latin typeface="Optane"/>
            </a:endParaRPr>
          </a:p>
        </p:txBody>
      </p:sp>
    </p:spTree>
    <p:extLst>
      <p:ext uri="{BB962C8B-B14F-4D97-AF65-F5344CB8AC3E}">
        <p14:creationId xmlns:p14="http://schemas.microsoft.com/office/powerpoint/2010/main" val="10791759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SPRP_Correct Power Point Template 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SPRP_Correct Power Point Template v1</Template>
  <TotalTime>7388</TotalTime>
  <Words>4143</Words>
  <Application>Microsoft Office PowerPoint</Application>
  <PresentationFormat>A4 Paper (210x297 mm)</PresentationFormat>
  <Paragraphs>281</Paragraphs>
  <Slides>51</Slides>
  <Notes>45</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51</vt:i4>
      </vt:variant>
      <vt:variant>
        <vt:lpstr>Custom Shows</vt:lpstr>
      </vt:variant>
      <vt:variant>
        <vt:i4>1</vt:i4>
      </vt:variant>
    </vt:vector>
  </HeadingPairs>
  <TitlesOfParts>
    <vt:vector size="62" baseType="lpstr">
      <vt:lpstr>Arial Unicode MS</vt:lpstr>
      <vt:lpstr>Optane</vt:lpstr>
      <vt:lpstr>黑体</vt:lpstr>
      <vt:lpstr>宋体</vt:lpstr>
      <vt:lpstr>Arial</vt:lpstr>
      <vt:lpstr>Calibri</vt:lpstr>
      <vt:lpstr>Verdana</vt:lpstr>
      <vt:lpstr>Wingdings</vt:lpstr>
      <vt:lpstr>SPRP_Correct Power Point Template v1</vt:lpstr>
      <vt:lpstr>think-cell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State of the Art BDPSA</vt:lpstr>
      <vt:lpstr>社会救助福利数据银行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SPRP-BJ User</dc:creator>
  <cp:lastModifiedBy>马岚</cp:lastModifiedBy>
  <cp:revision>153</cp:revision>
  <cp:lastPrinted>2017-08-24T02:41:38Z</cp:lastPrinted>
  <dcterms:created xsi:type="dcterms:W3CDTF">2015-09-07T02:11:56Z</dcterms:created>
  <dcterms:modified xsi:type="dcterms:W3CDTF">2017-08-24T02:57:51Z</dcterms:modified>
</cp:coreProperties>
</file>