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67" r:id="rId2"/>
    <p:sldId id="431" r:id="rId3"/>
    <p:sldId id="451" r:id="rId4"/>
    <p:sldId id="454" r:id="rId5"/>
    <p:sldId id="304" r:id="rId6"/>
    <p:sldId id="455" r:id="rId7"/>
    <p:sldId id="428" r:id="rId8"/>
    <p:sldId id="432" r:id="rId9"/>
    <p:sldId id="449" r:id="rId10"/>
    <p:sldId id="427" r:id="rId11"/>
    <p:sldId id="461" r:id="rId12"/>
    <p:sldId id="429" r:id="rId13"/>
    <p:sldId id="430" r:id="rId14"/>
    <p:sldId id="434" r:id="rId15"/>
    <p:sldId id="435" r:id="rId16"/>
    <p:sldId id="436" r:id="rId17"/>
    <p:sldId id="456" r:id="rId18"/>
    <p:sldId id="457" r:id="rId19"/>
    <p:sldId id="450" r:id="rId20"/>
    <p:sldId id="452" r:id="rId21"/>
    <p:sldId id="443" r:id="rId22"/>
    <p:sldId id="463" r:id="rId23"/>
    <p:sldId id="453" r:id="rId24"/>
    <p:sldId id="468" r:id="rId25"/>
    <p:sldId id="447" r:id="rId26"/>
    <p:sldId id="448" r:id="rId27"/>
    <p:sldId id="464" r:id="rId28"/>
    <p:sldId id="465" r:id="rId29"/>
    <p:sldId id="466" r:id="rId30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C0"/>
    <a:srgbClr val="001236"/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7" autoAdjust="0"/>
  </p:normalViewPr>
  <p:slideViewPr>
    <p:cSldViewPr>
      <p:cViewPr>
        <p:scale>
          <a:sx n="66" d="100"/>
          <a:sy n="66" d="100"/>
        </p:scale>
        <p:origin x="-1488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B8F92-7681-4576-B3CC-EC1873B3486D}" type="datetimeFigureOut">
              <a:rPr lang="it-IT" smtClean="0"/>
              <a:t>20/09/2017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123AD-1CD4-4E27-9BD2-EFA7300B08D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90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785BD45-B68D-4BB2-94A4-3AEB721050BE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2E9F9F-B442-4504-81B8-D979260029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6746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1984408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368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25E158B-05E8-412B-ADDD-D7D3B0143097}" type="slidenum">
              <a:rPr lang="it-IT" altLang="it-IT" smtClean="0"/>
              <a:pPr/>
              <a:t>10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2547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823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2825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2958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46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146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63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663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88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12007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7589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036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F5CB4-1F12-4B4C-891B-F676007582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768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254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702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430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2383CD0-A3EA-4C1B-A865-A5D95F06E876}" type="slidenum">
              <a:rPr lang="it-IT" altLang="it-IT" smtClean="0"/>
              <a:pPr/>
              <a:t>29</a:t>
            </a:fld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660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8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4163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484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484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469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E9F9F-B442-4504-81B8-D97926002920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71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8277-84EE-4BFC-955F-05536FDEC1DF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A100-439E-4444-BF4F-E451FF0185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339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38AB-8458-4807-96E4-8666972E8941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19AE-A8CB-4A67-929A-748AE8657A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5451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861BA-D224-46D7-9CA6-4A475B8EE7EA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5BFFE-227E-45EB-BCB9-608F80CC9E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39172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556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292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871" y="0"/>
            <a:ext cx="3322789" cy="35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4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32AB-0784-40CE-A465-5FD2980C51E5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3050-B804-4F1F-BCDC-696A3E66DB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911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65F0A-4523-4F0D-ACE6-5DED82A71B15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0757B-1497-460B-9AE3-EA95AA82BB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75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5803-FA8D-48C5-9B10-0B1944A66AB9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2CF-1C07-4034-8C93-5E8295847F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0200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963F-064C-458C-BA26-A1545E81EE9F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531E5-3610-4B4F-939D-6666AA4995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0165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D9EF0-1043-47B0-AC45-82DC887C35B3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2DD39-A72B-41D4-9626-B67FEC28DAB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87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DC0DD-9850-405D-BA00-961E95B0EBA9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50C62-8C58-45D0-BD4A-62CA9F384D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696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16BB-A588-4478-87B3-EDA93D16AF12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3A890-7A3F-404F-B33C-C544716900C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42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CFA9-EDEB-499E-A879-34F6DAF6D5B0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0B8DF-83B3-40BA-83DC-3E151067BCF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867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55A76E-E7E2-4D9E-A275-A952F5709F01}" type="datetimeFigureOut">
              <a:rPr lang="it-IT"/>
              <a:pPr>
                <a:defRPr/>
              </a:pPr>
              <a:t>20/09/2017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9B9E64B-E84D-46E6-A3F3-82732FED3A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Worksheet1.xls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2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Excel_Worksheet3.xlsx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Excel_Worksheet4.xlsx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450813" y="4437140"/>
            <a:ext cx="8308845" cy="2369880"/>
          </a:xfrm>
          <a:prstGeom prst="rect">
            <a:avLst/>
          </a:prstGeom>
        </p:spPr>
        <p:txBody>
          <a:bodyPr wrap="square" lIns="36000" tIns="0" rIns="36000" bIns="0">
            <a:spAutoFit/>
          </a:bodyPr>
          <a:lstStyle/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’assistenza 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sociosanitaria a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lle 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persone non 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autosufficienti: </a:t>
            </a: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l</a:t>
            </a:r>
            <a:r>
              <a:rPr lang="it-IT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’esperienza </a:t>
            </a:r>
            <a:r>
              <a:rPr lang="it-IT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</a:rPr>
              <a:t>della Regione Lazio</a:t>
            </a:r>
            <a:endParaRPr lang="en-GB" sz="3200" b="1" dirty="0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endParaRPr lang="it-IT" sz="800" b="1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</a:endParaRPr>
          </a:p>
          <a:p>
            <a:pPr algn="ctr" defTabSz="457200" eaLnBrk="0" fontAlgn="auto" hangingPunct="0">
              <a:spcBef>
                <a:spcPts val="0"/>
              </a:spcBef>
              <a:spcAft>
                <a:spcPts val="1200"/>
              </a:spcAft>
              <a:buClr>
                <a:srgbClr val="FFC000"/>
              </a:buClr>
              <a:buSzPct val="85000"/>
              <a:defRPr/>
            </a:pPr>
            <a:r>
              <a:rPr lang="it-IT" sz="2000" i="1" kern="0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Optane" pitchFamily="2" charset="0"/>
                <a:ea typeface="+mj-ea"/>
                <a:cs typeface="+mj-cs"/>
              </a:rPr>
              <a:t>Marsiglia, 21 Settembre 2017 – V. Mantini – A. Mazzarotto</a:t>
            </a:r>
            <a:endParaRPr lang="it-IT" sz="2000" i="1" kern="0" noProof="1">
              <a:solidFill>
                <a:schemeClr val="tx1">
                  <a:lumMod val="85000"/>
                  <a:lumOff val="15000"/>
                </a:schemeClr>
              </a:solidFill>
              <a:latin typeface="Optane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34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4284663" y="1700213"/>
            <a:ext cx="12954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it-IT" altLang="it-IT" sz="200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000">
              <a:solidFill>
                <a:srgbClr val="000066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endParaRPr lang="it-IT" altLang="it-IT" sz="200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880325" y="764704"/>
            <a:ext cx="1762125" cy="1580927"/>
          </a:xfrm>
          <a:prstGeom prst="downArrowCallout">
            <a:avLst>
              <a:gd name="adj1" fmla="val 48177"/>
              <a:gd name="adj2" fmla="val 48177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Analisi bisogno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Sanitario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Sociosanitario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>
                <a:solidFill>
                  <a:srgbClr val="000066"/>
                </a:solidFill>
                <a:latin typeface="Comic Sans MS" pitchFamily="66" charset="0"/>
              </a:rPr>
              <a:t>S</a:t>
            </a: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ociale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00113" y="2499137"/>
            <a:ext cx="1762125" cy="914400"/>
          </a:xfrm>
          <a:prstGeom prst="downArrowCallout">
            <a:avLst>
              <a:gd name="adj1" fmla="val 48177"/>
              <a:gd name="adj2" fmla="val 48177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Registrazione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accesso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00113" y="3500438"/>
            <a:ext cx="1762125" cy="914400"/>
          </a:xfrm>
          <a:prstGeom prst="downArrowCallout">
            <a:avLst>
              <a:gd name="adj1" fmla="val 48177"/>
              <a:gd name="adj2" fmla="val 48177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smtClean="0">
                <a:solidFill>
                  <a:srgbClr val="000066"/>
                </a:solidFill>
                <a:latin typeface="Comic Sans MS" pitchFamily="66" charset="0"/>
              </a:rPr>
              <a:t>Informazione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smtClean="0">
                <a:solidFill>
                  <a:srgbClr val="000066"/>
                </a:solidFill>
                <a:latin typeface="Comic Sans MS" pitchFamily="66" charset="0"/>
              </a:rPr>
              <a:t>orientamento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51275" y="2852738"/>
            <a:ext cx="1728788" cy="1584325"/>
          </a:xfrm>
          <a:prstGeom prst="upArrowCallout">
            <a:avLst>
              <a:gd name="adj1" fmla="val 27280"/>
              <a:gd name="adj2" fmla="val 27280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4211638" y="1268413"/>
            <a:ext cx="1203325" cy="1368425"/>
          </a:xfrm>
          <a:prstGeom prst="rightArrowCallout">
            <a:avLst>
              <a:gd name="adj1" fmla="val 28430"/>
              <a:gd name="adj2" fmla="val 28430"/>
              <a:gd name="adj3" fmla="val 16667"/>
              <a:gd name="adj4" fmla="val 66667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smtClean="0">
                <a:solidFill>
                  <a:srgbClr val="000066"/>
                </a:solidFill>
                <a:latin typeface="Comic Sans MS" pitchFamily="66" charset="0"/>
              </a:rPr>
              <a:t>VMD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6443663" y="1125538"/>
            <a:ext cx="1912937" cy="19129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10800000">
            <a:off x="6516688" y="3789363"/>
            <a:ext cx="1912937" cy="19129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71" name="Text Box 10"/>
          <p:cNvSpPr txBox="1">
            <a:spLocks noChangeArrowheads="1"/>
          </p:cNvSpPr>
          <p:nvPr/>
        </p:nvSpPr>
        <p:spPr bwMode="auto">
          <a:xfrm>
            <a:off x="6300788" y="2817813"/>
            <a:ext cx="22955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>
                <a:solidFill>
                  <a:srgbClr val="000066"/>
                </a:solidFill>
                <a:latin typeface="Comic Sans MS" pitchFamily="66" charset="0"/>
              </a:rPr>
              <a:t>Verifica presa </a:t>
            </a:r>
          </a:p>
          <a:p>
            <a:pPr algn="ctr" eaLnBrk="1" hangingPunct="1"/>
            <a:r>
              <a:rPr lang="it-IT" altLang="it-IT" sz="2400">
                <a:solidFill>
                  <a:srgbClr val="000066"/>
                </a:solidFill>
                <a:latin typeface="Comic Sans MS" pitchFamily="66" charset="0"/>
              </a:rPr>
              <a:t>in carico, </a:t>
            </a:r>
          </a:p>
          <a:p>
            <a:pPr algn="ctr" eaLnBrk="1" hangingPunct="1"/>
            <a:r>
              <a:rPr lang="it-IT" altLang="it-IT" sz="2400">
                <a:solidFill>
                  <a:srgbClr val="000066"/>
                </a:solidFill>
                <a:latin typeface="Comic Sans MS" pitchFamily="66" charset="0"/>
              </a:rPr>
              <a:t>rivalutazione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71550" y="4699000"/>
            <a:ext cx="1657350" cy="125095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Cartella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Individuale,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err="1" smtClean="0">
                <a:solidFill>
                  <a:srgbClr val="000066"/>
                </a:solidFill>
                <a:latin typeface="Comic Sans MS" pitchFamily="66" charset="0"/>
              </a:rPr>
              <a:t>Contact</a:t>
            </a:r>
            <a:r>
              <a:rPr lang="it-IT" altLang="it-IT" kern="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dirty="0" err="1" smtClean="0">
                <a:solidFill>
                  <a:srgbClr val="000066"/>
                </a:solidFill>
                <a:latin typeface="Comic Sans MS" pitchFamily="66" charset="0"/>
              </a:rPr>
              <a:t>Assessment</a:t>
            </a:r>
            <a:endParaRPr lang="it-IT" altLang="it-IT" kern="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dirty="0" smtClean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851275" y="5013325"/>
            <a:ext cx="1800225" cy="914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smtClean="0">
                <a:solidFill>
                  <a:srgbClr val="000066"/>
                </a:solidFill>
                <a:latin typeface="Comic Sans MS" pitchFamily="66" charset="0"/>
              </a:rPr>
              <a:t>Primi interventi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kern="0" smtClean="0">
                <a:solidFill>
                  <a:srgbClr val="000066"/>
                </a:solidFill>
                <a:latin typeface="Comic Sans MS" pitchFamily="66" charset="0"/>
              </a:rPr>
              <a:t>(casi semplici)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3924300" y="3429000"/>
            <a:ext cx="16557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it-IT" altLang="it-IT">
                <a:solidFill>
                  <a:srgbClr val="000066"/>
                </a:solidFill>
                <a:latin typeface="Comic Sans MS" pitchFamily="66" charset="0"/>
              </a:rPr>
              <a:t>Segnalazione </a:t>
            </a:r>
          </a:p>
          <a:p>
            <a:pPr algn="ctr" eaLnBrk="1" hangingPunct="1"/>
            <a:r>
              <a:rPr lang="it-IT" altLang="it-IT">
                <a:solidFill>
                  <a:srgbClr val="000066"/>
                </a:solidFill>
                <a:latin typeface="Comic Sans MS" pitchFamily="66" charset="0"/>
              </a:rPr>
              <a:t>caso </a:t>
            </a:r>
          </a:p>
          <a:p>
            <a:pPr algn="ctr" eaLnBrk="1" hangingPunct="1"/>
            <a:r>
              <a:rPr lang="it-IT" altLang="it-IT">
                <a:solidFill>
                  <a:srgbClr val="000066"/>
                </a:solidFill>
                <a:latin typeface="Comic Sans MS" pitchFamily="66" charset="0"/>
              </a:rPr>
              <a:t>complesso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>
            <a:off x="2771775" y="524827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000000"/>
              </a:solidFill>
            </a:endParaRP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19663622">
            <a:off x="2700338" y="4456113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altLang="it-IT" kern="0" smtClean="0">
              <a:solidFill>
                <a:srgbClr val="000000"/>
              </a:solidFill>
            </a:endParaRPr>
          </a:p>
        </p:txBody>
      </p:sp>
      <p:sp>
        <p:nvSpPr>
          <p:cNvPr id="15377" name="Text Box 16"/>
          <p:cNvSpPr txBox="1">
            <a:spLocks noChangeArrowheads="1"/>
          </p:cNvSpPr>
          <p:nvPr/>
        </p:nvSpPr>
        <p:spPr bwMode="auto">
          <a:xfrm>
            <a:off x="821452" y="173108"/>
            <a:ext cx="74398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dirty="0" smtClean="0">
                <a:solidFill>
                  <a:schemeClr val="tx2"/>
                </a:solidFill>
                <a:latin typeface="Comic Sans MS" pitchFamily="66" charset="0"/>
              </a:rPr>
              <a:t>Punto Unico di Accesso ai servizi territoriali (PUA)</a:t>
            </a:r>
            <a:endParaRPr lang="it-IT" altLang="it-IT" sz="2400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18" name="Ovale 17"/>
          <p:cNvSpPr/>
          <p:nvPr/>
        </p:nvSpPr>
        <p:spPr>
          <a:xfrm>
            <a:off x="3748088" y="1125538"/>
            <a:ext cx="1903412" cy="172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1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318099" y="1268760"/>
            <a:ext cx="5750169" cy="3416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97100" defTabSz="449263">
              <a:lnSpc>
                <a:spcPct val="90000"/>
              </a:lnSpc>
              <a:buSzPct val="83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916209" y="1270399"/>
            <a:ext cx="7643926" cy="3921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5600" lvl="1" algn="just"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         </a:t>
            </a:r>
            <a:r>
              <a:rPr lang="it-IT" sz="2800" b="1" dirty="0">
                <a:solidFill>
                  <a:srgbClr val="0040C0"/>
                </a:solidFill>
                <a:latin typeface="Times New Roman"/>
                <a:ea typeface="Calibri"/>
              </a:rPr>
              <a:t>Il Punto Unico di Accesso (</a:t>
            </a:r>
            <a:r>
              <a:rPr lang="it-IT" sz="2800" b="1" dirty="0" smtClean="0">
                <a:solidFill>
                  <a:srgbClr val="0040C0"/>
                </a:solidFill>
                <a:latin typeface="Times New Roman"/>
                <a:ea typeface="Calibri"/>
              </a:rPr>
              <a:t>P.U.A.)</a:t>
            </a:r>
          </a:p>
          <a:p>
            <a:pPr lvl="1" algn="just">
              <a:lnSpc>
                <a:spcPct val="80000"/>
              </a:lnSpc>
              <a:spcBef>
                <a:spcPct val="20000"/>
              </a:spcBef>
              <a:buClr>
                <a:srgbClr val="1F497D">
                  <a:lumMod val="60000"/>
                  <a:lumOff val="40000"/>
                </a:srgbClr>
              </a:buClr>
              <a:defRPr/>
            </a:pPr>
            <a:r>
              <a:rPr lang="it-IT" sz="2400" dirty="0" smtClean="0">
                <a:solidFill>
                  <a:prstClr val="black"/>
                </a:solidFill>
                <a:latin typeface="Times New Roman"/>
                <a:ea typeface="Calibri"/>
              </a:rPr>
              <a:t>      </a:t>
            </a:r>
            <a:r>
              <a:rPr lang="it-IT" sz="2400" dirty="0" smtClean="0">
                <a:solidFill>
                  <a:prstClr val="black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solidFill>
                  <a:prstClr val="black"/>
                </a:solidFill>
                <a:latin typeface="Calibri"/>
                <a:ea typeface="Calibri"/>
                <a:sym typeface="Wingdings" panose="05000000000000000000" pitchFamily="2" charset="2"/>
              </a:rPr>
              <a:t>Dove il cittadino si reca in caso di bisogno</a:t>
            </a:r>
          </a:p>
          <a:p>
            <a:pPr marL="342900" lvl="0" algn="just">
              <a:spcBef>
                <a:spcPct val="20000"/>
              </a:spcBef>
              <a:defRPr/>
            </a:pPr>
            <a:r>
              <a:rPr lang="it-IT" sz="2000" dirty="0" smtClean="0">
                <a:solidFill>
                  <a:prstClr val="black"/>
                </a:solidFill>
                <a:latin typeface="Times New Roman"/>
                <a:ea typeface="Calibri"/>
              </a:rPr>
              <a:t>  </a:t>
            </a:r>
            <a:endParaRPr lang="it-IT" sz="20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342900" lvl="0" algn="just">
              <a:spcBef>
                <a:spcPct val="20000"/>
              </a:spcBef>
              <a:defRPr/>
            </a:pPr>
            <a:r>
              <a:rPr lang="it-IT" sz="2400" dirty="0">
                <a:solidFill>
                  <a:prstClr val="black"/>
                </a:solidFill>
                <a:latin typeface="Times New Roman"/>
                <a:ea typeface="Calibri"/>
              </a:rPr>
              <a:t>                         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se </a:t>
            </a: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il bisogno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Calibri"/>
              </a:rPr>
              <a:t>è</a:t>
            </a:r>
          </a:p>
          <a:p>
            <a:pPr marL="342900" lvl="0" algn="just">
              <a:spcBef>
                <a:spcPct val="20000"/>
              </a:spcBef>
              <a:defRPr/>
            </a:pPr>
            <a:endParaRPr lang="it-IT" sz="24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</a:endParaRPr>
          </a:p>
          <a:p>
            <a:pPr marL="342900" lvl="0" algn="just">
              <a:spcBef>
                <a:spcPct val="20000"/>
              </a:spcBef>
              <a:defRPr/>
            </a:pPr>
            <a:endParaRPr lang="it-IT" sz="2400" b="1" dirty="0" smtClean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</a:endParaRPr>
          </a:p>
          <a:p>
            <a:pPr marL="342900" lvl="0" algn="just">
              <a:spcBef>
                <a:spcPct val="20000"/>
              </a:spcBef>
              <a:defRPr/>
            </a:pPr>
            <a:endParaRPr lang="it-IT" sz="24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</a:endParaRPr>
          </a:p>
          <a:p>
            <a:pPr marL="342900" lvl="0" algn="just">
              <a:spcBef>
                <a:spcPct val="20000"/>
              </a:spcBef>
              <a:defRPr/>
            </a:pPr>
            <a:r>
              <a:rPr lang="it-IT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</a:rPr>
              <a:t>		         </a:t>
            </a:r>
            <a:r>
              <a:rPr lang="it-IT" sz="2400" b="1" dirty="0" smtClean="0">
                <a:latin typeface="Times New Roman"/>
                <a:ea typeface="Calibri"/>
              </a:rPr>
              <a:t>Complesso</a:t>
            </a:r>
            <a:r>
              <a:rPr lang="it-IT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/>
                <a:ea typeface="Calibri"/>
              </a:rPr>
              <a:t>	</a:t>
            </a:r>
          </a:p>
          <a:p>
            <a:pPr marL="342900" lvl="0" algn="just">
              <a:spcBef>
                <a:spcPct val="20000"/>
              </a:spcBef>
              <a:defRPr/>
            </a:pPr>
            <a:endParaRPr lang="it-IT" sz="2400" b="1" dirty="0">
              <a:solidFill>
                <a:srgbClr val="1F497D">
                  <a:lumMod val="60000"/>
                  <a:lumOff val="40000"/>
                </a:srgbClr>
              </a:solidFill>
              <a:latin typeface="Times New Roman"/>
              <a:ea typeface="Calibri"/>
            </a:endParaRPr>
          </a:p>
        </p:txBody>
      </p:sp>
      <p:cxnSp>
        <p:nvCxnSpPr>
          <p:cNvPr id="21" name="Connettore 2 20"/>
          <p:cNvCxnSpPr/>
          <p:nvPr/>
        </p:nvCxnSpPr>
        <p:spPr>
          <a:xfrm>
            <a:off x="4173186" y="2154091"/>
            <a:ext cx="0" cy="36380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H="1">
            <a:off x="2976746" y="3001715"/>
            <a:ext cx="531751" cy="36004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11"/>
          <p:cNvSpPr txBox="1">
            <a:spLocks noChangeArrowheads="1"/>
          </p:cNvSpPr>
          <p:nvPr/>
        </p:nvSpPr>
        <p:spPr bwMode="auto">
          <a:xfrm>
            <a:off x="1115616" y="3433764"/>
            <a:ext cx="179509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SEMPLICE</a:t>
            </a:r>
            <a:r>
              <a:rPr kumimoji="0" lang="en-US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(SALUTE)</a:t>
            </a:r>
          </a:p>
        </p:txBody>
      </p:sp>
      <p:cxnSp>
        <p:nvCxnSpPr>
          <p:cNvPr id="26" name="Connettore 2 25"/>
          <p:cNvCxnSpPr/>
          <p:nvPr/>
        </p:nvCxnSpPr>
        <p:spPr>
          <a:xfrm>
            <a:off x="4773645" y="2997846"/>
            <a:ext cx="418722" cy="4320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>
            <a:spLocks noChangeArrowheads="1"/>
          </p:cNvSpPr>
          <p:nvPr/>
        </p:nvSpPr>
        <p:spPr bwMode="auto">
          <a:xfrm>
            <a:off x="5117123" y="3433764"/>
            <a:ext cx="179509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SEMPLICE</a:t>
            </a:r>
            <a:r>
              <a:rPr kumimoji="0" lang="en-US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(SOCIALE)</a:t>
            </a:r>
          </a:p>
        </p:txBody>
      </p:sp>
      <p:cxnSp>
        <p:nvCxnSpPr>
          <p:cNvPr id="30" name="Connettore 4 29"/>
          <p:cNvCxnSpPr/>
          <p:nvPr/>
        </p:nvCxnSpPr>
        <p:spPr>
          <a:xfrm rot="5400000">
            <a:off x="1746213" y="4414601"/>
            <a:ext cx="557348" cy="11723"/>
          </a:xfrm>
          <a:prstGeom prst="bentConnector3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/>
          <p:nvPr/>
        </p:nvCxnSpPr>
        <p:spPr>
          <a:xfrm>
            <a:off x="6014671" y="4141788"/>
            <a:ext cx="0" cy="55734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14"/>
          <p:cNvSpPr txBox="1">
            <a:spLocks noChangeArrowheads="1"/>
          </p:cNvSpPr>
          <p:nvPr/>
        </p:nvSpPr>
        <p:spPr bwMode="auto">
          <a:xfrm>
            <a:off x="740478" y="4873626"/>
            <a:ext cx="2533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ASL</a:t>
            </a:r>
            <a:endParaRPr kumimoji="0" lang="en-US" altLang="it-IT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34" name="CasellaDiTesto 31"/>
          <p:cNvSpPr txBox="1">
            <a:spLocks noChangeArrowheads="1"/>
          </p:cNvSpPr>
          <p:nvPr/>
        </p:nvSpPr>
        <p:spPr bwMode="auto">
          <a:xfrm>
            <a:off x="4747846" y="4845050"/>
            <a:ext cx="25336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sng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COMUNE</a:t>
            </a:r>
            <a:r>
              <a:rPr kumimoji="0" lang="en-US" altLang="it-IT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</a:rPr>
              <a:t> 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-31342" y="173108"/>
            <a:ext cx="91454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it-IT" altLang="it-IT" sz="2400" dirty="0" smtClean="0">
                <a:solidFill>
                  <a:schemeClr val="tx2"/>
                </a:solidFill>
                <a:latin typeface="Comic Sans MS" pitchFamily="66" charset="0"/>
              </a:rPr>
              <a:t>Punto Unico di Accesso ai servizi territoriali (PUA): il percorso</a:t>
            </a:r>
          </a:p>
        </p:txBody>
      </p:sp>
      <p:cxnSp>
        <p:nvCxnSpPr>
          <p:cNvPr id="4" name="Connettore 2 3"/>
          <p:cNvCxnSpPr/>
          <p:nvPr/>
        </p:nvCxnSpPr>
        <p:spPr>
          <a:xfrm>
            <a:off x="4173186" y="3001715"/>
            <a:ext cx="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>
            <a:off x="4173186" y="4873626"/>
            <a:ext cx="0" cy="357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908720"/>
            <a:ext cx="8532948" cy="4688679"/>
          </a:xfrm>
          <a:prstGeom prst="rect">
            <a:avLst/>
          </a:prstGeom>
          <a:solidFill>
            <a:schemeClr val="tx2">
              <a:lumMod val="75000"/>
              <a:alpha val="16078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739204" y="2977258"/>
            <a:ext cx="1682359" cy="1655847"/>
          </a:xfrm>
          <a:prstGeom prst="rect">
            <a:avLst/>
          </a:prstGeom>
          <a:solidFill>
            <a:schemeClr val="tx2">
              <a:lumMod val="75000"/>
              <a:alpha val="16078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578268" y="2296716"/>
            <a:ext cx="2219578" cy="638004"/>
          </a:xfrm>
          <a:prstGeom prst="chevron">
            <a:avLst>
              <a:gd name="adj" fmla="val 24491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 Valutazione </a:t>
            </a:r>
          </a:p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multidimensionale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3419872" y="1340768"/>
            <a:ext cx="2664296" cy="576263"/>
          </a:xfrm>
          <a:prstGeom prst="chevron">
            <a:avLst>
              <a:gd name="adj" fmla="val 23598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Gotham Light" panose="02000603030000020004" pitchFamily="2" charset="0"/>
              </a:rPr>
              <a:t>INQUADRAMENTO</a:t>
            </a:r>
          </a:p>
        </p:txBody>
      </p:sp>
      <p:sp>
        <p:nvSpPr>
          <p:cNvPr id="9" name="AutoShape 25"/>
          <p:cNvSpPr>
            <a:spLocks noChangeArrowheads="1"/>
          </p:cNvSpPr>
          <p:nvPr/>
        </p:nvSpPr>
        <p:spPr bwMode="auto">
          <a:xfrm>
            <a:off x="486015" y="2303677"/>
            <a:ext cx="2285760" cy="631042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Dimissioni concordate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461703" y="1340769"/>
            <a:ext cx="2524386" cy="576263"/>
          </a:xfrm>
          <a:prstGeom prst="chevron">
            <a:avLst>
              <a:gd name="adj" fmla="val 23598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Gotham Light" panose="02000603030000020004" pitchFamily="2" charset="0"/>
              </a:rPr>
              <a:t>ACCESSO ASSISTITO</a:t>
            </a:r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auto">
          <a:xfrm rot="5400000">
            <a:off x="2808560" y="3403602"/>
            <a:ext cx="576262" cy="214313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outerShdw dist="91581" dir="3378596" algn="ctr" rotWithShape="0">
              <a:srgbClr val="003366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>
              <a:latin typeface="Gotham Light" panose="02000603030000020004" pitchFamily="2" charset="0"/>
            </a:endParaRPr>
          </a:p>
        </p:txBody>
      </p:sp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5484767" y="4279028"/>
            <a:ext cx="647700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46800" rIns="18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>
                <a:latin typeface="Gotham Light" panose="02000603030000020004" pitchFamily="2" charset="0"/>
              </a:rPr>
              <a:t>S</a:t>
            </a:r>
            <a:r>
              <a:rPr lang="it-IT" sz="1000" dirty="0" smtClean="0">
                <a:latin typeface="Gotham Light" panose="02000603030000020004" pitchFamily="2" charset="0"/>
              </a:rPr>
              <a:t>VAM </a:t>
            </a:r>
            <a:r>
              <a:rPr lang="it-IT" sz="1000" dirty="0">
                <a:latin typeface="Gotham Light" panose="02000603030000020004" pitchFamily="2" charset="0"/>
              </a:rPr>
              <a:t>Di</a:t>
            </a:r>
          </a:p>
        </p:txBody>
      </p:sp>
      <p:sp>
        <p:nvSpPr>
          <p:cNvPr id="13" name="Text Box 37"/>
          <p:cNvSpPr txBox="1">
            <a:spLocks noChangeArrowheads="1"/>
          </p:cNvSpPr>
          <p:nvPr/>
        </p:nvSpPr>
        <p:spPr bwMode="auto">
          <a:xfrm>
            <a:off x="3802899" y="3396358"/>
            <a:ext cx="894959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dirty="0" smtClean="0">
                <a:latin typeface="Gotham Light" panose="02000603030000020004" pitchFamily="2" charset="0"/>
              </a:rPr>
              <a:t>Contact Assessment</a:t>
            </a:r>
            <a:endParaRPr lang="it-IT" sz="1000" dirty="0">
              <a:latin typeface="Gotham Light" panose="02000603030000020004" pitchFamily="2" charset="0"/>
            </a:endParaRPr>
          </a:p>
        </p:txBody>
      </p:sp>
      <p:sp>
        <p:nvSpPr>
          <p:cNvPr id="14" name="AutoShape 25"/>
          <p:cNvSpPr>
            <a:spLocks noChangeArrowheads="1"/>
          </p:cNvSpPr>
          <p:nvPr/>
        </p:nvSpPr>
        <p:spPr bwMode="auto">
          <a:xfrm>
            <a:off x="492125" y="3167773"/>
            <a:ext cx="2279650" cy="631042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MMG/PLS</a:t>
            </a:r>
          </a:p>
        </p:txBody>
      </p:sp>
      <p:sp>
        <p:nvSpPr>
          <p:cNvPr id="15" name="AutoShape 25"/>
          <p:cNvSpPr>
            <a:spLocks noChangeArrowheads="1"/>
          </p:cNvSpPr>
          <p:nvPr/>
        </p:nvSpPr>
        <p:spPr bwMode="auto">
          <a:xfrm>
            <a:off x="492125" y="4103877"/>
            <a:ext cx="2279650" cy="631042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PUA</a:t>
            </a:r>
          </a:p>
        </p:txBody>
      </p:sp>
      <p:pic>
        <p:nvPicPr>
          <p:cNvPr id="16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662911"/>
            <a:ext cx="180795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6" descr="docum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019675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6" descr="docum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77134" y="2968181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6" descr="docum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8964" y="382624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6" descr="docum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8884" y="3811714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3739204" y="4230814"/>
            <a:ext cx="894959" cy="4022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dirty="0" smtClean="0">
                <a:latin typeface="Gotham Light" panose="02000603030000020004" pitchFamily="2" charset="0"/>
              </a:rPr>
              <a:t>Palliative Care</a:t>
            </a:r>
            <a:endParaRPr lang="it-IT" sz="1000" dirty="0">
              <a:latin typeface="Gotham Light" panose="02000603030000020004" pitchFamily="2" charset="0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4613145" y="4308758"/>
            <a:ext cx="894959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000" dirty="0" smtClean="0">
                <a:latin typeface="Gotham Light" panose="02000603030000020004" pitchFamily="2" charset="0"/>
              </a:rPr>
              <a:t>Home Care</a:t>
            </a:r>
            <a:endParaRPr lang="it-IT" sz="1000" dirty="0">
              <a:latin typeface="Gotham Light" panose="02000603030000020004" pitchFamily="2" charset="0"/>
            </a:endParaRPr>
          </a:p>
        </p:txBody>
      </p:sp>
      <p:pic>
        <p:nvPicPr>
          <p:cNvPr id="23" name="Picture 36" descr="documen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798815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7"/>
          <p:cNvSpPr txBox="1">
            <a:spLocks noChangeArrowheads="1"/>
          </p:cNvSpPr>
          <p:nvPr/>
        </p:nvSpPr>
        <p:spPr bwMode="auto">
          <a:xfrm>
            <a:off x="4572000" y="3406596"/>
            <a:ext cx="894959" cy="2484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18000" tIns="46800" rIns="18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000" dirty="0" smtClean="0">
                <a:latin typeface="Gotham Light" panose="02000603030000020004" pitchFamily="2" charset="0"/>
              </a:rPr>
              <a:t>LTCF</a:t>
            </a:r>
            <a:endParaRPr lang="it-IT" sz="1000" dirty="0">
              <a:latin typeface="Gotham Light" panose="02000603030000020004" pitchFamily="2" charset="0"/>
            </a:endParaRPr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300192" y="1340769"/>
            <a:ext cx="2520280" cy="576262"/>
          </a:xfrm>
          <a:prstGeom prst="chevron">
            <a:avLst>
              <a:gd name="adj" fmla="val 23598"/>
            </a:avLst>
          </a:prstGeom>
          <a:solidFill>
            <a:schemeClr val="tx2">
              <a:lumMod val="75000"/>
            </a:schemeClr>
          </a:soli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/>
        </p:spPr>
        <p:txBody>
          <a:bodyPr anchor="ctr"/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Gotham Light" panose="02000603030000020004" pitchFamily="2" charset="0"/>
              </a:rPr>
              <a:t>EROGAZIONE E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Gotham Light" panose="02000603030000020004" pitchFamily="2" charset="0"/>
              </a:rPr>
              <a:t>MONITORAGGIO</a:t>
            </a: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361074" y="2296715"/>
            <a:ext cx="2295783" cy="644966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Assistenza Domiciliare</a:t>
            </a: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6371801" y="3124458"/>
            <a:ext cx="2285056" cy="651653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Assistenza residenziale</a:t>
            </a:r>
          </a:p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 - semiresidenziale</a:t>
            </a:r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6361074" y="3971136"/>
            <a:ext cx="2295783" cy="644966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Hospice</a:t>
            </a:r>
          </a:p>
        </p:txBody>
      </p:sp>
      <p:sp>
        <p:nvSpPr>
          <p:cNvPr id="29" name="AutoShape 25"/>
          <p:cNvSpPr>
            <a:spLocks noChangeArrowheads="1"/>
          </p:cNvSpPr>
          <p:nvPr/>
        </p:nvSpPr>
        <p:spPr bwMode="auto">
          <a:xfrm>
            <a:off x="6371801" y="4762893"/>
            <a:ext cx="2274328" cy="648072"/>
          </a:xfrm>
          <a:prstGeom prst="chevron">
            <a:avLst>
              <a:gd name="adj" fmla="val 24508"/>
            </a:avLst>
          </a:prstGeom>
          <a:solidFill>
            <a:schemeClr val="bg1"/>
          </a:solidFill>
          <a:ln w="28575" algn="ctr">
            <a:solidFill>
              <a:schemeClr val="tx2">
                <a:lumMod val="75000"/>
              </a:schemeClr>
            </a:solidFill>
            <a:round/>
            <a:headEnd/>
            <a:tailEnd/>
          </a:ln>
          <a:effectLst>
            <a:outerShdw dist="10795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>
              <a:buClr>
                <a:srgbClr val="28506E"/>
              </a:buClr>
              <a:buFont typeface="Arial" pitchFamily="34" charset="0"/>
              <a:buNone/>
            </a:pPr>
            <a:r>
              <a:rPr lang="it-IT" sz="1400" dirty="0">
                <a:latin typeface="Gotham Light" panose="02000603030000020004" pitchFamily="2" charset="0"/>
              </a:rPr>
              <a:t>Riabilitativa</a:t>
            </a:r>
          </a:p>
        </p:txBody>
      </p:sp>
      <p:sp>
        <p:nvSpPr>
          <p:cNvPr id="30" name="AutoShape 35"/>
          <p:cNvSpPr>
            <a:spLocks noChangeArrowheads="1"/>
          </p:cNvSpPr>
          <p:nvPr/>
        </p:nvSpPr>
        <p:spPr bwMode="auto">
          <a:xfrm rot="5400000">
            <a:off x="5831185" y="3259710"/>
            <a:ext cx="576262" cy="214313"/>
          </a:xfrm>
          <a:prstGeom prst="triangle">
            <a:avLst>
              <a:gd name="adj" fmla="val 50000"/>
            </a:avLst>
          </a:prstGeom>
          <a:solidFill>
            <a:srgbClr val="C0C0C0"/>
          </a:solidFill>
          <a:ln w="9525" algn="ctr">
            <a:noFill/>
            <a:miter lim="800000"/>
            <a:headEnd/>
            <a:tailEnd/>
          </a:ln>
          <a:effectLst>
            <a:outerShdw dist="91581" dir="3378596" algn="ctr" rotWithShape="0">
              <a:srgbClr val="003366">
                <a:alpha val="50000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defRPr/>
            </a:pPr>
            <a:endParaRPr lang="it-IT">
              <a:latin typeface="Gotham Light" panose="02000603030000020004" pitchFamily="2" charset="0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539552" y="286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Il Sistema Informativo Assistenza Territoriale (SIAT):  Inquadramento </a:t>
            </a:r>
            <a:r>
              <a:rPr lang="it-IT" sz="2000" dirty="0">
                <a:solidFill>
                  <a:srgbClr val="1F497D"/>
                </a:solidFill>
                <a:latin typeface="Comic Sans MS" panose="030F0702030302020204" pitchFamily="66" charset="0"/>
              </a:rPr>
              <a:t>generale</a:t>
            </a:r>
          </a:p>
        </p:txBody>
      </p:sp>
    </p:spTree>
    <p:extLst>
      <p:ext uri="{BB962C8B-B14F-4D97-AF65-F5344CB8AC3E}">
        <p14:creationId xmlns:p14="http://schemas.microsoft.com/office/powerpoint/2010/main" val="212827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360526"/>
              </p:ext>
            </p:extLst>
          </p:nvPr>
        </p:nvGraphicFramePr>
        <p:xfrm>
          <a:off x="846137" y="1340768"/>
          <a:ext cx="7641553" cy="3104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Foglio di lavoro" r:id="rId6" imgW="6400981" imgH="2600238" progId="Excel.Sheet.12">
                  <p:embed/>
                </p:oleObj>
              </mc:Choice>
              <mc:Fallback>
                <p:oleObj name="Foglio di lavoro" r:id="rId6" imgW="6400981" imgH="26002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6137" y="1340768"/>
                        <a:ext cx="7641553" cy="31043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511956" y="5081475"/>
            <a:ext cx="612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2,5 % popolazione &gt; 75 anni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62167" y="33265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Assistenza residenziale a persone non autosufficienti anche anziane</a:t>
            </a:r>
          </a:p>
        </p:txBody>
      </p:sp>
    </p:spTree>
    <p:extLst>
      <p:ext uri="{BB962C8B-B14F-4D97-AF65-F5344CB8AC3E}">
        <p14:creationId xmlns:p14="http://schemas.microsoft.com/office/powerpoint/2010/main" val="20138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23897"/>
              </p:ext>
            </p:extLst>
          </p:nvPr>
        </p:nvGraphicFramePr>
        <p:xfrm>
          <a:off x="1985962" y="476672"/>
          <a:ext cx="517207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9" name="Foglio di lavoro" r:id="rId6" imgW="5172013" imgH="4752893" progId="Excel.Sheet.12">
                  <p:embed/>
                </p:oleObj>
              </mc:Choice>
              <mc:Fallback>
                <p:oleObj name="Foglio di lavoro" r:id="rId6" imgW="5172013" imgH="47528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5962" y="476672"/>
                        <a:ext cx="5172075" cy="475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84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395380"/>
              </p:ext>
            </p:extLst>
          </p:nvPr>
        </p:nvGraphicFramePr>
        <p:xfrm>
          <a:off x="357187" y="260648"/>
          <a:ext cx="8429625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3" name="Foglio di lavoro" r:id="rId6" imgW="8429484" imgH="5581588" progId="Excel.Sheet.12">
                  <p:embed/>
                </p:oleObj>
              </mc:Choice>
              <mc:Fallback>
                <p:oleObj name="Foglio di lavoro" r:id="rId6" imgW="8429484" imgH="558158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187" y="260648"/>
                        <a:ext cx="8429625" cy="558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95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48321"/>
              </p:ext>
            </p:extLst>
          </p:nvPr>
        </p:nvGraphicFramePr>
        <p:xfrm>
          <a:off x="1352550" y="188640"/>
          <a:ext cx="6438900" cy="530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9" name="Foglio di lavoro" r:id="rId6" imgW="6438968" imgH="5305597" progId="Excel.Sheet.12">
                  <p:embed/>
                </p:oleObj>
              </mc:Choice>
              <mc:Fallback>
                <p:oleObj name="Foglio di lavoro" r:id="rId6" imgW="6438968" imgH="53055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2550" y="188640"/>
                        <a:ext cx="6438900" cy="5305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1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539552" y="21172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1F497D"/>
                </a:solidFill>
                <a:latin typeface="Comic Sans MS" panose="030F0702030302020204" pitchFamily="66" charset="0"/>
              </a:rPr>
              <a:t>O</a:t>
            </a:r>
            <a:r>
              <a:rPr lang="it-IT" sz="28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fferta di posti semi residenziali e offerta centri diurni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3068960"/>
            <a:ext cx="4903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Offerta centri diurni sociali: 911</a:t>
            </a:r>
            <a:endParaRPr lang="it-IT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50860" y="2230349"/>
            <a:ext cx="73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Offerta posti semiresidenziali mantenimento: 81</a:t>
            </a:r>
          </a:p>
        </p:txBody>
      </p:sp>
    </p:spTree>
    <p:extLst>
      <p:ext uri="{BB962C8B-B14F-4D97-AF65-F5344CB8AC3E}">
        <p14:creationId xmlns:p14="http://schemas.microsoft.com/office/powerpoint/2010/main" val="20801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46697" y="2863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Assistenza Domiciliare Integrata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40" y="1556792"/>
            <a:ext cx="6897119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74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863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Assistenza Domiciliare Integrata</a:t>
            </a: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6682615" cy="37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8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615" y="116632"/>
            <a:ext cx="86407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it-IT" altLang="it-IT" sz="2800" dirty="0" smtClean="0">
                <a:solidFill>
                  <a:schemeClr val="tx2"/>
                </a:solidFill>
                <a:latin typeface="Comic Sans MS" pitchFamily="66" charset="0"/>
              </a:rPr>
              <a:t>Profilo demografico</a:t>
            </a:r>
          </a:p>
          <a:p>
            <a:pPr algn="ctr"/>
            <a:endParaRPr lang="it-IT" altLang="it-IT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3312338" cy="4480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455114" y="1268760"/>
            <a:ext cx="5797406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762" eaLnBrk="1" hangingPunct="1">
              <a:lnSpc>
                <a:spcPct val="90000"/>
              </a:lnSpc>
              <a:buSzPct val="91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sz="2400" b="1" dirty="0">
              <a:solidFill>
                <a:srgbClr val="0040C0"/>
              </a:solidFill>
              <a:latin typeface="Optane" pitchFamily="2" charset="0"/>
              <a:ea typeface="Microsoft YaHei" charset="-122"/>
            </a:endParaRPr>
          </a:p>
          <a:p>
            <a:pPr marL="4762" eaLnBrk="1" hangingPunct="1">
              <a:lnSpc>
                <a:spcPct val="90000"/>
              </a:lnSpc>
              <a:buSzPct val="91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Popolazione Residente Regione Lazio</a:t>
            </a:r>
            <a:r>
              <a:rPr lang="it-IT" b="1" dirty="0">
                <a:solidFill>
                  <a:srgbClr val="000066"/>
                </a:solidFill>
                <a:latin typeface="Calibri" charset="0"/>
                <a:ea typeface="Microsoft YaHei" charset="-122"/>
              </a:rPr>
              <a:t>:  </a:t>
            </a:r>
            <a:r>
              <a:rPr lang="it-IT" b="1" dirty="0">
                <a:solidFill>
                  <a:srgbClr val="0040C0"/>
                </a:solidFill>
                <a:latin typeface="Calibri" charset="0"/>
                <a:ea typeface="Microsoft YaHei" charset="-122"/>
              </a:rPr>
              <a:t>5.892.425</a:t>
            </a:r>
          </a:p>
          <a:p>
            <a:pPr marL="290512" indent="-285750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buFont typeface="Wingdings" panose="05000000000000000000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dirty="0" smtClean="0">
              <a:solidFill>
                <a:srgbClr val="000066"/>
              </a:solidFill>
              <a:latin typeface="Calibri" charset="0"/>
              <a:ea typeface="Microsoft YaHei" charset="-122"/>
            </a:endParaRPr>
          </a:p>
          <a:p>
            <a:pPr marL="290512" indent="-285750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buFont typeface="Wingdings" panose="05000000000000000000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PIL </a:t>
            </a:r>
            <a:r>
              <a:rPr lang="it-IT" b="1" dirty="0" err="1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procapite</a:t>
            </a:r>
            <a:r>
              <a:rPr lang="it-IT" b="1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 : </a:t>
            </a:r>
            <a:r>
              <a:rPr lang="it-IT" dirty="0" smtClean="0">
                <a:solidFill>
                  <a:srgbClr val="000066"/>
                </a:solidFill>
                <a:latin typeface="Calibri"/>
                <a:ea typeface="Microsoft YaHei" charset="-122"/>
              </a:rPr>
              <a:t>€ 31.000,00</a:t>
            </a:r>
          </a:p>
          <a:p>
            <a:pPr marL="4762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dirty="0">
              <a:solidFill>
                <a:srgbClr val="000066"/>
              </a:solidFill>
              <a:latin typeface="Calibri" charset="0"/>
              <a:ea typeface="Microsoft YaHei" charset="-122"/>
            </a:endParaRPr>
          </a:p>
          <a:p>
            <a:pPr marL="347662" indent="-342900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buFont typeface="Wingdings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it-IT" b="1" dirty="0">
                <a:solidFill>
                  <a:srgbClr val="000066"/>
                </a:solidFill>
                <a:latin typeface="Calibri" charset="0"/>
                <a:ea typeface="Microsoft YaHei" charset="-122"/>
              </a:rPr>
              <a:t>Abitanti  65+ :  </a:t>
            </a:r>
            <a:r>
              <a:rPr lang="it-IT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1.218.458 (20,7 %)</a:t>
            </a:r>
            <a:endParaRPr lang="it-IT" dirty="0">
              <a:solidFill>
                <a:srgbClr val="000066"/>
              </a:solidFill>
              <a:latin typeface="Calibri" charset="0"/>
              <a:ea typeface="Microsoft YaHei" charset="-122"/>
            </a:endParaRPr>
          </a:p>
          <a:p>
            <a:pPr marL="347662" indent="-342900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buFont typeface="Wingdings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sz="1600" dirty="0">
              <a:solidFill>
                <a:srgbClr val="000066"/>
              </a:solidFill>
              <a:latin typeface="Calibri" charset="0"/>
              <a:ea typeface="Microsoft YaHei" charset="-122"/>
            </a:endParaRPr>
          </a:p>
          <a:p>
            <a:pPr marL="347662" indent="-342900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buFont typeface="Wingdings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it-IT" b="1" dirty="0">
                <a:solidFill>
                  <a:srgbClr val="000066"/>
                </a:solidFill>
                <a:latin typeface="Calibri" charset="0"/>
                <a:ea typeface="Microsoft YaHei" charset="-122"/>
              </a:rPr>
              <a:t>Abitanti 75+ </a:t>
            </a:r>
            <a:r>
              <a:rPr lang="it-IT" b="1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 : </a:t>
            </a:r>
            <a:r>
              <a:rPr lang="it-IT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607.560 (10,3%)</a:t>
            </a:r>
          </a:p>
          <a:p>
            <a:pPr marL="4762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dirty="0">
              <a:solidFill>
                <a:srgbClr val="000066"/>
              </a:solidFill>
              <a:latin typeface="Calibri" charset="0"/>
              <a:ea typeface="Microsoft YaHei" charset="-122"/>
            </a:endParaRPr>
          </a:p>
          <a:p>
            <a:pPr marL="347662" indent="-342900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buFont typeface="Wingdings" pitchFamily="2" charset="2"/>
              <a:buChar char="Ø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it-IT" b="1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Popolazione che percepisce			               		 indennità di accompagnamento : </a:t>
            </a:r>
            <a:r>
              <a:rPr lang="it-IT" dirty="0" smtClean="0">
                <a:solidFill>
                  <a:srgbClr val="000066"/>
                </a:solidFill>
                <a:latin typeface="Calibri" charset="0"/>
                <a:ea typeface="Microsoft YaHei" charset="-122"/>
              </a:rPr>
              <a:t>225.964 (3,8%)</a:t>
            </a:r>
          </a:p>
          <a:p>
            <a:pPr marL="4762" defTabSz="449263" eaLnBrk="1" hangingPunct="1">
              <a:lnSpc>
                <a:spcPct val="90000"/>
              </a:lnSpc>
              <a:spcAft>
                <a:spcPts val="600"/>
              </a:spcAft>
              <a:buSzPct val="91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endParaRPr lang="it-IT" dirty="0">
              <a:solidFill>
                <a:srgbClr val="1F497D">
                  <a:lumMod val="75000"/>
                </a:srgbClr>
              </a:solidFill>
              <a:latin typeface="Calibri"/>
            </a:endParaRPr>
          </a:p>
          <a:p>
            <a:pPr marL="197100" defTabSz="449263" eaLnBrk="1" hangingPunct="1">
              <a:lnSpc>
                <a:spcPct val="90000"/>
              </a:lnSpc>
              <a:buSzPct val="8300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/>
            </a:pPr>
            <a:r>
              <a:rPr lang="it-IT" dirty="0" smtClean="0">
                <a:solidFill>
                  <a:srgbClr val="1F497D">
                    <a:lumMod val="75000"/>
                  </a:srgbClr>
                </a:solidFill>
                <a:latin typeface="Calibri"/>
              </a:rPr>
              <a:t>                                                                        DATI ISTAT, 2015</a:t>
            </a:r>
            <a:endParaRPr lang="it-IT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528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752489" y="184427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Livelli massimi di finanziamento per disabilità, non autosufficienza, cure terminali e salute mentale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4" y="1412776"/>
            <a:ext cx="7806112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76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8636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Assistenza Domiciliare Integrata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39" y="836712"/>
            <a:ext cx="4256283" cy="39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80" y="4959216"/>
            <a:ext cx="6762000" cy="8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4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196752"/>
            <a:ext cx="8441553" cy="51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Il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FONDO PER LA NON AUTOSUFFICIENZA,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istituito dal governo nel 2006, viene ripartito tra le Regioni per sostenere i servizi socio-assistenziali a supporto ed integrazione di quelli sanitari.</a:t>
            </a: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Nel 2016 le risorse assegnate alla Regione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L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azio sono state 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sym typeface="Wingdings" panose="05000000000000000000" pitchFamily="2" charset="2"/>
              </a:rPr>
              <a:t>€ 35.217.000,00</a:t>
            </a: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  <a:latin typeface="Calibri"/>
              <a:ea typeface="Calibri"/>
              <a:sym typeface="Wingdings" panose="05000000000000000000" pitchFamily="2" charset="2"/>
            </a:endParaRP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 Attraverso la programmazione dei distretti socio-sanitari, con queste risorse sono stati finanziati:</a:t>
            </a:r>
          </a:p>
          <a:p>
            <a:pPr marL="688500" lvl="1" indent="-342900" algn="just" eaLnBrk="1" hangingPunct="1">
              <a:buClr>
                <a:srgbClr val="1F497D">
                  <a:lumMod val="60000"/>
                  <a:lumOff val="40000"/>
                </a:srgbClr>
              </a:buClr>
              <a:buFontTx/>
              <a:buChar char="-"/>
              <a:defRPr/>
            </a:pPr>
            <a:r>
              <a:rPr kumimoji="0" lang="it-IT" altLang="it-IT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ASSISTENZA DOMICILARE DIRETTA </a:t>
            </a:r>
            <a:r>
              <a:rPr kumimoji="0" lang="it-IT" altLang="it-IT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(professionale)</a:t>
            </a:r>
          </a:p>
          <a:p>
            <a:pPr marL="688500" lvl="1" indent="-342900" algn="just" eaLnBrk="1" hangingPunct="1">
              <a:buClr>
                <a:srgbClr val="1F497D">
                  <a:lumMod val="60000"/>
                  <a:lumOff val="40000"/>
                </a:srgbClr>
              </a:buClr>
              <a:buFontTx/>
              <a:buChar char="-"/>
              <a:defRPr/>
            </a:pPr>
            <a:r>
              <a:rPr lang="it-IT" altLang="it-IT" sz="2000" dirty="0" smtClean="0">
                <a:solidFill>
                  <a:srgbClr val="0040C0"/>
                </a:solidFill>
                <a:latin typeface="Calibri"/>
                <a:sym typeface="Wingdings" panose="05000000000000000000" pitchFamily="2" charset="2"/>
              </a:rPr>
              <a:t>ASSISTENZA DOMICILIARE INDIRETTA </a:t>
            </a:r>
            <a:r>
              <a:rPr lang="it-IT" altLang="it-IT" sz="2000" dirty="0" smtClean="0">
                <a:solidFill>
                  <a:schemeClr val="tx2">
                    <a:lumMod val="75000"/>
                  </a:schemeClr>
                </a:solidFill>
                <a:latin typeface="Calibri"/>
                <a:sym typeface="Wingdings" panose="05000000000000000000" pitchFamily="2" charset="2"/>
              </a:rPr>
              <a:t>(assunzione di assistenti familiari)</a:t>
            </a:r>
          </a:p>
          <a:p>
            <a:pPr marL="688500" lvl="1" indent="-342900" algn="just" eaLnBrk="1" hangingPunct="1">
              <a:buClr>
                <a:srgbClr val="1F497D">
                  <a:lumMod val="60000"/>
                  <a:lumOff val="40000"/>
                </a:srgbClr>
              </a:buClr>
              <a:buFontTx/>
              <a:buChar char="-"/>
              <a:defRPr/>
            </a:pPr>
            <a:r>
              <a:rPr kumimoji="0" lang="it-IT" altLang="it-IT" sz="2000" i="0" u="none" strike="noStrike" kern="1200" cap="none" spc="0" normalizeH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FORMAZIONE DEI CARGIVER FAMILIARI</a:t>
            </a:r>
          </a:p>
          <a:p>
            <a:pPr marL="688500" lvl="1" indent="-342900" algn="just" eaLnBrk="1" hangingPunct="1">
              <a:buClr>
                <a:srgbClr val="1F497D">
                  <a:lumMod val="60000"/>
                  <a:lumOff val="40000"/>
                </a:srgbClr>
              </a:buClr>
              <a:buFontTx/>
              <a:buChar char="-"/>
              <a:defRPr/>
            </a:pPr>
            <a:r>
              <a:rPr lang="it-IT" altLang="it-IT" sz="2000" dirty="0" smtClean="0">
                <a:solidFill>
                  <a:srgbClr val="0040C0"/>
                </a:solidFill>
                <a:latin typeface="Calibri"/>
                <a:sym typeface="Wingdings" panose="05000000000000000000" pitchFamily="2" charset="2"/>
              </a:rPr>
              <a:t>CENTRI DIURNI</a:t>
            </a:r>
          </a:p>
          <a:p>
            <a:pPr marL="688500" lvl="1" indent="-342900" algn="just" eaLnBrk="1" hangingPunct="1">
              <a:buClr>
                <a:srgbClr val="1F497D">
                  <a:lumMod val="60000"/>
                  <a:lumOff val="40000"/>
                </a:srgbClr>
              </a:buClr>
              <a:buFontTx/>
              <a:buChar char="-"/>
              <a:defRPr/>
            </a:pPr>
            <a:r>
              <a:rPr kumimoji="0" lang="it-IT" altLang="it-IT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ACQUISTO</a:t>
            </a:r>
            <a:r>
              <a:rPr kumimoji="0" lang="it-IT" altLang="it-IT" sz="2000" i="0" u="none" strike="noStrike" kern="1200" cap="none" spc="0" normalizeH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 DI AUSILI PER LA DISABILITA’ GRAVISSIMA </a:t>
            </a:r>
            <a:r>
              <a:rPr kumimoji="0" lang="it-IT" altLang="it-IT" sz="200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sym typeface="Wingdings" panose="05000000000000000000" pitchFamily="2" charset="2"/>
              </a:rPr>
              <a:t>(SLA)</a:t>
            </a:r>
            <a:endParaRPr kumimoji="0" lang="it-IT" altLang="it-IT" sz="200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2391" y="22527"/>
            <a:ext cx="9036496" cy="1008112"/>
          </a:xfrm>
        </p:spPr>
        <p:txBody>
          <a:bodyPr/>
          <a:lstStyle/>
          <a:p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Le risorse di origine sociale</a:t>
            </a:r>
            <a:endParaRPr lang="it-IT" sz="28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25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8636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Tariffe assistenza residenziale e semiresidenziale: intensivo, estensivo e mantenimento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702054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196752"/>
            <a:ext cx="8441553" cy="5163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5600" marR="0" lvl="1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Calibri"/>
                <a:cs typeface="+mn-cs"/>
                <a:sym typeface="Wingdings" panose="05000000000000000000" pitchFamily="2" charset="2"/>
              </a:rPr>
              <a:t>Le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Calibri"/>
                <a:cs typeface="+mn-cs"/>
                <a:sym typeface="Wingdings" panose="05000000000000000000" pitchFamily="2" charset="2"/>
              </a:rPr>
              <a:t>NORME NAZIONALI </a:t>
            </a:r>
            <a:r>
              <a:rPr kumimoji="0" 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Calibri"/>
                <a:cs typeface="+mn-cs"/>
                <a:sym typeface="Wingdings" panose="05000000000000000000" pitchFamily="2" charset="2"/>
              </a:rPr>
              <a:t>prevedono che il cittadino contribuisca con una quota al costo delle prestazioni sociali e sociosanitarie</a:t>
            </a:r>
            <a:r>
              <a:rPr kumimoji="0" 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Calibri"/>
                <a:cs typeface="+mn-cs"/>
                <a:sym typeface="Wingdings" panose="05000000000000000000" pitchFamily="2" charset="2"/>
              </a:rPr>
              <a:t> in ragione delle proprie possibilità economiche</a:t>
            </a:r>
            <a:r>
              <a:rPr kumimoji="0" lang="it-IT" sz="24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Calibri"/>
                <a:cs typeface="+mn-cs"/>
                <a:sym typeface="Wingdings" panose="05000000000000000000" pitchFamily="2" charset="2"/>
              </a:rPr>
              <a:t>. </a:t>
            </a:r>
          </a:p>
          <a:p>
            <a:pPr marL="345600" marR="0" lvl="1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 typeface="Arial" charset="0"/>
              <a:buNone/>
              <a:tabLst/>
              <a:defRPr/>
            </a:pPr>
            <a:r>
              <a:rPr lang="it-IT" sz="2000" dirty="0" smtClean="0">
                <a:solidFill>
                  <a:srgbClr val="C00000"/>
                </a:solidFill>
                <a:ea typeface="Calibri"/>
                <a:sym typeface="Wingdings" panose="05000000000000000000" pitchFamily="2" charset="2"/>
              </a:rPr>
              <a:t>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 L’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ISEE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(Indicatore della Situazione Economica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Equivalente) è uno strumento di misurazione nazionale che tiene conto degli aspetti di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REDDITO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,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PATRIMONIO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,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COMPOSIZIONE DEL NUCLEO </a:t>
            </a:r>
            <a:r>
              <a:rPr lang="it-IT" sz="2000" dirty="0" smtClean="0">
                <a:solidFill>
                  <a:schemeClr val="tx2">
                    <a:lumMod val="75000"/>
                  </a:schemeClr>
                </a:solidFill>
                <a:ea typeface="Calibri"/>
                <a:sym typeface="Wingdings" panose="05000000000000000000" pitchFamily="2" charset="2"/>
              </a:rPr>
              <a:t>e presenza di bambini o persone disabili tra i familiari.</a:t>
            </a:r>
          </a:p>
          <a:p>
            <a:pPr marL="345600" marR="0" lvl="1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>
                  <a:lumMod val="60000"/>
                  <a:lumOff val="40000"/>
                </a:srgbClr>
              </a:buClr>
              <a:buSzTx/>
              <a:buFont typeface="Arial" charset="0"/>
              <a:buNone/>
              <a:tabLst/>
              <a:defRPr/>
            </a:pPr>
            <a:endParaRPr lang="it-IT" sz="2000" dirty="0">
              <a:solidFill>
                <a:schemeClr val="tx2">
                  <a:lumMod val="75000"/>
                </a:schemeClr>
              </a:solidFill>
              <a:ea typeface="Calibri"/>
            </a:endParaRPr>
          </a:p>
          <a:p>
            <a:pPr marL="34290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 Regioni (o i Comuni) fissano le </a:t>
            </a:r>
            <a:r>
              <a:rPr kumimoji="0" lang="it-IT" alt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TARIFFE</a:t>
            </a:r>
            <a:r>
              <a:rPr kumimoji="0" lang="it-IT" altLang="it-IT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dei servizi e definiscono                                i </a:t>
            </a:r>
            <a:r>
              <a:rPr kumimoji="0" lang="it-IT" altLang="it-IT" sz="2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livelli</a:t>
            </a:r>
            <a:r>
              <a:rPr kumimoji="0" lang="it-IT" altLang="it-IT" sz="2000" b="0" i="1" u="none" strike="noStrike" kern="1200" cap="none" spc="0" normalizeH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 compartecipazione</a:t>
            </a:r>
            <a:r>
              <a:rPr kumimoji="0" lang="it-IT" altLang="it-IT" sz="2000" b="0" i="0" u="none" strike="noStrike" kern="1200" cap="none" spc="0" normalizeH="0" noProof="0" dirty="0" smtClean="0">
                <a:ln>
                  <a:noFill/>
                </a:ln>
                <a:solidFill>
                  <a:srgbClr val="004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alt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 servizi:</a:t>
            </a:r>
          </a:p>
          <a:p>
            <a:pPr marL="685800" algn="just" eaLnBrk="1" hangingPunct="1">
              <a:buClr>
                <a:srgbClr val="C00000"/>
              </a:buClr>
              <a:defRPr/>
            </a:pPr>
            <a:r>
              <a:rPr lang="it-IT" altLang="it-IT" sz="20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</a:t>
            </a:r>
            <a:r>
              <a:rPr lang="it-IT" altLang="it-IT" sz="2000" baseline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el</a:t>
            </a:r>
            <a:r>
              <a:rPr lang="it-IT" altLang="it-IT" sz="20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Servizio Sanitario Regionale;</a:t>
            </a:r>
          </a:p>
          <a:p>
            <a:pPr marL="685800" algn="just" eaLnBrk="1" hangingPunct="1">
              <a:buClr>
                <a:srgbClr val="C00000"/>
              </a:buClr>
              <a:defRPr/>
            </a:pPr>
            <a:r>
              <a:rPr lang="it-IT" altLang="it-IT" sz="200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d</a:t>
            </a:r>
            <a:r>
              <a:rPr kumimoji="0" lang="it-IT" altLang="it-IT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egli utenti, sulla base dell’ISEE;</a:t>
            </a:r>
          </a:p>
          <a:p>
            <a:pPr marL="685800" algn="just" eaLnBrk="1" hangingPunct="1">
              <a:buClr>
                <a:srgbClr val="C00000"/>
              </a:buClr>
              <a:defRPr/>
            </a:pPr>
            <a:r>
              <a:rPr lang="it-IT" altLang="it-IT" sz="200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dei Comuni, per la parte di agevolazione riconosciuta agli utenti in base all’ ISEE.</a:t>
            </a:r>
            <a:r>
              <a:rPr lang="it-IT" altLang="it-IT" sz="2000" noProof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endParaRPr kumimoji="0" lang="it-IT" altLang="it-I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62167" y="332656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I servizi: </a:t>
            </a:r>
            <a:r>
              <a:rPr lang="it-IT" sz="2400" dirty="0">
                <a:solidFill>
                  <a:srgbClr val="1F497D"/>
                </a:solidFill>
                <a:latin typeface="Comic Sans MS" panose="030F0702030302020204" pitchFamily="66" charset="0"/>
              </a:rPr>
              <a:t>l</a:t>
            </a:r>
            <a:r>
              <a:rPr lang="it-IT" sz="2400" dirty="0" smtClean="0">
                <a:solidFill>
                  <a:srgbClr val="1F497D"/>
                </a:solidFill>
                <a:latin typeface="Comic Sans MS" panose="030F0702030302020204" pitchFamily="66" charset="0"/>
              </a:rPr>
              <a:t>a compartecipazione</a:t>
            </a:r>
          </a:p>
        </p:txBody>
      </p:sp>
    </p:spTree>
    <p:extLst>
      <p:ext uri="{BB962C8B-B14F-4D97-AF65-F5344CB8AC3E}">
        <p14:creationId xmlns:p14="http://schemas.microsoft.com/office/powerpoint/2010/main" val="41967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197768"/>
            <a:ext cx="8856984" cy="1143000"/>
          </a:xfrm>
        </p:spPr>
        <p:txBody>
          <a:bodyPr/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Stima fabbisogno di prestazioni di specialistica ambulatoriale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60755"/>
              </p:ext>
            </p:extLst>
          </p:nvPr>
        </p:nvGraphicFramePr>
        <p:xfrm>
          <a:off x="539552" y="3140968"/>
          <a:ext cx="7920881" cy="2404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8460"/>
                <a:gridCol w="2063109"/>
                <a:gridCol w="2209656"/>
                <a:gridCol w="2209656"/>
              </a:tblGrid>
              <a:tr h="110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CLASSE ETA’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Popolazione Lazio Anno 2015                 ISTAT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Scenario mediano- popolazione Lazio -Anno 2025       </a:t>
                      </a:r>
                      <a:r>
                        <a:rPr lang="it-IT" sz="1100" dirty="0" smtClean="0">
                          <a:effectLst/>
                        </a:rPr>
                        <a:t>                     </a:t>
                      </a:r>
                      <a:r>
                        <a:rPr lang="it-IT" sz="1100" dirty="0">
                          <a:effectLst/>
                        </a:rPr>
                        <a:t>ISTAT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Variazione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Percentuale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&lt; 65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4.673.967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4.620.858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-1,14%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&gt;= 65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1.218.458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1.402.513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15,11%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4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Totale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5.892.425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6.023.371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2,22%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6512" y="1427292"/>
            <a:ext cx="91074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Confrontando la popolazione, al 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gennaio 2015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e lo scenario mediano della previsione</a:t>
            </a:r>
            <a:r>
              <a:rPr kumimoji="0" lang="it-IT" altLang="it-IT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della popolazione del Lazio al 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 gennaio</a:t>
            </a:r>
            <a:r>
              <a:rPr kumimoji="0" lang="it-IT" altLang="it-IT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2025 </a:t>
            </a:r>
            <a:r>
              <a:rPr kumimoji="0" lang="it-IT" alt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(http://demo.istat.it/), si ottengono le seguenti variazioni percentuali per classi di età:</a:t>
            </a:r>
            <a:endParaRPr kumimoji="0" lang="it-IT" alt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008112"/>
          </a:xfrm>
        </p:spPr>
        <p:txBody>
          <a:bodyPr/>
          <a:lstStyle/>
          <a:p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Stima fabbisogno di prestazioni di specialistica ambulatoriale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667941"/>
            <a:ext cx="8964488" cy="3993307"/>
          </a:xfrm>
        </p:spPr>
        <p:txBody>
          <a:bodyPr/>
          <a:lstStyle/>
          <a:p>
            <a:r>
              <a:rPr lang="it-IT" sz="2400" dirty="0"/>
              <a:t>Applicando tali variazioni ai volumi osservati di prestazioni per residenza dell’assistito si ottiene il </a:t>
            </a:r>
            <a:r>
              <a:rPr lang="it-IT" sz="2400" dirty="0" smtClean="0"/>
              <a:t>Volume </a:t>
            </a:r>
            <a:r>
              <a:rPr lang="it-IT" sz="2400" dirty="0"/>
              <a:t>teorico di prestazioni che nei prossimi 10 anni il </a:t>
            </a:r>
            <a:r>
              <a:rPr lang="it-IT" sz="2400" dirty="0" smtClean="0"/>
              <a:t>SSR potrebbe </a:t>
            </a:r>
            <a:r>
              <a:rPr lang="it-IT" sz="2400" dirty="0"/>
              <a:t>sostenere per andare incontro alla crescita della popolazione </a:t>
            </a:r>
            <a:r>
              <a:rPr lang="it-IT" sz="2400" dirty="0" smtClean="0"/>
              <a:t>anziana, </a:t>
            </a:r>
            <a:r>
              <a:rPr lang="it-IT" sz="2400" dirty="0"/>
              <a:t>assumendo costante il tasso di utilizzo di prestazioni ambulatoriali.</a:t>
            </a:r>
          </a:p>
          <a:p>
            <a:r>
              <a:rPr lang="it-IT" sz="2400" dirty="0"/>
              <a:t>Supponendo che le ASL continuino ad erogare lo stesso numero di prestazioni osservate nel 2015, si è valutato se tale offerta sia inferiore o superiore al volume teorico delle prestazioni erogate ai residenti nei prossimi 10 anni </a:t>
            </a:r>
            <a:r>
              <a:rPr lang="it-IT" sz="2400" dirty="0" smtClean="0"/>
              <a:t>		</a:t>
            </a:r>
            <a:r>
              <a:rPr lang="it-IT" sz="2000" dirty="0" smtClean="0"/>
              <a:t>		</a:t>
            </a:r>
            <a:endParaRPr lang="it-IT" sz="1800" i="1" dirty="0" smtClean="0"/>
          </a:p>
        </p:txBody>
      </p:sp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8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it-IT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it-IT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Programma Operativo 2016-2018</a:t>
            </a:r>
            <a:br>
              <a:rPr lang="it-IT" sz="2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Piano di riorganizzazione, riqualificazione e sviluppo del Servizio Sanitario Regionale</a:t>
            </a:r>
            <a:br>
              <a:rPr lang="it-IT" sz="2800" b="1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r>
              <a:rPr lang="it-IT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it-IT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it-IT" sz="2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237931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 smtClean="0"/>
              <a:t>In sintesi:</a:t>
            </a:r>
          </a:p>
          <a:p>
            <a:pPr lvl="0"/>
            <a:r>
              <a:rPr lang="it-IT" sz="1900" dirty="0"/>
              <a:t>riorganizzazione delle forme associative previste per i MMG/PLS </a:t>
            </a:r>
            <a:r>
              <a:rPr lang="it-IT" sz="1900" dirty="0" smtClean="0"/>
              <a:t> all’interno </a:t>
            </a:r>
            <a:r>
              <a:rPr lang="it-IT" sz="1900" dirty="0"/>
              <a:t>del nuovo Accordo Integrativo Regionale (AFT e UCCP</a:t>
            </a:r>
            <a:r>
              <a:rPr lang="it-IT" sz="1900" dirty="0" smtClean="0"/>
              <a:t>) – </a:t>
            </a:r>
            <a:r>
              <a:rPr lang="it-IT" sz="1900" dirty="0" err="1" smtClean="0"/>
              <a:t>Sett</a:t>
            </a:r>
            <a:r>
              <a:rPr lang="it-IT" sz="1900" dirty="0" smtClean="0"/>
              <a:t>. 2017</a:t>
            </a:r>
            <a:endParaRPr lang="it-IT" sz="1900" dirty="0"/>
          </a:p>
          <a:p>
            <a:pPr lvl="0"/>
            <a:r>
              <a:rPr lang="it-IT" sz="1900" dirty="0"/>
              <a:t>potenziamento dell’assistenza domiciliare a favore delle persone non </a:t>
            </a:r>
            <a:r>
              <a:rPr lang="it-IT" sz="1900" dirty="0" smtClean="0"/>
              <a:t>autosufficienti – </a:t>
            </a:r>
            <a:r>
              <a:rPr lang="it-IT" sz="1900" dirty="0" err="1" smtClean="0"/>
              <a:t>Dic</a:t>
            </a:r>
            <a:r>
              <a:rPr lang="it-IT" sz="1900" dirty="0" smtClean="0"/>
              <a:t>. 2017</a:t>
            </a:r>
            <a:endParaRPr lang="it-IT" sz="1900" dirty="0"/>
          </a:p>
          <a:p>
            <a:pPr lvl="0"/>
            <a:r>
              <a:rPr lang="it-IT" sz="1900" dirty="0"/>
              <a:t>aumento dell’offerta di assistenza residenziale e semiresidenziale per persone non autosufficienti, anche anziane, con l’obiettivo di completare l’offerta residenziale rispetto al fabbisogno stimato</a:t>
            </a:r>
            <a:r>
              <a:rPr lang="it-IT" sz="1900" dirty="0" smtClean="0"/>
              <a:t>. - </a:t>
            </a:r>
            <a:r>
              <a:rPr lang="it-IT" sz="1900" dirty="0" err="1" smtClean="0"/>
              <a:t>Dic</a:t>
            </a:r>
            <a:r>
              <a:rPr lang="it-IT" sz="1900" dirty="0" smtClean="0"/>
              <a:t>. 2018</a:t>
            </a:r>
            <a:endParaRPr lang="it-IT" sz="1900" dirty="0"/>
          </a:p>
          <a:p>
            <a:pPr lvl="0"/>
            <a:r>
              <a:rPr lang="it-IT" sz="1900" dirty="0"/>
              <a:t>consolidamento dell’offerta assistenziale a favore delle persone con disabilità fisica, psichica e sensoriale</a:t>
            </a:r>
          </a:p>
          <a:p>
            <a:pPr lvl="0"/>
            <a:r>
              <a:rPr lang="it-IT" sz="1900" dirty="0"/>
              <a:t>implementazione delle reti locali di cure </a:t>
            </a:r>
            <a:r>
              <a:rPr lang="it-IT" sz="1900" dirty="0" smtClean="0"/>
              <a:t>palliative – </a:t>
            </a:r>
            <a:r>
              <a:rPr lang="it-IT" sz="1900" dirty="0" err="1" smtClean="0"/>
              <a:t>Dic</a:t>
            </a:r>
            <a:r>
              <a:rPr lang="it-IT" sz="1900" dirty="0" smtClean="0"/>
              <a:t>. 2017</a:t>
            </a:r>
          </a:p>
          <a:p>
            <a:pPr lvl="0"/>
            <a:r>
              <a:rPr lang="it-IT" sz="1900" dirty="0" smtClean="0"/>
              <a:t>completamento </a:t>
            </a:r>
            <a:r>
              <a:rPr lang="it-IT" sz="1900" dirty="0"/>
              <a:t>del processo di attivazione e miglioramento organizzativo delle Case della Salute</a:t>
            </a:r>
          </a:p>
          <a:p>
            <a:pPr lvl="0"/>
            <a:r>
              <a:rPr lang="it-IT" sz="1900" dirty="0"/>
              <a:t>potenziamento della rete e delle attività dei Consultori </a:t>
            </a:r>
            <a:r>
              <a:rPr lang="it-IT" sz="1900" dirty="0" smtClean="0"/>
              <a:t>Familiari</a:t>
            </a:r>
          </a:p>
        </p:txBody>
      </p:sp>
      <p:pic>
        <p:nvPicPr>
          <p:cNvPr id="4" name="Immagin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61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7"/>
          <p:cNvSpPr txBox="1">
            <a:spLocks noChangeArrowheads="1"/>
          </p:cNvSpPr>
          <p:nvPr/>
        </p:nvSpPr>
        <p:spPr bwMode="auto">
          <a:xfrm>
            <a:off x="2051050" y="787400"/>
            <a:ext cx="4900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400" dirty="0">
                <a:solidFill>
                  <a:srgbClr val="0040C0"/>
                </a:solidFill>
                <a:latin typeface="Arial Narrow" pitchFamily="34" charset="0"/>
              </a:rPr>
              <a:t>Grazie per l’attenzione!</a:t>
            </a:r>
          </a:p>
        </p:txBody>
      </p:sp>
      <p:pic>
        <p:nvPicPr>
          <p:cNvPr id="21507" name="Picture 6" descr="Copia di alzhei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8424862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3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b="27066"/>
          <a:stretch/>
        </p:blipFill>
        <p:spPr bwMode="auto">
          <a:xfrm>
            <a:off x="16099" y="44624"/>
            <a:ext cx="9144000" cy="588411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1507" name="CasellaDiTesto 1"/>
          <p:cNvSpPr txBox="1">
            <a:spLocks noChangeArrowheads="1"/>
          </p:cNvSpPr>
          <p:nvPr/>
        </p:nvSpPr>
        <p:spPr bwMode="auto">
          <a:xfrm>
            <a:off x="1116013" y="654050"/>
            <a:ext cx="43561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chemeClr val="bg1"/>
                </a:solidFill>
                <a:latin typeface="Comic Sans MS" pitchFamily="66" charset="0"/>
              </a:rPr>
              <a:t>Il futuro ha radici antiche…</a:t>
            </a:r>
            <a:endParaRPr lang="it-IT" altLang="it-IT" sz="2400" b="1">
              <a:solidFill>
                <a:schemeClr val="bg1"/>
              </a:solidFill>
            </a:endParaRPr>
          </a:p>
        </p:txBody>
      </p:sp>
      <p:pic>
        <p:nvPicPr>
          <p:cNvPr id="21508" name="Immagine 2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3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3578"/>
            <a:ext cx="7397467" cy="55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828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615" y="116632"/>
            <a:ext cx="86407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it-IT" altLang="it-IT" sz="2800" dirty="0" smtClean="0">
                <a:solidFill>
                  <a:schemeClr val="tx2"/>
                </a:solidFill>
                <a:latin typeface="Comic Sans MS" pitchFamily="66" charset="0"/>
              </a:rPr>
              <a:t>Le 10 Aziende Sanitarie Locali</a:t>
            </a:r>
          </a:p>
          <a:p>
            <a:pPr algn="ctr"/>
            <a:endParaRPr lang="it-IT" altLang="it-IT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" name="Immagine 4" title="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1" y="797294"/>
            <a:ext cx="6737350" cy="51930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08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6615" y="178188"/>
            <a:ext cx="8640762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algn="ctr"/>
            <a:r>
              <a:rPr lang="it-IT" altLang="it-IT" sz="2800" dirty="0" smtClean="0">
                <a:solidFill>
                  <a:schemeClr val="tx2"/>
                </a:solidFill>
                <a:latin typeface="Comic Sans MS" pitchFamily="66" charset="0"/>
              </a:rPr>
              <a:t>Le Aziende Sanitarie Locali: i 46 distretti socio sanitari</a:t>
            </a:r>
            <a:endParaRPr lang="it-IT" altLang="it-IT" sz="36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7410" name="Picture 2" descr="C:\Documents and Settings\pmorbidelli\Desktop\Lazio_Dolore_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85863"/>
            <a:ext cx="72009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Livelli Essenziali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Assistenza: Assistenza sociosanitaria (1)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4569371"/>
          </a:xfrm>
        </p:spPr>
        <p:txBody>
          <a:bodyPr/>
          <a:lstStyle/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endParaRPr lang="it-IT" sz="2400" b="1" dirty="0" smtClean="0">
              <a:solidFill>
                <a:srgbClr val="0040C0"/>
              </a:solidFill>
              <a:latin typeface="Times New Roman"/>
              <a:ea typeface="Calibri"/>
            </a:endParaRP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400" b="1" dirty="0" smtClean="0">
                <a:solidFill>
                  <a:srgbClr val="0040C0"/>
                </a:solidFill>
                <a:latin typeface="Times New Roman"/>
                <a:ea typeface="Calibri"/>
              </a:rPr>
              <a:t>Regolazione e Programmazione</a:t>
            </a:r>
          </a:p>
          <a:p>
            <a:pPr marL="687600" lvl="1" indent="-342000" algn="just" eaLnBrk="1" hangingPunct="1"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0040C0"/>
                </a:solidFill>
                <a:latin typeface="Times New Roman"/>
                <a:ea typeface="Calibri"/>
              </a:rPr>
              <a:t>NAZIONALE</a:t>
            </a:r>
            <a:r>
              <a:rPr lang="it-IT" sz="2400" dirty="0" smtClean="0">
                <a:solidFill>
                  <a:srgbClr val="0040C0"/>
                </a:solidFill>
                <a:latin typeface="Times New Roman"/>
                <a:ea typeface="Calibri"/>
              </a:rPr>
              <a:t> </a:t>
            </a:r>
            <a:endParaRPr lang="it-IT" sz="2400" dirty="0">
              <a:solidFill>
                <a:srgbClr val="0040C0"/>
              </a:solidFill>
              <a:latin typeface="Times New Roman"/>
              <a:ea typeface="Calibri"/>
            </a:endParaRP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400" dirty="0">
                <a:solidFill>
                  <a:prstClr val="black"/>
                </a:solidFill>
                <a:latin typeface="Times New Roman"/>
                <a:ea typeface="Calibri"/>
              </a:rPr>
              <a:t>     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</a:t>
            </a:r>
            <a:r>
              <a:rPr lang="it-IT" sz="2200" dirty="0">
                <a:solidFill>
                  <a:srgbClr val="000000"/>
                </a:solidFill>
                <a:sym typeface="Wingdings" panose="05000000000000000000" pitchFamily="2" charset="2"/>
              </a:rPr>
              <a:t>Livelli Essenziali di Assistenza</a:t>
            </a: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200" dirty="0">
                <a:solidFill>
                  <a:prstClr val="black"/>
                </a:solidFill>
                <a:latin typeface="Times New Roman"/>
                <a:ea typeface="Calibri"/>
                <a:sym typeface="Wingdings" panose="05000000000000000000" pitchFamily="2" charset="2"/>
              </a:rPr>
              <a:t>     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</a:t>
            </a:r>
            <a:r>
              <a:rPr lang="it-IT" sz="2200" dirty="0">
                <a:solidFill>
                  <a:srgbClr val="000000"/>
                </a:solidFill>
              </a:rPr>
              <a:t> Riparto delle risorse tra le Regioni</a:t>
            </a:r>
          </a:p>
          <a:p>
            <a:pPr marL="687600" lvl="1" indent="-342000" algn="just" eaLnBrk="1" hangingPunct="1"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0040C0"/>
                </a:solidFill>
                <a:latin typeface="Times New Roman"/>
                <a:ea typeface="Calibri"/>
              </a:rPr>
              <a:t>REGIONALE</a:t>
            </a:r>
            <a:endParaRPr lang="it-IT" sz="2400" b="1" dirty="0">
              <a:solidFill>
                <a:srgbClr val="0040C0"/>
              </a:solidFill>
              <a:latin typeface="Times New Roman"/>
              <a:ea typeface="Calibri"/>
            </a:endParaRP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400" dirty="0">
                <a:solidFill>
                  <a:prstClr val="black"/>
                </a:solidFill>
                <a:latin typeface="Times New Roman"/>
                <a:ea typeface="Calibri"/>
                <a:sym typeface="Wingdings" panose="05000000000000000000" pitchFamily="2" charset="2"/>
              </a:rPr>
              <a:t>     </a:t>
            </a:r>
            <a:r>
              <a:rPr lang="it-IT" sz="2400" dirty="0">
                <a:solidFill>
                  <a:srgbClr val="0070C0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</a:t>
            </a:r>
            <a:r>
              <a:rPr lang="it-IT" sz="2200" dirty="0">
                <a:solidFill>
                  <a:srgbClr val="000000"/>
                </a:solidFill>
                <a:sym typeface="Wingdings" panose="05000000000000000000" pitchFamily="2" charset="2"/>
              </a:rPr>
              <a:t>Responsabile della pianificazione e dell’organizzazione dei 	  </a:t>
            </a:r>
            <a:r>
              <a:rPr lang="it-IT" sz="2200" dirty="0" smtClean="0">
                <a:solidFill>
                  <a:srgbClr val="000000"/>
                </a:solidFill>
                <a:sym typeface="Wingdings" panose="05000000000000000000" pitchFamily="2" charset="2"/>
              </a:rPr>
              <a:t>	 servizi </a:t>
            </a:r>
            <a:r>
              <a:rPr lang="it-IT" sz="2200" dirty="0">
                <a:solidFill>
                  <a:srgbClr val="000000"/>
                </a:solidFill>
                <a:sym typeface="Wingdings" panose="05000000000000000000" pitchFamily="2" charset="2"/>
              </a:rPr>
              <a:t>sanitari e socio-sanitari</a:t>
            </a: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200" dirty="0">
                <a:solidFill>
                  <a:prstClr val="black"/>
                </a:solidFill>
                <a:latin typeface="Times New Roman"/>
                <a:ea typeface="Calibri"/>
                <a:sym typeface="Wingdings" panose="05000000000000000000" pitchFamily="2" charset="2"/>
              </a:rPr>
              <a:t>     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</a:t>
            </a:r>
            <a:r>
              <a:rPr lang="it-IT" sz="2200" dirty="0">
                <a:solidFill>
                  <a:srgbClr val="000000"/>
                </a:solidFill>
              </a:rPr>
              <a:t>Programmazione dei servizi sociali</a:t>
            </a:r>
            <a:endParaRPr lang="it-IT" sz="22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687600" lvl="1" indent="-342000" algn="just" eaLnBrk="1" hangingPunct="1">
              <a:buClr>
                <a:srgbClr val="1F497D">
                  <a:lumMod val="60000"/>
                  <a:lumOff val="4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0040C0"/>
                </a:solidFill>
                <a:latin typeface="Times New Roman"/>
                <a:ea typeface="Calibri"/>
              </a:rPr>
              <a:t>LOCALE </a:t>
            </a:r>
            <a:endParaRPr lang="it-IT" sz="2400" b="1" dirty="0">
              <a:solidFill>
                <a:srgbClr val="0040C0"/>
              </a:solidFill>
              <a:latin typeface="Times New Roman"/>
              <a:ea typeface="Calibri"/>
            </a:endParaRP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400" dirty="0">
                <a:solidFill>
                  <a:srgbClr val="0070C0"/>
                </a:solidFill>
                <a:latin typeface="Times New Roman"/>
                <a:ea typeface="Calibri"/>
                <a:sym typeface="Wingdings" panose="05000000000000000000" pitchFamily="2" charset="2"/>
              </a:rPr>
              <a:t>     </a:t>
            </a:r>
            <a:r>
              <a:rPr lang="en-US" sz="2200" dirty="0" err="1">
                <a:solidFill>
                  <a:srgbClr val="000000"/>
                </a:solidFill>
              </a:rPr>
              <a:t>Responsabile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dell’organizzazione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dei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servizi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sanitari</a:t>
            </a:r>
            <a:endParaRPr lang="it-IT" sz="2200" dirty="0">
              <a:solidFill>
                <a:prstClr val="black"/>
              </a:solidFill>
              <a:latin typeface="Times New Roman"/>
              <a:ea typeface="Calibri"/>
              <a:sym typeface="Wingdings" panose="05000000000000000000" pitchFamily="2" charset="2"/>
            </a:endParaRPr>
          </a:p>
          <a:p>
            <a:pPr marL="345600" lvl="1" indent="0" algn="just" eaLnBrk="1" hangingPunct="1">
              <a:buClr>
                <a:srgbClr val="1F497D">
                  <a:lumMod val="60000"/>
                  <a:lumOff val="40000"/>
                </a:srgbClr>
              </a:buClr>
              <a:buNone/>
              <a:defRPr/>
            </a:pPr>
            <a:r>
              <a:rPr lang="it-IT" sz="2200" dirty="0">
                <a:solidFill>
                  <a:prstClr val="black"/>
                </a:solidFill>
                <a:latin typeface="Times New Roman"/>
                <a:ea typeface="Calibri"/>
                <a:sym typeface="Wingdings" panose="05000000000000000000" pitchFamily="2" charset="2"/>
              </a:rPr>
              <a:t>     </a:t>
            </a:r>
            <a:r>
              <a:rPr lang="it-IT" sz="2200" dirty="0">
                <a:solidFill>
                  <a:srgbClr val="0070C0"/>
                </a:solidFill>
                <a:latin typeface="Times New Roman"/>
                <a:ea typeface="Calibri"/>
                <a:sym typeface="Wingdings" panose="05000000000000000000" pitchFamily="2" charset="2"/>
              </a:rPr>
              <a:t></a:t>
            </a:r>
            <a:r>
              <a:rPr lang="en-US" sz="2200" dirty="0" err="1" smtClean="0">
                <a:solidFill>
                  <a:srgbClr val="000000"/>
                </a:solidFill>
              </a:rPr>
              <a:t>Organizzazione</a:t>
            </a:r>
            <a:r>
              <a:rPr lang="en-US" sz="2200" dirty="0" smtClean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e </a:t>
            </a:r>
            <a:r>
              <a:rPr lang="en-US" sz="2200" dirty="0" err="1">
                <a:solidFill>
                  <a:srgbClr val="000000"/>
                </a:solidFill>
              </a:rPr>
              <a:t>gestione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dei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servizi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sociali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endParaRPr lang="it-IT" sz="22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45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857403"/>
          </a:xfrm>
        </p:spPr>
        <p:txBody>
          <a:bodyPr/>
          <a:lstStyle/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-</a:t>
            </a:r>
            <a:r>
              <a:rPr lang="it-IT" sz="2400" dirty="0"/>
              <a:t>Percorsi assistenziali </a:t>
            </a:r>
            <a:r>
              <a:rPr lang="it-IT" sz="2400" dirty="0" smtClean="0"/>
              <a:t>integrati: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	-erogazione </a:t>
            </a:r>
            <a:r>
              <a:rPr lang="it-IT" sz="2400" dirty="0"/>
              <a:t>congiunta di attività e prestazioni afferenti </a:t>
            </a:r>
            <a:r>
              <a:rPr lang="it-IT" sz="2400" dirty="0" smtClean="0"/>
              <a:t>	all’area sanitaria </a:t>
            </a:r>
            <a:r>
              <a:rPr lang="it-IT" sz="2400" dirty="0"/>
              <a:t>e all’area dei servizi </a:t>
            </a:r>
            <a:r>
              <a:rPr lang="it-IT" sz="2400" dirty="0" smtClean="0"/>
              <a:t>sociali</a:t>
            </a:r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	-omogeneità </a:t>
            </a:r>
            <a:r>
              <a:rPr lang="it-IT" sz="2400" dirty="0"/>
              <a:t>nei processi di </a:t>
            </a:r>
            <a:r>
              <a:rPr lang="it-IT" sz="2400" dirty="0" smtClean="0"/>
              <a:t>	integrazione istituzionale, 	professionale </a:t>
            </a:r>
            <a:r>
              <a:rPr lang="it-IT" sz="2400" dirty="0"/>
              <a:t>e organizzativa delle </a:t>
            </a:r>
            <a:r>
              <a:rPr lang="it-IT" sz="2400" dirty="0" smtClean="0"/>
              <a:t>	suddette </a:t>
            </a:r>
            <a:r>
              <a:rPr lang="it-IT" sz="2400" dirty="0"/>
              <a:t>aree, anche </a:t>
            </a:r>
            <a:r>
              <a:rPr lang="it-IT" sz="2400" dirty="0" smtClean="0"/>
              <a:t>	con </a:t>
            </a:r>
            <a:r>
              <a:rPr lang="it-IT" sz="2400" dirty="0"/>
              <a:t>l’apporto delle </a:t>
            </a:r>
            <a:r>
              <a:rPr lang="it-IT" sz="2400" dirty="0" smtClean="0"/>
              <a:t>autonomie locali</a:t>
            </a:r>
          </a:p>
        </p:txBody>
      </p:sp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/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Livelli Essenziali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Assistenza: Assistenza sociosanitaria (2)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5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4857403"/>
          </a:xfrm>
        </p:spPr>
        <p:txBody>
          <a:bodyPr/>
          <a:lstStyle/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endParaRPr lang="it-IT" sz="2400" dirty="0" smtClean="0"/>
          </a:p>
          <a:p>
            <a:pPr marL="0" indent="0">
              <a:buNone/>
            </a:pPr>
            <a:r>
              <a:rPr lang="it-IT" sz="2400" dirty="0" smtClean="0"/>
              <a:t>-</a:t>
            </a:r>
            <a:r>
              <a:rPr lang="it-IT" sz="2400" dirty="0"/>
              <a:t>Cure </a:t>
            </a:r>
            <a:r>
              <a:rPr lang="it-IT" sz="2400" dirty="0" smtClean="0"/>
              <a:t>domiciliari</a:t>
            </a:r>
          </a:p>
          <a:p>
            <a:pPr marL="0" indent="0">
              <a:buNone/>
            </a:pPr>
            <a:r>
              <a:rPr lang="it-IT" sz="2400" dirty="0"/>
              <a:t>-Cure palliative </a:t>
            </a:r>
            <a:r>
              <a:rPr lang="it-IT" sz="2400" dirty="0" smtClean="0"/>
              <a:t>domiciliari</a:t>
            </a:r>
          </a:p>
          <a:p>
            <a:pPr marL="0" indent="0">
              <a:buNone/>
            </a:pPr>
            <a:r>
              <a:rPr lang="it-IT" sz="2400" dirty="0"/>
              <a:t>-Assistenza sociosanitaria ai minori, alle donne, alle coppie, alle </a:t>
            </a:r>
            <a:r>
              <a:rPr lang="it-IT" sz="2400" dirty="0" smtClean="0"/>
              <a:t>famiglie</a:t>
            </a:r>
          </a:p>
          <a:p>
            <a:pPr marL="0" indent="0">
              <a:buNone/>
            </a:pPr>
            <a:r>
              <a:rPr lang="it-IT" sz="2400" dirty="0"/>
              <a:t>-Assistenza sociosanitaria ai minori con disturbi in ambito neuropsichiatrico e del </a:t>
            </a:r>
            <a:r>
              <a:rPr lang="it-IT" sz="2400" dirty="0" smtClean="0"/>
              <a:t>neurosviluppo</a:t>
            </a:r>
          </a:p>
          <a:p>
            <a:pPr marL="0" indent="0">
              <a:buNone/>
            </a:pPr>
            <a:r>
              <a:rPr lang="it-IT" sz="2400" dirty="0"/>
              <a:t>-Assistenza sociosanitaria alle persone con disturbi </a:t>
            </a:r>
            <a:r>
              <a:rPr lang="it-IT" sz="2400" dirty="0" smtClean="0"/>
              <a:t>mentali</a:t>
            </a:r>
          </a:p>
          <a:p>
            <a:pPr marL="0" indent="0">
              <a:buNone/>
            </a:pPr>
            <a:r>
              <a:rPr lang="it-IT" sz="2400" dirty="0"/>
              <a:t>-Assistenza sociosanitaria alle persone con </a:t>
            </a:r>
            <a:r>
              <a:rPr lang="it-IT" sz="2400" dirty="0" smtClean="0"/>
              <a:t>disabilità</a:t>
            </a:r>
          </a:p>
          <a:p>
            <a:pPr marL="0" indent="0">
              <a:buNone/>
            </a:pPr>
            <a:r>
              <a:rPr lang="it-IT" sz="2400" dirty="0"/>
              <a:t>-Assistenza sociosanitaria alle persone con dipendenze patologiche</a:t>
            </a:r>
            <a:endParaRPr lang="it-IT" sz="2400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0" y="33834"/>
            <a:ext cx="9054800" cy="1143000"/>
          </a:xfrm>
        </p:spPr>
        <p:txBody>
          <a:bodyPr/>
          <a:lstStyle/>
          <a:p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Livelli Essenziali 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di </a:t>
            </a:r>
            <a:r>
              <a:rPr lang="it-IT" sz="2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Assistenza: Assistenza sociosanitaria (3)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43000"/>
          </a:xfrm>
        </p:spPr>
        <p:txBody>
          <a:bodyPr/>
          <a:lstStyle/>
          <a:p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Tipologia di trattamenti per le persone non autosufficienti, anche anziane e per le persone con disabilità</a:t>
            </a:r>
          </a:p>
        </p:txBody>
      </p:sp>
      <p:pic>
        <p:nvPicPr>
          <p:cNvPr id="4" name="Immagin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2"/>
          <a:stretch>
            <a:fillRect/>
          </a:stretch>
        </p:blipFill>
        <p:spPr bwMode="auto">
          <a:xfrm>
            <a:off x="0" y="6092825"/>
            <a:ext cx="16922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44877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9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927</Words>
  <Application>Microsoft Office PowerPoint</Application>
  <PresentationFormat>Presentazione su schermo (4:3)</PresentationFormat>
  <Paragraphs>207</Paragraphs>
  <Slides>29</Slides>
  <Notes>27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1" baseType="lpstr">
      <vt:lpstr>Tema di Office</vt:lpstr>
      <vt:lpstr>Foglio di lavoro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Livelli Essenziali di Assistenza: Assistenza sociosanitaria (1)</vt:lpstr>
      <vt:lpstr>Livelli Essenziali di Assistenza: Assistenza sociosanitaria (2)</vt:lpstr>
      <vt:lpstr>Livelli Essenziali di Assistenza: Assistenza sociosanitaria (3)</vt:lpstr>
      <vt:lpstr>Tipologia di trattamenti per le persone non autosufficienti, anche anziane e per le persone con disabilità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Le risorse di origine sociale</vt:lpstr>
      <vt:lpstr>Presentazione standard di PowerPoint</vt:lpstr>
      <vt:lpstr>Presentazione standard di PowerPoint</vt:lpstr>
      <vt:lpstr>Stima fabbisogno di prestazioni di specialistica ambulatoriale</vt:lpstr>
      <vt:lpstr>Stima fabbisogno di prestazioni di specialistica ambulatoriale</vt:lpstr>
      <vt:lpstr> Programma Operativo 2016-2018 Piano di riorganizzazione, riqualificazione e sviluppo del Servizio Sanitario Regionale 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amazzarotto</dc:creator>
  <cp:lastModifiedBy>amazzarotto</cp:lastModifiedBy>
  <cp:revision>198</cp:revision>
  <cp:lastPrinted>2017-09-20T08:49:12Z</cp:lastPrinted>
  <dcterms:created xsi:type="dcterms:W3CDTF">2013-12-18T13:16:45Z</dcterms:created>
  <dcterms:modified xsi:type="dcterms:W3CDTF">2017-09-20T16:35:46Z</dcterms:modified>
</cp:coreProperties>
</file>