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0" r:id="rId1"/>
  </p:sldMasterIdLst>
  <p:notesMasterIdLst>
    <p:notesMasterId r:id="rId29"/>
  </p:notesMasterIdLst>
  <p:handoutMasterIdLst>
    <p:handoutMasterId r:id="rId30"/>
  </p:handoutMasterIdLst>
  <p:sldIdLst>
    <p:sldId id="1229" r:id="rId2"/>
    <p:sldId id="1322" r:id="rId3"/>
    <p:sldId id="1323" r:id="rId4"/>
    <p:sldId id="1324" r:id="rId5"/>
    <p:sldId id="1325" r:id="rId6"/>
    <p:sldId id="1326" r:id="rId7"/>
    <p:sldId id="1350" r:id="rId8"/>
    <p:sldId id="1341" r:id="rId9"/>
    <p:sldId id="1345" r:id="rId10"/>
    <p:sldId id="1328" r:id="rId11"/>
    <p:sldId id="1329" r:id="rId12"/>
    <p:sldId id="1330" r:id="rId13"/>
    <p:sldId id="1331" r:id="rId14"/>
    <p:sldId id="1332" r:id="rId15"/>
    <p:sldId id="1333" r:id="rId16"/>
    <p:sldId id="1334" r:id="rId17"/>
    <p:sldId id="1335" r:id="rId18"/>
    <p:sldId id="1336" r:id="rId19"/>
    <p:sldId id="1337" r:id="rId20"/>
    <p:sldId id="1338" r:id="rId21"/>
    <p:sldId id="1346" r:id="rId22"/>
    <p:sldId id="1349" r:id="rId23"/>
    <p:sldId id="1347" r:id="rId24"/>
    <p:sldId id="1348" r:id="rId25"/>
    <p:sldId id="1343" r:id="rId26"/>
    <p:sldId id="1344" r:id="rId27"/>
    <p:sldId id="1339" r:id="rId28"/>
  </p:sldIdLst>
  <p:sldSz cx="9906000" cy="6858000" type="A4"/>
  <p:notesSz cx="6794500" cy="9931400"/>
  <p:custShowLst>
    <p:custShow name="Custom Show 1" id="0">
      <p:sldLst/>
    </p:custShow>
  </p:custShowLst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na Zanetti" initials="CZ" lastIdx="1" clrIdx="0"/>
  <p:cmAuthor id="1" name="af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DA65"/>
    <a:srgbClr val="FFFFFF"/>
    <a:srgbClr val="FFCC00"/>
    <a:srgbClr val="E39913"/>
    <a:srgbClr val="F2F2F2"/>
    <a:srgbClr val="FFFF99"/>
    <a:srgbClr val="FFFFCC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11" autoAdjust="0"/>
    <p:restoredTop sz="95252" autoAdjust="0"/>
  </p:normalViewPr>
  <p:slideViewPr>
    <p:cSldViewPr>
      <p:cViewPr>
        <p:scale>
          <a:sx n="90" d="100"/>
          <a:sy n="90" d="100"/>
        </p:scale>
        <p:origin x="-738" y="-408"/>
      </p:cViewPr>
      <p:guideLst>
        <p:guide orient="horz" pos="572"/>
        <p:guide orient="horz" pos="3838"/>
        <p:guide orient="horz"/>
        <p:guide orient="horz" pos="890"/>
        <p:guide pos="6023"/>
        <p:guide pos="308"/>
        <p:guide pos="5796"/>
        <p:guide pos="2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06" y="-10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8158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65DB725-3F53-423B-B263-9F51CF8FAAF6}" type="datetimeFigureOut">
              <a:rPr lang="en-US"/>
              <a:pPr>
                <a:defRPr/>
              </a:pPr>
              <a:t>9/11/2017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48158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4AC8908-A1FB-4505-B212-4B2A7EC61A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49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8158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2848AB1-372C-417D-B58B-3446A2DC6E62}" type="datetimeFigureOut">
              <a:rPr lang="en-US"/>
              <a:pPr>
                <a:defRPr/>
              </a:pPr>
              <a:t>9/11/2017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7713"/>
            <a:ext cx="53736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765" tIns="49881" rIns="99765" bIns="4988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928" y="4719044"/>
            <a:ext cx="5434648" cy="446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8158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B9DF5CB4-1F12-4B4C-891B-F676007582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22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984408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885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10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>
            <p:custDataLst>
              <p:tags r:id="rId3"/>
            </p:custDataLst>
          </p:nvPr>
        </p:nvSpPr>
        <p:spPr>
          <a:xfrm>
            <a:off x="200340" y="116540"/>
            <a:ext cx="9433310" cy="6718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Optane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742950" y="2130436"/>
            <a:ext cx="8420100" cy="14700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it-IT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3048468" y="476590"/>
            <a:ext cx="3766036" cy="32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cs typeface="Arial" charset="0"/>
              </a:rPr>
              <a:t>BOZZA</a:t>
            </a:r>
            <a:r>
              <a:rPr lang="en-US" sz="1800" b="1" i="1" u="sng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cs typeface="Arial" charset="0"/>
              </a:rPr>
              <a:t> PER DISCUSSIONE</a:t>
            </a:r>
            <a:endParaRPr lang="en-US" sz="14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11/09/2017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3"/>
            <a:ext cx="2414588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3"/>
            <a:ext cx="7078663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11/09/2017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0" y="0"/>
            <a:ext cx="3599688" cy="3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49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11/09/2017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11/09/2017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11/09/2017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11/09/2017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11/09/2017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42332" y="6356361"/>
            <a:ext cx="2311400" cy="3651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11/09/2017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3200">
                <a:latin typeface="Optane" pitchFamily="2" charset="0"/>
              </a:defRPr>
            </a:lvl1pPr>
            <a:lvl2pPr>
              <a:defRPr sz="2800">
                <a:latin typeface="Optane" pitchFamily="2" charset="0"/>
              </a:defRPr>
            </a:lvl2pPr>
            <a:lvl3pPr>
              <a:defRPr sz="2400">
                <a:latin typeface="Optane" pitchFamily="2" charset="0"/>
              </a:defRPr>
            </a:lvl3pPr>
            <a:lvl4pPr>
              <a:defRPr sz="2000">
                <a:latin typeface="Optane" pitchFamily="2" charset="0"/>
              </a:defRPr>
            </a:lvl4pPr>
            <a:lvl5pPr>
              <a:defRPr sz="2000">
                <a:latin typeface="Optane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11/09/2017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Optane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11/09/2017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417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525" y="0"/>
            <a:ext cx="908650" cy="9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364" y="8097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370" y="980661"/>
            <a:ext cx="8994330" cy="514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11/09/2017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44360" y="6381410"/>
            <a:ext cx="921728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44364" y="908650"/>
            <a:ext cx="920159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46464"/>
              </a:solidFill>
              <a:latin typeface="Optane" pitchFamily="2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339635" y="6530579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Optane" pitchFamily="2" charset="0"/>
                <a:cs typeface="Arial" charset="0"/>
              </a:rPr>
              <a:t>Page </a:t>
            </a:r>
            <a:fld id="{176C9665-13A1-4E4A-84AC-67452C24411B}" type="slidenum">
              <a:rPr lang="en-US" sz="1100" smtClean="0">
                <a:solidFill>
                  <a:srgbClr val="000000"/>
                </a:solidFill>
                <a:latin typeface="Optane" pitchFamily="2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100" dirty="0">
              <a:solidFill>
                <a:srgbClr val="000000"/>
              </a:solidFill>
              <a:latin typeface="Optane" pitchFamily="2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Optane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SzPct val="75000"/>
        <a:buFont typeface="Arial" pitchFamily="34" charset="0"/>
        <a:buChar char="►"/>
        <a:defRPr sz="3200" kern="1200">
          <a:solidFill>
            <a:schemeClr val="tx1"/>
          </a:solidFill>
          <a:latin typeface="Optane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800" kern="1200">
          <a:solidFill>
            <a:schemeClr val="tx1"/>
          </a:solidFill>
          <a:latin typeface="Optan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tx1"/>
          </a:solidFill>
          <a:latin typeface="Optan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»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marek.suchomel@mpsv.cz" TargetMode="External"/><Relationship Id="rId2" Type="http://schemas.openxmlformats.org/officeDocument/2006/relationships/hyperlink" Target="mailto:Jan.skorpik@mpsv.cz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488380" y="4437140"/>
            <a:ext cx="9001249" cy="1231106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The Czech 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Pension 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System- the latest policy debate in the EU context</a:t>
            </a:r>
            <a:endParaRPr lang="en-GB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endParaRPr lang="it-IT" sz="800" b="1" noProof="1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r>
              <a:rPr lang="cs-CZ" sz="2000" i="1" kern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rPr>
              <a:t>Paris</a:t>
            </a:r>
            <a:r>
              <a:rPr lang="it-IT" sz="2000" i="1" kern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rPr>
              <a:t>, </a:t>
            </a:r>
            <a:r>
              <a:rPr lang="cs-CZ" sz="2000" i="1" kern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rPr>
              <a:t>15th September 2017</a:t>
            </a:r>
            <a:endParaRPr lang="it-IT" sz="2000" i="1" kern="0" noProof="1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7248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364" y="2060848"/>
            <a:ext cx="920019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  <a:buClr>
                <a:schemeClr val="tx2"/>
              </a:buClr>
              <a:buSzPct val="103000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1995 – Introduction of the Pension Act (Law No. 155/1995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Coll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.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  <a:buSzPct val="103000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2004 – Minor parametric changes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  <a:buSzPct val="103000"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2008 – First major parametric reform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  <a:buSzPct val="103000"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2011 – „Small pension reform“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  <a:buSzPct val="103000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2017 – Further parametric changes –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partial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reversal of the 2011 reform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Pension reform timeline</a:t>
            </a:r>
            <a:endParaRPr lang="en-US" dirty="0"/>
          </a:p>
        </p:txBody>
      </p:sp>
      <p:grpSp>
        <p:nvGrpSpPr>
          <p:cNvPr id="4" name="Skupina 3"/>
          <p:cNvGrpSpPr/>
          <p:nvPr/>
        </p:nvGrpSpPr>
        <p:grpSpPr>
          <a:xfrm>
            <a:off x="359481" y="1268760"/>
            <a:ext cx="9286875" cy="752475"/>
            <a:chOff x="0" y="0"/>
            <a:chExt cx="9286875" cy="752475"/>
          </a:xfrm>
        </p:grpSpPr>
        <p:grpSp>
          <p:nvGrpSpPr>
            <p:cNvPr id="7" name="Skupina 6"/>
            <p:cNvGrpSpPr/>
            <p:nvPr/>
          </p:nvGrpSpPr>
          <p:grpSpPr>
            <a:xfrm>
              <a:off x="0" y="0"/>
              <a:ext cx="2085975" cy="752475"/>
              <a:chOff x="0" y="0"/>
              <a:chExt cx="2085975" cy="752475"/>
            </a:xfrm>
          </p:grpSpPr>
          <p:sp>
            <p:nvSpPr>
              <p:cNvPr id="20" name="Dvojitá šipka 19"/>
              <p:cNvSpPr/>
              <p:nvPr/>
            </p:nvSpPr>
            <p:spPr>
              <a:xfrm>
                <a:off x="0" y="0"/>
                <a:ext cx="2085975" cy="752475"/>
              </a:xfrm>
              <a:prstGeom prst="chevron">
                <a:avLst/>
              </a:prstGeom>
              <a:solidFill>
                <a:schemeClr val="accent1">
                  <a:alpha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21" name="Textové pole 2"/>
              <p:cNvSpPr txBox="1">
                <a:spLocks noChangeArrowheads="1"/>
              </p:cNvSpPr>
              <p:nvPr/>
            </p:nvSpPr>
            <p:spPr bwMode="auto">
              <a:xfrm>
                <a:off x="676275" y="180975"/>
                <a:ext cx="571500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1400">
                    <a:ln w="9208" cap="flat" cmpd="sng" algn="ctr">
                      <a:solidFill>
                        <a:srgbClr val="FFFFFF"/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>
                      <a:outerShdw blurRad="63500" dir="3600000" algn="tl">
                        <a:srgbClr val="000000">
                          <a:alpha val="70000"/>
                        </a:srgbClr>
                      </a:outerShdw>
                    </a:effectLst>
                    <a:latin typeface="Calibri"/>
                    <a:ea typeface="Calibri"/>
                    <a:cs typeface="Times New Roman"/>
                  </a:rPr>
                  <a:t>1995</a:t>
                </a:r>
                <a:endParaRPr lang="cs-CZ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8" name="Skupina 7"/>
            <p:cNvGrpSpPr/>
            <p:nvPr/>
          </p:nvGrpSpPr>
          <p:grpSpPr>
            <a:xfrm>
              <a:off x="1771650" y="0"/>
              <a:ext cx="2085975" cy="752475"/>
              <a:chOff x="0" y="0"/>
              <a:chExt cx="2085975" cy="752475"/>
            </a:xfrm>
          </p:grpSpPr>
          <p:sp>
            <p:nvSpPr>
              <p:cNvPr id="18" name="Dvojitá šipka 17"/>
              <p:cNvSpPr/>
              <p:nvPr/>
            </p:nvSpPr>
            <p:spPr>
              <a:xfrm>
                <a:off x="0" y="0"/>
                <a:ext cx="2085975" cy="752475"/>
              </a:xfrm>
              <a:prstGeom prst="chevron">
                <a:avLst/>
              </a:prstGeom>
              <a:solidFill>
                <a:schemeClr val="accent1">
                  <a:alpha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9" name="Textové pole 2"/>
              <p:cNvSpPr txBox="1">
                <a:spLocks noChangeArrowheads="1"/>
              </p:cNvSpPr>
              <p:nvPr/>
            </p:nvSpPr>
            <p:spPr bwMode="auto">
              <a:xfrm>
                <a:off x="676275" y="180873"/>
                <a:ext cx="572134" cy="523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1400">
                    <a:ln w="9208" cap="flat" cmpd="sng" algn="ctr">
                      <a:solidFill>
                        <a:srgbClr val="FFFFFF"/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>
                      <a:outerShdw blurRad="63500" dir="3600000" algn="tl">
                        <a:srgbClr val="000000">
                          <a:alpha val="70000"/>
                        </a:srgbClr>
                      </a:outerShdw>
                    </a:effectLst>
                    <a:latin typeface="Calibri"/>
                    <a:ea typeface="Calibri"/>
                    <a:cs typeface="Times New Roman"/>
                  </a:rPr>
                  <a:t>2004</a:t>
                </a:r>
                <a:endParaRPr lang="cs-CZ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9" name="Skupina 8"/>
            <p:cNvGrpSpPr/>
            <p:nvPr/>
          </p:nvGrpSpPr>
          <p:grpSpPr>
            <a:xfrm>
              <a:off x="3609975" y="0"/>
              <a:ext cx="2085975" cy="752475"/>
              <a:chOff x="0" y="0"/>
              <a:chExt cx="2085975" cy="752475"/>
            </a:xfrm>
          </p:grpSpPr>
          <p:sp>
            <p:nvSpPr>
              <p:cNvPr id="16" name="Dvojitá šipka 15"/>
              <p:cNvSpPr/>
              <p:nvPr/>
            </p:nvSpPr>
            <p:spPr>
              <a:xfrm>
                <a:off x="0" y="0"/>
                <a:ext cx="2085975" cy="752475"/>
              </a:xfrm>
              <a:prstGeom prst="chevron">
                <a:avLst/>
              </a:prstGeom>
              <a:solidFill>
                <a:srgbClr val="FF0000">
                  <a:alpha val="6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7" name="Textové pole 2"/>
              <p:cNvSpPr txBox="1">
                <a:spLocks noChangeArrowheads="1"/>
              </p:cNvSpPr>
              <p:nvPr/>
            </p:nvSpPr>
            <p:spPr bwMode="auto">
              <a:xfrm>
                <a:off x="676275" y="180873"/>
                <a:ext cx="572134" cy="523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1400">
                    <a:ln w="9208" cap="flat" cmpd="sng" algn="ctr">
                      <a:solidFill>
                        <a:srgbClr val="FFFFFF"/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>
                      <a:outerShdw blurRad="63500" dir="3600000" algn="tl">
                        <a:srgbClr val="000000">
                          <a:alpha val="70000"/>
                        </a:srgbClr>
                      </a:outerShdw>
                    </a:effectLst>
                    <a:latin typeface="Calibri"/>
                    <a:ea typeface="Calibri"/>
                    <a:cs typeface="Times New Roman"/>
                  </a:rPr>
                  <a:t>2008</a:t>
                </a:r>
                <a:endParaRPr lang="cs-CZ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0" name="Skupina 9"/>
            <p:cNvGrpSpPr/>
            <p:nvPr/>
          </p:nvGrpSpPr>
          <p:grpSpPr>
            <a:xfrm>
              <a:off x="5372100" y="0"/>
              <a:ext cx="2085975" cy="752475"/>
              <a:chOff x="0" y="0"/>
              <a:chExt cx="2085975" cy="752475"/>
            </a:xfrm>
          </p:grpSpPr>
          <p:sp>
            <p:nvSpPr>
              <p:cNvPr id="14" name="Dvojitá šipka 13"/>
              <p:cNvSpPr/>
              <p:nvPr/>
            </p:nvSpPr>
            <p:spPr>
              <a:xfrm>
                <a:off x="0" y="0"/>
                <a:ext cx="2085975" cy="752475"/>
              </a:xfrm>
              <a:prstGeom prst="chevron">
                <a:avLst/>
              </a:prstGeom>
              <a:solidFill>
                <a:srgbClr val="FF0000">
                  <a:alpha val="6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5" name="Textové pole 2"/>
              <p:cNvSpPr txBox="1">
                <a:spLocks noChangeArrowheads="1"/>
              </p:cNvSpPr>
              <p:nvPr/>
            </p:nvSpPr>
            <p:spPr bwMode="auto">
              <a:xfrm>
                <a:off x="676275" y="180788"/>
                <a:ext cx="572134" cy="523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1400">
                    <a:ln w="9208" cap="flat" cmpd="sng" algn="ctr">
                      <a:solidFill>
                        <a:srgbClr val="FFFFFF"/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>
                      <a:outerShdw blurRad="63500" dir="3600000" algn="tl">
                        <a:srgbClr val="000000">
                          <a:alpha val="70000"/>
                        </a:srgbClr>
                      </a:outerShdw>
                    </a:effectLst>
                    <a:latin typeface="Calibri"/>
                    <a:ea typeface="Calibri"/>
                    <a:cs typeface="Times New Roman"/>
                  </a:rPr>
                  <a:t>2011</a:t>
                </a:r>
                <a:endParaRPr lang="cs-CZ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1" name="Skupina 10"/>
            <p:cNvGrpSpPr/>
            <p:nvPr/>
          </p:nvGrpSpPr>
          <p:grpSpPr>
            <a:xfrm>
              <a:off x="7200900" y="0"/>
              <a:ext cx="2085975" cy="752475"/>
              <a:chOff x="0" y="0"/>
              <a:chExt cx="2085975" cy="752475"/>
            </a:xfrm>
          </p:grpSpPr>
          <p:sp>
            <p:nvSpPr>
              <p:cNvPr id="12" name="Dvojitá šipka 11"/>
              <p:cNvSpPr/>
              <p:nvPr/>
            </p:nvSpPr>
            <p:spPr>
              <a:xfrm>
                <a:off x="0" y="0"/>
                <a:ext cx="2085975" cy="752475"/>
              </a:xfrm>
              <a:prstGeom prst="chevron">
                <a:avLst/>
              </a:prstGeom>
              <a:solidFill>
                <a:srgbClr val="00B0F0">
                  <a:alpha val="60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3" name="Textové pole 2"/>
              <p:cNvSpPr txBox="1">
                <a:spLocks noChangeArrowheads="1"/>
              </p:cNvSpPr>
              <p:nvPr/>
            </p:nvSpPr>
            <p:spPr bwMode="auto">
              <a:xfrm>
                <a:off x="676275" y="180788"/>
                <a:ext cx="572134" cy="523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1400">
                    <a:ln w="9208" cap="flat" cmpd="sng" algn="ctr">
                      <a:solidFill>
                        <a:srgbClr val="FFFFFF"/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>
                      <a:outerShdw blurRad="63500" dir="3600000" algn="tl">
                        <a:srgbClr val="000000">
                          <a:alpha val="70000"/>
                        </a:srgbClr>
                      </a:outerShdw>
                    </a:effectLst>
                    <a:latin typeface="Calibri"/>
                    <a:ea typeface="Calibri"/>
                    <a:cs typeface="Times New Roman"/>
                  </a:rPr>
                  <a:t>2017</a:t>
                </a:r>
                <a:endParaRPr lang="cs-CZ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88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Retirement age – pre 2008</a:t>
            </a:r>
            <a:endParaRPr lang="en-US" dirty="0"/>
          </a:p>
        </p:txBody>
      </p:sp>
      <p:pic>
        <p:nvPicPr>
          <p:cNvPr id="17141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1011238"/>
            <a:ext cx="6770687" cy="456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8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Retirement age – </a:t>
            </a:r>
            <a:r>
              <a:rPr lang="cs-CZ" dirty="0" err="1" smtClean="0"/>
              <a:t>after</a:t>
            </a:r>
            <a:r>
              <a:rPr lang="en-US" dirty="0" smtClean="0"/>
              <a:t> 2008</a:t>
            </a:r>
            <a:endParaRPr lang="en-US" dirty="0"/>
          </a:p>
        </p:txBody>
      </p:sp>
      <p:pic>
        <p:nvPicPr>
          <p:cNvPr id="1715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012825"/>
            <a:ext cx="6769100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80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Retirement age – </a:t>
            </a:r>
            <a:r>
              <a:rPr lang="cs-CZ" dirty="0" err="1" smtClean="0"/>
              <a:t>after</a:t>
            </a:r>
            <a:r>
              <a:rPr lang="en-US" dirty="0" smtClean="0"/>
              <a:t> 20</a:t>
            </a:r>
            <a:r>
              <a:rPr lang="cs-CZ" dirty="0" smtClean="0"/>
              <a:t>11</a:t>
            </a:r>
          </a:p>
        </p:txBody>
      </p:sp>
      <p:pic>
        <p:nvPicPr>
          <p:cNvPr id="1716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1012825"/>
            <a:ext cx="6770687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85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Retirement age – </a:t>
            </a:r>
            <a:r>
              <a:rPr lang="cs-CZ" dirty="0" err="1" smtClean="0"/>
              <a:t>after</a:t>
            </a:r>
            <a:r>
              <a:rPr lang="en-US" dirty="0" smtClean="0"/>
              <a:t> 20</a:t>
            </a:r>
            <a:r>
              <a:rPr lang="cs-CZ" dirty="0" smtClean="0"/>
              <a:t>17</a:t>
            </a:r>
          </a:p>
        </p:txBody>
      </p:sp>
      <p:pic>
        <p:nvPicPr>
          <p:cNvPr id="1717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012825"/>
            <a:ext cx="6769100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67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Retirement age – </a:t>
            </a:r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2008 and 2017</a:t>
            </a:r>
          </a:p>
        </p:txBody>
      </p:sp>
      <p:pic>
        <p:nvPicPr>
          <p:cNvPr id="1718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1012825"/>
            <a:ext cx="6770687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7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425" y="1268700"/>
            <a:ext cx="9200197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2"/>
              </a:buClr>
              <a:buSzPct val="103000"/>
              <a:buAutoNum type="arabicPeriod"/>
            </a:pP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Originally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minimum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indexation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100 %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inflation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and 1/3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real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wage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growth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,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with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Government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discretion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to more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generous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indexation</a:t>
            </a:r>
            <a:endParaRPr lang="cs-CZ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2"/>
              </a:buClr>
              <a:buSzPct val="103000"/>
              <a:buAutoNum type="arabicPeriod"/>
            </a:pP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 2011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the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Government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discretion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was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removed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and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rules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stipuleted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directly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in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the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Pension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Act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(100 %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inflation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+ 1/3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real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wage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growth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457200" indent="-457200" algn="just">
              <a:lnSpc>
                <a:spcPct val="150000"/>
              </a:lnSpc>
              <a:buClr>
                <a:schemeClr val="tx2"/>
              </a:buClr>
              <a:buSzPct val="103000"/>
              <a:buAutoNum type="arabicPeriod"/>
            </a:pP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Temporary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lowered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indexation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in 2013 and 2014 (1/3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inflation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+ 1/3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real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wage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growth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) as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austerity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measure</a:t>
            </a:r>
            <a:endParaRPr lang="cs-CZ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2"/>
              </a:buClr>
              <a:buSzPct val="103000"/>
              <a:buAutoNum type="arabicPeriod"/>
            </a:pP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 2016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the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Governement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discretion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renewed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with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an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upper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limit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2,7 %</a:t>
            </a:r>
          </a:p>
          <a:p>
            <a:pPr marL="457200" indent="-457200" algn="just">
              <a:lnSpc>
                <a:spcPct val="150000"/>
              </a:lnSpc>
              <a:buClr>
                <a:schemeClr val="tx2"/>
              </a:buClr>
              <a:buSzPct val="103000"/>
              <a:buAutoNum type="arabicPeriod"/>
            </a:pP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Since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2017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indexation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formula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changed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to 100 %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inflation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+ 1/2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real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wage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growth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	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cs-CZ" dirty="0" smtClean="0"/>
              <a:t>Pension </a:t>
            </a:r>
            <a:r>
              <a:rPr lang="cs-CZ" dirty="0" err="1" smtClean="0"/>
              <a:t>indexation</a:t>
            </a:r>
            <a:r>
              <a:rPr lang="cs-CZ" dirty="0" smtClean="0"/>
              <a:t> </a:t>
            </a:r>
            <a:r>
              <a:rPr lang="cs-CZ" dirty="0" err="1" smtClean="0"/>
              <a:t>rules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496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425" y="1268700"/>
            <a:ext cx="9200197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2"/>
              </a:buClr>
              <a:buSzPct val="103000"/>
              <a:buAutoNum type="arabicPeriod"/>
            </a:pP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Changed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in 2008</a:t>
            </a:r>
          </a:p>
          <a:p>
            <a:pPr marL="457200" indent="-457200" algn="just">
              <a:lnSpc>
                <a:spcPct val="150000"/>
              </a:lnSpc>
              <a:buClr>
                <a:schemeClr val="tx2"/>
              </a:buClr>
              <a:buSzPct val="103000"/>
              <a:buAutoNum type="arabicPeriod"/>
            </a:pP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Former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system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partial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and full disability</a:t>
            </a:r>
          </a:p>
          <a:p>
            <a:pPr marL="971550" lvl="1" indent="-514350" algn="just">
              <a:lnSpc>
                <a:spcPct val="150000"/>
              </a:lnSpc>
              <a:buClr>
                <a:schemeClr val="tx2"/>
              </a:buClr>
              <a:buSzPct val="103000"/>
              <a:buFont typeface="+mj-lt"/>
              <a:buAutoNum type="romanUcPeriod"/>
            </a:pP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Reduction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work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capacity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by 33 % and 66 %</a:t>
            </a:r>
          </a:p>
          <a:p>
            <a:pPr marL="914400" lvl="1" indent="-457200" algn="just">
              <a:lnSpc>
                <a:spcPct val="150000"/>
              </a:lnSpc>
              <a:buClr>
                <a:schemeClr val="tx2"/>
              </a:buClr>
              <a:buSzPct val="103000"/>
              <a:buAutoNum type="romanUcPeriod"/>
            </a:pP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Separate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pensions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– a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change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in disability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level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led to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new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application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for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pension and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new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granting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process</a:t>
            </a:r>
            <a:endParaRPr lang="cs-CZ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2"/>
              </a:buClr>
              <a:buSzPct val="103000"/>
              <a:buAutoNum type="arabicPeriod"/>
            </a:pP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New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system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three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degrees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disability</a:t>
            </a:r>
          </a:p>
          <a:p>
            <a:pPr marL="971550" lvl="1" indent="-514350" algn="just">
              <a:lnSpc>
                <a:spcPct val="150000"/>
              </a:lnSpc>
              <a:buClr>
                <a:schemeClr val="tx2"/>
              </a:buClr>
              <a:buSzPct val="103000"/>
              <a:buFont typeface="+mj-lt"/>
              <a:buAutoNum type="romanUcPeriod"/>
            </a:pPr>
            <a:r>
              <a:rPr lang="cs-CZ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Reduction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work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capacity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by 35 %, 50 % and 70 %</a:t>
            </a:r>
          </a:p>
          <a:p>
            <a:pPr marL="971550" lvl="1" indent="-514350" algn="just">
              <a:lnSpc>
                <a:spcPct val="150000"/>
              </a:lnSpc>
              <a:buClr>
                <a:schemeClr val="tx2"/>
              </a:buClr>
              <a:buSzPct val="103000"/>
              <a:buFont typeface="+mj-lt"/>
              <a:buAutoNum type="romanUcPeriod"/>
            </a:pP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Only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one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disability pension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exists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–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the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degrees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merely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determine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the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benefit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amount</a:t>
            </a:r>
            <a:endParaRPr lang="cs-CZ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2"/>
              </a:buClr>
              <a:buSzPct val="103000"/>
              <a:buFont typeface="+mj-lt"/>
              <a:buAutoNum type="arabicPeriod"/>
            </a:pP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New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rules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for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work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capacity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reduction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assessment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put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in place</a:t>
            </a:r>
          </a:p>
          <a:p>
            <a:pPr marL="457200" indent="-457200" algn="just">
              <a:lnSpc>
                <a:spcPct val="150000"/>
              </a:lnSpc>
              <a:buClr>
                <a:schemeClr val="tx2"/>
              </a:buClr>
              <a:buSzPct val="103000"/>
              <a:buFont typeface="+mj-lt"/>
              <a:buAutoNum type="arabicPeriod"/>
            </a:pP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Two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targets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–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modernising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the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disability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pensions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and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curtailing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pension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expenditure</a:t>
            </a:r>
            <a:endParaRPr lang="it-IT" sz="22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cs-CZ" dirty="0" smtClean="0"/>
              <a:t>Disability </a:t>
            </a:r>
            <a:r>
              <a:rPr lang="cs-CZ" dirty="0" err="1" smtClean="0"/>
              <a:t>pensions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402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425" y="1268700"/>
            <a:ext cx="9200197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2"/>
              </a:buClr>
              <a:buSzPct val="103000"/>
              <a:buAutoNum type="arabicPeriod"/>
            </a:pP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New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rules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for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early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pensions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since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2008</a:t>
            </a:r>
          </a:p>
          <a:p>
            <a:pPr marL="457200" indent="-457200" algn="just">
              <a:lnSpc>
                <a:spcPct val="150000"/>
              </a:lnSpc>
              <a:buClr>
                <a:schemeClr val="tx2"/>
              </a:buClr>
              <a:buSzPct val="103000"/>
              <a:buAutoNum type="arabicPeriod"/>
            </a:pP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Aimed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at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increasing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flexibility in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individual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retirement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arrangments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and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providing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disincentive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for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early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retirement</a:t>
            </a:r>
            <a:endParaRPr lang="cs-CZ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2"/>
              </a:buClr>
              <a:buSzPct val="103000"/>
              <a:buAutoNum type="arabicPeriod"/>
            </a:pPr>
            <a:endParaRPr lang="cs-CZ" sz="22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2"/>
              </a:buClr>
              <a:buSzPct val="103000"/>
              <a:buAutoNum type="arabicPeriod"/>
            </a:pPr>
            <a:endParaRPr lang="cs-CZ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2"/>
              </a:buClr>
              <a:buSzPct val="103000"/>
              <a:buAutoNum type="arabicPeriod"/>
            </a:pPr>
            <a:endParaRPr lang="cs-CZ" sz="22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2"/>
              </a:buClr>
              <a:buSzPct val="103000"/>
              <a:buAutoNum type="arabicPeriod"/>
            </a:pP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Period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early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retirement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being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increased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from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3 to 5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years</a:t>
            </a:r>
            <a:endParaRPr lang="cs-CZ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2"/>
              </a:buClr>
              <a:buSzPct val="103000"/>
              <a:buAutoNum type="arabicPeriod"/>
            </a:pP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Full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potential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period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5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years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early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retirement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will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be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reached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gradually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– minimum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age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for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early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retirement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60</a:t>
            </a:r>
          </a:p>
          <a:p>
            <a:pPr marL="457200" indent="-457200" algn="just">
              <a:lnSpc>
                <a:spcPct val="150000"/>
              </a:lnSpc>
              <a:buClr>
                <a:schemeClr val="tx2"/>
              </a:buClr>
              <a:buSzPct val="103000"/>
              <a:buAutoNum type="arabicPeriod"/>
            </a:pP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Rules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slightly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tightened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in 2011 (period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361 – 720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days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early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retirement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457200" indent="-457200" algn="just">
              <a:lnSpc>
                <a:spcPct val="150000"/>
              </a:lnSpc>
              <a:buClr>
                <a:schemeClr val="tx2"/>
              </a:buClr>
              <a:buSzPct val="103000"/>
              <a:buAutoNum type="arabicPeriod"/>
            </a:pPr>
            <a:endParaRPr lang="cs-CZ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cs-CZ" dirty="0" smtClean="0"/>
              <a:t>Early </a:t>
            </a:r>
            <a:r>
              <a:rPr lang="cs-CZ" dirty="0" err="1" smtClean="0"/>
              <a:t>pensions</a:t>
            </a:r>
            <a:endParaRPr lang="it-IT" dirty="0"/>
          </a:p>
        </p:txBody>
      </p:sp>
      <p:grpSp>
        <p:nvGrpSpPr>
          <p:cNvPr id="90" name="Skupina 89"/>
          <p:cNvGrpSpPr/>
          <p:nvPr/>
        </p:nvGrpSpPr>
        <p:grpSpPr>
          <a:xfrm>
            <a:off x="275437" y="2793986"/>
            <a:ext cx="9360000" cy="1569720"/>
            <a:chOff x="0" y="0"/>
            <a:chExt cx="10118725" cy="1569720"/>
          </a:xfrm>
        </p:grpSpPr>
        <p:grpSp>
          <p:nvGrpSpPr>
            <p:cNvPr id="91" name="Skupina 90"/>
            <p:cNvGrpSpPr/>
            <p:nvPr/>
          </p:nvGrpSpPr>
          <p:grpSpPr>
            <a:xfrm>
              <a:off x="0" y="0"/>
              <a:ext cx="10118725" cy="1569720"/>
              <a:chOff x="0" y="-4338"/>
              <a:chExt cx="10118725" cy="1570248"/>
            </a:xfrm>
          </p:grpSpPr>
          <p:grpSp>
            <p:nvGrpSpPr>
              <p:cNvPr id="93" name="Skupina 92"/>
              <p:cNvGrpSpPr/>
              <p:nvPr/>
            </p:nvGrpSpPr>
            <p:grpSpPr>
              <a:xfrm>
                <a:off x="0" y="457200"/>
                <a:ext cx="10118725" cy="390525"/>
                <a:chOff x="0" y="0"/>
                <a:chExt cx="10118725" cy="390525"/>
              </a:xfrm>
            </p:grpSpPr>
            <p:grpSp>
              <p:nvGrpSpPr>
                <p:cNvPr id="113" name="Skupina 112"/>
                <p:cNvGrpSpPr/>
                <p:nvPr/>
              </p:nvGrpSpPr>
              <p:grpSpPr>
                <a:xfrm>
                  <a:off x="6267450" y="0"/>
                  <a:ext cx="485775" cy="390525"/>
                  <a:chOff x="0" y="0"/>
                  <a:chExt cx="485775" cy="390525"/>
                </a:xfrm>
              </p:grpSpPr>
              <p:sp>
                <p:nvSpPr>
                  <p:cNvPr id="174" name="Obdélník 173"/>
                  <p:cNvSpPr/>
                  <p:nvPr/>
                </p:nvSpPr>
                <p:spPr>
                  <a:xfrm>
                    <a:off x="0" y="0"/>
                    <a:ext cx="428625" cy="390525"/>
                  </a:xfrm>
                  <a:prstGeom prst="rect">
                    <a:avLst/>
                  </a:prstGeom>
                  <a:solidFill>
                    <a:srgbClr val="7030A0">
                      <a:alpha val="50000"/>
                    </a:srgbClr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75" name="Textové po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150" y="66675"/>
                    <a:ext cx="428625" cy="323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cs-CZ" sz="11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90</a:t>
                    </a:r>
                    <a:endParaRPr lang="cs-CZ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grpSp>
              <p:nvGrpSpPr>
                <p:cNvPr id="114" name="Skupina 113"/>
                <p:cNvGrpSpPr/>
                <p:nvPr/>
              </p:nvGrpSpPr>
              <p:grpSpPr>
                <a:xfrm>
                  <a:off x="6756400" y="0"/>
                  <a:ext cx="485775" cy="390525"/>
                  <a:chOff x="0" y="0"/>
                  <a:chExt cx="485775" cy="390525"/>
                </a:xfrm>
              </p:grpSpPr>
              <p:sp>
                <p:nvSpPr>
                  <p:cNvPr id="172" name="Obdélník 171"/>
                  <p:cNvSpPr/>
                  <p:nvPr/>
                </p:nvSpPr>
                <p:spPr>
                  <a:xfrm>
                    <a:off x="0" y="0"/>
                    <a:ext cx="428625" cy="390525"/>
                  </a:xfrm>
                  <a:prstGeom prst="rect">
                    <a:avLst/>
                  </a:prstGeom>
                  <a:solidFill>
                    <a:srgbClr val="7030A0">
                      <a:alpha val="50000"/>
                    </a:srgb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73" name="Textové po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150" y="66675"/>
                    <a:ext cx="428625" cy="323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cs-CZ" sz="11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90</a:t>
                    </a:r>
                    <a:endParaRPr lang="cs-CZ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grpSp>
              <p:nvGrpSpPr>
                <p:cNvPr id="115" name="Skupina 114"/>
                <p:cNvGrpSpPr/>
                <p:nvPr/>
              </p:nvGrpSpPr>
              <p:grpSpPr>
                <a:xfrm>
                  <a:off x="7734300" y="0"/>
                  <a:ext cx="485775" cy="390525"/>
                  <a:chOff x="0" y="0"/>
                  <a:chExt cx="485775" cy="390525"/>
                </a:xfrm>
              </p:grpSpPr>
              <p:sp>
                <p:nvSpPr>
                  <p:cNvPr id="170" name="Obdélník 169"/>
                  <p:cNvSpPr/>
                  <p:nvPr/>
                </p:nvSpPr>
                <p:spPr>
                  <a:xfrm>
                    <a:off x="0" y="0"/>
                    <a:ext cx="428625" cy="390525"/>
                  </a:xfrm>
                  <a:prstGeom prst="rect">
                    <a:avLst/>
                  </a:prstGeom>
                  <a:solidFill>
                    <a:srgbClr val="7030A0">
                      <a:alpha val="50000"/>
                    </a:srgbClr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71" name="Textové po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150" y="66675"/>
                    <a:ext cx="428625" cy="323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cs-CZ" sz="11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90</a:t>
                    </a:r>
                    <a:endParaRPr lang="cs-CZ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grpSp>
              <p:nvGrpSpPr>
                <p:cNvPr id="116" name="Skupina 115"/>
                <p:cNvGrpSpPr/>
                <p:nvPr/>
              </p:nvGrpSpPr>
              <p:grpSpPr>
                <a:xfrm>
                  <a:off x="7245350" y="0"/>
                  <a:ext cx="485775" cy="390525"/>
                  <a:chOff x="0" y="0"/>
                  <a:chExt cx="485775" cy="390525"/>
                </a:xfrm>
              </p:grpSpPr>
              <p:sp>
                <p:nvSpPr>
                  <p:cNvPr id="168" name="Obdélník 167"/>
                  <p:cNvSpPr/>
                  <p:nvPr/>
                </p:nvSpPr>
                <p:spPr>
                  <a:xfrm>
                    <a:off x="0" y="0"/>
                    <a:ext cx="428625" cy="390525"/>
                  </a:xfrm>
                  <a:prstGeom prst="rect">
                    <a:avLst/>
                  </a:prstGeom>
                  <a:solidFill>
                    <a:srgbClr val="7030A0">
                      <a:alpha val="50000"/>
                    </a:srgbClr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69" name="Textové po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150" y="66675"/>
                    <a:ext cx="428625" cy="323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cs-CZ" sz="11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90</a:t>
                    </a:r>
                    <a:endParaRPr lang="cs-CZ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grpSp>
              <p:nvGrpSpPr>
                <p:cNvPr id="117" name="Skupina 116"/>
                <p:cNvGrpSpPr/>
                <p:nvPr/>
              </p:nvGrpSpPr>
              <p:grpSpPr>
                <a:xfrm>
                  <a:off x="8223250" y="0"/>
                  <a:ext cx="485775" cy="390525"/>
                  <a:chOff x="0" y="0"/>
                  <a:chExt cx="485775" cy="390525"/>
                </a:xfrm>
              </p:grpSpPr>
              <p:sp>
                <p:nvSpPr>
                  <p:cNvPr id="166" name="Obdélník 165"/>
                  <p:cNvSpPr/>
                  <p:nvPr/>
                </p:nvSpPr>
                <p:spPr>
                  <a:xfrm>
                    <a:off x="0" y="0"/>
                    <a:ext cx="428625" cy="390525"/>
                  </a:xfrm>
                  <a:prstGeom prst="rect">
                    <a:avLst/>
                  </a:prstGeom>
                  <a:solidFill>
                    <a:schemeClr val="accent1">
                      <a:alpha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67" name="Textové po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150" y="66675"/>
                    <a:ext cx="428625" cy="323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cs-CZ" sz="11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90</a:t>
                    </a:r>
                    <a:endParaRPr lang="cs-CZ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grpSp>
              <p:nvGrpSpPr>
                <p:cNvPr id="118" name="Skupina 117"/>
                <p:cNvGrpSpPr/>
                <p:nvPr/>
              </p:nvGrpSpPr>
              <p:grpSpPr>
                <a:xfrm>
                  <a:off x="8699500" y="0"/>
                  <a:ext cx="485775" cy="390525"/>
                  <a:chOff x="0" y="0"/>
                  <a:chExt cx="485775" cy="390525"/>
                </a:xfrm>
              </p:grpSpPr>
              <p:sp>
                <p:nvSpPr>
                  <p:cNvPr id="164" name="Obdélník 163"/>
                  <p:cNvSpPr/>
                  <p:nvPr/>
                </p:nvSpPr>
                <p:spPr>
                  <a:xfrm>
                    <a:off x="0" y="0"/>
                    <a:ext cx="428625" cy="390525"/>
                  </a:xfrm>
                  <a:prstGeom prst="rect">
                    <a:avLst/>
                  </a:prstGeom>
                  <a:solidFill>
                    <a:schemeClr val="accent1">
                      <a:alpha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65" name="Textové po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150" y="66675"/>
                    <a:ext cx="428625" cy="323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cs-CZ" sz="11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90</a:t>
                    </a:r>
                    <a:endParaRPr lang="cs-CZ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grpSp>
              <p:nvGrpSpPr>
                <p:cNvPr id="119" name="Skupina 118"/>
                <p:cNvGrpSpPr/>
                <p:nvPr/>
              </p:nvGrpSpPr>
              <p:grpSpPr>
                <a:xfrm>
                  <a:off x="9163050" y="0"/>
                  <a:ext cx="485775" cy="390525"/>
                  <a:chOff x="0" y="0"/>
                  <a:chExt cx="485775" cy="390525"/>
                </a:xfrm>
              </p:grpSpPr>
              <p:sp>
                <p:nvSpPr>
                  <p:cNvPr id="162" name="Obdélník 161"/>
                  <p:cNvSpPr/>
                  <p:nvPr/>
                </p:nvSpPr>
                <p:spPr>
                  <a:xfrm>
                    <a:off x="0" y="0"/>
                    <a:ext cx="428625" cy="390525"/>
                  </a:xfrm>
                  <a:prstGeom prst="rect">
                    <a:avLst/>
                  </a:prstGeom>
                  <a:solidFill>
                    <a:schemeClr val="accent1">
                      <a:alpha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63" name="Textové po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150" y="66675"/>
                    <a:ext cx="428625" cy="323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cs-CZ" sz="11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90</a:t>
                    </a:r>
                    <a:endParaRPr lang="cs-CZ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grpSp>
              <p:nvGrpSpPr>
                <p:cNvPr id="120" name="Skupina 119"/>
                <p:cNvGrpSpPr/>
                <p:nvPr/>
              </p:nvGrpSpPr>
              <p:grpSpPr>
                <a:xfrm>
                  <a:off x="9632950" y="0"/>
                  <a:ext cx="485775" cy="390525"/>
                  <a:chOff x="0" y="0"/>
                  <a:chExt cx="485775" cy="390525"/>
                </a:xfrm>
              </p:grpSpPr>
              <p:sp>
                <p:nvSpPr>
                  <p:cNvPr id="160" name="Obdélník 159"/>
                  <p:cNvSpPr/>
                  <p:nvPr/>
                </p:nvSpPr>
                <p:spPr>
                  <a:xfrm>
                    <a:off x="0" y="0"/>
                    <a:ext cx="428625" cy="390525"/>
                  </a:xfrm>
                  <a:prstGeom prst="rect">
                    <a:avLst/>
                  </a:prstGeom>
                  <a:solidFill>
                    <a:schemeClr val="accent1">
                      <a:alpha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61" name="Textové po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150" y="66675"/>
                    <a:ext cx="428625" cy="323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cs-CZ" sz="11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90</a:t>
                    </a:r>
                    <a:endParaRPr lang="cs-CZ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grpSp>
              <p:nvGrpSpPr>
                <p:cNvPr id="121" name="Skupina 120"/>
                <p:cNvGrpSpPr/>
                <p:nvPr/>
              </p:nvGrpSpPr>
              <p:grpSpPr>
                <a:xfrm>
                  <a:off x="482600" y="0"/>
                  <a:ext cx="485775" cy="390525"/>
                  <a:chOff x="0" y="0"/>
                  <a:chExt cx="485775" cy="390525"/>
                </a:xfrm>
              </p:grpSpPr>
              <p:sp>
                <p:nvSpPr>
                  <p:cNvPr id="158" name="Obdélník 157"/>
                  <p:cNvSpPr/>
                  <p:nvPr/>
                </p:nvSpPr>
                <p:spPr>
                  <a:xfrm>
                    <a:off x="0" y="0"/>
                    <a:ext cx="428625" cy="390525"/>
                  </a:xfrm>
                  <a:prstGeom prst="rect">
                    <a:avLst/>
                  </a:prstGeom>
                  <a:solidFill>
                    <a:srgbClr val="FF0000">
                      <a:alpha val="5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59" name="Textové po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150" y="66675"/>
                    <a:ext cx="428625" cy="323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cs-CZ" sz="11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90</a:t>
                    </a:r>
                    <a:endParaRPr lang="cs-CZ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grpSp>
              <p:nvGrpSpPr>
                <p:cNvPr id="122" name="Skupina 121"/>
                <p:cNvGrpSpPr/>
                <p:nvPr/>
              </p:nvGrpSpPr>
              <p:grpSpPr>
                <a:xfrm>
                  <a:off x="4324350" y="0"/>
                  <a:ext cx="485775" cy="390525"/>
                  <a:chOff x="0" y="0"/>
                  <a:chExt cx="485775" cy="390525"/>
                </a:xfrm>
              </p:grpSpPr>
              <p:sp>
                <p:nvSpPr>
                  <p:cNvPr id="156" name="Obdélník 155"/>
                  <p:cNvSpPr/>
                  <p:nvPr/>
                </p:nvSpPr>
                <p:spPr>
                  <a:xfrm>
                    <a:off x="0" y="0"/>
                    <a:ext cx="428625" cy="390525"/>
                  </a:xfrm>
                  <a:prstGeom prst="rect">
                    <a:avLst/>
                  </a:prstGeom>
                  <a:solidFill>
                    <a:srgbClr val="FF0000">
                      <a:alpha val="5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57" name="Textové po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150" y="66675"/>
                    <a:ext cx="428625" cy="323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cs-CZ" sz="11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90</a:t>
                    </a:r>
                    <a:endParaRPr lang="cs-CZ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grpSp>
              <p:nvGrpSpPr>
                <p:cNvPr id="123" name="Skupina 122"/>
                <p:cNvGrpSpPr/>
                <p:nvPr/>
              </p:nvGrpSpPr>
              <p:grpSpPr>
                <a:xfrm>
                  <a:off x="4806950" y="0"/>
                  <a:ext cx="485775" cy="390525"/>
                  <a:chOff x="0" y="0"/>
                  <a:chExt cx="485775" cy="390525"/>
                </a:xfrm>
              </p:grpSpPr>
              <p:sp>
                <p:nvSpPr>
                  <p:cNvPr id="154" name="Obdélník 153"/>
                  <p:cNvSpPr/>
                  <p:nvPr/>
                </p:nvSpPr>
                <p:spPr>
                  <a:xfrm>
                    <a:off x="0" y="0"/>
                    <a:ext cx="428625" cy="390525"/>
                  </a:xfrm>
                  <a:prstGeom prst="rect">
                    <a:avLst/>
                  </a:prstGeom>
                  <a:solidFill>
                    <a:srgbClr val="FF0000">
                      <a:alpha val="5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55" name="Textové po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150" y="66675"/>
                    <a:ext cx="428625" cy="323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cs-CZ" sz="11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90</a:t>
                    </a:r>
                    <a:endParaRPr lang="cs-CZ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grpSp>
              <p:nvGrpSpPr>
                <p:cNvPr id="124" name="Skupina 123"/>
                <p:cNvGrpSpPr/>
                <p:nvPr/>
              </p:nvGrpSpPr>
              <p:grpSpPr>
                <a:xfrm>
                  <a:off x="5295900" y="0"/>
                  <a:ext cx="485775" cy="390525"/>
                  <a:chOff x="0" y="0"/>
                  <a:chExt cx="485775" cy="390525"/>
                </a:xfrm>
              </p:grpSpPr>
              <p:sp>
                <p:nvSpPr>
                  <p:cNvPr id="152" name="Obdélník 151"/>
                  <p:cNvSpPr/>
                  <p:nvPr/>
                </p:nvSpPr>
                <p:spPr>
                  <a:xfrm>
                    <a:off x="0" y="0"/>
                    <a:ext cx="428625" cy="390525"/>
                  </a:xfrm>
                  <a:prstGeom prst="rect">
                    <a:avLst/>
                  </a:prstGeom>
                  <a:solidFill>
                    <a:srgbClr val="FF0000">
                      <a:alpha val="5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53" name="Textové po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150" y="66675"/>
                    <a:ext cx="428625" cy="323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cs-CZ" sz="11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90</a:t>
                    </a:r>
                    <a:endParaRPr lang="cs-CZ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grpSp>
              <p:nvGrpSpPr>
                <p:cNvPr id="125" name="Skupina 124"/>
                <p:cNvGrpSpPr/>
                <p:nvPr/>
              </p:nvGrpSpPr>
              <p:grpSpPr>
                <a:xfrm>
                  <a:off x="5778500" y="0"/>
                  <a:ext cx="485775" cy="390525"/>
                  <a:chOff x="0" y="0"/>
                  <a:chExt cx="485775" cy="390525"/>
                </a:xfrm>
              </p:grpSpPr>
              <p:sp>
                <p:nvSpPr>
                  <p:cNvPr id="150" name="Obdélník 149"/>
                  <p:cNvSpPr/>
                  <p:nvPr/>
                </p:nvSpPr>
                <p:spPr>
                  <a:xfrm>
                    <a:off x="0" y="0"/>
                    <a:ext cx="428625" cy="390525"/>
                  </a:xfrm>
                  <a:prstGeom prst="rect">
                    <a:avLst/>
                  </a:prstGeom>
                  <a:solidFill>
                    <a:srgbClr val="FF0000">
                      <a:alpha val="5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51" name="Textové po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150" y="66675"/>
                    <a:ext cx="428625" cy="323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cs-CZ" sz="11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90</a:t>
                    </a:r>
                    <a:endParaRPr lang="cs-CZ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grpSp>
              <p:nvGrpSpPr>
                <p:cNvPr id="126" name="Skupina 125"/>
                <p:cNvGrpSpPr/>
                <p:nvPr/>
              </p:nvGrpSpPr>
              <p:grpSpPr>
                <a:xfrm>
                  <a:off x="965200" y="0"/>
                  <a:ext cx="485775" cy="390525"/>
                  <a:chOff x="0" y="0"/>
                  <a:chExt cx="485775" cy="390525"/>
                </a:xfrm>
              </p:grpSpPr>
              <p:sp>
                <p:nvSpPr>
                  <p:cNvPr id="148" name="Obdélník 147"/>
                  <p:cNvSpPr/>
                  <p:nvPr/>
                </p:nvSpPr>
                <p:spPr>
                  <a:xfrm>
                    <a:off x="0" y="0"/>
                    <a:ext cx="428625" cy="390525"/>
                  </a:xfrm>
                  <a:prstGeom prst="rect">
                    <a:avLst/>
                  </a:prstGeom>
                  <a:solidFill>
                    <a:srgbClr val="FF0000">
                      <a:alpha val="5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49" name="Textové po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150" y="66675"/>
                    <a:ext cx="428625" cy="323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cs-CZ" sz="11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90</a:t>
                    </a:r>
                    <a:endParaRPr lang="cs-CZ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grpSp>
              <p:nvGrpSpPr>
                <p:cNvPr id="127" name="Skupina 126"/>
                <p:cNvGrpSpPr/>
                <p:nvPr/>
              </p:nvGrpSpPr>
              <p:grpSpPr>
                <a:xfrm>
                  <a:off x="1447800" y="0"/>
                  <a:ext cx="485775" cy="390525"/>
                  <a:chOff x="0" y="0"/>
                  <a:chExt cx="485775" cy="390525"/>
                </a:xfrm>
              </p:grpSpPr>
              <p:sp>
                <p:nvSpPr>
                  <p:cNvPr id="146" name="Obdélník 145"/>
                  <p:cNvSpPr/>
                  <p:nvPr/>
                </p:nvSpPr>
                <p:spPr>
                  <a:xfrm>
                    <a:off x="0" y="0"/>
                    <a:ext cx="428625" cy="390525"/>
                  </a:xfrm>
                  <a:prstGeom prst="rect">
                    <a:avLst/>
                  </a:prstGeom>
                  <a:solidFill>
                    <a:srgbClr val="FF0000">
                      <a:alpha val="5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47" name="Textové po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150" y="66675"/>
                    <a:ext cx="428625" cy="323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cs-CZ" sz="11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90</a:t>
                    </a:r>
                    <a:endParaRPr lang="cs-CZ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grpSp>
              <p:nvGrpSpPr>
                <p:cNvPr id="128" name="Skupina 127"/>
                <p:cNvGrpSpPr/>
                <p:nvPr/>
              </p:nvGrpSpPr>
              <p:grpSpPr>
                <a:xfrm>
                  <a:off x="1917700" y="0"/>
                  <a:ext cx="485775" cy="390525"/>
                  <a:chOff x="0" y="0"/>
                  <a:chExt cx="485775" cy="390525"/>
                </a:xfrm>
              </p:grpSpPr>
              <p:sp>
                <p:nvSpPr>
                  <p:cNvPr id="144" name="Obdélník 143"/>
                  <p:cNvSpPr/>
                  <p:nvPr/>
                </p:nvSpPr>
                <p:spPr>
                  <a:xfrm>
                    <a:off x="0" y="0"/>
                    <a:ext cx="428625" cy="390525"/>
                  </a:xfrm>
                  <a:prstGeom prst="rect">
                    <a:avLst/>
                  </a:prstGeom>
                  <a:solidFill>
                    <a:srgbClr val="FF0000">
                      <a:alpha val="5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45" name="Textové po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150" y="66675"/>
                    <a:ext cx="428625" cy="323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cs-CZ" sz="11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90</a:t>
                    </a:r>
                    <a:endParaRPr lang="cs-CZ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grpSp>
              <p:nvGrpSpPr>
                <p:cNvPr id="129" name="Skupina 128"/>
                <p:cNvGrpSpPr/>
                <p:nvPr/>
              </p:nvGrpSpPr>
              <p:grpSpPr>
                <a:xfrm>
                  <a:off x="2393950" y="0"/>
                  <a:ext cx="485775" cy="390525"/>
                  <a:chOff x="0" y="0"/>
                  <a:chExt cx="485775" cy="390525"/>
                </a:xfrm>
              </p:grpSpPr>
              <p:sp>
                <p:nvSpPr>
                  <p:cNvPr id="142" name="Obdélník 141"/>
                  <p:cNvSpPr/>
                  <p:nvPr/>
                </p:nvSpPr>
                <p:spPr>
                  <a:xfrm>
                    <a:off x="0" y="0"/>
                    <a:ext cx="428625" cy="390525"/>
                  </a:xfrm>
                  <a:prstGeom prst="rect">
                    <a:avLst/>
                  </a:prstGeom>
                  <a:solidFill>
                    <a:srgbClr val="FF0000">
                      <a:alpha val="5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43" name="Textové po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150" y="66675"/>
                    <a:ext cx="428625" cy="323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cs-CZ" sz="11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90</a:t>
                    </a:r>
                    <a:endParaRPr lang="cs-CZ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grpSp>
              <p:nvGrpSpPr>
                <p:cNvPr id="130" name="Skupina 129"/>
                <p:cNvGrpSpPr/>
                <p:nvPr/>
              </p:nvGrpSpPr>
              <p:grpSpPr>
                <a:xfrm>
                  <a:off x="2876550" y="0"/>
                  <a:ext cx="485775" cy="390525"/>
                  <a:chOff x="0" y="0"/>
                  <a:chExt cx="485775" cy="390525"/>
                </a:xfrm>
              </p:grpSpPr>
              <p:sp>
                <p:nvSpPr>
                  <p:cNvPr id="140" name="Obdélník 139"/>
                  <p:cNvSpPr/>
                  <p:nvPr/>
                </p:nvSpPr>
                <p:spPr>
                  <a:xfrm>
                    <a:off x="0" y="0"/>
                    <a:ext cx="428625" cy="390525"/>
                  </a:xfrm>
                  <a:prstGeom prst="rect">
                    <a:avLst/>
                  </a:prstGeom>
                  <a:solidFill>
                    <a:srgbClr val="FF0000">
                      <a:alpha val="5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41" name="Textové po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150" y="66675"/>
                    <a:ext cx="428625" cy="323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cs-CZ" sz="1100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90</a:t>
                    </a:r>
                    <a:endParaRPr lang="cs-CZ" sz="1100" dirty="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grpSp>
              <p:nvGrpSpPr>
                <p:cNvPr id="131" name="Skupina 130"/>
                <p:cNvGrpSpPr/>
                <p:nvPr/>
              </p:nvGrpSpPr>
              <p:grpSpPr>
                <a:xfrm>
                  <a:off x="3359150" y="0"/>
                  <a:ext cx="485775" cy="390525"/>
                  <a:chOff x="0" y="0"/>
                  <a:chExt cx="485775" cy="390525"/>
                </a:xfrm>
              </p:grpSpPr>
              <p:sp>
                <p:nvSpPr>
                  <p:cNvPr id="138" name="Obdélník 137"/>
                  <p:cNvSpPr/>
                  <p:nvPr/>
                </p:nvSpPr>
                <p:spPr>
                  <a:xfrm>
                    <a:off x="0" y="0"/>
                    <a:ext cx="428625" cy="390525"/>
                  </a:xfrm>
                  <a:prstGeom prst="rect">
                    <a:avLst/>
                  </a:prstGeom>
                  <a:solidFill>
                    <a:srgbClr val="FF0000">
                      <a:alpha val="5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39" name="Textové po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150" y="66675"/>
                    <a:ext cx="428625" cy="323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cs-CZ" sz="11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90</a:t>
                    </a:r>
                    <a:endParaRPr lang="cs-CZ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grpSp>
              <p:nvGrpSpPr>
                <p:cNvPr id="132" name="Skupina 131"/>
                <p:cNvGrpSpPr/>
                <p:nvPr/>
              </p:nvGrpSpPr>
              <p:grpSpPr>
                <a:xfrm>
                  <a:off x="3841750" y="0"/>
                  <a:ext cx="485775" cy="390525"/>
                  <a:chOff x="0" y="0"/>
                  <a:chExt cx="485775" cy="390525"/>
                </a:xfrm>
              </p:grpSpPr>
              <p:sp>
                <p:nvSpPr>
                  <p:cNvPr id="136" name="Obdélník 135"/>
                  <p:cNvSpPr/>
                  <p:nvPr/>
                </p:nvSpPr>
                <p:spPr>
                  <a:xfrm>
                    <a:off x="0" y="0"/>
                    <a:ext cx="428625" cy="390525"/>
                  </a:xfrm>
                  <a:prstGeom prst="rect">
                    <a:avLst/>
                  </a:prstGeom>
                  <a:solidFill>
                    <a:srgbClr val="FF0000">
                      <a:alpha val="5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37" name="Textové po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150" y="66675"/>
                    <a:ext cx="428625" cy="323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cs-CZ" sz="11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90</a:t>
                    </a:r>
                    <a:endParaRPr lang="cs-CZ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grpSp>
              <p:nvGrpSpPr>
                <p:cNvPr id="133" name="Skupina 132"/>
                <p:cNvGrpSpPr/>
                <p:nvPr/>
              </p:nvGrpSpPr>
              <p:grpSpPr>
                <a:xfrm>
                  <a:off x="0" y="0"/>
                  <a:ext cx="485775" cy="390525"/>
                  <a:chOff x="0" y="0"/>
                  <a:chExt cx="485775" cy="390525"/>
                </a:xfrm>
              </p:grpSpPr>
              <p:sp>
                <p:nvSpPr>
                  <p:cNvPr id="134" name="Obdélník 133"/>
                  <p:cNvSpPr/>
                  <p:nvPr/>
                </p:nvSpPr>
                <p:spPr>
                  <a:xfrm>
                    <a:off x="0" y="0"/>
                    <a:ext cx="428625" cy="390525"/>
                  </a:xfrm>
                  <a:prstGeom prst="rect">
                    <a:avLst/>
                  </a:prstGeom>
                  <a:solidFill>
                    <a:srgbClr val="FF0000">
                      <a:alpha val="5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35" name="Textové po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150" y="66675"/>
                    <a:ext cx="428625" cy="323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cs-CZ" sz="110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90</a:t>
                    </a:r>
                    <a:endParaRPr lang="cs-CZ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94" name="Skupina 93"/>
              <p:cNvGrpSpPr/>
              <p:nvPr/>
            </p:nvGrpSpPr>
            <p:grpSpPr>
              <a:xfrm>
                <a:off x="0" y="-4338"/>
                <a:ext cx="10061575" cy="302791"/>
                <a:chOff x="0" y="-4338"/>
                <a:chExt cx="10061575" cy="302791"/>
              </a:xfrm>
            </p:grpSpPr>
            <p:grpSp>
              <p:nvGrpSpPr>
                <p:cNvPr id="104" name="Skupina 103"/>
                <p:cNvGrpSpPr/>
                <p:nvPr/>
              </p:nvGrpSpPr>
              <p:grpSpPr>
                <a:xfrm>
                  <a:off x="0" y="-4338"/>
                  <a:ext cx="10061575" cy="302789"/>
                  <a:chOff x="0" y="-4338"/>
                  <a:chExt cx="10061575" cy="302789"/>
                </a:xfrm>
              </p:grpSpPr>
              <p:cxnSp>
                <p:nvCxnSpPr>
                  <p:cNvPr id="110" name="Přímá spojnice se šipkou 109"/>
                  <p:cNvCxnSpPr/>
                  <p:nvPr/>
                </p:nvCxnSpPr>
                <p:spPr>
                  <a:xfrm flipH="1">
                    <a:off x="0" y="298450"/>
                    <a:ext cx="10061575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Přímá spojnice se šipkou 110"/>
                  <p:cNvCxnSpPr/>
                  <p:nvPr/>
                </p:nvCxnSpPr>
                <p:spPr>
                  <a:xfrm>
                    <a:off x="6242050" y="-4338"/>
                    <a:ext cx="0" cy="29845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Přímá spojnice se šipkou 111"/>
                  <p:cNvCxnSpPr/>
                  <p:nvPr/>
                </p:nvCxnSpPr>
                <p:spPr>
                  <a:xfrm>
                    <a:off x="8175625" y="1"/>
                    <a:ext cx="0" cy="29845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5" name="Skupina 104"/>
                <p:cNvGrpSpPr/>
                <p:nvPr/>
              </p:nvGrpSpPr>
              <p:grpSpPr>
                <a:xfrm>
                  <a:off x="0" y="31751"/>
                  <a:ext cx="10013950" cy="266702"/>
                  <a:chOff x="0" y="-130174"/>
                  <a:chExt cx="10013950" cy="390528"/>
                </a:xfrm>
              </p:grpSpPr>
              <p:sp>
                <p:nvSpPr>
                  <p:cNvPr id="106" name="Textové po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23025" y="-130169"/>
                    <a:ext cx="3556000" cy="3905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cs-CZ" sz="1100" dirty="0">
                        <a:effectLst/>
                        <a:latin typeface="Calibri"/>
                        <a:ea typeface="Calibri"/>
                        <a:cs typeface="Times New Roman"/>
                      </a:rPr>
                      <a:t>360 </a:t>
                    </a:r>
                    <a:r>
                      <a:rPr lang="cs-CZ" sz="1100" dirty="0" err="1">
                        <a:effectLst/>
                        <a:latin typeface="Calibri"/>
                        <a:ea typeface="Calibri"/>
                        <a:cs typeface="Times New Roman"/>
                      </a:rPr>
                      <a:t>days</a:t>
                    </a:r>
                    <a:r>
                      <a:rPr lang="cs-CZ" sz="1100" dirty="0">
                        <a:effectLst/>
                        <a:latin typeface="Calibri"/>
                        <a:ea typeface="Calibri"/>
                        <a:cs typeface="Times New Roman"/>
                      </a:rPr>
                      <a:t> prior to Ret Age</a:t>
                    </a:r>
                  </a:p>
                </p:txBody>
              </p:sp>
              <p:sp>
                <p:nvSpPr>
                  <p:cNvPr id="107" name="Textové po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81501" y="-130171"/>
                    <a:ext cx="1943100" cy="3905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cs-CZ" sz="1100" dirty="0">
                        <a:effectLst/>
                        <a:latin typeface="Calibri"/>
                        <a:ea typeface="Calibri"/>
                        <a:cs typeface="Times New Roman"/>
                      </a:rPr>
                      <a:t>720 </a:t>
                    </a:r>
                    <a:r>
                      <a:rPr lang="cs-CZ" sz="1100" dirty="0" err="1">
                        <a:effectLst/>
                        <a:latin typeface="Calibri"/>
                        <a:ea typeface="Calibri"/>
                        <a:cs typeface="Times New Roman"/>
                      </a:rPr>
                      <a:t>days</a:t>
                    </a:r>
                    <a:r>
                      <a:rPr lang="cs-CZ" sz="1100" dirty="0">
                        <a:effectLst/>
                        <a:latin typeface="Calibri"/>
                        <a:ea typeface="Calibri"/>
                        <a:cs typeface="Times New Roman"/>
                      </a:rPr>
                      <a:t> prior to Ret Age</a:t>
                    </a:r>
                  </a:p>
                </p:txBody>
              </p:sp>
              <p:sp>
                <p:nvSpPr>
                  <p:cNvPr id="108" name="Textové po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-130174"/>
                    <a:ext cx="3556000" cy="3905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cs-CZ" sz="1100" dirty="0">
                        <a:effectLst/>
                        <a:latin typeface="Calibri"/>
                        <a:ea typeface="Calibri"/>
                        <a:cs typeface="Times New Roman"/>
                      </a:rPr>
                      <a:t>more </a:t>
                    </a:r>
                    <a:r>
                      <a:rPr lang="cs-CZ" sz="1100" dirty="0" err="1">
                        <a:effectLst/>
                        <a:latin typeface="Calibri"/>
                        <a:ea typeface="Calibri"/>
                        <a:cs typeface="Times New Roman"/>
                      </a:rPr>
                      <a:t>than</a:t>
                    </a:r>
                    <a:r>
                      <a:rPr lang="cs-CZ" sz="1100" dirty="0">
                        <a:effectLst/>
                        <a:latin typeface="Calibri"/>
                        <a:ea typeface="Calibri"/>
                        <a:cs typeface="Times New Roman"/>
                      </a:rPr>
                      <a:t> </a:t>
                    </a:r>
                    <a:r>
                      <a:rPr lang="cs-CZ" sz="1100" dirty="0" smtClean="0">
                        <a:latin typeface="Calibri"/>
                        <a:ea typeface="Calibri"/>
                        <a:cs typeface="Times New Roman"/>
                      </a:rPr>
                      <a:t>720</a:t>
                    </a:r>
                    <a:r>
                      <a:rPr lang="cs-CZ" sz="1100" dirty="0" smtClean="0">
                        <a:effectLst/>
                        <a:latin typeface="Calibri"/>
                        <a:ea typeface="Calibri"/>
                        <a:cs typeface="Times New Roman"/>
                      </a:rPr>
                      <a:t> </a:t>
                    </a:r>
                    <a:r>
                      <a:rPr lang="cs-CZ" sz="1100" dirty="0" err="1">
                        <a:effectLst/>
                        <a:latin typeface="Calibri"/>
                        <a:ea typeface="Calibri"/>
                        <a:cs typeface="Times New Roman"/>
                      </a:rPr>
                      <a:t>days</a:t>
                    </a:r>
                    <a:r>
                      <a:rPr lang="cs-CZ" sz="1100" dirty="0">
                        <a:effectLst/>
                        <a:latin typeface="Calibri"/>
                        <a:ea typeface="Calibri"/>
                        <a:cs typeface="Times New Roman"/>
                      </a:rPr>
                      <a:t> prior to Ret Age</a:t>
                    </a:r>
                  </a:p>
                </p:txBody>
              </p:sp>
              <p:sp>
                <p:nvSpPr>
                  <p:cNvPr id="109" name="Textové po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50250" y="-130174"/>
                    <a:ext cx="1663700" cy="38417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algn="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cs-CZ" sz="1100">
                        <a:effectLst/>
                        <a:latin typeface="Calibri"/>
                        <a:ea typeface="Calibri"/>
                        <a:cs typeface="Times New Roman"/>
                      </a:rPr>
                      <a:t>Ret Age</a:t>
                    </a:r>
                  </a:p>
                </p:txBody>
              </p:sp>
            </p:grpSp>
          </p:grpSp>
          <p:grpSp>
            <p:nvGrpSpPr>
              <p:cNvPr id="95" name="Skupina 94"/>
              <p:cNvGrpSpPr/>
              <p:nvPr/>
            </p:nvGrpSpPr>
            <p:grpSpPr>
              <a:xfrm>
                <a:off x="0" y="977240"/>
                <a:ext cx="10099676" cy="588670"/>
                <a:chOff x="0" y="-660"/>
                <a:chExt cx="10099676" cy="588670"/>
              </a:xfrm>
            </p:grpSpPr>
            <p:grpSp>
              <p:nvGrpSpPr>
                <p:cNvPr id="96" name="Skupina 95"/>
                <p:cNvGrpSpPr/>
                <p:nvPr/>
              </p:nvGrpSpPr>
              <p:grpSpPr>
                <a:xfrm>
                  <a:off x="0" y="-331"/>
                  <a:ext cx="10099676" cy="331"/>
                  <a:chOff x="0" y="-331"/>
                  <a:chExt cx="10099676" cy="331"/>
                </a:xfrm>
              </p:grpSpPr>
              <p:cxnSp>
                <p:nvCxnSpPr>
                  <p:cNvPr id="101" name="Přímá spojnice se šipkou 100"/>
                  <p:cNvCxnSpPr/>
                  <p:nvPr/>
                </p:nvCxnSpPr>
                <p:spPr>
                  <a:xfrm flipH="1">
                    <a:off x="8175625" y="-331"/>
                    <a:ext cx="1924051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Přímá spojnice se šipkou 101"/>
                  <p:cNvCxnSpPr/>
                  <p:nvPr/>
                </p:nvCxnSpPr>
                <p:spPr>
                  <a:xfrm flipH="1">
                    <a:off x="6242050" y="0"/>
                    <a:ext cx="1958976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Přímá spojnice se šipkou 102"/>
                  <p:cNvCxnSpPr/>
                  <p:nvPr/>
                </p:nvCxnSpPr>
                <p:spPr>
                  <a:xfrm flipH="1">
                    <a:off x="0" y="-331"/>
                    <a:ext cx="6242050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7" name="Skupina 96"/>
                <p:cNvGrpSpPr/>
                <p:nvPr/>
              </p:nvGrpSpPr>
              <p:grpSpPr>
                <a:xfrm>
                  <a:off x="2708275" y="-660"/>
                  <a:ext cx="7388225" cy="588670"/>
                  <a:chOff x="1952625" y="-660"/>
                  <a:chExt cx="7388225" cy="588670"/>
                </a:xfrm>
              </p:grpSpPr>
              <p:sp>
                <p:nvSpPr>
                  <p:cNvPr id="98" name="Textové po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67600" y="-660"/>
                    <a:ext cx="1873250" cy="4789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algn="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cs-CZ" sz="1100">
                        <a:effectLst/>
                        <a:latin typeface="Calibri"/>
                        <a:ea typeface="Calibri"/>
                        <a:cs typeface="Times New Roman"/>
                      </a:rPr>
                      <a:t>0,9 % reduction per 90-day period</a:t>
                    </a:r>
                  </a:p>
                </p:txBody>
              </p:sp>
              <p:sp>
                <p:nvSpPr>
                  <p:cNvPr id="99" name="Textové po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43550" y="3810"/>
                    <a:ext cx="1949450" cy="584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algn="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cs-CZ" sz="1100">
                        <a:effectLst/>
                        <a:latin typeface="Calibri"/>
                        <a:ea typeface="Calibri"/>
                        <a:cs typeface="Times New Roman"/>
                      </a:rPr>
                      <a:t>1,2 % reduction per 90-day period (since 2011)</a:t>
                    </a:r>
                  </a:p>
                </p:txBody>
              </p:sp>
              <p:sp>
                <p:nvSpPr>
                  <p:cNvPr id="100" name="Textové po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52625" y="3808"/>
                    <a:ext cx="3556000" cy="254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algn="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cs-CZ" sz="1100">
                        <a:effectLst/>
                        <a:latin typeface="Calibri"/>
                        <a:ea typeface="Calibri"/>
                        <a:cs typeface="Times New Roman"/>
                      </a:rPr>
                      <a:t>1,5 % reduction per 90-day period</a:t>
                    </a:r>
                  </a:p>
                </p:txBody>
              </p:sp>
            </p:grpSp>
          </p:grpSp>
        </p:grpSp>
        <p:cxnSp>
          <p:nvCxnSpPr>
            <p:cNvPr id="92" name="Přímá spojnice se šipkou 91"/>
            <p:cNvCxnSpPr/>
            <p:nvPr/>
          </p:nvCxnSpPr>
          <p:spPr>
            <a:xfrm>
              <a:off x="10058400" y="0"/>
              <a:ext cx="0" cy="2978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853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425" y="1268700"/>
            <a:ext cx="9200197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2"/>
              </a:buClr>
              <a:buSzPct val="103000"/>
              <a:buAutoNum type="arabicPeriod"/>
            </a:pP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Qualifying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period (2008)</a:t>
            </a:r>
          </a:p>
          <a:p>
            <a:pPr marL="971550" lvl="1" indent="-514350" algn="just">
              <a:lnSpc>
                <a:spcPct val="150000"/>
              </a:lnSpc>
              <a:buClr>
                <a:schemeClr val="tx2"/>
              </a:buClr>
              <a:buSzPct val="103000"/>
              <a:buFont typeface="+mj-lt"/>
              <a:buAutoNum type="romanUcPeriod"/>
            </a:pP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Minimum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required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insured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period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being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extended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from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25 to 35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years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insurance</a:t>
            </a:r>
            <a:endParaRPr lang="cs-CZ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971550" lvl="1" indent="-514350" algn="just">
              <a:lnSpc>
                <a:spcPct val="150000"/>
              </a:lnSpc>
              <a:buClr>
                <a:schemeClr val="tx2"/>
              </a:buClr>
              <a:buSzPct val="103000"/>
              <a:buFont typeface="+mj-lt"/>
              <a:buAutoNum type="romanUcPeriod"/>
            </a:pP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34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years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insurance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required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in 2017,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final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state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will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be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reached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in 2018</a:t>
            </a:r>
          </a:p>
          <a:p>
            <a:pPr marL="514350" indent="-514350" algn="just">
              <a:lnSpc>
                <a:spcPct val="150000"/>
              </a:lnSpc>
              <a:buClr>
                <a:schemeClr val="tx2"/>
              </a:buClr>
              <a:buSzPct val="103000"/>
              <a:buFont typeface="+mj-lt"/>
              <a:buAutoNum type="arabicPeriod"/>
            </a:pP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Reduction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in non-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contributory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periods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(2008)</a:t>
            </a:r>
          </a:p>
          <a:p>
            <a:pPr marL="971550" lvl="1" indent="-514350" algn="just">
              <a:lnSpc>
                <a:spcPct val="150000"/>
              </a:lnSpc>
              <a:buClr>
                <a:schemeClr val="tx2"/>
              </a:buClr>
              <a:buSzPct val="103000"/>
              <a:buFont typeface="+mj-lt"/>
              <a:buAutoNum type="romanUcPeriod"/>
            </a:pP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Periods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college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studies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will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not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be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counted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as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insured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periods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starting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with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2009</a:t>
            </a:r>
          </a:p>
          <a:p>
            <a:pPr marL="971550" lvl="1" indent="-514350" algn="just">
              <a:lnSpc>
                <a:spcPct val="150000"/>
              </a:lnSpc>
              <a:buClr>
                <a:schemeClr val="tx2"/>
              </a:buClr>
              <a:buSzPct val="103000"/>
              <a:buFont typeface="+mj-lt"/>
              <a:buAutoNum type="romanUcPeriod"/>
            </a:pP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Only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80 %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most non-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contributory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periods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will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be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taken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into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account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when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assessing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pension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entitlement</a:t>
            </a:r>
            <a:endParaRPr lang="cs-CZ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514350" indent="-514350" algn="just">
              <a:lnSpc>
                <a:spcPct val="150000"/>
              </a:lnSpc>
              <a:buClr>
                <a:schemeClr val="tx2"/>
              </a:buClr>
              <a:buSzPct val="103000"/>
              <a:buFont typeface="+mj-lt"/>
              <a:buAutoNum type="arabicPeriod"/>
            </a:pP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Reference period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extension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(2011)</a:t>
            </a:r>
          </a:p>
          <a:p>
            <a:pPr marL="971550" lvl="1" indent="-514350" algn="just">
              <a:lnSpc>
                <a:spcPct val="150000"/>
              </a:lnSpc>
              <a:buClr>
                <a:schemeClr val="tx2"/>
              </a:buClr>
              <a:buSzPct val="103000"/>
              <a:buFont typeface="+mj-lt"/>
              <a:buAutoNum type="romanUcPeriod"/>
            </a:pP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Reference period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for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pension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calculation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(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factoring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historical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earnings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)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being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extended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to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lifelong</a:t>
            </a:r>
            <a:endParaRPr lang="cs-CZ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parameters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09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425" y="1268700"/>
            <a:ext cx="92001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Pension policy in the EU context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Open method of coordination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EU 2020 Strategy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European Semester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Expert Commission for Pension Reform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Goals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Structure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Measures implemented or debated during last decade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altLang="it-IT" dirty="0" smtClean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1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425" y="1268700"/>
            <a:ext cx="920019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2"/>
              </a:buClr>
              <a:buSzPct val="103000"/>
              <a:buAutoNum type="arabicPeriod"/>
            </a:pP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Reforms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2008 and 2011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promoted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long-term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financial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sustainability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pensions</a:t>
            </a:r>
            <a:endParaRPr lang="cs-CZ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2"/>
              </a:buClr>
              <a:buSzPct val="103000"/>
              <a:buAutoNum type="arabicPeriod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Projected 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long-term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pension system 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balance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 2008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was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negative 4 – 5 % GDP</a:t>
            </a:r>
          </a:p>
          <a:p>
            <a:pPr marL="457200" indent="-457200" algn="just">
              <a:lnSpc>
                <a:spcPct val="150000"/>
              </a:lnSpc>
              <a:buClr>
                <a:schemeClr val="tx2"/>
              </a:buClr>
              <a:buSzPct val="103000"/>
              <a:buAutoNum type="arabicPeriod"/>
            </a:pP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Projected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long-term pension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system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balance in 2015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was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0,5 % GDP</a:t>
            </a:r>
          </a:p>
          <a:p>
            <a:pPr marL="457200" indent="-457200" algn="just">
              <a:lnSpc>
                <a:spcPct val="150000"/>
              </a:lnSpc>
              <a:buClr>
                <a:schemeClr val="tx2"/>
              </a:buClr>
              <a:buSzPct val="103000"/>
              <a:buAutoNum type="arabicPeriod"/>
            </a:pP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Pension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adequacy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(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level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benefits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)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was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projected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to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decrease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by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approx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. 10 % (2015)</a:t>
            </a:r>
          </a:p>
          <a:p>
            <a:pPr marL="457200" indent="-457200" algn="just">
              <a:lnSpc>
                <a:spcPct val="150000"/>
              </a:lnSpc>
              <a:buClr>
                <a:schemeClr val="tx2"/>
              </a:buClr>
              <a:buSzPct val="103000"/>
              <a:buAutoNum type="arabicPeriod"/>
            </a:pP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Reform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reversal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(2017)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will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deteriorate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pension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sustainbility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outlook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while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improving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financial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situation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pensioners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Reforms</a:t>
            </a:r>
            <a:r>
              <a:rPr lang="en-US" dirty="0" smtClean="0"/>
              <a:t>’</a:t>
            </a:r>
            <a:r>
              <a:rPr lang="cs-CZ" dirty="0" smtClean="0"/>
              <a:t> </a:t>
            </a:r>
            <a:r>
              <a:rPr lang="cs-CZ" dirty="0" err="1" smtClean="0"/>
              <a:t>impact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30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Before</a:t>
            </a:r>
            <a:r>
              <a:rPr lang="cs-CZ" dirty="0" smtClean="0"/>
              <a:t> 2008 </a:t>
            </a:r>
            <a:r>
              <a:rPr lang="cs-CZ" dirty="0" err="1" smtClean="0"/>
              <a:t>Reform</a:t>
            </a:r>
            <a:endParaRPr lang="cs-CZ" dirty="0"/>
          </a:p>
        </p:txBody>
      </p:sp>
      <p:pic>
        <p:nvPicPr>
          <p:cNvPr id="17162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09" y="981075"/>
            <a:ext cx="6811806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439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2008 </a:t>
            </a:r>
            <a:r>
              <a:rPr lang="cs-CZ" dirty="0" err="1" smtClean="0"/>
              <a:t>Reform</a:t>
            </a:r>
            <a:endParaRPr lang="cs-CZ" dirty="0"/>
          </a:p>
        </p:txBody>
      </p:sp>
      <p:pic>
        <p:nvPicPr>
          <p:cNvPr id="1716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09" y="981075"/>
            <a:ext cx="6811806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631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2011 </a:t>
            </a:r>
            <a:r>
              <a:rPr lang="cs-CZ" dirty="0" err="1" smtClean="0"/>
              <a:t>Reform</a:t>
            </a:r>
            <a:endParaRPr lang="cs-CZ" dirty="0"/>
          </a:p>
        </p:txBody>
      </p:sp>
      <p:pic>
        <p:nvPicPr>
          <p:cNvPr id="1717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09" y="981075"/>
            <a:ext cx="6811806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287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2017 </a:t>
            </a:r>
            <a:r>
              <a:rPr lang="cs-CZ" dirty="0" err="1" smtClean="0"/>
              <a:t>Reform</a:t>
            </a:r>
            <a:endParaRPr lang="cs-CZ" dirty="0"/>
          </a:p>
        </p:txBody>
      </p:sp>
      <p:pic>
        <p:nvPicPr>
          <p:cNvPr id="1718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09" y="981075"/>
            <a:ext cx="6811806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310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cs-CZ" dirty="0" smtClean="0"/>
              <a:t>2nd </a:t>
            </a:r>
            <a:r>
              <a:rPr lang="cs-CZ" dirty="0" err="1" smtClean="0"/>
              <a:t>pillar</a:t>
            </a:r>
            <a:r>
              <a:rPr lang="cs-CZ" dirty="0" smtClean="0"/>
              <a:t> pension </a:t>
            </a:r>
            <a:r>
              <a:rPr lang="cs-CZ" dirty="0" err="1" smtClean="0"/>
              <a:t>epizode</a:t>
            </a:r>
            <a:r>
              <a:rPr lang="cs-CZ" dirty="0" smtClean="0"/>
              <a:t> – </a:t>
            </a:r>
            <a:r>
              <a:rPr lang="cs-CZ" dirty="0" err="1" smtClean="0"/>
              <a:t>pay</a:t>
            </a:r>
            <a:r>
              <a:rPr lang="cs-CZ" dirty="0" smtClean="0"/>
              <a:t> in </a:t>
            </a:r>
            <a:r>
              <a:rPr lang="cs-CZ" dirty="0" err="1" smtClean="0"/>
              <a:t>phase</a:t>
            </a:r>
            <a:endParaRPr lang="it-IT" dirty="0"/>
          </a:p>
        </p:txBody>
      </p:sp>
      <p:pic>
        <p:nvPicPr>
          <p:cNvPr id="1714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823092"/>
            <a:ext cx="7920879" cy="511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49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cs-CZ" dirty="0" smtClean="0"/>
              <a:t>2nd </a:t>
            </a:r>
            <a:r>
              <a:rPr lang="cs-CZ" dirty="0" err="1" smtClean="0"/>
              <a:t>pillar</a:t>
            </a:r>
            <a:r>
              <a:rPr lang="cs-CZ" dirty="0" smtClean="0"/>
              <a:t> pension </a:t>
            </a:r>
            <a:r>
              <a:rPr lang="cs-CZ" dirty="0" err="1" smtClean="0"/>
              <a:t>epizode</a:t>
            </a:r>
            <a:r>
              <a:rPr lang="cs-CZ" dirty="0" smtClean="0"/>
              <a:t> – </a:t>
            </a:r>
            <a:r>
              <a:rPr lang="cs-CZ" dirty="0" err="1" smtClean="0"/>
              <a:t>pay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phase</a:t>
            </a:r>
            <a:endParaRPr lang="it-IT" dirty="0"/>
          </a:p>
        </p:txBody>
      </p:sp>
      <p:pic>
        <p:nvPicPr>
          <p:cNvPr id="1715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9" y="873546"/>
            <a:ext cx="7488832" cy="49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98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425" y="1268700"/>
            <a:ext cx="920019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Jan Škorpík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&amp; Marek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Suchomel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  <a:hlinkClick r:id="rId2"/>
              </a:rPr>
              <a:t>jan.skorpik@mpsv.c</a:t>
            </a: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  <a:hlinkClick r:id="rId2"/>
              </a:rPr>
              <a:t>z</a:t>
            </a:r>
            <a:endParaRPr lang="cs-CZ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  <a:hlinkClick r:id="rId3"/>
              </a:rPr>
              <a:t>marek.suchomel@mpsv.cz</a:t>
            </a:r>
            <a:endParaRPr lang="cs-CZ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cs-CZ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2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425" y="1268700"/>
            <a:ext cx="920019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Pension policy as part of Social policy is not a common policy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Pension policy is fully in national competence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Subsidiarity principle is applied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Special procedure called „Open method of coordination“ was built to discuss social field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Social Protection Committee (SPC) was established as a forum for discussion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SPC – Indicators Subgroup – data and analysis support for SPC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SPC – group AGE – Pension Adequacy Report preparatory body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Ageing Working Group – Ageing Report – public finances long term stability and sustainability perspective especially on age related public spending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cs-CZ" altLang="it-IT" dirty="0" smtClean="0"/>
              <a:t>Pension </a:t>
            </a:r>
            <a:r>
              <a:rPr lang="cs-CZ" altLang="it-IT" dirty="0" err="1" smtClean="0"/>
              <a:t>policy</a:t>
            </a:r>
            <a:r>
              <a:rPr lang="cs-CZ" altLang="it-IT" dirty="0" smtClean="0"/>
              <a:t> in </a:t>
            </a:r>
            <a:r>
              <a:rPr lang="cs-CZ" altLang="it-IT" dirty="0" err="1" smtClean="0"/>
              <a:t>the</a:t>
            </a:r>
            <a:r>
              <a:rPr lang="cs-CZ" altLang="it-IT" dirty="0" smtClean="0"/>
              <a:t> EU </a:t>
            </a:r>
            <a:r>
              <a:rPr lang="cs-CZ" altLang="it-IT" dirty="0" err="1" smtClean="0"/>
              <a:t>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39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425" y="1268700"/>
            <a:ext cx="920019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Targets: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Employment</a:t>
            </a:r>
          </a:p>
          <a:p>
            <a:pPr marL="1257300" lvl="2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- 75% of people aged 20–64 to be in work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Research and development (R&amp;D)</a:t>
            </a:r>
          </a:p>
          <a:p>
            <a:pPr marL="1257300" lvl="2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- 3% of the EU's GDP to be invested in R&amp;D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Climate change and energy</a:t>
            </a:r>
          </a:p>
          <a:p>
            <a:pPr marL="1257300" lvl="2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- greenhouse gas emissions 20% lower than 1990 levels</a:t>
            </a:r>
          </a:p>
          <a:p>
            <a:pPr marL="1257300" lvl="2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- 20% of energy coming from renewables</a:t>
            </a:r>
          </a:p>
          <a:p>
            <a:pPr marL="1257300" lvl="2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- 20% increase in energy efficiency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Education</a:t>
            </a:r>
          </a:p>
          <a:p>
            <a:pPr marL="1257300" lvl="2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- rates of early school leavers below 10%</a:t>
            </a:r>
          </a:p>
          <a:p>
            <a:pPr marL="1257300" lvl="2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- at least 40% of people aged 30–34 having completed higher education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Poverty and social exclusion</a:t>
            </a:r>
          </a:p>
          <a:p>
            <a:pPr marL="1257300" lvl="2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- at least 20 million fewer people in – or at risk of – poverty/social exclusion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cs-CZ" altLang="it-IT" dirty="0" smtClean="0"/>
              <a:t>EU 2020 </a:t>
            </a:r>
            <a:r>
              <a:rPr lang="cs-CZ" altLang="it-IT" dirty="0" err="1" smtClean="0"/>
              <a:t>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5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425" y="1268700"/>
            <a:ext cx="92001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Goals of the European Semester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ensuring sound public finances (avoiding excessive government debt)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preventing excessive macroeconomic imbalances in the EU supporting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structural reforms, to create more jobs and growth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boosting investment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.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cs-CZ" altLang="it-IT" dirty="0" err="1" smtClean="0"/>
              <a:t>European</a:t>
            </a:r>
            <a:r>
              <a:rPr lang="cs-CZ" altLang="it-IT" dirty="0" smtClean="0"/>
              <a:t> </a:t>
            </a:r>
            <a:r>
              <a:rPr lang="cs-CZ" altLang="it-IT" dirty="0" err="1" smtClean="0"/>
              <a:t>semester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425" y="1268700"/>
            <a:ext cx="920019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Role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 the Commission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Each year, the Commission undertakes a detailed analysis of each country's plans for budget, macroeconomic and structural reforms. It then provides EU governments with country-specific recommendations for the next 12-18 months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.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It also monitors EU countries' efforts towards the "Europe 2020" targets.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Role of the Council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The Commission proposals are endorsed and formally adopted by the Council. 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Role of EU governments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Any policy decisions in response to the country-specific recommendations are made by the national government in question, based on whatever action they deem appropriate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cs-CZ" altLang="it-IT" dirty="0" err="1" smtClean="0"/>
              <a:t>European</a:t>
            </a:r>
            <a:r>
              <a:rPr lang="cs-CZ" altLang="it-IT" dirty="0" smtClean="0"/>
              <a:t> </a:t>
            </a:r>
            <a:r>
              <a:rPr lang="cs-CZ" altLang="it-IT" dirty="0" err="1" smtClean="0"/>
              <a:t>semester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00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425" y="1268700"/>
            <a:ext cx="920019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2011 -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Implement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the planned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pension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reform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 order to improve the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long-term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sustainability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 public finances and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to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ensure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the future adequacy of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pensions.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Additional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efforts should focus on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further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changes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to the public pillar to ensure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that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system is not a source of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fiscal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imbalances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 the future, and on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the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development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 private savings. With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view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to raising the effective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retirement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age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, measures such as a link between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the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statutory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retirement age and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life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expectancy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could be considered.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Ensure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that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the envisaged funded scheme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attracts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broad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participation, and is designed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to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keep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administrative costs transparent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and</a:t>
            </a:r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low</a:t>
            </a:r>
            <a:endParaRPr lang="cs-CZ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2012 - I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ntroduce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further changes to the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public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pension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scheme to ensure its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long-term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sustainability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. Reconsider plans to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allow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an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earlier exit from the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labour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market.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Promote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effective participation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younger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workers in the envisaged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funded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scheme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to improve adequacy of pensions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.</a:t>
            </a:r>
            <a:endParaRPr lang="cs-CZ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2013 -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Increase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the effective retirement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age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by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aligning retirement age or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pension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benefits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to changes in life expectancy,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and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review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the indexation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mechanism.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Accompany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the increase in retirement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age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with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measures promoting employability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older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workers and reduce early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exit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pathways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. In particular, remove the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public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subsidy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for the pre-retirement scheme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.</a:t>
            </a:r>
            <a:endParaRPr lang="cs-CZ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2014 -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Ensure the long-term sustainability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public pension scheme, in particular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by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accelerating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the increase of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the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statutory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retirement age and then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by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linking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it more clearly to changes in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life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expectancy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. Promote the employability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older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workers and review the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pension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indexation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mechanism. </a:t>
            </a:r>
            <a:endParaRPr lang="cs-CZ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2017 -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Ensure the long-term sustainability of public finances, in view of the ageing population. </a:t>
            </a:r>
            <a:endParaRPr lang="cs-CZ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Council</a:t>
            </a:r>
            <a:r>
              <a:rPr lang="cs-CZ" dirty="0" smtClean="0"/>
              <a:t> Country </a:t>
            </a:r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cs-CZ" dirty="0" err="1" smtClean="0"/>
              <a:t>Recommendations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CZ in </a:t>
            </a:r>
            <a:r>
              <a:rPr lang="cs-CZ" dirty="0" err="1" smtClean="0"/>
              <a:t>Pensions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16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425" y="1268700"/>
            <a:ext cx="92001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The main objective of the Expert Committee shall be to prepare a comprehensive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and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interrelated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set of specific proposals to change the pension system in a broader social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and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economic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context </a:t>
            </a:r>
            <a:endParaRPr lang="cs-CZ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cs-CZ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Specific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objectives</a:t>
            </a:r>
            <a:endParaRPr lang="cs-CZ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mechanism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 a periodic assessment of the retirement age setup;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indexation mechanism that ensures appropriate and dignified amount of pension income throughout its payment;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method of termination of the system of pension savings (i.e. Pillar II);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setup of parameters of the pension system leading towards reinforcement of the principle of merit without any negative impact on the welfare of pensioners;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changes in the parameters of supplementary pension systems in order to encourage forming of long-term savings for retirement (i.e. Pillar III);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such transfers among citizens, families and the state mediated by the pension system that will ensure a balanced status of all types of households.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cs-CZ" dirty="0"/>
              <a:t>Expert </a:t>
            </a:r>
            <a:r>
              <a:rPr lang="cs-CZ" dirty="0" err="1"/>
              <a:t>Commission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Pension </a:t>
            </a:r>
            <a:r>
              <a:rPr lang="cs-CZ" dirty="0" err="1" smtClean="0"/>
              <a:t>Reform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2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425" y="1268700"/>
            <a:ext cx="920019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The Expert Committee is a collective body composed of permanent members and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associate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members.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ermanent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members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are</a:t>
            </a:r>
            <a:endParaRPr lang="cs-CZ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Chairman of the Expert Commission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,</a:t>
            </a:r>
            <a:endParaRPr lang="cs-CZ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representatives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political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parties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represented in the Chamber of Deputies of the Parliament of the Czech Republic,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representatives of trade unions, </a:t>
            </a:r>
            <a:endParaRPr lang="cs-CZ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representatives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 employers'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organisations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and</a:t>
            </a:r>
            <a:endParaRPr lang="cs-CZ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experts from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fields of sociology, demography and economics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.</a:t>
            </a:r>
            <a:endParaRPr lang="cs-CZ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Associate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members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are</a:t>
            </a:r>
            <a:endParaRPr lang="cs-CZ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representative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Czech Statistical Office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,</a:t>
            </a:r>
            <a:endParaRPr lang="cs-CZ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representative of the Czech Council for Senior Citizens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,</a:t>
            </a:r>
            <a:endParaRPr lang="cs-CZ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representative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 the National Centre for Family, </a:t>
            </a:r>
            <a:endParaRPr lang="cs-CZ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representative of the Czech Women's Lobby,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 representative of the Association of Pension Funds of the Czech Republic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and</a:t>
            </a:r>
            <a:endParaRPr lang="cs-CZ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representative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 the Czech Insurance Association.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cs-CZ" dirty="0"/>
              <a:t>Expert </a:t>
            </a:r>
            <a:r>
              <a:rPr lang="cs-CZ" dirty="0" err="1"/>
              <a:t>Commission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Pension </a:t>
            </a:r>
            <a:r>
              <a:rPr lang="cs-CZ" dirty="0" err="1" smtClean="0"/>
              <a:t>Reform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6160&quot;&gt;&lt;version val=&quot;1797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1.55610000000000000000E+000&quot;&gt;&lt;m_ppcolschidx val=&quot;0&quot;/&gt;&lt;m_rgb r=&quot;5a&quot; g=&quot;be&quot; b=&quot;a3&quot;/&gt;&lt;/elem&gt;&lt;elem m_fUsage=&quot;1.00000000000000000000E+000&quot;&gt;&lt;m_ppcolschidx val=&quot;0&quot;/&gt;&lt;m_rgb r=&quot;cf&quot; g=&quot;f2&quot; b=&quot;fe&quot;/&gt;&lt;/elem&gt;&lt;elem m_fUsage=&quot;9.08764110000000010000E-001&quot;&gt;&lt;m_ppcolschidx val=&quot;0&quot;/&gt;&lt;m_rgb r=&quot;e7&quot; g=&quot;1e&quot; b=&quot;1&quot;/&gt;&lt;/elem&gt;&lt;elem m_fUsage=&quot;8.10000000000000050000E-001&quot;&gt;&lt;m_ppcolschidx val=&quot;0&quot;/&gt;&lt;m_rgb r=&quot;e3&quot; g=&quot;97&quot; b=&quot;4a&quot;/&gt;&lt;/elem&gt;&lt;elem m_fUsage=&quot;7.29000000000000090000E-001&quot;&gt;&lt;m_ppcolschidx val=&quot;0&quot;/&gt;&lt;m_rgb r=&quot;cd&quot; g=&quot;dd&quot; b=&quot;f8&quot;/&gt;&lt;/elem&gt;&lt;elem m_fUsage=&quot;5.90490000000000180000E-001&quot;&gt;&lt;m_ppcolschidx val=&quot;0&quot;/&gt;&lt;m_rgb r=&quot;0&quot; g=&quot;70&quot; b=&quot;c0&quot;/&gt;&lt;/elem&gt;&lt;elem m_fUsage=&quot;5.31441000000000160000E-001&quot;&gt;&lt;m_ppcolschidx val=&quot;0&quot;/&gt;&lt;m_rgb r=&quot;2d&quot; g=&quot;d2&quot; b=&quot;28&quot;/&gt;&lt;/elem&gt;&lt;/m_vecMRU&gt;&lt;/m_mruColor&gt;&lt;m_agendatheme&gt;&lt;m_aagendaitemprops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/m_aagendaitemprops&gt;&lt;m_linestyleTopBottomLine&gt;&lt;m_bVisible val=&quot;0&quot;/&gt;&lt;/m_linestyleTopBottomLine&gt;&lt;/m_agendatheme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MinusSymbol&gt;-&lt;/m_chMinus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5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_ib8Pk6k6Ufdjr8CiE.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j1_z0EmEi1ZermGN_6s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HNUFTl0Uu77cVj3gD6Vw"/>
</p:tagLst>
</file>

<file path=ppt/theme/theme1.xml><?xml version="1.0" encoding="utf-8"?>
<a:theme xmlns:a="http://schemas.openxmlformats.org/drawingml/2006/main" name="SPRP_Correct Power Point Template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SPRP_Correct Power Point Template v1</Template>
  <TotalTime>7214</TotalTime>
  <Words>1574</Words>
  <Application>Microsoft Office PowerPoint</Application>
  <PresentationFormat>A4 (210 x 297 mm)</PresentationFormat>
  <Paragraphs>197</Paragraphs>
  <Slides>27</Slides>
  <Notes>1</Notes>
  <HiddenSlides>0</HiddenSlides>
  <MMClips>0</MMClips>
  <ScaleCrop>false</ScaleCrop>
  <HeadingPairs>
    <vt:vector size="8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  <vt:variant>
        <vt:lpstr>Vlastní prezentace</vt:lpstr>
      </vt:variant>
      <vt:variant>
        <vt:i4>1</vt:i4>
      </vt:variant>
    </vt:vector>
  </HeadingPairs>
  <TitlesOfParts>
    <vt:vector size="30" baseType="lpstr">
      <vt:lpstr>SPRP_Correct Power Point Template v1</vt:lpstr>
      <vt:lpstr>think-cell Slide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Before 2008 Reform</vt:lpstr>
      <vt:lpstr>2008 Reform</vt:lpstr>
      <vt:lpstr>2011 Reform</vt:lpstr>
      <vt:lpstr>2017 Reform</vt:lpstr>
      <vt:lpstr>Prezentace aplikace PowerPoint</vt:lpstr>
      <vt:lpstr>Prezentace aplikace PowerPoint</vt:lpstr>
      <vt:lpstr>Prezentace aplikace PowerPoint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SPRP-BJ User</dc:creator>
  <cp:lastModifiedBy>Škorpík Jan (MPSV)</cp:lastModifiedBy>
  <cp:revision>20</cp:revision>
  <cp:lastPrinted>2015-01-26T19:32:44Z</cp:lastPrinted>
  <dcterms:created xsi:type="dcterms:W3CDTF">2015-09-07T02:11:56Z</dcterms:created>
  <dcterms:modified xsi:type="dcterms:W3CDTF">2017-09-11T13:46:04Z</dcterms:modified>
</cp:coreProperties>
</file>