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598" r:id="rId5"/>
    <p:sldId id="692" r:id="rId6"/>
    <p:sldId id="693" r:id="rId7"/>
    <p:sldId id="694" r:id="rId8"/>
    <p:sldId id="686" r:id="rId9"/>
    <p:sldId id="687" r:id="rId10"/>
    <p:sldId id="688" r:id="rId11"/>
    <p:sldId id="691" r:id="rId12"/>
    <p:sldId id="695" r:id="rId13"/>
    <p:sldId id="696" r:id="rId14"/>
    <p:sldId id="685" r:id="rId15"/>
    <p:sldId id="698" r:id="rId16"/>
    <p:sldId id="702" r:id="rId17"/>
    <p:sldId id="699" r:id="rId18"/>
    <p:sldId id="706" r:id="rId19"/>
    <p:sldId id="700" r:id="rId20"/>
    <p:sldId id="650" r:id="rId21"/>
    <p:sldId id="697" r:id="rId22"/>
    <p:sldId id="705" r:id="rId23"/>
    <p:sldId id="707" r:id="rId24"/>
    <p:sldId id="701" r:id="rId25"/>
    <p:sldId id="708" r:id="rId26"/>
    <p:sldId id="709" r:id="rId27"/>
  </p:sldIdLst>
  <p:sldSz cx="9144000" cy="6858000" type="screen4x3"/>
  <p:notesSz cx="6805613" cy="9944100"/>
  <p:defaultTextStyle>
    <a:defPPr>
      <a:defRPr lang="fr-FR"/>
    </a:defPPr>
    <a:lvl1pPr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5pPr>
    <a:lvl6pPr marL="2286000" algn="l" defTabSz="914400" rtl="0" eaLnBrk="1" latinLnBrk="0" hangingPunct="1">
      <a:defRPr sz="1000" kern="1200">
        <a:solidFill>
          <a:schemeClr val="tx1"/>
        </a:solidFill>
        <a:latin typeface="Arial" charset="0"/>
        <a:ea typeface="ＭＳ Ｐゴシック" charset="-128"/>
        <a:cs typeface="ＭＳ Ｐゴシック" charset="-128"/>
      </a:defRPr>
    </a:lvl6pPr>
    <a:lvl7pPr marL="2743200" algn="l" defTabSz="914400" rtl="0" eaLnBrk="1" latinLnBrk="0" hangingPunct="1">
      <a:defRPr sz="1000" kern="1200">
        <a:solidFill>
          <a:schemeClr val="tx1"/>
        </a:solidFill>
        <a:latin typeface="Arial" charset="0"/>
        <a:ea typeface="ＭＳ Ｐゴシック" charset="-128"/>
        <a:cs typeface="ＭＳ Ｐゴシック" charset="-128"/>
      </a:defRPr>
    </a:lvl7pPr>
    <a:lvl8pPr marL="3200400" algn="l" defTabSz="914400" rtl="0" eaLnBrk="1" latinLnBrk="0" hangingPunct="1">
      <a:defRPr sz="1000" kern="1200">
        <a:solidFill>
          <a:schemeClr val="tx1"/>
        </a:solidFill>
        <a:latin typeface="Arial" charset="0"/>
        <a:ea typeface="ＭＳ Ｐゴシック" charset="-128"/>
        <a:cs typeface="ＭＳ Ｐゴシック" charset="-128"/>
      </a:defRPr>
    </a:lvl8pPr>
    <a:lvl9pPr marL="3657600" algn="l" defTabSz="914400" rtl="0" eaLnBrk="1" latinLnBrk="0" hangingPunct="1">
      <a:defRPr sz="10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GEN BEIJING" initials="MB" lastIdx="1" clrIdx="0">
    <p:extLst/>
  </p:cmAuthor>
  <p:cmAuthor id="2" name="MGEN BEIJING" initials="MB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000"/>
    <a:srgbClr val="669900"/>
    <a:srgbClr val="FF8A00"/>
    <a:srgbClr val="B2D00B"/>
    <a:srgbClr val="58178F"/>
    <a:srgbClr val="178763"/>
    <a:srgbClr val="6F2BA0"/>
    <a:srgbClr val="7635A0"/>
    <a:srgbClr val="64218F"/>
    <a:srgbClr val="5D1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82" autoAdjust="0"/>
    <p:restoredTop sz="76235"/>
  </p:normalViewPr>
  <p:slideViewPr>
    <p:cSldViewPr>
      <p:cViewPr varScale="1">
        <p:scale>
          <a:sx n="91" d="100"/>
          <a:sy n="91" d="100"/>
        </p:scale>
        <p:origin x="158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88331" tIns="44166" rIns="88331" bIns="44166" numCol="1" anchor="t" anchorCtr="0" compatLnSpc="1">
            <a:prstTxWarp prst="textNoShape">
              <a:avLst/>
            </a:prstTxWarp>
          </a:bodyPr>
          <a:lstStyle>
            <a:lvl1pPr defTabSz="882650" eaLnBrk="1" hangingPunct="1">
              <a:defRPr sz="1200">
                <a:latin typeface="Arial" panose="020B0604020202020204" pitchFamily="34" charset="0"/>
                <a:ea typeface="ＭＳ Ｐゴシック" panose="020B0600070205080204" pitchFamily="34" charset="-128"/>
                <a:cs typeface="+mn-cs"/>
              </a:defRPr>
            </a:lvl1pPr>
          </a:lstStyle>
          <a:p>
            <a:pPr>
              <a:defRPr/>
            </a:pPr>
            <a:endParaRPr lang="fr-FR"/>
          </a:p>
        </p:txBody>
      </p:sp>
      <p:sp>
        <p:nvSpPr>
          <p:cNvPr id="80899" name="Rectangle 3"/>
          <p:cNvSpPr>
            <a:spLocks noGrp="1" noChangeArrowheads="1"/>
          </p:cNvSpPr>
          <p:nvPr>
            <p:ph type="dt" sz="quarter" idx="1"/>
          </p:nvPr>
        </p:nvSpPr>
        <p:spPr bwMode="auto">
          <a:xfrm>
            <a:off x="3854450" y="0"/>
            <a:ext cx="2949575" cy="496888"/>
          </a:xfrm>
          <a:prstGeom prst="rect">
            <a:avLst/>
          </a:prstGeom>
          <a:noFill/>
          <a:ln>
            <a:noFill/>
          </a:ln>
          <a:effectLst/>
          <a:extLst/>
        </p:spPr>
        <p:txBody>
          <a:bodyPr vert="horz" wrap="square" lIns="88331" tIns="44166" rIns="88331" bIns="44166" numCol="1" anchor="t" anchorCtr="0" compatLnSpc="1">
            <a:prstTxWarp prst="textNoShape">
              <a:avLst/>
            </a:prstTxWarp>
          </a:bodyPr>
          <a:lstStyle>
            <a:lvl1pPr algn="r" defTabSz="882650" eaLnBrk="1" hangingPunct="1">
              <a:defRPr sz="1200">
                <a:latin typeface="Arial" panose="020B0604020202020204" pitchFamily="34" charset="0"/>
                <a:ea typeface="ＭＳ Ｐゴシック" panose="020B0600070205080204" pitchFamily="34" charset="-128"/>
                <a:cs typeface="+mn-cs"/>
              </a:defRPr>
            </a:lvl1pPr>
          </a:lstStyle>
          <a:p>
            <a:pPr>
              <a:defRPr/>
            </a:pPr>
            <a:endParaRPr lang="fr-FR"/>
          </a:p>
        </p:txBody>
      </p:sp>
      <p:sp>
        <p:nvSpPr>
          <p:cNvPr id="80900" name="Rectangle 4"/>
          <p:cNvSpPr>
            <a:spLocks noGrp="1" noChangeArrowheads="1"/>
          </p:cNvSpPr>
          <p:nvPr>
            <p:ph type="ftr" sz="quarter" idx="2"/>
          </p:nvPr>
        </p:nvSpPr>
        <p:spPr bwMode="auto">
          <a:xfrm>
            <a:off x="0" y="9445625"/>
            <a:ext cx="2949575" cy="496888"/>
          </a:xfrm>
          <a:prstGeom prst="rect">
            <a:avLst/>
          </a:prstGeom>
          <a:noFill/>
          <a:ln>
            <a:noFill/>
          </a:ln>
          <a:effectLst/>
          <a:extLst/>
        </p:spPr>
        <p:txBody>
          <a:bodyPr vert="horz" wrap="square" lIns="88331" tIns="44166" rIns="88331" bIns="44166" numCol="1" anchor="b" anchorCtr="0" compatLnSpc="1">
            <a:prstTxWarp prst="textNoShape">
              <a:avLst/>
            </a:prstTxWarp>
          </a:bodyPr>
          <a:lstStyle>
            <a:lvl1pPr defTabSz="882650" eaLnBrk="1" hangingPunct="1">
              <a:defRPr sz="1200">
                <a:latin typeface="Arial" panose="020B0604020202020204" pitchFamily="34" charset="0"/>
                <a:ea typeface="ＭＳ Ｐゴシック" panose="020B0600070205080204" pitchFamily="34" charset="-128"/>
                <a:cs typeface="+mn-cs"/>
              </a:defRPr>
            </a:lvl1pPr>
          </a:lstStyle>
          <a:p>
            <a:pPr>
              <a:defRPr/>
            </a:pPr>
            <a:endParaRPr lang="fr-FR"/>
          </a:p>
        </p:txBody>
      </p:sp>
      <p:sp>
        <p:nvSpPr>
          <p:cNvPr id="80901" name="Rectangle 5"/>
          <p:cNvSpPr>
            <a:spLocks noGrp="1" noChangeArrowheads="1"/>
          </p:cNvSpPr>
          <p:nvPr>
            <p:ph type="sldNum" sz="quarter" idx="3"/>
          </p:nvPr>
        </p:nvSpPr>
        <p:spPr bwMode="auto">
          <a:xfrm>
            <a:off x="3854450" y="9445625"/>
            <a:ext cx="2949575" cy="496888"/>
          </a:xfrm>
          <a:prstGeom prst="rect">
            <a:avLst/>
          </a:prstGeom>
          <a:noFill/>
          <a:ln>
            <a:noFill/>
          </a:ln>
          <a:effectLst/>
          <a:extLst/>
        </p:spPr>
        <p:txBody>
          <a:bodyPr vert="horz" wrap="square" lIns="88331" tIns="44166" rIns="88331" bIns="44166" numCol="1" anchor="b" anchorCtr="0" compatLnSpc="1">
            <a:prstTxWarp prst="textNoShape">
              <a:avLst/>
            </a:prstTxWarp>
          </a:bodyPr>
          <a:lstStyle>
            <a:lvl1pPr algn="r" defTabSz="882650" eaLnBrk="1" hangingPunct="1">
              <a:defRPr sz="1200">
                <a:cs typeface="+mn-cs"/>
              </a:defRPr>
            </a:lvl1pPr>
          </a:lstStyle>
          <a:p>
            <a:pPr>
              <a:defRPr/>
            </a:pPr>
            <a:fld id="{756BD172-4563-9441-9EE5-1E5FB9C7BA92}" type="slidenum">
              <a:rPr lang="fr-FR" altLang="zh-CN"/>
              <a:pPr>
                <a:defRPr/>
              </a:pPr>
              <a:t>‹#›</a:t>
            </a:fld>
            <a:endParaRPr lang="fr-FR" altLang="zh-CN"/>
          </a:p>
        </p:txBody>
      </p:sp>
    </p:spTree>
    <p:extLst>
      <p:ext uri="{BB962C8B-B14F-4D97-AF65-F5344CB8AC3E}">
        <p14:creationId xmlns:p14="http://schemas.microsoft.com/office/powerpoint/2010/main" val="883015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88331" tIns="44166" rIns="88331" bIns="44166" numCol="1" anchor="t" anchorCtr="0" compatLnSpc="1">
            <a:prstTxWarp prst="textNoShape">
              <a:avLst/>
            </a:prstTxWarp>
          </a:bodyPr>
          <a:lstStyle>
            <a:lvl1pPr defTabSz="882650" eaLnBrk="1" hangingPunct="1">
              <a:defRPr sz="1200">
                <a:latin typeface="Arial" panose="020B0604020202020204" pitchFamily="34" charset="0"/>
                <a:ea typeface="ＭＳ Ｐゴシック" panose="020B0600070205080204" pitchFamily="34" charset="-128"/>
                <a:cs typeface="+mn-cs"/>
              </a:defRPr>
            </a:lvl1pPr>
          </a:lstStyle>
          <a:p>
            <a:pPr>
              <a:defRPr/>
            </a:pPr>
            <a:endParaRPr lang="fr-FR"/>
          </a:p>
        </p:txBody>
      </p:sp>
      <p:sp>
        <p:nvSpPr>
          <p:cNvPr id="49155" name="Rectangle 3"/>
          <p:cNvSpPr>
            <a:spLocks noGrp="1" noChangeArrowheads="1"/>
          </p:cNvSpPr>
          <p:nvPr>
            <p:ph type="dt" idx="1"/>
          </p:nvPr>
        </p:nvSpPr>
        <p:spPr bwMode="auto">
          <a:xfrm>
            <a:off x="3854450" y="0"/>
            <a:ext cx="2949575" cy="496888"/>
          </a:xfrm>
          <a:prstGeom prst="rect">
            <a:avLst/>
          </a:prstGeom>
          <a:noFill/>
          <a:ln>
            <a:noFill/>
          </a:ln>
          <a:effectLst/>
          <a:extLst/>
        </p:spPr>
        <p:txBody>
          <a:bodyPr vert="horz" wrap="square" lIns="88331" tIns="44166" rIns="88331" bIns="44166" numCol="1" anchor="t" anchorCtr="0" compatLnSpc="1">
            <a:prstTxWarp prst="textNoShape">
              <a:avLst/>
            </a:prstTxWarp>
          </a:bodyPr>
          <a:lstStyle>
            <a:lvl1pPr algn="r" defTabSz="882650" eaLnBrk="1" hangingPunct="1">
              <a:defRPr sz="1200">
                <a:latin typeface="Arial" panose="020B0604020202020204" pitchFamily="34" charset="0"/>
                <a:ea typeface="ＭＳ Ｐゴシック" panose="020B0600070205080204" pitchFamily="34" charset="-128"/>
                <a:cs typeface="+mn-cs"/>
              </a:defRPr>
            </a:lvl1pPr>
          </a:lstStyle>
          <a:p>
            <a:pPr>
              <a:defRPr/>
            </a:pPr>
            <a:endParaRPr lang="fr-FR"/>
          </a:p>
        </p:txBody>
      </p:sp>
      <p:sp>
        <p:nvSpPr>
          <p:cNvPr id="16388" name="Rectangle 4"/>
          <p:cNvSpPr>
            <a:spLocks noGrp="1" noRot="1" noChangeAspect="1" noChangeArrowheads="1" noTextEdit="1"/>
          </p:cNvSpPr>
          <p:nvPr>
            <p:ph type="sldImg" idx="2"/>
          </p:nvPr>
        </p:nvSpPr>
        <p:spPr bwMode="auto">
          <a:xfrm>
            <a:off x="917575"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7" name="Rectangle 5"/>
          <p:cNvSpPr>
            <a:spLocks noGrp="1" noChangeArrowheads="1"/>
          </p:cNvSpPr>
          <p:nvPr>
            <p:ph type="body" sz="quarter" idx="3"/>
          </p:nvPr>
        </p:nvSpPr>
        <p:spPr bwMode="auto">
          <a:xfrm>
            <a:off x="681038" y="4722813"/>
            <a:ext cx="5443537" cy="4475162"/>
          </a:xfrm>
          <a:prstGeom prst="rect">
            <a:avLst/>
          </a:prstGeom>
          <a:noFill/>
          <a:ln>
            <a:noFill/>
          </a:ln>
          <a:effectLst/>
          <a:extLst/>
        </p:spPr>
        <p:txBody>
          <a:bodyPr vert="horz" wrap="square" lIns="88331" tIns="44166" rIns="88331" bIns="4416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9158" name="Rectangle 6"/>
          <p:cNvSpPr>
            <a:spLocks noGrp="1" noChangeArrowheads="1"/>
          </p:cNvSpPr>
          <p:nvPr>
            <p:ph type="ftr" sz="quarter" idx="4"/>
          </p:nvPr>
        </p:nvSpPr>
        <p:spPr bwMode="auto">
          <a:xfrm>
            <a:off x="0" y="9445625"/>
            <a:ext cx="2949575" cy="496888"/>
          </a:xfrm>
          <a:prstGeom prst="rect">
            <a:avLst/>
          </a:prstGeom>
          <a:noFill/>
          <a:ln>
            <a:noFill/>
          </a:ln>
          <a:effectLst/>
          <a:extLst/>
        </p:spPr>
        <p:txBody>
          <a:bodyPr vert="horz" wrap="square" lIns="88331" tIns="44166" rIns="88331" bIns="44166" numCol="1" anchor="b" anchorCtr="0" compatLnSpc="1">
            <a:prstTxWarp prst="textNoShape">
              <a:avLst/>
            </a:prstTxWarp>
          </a:bodyPr>
          <a:lstStyle>
            <a:lvl1pPr defTabSz="882650" eaLnBrk="1" hangingPunct="1">
              <a:defRPr sz="1200">
                <a:latin typeface="Arial" panose="020B0604020202020204" pitchFamily="34" charset="0"/>
                <a:ea typeface="ＭＳ Ｐゴシック" panose="020B0600070205080204" pitchFamily="34" charset="-128"/>
                <a:cs typeface="+mn-cs"/>
              </a:defRPr>
            </a:lvl1pPr>
          </a:lstStyle>
          <a:p>
            <a:pPr>
              <a:defRPr/>
            </a:pPr>
            <a:endParaRPr lang="fr-FR"/>
          </a:p>
        </p:txBody>
      </p:sp>
      <p:sp>
        <p:nvSpPr>
          <p:cNvPr id="49159" name="Rectangle 7"/>
          <p:cNvSpPr>
            <a:spLocks noGrp="1" noChangeArrowheads="1"/>
          </p:cNvSpPr>
          <p:nvPr>
            <p:ph type="sldNum" sz="quarter" idx="5"/>
          </p:nvPr>
        </p:nvSpPr>
        <p:spPr bwMode="auto">
          <a:xfrm>
            <a:off x="3854450" y="9445625"/>
            <a:ext cx="2949575" cy="496888"/>
          </a:xfrm>
          <a:prstGeom prst="rect">
            <a:avLst/>
          </a:prstGeom>
          <a:noFill/>
          <a:ln>
            <a:noFill/>
          </a:ln>
          <a:effectLst/>
          <a:extLst/>
        </p:spPr>
        <p:txBody>
          <a:bodyPr vert="horz" wrap="square" lIns="88331" tIns="44166" rIns="88331" bIns="44166" numCol="1" anchor="b" anchorCtr="0" compatLnSpc="1">
            <a:prstTxWarp prst="textNoShape">
              <a:avLst/>
            </a:prstTxWarp>
          </a:bodyPr>
          <a:lstStyle>
            <a:lvl1pPr algn="r" defTabSz="882650" eaLnBrk="1" hangingPunct="1">
              <a:defRPr sz="1200">
                <a:cs typeface="+mn-cs"/>
              </a:defRPr>
            </a:lvl1pPr>
          </a:lstStyle>
          <a:p>
            <a:pPr>
              <a:defRPr/>
            </a:pPr>
            <a:fld id="{670A7C5F-8972-594B-8070-C74650C4CF0E}" type="slidenum">
              <a:rPr lang="fr-FR" altLang="zh-CN"/>
              <a:pPr>
                <a:defRPr/>
              </a:pPr>
              <a:t>‹#›</a:t>
            </a:fld>
            <a:endParaRPr lang="fr-FR" altLang="zh-CN"/>
          </a:p>
        </p:txBody>
      </p:sp>
    </p:spTree>
    <p:extLst>
      <p:ext uri="{BB962C8B-B14F-4D97-AF65-F5344CB8AC3E}">
        <p14:creationId xmlns:p14="http://schemas.microsoft.com/office/powerpoint/2010/main" val="894838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1000">
                <a:solidFill>
                  <a:schemeClr val="tx1"/>
                </a:solidFill>
                <a:latin typeface="Arial" charset="0"/>
                <a:ea typeface="ＭＳ Ｐゴシック" charset="-128"/>
                <a:cs typeface="ＭＳ Ｐゴシック" charset="-128"/>
              </a:defRPr>
            </a:lvl1pPr>
            <a:lvl2pPr marL="742950" indent="-285750" defTabSz="882650">
              <a:defRPr sz="1000">
                <a:solidFill>
                  <a:schemeClr val="tx1"/>
                </a:solidFill>
                <a:latin typeface="Arial" charset="0"/>
                <a:ea typeface="ＭＳ Ｐゴシック" charset="-128"/>
                <a:cs typeface="ＭＳ Ｐゴシック" charset="-128"/>
              </a:defRPr>
            </a:lvl2pPr>
            <a:lvl3pPr marL="1143000" indent="-228600" defTabSz="882650">
              <a:defRPr sz="1000">
                <a:solidFill>
                  <a:schemeClr val="tx1"/>
                </a:solidFill>
                <a:latin typeface="Arial" charset="0"/>
                <a:ea typeface="ＭＳ Ｐゴシック" charset="-128"/>
                <a:cs typeface="ＭＳ Ｐゴシック" charset="-128"/>
              </a:defRPr>
            </a:lvl3pPr>
            <a:lvl4pPr marL="1600200" indent="-228600" defTabSz="882650">
              <a:defRPr sz="1000">
                <a:solidFill>
                  <a:schemeClr val="tx1"/>
                </a:solidFill>
                <a:latin typeface="Arial" charset="0"/>
                <a:ea typeface="ＭＳ Ｐゴシック" charset="-128"/>
                <a:cs typeface="ＭＳ Ｐゴシック" charset="-128"/>
              </a:defRPr>
            </a:lvl4pPr>
            <a:lvl5pPr marL="2057400" indent="-228600" defTabSz="882650">
              <a:defRPr sz="10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9pPr>
          </a:lstStyle>
          <a:p>
            <a:fld id="{E44C7FD5-E43E-854D-A658-1DE378B6960E}" type="slidenum">
              <a:rPr lang="fr-FR" altLang="zh-CN" sz="1200"/>
              <a:pPr/>
              <a:t>1</a:t>
            </a:fld>
            <a:endParaRPr lang="fr-FR" altLang="zh-CN" sz="1200"/>
          </a:p>
        </p:txBody>
      </p:sp>
      <p:sp>
        <p:nvSpPr>
          <p:cNvPr id="19458" name="Rectangle 2"/>
          <p:cNvSpPr>
            <a:spLocks noGrp="1" noRot="1" noChangeAspect="1" noChangeArrowheads="1" noTextEdit="1"/>
          </p:cNvSpPr>
          <p:nvPr>
            <p:ph type="sldImg"/>
          </p:nvPr>
        </p:nvSpPr>
        <p:spPr>
          <a:xfrm>
            <a:off x="919163" y="746125"/>
            <a:ext cx="4973637" cy="3730625"/>
          </a:xfrm>
          <a:ln/>
        </p:spPr>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zh-CN">
              <a:ea typeface="ＭＳ Ｐゴシック" charset="-128"/>
              <a:cs typeface="ＭＳ Ｐゴシック" charset="-128"/>
            </a:endParaRPr>
          </a:p>
        </p:txBody>
      </p:sp>
    </p:spTree>
    <p:extLst>
      <p:ext uri="{BB962C8B-B14F-4D97-AF65-F5344CB8AC3E}">
        <p14:creationId xmlns:p14="http://schemas.microsoft.com/office/powerpoint/2010/main" val="197193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200">
                <a:solidFill>
                  <a:schemeClr val="tx1"/>
                </a:solidFill>
                <a:latin typeface="Arial" charset="0"/>
                <a:ea typeface="ＭＳ Ｐゴシック" charset="-128"/>
                <a:cs typeface="ＭＳ Ｐゴシック" charset="-128"/>
              </a:defRPr>
            </a:lvl1pPr>
            <a:lvl2pPr marL="742950" indent="-285750" defTabSz="882650">
              <a:spcBef>
                <a:spcPct val="30000"/>
              </a:spcBef>
              <a:defRPr sz="1200">
                <a:solidFill>
                  <a:schemeClr val="tx1"/>
                </a:solidFill>
                <a:latin typeface="Arial" charset="0"/>
                <a:ea typeface="ＭＳ Ｐゴシック" charset="-128"/>
                <a:cs typeface="ＭＳ Ｐゴシック" charset="-128"/>
              </a:defRPr>
            </a:lvl2pPr>
            <a:lvl3pPr marL="1143000" indent="-228600" defTabSz="882650">
              <a:spcBef>
                <a:spcPct val="30000"/>
              </a:spcBef>
              <a:defRPr sz="1200">
                <a:solidFill>
                  <a:schemeClr val="tx1"/>
                </a:solidFill>
                <a:latin typeface="Arial" charset="0"/>
                <a:ea typeface="ＭＳ Ｐゴシック" charset="-128"/>
                <a:cs typeface="ＭＳ Ｐゴシック" charset="-128"/>
              </a:defRPr>
            </a:lvl3pPr>
            <a:lvl4pPr marL="1600200" indent="-228600" defTabSz="882650">
              <a:spcBef>
                <a:spcPct val="30000"/>
              </a:spcBef>
              <a:defRPr sz="1200">
                <a:solidFill>
                  <a:schemeClr val="tx1"/>
                </a:solidFill>
                <a:latin typeface="Arial" charset="0"/>
                <a:ea typeface="ＭＳ Ｐゴシック" charset="-128"/>
                <a:cs typeface="ＭＳ Ｐゴシック" charset="-128"/>
              </a:defRPr>
            </a:lvl4pPr>
            <a:lvl5pPr marL="2057400" indent="-228600" defTabSz="882650">
              <a:spcBef>
                <a:spcPct val="30000"/>
              </a:spcBef>
              <a:defRPr sz="12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9pPr>
          </a:lstStyle>
          <a:p>
            <a:pPr>
              <a:spcBef>
                <a:spcPct val="0"/>
              </a:spcBef>
            </a:pPr>
            <a:fld id="{BAA81210-8CA4-C347-A367-CB4A0F4CD36F}" type="slidenum">
              <a:rPr lang="fr-FR" altLang="fr-FR"/>
              <a:pPr>
                <a:spcBef>
                  <a:spcPct val="0"/>
                </a:spcBef>
              </a:pPr>
              <a:t>11</a:t>
            </a:fld>
            <a:endParaRPr lang="fr-FR" altLang="fr-F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tLang="fr-FR">
              <a:ea typeface="ＭＳ Ｐゴシック" charset="-128"/>
              <a:cs typeface="ＭＳ Ｐゴシック" charset="-128"/>
            </a:endParaRPr>
          </a:p>
        </p:txBody>
      </p:sp>
    </p:spTree>
    <p:extLst>
      <p:ext uri="{BB962C8B-B14F-4D97-AF65-F5344CB8AC3E}">
        <p14:creationId xmlns:p14="http://schemas.microsoft.com/office/powerpoint/2010/main" val="188403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1000">
                <a:solidFill>
                  <a:schemeClr val="tx1"/>
                </a:solidFill>
                <a:latin typeface="Arial" charset="0"/>
                <a:ea typeface="ＭＳ Ｐゴシック" charset="-128"/>
                <a:cs typeface="ＭＳ Ｐゴシック" charset="-128"/>
              </a:defRPr>
            </a:lvl1pPr>
            <a:lvl2pPr marL="742950" indent="-285750" defTabSz="882650">
              <a:defRPr sz="1000">
                <a:solidFill>
                  <a:schemeClr val="tx1"/>
                </a:solidFill>
                <a:latin typeface="Arial" charset="0"/>
                <a:ea typeface="ＭＳ Ｐゴシック" charset="-128"/>
                <a:cs typeface="ＭＳ Ｐゴシック" charset="-128"/>
              </a:defRPr>
            </a:lvl2pPr>
            <a:lvl3pPr marL="1143000" indent="-228600" defTabSz="882650">
              <a:defRPr sz="1000">
                <a:solidFill>
                  <a:schemeClr val="tx1"/>
                </a:solidFill>
                <a:latin typeface="Arial" charset="0"/>
                <a:ea typeface="ＭＳ Ｐゴシック" charset="-128"/>
                <a:cs typeface="ＭＳ Ｐゴシック" charset="-128"/>
              </a:defRPr>
            </a:lvl3pPr>
            <a:lvl4pPr marL="1600200" indent="-228600" defTabSz="882650">
              <a:defRPr sz="1000">
                <a:solidFill>
                  <a:schemeClr val="tx1"/>
                </a:solidFill>
                <a:latin typeface="Arial" charset="0"/>
                <a:ea typeface="ＭＳ Ｐゴシック" charset="-128"/>
                <a:cs typeface="ＭＳ Ｐゴシック" charset="-128"/>
              </a:defRPr>
            </a:lvl4pPr>
            <a:lvl5pPr marL="2057400" indent="-228600" defTabSz="882650">
              <a:defRPr sz="10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9pPr>
          </a:lstStyle>
          <a:p>
            <a:fld id="{602F8DA5-B4D2-D24F-B292-703D1A69FB2D}" type="slidenum">
              <a:rPr lang="fr-FR" altLang="fr-FR" sz="1200"/>
              <a:pPr/>
              <a:t>14</a:t>
            </a:fld>
            <a:endParaRPr lang="fr-FR" altLang="fr-FR" sz="1200"/>
          </a:p>
        </p:txBody>
      </p:sp>
      <p:sp>
        <p:nvSpPr>
          <p:cNvPr id="26626" name="Rectangle 2"/>
          <p:cNvSpPr>
            <a:spLocks noGrp="1" noRot="1" noChangeAspect="1" noChangeArrowheads="1" noTextEdit="1"/>
          </p:cNvSpPr>
          <p:nvPr>
            <p:ph type="sldImg"/>
          </p:nvPr>
        </p:nvSpPr>
        <p:spPr>
          <a:xfrm>
            <a:off x="688975" y="569913"/>
            <a:ext cx="5426075" cy="4070350"/>
          </a:xfrm>
          <a:ln/>
        </p:spPr>
      </p:sp>
      <p:sp>
        <p:nvSpPr>
          <p:cNvPr id="26627" name="Rectangle 3"/>
          <p:cNvSpPr>
            <a:spLocks noGrp="1" noChangeArrowheads="1"/>
          </p:cNvSpPr>
          <p:nvPr>
            <p:ph type="body" idx="1"/>
          </p:nvPr>
        </p:nvSpPr>
        <p:spPr>
          <a:xfrm>
            <a:off x="377825" y="4738688"/>
            <a:ext cx="6192838" cy="4986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9" tIns="44491" rIns="90569" bIns="44491"/>
          <a:lstStyle/>
          <a:p>
            <a:pPr marL="228600" indent="-228600" defTabSz="762000" eaLnBrk="1" hangingPunct="1"/>
            <a:r>
              <a:rPr lang="fr-FR" altLang="fr-FR" b="1">
                <a:ea typeface="ＭＳ Ｐゴシック" charset="-128"/>
                <a:cs typeface="ＭＳ Ｐゴシック" charset="-128"/>
              </a:rPr>
              <a:t>La perte d</a:t>
            </a:r>
            <a:r>
              <a:rPr lang="ja-JP" altLang="fr-FR" b="1">
                <a:ea typeface="ＭＳ Ｐゴシック" charset="-128"/>
                <a:cs typeface="ＭＳ Ｐゴシック" charset="-128"/>
              </a:rPr>
              <a:t>’</a:t>
            </a:r>
            <a:r>
              <a:rPr lang="fr-FR" altLang="ja-JP" b="1">
                <a:ea typeface="ＭＳ Ｐゴシック" charset="-128"/>
                <a:cs typeface="ＭＳ Ｐゴシック" charset="-128"/>
              </a:rPr>
              <a:t>Autonomie = des enjeux financiers mais également un enjeu de société.</a:t>
            </a:r>
          </a:p>
          <a:p>
            <a:pPr marL="228600" indent="-228600" defTabSz="762000" eaLnBrk="1" hangingPunct="1"/>
            <a:r>
              <a:rPr lang="fr-FR" altLang="fr-FR">
                <a:ea typeface="ＭＳ Ｐゴシック" charset="-128"/>
                <a:cs typeface="ＭＳ Ｐゴシック" charset="-128"/>
              </a:rPr>
              <a:t>	Les politiques publiques et tous les acteurs de l</a:t>
            </a:r>
            <a:r>
              <a:rPr lang="ja-JP" altLang="fr-FR">
                <a:ea typeface="ＭＳ Ｐゴシック" charset="-128"/>
                <a:cs typeface="ＭＳ Ｐゴシック" charset="-128"/>
              </a:rPr>
              <a:t>’</a:t>
            </a:r>
            <a:r>
              <a:rPr lang="fr-FR" altLang="ja-JP">
                <a:ea typeface="ＭＳ Ｐゴシック" charset="-128"/>
                <a:cs typeface="ＭＳ Ｐゴシック" charset="-128"/>
              </a:rPr>
              <a:t>économie doivent repenser la place des seniors dans la société, changer le regard sur le vieillissement :</a:t>
            </a:r>
          </a:p>
          <a:p>
            <a:pPr marL="228600" indent="-228600" defTabSz="762000" eaLnBrk="1" hangingPunct="1">
              <a:buFontTx/>
              <a:buAutoNum type="arabicPeriod"/>
            </a:pPr>
            <a:r>
              <a:rPr lang="fr-FR" altLang="fr-FR" b="1">
                <a:ea typeface="ＭＳ Ｐゴシック" charset="-128"/>
                <a:cs typeface="ＭＳ Ｐゴシック" charset="-128"/>
                <a:sym typeface="Wingdings 3" charset="2"/>
              </a:rPr>
              <a:t>Repenser et adapter les villes, les quartiers, les transports</a:t>
            </a:r>
          </a:p>
          <a:p>
            <a:pPr marL="228600" indent="-228600" defTabSz="762000" eaLnBrk="1" hangingPunct="1">
              <a:buFontTx/>
              <a:buAutoNum type="arabicPeriod"/>
            </a:pPr>
            <a:r>
              <a:rPr lang="fr-FR" altLang="fr-FR" b="1">
                <a:ea typeface="ＭＳ Ｐゴシック" charset="-128"/>
                <a:cs typeface="ＭＳ Ｐゴシック" charset="-128"/>
                <a:sym typeface="Wingdings 3" charset="2"/>
              </a:rPr>
              <a:t>Concevoir, aménager et équiper les logements</a:t>
            </a:r>
            <a:r>
              <a:rPr lang="fr-FR" altLang="fr-FR">
                <a:ea typeface="ＭＳ Ｐゴシック" charset="-128"/>
                <a:cs typeface="ＭＳ Ｐゴシック" charset="-128"/>
                <a:sym typeface="Wingdings 3" charset="2"/>
              </a:rPr>
              <a:t> pour permettre aux personnes en situation de perte d</a:t>
            </a:r>
            <a:r>
              <a:rPr lang="ja-JP" altLang="fr-FR">
                <a:ea typeface="ＭＳ Ｐゴシック" charset="-128"/>
                <a:cs typeface="ＭＳ Ｐゴシック" charset="-128"/>
                <a:sym typeface="Wingdings 3" charset="2"/>
              </a:rPr>
              <a:t>’</a:t>
            </a:r>
            <a:r>
              <a:rPr lang="fr-FR" altLang="ja-JP">
                <a:ea typeface="ＭＳ Ｐゴシック" charset="-128"/>
                <a:cs typeface="ＭＳ Ｐゴシック" charset="-128"/>
                <a:sym typeface="Wingdings 3" charset="2"/>
              </a:rPr>
              <a:t>autonomie de demeurer à leur domicile</a:t>
            </a:r>
          </a:p>
          <a:p>
            <a:pPr marL="228600" indent="-228600" defTabSz="762000" eaLnBrk="1" hangingPunct="1">
              <a:buFontTx/>
              <a:buAutoNum type="arabicPeriod"/>
            </a:pPr>
            <a:r>
              <a:rPr lang="fr-FR" altLang="fr-FR">
                <a:ea typeface="ＭＳ Ｐゴシック" charset="-128"/>
                <a:cs typeface="ＭＳ Ｐゴシック" charset="-128"/>
                <a:sym typeface="Wingdings 3" charset="2"/>
              </a:rPr>
              <a:t>La France = </a:t>
            </a:r>
            <a:r>
              <a:rPr lang="fr-FR" altLang="fr-FR" b="1">
                <a:ea typeface="ＭＳ Ｐゴシック" charset="-128"/>
                <a:cs typeface="ＭＳ Ｐゴシック" charset="-128"/>
                <a:sym typeface="Wingdings 3" charset="2"/>
              </a:rPr>
              <a:t>un défi à relever en matière de gérontechnologies</a:t>
            </a:r>
            <a:r>
              <a:rPr lang="fr-FR" altLang="fr-FR">
                <a:ea typeface="ＭＳ Ｐゴシック" charset="-128"/>
                <a:cs typeface="ＭＳ Ｐゴシック" charset="-128"/>
                <a:sym typeface="Wingdings 3" charset="2"/>
              </a:rPr>
              <a:t> (technologies, systèmes visant à aider les personnes âgées dans la vie quotidienne).</a:t>
            </a:r>
          </a:p>
          <a:p>
            <a:pPr marL="228600" indent="-228600" defTabSz="762000" eaLnBrk="1" hangingPunct="1"/>
            <a:r>
              <a:rPr lang="fr-FR" altLang="fr-FR">
                <a:ea typeface="ＭＳ Ｐゴシック" charset="-128"/>
                <a:cs typeface="ＭＳ Ｐゴシック" charset="-128"/>
                <a:sym typeface="Wingdings 3" charset="2"/>
              </a:rPr>
              <a:t>	Un marché émergent estimé :</a:t>
            </a:r>
          </a:p>
          <a:p>
            <a:pPr marL="685800" lvl="1" indent="-228600" defTabSz="762000" eaLnBrk="1" hangingPunct="1">
              <a:buFontTx/>
              <a:buChar char="-"/>
            </a:pPr>
            <a:r>
              <a:rPr lang="fr-FR" altLang="fr-FR">
                <a:ea typeface="ＭＳ Ｐゴシック" charset="-128"/>
                <a:sym typeface="Wingdings 3" charset="2"/>
              </a:rPr>
              <a:t>25 Md€ à horizon 2025 // 2,5 Md€ en 2012</a:t>
            </a:r>
          </a:p>
          <a:p>
            <a:pPr marL="228600" indent="-228600" defTabSz="762000" eaLnBrk="1" hangingPunct="1"/>
            <a:r>
              <a:rPr lang="fr-FR" altLang="fr-FR">
                <a:ea typeface="ＭＳ Ｐゴシック" charset="-128"/>
                <a:cs typeface="ＭＳ Ｐゴシック" charset="-128"/>
                <a:sym typeface="Wingdings 3" charset="2"/>
              </a:rPr>
              <a:t>	</a:t>
            </a:r>
            <a:r>
              <a:rPr lang="fr-FR" altLang="fr-FR" b="1">
                <a:ea typeface="ＭＳ Ｐゴシック" charset="-128"/>
                <a:cs typeface="ＭＳ Ｐゴシック" charset="-128"/>
                <a:sym typeface="Wingdings 3" charset="2"/>
              </a:rPr>
              <a:t>24 avril 2013</a:t>
            </a:r>
            <a:r>
              <a:rPr lang="fr-FR" altLang="fr-FR">
                <a:ea typeface="ＭＳ Ｐゴシック" charset="-128"/>
                <a:cs typeface="ＭＳ Ｐゴシック" charset="-128"/>
                <a:sym typeface="Wingdings 3" charset="2"/>
              </a:rPr>
              <a:t>  lancement de la « </a:t>
            </a:r>
            <a:r>
              <a:rPr lang="fr-FR" altLang="fr-FR" b="1">
                <a:ea typeface="ＭＳ Ｐゴシック" charset="-128"/>
                <a:cs typeface="ＭＳ Ｐゴシック" charset="-128"/>
                <a:sym typeface="Wingdings 3" charset="2"/>
              </a:rPr>
              <a:t>Silver Economy</a:t>
            </a:r>
            <a:r>
              <a:rPr lang="fr-FR" altLang="fr-FR">
                <a:ea typeface="ＭＳ Ｐゴシック" charset="-128"/>
                <a:cs typeface="ＭＳ Ｐゴシック" charset="-128"/>
                <a:sym typeface="Wingdings 3" charset="2"/>
              </a:rPr>
              <a:t> »  par le Gouvernement : promotion et organisation de la filière industrielle</a:t>
            </a:r>
          </a:p>
          <a:p>
            <a:pPr marL="228600" indent="-228600" defTabSz="762000" eaLnBrk="1" hangingPunct="1">
              <a:buFontTx/>
              <a:buAutoNum type="arabicPeriod" startAt="4"/>
            </a:pPr>
            <a:r>
              <a:rPr lang="fr-FR" altLang="fr-FR" b="1">
                <a:ea typeface="ＭＳ Ｐゴシック" charset="-128"/>
                <a:cs typeface="ＭＳ Ｐゴシック" charset="-128"/>
                <a:sym typeface="Wingdings 3" charset="2"/>
              </a:rPr>
              <a:t>Développer une politique de prévention</a:t>
            </a:r>
          </a:p>
          <a:p>
            <a:pPr marL="228600" indent="-228600" defTabSz="762000" eaLnBrk="1" hangingPunct="1"/>
            <a:r>
              <a:rPr lang="fr-FR" altLang="fr-FR">
                <a:ea typeface="ＭＳ Ｐゴシック" charset="-128"/>
                <a:cs typeface="ＭＳ Ｐゴシック" charset="-128"/>
                <a:sym typeface="Wingdings 3" charset="2"/>
              </a:rPr>
              <a:t>	Au-delà des politiques publiques, les </a:t>
            </a:r>
            <a:r>
              <a:rPr lang="fr-FR" altLang="fr-FR" b="1">
                <a:ea typeface="ＭＳ Ｐゴシック" charset="-128"/>
                <a:cs typeface="ＭＳ Ｐゴシック" charset="-128"/>
                <a:sym typeface="Wingdings 3" charset="2"/>
              </a:rPr>
              <a:t>complémentaires santé ont un rôle majeur d</a:t>
            </a:r>
            <a:r>
              <a:rPr lang="ja-JP" altLang="fr-FR" b="1">
                <a:ea typeface="ＭＳ Ｐゴシック" charset="-128"/>
                <a:cs typeface="ＭＳ Ｐゴシック" charset="-128"/>
                <a:sym typeface="Wingdings 3" charset="2"/>
              </a:rPr>
              <a:t>’</a:t>
            </a:r>
            <a:r>
              <a:rPr lang="fr-FR" altLang="ja-JP" b="1">
                <a:ea typeface="ＭＳ Ｐゴシック" charset="-128"/>
                <a:cs typeface="ＭＳ Ｐゴシック" charset="-128"/>
                <a:sym typeface="Wingdings 3" charset="2"/>
              </a:rPr>
              <a:t>accompagnement</a:t>
            </a:r>
            <a:r>
              <a:rPr lang="fr-FR" altLang="ja-JP">
                <a:ea typeface="ＭＳ Ｐゴシック" charset="-128"/>
                <a:cs typeface="ＭＳ Ｐゴシック" charset="-128"/>
                <a:sym typeface="Wingdings 3" charset="2"/>
              </a:rPr>
              <a:t> à jouer.</a:t>
            </a:r>
          </a:p>
          <a:p>
            <a:pPr marL="228600" indent="-228600" defTabSz="762000" eaLnBrk="1" hangingPunct="1">
              <a:buFontTx/>
              <a:buAutoNum type="arabicPeriod" startAt="5"/>
            </a:pPr>
            <a:r>
              <a:rPr lang="fr-FR" altLang="fr-FR" b="1">
                <a:ea typeface="ＭＳ Ｐゴシック" charset="-128"/>
                <a:cs typeface="ＭＳ Ｐゴシック" charset="-128"/>
                <a:sym typeface="Wingdings 3" charset="2"/>
              </a:rPr>
              <a:t>Aider, soutenir et encourager les « aidants »</a:t>
            </a:r>
          </a:p>
          <a:p>
            <a:pPr marL="228600" indent="-228600" defTabSz="762000" eaLnBrk="1" hangingPunct="1"/>
            <a:r>
              <a:rPr lang="fr-FR" altLang="fr-FR">
                <a:ea typeface="ＭＳ Ｐゴシック" charset="-128"/>
                <a:cs typeface="ＭＳ Ｐゴシック" charset="-128"/>
                <a:sym typeface="Wingdings 3" charset="2"/>
              </a:rPr>
              <a:t>	En France, 4,3 millions de personnes de plus de 16 ans sont « aidants » de personnes de plus de 60 ans, principalement des femmes à 54%.</a:t>
            </a:r>
          </a:p>
          <a:p>
            <a:pPr marL="228600" indent="-228600" defTabSz="762000" eaLnBrk="1" hangingPunct="1"/>
            <a:r>
              <a:rPr lang="fr-FR" altLang="fr-FR">
                <a:ea typeface="ＭＳ Ｐゴシック" charset="-128"/>
                <a:cs typeface="ＭＳ Ｐゴシック" charset="-128"/>
                <a:sym typeface="Wingdings 3" charset="2"/>
              </a:rPr>
              <a:t>	Anticiper, prévenir, éviter le plus longtemps possible l</a:t>
            </a:r>
            <a:r>
              <a:rPr lang="ja-JP" altLang="fr-FR">
                <a:ea typeface="ＭＳ Ｐゴシック" charset="-128"/>
                <a:cs typeface="ＭＳ Ｐゴシック" charset="-128"/>
                <a:sym typeface="Wingdings 3" charset="2"/>
              </a:rPr>
              <a:t>’</a:t>
            </a:r>
            <a:r>
              <a:rPr lang="fr-FR" altLang="ja-JP">
                <a:ea typeface="ＭＳ Ｐゴシック" charset="-128"/>
                <a:cs typeface="ＭＳ Ｐゴシック" charset="-128"/>
                <a:sym typeface="Wingdings 3" charset="2"/>
              </a:rPr>
              <a:t>entrée en dépendance.</a:t>
            </a:r>
            <a:endParaRPr lang="fr-FR" altLang="fr-FR">
              <a:ea typeface="ＭＳ Ｐゴシック" charset="-128"/>
              <a:cs typeface="ＭＳ Ｐゴシック" charset="-128"/>
              <a:sym typeface="Wingdings 3" charset="2"/>
            </a:endParaRPr>
          </a:p>
        </p:txBody>
      </p:sp>
    </p:spTree>
    <p:extLst>
      <p:ext uri="{BB962C8B-B14F-4D97-AF65-F5344CB8AC3E}">
        <p14:creationId xmlns:p14="http://schemas.microsoft.com/office/powerpoint/2010/main" val="1266405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1000">
                <a:solidFill>
                  <a:schemeClr val="tx1"/>
                </a:solidFill>
                <a:latin typeface="Arial" charset="0"/>
                <a:ea typeface="ＭＳ Ｐゴシック" charset="-128"/>
                <a:cs typeface="ＭＳ Ｐゴシック" charset="-128"/>
              </a:defRPr>
            </a:lvl1pPr>
            <a:lvl2pPr marL="742950" indent="-285750" defTabSz="882650">
              <a:defRPr sz="1000">
                <a:solidFill>
                  <a:schemeClr val="tx1"/>
                </a:solidFill>
                <a:latin typeface="Arial" charset="0"/>
                <a:ea typeface="ＭＳ Ｐゴシック" charset="-128"/>
                <a:cs typeface="ＭＳ Ｐゴシック" charset="-128"/>
              </a:defRPr>
            </a:lvl2pPr>
            <a:lvl3pPr marL="1143000" indent="-228600" defTabSz="882650">
              <a:defRPr sz="1000">
                <a:solidFill>
                  <a:schemeClr val="tx1"/>
                </a:solidFill>
                <a:latin typeface="Arial" charset="0"/>
                <a:ea typeface="ＭＳ Ｐゴシック" charset="-128"/>
                <a:cs typeface="ＭＳ Ｐゴシック" charset="-128"/>
              </a:defRPr>
            </a:lvl3pPr>
            <a:lvl4pPr marL="1600200" indent="-228600" defTabSz="882650">
              <a:defRPr sz="1000">
                <a:solidFill>
                  <a:schemeClr val="tx1"/>
                </a:solidFill>
                <a:latin typeface="Arial" charset="0"/>
                <a:ea typeface="ＭＳ Ｐゴシック" charset="-128"/>
                <a:cs typeface="ＭＳ Ｐゴシック" charset="-128"/>
              </a:defRPr>
            </a:lvl4pPr>
            <a:lvl5pPr marL="2057400" indent="-228600" defTabSz="882650">
              <a:defRPr sz="10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9pPr>
          </a:lstStyle>
          <a:p>
            <a:fld id="{1994E43F-E354-C148-8E98-0AEBD3C19E96}" type="slidenum">
              <a:rPr lang="fr-FR" altLang="fr-FR" sz="1200"/>
              <a:pPr/>
              <a:t>16</a:t>
            </a:fld>
            <a:endParaRPr lang="fr-FR" altLang="fr-FR" sz="1200"/>
          </a:p>
        </p:txBody>
      </p:sp>
      <p:sp>
        <p:nvSpPr>
          <p:cNvPr id="28674" name="Rectangle 2"/>
          <p:cNvSpPr>
            <a:spLocks noGrp="1" noRot="1" noChangeAspect="1" noChangeArrowheads="1" noTextEdit="1"/>
          </p:cNvSpPr>
          <p:nvPr>
            <p:ph type="sldImg"/>
          </p:nvPr>
        </p:nvSpPr>
        <p:spPr>
          <a:xfrm>
            <a:off x="688975" y="569913"/>
            <a:ext cx="5426075" cy="4070350"/>
          </a:xfrm>
          <a:ln/>
        </p:spPr>
      </p:sp>
      <p:sp>
        <p:nvSpPr>
          <p:cNvPr id="28675" name="Rectangle 3"/>
          <p:cNvSpPr>
            <a:spLocks noGrp="1" noChangeArrowheads="1"/>
          </p:cNvSpPr>
          <p:nvPr>
            <p:ph type="body" idx="1"/>
          </p:nvPr>
        </p:nvSpPr>
        <p:spPr>
          <a:xfrm>
            <a:off x="377825" y="4738688"/>
            <a:ext cx="6192838" cy="4986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9" tIns="44491" rIns="90569" bIns="44491"/>
          <a:lstStyle/>
          <a:p>
            <a:pPr marL="228600" indent="-228600" defTabSz="762000" eaLnBrk="1" hangingPunct="1"/>
            <a:r>
              <a:rPr lang="fr-FR" altLang="fr-FR" b="1">
                <a:ea typeface="ＭＳ Ｐゴシック" charset="-128"/>
                <a:cs typeface="ＭＳ Ｐゴシック" charset="-128"/>
              </a:rPr>
              <a:t>La perte d</a:t>
            </a:r>
            <a:r>
              <a:rPr lang="ja-JP" altLang="fr-FR" b="1">
                <a:ea typeface="ＭＳ Ｐゴシック" charset="-128"/>
                <a:cs typeface="ＭＳ Ｐゴシック" charset="-128"/>
              </a:rPr>
              <a:t>’</a:t>
            </a:r>
            <a:r>
              <a:rPr lang="fr-FR" altLang="ja-JP" b="1">
                <a:ea typeface="ＭＳ Ｐゴシック" charset="-128"/>
                <a:cs typeface="ＭＳ Ｐゴシック" charset="-128"/>
              </a:rPr>
              <a:t>Autonomie = des enjeux financiers mais également un enjeu de société.</a:t>
            </a:r>
          </a:p>
          <a:p>
            <a:pPr marL="228600" indent="-228600" defTabSz="762000" eaLnBrk="1" hangingPunct="1"/>
            <a:r>
              <a:rPr lang="fr-FR" altLang="fr-FR">
                <a:ea typeface="ＭＳ Ｐゴシック" charset="-128"/>
                <a:cs typeface="ＭＳ Ｐゴシック" charset="-128"/>
              </a:rPr>
              <a:t>	Les politiques publiques et tous les acteurs de l</a:t>
            </a:r>
            <a:r>
              <a:rPr lang="ja-JP" altLang="fr-FR">
                <a:ea typeface="ＭＳ Ｐゴシック" charset="-128"/>
                <a:cs typeface="ＭＳ Ｐゴシック" charset="-128"/>
              </a:rPr>
              <a:t>’</a:t>
            </a:r>
            <a:r>
              <a:rPr lang="fr-FR" altLang="ja-JP">
                <a:ea typeface="ＭＳ Ｐゴシック" charset="-128"/>
                <a:cs typeface="ＭＳ Ｐゴシック" charset="-128"/>
              </a:rPr>
              <a:t>économie doivent repenser la place des seniors dans la société, changer le regard sur le vieillissement :</a:t>
            </a:r>
          </a:p>
          <a:p>
            <a:pPr marL="228600" indent="-228600" defTabSz="762000" eaLnBrk="1" hangingPunct="1">
              <a:buFontTx/>
              <a:buAutoNum type="arabicPeriod"/>
            </a:pPr>
            <a:r>
              <a:rPr lang="fr-FR" altLang="fr-FR" b="1">
                <a:ea typeface="ＭＳ Ｐゴシック" charset="-128"/>
                <a:cs typeface="ＭＳ Ｐゴシック" charset="-128"/>
                <a:sym typeface="Wingdings 3" charset="2"/>
              </a:rPr>
              <a:t>Repenser et adapter les villes, les quartiers, les transports</a:t>
            </a:r>
          </a:p>
          <a:p>
            <a:pPr marL="228600" indent="-228600" defTabSz="762000" eaLnBrk="1" hangingPunct="1">
              <a:buFontTx/>
              <a:buAutoNum type="arabicPeriod"/>
            </a:pPr>
            <a:r>
              <a:rPr lang="fr-FR" altLang="fr-FR" b="1">
                <a:ea typeface="ＭＳ Ｐゴシック" charset="-128"/>
                <a:cs typeface="ＭＳ Ｐゴシック" charset="-128"/>
                <a:sym typeface="Wingdings 3" charset="2"/>
              </a:rPr>
              <a:t>Concevoir, aménager et équiper les logements</a:t>
            </a:r>
            <a:r>
              <a:rPr lang="fr-FR" altLang="fr-FR">
                <a:ea typeface="ＭＳ Ｐゴシック" charset="-128"/>
                <a:cs typeface="ＭＳ Ｐゴシック" charset="-128"/>
                <a:sym typeface="Wingdings 3" charset="2"/>
              </a:rPr>
              <a:t> pour permettre aux personnes en situation de perte d</a:t>
            </a:r>
            <a:r>
              <a:rPr lang="ja-JP" altLang="fr-FR">
                <a:ea typeface="ＭＳ Ｐゴシック" charset="-128"/>
                <a:cs typeface="ＭＳ Ｐゴシック" charset="-128"/>
                <a:sym typeface="Wingdings 3" charset="2"/>
              </a:rPr>
              <a:t>’</a:t>
            </a:r>
            <a:r>
              <a:rPr lang="fr-FR" altLang="ja-JP">
                <a:ea typeface="ＭＳ Ｐゴシック" charset="-128"/>
                <a:cs typeface="ＭＳ Ｐゴシック" charset="-128"/>
                <a:sym typeface="Wingdings 3" charset="2"/>
              </a:rPr>
              <a:t>autonomie de demeurer à leur domicile</a:t>
            </a:r>
          </a:p>
          <a:p>
            <a:pPr marL="228600" indent="-228600" defTabSz="762000" eaLnBrk="1" hangingPunct="1">
              <a:buFontTx/>
              <a:buAutoNum type="arabicPeriod"/>
            </a:pPr>
            <a:r>
              <a:rPr lang="fr-FR" altLang="fr-FR">
                <a:ea typeface="ＭＳ Ｐゴシック" charset="-128"/>
                <a:cs typeface="ＭＳ Ｐゴシック" charset="-128"/>
                <a:sym typeface="Wingdings 3" charset="2"/>
              </a:rPr>
              <a:t>La France = </a:t>
            </a:r>
            <a:r>
              <a:rPr lang="fr-FR" altLang="fr-FR" b="1">
                <a:ea typeface="ＭＳ Ｐゴシック" charset="-128"/>
                <a:cs typeface="ＭＳ Ｐゴシック" charset="-128"/>
                <a:sym typeface="Wingdings 3" charset="2"/>
              </a:rPr>
              <a:t>un défi à relever en matière de gérontechnologies</a:t>
            </a:r>
            <a:r>
              <a:rPr lang="fr-FR" altLang="fr-FR">
                <a:ea typeface="ＭＳ Ｐゴシック" charset="-128"/>
                <a:cs typeface="ＭＳ Ｐゴシック" charset="-128"/>
                <a:sym typeface="Wingdings 3" charset="2"/>
              </a:rPr>
              <a:t> (technologies, systèmes visant à aider les personnes âgées dans la vie quotidienne).</a:t>
            </a:r>
          </a:p>
          <a:p>
            <a:pPr marL="228600" indent="-228600" defTabSz="762000" eaLnBrk="1" hangingPunct="1"/>
            <a:r>
              <a:rPr lang="fr-FR" altLang="fr-FR">
                <a:ea typeface="ＭＳ Ｐゴシック" charset="-128"/>
                <a:cs typeface="ＭＳ Ｐゴシック" charset="-128"/>
                <a:sym typeface="Wingdings 3" charset="2"/>
              </a:rPr>
              <a:t>	Un marché émergent estimé :</a:t>
            </a:r>
          </a:p>
          <a:p>
            <a:pPr marL="685800" lvl="1" indent="-228600" defTabSz="762000" eaLnBrk="1" hangingPunct="1">
              <a:buFontTx/>
              <a:buChar char="-"/>
            </a:pPr>
            <a:r>
              <a:rPr lang="fr-FR" altLang="fr-FR">
                <a:ea typeface="ＭＳ Ｐゴシック" charset="-128"/>
                <a:sym typeface="Wingdings 3" charset="2"/>
              </a:rPr>
              <a:t>25 Md€ à horizon 2025 // 2,5 Md€ en 2012</a:t>
            </a:r>
          </a:p>
          <a:p>
            <a:pPr marL="228600" indent="-228600" defTabSz="762000" eaLnBrk="1" hangingPunct="1"/>
            <a:r>
              <a:rPr lang="fr-FR" altLang="fr-FR">
                <a:ea typeface="ＭＳ Ｐゴシック" charset="-128"/>
                <a:cs typeface="ＭＳ Ｐゴシック" charset="-128"/>
                <a:sym typeface="Wingdings 3" charset="2"/>
              </a:rPr>
              <a:t>	</a:t>
            </a:r>
            <a:r>
              <a:rPr lang="fr-FR" altLang="fr-FR" b="1">
                <a:ea typeface="ＭＳ Ｐゴシック" charset="-128"/>
                <a:cs typeface="ＭＳ Ｐゴシック" charset="-128"/>
                <a:sym typeface="Wingdings 3" charset="2"/>
              </a:rPr>
              <a:t>24 avril 2013</a:t>
            </a:r>
            <a:r>
              <a:rPr lang="fr-FR" altLang="fr-FR">
                <a:ea typeface="ＭＳ Ｐゴシック" charset="-128"/>
                <a:cs typeface="ＭＳ Ｐゴシック" charset="-128"/>
                <a:sym typeface="Wingdings 3" charset="2"/>
              </a:rPr>
              <a:t>  lancement de la « </a:t>
            </a:r>
            <a:r>
              <a:rPr lang="fr-FR" altLang="fr-FR" b="1">
                <a:ea typeface="ＭＳ Ｐゴシック" charset="-128"/>
                <a:cs typeface="ＭＳ Ｐゴシック" charset="-128"/>
                <a:sym typeface="Wingdings 3" charset="2"/>
              </a:rPr>
              <a:t>Silver Economy</a:t>
            </a:r>
            <a:r>
              <a:rPr lang="fr-FR" altLang="fr-FR">
                <a:ea typeface="ＭＳ Ｐゴシック" charset="-128"/>
                <a:cs typeface="ＭＳ Ｐゴシック" charset="-128"/>
                <a:sym typeface="Wingdings 3" charset="2"/>
              </a:rPr>
              <a:t> »  par le Gouvernement : promotion et organisation de la filière industrielle</a:t>
            </a:r>
          </a:p>
          <a:p>
            <a:pPr marL="228600" indent="-228600" defTabSz="762000" eaLnBrk="1" hangingPunct="1">
              <a:buFontTx/>
              <a:buAutoNum type="arabicPeriod" startAt="4"/>
            </a:pPr>
            <a:r>
              <a:rPr lang="fr-FR" altLang="fr-FR" b="1">
                <a:ea typeface="ＭＳ Ｐゴシック" charset="-128"/>
                <a:cs typeface="ＭＳ Ｐゴシック" charset="-128"/>
                <a:sym typeface="Wingdings 3" charset="2"/>
              </a:rPr>
              <a:t>Développer une politique de prévention</a:t>
            </a:r>
          </a:p>
          <a:p>
            <a:pPr marL="228600" indent="-228600" defTabSz="762000" eaLnBrk="1" hangingPunct="1"/>
            <a:r>
              <a:rPr lang="fr-FR" altLang="fr-FR">
                <a:ea typeface="ＭＳ Ｐゴシック" charset="-128"/>
                <a:cs typeface="ＭＳ Ｐゴシック" charset="-128"/>
                <a:sym typeface="Wingdings 3" charset="2"/>
              </a:rPr>
              <a:t>	Au-delà des politiques publiques, les </a:t>
            </a:r>
            <a:r>
              <a:rPr lang="fr-FR" altLang="fr-FR" b="1">
                <a:ea typeface="ＭＳ Ｐゴシック" charset="-128"/>
                <a:cs typeface="ＭＳ Ｐゴシック" charset="-128"/>
                <a:sym typeface="Wingdings 3" charset="2"/>
              </a:rPr>
              <a:t>complémentaires santé ont un rôle majeur d</a:t>
            </a:r>
            <a:r>
              <a:rPr lang="ja-JP" altLang="fr-FR" b="1">
                <a:ea typeface="ＭＳ Ｐゴシック" charset="-128"/>
                <a:cs typeface="ＭＳ Ｐゴシック" charset="-128"/>
                <a:sym typeface="Wingdings 3" charset="2"/>
              </a:rPr>
              <a:t>’</a:t>
            </a:r>
            <a:r>
              <a:rPr lang="fr-FR" altLang="ja-JP" b="1">
                <a:ea typeface="ＭＳ Ｐゴシック" charset="-128"/>
                <a:cs typeface="ＭＳ Ｐゴシック" charset="-128"/>
                <a:sym typeface="Wingdings 3" charset="2"/>
              </a:rPr>
              <a:t>accompagnement</a:t>
            </a:r>
            <a:r>
              <a:rPr lang="fr-FR" altLang="ja-JP">
                <a:ea typeface="ＭＳ Ｐゴシック" charset="-128"/>
                <a:cs typeface="ＭＳ Ｐゴシック" charset="-128"/>
                <a:sym typeface="Wingdings 3" charset="2"/>
              </a:rPr>
              <a:t> à jouer.</a:t>
            </a:r>
          </a:p>
          <a:p>
            <a:pPr marL="228600" indent="-228600" defTabSz="762000" eaLnBrk="1" hangingPunct="1">
              <a:buFontTx/>
              <a:buAutoNum type="arabicPeriod" startAt="5"/>
            </a:pPr>
            <a:r>
              <a:rPr lang="fr-FR" altLang="fr-FR" b="1">
                <a:ea typeface="ＭＳ Ｐゴシック" charset="-128"/>
                <a:cs typeface="ＭＳ Ｐゴシック" charset="-128"/>
                <a:sym typeface="Wingdings 3" charset="2"/>
              </a:rPr>
              <a:t>Aider, soutenir et encourager les « aidants »</a:t>
            </a:r>
          </a:p>
          <a:p>
            <a:pPr marL="228600" indent="-228600" defTabSz="762000" eaLnBrk="1" hangingPunct="1"/>
            <a:r>
              <a:rPr lang="fr-FR" altLang="fr-FR">
                <a:ea typeface="ＭＳ Ｐゴシック" charset="-128"/>
                <a:cs typeface="ＭＳ Ｐゴシック" charset="-128"/>
                <a:sym typeface="Wingdings 3" charset="2"/>
              </a:rPr>
              <a:t>	En France, 4,3 millions de personnes de plus de 16 ans sont « aidants » de personnes de plus de 60 ans, principalement des femmes à 54%.</a:t>
            </a:r>
          </a:p>
          <a:p>
            <a:pPr marL="228600" indent="-228600" defTabSz="762000" eaLnBrk="1" hangingPunct="1"/>
            <a:r>
              <a:rPr lang="fr-FR" altLang="fr-FR">
                <a:ea typeface="ＭＳ Ｐゴシック" charset="-128"/>
                <a:cs typeface="ＭＳ Ｐゴシック" charset="-128"/>
                <a:sym typeface="Wingdings 3" charset="2"/>
              </a:rPr>
              <a:t>	Anticiper, prévenir, éviter le plus longtemps possible l</a:t>
            </a:r>
            <a:r>
              <a:rPr lang="ja-JP" altLang="fr-FR">
                <a:ea typeface="ＭＳ Ｐゴシック" charset="-128"/>
                <a:cs typeface="ＭＳ Ｐゴシック" charset="-128"/>
                <a:sym typeface="Wingdings 3" charset="2"/>
              </a:rPr>
              <a:t>’</a:t>
            </a:r>
            <a:r>
              <a:rPr lang="fr-FR" altLang="ja-JP">
                <a:ea typeface="ＭＳ Ｐゴシック" charset="-128"/>
                <a:cs typeface="ＭＳ Ｐゴシック" charset="-128"/>
                <a:sym typeface="Wingdings 3" charset="2"/>
              </a:rPr>
              <a:t>entrée en dépendance.</a:t>
            </a:r>
            <a:endParaRPr lang="fr-FR" altLang="fr-FR">
              <a:ea typeface="ＭＳ Ｐゴシック" charset="-128"/>
              <a:cs typeface="ＭＳ Ｐゴシック" charset="-128"/>
              <a:sym typeface="Wingdings 3" charset="2"/>
            </a:endParaRPr>
          </a:p>
        </p:txBody>
      </p:sp>
    </p:spTree>
    <p:extLst>
      <p:ext uri="{BB962C8B-B14F-4D97-AF65-F5344CB8AC3E}">
        <p14:creationId xmlns:p14="http://schemas.microsoft.com/office/powerpoint/2010/main" val="1172913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1000">
                <a:solidFill>
                  <a:schemeClr val="tx1"/>
                </a:solidFill>
                <a:latin typeface="Arial" charset="0"/>
                <a:ea typeface="ＭＳ Ｐゴシック" charset="-128"/>
                <a:cs typeface="ＭＳ Ｐゴシック" charset="-128"/>
              </a:defRPr>
            </a:lvl1pPr>
            <a:lvl2pPr marL="742950" indent="-285750" defTabSz="882650">
              <a:defRPr sz="1000">
                <a:solidFill>
                  <a:schemeClr val="tx1"/>
                </a:solidFill>
                <a:latin typeface="Arial" charset="0"/>
                <a:ea typeface="ＭＳ Ｐゴシック" charset="-128"/>
                <a:cs typeface="ＭＳ Ｐゴシック" charset="-128"/>
              </a:defRPr>
            </a:lvl2pPr>
            <a:lvl3pPr marL="1143000" indent="-228600" defTabSz="882650">
              <a:defRPr sz="1000">
                <a:solidFill>
                  <a:schemeClr val="tx1"/>
                </a:solidFill>
                <a:latin typeface="Arial" charset="0"/>
                <a:ea typeface="ＭＳ Ｐゴシック" charset="-128"/>
                <a:cs typeface="ＭＳ Ｐゴシック" charset="-128"/>
              </a:defRPr>
            </a:lvl3pPr>
            <a:lvl4pPr marL="1600200" indent="-228600" defTabSz="882650">
              <a:defRPr sz="1000">
                <a:solidFill>
                  <a:schemeClr val="tx1"/>
                </a:solidFill>
                <a:latin typeface="Arial" charset="0"/>
                <a:ea typeface="ＭＳ Ｐゴシック" charset="-128"/>
                <a:cs typeface="ＭＳ Ｐゴシック" charset="-128"/>
              </a:defRPr>
            </a:lvl4pPr>
            <a:lvl5pPr marL="2057400" indent="-228600" defTabSz="882650">
              <a:defRPr sz="10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9pPr>
          </a:lstStyle>
          <a:p>
            <a:fld id="{DA0E10B2-59F9-7B44-A173-963F1953A78E}" type="slidenum">
              <a:rPr lang="fr-FR" altLang="fr-FR" sz="1200"/>
              <a:pPr/>
              <a:t>17</a:t>
            </a:fld>
            <a:endParaRPr lang="fr-FR" altLang="fr-FR" sz="1200"/>
          </a:p>
        </p:txBody>
      </p:sp>
      <p:sp>
        <p:nvSpPr>
          <p:cNvPr id="59394" name="Rectangle 2"/>
          <p:cNvSpPr>
            <a:spLocks noGrp="1" noRot="1" noChangeAspect="1" noChangeArrowheads="1" noTextEdit="1"/>
          </p:cNvSpPr>
          <p:nvPr>
            <p:ph type="sldImg"/>
          </p:nvPr>
        </p:nvSpPr>
        <p:spPr>
          <a:xfrm>
            <a:off x="688975" y="569913"/>
            <a:ext cx="5426075" cy="4070350"/>
          </a:xfrm>
          <a:ln/>
        </p:spPr>
      </p:sp>
      <p:sp>
        <p:nvSpPr>
          <p:cNvPr id="59395" name="Rectangle 3"/>
          <p:cNvSpPr>
            <a:spLocks noGrp="1" noChangeArrowheads="1"/>
          </p:cNvSpPr>
          <p:nvPr>
            <p:ph type="body" idx="1"/>
          </p:nvPr>
        </p:nvSpPr>
        <p:spPr>
          <a:xfrm>
            <a:off x="450850" y="4738688"/>
            <a:ext cx="6119813" cy="484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9" tIns="44491" rIns="90569" bIns="44491"/>
          <a:lstStyle/>
          <a:p>
            <a:pPr eaLnBrk="1" hangingPunct="1">
              <a:buFont typeface="Wingdings" charset="2"/>
              <a:buChar char="§"/>
            </a:pPr>
            <a:r>
              <a:rPr lang="fr-FR" altLang="fr-FR">
                <a:ea typeface="ＭＳ Ｐゴシック" charset="-128"/>
                <a:cs typeface="ＭＳ Ｐゴシック" charset="-128"/>
              </a:rPr>
              <a:t> Complément au dispositif public : 1 seul évènement déclencheur avec les mêmes critères que le socle public (la même grille d</a:t>
            </a:r>
            <a:r>
              <a:rPr lang="ja-JP" altLang="fr-FR">
                <a:ea typeface="ＭＳ Ｐゴシック" charset="-128"/>
                <a:cs typeface="ＭＳ Ｐゴシック" charset="-128"/>
              </a:rPr>
              <a:t>’</a:t>
            </a:r>
            <a:r>
              <a:rPr lang="fr-FR" altLang="ja-JP">
                <a:ea typeface="ＭＳ Ｐゴシック" charset="-128"/>
                <a:cs typeface="ＭＳ Ｐゴシック" charset="-128"/>
              </a:rPr>
              <a:t>évaluation de la dépendance)</a:t>
            </a:r>
          </a:p>
          <a:p>
            <a:pPr eaLnBrk="1" hangingPunct="1">
              <a:buFont typeface="Wingdings" charset="2"/>
              <a:buNone/>
            </a:pPr>
            <a:endParaRPr lang="fr-FR" altLang="fr-FR">
              <a:ea typeface="ＭＳ Ｐゴシック" charset="-128"/>
              <a:cs typeface="ＭＳ Ｐゴシック" charset="-128"/>
            </a:endParaRPr>
          </a:p>
          <a:p>
            <a:pPr eaLnBrk="1" hangingPunct="1">
              <a:buFont typeface="Wingdings" charset="2"/>
              <a:buChar char="§"/>
            </a:pPr>
            <a:r>
              <a:rPr lang="fr-FR" altLang="fr-FR">
                <a:ea typeface="ＭＳ Ｐゴシック" charset="-128"/>
                <a:cs typeface="ＭＳ Ｐゴシック" charset="-128"/>
              </a:rPr>
              <a:t> Un </a:t>
            </a:r>
            <a:r>
              <a:rPr lang="fr-FR" altLang="fr-FR" b="1">
                <a:ea typeface="ＭＳ Ｐゴシック" charset="-128"/>
                <a:cs typeface="ＭＳ Ｐゴシック" charset="-128"/>
              </a:rPr>
              <a:t>premier niveau de couverture</a:t>
            </a:r>
            <a:r>
              <a:rPr lang="fr-FR" altLang="fr-FR">
                <a:ea typeface="ＭＳ Ｐゴシック" charset="-128"/>
                <a:cs typeface="ＭＳ Ｐゴシック" charset="-128"/>
              </a:rPr>
              <a:t> dépendance </a:t>
            </a:r>
            <a:r>
              <a:rPr lang="fr-FR" altLang="fr-FR" b="1">
                <a:ea typeface="ＭＳ Ｐゴシック" charset="-128"/>
                <a:cs typeface="ＭＳ Ｐゴシック" charset="-128"/>
              </a:rPr>
              <a:t>intégrée à l</a:t>
            </a:r>
            <a:r>
              <a:rPr lang="ja-JP" altLang="fr-FR" b="1">
                <a:ea typeface="ＭＳ Ｐゴシック" charset="-128"/>
                <a:cs typeface="ＭＳ Ｐゴシック" charset="-128"/>
              </a:rPr>
              <a:t>’</a:t>
            </a:r>
            <a:r>
              <a:rPr lang="fr-FR" altLang="ja-JP" b="1">
                <a:ea typeface="ＭＳ Ｐゴシック" charset="-128"/>
                <a:cs typeface="ＭＳ Ｐゴシック" charset="-128"/>
              </a:rPr>
              <a:t>offre globale santé/prévoyance</a:t>
            </a:r>
            <a:r>
              <a:rPr lang="fr-FR" altLang="ja-JP">
                <a:ea typeface="ＭＳ Ｐゴシック" charset="-128"/>
                <a:cs typeface="ＭＳ Ｐゴシック" charset="-128"/>
              </a:rPr>
              <a:t> comprenant des prestations financières et une gamme de services :</a:t>
            </a:r>
          </a:p>
          <a:p>
            <a:pPr lvl="1" eaLnBrk="1" hangingPunct="1">
              <a:buFontTx/>
              <a:buChar char="•"/>
            </a:pPr>
            <a:r>
              <a:rPr lang="fr-FR" altLang="fr-FR">
                <a:ea typeface="ＭＳ Ｐゴシック" charset="-128"/>
              </a:rPr>
              <a:t> pour la dépendance lourde des séniors (GIR 1 et GIR 2)</a:t>
            </a:r>
          </a:p>
          <a:p>
            <a:pPr lvl="1" eaLnBrk="1" hangingPunct="1">
              <a:buFontTx/>
              <a:buChar char="•"/>
            </a:pPr>
            <a:r>
              <a:rPr lang="fr-FR" altLang="fr-FR">
                <a:ea typeface="ＭＳ Ｐゴシック" charset="-128"/>
              </a:rPr>
              <a:t> pour les plus jeunes, en cas de maladies graves ou « redoutées » et d</a:t>
            </a:r>
            <a:r>
              <a:rPr lang="ja-JP" altLang="fr-FR">
                <a:ea typeface="ＭＳ Ｐゴシック" charset="-128"/>
              </a:rPr>
              <a:t>’</a:t>
            </a:r>
            <a:r>
              <a:rPr lang="fr-FR" altLang="ja-JP">
                <a:ea typeface="ＭＳ Ｐゴシック" charset="-128"/>
              </a:rPr>
              <a:t>accidents invalidants</a:t>
            </a:r>
          </a:p>
          <a:p>
            <a:pPr lvl="1" eaLnBrk="1" hangingPunct="1"/>
            <a:endParaRPr lang="fr-FR" altLang="fr-FR">
              <a:ea typeface="ＭＳ Ｐゴシック" charset="-128"/>
            </a:endParaRPr>
          </a:p>
          <a:p>
            <a:pPr eaLnBrk="1" hangingPunct="1">
              <a:buFont typeface="Wingdings" charset="2"/>
              <a:buChar char="§"/>
            </a:pPr>
            <a:r>
              <a:rPr lang="fr-FR" altLang="fr-FR">
                <a:ea typeface="ＭＳ Ｐゴシック" charset="-128"/>
                <a:cs typeface="ＭＳ Ｐゴシック" charset="-128"/>
              </a:rPr>
              <a:t> Une mutualisation du risque sur 3 millions de personnes, 2 millions d</a:t>
            </a:r>
            <a:r>
              <a:rPr lang="ja-JP" altLang="fr-FR">
                <a:ea typeface="ＭＳ Ｐゴシック" charset="-128"/>
                <a:cs typeface="ＭＳ Ｐゴシック" charset="-128"/>
              </a:rPr>
              <a:t>’</a:t>
            </a:r>
            <a:r>
              <a:rPr lang="fr-FR" altLang="ja-JP">
                <a:ea typeface="ＭＳ Ｐゴシック" charset="-128"/>
                <a:cs typeface="ＭＳ Ｐゴシック" charset="-128"/>
              </a:rPr>
              <a:t>adultes, qui permet d</a:t>
            </a:r>
            <a:r>
              <a:rPr lang="ja-JP" altLang="fr-FR">
                <a:ea typeface="ＭＳ Ｐゴシック" charset="-128"/>
                <a:cs typeface="ＭＳ Ｐゴシック" charset="-128"/>
              </a:rPr>
              <a:t>’</a:t>
            </a:r>
            <a:r>
              <a:rPr lang="fr-FR" altLang="ja-JP">
                <a:ea typeface="ＭＳ Ｐゴシック" charset="-128"/>
                <a:cs typeface="ＭＳ Ｐゴシック" charset="-128"/>
              </a:rPr>
              <a:t>abaisser le niveau des primes y compris celui du </a:t>
            </a:r>
            <a:r>
              <a:rPr lang="fr-FR" altLang="ja-JP" b="1">
                <a:ea typeface="ＭＳ Ｐゴシック" charset="-128"/>
                <a:cs typeface="ＭＳ Ｐゴシック" charset="-128"/>
              </a:rPr>
              <a:t>complément optionnel de couverture dépendance</a:t>
            </a:r>
            <a:r>
              <a:rPr lang="fr-FR" altLang="ja-JP">
                <a:ea typeface="ＭＳ Ｐゴシック" charset="-128"/>
                <a:cs typeface="ＭＳ Ｐゴシック" charset="-128"/>
              </a:rPr>
              <a:t> pour :</a:t>
            </a:r>
          </a:p>
          <a:p>
            <a:pPr lvl="1" eaLnBrk="1" hangingPunct="1">
              <a:buFontTx/>
              <a:buChar char="•"/>
            </a:pPr>
            <a:r>
              <a:rPr lang="fr-FR" altLang="fr-FR">
                <a:ea typeface="ＭＳ Ｐゴシック" charset="-128"/>
              </a:rPr>
              <a:t> compléter les prestations financières et les services en cas de dépendance lourde (GIR 1 et GIR 2)</a:t>
            </a:r>
          </a:p>
          <a:p>
            <a:pPr lvl="1" eaLnBrk="1" hangingPunct="1">
              <a:buFontTx/>
              <a:buChar char="•"/>
            </a:pPr>
            <a:r>
              <a:rPr lang="fr-FR" altLang="fr-FR">
                <a:ea typeface="ＭＳ Ｐゴシック" charset="-128"/>
              </a:rPr>
              <a:t> couvrir la dépendance partielle (GIR3)</a:t>
            </a:r>
          </a:p>
          <a:p>
            <a:pPr eaLnBrk="1" hangingPunct="1">
              <a:buFontTx/>
              <a:buChar char="•"/>
            </a:pPr>
            <a:endParaRPr lang="fr-FR" altLang="fr-FR">
              <a:ea typeface="ＭＳ Ｐゴシック" charset="-128"/>
              <a:cs typeface="ＭＳ Ｐゴシック" charset="-128"/>
            </a:endParaRPr>
          </a:p>
          <a:p>
            <a:pPr eaLnBrk="1" hangingPunct="1">
              <a:buFont typeface="Wingdings" charset="2"/>
              <a:buChar char="§"/>
            </a:pPr>
            <a:r>
              <a:rPr lang="fr-FR" altLang="fr-FR">
                <a:ea typeface="ＭＳ Ｐゴシック" charset="-128"/>
                <a:cs typeface="ＭＳ Ｐゴシック" charset="-128"/>
              </a:rPr>
              <a:t> La mise à disposition de notre réseau d</a:t>
            </a:r>
            <a:r>
              <a:rPr lang="ja-JP" altLang="fr-FR">
                <a:ea typeface="ＭＳ Ｐゴシック" charset="-128"/>
                <a:cs typeface="ＭＳ Ｐゴシック" charset="-128"/>
              </a:rPr>
              <a:t>’</a:t>
            </a:r>
            <a:r>
              <a:rPr lang="fr-FR" altLang="ja-JP">
                <a:ea typeface="ＭＳ Ｐゴシック" charset="-128"/>
                <a:cs typeface="ＭＳ Ｐゴシック" charset="-128"/>
              </a:rPr>
              <a:t>EHPAD et la réservation de lits dans d</a:t>
            </a:r>
            <a:r>
              <a:rPr lang="ja-JP" altLang="fr-FR">
                <a:ea typeface="ＭＳ Ｐゴシック" charset="-128"/>
                <a:cs typeface="ＭＳ Ｐゴシック" charset="-128"/>
              </a:rPr>
              <a:t>’</a:t>
            </a:r>
            <a:r>
              <a:rPr lang="fr-FR" altLang="ja-JP">
                <a:ea typeface="ＭＳ Ｐゴシック" charset="-128"/>
                <a:cs typeface="ＭＳ Ｐゴシック" charset="-128"/>
              </a:rPr>
              <a:t>autres EHPAD, nous permettent de couvrir 25% des besoins de nos adhérents dépendants.</a:t>
            </a:r>
            <a:endParaRPr lang="fr-FR" altLang="fr-FR">
              <a:ea typeface="ＭＳ Ｐゴシック" charset="-128"/>
              <a:cs typeface="ＭＳ Ｐゴシック" charset="-128"/>
            </a:endParaRPr>
          </a:p>
        </p:txBody>
      </p:sp>
    </p:spTree>
    <p:extLst>
      <p:ext uri="{BB962C8B-B14F-4D97-AF65-F5344CB8AC3E}">
        <p14:creationId xmlns:p14="http://schemas.microsoft.com/office/powerpoint/2010/main" val="268518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1000">
                <a:solidFill>
                  <a:schemeClr val="tx1"/>
                </a:solidFill>
                <a:latin typeface="Arial" charset="0"/>
                <a:ea typeface="ＭＳ Ｐゴシック" charset="-128"/>
                <a:cs typeface="ＭＳ Ｐゴシック" charset="-128"/>
              </a:defRPr>
            </a:lvl1pPr>
            <a:lvl2pPr marL="742950" indent="-285750" defTabSz="882650">
              <a:defRPr sz="1000">
                <a:solidFill>
                  <a:schemeClr val="tx1"/>
                </a:solidFill>
                <a:latin typeface="Arial" charset="0"/>
                <a:ea typeface="ＭＳ Ｐゴシック" charset="-128"/>
                <a:cs typeface="ＭＳ Ｐゴシック" charset="-128"/>
              </a:defRPr>
            </a:lvl2pPr>
            <a:lvl3pPr marL="1143000" indent="-228600" defTabSz="882650">
              <a:defRPr sz="1000">
                <a:solidFill>
                  <a:schemeClr val="tx1"/>
                </a:solidFill>
                <a:latin typeface="Arial" charset="0"/>
                <a:ea typeface="ＭＳ Ｐゴシック" charset="-128"/>
                <a:cs typeface="ＭＳ Ｐゴシック" charset="-128"/>
              </a:defRPr>
            </a:lvl3pPr>
            <a:lvl4pPr marL="1600200" indent="-228600" defTabSz="882650">
              <a:defRPr sz="1000">
                <a:solidFill>
                  <a:schemeClr val="tx1"/>
                </a:solidFill>
                <a:latin typeface="Arial" charset="0"/>
                <a:ea typeface="ＭＳ Ｐゴシック" charset="-128"/>
                <a:cs typeface="ＭＳ Ｐゴシック" charset="-128"/>
              </a:defRPr>
            </a:lvl4pPr>
            <a:lvl5pPr marL="2057400" indent="-228600" defTabSz="882650">
              <a:defRPr sz="10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9pPr>
          </a:lstStyle>
          <a:p>
            <a:fld id="{DA0E10B2-59F9-7B44-A173-963F1953A78E}" type="slidenum">
              <a:rPr lang="fr-FR" altLang="fr-FR" sz="1200"/>
              <a:pPr/>
              <a:t>18</a:t>
            </a:fld>
            <a:endParaRPr lang="fr-FR" altLang="fr-FR" sz="1200"/>
          </a:p>
        </p:txBody>
      </p:sp>
      <p:sp>
        <p:nvSpPr>
          <p:cNvPr id="59394" name="Rectangle 2"/>
          <p:cNvSpPr>
            <a:spLocks noGrp="1" noRot="1" noChangeAspect="1" noChangeArrowheads="1" noTextEdit="1"/>
          </p:cNvSpPr>
          <p:nvPr>
            <p:ph type="sldImg"/>
          </p:nvPr>
        </p:nvSpPr>
        <p:spPr>
          <a:xfrm>
            <a:off x="688975" y="569913"/>
            <a:ext cx="5426075" cy="4070350"/>
          </a:xfrm>
          <a:ln/>
        </p:spPr>
      </p:sp>
      <p:sp>
        <p:nvSpPr>
          <p:cNvPr id="59395" name="Rectangle 3"/>
          <p:cNvSpPr>
            <a:spLocks noGrp="1" noChangeArrowheads="1"/>
          </p:cNvSpPr>
          <p:nvPr>
            <p:ph type="body" idx="1"/>
          </p:nvPr>
        </p:nvSpPr>
        <p:spPr>
          <a:xfrm>
            <a:off x="450850" y="4738688"/>
            <a:ext cx="6119813" cy="484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9" tIns="44491" rIns="90569" bIns="44491"/>
          <a:lstStyle/>
          <a:p>
            <a:pPr eaLnBrk="1" hangingPunct="1">
              <a:buFont typeface="Wingdings" charset="2"/>
              <a:buChar char="§"/>
            </a:pPr>
            <a:r>
              <a:rPr lang="fr-FR" altLang="fr-FR">
                <a:ea typeface="ＭＳ Ｐゴシック" charset="-128"/>
                <a:cs typeface="ＭＳ Ｐゴシック" charset="-128"/>
              </a:rPr>
              <a:t> Complément au dispositif public : 1 seul évènement déclencheur avec les mêmes critères que le socle public (la même grille d</a:t>
            </a:r>
            <a:r>
              <a:rPr lang="ja-JP" altLang="fr-FR">
                <a:ea typeface="ＭＳ Ｐゴシック" charset="-128"/>
                <a:cs typeface="ＭＳ Ｐゴシック" charset="-128"/>
              </a:rPr>
              <a:t>’</a:t>
            </a:r>
            <a:r>
              <a:rPr lang="fr-FR" altLang="ja-JP">
                <a:ea typeface="ＭＳ Ｐゴシック" charset="-128"/>
                <a:cs typeface="ＭＳ Ｐゴシック" charset="-128"/>
              </a:rPr>
              <a:t>évaluation de la dépendance)</a:t>
            </a:r>
          </a:p>
          <a:p>
            <a:pPr eaLnBrk="1" hangingPunct="1">
              <a:buFont typeface="Wingdings" charset="2"/>
              <a:buNone/>
            </a:pPr>
            <a:endParaRPr lang="fr-FR" altLang="fr-FR">
              <a:ea typeface="ＭＳ Ｐゴシック" charset="-128"/>
              <a:cs typeface="ＭＳ Ｐゴシック" charset="-128"/>
            </a:endParaRPr>
          </a:p>
          <a:p>
            <a:pPr eaLnBrk="1" hangingPunct="1">
              <a:buFont typeface="Wingdings" charset="2"/>
              <a:buChar char="§"/>
            </a:pPr>
            <a:r>
              <a:rPr lang="fr-FR" altLang="fr-FR">
                <a:ea typeface="ＭＳ Ｐゴシック" charset="-128"/>
                <a:cs typeface="ＭＳ Ｐゴシック" charset="-128"/>
              </a:rPr>
              <a:t> Un </a:t>
            </a:r>
            <a:r>
              <a:rPr lang="fr-FR" altLang="fr-FR" b="1">
                <a:ea typeface="ＭＳ Ｐゴシック" charset="-128"/>
                <a:cs typeface="ＭＳ Ｐゴシック" charset="-128"/>
              </a:rPr>
              <a:t>premier niveau de couverture</a:t>
            </a:r>
            <a:r>
              <a:rPr lang="fr-FR" altLang="fr-FR">
                <a:ea typeface="ＭＳ Ｐゴシック" charset="-128"/>
                <a:cs typeface="ＭＳ Ｐゴシック" charset="-128"/>
              </a:rPr>
              <a:t> dépendance </a:t>
            </a:r>
            <a:r>
              <a:rPr lang="fr-FR" altLang="fr-FR" b="1">
                <a:ea typeface="ＭＳ Ｐゴシック" charset="-128"/>
                <a:cs typeface="ＭＳ Ｐゴシック" charset="-128"/>
              </a:rPr>
              <a:t>intégrée à l</a:t>
            </a:r>
            <a:r>
              <a:rPr lang="ja-JP" altLang="fr-FR" b="1">
                <a:ea typeface="ＭＳ Ｐゴシック" charset="-128"/>
                <a:cs typeface="ＭＳ Ｐゴシック" charset="-128"/>
              </a:rPr>
              <a:t>’</a:t>
            </a:r>
            <a:r>
              <a:rPr lang="fr-FR" altLang="ja-JP" b="1">
                <a:ea typeface="ＭＳ Ｐゴシック" charset="-128"/>
                <a:cs typeface="ＭＳ Ｐゴシック" charset="-128"/>
              </a:rPr>
              <a:t>offre globale santé/prévoyance</a:t>
            </a:r>
            <a:r>
              <a:rPr lang="fr-FR" altLang="ja-JP">
                <a:ea typeface="ＭＳ Ｐゴシック" charset="-128"/>
                <a:cs typeface="ＭＳ Ｐゴシック" charset="-128"/>
              </a:rPr>
              <a:t> comprenant des prestations financières et une gamme de services :</a:t>
            </a:r>
          </a:p>
          <a:p>
            <a:pPr lvl="1" eaLnBrk="1" hangingPunct="1">
              <a:buFontTx/>
              <a:buChar char="•"/>
            </a:pPr>
            <a:r>
              <a:rPr lang="fr-FR" altLang="fr-FR">
                <a:ea typeface="ＭＳ Ｐゴシック" charset="-128"/>
              </a:rPr>
              <a:t> pour la dépendance lourde des séniors (GIR 1 et GIR 2)</a:t>
            </a:r>
          </a:p>
          <a:p>
            <a:pPr lvl="1" eaLnBrk="1" hangingPunct="1">
              <a:buFontTx/>
              <a:buChar char="•"/>
            </a:pPr>
            <a:r>
              <a:rPr lang="fr-FR" altLang="fr-FR">
                <a:ea typeface="ＭＳ Ｐゴシック" charset="-128"/>
              </a:rPr>
              <a:t> pour les plus jeunes, en cas de maladies graves ou « redoutées » et d</a:t>
            </a:r>
            <a:r>
              <a:rPr lang="ja-JP" altLang="fr-FR">
                <a:ea typeface="ＭＳ Ｐゴシック" charset="-128"/>
              </a:rPr>
              <a:t>’</a:t>
            </a:r>
            <a:r>
              <a:rPr lang="fr-FR" altLang="ja-JP">
                <a:ea typeface="ＭＳ Ｐゴシック" charset="-128"/>
              </a:rPr>
              <a:t>accidents invalidants</a:t>
            </a:r>
          </a:p>
          <a:p>
            <a:pPr lvl="1" eaLnBrk="1" hangingPunct="1"/>
            <a:endParaRPr lang="fr-FR" altLang="fr-FR">
              <a:ea typeface="ＭＳ Ｐゴシック" charset="-128"/>
            </a:endParaRPr>
          </a:p>
          <a:p>
            <a:pPr eaLnBrk="1" hangingPunct="1">
              <a:buFont typeface="Wingdings" charset="2"/>
              <a:buChar char="§"/>
            </a:pPr>
            <a:r>
              <a:rPr lang="fr-FR" altLang="fr-FR">
                <a:ea typeface="ＭＳ Ｐゴシック" charset="-128"/>
                <a:cs typeface="ＭＳ Ｐゴシック" charset="-128"/>
              </a:rPr>
              <a:t> Une mutualisation du risque sur 3 millions de personnes, 2 millions d</a:t>
            </a:r>
            <a:r>
              <a:rPr lang="ja-JP" altLang="fr-FR">
                <a:ea typeface="ＭＳ Ｐゴシック" charset="-128"/>
                <a:cs typeface="ＭＳ Ｐゴシック" charset="-128"/>
              </a:rPr>
              <a:t>’</a:t>
            </a:r>
            <a:r>
              <a:rPr lang="fr-FR" altLang="ja-JP">
                <a:ea typeface="ＭＳ Ｐゴシック" charset="-128"/>
                <a:cs typeface="ＭＳ Ｐゴシック" charset="-128"/>
              </a:rPr>
              <a:t>adultes, qui permet d</a:t>
            </a:r>
            <a:r>
              <a:rPr lang="ja-JP" altLang="fr-FR">
                <a:ea typeface="ＭＳ Ｐゴシック" charset="-128"/>
                <a:cs typeface="ＭＳ Ｐゴシック" charset="-128"/>
              </a:rPr>
              <a:t>’</a:t>
            </a:r>
            <a:r>
              <a:rPr lang="fr-FR" altLang="ja-JP">
                <a:ea typeface="ＭＳ Ｐゴシック" charset="-128"/>
                <a:cs typeface="ＭＳ Ｐゴシック" charset="-128"/>
              </a:rPr>
              <a:t>abaisser le niveau des primes y compris celui du </a:t>
            </a:r>
            <a:r>
              <a:rPr lang="fr-FR" altLang="ja-JP" b="1">
                <a:ea typeface="ＭＳ Ｐゴシック" charset="-128"/>
                <a:cs typeface="ＭＳ Ｐゴシック" charset="-128"/>
              </a:rPr>
              <a:t>complément optionnel de couverture dépendance</a:t>
            </a:r>
            <a:r>
              <a:rPr lang="fr-FR" altLang="ja-JP">
                <a:ea typeface="ＭＳ Ｐゴシック" charset="-128"/>
                <a:cs typeface="ＭＳ Ｐゴシック" charset="-128"/>
              </a:rPr>
              <a:t> pour :</a:t>
            </a:r>
          </a:p>
          <a:p>
            <a:pPr lvl="1" eaLnBrk="1" hangingPunct="1">
              <a:buFontTx/>
              <a:buChar char="•"/>
            </a:pPr>
            <a:r>
              <a:rPr lang="fr-FR" altLang="fr-FR">
                <a:ea typeface="ＭＳ Ｐゴシック" charset="-128"/>
              </a:rPr>
              <a:t> compléter les prestations financières et les services en cas de dépendance lourde (GIR 1 et GIR 2)</a:t>
            </a:r>
          </a:p>
          <a:p>
            <a:pPr lvl="1" eaLnBrk="1" hangingPunct="1">
              <a:buFontTx/>
              <a:buChar char="•"/>
            </a:pPr>
            <a:r>
              <a:rPr lang="fr-FR" altLang="fr-FR">
                <a:ea typeface="ＭＳ Ｐゴシック" charset="-128"/>
              </a:rPr>
              <a:t> couvrir la dépendance partielle (GIR3)</a:t>
            </a:r>
          </a:p>
          <a:p>
            <a:pPr eaLnBrk="1" hangingPunct="1">
              <a:buFontTx/>
              <a:buChar char="•"/>
            </a:pPr>
            <a:endParaRPr lang="fr-FR" altLang="fr-FR">
              <a:ea typeface="ＭＳ Ｐゴシック" charset="-128"/>
              <a:cs typeface="ＭＳ Ｐゴシック" charset="-128"/>
            </a:endParaRPr>
          </a:p>
          <a:p>
            <a:pPr eaLnBrk="1" hangingPunct="1">
              <a:buFont typeface="Wingdings" charset="2"/>
              <a:buChar char="§"/>
            </a:pPr>
            <a:r>
              <a:rPr lang="fr-FR" altLang="fr-FR">
                <a:ea typeface="ＭＳ Ｐゴシック" charset="-128"/>
                <a:cs typeface="ＭＳ Ｐゴシック" charset="-128"/>
              </a:rPr>
              <a:t> La mise à disposition de notre réseau d</a:t>
            </a:r>
            <a:r>
              <a:rPr lang="ja-JP" altLang="fr-FR">
                <a:ea typeface="ＭＳ Ｐゴシック" charset="-128"/>
                <a:cs typeface="ＭＳ Ｐゴシック" charset="-128"/>
              </a:rPr>
              <a:t>’</a:t>
            </a:r>
            <a:r>
              <a:rPr lang="fr-FR" altLang="ja-JP">
                <a:ea typeface="ＭＳ Ｐゴシック" charset="-128"/>
                <a:cs typeface="ＭＳ Ｐゴシック" charset="-128"/>
              </a:rPr>
              <a:t>EHPAD et la réservation de lits dans d</a:t>
            </a:r>
            <a:r>
              <a:rPr lang="ja-JP" altLang="fr-FR">
                <a:ea typeface="ＭＳ Ｐゴシック" charset="-128"/>
                <a:cs typeface="ＭＳ Ｐゴシック" charset="-128"/>
              </a:rPr>
              <a:t>’</a:t>
            </a:r>
            <a:r>
              <a:rPr lang="fr-FR" altLang="ja-JP">
                <a:ea typeface="ＭＳ Ｐゴシック" charset="-128"/>
                <a:cs typeface="ＭＳ Ｐゴシック" charset="-128"/>
              </a:rPr>
              <a:t>autres EHPAD, nous permettent de couvrir 25% des besoins de nos adhérents dépendants.</a:t>
            </a:r>
            <a:endParaRPr lang="fr-FR" altLang="fr-FR">
              <a:ea typeface="ＭＳ Ｐゴシック" charset="-128"/>
              <a:cs typeface="ＭＳ Ｐゴシック" charset="-128"/>
            </a:endParaRPr>
          </a:p>
        </p:txBody>
      </p:sp>
    </p:spTree>
    <p:extLst>
      <p:ext uri="{BB962C8B-B14F-4D97-AF65-F5344CB8AC3E}">
        <p14:creationId xmlns:p14="http://schemas.microsoft.com/office/powerpoint/2010/main" val="171476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1000">
                <a:solidFill>
                  <a:schemeClr val="tx1"/>
                </a:solidFill>
                <a:latin typeface="Arial" charset="0"/>
                <a:ea typeface="ＭＳ Ｐゴシック" charset="-128"/>
                <a:cs typeface="ＭＳ Ｐゴシック" charset="-128"/>
              </a:defRPr>
            </a:lvl1pPr>
            <a:lvl2pPr marL="742950" indent="-285750" defTabSz="882650">
              <a:defRPr sz="1000">
                <a:solidFill>
                  <a:schemeClr val="tx1"/>
                </a:solidFill>
                <a:latin typeface="Arial" charset="0"/>
                <a:ea typeface="ＭＳ Ｐゴシック" charset="-128"/>
                <a:cs typeface="ＭＳ Ｐゴシック" charset="-128"/>
              </a:defRPr>
            </a:lvl2pPr>
            <a:lvl3pPr marL="1143000" indent="-228600" defTabSz="882650">
              <a:defRPr sz="1000">
                <a:solidFill>
                  <a:schemeClr val="tx1"/>
                </a:solidFill>
                <a:latin typeface="Arial" charset="0"/>
                <a:ea typeface="ＭＳ Ｐゴシック" charset="-128"/>
                <a:cs typeface="ＭＳ Ｐゴシック" charset="-128"/>
              </a:defRPr>
            </a:lvl3pPr>
            <a:lvl4pPr marL="1600200" indent="-228600" defTabSz="882650">
              <a:defRPr sz="1000">
                <a:solidFill>
                  <a:schemeClr val="tx1"/>
                </a:solidFill>
                <a:latin typeface="Arial" charset="0"/>
                <a:ea typeface="ＭＳ Ｐゴシック" charset="-128"/>
                <a:cs typeface="ＭＳ Ｐゴシック" charset="-128"/>
              </a:defRPr>
            </a:lvl4pPr>
            <a:lvl5pPr marL="2057400" indent="-228600" defTabSz="882650">
              <a:defRPr sz="10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9pPr>
          </a:lstStyle>
          <a:p>
            <a:fld id="{DA0E10B2-59F9-7B44-A173-963F1953A78E}" type="slidenum">
              <a:rPr lang="fr-FR" altLang="fr-FR" sz="1200"/>
              <a:pPr/>
              <a:t>19</a:t>
            </a:fld>
            <a:endParaRPr lang="fr-FR" altLang="fr-FR" sz="1200"/>
          </a:p>
        </p:txBody>
      </p:sp>
      <p:sp>
        <p:nvSpPr>
          <p:cNvPr id="59394" name="Rectangle 2"/>
          <p:cNvSpPr>
            <a:spLocks noGrp="1" noRot="1" noChangeAspect="1" noChangeArrowheads="1" noTextEdit="1"/>
          </p:cNvSpPr>
          <p:nvPr>
            <p:ph type="sldImg"/>
          </p:nvPr>
        </p:nvSpPr>
        <p:spPr>
          <a:xfrm>
            <a:off x="688975" y="569913"/>
            <a:ext cx="5426075" cy="4070350"/>
          </a:xfrm>
          <a:ln/>
        </p:spPr>
      </p:sp>
      <p:sp>
        <p:nvSpPr>
          <p:cNvPr id="59395" name="Rectangle 3"/>
          <p:cNvSpPr>
            <a:spLocks noGrp="1" noChangeArrowheads="1"/>
          </p:cNvSpPr>
          <p:nvPr>
            <p:ph type="body" idx="1"/>
          </p:nvPr>
        </p:nvSpPr>
        <p:spPr>
          <a:xfrm>
            <a:off x="450850" y="4738688"/>
            <a:ext cx="6119813" cy="484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9" tIns="44491" rIns="90569" bIns="44491"/>
          <a:lstStyle/>
          <a:p>
            <a:pPr eaLnBrk="1" hangingPunct="1">
              <a:buFont typeface="Wingdings" charset="2"/>
              <a:buChar char="§"/>
            </a:pPr>
            <a:r>
              <a:rPr lang="fr-FR" altLang="fr-FR">
                <a:ea typeface="ＭＳ Ｐゴシック" charset="-128"/>
                <a:cs typeface="ＭＳ Ｐゴシック" charset="-128"/>
              </a:rPr>
              <a:t> Complément au dispositif public : 1 seul évènement déclencheur avec les mêmes critères que le socle public (la même grille d</a:t>
            </a:r>
            <a:r>
              <a:rPr lang="ja-JP" altLang="fr-FR">
                <a:ea typeface="ＭＳ Ｐゴシック" charset="-128"/>
                <a:cs typeface="ＭＳ Ｐゴシック" charset="-128"/>
              </a:rPr>
              <a:t>’</a:t>
            </a:r>
            <a:r>
              <a:rPr lang="fr-FR" altLang="ja-JP">
                <a:ea typeface="ＭＳ Ｐゴシック" charset="-128"/>
                <a:cs typeface="ＭＳ Ｐゴシック" charset="-128"/>
              </a:rPr>
              <a:t>évaluation de la dépendance)</a:t>
            </a:r>
          </a:p>
          <a:p>
            <a:pPr eaLnBrk="1" hangingPunct="1">
              <a:buFont typeface="Wingdings" charset="2"/>
              <a:buNone/>
            </a:pPr>
            <a:endParaRPr lang="fr-FR" altLang="fr-FR">
              <a:ea typeface="ＭＳ Ｐゴシック" charset="-128"/>
              <a:cs typeface="ＭＳ Ｐゴシック" charset="-128"/>
            </a:endParaRPr>
          </a:p>
          <a:p>
            <a:pPr eaLnBrk="1" hangingPunct="1">
              <a:buFont typeface="Wingdings" charset="2"/>
              <a:buChar char="§"/>
            </a:pPr>
            <a:r>
              <a:rPr lang="fr-FR" altLang="fr-FR">
                <a:ea typeface="ＭＳ Ｐゴシック" charset="-128"/>
                <a:cs typeface="ＭＳ Ｐゴシック" charset="-128"/>
              </a:rPr>
              <a:t> Un </a:t>
            </a:r>
            <a:r>
              <a:rPr lang="fr-FR" altLang="fr-FR" b="1">
                <a:ea typeface="ＭＳ Ｐゴシック" charset="-128"/>
                <a:cs typeface="ＭＳ Ｐゴシック" charset="-128"/>
              </a:rPr>
              <a:t>premier niveau de couverture</a:t>
            </a:r>
            <a:r>
              <a:rPr lang="fr-FR" altLang="fr-FR">
                <a:ea typeface="ＭＳ Ｐゴシック" charset="-128"/>
                <a:cs typeface="ＭＳ Ｐゴシック" charset="-128"/>
              </a:rPr>
              <a:t> dépendance </a:t>
            </a:r>
            <a:r>
              <a:rPr lang="fr-FR" altLang="fr-FR" b="1">
                <a:ea typeface="ＭＳ Ｐゴシック" charset="-128"/>
                <a:cs typeface="ＭＳ Ｐゴシック" charset="-128"/>
              </a:rPr>
              <a:t>intégrée à l</a:t>
            </a:r>
            <a:r>
              <a:rPr lang="ja-JP" altLang="fr-FR" b="1">
                <a:ea typeface="ＭＳ Ｐゴシック" charset="-128"/>
                <a:cs typeface="ＭＳ Ｐゴシック" charset="-128"/>
              </a:rPr>
              <a:t>’</a:t>
            </a:r>
            <a:r>
              <a:rPr lang="fr-FR" altLang="ja-JP" b="1">
                <a:ea typeface="ＭＳ Ｐゴシック" charset="-128"/>
                <a:cs typeface="ＭＳ Ｐゴシック" charset="-128"/>
              </a:rPr>
              <a:t>offre globale santé/prévoyance</a:t>
            </a:r>
            <a:r>
              <a:rPr lang="fr-FR" altLang="ja-JP">
                <a:ea typeface="ＭＳ Ｐゴシック" charset="-128"/>
                <a:cs typeface="ＭＳ Ｐゴシック" charset="-128"/>
              </a:rPr>
              <a:t> comprenant des prestations financières et une gamme de services :</a:t>
            </a:r>
          </a:p>
          <a:p>
            <a:pPr lvl="1" eaLnBrk="1" hangingPunct="1">
              <a:buFontTx/>
              <a:buChar char="•"/>
            </a:pPr>
            <a:r>
              <a:rPr lang="fr-FR" altLang="fr-FR">
                <a:ea typeface="ＭＳ Ｐゴシック" charset="-128"/>
              </a:rPr>
              <a:t> pour la dépendance lourde des séniors (GIR 1 et GIR 2)</a:t>
            </a:r>
          </a:p>
          <a:p>
            <a:pPr lvl="1" eaLnBrk="1" hangingPunct="1">
              <a:buFontTx/>
              <a:buChar char="•"/>
            </a:pPr>
            <a:r>
              <a:rPr lang="fr-FR" altLang="fr-FR">
                <a:ea typeface="ＭＳ Ｐゴシック" charset="-128"/>
              </a:rPr>
              <a:t> pour les plus jeunes, en cas de maladies graves ou « redoutées » et d</a:t>
            </a:r>
            <a:r>
              <a:rPr lang="ja-JP" altLang="fr-FR">
                <a:ea typeface="ＭＳ Ｐゴシック" charset="-128"/>
              </a:rPr>
              <a:t>’</a:t>
            </a:r>
            <a:r>
              <a:rPr lang="fr-FR" altLang="ja-JP">
                <a:ea typeface="ＭＳ Ｐゴシック" charset="-128"/>
              </a:rPr>
              <a:t>accidents invalidants</a:t>
            </a:r>
          </a:p>
          <a:p>
            <a:pPr lvl="1" eaLnBrk="1" hangingPunct="1"/>
            <a:endParaRPr lang="fr-FR" altLang="fr-FR">
              <a:ea typeface="ＭＳ Ｐゴシック" charset="-128"/>
            </a:endParaRPr>
          </a:p>
          <a:p>
            <a:pPr eaLnBrk="1" hangingPunct="1">
              <a:buFont typeface="Wingdings" charset="2"/>
              <a:buChar char="§"/>
            </a:pPr>
            <a:r>
              <a:rPr lang="fr-FR" altLang="fr-FR">
                <a:ea typeface="ＭＳ Ｐゴシック" charset="-128"/>
                <a:cs typeface="ＭＳ Ｐゴシック" charset="-128"/>
              </a:rPr>
              <a:t> Une mutualisation du risque sur 3 millions de personnes, 2 millions d</a:t>
            </a:r>
            <a:r>
              <a:rPr lang="ja-JP" altLang="fr-FR">
                <a:ea typeface="ＭＳ Ｐゴシック" charset="-128"/>
                <a:cs typeface="ＭＳ Ｐゴシック" charset="-128"/>
              </a:rPr>
              <a:t>’</a:t>
            </a:r>
            <a:r>
              <a:rPr lang="fr-FR" altLang="ja-JP">
                <a:ea typeface="ＭＳ Ｐゴシック" charset="-128"/>
                <a:cs typeface="ＭＳ Ｐゴシック" charset="-128"/>
              </a:rPr>
              <a:t>adultes, qui permet d</a:t>
            </a:r>
            <a:r>
              <a:rPr lang="ja-JP" altLang="fr-FR">
                <a:ea typeface="ＭＳ Ｐゴシック" charset="-128"/>
                <a:cs typeface="ＭＳ Ｐゴシック" charset="-128"/>
              </a:rPr>
              <a:t>’</a:t>
            </a:r>
            <a:r>
              <a:rPr lang="fr-FR" altLang="ja-JP">
                <a:ea typeface="ＭＳ Ｐゴシック" charset="-128"/>
                <a:cs typeface="ＭＳ Ｐゴシック" charset="-128"/>
              </a:rPr>
              <a:t>abaisser le niveau des primes y compris celui du </a:t>
            </a:r>
            <a:r>
              <a:rPr lang="fr-FR" altLang="ja-JP" b="1">
                <a:ea typeface="ＭＳ Ｐゴシック" charset="-128"/>
                <a:cs typeface="ＭＳ Ｐゴシック" charset="-128"/>
              </a:rPr>
              <a:t>complément optionnel de couverture dépendance</a:t>
            </a:r>
            <a:r>
              <a:rPr lang="fr-FR" altLang="ja-JP">
                <a:ea typeface="ＭＳ Ｐゴシック" charset="-128"/>
                <a:cs typeface="ＭＳ Ｐゴシック" charset="-128"/>
              </a:rPr>
              <a:t> pour :</a:t>
            </a:r>
          </a:p>
          <a:p>
            <a:pPr lvl="1" eaLnBrk="1" hangingPunct="1">
              <a:buFontTx/>
              <a:buChar char="•"/>
            </a:pPr>
            <a:r>
              <a:rPr lang="fr-FR" altLang="fr-FR">
                <a:ea typeface="ＭＳ Ｐゴシック" charset="-128"/>
              </a:rPr>
              <a:t> compléter les prestations financières et les services en cas de dépendance lourde (GIR 1 et GIR 2)</a:t>
            </a:r>
          </a:p>
          <a:p>
            <a:pPr lvl="1" eaLnBrk="1" hangingPunct="1">
              <a:buFontTx/>
              <a:buChar char="•"/>
            </a:pPr>
            <a:r>
              <a:rPr lang="fr-FR" altLang="fr-FR">
                <a:ea typeface="ＭＳ Ｐゴシック" charset="-128"/>
              </a:rPr>
              <a:t> couvrir la dépendance partielle (GIR3)</a:t>
            </a:r>
          </a:p>
          <a:p>
            <a:pPr eaLnBrk="1" hangingPunct="1">
              <a:buFontTx/>
              <a:buChar char="•"/>
            </a:pPr>
            <a:endParaRPr lang="fr-FR" altLang="fr-FR">
              <a:ea typeface="ＭＳ Ｐゴシック" charset="-128"/>
              <a:cs typeface="ＭＳ Ｐゴシック" charset="-128"/>
            </a:endParaRPr>
          </a:p>
          <a:p>
            <a:pPr eaLnBrk="1" hangingPunct="1">
              <a:buFont typeface="Wingdings" charset="2"/>
              <a:buChar char="§"/>
            </a:pPr>
            <a:r>
              <a:rPr lang="fr-FR" altLang="fr-FR">
                <a:ea typeface="ＭＳ Ｐゴシック" charset="-128"/>
                <a:cs typeface="ＭＳ Ｐゴシック" charset="-128"/>
              </a:rPr>
              <a:t> La mise à disposition de notre réseau d</a:t>
            </a:r>
            <a:r>
              <a:rPr lang="ja-JP" altLang="fr-FR">
                <a:ea typeface="ＭＳ Ｐゴシック" charset="-128"/>
                <a:cs typeface="ＭＳ Ｐゴシック" charset="-128"/>
              </a:rPr>
              <a:t>’</a:t>
            </a:r>
            <a:r>
              <a:rPr lang="fr-FR" altLang="ja-JP">
                <a:ea typeface="ＭＳ Ｐゴシック" charset="-128"/>
                <a:cs typeface="ＭＳ Ｐゴシック" charset="-128"/>
              </a:rPr>
              <a:t>EHPAD et la réservation de lits dans d</a:t>
            </a:r>
            <a:r>
              <a:rPr lang="ja-JP" altLang="fr-FR">
                <a:ea typeface="ＭＳ Ｐゴシック" charset="-128"/>
                <a:cs typeface="ＭＳ Ｐゴシック" charset="-128"/>
              </a:rPr>
              <a:t>’</a:t>
            </a:r>
            <a:r>
              <a:rPr lang="fr-FR" altLang="ja-JP">
                <a:ea typeface="ＭＳ Ｐゴシック" charset="-128"/>
                <a:cs typeface="ＭＳ Ｐゴシック" charset="-128"/>
              </a:rPr>
              <a:t>autres EHPAD, nous permettent de couvrir 25% des besoins de nos adhérents dépendants.</a:t>
            </a:r>
            <a:endParaRPr lang="fr-FR" altLang="fr-FR">
              <a:ea typeface="ＭＳ Ｐゴシック" charset="-128"/>
              <a:cs typeface="ＭＳ Ｐゴシック" charset="-128"/>
            </a:endParaRPr>
          </a:p>
        </p:txBody>
      </p:sp>
    </p:spTree>
    <p:extLst>
      <p:ext uri="{BB962C8B-B14F-4D97-AF65-F5344CB8AC3E}">
        <p14:creationId xmlns:p14="http://schemas.microsoft.com/office/powerpoint/2010/main" val="1227747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1000">
                <a:solidFill>
                  <a:schemeClr val="tx1"/>
                </a:solidFill>
                <a:latin typeface="Arial" charset="0"/>
                <a:ea typeface="ＭＳ Ｐゴシック" charset="-128"/>
                <a:cs typeface="ＭＳ Ｐゴシック" charset="-128"/>
              </a:defRPr>
            </a:lvl1pPr>
            <a:lvl2pPr marL="742950" indent="-285750" defTabSz="882650">
              <a:defRPr sz="1000">
                <a:solidFill>
                  <a:schemeClr val="tx1"/>
                </a:solidFill>
                <a:latin typeface="Arial" charset="0"/>
                <a:ea typeface="ＭＳ Ｐゴシック" charset="-128"/>
                <a:cs typeface="ＭＳ Ｐゴシック" charset="-128"/>
              </a:defRPr>
            </a:lvl2pPr>
            <a:lvl3pPr marL="1143000" indent="-228600" defTabSz="882650">
              <a:defRPr sz="1000">
                <a:solidFill>
                  <a:schemeClr val="tx1"/>
                </a:solidFill>
                <a:latin typeface="Arial" charset="0"/>
                <a:ea typeface="ＭＳ Ｐゴシック" charset="-128"/>
                <a:cs typeface="ＭＳ Ｐゴシック" charset="-128"/>
              </a:defRPr>
            </a:lvl3pPr>
            <a:lvl4pPr marL="1600200" indent="-228600" defTabSz="882650">
              <a:defRPr sz="1000">
                <a:solidFill>
                  <a:schemeClr val="tx1"/>
                </a:solidFill>
                <a:latin typeface="Arial" charset="0"/>
                <a:ea typeface="ＭＳ Ｐゴシック" charset="-128"/>
                <a:cs typeface="ＭＳ Ｐゴシック" charset="-128"/>
              </a:defRPr>
            </a:lvl4pPr>
            <a:lvl5pPr marL="2057400" indent="-228600" defTabSz="882650">
              <a:defRPr sz="10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9pPr>
          </a:lstStyle>
          <a:p>
            <a:fld id="{DA0E10B2-59F9-7B44-A173-963F1953A78E}" type="slidenum">
              <a:rPr lang="fr-FR" altLang="fr-FR" sz="1200"/>
              <a:pPr/>
              <a:t>20</a:t>
            </a:fld>
            <a:endParaRPr lang="fr-FR" altLang="fr-FR" sz="1200"/>
          </a:p>
        </p:txBody>
      </p:sp>
      <p:sp>
        <p:nvSpPr>
          <p:cNvPr id="59394" name="Rectangle 2"/>
          <p:cNvSpPr>
            <a:spLocks noGrp="1" noRot="1" noChangeAspect="1" noChangeArrowheads="1" noTextEdit="1"/>
          </p:cNvSpPr>
          <p:nvPr>
            <p:ph type="sldImg"/>
          </p:nvPr>
        </p:nvSpPr>
        <p:spPr>
          <a:xfrm>
            <a:off x="688975" y="569913"/>
            <a:ext cx="5426075" cy="4070350"/>
          </a:xfrm>
          <a:ln/>
        </p:spPr>
      </p:sp>
      <p:sp>
        <p:nvSpPr>
          <p:cNvPr id="59395" name="Rectangle 3"/>
          <p:cNvSpPr>
            <a:spLocks noGrp="1" noChangeArrowheads="1"/>
          </p:cNvSpPr>
          <p:nvPr>
            <p:ph type="body" idx="1"/>
          </p:nvPr>
        </p:nvSpPr>
        <p:spPr>
          <a:xfrm>
            <a:off x="450850" y="4738688"/>
            <a:ext cx="6119813" cy="484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9" tIns="44491" rIns="90569" bIns="44491"/>
          <a:lstStyle/>
          <a:p>
            <a:pPr eaLnBrk="1" hangingPunct="1">
              <a:buFont typeface="Wingdings" charset="2"/>
              <a:buChar char="§"/>
            </a:pPr>
            <a:r>
              <a:rPr lang="fr-FR" altLang="fr-FR">
                <a:ea typeface="ＭＳ Ｐゴシック" charset="-128"/>
                <a:cs typeface="ＭＳ Ｐゴシック" charset="-128"/>
              </a:rPr>
              <a:t> Complément au dispositif public : 1 seul évènement déclencheur avec les mêmes critères que le socle public (la même grille d</a:t>
            </a:r>
            <a:r>
              <a:rPr lang="ja-JP" altLang="fr-FR">
                <a:ea typeface="ＭＳ Ｐゴシック" charset="-128"/>
                <a:cs typeface="ＭＳ Ｐゴシック" charset="-128"/>
              </a:rPr>
              <a:t>’</a:t>
            </a:r>
            <a:r>
              <a:rPr lang="fr-FR" altLang="ja-JP">
                <a:ea typeface="ＭＳ Ｐゴシック" charset="-128"/>
                <a:cs typeface="ＭＳ Ｐゴシック" charset="-128"/>
              </a:rPr>
              <a:t>évaluation de la dépendance)</a:t>
            </a:r>
          </a:p>
          <a:p>
            <a:pPr eaLnBrk="1" hangingPunct="1">
              <a:buFont typeface="Wingdings" charset="2"/>
              <a:buNone/>
            </a:pPr>
            <a:endParaRPr lang="fr-FR" altLang="fr-FR">
              <a:ea typeface="ＭＳ Ｐゴシック" charset="-128"/>
              <a:cs typeface="ＭＳ Ｐゴシック" charset="-128"/>
            </a:endParaRPr>
          </a:p>
          <a:p>
            <a:pPr eaLnBrk="1" hangingPunct="1">
              <a:buFont typeface="Wingdings" charset="2"/>
              <a:buChar char="§"/>
            </a:pPr>
            <a:r>
              <a:rPr lang="fr-FR" altLang="fr-FR">
                <a:ea typeface="ＭＳ Ｐゴシック" charset="-128"/>
                <a:cs typeface="ＭＳ Ｐゴシック" charset="-128"/>
              </a:rPr>
              <a:t> Un </a:t>
            </a:r>
            <a:r>
              <a:rPr lang="fr-FR" altLang="fr-FR" b="1">
                <a:ea typeface="ＭＳ Ｐゴシック" charset="-128"/>
                <a:cs typeface="ＭＳ Ｐゴシック" charset="-128"/>
              </a:rPr>
              <a:t>premier niveau de couverture</a:t>
            </a:r>
            <a:r>
              <a:rPr lang="fr-FR" altLang="fr-FR">
                <a:ea typeface="ＭＳ Ｐゴシック" charset="-128"/>
                <a:cs typeface="ＭＳ Ｐゴシック" charset="-128"/>
              </a:rPr>
              <a:t> dépendance </a:t>
            </a:r>
            <a:r>
              <a:rPr lang="fr-FR" altLang="fr-FR" b="1">
                <a:ea typeface="ＭＳ Ｐゴシック" charset="-128"/>
                <a:cs typeface="ＭＳ Ｐゴシック" charset="-128"/>
              </a:rPr>
              <a:t>intégrée à l</a:t>
            </a:r>
            <a:r>
              <a:rPr lang="ja-JP" altLang="fr-FR" b="1">
                <a:ea typeface="ＭＳ Ｐゴシック" charset="-128"/>
                <a:cs typeface="ＭＳ Ｐゴシック" charset="-128"/>
              </a:rPr>
              <a:t>’</a:t>
            </a:r>
            <a:r>
              <a:rPr lang="fr-FR" altLang="ja-JP" b="1">
                <a:ea typeface="ＭＳ Ｐゴシック" charset="-128"/>
                <a:cs typeface="ＭＳ Ｐゴシック" charset="-128"/>
              </a:rPr>
              <a:t>offre globale santé/prévoyance</a:t>
            </a:r>
            <a:r>
              <a:rPr lang="fr-FR" altLang="ja-JP">
                <a:ea typeface="ＭＳ Ｐゴシック" charset="-128"/>
                <a:cs typeface="ＭＳ Ｐゴシック" charset="-128"/>
              </a:rPr>
              <a:t> comprenant des prestations financières et une gamme de services :</a:t>
            </a:r>
          </a:p>
          <a:p>
            <a:pPr lvl="1" eaLnBrk="1" hangingPunct="1">
              <a:buFontTx/>
              <a:buChar char="•"/>
            </a:pPr>
            <a:r>
              <a:rPr lang="fr-FR" altLang="fr-FR">
                <a:ea typeface="ＭＳ Ｐゴシック" charset="-128"/>
              </a:rPr>
              <a:t> pour la dépendance lourde des séniors (GIR 1 et GIR 2)</a:t>
            </a:r>
          </a:p>
          <a:p>
            <a:pPr lvl="1" eaLnBrk="1" hangingPunct="1">
              <a:buFontTx/>
              <a:buChar char="•"/>
            </a:pPr>
            <a:r>
              <a:rPr lang="fr-FR" altLang="fr-FR">
                <a:ea typeface="ＭＳ Ｐゴシック" charset="-128"/>
              </a:rPr>
              <a:t> pour les plus jeunes, en cas de maladies graves ou « redoutées » et d</a:t>
            </a:r>
            <a:r>
              <a:rPr lang="ja-JP" altLang="fr-FR">
                <a:ea typeface="ＭＳ Ｐゴシック" charset="-128"/>
              </a:rPr>
              <a:t>’</a:t>
            </a:r>
            <a:r>
              <a:rPr lang="fr-FR" altLang="ja-JP">
                <a:ea typeface="ＭＳ Ｐゴシック" charset="-128"/>
              </a:rPr>
              <a:t>accidents invalidants</a:t>
            </a:r>
          </a:p>
          <a:p>
            <a:pPr lvl="1" eaLnBrk="1" hangingPunct="1"/>
            <a:endParaRPr lang="fr-FR" altLang="fr-FR">
              <a:ea typeface="ＭＳ Ｐゴシック" charset="-128"/>
            </a:endParaRPr>
          </a:p>
          <a:p>
            <a:pPr eaLnBrk="1" hangingPunct="1">
              <a:buFont typeface="Wingdings" charset="2"/>
              <a:buChar char="§"/>
            </a:pPr>
            <a:r>
              <a:rPr lang="fr-FR" altLang="fr-FR">
                <a:ea typeface="ＭＳ Ｐゴシック" charset="-128"/>
                <a:cs typeface="ＭＳ Ｐゴシック" charset="-128"/>
              </a:rPr>
              <a:t> Une mutualisation du risque sur 3 millions de personnes, 2 millions d</a:t>
            </a:r>
            <a:r>
              <a:rPr lang="ja-JP" altLang="fr-FR">
                <a:ea typeface="ＭＳ Ｐゴシック" charset="-128"/>
                <a:cs typeface="ＭＳ Ｐゴシック" charset="-128"/>
              </a:rPr>
              <a:t>’</a:t>
            </a:r>
            <a:r>
              <a:rPr lang="fr-FR" altLang="ja-JP">
                <a:ea typeface="ＭＳ Ｐゴシック" charset="-128"/>
                <a:cs typeface="ＭＳ Ｐゴシック" charset="-128"/>
              </a:rPr>
              <a:t>adultes, qui permet d</a:t>
            </a:r>
            <a:r>
              <a:rPr lang="ja-JP" altLang="fr-FR">
                <a:ea typeface="ＭＳ Ｐゴシック" charset="-128"/>
                <a:cs typeface="ＭＳ Ｐゴシック" charset="-128"/>
              </a:rPr>
              <a:t>’</a:t>
            </a:r>
            <a:r>
              <a:rPr lang="fr-FR" altLang="ja-JP">
                <a:ea typeface="ＭＳ Ｐゴシック" charset="-128"/>
                <a:cs typeface="ＭＳ Ｐゴシック" charset="-128"/>
              </a:rPr>
              <a:t>abaisser le niveau des primes y compris celui du </a:t>
            </a:r>
            <a:r>
              <a:rPr lang="fr-FR" altLang="ja-JP" b="1">
                <a:ea typeface="ＭＳ Ｐゴシック" charset="-128"/>
                <a:cs typeface="ＭＳ Ｐゴシック" charset="-128"/>
              </a:rPr>
              <a:t>complément optionnel de couverture dépendance</a:t>
            </a:r>
            <a:r>
              <a:rPr lang="fr-FR" altLang="ja-JP">
                <a:ea typeface="ＭＳ Ｐゴシック" charset="-128"/>
                <a:cs typeface="ＭＳ Ｐゴシック" charset="-128"/>
              </a:rPr>
              <a:t> pour :</a:t>
            </a:r>
          </a:p>
          <a:p>
            <a:pPr lvl="1" eaLnBrk="1" hangingPunct="1">
              <a:buFontTx/>
              <a:buChar char="•"/>
            </a:pPr>
            <a:r>
              <a:rPr lang="fr-FR" altLang="fr-FR">
                <a:ea typeface="ＭＳ Ｐゴシック" charset="-128"/>
              </a:rPr>
              <a:t> compléter les prestations financières et les services en cas de dépendance lourde (GIR 1 et GIR 2)</a:t>
            </a:r>
          </a:p>
          <a:p>
            <a:pPr lvl="1" eaLnBrk="1" hangingPunct="1">
              <a:buFontTx/>
              <a:buChar char="•"/>
            </a:pPr>
            <a:r>
              <a:rPr lang="fr-FR" altLang="fr-FR">
                <a:ea typeface="ＭＳ Ｐゴシック" charset="-128"/>
              </a:rPr>
              <a:t> couvrir la dépendance partielle (GIR3)</a:t>
            </a:r>
          </a:p>
          <a:p>
            <a:pPr eaLnBrk="1" hangingPunct="1">
              <a:buFontTx/>
              <a:buChar char="•"/>
            </a:pPr>
            <a:endParaRPr lang="fr-FR" altLang="fr-FR">
              <a:ea typeface="ＭＳ Ｐゴシック" charset="-128"/>
              <a:cs typeface="ＭＳ Ｐゴシック" charset="-128"/>
            </a:endParaRPr>
          </a:p>
          <a:p>
            <a:pPr eaLnBrk="1" hangingPunct="1">
              <a:buFont typeface="Wingdings" charset="2"/>
              <a:buChar char="§"/>
            </a:pPr>
            <a:r>
              <a:rPr lang="fr-FR" altLang="fr-FR">
                <a:ea typeface="ＭＳ Ｐゴシック" charset="-128"/>
                <a:cs typeface="ＭＳ Ｐゴシック" charset="-128"/>
              </a:rPr>
              <a:t> La mise à disposition de notre réseau d</a:t>
            </a:r>
            <a:r>
              <a:rPr lang="ja-JP" altLang="fr-FR">
                <a:ea typeface="ＭＳ Ｐゴシック" charset="-128"/>
                <a:cs typeface="ＭＳ Ｐゴシック" charset="-128"/>
              </a:rPr>
              <a:t>’</a:t>
            </a:r>
            <a:r>
              <a:rPr lang="fr-FR" altLang="ja-JP">
                <a:ea typeface="ＭＳ Ｐゴシック" charset="-128"/>
                <a:cs typeface="ＭＳ Ｐゴシック" charset="-128"/>
              </a:rPr>
              <a:t>EHPAD et la réservation de lits dans d</a:t>
            </a:r>
            <a:r>
              <a:rPr lang="ja-JP" altLang="fr-FR">
                <a:ea typeface="ＭＳ Ｐゴシック" charset="-128"/>
                <a:cs typeface="ＭＳ Ｐゴシック" charset="-128"/>
              </a:rPr>
              <a:t>’</a:t>
            </a:r>
            <a:r>
              <a:rPr lang="fr-FR" altLang="ja-JP">
                <a:ea typeface="ＭＳ Ｐゴシック" charset="-128"/>
                <a:cs typeface="ＭＳ Ｐゴシック" charset="-128"/>
              </a:rPr>
              <a:t>autres EHPAD, nous permettent de couvrir 25% des besoins de nos adhérents dépendants.</a:t>
            </a:r>
            <a:endParaRPr lang="fr-FR" altLang="fr-FR">
              <a:ea typeface="ＭＳ Ｐゴシック" charset="-128"/>
              <a:cs typeface="ＭＳ Ｐゴシック" charset="-128"/>
            </a:endParaRPr>
          </a:p>
        </p:txBody>
      </p:sp>
    </p:spTree>
    <p:extLst>
      <p:ext uri="{BB962C8B-B14F-4D97-AF65-F5344CB8AC3E}">
        <p14:creationId xmlns:p14="http://schemas.microsoft.com/office/powerpoint/2010/main" val="1019209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1000">
                <a:solidFill>
                  <a:schemeClr val="tx1"/>
                </a:solidFill>
                <a:latin typeface="Arial" charset="0"/>
                <a:ea typeface="ＭＳ Ｐゴシック" charset="-128"/>
                <a:cs typeface="ＭＳ Ｐゴシック" charset="-128"/>
              </a:defRPr>
            </a:lvl1pPr>
            <a:lvl2pPr marL="742950" indent="-285750" defTabSz="882650">
              <a:defRPr sz="1000">
                <a:solidFill>
                  <a:schemeClr val="tx1"/>
                </a:solidFill>
                <a:latin typeface="Arial" charset="0"/>
                <a:ea typeface="ＭＳ Ｐゴシック" charset="-128"/>
                <a:cs typeface="ＭＳ Ｐゴシック" charset="-128"/>
              </a:defRPr>
            </a:lvl2pPr>
            <a:lvl3pPr marL="1143000" indent="-228600" defTabSz="882650">
              <a:defRPr sz="1000">
                <a:solidFill>
                  <a:schemeClr val="tx1"/>
                </a:solidFill>
                <a:latin typeface="Arial" charset="0"/>
                <a:ea typeface="ＭＳ Ｐゴシック" charset="-128"/>
                <a:cs typeface="ＭＳ Ｐゴシック" charset="-128"/>
              </a:defRPr>
            </a:lvl3pPr>
            <a:lvl4pPr marL="1600200" indent="-228600" defTabSz="882650">
              <a:defRPr sz="1000">
                <a:solidFill>
                  <a:schemeClr val="tx1"/>
                </a:solidFill>
                <a:latin typeface="Arial" charset="0"/>
                <a:ea typeface="ＭＳ Ｐゴシック" charset="-128"/>
                <a:cs typeface="ＭＳ Ｐゴシック" charset="-128"/>
              </a:defRPr>
            </a:lvl4pPr>
            <a:lvl5pPr marL="2057400" indent="-228600" defTabSz="882650">
              <a:defRPr sz="10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0"/>
              </a:spcBef>
              <a:spcAft>
                <a:spcPct val="0"/>
              </a:spcAft>
              <a:defRPr sz="1000">
                <a:solidFill>
                  <a:schemeClr val="tx1"/>
                </a:solidFill>
                <a:latin typeface="Arial" charset="0"/>
                <a:ea typeface="ＭＳ Ｐゴシック" charset="-128"/>
                <a:cs typeface="ＭＳ Ｐゴシック" charset="-128"/>
              </a:defRPr>
            </a:lvl9pPr>
          </a:lstStyle>
          <a:p>
            <a:fld id="{3F3907B3-926F-AF44-A869-8C05DB626939}" type="slidenum">
              <a:rPr lang="fr-FR" altLang="fr-FR" sz="1200"/>
              <a:pPr/>
              <a:t>21</a:t>
            </a:fld>
            <a:endParaRPr lang="fr-FR" altLang="fr-FR" sz="1200"/>
          </a:p>
        </p:txBody>
      </p:sp>
      <p:sp>
        <p:nvSpPr>
          <p:cNvPr id="86018" name="Rectangle 2"/>
          <p:cNvSpPr>
            <a:spLocks noGrp="1" noRot="1" noChangeAspect="1" noChangeArrowheads="1" noTextEdit="1"/>
          </p:cNvSpPr>
          <p:nvPr>
            <p:ph type="sldImg"/>
          </p:nvPr>
        </p:nvSpPr>
        <p:spPr>
          <a:xfrm>
            <a:off x="688975" y="569913"/>
            <a:ext cx="5426075" cy="4070350"/>
          </a:xfrm>
          <a:ln/>
        </p:spPr>
      </p:sp>
      <p:sp>
        <p:nvSpPr>
          <p:cNvPr id="86019" name="Rectangle 3"/>
          <p:cNvSpPr>
            <a:spLocks noGrp="1" noChangeArrowheads="1"/>
          </p:cNvSpPr>
          <p:nvPr>
            <p:ph type="body" idx="1"/>
          </p:nvPr>
        </p:nvSpPr>
        <p:spPr>
          <a:xfrm>
            <a:off x="377825" y="4738688"/>
            <a:ext cx="6192838" cy="4986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9" tIns="44491" rIns="90569" bIns="44491"/>
          <a:lstStyle/>
          <a:p>
            <a:pPr marL="228600" indent="-228600" defTabSz="762000" eaLnBrk="1" hangingPunct="1"/>
            <a:r>
              <a:rPr lang="fr-FR" altLang="fr-FR" b="1" dirty="0">
                <a:ea typeface="ＭＳ Ｐゴシック" charset="-128"/>
                <a:cs typeface="ＭＳ Ｐゴシック" charset="-128"/>
              </a:rPr>
              <a:t>La perte d</a:t>
            </a:r>
            <a:r>
              <a:rPr lang="ja-JP" altLang="fr-FR" b="1" dirty="0">
                <a:ea typeface="ＭＳ Ｐゴシック" charset="-128"/>
                <a:cs typeface="ＭＳ Ｐゴシック" charset="-128"/>
              </a:rPr>
              <a:t>’</a:t>
            </a:r>
            <a:r>
              <a:rPr lang="fr-FR" altLang="ja-JP" b="1" dirty="0">
                <a:ea typeface="ＭＳ Ｐゴシック" charset="-128"/>
                <a:cs typeface="ＭＳ Ｐゴシック" charset="-128"/>
              </a:rPr>
              <a:t>Autonomie = des enjeux financiers mais également un enjeu de société.</a:t>
            </a:r>
          </a:p>
          <a:p>
            <a:pPr marL="228600" indent="-228600" defTabSz="762000" eaLnBrk="1" hangingPunct="1"/>
            <a:r>
              <a:rPr lang="fr-FR" altLang="fr-FR" dirty="0">
                <a:ea typeface="ＭＳ Ｐゴシック" charset="-128"/>
                <a:cs typeface="ＭＳ Ｐゴシック" charset="-128"/>
              </a:rPr>
              <a:t>	Les politiques publiques et tous les acteurs de l</a:t>
            </a:r>
            <a:r>
              <a:rPr lang="ja-JP" altLang="fr-FR" dirty="0">
                <a:ea typeface="ＭＳ Ｐゴシック" charset="-128"/>
                <a:cs typeface="ＭＳ Ｐゴシック" charset="-128"/>
              </a:rPr>
              <a:t>’</a:t>
            </a:r>
            <a:r>
              <a:rPr lang="fr-FR" altLang="ja-JP" dirty="0">
                <a:ea typeface="ＭＳ Ｐゴシック" charset="-128"/>
                <a:cs typeface="ＭＳ Ｐゴシック" charset="-128"/>
              </a:rPr>
              <a:t>économie doivent repenser la place des seniors dans la société, changer le regard sur le vieillissement :</a:t>
            </a:r>
          </a:p>
          <a:p>
            <a:pPr marL="228600" indent="-228600" defTabSz="762000" eaLnBrk="1" hangingPunct="1">
              <a:buFontTx/>
              <a:buAutoNum type="arabicPeriod"/>
            </a:pPr>
            <a:r>
              <a:rPr lang="fr-FR" altLang="fr-FR" b="1" dirty="0">
                <a:ea typeface="ＭＳ Ｐゴシック" charset="-128"/>
                <a:cs typeface="ＭＳ Ｐゴシック" charset="-128"/>
                <a:sym typeface="Wingdings 3" charset="2"/>
              </a:rPr>
              <a:t>Repenser et adapter les villes, les quartiers, les transports</a:t>
            </a:r>
          </a:p>
          <a:p>
            <a:pPr marL="228600" indent="-228600" defTabSz="762000" eaLnBrk="1" hangingPunct="1">
              <a:buFontTx/>
              <a:buAutoNum type="arabicPeriod"/>
            </a:pPr>
            <a:r>
              <a:rPr lang="fr-FR" altLang="fr-FR" b="1" dirty="0">
                <a:ea typeface="ＭＳ Ｐゴシック" charset="-128"/>
                <a:cs typeface="ＭＳ Ｐゴシック" charset="-128"/>
                <a:sym typeface="Wingdings 3" charset="2"/>
              </a:rPr>
              <a:t>Concevoir, aménager et équiper les logements</a:t>
            </a:r>
            <a:r>
              <a:rPr lang="fr-FR" altLang="fr-FR" dirty="0">
                <a:ea typeface="ＭＳ Ｐゴシック" charset="-128"/>
                <a:cs typeface="ＭＳ Ｐゴシック" charset="-128"/>
                <a:sym typeface="Wingdings 3" charset="2"/>
              </a:rPr>
              <a:t> pour permettre aux personnes en situation de perte d</a:t>
            </a:r>
            <a:r>
              <a:rPr lang="ja-JP" altLang="fr-FR" dirty="0">
                <a:ea typeface="ＭＳ Ｐゴシック" charset="-128"/>
                <a:cs typeface="ＭＳ Ｐゴシック" charset="-128"/>
                <a:sym typeface="Wingdings 3" charset="2"/>
              </a:rPr>
              <a:t>’</a:t>
            </a:r>
            <a:r>
              <a:rPr lang="fr-FR" altLang="ja-JP" dirty="0">
                <a:ea typeface="ＭＳ Ｐゴシック" charset="-128"/>
                <a:cs typeface="ＭＳ Ｐゴシック" charset="-128"/>
                <a:sym typeface="Wingdings 3" charset="2"/>
              </a:rPr>
              <a:t>autonomie de demeurer à leur domicile</a:t>
            </a:r>
          </a:p>
          <a:p>
            <a:pPr marL="228600" indent="-228600" defTabSz="762000" eaLnBrk="1" hangingPunct="1">
              <a:buFontTx/>
              <a:buAutoNum type="arabicPeriod"/>
            </a:pPr>
            <a:r>
              <a:rPr lang="fr-FR" altLang="fr-FR" dirty="0">
                <a:ea typeface="ＭＳ Ｐゴシック" charset="-128"/>
                <a:cs typeface="ＭＳ Ｐゴシック" charset="-128"/>
                <a:sym typeface="Wingdings 3" charset="2"/>
              </a:rPr>
              <a:t>La France = </a:t>
            </a:r>
            <a:r>
              <a:rPr lang="fr-FR" altLang="fr-FR" b="1" dirty="0">
                <a:ea typeface="ＭＳ Ｐゴシック" charset="-128"/>
                <a:cs typeface="ＭＳ Ｐゴシック" charset="-128"/>
                <a:sym typeface="Wingdings 3" charset="2"/>
              </a:rPr>
              <a:t>un défi à relever en matière de </a:t>
            </a:r>
            <a:r>
              <a:rPr lang="fr-FR" altLang="fr-FR" b="1" dirty="0" err="1">
                <a:ea typeface="ＭＳ Ｐゴシック" charset="-128"/>
                <a:cs typeface="ＭＳ Ｐゴシック" charset="-128"/>
                <a:sym typeface="Wingdings 3" charset="2"/>
              </a:rPr>
              <a:t>gérontechnologies</a:t>
            </a:r>
            <a:r>
              <a:rPr lang="fr-FR" altLang="fr-FR" dirty="0">
                <a:ea typeface="ＭＳ Ｐゴシック" charset="-128"/>
                <a:cs typeface="ＭＳ Ｐゴシック" charset="-128"/>
                <a:sym typeface="Wingdings 3" charset="2"/>
              </a:rPr>
              <a:t> (technologies, systèmes visant à aider les personnes âgées dans la vie quotidienne).</a:t>
            </a:r>
          </a:p>
          <a:p>
            <a:pPr marL="228600" indent="-228600" defTabSz="762000" eaLnBrk="1" hangingPunct="1"/>
            <a:r>
              <a:rPr lang="fr-FR" altLang="fr-FR" dirty="0">
                <a:ea typeface="ＭＳ Ｐゴシック" charset="-128"/>
                <a:cs typeface="ＭＳ Ｐゴシック" charset="-128"/>
                <a:sym typeface="Wingdings 3" charset="2"/>
              </a:rPr>
              <a:t>	Un marché émergent estimé :</a:t>
            </a:r>
          </a:p>
          <a:p>
            <a:pPr marL="685800" lvl="1" indent="-228600" defTabSz="762000" eaLnBrk="1" hangingPunct="1">
              <a:buFontTx/>
              <a:buChar char="-"/>
            </a:pPr>
            <a:r>
              <a:rPr lang="fr-FR" altLang="fr-FR" dirty="0">
                <a:ea typeface="ＭＳ Ｐゴシック" charset="-128"/>
                <a:sym typeface="Wingdings 3" charset="2"/>
              </a:rPr>
              <a:t>25 Md€ à horizon 2025 // 2,5 Md€ en 2012</a:t>
            </a:r>
          </a:p>
          <a:p>
            <a:pPr marL="228600" indent="-228600" defTabSz="762000" eaLnBrk="1" hangingPunct="1"/>
            <a:r>
              <a:rPr lang="fr-FR" altLang="fr-FR" dirty="0">
                <a:ea typeface="ＭＳ Ｐゴシック" charset="-128"/>
                <a:cs typeface="ＭＳ Ｐゴシック" charset="-128"/>
                <a:sym typeface="Wingdings 3" charset="2"/>
              </a:rPr>
              <a:t>	</a:t>
            </a:r>
            <a:r>
              <a:rPr lang="fr-FR" altLang="fr-FR" b="1" dirty="0">
                <a:ea typeface="ＭＳ Ｐゴシック" charset="-128"/>
                <a:cs typeface="ＭＳ Ｐゴシック" charset="-128"/>
                <a:sym typeface="Wingdings 3" charset="2"/>
              </a:rPr>
              <a:t>24 avril 2013</a:t>
            </a:r>
            <a:r>
              <a:rPr lang="fr-FR" altLang="fr-FR" dirty="0">
                <a:ea typeface="ＭＳ Ｐゴシック" charset="-128"/>
                <a:cs typeface="ＭＳ Ｐゴシック" charset="-128"/>
                <a:sym typeface="Wingdings 3" charset="2"/>
              </a:rPr>
              <a:t>  lancement de la « </a:t>
            </a:r>
            <a:r>
              <a:rPr lang="fr-FR" altLang="fr-FR" b="1" dirty="0" err="1">
                <a:ea typeface="ＭＳ Ｐゴシック" charset="-128"/>
                <a:cs typeface="ＭＳ Ｐゴシック" charset="-128"/>
                <a:sym typeface="Wingdings 3" charset="2"/>
              </a:rPr>
              <a:t>Silver</a:t>
            </a:r>
            <a:r>
              <a:rPr lang="fr-FR" altLang="fr-FR" b="1" dirty="0">
                <a:ea typeface="ＭＳ Ｐゴシック" charset="-128"/>
                <a:cs typeface="ＭＳ Ｐゴシック" charset="-128"/>
                <a:sym typeface="Wingdings 3" charset="2"/>
              </a:rPr>
              <a:t> </a:t>
            </a:r>
            <a:r>
              <a:rPr lang="fr-FR" altLang="fr-FR" b="1" dirty="0" err="1">
                <a:ea typeface="ＭＳ Ｐゴシック" charset="-128"/>
                <a:cs typeface="ＭＳ Ｐゴシック" charset="-128"/>
                <a:sym typeface="Wingdings 3" charset="2"/>
              </a:rPr>
              <a:t>Economy</a:t>
            </a:r>
            <a:r>
              <a:rPr lang="fr-FR" altLang="fr-FR" dirty="0">
                <a:ea typeface="ＭＳ Ｐゴシック" charset="-128"/>
                <a:cs typeface="ＭＳ Ｐゴシック" charset="-128"/>
                <a:sym typeface="Wingdings 3" charset="2"/>
              </a:rPr>
              <a:t> »  par le Gouvernement : promotion et organisation de la filière industrielle</a:t>
            </a:r>
          </a:p>
          <a:p>
            <a:pPr marL="228600" indent="-228600" defTabSz="762000" eaLnBrk="1" hangingPunct="1">
              <a:buFontTx/>
              <a:buAutoNum type="arabicPeriod" startAt="4"/>
            </a:pPr>
            <a:r>
              <a:rPr lang="fr-FR" altLang="fr-FR" b="1" dirty="0">
                <a:ea typeface="ＭＳ Ｐゴシック" charset="-128"/>
                <a:cs typeface="ＭＳ Ｐゴシック" charset="-128"/>
                <a:sym typeface="Wingdings 3" charset="2"/>
              </a:rPr>
              <a:t>Développer une politique de prévention</a:t>
            </a:r>
          </a:p>
          <a:p>
            <a:pPr marL="228600" indent="-228600" defTabSz="762000" eaLnBrk="1" hangingPunct="1"/>
            <a:r>
              <a:rPr lang="fr-FR" altLang="fr-FR" dirty="0">
                <a:ea typeface="ＭＳ Ｐゴシック" charset="-128"/>
                <a:cs typeface="ＭＳ Ｐゴシック" charset="-128"/>
                <a:sym typeface="Wingdings 3" charset="2"/>
              </a:rPr>
              <a:t>	Au-delà des politiques publiques, les </a:t>
            </a:r>
            <a:r>
              <a:rPr lang="fr-FR" altLang="fr-FR" b="1" dirty="0">
                <a:ea typeface="ＭＳ Ｐゴシック" charset="-128"/>
                <a:cs typeface="ＭＳ Ｐゴシック" charset="-128"/>
                <a:sym typeface="Wingdings 3" charset="2"/>
              </a:rPr>
              <a:t>complémentaires santé ont un rôle majeur d</a:t>
            </a:r>
            <a:r>
              <a:rPr lang="ja-JP" altLang="fr-FR" b="1" dirty="0">
                <a:ea typeface="ＭＳ Ｐゴシック" charset="-128"/>
                <a:cs typeface="ＭＳ Ｐゴシック" charset="-128"/>
                <a:sym typeface="Wingdings 3" charset="2"/>
              </a:rPr>
              <a:t>’</a:t>
            </a:r>
            <a:r>
              <a:rPr lang="fr-FR" altLang="ja-JP" b="1" dirty="0">
                <a:ea typeface="ＭＳ Ｐゴシック" charset="-128"/>
                <a:cs typeface="ＭＳ Ｐゴシック" charset="-128"/>
                <a:sym typeface="Wingdings 3" charset="2"/>
              </a:rPr>
              <a:t>accompagnement</a:t>
            </a:r>
            <a:r>
              <a:rPr lang="fr-FR" altLang="ja-JP" dirty="0">
                <a:ea typeface="ＭＳ Ｐゴシック" charset="-128"/>
                <a:cs typeface="ＭＳ Ｐゴシック" charset="-128"/>
                <a:sym typeface="Wingdings 3" charset="2"/>
              </a:rPr>
              <a:t> à jouer.</a:t>
            </a:r>
          </a:p>
          <a:p>
            <a:pPr marL="228600" indent="-228600" defTabSz="762000" eaLnBrk="1" hangingPunct="1">
              <a:buFontTx/>
              <a:buAutoNum type="arabicPeriod" startAt="5"/>
            </a:pPr>
            <a:r>
              <a:rPr lang="fr-FR" altLang="fr-FR" b="1" dirty="0">
                <a:ea typeface="ＭＳ Ｐゴシック" charset="-128"/>
                <a:cs typeface="ＭＳ Ｐゴシック" charset="-128"/>
                <a:sym typeface="Wingdings 3" charset="2"/>
              </a:rPr>
              <a:t>Aider, soutenir et encourager les « aidants »</a:t>
            </a:r>
          </a:p>
          <a:p>
            <a:pPr marL="228600" indent="-228600" defTabSz="762000" eaLnBrk="1" hangingPunct="1"/>
            <a:r>
              <a:rPr lang="fr-FR" altLang="fr-FR" dirty="0">
                <a:ea typeface="ＭＳ Ｐゴシック" charset="-128"/>
                <a:cs typeface="ＭＳ Ｐゴシック" charset="-128"/>
                <a:sym typeface="Wingdings 3" charset="2"/>
              </a:rPr>
              <a:t>	En France, 4,3 millions de personnes de plus de 16 ans sont « aidants » de personnes de plus de 60 ans, principalement des femmes à 54%.</a:t>
            </a:r>
          </a:p>
          <a:p>
            <a:pPr marL="228600" indent="-228600" defTabSz="762000" eaLnBrk="1" hangingPunct="1"/>
            <a:r>
              <a:rPr lang="fr-FR" altLang="fr-FR" dirty="0">
                <a:ea typeface="ＭＳ Ｐゴシック" charset="-128"/>
                <a:cs typeface="ＭＳ Ｐゴシック" charset="-128"/>
                <a:sym typeface="Wingdings 3" charset="2"/>
              </a:rPr>
              <a:t>	Anticiper, prévenir, éviter le plus longtemps possible l</a:t>
            </a:r>
            <a:r>
              <a:rPr lang="ja-JP" altLang="fr-FR" dirty="0">
                <a:ea typeface="ＭＳ Ｐゴシック" charset="-128"/>
                <a:cs typeface="ＭＳ Ｐゴシック" charset="-128"/>
                <a:sym typeface="Wingdings 3" charset="2"/>
              </a:rPr>
              <a:t>’</a:t>
            </a:r>
            <a:r>
              <a:rPr lang="fr-FR" altLang="ja-JP" dirty="0">
                <a:ea typeface="ＭＳ Ｐゴシック" charset="-128"/>
                <a:cs typeface="ＭＳ Ｐゴシック" charset="-128"/>
                <a:sym typeface="Wingdings 3" charset="2"/>
              </a:rPr>
              <a:t>entrée en dépendance.</a:t>
            </a:r>
            <a:endParaRPr lang="fr-FR" altLang="fr-FR" dirty="0">
              <a:ea typeface="ＭＳ Ｐゴシック" charset="-128"/>
              <a:cs typeface="ＭＳ Ｐゴシック" charset="-128"/>
              <a:sym typeface="Wingdings 3" charset="2"/>
            </a:endParaRPr>
          </a:p>
        </p:txBody>
      </p:sp>
    </p:spTree>
    <p:extLst>
      <p:ext uri="{BB962C8B-B14F-4D97-AF65-F5344CB8AC3E}">
        <p14:creationId xmlns:p14="http://schemas.microsoft.com/office/powerpoint/2010/main" val="1016794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200">
                <a:solidFill>
                  <a:schemeClr val="tx1"/>
                </a:solidFill>
                <a:latin typeface="Arial" charset="0"/>
                <a:ea typeface="ＭＳ Ｐゴシック" charset="-128"/>
                <a:cs typeface="ＭＳ Ｐゴシック" charset="-128"/>
              </a:defRPr>
            </a:lvl1pPr>
            <a:lvl2pPr marL="742950" indent="-285750" defTabSz="882650">
              <a:spcBef>
                <a:spcPct val="30000"/>
              </a:spcBef>
              <a:defRPr sz="1200">
                <a:solidFill>
                  <a:schemeClr val="tx1"/>
                </a:solidFill>
                <a:latin typeface="Arial" charset="0"/>
                <a:ea typeface="ＭＳ Ｐゴシック" charset="-128"/>
                <a:cs typeface="ＭＳ Ｐゴシック" charset="-128"/>
              </a:defRPr>
            </a:lvl2pPr>
            <a:lvl3pPr marL="1143000" indent="-228600" defTabSz="882650">
              <a:spcBef>
                <a:spcPct val="30000"/>
              </a:spcBef>
              <a:defRPr sz="1200">
                <a:solidFill>
                  <a:schemeClr val="tx1"/>
                </a:solidFill>
                <a:latin typeface="Arial" charset="0"/>
                <a:ea typeface="ＭＳ Ｐゴシック" charset="-128"/>
                <a:cs typeface="ＭＳ Ｐゴシック" charset="-128"/>
              </a:defRPr>
            </a:lvl3pPr>
            <a:lvl4pPr marL="1600200" indent="-228600" defTabSz="882650">
              <a:spcBef>
                <a:spcPct val="30000"/>
              </a:spcBef>
              <a:defRPr sz="1200">
                <a:solidFill>
                  <a:schemeClr val="tx1"/>
                </a:solidFill>
                <a:latin typeface="Arial" charset="0"/>
                <a:ea typeface="ＭＳ Ｐゴシック" charset="-128"/>
                <a:cs typeface="ＭＳ Ｐゴシック" charset="-128"/>
              </a:defRPr>
            </a:lvl4pPr>
            <a:lvl5pPr marL="2057400" indent="-228600" defTabSz="882650">
              <a:spcBef>
                <a:spcPct val="30000"/>
              </a:spcBef>
              <a:defRPr sz="12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9pPr>
          </a:lstStyle>
          <a:p>
            <a:pPr>
              <a:spcBef>
                <a:spcPct val="0"/>
              </a:spcBef>
            </a:pPr>
            <a:fld id="{BAA81210-8CA4-C347-A367-CB4A0F4CD36F}" type="slidenum">
              <a:rPr lang="fr-FR" altLang="fr-FR"/>
              <a:pPr>
                <a:spcBef>
                  <a:spcPct val="0"/>
                </a:spcBef>
              </a:pPr>
              <a:t>22</a:t>
            </a:fld>
            <a:endParaRPr lang="fr-FR" altLang="fr-F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tLang="fr-FR">
              <a:ea typeface="ＭＳ Ｐゴシック" charset="-128"/>
              <a:cs typeface="ＭＳ Ｐゴシック" charset="-128"/>
            </a:endParaRPr>
          </a:p>
        </p:txBody>
      </p:sp>
    </p:spTree>
    <p:extLst>
      <p:ext uri="{BB962C8B-B14F-4D97-AF65-F5344CB8AC3E}">
        <p14:creationId xmlns:p14="http://schemas.microsoft.com/office/powerpoint/2010/main" val="369246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200">
                <a:solidFill>
                  <a:schemeClr val="tx1"/>
                </a:solidFill>
                <a:latin typeface="Arial" charset="0"/>
                <a:ea typeface="ＭＳ Ｐゴシック" charset="-128"/>
                <a:cs typeface="ＭＳ Ｐゴシック" charset="-128"/>
              </a:defRPr>
            </a:lvl1pPr>
            <a:lvl2pPr marL="742950" indent="-285750" defTabSz="882650">
              <a:spcBef>
                <a:spcPct val="30000"/>
              </a:spcBef>
              <a:defRPr sz="1200">
                <a:solidFill>
                  <a:schemeClr val="tx1"/>
                </a:solidFill>
                <a:latin typeface="Arial" charset="0"/>
                <a:ea typeface="ＭＳ Ｐゴシック" charset="-128"/>
                <a:cs typeface="ＭＳ Ｐゴシック" charset="-128"/>
              </a:defRPr>
            </a:lvl2pPr>
            <a:lvl3pPr marL="1143000" indent="-228600" defTabSz="882650">
              <a:spcBef>
                <a:spcPct val="30000"/>
              </a:spcBef>
              <a:defRPr sz="1200">
                <a:solidFill>
                  <a:schemeClr val="tx1"/>
                </a:solidFill>
                <a:latin typeface="Arial" charset="0"/>
                <a:ea typeface="ＭＳ Ｐゴシック" charset="-128"/>
                <a:cs typeface="ＭＳ Ｐゴシック" charset="-128"/>
              </a:defRPr>
            </a:lvl3pPr>
            <a:lvl4pPr marL="1600200" indent="-228600" defTabSz="882650">
              <a:spcBef>
                <a:spcPct val="30000"/>
              </a:spcBef>
              <a:defRPr sz="1200">
                <a:solidFill>
                  <a:schemeClr val="tx1"/>
                </a:solidFill>
                <a:latin typeface="Arial" charset="0"/>
                <a:ea typeface="ＭＳ Ｐゴシック" charset="-128"/>
                <a:cs typeface="ＭＳ Ｐゴシック" charset="-128"/>
              </a:defRPr>
            </a:lvl4pPr>
            <a:lvl5pPr marL="2057400" indent="-228600" defTabSz="882650">
              <a:spcBef>
                <a:spcPct val="30000"/>
              </a:spcBef>
              <a:defRPr sz="12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9pPr>
          </a:lstStyle>
          <a:p>
            <a:pPr>
              <a:spcBef>
                <a:spcPct val="0"/>
              </a:spcBef>
            </a:pPr>
            <a:fld id="{BAA81210-8CA4-C347-A367-CB4A0F4CD36F}" type="slidenum">
              <a:rPr lang="fr-FR" altLang="fr-FR"/>
              <a:pPr>
                <a:spcBef>
                  <a:spcPct val="0"/>
                </a:spcBef>
              </a:pPr>
              <a:t>2</a:t>
            </a:fld>
            <a:endParaRPr lang="fr-FR" altLang="fr-F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tLang="fr-FR">
              <a:ea typeface="ＭＳ Ｐゴシック" charset="-128"/>
              <a:cs typeface="ＭＳ Ｐゴシック" charset="-128"/>
            </a:endParaRPr>
          </a:p>
        </p:txBody>
      </p:sp>
    </p:spTree>
    <p:extLst>
      <p:ext uri="{BB962C8B-B14F-4D97-AF65-F5344CB8AC3E}">
        <p14:creationId xmlns:p14="http://schemas.microsoft.com/office/powerpoint/2010/main" val="1098079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eaLnBrk="0" hangingPunct="0">
              <a:defRPr sz="1000" b="1">
                <a:solidFill>
                  <a:schemeClr val="tx1"/>
                </a:solidFill>
                <a:latin typeface="Arial" charset="0"/>
                <a:ea typeface="ＭＳ Ｐゴシック" charset="-128"/>
                <a:cs typeface="ＭＳ Ｐゴシック" charset="-128"/>
              </a:defRPr>
            </a:lvl1pPr>
            <a:lvl2pPr marL="742950" indent="-285750" defTabSz="882650" eaLnBrk="0" hangingPunct="0">
              <a:defRPr sz="1000" b="1">
                <a:solidFill>
                  <a:schemeClr val="tx1"/>
                </a:solidFill>
                <a:latin typeface="Arial" charset="0"/>
                <a:ea typeface="ＭＳ Ｐゴシック" charset="-128"/>
                <a:cs typeface="ＭＳ Ｐゴシック" charset="-128"/>
              </a:defRPr>
            </a:lvl2pPr>
            <a:lvl3pPr marL="1143000" indent="-228600" defTabSz="882650" eaLnBrk="0" hangingPunct="0">
              <a:defRPr sz="1000" b="1">
                <a:solidFill>
                  <a:schemeClr val="tx1"/>
                </a:solidFill>
                <a:latin typeface="Arial" charset="0"/>
                <a:ea typeface="ＭＳ Ｐゴシック" charset="-128"/>
                <a:cs typeface="ＭＳ Ｐゴシック" charset="-128"/>
              </a:defRPr>
            </a:lvl3pPr>
            <a:lvl4pPr marL="1600200" indent="-228600" defTabSz="882650" eaLnBrk="0" hangingPunct="0">
              <a:defRPr sz="1000" b="1">
                <a:solidFill>
                  <a:schemeClr val="tx1"/>
                </a:solidFill>
                <a:latin typeface="Arial" charset="0"/>
                <a:ea typeface="ＭＳ Ｐゴシック" charset="-128"/>
                <a:cs typeface="ＭＳ Ｐゴシック" charset="-128"/>
              </a:defRPr>
            </a:lvl4pPr>
            <a:lvl5pPr marL="2057400" indent="-228600" defTabSz="882650" eaLnBrk="0" hangingPunct="0">
              <a:defRPr sz="1000" b="1">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9pPr>
          </a:lstStyle>
          <a:p>
            <a:pPr eaLnBrk="1" hangingPunct="1"/>
            <a:fld id="{82E68366-2986-754A-A50D-AE51EF9ADA5C}" type="slidenum">
              <a:rPr lang="fr-FR" altLang="x-none" sz="1200" b="0"/>
              <a:pPr eaLnBrk="1" hangingPunct="1"/>
              <a:t>4</a:t>
            </a:fld>
            <a:endParaRPr lang="fr-FR" altLang="x-none" sz="1200" b="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fr-FR" altLang="x-none" b="1" i="1">
                <a:latin typeface="Arial" charset="0"/>
                <a:ea typeface="ＭＳ Ｐゴシック" charset="-128"/>
                <a:cs typeface="ＭＳ Ｐゴシック" charset="-128"/>
              </a:rPr>
              <a:t>A sa création (1946), réservés aux fonctionnaires et personnels de l</a:t>
            </a:r>
            <a:r>
              <a:rPr lang="ja-JP" altLang="fr-FR" b="1" i="1">
                <a:latin typeface="Arial" charset="0"/>
                <a:ea typeface="ＭＳ Ｐゴシック" charset="-128"/>
                <a:cs typeface="ＭＳ Ｐゴシック" charset="-128"/>
              </a:rPr>
              <a:t>’</a:t>
            </a:r>
            <a:r>
              <a:rPr lang="fr-FR" altLang="ja-JP" b="1" i="1">
                <a:latin typeface="Arial" charset="0"/>
                <a:ea typeface="ＭＳ Ｐゴシック" charset="-128"/>
                <a:cs typeface="ＭＳ Ｐゴシック" charset="-128"/>
              </a:rPr>
              <a:t>Education nationale, les services de la MGEN sont aujourd</a:t>
            </a:r>
            <a:r>
              <a:rPr lang="ja-JP" altLang="fr-FR" b="1" i="1">
                <a:latin typeface="Arial" charset="0"/>
                <a:ea typeface="ＭＳ Ｐゴシック" charset="-128"/>
                <a:cs typeface="ＭＳ Ｐゴシック" charset="-128"/>
              </a:rPr>
              <a:t>’</a:t>
            </a:r>
            <a:r>
              <a:rPr lang="fr-FR" altLang="ja-JP" b="1" i="1">
                <a:latin typeface="Arial" charset="0"/>
                <a:ea typeface="ＭＳ Ｐゴシック" charset="-128"/>
                <a:cs typeface="ＭＳ Ｐゴシック" charset="-128"/>
              </a:rPr>
              <a:t>hui accessibles à tous les français</a:t>
            </a:r>
          </a:p>
          <a:p>
            <a:pPr eaLnBrk="1" hangingPunct="1">
              <a:lnSpc>
                <a:spcPct val="90000"/>
              </a:lnSpc>
            </a:pPr>
            <a:endParaRPr lang="fr-FR" altLang="x-none" b="1">
              <a:latin typeface="Arial" charset="0"/>
              <a:ea typeface="ＭＳ Ｐゴシック" charset="-128"/>
              <a:cs typeface="ＭＳ Ｐゴシック" charset="-128"/>
            </a:endParaRPr>
          </a:p>
          <a:p>
            <a:pPr eaLnBrk="1" hangingPunct="1">
              <a:lnSpc>
                <a:spcPct val="90000"/>
              </a:lnSpc>
            </a:pPr>
            <a:r>
              <a:rPr lang="fr-FR" altLang="x-none" b="1">
                <a:latin typeface="Arial" charset="0"/>
                <a:ea typeface="ＭＳ Ｐゴシック" charset="-128"/>
                <a:cs typeface="ＭＳ Ｐゴシック" charset="-128"/>
              </a:rPr>
              <a:t>Gestion de l</a:t>
            </a:r>
            <a:r>
              <a:rPr lang="ja-JP" altLang="fr-FR" b="1">
                <a:latin typeface="Arial" charset="0"/>
                <a:ea typeface="ＭＳ Ｐゴシック" charset="-128"/>
                <a:cs typeface="ＭＳ Ｐゴシック" charset="-128"/>
              </a:rPr>
              <a:t>’</a:t>
            </a:r>
            <a:r>
              <a:rPr lang="fr-FR" altLang="ja-JP" b="1">
                <a:latin typeface="Arial" charset="0"/>
                <a:ea typeface="ＭＳ Ｐゴシック" charset="-128"/>
                <a:cs typeface="ＭＳ Ｐゴシック" charset="-128"/>
              </a:rPr>
              <a:t>assurance maladie obligatoire</a:t>
            </a:r>
          </a:p>
          <a:p>
            <a:pPr eaLnBrk="1" hangingPunct="1">
              <a:lnSpc>
                <a:spcPct val="90000"/>
              </a:lnSpc>
            </a:pPr>
            <a:r>
              <a:rPr lang="fr-FR" altLang="x-none" sz="1000">
                <a:latin typeface="Arial" charset="0"/>
                <a:ea typeface="ＭＳ Ｐゴシック" charset="-128"/>
                <a:cs typeface="ＭＳ Ｐゴシック" charset="-128"/>
              </a:rPr>
              <a:t>Attribution de SERVICE PUBLIC confiée par la loi Morice (1947) pour les fonctionnaires de l</a:t>
            </a:r>
            <a:r>
              <a:rPr lang="ja-JP" altLang="fr-FR" sz="1000">
                <a:latin typeface="Arial" charset="0"/>
                <a:ea typeface="ＭＳ Ｐゴシック" charset="-128"/>
                <a:cs typeface="ＭＳ Ｐゴシック" charset="-128"/>
              </a:rPr>
              <a:t>’</a:t>
            </a:r>
            <a:r>
              <a:rPr lang="fr-FR" altLang="ja-JP" sz="1000">
                <a:latin typeface="Arial" charset="0"/>
                <a:ea typeface="ＭＳ Ｐゴシック" charset="-128"/>
                <a:cs typeface="ＭＳ Ｐゴシック" charset="-128"/>
              </a:rPr>
              <a:t>Education nationale</a:t>
            </a:r>
          </a:p>
          <a:p>
            <a:pPr eaLnBrk="1" hangingPunct="1">
              <a:lnSpc>
                <a:spcPct val="90000"/>
              </a:lnSpc>
            </a:pPr>
            <a:endParaRPr lang="fr-FR" altLang="x-none" sz="900">
              <a:latin typeface="Arial" charset="0"/>
              <a:ea typeface="ＭＳ Ｐゴシック" charset="-128"/>
              <a:cs typeface="ＭＳ Ｐゴシック" charset="-128"/>
            </a:endParaRPr>
          </a:p>
          <a:p>
            <a:pPr eaLnBrk="1" hangingPunct="1">
              <a:lnSpc>
                <a:spcPct val="90000"/>
              </a:lnSpc>
            </a:pPr>
            <a:r>
              <a:rPr lang="fr-FR" altLang="x-none" b="1">
                <a:latin typeface="Arial" charset="0"/>
                <a:ea typeface="ＭＳ Ｐゴシック" charset="-128"/>
                <a:cs typeface="ＭＳ Ｐゴシック" charset="-128"/>
              </a:rPr>
              <a:t>Assurance des personnes :</a:t>
            </a:r>
          </a:p>
          <a:p>
            <a:pPr eaLnBrk="1" hangingPunct="1">
              <a:lnSpc>
                <a:spcPct val="90000"/>
              </a:lnSpc>
            </a:pPr>
            <a:r>
              <a:rPr lang="fr-FR" altLang="x-none" sz="1000">
                <a:latin typeface="Arial" charset="0"/>
                <a:ea typeface="ＭＳ Ｐゴシック" charset="-128"/>
                <a:cs typeface="ＭＳ Ｐゴシック" charset="-128"/>
              </a:rPr>
              <a:t>Assurance VOLONTAIRE </a:t>
            </a:r>
          </a:p>
          <a:p>
            <a:pPr eaLnBrk="1" hangingPunct="1">
              <a:lnSpc>
                <a:spcPct val="90000"/>
              </a:lnSpc>
            </a:pPr>
            <a:r>
              <a:rPr lang="fr-FR" altLang="x-none" sz="1000">
                <a:latin typeface="Arial" charset="0"/>
                <a:ea typeface="ＭＳ Ｐゴシック" charset="-128"/>
                <a:cs typeface="ＭＳ Ｐゴシック" charset="-128"/>
              </a:rPr>
              <a:t>- TOUS PUBLICS : </a:t>
            </a:r>
            <a:r>
              <a:rPr lang="fr-FR" altLang="x-none" sz="1000" i="1">
                <a:latin typeface="Arial" charset="0"/>
                <a:ea typeface="ＭＳ Ｐゴシック" charset="-128"/>
                <a:cs typeface="ＭＳ Ｐゴシック" charset="-128"/>
              </a:rPr>
              <a:t>Offre santé-prévoyance-dépendance (Long Term care) + compléments facultatifs – cotisation forfaitaire en fonction de l</a:t>
            </a:r>
            <a:r>
              <a:rPr lang="ja-JP" altLang="fr-FR" sz="1000" i="1">
                <a:latin typeface="Arial" charset="0"/>
                <a:ea typeface="ＭＳ Ｐゴシック" charset="-128"/>
                <a:cs typeface="ＭＳ Ｐゴシック" charset="-128"/>
              </a:rPr>
              <a:t>’</a:t>
            </a:r>
            <a:r>
              <a:rPr lang="fr-FR" altLang="ja-JP" sz="1000" i="1">
                <a:latin typeface="Arial" charset="0"/>
                <a:ea typeface="ＭＳ Ｐゴシック" charset="-128"/>
                <a:cs typeface="ＭＳ Ｐゴシック" charset="-128"/>
              </a:rPr>
              <a:t>âge</a:t>
            </a:r>
          </a:p>
          <a:p>
            <a:pPr eaLnBrk="1" hangingPunct="1">
              <a:lnSpc>
                <a:spcPct val="90000"/>
              </a:lnSpc>
            </a:pPr>
            <a:r>
              <a:rPr lang="fr-FR" altLang="x-none" sz="1000">
                <a:latin typeface="Arial" charset="0"/>
                <a:ea typeface="ＭＳ Ｐゴシック" charset="-128"/>
                <a:cs typeface="ＭＳ Ｐゴシック" charset="-128"/>
              </a:rPr>
              <a:t>- Education Nationale :</a:t>
            </a:r>
            <a:r>
              <a:rPr lang="fr-FR" altLang="x-none" sz="1000" i="1">
                <a:latin typeface="Arial" charset="0"/>
                <a:ea typeface="ＭＳ Ｐゴシック" charset="-128"/>
                <a:cs typeface="ＭＳ Ｐゴシック" charset="-128"/>
              </a:rPr>
              <a:t> Cotisation « proportionnelle » aux revenus</a:t>
            </a:r>
          </a:p>
          <a:p>
            <a:pPr eaLnBrk="1" hangingPunct="1">
              <a:lnSpc>
                <a:spcPct val="90000"/>
              </a:lnSpc>
            </a:pPr>
            <a:endParaRPr lang="fr-FR" altLang="x-none" sz="700">
              <a:latin typeface="Arial" charset="0"/>
              <a:ea typeface="ＭＳ Ｐゴシック" charset="-128"/>
              <a:cs typeface="ＭＳ Ｐゴシック" charset="-128"/>
            </a:endParaRPr>
          </a:p>
          <a:p>
            <a:pPr eaLnBrk="1" hangingPunct="1">
              <a:lnSpc>
                <a:spcPct val="90000"/>
              </a:lnSpc>
            </a:pPr>
            <a:r>
              <a:rPr lang="fr-FR" altLang="x-none" b="1">
                <a:latin typeface="Arial" charset="0"/>
                <a:ea typeface="ＭＳ Ｐゴシック" charset="-128"/>
                <a:cs typeface="ＭＳ Ｐゴシック" charset="-128"/>
              </a:rPr>
              <a:t>Offre de soins :</a:t>
            </a:r>
          </a:p>
          <a:p>
            <a:pPr eaLnBrk="1" hangingPunct="1">
              <a:lnSpc>
                <a:spcPct val="90000"/>
              </a:lnSpc>
            </a:pPr>
            <a:r>
              <a:rPr lang="fr-FR" altLang="x-none" sz="1000">
                <a:latin typeface="Arial" charset="0"/>
                <a:ea typeface="ＭＳ Ｐゴシック" charset="-128"/>
                <a:cs typeface="ＭＳ Ｐゴシック" charset="-128"/>
              </a:rPr>
              <a:t>- Etablissements hospitaliers</a:t>
            </a:r>
          </a:p>
          <a:p>
            <a:pPr eaLnBrk="1" hangingPunct="1">
              <a:lnSpc>
                <a:spcPct val="90000"/>
              </a:lnSpc>
            </a:pPr>
            <a:r>
              <a:rPr lang="fr-FR" altLang="x-none" sz="1000">
                <a:latin typeface="Arial" charset="0"/>
                <a:ea typeface="ＭＳ Ｐゴシック" charset="-128"/>
                <a:cs typeface="ＭＳ Ｐゴシック" charset="-128"/>
              </a:rPr>
              <a:t>- Etablissements pour personnes dépendantes</a:t>
            </a:r>
          </a:p>
          <a:p>
            <a:pPr eaLnBrk="1" hangingPunct="1">
              <a:lnSpc>
                <a:spcPct val="90000"/>
              </a:lnSpc>
            </a:pPr>
            <a:r>
              <a:rPr lang="fr-FR" altLang="x-none" sz="1000">
                <a:latin typeface="Arial" charset="0"/>
                <a:ea typeface="ＭＳ Ｐゴシック" charset="-128"/>
                <a:cs typeface="ＭＳ Ｐゴシック" charset="-128"/>
              </a:rPr>
              <a:t>- Centres de soins de premier recours </a:t>
            </a:r>
            <a:r>
              <a:rPr lang="fr-FR" altLang="x-none" sz="900" i="1">
                <a:latin typeface="Arial" charset="0"/>
                <a:ea typeface="ＭＳ Ｐゴシック" charset="-128"/>
                <a:cs typeface="ＭＳ Ｐゴシック" charset="-128"/>
              </a:rPr>
              <a:t>OUVERTS à TOUS PUBLICS</a:t>
            </a:r>
            <a:endParaRPr lang="fr-FR" altLang="x-none" sz="1000">
              <a:latin typeface="Arial" charset="0"/>
              <a:ea typeface="ＭＳ Ｐゴシック" charset="-128"/>
              <a:cs typeface="ＭＳ Ｐゴシック" charset="-128"/>
            </a:endParaRPr>
          </a:p>
          <a:p>
            <a:pPr eaLnBrk="1" hangingPunct="1">
              <a:lnSpc>
                <a:spcPct val="90000"/>
              </a:lnSpc>
            </a:pPr>
            <a:r>
              <a:rPr lang="fr-FR" altLang="x-none" sz="1000">
                <a:latin typeface="Arial" charset="0"/>
                <a:ea typeface="ＭＳ Ｐゴシック" charset="-128"/>
                <a:cs typeface="ＭＳ Ｐゴシック" charset="-128"/>
              </a:rPr>
              <a:t>- Action sociale</a:t>
            </a:r>
          </a:p>
          <a:p>
            <a:pPr eaLnBrk="1" hangingPunct="1">
              <a:lnSpc>
                <a:spcPct val="90000"/>
              </a:lnSpc>
            </a:pPr>
            <a:endParaRPr lang="fr-FR" altLang="x-none" sz="600" i="1">
              <a:latin typeface="Arial" charset="0"/>
              <a:ea typeface="ＭＳ Ｐゴシック" charset="-128"/>
              <a:cs typeface="ＭＳ Ｐゴシック" charset="-128"/>
            </a:endParaRPr>
          </a:p>
          <a:p>
            <a:pPr eaLnBrk="1" hangingPunct="1">
              <a:lnSpc>
                <a:spcPct val="90000"/>
              </a:lnSpc>
            </a:pPr>
            <a:r>
              <a:rPr lang="fr-FR" altLang="x-none" b="1">
                <a:latin typeface="Arial" charset="0"/>
                <a:ea typeface="ＭＳ Ｐゴシック" charset="-128"/>
                <a:cs typeface="ＭＳ Ｐゴシック" charset="-128"/>
              </a:rPr>
              <a:t>Accompagnement, gestion du risque santé et de la maladie</a:t>
            </a:r>
          </a:p>
          <a:p>
            <a:pPr eaLnBrk="1" hangingPunct="1">
              <a:lnSpc>
                <a:spcPct val="90000"/>
              </a:lnSpc>
            </a:pPr>
            <a:r>
              <a:rPr lang="fr-FR" altLang="x-none" sz="1000">
                <a:latin typeface="Arial" charset="0"/>
                <a:ea typeface="ＭＳ Ｐゴシック" charset="-128"/>
                <a:cs typeface="ＭＳ Ｐゴシック" charset="-128"/>
              </a:rPr>
              <a:t>scoring / éducation thérapeutique / dépistage / </a:t>
            </a:r>
          </a:p>
          <a:p>
            <a:pPr eaLnBrk="1" hangingPunct="1">
              <a:lnSpc>
                <a:spcPct val="90000"/>
              </a:lnSpc>
            </a:pPr>
            <a:r>
              <a:rPr lang="fr-FR" altLang="x-none" sz="1000">
                <a:latin typeface="Arial" charset="0"/>
                <a:ea typeface="ＭＳ Ｐゴシック" charset="-128"/>
                <a:cs typeface="ＭＳ Ｐゴシック" charset="-128"/>
              </a:rPr>
              <a:t>éducation à la santé / réduction des facteurs de risques / télésurveillance / aide à la reprise au travail…</a:t>
            </a:r>
          </a:p>
          <a:p>
            <a:pPr eaLnBrk="1" hangingPunct="1">
              <a:lnSpc>
                <a:spcPct val="90000"/>
              </a:lnSpc>
            </a:pPr>
            <a:endParaRPr lang="fr-FR" altLang="x-none" sz="900">
              <a:latin typeface="Arial" charset="0"/>
              <a:ea typeface="ＭＳ Ｐゴシック" charset="-128"/>
              <a:cs typeface="ＭＳ Ｐゴシック" charset="-128"/>
            </a:endParaRPr>
          </a:p>
          <a:p>
            <a:pPr eaLnBrk="1" hangingPunct="1">
              <a:lnSpc>
                <a:spcPct val="90000"/>
              </a:lnSpc>
            </a:pPr>
            <a:r>
              <a:rPr lang="fr-FR" altLang="x-none" sz="900">
                <a:latin typeface="Arial" charset="0"/>
                <a:ea typeface="ＭＳ Ｐゴシック" charset="-128"/>
                <a:cs typeface="ＭＳ Ｐゴシック" charset="-128"/>
              </a:rPr>
              <a:t>----- Notes de la réunion (13/06/2014 10:47) -----</a:t>
            </a:r>
          </a:p>
          <a:p>
            <a:pPr eaLnBrk="1" hangingPunct="1">
              <a:lnSpc>
                <a:spcPct val="90000"/>
              </a:lnSpc>
            </a:pPr>
            <a:r>
              <a:rPr lang="fr-FR" altLang="x-none" sz="900">
                <a:latin typeface="Arial" charset="0"/>
                <a:ea typeface="ＭＳ Ｐゴシック" charset="-128"/>
                <a:cs typeface="ＭＳ Ｐゴシック" charset="-128"/>
              </a:rPr>
              <a:t>Nous faisons sur le premier métier le même travail qu'une caisse de sécurité sociale. </a:t>
            </a:r>
          </a:p>
          <a:p>
            <a:pPr eaLnBrk="1" hangingPunct="1">
              <a:lnSpc>
                <a:spcPct val="90000"/>
              </a:lnSpc>
            </a:pPr>
            <a:endParaRPr lang="fr-FR" altLang="x-none" sz="900">
              <a:latin typeface="Arial" charset="0"/>
              <a:ea typeface="ＭＳ Ｐゴシック" charset="-128"/>
              <a:cs typeface="ＭＳ Ｐゴシック" charset="-128"/>
            </a:endParaRPr>
          </a:p>
          <a:p>
            <a:pPr eaLnBrk="1" hangingPunct="1">
              <a:lnSpc>
                <a:spcPct val="90000"/>
              </a:lnSpc>
            </a:pPr>
            <a:r>
              <a:rPr lang="fr-FR" altLang="x-none" sz="900">
                <a:latin typeface="Arial" charset="0"/>
                <a:ea typeface="ＭＳ Ｐゴシック" charset="-128"/>
                <a:cs typeface="ＭＳ Ｐゴシック" charset="-128"/>
              </a:rPr>
              <a:t>ATTENTION : Corriger les chiffres : 35 établissements</a:t>
            </a:r>
          </a:p>
          <a:p>
            <a:pPr eaLnBrk="1" hangingPunct="1">
              <a:lnSpc>
                <a:spcPct val="90000"/>
              </a:lnSpc>
            </a:pPr>
            <a:endParaRPr lang="fr-FR" altLang="x-none" sz="900">
              <a:latin typeface="Arial" charset="0"/>
              <a:ea typeface="ＭＳ Ｐゴシック" charset="-128"/>
              <a:cs typeface="ＭＳ Ｐゴシック" charset="-128"/>
            </a:endParaRPr>
          </a:p>
          <a:p>
            <a:pPr eaLnBrk="1" hangingPunct="1">
              <a:lnSpc>
                <a:spcPct val="90000"/>
              </a:lnSpc>
            </a:pPr>
            <a:r>
              <a:rPr lang="fr-FR" altLang="x-none" sz="900">
                <a:latin typeface="Arial" charset="0"/>
                <a:ea typeface="ＭＳ Ｐゴシック" charset="-128"/>
                <a:cs typeface="ＭＳ Ｐゴシック" charset="-128"/>
              </a:rPr>
              <a:t>Base de données énorme sur les consomnations de soins des adhérents. Permet de détecter les facteurs de risques, et de déterminer des actions de prévention. Programme d'accompagnement des patients pour mieux vivre leur pathologie.</a:t>
            </a:r>
          </a:p>
        </p:txBody>
      </p:sp>
    </p:spTree>
    <p:extLst>
      <p:ext uri="{BB962C8B-B14F-4D97-AF65-F5344CB8AC3E}">
        <p14:creationId xmlns:p14="http://schemas.microsoft.com/office/powerpoint/2010/main" val="92426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200">
                <a:solidFill>
                  <a:schemeClr val="tx1"/>
                </a:solidFill>
                <a:latin typeface="Arial" charset="0"/>
                <a:ea typeface="ＭＳ Ｐゴシック" charset="-128"/>
                <a:cs typeface="ＭＳ Ｐゴシック" charset="-128"/>
              </a:defRPr>
            </a:lvl1pPr>
            <a:lvl2pPr marL="742950" indent="-285750" defTabSz="882650">
              <a:spcBef>
                <a:spcPct val="30000"/>
              </a:spcBef>
              <a:defRPr sz="1200">
                <a:solidFill>
                  <a:schemeClr val="tx1"/>
                </a:solidFill>
                <a:latin typeface="Arial" charset="0"/>
                <a:ea typeface="ＭＳ Ｐゴシック" charset="-128"/>
                <a:cs typeface="ＭＳ Ｐゴシック" charset="-128"/>
              </a:defRPr>
            </a:lvl2pPr>
            <a:lvl3pPr marL="1143000" indent="-228600" defTabSz="882650">
              <a:spcBef>
                <a:spcPct val="30000"/>
              </a:spcBef>
              <a:defRPr sz="1200">
                <a:solidFill>
                  <a:schemeClr val="tx1"/>
                </a:solidFill>
                <a:latin typeface="Arial" charset="0"/>
                <a:ea typeface="ＭＳ Ｐゴシック" charset="-128"/>
                <a:cs typeface="ＭＳ Ｐゴシック" charset="-128"/>
              </a:defRPr>
            </a:lvl3pPr>
            <a:lvl4pPr marL="1600200" indent="-228600" defTabSz="882650">
              <a:spcBef>
                <a:spcPct val="30000"/>
              </a:spcBef>
              <a:defRPr sz="1200">
                <a:solidFill>
                  <a:schemeClr val="tx1"/>
                </a:solidFill>
                <a:latin typeface="Arial" charset="0"/>
                <a:ea typeface="ＭＳ Ｐゴシック" charset="-128"/>
                <a:cs typeface="ＭＳ Ｐゴシック" charset="-128"/>
              </a:defRPr>
            </a:lvl4pPr>
            <a:lvl5pPr marL="2057400" indent="-228600" defTabSz="882650">
              <a:spcBef>
                <a:spcPct val="30000"/>
              </a:spcBef>
              <a:defRPr sz="1200">
                <a:solidFill>
                  <a:schemeClr val="tx1"/>
                </a:solidFill>
                <a:latin typeface="Arial" charset="0"/>
                <a:ea typeface="ＭＳ Ｐゴシック" charset="-128"/>
                <a:cs typeface="ＭＳ Ｐゴシック" charset="-128"/>
              </a:defRPr>
            </a:lvl5pPr>
            <a:lvl6pPr marL="25146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6pPr>
            <a:lvl7pPr marL="29718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7pPr>
            <a:lvl8pPr marL="34290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8pPr>
            <a:lvl9pPr marL="3886200" indent="-228600" defTabSz="882650"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9pPr>
          </a:lstStyle>
          <a:p>
            <a:pPr>
              <a:spcBef>
                <a:spcPct val="0"/>
              </a:spcBef>
            </a:pPr>
            <a:fld id="{E9B28366-3709-2144-888A-204DE2DDAA8A}" type="slidenum">
              <a:rPr lang="fr-FR" altLang="fr-FR"/>
              <a:pPr>
                <a:spcBef>
                  <a:spcPct val="0"/>
                </a:spcBef>
              </a:pPr>
              <a:t>5</a:t>
            </a:fld>
            <a:endParaRPr lang="fr-FR" altLang="fr-F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z="900" b="1">
                <a:solidFill>
                  <a:srgbClr val="FF0000"/>
                </a:solidFill>
                <a:ea typeface="ＭＳ Ｐゴシック" charset="-128"/>
                <a:cs typeface="ＭＳ Ｐゴシック" charset="-128"/>
              </a:rPr>
              <a:t>Non lucrativité</a:t>
            </a:r>
            <a:r>
              <a:rPr lang="fr-FR" altLang="fr-FR" sz="900">
                <a:ea typeface="ＭＳ Ｐゴシック" charset="-128"/>
                <a:cs typeface="ＭＳ Ｐゴシック" charset="-128"/>
              </a:rPr>
              <a:t> («</a:t>
            </a:r>
            <a:r>
              <a:rPr lang="fr-FR" altLang="fr-FR" sz="900" i="1">
                <a:ea typeface="ＭＳ Ｐゴシック" charset="-128"/>
                <a:cs typeface="ＭＳ Ｐゴシック" charset="-128"/>
              </a:rPr>
              <a:t> non for profit</a:t>
            </a:r>
            <a:r>
              <a:rPr lang="fr-FR" altLang="fr-FR" sz="900">
                <a:ea typeface="ＭＳ Ｐゴシック" charset="-128"/>
                <a:cs typeface="ＭＳ Ｐゴシック" charset="-128"/>
              </a:rPr>
              <a:t> »)</a:t>
            </a:r>
          </a:p>
          <a:p>
            <a:pPr lvl="1" eaLnBrk="1" hangingPunct="1"/>
            <a:r>
              <a:rPr lang="fr-FR" altLang="fr-FR" sz="1000">
                <a:ea typeface="ＭＳ Ｐゴシック" charset="-128"/>
              </a:rPr>
              <a:t>Sociétés de personnes et non sociétés de capitaux</a:t>
            </a:r>
          </a:p>
          <a:p>
            <a:pPr lvl="1" eaLnBrk="1" hangingPunct="1"/>
            <a:r>
              <a:rPr lang="fr-FR" altLang="fr-FR" sz="1000">
                <a:ea typeface="ＭＳ Ｐゴシック" charset="-128"/>
              </a:rPr>
              <a:t>Fonds propres = propriété collective des adhérents</a:t>
            </a:r>
          </a:p>
          <a:p>
            <a:pPr lvl="1" eaLnBrk="1" hangingPunct="1"/>
            <a:r>
              <a:rPr lang="fr-FR" altLang="fr-FR" sz="1000">
                <a:ea typeface="ＭＳ Ｐゴシック" charset="-128"/>
              </a:rPr>
              <a:t>Pas d</a:t>
            </a:r>
            <a:r>
              <a:rPr lang="ja-JP" altLang="fr-FR" sz="1000">
                <a:ea typeface="ＭＳ Ｐゴシック" charset="-128"/>
              </a:rPr>
              <a:t>’</a:t>
            </a:r>
            <a:r>
              <a:rPr lang="fr-FR" altLang="ja-JP" sz="1000">
                <a:ea typeface="ＭＳ Ｐゴシック" charset="-128"/>
              </a:rPr>
              <a:t>actionnaires à rémunérer, objectif de redistribution maximale vers les adhérents</a:t>
            </a:r>
          </a:p>
          <a:p>
            <a:pPr lvl="1" eaLnBrk="1" hangingPunct="1"/>
            <a:r>
              <a:rPr lang="fr-FR" altLang="fr-FR" sz="1000">
                <a:ea typeface="ＭＳ Ｐゴシック" charset="-128"/>
              </a:rPr>
              <a:t>Pilotage économique au profit des adhérents sur le long terme, sans obligation quant à la rentabilité à court terme des capitaux engagés.</a:t>
            </a:r>
          </a:p>
          <a:p>
            <a:pPr eaLnBrk="1" hangingPunct="1"/>
            <a:endParaRPr lang="fr-FR" altLang="fr-FR" sz="900">
              <a:ea typeface="ＭＳ Ｐゴシック" charset="-128"/>
              <a:cs typeface="ＭＳ Ｐゴシック" charset="-128"/>
            </a:endParaRPr>
          </a:p>
          <a:p>
            <a:pPr eaLnBrk="1" hangingPunct="1"/>
            <a:r>
              <a:rPr lang="fr-FR" altLang="fr-FR" sz="900" b="1">
                <a:solidFill>
                  <a:srgbClr val="FF0000"/>
                </a:solidFill>
                <a:ea typeface="ＭＳ Ｐゴシック" charset="-128"/>
                <a:cs typeface="ＭＳ Ｐゴシック" charset="-128"/>
              </a:rPr>
              <a:t>Solidarité</a:t>
            </a:r>
          </a:p>
          <a:p>
            <a:pPr lvl="1" eaLnBrk="1" hangingPunct="1"/>
            <a:r>
              <a:rPr lang="fr-FR" altLang="fr-FR" sz="1000">
                <a:ea typeface="ＭＳ Ｐゴシック" charset="-128"/>
              </a:rPr>
              <a:t>Moins de segmentation que dans les sociétés d</a:t>
            </a:r>
            <a:r>
              <a:rPr lang="ja-JP" altLang="fr-FR" sz="1000">
                <a:ea typeface="ＭＳ Ｐゴシック" charset="-128"/>
              </a:rPr>
              <a:t>’</a:t>
            </a:r>
            <a:r>
              <a:rPr lang="fr-FR" altLang="ja-JP" sz="1000">
                <a:ea typeface="ＭＳ Ｐゴシック" charset="-128"/>
              </a:rPr>
              <a:t>assurance (originellement aucune segmentation)</a:t>
            </a:r>
          </a:p>
          <a:p>
            <a:pPr lvl="1" eaLnBrk="1" hangingPunct="1"/>
            <a:r>
              <a:rPr lang="fr-FR" altLang="fr-FR" sz="1000">
                <a:ea typeface="ＭＳ Ｐゴシック" charset="-128"/>
              </a:rPr>
              <a:t>Pas d</a:t>
            </a:r>
            <a:r>
              <a:rPr lang="ja-JP" altLang="fr-FR" sz="1000">
                <a:ea typeface="ＭＳ Ｐゴシック" charset="-128"/>
              </a:rPr>
              <a:t>’</a:t>
            </a:r>
            <a:r>
              <a:rPr lang="fr-FR" altLang="ja-JP" sz="1000">
                <a:ea typeface="ＭＳ Ｐゴシック" charset="-128"/>
              </a:rPr>
              <a:t>exclusion à l</a:t>
            </a:r>
            <a:r>
              <a:rPr lang="ja-JP" altLang="fr-FR" sz="1000">
                <a:ea typeface="ＭＳ Ｐゴシック" charset="-128"/>
              </a:rPr>
              <a:t>’</a:t>
            </a:r>
            <a:r>
              <a:rPr lang="fr-FR" altLang="ja-JP" sz="1000">
                <a:ea typeface="ＭＳ Ｐゴシック" charset="-128"/>
              </a:rPr>
              <a:t>adhésion (ex : pas de questionnaires médicaux en santé) ni au cours de la vie</a:t>
            </a:r>
          </a:p>
          <a:p>
            <a:pPr lvl="1" eaLnBrk="1" hangingPunct="1"/>
            <a:r>
              <a:rPr lang="fr-FR" altLang="fr-FR" sz="1000">
                <a:ea typeface="ＭＳ Ｐゴシック" charset="-128"/>
              </a:rPr>
              <a:t>Une attention particulière portée aux solidarités (contributeurs/bénéficiaires), notamment intergénérationnelles, et à la « justice » ou « l</a:t>
            </a:r>
            <a:r>
              <a:rPr lang="ja-JP" altLang="fr-FR" sz="1000">
                <a:ea typeface="ＭＳ Ｐゴシック" charset="-128"/>
              </a:rPr>
              <a:t>’</a:t>
            </a:r>
            <a:r>
              <a:rPr lang="fr-FR" altLang="ja-JP" sz="1000">
                <a:ea typeface="ＭＳ Ｐゴシック" charset="-128"/>
              </a:rPr>
              <a:t>équité » de ces solidarités.</a:t>
            </a:r>
          </a:p>
          <a:p>
            <a:pPr eaLnBrk="1" hangingPunct="1"/>
            <a:endParaRPr lang="fr-FR" altLang="fr-FR" sz="900">
              <a:ea typeface="ＭＳ Ｐゴシック" charset="-128"/>
              <a:cs typeface="ＭＳ Ｐゴシック" charset="-128"/>
            </a:endParaRPr>
          </a:p>
          <a:p>
            <a:pPr eaLnBrk="1" hangingPunct="1"/>
            <a:r>
              <a:rPr lang="fr-FR" altLang="fr-FR" sz="900" b="1">
                <a:solidFill>
                  <a:srgbClr val="FF0000"/>
                </a:solidFill>
                <a:ea typeface="ＭＳ Ｐゴシック" charset="-128"/>
                <a:cs typeface="ＭＳ Ｐゴシック" charset="-128"/>
              </a:rPr>
              <a:t>Responsabilité des adhérents</a:t>
            </a:r>
          </a:p>
          <a:p>
            <a:pPr lvl="1" eaLnBrk="1" hangingPunct="1"/>
            <a:r>
              <a:rPr lang="fr-FR" altLang="fr-FR" sz="1000">
                <a:ea typeface="ＭＳ Ｐゴシック" charset="-128"/>
              </a:rPr>
              <a:t>Les adhérents décident eux-mêmes collectivement de la nature des soins à prendre en charge, du niveau de cotisations et de prestations, selon les besoins de la population couverte et dans le respect des équilibres financiers de la mutuelle</a:t>
            </a:r>
          </a:p>
          <a:p>
            <a:pPr lvl="1" eaLnBrk="1" hangingPunct="1"/>
            <a:r>
              <a:rPr lang="fr-FR" altLang="fr-FR" sz="1000">
                <a:ea typeface="ＭＳ Ｐゴシック" charset="-128"/>
              </a:rPr>
              <a:t>La gouvernance est assurée par un équilibre entre dirigeants et experts professionnels (« technique ») et administrateurs élus garants des intérêts des adhérents (« politique »).</a:t>
            </a:r>
          </a:p>
          <a:p>
            <a:pPr lvl="1" eaLnBrk="1" hangingPunct="1"/>
            <a:r>
              <a:rPr lang="fr-FR" altLang="fr-FR" sz="1000">
                <a:ea typeface="ＭＳ Ｐゴシック" charset="-128"/>
              </a:rPr>
              <a:t>L</a:t>
            </a:r>
            <a:r>
              <a:rPr lang="ja-JP" altLang="fr-FR" sz="1000">
                <a:ea typeface="ＭＳ Ｐゴシック" charset="-128"/>
              </a:rPr>
              <a:t>’</a:t>
            </a:r>
            <a:r>
              <a:rPr lang="fr-FR" altLang="ja-JP" sz="1000">
                <a:ea typeface="ＭＳ Ｐゴシック" charset="-128"/>
              </a:rPr>
              <a:t>adhésion se substitue au « droit du contrat »</a:t>
            </a:r>
          </a:p>
          <a:p>
            <a:pPr lvl="1" eaLnBrk="1" hangingPunct="1"/>
            <a:endParaRPr lang="fr-FR" altLang="fr-FR" sz="1000">
              <a:ea typeface="ＭＳ Ｐゴシック" charset="-128"/>
            </a:endParaRPr>
          </a:p>
          <a:p>
            <a:pPr eaLnBrk="1" hangingPunct="1"/>
            <a:endParaRPr lang="fr-FR" altLang="fr-FR" sz="1000">
              <a:ea typeface="ＭＳ Ｐゴシック" charset="-128"/>
              <a:cs typeface="ＭＳ Ｐゴシック" charset="-128"/>
            </a:endParaRPr>
          </a:p>
        </p:txBody>
      </p:sp>
    </p:spTree>
    <p:extLst>
      <p:ext uri="{BB962C8B-B14F-4D97-AF65-F5344CB8AC3E}">
        <p14:creationId xmlns:p14="http://schemas.microsoft.com/office/powerpoint/2010/main" val="205213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charset="-128"/>
              <a:cs typeface="ＭＳ Ｐゴシック" charset="-128"/>
            </a:endParaRPr>
          </a:p>
          <a:p>
            <a:pPr eaLnBrk="1" hangingPunct="1"/>
            <a:r>
              <a:rPr lang="fr-FR" altLang="fr-FR">
                <a:ea typeface="ＭＳ Ｐゴシック" charset="-128"/>
                <a:cs typeface="ＭＳ Ｐゴシック" charset="-128"/>
              </a:rPr>
              <a:t>----- Notes de la réunion (13/06/2014 10:47) -----</a:t>
            </a:r>
          </a:p>
          <a:p>
            <a:pPr eaLnBrk="1" hangingPunct="1"/>
            <a:r>
              <a:rPr lang="fr-FR" altLang="fr-FR">
                <a:ea typeface="ＭＳ Ｐゴシック" charset="-128"/>
                <a:cs typeface="ＭＳ Ｐゴシック" charset="-128"/>
              </a:rPr>
              <a:t>Une mutuelle n'a pas de capital contrairement à une société commerciale. Les propriétaires ne sont donc pas des actionnaires mais les adhérents. Les instances dirigeantes sont composées de professionnels de l'assurance et de représentants des adhérents.</a:t>
            </a:r>
          </a:p>
        </p:txBody>
      </p:sp>
      <p:sp>
        <p:nvSpPr>
          <p:cNvPr id="33795"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spcBef>
                <a:spcPct val="30000"/>
              </a:spcBef>
              <a:defRPr sz="1200">
                <a:solidFill>
                  <a:schemeClr val="tx1"/>
                </a:solidFill>
                <a:latin typeface="Arial" charset="0"/>
                <a:ea typeface="ＭＳ Ｐゴシック" charset="-128"/>
                <a:cs typeface="ＭＳ Ｐゴシック" charset="-128"/>
              </a:defRPr>
            </a:lvl1pPr>
            <a:lvl2pPr marL="742950" indent="-285750" defTabSz="455613">
              <a:spcBef>
                <a:spcPct val="30000"/>
              </a:spcBef>
              <a:defRPr sz="1200">
                <a:solidFill>
                  <a:schemeClr val="tx1"/>
                </a:solidFill>
                <a:latin typeface="Arial" charset="0"/>
                <a:ea typeface="ＭＳ Ｐゴシック" charset="-128"/>
                <a:cs typeface="ＭＳ Ｐゴシック" charset="-128"/>
              </a:defRPr>
            </a:lvl2pPr>
            <a:lvl3pPr marL="1143000" indent="-228600" defTabSz="455613">
              <a:spcBef>
                <a:spcPct val="30000"/>
              </a:spcBef>
              <a:defRPr sz="1200">
                <a:solidFill>
                  <a:schemeClr val="tx1"/>
                </a:solidFill>
                <a:latin typeface="Arial" charset="0"/>
                <a:ea typeface="ＭＳ Ｐゴシック" charset="-128"/>
                <a:cs typeface="ＭＳ Ｐゴシック" charset="-128"/>
              </a:defRPr>
            </a:lvl3pPr>
            <a:lvl4pPr marL="1600200" indent="-228600" defTabSz="455613">
              <a:spcBef>
                <a:spcPct val="30000"/>
              </a:spcBef>
              <a:defRPr sz="1200">
                <a:solidFill>
                  <a:schemeClr val="tx1"/>
                </a:solidFill>
                <a:latin typeface="Arial" charset="0"/>
                <a:ea typeface="ＭＳ Ｐゴシック" charset="-128"/>
                <a:cs typeface="ＭＳ Ｐゴシック" charset="-128"/>
              </a:defRPr>
            </a:lvl4pPr>
            <a:lvl5pPr marL="2057400" indent="-228600" defTabSz="455613">
              <a:spcBef>
                <a:spcPct val="30000"/>
              </a:spcBef>
              <a:defRPr sz="1200">
                <a:solidFill>
                  <a:schemeClr val="tx1"/>
                </a:solidFill>
                <a:latin typeface="Arial" charset="0"/>
                <a:ea typeface="ＭＳ Ｐゴシック" charset="-128"/>
                <a:cs typeface="ＭＳ Ｐゴシック" charset="-128"/>
              </a:defRPr>
            </a:lvl5pPr>
            <a:lvl6pPr marL="25146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6pPr>
            <a:lvl7pPr marL="29718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7pPr>
            <a:lvl8pPr marL="34290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8pPr>
            <a:lvl9pPr marL="38862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9pPr>
          </a:lstStyle>
          <a:p>
            <a:pPr>
              <a:spcBef>
                <a:spcPct val="0"/>
              </a:spcBef>
            </a:pPr>
            <a:fld id="{FEEA860D-0F40-594C-BE55-DDD429B2C75B}" type="slidenum">
              <a:rPr lang="fr-FR" altLang="fr-FR" sz="1100"/>
              <a:pPr>
                <a:spcBef>
                  <a:spcPct val="0"/>
                </a:spcBef>
              </a:pPr>
              <a:t>6</a:t>
            </a:fld>
            <a:endParaRPr lang="fr-FR" altLang="fr-FR" sz="1100"/>
          </a:p>
        </p:txBody>
      </p:sp>
    </p:spTree>
    <p:extLst>
      <p:ext uri="{BB962C8B-B14F-4D97-AF65-F5344CB8AC3E}">
        <p14:creationId xmlns:p14="http://schemas.microsoft.com/office/powerpoint/2010/main" val="155424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charset="-128"/>
              <a:cs typeface="ＭＳ Ｐゴシック" charset="-128"/>
            </a:endParaRPr>
          </a:p>
          <a:p>
            <a:pPr eaLnBrk="1" hangingPunct="1"/>
            <a:r>
              <a:rPr lang="fr-FR" altLang="fr-FR">
                <a:ea typeface="ＭＳ Ｐゴシック" charset="-128"/>
                <a:cs typeface="ＭＳ Ｐゴシック" charset="-128"/>
              </a:rPr>
              <a:t>----- Notes de la réunion (13/06/2014 10:47) -----</a:t>
            </a:r>
          </a:p>
          <a:p>
            <a:pPr eaLnBrk="1" hangingPunct="1"/>
            <a:r>
              <a:rPr lang="fr-FR" altLang="fr-FR">
                <a:ea typeface="ＭＳ Ｐゴシック" charset="-128"/>
                <a:cs typeface="ＭＳ Ｐゴシック" charset="-128"/>
              </a:rPr>
              <a:t>Une mutuelle n'a pas de capital contrairement à une société commerciale. Les propriétaires ne sont donc pas des actionnaires mais les adhérents. Les instances dirigeantes sont composées de professionnels de l'assurance et de représentants des adhérents.</a:t>
            </a:r>
          </a:p>
        </p:txBody>
      </p:sp>
      <p:sp>
        <p:nvSpPr>
          <p:cNvPr id="33795"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spcBef>
                <a:spcPct val="30000"/>
              </a:spcBef>
              <a:defRPr sz="1200">
                <a:solidFill>
                  <a:schemeClr val="tx1"/>
                </a:solidFill>
                <a:latin typeface="Arial" charset="0"/>
                <a:ea typeface="ＭＳ Ｐゴシック" charset="-128"/>
                <a:cs typeface="ＭＳ Ｐゴシック" charset="-128"/>
              </a:defRPr>
            </a:lvl1pPr>
            <a:lvl2pPr marL="742950" indent="-285750" defTabSz="455613">
              <a:spcBef>
                <a:spcPct val="30000"/>
              </a:spcBef>
              <a:defRPr sz="1200">
                <a:solidFill>
                  <a:schemeClr val="tx1"/>
                </a:solidFill>
                <a:latin typeface="Arial" charset="0"/>
                <a:ea typeface="ＭＳ Ｐゴシック" charset="-128"/>
                <a:cs typeface="ＭＳ Ｐゴシック" charset="-128"/>
              </a:defRPr>
            </a:lvl2pPr>
            <a:lvl3pPr marL="1143000" indent="-228600" defTabSz="455613">
              <a:spcBef>
                <a:spcPct val="30000"/>
              </a:spcBef>
              <a:defRPr sz="1200">
                <a:solidFill>
                  <a:schemeClr val="tx1"/>
                </a:solidFill>
                <a:latin typeface="Arial" charset="0"/>
                <a:ea typeface="ＭＳ Ｐゴシック" charset="-128"/>
                <a:cs typeface="ＭＳ Ｐゴシック" charset="-128"/>
              </a:defRPr>
            </a:lvl3pPr>
            <a:lvl4pPr marL="1600200" indent="-228600" defTabSz="455613">
              <a:spcBef>
                <a:spcPct val="30000"/>
              </a:spcBef>
              <a:defRPr sz="1200">
                <a:solidFill>
                  <a:schemeClr val="tx1"/>
                </a:solidFill>
                <a:latin typeface="Arial" charset="0"/>
                <a:ea typeface="ＭＳ Ｐゴシック" charset="-128"/>
                <a:cs typeface="ＭＳ Ｐゴシック" charset="-128"/>
              </a:defRPr>
            </a:lvl4pPr>
            <a:lvl5pPr marL="2057400" indent="-228600" defTabSz="455613">
              <a:spcBef>
                <a:spcPct val="30000"/>
              </a:spcBef>
              <a:defRPr sz="1200">
                <a:solidFill>
                  <a:schemeClr val="tx1"/>
                </a:solidFill>
                <a:latin typeface="Arial" charset="0"/>
                <a:ea typeface="ＭＳ Ｐゴシック" charset="-128"/>
                <a:cs typeface="ＭＳ Ｐゴシック" charset="-128"/>
              </a:defRPr>
            </a:lvl5pPr>
            <a:lvl6pPr marL="25146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6pPr>
            <a:lvl7pPr marL="29718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7pPr>
            <a:lvl8pPr marL="34290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8pPr>
            <a:lvl9pPr marL="38862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9pPr>
          </a:lstStyle>
          <a:p>
            <a:pPr>
              <a:spcBef>
                <a:spcPct val="0"/>
              </a:spcBef>
            </a:pPr>
            <a:fld id="{FEEA860D-0F40-594C-BE55-DDD429B2C75B}" type="slidenum">
              <a:rPr lang="fr-FR" altLang="fr-FR" sz="1100"/>
              <a:pPr>
                <a:spcBef>
                  <a:spcPct val="0"/>
                </a:spcBef>
              </a:pPr>
              <a:t>7</a:t>
            </a:fld>
            <a:endParaRPr lang="fr-FR" altLang="fr-FR" sz="1100"/>
          </a:p>
        </p:txBody>
      </p:sp>
    </p:spTree>
    <p:extLst>
      <p:ext uri="{BB962C8B-B14F-4D97-AF65-F5344CB8AC3E}">
        <p14:creationId xmlns:p14="http://schemas.microsoft.com/office/powerpoint/2010/main" val="20944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charset="-128"/>
              <a:cs typeface="ＭＳ Ｐゴシック" charset="-128"/>
            </a:endParaRPr>
          </a:p>
          <a:p>
            <a:pPr eaLnBrk="1" hangingPunct="1"/>
            <a:r>
              <a:rPr lang="fr-FR" altLang="fr-FR">
                <a:ea typeface="ＭＳ Ｐゴシック" charset="-128"/>
                <a:cs typeface="ＭＳ Ｐゴシック" charset="-128"/>
              </a:rPr>
              <a:t>----- Notes de la réunion (13/06/2014 10:47) -----</a:t>
            </a:r>
          </a:p>
          <a:p>
            <a:pPr eaLnBrk="1" hangingPunct="1"/>
            <a:r>
              <a:rPr lang="fr-FR" altLang="fr-FR">
                <a:ea typeface="ＭＳ Ｐゴシック" charset="-128"/>
                <a:cs typeface="ＭＳ Ｐゴシック" charset="-128"/>
              </a:rPr>
              <a:t>Une mutuelle n'a pas de capital contrairement à une société commerciale. Les propriétaires ne sont donc pas des actionnaires mais les adhérents. Les instances dirigeantes sont composées de professionnels de l'assurance et de représentants des adhérents.</a:t>
            </a:r>
          </a:p>
        </p:txBody>
      </p:sp>
      <p:sp>
        <p:nvSpPr>
          <p:cNvPr id="33795"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spcBef>
                <a:spcPct val="30000"/>
              </a:spcBef>
              <a:defRPr sz="1200">
                <a:solidFill>
                  <a:schemeClr val="tx1"/>
                </a:solidFill>
                <a:latin typeface="Arial" charset="0"/>
                <a:ea typeface="ＭＳ Ｐゴシック" charset="-128"/>
                <a:cs typeface="ＭＳ Ｐゴシック" charset="-128"/>
              </a:defRPr>
            </a:lvl1pPr>
            <a:lvl2pPr marL="742950" indent="-285750" defTabSz="455613">
              <a:spcBef>
                <a:spcPct val="30000"/>
              </a:spcBef>
              <a:defRPr sz="1200">
                <a:solidFill>
                  <a:schemeClr val="tx1"/>
                </a:solidFill>
                <a:latin typeface="Arial" charset="0"/>
                <a:ea typeface="ＭＳ Ｐゴシック" charset="-128"/>
                <a:cs typeface="ＭＳ Ｐゴシック" charset="-128"/>
              </a:defRPr>
            </a:lvl2pPr>
            <a:lvl3pPr marL="1143000" indent="-228600" defTabSz="455613">
              <a:spcBef>
                <a:spcPct val="30000"/>
              </a:spcBef>
              <a:defRPr sz="1200">
                <a:solidFill>
                  <a:schemeClr val="tx1"/>
                </a:solidFill>
                <a:latin typeface="Arial" charset="0"/>
                <a:ea typeface="ＭＳ Ｐゴシック" charset="-128"/>
                <a:cs typeface="ＭＳ Ｐゴシック" charset="-128"/>
              </a:defRPr>
            </a:lvl3pPr>
            <a:lvl4pPr marL="1600200" indent="-228600" defTabSz="455613">
              <a:spcBef>
                <a:spcPct val="30000"/>
              </a:spcBef>
              <a:defRPr sz="1200">
                <a:solidFill>
                  <a:schemeClr val="tx1"/>
                </a:solidFill>
                <a:latin typeface="Arial" charset="0"/>
                <a:ea typeface="ＭＳ Ｐゴシック" charset="-128"/>
                <a:cs typeface="ＭＳ Ｐゴシック" charset="-128"/>
              </a:defRPr>
            </a:lvl4pPr>
            <a:lvl5pPr marL="2057400" indent="-228600" defTabSz="455613">
              <a:spcBef>
                <a:spcPct val="30000"/>
              </a:spcBef>
              <a:defRPr sz="1200">
                <a:solidFill>
                  <a:schemeClr val="tx1"/>
                </a:solidFill>
                <a:latin typeface="Arial" charset="0"/>
                <a:ea typeface="ＭＳ Ｐゴシック" charset="-128"/>
                <a:cs typeface="ＭＳ Ｐゴシック" charset="-128"/>
              </a:defRPr>
            </a:lvl5pPr>
            <a:lvl6pPr marL="25146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6pPr>
            <a:lvl7pPr marL="29718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7pPr>
            <a:lvl8pPr marL="34290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8pPr>
            <a:lvl9pPr marL="38862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9pPr>
          </a:lstStyle>
          <a:p>
            <a:pPr>
              <a:spcBef>
                <a:spcPct val="0"/>
              </a:spcBef>
            </a:pPr>
            <a:fld id="{FEEA860D-0F40-594C-BE55-DDD429B2C75B}" type="slidenum">
              <a:rPr lang="fr-FR" altLang="fr-FR" sz="1100"/>
              <a:pPr>
                <a:spcBef>
                  <a:spcPct val="0"/>
                </a:spcBef>
              </a:pPr>
              <a:t>8</a:t>
            </a:fld>
            <a:endParaRPr lang="fr-FR" altLang="fr-FR" sz="1100"/>
          </a:p>
        </p:txBody>
      </p:sp>
    </p:spTree>
    <p:extLst>
      <p:ext uri="{BB962C8B-B14F-4D97-AF65-F5344CB8AC3E}">
        <p14:creationId xmlns:p14="http://schemas.microsoft.com/office/powerpoint/2010/main" val="176384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charset="-128"/>
              <a:cs typeface="ＭＳ Ｐゴシック" charset="-128"/>
            </a:endParaRPr>
          </a:p>
          <a:p>
            <a:pPr eaLnBrk="1" hangingPunct="1"/>
            <a:r>
              <a:rPr lang="fr-FR" altLang="fr-FR">
                <a:ea typeface="ＭＳ Ｐゴシック" charset="-128"/>
                <a:cs typeface="ＭＳ Ｐゴシック" charset="-128"/>
              </a:rPr>
              <a:t>----- Notes de la réunion (13/06/2014 10:47) -----</a:t>
            </a:r>
          </a:p>
          <a:p>
            <a:pPr eaLnBrk="1" hangingPunct="1"/>
            <a:r>
              <a:rPr lang="fr-FR" altLang="fr-FR">
                <a:ea typeface="ＭＳ Ｐゴシック" charset="-128"/>
                <a:cs typeface="ＭＳ Ｐゴシック" charset="-128"/>
              </a:rPr>
              <a:t>Une mutuelle n'a pas de capital contrairement à une société commerciale. Les propriétaires ne sont donc pas des actionnaires mais les adhérents. Les instances dirigeantes sont composées de professionnels de l'assurance et de représentants des adhérents.</a:t>
            </a:r>
          </a:p>
        </p:txBody>
      </p:sp>
      <p:sp>
        <p:nvSpPr>
          <p:cNvPr id="33795"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spcBef>
                <a:spcPct val="30000"/>
              </a:spcBef>
              <a:defRPr sz="1200">
                <a:solidFill>
                  <a:schemeClr val="tx1"/>
                </a:solidFill>
                <a:latin typeface="Arial" charset="0"/>
                <a:ea typeface="ＭＳ Ｐゴシック" charset="-128"/>
                <a:cs typeface="ＭＳ Ｐゴシック" charset="-128"/>
              </a:defRPr>
            </a:lvl1pPr>
            <a:lvl2pPr marL="742950" indent="-285750" defTabSz="455613">
              <a:spcBef>
                <a:spcPct val="30000"/>
              </a:spcBef>
              <a:defRPr sz="1200">
                <a:solidFill>
                  <a:schemeClr val="tx1"/>
                </a:solidFill>
                <a:latin typeface="Arial" charset="0"/>
                <a:ea typeface="ＭＳ Ｐゴシック" charset="-128"/>
                <a:cs typeface="ＭＳ Ｐゴシック" charset="-128"/>
              </a:defRPr>
            </a:lvl2pPr>
            <a:lvl3pPr marL="1143000" indent="-228600" defTabSz="455613">
              <a:spcBef>
                <a:spcPct val="30000"/>
              </a:spcBef>
              <a:defRPr sz="1200">
                <a:solidFill>
                  <a:schemeClr val="tx1"/>
                </a:solidFill>
                <a:latin typeface="Arial" charset="0"/>
                <a:ea typeface="ＭＳ Ｐゴシック" charset="-128"/>
                <a:cs typeface="ＭＳ Ｐゴシック" charset="-128"/>
              </a:defRPr>
            </a:lvl3pPr>
            <a:lvl4pPr marL="1600200" indent="-228600" defTabSz="455613">
              <a:spcBef>
                <a:spcPct val="30000"/>
              </a:spcBef>
              <a:defRPr sz="1200">
                <a:solidFill>
                  <a:schemeClr val="tx1"/>
                </a:solidFill>
                <a:latin typeface="Arial" charset="0"/>
                <a:ea typeface="ＭＳ Ｐゴシック" charset="-128"/>
                <a:cs typeface="ＭＳ Ｐゴシック" charset="-128"/>
              </a:defRPr>
            </a:lvl4pPr>
            <a:lvl5pPr marL="2057400" indent="-228600" defTabSz="455613">
              <a:spcBef>
                <a:spcPct val="30000"/>
              </a:spcBef>
              <a:defRPr sz="1200">
                <a:solidFill>
                  <a:schemeClr val="tx1"/>
                </a:solidFill>
                <a:latin typeface="Arial" charset="0"/>
                <a:ea typeface="ＭＳ Ｐゴシック" charset="-128"/>
                <a:cs typeface="ＭＳ Ｐゴシック" charset="-128"/>
              </a:defRPr>
            </a:lvl5pPr>
            <a:lvl6pPr marL="25146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6pPr>
            <a:lvl7pPr marL="29718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7pPr>
            <a:lvl8pPr marL="34290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8pPr>
            <a:lvl9pPr marL="38862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9pPr>
          </a:lstStyle>
          <a:p>
            <a:pPr>
              <a:spcBef>
                <a:spcPct val="0"/>
              </a:spcBef>
            </a:pPr>
            <a:fld id="{FEEA860D-0F40-594C-BE55-DDD429B2C75B}" type="slidenum">
              <a:rPr lang="fr-FR" altLang="fr-FR" sz="1100"/>
              <a:pPr>
                <a:spcBef>
                  <a:spcPct val="0"/>
                </a:spcBef>
              </a:pPr>
              <a:t>9</a:t>
            </a:fld>
            <a:endParaRPr lang="fr-FR" altLang="fr-FR" sz="1100"/>
          </a:p>
        </p:txBody>
      </p:sp>
    </p:spTree>
    <p:extLst>
      <p:ext uri="{BB962C8B-B14F-4D97-AF65-F5344CB8AC3E}">
        <p14:creationId xmlns:p14="http://schemas.microsoft.com/office/powerpoint/2010/main" val="212405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charset="-128"/>
              <a:cs typeface="ＭＳ Ｐゴシック" charset="-128"/>
            </a:endParaRPr>
          </a:p>
          <a:p>
            <a:pPr eaLnBrk="1" hangingPunct="1"/>
            <a:r>
              <a:rPr lang="fr-FR" altLang="fr-FR">
                <a:ea typeface="ＭＳ Ｐゴシック" charset="-128"/>
                <a:cs typeface="ＭＳ Ｐゴシック" charset="-128"/>
              </a:rPr>
              <a:t>----- Notes de la réunion (13/06/2014 10:47) -----</a:t>
            </a:r>
          </a:p>
          <a:p>
            <a:pPr eaLnBrk="1" hangingPunct="1"/>
            <a:r>
              <a:rPr lang="fr-FR" altLang="fr-FR">
                <a:ea typeface="ＭＳ Ｐゴシック" charset="-128"/>
                <a:cs typeface="ＭＳ Ｐゴシック" charset="-128"/>
              </a:rPr>
              <a:t>Une mutuelle n'a pas de capital contrairement à une société commerciale. Les propriétaires ne sont donc pas des actionnaires mais les adhérents. Les instances dirigeantes sont composées de professionnels de l'assurance et de représentants des adhérents.</a:t>
            </a:r>
          </a:p>
        </p:txBody>
      </p:sp>
      <p:sp>
        <p:nvSpPr>
          <p:cNvPr id="33795"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spcBef>
                <a:spcPct val="30000"/>
              </a:spcBef>
              <a:defRPr sz="1200">
                <a:solidFill>
                  <a:schemeClr val="tx1"/>
                </a:solidFill>
                <a:latin typeface="Arial" charset="0"/>
                <a:ea typeface="ＭＳ Ｐゴシック" charset="-128"/>
                <a:cs typeface="ＭＳ Ｐゴシック" charset="-128"/>
              </a:defRPr>
            </a:lvl1pPr>
            <a:lvl2pPr marL="742950" indent="-285750" defTabSz="455613">
              <a:spcBef>
                <a:spcPct val="30000"/>
              </a:spcBef>
              <a:defRPr sz="1200">
                <a:solidFill>
                  <a:schemeClr val="tx1"/>
                </a:solidFill>
                <a:latin typeface="Arial" charset="0"/>
                <a:ea typeface="ＭＳ Ｐゴシック" charset="-128"/>
                <a:cs typeface="ＭＳ Ｐゴシック" charset="-128"/>
              </a:defRPr>
            </a:lvl2pPr>
            <a:lvl3pPr marL="1143000" indent="-228600" defTabSz="455613">
              <a:spcBef>
                <a:spcPct val="30000"/>
              </a:spcBef>
              <a:defRPr sz="1200">
                <a:solidFill>
                  <a:schemeClr val="tx1"/>
                </a:solidFill>
                <a:latin typeface="Arial" charset="0"/>
                <a:ea typeface="ＭＳ Ｐゴシック" charset="-128"/>
                <a:cs typeface="ＭＳ Ｐゴシック" charset="-128"/>
              </a:defRPr>
            </a:lvl3pPr>
            <a:lvl4pPr marL="1600200" indent="-228600" defTabSz="455613">
              <a:spcBef>
                <a:spcPct val="30000"/>
              </a:spcBef>
              <a:defRPr sz="1200">
                <a:solidFill>
                  <a:schemeClr val="tx1"/>
                </a:solidFill>
                <a:latin typeface="Arial" charset="0"/>
                <a:ea typeface="ＭＳ Ｐゴシック" charset="-128"/>
                <a:cs typeface="ＭＳ Ｐゴシック" charset="-128"/>
              </a:defRPr>
            </a:lvl4pPr>
            <a:lvl5pPr marL="2057400" indent="-228600" defTabSz="455613">
              <a:spcBef>
                <a:spcPct val="30000"/>
              </a:spcBef>
              <a:defRPr sz="1200">
                <a:solidFill>
                  <a:schemeClr val="tx1"/>
                </a:solidFill>
                <a:latin typeface="Arial" charset="0"/>
                <a:ea typeface="ＭＳ Ｐゴシック" charset="-128"/>
                <a:cs typeface="ＭＳ Ｐゴシック" charset="-128"/>
              </a:defRPr>
            </a:lvl5pPr>
            <a:lvl6pPr marL="25146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6pPr>
            <a:lvl7pPr marL="29718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7pPr>
            <a:lvl8pPr marL="34290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8pPr>
            <a:lvl9pPr marL="3886200" indent="-228600" defTabSz="455613" eaLnBrk="0" fontAlgn="base" hangingPunct="0">
              <a:spcBef>
                <a:spcPct val="30000"/>
              </a:spcBef>
              <a:spcAft>
                <a:spcPct val="0"/>
              </a:spcAft>
              <a:defRPr sz="1200">
                <a:solidFill>
                  <a:schemeClr val="tx1"/>
                </a:solidFill>
                <a:latin typeface="Arial" charset="0"/>
                <a:ea typeface="ＭＳ Ｐゴシック" charset="-128"/>
                <a:cs typeface="ＭＳ Ｐゴシック" charset="-128"/>
              </a:defRPr>
            </a:lvl9pPr>
          </a:lstStyle>
          <a:p>
            <a:pPr>
              <a:spcBef>
                <a:spcPct val="0"/>
              </a:spcBef>
            </a:pPr>
            <a:fld id="{FEEA860D-0F40-594C-BE55-DDD429B2C75B}" type="slidenum">
              <a:rPr lang="fr-FR" altLang="fr-FR" sz="1100"/>
              <a:pPr>
                <a:spcBef>
                  <a:spcPct val="0"/>
                </a:spcBef>
              </a:pPr>
              <a:t>10</a:t>
            </a:fld>
            <a:endParaRPr lang="fr-FR" altLang="fr-FR" sz="1100"/>
          </a:p>
        </p:txBody>
      </p:sp>
    </p:spTree>
    <p:extLst>
      <p:ext uri="{BB962C8B-B14F-4D97-AF65-F5344CB8AC3E}">
        <p14:creationId xmlns:p14="http://schemas.microsoft.com/office/powerpoint/2010/main" val="56056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BA484052-FF04-8246-AA4E-8C71F4E9510E}" type="slidenum">
              <a:rPr lang="fr-FR" altLang="zh-CN"/>
              <a:pPr>
                <a:defRPr/>
              </a:pPr>
              <a:t>‹#›</a:t>
            </a:fld>
            <a:endParaRPr lang="fr-FR" altLang="zh-CN"/>
          </a:p>
        </p:txBody>
      </p:sp>
    </p:spTree>
    <p:extLst>
      <p:ext uri="{BB962C8B-B14F-4D97-AF65-F5344CB8AC3E}">
        <p14:creationId xmlns:p14="http://schemas.microsoft.com/office/powerpoint/2010/main" val="114120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9F152ED4-5FAC-244D-A615-E0C239967A10}" type="slidenum">
              <a:rPr lang="fr-FR" altLang="zh-CN"/>
              <a:pPr>
                <a:defRPr/>
              </a:pPr>
              <a:t>‹#›</a:t>
            </a:fld>
            <a:endParaRPr lang="fr-FR" altLang="zh-CN"/>
          </a:p>
        </p:txBody>
      </p:sp>
    </p:spTree>
    <p:extLst>
      <p:ext uri="{BB962C8B-B14F-4D97-AF65-F5344CB8AC3E}">
        <p14:creationId xmlns:p14="http://schemas.microsoft.com/office/powerpoint/2010/main" val="69716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34456076-D02F-5E41-8B0A-26154AA7B3F0}" type="slidenum">
              <a:rPr lang="fr-FR" altLang="zh-CN"/>
              <a:pPr>
                <a:defRPr/>
              </a:pPr>
              <a:t>‹#›</a:t>
            </a:fld>
            <a:endParaRPr lang="fr-FR" altLang="zh-CN"/>
          </a:p>
        </p:txBody>
      </p:sp>
    </p:spTree>
    <p:extLst>
      <p:ext uri="{BB962C8B-B14F-4D97-AF65-F5344CB8AC3E}">
        <p14:creationId xmlns:p14="http://schemas.microsoft.com/office/powerpoint/2010/main" val="66505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9" name="Footer Placeholder 4 Copyright"/>
          <p:cNvSpPr>
            <a:spLocks noGrp="1"/>
          </p:cNvSpPr>
          <p:nvPr>
            <p:ph type="ftr" sz="quarter" idx="3"/>
          </p:nvPr>
        </p:nvSpPr>
        <p:spPr>
          <a:xfrm>
            <a:off x="1299747" y="644696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pPr algn="ctr"/>
            <a:r>
              <a:rPr lang="en-GB" dirty="0"/>
              <a:t>© 2016 Willis Towers Watson. All rights reserved. Proprietary and Confidential. For Willis Towers Watson and Willis Towers Watson client use only.</a:t>
            </a:r>
            <a:endParaRPr lang="en-US" dirty="0"/>
          </a:p>
        </p:txBody>
      </p:sp>
      <p:sp>
        <p:nvSpPr>
          <p:cNvPr id="4" name="文本框 3"/>
          <p:cNvSpPr txBox="1"/>
          <p:nvPr userDrawn="1"/>
        </p:nvSpPr>
        <p:spPr>
          <a:xfrm>
            <a:off x="9758149" y="5459104"/>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303948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4" descr="Nv.Logo MGEN CMJ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75663" y="0"/>
            <a:ext cx="6683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sldNum" sz="quarter" idx="10"/>
          </p:nvPr>
        </p:nvSpPr>
        <p:spPr/>
        <p:txBody>
          <a:bodyPr/>
          <a:lstStyle>
            <a:lvl1pPr>
              <a:defRPr/>
            </a:lvl1pPr>
          </a:lstStyle>
          <a:p>
            <a:pPr>
              <a:defRPr/>
            </a:pPr>
            <a:fld id="{66CB4FF3-70F0-E74F-A62F-A862750ECFA7}" type="slidenum">
              <a:rPr lang="fr-FR" altLang="zh-CN"/>
              <a:pPr>
                <a:defRPr/>
              </a:pPr>
              <a:t>‹#›</a:t>
            </a:fld>
            <a:endParaRPr lang="fr-FR" altLang="zh-CN"/>
          </a:p>
        </p:txBody>
      </p:sp>
    </p:spTree>
    <p:extLst>
      <p:ext uri="{BB962C8B-B14F-4D97-AF65-F5344CB8AC3E}">
        <p14:creationId xmlns:p14="http://schemas.microsoft.com/office/powerpoint/2010/main" val="214206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4AC40EF0-1FE0-B341-94A7-1FFB542BF022}" type="slidenum">
              <a:rPr lang="fr-FR" altLang="zh-CN"/>
              <a:pPr>
                <a:defRPr/>
              </a:pPr>
              <a:t>‹#›</a:t>
            </a:fld>
            <a:endParaRPr lang="fr-FR" altLang="zh-CN"/>
          </a:p>
        </p:txBody>
      </p:sp>
    </p:spTree>
    <p:extLst>
      <p:ext uri="{BB962C8B-B14F-4D97-AF65-F5344CB8AC3E}">
        <p14:creationId xmlns:p14="http://schemas.microsoft.com/office/powerpoint/2010/main" val="99275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p:cNvSpPr>
            <a:spLocks noGrp="1" noChangeArrowheads="1"/>
          </p:cNvSpPr>
          <p:nvPr>
            <p:ph type="sldNum" sz="quarter" idx="10"/>
          </p:nvPr>
        </p:nvSpPr>
        <p:spPr>
          <a:ln/>
        </p:spPr>
        <p:txBody>
          <a:bodyPr/>
          <a:lstStyle>
            <a:lvl1pPr>
              <a:defRPr/>
            </a:lvl1pPr>
          </a:lstStyle>
          <a:p>
            <a:pPr>
              <a:defRPr/>
            </a:pPr>
            <a:fld id="{1796359F-AD89-F74C-95C0-09061887020A}" type="slidenum">
              <a:rPr lang="fr-FR" altLang="zh-CN"/>
              <a:pPr>
                <a:defRPr/>
              </a:pPr>
              <a:t>‹#›</a:t>
            </a:fld>
            <a:endParaRPr lang="fr-FR" altLang="zh-CN"/>
          </a:p>
        </p:txBody>
      </p:sp>
    </p:spTree>
    <p:extLst>
      <p:ext uri="{BB962C8B-B14F-4D97-AF65-F5344CB8AC3E}">
        <p14:creationId xmlns:p14="http://schemas.microsoft.com/office/powerpoint/2010/main" val="144474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sldNum" sz="quarter" idx="10"/>
          </p:nvPr>
        </p:nvSpPr>
        <p:spPr>
          <a:ln/>
        </p:spPr>
        <p:txBody>
          <a:bodyPr/>
          <a:lstStyle>
            <a:lvl1pPr>
              <a:defRPr/>
            </a:lvl1pPr>
          </a:lstStyle>
          <a:p>
            <a:pPr>
              <a:defRPr/>
            </a:pPr>
            <a:fld id="{B188D233-95A6-1245-B1A8-6A7969F9769D}" type="slidenum">
              <a:rPr lang="fr-FR" altLang="zh-CN"/>
              <a:pPr>
                <a:defRPr/>
              </a:pPr>
              <a:t>‹#›</a:t>
            </a:fld>
            <a:endParaRPr lang="fr-FR" altLang="zh-CN"/>
          </a:p>
        </p:txBody>
      </p:sp>
    </p:spTree>
    <p:extLst>
      <p:ext uri="{BB962C8B-B14F-4D97-AF65-F5344CB8AC3E}">
        <p14:creationId xmlns:p14="http://schemas.microsoft.com/office/powerpoint/2010/main" val="27565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6"/>
          <p:cNvSpPr>
            <a:spLocks noGrp="1" noChangeArrowheads="1"/>
          </p:cNvSpPr>
          <p:nvPr>
            <p:ph type="sldNum" sz="quarter" idx="10"/>
          </p:nvPr>
        </p:nvSpPr>
        <p:spPr>
          <a:ln/>
        </p:spPr>
        <p:txBody>
          <a:bodyPr/>
          <a:lstStyle>
            <a:lvl1pPr>
              <a:defRPr/>
            </a:lvl1pPr>
          </a:lstStyle>
          <a:p>
            <a:pPr>
              <a:defRPr/>
            </a:pPr>
            <a:fld id="{C9788712-D0CD-0F4F-8AEF-C1721F323907}" type="slidenum">
              <a:rPr lang="fr-FR" altLang="zh-CN"/>
              <a:pPr>
                <a:defRPr/>
              </a:pPr>
              <a:t>‹#›</a:t>
            </a:fld>
            <a:endParaRPr lang="fr-FR" altLang="zh-CN"/>
          </a:p>
        </p:txBody>
      </p:sp>
    </p:spTree>
    <p:extLst>
      <p:ext uri="{BB962C8B-B14F-4D97-AF65-F5344CB8AC3E}">
        <p14:creationId xmlns:p14="http://schemas.microsoft.com/office/powerpoint/2010/main" val="77288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5638C0E-1A34-FE4A-A122-EF7938DD6CE1}" type="slidenum">
              <a:rPr lang="fr-FR" altLang="zh-CN"/>
              <a:pPr>
                <a:defRPr/>
              </a:pPr>
              <a:t>‹#›</a:t>
            </a:fld>
            <a:endParaRPr lang="fr-FR" altLang="zh-CN"/>
          </a:p>
        </p:txBody>
      </p:sp>
    </p:spTree>
    <p:extLst>
      <p:ext uri="{BB962C8B-B14F-4D97-AF65-F5344CB8AC3E}">
        <p14:creationId xmlns:p14="http://schemas.microsoft.com/office/powerpoint/2010/main" val="193403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AAA060E8-CD6E-894A-90B0-0B63237ED132}" type="slidenum">
              <a:rPr lang="fr-FR" altLang="zh-CN"/>
              <a:pPr>
                <a:defRPr/>
              </a:pPr>
              <a:t>‹#›</a:t>
            </a:fld>
            <a:endParaRPr lang="fr-FR" altLang="zh-CN"/>
          </a:p>
        </p:txBody>
      </p:sp>
    </p:spTree>
    <p:extLst>
      <p:ext uri="{BB962C8B-B14F-4D97-AF65-F5344CB8AC3E}">
        <p14:creationId xmlns:p14="http://schemas.microsoft.com/office/powerpoint/2010/main" val="10932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422C1CC8-2592-BF43-8380-24EC15970A0B}" type="slidenum">
              <a:rPr lang="fr-FR" altLang="zh-CN"/>
              <a:pPr>
                <a:defRPr/>
              </a:pPr>
              <a:t>‹#›</a:t>
            </a:fld>
            <a:endParaRPr lang="fr-FR" altLang="zh-CN"/>
          </a:p>
        </p:txBody>
      </p:sp>
    </p:spTree>
    <p:extLst>
      <p:ext uri="{BB962C8B-B14F-4D97-AF65-F5344CB8AC3E}">
        <p14:creationId xmlns:p14="http://schemas.microsoft.com/office/powerpoint/2010/main" val="5695264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ltLang="zh-CN"/>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p>
        </p:txBody>
      </p:sp>
      <p:sp>
        <p:nvSpPr>
          <p:cNvPr id="1030" name="Rectangle 6"/>
          <p:cNvSpPr>
            <a:spLocks noGrp="1" noChangeArrowheads="1"/>
          </p:cNvSpPr>
          <p:nvPr>
            <p:ph type="sldNum" sz="quarter" idx="4"/>
          </p:nvPr>
        </p:nvSpPr>
        <p:spPr bwMode="auto">
          <a:xfrm>
            <a:off x="6553200" y="632460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800" i="1">
                <a:solidFill>
                  <a:srgbClr val="FFFFFF"/>
                </a:solidFill>
                <a:cs typeface="+mn-cs"/>
              </a:defRPr>
            </a:lvl1pPr>
          </a:lstStyle>
          <a:p>
            <a:pPr>
              <a:defRPr/>
            </a:pPr>
            <a:fld id="{386F3618-F39A-A744-8B5C-3CE44C9D2509}" type="slidenum">
              <a:rPr lang="fr-FR" altLang="zh-CN"/>
              <a:pPr>
                <a:defRPr/>
              </a:pPr>
              <a:t>‹#›</a:t>
            </a:fld>
            <a:endParaRPr lang="fr-FR" altLang="zh-CN"/>
          </a:p>
        </p:txBody>
      </p:sp>
      <p:sp>
        <p:nvSpPr>
          <p:cNvPr id="5" name="Rectangle 4"/>
          <p:cNvSpPr/>
          <p:nvPr userDrawn="1"/>
        </p:nvSpPr>
        <p:spPr>
          <a:xfrm>
            <a:off x="0" y="6303963"/>
            <a:ext cx="9144000" cy="241300"/>
          </a:xfrm>
          <a:prstGeom prst="rect">
            <a:avLst/>
          </a:prstGeom>
          <a:solidFill>
            <a:srgbClr val="6AA5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rgbClr val="FFFFFF"/>
              </a:solidFill>
            </a:endParaRPr>
          </a:p>
        </p:txBody>
      </p:sp>
    </p:spTree>
  </p:cSld>
  <p:clrMap bg1="lt1" tx1="dk1" bg2="lt2" tx2="dk2" accent1="accent1" accent2="accent2" accent3="accent3" accent4="accent4" accent5="accent5" accent6="accent6" hlink="hlink" folHlink="folHlink"/>
  <p:sldLayoutIdLst>
    <p:sldLayoutId id="2147484055" r:id="rId1"/>
    <p:sldLayoutId id="214748406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age 10" descr="Fond-vertMG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re 1"/>
          <p:cNvSpPr txBox="1">
            <a:spLocks/>
          </p:cNvSpPr>
          <p:nvPr/>
        </p:nvSpPr>
        <p:spPr bwMode="auto">
          <a:xfrm>
            <a:off x="3878263" y="4733925"/>
            <a:ext cx="49593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defTabSz="684213">
              <a:spcBef>
                <a:spcPct val="20000"/>
              </a:spcBef>
              <a:buChar char="•"/>
              <a:defRPr sz="3200">
                <a:solidFill>
                  <a:schemeClr val="tx1"/>
                </a:solidFill>
                <a:latin typeface="Arial" charset="0"/>
                <a:ea typeface="ＭＳ Ｐゴシック" charset="-128"/>
                <a:cs typeface="ＭＳ Ｐゴシック" charset="-128"/>
              </a:defRPr>
            </a:lvl1pPr>
            <a:lvl2pPr marL="742950" indent="-285750" defTabSz="684213">
              <a:spcBef>
                <a:spcPct val="20000"/>
              </a:spcBef>
              <a:buChar char="–"/>
              <a:defRPr sz="2800">
                <a:solidFill>
                  <a:schemeClr val="tx1"/>
                </a:solidFill>
                <a:latin typeface="Arial" charset="0"/>
                <a:ea typeface="ＭＳ Ｐゴシック" charset="-128"/>
                <a:cs typeface="ＭＳ Ｐゴシック" charset="-128"/>
              </a:defRPr>
            </a:lvl2pPr>
            <a:lvl3pPr marL="1143000" indent="-228600" defTabSz="684213">
              <a:spcBef>
                <a:spcPct val="20000"/>
              </a:spcBef>
              <a:buChar char="•"/>
              <a:defRPr sz="2400">
                <a:solidFill>
                  <a:schemeClr val="tx1"/>
                </a:solidFill>
                <a:latin typeface="Arial" charset="0"/>
                <a:ea typeface="ＭＳ Ｐゴシック" charset="-128"/>
                <a:cs typeface="ＭＳ Ｐゴシック" charset="-128"/>
              </a:defRPr>
            </a:lvl3pPr>
            <a:lvl4pPr marL="1600200" indent="-228600" defTabSz="684213">
              <a:spcBef>
                <a:spcPct val="20000"/>
              </a:spcBef>
              <a:buChar char="–"/>
              <a:defRPr sz="2000">
                <a:solidFill>
                  <a:schemeClr val="tx1"/>
                </a:solidFill>
                <a:latin typeface="Arial" charset="0"/>
                <a:ea typeface="ＭＳ Ｐゴシック" charset="-128"/>
                <a:cs typeface="ＭＳ Ｐゴシック" charset="-128"/>
              </a:defRPr>
            </a:lvl4pPr>
            <a:lvl5pPr marL="2057400" indent="-228600" defTabSz="684213">
              <a:spcBef>
                <a:spcPct val="20000"/>
              </a:spcBef>
              <a:buChar char="»"/>
              <a:defRPr sz="2000">
                <a:solidFill>
                  <a:schemeClr val="tx1"/>
                </a:solidFill>
                <a:latin typeface="Arial" charset="0"/>
                <a:ea typeface="ＭＳ Ｐゴシック" charset="-128"/>
                <a:cs typeface="ＭＳ Ｐゴシック" charset="-128"/>
              </a:defRPr>
            </a:lvl5pPr>
            <a:lvl6pPr marL="25146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r">
              <a:lnSpc>
                <a:spcPct val="90000"/>
              </a:lnSpc>
              <a:spcBef>
                <a:spcPct val="0"/>
              </a:spcBef>
              <a:buNone/>
            </a:pPr>
            <a:r>
              <a:rPr lang="zh-CN" altLang="en-US" sz="2400" dirty="0">
                <a:solidFill>
                  <a:schemeClr val="bg1"/>
                </a:solidFill>
                <a:latin typeface="Microsoft YaHei" charset="-122"/>
                <a:ea typeface="Microsoft YaHei" charset="-122"/>
                <a:cs typeface="Microsoft YaHei" charset="-122"/>
              </a:rPr>
              <a:t>相互保险和长护险国际经验</a:t>
            </a:r>
            <a:endParaRPr lang="en-US" altLang="zh-CN" sz="2400" dirty="0">
              <a:solidFill>
                <a:schemeClr val="bg1"/>
              </a:solidFill>
              <a:latin typeface="Microsoft YaHei" charset="-122"/>
              <a:ea typeface="Microsoft YaHei" charset="-122"/>
              <a:cs typeface="Microsoft YaHei" charset="-122"/>
            </a:endParaRPr>
          </a:p>
          <a:p>
            <a:pPr algn="r">
              <a:lnSpc>
                <a:spcPct val="90000"/>
              </a:lnSpc>
              <a:spcBef>
                <a:spcPct val="0"/>
              </a:spcBef>
              <a:buNone/>
            </a:pPr>
            <a:r>
              <a:rPr lang="en-US" altLang="zh-CN" sz="2400" dirty="0">
                <a:solidFill>
                  <a:schemeClr val="bg1"/>
                </a:solidFill>
                <a:latin typeface="Microsoft YaHei" charset="-122"/>
                <a:ea typeface="Microsoft YaHei" charset="-122"/>
                <a:cs typeface="Microsoft YaHei" charset="-122"/>
              </a:rPr>
              <a:t>——</a:t>
            </a:r>
            <a:r>
              <a:rPr lang="zh-CN" altLang="en-US" sz="2400" dirty="0">
                <a:solidFill>
                  <a:schemeClr val="bg1"/>
                </a:solidFill>
                <a:latin typeface="Microsoft YaHei" charset="-122"/>
                <a:ea typeface="Microsoft YaHei" charset="-122"/>
                <a:cs typeface="Microsoft YaHei" charset="-122"/>
              </a:rPr>
              <a:t>法国</a:t>
            </a:r>
            <a:r>
              <a:rPr lang="fr-FR" altLang="zh-CN" sz="2400" dirty="0">
                <a:solidFill>
                  <a:schemeClr val="bg1"/>
                </a:solidFill>
                <a:latin typeface="Microsoft YaHei" charset="-122"/>
                <a:ea typeface="Microsoft YaHei" charset="-122"/>
                <a:cs typeface="Microsoft YaHei" charset="-122"/>
              </a:rPr>
              <a:t>MGE</a:t>
            </a:r>
            <a:r>
              <a:rPr lang="en-US" altLang="zh-CN" sz="2400" dirty="0">
                <a:solidFill>
                  <a:schemeClr val="bg1"/>
                </a:solidFill>
                <a:latin typeface="Microsoft YaHei" charset="-122"/>
                <a:ea typeface="Microsoft YaHei" charset="-122"/>
                <a:cs typeface="Microsoft YaHei" charset="-122"/>
              </a:rPr>
              <a:t>N</a:t>
            </a:r>
          </a:p>
          <a:p>
            <a:pPr algn="r">
              <a:lnSpc>
                <a:spcPct val="90000"/>
              </a:lnSpc>
              <a:spcBef>
                <a:spcPct val="0"/>
              </a:spcBef>
              <a:buNone/>
            </a:pPr>
            <a:endParaRPr lang="en-US" altLang="zh-CN" sz="1600" dirty="0">
              <a:solidFill>
                <a:schemeClr val="bg1"/>
              </a:solidFill>
              <a:latin typeface="Microsoft YaHei" charset="-122"/>
              <a:ea typeface="Microsoft YaHei" charset="-122"/>
              <a:cs typeface="Microsoft YaHei" charset="-122"/>
            </a:endParaRPr>
          </a:p>
          <a:p>
            <a:pPr algn="r">
              <a:lnSpc>
                <a:spcPct val="90000"/>
              </a:lnSpc>
              <a:spcBef>
                <a:spcPct val="0"/>
              </a:spcBef>
              <a:buNone/>
            </a:pPr>
            <a:r>
              <a:rPr lang="zh-CN" altLang="en-US" sz="1600" dirty="0">
                <a:solidFill>
                  <a:schemeClr val="bg1"/>
                </a:solidFill>
                <a:latin typeface="Microsoft YaHei" charset="-122"/>
                <a:ea typeface="Microsoft YaHei" charset="-122"/>
                <a:cs typeface="Microsoft YaHei" charset="-122"/>
              </a:rPr>
              <a:t>成都长期护理相互保险项目研讨会</a:t>
            </a:r>
            <a:endParaRPr lang="en-US" altLang="zh-CN" sz="1600" dirty="0">
              <a:solidFill>
                <a:schemeClr val="bg1"/>
              </a:solidFill>
              <a:latin typeface="Microsoft YaHei" charset="-122"/>
              <a:ea typeface="Microsoft YaHei" charset="-122"/>
              <a:cs typeface="Microsoft YaHei" charset="-122"/>
            </a:endParaRPr>
          </a:p>
          <a:p>
            <a:pPr algn="r">
              <a:lnSpc>
                <a:spcPct val="90000"/>
              </a:lnSpc>
              <a:spcBef>
                <a:spcPct val="0"/>
              </a:spcBef>
              <a:buFontTx/>
              <a:buNone/>
            </a:pPr>
            <a:endParaRPr lang="fr-FR" altLang="zh-CN" sz="2400" dirty="0">
              <a:solidFill>
                <a:schemeClr val="bg1"/>
              </a:solidFill>
              <a:latin typeface="Microsoft YaHei" charset="-122"/>
              <a:ea typeface="Microsoft YaHei" charset="-122"/>
              <a:cs typeface="Microsoft YaHei" charset="-122"/>
            </a:endParaRPr>
          </a:p>
        </p:txBody>
      </p:sp>
      <p:sp>
        <p:nvSpPr>
          <p:cNvPr id="18437" name="Sous-titre 2"/>
          <p:cNvSpPr txBox="1">
            <a:spLocks/>
          </p:cNvSpPr>
          <p:nvPr/>
        </p:nvSpPr>
        <p:spPr bwMode="auto">
          <a:xfrm>
            <a:off x="3878263" y="5819775"/>
            <a:ext cx="49593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r" eaLnBrk="1" hangingPunct="1">
              <a:lnSpc>
                <a:spcPct val="80000"/>
              </a:lnSpc>
              <a:spcBef>
                <a:spcPct val="0"/>
              </a:spcBef>
              <a:buFontTx/>
              <a:buNone/>
            </a:pPr>
            <a:endParaRPr lang="fr-FR" altLang="zh-CN" sz="1200" b="1" dirty="0">
              <a:solidFill>
                <a:srgbClr val="D9D9D9"/>
              </a:solidFill>
            </a:endParaRPr>
          </a:p>
          <a:p>
            <a:pPr algn="r" eaLnBrk="1" hangingPunct="1">
              <a:lnSpc>
                <a:spcPct val="80000"/>
              </a:lnSpc>
              <a:spcBef>
                <a:spcPct val="0"/>
              </a:spcBef>
              <a:buFontTx/>
              <a:buNone/>
            </a:pPr>
            <a:r>
              <a:rPr lang="en-US" altLang="zh-CN" sz="1600" dirty="0">
                <a:solidFill>
                  <a:schemeClr val="bg1"/>
                </a:solidFill>
                <a:latin typeface="Microsoft YaHei" charset="-122"/>
                <a:ea typeface="Microsoft YaHei" charset="-122"/>
                <a:cs typeface="Microsoft YaHei" charset="-122"/>
              </a:rPr>
              <a:t>2017</a:t>
            </a:r>
            <a:r>
              <a:rPr lang="zh-CN" altLang="en-US" sz="1600" dirty="0">
                <a:solidFill>
                  <a:schemeClr val="bg1"/>
                </a:solidFill>
                <a:latin typeface="Microsoft YaHei" charset="-122"/>
                <a:ea typeface="Microsoft YaHei" charset="-122"/>
                <a:cs typeface="Microsoft YaHei" charset="-122"/>
              </a:rPr>
              <a:t>年</a:t>
            </a:r>
            <a:r>
              <a:rPr lang="en-US" altLang="zh-CN" sz="1600" dirty="0">
                <a:solidFill>
                  <a:schemeClr val="bg1"/>
                </a:solidFill>
                <a:latin typeface="Microsoft YaHei" charset="-122"/>
                <a:ea typeface="Microsoft YaHei" charset="-122"/>
                <a:cs typeface="Microsoft YaHei" charset="-122"/>
              </a:rPr>
              <a:t>9</a:t>
            </a:r>
            <a:r>
              <a:rPr lang="zh-CN" altLang="en-US" sz="1600" dirty="0" smtClean="0">
                <a:solidFill>
                  <a:schemeClr val="bg1"/>
                </a:solidFill>
                <a:latin typeface="Microsoft YaHei" charset="-122"/>
                <a:ea typeface="Microsoft YaHei" charset="-122"/>
                <a:cs typeface="Microsoft YaHei" charset="-122"/>
              </a:rPr>
              <a:t>月</a:t>
            </a:r>
            <a:r>
              <a:rPr lang="en-US" altLang="zh-CN" sz="1600" dirty="0" smtClean="0">
                <a:solidFill>
                  <a:schemeClr val="bg1"/>
                </a:solidFill>
                <a:latin typeface="Microsoft YaHei" charset="-122"/>
                <a:ea typeface="Microsoft YaHei" charset="-122"/>
                <a:cs typeface="Microsoft YaHei" charset="-122"/>
              </a:rPr>
              <a:t>13</a:t>
            </a:r>
            <a:r>
              <a:rPr lang="zh-CN" altLang="en-US" sz="1600" dirty="0" smtClean="0">
                <a:solidFill>
                  <a:schemeClr val="bg1"/>
                </a:solidFill>
                <a:latin typeface="Microsoft YaHei" charset="-122"/>
                <a:ea typeface="Microsoft YaHei" charset="-122"/>
                <a:cs typeface="Microsoft YaHei" charset="-122"/>
              </a:rPr>
              <a:t>日  巴黎</a:t>
            </a:r>
            <a:endParaRPr lang="fr-FR" altLang="zh-CN" sz="1600" dirty="0">
              <a:solidFill>
                <a:schemeClr val="bg1"/>
              </a:solidFill>
              <a:latin typeface="Microsoft YaHei" charset="-122"/>
              <a:ea typeface="Microsoft YaHei" charset="-122"/>
              <a:cs typeface="Microsoft YaHei" charset="-122"/>
            </a:endParaRPr>
          </a:p>
        </p:txBody>
      </p:sp>
      <p:pic>
        <p:nvPicPr>
          <p:cNvPr id="18435" name="Image 11" descr="logoMGEN-BLAN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 y="0"/>
            <a:ext cx="4084320" cy="408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a:spLocks noChangeArrowheads="1"/>
          </p:cNvSpPr>
          <p:nvPr/>
        </p:nvSpPr>
        <p:spPr bwMode="auto">
          <a:xfrm>
            <a:off x="1079285" y="249749"/>
            <a:ext cx="7188217" cy="761107"/>
          </a:xfrm>
          <a:prstGeom prst="rect">
            <a:avLst/>
          </a:prstGeom>
          <a:noFill/>
          <a:ln>
            <a:noFill/>
          </a:ln>
          <a:extLst/>
        </p:spPr>
        <p:txBody>
          <a:bodyPr/>
          <a:lstStyle>
            <a:lvl1pPr>
              <a:defRPr sz="4200">
                <a:solidFill>
                  <a:srgbClr val="FFFFFF"/>
                </a:solidFill>
                <a:latin typeface="GillSans" charset="0"/>
                <a:ea typeface="ヒラギノ角ゴ ProN W3" charset="-128"/>
                <a:cs typeface="ヒラギノ角ゴ ProN W3" charset="-128"/>
                <a:sym typeface="GillSans" charset="0"/>
              </a:defRPr>
            </a:lvl1pPr>
            <a:lvl2pPr marL="742950" indent="-285750">
              <a:defRPr sz="4200">
                <a:solidFill>
                  <a:srgbClr val="FFFFFF"/>
                </a:solidFill>
                <a:latin typeface="GillSans" charset="0"/>
                <a:ea typeface="ヒラギノ角ゴ ProN W3" charset="-128"/>
                <a:cs typeface="ヒラギノ角ゴ ProN W3" charset="-128"/>
                <a:sym typeface="GillSans" charset="0"/>
              </a:defRPr>
            </a:lvl2pPr>
            <a:lvl3pPr marL="1143000" indent="-228600">
              <a:defRPr sz="4200">
                <a:solidFill>
                  <a:srgbClr val="FFFFFF"/>
                </a:solidFill>
                <a:latin typeface="GillSans" charset="0"/>
                <a:ea typeface="ヒラギノ角ゴ ProN W3" charset="-128"/>
                <a:cs typeface="ヒラギノ角ゴ ProN W3" charset="-128"/>
                <a:sym typeface="GillSans" charset="0"/>
              </a:defRPr>
            </a:lvl3pPr>
            <a:lvl4pPr marL="1600200" indent="-228600">
              <a:defRPr sz="4200">
                <a:solidFill>
                  <a:srgbClr val="FFFFFF"/>
                </a:solidFill>
                <a:latin typeface="GillSans" charset="0"/>
                <a:ea typeface="ヒラギノ角ゴ ProN W3" charset="-128"/>
                <a:cs typeface="ヒラギノ角ゴ ProN W3" charset="-128"/>
                <a:sym typeface="GillSans" charset="0"/>
              </a:defRPr>
            </a:lvl4pPr>
            <a:lvl5pPr marL="2057400" indent="-228600">
              <a:defRPr sz="4200">
                <a:solidFill>
                  <a:srgbClr val="FFFFFF"/>
                </a:solidFill>
                <a:latin typeface="GillSans" charset="0"/>
                <a:ea typeface="ヒラギノ角ゴ ProN W3" charset="-128"/>
                <a:cs typeface="ヒラギノ角ゴ ProN W3" charset="-128"/>
                <a:sym typeface="GillSans" charset="0"/>
              </a:defRPr>
            </a:lvl5pPr>
            <a:lvl6pPr marL="25146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6pPr>
            <a:lvl7pPr marL="29718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7pPr>
            <a:lvl8pPr marL="34290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8pPr>
            <a:lvl9pPr marL="38862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9pPr>
          </a:lstStyle>
          <a:p>
            <a:pPr algn="ctr"/>
            <a:r>
              <a:rPr lang="en-US" altLang="zh-CN" sz="2800" dirty="0">
                <a:solidFill>
                  <a:srgbClr val="002060"/>
                </a:solidFill>
                <a:latin typeface="Microsoft YaHei" charset="-122"/>
                <a:ea typeface="Microsoft YaHei" charset="-122"/>
                <a:cs typeface="Microsoft YaHei" charset="-122"/>
              </a:rPr>
              <a:t>MGEN</a:t>
            </a:r>
            <a:r>
              <a:rPr lang="zh-CN" altLang="en-US" sz="2800" dirty="0">
                <a:solidFill>
                  <a:srgbClr val="002060"/>
                </a:solidFill>
                <a:latin typeface="Microsoft YaHei" charset="-122"/>
                <a:ea typeface="Microsoft YaHei" charset="-122"/>
                <a:cs typeface="Microsoft YaHei" charset="-122"/>
              </a:rPr>
              <a:t>的可持续发展（四）</a:t>
            </a:r>
          </a:p>
          <a:p>
            <a:pPr algn="ctr"/>
            <a:r>
              <a:rPr lang="zh-CN" altLang="fr-FR" sz="2800" dirty="0">
                <a:solidFill>
                  <a:srgbClr val="002060"/>
                </a:solidFill>
                <a:latin typeface="Microsoft YaHei" charset="-122"/>
                <a:ea typeface="Microsoft YaHei" charset="-122"/>
                <a:cs typeface="Microsoft YaHei" charset="-122"/>
              </a:rPr>
              <a:t>  </a:t>
            </a:r>
            <a:endParaRPr lang="fr-CA" altLang="fr-FR" sz="2800" dirty="0">
              <a:solidFill>
                <a:srgbClr val="002060"/>
              </a:solidFill>
              <a:latin typeface="Microsoft YaHei" charset="-122"/>
              <a:ea typeface="Microsoft YaHei" charset="-122"/>
              <a:cs typeface="Microsoft YaHei" charset="-122"/>
            </a:endParaRPr>
          </a:p>
        </p:txBody>
      </p:sp>
      <p:sp>
        <p:nvSpPr>
          <p:cNvPr id="12" name="Rectangle 3"/>
          <p:cNvSpPr txBox="1">
            <a:spLocks noChangeArrowheads="1"/>
          </p:cNvSpPr>
          <p:nvPr/>
        </p:nvSpPr>
        <p:spPr bwMode="auto">
          <a:xfrm>
            <a:off x="1973882" y="1010856"/>
            <a:ext cx="6293620" cy="539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150000"/>
              </a:lnSpc>
              <a:spcBef>
                <a:spcPts val="0"/>
              </a:spcBef>
              <a:buFontTx/>
              <a:buNone/>
              <a:tabLst>
                <a:tab pos="6548438" algn="l"/>
              </a:tabLst>
            </a:pPr>
            <a:r>
              <a:rPr lang="zh-CN" altLang="en-US" sz="1600" kern="0" dirty="0">
                <a:latin typeface="Microsoft YaHei" charset="-122"/>
                <a:ea typeface="Microsoft YaHei" charset="-122"/>
                <a:cs typeface="Microsoft YaHei" charset="-122"/>
              </a:rPr>
              <a:t>与社保的衔接和对社保的补充：</a:t>
            </a:r>
            <a:endParaRPr lang="en-US" altLang="zh-CN" sz="1600" kern="0" dirty="0">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400" kern="0" dirty="0">
                <a:solidFill>
                  <a:srgbClr val="002060"/>
                </a:solidFill>
                <a:latin typeface="Microsoft YaHei" charset="-122"/>
                <a:ea typeface="Microsoft YaHei" charset="-122"/>
                <a:cs typeface="Microsoft YaHei" charset="-122"/>
              </a:rPr>
              <a:t>互助共济的共同出发点</a:t>
            </a: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400" kern="0" dirty="0">
                <a:solidFill>
                  <a:srgbClr val="002060"/>
                </a:solidFill>
                <a:latin typeface="Microsoft YaHei" charset="-122"/>
                <a:ea typeface="Microsoft YaHei" charset="-122"/>
                <a:cs typeface="Microsoft YaHei" charset="-122"/>
              </a:rPr>
              <a:t>面向广大群体的非营利性保障</a:t>
            </a: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400" kern="0" dirty="0">
                <a:solidFill>
                  <a:srgbClr val="002060"/>
                </a:solidFill>
                <a:latin typeface="Microsoft YaHei" charset="-122"/>
                <a:ea typeface="Microsoft YaHei" charset="-122"/>
                <a:cs typeface="Microsoft YaHei" charset="-122"/>
              </a:rPr>
              <a:t>社会责任的承担</a:t>
            </a: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endParaRPr lang="en-US" altLang="zh-CN" sz="16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None/>
              <a:tabLst>
                <a:tab pos="6548438" algn="l"/>
              </a:tabLst>
            </a:pPr>
            <a:r>
              <a:rPr lang="zh-CN" altLang="en-US" sz="1600" kern="0" dirty="0">
                <a:latin typeface="Microsoft YaHei" charset="-122"/>
                <a:ea typeface="Microsoft YaHei" charset="-122"/>
                <a:cs typeface="Microsoft YaHei" charset="-122"/>
              </a:rPr>
              <a:t>疾病预防和健康管理：</a:t>
            </a:r>
            <a:endParaRPr lang="en-US" altLang="zh-CN" sz="1600" kern="0" dirty="0">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400" kern="0" dirty="0">
                <a:solidFill>
                  <a:srgbClr val="002060"/>
                </a:solidFill>
                <a:latin typeface="Microsoft YaHei" charset="-122"/>
                <a:ea typeface="Microsoft YaHei" charset="-122"/>
                <a:cs typeface="Microsoft YaHei" charset="-122"/>
              </a:rPr>
              <a:t>是保障而不仅是保险</a:t>
            </a: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400" kern="0" dirty="0">
                <a:solidFill>
                  <a:srgbClr val="002060"/>
                </a:solidFill>
                <a:latin typeface="Microsoft YaHei" charset="-122"/>
                <a:ea typeface="Microsoft YaHei" charset="-122"/>
                <a:cs typeface="Microsoft YaHei" charset="-122"/>
              </a:rPr>
              <a:t>减少风险发生和赔付</a:t>
            </a: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400" kern="0" dirty="0">
                <a:solidFill>
                  <a:srgbClr val="002060"/>
                </a:solidFill>
                <a:latin typeface="Microsoft YaHei" charset="-122"/>
                <a:ea typeface="Microsoft YaHei" charset="-122"/>
                <a:cs typeface="Microsoft YaHei" charset="-122"/>
              </a:rPr>
              <a:t>提高会员健康福祉</a:t>
            </a: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endParaRPr lang="en-US" altLang="fr-FR" sz="16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None/>
              <a:tabLst>
                <a:tab pos="6548438" algn="l"/>
              </a:tabLst>
            </a:pPr>
            <a:r>
              <a:rPr lang="zh-CN" altLang="en-US" sz="1600" kern="0" dirty="0">
                <a:latin typeface="Microsoft YaHei" charset="-122"/>
                <a:ea typeface="Microsoft YaHei" charset="-122"/>
                <a:cs typeface="Microsoft YaHei" charset="-122"/>
              </a:rPr>
              <a:t>会员的组织和教育：</a:t>
            </a:r>
            <a:endParaRPr lang="en-US" altLang="zh-CN" sz="1600" kern="0" dirty="0">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400" kern="0" dirty="0">
                <a:solidFill>
                  <a:srgbClr val="002060"/>
                </a:solidFill>
                <a:latin typeface="Microsoft YaHei" charset="-122"/>
                <a:ea typeface="Microsoft YaHei" charset="-122"/>
                <a:cs typeface="Microsoft YaHei" charset="-122"/>
              </a:rPr>
              <a:t>上下互动的沟通和决策机制</a:t>
            </a: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400" kern="0" dirty="0">
                <a:solidFill>
                  <a:srgbClr val="002060"/>
                </a:solidFill>
                <a:latin typeface="Microsoft YaHei" charset="-122"/>
                <a:ea typeface="Microsoft YaHei" charset="-122"/>
                <a:cs typeface="Microsoft YaHei" charset="-122"/>
              </a:rPr>
              <a:t>会员社群生活</a:t>
            </a: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400" kern="0" dirty="0">
                <a:solidFill>
                  <a:srgbClr val="002060"/>
                </a:solidFill>
                <a:latin typeface="Microsoft YaHei" charset="-122"/>
                <a:ea typeface="Microsoft YaHei" charset="-122"/>
                <a:cs typeface="Microsoft YaHei" charset="-122"/>
              </a:rPr>
              <a:t>长期信任关系的建立</a:t>
            </a: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400" kern="0" dirty="0">
                <a:solidFill>
                  <a:srgbClr val="002060"/>
                </a:solidFill>
                <a:latin typeface="Microsoft YaHei" charset="-122"/>
                <a:ea typeface="Microsoft YaHei" charset="-122"/>
                <a:cs typeface="Microsoft YaHei" charset="-122"/>
              </a:rPr>
              <a:t>会员责任：对机构的治理参与责任和对自己及家庭的健康责任</a:t>
            </a: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endParaRPr lang="en-US" altLang="zh-CN"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endParaRPr lang="en-US" altLang="fr-FR" sz="1400" kern="0" dirty="0">
              <a:solidFill>
                <a:srgbClr val="002060"/>
              </a:solidFill>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endParaRPr lang="fr-FR" altLang="fr-FR" sz="1400" kern="0" dirty="0">
              <a:solidFill>
                <a:srgbClr val="002060"/>
              </a:solidFill>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4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4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4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4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400" kern="0" dirty="0">
              <a:latin typeface="Microsoft YaHei" charset="-122"/>
              <a:ea typeface="Microsoft YaHei" charset="-122"/>
              <a:cs typeface="Microsoft YaHei" charset="-122"/>
            </a:endParaRPr>
          </a:p>
          <a:p>
            <a:pPr algn="ctr" eaLnBrk="1" hangingPunct="1">
              <a:spcBef>
                <a:spcPct val="0"/>
              </a:spcBef>
              <a:buFontTx/>
              <a:buNone/>
              <a:tabLst>
                <a:tab pos="6548438" algn="l"/>
              </a:tabLst>
            </a:pPr>
            <a:endParaRPr lang="fr-FR" altLang="fr-FR" sz="1400" kern="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96595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 10" descr="Fond-vertMG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ChangeArrowheads="1"/>
          </p:cNvSpPr>
          <p:nvPr/>
        </p:nvSpPr>
        <p:spPr bwMode="auto">
          <a:xfrm>
            <a:off x="717550" y="4305300"/>
            <a:ext cx="8426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8925" indent="-288925" defTabSz="684213">
              <a:spcBef>
                <a:spcPct val="20000"/>
              </a:spcBef>
              <a:buChar char="•"/>
              <a:defRPr sz="3200">
                <a:solidFill>
                  <a:schemeClr val="tx1"/>
                </a:solidFill>
                <a:latin typeface="Arial" charset="0"/>
                <a:ea typeface="ＭＳ Ｐゴシック" charset="-128"/>
                <a:cs typeface="ＭＳ Ｐゴシック" charset="-128"/>
              </a:defRPr>
            </a:lvl1pPr>
            <a:lvl2pPr marL="742950" indent="-285750" defTabSz="684213">
              <a:spcBef>
                <a:spcPct val="20000"/>
              </a:spcBef>
              <a:buChar char="–"/>
              <a:defRPr sz="2800">
                <a:solidFill>
                  <a:schemeClr val="tx1"/>
                </a:solidFill>
                <a:latin typeface="Arial" charset="0"/>
                <a:ea typeface="ＭＳ Ｐゴシック" charset="-128"/>
                <a:cs typeface="ＭＳ Ｐゴシック" charset="-128"/>
              </a:defRPr>
            </a:lvl2pPr>
            <a:lvl3pPr marL="1143000" indent="-228600" defTabSz="684213">
              <a:spcBef>
                <a:spcPct val="20000"/>
              </a:spcBef>
              <a:buChar char="•"/>
              <a:defRPr sz="2400">
                <a:solidFill>
                  <a:schemeClr val="tx1"/>
                </a:solidFill>
                <a:latin typeface="Arial" charset="0"/>
                <a:ea typeface="ＭＳ Ｐゴシック" charset="-128"/>
                <a:cs typeface="ＭＳ Ｐゴシック" charset="-128"/>
              </a:defRPr>
            </a:lvl3pPr>
            <a:lvl4pPr marL="1600200" indent="-228600" defTabSz="684213">
              <a:spcBef>
                <a:spcPct val="20000"/>
              </a:spcBef>
              <a:buChar char="–"/>
              <a:defRPr sz="2000">
                <a:solidFill>
                  <a:schemeClr val="tx1"/>
                </a:solidFill>
                <a:latin typeface="Arial" charset="0"/>
                <a:ea typeface="ＭＳ Ｐゴシック" charset="-128"/>
                <a:cs typeface="ＭＳ Ｐゴシック" charset="-128"/>
              </a:defRPr>
            </a:lvl4pPr>
            <a:lvl5pPr marL="2057400" indent="-228600" defTabSz="684213">
              <a:spcBef>
                <a:spcPct val="20000"/>
              </a:spcBef>
              <a:buChar char="»"/>
              <a:defRPr sz="2000">
                <a:solidFill>
                  <a:schemeClr val="tx1"/>
                </a:solidFill>
                <a:latin typeface="Arial" charset="0"/>
                <a:ea typeface="ＭＳ Ｐゴシック" charset="-128"/>
                <a:cs typeface="ＭＳ Ｐゴシック" charset="-128"/>
              </a:defRPr>
            </a:lvl5pPr>
            <a:lvl6pPr marL="25146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r" eaLnBrk="1" hangingPunct="1">
              <a:spcBef>
                <a:spcPct val="0"/>
              </a:spcBef>
              <a:buFontTx/>
              <a:buNone/>
            </a:pPr>
            <a:r>
              <a:rPr lang="fr-FR" altLang="zh-CN" sz="2800" b="1" dirty="0">
                <a:solidFill>
                  <a:schemeClr val="bg1"/>
                </a:solidFill>
                <a:latin typeface="Microsoft YaHei" charset="-122"/>
                <a:ea typeface="Microsoft YaHei" charset="-122"/>
                <a:cs typeface="Microsoft YaHei" charset="-122"/>
              </a:rPr>
              <a:t>2</a:t>
            </a:r>
            <a:r>
              <a:rPr lang="zh-CN" altLang="en-US" sz="2800" b="1" dirty="0">
                <a:solidFill>
                  <a:schemeClr val="bg1"/>
                </a:solidFill>
                <a:latin typeface="Microsoft YaHei" charset="-122"/>
                <a:ea typeface="Microsoft YaHei" charset="-122"/>
                <a:cs typeface="Microsoft YaHei" charset="-122"/>
              </a:rPr>
              <a:t>、 </a:t>
            </a:r>
            <a:r>
              <a:rPr lang="en-US" altLang="zh-CN" sz="2800" b="1" dirty="0">
                <a:solidFill>
                  <a:schemeClr val="bg1"/>
                </a:solidFill>
                <a:latin typeface="Microsoft YaHei" charset="-122"/>
                <a:ea typeface="Microsoft YaHei" charset="-122"/>
                <a:cs typeface="Microsoft YaHei" charset="-122"/>
              </a:rPr>
              <a:t>MGEN</a:t>
            </a:r>
            <a:r>
              <a:rPr lang="zh-CN" altLang="en-US" sz="2800" b="1" dirty="0">
                <a:solidFill>
                  <a:schemeClr val="bg1"/>
                </a:solidFill>
                <a:latin typeface="Microsoft YaHei" charset="-122"/>
                <a:ea typeface="Microsoft YaHei" charset="-122"/>
                <a:cs typeface="Microsoft YaHei" charset="-122"/>
              </a:rPr>
              <a:t>的长期护理险经验</a:t>
            </a:r>
            <a:endParaRPr lang="en-US" altLang="zh-CN" sz="2800" b="1" dirty="0">
              <a:solidFill>
                <a:schemeClr val="bg1"/>
              </a:solidFill>
              <a:latin typeface="Microsoft YaHei" charset="-122"/>
              <a:ea typeface="Microsoft YaHei" charset="-122"/>
              <a:cs typeface="Microsoft YaHei" charset="-122"/>
            </a:endParaRPr>
          </a:p>
        </p:txBody>
      </p:sp>
      <p:pic>
        <p:nvPicPr>
          <p:cNvPr id="20483" name="Image 11" descr="logoMGEN-BLAN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2313" y="0"/>
            <a:ext cx="3341687"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61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1"/>
          <p:cNvSpPr txBox="1">
            <a:spLocks noChangeArrowheads="1"/>
          </p:cNvSpPr>
          <p:nvPr/>
        </p:nvSpPr>
        <p:spPr bwMode="auto">
          <a:xfrm>
            <a:off x="491835" y="3709169"/>
            <a:ext cx="33383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r>
              <a:rPr lang="zh-CN" altLang="en-US" sz="1400" dirty="0">
                <a:solidFill>
                  <a:srgbClr val="C00000"/>
                </a:solidFill>
                <a:latin typeface="Microsoft YaHei" charset="-122"/>
                <a:ea typeface="Microsoft YaHei" charset="-122"/>
                <a:cs typeface="Microsoft YaHei" charset="-122"/>
              </a:rPr>
              <a:t>与个人退休金相比</a:t>
            </a:r>
            <a:endParaRPr lang="en-US" altLang="zh-CN" sz="1400" dirty="0">
              <a:solidFill>
                <a:srgbClr val="C00000"/>
              </a:solidFill>
              <a:latin typeface="Microsoft YaHei" charset="-122"/>
              <a:ea typeface="Microsoft YaHei" charset="-122"/>
              <a:cs typeface="Microsoft YaHei" charset="-122"/>
            </a:endParaRPr>
          </a:p>
          <a:p>
            <a:pPr eaLnBrk="1" hangingPunct="1">
              <a:spcBef>
                <a:spcPct val="0"/>
              </a:spcBef>
              <a:buFontTx/>
              <a:buNone/>
            </a:pPr>
            <a:r>
              <a:rPr lang="zh-CN" altLang="en-US" sz="1400" dirty="0">
                <a:solidFill>
                  <a:srgbClr val="C00000"/>
                </a:solidFill>
                <a:latin typeface="Microsoft YaHei" charset="-122"/>
                <a:ea typeface="Microsoft YaHei" charset="-122"/>
                <a:cs typeface="Microsoft YaHei" charset="-122"/>
              </a:rPr>
              <a:t>是一笔非常高昂的开销</a:t>
            </a:r>
            <a:endParaRPr lang="fr-FR" altLang="zh-CN" sz="1400" dirty="0">
              <a:solidFill>
                <a:srgbClr val="FF0000"/>
              </a:solidFill>
              <a:latin typeface="Microsoft YaHei" charset="-122"/>
              <a:ea typeface="Microsoft YaHei" charset="-122"/>
              <a:cs typeface="Microsoft YaHei" charset="-122"/>
            </a:endParaRPr>
          </a:p>
        </p:txBody>
      </p:sp>
      <p:sp>
        <p:nvSpPr>
          <p:cNvPr id="24577" name="Espace réservé du numéro de diapositive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fld id="{010C3445-64C2-FF44-8288-CAA8A26D5F54}" type="slidenum">
              <a:rPr lang="fr-FR" altLang="fr-FR" sz="800">
                <a:solidFill>
                  <a:srgbClr val="FFFFFF"/>
                </a:solidFill>
              </a:rPr>
              <a:pPr>
                <a:spcBef>
                  <a:spcPct val="0"/>
                </a:spcBef>
                <a:buFontTx/>
                <a:buNone/>
              </a:pPr>
              <a:t>12</a:t>
            </a:fld>
            <a:endParaRPr lang="fr-FR" altLang="fr-FR" sz="800">
              <a:solidFill>
                <a:srgbClr val="FFFFFF"/>
              </a:solidFill>
            </a:endParaRPr>
          </a:p>
        </p:txBody>
      </p:sp>
      <p:sp>
        <p:nvSpPr>
          <p:cNvPr id="24578" name="Rectangle 2"/>
          <p:cNvSpPr>
            <a:spLocks noGrp="1" noChangeArrowheads="1"/>
          </p:cNvSpPr>
          <p:nvPr>
            <p:ph type="title"/>
          </p:nvPr>
        </p:nvSpPr>
        <p:spPr>
          <a:xfrm>
            <a:off x="152400" y="685800"/>
            <a:ext cx="8763000" cy="360362"/>
          </a:xfrm>
          <a:noFill/>
          <a:ln>
            <a:noFill/>
          </a:ln>
        </p:spPr>
        <p:txBody>
          <a:bodyPr/>
          <a:lstStyle/>
          <a:p>
            <a:r>
              <a:rPr lang="zh-CN" altLang="en-US" sz="2800" kern="1200" dirty="0">
                <a:solidFill>
                  <a:srgbClr val="002060"/>
                </a:solidFill>
                <a:latin typeface="Microsoft YaHei" charset="-122"/>
                <a:ea typeface="Microsoft YaHei" charset="-122"/>
                <a:cs typeface="Microsoft YaHei" charset="-122"/>
              </a:rPr>
              <a:t>法国的公共长期护理制度面临的挑战</a:t>
            </a:r>
            <a:endParaRPr lang="fr-FR" altLang="fr-FR" sz="2800" kern="1200" dirty="0">
              <a:solidFill>
                <a:srgbClr val="002060"/>
              </a:solidFill>
              <a:latin typeface="Microsoft YaHei" charset="-122"/>
              <a:ea typeface="Microsoft YaHei" charset="-122"/>
              <a:cs typeface="Microsoft YaHei" charset="-122"/>
            </a:endParaRPr>
          </a:p>
        </p:txBody>
      </p:sp>
      <p:sp>
        <p:nvSpPr>
          <p:cNvPr id="3" name="文本框 2"/>
          <p:cNvSpPr txBox="1"/>
          <p:nvPr/>
        </p:nvSpPr>
        <p:spPr>
          <a:xfrm flipH="1">
            <a:off x="930565" y="1433728"/>
            <a:ext cx="7206670" cy="1077218"/>
          </a:xfrm>
          <a:prstGeom prst="rect">
            <a:avLst/>
          </a:prstGeom>
          <a:noFill/>
        </p:spPr>
        <p:txBody>
          <a:bodyPr wrap="square" rtlCol="0">
            <a:spAutoFit/>
          </a:bodyPr>
          <a:lstStyle/>
          <a:p>
            <a:r>
              <a:rPr kumimoji="1" lang="en-US" altLang="zh-CN" sz="1600" dirty="0">
                <a:solidFill>
                  <a:srgbClr val="008000"/>
                </a:solidFill>
                <a:latin typeface="Microsoft YaHei" charset="-122"/>
                <a:ea typeface="Microsoft YaHei" charset="-122"/>
                <a:cs typeface="Microsoft YaHei" charset="-122"/>
              </a:rPr>
              <a:t>2010</a:t>
            </a:r>
            <a:r>
              <a:rPr kumimoji="1" lang="zh-CN" altLang="en-US" sz="1600" dirty="0">
                <a:solidFill>
                  <a:srgbClr val="008000"/>
                </a:solidFill>
                <a:latin typeface="Microsoft YaHei" charset="-122"/>
                <a:ea typeface="Microsoft YaHei" charset="-122"/>
                <a:cs typeface="Microsoft YaHei" charset="-122"/>
              </a:rPr>
              <a:t>年，法国长期护理支出总额达</a:t>
            </a:r>
            <a:r>
              <a:rPr kumimoji="1" lang="en-US" altLang="zh-CN" sz="1600" dirty="0">
                <a:solidFill>
                  <a:srgbClr val="FF0000"/>
                </a:solidFill>
                <a:latin typeface="Microsoft YaHei" charset="-122"/>
                <a:ea typeface="Microsoft YaHei" charset="-122"/>
                <a:cs typeface="Microsoft YaHei" charset="-122"/>
              </a:rPr>
              <a:t>346</a:t>
            </a:r>
            <a:r>
              <a:rPr kumimoji="1" lang="zh-CN" altLang="en-US" sz="1600" dirty="0">
                <a:solidFill>
                  <a:srgbClr val="FF0000"/>
                </a:solidFill>
                <a:latin typeface="Microsoft YaHei" charset="-122"/>
                <a:ea typeface="Microsoft YaHei" charset="-122"/>
                <a:cs typeface="Microsoft YaHei" charset="-122"/>
              </a:rPr>
              <a:t>亿欧元</a:t>
            </a:r>
            <a:r>
              <a:rPr kumimoji="1" lang="zh-CN" altLang="en-US" sz="1600" dirty="0">
                <a:solidFill>
                  <a:srgbClr val="008000"/>
                </a:solidFill>
                <a:latin typeface="Microsoft YaHei" charset="-122"/>
                <a:ea typeface="Microsoft YaHei" charset="-122"/>
                <a:cs typeface="Microsoft YaHei" charset="-122"/>
              </a:rPr>
              <a:t>，即</a:t>
            </a:r>
            <a:r>
              <a:rPr kumimoji="1" lang="en-US" altLang="zh-CN" sz="1600" dirty="0">
                <a:solidFill>
                  <a:srgbClr val="FF0000"/>
                </a:solidFill>
                <a:latin typeface="Microsoft YaHei" charset="-122"/>
                <a:ea typeface="Microsoft YaHei" charset="-122"/>
                <a:cs typeface="Microsoft YaHei" charset="-122"/>
              </a:rPr>
              <a:t>1.8%GDP</a:t>
            </a:r>
          </a:p>
          <a:p>
            <a:endParaRPr kumimoji="1" lang="en-US" altLang="zh-CN" sz="1600" dirty="0">
              <a:solidFill>
                <a:srgbClr val="008000"/>
              </a:solidFill>
              <a:latin typeface="Microsoft YaHei" charset="-122"/>
              <a:ea typeface="Microsoft YaHei" charset="-122"/>
              <a:cs typeface="Microsoft YaHei" charset="-122"/>
            </a:endParaRPr>
          </a:p>
          <a:p>
            <a:r>
              <a:rPr kumimoji="1" lang="zh-CN" altLang="en-US" sz="1600" dirty="0">
                <a:solidFill>
                  <a:srgbClr val="008000"/>
                </a:solidFill>
                <a:latin typeface="Microsoft YaHei" charset="-122"/>
                <a:ea typeface="Microsoft YaHei" charset="-122"/>
                <a:cs typeface="Microsoft YaHei" charset="-122"/>
              </a:rPr>
              <a:t>公共财政承担</a:t>
            </a:r>
            <a:r>
              <a:rPr kumimoji="1" lang="en-US" altLang="zh-CN" sz="1600" dirty="0">
                <a:solidFill>
                  <a:srgbClr val="FF0000"/>
                </a:solidFill>
                <a:latin typeface="Microsoft YaHei" charset="-122"/>
                <a:ea typeface="Microsoft YaHei" charset="-122"/>
                <a:cs typeface="Microsoft YaHei" charset="-122"/>
              </a:rPr>
              <a:t>69%</a:t>
            </a:r>
            <a:r>
              <a:rPr kumimoji="1" lang="zh-CN" altLang="en-US" sz="1600" dirty="0">
                <a:solidFill>
                  <a:srgbClr val="008000"/>
                </a:solidFill>
                <a:latin typeface="Microsoft YaHei" charset="-122"/>
                <a:ea typeface="Microsoft YaHei" charset="-122"/>
                <a:cs typeface="Microsoft YaHei" charset="-122"/>
              </a:rPr>
              <a:t>：基本医保、</a:t>
            </a:r>
            <a:r>
              <a:rPr kumimoji="1" lang="en-US" altLang="zh-CN" sz="1600" dirty="0">
                <a:solidFill>
                  <a:srgbClr val="008000"/>
                </a:solidFill>
                <a:latin typeface="Microsoft YaHei" charset="-122"/>
                <a:ea typeface="Microsoft YaHei" charset="-122"/>
                <a:cs typeface="Microsoft YaHei" charset="-122"/>
              </a:rPr>
              <a:t>APA</a:t>
            </a:r>
            <a:r>
              <a:rPr kumimoji="1" lang="zh-CN" altLang="en-US" sz="1600" dirty="0">
                <a:solidFill>
                  <a:srgbClr val="008000"/>
                </a:solidFill>
                <a:latin typeface="Microsoft YaHei" charset="-122"/>
                <a:ea typeface="Microsoft YaHei" charset="-122"/>
                <a:cs typeface="Microsoft YaHei" charset="-122"/>
              </a:rPr>
              <a:t>长期护理津贴、国家社会福利资金</a:t>
            </a:r>
            <a:endParaRPr kumimoji="1" lang="en-US" altLang="zh-CN" sz="1600" dirty="0">
              <a:solidFill>
                <a:srgbClr val="008000"/>
              </a:solidFill>
              <a:latin typeface="Microsoft YaHei" charset="-122"/>
              <a:ea typeface="Microsoft YaHei" charset="-122"/>
              <a:cs typeface="Microsoft YaHei" charset="-122"/>
            </a:endParaRPr>
          </a:p>
          <a:p>
            <a:endParaRPr kumimoji="1" lang="en-US" altLang="zh-CN" sz="1600" dirty="0">
              <a:solidFill>
                <a:srgbClr val="008000"/>
              </a:solidFill>
              <a:latin typeface="Microsoft YaHei" charset="-122"/>
              <a:ea typeface="Microsoft YaHei" charset="-122"/>
              <a:cs typeface="Microsoft YaHei" charset="-122"/>
            </a:endParaRPr>
          </a:p>
        </p:txBody>
      </p:sp>
      <p:sp>
        <p:nvSpPr>
          <p:cNvPr id="9" name="AutoShape 7"/>
          <p:cNvSpPr>
            <a:spLocks noChangeArrowheads="1"/>
          </p:cNvSpPr>
          <p:nvPr/>
        </p:nvSpPr>
        <p:spPr bwMode="auto">
          <a:xfrm rot="12668765">
            <a:off x="2300857" y="3949941"/>
            <a:ext cx="1621900" cy="300689"/>
          </a:xfrm>
          <a:prstGeom prst="rightArrow">
            <a:avLst>
              <a:gd name="adj1" fmla="val 50000"/>
              <a:gd name="adj2" fmla="val 65780"/>
            </a:avLst>
          </a:prstGeom>
          <a:solidFill>
            <a:srgbClr val="CCFF33">
              <a:alpha val="50195"/>
            </a:srgbClr>
          </a:solidFill>
          <a:ln w="12700">
            <a:solidFill>
              <a:schemeClr val="bg2"/>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zh-CN" altLang="zh-CN" sz="1000"/>
          </a:p>
        </p:txBody>
      </p:sp>
      <p:sp>
        <p:nvSpPr>
          <p:cNvPr id="10" name="AutoShape 8"/>
          <p:cNvSpPr>
            <a:spLocks noChangeArrowheads="1"/>
          </p:cNvSpPr>
          <p:nvPr/>
        </p:nvSpPr>
        <p:spPr bwMode="auto">
          <a:xfrm>
            <a:off x="1925430" y="3292431"/>
            <a:ext cx="395713" cy="360363"/>
          </a:xfrm>
          <a:prstGeom prst="irregularSeal1">
            <a:avLst/>
          </a:prstGeom>
          <a:solidFill>
            <a:srgbClr val="FDFF05"/>
          </a:solidFill>
          <a:ln w="38100">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zh-CN" altLang="zh-CN" sz="1000"/>
          </a:p>
        </p:txBody>
      </p:sp>
      <p:sp>
        <p:nvSpPr>
          <p:cNvPr id="11" name="Text Box 9"/>
          <p:cNvSpPr txBox="1">
            <a:spLocks noChangeArrowheads="1"/>
          </p:cNvSpPr>
          <p:nvPr/>
        </p:nvSpPr>
        <p:spPr bwMode="auto">
          <a:xfrm>
            <a:off x="7058325" y="4601737"/>
            <a:ext cx="2062758"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r>
              <a:rPr lang="zh-CN" altLang="en-US" sz="1400" dirty="0">
                <a:solidFill>
                  <a:srgbClr val="C00000"/>
                </a:solidFill>
                <a:latin typeface="Microsoft YaHei" charset="-122"/>
                <a:ea typeface="Microsoft YaHei" charset="-122"/>
                <a:cs typeface="Microsoft YaHei" charset="-122"/>
              </a:rPr>
              <a:t>严峻的经济危机迫使</a:t>
            </a:r>
            <a:endParaRPr lang="en-US" altLang="zh-CN" sz="1400" dirty="0">
              <a:solidFill>
                <a:srgbClr val="C00000"/>
              </a:solidFill>
              <a:latin typeface="Microsoft YaHei" charset="-122"/>
              <a:ea typeface="Microsoft YaHei" charset="-122"/>
              <a:cs typeface="Microsoft YaHei" charset="-122"/>
            </a:endParaRPr>
          </a:p>
          <a:p>
            <a:pPr eaLnBrk="1" hangingPunct="1">
              <a:spcBef>
                <a:spcPct val="0"/>
              </a:spcBef>
              <a:buFontTx/>
              <a:buNone/>
            </a:pPr>
            <a:r>
              <a:rPr lang="zh-CN" altLang="en-US" sz="1400" dirty="0">
                <a:solidFill>
                  <a:srgbClr val="C00000"/>
                </a:solidFill>
                <a:latin typeface="Microsoft YaHei" charset="-122"/>
                <a:ea typeface="Microsoft YaHei" charset="-122"/>
                <a:cs typeface="Microsoft YaHei" charset="-122"/>
              </a:rPr>
              <a:t>政府大幅削减公共开支</a:t>
            </a:r>
            <a:endParaRPr lang="fr-FR" altLang="zh-CN" sz="1400" dirty="0">
              <a:solidFill>
                <a:srgbClr val="C00000"/>
              </a:solidFill>
              <a:latin typeface="Microsoft YaHei" charset="-122"/>
              <a:ea typeface="Microsoft YaHei" charset="-122"/>
              <a:cs typeface="Microsoft YaHei" charset="-122"/>
            </a:endParaRPr>
          </a:p>
        </p:txBody>
      </p:sp>
      <p:sp>
        <p:nvSpPr>
          <p:cNvPr id="13" name="Rectangle 14"/>
          <p:cNvSpPr txBox="1">
            <a:spLocks noChangeArrowheads="1"/>
          </p:cNvSpPr>
          <p:nvPr/>
        </p:nvSpPr>
        <p:spPr bwMode="auto">
          <a:xfrm>
            <a:off x="943104" y="2771375"/>
            <a:ext cx="75438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r>
              <a:rPr lang="zh-CN" altLang="en-US" sz="1800" kern="0" dirty="0">
                <a:solidFill>
                  <a:schemeClr val="tx1"/>
                </a:solidFill>
                <a:latin typeface="Microsoft YaHei" charset="-122"/>
                <a:ea typeface="Microsoft YaHei" charset="-122"/>
                <a:cs typeface="Microsoft YaHei" charset="-122"/>
              </a:rPr>
              <a:t>现有模式无法为长期护理提供持续的资金供给</a:t>
            </a:r>
            <a:endParaRPr lang="fr-FR" altLang="zh-CN" sz="1800" kern="0" dirty="0">
              <a:solidFill>
                <a:schemeClr val="tx1"/>
              </a:solidFill>
              <a:latin typeface="Microsoft YaHei" charset="-122"/>
              <a:ea typeface="Microsoft YaHei" charset="-122"/>
              <a:cs typeface="Microsoft YaHei" charset="-122"/>
            </a:endParaRPr>
          </a:p>
        </p:txBody>
      </p:sp>
      <p:sp>
        <p:nvSpPr>
          <p:cNvPr id="14" name="AutoShape 15"/>
          <p:cNvSpPr>
            <a:spLocks noChangeArrowheads="1"/>
          </p:cNvSpPr>
          <p:nvPr/>
        </p:nvSpPr>
        <p:spPr bwMode="auto">
          <a:xfrm>
            <a:off x="7142899" y="4121884"/>
            <a:ext cx="391503" cy="360363"/>
          </a:xfrm>
          <a:prstGeom prst="irregularSeal1">
            <a:avLst/>
          </a:prstGeom>
          <a:solidFill>
            <a:srgbClr val="FDFF05"/>
          </a:solidFill>
          <a:ln w="38100">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zh-CN" altLang="zh-CN" sz="1000"/>
          </a:p>
        </p:txBody>
      </p:sp>
      <p:sp>
        <p:nvSpPr>
          <p:cNvPr id="15" name="AutoShape 16"/>
          <p:cNvSpPr>
            <a:spLocks noChangeArrowheads="1"/>
          </p:cNvSpPr>
          <p:nvPr/>
        </p:nvSpPr>
        <p:spPr bwMode="auto">
          <a:xfrm rot="-1071446">
            <a:off x="5637413" y="4577427"/>
            <a:ext cx="1497253" cy="288925"/>
          </a:xfrm>
          <a:prstGeom prst="rightArrow">
            <a:avLst>
              <a:gd name="adj1" fmla="val 50000"/>
              <a:gd name="adj2" fmla="val 65819"/>
            </a:avLst>
          </a:prstGeom>
          <a:solidFill>
            <a:srgbClr val="CCFF33">
              <a:alpha val="50195"/>
            </a:srgbClr>
          </a:solidFill>
          <a:ln w="12700">
            <a:solidFill>
              <a:schemeClr val="bg2"/>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zh-CN" altLang="zh-CN" sz="1000"/>
          </a:p>
        </p:txBody>
      </p:sp>
      <p:graphicFrame>
        <p:nvGraphicFramePr>
          <p:cNvPr id="18" name="Graphique 18"/>
          <p:cNvGraphicFramePr>
            <a:graphicFrameLocks/>
          </p:cNvGraphicFramePr>
          <p:nvPr>
            <p:extLst>
              <p:ext uri="{D42A27DB-BD31-4B8C-83A1-F6EECF244321}">
                <p14:modId xmlns:p14="http://schemas.microsoft.com/office/powerpoint/2010/main" val="807995763"/>
              </p:ext>
            </p:extLst>
          </p:nvPr>
        </p:nvGraphicFramePr>
        <p:xfrm>
          <a:off x="2698006" y="3709169"/>
          <a:ext cx="3886200" cy="2615431"/>
        </p:xfrm>
        <a:graphic>
          <a:graphicData uri="http://schemas.openxmlformats.org/presentationml/2006/ole">
            <mc:AlternateContent xmlns:mc="http://schemas.openxmlformats.org/markup-compatibility/2006">
              <mc:Choice xmlns:v="urn:schemas-microsoft-com:vml" Requires="v">
                <p:oleObj spid="_x0000_s1085" name="图表" r:id="rId3" imgW="5822185" imgH="4072481" progId="Excel.Chart.8">
                  <p:embed/>
                </p:oleObj>
              </mc:Choice>
              <mc:Fallback>
                <p:oleObj name="图表" r:id="rId3" imgW="5822185" imgH="4072481"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006" y="3709169"/>
                        <a:ext cx="3886200" cy="261543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3711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numéro de diapositive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fld id="{010C3445-64C2-FF44-8288-CAA8A26D5F54}" type="slidenum">
              <a:rPr lang="fr-FR" altLang="fr-FR" sz="800">
                <a:solidFill>
                  <a:srgbClr val="FFFFFF"/>
                </a:solidFill>
              </a:rPr>
              <a:pPr>
                <a:spcBef>
                  <a:spcPct val="0"/>
                </a:spcBef>
                <a:buFontTx/>
                <a:buNone/>
              </a:pPr>
              <a:t>13</a:t>
            </a:fld>
            <a:endParaRPr lang="fr-FR" altLang="fr-FR" sz="800">
              <a:solidFill>
                <a:srgbClr val="FFFFFF"/>
              </a:solidFill>
            </a:endParaRPr>
          </a:p>
        </p:txBody>
      </p:sp>
      <p:sp>
        <p:nvSpPr>
          <p:cNvPr id="24578" name="Rectangle 2"/>
          <p:cNvSpPr>
            <a:spLocks noGrp="1" noChangeArrowheads="1"/>
          </p:cNvSpPr>
          <p:nvPr>
            <p:ph type="title"/>
          </p:nvPr>
        </p:nvSpPr>
        <p:spPr>
          <a:xfrm>
            <a:off x="152400" y="401638"/>
            <a:ext cx="8763000" cy="360362"/>
          </a:xfrm>
          <a:noFill/>
          <a:ln>
            <a:noFill/>
          </a:ln>
        </p:spPr>
        <p:txBody>
          <a:bodyPr/>
          <a:lstStyle/>
          <a:p>
            <a:r>
              <a:rPr lang="en-US" altLang="zh-CN" sz="2800" kern="1200" dirty="0">
                <a:solidFill>
                  <a:srgbClr val="002060"/>
                </a:solidFill>
                <a:latin typeface="Microsoft YaHei" charset="-122"/>
                <a:ea typeface="Microsoft YaHei" charset="-122"/>
                <a:cs typeface="Microsoft YaHei" charset="-122"/>
              </a:rPr>
              <a:t>MGEN</a:t>
            </a:r>
            <a:r>
              <a:rPr lang="zh-CN" altLang="en-US" sz="2800" kern="1200" dirty="0">
                <a:solidFill>
                  <a:srgbClr val="002060"/>
                </a:solidFill>
                <a:latin typeface="Microsoft YaHei" charset="-122"/>
                <a:ea typeface="Microsoft YaHei" charset="-122"/>
                <a:cs typeface="Microsoft YaHei" charset="-122"/>
              </a:rPr>
              <a:t>推出长期护理险的迫切性</a:t>
            </a:r>
            <a:endParaRPr lang="fr-FR" altLang="fr-FR" sz="2800" kern="1200" dirty="0">
              <a:solidFill>
                <a:srgbClr val="002060"/>
              </a:solidFill>
              <a:latin typeface="Microsoft YaHei" charset="-122"/>
              <a:ea typeface="Microsoft YaHei" charset="-122"/>
              <a:cs typeface="Microsoft YaHei" charset="-122"/>
            </a:endParaRPr>
          </a:p>
        </p:txBody>
      </p:sp>
      <p:sp>
        <p:nvSpPr>
          <p:cNvPr id="24579" name="Rectangle 3"/>
          <p:cNvSpPr>
            <a:spLocks noGrp="1" noChangeArrowheads="1"/>
          </p:cNvSpPr>
          <p:nvPr>
            <p:ph type="body" idx="1"/>
          </p:nvPr>
        </p:nvSpPr>
        <p:spPr>
          <a:xfrm>
            <a:off x="228600" y="1143000"/>
            <a:ext cx="8763000" cy="2133600"/>
          </a:xfrm>
        </p:spPr>
        <p:txBody>
          <a:bodyPr/>
          <a:lstStyle/>
          <a:p>
            <a:pPr eaLnBrk="1" hangingPunct="1">
              <a:lnSpc>
                <a:spcPct val="80000"/>
              </a:lnSpc>
              <a:tabLst>
                <a:tab pos="6548438" algn="l"/>
              </a:tabLst>
            </a:pPr>
            <a:endParaRPr lang="fr-FR" altLang="fr-FR" sz="1400" dirty="0">
              <a:latin typeface="Microsoft YaHei" charset="-122"/>
              <a:ea typeface="Microsoft YaHei" charset="-122"/>
              <a:cs typeface="Microsoft YaHei" charset="-122"/>
            </a:endParaRPr>
          </a:p>
          <a:p>
            <a:pPr eaLnBrk="1" hangingPunct="1">
              <a:lnSpc>
                <a:spcPct val="80000"/>
              </a:lnSpc>
              <a:tabLst>
                <a:tab pos="6548438" algn="l"/>
              </a:tabLst>
            </a:pPr>
            <a:r>
              <a:rPr lang="zh-CN" altLang="en-US" sz="1800" b="1" dirty="0">
                <a:solidFill>
                  <a:srgbClr val="669900"/>
                </a:solidFill>
                <a:latin typeface="Microsoft YaHei" charset="-122"/>
                <a:ea typeface="Microsoft YaHei" charset="-122"/>
                <a:cs typeface="Microsoft YaHei" charset="-122"/>
              </a:rPr>
              <a:t>需要</a:t>
            </a:r>
            <a:r>
              <a:rPr lang="zh-CN" altLang="en-US" sz="1800" dirty="0">
                <a:latin typeface="Microsoft YaHei" charset="-122"/>
                <a:ea typeface="Microsoft YaHei" charset="-122"/>
                <a:cs typeface="Microsoft YaHei" charset="-122"/>
              </a:rPr>
              <a:t>评估长期护理保险的挑战，</a:t>
            </a:r>
            <a:r>
              <a:rPr lang="zh-CN" altLang="en-US" sz="1800" b="1" dirty="0">
                <a:solidFill>
                  <a:srgbClr val="669900"/>
                </a:solidFill>
                <a:latin typeface="Microsoft YaHei" charset="-122"/>
                <a:ea typeface="Microsoft YaHei" charset="-122"/>
                <a:cs typeface="Microsoft YaHei" charset="-122"/>
              </a:rPr>
              <a:t>对法国基本医疗保险做出补充</a:t>
            </a:r>
            <a:endParaRPr lang="fr-FR" altLang="zh-CN" sz="1800" dirty="0">
              <a:latin typeface="Microsoft YaHei" charset="-122"/>
              <a:ea typeface="Microsoft YaHei" charset="-122"/>
              <a:cs typeface="Microsoft YaHei" charset="-122"/>
            </a:endParaRPr>
          </a:p>
          <a:p>
            <a:pPr eaLnBrk="1" hangingPunct="1">
              <a:lnSpc>
                <a:spcPct val="80000"/>
              </a:lnSpc>
              <a:tabLst>
                <a:tab pos="6548438" algn="l"/>
              </a:tabLst>
            </a:pPr>
            <a:endParaRPr lang="fr-FR" altLang="fr-FR" sz="1800" b="1" dirty="0">
              <a:solidFill>
                <a:srgbClr val="669900"/>
              </a:solidFill>
              <a:latin typeface="Microsoft YaHei" charset="-122"/>
              <a:ea typeface="Microsoft YaHei" charset="-122"/>
              <a:cs typeface="Microsoft YaHei" charset="-122"/>
            </a:endParaRPr>
          </a:p>
          <a:p>
            <a:pPr eaLnBrk="1" hangingPunct="1">
              <a:lnSpc>
                <a:spcPct val="80000"/>
              </a:lnSpc>
              <a:tabLst>
                <a:tab pos="6548438" algn="l"/>
              </a:tabLst>
            </a:pPr>
            <a:endParaRPr lang="fr-FR" altLang="fr-FR" sz="1400" b="1" dirty="0">
              <a:solidFill>
                <a:srgbClr val="669900"/>
              </a:solidFill>
              <a:latin typeface="Microsoft YaHei" charset="-122"/>
              <a:ea typeface="Microsoft YaHei" charset="-122"/>
              <a:cs typeface="Microsoft YaHei" charset="-122"/>
            </a:endParaRPr>
          </a:p>
          <a:p>
            <a:pPr eaLnBrk="1" hangingPunct="1">
              <a:lnSpc>
                <a:spcPct val="80000"/>
              </a:lnSpc>
              <a:tabLst>
                <a:tab pos="6548438" algn="l"/>
              </a:tabLst>
            </a:pPr>
            <a:r>
              <a:rPr lang="zh-CN" altLang="en-US" sz="1800" dirty="0">
                <a:latin typeface="Microsoft YaHei" charset="-122"/>
                <a:ea typeface="Microsoft YaHei" charset="-122"/>
                <a:cs typeface="Microsoft YaHei" charset="-122"/>
              </a:rPr>
              <a:t>无论作为被照护人或家庭照护者，</a:t>
            </a:r>
            <a:r>
              <a:rPr lang="en-US" altLang="zh-CN" sz="1800" dirty="0">
                <a:latin typeface="Microsoft YaHei" charset="-122"/>
                <a:ea typeface="Microsoft YaHei" charset="-122"/>
                <a:cs typeface="Microsoft YaHei" charset="-122"/>
              </a:rPr>
              <a:t>MGEN</a:t>
            </a:r>
            <a:r>
              <a:rPr lang="zh-CN" altLang="en-US" sz="1800" dirty="0">
                <a:latin typeface="Microsoft YaHei" charset="-122"/>
                <a:ea typeface="Microsoft YaHei" charset="-122"/>
                <a:cs typeface="Microsoft YaHei" charset="-122"/>
              </a:rPr>
              <a:t>的成员都对长期护理有</a:t>
            </a:r>
            <a:r>
              <a:rPr lang="zh-CN" altLang="en-US" sz="1800" b="1" dirty="0">
                <a:solidFill>
                  <a:srgbClr val="669900"/>
                </a:solidFill>
                <a:latin typeface="Microsoft YaHei" charset="-122"/>
                <a:ea typeface="Microsoft YaHei" charset="-122"/>
                <a:cs typeface="Microsoft YaHei" charset="-122"/>
              </a:rPr>
              <a:t>强烈要求</a:t>
            </a:r>
            <a:endParaRPr lang="fr-FR" altLang="zh-CN" sz="1800" b="1" dirty="0">
              <a:solidFill>
                <a:srgbClr val="669900"/>
              </a:solidFill>
              <a:latin typeface="Microsoft YaHei" charset="-122"/>
              <a:ea typeface="Microsoft YaHei" charset="-122"/>
              <a:cs typeface="Microsoft YaHei" charset="-122"/>
            </a:endParaRPr>
          </a:p>
          <a:p>
            <a:pPr eaLnBrk="1" hangingPunct="1">
              <a:lnSpc>
                <a:spcPct val="80000"/>
              </a:lnSpc>
              <a:tabLst>
                <a:tab pos="6548438" algn="l"/>
              </a:tabLst>
            </a:pPr>
            <a:endParaRPr lang="fr-FR" altLang="zh-CN" sz="1800" b="1" dirty="0">
              <a:solidFill>
                <a:srgbClr val="669900"/>
              </a:solidFill>
              <a:latin typeface="Microsoft YaHei" charset="-122"/>
              <a:ea typeface="Microsoft YaHei" charset="-122"/>
              <a:cs typeface="Microsoft YaHei" charset="-122"/>
            </a:endParaRPr>
          </a:p>
          <a:p>
            <a:pPr eaLnBrk="1" hangingPunct="1">
              <a:lnSpc>
                <a:spcPct val="80000"/>
              </a:lnSpc>
              <a:tabLst>
                <a:tab pos="6548438" algn="l"/>
              </a:tabLst>
            </a:pPr>
            <a:endParaRPr lang="fr-FR" altLang="fr-FR" sz="1400" dirty="0">
              <a:latin typeface="Microsoft YaHei" charset="-122"/>
              <a:ea typeface="Microsoft YaHei" charset="-122"/>
              <a:cs typeface="Microsoft YaHei" charset="-122"/>
            </a:endParaRPr>
          </a:p>
          <a:p>
            <a:pPr eaLnBrk="1" hangingPunct="1">
              <a:lnSpc>
                <a:spcPct val="80000"/>
              </a:lnSpc>
              <a:tabLst>
                <a:tab pos="6548438" algn="l"/>
              </a:tabLst>
            </a:pPr>
            <a:r>
              <a:rPr lang="en-US" altLang="zh-CN" sz="1800" dirty="0">
                <a:latin typeface="Microsoft YaHei" charset="-122"/>
                <a:ea typeface="Microsoft YaHei" charset="-122"/>
                <a:cs typeface="Microsoft YaHei" charset="-122"/>
              </a:rPr>
              <a:t>MGEN</a:t>
            </a:r>
            <a:r>
              <a:rPr lang="zh-CN" altLang="en-US" sz="1800" dirty="0">
                <a:latin typeface="Microsoft YaHei" charset="-122"/>
                <a:ea typeface="Microsoft YaHei" charset="-122"/>
                <a:cs typeface="Microsoft YaHei" charset="-122"/>
              </a:rPr>
              <a:t>的参保会员因流动率很低而正在</a:t>
            </a:r>
            <a:r>
              <a:rPr lang="zh-CN" altLang="en-US" sz="1800" b="1" dirty="0">
                <a:solidFill>
                  <a:srgbClr val="669900"/>
                </a:solidFill>
                <a:latin typeface="Microsoft YaHei" charset="-122"/>
                <a:ea typeface="Microsoft YaHei" charset="-122"/>
                <a:cs typeface="Microsoft YaHei" charset="-122"/>
              </a:rPr>
              <a:t>老龄化</a:t>
            </a:r>
            <a:r>
              <a:rPr lang="fr-FR" altLang="fr-FR" sz="1800" dirty="0">
                <a:latin typeface="Microsoft YaHei" charset="-122"/>
                <a:ea typeface="Microsoft YaHei" charset="-122"/>
                <a:cs typeface="Microsoft YaHei" charset="-122"/>
              </a:rPr>
              <a:t> </a:t>
            </a:r>
            <a:r>
              <a:rPr lang="zh-CN" altLang="en-US" sz="1400" dirty="0">
                <a:latin typeface="Microsoft YaHei" charset="-122"/>
                <a:ea typeface="Microsoft YaHei" charset="-122"/>
                <a:cs typeface="Microsoft YaHei" charset="-122"/>
              </a:rPr>
              <a:t>（退保率低于</a:t>
            </a:r>
            <a:r>
              <a:rPr lang="fr-FR" altLang="fr-FR" sz="1400" dirty="0">
                <a:latin typeface="Microsoft YaHei" charset="-122"/>
                <a:ea typeface="Microsoft YaHei" charset="-122"/>
                <a:cs typeface="Microsoft YaHei" charset="-122"/>
              </a:rPr>
              <a:t> 1%</a:t>
            </a:r>
            <a:r>
              <a:rPr lang="zh-CN" altLang="en-US" sz="1400" dirty="0">
                <a:latin typeface="Microsoft YaHei" charset="-122"/>
                <a:ea typeface="Microsoft YaHei" charset="-122"/>
                <a:cs typeface="Microsoft YaHei" charset="-122"/>
              </a:rPr>
              <a:t>）</a:t>
            </a:r>
            <a:endParaRPr lang="fr-FR" altLang="ja-JP" sz="1400" dirty="0">
              <a:latin typeface="Microsoft YaHei" charset="-122"/>
              <a:ea typeface="Microsoft YaHei" charset="-122"/>
              <a:cs typeface="Microsoft YaHei" charset="-122"/>
            </a:endParaRPr>
          </a:p>
          <a:p>
            <a:pPr eaLnBrk="1" hangingPunct="1">
              <a:lnSpc>
                <a:spcPct val="80000"/>
              </a:lnSpc>
              <a:buFontTx/>
              <a:buNone/>
              <a:tabLst>
                <a:tab pos="6548438" algn="l"/>
              </a:tabLst>
            </a:pPr>
            <a:endParaRPr lang="fr-FR" altLang="fr-FR" sz="1400" dirty="0">
              <a:latin typeface="Microsoft YaHei" charset="-122"/>
              <a:ea typeface="Microsoft YaHei" charset="-122"/>
              <a:cs typeface="Microsoft YaHei" charset="-122"/>
            </a:endParaRPr>
          </a:p>
          <a:p>
            <a:pPr eaLnBrk="1" hangingPunct="1">
              <a:lnSpc>
                <a:spcPct val="80000"/>
              </a:lnSpc>
              <a:tabLst>
                <a:tab pos="6548438" algn="l"/>
              </a:tabLst>
            </a:pPr>
            <a:endParaRPr lang="fr-FR" altLang="fr-FR" sz="1400" dirty="0">
              <a:latin typeface="Microsoft YaHei" charset="-122"/>
              <a:ea typeface="Microsoft YaHei" charset="-122"/>
              <a:cs typeface="Microsoft YaHei" charset="-122"/>
            </a:endParaRPr>
          </a:p>
          <a:p>
            <a:pPr eaLnBrk="1" hangingPunct="1">
              <a:lnSpc>
                <a:spcPct val="80000"/>
              </a:lnSpc>
              <a:tabLst>
                <a:tab pos="6548438" algn="l"/>
              </a:tabLst>
            </a:pPr>
            <a:endParaRPr lang="fr-FR" altLang="fr-FR" sz="1400" dirty="0">
              <a:latin typeface="Microsoft YaHei" charset="-122"/>
              <a:ea typeface="Microsoft YaHei" charset="-122"/>
              <a:cs typeface="Microsoft YaHei" charset="-122"/>
            </a:endParaRPr>
          </a:p>
          <a:p>
            <a:pPr algn="ctr" eaLnBrk="1" hangingPunct="1">
              <a:lnSpc>
                <a:spcPct val="80000"/>
              </a:lnSpc>
              <a:spcBef>
                <a:spcPct val="0"/>
              </a:spcBef>
              <a:buFontTx/>
              <a:buNone/>
              <a:tabLst>
                <a:tab pos="6548438" algn="l"/>
              </a:tabLst>
            </a:pPr>
            <a:endParaRPr lang="fr-FR" altLang="fr-FR" sz="1400" dirty="0">
              <a:latin typeface="Microsoft YaHei" charset="-122"/>
              <a:ea typeface="Microsoft YaHei" charset="-122"/>
              <a:cs typeface="Microsoft YaHei" charset="-122"/>
            </a:endParaRPr>
          </a:p>
        </p:txBody>
      </p:sp>
      <p:sp>
        <p:nvSpPr>
          <p:cNvPr id="24580" name="Text Box 10"/>
          <p:cNvSpPr txBox="1">
            <a:spLocks noChangeArrowheads="1"/>
          </p:cNvSpPr>
          <p:nvPr/>
        </p:nvSpPr>
        <p:spPr bwMode="auto">
          <a:xfrm>
            <a:off x="609600" y="3657600"/>
            <a:ext cx="8153400" cy="1754188"/>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ctr" eaLnBrk="1" hangingPunct="1">
              <a:spcBef>
                <a:spcPct val="0"/>
              </a:spcBef>
              <a:buFontTx/>
              <a:buNone/>
            </a:pPr>
            <a:r>
              <a:rPr lang="zh-CN" altLang="en-US" sz="1800" dirty="0">
                <a:solidFill>
                  <a:schemeClr val="bg1"/>
                </a:solidFill>
                <a:latin typeface="Microsoft YaHei" charset="-122"/>
                <a:ea typeface="Microsoft YaHei" charset="-122"/>
                <a:cs typeface="Microsoft YaHei" charset="-122"/>
              </a:rPr>
              <a:t>在</a:t>
            </a:r>
            <a:r>
              <a:rPr lang="fr-FR" altLang="fr-FR" sz="1800" dirty="0">
                <a:solidFill>
                  <a:schemeClr val="bg1"/>
                </a:solidFill>
                <a:latin typeface="Microsoft YaHei" charset="-122"/>
                <a:ea typeface="Microsoft YaHei" charset="-122"/>
                <a:cs typeface="Microsoft YaHei" charset="-122"/>
              </a:rPr>
              <a:t>2010</a:t>
            </a:r>
            <a:r>
              <a:rPr lang="zh-CN" altLang="en-US" sz="1800" dirty="0">
                <a:solidFill>
                  <a:schemeClr val="bg1"/>
                </a:solidFill>
                <a:latin typeface="Microsoft YaHei" charset="-122"/>
                <a:ea typeface="Microsoft YaHei" charset="-122"/>
                <a:cs typeface="Microsoft YaHei" charset="-122"/>
              </a:rPr>
              <a:t>年，</a:t>
            </a:r>
            <a:r>
              <a:rPr lang="en-US" altLang="zh-CN" sz="1800" dirty="0">
                <a:solidFill>
                  <a:schemeClr val="bg1"/>
                </a:solidFill>
                <a:latin typeface="Microsoft YaHei" charset="-122"/>
                <a:ea typeface="Microsoft YaHei" charset="-122"/>
                <a:cs typeface="Microsoft YaHei" charset="-122"/>
              </a:rPr>
              <a:t>MGEN</a:t>
            </a:r>
            <a:r>
              <a:rPr lang="zh-CN" altLang="en-US" sz="1800" dirty="0">
                <a:solidFill>
                  <a:schemeClr val="bg1"/>
                </a:solidFill>
                <a:latin typeface="Microsoft YaHei" charset="-122"/>
                <a:ea typeface="Microsoft YaHei" charset="-122"/>
                <a:cs typeface="Microsoft YaHei" charset="-122"/>
              </a:rPr>
              <a:t>启动了长期护理保险，</a:t>
            </a:r>
            <a:endParaRPr lang="en-US" altLang="zh-CN" sz="1800" dirty="0">
              <a:solidFill>
                <a:schemeClr val="bg1"/>
              </a:solidFill>
              <a:latin typeface="Microsoft YaHei" charset="-122"/>
              <a:ea typeface="Microsoft YaHei" charset="-122"/>
              <a:cs typeface="Microsoft YaHei" charset="-122"/>
            </a:endParaRPr>
          </a:p>
          <a:p>
            <a:pPr algn="ctr" eaLnBrk="1" hangingPunct="1">
              <a:spcBef>
                <a:spcPct val="0"/>
              </a:spcBef>
              <a:buFontTx/>
              <a:buNone/>
            </a:pPr>
            <a:r>
              <a:rPr lang="zh-CN" altLang="en-US" sz="1800" dirty="0">
                <a:solidFill>
                  <a:schemeClr val="bg1"/>
                </a:solidFill>
                <a:latin typeface="Microsoft YaHei" charset="-122"/>
                <a:ea typeface="Microsoft YaHei" charset="-122"/>
                <a:cs typeface="Microsoft YaHei" charset="-122"/>
              </a:rPr>
              <a:t>将其纳入全部成年参保会员的健康综合险中</a:t>
            </a:r>
            <a:r>
              <a:rPr lang="fr-FR" altLang="fr-FR" sz="1800" dirty="0">
                <a:solidFill>
                  <a:schemeClr val="bg1"/>
                </a:solidFill>
                <a:latin typeface="Microsoft YaHei" charset="-122"/>
                <a:ea typeface="Microsoft YaHei" charset="-122"/>
                <a:cs typeface="Microsoft YaHei" charset="-122"/>
              </a:rPr>
              <a:t> …</a:t>
            </a:r>
          </a:p>
          <a:p>
            <a:pPr algn="ctr" eaLnBrk="1" hangingPunct="1">
              <a:spcBef>
                <a:spcPct val="0"/>
              </a:spcBef>
              <a:buFontTx/>
              <a:buNone/>
            </a:pPr>
            <a:endParaRPr lang="fr-FR" altLang="fr-FR" sz="1800" dirty="0">
              <a:solidFill>
                <a:schemeClr val="bg1"/>
              </a:solidFill>
              <a:latin typeface="Microsoft YaHei" charset="-122"/>
              <a:ea typeface="Microsoft YaHei" charset="-122"/>
              <a:cs typeface="Microsoft YaHei" charset="-122"/>
            </a:endParaRPr>
          </a:p>
          <a:p>
            <a:pPr algn="ctr" eaLnBrk="1" hangingPunct="1">
              <a:spcBef>
                <a:spcPct val="0"/>
              </a:spcBef>
              <a:buFontTx/>
              <a:buNone/>
            </a:pPr>
            <a:r>
              <a:rPr lang="zh-CN" altLang="en-US" sz="1800" dirty="0">
                <a:solidFill>
                  <a:schemeClr val="bg1"/>
                </a:solidFill>
                <a:latin typeface="Microsoft YaHei" charset="-122"/>
                <a:ea typeface="Microsoft YaHei" charset="-122"/>
                <a:cs typeface="Microsoft YaHei" charset="-122"/>
              </a:rPr>
              <a:t>并对服务、移动互联医疗、居家护理进行资金投入</a:t>
            </a:r>
            <a:r>
              <a:rPr lang="fr-FR" altLang="fr-FR" sz="1800" dirty="0">
                <a:solidFill>
                  <a:schemeClr val="bg1"/>
                </a:solidFill>
                <a:latin typeface="Microsoft YaHei" charset="-122"/>
                <a:ea typeface="Microsoft YaHei" charset="-122"/>
                <a:cs typeface="Microsoft YaHei" charset="-122"/>
              </a:rPr>
              <a:t> …</a:t>
            </a:r>
          </a:p>
          <a:p>
            <a:pPr algn="ctr" eaLnBrk="1" hangingPunct="1">
              <a:spcBef>
                <a:spcPct val="0"/>
              </a:spcBef>
              <a:buFontTx/>
              <a:buNone/>
            </a:pPr>
            <a:endParaRPr lang="en-US" altLang="zh-CN" sz="1800" dirty="0">
              <a:solidFill>
                <a:schemeClr val="bg1"/>
              </a:solidFill>
              <a:latin typeface="Microsoft YaHei" charset="-122"/>
              <a:ea typeface="Microsoft YaHei" charset="-122"/>
              <a:cs typeface="Microsoft YaHei" charset="-122"/>
            </a:endParaRPr>
          </a:p>
          <a:p>
            <a:pPr algn="ctr" eaLnBrk="1" hangingPunct="1">
              <a:spcBef>
                <a:spcPct val="0"/>
              </a:spcBef>
              <a:buFontTx/>
              <a:buNone/>
            </a:pPr>
            <a:r>
              <a:rPr lang="zh-CN" altLang="en-US" sz="1800" dirty="0">
                <a:solidFill>
                  <a:schemeClr val="bg1"/>
                </a:solidFill>
                <a:latin typeface="Microsoft YaHei" charset="-122"/>
                <a:ea typeface="Microsoft YaHei" charset="-122"/>
                <a:cs typeface="Microsoft YaHei" charset="-122"/>
              </a:rPr>
              <a:t>以服务于老龄会员及其护理者的福祉和建康监测</a:t>
            </a:r>
            <a:endParaRPr lang="fr-FR" altLang="fr-FR" sz="1800" dirty="0">
              <a:solidFill>
                <a:schemeClr val="bg1"/>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23585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numéro de diapositive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fld id="{94A48A0C-9D2D-7A43-AE3F-E1BCFA9D9524}" type="slidenum">
              <a:rPr lang="fr-FR" altLang="fr-FR" sz="800">
                <a:solidFill>
                  <a:srgbClr val="FFFFFF"/>
                </a:solidFill>
              </a:rPr>
              <a:pPr>
                <a:spcBef>
                  <a:spcPct val="0"/>
                </a:spcBef>
                <a:buFontTx/>
                <a:buNone/>
              </a:pPr>
              <a:t>14</a:t>
            </a:fld>
            <a:endParaRPr lang="fr-FR" altLang="fr-FR" sz="800">
              <a:solidFill>
                <a:srgbClr val="FFFFFF"/>
              </a:solidFill>
            </a:endParaRPr>
          </a:p>
        </p:txBody>
      </p:sp>
      <p:sp>
        <p:nvSpPr>
          <p:cNvPr id="25602" name="ZoneTexte 6"/>
          <p:cNvSpPr txBox="1">
            <a:spLocks noChangeArrowheads="1"/>
          </p:cNvSpPr>
          <p:nvPr/>
        </p:nvSpPr>
        <p:spPr bwMode="auto">
          <a:xfrm>
            <a:off x="533400" y="2153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2800">
                <a:solidFill>
                  <a:srgbClr val="002060"/>
                </a:solidFill>
                <a:latin typeface="Microsoft YaHei" charset="-122"/>
                <a:ea typeface="Microsoft YaHei" charset="-122"/>
                <a:cs typeface="Microsoft YaHei" charset="-122"/>
              </a:defRPr>
            </a:lvl1pPr>
            <a:lvl2pPr algn="ctr">
              <a:defRPr sz="4400">
                <a:solidFill>
                  <a:schemeClr val="tx2"/>
                </a:solidFill>
                <a:ea typeface="ＭＳ Ｐゴシック" charset="0"/>
                <a:cs typeface="ＭＳ Ｐゴシック" charset="0"/>
              </a:defRPr>
            </a:lvl2pPr>
            <a:lvl3pPr algn="ctr">
              <a:defRPr sz="4400">
                <a:solidFill>
                  <a:schemeClr val="tx2"/>
                </a:solidFill>
                <a:ea typeface="ＭＳ Ｐゴシック" charset="0"/>
                <a:cs typeface="ＭＳ Ｐゴシック" charset="0"/>
              </a:defRPr>
            </a:lvl3pPr>
            <a:lvl4pPr algn="ctr">
              <a:defRPr sz="4400">
                <a:solidFill>
                  <a:schemeClr val="tx2"/>
                </a:solidFill>
                <a:ea typeface="ＭＳ Ｐゴシック" charset="0"/>
                <a:cs typeface="ＭＳ Ｐゴシック" charset="0"/>
              </a:defRPr>
            </a:lvl4pPr>
            <a:lvl5pPr algn="ctr">
              <a:defRPr sz="4400">
                <a:solidFill>
                  <a:schemeClr val="tx2"/>
                </a:solidFill>
                <a:ea typeface="ＭＳ Ｐゴシック" charset="0"/>
                <a:cs typeface="ＭＳ Ｐゴシック" charset="0"/>
              </a:defRPr>
            </a:lvl5pPr>
            <a:lvl6pPr marL="457200" algn="ctr" fontAlgn="base">
              <a:spcBef>
                <a:spcPct val="0"/>
              </a:spcBef>
              <a:spcAft>
                <a:spcPct val="0"/>
              </a:spcAft>
              <a:defRPr sz="4400">
                <a:solidFill>
                  <a:schemeClr val="tx2"/>
                </a:solidFill>
                <a:ea typeface="ＭＳ Ｐゴシック" charset="0"/>
              </a:defRPr>
            </a:lvl6pPr>
            <a:lvl7pPr marL="914400" algn="ctr" fontAlgn="base">
              <a:spcBef>
                <a:spcPct val="0"/>
              </a:spcBef>
              <a:spcAft>
                <a:spcPct val="0"/>
              </a:spcAft>
              <a:defRPr sz="4400">
                <a:solidFill>
                  <a:schemeClr val="tx2"/>
                </a:solidFill>
                <a:ea typeface="ＭＳ Ｐゴシック" charset="0"/>
              </a:defRPr>
            </a:lvl7pPr>
            <a:lvl8pPr marL="1371600" algn="ctr" fontAlgn="base">
              <a:spcBef>
                <a:spcPct val="0"/>
              </a:spcBef>
              <a:spcAft>
                <a:spcPct val="0"/>
              </a:spcAft>
              <a:defRPr sz="4400">
                <a:solidFill>
                  <a:schemeClr val="tx2"/>
                </a:solidFill>
                <a:ea typeface="ＭＳ Ｐゴシック" charset="0"/>
              </a:defRPr>
            </a:lvl8pPr>
            <a:lvl9pPr marL="1828800" algn="ctr" fontAlgn="base">
              <a:spcBef>
                <a:spcPct val="0"/>
              </a:spcBef>
              <a:spcAft>
                <a:spcPct val="0"/>
              </a:spcAft>
              <a:defRPr sz="4400">
                <a:solidFill>
                  <a:schemeClr val="tx2"/>
                </a:solidFill>
                <a:ea typeface="ＭＳ Ｐゴシック" charset="0"/>
              </a:defRPr>
            </a:lvl9pPr>
          </a:lstStyle>
          <a:p>
            <a:r>
              <a:rPr lang="zh-CN" altLang="en-US" dirty="0"/>
              <a:t>相同的老龄化趋势</a:t>
            </a:r>
            <a:endParaRPr lang="fr-FR" altLang="zh-CN" dirty="0">
              <a:sym typeface="Wingdings" charset="2"/>
            </a:endParaRPr>
          </a:p>
          <a:p>
            <a:r>
              <a:rPr lang="zh-CN" altLang="en-US" sz="1800" dirty="0">
                <a:sym typeface="Wingdings" charset="2"/>
              </a:rPr>
              <a:t>中国的人口老龄化与</a:t>
            </a:r>
            <a:r>
              <a:rPr lang="en-US" altLang="zh-CN" sz="1800" dirty="0">
                <a:sym typeface="Wingdings" charset="2"/>
              </a:rPr>
              <a:t>MGEN</a:t>
            </a:r>
            <a:r>
              <a:rPr lang="zh-CN" altLang="en-US" sz="1800" dirty="0">
                <a:sym typeface="Wingdings" charset="2"/>
              </a:rPr>
              <a:t>会员和法国人口相似，甚至更快</a:t>
            </a:r>
            <a:r>
              <a:rPr lang="fr-FR" altLang="fr-FR" sz="1800" dirty="0">
                <a:sym typeface="Wingdings" charset="2"/>
              </a:rPr>
              <a:t> !</a:t>
            </a:r>
          </a:p>
        </p:txBody>
      </p:sp>
      <p:pic>
        <p:nvPicPr>
          <p:cNvPr id="25603"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1482725"/>
            <a:ext cx="3516312"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13"/>
          <p:cNvSpPr txBox="1">
            <a:spLocks noChangeArrowheads="1"/>
          </p:cNvSpPr>
          <p:nvPr/>
        </p:nvSpPr>
        <p:spPr bwMode="auto">
          <a:xfrm>
            <a:off x="6172200" y="1524000"/>
            <a:ext cx="4572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r>
              <a:rPr lang="zh-CN" altLang="en-US" sz="800"/>
              <a:t>中国</a:t>
            </a:r>
          </a:p>
        </p:txBody>
      </p:sp>
      <p:sp>
        <p:nvSpPr>
          <p:cNvPr id="25605" name="TextBox 14"/>
          <p:cNvSpPr txBox="1">
            <a:spLocks noChangeArrowheads="1"/>
          </p:cNvSpPr>
          <p:nvPr/>
        </p:nvSpPr>
        <p:spPr bwMode="auto">
          <a:xfrm>
            <a:off x="6172200" y="3810000"/>
            <a:ext cx="4572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r>
              <a:rPr lang="zh-CN" altLang="en-US" sz="800"/>
              <a:t>中国</a:t>
            </a:r>
          </a:p>
        </p:txBody>
      </p:sp>
      <p:sp>
        <p:nvSpPr>
          <p:cNvPr id="25606" name="TextBox 15"/>
          <p:cNvSpPr txBox="1">
            <a:spLocks noChangeArrowheads="1"/>
          </p:cNvSpPr>
          <p:nvPr/>
        </p:nvSpPr>
        <p:spPr bwMode="auto">
          <a:xfrm>
            <a:off x="4876800" y="1524000"/>
            <a:ext cx="3048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r>
              <a:rPr lang="zh-CN" altLang="en-US" sz="800"/>
              <a:t>男</a:t>
            </a:r>
          </a:p>
        </p:txBody>
      </p:sp>
      <p:sp>
        <p:nvSpPr>
          <p:cNvPr id="25607" name="TextBox 17"/>
          <p:cNvSpPr txBox="1">
            <a:spLocks noChangeArrowheads="1"/>
          </p:cNvSpPr>
          <p:nvPr/>
        </p:nvSpPr>
        <p:spPr bwMode="auto">
          <a:xfrm>
            <a:off x="4876800" y="3810000"/>
            <a:ext cx="3048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r>
              <a:rPr lang="zh-CN" altLang="en-US" sz="800"/>
              <a:t>男</a:t>
            </a:r>
          </a:p>
        </p:txBody>
      </p:sp>
      <p:sp>
        <p:nvSpPr>
          <p:cNvPr id="25608" name="TextBox 18"/>
          <p:cNvSpPr txBox="1">
            <a:spLocks noChangeArrowheads="1"/>
          </p:cNvSpPr>
          <p:nvPr/>
        </p:nvSpPr>
        <p:spPr bwMode="auto">
          <a:xfrm>
            <a:off x="7924800" y="3810000"/>
            <a:ext cx="3048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r>
              <a:rPr lang="zh-CN" altLang="en-US" sz="800"/>
              <a:t>女</a:t>
            </a:r>
          </a:p>
        </p:txBody>
      </p:sp>
      <p:sp>
        <p:nvSpPr>
          <p:cNvPr id="25609" name="TextBox 19"/>
          <p:cNvSpPr txBox="1">
            <a:spLocks noChangeArrowheads="1"/>
          </p:cNvSpPr>
          <p:nvPr/>
        </p:nvSpPr>
        <p:spPr bwMode="auto">
          <a:xfrm>
            <a:off x="7924800" y="1524000"/>
            <a:ext cx="3810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r>
              <a:rPr lang="zh-CN" altLang="en-US" sz="800"/>
              <a:t>女</a:t>
            </a:r>
          </a:p>
        </p:txBody>
      </p:sp>
      <p:sp>
        <p:nvSpPr>
          <p:cNvPr id="25610" name="TextBox 20"/>
          <p:cNvSpPr txBox="1">
            <a:spLocks noChangeArrowheads="1"/>
          </p:cNvSpPr>
          <p:nvPr/>
        </p:nvSpPr>
        <p:spPr bwMode="auto">
          <a:xfrm>
            <a:off x="4953000" y="3657600"/>
            <a:ext cx="9906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r>
              <a:rPr lang="zh-CN" altLang="en-US" sz="600"/>
              <a:t>人口（百万）</a:t>
            </a:r>
          </a:p>
        </p:txBody>
      </p:sp>
      <p:sp>
        <p:nvSpPr>
          <p:cNvPr id="25611" name="TextBox 21"/>
          <p:cNvSpPr txBox="1">
            <a:spLocks noChangeArrowheads="1"/>
          </p:cNvSpPr>
          <p:nvPr/>
        </p:nvSpPr>
        <p:spPr bwMode="auto">
          <a:xfrm>
            <a:off x="4876800" y="6019800"/>
            <a:ext cx="9906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r>
              <a:rPr lang="zh-CN" altLang="en-US" sz="600"/>
              <a:t>人口（百万）</a:t>
            </a:r>
          </a:p>
        </p:txBody>
      </p:sp>
      <p:sp>
        <p:nvSpPr>
          <p:cNvPr id="25612" name="TextBox 22"/>
          <p:cNvSpPr txBox="1">
            <a:spLocks noChangeArrowheads="1"/>
          </p:cNvSpPr>
          <p:nvPr/>
        </p:nvSpPr>
        <p:spPr bwMode="auto">
          <a:xfrm>
            <a:off x="3810000" y="5029200"/>
            <a:ext cx="6096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r>
              <a:rPr lang="zh-CN" altLang="en-US" sz="600"/>
              <a:t>（千）</a:t>
            </a:r>
          </a:p>
        </p:txBody>
      </p:sp>
      <p:sp>
        <p:nvSpPr>
          <p:cNvPr id="2" name="Rectangle 24"/>
          <p:cNvSpPr>
            <a:spLocks noChangeArrowheads="1"/>
          </p:cNvSpPr>
          <p:nvPr/>
        </p:nvSpPr>
        <p:spPr bwMode="auto">
          <a:xfrm>
            <a:off x="-1136650" y="577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fr-FR">
              <a:cs typeface="+mn-cs"/>
            </a:endParaRPr>
          </a:p>
        </p:txBody>
      </p:sp>
      <p:pic>
        <p:nvPicPr>
          <p:cNvPr id="25614" name="Picture 23" descr="Graphique 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154485"/>
            <a:ext cx="3448050" cy="50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70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numéro de diapositive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fld id="{010C3445-64C2-FF44-8288-CAA8A26D5F54}" type="slidenum">
              <a:rPr lang="fr-FR" altLang="fr-FR" sz="800">
                <a:solidFill>
                  <a:srgbClr val="FFFFFF"/>
                </a:solidFill>
              </a:rPr>
              <a:pPr>
                <a:spcBef>
                  <a:spcPct val="0"/>
                </a:spcBef>
                <a:buFontTx/>
                <a:buNone/>
              </a:pPr>
              <a:t>15</a:t>
            </a:fld>
            <a:endParaRPr lang="fr-FR" altLang="fr-FR" sz="800">
              <a:solidFill>
                <a:srgbClr val="FFFFFF"/>
              </a:solidFill>
            </a:endParaRPr>
          </a:p>
        </p:txBody>
      </p:sp>
      <p:sp>
        <p:nvSpPr>
          <p:cNvPr id="24578" name="Rectangle 2"/>
          <p:cNvSpPr>
            <a:spLocks noGrp="1" noChangeArrowheads="1"/>
          </p:cNvSpPr>
          <p:nvPr>
            <p:ph type="title"/>
          </p:nvPr>
        </p:nvSpPr>
        <p:spPr>
          <a:xfrm>
            <a:off x="152400" y="401638"/>
            <a:ext cx="8763000" cy="360362"/>
          </a:xfrm>
          <a:noFill/>
          <a:ln>
            <a:noFill/>
          </a:ln>
        </p:spPr>
        <p:txBody>
          <a:bodyPr/>
          <a:lstStyle/>
          <a:p>
            <a:r>
              <a:rPr lang="en-US" altLang="zh-CN" sz="2800" kern="1200" dirty="0">
                <a:solidFill>
                  <a:srgbClr val="002060"/>
                </a:solidFill>
                <a:latin typeface="Microsoft YaHei" charset="-122"/>
                <a:ea typeface="Microsoft YaHei" charset="-122"/>
                <a:cs typeface="Microsoft YaHei" charset="-122"/>
              </a:rPr>
              <a:t>MGEN</a:t>
            </a:r>
            <a:r>
              <a:rPr lang="zh-CN" altLang="en-US" sz="2800" kern="1200" dirty="0">
                <a:solidFill>
                  <a:srgbClr val="002060"/>
                </a:solidFill>
                <a:latin typeface="Microsoft YaHei" charset="-122"/>
                <a:ea typeface="Microsoft YaHei" charset="-122"/>
                <a:cs typeface="Microsoft YaHei" charset="-122"/>
              </a:rPr>
              <a:t>长期护理险决策制定</a:t>
            </a:r>
            <a:endParaRPr lang="fr-FR" altLang="fr-FR" sz="2800" kern="1200" dirty="0">
              <a:solidFill>
                <a:srgbClr val="002060"/>
              </a:solidFill>
              <a:latin typeface="Microsoft YaHei" charset="-122"/>
              <a:ea typeface="Microsoft YaHei" charset="-122"/>
              <a:cs typeface="Microsoft YaHei" charset="-122"/>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65" y="1371600"/>
            <a:ext cx="8266670" cy="4155921"/>
          </a:xfrm>
          <a:prstGeom prst="rect">
            <a:avLst/>
          </a:prstGeom>
        </p:spPr>
      </p:pic>
    </p:spTree>
    <p:extLst>
      <p:ext uri="{BB962C8B-B14F-4D97-AF65-F5344CB8AC3E}">
        <p14:creationId xmlns:p14="http://schemas.microsoft.com/office/powerpoint/2010/main" val="167133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numéro de diapositive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fld id="{6F2439DD-0406-1141-813A-7373BD4A5CF3}" type="slidenum">
              <a:rPr lang="fr-FR" altLang="fr-FR" sz="800">
                <a:solidFill>
                  <a:srgbClr val="FFFFFF"/>
                </a:solidFill>
              </a:rPr>
              <a:pPr>
                <a:spcBef>
                  <a:spcPct val="0"/>
                </a:spcBef>
                <a:buFontTx/>
                <a:buNone/>
              </a:pPr>
              <a:t>16</a:t>
            </a:fld>
            <a:endParaRPr lang="fr-FR" altLang="fr-FR" sz="800">
              <a:solidFill>
                <a:srgbClr val="FFFFFF"/>
              </a:solidFill>
            </a:endParaRPr>
          </a:p>
        </p:txBody>
      </p:sp>
      <p:sp>
        <p:nvSpPr>
          <p:cNvPr id="27650" name="Rectangle 11"/>
          <p:cNvSpPr>
            <a:spLocks noGrp="1" noChangeArrowheads="1"/>
          </p:cNvSpPr>
          <p:nvPr>
            <p:ph type="title"/>
          </p:nvPr>
        </p:nvSpPr>
        <p:spPr>
          <a:xfrm>
            <a:off x="152400" y="838200"/>
            <a:ext cx="8991600" cy="3603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altLang="fr-FR" sz="2800" kern="1200" dirty="0">
                <a:solidFill>
                  <a:srgbClr val="002060"/>
                </a:solidFill>
                <a:latin typeface="Microsoft YaHei" charset="-122"/>
                <a:ea typeface="Microsoft YaHei" charset="-122"/>
                <a:cs typeface="Microsoft YaHei" charset="-122"/>
              </a:rPr>
              <a:t>MGEN</a:t>
            </a:r>
            <a:r>
              <a:rPr lang="zh-CN" altLang="en-US" sz="2800" kern="1200" dirty="0">
                <a:solidFill>
                  <a:srgbClr val="002060"/>
                </a:solidFill>
                <a:latin typeface="Microsoft YaHei" charset="-122"/>
                <a:ea typeface="Microsoft YaHei" charset="-122"/>
                <a:cs typeface="Microsoft YaHei" charset="-122"/>
              </a:rPr>
              <a:t>长期护理相互保险整体方案</a:t>
            </a:r>
            <a:endParaRPr lang="fr-FR" altLang="fr-FR" sz="2800" kern="1200" dirty="0">
              <a:solidFill>
                <a:srgbClr val="002060"/>
              </a:solidFill>
              <a:latin typeface="Microsoft YaHei" charset="-122"/>
              <a:ea typeface="Microsoft YaHei" charset="-122"/>
              <a:cs typeface="Microsoft YaHei" charset="-122"/>
            </a:endParaRPr>
          </a:p>
        </p:txBody>
      </p:sp>
      <p:sp>
        <p:nvSpPr>
          <p:cNvPr id="27651" name="ZoneTexte 6"/>
          <p:cNvSpPr txBox="1">
            <a:spLocks noChangeArrowheads="1"/>
          </p:cNvSpPr>
          <p:nvPr/>
        </p:nvSpPr>
        <p:spPr bwMode="auto">
          <a:xfrm>
            <a:off x="419100" y="1676400"/>
            <a:ext cx="8458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 typeface="Wingdings" charset="2"/>
              <a:buChar char="ü"/>
            </a:pPr>
            <a:r>
              <a:rPr lang="zh-CN" altLang="en-US" sz="1800" dirty="0">
                <a:solidFill>
                  <a:srgbClr val="669900"/>
                </a:solidFill>
                <a:latin typeface="Microsoft YaHei" charset="-122"/>
                <a:ea typeface="Microsoft YaHei" charset="-122"/>
                <a:cs typeface="Microsoft YaHei" charset="-122"/>
              </a:rPr>
              <a:t> 紧密协调和集中管理，开发出包含长期护理的健康综合险，向长期护理的用户及其护理者提供护理金、医疗保健设施、预防措施、支持服务</a:t>
            </a:r>
            <a:endParaRPr lang="fr-FR" altLang="fr-FR" sz="1800" dirty="0">
              <a:solidFill>
                <a:srgbClr val="669900"/>
              </a:solidFill>
              <a:latin typeface="Microsoft YaHei" charset="-122"/>
              <a:ea typeface="Microsoft YaHei" charset="-122"/>
              <a:cs typeface="Microsoft YaHei" charset="-122"/>
            </a:endParaRPr>
          </a:p>
          <a:p>
            <a:pPr eaLnBrk="1" hangingPunct="1">
              <a:spcBef>
                <a:spcPct val="0"/>
              </a:spcBef>
              <a:buFont typeface="Wingdings" charset="2"/>
              <a:buNone/>
            </a:pPr>
            <a:endParaRPr lang="fr-FR" altLang="fr-FR" sz="1800" dirty="0">
              <a:solidFill>
                <a:srgbClr val="669900"/>
              </a:solidFill>
              <a:latin typeface="Microsoft YaHei" charset="-122"/>
              <a:ea typeface="Microsoft YaHei" charset="-122"/>
              <a:cs typeface="Microsoft YaHei" charset="-122"/>
            </a:endParaRPr>
          </a:p>
          <a:p>
            <a:pPr eaLnBrk="1" hangingPunct="1">
              <a:spcBef>
                <a:spcPct val="0"/>
              </a:spcBef>
              <a:buFont typeface="Wingdings" charset="2"/>
              <a:buChar char="ü"/>
            </a:pPr>
            <a:r>
              <a:rPr lang="fr-FR" altLang="fr-FR" sz="1800" dirty="0">
                <a:solidFill>
                  <a:srgbClr val="669900"/>
                </a:solidFill>
                <a:latin typeface="Microsoft YaHei" charset="-122"/>
                <a:ea typeface="Microsoft YaHei" charset="-122"/>
                <a:cs typeface="Microsoft YaHei" charset="-122"/>
              </a:rPr>
              <a:t> </a:t>
            </a:r>
            <a:r>
              <a:rPr lang="zh-CN" altLang="en-US" sz="1800" dirty="0">
                <a:solidFill>
                  <a:srgbClr val="669900"/>
                </a:solidFill>
                <a:latin typeface="Microsoft YaHei" charset="-122"/>
                <a:ea typeface="Microsoft YaHei" charset="-122"/>
                <a:cs typeface="Microsoft YaHei" charset="-122"/>
              </a:rPr>
              <a:t>整个成年人口的不同年龄段之间共济和分担风险，使得机构能以可持续的成本为成员提供他们能负担得起的长期护理保险</a:t>
            </a:r>
            <a:endParaRPr lang="fr-FR" altLang="fr-FR" sz="1800" dirty="0">
              <a:solidFill>
                <a:srgbClr val="669900"/>
              </a:solidFill>
              <a:latin typeface="Microsoft YaHei" charset="-122"/>
              <a:ea typeface="Microsoft YaHei" charset="-122"/>
              <a:cs typeface="Microsoft YaHei" charset="-122"/>
            </a:endParaRPr>
          </a:p>
          <a:p>
            <a:pPr eaLnBrk="1" hangingPunct="1">
              <a:spcBef>
                <a:spcPct val="0"/>
              </a:spcBef>
              <a:buFont typeface="Wingdings" charset="2"/>
              <a:buChar char="ü"/>
            </a:pPr>
            <a:endParaRPr lang="fr-FR" altLang="fr-FR" sz="1800" dirty="0">
              <a:solidFill>
                <a:srgbClr val="669900"/>
              </a:solidFill>
              <a:latin typeface="Microsoft YaHei" charset="-122"/>
              <a:ea typeface="Microsoft YaHei" charset="-122"/>
              <a:cs typeface="Microsoft YaHei" charset="-122"/>
            </a:endParaRPr>
          </a:p>
          <a:p>
            <a:pPr eaLnBrk="1" hangingPunct="1">
              <a:spcBef>
                <a:spcPct val="0"/>
              </a:spcBef>
              <a:buFont typeface="Wingdings" charset="2"/>
              <a:buChar char="ü"/>
            </a:pPr>
            <a:r>
              <a:rPr lang="zh-CN" altLang="en-US" sz="1800" dirty="0">
                <a:solidFill>
                  <a:srgbClr val="669900"/>
                </a:solidFill>
                <a:latin typeface="Microsoft YaHei" charset="-122"/>
                <a:ea typeface="Microsoft YaHei" charset="-122"/>
                <a:cs typeface="Microsoft YaHei" charset="-122"/>
              </a:rPr>
              <a:t>相互保险模式为平等对待提供保障：</a:t>
            </a:r>
            <a:endParaRPr lang="fr-FR" altLang="fr-FR" sz="1800" dirty="0">
              <a:solidFill>
                <a:srgbClr val="669900"/>
              </a:solidFill>
              <a:latin typeface="Microsoft YaHei" charset="-122"/>
              <a:ea typeface="Microsoft YaHei" charset="-122"/>
              <a:cs typeface="Microsoft YaHei" charset="-122"/>
            </a:endParaRPr>
          </a:p>
          <a:p>
            <a:pPr lvl="1" eaLnBrk="1" hangingPunct="1">
              <a:spcBef>
                <a:spcPct val="0"/>
              </a:spcBef>
              <a:buFont typeface="Wingdings" charset="2"/>
              <a:buChar char="ü"/>
            </a:pPr>
            <a:r>
              <a:rPr lang="fr-FR" altLang="fr-FR" sz="1800" dirty="0">
                <a:solidFill>
                  <a:srgbClr val="669900"/>
                </a:solidFill>
                <a:latin typeface="Microsoft YaHei" charset="-122"/>
                <a:ea typeface="Microsoft YaHei" charset="-122"/>
                <a:cs typeface="Microsoft YaHei" charset="-122"/>
              </a:rPr>
              <a:t>MGEN</a:t>
            </a:r>
            <a:r>
              <a:rPr lang="zh-CN" altLang="en-US" sz="1800" dirty="0">
                <a:solidFill>
                  <a:srgbClr val="669900"/>
                </a:solidFill>
                <a:latin typeface="Microsoft YaHei" charset="-122"/>
                <a:ea typeface="Microsoft YaHei" charset="-122"/>
                <a:cs typeface="Microsoft YaHei" charset="-122"/>
              </a:rPr>
              <a:t>对长期护理有着长期愿景，出发点是正在老龄化的会员及他们护理者的福祉。</a:t>
            </a:r>
            <a:r>
              <a:rPr lang="en-US" altLang="zh-CN" sz="1800" dirty="0">
                <a:solidFill>
                  <a:srgbClr val="669900"/>
                </a:solidFill>
                <a:latin typeface="Microsoft YaHei" charset="-122"/>
                <a:ea typeface="Microsoft YaHei" charset="-122"/>
                <a:cs typeface="Microsoft YaHei" charset="-122"/>
              </a:rPr>
              <a:t>MGEN</a:t>
            </a:r>
            <a:r>
              <a:rPr lang="zh-CN" altLang="en-US" sz="1800" dirty="0">
                <a:solidFill>
                  <a:srgbClr val="669900"/>
                </a:solidFill>
                <a:latin typeface="Microsoft YaHei" charset="-122"/>
                <a:ea typeface="Microsoft YaHei" charset="-122"/>
                <a:cs typeface="Microsoft YaHei" charset="-122"/>
              </a:rPr>
              <a:t>没有短期投资回报率压力，因为机构没有股东（投保成员是机构的唯一所有者）</a:t>
            </a:r>
            <a:endParaRPr lang="fr-FR" altLang="fr-FR" sz="1800" dirty="0">
              <a:latin typeface="Microsoft YaHei" charset="-122"/>
              <a:ea typeface="Microsoft YaHei" charset="-122"/>
              <a:cs typeface="Microsoft YaHei" charset="-122"/>
            </a:endParaRPr>
          </a:p>
          <a:p>
            <a:pPr lvl="1" eaLnBrk="1" hangingPunct="1">
              <a:spcBef>
                <a:spcPct val="0"/>
              </a:spcBef>
              <a:buFont typeface="Wingdings" charset="2"/>
              <a:buChar char="ü"/>
            </a:pPr>
            <a:r>
              <a:rPr lang="zh-CN" altLang="en-US" sz="1800" dirty="0">
                <a:solidFill>
                  <a:srgbClr val="669900"/>
                </a:solidFill>
                <a:latin typeface="Microsoft YaHei" charset="-122"/>
                <a:ea typeface="Microsoft YaHei" charset="-122"/>
                <a:cs typeface="Microsoft YaHei" charset="-122"/>
              </a:rPr>
              <a:t>成员大会每年投票决定收益和保费水平。在启动长期护理险之时，大会决定用相互保险的自有资金为会员承担终生费用，会员即是长期护理用户。</a:t>
            </a:r>
            <a:endParaRPr lang="en-US" altLang="zh-CN" sz="1800" dirty="0">
              <a:solidFill>
                <a:srgbClr val="669900"/>
              </a:solidFill>
              <a:latin typeface="Microsoft YaHei" charset="-122"/>
              <a:ea typeface="Microsoft YaHei" charset="-122"/>
              <a:cs typeface="Microsoft YaHei" charset="-122"/>
            </a:endParaRPr>
          </a:p>
          <a:p>
            <a:pPr eaLnBrk="1" hangingPunct="1">
              <a:spcBef>
                <a:spcPct val="0"/>
              </a:spcBef>
              <a:buFont typeface="Wingdings" charset="2"/>
              <a:buNone/>
            </a:pPr>
            <a:endParaRPr lang="fr-FR" altLang="fr-FR" sz="1800" dirty="0">
              <a:solidFill>
                <a:srgbClr val="669900"/>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766964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flipH="1">
            <a:off x="3694907" y="4559320"/>
            <a:ext cx="3048000" cy="1196975"/>
          </a:xfrm>
          <a:prstGeom prst="rect">
            <a:avLst/>
          </a:prstGeom>
          <a:solidFill>
            <a:srgbClr val="C0C0C0"/>
          </a:solidFill>
          <a:ln w="12700">
            <a:solidFill>
              <a:schemeClr val="bg2"/>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sp>
        <p:nvSpPr>
          <p:cNvPr id="58370" name="Rectangle 4"/>
          <p:cNvSpPr>
            <a:spLocks noChangeArrowheads="1"/>
          </p:cNvSpPr>
          <p:nvPr/>
        </p:nvSpPr>
        <p:spPr bwMode="auto">
          <a:xfrm>
            <a:off x="3694907" y="3019445"/>
            <a:ext cx="3048000" cy="1219200"/>
          </a:xfrm>
          <a:prstGeom prst="rect">
            <a:avLst/>
          </a:prstGeom>
          <a:solidFill>
            <a:srgbClr val="CCFF33"/>
          </a:solidFill>
          <a:ln w="12700">
            <a:solidFill>
              <a:schemeClr val="bg2"/>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sp>
        <p:nvSpPr>
          <p:cNvPr id="58371" name="Text Box 5"/>
          <p:cNvSpPr txBox="1">
            <a:spLocks noChangeArrowheads="1"/>
          </p:cNvSpPr>
          <p:nvPr/>
        </p:nvSpPr>
        <p:spPr bwMode="auto">
          <a:xfrm>
            <a:off x="3429000" y="3200400"/>
            <a:ext cx="30051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ctr">
              <a:spcBef>
                <a:spcPct val="50000"/>
              </a:spcBef>
              <a:buFontTx/>
              <a:buNone/>
            </a:pPr>
            <a:r>
              <a:rPr lang="en-US" altLang="zh-CN" sz="1400" dirty="0">
                <a:latin typeface="Microsoft YaHei" charset="-122"/>
                <a:ea typeface="Microsoft YaHei" charset="-122"/>
                <a:cs typeface="Microsoft YaHei" charset="-122"/>
              </a:rPr>
              <a:t>MGEN</a:t>
            </a:r>
            <a:r>
              <a:rPr lang="zh-CN" altLang="en-US" sz="1400" dirty="0">
                <a:latin typeface="Microsoft YaHei" charset="-122"/>
                <a:ea typeface="Microsoft YaHei" charset="-122"/>
                <a:cs typeface="Microsoft YaHei" charset="-122"/>
              </a:rPr>
              <a:t>补充健康综合险</a:t>
            </a:r>
            <a:endParaRPr lang="en-US"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中纳入的</a:t>
            </a:r>
            <a:endParaRPr lang="en-US"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长期护理保障和服务</a:t>
            </a:r>
            <a:endParaRPr lang="en-US" altLang="zh-CN" sz="1400" dirty="0">
              <a:latin typeface="Microsoft YaHei" charset="-122"/>
              <a:ea typeface="Microsoft YaHei" charset="-122"/>
              <a:cs typeface="Microsoft YaHei" charset="-122"/>
            </a:endParaRPr>
          </a:p>
        </p:txBody>
      </p:sp>
      <p:sp>
        <p:nvSpPr>
          <p:cNvPr id="58372" name="Rectangle 6"/>
          <p:cNvSpPr>
            <a:spLocks noChangeArrowheads="1"/>
          </p:cNvSpPr>
          <p:nvPr/>
        </p:nvSpPr>
        <p:spPr bwMode="auto">
          <a:xfrm>
            <a:off x="3694907" y="1800245"/>
            <a:ext cx="3048000" cy="1076325"/>
          </a:xfrm>
          <a:prstGeom prst="rect">
            <a:avLst/>
          </a:prstGeom>
          <a:solidFill>
            <a:srgbClr val="FFFF00"/>
          </a:solidFill>
          <a:ln w="12700">
            <a:solidFill>
              <a:schemeClr val="bg2"/>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sp>
        <p:nvSpPr>
          <p:cNvPr id="58373" name="Text Box 7"/>
          <p:cNvSpPr txBox="1">
            <a:spLocks noChangeArrowheads="1"/>
          </p:cNvSpPr>
          <p:nvPr/>
        </p:nvSpPr>
        <p:spPr bwMode="auto">
          <a:xfrm>
            <a:off x="3559969" y="2088466"/>
            <a:ext cx="27432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ctr">
              <a:spcBef>
                <a:spcPct val="50000"/>
              </a:spcBef>
              <a:buFontTx/>
              <a:buNone/>
            </a:pPr>
            <a:r>
              <a:rPr lang="en-US" altLang="zh-CN" sz="1400" dirty="0">
                <a:latin typeface="Microsoft YaHei" charset="-122"/>
                <a:ea typeface="Microsoft YaHei" charset="-122"/>
                <a:cs typeface="Microsoft YaHei" charset="-122"/>
              </a:rPr>
              <a:t>MGEN</a:t>
            </a:r>
            <a:r>
              <a:rPr lang="zh-CN" altLang="en-US" sz="1400" dirty="0">
                <a:latin typeface="Microsoft YaHei" charset="-122"/>
                <a:ea typeface="Microsoft YaHei" charset="-122"/>
                <a:cs typeface="Microsoft YaHei" charset="-122"/>
              </a:rPr>
              <a:t>额外长期护理保险</a:t>
            </a:r>
            <a:endParaRPr lang="en-US"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（自选）</a:t>
            </a:r>
            <a:endParaRPr lang="fr-FR" altLang="zh-CN" sz="1400" dirty="0">
              <a:latin typeface="Microsoft YaHei" charset="-122"/>
              <a:ea typeface="Microsoft YaHei" charset="-122"/>
              <a:cs typeface="Microsoft YaHei" charset="-122"/>
            </a:endParaRPr>
          </a:p>
        </p:txBody>
      </p:sp>
      <p:pic>
        <p:nvPicPr>
          <p:cNvPr id="58374" name="Picture 9" descr="Logo-R%C3%A9publique-Fran%C3%A7ais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307" y="4575195"/>
            <a:ext cx="558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11"/>
          <p:cNvSpPr>
            <a:spLocks noGrp="1" noChangeArrowheads="1"/>
          </p:cNvSpPr>
          <p:nvPr>
            <p:ph type="title"/>
          </p:nvPr>
        </p:nvSpPr>
        <p:spPr>
          <a:xfrm>
            <a:off x="152400" y="423892"/>
            <a:ext cx="8915400" cy="7572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altLang="zh-CN" sz="2800" kern="1200" dirty="0">
                <a:solidFill>
                  <a:srgbClr val="002060"/>
                </a:solidFill>
                <a:latin typeface="Microsoft YaHei" charset="-122"/>
                <a:ea typeface="Microsoft YaHei" charset="-122"/>
                <a:cs typeface="Microsoft YaHei" charset="-122"/>
              </a:rPr>
              <a:t>MGEN</a:t>
            </a:r>
            <a:r>
              <a:rPr lang="zh-CN" altLang="en-US" sz="2800" kern="1200" dirty="0">
                <a:solidFill>
                  <a:srgbClr val="002060"/>
                </a:solidFill>
                <a:latin typeface="Microsoft YaHei" charset="-122"/>
                <a:ea typeface="Microsoft YaHei" charset="-122"/>
                <a:cs typeface="Microsoft YaHei" charset="-122"/>
              </a:rPr>
              <a:t>的长期护理险经验</a:t>
            </a:r>
            <a:r>
              <a:rPr lang="en-US" altLang="zh-CN" sz="2800" kern="1200" dirty="0">
                <a:solidFill>
                  <a:srgbClr val="002060"/>
                </a:solidFill>
                <a:latin typeface="Microsoft YaHei" charset="-122"/>
                <a:ea typeface="Microsoft YaHei" charset="-122"/>
                <a:cs typeface="Microsoft YaHei" charset="-122"/>
              </a:rPr>
              <a:t/>
            </a:r>
            <a:br>
              <a:rPr lang="en-US" altLang="zh-CN" sz="2800" kern="1200" dirty="0">
                <a:solidFill>
                  <a:srgbClr val="002060"/>
                </a:solidFill>
                <a:latin typeface="Microsoft YaHei" charset="-122"/>
                <a:ea typeface="Microsoft YaHei" charset="-122"/>
                <a:cs typeface="Microsoft YaHei" charset="-122"/>
              </a:rPr>
            </a:br>
            <a:r>
              <a:rPr lang="en-US" altLang="zh-CN" sz="1800" kern="1200" dirty="0">
                <a:solidFill>
                  <a:srgbClr val="002060"/>
                </a:solidFill>
                <a:latin typeface="Microsoft YaHei" charset="-122"/>
                <a:ea typeface="Microsoft YaHei" charset="-122"/>
                <a:cs typeface="Microsoft YaHei" charset="-122"/>
              </a:rPr>
              <a:t>——</a:t>
            </a:r>
            <a:r>
              <a:rPr lang="zh-CN" altLang="en-US" sz="1800" kern="1200" dirty="0">
                <a:solidFill>
                  <a:srgbClr val="002060"/>
                </a:solidFill>
                <a:latin typeface="Microsoft YaHei" charset="-122"/>
                <a:ea typeface="Microsoft YaHei" charset="-122"/>
                <a:cs typeface="Microsoft YaHei" charset="-122"/>
              </a:rPr>
              <a:t> 三个层次的保险</a:t>
            </a:r>
            <a:endParaRPr lang="fr-FR" altLang="fr-FR" sz="1800" kern="1200" dirty="0">
              <a:solidFill>
                <a:srgbClr val="002060"/>
              </a:solidFill>
              <a:latin typeface="Microsoft YaHei" charset="-122"/>
              <a:ea typeface="Microsoft YaHei" charset="-122"/>
              <a:cs typeface="Microsoft YaHei" charset="-122"/>
            </a:endParaRPr>
          </a:p>
        </p:txBody>
      </p:sp>
      <p:sp>
        <p:nvSpPr>
          <p:cNvPr id="58376" name="Text Box 12"/>
          <p:cNvSpPr txBox="1">
            <a:spLocks noChangeArrowheads="1"/>
          </p:cNvSpPr>
          <p:nvPr/>
        </p:nvSpPr>
        <p:spPr bwMode="auto">
          <a:xfrm>
            <a:off x="879083" y="2682101"/>
            <a:ext cx="2819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r>
              <a:rPr lang="zh-CN" altLang="en-US" sz="1400" dirty="0">
                <a:latin typeface="Microsoft YaHei" charset="-122"/>
                <a:ea typeface="Microsoft YaHei" charset="-122"/>
                <a:cs typeface="Microsoft YaHei" charset="-122"/>
              </a:rPr>
              <a:t>与基本医疗保险体系</a:t>
            </a:r>
            <a:endParaRPr lang="en-US" altLang="zh-CN" sz="1400" dirty="0">
              <a:latin typeface="Microsoft YaHei" charset="-122"/>
              <a:ea typeface="Microsoft YaHei" charset="-122"/>
              <a:cs typeface="Microsoft YaHei" charset="-122"/>
            </a:endParaRPr>
          </a:p>
          <a:p>
            <a:pPr eaLnBrk="1" hangingPunct="1">
              <a:spcBef>
                <a:spcPct val="0"/>
              </a:spcBef>
              <a:buFontTx/>
              <a:buNone/>
            </a:pPr>
            <a:r>
              <a:rPr lang="zh-CN" altLang="en-US" sz="1400" dirty="0">
                <a:latin typeface="Microsoft YaHei" charset="-122"/>
                <a:ea typeface="Microsoft YaHei" charset="-122"/>
                <a:cs typeface="Microsoft YaHei" charset="-122"/>
              </a:rPr>
              <a:t>相辅相成</a:t>
            </a:r>
            <a:endParaRPr lang="en-US" altLang="zh-CN" sz="1400" dirty="0">
              <a:latin typeface="Microsoft YaHei" charset="-122"/>
              <a:ea typeface="Microsoft YaHei" charset="-122"/>
              <a:cs typeface="Microsoft YaHei" charset="-122"/>
            </a:endParaRPr>
          </a:p>
          <a:p>
            <a:pPr eaLnBrk="1" hangingPunct="1">
              <a:spcBef>
                <a:spcPct val="0"/>
              </a:spcBef>
              <a:buFontTx/>
              <a:buNone/>
            </a:pPr>
            <a:r>
              <a:rPr lang="zh-CN" altLang="en-US" sz="1400" dirty="0">
                <a:latin typeface="Microsoft YaHei" charset="-122"/>
                <a:ea typeface="Microsoft YaHei" charset="-122"/>
                <a:cs typeface="Microsoft YaHei" charset="-122"/>
              </a:rPr>
              <a:t>高度一致</a:t>
            </a:r>
            <a:endParaRPr lang="en-US" altLang="zh-CN" sz="1400" dirty="0">
              <a:latin typeface="Microsoft YaHei" charset="-122"/>
              <a:ea typeface="Microsoft YaHei" charset="-122"/>
              <a:cs typeface="Microsoft YaHei" charset="-122"/>
            </a:endParaRPr>
          </a:p>
          <a:p>
            <a:pPr eaLnBrk="1" hangingPunct="1">
              <a:spcBef>
                <a:spcPct val="0"/>
              </a:spcBef>
              <a:buFontTx/>
              <a:buNone/>
            </a:pPr>
            <a:endParaRPr lang="fr-FR" altLang="fr-FR" sz="1400" dirty="0">
              <a:latin typeface="Microsoft YaHei" charset="-122"/>
              <a:ea typeface="Microsoft YaHei" charset="-122"/>
              <a:cs typeface="Microsoft YaHei" charset="-122"/>
            </a:endParaRPr>
          </a:p>
          <a:p>
            <a:pPr eaLnBrk="1" hangingPunct="1">
              <a:spcBef>
                <a:spcPct val="0"/>
              </a:spcBef>
              <a:buFontTx/>
              <a:buNone/>
            </a:pPr>
            <a:r>
              <a:rPr lang="fr-FR" altLang="fr-FR" sz="1400" dirty="0">
                <a:latin typeface="Microsoft YaHei" charset="-122"/>
                <a:ea typeface="Microsoft YaHei" charset="-122"/>
                <a:cs typeface="Microsoft YaHei" charset="-122"/>
                <a:sym typeface="Wingdings" charset="2"/>
              </a:rPr>
              <a:t> </a:t>
            </a:r>
            <a:r>
              <a:rPr lang="zh-CN" altLang="en-US" sz="1400" dirty="0">
                <a:latin typeface="Microsoft YaHei" charset="-122"/>
                <a:ea typeface="Microsoft YaHei" charset="-122"/>
                <a:cs typeface="Microsoft YaHei" charset="-122"/>
                <a:sym typeface="Wingdings" charset="2"/>
              </a:rPr>
              <a:t>成立初衷相同</a:t>
            </a:r>
            <a:endParaRPr lang="fr-FR" altLang="fr-FR" sz="1400" dirty="0">
              <a:latin typeface="Microsoft YaHei" charset="-122"/>
              <a:ea typeface="Microsoft YaHei" charset="-122"/>
              <a:cs typeface="Microsoft YaHei" charset="-122"/>
            </a:endParaRPr>
          </a:p>
          <a:p>
            <a:pPr eaLnBrk="1" hangingPunct="1">
              <a:spcBef>
                <a:spcPct val="0"/>
              </a:spcBef>
              <a:buFontTx/>
              <a:buNone/>
            </a:pPr>
            <a:endParaRPr lang="fr-FR" altLang="fr-FR" sz="1400" dirty="0">
              <a:latin typeface="Microsoft YaHei" charset="-122"/>
              <a:ea typeface="Microsoft YaHei" charset="-122"/>
              <a:cs typeface="Microsoft YaHei" charset="-122"/>
            </a:endParaRPr>
          </a:p>
          <a:p>
            <a:pPr eaLnBrk="1" hangingPunct="1">
              <a:spcBef>
                <a:spcPct val="0"/>
              </a:spcBef>
              <a:buFont typeface="Wingdings" charset="2"/>
              <a:buChar char="è"/>
            </a:pPr>
            <a:r>
              <a:rPr lang="zh-CN" altLang="en-US" sz="1400" dirty="0">
                <a:latin typeface="Microsoft YaHei" charset="-122"/>
                <a:ea typeface="Microsoft YaHei" charset="-122"/>
                <a:cs typeface="Microsoft YaHei" charset="-122"/>
                <a:sym typeface="Wingdings" charset="2"/>
              </a:rPr>
              <a:t>与基本医疗保险秉承一致</a:t>
            </a:r>
            <a:endParaRPr lang="en-US" altLang="zh-CN" sz="1400" dirty="0">
              <a:latin typeface="Microsoft YaHei" charset="-122"/>
              <a:ea typeface="Microsoft YaHei" charset="-122"/>
              <a:cs typeface="Microsoft YaHei" charset="-122"/>
              <a:sym typeface="Wingdings" charset="2"/>
            </a:endParaRPr>
          </a:p>
          <a:p>
            <a:pPr eaLnBrk="1" hangingPunct="1">
              <a:spcBef>
                <a:spcPct val="0"/>
              </a:spcBef>
              <a:buFontTx/>
              <a:buNone/>
            </a:pPr>
            <a:r>
              <a:rPr lang="en-US" altLang="zh-CN" sz="1400" dirty="0">
                <a:latin typeface="Microsoft YaHei" charset="-122"/>
                <a:ea typeface="Microsoft YaHei" charset="-122"/>
                <a:cs typeface="Microsoft YaHei" charset="-122"/>
                <a:sym typeface="Wingdings" charset="2"/>
              </a:rPr>
              <a:t>    </a:t>
            </a:r>
            <a:r>
              <a:rPr lang="zh-CN" altLang="en-US" sz="1400" dirty="0">
                <a:latin typeface="Microsoft YaHei" charset="-122"/>
                <a:ea typeface="Microsoft YaHei" charset="-122"/>
                <a:cs typeface="Microsoft YaHei" charset="-122"/>
                <a:sym typeface="Wingdings" charset="2"/>
              </a:rPr>
              <a:t>的失能分级标准</a:t>
            </a:r>
            <a:endParaRPr lang="fr-FR" altLang="fr-FR" sz="1400" dirty="0">
              <a:latin typeface="Microsoft YaHei" charset="-122"/>
              <a:ea typeface="Microsoft YaHei" charset="-122"/>
              <a:cs typeface="Microsoft YaHei" charset="-122"/>
            </a:endParaRPr>
          </a:p>
        </p:txBody>
      </p:sp>
      <p:pic>
        <p:nvPicPr>
          <p:cNvPr id="58378" name="Image 19" descr="Nv.Logo MGEN CMJ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0283" y="180024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Image 20" descr="Nv.Logo MGEN CMJ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2507" y="3024208"/>
            <a:ext cx="66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 Box 3"/>
          <p:cNvSpPr txBox="1">
            <a:spLocks noChangeArrowheads="1"/>
          </p:cNvSpPr>
          <p:nvPr/>
        </p:nvSpPr>
        <p:spPr bwMode="auto">
          <a:xfrm>
            <a:off x="3694907" y="4741088"/>
            <a:ext cx="2557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ctr">
              <a:spcBef>
                <a:spcPct val="50000"/>
              </a:spcBef>
              <a:buFontTx/>
              <a:buNone/>
            </a:pPr>
            <a:r>
              <a:rPr lang="zh-CN" altLang="en-US" sz="1400" dirty="0">
                <a:latin typeface="Microsoft YaHei" charset="-122"/>
                <a:ea typeface="Microsoft YaHei" charset="-122"/>
                <a:cs typeface="Microsoft YaHei" charset="-122"/>
              </a:rPr>
              <a:t>社会保险</a:t>
            </a:r>
            <a:endParaRPr lang="en-US"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（护理金 </a:t>
            </a:r>
            <a:r>
              <a:rPr lang="en-US" altLang="zh-CN" sz="1400" dirty="0">
                <a:latin typeface="Microsoft YaHei" charset="-122"/>
                <a:ea typeface="Microsoft YaHei" charset="-122"/>
                <a:cs typeface="Microsoft YaHei" charset="-122"/>
              </a:rPr>
              <a:t>+</a:t>
            </a:r>
            <a:endParaRPr lang="fr-FR"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基本医疗保险保障）</a:t>
            </a:r>
            <a:endParaRPr lang="fr-FR" altLang="zh-CN" sz="14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576864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flipH="1">
            <a:off x="5142707" y="4406920"/>
            <a:ext cx="3048000" cy="1196975"/>
          </a:xfrm>
          <a:prstGeom prst="rect">
            <a:avLst/>
          </a:prstGeom>
          <a:solidFill>
            <a:srgbClr val="C0C0C0"/>
          </a:solidFill>
          <a:ln w="12700">
            <a:solidFill>
              <a:schemeClr val="bg2"/>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sp>
        <p:nvSpPr>
          <p:cNvPr id="58370" name="Rectangle 4"/>
          <p:cNvSpPr>
            <a:spLocks noChangeArrowheads="1"/>
          </p:cNvSpPr>
          <p:nvPr/>
        </p:nvSpPr>
        <p:spPr bwMode="auto">
          <a:xfrm>
            <a:off x="5142707" y="2867045"/>
            <a:ext cx="3048000" cy="1219200"/>
          </a:xfrm>
          <a:prstGeom prst="rect">
            <a:avLst/>
          </a:prstGeom>
          <a:solidFill>
            <a:srgbClr val="CCFF33"/>
          </a:solidFill>
          <a:ln w="12700">
            <a:solidFill>
              <a:schemeClr val="bg2"/>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sp>
        <p:nvSpPr>
          <p:cNvPr id="58371" name="Text Box 5"/>
          <p:cNvSpPr txBox="1">
            <a:spLocks noChangeArrowheads="1"/>
          </p:cNvSpPr>
          <p:nvPr/>
        </p:nvSpPr>
        <p:spPr bwMode="auto">
          <a:xfrm>
            <a:off x="4877343" y="3152162"/>
            <a:ext cx="300513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ctr">
              <a:spcBef>
                <a:spcPct val="50000"/>
              </a:spcBef>
              <a:buFontTx/>
              <a:buNone/>
            </a:pPr>
            <a:r>
              <a:rPr lang="en-US" altLang="zh-CN" sz="1400" dirty="0">
                <a:latin typeface="Microsoft YaHei" charset="-122"/>
                <a:ea typeface="Microsoft YaHei" charset="-122"/>
                <a:cs typeface="Microsoft YaHei" charset="-122"/>
              </a:rPr>
              <a:t>MGEN</a:t>
            </a:r>
            <a:r>
              <a:rPr lang="zh-CN" altLang="en-US" sz="1400" dirty="0">
                <a:latin typeface="Microsoft YaHei" charset="-122"/>
                <a:ea typeface="Microsoft YaHei" charset="-122"/>
                <a:cs typeface="Microsoft YaHei" charset="-122"/>
              </a:rPr>
              <a:t>补充健康综合险中的</a:t>
            </a:r>
            <a:endParaRPr lang="en-US"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长期护理保障和服务</a:t>
            </a:r>
            <a:endParaRPr lang="en-US" altLang="zh-CN" sz="1400" dirty="0">
              <a:latin typeface="Microsoft YaHei" charset="-122"/>
              <a:ea typeface="Microsoft YaHei" charset="-122"/>
              <a:cs typeface="Microsoft YaHei" charset="-122"/>
            </a:endParaRPr>
          </a:p>
        </p:txBody>
      </p:sp>
      <p:sp>
        <p:nvSpPr>
          <p:cNvPr id="58372" name="Rectangle 6"/>
          <p:cNvSpPr>
            <a:spLocks noChangeArrowheads="1"/>
          </p:cNvSpPr>
          <p:nvPr/>
        </p:nvSpPr>
        <p:spPr bwMode="auto">
          <a:xfrm>
            <a:off x="5142707" y="1647845"/>
            <a:ext cx="3048000" cy="1076325"/>
          </a:xfrm>
          <a:prstGeom prst="rect">
            <a:avLst/>
          </a:prstGeom>
          <a:solidFill>
            <a:srgbClr val="FFFF00"/>
          </a:solidFill>
          <a:ln w="12700">
            <a:solidFill>
              <a:schemeClr val="bg2"/>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sp>
        <p:nvSpPr>
          <p:cNvPr id="58373" name="Text Box 7"/>
          <p:cNvSpPr txBox="1">
            <a:spLocks noChangeArrowheads="1"/>
          </p:cNvSpPr>
          <p:nvPr/>
        </p:nvSpPr>
        <p:spPr bwMode="auto">
          <a:xfrm>
            <a:off x="5008312" y="1755433"/>
            <a:ext cx="27432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ctr">
              <a:spcBef>
                <a:spcPct val="50000"/>
              </a:spcBef>
              <a:buFontTx/>
              <a:buNone/>
            </a:pPr>
            <a:r>
              <a:rPr lang="en-US" altLang="zh-CN" sz="1400">
                <a:latin typeface="Microsoft YaHei" charset="-122"/>
                <a:ea typeface="Microsoft YaHei" charset="-122"/>
                <a:cs typeface="Microsoft YaHei" charset="-122"/>
              </a:rPr>
              <a:t>MGEN</a:t>
            </a:r>
          </a:p>
          <a:p>
            <a:pPr algn="ctr">
              <a:spcBef>
                <a:spcPct val="50000"/>
              </a:spcBef>
              <a:buFontTx/>
              <a:buNone/>
            </a:pPr>
            <a:r>
              <a:rPr lang="zh-CN" altLang="en-US" sz="1400" dirty="0">
                <a:latin typeface="Microsoft YaHei" charset="-122"/>
                <a:ea typeface="Microsoft YaHei" charset="-122"/>
                <a:cs typeface="Microsoft YaHei" charset="-122"/>
              </a:rPr>
              <a:t>额外长期护理保险（自选）</a:t>
            </a:r>
            <a:endParaRPr lang="fr-FR" altLang="zh-CN" sz="1400" dirty="0">
              <a:latin typeface="Microsoft YaHei" charset="-122"/>
              <a:ea typeface="Microsoft YaHei" charset="-122"/>
              <a:cs typeface="Microsoft YaHei" charset="-122"/>
            </a:endParaRPr>
          </a:p>
        </p:txBody>
      </p:sp>
      <p:pic>
        <p:nvPicPr>
          <p:cNvPr id="58374" name="Picture 9" descr="Logo-R%C3%A9publique-Fran%C3%A7ais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107" y="4422795"/>
            <a:ext cx="558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Image 19" descr="Nv.Logo MGEN CMJ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8083" y="164784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Image 20" descr="Nv.Logo MGEN CMJ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30307" y="2871808"/>
            <a:ext cx="66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 Box 3"/>
          <p:cNvSpPr txBox="1">
            <a:spLocks noChangeArrowheads="1"/>
          </p:cNvSpPr>
          <p:nvPr/>
        </p:nvSpPr>
        <p:spPr bwMode="auto">
          <a:xfrm>
            <a:off x="5142707" y="4588688"/>
            <a:ext cx="25574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ctr">
              <a:spcBef>
                <a:spcPct val="50000"/>
              </a:spcBef>
              <a:buFontTx/>
              <a:buNone/>
            </a:pPr>
            <a:r>
              <a:rPr lang="zh-CN" altLang="en-US" sz="1400" dirty="0">
                <a:latin typeface="Microsoft YaHei" charset="-122"/>
                <a:ea typeface="Microsoft YaHei" charset="-122"/>
                <a:cs typeface="Microsoft YaHei" charset="-122"/>
              </a:rPr>
              <a:t>公共社会保障机制</a:t>
            </a:r>
            <a:endParaRPr lang="en-US"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（护理金 </a:t>
            </a:r>
            <a:r>
              <a:rPr lang="en-US" altLang="zh-CN" sz="1400" dirty="0">
                <a:latin typeface="Microsoft YaHei" charset="-122"/>
                <a:ea typeface="Microsoft YaHei" charset="-122"/>
                <a:cs typeface="Microsoft YaHei" charset="-122"/>
              </a:rPr>
              <a:t>+</a:t>
            </a:r>
            <a:endParaRPr lang="fr-FR"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基本医疗保险保障）</a:t>
            </a:r>
            <a:endParaRPr lang="fr-FR" altLang="zh-CN" sz="1400" dirty="0">
              <a:latin typeface="Microsoft YaHei" charset="-122"/>
              <a:ea typeface="Microsoft YaHei" charset="-122"/>
              <a:cs typeface="Microsoft YaHei" charset="-122"/>
            </a:endParaRPr>
          </a:p>
        </p:txBody>
      </p:sp>
      <p:sp>
        <p:nvSpPr>
          <p:cNvPr id="17" name="Rectangle 11"/>
          <p:cNvSpPr>
            <a:spLocks noGrp="1" noChangeArrowheads="1"/>
          </p:cNvSpPr>
          <p:nvPr>
            <p:ph type="title"/>
          </p:nvPr>
        </p:nvSpPr>
        <p:spPr>
          <a:xfrm>
            <a:off x="152400" y="423892"/>
            <a:ext cx="8915400" cy="7572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altLang="zh-CN" sz="2800" kern="1200" dirty="0">
                <a:solidFill>
                  <a:srgbClr val="002060"/>
                </a:solidFill>
                <a:latin typeface="Microsoft YaHei" charset="-122"/>
                <a:ea typeface="Microsoft YaHei" charset="-122"/>
                <a:cs typeface="Microsoft YaHei" charset="-122"/>
              </a:rPr>
              <a:t>MGEN</a:t>
            </a:r>
            <a:r>
              <a:rPr lang="zh-CN" altLang="en-US" sz="2800" kern="1200" dirty="0">
                <a:solidFill>
                  <a:srgbClr val="002060"/>
                </a:solidFill>
                <a:latin typeface="Microsoft YaHei" charset="-122"/>
                <a:ea typeface="Microsoft YaHei" charset="-122"/>
                <a:cs typeface="Microsoft YaHei" charset="-122"/>
              </a:rPr>
              <a:t>的长期护理险经验</a:t>
            </a:r>
            <a:r>
              <a:rPr lang="en-US" altLang="zh-CN" sz="2800" kern="1200" dirty="0">
                <a:solidFill>
                  <a:srgbClr val="002060"/>
                </a:solidFill>
                <a:latin typeface="Microsoft YaHei" charset="-122"/>
                <a:ea typeface="Microsoft YaHei" charset="-122"/>
                <a:cs typeface="Microsoft YaHei" charset="-122"/>
              </a:rPr>
              <a:t/>
            </a:r>
            <a:br>
              <a:rPr lang="en-US" altLang="zh-CN" sz="2800" kern="1200" dirty="0">
                <a:solidFill>
                  <a:srgbClr val="002060"/>
                </a:solidFill>
                <a:latin typeface="Microsoft YaHei" charset="-122"/>
                <a:ea typeface="Microsoft YaHei" charset="-122"/>
                <a:cs typeface="Microsoft YaHei" charset="-122"/>
              </a:rPr>
            </a:br>
            <a:r>
              <a:rPr lang="en-US" altLang="zh-CN" sz="1800" kern="1200" dirty="0">
                <a:solidFill>
                  <a:srgbClr val="002060"/>
                </a:solidFill>
                <a:latin typeface="Microsoft YaHei" charset="-122"/>
                <a:ea typeface="Microsoft YaHei" charset="-122"/>
                <a:cs typeface="Microsoft YaHei" charset="-122"/>
              </a:rPr>
              <a:t>——</a:t>
            </a:r>
            <a:r>
              <a:rPr lang="zh-CN" altLang="en-US" sz="1800" kern="1200" dirty="0">
                <a:solidFill>
                  <a:srgbClr val="002060"/>
                </a:solidFill>
                <a:latin typeface="Microsoft YaHei" charset="-122"/>
                <a:ea typeface="Microsoft YaHei" charset="-122"/>
                <a:cs typeface="Microsoft YaHei" charset="-122"/>
              </a:rPr>
              <a:t> 全体参保会员都享有的补充健康综合险</a:t>
            </a:r>
            <a:endParaRPr lang="fr-FR" altLang="fr-FR" sz="1800" kern="1200" dirty="0">
              <a:solidFill>
                <a:srgbClr val="002060"/>
              </a:solidFill>
              <a:latin typeface="Microsoft YaHei" charset="-122"/>
              <a:ea typeface="Microsoft YaHei" charset="-122"/>
              <a:cs typeface="Microsoft YaHei" charset="-122"/>
            </a:endParaRPr>
          </a:p>
        </p:txBody>
      </p:sp>
      <p:sp>
        <p:nvSpPr>
          <p:cNvPr id="19" name="Ellipse 1"/>
          <p:cNvSpPr>
            <a:spLocks noChangeArrowheads="1"/>
          </p:cNvSpPr>
          <p:nvPr/>
        </p:nvSpPr>
        <p:spPr bwMode="auto">
          <a:xfrm>
            <a:off x="4736307" y="2740045"/>
            <a:ext cx="3886200" cy="1498600"/>
          </a:xfrm>
          <a:prstGeom prst="ellipse">
            <a:avLst/>
          </a:prstGeom>
          <a:noFill/>
          <a:ln w="2540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cs typeface="+mn-cs"/>
            </a:endParaRPr>
          </a:p>
        </p:txBody>
      </p:sp>
      <p:sp>
        <p:nvSpPr>
          <p:cNvPr id="20" name="TextBox 17"/>
          <p:cNvSpPr txBox="1">
            <a:spLocks noChangeArrowheads="1"/>
          </p:cNvSpPr>
          <p:nvPr/>
        </p:nvSpPr>
        <p:spPr bwMode="auto">
          <a:xfrm>
            <a:off x="993223" y="2042795"/>
            <a:ext cx="2992388" cy="2893100"/>
          </a:xfrm>
          <a:prstGeom prst="rect">
            <a:avLst/>
          </a:prstGeom>
          <a:solidFill>
            <a:schemeClr val="bg1"/>
          </a:solidFill>
          <a:ln w="9525">
            <a:solidFill>
              <a:schemeClr val="bg2"/>
            </a:solidFill>
            <a:miter lim="800000"/>
            <a:headEnd/>
            <a:tailEnd/>
          </a:ln>
        </p:spPr>
        <p:txBody>
          <a:bodyPr wrap="square">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spcBef>
                <a:spcPct val="0"/>
              </a:spcBef>
              <a:buFontTx/>
              <a:buNone/>
            </a:pPr>
            <a:r>
              <a:rPr lang="zh-CN" altLang="en-US" sz="1400" b="1" dirty="0">
                <a:latin typeface="Microsoft YaHei" charset="-122"/>
                <a:ea typeface="Microsoft YaHei" charset="-122"/>
                <a:cs typeface="Microsoft YaHei" charset="-122"/>
              </a:rPr>
              <a:t>完全失能</a:t>
            </a:r>
            <a:r>
              <a:rPr lang="zh-CN" altLang="en-US" sz="1400" dirty="0">
                <a:latin typeface="Microsoft YaHei" charset="-122"/>
                <a:ea typeface="Microsoft YaHei" charset="-122"/>
                <a:cs typeface="Microsoft YaHei" charset="-122"/>
              </a:rPr>
              <a:t>（极需长期医护和生活照顾）（</a:t>
            </a:r>
            <a:r>
              <a:rPr lang="en-US" altLang="zh-CN" sz="1400" dirty="0">
                <a:latin typeface="Microsoft YaHei" charset="-122"/>
                <a:ea typeface="Microsoft YaHei" charset="-122"/>
                <a:cs typeface="Microsoft YaHei" charset="-122"/>
              </a:rPr>
              <a:t>GIR1</a:t>
            </a:r>
            <a:r>
              <a:rPr lang="zh-CN" altLang="en-US" sz="1400" dirty="0">
                <a:latin typeface="Microsoft YaHei" charset="-122"/>
                <a:ea typeface="Microsoft YaHei" charset="-122"/>
                <a:cs typeface="Microsoft YaHei" charset="-122"/>
              </a:rPr>
              <a:t>和</a:t>
            </a:r>
            <a:r>
              <a:rPr lang="en-US" altLang="zh-CN" sz="1400" dirty="0">
                <a:latin typeface="Microsoft YaHei" charset="-122"/>
                <a:ea typeface="Microsoft YaHei" charset="-122"/>
                <a:cs typeface="Microsoft YaHei" charset="-122"/>
              </a:rPr>
              <a:t>GIR2</a:t>
            </a:r>
            <a:r>
              <a:rPr lang="zh-CN" altLang="en-US" sz="1400" dirty="0">
                <a:latin typeface="Microsoft YaHei" charset="-122"/>
                <a:ea typeface="Microsoft YaHei" charset="-122"/>
                <a:cs typeface="Microsoft YaHei" charset="-122"/>
              </a:rPr>
              <a:t>老人</a:t>
            </a:r>
            <a:r>
              <a:rPr lang="en-US" altLang="zh-CN" sz="1400" dirty="0">
                <a:latin typeface="Microsoft YaHei" charset="-122"/>
                <a:ea typeface="Microsoft YaHei" charset="-122"/>
                <a:cs typeface="Microsoft YaHei" charset="-122"/>
              </a:rPr>
              <a:t>)</a:t>
            </a:r>
          </a:p>
          <a:p>
            <a:pPr>
              <a:spcBef>
                <a:spcPct val="0"/>
              </a:spcBef>
              <a:buFontTx/>
              <a:buNone/>
            </a:pPr>
            <a:endParaRPr lang="en-US" altLang="zh-CN" sz="1400" dirty="0">
              <a:latin typeface="Microsoft YaHei" charset="-122"/>
              <a:ea typeface="Microsoft YaHei" charset="-122"/>
              <a:cs typeface="Microsoft YaHei" charset="-122"/>
            </a:endParaRPr>
          </a:p>
          <a:p>
            <a:pPr>
              <a:spcBef>
                <a:spcPct val="0"/>
              </a:spcBef>
              <a:buFontTx/>
              <a:buNone/>
            </a:pPr>
            <a:r>
              <a:rPr lang="zh-CN" altLang="en-US" sz="1400" b="1" dirty="0">
                <a:latin typeface="Microsoft YaHei" charset="-122"/>
                <a:ea typeface="Microsoft YaHei" charset="-122"/>
                <a:cs typeface="Microsoft YaHei" charset="-122"/>
              </a:rPr>
              <a:t>永久部分失能 </a:t>
            </a:r>
            <a:r>
              <a:rPr lang="zh-CN" altLang="en-US" sz="1400" dirty="0">
                <a:latin typeface="Microsoft YaHei" charset="-122"/>
                <a:ea typeface="Microsoft YaHei" charset="-122"/>
                <a:cs typeface="Microsoft YaHei" charset="-122"/>
              </a:rPr>
              <a:t>（</a:t>
            </a:r>
            <a:r>
              <a:rPr lang="en-US" altLang="zh-CN" sz="1400" dirty="0">
                <a:latin typeface="Microsoft YaHei" charset="-122"/>
                <a:ea typeface="Microsoft YaHei" charset="-122"/>
                <a:cs typeface="Microsoft YaHei" charset="-122"/>
              </a:rPr>
              <a:t>GIR3</a:t>
            </a:r>
            <a:r>
              <a:rPr lang="zh-CN" altLang="en-US" sz="1400" dirty="0">
                <a:latin typeface="Microsoft YaHei" charset="-122"/>
                <a:ea typeface="Microsoft YaHei" charset="-122"/>
                <a:cs typeface="Microsoft YaHei" charset="-122"/>
              </a:rPr>
              <a:t>老人）</a:t>
            </a:r>
            <a:endParaRPr lang="en-US" altLang="zh-CN" sz="1400" dirty="0">
              <a:latin typeface="Microsoft YaHei" charset="-122"/>
              <a:ea typeface="Microsoft YaHei" charset="-122"/>
              <a:cs typeface="Microsoft YaHei" charset="-122"/>
            </a:endParaRPr>
          </a:p>
          <a:p>
            <a:pPr>
              <a:spcBef>
                <a:spcPct val="0"/>
              </a:spcBef>
              <a:buFontTx/>
              <a:buNone/>
            </a:pPr>
            <a:endParaRPr lang="en-US" altLang="zh-CN" sz="1400" dirty="0">
              <a:latin typeface="Microsoft YaHei" charset="-122"/>
              <a:ea typeface="Microsoft YaHei" charset="-122"/>
              <a:cs typeface="Microsoft YaHei" charset="-122"/>
            </a:endParaRPr>
          </a:p>
          <a:p>
            <a:pPr>
              <a:spcBef>
                <a:spcPct val="0"/>
              </a:spcBef>
              <a:buFontTx/>
              <a:buNone/>
            </a:pPr>
            <a:r>
              <a:rPr lang="zh-CN" altLang="en-US" sz="1400" b="1" dirty="0">
                <a:latin typeface="Microsoft YaHei" charset="-122"/>
                <a:ea typeface="Microsoft YaHei" charset="-122"/>
                <a:cs typeface="Microsoft YaHei" charset="-122"/>
              </a:rPr>
              <a:t>少量照护需求</a:t>
            </a:r>
            <a:r>
              <a:rPr lang="zh-CN" altLang="en-US" sz="1400" dirty="0">
                <a:latin typeface="Microsoft YaHei" charset="-122"/>
                <a:ea typeface="Microsoft YaHei" charset="-122"/>
                <a:cs typeface="Microsoft YaHei" charset="-122"/>
              </a:rPr>
              <a:t>（</a:t>
            </a:r>
            <a:r>
              <a:rPr lang="en-US" altLang="zh-CN" sz="1400" dirty="0">
                <a:latin typeface="Microsoft YaHei" charset="-122"/>
                <a:ea typeface="Microsoft YaHei" charset="-122"/>
                <a:cs typeface="Microsoft YaHei" charset="-122"/>
              </a:rPr>
              <a:t>GIR4</a:t>
            </a:r>
            <a:r>
              <a:rPr lang="zh-CN" altLang="en-US" sz="1400" dirty="0">
                <a:latin typeface="Microsoft YaHei" charset="-122"/>
                <a:ea typeface="Microsoft YaHei" charset="-122"/>
                <a:cs typeface="Microsoft YaHei" charset="-122"/>
              </a:rPr>
              <a:t>和</a:t>
            </a:r>
            <a:r>
              <a:rPr lang="en-US" altLang="zh-CN" sz="1400" dirty="0">
                <a:latin typeface="Microsoft YaHei" charset="-122"/>
                <a:ea typeface="Microsoft YaHei" charset="-122"/>
                <a:cs typeface="Microsoft YaHei" charset="-122"/>
              </a:rPr>
              <a:t>GIR5</a:t>
            </a:r>
            <a:r>
              <a:rPr lang="zh-CN" altLang="en-US" sz="1400" dirty="0">
                <a:latin typeface="Microsoft YaHei" charset="-122"/>
                <a:ea typeface="Microsoft YaHei" charset="-122"/>
                <a:cs typeface="Microsoft YaHei" charset="-122"/>
              </a:rPr>
              <a:t>老人）</a:t>
            </a:r>
            <a:endParaRPr lang="en-US" altLang="zh-CN" sz="1400" dirty="0">
              <a:latin typeface="Microsoft YaHei" charset="-122"/>
              <a:ea typeface="Microsoft YaHei" charset="-122"/>
              <a:cs typeface="Microsoft YaHei" charset="-122"/>
            </a:endParaRPr>
          </a:p>
          <a:p>
            <a:pPr>
              <a:spcBef>
                <a:spcPct val="0"/>
              </a:spcBef>
              <a:buFontTx/>
              <a:buNone/>
            </a:pPr>
            <a:endParaRPr lang="en-US" altLang="zh-CN" sz="1400" dirty="0">
              <a:latin typeface="Microsoft YaHei" charset="-122"/>
              <a:ea typeface="Microsoft YaHei" charset="-122"/>
              <a:cs typeface="Microsoft YaHei" charset="-122"/>
            </a:endParaRPr>
          </a:p>
          <a:p>
            <a:pPr>
              <a:spcBef>
                <a:spcPct val="0"/>
              </a:spcBef>
              <a:buFontTx/>
              <a:buNone/>
            </a:pPr>
            <a:r>
              <a:rPr lang="zh-CN" altLang="en-US" sz="1400" dirty="0">
                <a:latin typeface="Microsoft YaHei" charset="-122"/>
                <a:ea typeface="Microsoft YaHei" charset="-122"/>
                <a:cs typeface="Microsoft YaHei" charset="-122"/>
              </a:rPr>
              <a:t>因</a:t>
            </a:r>
            <a:r>
              <a:rPr lang="zh-CN" altLang="en-US" sz="1400" b="1" dirty="0">
                <a:latin typeface="Microsoft YaHei" charset="-122"/>
                <a:ea typeface="Microsoft YaHei" charset="-122"/>
                <a:cs typeface="Microsoft YaHei" charset="-122"/>
              </a:rPr>
              <a:t>重大疾病或事故临时失能</a:t>
            </a:r>
            <a:r>
              <a:rPr lang="zh-CN" altLang="en-US" sz="1400" dirty="0">
                <a:latin typeface="Microsoft YaHei" charset="-122"/>
                <a:ea typeface="Microsoft YaHei" charset="-122"/>
                <a:cs typeface="Microsoft YaHei" charset="-122"/>
              </a:rPr>
              <a:t>（参保人</a:t>
            </a:r>
            <a:r>
              <a:rPr lang="zh-CN" altLang="en-US" sz="1400" b="1" dirty="0">
                <a:latin typeface="Microsoft YaHei" charset="-122"/>
                <a:ea typeface="Microsoft YaHei" charset="-122"/>
                <a:cs typeface="Microsoft YaHei" charset="-122"/>
              </a:rPr>
              <a:t>年龄无限制</a:t>
            </a:r>
            <a:r>
              <a:rPr lang="zh-CN" altLang="en-US" sz="1400" dirty="0">
                <a:latin typeface="Microsoft YaHei" charset="-122"/>
                <a:ea typeface="Microsoft YaHei" charset="-122"/>
                <a:cs typeface="Microsoft YaHei" charset="-122"/>
              </a:rPr>
              <a:t>）</a:t>
            </a:r>
            <a:endParaRPr lang="en-US" altLang="zh-CN" sz="1400" dirty="0">
              <a:latin typeface="Microsoft YaHei" charset="-122"/>
              <a:ea typeface="Microsoft YaHei" charset="-122"/>
              <a:cs typeface="Microsoft YaHei" charset="-122"/>
            </a:endParaRPr>
          </a:p>
          <a:p>
            <a:pPr>
              <a:spcBef>
                <a:spcPct val="0"/>
              </a:spcBef>
              <a:buFontTx/>
              <a:buNone/>
            </a:pPr>
            <a:endParaRPr lang="en-US" altLang="zh-CN" sz="1400" dirty="0">
              <a:solidFill>
                <a:srgbClr val="008000"/>
              </a:solidFill>
              <a:latin typeface="Microsoft YaHei" charset="-122"/>
              <a:ea typeface="Microsoft YaHei" charset="-122"/>
              <a:cs typeface="Microsoft YaHei" charset="-122"/>
            </a:endParaRPr>
          </a:p>
          <a:p>
            <a:pPr>
              <a:spcBef>
                <a:spcPct val="0"/>
              </a:spcBef>
              <a:buFontTx/>
              <a:buNone/>
            </a:pPr>
            <a:r>
              <a:rPr lang="zh-CN" altLang="en-US" sz="1400" dirty="0">
                <a:solidFill>
                  <a:srgbClr val="008000"/>
                </a:solidFill>
                <a:latin typeface="Microsoft YaHei" charset="-122"/>
                <a:ea typeface="Microsoft YaHei" charset="-122"/>
                <a:cs typeface="Microsoft YaHei" charset="-122"/>
              </a:rPr>
              <a:t>   </a:t>
            </a:r>
            <a:r>
              <a:rPr lang="en-US" altLang="zh-CN" sz="1400" dirty="0">
                <a:solidFill>
                  <a:srgbClr val="008000"/>
                </a:solidFill>
                <a:latin typeface="Microsoft YaHei" charset="-122"/>
                <a:ea typeface="Microsoft YaHei" charset="-122"/>
                <a:cs typeface="Microsoft YaHei" charset="-122"/>
              </a:rPr>
              <a:t>-</a:t>
            </a:r>
            <a:r>
              <a:rPr lang="zh-CN" altLang="en-US" sz="1400" dirty="0">
                <a:solidFill>
                  <a:srgbClr val="008000"/>
                </a:solidFill>
                <a:latin typeface="Microsoft YaHei" charset="-122"/>
                <a:ea typeface="Microsoft YaHei" charset="-122"/>
                <a:cs typeface="Microsoft YaHei" charset="-122"/>
              </a:rPr>
              <a:t> 无年龄及身体状况核保要求</a:t>
            </a:r>
            <a:endParaRPr lang="en-US" altLang="zh-CN" sz="1400" dirty="0">
              <a:solidFill>
                <a:srgbClr val="008000"/>
              </a:solidFill>
              <a:latin typeface="Microsoft YaHei" charset="-122"/>
              <a:ea typeface="Microsoft YaHei" charset="-122"/>
              <a:cs typeface="Microsoft YaHei" charset="-122"/>
            </a:endParaRPr>
          </a:p>
          <a:p>
            <a:pPr>
              <a:spcBef>
                <a:spcPct val="0"/>
              </a:spcBef>
              <a:buFontTx/>
              <a:buNone/>
            </a:pPr>
            <a:r>
              <a:rPr lang="zh-CN" altLang="en-US" sz="1400" dirty="0">
                <a:solidFill>
                  <a:srgbClr val="008000"/>
                </a:solidFill>
                <a:latin typeface="Microsoft YaHei" charset="-122"/>
                <a:ea typeface="Microsoft YaHei" charset="-122"/>
                <a:cs typeface="Microsoft YaHei" charset="-122"/>
              </a:rPr>
              <a:t>   </a:t>
            </a:r>
            <a:r>
              <a:rPr lang="en-US" altLang="zh-CN" sz="1400" dirty="0">
                <a:solidFill>
                  <a:srgbClr val="008000"/>
                </a:solidFill>
                <a:latin typeface="Microsoft YaHei" charset="-122"/>
                <a:ea typeface="Microsoft YaHei" charset="-122"/>
                <a:cs typeface="Microsoft YaHei" charset="-122"/>
              </a:rPr>
              <a:t>- </a:t>
            </a:r>
            <a:r>
              <a:rPr lang="zh-CN" altLang="en-US" sz="1400" dirty="0">
                <a:solidFill>
                  <a:srgbClr val="008000"/>
                </a:solidFill>
                <a:latin typeface="Microsoft YaHei" charset="-122"/>
                <a:ea typeface="Microsoft YaHei" charset="-122"/>
                <a:cs typeface="Microsoft YaHei" charset="-122"/>
              </a:rPr>
              <a:t>根据参保人收入确定保费</a:t>
            </a:r>
            <a:r>
              <a:rPr lang="en-US" altLang="zh-CN" sz="1400" dirty="0">
                <a:solidFill>
                  <a:srgbClr val="008000"/>
                </a:solidFill>
                <a:latin typeface="Microsoft YaHei" charset="-122"/>
                <a:ea typeface="Microsoft YaHei" charset="-122"/>
                <a:cs typeface="Microsoft YaHei" charset="-122"/>
              </a:rPr>
              <a:t> </a:t>
            </a:r>
          </a:p>
          <a:p>
            <a:pPr>
              <a:spcBef>
                <a:spcPct val="0"/>
              </a:spcBef>
              <a:buFontTx/>
              <a:buNone/>
            </a:pPr>
            <a:r>
              <a:rPr lang="en-US" altLang="zh-CN" sz="1400" dirty="0">
                <a:solidFill>
                  <a:srgbClr val="008000"/>
                </a:solidFill>
                <a:latin typeface="Microsoft YaHei" charset="-122"/>
                <a:ea typeface="Microsoft YaHei" charset="-122"/>
                <a:cs typeface="Microsoft YaHei" charset="-122"/>
              </a:rPr>
              <a:t>   - </a:t>
            </a:r>
            <a:r>
              <a:rPr lang="zh-CN" altLang="en-US" sz="1400" dirty="0">
                <a:solidFill>
                  <a:srgbClr val="008000"/>
                </a:solidFill>
                <a:latin typeface="Microsoft YaHei" charset="-122"/>
                <a:ea typeface="Microsoft YaHei" charset="-122"/>
                <a:cs typeface="Microsoft YaHei" charset="-122"/>
              </a:rPr>
              <a:t>护理金</a:t>
            </a:r>
            <a:r>
              <a:rPr lang="en-US" altLang="zh-CN" sz="1400" dirty="0">
                <a:solidFill>
                  <a:srgbClr val="008000"/>
                </a:solidFill>
                <a:latin typeface="Microsoft YaHei" charset="-122"/>
                <a:ea typeface="Microsoft YaHei" charset="-122"/>
                <a:cs typeface="Microsoft YaHei" charset="-122"/>
              </a:rPr>
              <a:t>+</a:t>
            </a:r>
            <a:r>
              <a:rPr lang="zh-CN" altLang="en-US" sz="1400" dirty="0">
                <a:solidFill>
                  <a:srgbClr val="008000"/>
                </a:solidFill>
                <a:latin typeface="Microsoft YaHei" charset="-122"/>
                <a:ea typeface="Microsoft YaHei" charset="-122"/>
                <a:cs typeface="Microsoft YaHei" charset="-122"/>
              </a:rPr>
              <a:t>支持性服务</a:t>
            </a:r>
            <a:endParaRPr lang="en-US" altLang="zh-CN" sz="1400" dirty="0">
              <a:solidFill>
                <a:srgbClr val="008000"/>
              </a:solidFill>
              <a:latin typeface="Microsoft YaHei" charset="-122"/>
              <a:ea typeface="Microsoft YaHei" charset="-122"/>
              <a:cs typeface="Microsoft YaHei" charset="-122"/>
            </a:endParaRPr>
          </a:p>
        </p:txBody>
      </p:sp>
      <p:cxnSp>
        <p:nvCxnSpPr>
          <p:cNvPr id="22" name="直线箭头连接符 21"/>
          <p:cNvCxnSpPr/>
          <p:nvPr/>
        </p:nvCxnSpPr>
        <p:spPr>
          <a:xfrm flipH="1" flipV="1">
            <a:off x="3988787" y="3108667"/>
            <a:ext cx="755059" cy="304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5550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flipH="1">
            <a:off x="5142707" y="4406920"/>
            <a:ext cx="3048000" cy="1196975"/>
          </a:xfrm>
          <a:prstGeom prst="rect">
            <a:avLst/>
          </a:prstGeom>
          <a:solidFill>
            <a:srgbClr val="C0C0C0"/>
          </a:solidFill>
          <a:ln w="12700">
            <a:solidFill>
              <a:schemeClr val="bg2"/>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sp>
        <p:nvSpPr>
          <p:cNvPr id="58370" name="Rectangle 4"/>
          <p:cNvSpPr>
            <a:spLocks noChangeArrowheads="1"/>
          </p:cNvSpPr>
          <p:nvPr/>
        </p:nvSpPr>
        <p:spPr bwMode="auto">
          <a:xfrm>
            <a:off x="5142707" y="2867045"/>
            <a:ext cx="3048000" cy="1219200"/>
          </a:xfrm>
          <a:prstGeom prst="rect">
            <a:avLst/>
          </a:prstGeom>
          <a:solidFill>
            <a:srgbClr val="CCFF33"/>
          </a:solidFill>
          <a:ln w="12700">
            <a:solidFill>
              <a:schemeClr val="bg2"/>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sp>
        <p:nvSpPr>
          <p:cNvPr id="58371" name="Text Box 5"/>
          <p:cNvSpPr txBox="1">
            <a:spLocks noChangeArrowheads="1"/>
          </p:cNvSpPr>
          <p:nvPr/>
        </p:nvSpPr>
        <p:spPr bwMode="auto">
          <a:xfrm>
            <a:off x="4876800" y="3048000"/>
            <a:ext cx="30051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ctr">
              <a:spcBef>
                <a:spcPct val="50000"/>
              </a:spcBef>
              <a:buFontTx/>
              <a:buNone/>
            </a:pPr>
            <a:r>
              <a:rPr lang="en-US" altLang="zh-CN" sz="1400" dirty="0">
                <a:latin typeface="Microsoft YaHei" charset="-122"/>
                <a:ea typeface="Microsoft YaHei" charset="-122"/>
                <a:cs typeface="Microsoft YaHei" charset="-122"/>
              </a:rPr>
              <a:t>MGEN</a:t>
            </a:r>
            <a:r>
              <a:rPr lang="zh-CN" altLang="en-US" sz="1400" dirty="0">
                <a:latin typeface="Microsoft YaHei" charset="-122"/>
                <a:ea typeface="Microsoft YaHei" charset="-122"/>
                <a:cs typeface="Microsoft YaHei" charset="-122"/>
              </a:rPr>
              <a:t>补充健康综合险中的</a:t>
            </a:r>
            <a:endParaRPr lang="en-US"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长期护理保障和服务</a:t>
            </a:r>
            <a:endParaRPr lang="en-US"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（护理金 </a:t>
            </a:r>
            <a:r>
              <a:rPr lang="fr-FR" altLang="zh-CN" sz="1400" dirty="0">
                <a:latin typeface="Microsoft YaHei" charset="-122"/>
                <a:ea typeface="Microsoft YaHei" charset="-122"/>
                <a:cs typeface="Microsoft YaHei" charset="-122"/>
              </a:rPr>
              <a:t>+ </a:t>
            </a:r>
            <a:r>
              <a:rPr lang="zh-CN" altLang="en-US" sz="1400" dirty="0">
                <a:latin typeface="Microsoft YaHei" charset="-122"/>
                <a:ea typeface="Microsoft YaHei" charset="-122"/>
                <a:cs typeface="Microsoft YaHei" charset="-122"/>
              </a:rPr>
              <a:t>支持性服务） </a:t>
            </a:r>
            <a:endParaRPr lang="en-US" altLang="zh-CN" sz="1400" dirty="0">
              <a:latin typeface="Microsoft YaHei" charset="-122"/>
              <a:ea typeface="Microsoft YaHei" charset="-122"/>
              <a:cs typeface="Microsoft YaHei" charset="-122"/>
            </a:endParaRPr>
          </a:p>
        </p:txBody>
      </p:sp>
      <p:sp>
        <p:nvSpPr>
          <p:cNvPr id="58372" name="Rectangle 6"/>
          <p:cNvSpPr>
            <a:spLocks noChangeArrowheads="1"/>
          </p:cNvSpPr>
          <p:nvPr/>
        </p:nvSpPr>
        <p:spPr bwMode="auto">
          <a:xfrm>
            <a:off x="5142707" y="1647845"/>
            <a:ext cx="3048000" cy="1076325"/>
          </a:xfrm>
          <a:prstGeom prst="rect">
            <a:avLst/>
          </a:prstGeom>
          <a:solidFill>
            <a:srgbClr val="FFFF00"/>
          </a:solidFill>
          <a:ln w="12700">
            <a:solidFill>
              <a:schemeClr val="bg2"/>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sp>
        <p:nvSpPr>
          <p:cNvPr id="58373" name="Text Box 7"/>
          <p:cNvSpPr txBox="1">
            <a:spLocks noChangeArrowheads="1"/>
          </p:cNvSpPr>
          <p:nvPr/>
        </p:nvSpPr>
        <p:spPr bwMode="auto">
          <a:xfrm>
            <a:off x="5008312" y="1755433"/>
            <a:ext cx="27432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ctr">
              <a:spcBef>
                <a:spcPct val="50000"/>
              </a:spcBef>
              <a:buFontTx/>
              <a:buNone/>
            </a:pPr>
            <a:r>
              <a:rPr lang="en-US" altLang="zh-CN" sz="1400">
                <a:latin typeface="Microsoft YaHei" charset="-122"/>
                <a:ea typeface="Microsoft YaHei" charset="-122"/>
                <a:cs typeface="Microsoft YaHei" charset="-122"/>
              </a:rPr>
              <a:t>MGEN</a:t>
            </a:r>
          </a:p>
          <a:p>
            <a:pPr algn="ctr">
              <a:spcBef>
                <a:spcPct val="50000"/>
              </a:spcBef>
              <a:buFontTx/>
              <a:buNone/>
            </a:pPr>
            <a:r>
              <a:rPr lang="zh-CN" altLang="en-US" sz="1400" dirty="0">
                <a:latin typeface="Microsoft YaHei" charset="-122"/>
                <a:ea typeface="Microsoft YaHei" charset="-122"/>
                <a:cs typeface="Microsoft YaHei" charset="-122"/>
              </a:rPr>
              <a:t>额外长期护理保险（自选）</a:t>
            </a:r>
            <a:endParaRPr lang="fr-FR" altLang="zh-CN" sz="1400" dirty="0">
              <a:latin typeface="Microsoft YaHei" charset="-122"/>
              <a:ea typeface="Microsoft YaHei" charset="-122"/>
              <a:cs typeface="Microsoft YaHei" charset="-122"/>
            </a:endParaRPr>
          </a:p>
        </p:txBody>
      </p:sp>
      <p:pic>
        <p:nvPicPr>
          <p:cNvPr id="58374" name="Picture 9" descr="Logo-R%C3%A9publique-Fran%C3%A7ais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107" y="4422795"/>
            <a:ext cx="558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Image 19" descr="Nv.Logo MGEN CMJ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8083" y="164784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Image 20" descr="Nv.Logo MGEN CMJ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30307" y="2871808"/>
            <a:ext cx="66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 Box 3"/>
          <p:cNvSpPr txBox="1">
            <a:spLocks noChangeArrowheads="1"/>
          </p:cNvSpPr>
          <p:nvPr/>
        </p:nvSpPr>
        <p:spPr bwMode="auto">
          <a:xfrm>
            <a:off x="5142707" y="4588688"/>
            <a:ext cx="25574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ctr">
              <a:spcBef>
                <a:spcPct val="50000"/>
              </a:spcBef>
              <a:buFontTx/>
              <a:buNone/>
            </a:pPr>
            <a:r>
              <a:rPr lang="zh-CN" altLang="en-US" sz="1400" dirty="0">
                <a:latin typeface="Microsoft YaHei" charset="-122"/>
                <a:ea typeface="Microsoft YaHei" charset="-122"/>
                <a:cs typeface="Microsoft YaHei" charset="-122"/>
              </a:rPr>
              <a:t>公共社会保障机制</a:t>
            </a:r>
            <a:endParaRPr lang="en-US"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（护理金 </a:t>
            </a:r>
            <a:r>
              <a:rPr lang="en-US" altLang="zh-CN" sz="1400" dirty="0">
                <a:latin typeface="Microsoft YaHei" charset="-122"/>
                <a:ea typeface="Microsoft YaHei" charset="-122"/>
                <a:cs typeface="Microsoft YaHei" charset="-122"/>
              </a:rPr>
              <a:t>+</a:t>
            </a:r>
            <a:endParaRPr lang="fr-FR" altLang="zh-CN" sz="1400" dirty="0">
              <a:latin typeface="Microsoft YaHei" charset="-122"/>
              <a:ea typeface="Microsoft YaHei" charset="-122"/>
              <a:cs typeface="Microsoft YaHei" charset="-122"/>
            </a:endParaRPr>
          </a:p>
          <a:p>
            <a:pPr algn="ctr">
              <a:spcBef>
                <a:spcPct val="50000"/>
              </a:spcBef>
              <a:buFontTx/>
              <a:buNone/>
            </a:pPr>
            <a:r>
              <a:rPr lang="zh-CN" altLang="en-US" sz="1400" dirty="0">
                <a:latin typeface="Microsoft YaHei" charset="-122"/>
                <a:ea typeface="Microsoft YaHei" charset="-122"/>
                <a:cs typeface="Microsoft YaHei" charset="-122"/>
              </a:rPr>
              <a:t>基本医疗保险保障）</a:t>
            </a:r>
            <a:endParaRPr lang="fr-FR" altLang="zh-CN" sz="1400" dirty="0">
              <a:latin typeface="Microsoft YaHei" charset="-122"/>
              <a:ea typeface="Microsoft YaHei" charset="-122"/>
              <a:cs typeface="Microsoft YaHei" charset="-122"/>
            </a:endParaRPr>
          </a:p>
        </p:txBody>
      </p:sp>
      <p:sp>
        <p:nvSpPr>
          <p:cNvPr id="17" name="Rectangle 11"/>
          <p:cNvSpPr>
            <a:spLocks noGrp="1" noChangeArrowheads="1"/>
          </p:cNvSpPr>
          <p:nvPr>
            <p:ph type="title"/>
          </p:nvPr>
        </p:nvSpPr>
        <p:spPr>
          <a:xfrm>
            <a:off x="152400" y="423892"/>
            <a:ext cx="8915400" cy="7572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altLang="zh-CN" sz="2800" kern="1200" dirty="0">
                <a:solidFill>
                  <a:srgbClr val="002060"/>
                </a:solidFill>
                <a:latin typeface="Microsoft YaHei" charset="-122"/>
                <a:ea typeface="Microsoft YaHei" charset="-122"/>
                <a:cs typeface="Microsoft YaHei" charset="-122"/>
              </a:rPr>
              <a:t>MGEN</a:t>
            </a:r>
            <a:r>
              <a:rPr lang="zh-CN" altLang="en-US" sz="2800" kern="1200" dirty="0">
                <a:solidFill>
                  <a:srgbClr val="002060"/>
                </a:solidFill>
                <a:latin typeface="Microsoft YaHei" charset="-122"/>
                <a:ea typeface="Microsoft YaHei" charset="-122"/>
                <a:cs typeface="Microsoft YaHei" charset="-122"/>
              </a:rPr>
              <a:t>的长期护理险经验</a:t>
            </a:r>
            <a:r>
              <a:rPr lang="en-US" altLang="zh-CN" sz="2800" kern="1200" dirty="0">
                <a:solidFill>
                  <a:srgbClr val="002060"/>
                </a:solidFill>
                <a:latin typeface="Microsoft YaHei" charset="-122"/>
                <a:ea typeface="Microsoft YaHei" charset="-122"/>
                <a:cs typeface="Microsoft YaHei" charset="-122"/>
              </a:rPr>
              <a:t/>
            </a:r>
            <a:br>
              <a:rPr lang="en-US" altLang="zh-CN" sz="2800" kern="1200" dirty="0">
                <a:solidFill>
                  <a:srgbClr val="002060"/>
                </a:solidFill>
                <a:latin typeface="Microsoft YaHei" charset="-122"/>
                <a:ea typeface="Microsoft YaHei" charset="-122"/>
                <a:cs typeface="Microsoft YaHei" charset="-122"/>
              </a:rPr>
            </a:br>
            <a:r>
              <a:rPr lang="en-US" altLang="zh-CN" sz="1800" kern="1200" dirty="0">
                <a:solidFill>
                  <a:srgbClr val="002060"/>
                </a:solidFill>
                <a:latin typeface="Microsoft YaHei" charset="-122"/>
                <a:ea typeface="Microsoft YaHei" charset="-122"/>
                <a:cs typeface="Microsoft YaHei" charset="-122"/>
              </a:rPr>
              <a:t>——</a:t>
            </a:r>
            <a:r>
              <a:rPr lang="zh-CN" altLang="en-US" sz="1800" kern="1200" dirty="0">
                <a:solidFill>
                  <a:srgbClr val="002060"/>
                </a:solidFill>
                <a:latin typeface="Microsoft YaHei" charset="-122"/>
                <a:ea typeface="Microsoft YaHei" charset="-122"/>
                <a:cs typeface="Microsoft YaHei" charset="-122"/>
              </a:rPr>
              <a:t> 会员自选的额外增加长护险</a:t>
            </a:r>
            <a:endParaRPr lang="fr-FR" altLang="fr-FR" sz="1800" kern="1200" dirty="0">
              <a:solidFill>
                <a:srgbClr val="002060"/>
              </a:solidFill>
              <a:latin typeface="Microsoft YaHei" charset="-122"/>
              <a:ea typeface="Microsoft YaHei" charset="-122"/>
              <a:cs typeface="Microsoft YaHei" charset="-122"/>
            </a:endParaRPr>
          </a:p>
        </p:txBody>
      </p:sp>
      <p:sp>
        <p:nvSpPr>
          <p:cNvPr id="19" name="Ellipse 1"/>
          <p:cNvSpPr>
            <a:spLocks noChangeArrowheads="1"/>
          </p:cNvSpPr>
          <p:nvPr/>
        </p:nvSpPr>
        <p:spPr bwMode="auto">
          <a:xfrm>
            <a:off x="4621364" y="1387485"/>
            <a:ext cx="3886200" cy="1498600"/>
          </a:xfrm>
          <a:prstGeom prst="ellipse">
            <a:avLst/>
          </a:prstGeom>
          <a:noFill/>
          <a:ln w="2540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cs typeface="+mn-cs"/>
            </a:endParaRPr>
          </a:p>
        </p:txBody>
      </p:sp>
      <p:sp>
        <p:nvSpPr>
          <p:cNvPr id="14" name="TextBox 15"/>
          <p:cNvSpPr txBox="1">
            <a:spLocks noChangeArrowheads="1"/>
          </p:cNvSpPr>
          <p:nvPr/>
        </p:nvSpPr>
        <p:spPr bwMode="auto">
          <a:xfrm>
            <a:off x="1139463" y="2535178"/>
            <a:ext cx="2820555" cy="1600438"/>
          </a:xfrm>
          <a:prstGeom prst="rect">
            <a:avLst/>
          </a:prstGeom>
          <a:solidFill>
            <a:schemeClr val="bg1"/>
          </a:solidFill>
          <a:ln w="9525">
            <a:solidFill>
              <a:schemeClr val="bg2"/>
            </a:solidFill>
            <a:miter lim="800000"/>
            <a:headEnd/>
            <a:tailEnd/>
          </a:ln>
        </p:spPr>
        <p:txBody>
          <a:bodyPr wrap="square">
            <a:spAutoFit/>
          </a:bodyPr>
          <a:lstStyle>
            <a:defPPr>
              <a:defRPr lang="fr-FR"/>
            </a:defPPr>
            <a:lvl1pPr>
              <a:buFontTx/>
              <a:buNone/>
              <a:defRPr sz="1400" b="1">
                <a:latin typeface="Microsoft YaHei" charset="-122"/>
                <a:ea typeface="Microsoft YaHei" charset="-122"/>
                <a:cs typeface="Microsoft YaHei" charset="-122"/>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zh-CN" altLang="en-US" dirty="0"/>
              <a:t>完全失能</a:t>
            </a:r>
            <a:r>
              <a:rPr lang="zh-CN" altLang="en-US" b="0" dirty="0"/>
              <a:t>（</a:t>
            </a:r>
            <a:r>
              <a:rPr lang="en-US" altLang="zh-CN" b="0" dirty="0"/>
              <a:t>GIR1</a:t>
            </a:r>
            <a:r>
              <a:rPr lang="zh-CN" altLang="en-US" b="0" dirty="0"/>
              <a:t>和</a:t>
            </a:r>
            <a:r>
              <a:rPr lang="en-US" altLang="zh-CN" b="0" dirty="0"/>
              <a:t>GIR2)</a:t>
            </a:r>
          </a:p>
          <a:p>
            <a:r>
              <a:rPr lang="zh-CN" altLang="en-US" dirty="0"/>
              <a:t>部分失能</a:t>
            </a:r>
            <a:r>
              <a:rPr lang="zh-CN" altLang="en-US" b="0" dirty="0"/>
              <a:t>（</a:t>
            </a:r>
            <a:r>
              <a:rPr lang="en-US" altLang="zh-CN" b="0" dirty="0"/>
              <a:t>GIR3</a:t>
            </a:r>
            <a:r>
              <a:rPr lang="zh-CN" altLang="en-US" b="0" dirty="0"/>
              <a:t>）</a:t>
            </a:r>
            <a:endParaRPr lang="en-US" altLang="zh-CN" b="0" dirty="0"/>
          </a:p>
          <a:p>
            <a:endParaRPr lang="en-US" altLang="zh-CN" b="0" dirty="0"/>
          </a:p>
          <a:p>
            <a:r>
              <a:rPr lang="zh-CN" altLang="en-US" b="0" dirty="0"/>
              <a:t>   </a:t>
            </a:r>
            <a:r>
              <a:rPr lang="en-US" altLang="zh-CN" b="0" dirty="0"/>
              <a:t>-</a:t>
            </a:r>
            <a:r>
              <a:rPr lang="zh-CN" altLang="en-US" b="0" dirty="0"/>
              <a:t> </a:t>
            </a:r>
            <a:r>
              <a:rPr lang="zh-CN" altLang="en-US" b="0" dirty="0">
                <a:solidFill>
                  <a:srgbClr val="008000"/>
                </a:solidFill>
              </a:rPr>
              <a:t>终生领取护理金</a:t>
            </a:r>
            <a:endParaRPr lang="en-US" altLang="zh-CN" b="0" dirty="0">
              <a:solidFill>
                <a:srgbClr val="008000"/>
              </a:solidFill>
            </a:endParaRPr>
          </a:p>
          <a:p>
            <a:r>
              <a:rPr lang="zh-CN" altLang="en-US" b="0" dirty="0">
                <a:solidFill>
                  <a:srgbClr val="008000"/>
                </a:solidFill>
              </a:rPr>
              <a:t>   </a:t>
            </a:r>
            <a:r>
              <a:rPr lang="en-US" altLang="zh-CN" b="0" dirty="0">
                <a:solidFill>
                  <a:srgbClr val="008000"/>
                </a:solidFill>
              </a:rPr>
              <a:t>- </a:t>
            </a:r>
            <a:r>
              <a:rPr lang="zh-CN" altLang="en-US" b="0" dirty="0">
                <a:solidFill>
                  <a:srgbClr val="008000"/>
                </a:solidFill>
              </a:rPr>
              <a:t>年龄</a:t>
            </a:r>
            <a:r>
              <a:rPr lang="en-US" altLang="zh-CN" b="0" dirty="0">
                <a:solidFill>
                  <a:srgbClr val="008000"/>
                </a:solidFill>
              </a:rPr>
              <a:t>(75)</a:t>
            </a:r>
            <a:r>
              <a:rPr lang="zh-CN" altLang="en-US" b="0" dirty="0">
                <a:solidFill>
                  <a:srgbClr val="008000"/>
                </a:solidFill>
              </a:rPr>
              <a:t>和健康条件限制</a:t>
            </a:r>
            <a:endParaRPr lang="en-US" altLang="zh-CN" b="0" dirty="0">
              <a:solidFill>
                <a:srgbClr val="008000"/>
              </a:solidFill>
            </a:endParaRPr>
          </a:p>
          <a:p>
            <a:r>
              <a:rPr lang="en-US" altLang="zh-CN" b="0" dirty="0">
                <a:solidFill>
                  <a:srgbClr val="008000"/>
                </a:solidFill>
              </a:rPr>
              <a:t>   - </a:t>
            </a:r>
            <a:r>
              <a:rPr lang="zh-CN" altLang="en-US" b="0" dirty="0">
                <a:solidFill>
                  <a:srgbClr val="008000"/>
                </a:solidFill>
              </a:rPr>
              <a:t>根据参保人年龄计算保费</a:t>
            </a:r>
            <a:r>
              <a:rPr lang="en-US" altLang="zh-CN" b="0" dirty="0">
                <a:solidFill>
                  <a:srgbClr val="008000"/>
                </a:solidFill>
              </a:rPr>
              <a:t> </a:t>
            </a:r>
          </a:p>
          <a:p>
            <a:endParaRPr lang="en-US" altLang="zh-CN" b="0" dirty="0">
              <a:solidFill>
                <a:srgbClr val="008000"/>
              </a:solidFill>
            </a:endParaRPr>
          </a:p>
        </p:txBody>
      </p:sp>
      <p:cxnSp>
        <p:nvCxnSpPr>
          <p:cNvPr id="3" name="直线箭头连接符 2"/>
          <p:cNvCxnSpPr/>
          <p:nvPr/>
        </p:nvCxnSpPr>
        <p:spPr>
          <a:xfrm flipH="1">
            <a:off x="3981248" y="2386375"/>
            <a:ext cx="731436" cy="66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678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 10" descr="Fond-vertMG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ChangeArrowheads="1"/>
          </p:cNvSpPr>
          <p:nvPr/>
        </p:nvSpPr>
        <p:spPr bwMode="auto">
          <a:xfrm>
            <a:off x="717550" y="4305300"/>
            <a:ext cx="8426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8925" indent="-288925" defTabSz="684213">
              <a:spcBef>
                <a:spcPct val="20000"/>
              </a:spcBef>
              <a:buChar char="•"/>
              <a:defRPr sz="3200">
                <a:solidFill>
                  <a:schemeClr val="tx1"/>
                </a:solidFill>
                <a:latin typeface="Arial" charset="0"/>
                <a:ea typeface="ＭＳ Ｐゴシック" charset="-128"/>
                <a:cs typeface="ＭＳ Ｐゴシック" charset="-128"/>
              </a:defRPr>
            </a:lvl1pPr>
            <a:lvl2pPr marL="742950" indent="-285750" defTabSz="684213">
              <a:spcBef>
                <a:spcPct val="20000"/>
              </a:spcBef>
              <a:buChar char="–"/>
              <a:defRPr sz="2800">
                <a:solidFill>
                  <a:schemeClr val="tx1"/>
                </a:solidFill>
                <a:latin typeface="Arial" charset="0"/>
                <a:ea typeface="ＭＳ Ｐゴシック" charset="-128"/>
                <a:cs typeface="ＭＳ Ｐゴシック" charset="-128"/>
              </a:defRPr>
            </a:lvl2pPr>
            <a:lvl3pPr marL="1143000" indent="-228600" defTabSz="684213">
              <a:spcBef>
                <a:spcPct val="20000"/>
              </a:spcBef>
              <a:buChar char="•"/>
              <a:defRPr sz="2400">
                <a:solidFill>
                  <a:schemeClr val="tx1"/>
                </a:solidFill>
                <a:latin typeface="Arial" charset="0"/>
                <a:ea typeface="ＭＳ Ｐゴシック" charset="-128"/>
                <a:cs typeface="ＭＳ Ｐゴシック" charset="-128"/>
              </a:defRPr>
            </a:lvl3pPr>
            <a:lvl4pPr marL="1600200" indent="-228600" defTabSz="684213">
              <a:spcBef>
                <a:spcPct val="20000"/>
              </a:spcBef>
              <a:buChar char="–"/>
              <a:defRPr sz="2000">
                <a:solidFill>
                  <a:schemeClr val="tx1"/>
                </a:solidFill>
                <a:latin typeface="Arial" charset="0"/>
                <a:ea typeface="ＭＳ Ｐゴシック" charset="-128"/>
                <a:cs typeface="ＭＳ Ｐゴシック" charset="-128"/>
              </a:defRPr>
            </a:lvl4pPr>
            <a:lvl5pPr marL="2057400" indent="-228600" defTabSz="684213">
              <a:spcBef>
                <a:spcPct val="20000"/>
              </a:spcBef>
              <a:buChar char="»"/>
              <a:defRPr sz="2000">
                <a:solidFill>
                  <a:schemeClr val="tx1"/>
                </a:solidFill>
                <a:latin typeface="Arial" charset="0"/>
                <a:ea typeface="ＭＳ Ｐゴシック" charset="-128"/>
                <a:cs typeface="ＭＳ Ｐゴシック" charset="-128"/>
              </a:defRPr>
            </a:lvl5pPr>
            <a:lvl6pPr marL="25146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r" eaLnBrk="1" hangingPunct="1">
              <a:spcBef>
                <a:spcPct val="0"/>
              </a:spcBef>
              <a:buFontTx/>
              <a:buNone/>
            </a:pPr>
            <a:r>
              <a:rPr lang="fr-FR" altLang="zh-CN" sz="2800" b="1" dirty="0">
                <a:solidFill>
                  <a:schemeClr val="bg1"/>
                </a:solidFill>
                <a:latin typeface="Microsoft YaHei" charset="-122"/>
                <a:ea typeface="Microsoft YaHei" charset="-122"/>
                <a:cs typeface="Microsoft YaHei" charset="-122"/>
              </a:rPr>
              <a:t>1</a:t>
            </a:r>
            <a:r>
              <a:rPr lang="zh-CN" altLang="en-US" sz="2800" b="1" dirty="0">
                <a:solidFill>
                  <a:schemeClr val="bg1"/>
                </a:solidFill>
                <a:latin typeface="Microsoft YaHei" charset="-122"/>
                <a:ea typeface="Microsoft YaHei" charset="-122"/>
                <a:cs typeface="Microsoft YaHei" charset="-122"/>
              </a:rPr>
              <a:t>、 基于相互保险原则</a:t>
            </a:r>
            <a:endParaRPr lang="en-US" altLang="zh-CN" sz="2800" b="1" dirty="0">
              <a:solidFill>
                <a:schemeClr val="bg1"/>
              </a:solidFill>
              <a:latin typeface="Microsoft YaHei" charset="-122"/>
              <a:ea typeface="Microsoft YaHei" charset="-122"/>
              <a:cs typeface="Microsoft YaHei" charset="-122"/>
            </a:endParaRPr>
          </a:p>
          <a:p>
            <a:pPr algn="r" eaLnBrk="1" hangingPunct="1">
              <a:spcBef>
                <a:spcPct val="0"/>
              </a:spcBef>
              <a:buFontTx/>
              <a:buNone/>
            </a:pPr>
            <a:r>
              <a:rPr lang="en-US" altLang="zh-CN" sz="2800" b="1" dirty="0">
                <a:solidFill>
                  <a:schemeClr val="bg1"/>
                </a:solidFill>
                <a:latin typeface="Microsoft YaHei" charset="-122"/>
                <a:ea typeface="Microsoft YaHei" charset="-122"/>
                <a:cs typeface="Microsoft YaHei" charset="-122"/>
              </a:rPr>
              <a:t>MGEN</a:t>
            </a:r>
            <a:r>
              <a:rPr lang="zh-CN" altLang="en-US" sz="2800" b="1" dirty="0">
                <a:solidFill>
                  <a:schemeClr val="bg1"/>
                </a:solidFill>
                <a:latin typeface="Microsoft YaHei" charset="-122"/>
                <a:ea typeface="Microsoft YaHei" charset="-122"/>
                <a:cs typeface="Microsoft YaHei" charset="-122"/>
              </a:rPr>
              <a:t>的可持续发展</a:t>
            </a:r>
            <a:endParaRPr lang="en-US" altLang="zh-CN" sz="2800" b="1" dirty="0">
              <a:solidFill>
                <a:schemeClr val="bg1"/>
              </a:solidFill>
              <a:latin typeface="Microsoft YaHei" charset="-122"/>
              <a:ea typeface="Microsoft YaHei" charset="-122"/>
              <a:cs typeface="Microsoft YaHei" charset="-122"/>
            </a:endParaRPr>
          </a:p>
          <a:p>
            <a:pPr algn="r" eaLnBrk="1" hangingPunct="1">
              <a:spcBef>
                <a:spcPct val="0"/>
              </a:spcBef>
              <a:buFontTx/>
              <a:buNone/>
            </a:pPr>
            <a:endParaRPr lang="en-US" altLang="zh-CN" sz="2800" b="1" dirty="0">
              <a:solidFill>
                <a:schemeClr val="bg1"/>
              </a:solidFill>
              <a:latin typeface="Microsoft YaHei" charset="-122"/>
              <a:ea typeface="Microsoft YaHei" charset="-122"/>
              <a:cs typeface="Microsoft YaHei" charset="-122"/>
            </a:endParaRPr>
          </a:p>
        </p:txBody>
      </p:sp>
      <p:pic>
        <p:nvPicPr>
          <p:cNvPr id="20483" name="Image 11" descr="logoMGEN-BLAN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2313" y="0"/>
            <a:ext cx="3341687"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0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p:cNvSpPr>
            <a:spLocks noGrp="1" noChangeArrowheads="1"/>
          </p:cNvSpPr>
          <p:nvPr>
            <p:ph type="title"/>
          </p:nvPr>
        </p:nvSpPr>
        <p:spPr>
          <a:xfrm>
            <a:off x="152400" y="423892"/>
            <a:ext cx="8915400" cy="7572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altLang="zh-CN" sz="2800" kern="1200" dirty="0">
                <a:solidFill>
                  <a:srgbClr val="002060"/>
                </a:solidFill>
                <a:latin typeface="Microsoft YaHei" charset="-122"/>
                <a:ea typeface="Microsoft YaHei" charset="-122"/>
                <a:cs typeface="Microsoft YaHei" charset="-122"/>
              </a:rPr>
              <a:t>MGEN</a:t>
            </a:r>
            <a:r>
              <a:rPr lang="zh-CN" altLang="en-US" sz="2800" kern="1200" dirty="0">
                <a:solidFill>
                  <a:srgbClr val="002060"/>
                </a:solidFill>
                <a:latin typeface="Microsoft YaHei" charset="-122"/>
                <a:ea typeface="Microsoft YaHei" charset="-122"/>
                <a:cs typeface="Microsoft YaHei" charset="-122"/>
              </a:rPr>
              <a:t>的长期护理险经验</a:t>
            </a:r>
            <a:r>
              <a:rPr lang="en-US" altLang="zh-CN" sz="2800" kern="1200" dirty="0">
                <a:solidFill>
                  <a:srgbClr val="002060"/>
                </a:solidFill>
                <a:latin typeface="Microsoft YaHei" charset="-122"/>
                <a:ea typeface="Microsoft YaHei" charset="-122"/>
                <a:cs typeface="Microsoft YaHei" charset="-122"/>
              </a:rPr>
              <a:t/>
            </a:r>
            <a:br>
              <a:rPr lang="en-US" altLang="zh-CN" sz="2800" kern="1200" dirty="0">
                <a:solidFill>
                  <a:srgbClr val="002060"/>
                </a:solidFill>
                <a:latin typeface="Microsoft YaHei" charset="-122"/>
                <a:ea typeface="Microsoft YaHei" charset="-122"/>
                <a:cs typeface="Microsoft YaHei" charset="-122"/>
              </a:rPr>
            </a:br>
            <a:r>
              <a:rPr lang="en-US" altLang="zh-CN" sz="1800" kern="1200" dirty="0">
                <a:solidFill>
                  <a:srgbClr val="002060"/>
                </a:solidFill>
                <a:latin typeface="Microsoft YaHei" charset="-122"/>
                <a:ea typeface="Microsoft YaHei" charset="-122"/>
                <a:cs typeface="Microsoft YaHei" charset="-122"/>
              </a:rPr>
              <a:t>——</a:t>
            </a:r>
            <a:r>
              <a:rPr lang="zh-CN" altLang="en-US" sz="1800" kern="1200" dirty="0">
                <a:solidFill>
                  <a:srgbClr val="002060"/>
                </a:solidFill>
                <a:latin typeface="Microsoft YaHei" charset="-122"/>
                <a:ea typeface="Microsoft YaHei" charset="-122"/>
                <a:cs typeface="Microsoft YaHei" charset="-122"/>
              </a:rPr>
              <a:t> 为会员提供的其他服务</a:t>
            </a:r>
            <a:endParaRPr lang="fr-FR" altLang="fr-FR" sz="1800" kern="1200" dirty="0">
              <a:solidFill>
                <a:srgbClr val="002060"/>
              </a:solidFill>
              <a:latin typeface="Microsoft YaHei" charset="-122"/>
              <a:ea typeface="Microsoft YaHei" charset="-122"/>
              <a:cs typeface="Microsoft YaHei" charset="-122"/>
            </a:endParaRPr>
          </a:p>
        </p:txBody>
      </p:sp>
      <p:sp>
        <p:nvSpPr>
          <p:cNvPr id="5" name="文本框 4"/>
          <p:cNvSpPr txBox="1"/>
          <p:nvPr/>
        </p:nvSpPr>
        <p:spPr>
          <a:xfrm>
            <a:off x="1447800" y="1976573"/>
            <a:ext cx="1524000" cy="646331"/>
          </a:xfrm>
          <a:prstGeom prst="rect">
            <a:avLst/>
          </a:prstGeom>
          <a:noFill/>
        </p:spPr>
        <p:txBody>
          <a:bodyPr wrap="square" rtlCol="0">
            <a:spAutoFit/>
          </a:bodyPr>
          <a:lstStyle/>
          <a:p>
            <a:r>
              <a:rPr kumimoji="1" lang="zh-CN" altLang="en-US" sz="1800" b="1" dirty="0">
                <a:solidFill>
                  <a:srgbClr val="008000"/>
                </a:solidFill>
                <a:latin typeface="Microsoft YaHei" charset="-122"/>
                <a:ea typeface="Microsoft YaHei" charset="-122"/>
                <a:cs typeface="Microsoft YaHei" charset="-122"/>
              </a:rPr>
              <a:t>失能预防</a:t>
            </a:r>
            <a:endParaRPr kumimoji="1" lang="en-US" altLang="zh-CN" sz="1800" b="1" dirty="0">
              <a:solidFill>
                <a:srgbClr val="008000"/>
              </a:solidFill>
              <a:latin typeface="Microsoft YaHei" charset="-122"/>
              <a:ea typeface="Microsoft YaHei" charset="-122"/>
              <a:cs typeface="Microsoft YaHei" charset="-122"/>
            </a:endParaRPr>
          </a:p>
          <a:p>
            <a:endParaRPr kumimoji="1" lang="en-US" altLang="zh-CN" sz="1800" b="1" dirty="0">
              <a:solidFill>
                <a:srgbClr val="008000"/>
              </a:solidFill>
              <a:latin typeface="Microsoft YaHei" charset="-122"/>
              <a:ea typeface="Microsoft YaHei" charset="-122"/>
              <a:cs typeface="Microsoft YaHei" charset="-122"/>
            </a:endParaRPr>
          </a:p>
        </p:txBody>
      </p:sp>
      <p:sp>
        <p:nvSpPr>
          <p:cNvPr id="18" name="文本框 17"/>
          <p:cNvSpPr txBox="1"/>
          <p:nvPr/>
        </p:nvSpPr>
        <p:spPr>
          <a:xfrm>
            <a:off x="2590800" y="1524000"/>
            <a:ext cx="5105400" cy="1477328"/>
          </a:xfrm>
          <a:prstGeom prst="rect">
            <a:avLst/>
          </a:prstGeom>
          <a:noFill/>
          <a:ln>
            <a:solidFill>
              <a:schemeClr val="bg2"/>
            </a:solidFill>
          </a:ln>
        </p:spPr>
        <p:txBody>
          <a:bodyPr wrap="square" rtlCol="0">
            <a:spAutoFit/>
          </a:bodyPr>
          <a:lstStyle/>
          <a:p>
            <a:pPr algn="r"/>
            <a:r>
              <a:rPr kumimoji="1" lang="en-US" altLang="zh-CN" sz="1800" dirty="0">
                <a:solidFill>
                  <a:srgbClr val="0070C0"/>
                </a:solidFill>
                <a:latin typeface="Microsoft YaHei" charset="-122"/>
                <a:ea typeface="Microsoft YaHei" charset="-122"/>
                <a:cs typeface="Microsoft YaHei" charset="-122"/>
              </a:rPr>
              <a:t>Ex. </a:t>
            </a:r>
          </a:p>
          <a:p>
            <a:r>
              <a:rPr kumimoji="1" lang="en-US" altLang="zh-CN" sz="1800" dirty="0">
                <a:solidFill>
                  <a:srgbClr val="0070C0"/>
                </a:solidFill>
                <a:latin typeface="Microsoft YaHei" charset="-122"/>
                <a:ea typeface="Microsoft YaHei" charset="-122"/>
                <a:cs typeface="Microsoft YaHei" charset="-122"/>
              </a:rPr>
              <a:t>-</a:t>
            </a:r>
            <a:r>
              <a:rPr kumimoji="1" lang="zh-CN" altLang="en-US" sz="1800" dirty="0">
                <a:solidFill>
                  <a:srgbClr val="0070C0"/>
                </a:solidFill>
                <a:latin typeface="Microsoft YaHei" charset="-122"/>
                <a:ea typeface="Microsoft YaHei" charset="-122"/>
                <a:cs typeface="Microsoft YaHei" charset="-122"/>
              </a:rPr>
              <a:t> 记忆力训练工作坊</a:t>
            </a:r>
            <a:r>
              <a:rPr kumimoji="1" lang="zh-CN" altLang="en-US" sz="1400" dirty="0">
                <a:solidFill>
                  <a:srgbClr val="002060"/>
                </a:solidFill>
                <a:latin typeface="Microsoft YaHei" charset="-122"/>
                <a:ea typeface="Microsoft YaHei" charset="-122"/>
                <a:cs typeface="Microsoft YaHei" charset="-122"/>
              </a:rPr>
              <a:t>（</a:t>
            </a:r>
            <a:r>
              <a:rPr kumimoji="1" lang="en-US" altLang="zh-CN" sz="1400" dirty="0">
                <a:solidFill>
                  <a:srgbClr val="002060"/>
                </a:solidFill>
                <a:latin typeface="Microsoft YaHei" charset="-122"/>
                <a:ea typeface="Microsoft YaHei" charset="-122"/>
                <a:cs typeface="Microsoft YaHei" charset="-122"/>
              </a:rPr>
              <a:t>MGEN</a:t>
            </a:r>
            <a:r>
              <a:rPr kumimoji="1" lang="zh-CN" altLang="en-US" sz="1400" dirty="0">
                <a:solidFill>
                  <a:srgbClr val="002060"/>
                </a:solidFill>
                <a:latin typeface="Microsoft YaHei" charset="-122"/>
                <a:ea typeface="Microsoft YaHei" charset="-122"/>
                <a:cs typeface="Microsoft YaHei" charset="-122"/>
              </a:rPr>
              <a:t>健康管理中心）</a:t>
            </a:r>
            <a:endParaRPr kumimoji="1" lang="en-US" altLang="zh-CN" sz="1400" dirty="0">
              <a:solidFill>
                <a:srgbClr val="002060"/>
              </a:solidFill>
              <a:latin typeface="Microsoft YaHei" charset="-122"/>
              <a:ea typeface="Microsoft YaHei" charset="-122"/>
              <a:cs typeface="Microsoft YaHei" charset="-122"/>
            </a:endParaRPr>
          </a:p>
          <a:p>
            <a:r>
              <a:rPr kumimoji="1" lang="en-US" altLang="zh-CN" sz="1800" dirty="0">
                <a:solidFill>
                  <a:srgbClr val="0070C0"/>
                </a:solidFill>
                <a:latin typeface="Microsoft YaHei" charset="-122"/>
                <a:ea typeface="Microsoft YaHei" charset="-122"/>
                <a:cs typeface="Microsoft YaHei" charset="-122"/>
              </a:rPr>
              <a:t>-</a:t>
            </a:r>
            <a:r>
              <a:rPr kumimoji="1" lang="zh-CN" altLang="en-US" sz="1800" dirty="0">
                <a:solidFill>
                  <a:srgbClr val="0070C0"/>
                </a:solidFill>
                <a:latin typeface="Microsoft YaHei" charset="-122"/>
                <a:ea typeface="Microsoft YaHei" charset="-122"/>
                <a:cs typeface="Microsoft YaHei" charset="-122"/>
              </a:rPr>
              <a:t> 积极养老俱乐部</a:t>
            </a:r>
            <a:r>
              <a:rPr kumimoji="1" lang="zh-CN" altLang="en-US" sz="1400" dirty="0">
                <a:solidFill>
                  <a:srgbClr val="002060"/>
                </a:solidFill>
                <a:latin typeface="Microsoft YaHei" charset="-122"/>
                <a:ea typeface="Microsoft YaHei" charset="-122"/>
                <a:cs typeface="Microsoft YaHei" charset="-122"/>
              </a:rPr>
              <a:t>（</a:t>
            </a:r>
            <a:r>
              <a:rPr kumimoji="1" lang="en-US" altLang="zh-CN" sz="1400" dirty="0">
                <a:solidFill>
                  <a:srgbClr val="002060"/>
                </a:solidFill>
                <a:latin typeface="Microsoft YaHei" charset="-122"/>
                <a:ea typeface="Microsoft YaHei" charset="-122"/>
                <a:cs typeface="Microsoft YaHei" charset="-122"/>
              </a:rPr>
              <a:t>MGEN</a:t>
            </a:r>
            <a:r>
              <a:rPr kumimoji="1" lang="zh-CN" altLang="en-US" sz="1400" dirty="0">
                <a:solidFill>
                  <a:srgbClr val="002060"/>
                </a:solidFill>
                <a:latin typeface="Microsoft YaHei" charset="-122"/>
                <a:ea typeface="Microsoft YaHei" charset="-122"/>
                <a:cs typeface="Microsoft YaHei" charset="-122"/>
              </a:rPr>
              <a:t>分部）</a:t>
            </a:r>
            <a:endParaRPr kumimoji="1" lang="en-US" altLang="zh-CN" sz="1400" dirty="0">
              <a:solidFill>
                <a:srgbClr val="002060"/>
              </a:solidFill>
              <a:latin typeface="Microsoft YaHei" charset="-122"/>
              <a:ea typeface="Microsoft YaHei" charset="-122"/>
              <a:cs typeface="Microsoft YaHei" charset="-122"/>
            </a:endParaRPr>
          </a:p>
          <a:p>
            <a:r>
              <a:rPr kumimoji="1" lang="en-US" altLang="zh-CN" sz="1800" dirty="0">
                <a:solidFill>
                  <a:srgbClr val="0070C0"/>
                </a:solidFill>
                <a:latin typeface="Microsoft YaHei" charset="-122"/>
                <a:ea typeface="Microsoft YaHei" charset="-122"/>
                <a:cs typeface="Microsoft YaHei" charset="-122"/>
              </a:rPr>
              <a:t>-</a:t>
            </a:r>
            <a:r>
              <a:rPr kumimoji="1" lang="zh-CN" altLang="en-US" sz="1800" dirty="0">
                <a:solidFill>
                  <a:srgbClr val="0070C0"/>
                </a:solidFill>
                <a:latin typeface="Microsoft YaHei" charset="-122"/>
                <a:ea typeface="Microsoft YaHei" charset="-122"/>
                <a:cs typeface="Microsoft YaHei" charset="-122"/>
              </a:rPr>
              <a:t> 老龄友好型生活环境推广</a:t>
            </a:r>
            <a:r>
              <a:rPr kumimoji="1" lang="zh-CN" altLang="en-US" sz="1400" dirty="0">
                <a:solidFill>
                  <a:srgbClr val="002060"/>
                </a:solidFill>
                <a:latin typeface="Microsoft YaHei" charset="-122"/>
                <a:ea typeface="Microsoft YaHei" charset="-122"/>
                <a:cs typeface="Microsoft YaHei" charset="-122"/>
              </a:rPr>
              <a:t>（防摔倒、防受伤）</a:t>
            </a:r>
            <a:endParaRPr kumimoji="1" lang="en-US" altLang="zh-CN" sz="1400" dirty="0">
              <a:solidFill>
                <a:srgbClr val="002060"/>
              </a:solidFill>
              <a:latin typeface="Microsoft YaHei" charset="-122"/>
              <a:ea typeface="Microsoft YaHei" charset="-122"/>
              <a:cs typeface="Microsoft YaHei" charset="-122"/>
            </a:endParaRPr>
          </a:p>
          <a:p>
            <a:r>
              <a:rPr kumimoji="1" lang="en-US" altLang="zh-CN" sz="1800" dirty="0">
                <a:solidFill>
                  <a:srgbClr val="0070C0"/>
                </a:solidFill>
                <a:latin typeface="Microsoft YaHei" charset="-122"/>
                <a:ea typeface="Microsoft YaHei" charset="-122"/>
                <a:cs typeface="Microsoft YaHei" charset="-122"/>
              </a:rPr>
              <a:t>-</a:t>
            </a:r>
            <a:r>
              <a:rPr kumimoji="1" lang="zh-CN" altLang="en-US" sz="1800" dirty="0">
                <a:solidFill>
                  <a:srgbClr val="0070C0"/>
                </a:solidFill>
                <a:latin typeface="Microsoft YaHei" charset="-122"/>
                <a:ea typeface="Microsoft YaHei" charset="-122"/>
                <a:cs typeface="Microsoft YaHei" charset="-122"/>
              </a:rPr>
              <a:t> 健康生活推广</a:t>
            </a:r>
            <a:r>
              <a:rPr kumimoji="1" lang="zh-CN" altLang="en-US" sz="1400" dirty="0">
                <a:solidFill>
                  <a:srgbClr val="002060"/>
                </a:solidFill>
                <a:latin typeface="Microsoft YaHei" charset="-122"/>
                <a:ea typeface="Microsoft YaHei" charset="-122"/>
                <a:cs typeface="Microsoft YaHei" charset="-122"/>
              </a:rPr>
              <a:t>（健康笑话、合理营养、预防不合理用药）</a:t>
            </a:r>
            <a:endParaRPr kumimoji="1" lang="en-US" altLang="zh-CN" sz="1400" dirty="0">
              <a:solidFill>
                <a:srgbClr val="002060"/>
              </a:solidFill>
              <a:latin typeface="Microsoft YaHei" charset="-122"/>
              <a:ea typeface="Microsoft YaHei" charset="-122"/>
              <a:cs typeface="Microsoft YaHei" charset="-122"/>
            </a:endParaRPr>
          </a:p>
        </p:txBody>
      </p:sp>
      <p:sp>
        <p:nvSpPr>
          <p:cNvPr id="20" name="文本框 19"/>
          <p:cNvSpPr txBox="1"/>
          <p:nvPr/>
        </p:nvSpPr>
        <p:spPr>
          <a:xfrm>
            <a:off x="1447800" y="3508435"/>
            <a:ext cx="1524000" cy="369332"/>
          </a:xfrm>
          <a:prstGeom prst="rect">
            <a:avLst/>
          </a:prstGeom>
          <a:noFill/>
        </p:spPr>
        <p:txBody>
          <a:bodyPr wrap="square" rtlCol="0">
            <a:spAutoFit/>
          </a:bodyPr>
          <a:lstStyle/>
          <a:p>
            <a:r>
              <a:rPr kumimoji="1" lang="zh-CN" altLang="en-US" sz="1800" b="1" dirty="0">
                <a:solidFill>
                  <a:srgbClr val="008000"/>
                </a:solidFill>
                <a:latin typeface="Microsoft YaHei" charset="-122"/>
                <a:ea typeface="Microsoft YaHei" charset="-122"/>
                <a:cs typeface="Microsoft YaHei" charset="-122"/>
              </a:rPr>
              <a:t>养老机构</a:t>
            </a:r>
            <a:endParaRPr kumimoji="1" lang="en-US" altLang="zh-CN" sz="1800" b="1" dirty="0">
              <a:solidFill>
                <a:srgbClr val="008000"/>
              </a:solidFill>
              <a:latin typeface="Microsoft YaHei" charset="-122"/>
              <a:ea typeface="Microsoft YaHei" charset="-122"/>
              <a:cs typeface="Microsoft YaHei" charset="-122"/>
            </a:endParaRPr>
          </a:p>
        </p:txBody>
      </p:sp>
      <p:sp>
        <p:nvSpPr>
          <p:cNvPr id="23" name="文本框 22"/>
          <p:cNvSpPr txBox="1"/>
          <p:nvPr/>
        </p:nvSpPr>
        <p:spPr>
          <a:xfrm>
            <a:off x="2631142" y="3235132"/>
            <a:ext cx="5065058" cy="923330"/>
          </a:xfrm>
          <a:prstGeom prst="rect">
            <a:avLst/>
          </a:prstGeom>
          <a:noFill/>
          <a:ln>
            <a:solidFill>
              <a:schemeClr val="bg2"/>
            </a:solidFill>
          </a:ln>
        </p:spPr>
        <p:txBody>
          <a:bodyPr wrap="square" rtlCol="0">
            <a:spAutoFit/>
          </a:bodyPr>
          <a:lstStyle/>
          <a:p>
            <a:r>
              <a:rPr kumimoji="1" lang="zh-CN" altLang="en-US" sz="1800" dirty="0">
                <a:solidFill>
                  <a:srgbClr val="0070C0"/>
                </a:solidFill>
                <a:latin typeface="Microsoft YaHei" charset="-122"/>
                <a:ea typeface="Microsoft YaHei" charset="-122"/>
                <a:cs typeface="Microsoft YaHei" charset="-122"/>
              </a:rPr>
              <a:t>会员优先入住</a:t>
            </a:r>
            <a:endParaRPr kumimoji="1" lang="en-US" altLang="zh-CN" sz="1800" dirty="0">
              <a:solidFill>
                <a:srgbClr val="0070C0"/>
              </a:solidFill>
              <a:latin typeface="Microsoft YaHei" charset="-122"/>
              <a:ea typeface="Microsoft YaHei" charset="-122"/>
              <a:cs typeface="Microsoft YaHei" charset="-122"/>
            </a:endParaRPr>
          </a:p>
          <a:p>
            <a:r>
              <a:rPr kumimoji="1" lang="zh-CN" altLang="en-US" sz="1800" dirty="0">
                <a:solidFill>
                  <a:srgbClr val="0070C0"/>
                </a:solidFill>
                <a:latin typeface="Microsoft YaHei" charset="-122"/>
                <a:ea typeface="Microsoft YaHei" charset="-122"/>
                <a:cs typeface="Microsoft YaHei" charset="-122"/>
              </a:rPr>
              <a:t>优惠价格</a:t>
            </a:r>
            <a:endParaRPr kumimoji="1" lang="en-US" altLang="zh-CN" sz="1800" dirty="0">
              <a:solidFill>
                <a:srgbClr val="0070C0"/>
              </a:solidFill>
              <a:latin typeface="Microsoft YaHei" charset="-122"/>
              <a:ea typeface="Microsoft YaHei" charset="-122"/>
              <a:cs typeface="Microsoft YaHei" charset="-122"/>
            </a:endParaRPr>
          </a:p>
          <a:p>
            <a:r>
              <a:rPr kumimoji="1" lang="zh-CN" altLang="en-US" sz="1800" dirty="0">
                <a:solidFill>
                  <a:srgbClr val="0070C0"/>
                </a:solidFill>
                <a:latin typeface="Microsoft YaHei" charset="-122"/>
                <a:ea typeface="Microsoft YaHei" charset="-122"/>
                <a:cs typeface="Microsoft YaHei" charset="-122"/>
              </a:rPr>
              <a:t>结算便利</a:t>
            </a:r>
            <a:endParaRPr kumimoji="1" lang="en-US" altLang="zh-CN" sz="1800" dirty="0">
              <a:solidFill>
                <a:srgbClr val="0070C0"/>
              </a:solidFill>
              <a:latin typeface="Microsoft YaHei" charset="-122"/>
              <a:ea typeface="Microsoft YaHei" charset="-122"/>
              <a:cs typeface="Microsoft YaHei" charset="-122"/>
            </a:endParaRPr>
          </a:p>
        </p:txBody>
      </p:sp>
      <p:sp>
        <p:nvSpPr>
          <p:cNvPr id="24" name="文本框 23"/>
          <p:cNvSpPr txBox="1"/>
          <p:nvPr/>
        </p:nvSpPr>
        <p:spPr>
          <a:xfrm>
            <a:off x="1448873" y="4675734"/>
            <a:ext cx="1524000" cy="369332"/>
          </a:xfrm>
          <a:prstGeom prst="rect">
            <a:avLst/>
          </a:prstGeom>
          <a:noFill/>
        </p:spPr>
        <p:txBody>
          <a:bodyPr wrap="square" rtlCol="0">
            <a:spAutoFit/>
          </a:bodyPr>
          <a:lstStyle/>
          <a:p>
            <a:r>
              <a:rPr kumimoji="1" lang="zh-CN" altLang="en-US" sz="1800" b="1" dirty="0">
                <a:solidFill>
                  <a:srgbClr val="008000"/>
                </a:solidFill>
                <a:latin typeface="Microsoft YaHei" charset="-122"/>
                <a:ea typeface="Microsoft YaHei" charset="-122"/>
                <a:cs typeface="Microsoft YaHei" charset="-122"/>
              </a:rPr>
              <a:t>投资创新</a:t>
            </a:r>
            <a:endParaRPr kumimoji="1" lang="en-US" altLang="zh-CN" sz="1800" b="1" dirty="0">
              <a:solidFill>
                <a:srgbClr val="008000"/>
              </a:solidFill>
              <a:latin typeface="Microsoft YaHei" charset="-122"/>
              <a:ea typeface="Microsoft YaHei" charset="-122"/>
              <a:cs typeface="Microsoft YaHei" charset="-122"/>
            </a:endParaRPr>
          </a:p>
        </p:txBody>
      </p:sp>
      <p:sp>
        <p:nvSpPr>
          <p:cNvPr id="25" name="文本框 24"/>
          <p:cNvSpPr txBox="1"/>
          <p:nvPr/>
        </p:nvSpPr>
        <p:spPr>
          <a:xfrm>
            <a:off x="2667000" y="4393993"/>
            <a:ext cx="5029200" cy="1200329"/>
          </a:xfrm>
          <a:prstGeom prst="rect">
            <a:avLst/>
          </a:prstGeom>
          <a:noFill/>
          <a:ln>
            <a:solidFill>
              <a:schemeClr val="bg2"/>
            </a:solidFill>
          </a:ln>
        </p:spPr>
        <p:txBody>
          <a:bodyPr wrap="square" rtlCol="0">
            <a:spAutoFit/>
          </a:bodyPr>
          <a:lstStyle/>
          <a:p>
            <a:pPr algn="r" defTabSz="914217"/>
            <a:r>
              <a:rPr lang="en-US" altLang="zh-CN" sz="1800" dirty="0">
                <a:solidFill>
                  <a:srgbClr val="0070C0"/>
                </a:solidFill>
                <a:latin typeface="Microsoft YaHei" charset="-122"/>
                <a:ea typeface="Microsoft YaHei" charset="-122"/>
                <a:cs typeface="Microsoft YaHei" charset="-122"/>
              </a:rPr>
              <a:t>Ex.</a:t>
            </a:r>
            <a:r>
              <a:rPr lang="zh-CN" altLang="en-US" sz="1800" dirty="0">
                <a:solidFill>
                  <a:srgbClr val="0070C0"/>
                </a:solidFill>
                <a:latin typeface="Calibri Light"/>
                <a:cs typeface="Calibri Light"/>
              </a:rPr>
              <a:t>                             </a:t>
            </a:r>
            <a:endParaRPr lang="en-US" altLang="zh-CN" sz="1800" dirty="0">
              <a:solidFill>
                <a:srgbClr val="0070C0"/>
              </a:solidFill>
              <a:latin typeface="Calibri Light"/>
              <a:cs typeface="Calibri Light"/>
            </a:endParaRPr>
          </a:p>
          <a:p>
            <a:pPr defTabSz="914217"/>
            <a:r>
              <a:rPr lang="zh-CN" altLang="en-US" sz="1800" dirty="0">
                <a:solidFill>
                  <a:srgbClr val="0070C0"/>
                </a:solidFill>
                <a:latin typeface="Calibri Light"/>
                <a:cs typeface="Calibri Light"/>
              </a:rPr>
              <a:t>                                           公私七方参与合作</a:t>
            </a:r>
            <a:endParaRPr lang="en-US" altLang="zh-CN" sz="1800" dirty="0">
              <a:solidFill>
                <a:srgbClr val="0070C0"/>
              </a:solidFill>
              <a:latin typeface="Calibri Light"/>
              <a:cs typeface="Calibri Light"/>
            </a:endParaRPr>
          </a:p>
          <a:p>
            <a:pPr algn="ctr" defTabSz="914217"/>
            <a:r>
              <a:rPr lang="zh-CN" altLang="en-US" sz="1800" dirty="0">
                <a:solidFill>
                  <a:srgbClr val="0070C0"/>
                </a:solidFill>
                <a:latin typeface="Calibri Light"/>
                <a:cs typeface="Calibri Light"/>
              </a:rPr>
              <a:t>                                          为加强老年人的</a:t>
            </a:r>
            <a:r>
              <a:rPr lang="zh-CN" altLang="en-US" sz="1800" dirty="0">
                <a:solidFill>
                  <a:srgbClr val="008000"/>
                </a:solidFill>
                <a:latin typeface="Calibri Light"/>
                <a:cs typeface="Calibri Light"/>
              </a:rPr>
              <a:t>自理能力</a:t>
            </a:r>
            <a:endParaRPr lang="en-US" altLang="zh-CN" sz="1800" dirty="0">
              <a:solidFill>
                <a:srgbClr val="008000"/>
              </a:solidFill>
              <a:latin typeface="Calibri Light"/>
              <a:cs typeface="Calibri Light"/>
            </a:endParaRPr>
          </a:p>
          <a:p>
            <a:pPr algn="ctr" defTabSz="914217"/>
            <a:r>
              <a:rPr lang="zh-CN" altLang="en-US" sz="1800" dirty="0">
                <a:solidFill>
                  <a:srgbClr val="0070C0"/>
                </a:solidFill>
                <a:latin typeface="Calibri Light"/>
                <a:cs typeface="Calibri Light"/>
              </a:rPr>
              <a:t>                             而设的养老创新区</a:t>
            </a:r>
            <a:endParaRPr lang="en-US" altLang="zh-CN" sz="1800" dirty="0">
              <a:solidFill>
                <a:srgbClr val="0070C0"/>
              </a:solidFill>
              <a:latin typeface="Calibri Light"/>
              <a:cs typeface="Calibri Light"/>
            </a:endParaRPr>
          </a:p>
        </p:txBody>
      </p:sp>
      <p:pic>
        <p:nvPicPr>
          <p:cNvPr id="27"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419" y="4814260"/>
            <a:ext cx="674413" cy="668697"/>
          </a:xfrm>
          <a:prstGeom prst="rect">
            <a:avLst/>
          </a:prstGeom>
        </p:spPr>
      </p:pic>
      <p:pic>
        <p:nvPicPr>
          <p:cNvPr id="28"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252" y="4874186"/>
            <a:ext cx="1409497" cy="548844"/>
          </a:xfrm>
          <a:prstGeom prst="rect">
            <a:avLst/>
          </a:prstGeom>
        </p:spPr>
      </p:pic>
    </p:spTree>
    <p:extLst>
      <p:ext uri="{BB962C8B-B14F-4D97-AF65-F5344CB8AC3E}">
        <p14:creationId xmlns:p14="http://schemas.microsoft.com/office/powerpoint/2010/main" val="138806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1"/>
          <p:cNvSpPr>
            <a:spLocks noGrp="1" noChangeArrowheads="1"/>
          </p:cNvSpPr>
          <p:nvPr>
            <p:ph type="title"/>
          </p:nvPr>
        </p:nvSpPr>
        <p:spPr>
          <a:xfrm>
            <a:off x="-8681" y="304800"/>
            <a:ext cx="8991600" cy="1828800"/>
          </a:xfrm>
        </p:spPr>
        <p:txBody>
          <a:bodyPr/>
          <a:lstStyle/>
          <a:p>
            <a:pPr eaLnBrk="1" hangingPunct="1"/>
            <a:r>
              <a:rPr lang="zh-CN" altLang="en-US" sz="2200" dirty="0">
                <a:solidFill>
                  <a:srgbClr val="002060"/>
                </a:solidFill>
                <a:latin typeface="Microsoft YaHei" charset="-122"/>
                <a:ea typeface="Microsoft YaHei" charset="-122"/>
                <a:cs typeface="Microsoft YaHei" charset="-122"/>
              </a:rPr>
              <a:t>相互保险可能是解决</a:t>
            </a:r>
            <a:r>
              <a:rPr lang="en-US" altLang="zh-CN" sz="2200" dirty="0">
                <a:solidFill>
                  <a:srgbClr val="002060"/>
                </a:solidFill>
                <a:latin typeface="Microsoft YaHei" charset="-122"/>
                <a:ea typeface="Microsoft YaHei" charset="-122"/>
                <a:cs typeface="Microsoft YaHei" charset="-122"/>
              </a:rPr>
              <a:t/>
            </a:r>
            <a:br>
              <a:rPr lang="en-US" altLang="zh-CN" sz="2200" dirty="0">
                <a:solidFill>
                  <a:srgbClr val="002060"/>
                </a:solidFill>
                <a:latin typeface="Microsoft YaHei" charset="-122"/>
                <a:ea typeface="Microsoft YaHei" charset="-122"/>
                <a:cs typeface="Microsoft YaHei" charset="-122"/>
              </a:rPr>
            </a:br>
            <a:r>
              <a:rPr lang="zh-CN" altLang="en-US" sz="2200" dirty="0">
                <a:solidFill>
                  <a:srgbClr val="002060"/>
                </a:solidFill>
                <a:latin typeface="Microsoft YaHei" charset="-122"/>
                <a:ea typeface="Microsoft YaHei" charset="-122"/>
                <a:cs typeface="Microsoft YaHei" charset="-122"/>
              </a:rPr>
              <a:t>长期护理问题的最佳保险方案</a:t>
            </a:r>
            <a:endParaRPr lang="fr-FR" altLang="fr-FR" sz="2200" dirty="0">
              <a:solidFill>
                <a:srgbClr val="002060"/>
              </a:solidFill>
              <a:latin typeface="Microsoft YaHei" charset="-122"/>
              <a:ea typeface="Microsoft YaHei" charset="-122"/>
              <a:cs typeface="Microsoft YaHei" charset="-122"/>
            </a:endParaRPr>
          </a:p>
        </p:txBody>
      </p:sp>
      <p:sp>
        <p:nvSpPr>
          <p:cNvPr id="84994" name="ZoneTexte 6"/>
          <p:cNvSpPr txBox="1">
            <a:spLocks noChangeArrowheads="1"/>
          </p:cNvSpPr>
          <p:nvPr/>
        </p:nvSpPr>
        <p:spPr bwMode="auto">
          <a:xfrm>
            <a:off x="457200" y="1752600"/>
            <a:ext cx="8305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 typeface="Wingdings" charset="2"/>
              <a:buNone/>
            </a:pPr>
            <a:endParaRPr lang="fr-FR" altLang="fr-FR" sz="1600" dirty="0">
              <a:solidFill>
                <a:srgbClr val="669900"/>
              </a:solidFill>
              <a:latin typeface="Microsoft YaHei" charset="-122"/>
              <a:ea typeface="Microsoft YaHei" charset="-122"/>
              <a:cs typeface="Microsoft YaHei" charset="-122"/>
            </a:endParaRPr>
          </a:p>
          <a:p>
            <a:pPr eaLnBrk="1" hangingPunct="1">
              <a:spcBef>
                <a:spcPct val="0"/>
              </a:spcBef>
              <a:buFont typeface="Wingdings" charset="2"/>
              <a:buChar char="ü"/>
            </a:pPr>
            <a:r>
              <a:rPr lang="zh-CN" altLang="en-US" sz="2000" dirty="0">
                <a:solidFill>
                  <a:srgbClr val="008000"/>
                </a:solidFill>
                <a:latin typeface="Microsoft YaHei" charset="-122"/>
                <a:ea typeface="Microsoft YaHei" charset="-122"/>
                <a:cs typeface="Microsoft YaHei" charset="-122"/>
                <a:sym typeface="Wingdings" charset="2"/>
              </a:rPr>
              <a:t>无论社保还是营利性保险都难以覆盖长期护理风险；许多家庭没有能力独自解决长期护理问题</a:t>
            </a:r>
            <a:endParaRPr lang="en-US" altLang="zh-CN" sz="2000" dirty="0">
              <a:solidFill>
                <a:srgbClr val="008000"/>
              </a:solidFill>
              <a:latin typeface="Microsoft YaHei" charset="-122"/>
              <a:ea typeface="Microsoft YaHei" charset="-122"/>
              <a:cs typeface="Microsoft YaHei" charset="-122"/>
              <a:sym typeface="Wingdings" charset="2"/>
            </a:endParaRPr>
          </a:p>
          <a:p>
            <a:pPr eaLnBrk="1" hangingPunct="1">
              <a:spcBef>
                <a:spcPct val="0"/>
              </a:spcBef>
              <a:buFont typeface="Wingdings" charset="2"/>
              <a:buChar char="ü"/>
            </a:pPr>
            <a:endParaRPr lang="en-US" altLang="zh-CN" sz="2000" dirty="0">
              <a:solidFill>
                <a:srgbClr val="008000"/>
              </a:solidFill>
              <a:latin typeface="Microsoft YaHei" charset="-122"/>
              <a:ea typeface="Microsoft YaHei" charset="-122"/>
              <a:cs typeface="Microsoft YaHei" charset="-122"/>
            </a:endParaRPr>
          </a:p>
          <a:p>
            <a:pPr eaLnBrk="1" hangingPunct="1">
              <a:spcBef>
                <a:spcPct val="0"/>
              </a:spcBef>
              <a:buFont typeface="Wingdings" charset="2"/>
              <a:buChar char="ü"/>
            </a:pPr>
            <a:r>
              <a:rPr lang="zh-CN" altLang="en-US" sz="2000" dirty="0">
                <a:solidFill>
                  <a:srgbClr val="008000"/>
                </a:solidFill>
                <a:latin typeface="Microsoft YaHei" charset="-122"/>
                <a:ea typeface="Microsoft YaHei" charset="-122"/>
                <a:cs typeface="Microsoft YaHei" charset="-122"/>
              </a:rPr>
              <a:t>长期护理保险若要可行，应被纳入一个更整体性的的医疗健康保险中</a:t>
            </a:r>
            <a:endParaRPr lang="en-US" altLang="zh-CN" sz="2000" dirty="0">
              <a:solidFill>
                <a:srgbClr val="008000"/>
              </a:solidFill>
              <a:latin typeface="Microsoft YaHei" charset="-122"/>
              <a:ea typeface="Microsoft YaHei" charset="-122"/>
              <a:cs typeface="Microsoft YaHei" charset="-122"/>
            </a:endParaRPr>
          </a:p>
          <a:p>
            <a:pPr eaLnBrk="1" hangingPunct="1">
              <a:spcBef>
                <a:spcPct val="0"/>
              </a:spcBef>
              <a:buFontTx/>
              <a:buNone/>
            </a:pPr>
            <a:endParaRPr lang="en-US" altLang="zh-CN" sz="2000" dirty="0">
              <a:solidFill>
                <a:srgbClr val="008000"/>
              </a:solidFill>
              <a:latin typeface="Microsoft YaHei" charset="-122"/>
              <a:ea typeface="Microsoft YaHei" charset="-122"/>
              <a:cs typeface="Microsoft YaHei" charset="-122"/>
            </a:endParaRPr>
          </a:p>
          <a:p>
            <a:pPr eaLnBrk="1" hangingPunct="1">
              <a:spcBef>
                <a:spcPct val="0"/>
              </a:spcBef>
              <a:buFont typeface="Wingdings" charset="2"/>
              <a:buChar char="ü"/>
            </a:pPr>
            <a:r>
              <a:rPr lang="zh-CN" altLang="en-US" sz="2000" dirty="0">
                <a:solidFill>
                  <a:srgbClr val="008000"/>
                </a:solidFill>
                <a:latin typeface="Microsoft YaHei" charset="-122"/>
                <a:ea typeface="Microsoft YaHei" charset="-122"/>
                <a:cs typeface="Microsoft YaHei" charset="-122"/>
              </a:rPr>
              <a:t>相互保险可有效承载长期护理风险：</a:t>
            </a:r>
            <a:endParaRPr lang="en-US" altLang="zh-CN" sz="2000" dirty="0">
              <a:solidFill>
                <a:srgbClr val="008000"/>
              </a:solidFill>
              <a:latin typeface="Microsoft YaHei" charset="-122"/>
              <a:ea typeface="Microsoft YaHei" charset="-122"/>
              <a:cs typeface="Microsoft YaHei" charset="-122"/>
            </a:endParaRPr>
          </a:p>
          <a:p>
            <a:pPr eaLnBrk="1" hangingPunct="1">
              <a:spcBef>
                <a:spcPct val="0"/>
              </a:spcBef>
              <a:buFont typeface="Wingdings" charset="2"/>
              <a:buChar char="ü"/>
            </a:pPr>
            <a:endParaRPr lang="fr-FR" altLang="fr-FR" sz="2000" dirty="0">
              <a:solidFill>
                <a:srgbClr val="0070C0"/>
              </a:solidFill>
              <a:latin typeface="Microsoft YaHei" charset="-122"/>
              <a:ea typeface="Microsoft YaHei" charset="-122"/>
              <a:cs typeface="Microsoft YaHei" charset="-122"/>
            </a:endParaRPr>
          </a:p>
          <a:p>
            <a:pPr lvl="1" eaLnBrk="1" hangingPunct="1">
              <a:spcBef>
                <a:spcPct val="0"/>
              </a:spcBef>
              <a:buFont typeface="Wingdings" charset="2"/>
              <a:buChar char="ü"/>
            </a:pPr>
            <a:r>
              <a:rPr lang="zh-CN" altLang="en-US" sz="1600" dirty="0">
                <a:solidFill>
                  <a:srgbClr val="0070C0"/>
                </a:solidFill>
                <a:latin typeface="Microsoft YaHei" charset="-122"/>
                <a:ea typeface="Microsoft YaHei" charset="-122"/>
                <a:cs typeface="Microsoft YaHei" charset="-122"/>
              </a:rPr>
              <a:t>相互保险机构有着更长远的视角</a:t>
            </a:r>
            <a:endParaRPr lang="en-US" altLang="zh-CN" sz="1600" dirty="0">
              <a:solidFill>
                <a:srgbClr val="0070C0"/>
              </a:solidFill>
              <a:latin typeface="Microsoft YaHei" charset="-122"/>
              <a:ea typeface="Microsoft YaHei" charset="-122"/>
              <a:cs typeface="Microsoft YaHei" charset="-122"/>
            </a:endParaRPr>
          </a:p>
          <a:p>
            <a:pPr lvl="1" eaLnBrk="1" hangingPunct="1">
              <a:spcBef>
                <a:spcPct val="0"/>
              </a:spcBef>
              <a:buFont typeface="Wingdings" charset="2"/>
              <a:buChar char="ü"/>
            </a:pPr>
            <a:endParaRPr lang="fr-FR" altLang="fr-FR" sz="1600" dirty="0">
              <a:solidFill>
                <a:srgbClr val="0070C0"/>
              </a:solidFill>
              <a:latin typeface="Microsoft YaHei" charset="-122"/>
              <a:ea typeface="Microsoft YaHei" charset="-122"/>
              <a:cs typeface="Microsoft YaHei" charset="-122"/>
            </a:endParaRPr>
          </a:p>
          <a:p>
            <a:pPr lvl="1" eaLnBrk="1" hangingPunct="1">
              <a:spcBef>
                <a:spcPct val="0"/>
              </a:spcBef>
              <a:buFont typeface="Wingdings" charset="2"/>
              <a:buChar char="ü"/>
            </a:pPr>
            <a:r>
              <a:rPr lang="zh-CN" altLang="en-US" sz="1600" dirty="0">
                <a:solidFill>
                  <a:srgbClr val="0070C0"/>
                </a:solidFill>
                <a:latin typeface="Microsoft YaHei" charset="-122"/>
                <a:ea typeface="Microsoft YaHei" charset="-122"/>
                <a:cs typeface="Microsoft YaHei" charset="-122"/>
              </a:rPr>
              <a:t>相互保险机构更加灵活，每年投票决定保险收益和保费水平</a:t>
            </a:r>
            <a:endParaRPr lang="en-US" altLang="zh-CN" sz="1600" dirty="0">
              <a:solidFill>
                <a:srgbClr val="0070C0"/>
              </a:solidFill>
              <a:latin typeface="Microsoft YaHei" charset="-122"/>
              <a:ea typeface="Microsoft YaHei" charset="-122"/>
              <a:cs typeface="Microsoft YaHei" charset="-122"/>
            </a:endParaRPr>
          </a:p>
          <a:p>
            <a:pPr lvl="1" eaLnBrk="1" hangingPunct="1">
              <a:spcBef>
                <a:spcPct val="0"/>
              </a:spcBef>
              <a:buFont typeface="Wingdings" charset="2"/>
              <a:buChar char="ü"/>
            </a:pPr>
            <a:endParaRPr lang="fr-FR" altLang="fr-FR" sz="1600" dirty="0">
              <a:solidFill>
                <a:srgbClr val="0070C0"/>
              </a:solidFill>
              <a:latin typeface="Microsoft YaHei" charset="-122"/>
              <a:ea typeface="Microsoft YaHei" charset="-122"/>
              <a:cs typeface="Microsoft YaHei" charset="-122"/>
            </a:endParaRPr>
          </a:p>
          <a:p>
            <a:pPr lvl="1" eaLnBrk="1" hangingPunct="1">
              <a:spcBef>
                <a:spcPct val="0"/>
              </a:spcBef>
              <a:buFont typeface="Wingdings" charset="2"/>
              <a:buChar char="ü"/>
            </a:pPr>
            <a:r>
              <a:rPr lang="zh-CN" altLang="en-US" sz="1600" dirty="0">
                <a:solidFill>
                  <a:srgbClr val="0070C0"/>
                </a:solidFill>
                <a:latin typeface="Microsoft YaHei" charset="-122"/>
                <a:ea typeface="Microsoft YaHei" charset="-122"/>
                <a:cs typeface="Microsoft YaHei" charset="-122"/>
              </a:rPr>
              <a:t>相互保险机制可有效调动成员及其家庭的责任感和参与感，有益于减少成本和改善服务</a:t>
            </a:r>
            <a:endParaRPr lang="en-US" altLang="zh-CN" sz="1600" dirty="0">
              <a:solidFill>
                <a:srgbClr val="0070C0"/>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1656639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 10" descr="Fond-vertMG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ChangeArrowheads="1"/>
          </p:cNvSpPr>
          <p:nvPr/>
        </p:nvSpPr>
        <p:spPr bwMode="auto">
          <a:xfrm>
            <a:off x="717550" y="4305300"/>
            <a:ext cx="8426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8925" indent="-288925" defTabSz="684213">
              <a:spcBef>
                <a:spcPct val="20000"/>
              </a:spcBef>
              <a:buChar char="•"/>
              <a:defRPr sz="3200">
                <a:solidFill>
                  <a:schemeClr val="tx1"/>
                </a:solidFill>
                <a:latin typeface="Arial" charset="0"/>
                <a:ea typeface="ＭＳ Ｐゴシック" charset="-128"/>
                <a:cs typeface="ＭＳ Ｐゴシック" charset="-128"/>
              </a:defRPr>
            </a:lvl1pPr>
            <a:lvl2pPr marL="742950" indent="-285750" defTabSz="684213">
              <a:spcBef>
                <a:spcPct val="20000"/>
              </a:spcBef>
              <a:buChar char="–"/>
              <a:defRPr sz="2800">
                <a:solidFill>
                  <a:schemeClr val="tx1"/>
                </a:solidFill>
                <a:latin typeface="Arial" charset="0"/>
                <a:ea typeface="ＭＳ Ｐゴシック" charset="-128"/>
                <a:cs typeface="ＭＳ Ｐゴシック" charset="-128"/>
              </a:defRPr>
            </a:lvl2pPr>
            <a:lvl3pPr marL="1143000" indent="-228600" defTabSz="684213">
              <a:spcBef>
                <a:spcPct val="20000"/>
              </a:spcBef>
              <a:buChar char="•"/>
              <a:defRPr sz="2400">
                <a:solidFill>
                  <a:schemeClr val="tx1"/>
                </a:solidFill>
                <a:latin typeface="Arial" charset="0"/>
                <a:ea typeface="ＭＳ Ｐゴシック" charset="-128"/>
                <a:cs typeface="ＭＳ Ｐゴシック" charset="-128"/>
              </a:defRPr>
            </a:lvl3pPr>
            <a:lvl4pPr marL="1600200" indent="-228600" defTabSz="684213">
              <a:spcBef>
                <a:spcPct val="20000"/>
              </a:spcBef>
              <a:buChar char="–"/>
              <a:defRPr sz="2000">
                <a:solidFill>
                  <a:schemeClr val="tx1"/>
                </a:solidFill>
                <a:latin typeface="Arial" charset="0"/>
                <a:ea typeface="ＭＳ Ｐゴシック" charset="-128"/>
                <a:cs typeface="ＭＳ Ｐゴシック" charset="-128"/>
              </a:defRPr>
            </a:lvl4pPr>
            <a:lvl5pPr marL="2057400" indent="-228600" defTabSz="684213">
              <a:spcBef>
                <a:spcPct val="20000"/>
              </a:spcBef>
              <a:buChar char="»"/>
              <a:defRPr sz="2000">
                <a:solidFill>
                  <a:schemeClr val="tx1"/>
                </a:solidFill>
                <a:latin typeface="Arial" charset="0"/>
                <a:ea typeface="ＭＳ Ｐゴシック" charset="-128"/>
                <a:cs typeface="ＭＳ Ｐゴシック" charset="-128"/>
              </a:defRPr>
            </a:lvl5pPr>
            <a:lvl6pPr marL="25146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defTabSz="684213"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algn="r" eaLnBrk="1" hangingPunct="1">
              <a:spcBef>
                <a:spcPct val="0"/>
              </a:spcBef>
              <a:buFontTx/>
              <a:buNone/>
            </a:pPr>
            <a:r>
              <a:rPr lang="en-US" altLang="zh-CN" sz="2800" b="1" dirty="0">
                <a:solidFill>
                  <a:schemeClr val="bg1"/>
                </a:solidFill>
                <a:latin typeface="Microsoft YaHei" charset="-122"/>
                <a:ea typeface="Microsoft YaHei" charset="-122"/>
                <a:cs typeface="Microsoft YaHei" charset="-122"/>
              </a:rPr>
              <a:t>3</a:t>
            </a:r>
            <a:r>
              <a:rPr lang="zh-CN" altLang="en-US" sz="2800" b="1" dirty="0" smtClean="0">
                <a:solidFill>
                  <a:schemeClr val="bg1"/>
                </a:solidFill>
                <a:latin typeface="Microsoft YaHei" charset="-122"/>
                <a:ea typeface="Microsoft YaHei" charset="-122"/>
                <a:cs typeface="Microsoft YaHei" charset="-122"/>
              </a:rPr>
              <a:t>、 </a:t>
            </a:r>
            <a:r>
              <a:rPr lang="zh-CN" altLang="en-US" sz="2800" b="1" dirty="0" smtClean="0">
                <a:solidFill>
                  <a:schemeClr val="bg1"/>
                </a:solidFill>
                <a:latin typeface="微软雅黑" panose="020B0503020204020204" pitchFamily="34" charset="-122"/>
                <a:ea typeface="微软雅黑" panose="020B0503020204020204" pitchFamily="34" charset="-122"/>
              </a:rPr>
              <a:t>成都</a:t>
            </a:r>
            <a:r>
              <a:rPr lang="zh-CN" altLang="en-US" sz="2800" b="1" dirty="0">
                <a:solidFill>
                  <a:schemeClr val="bg1"/>
                </a:solidFill>
                <a:latin typeface="微软雅黑" panose="020B0503020204020204" pitchFamily="34" charset="-122"/>
                <a:ea typeface="微软雅黑" panose="020B0503020204020204" pitchFamily="34" charset="-122"/>
              </a:rPr>
              <a:t>长期护理相互保险</a:t>
            </a:r>
            <a:r>
              <a:rPr lang="zh-CN" altLang="en-US" sz="2800" b="1" dirty="0" smtClean="0">
                <a:solidFill>
                  <a:schemeClr val="bg1"/>
                </a:solidFill>
                <a:latin typeface="微软雅黑" panose="020B0503020204020204" pitchFamily="34" charset="-122"/>
                <a:ea typeface="微软雅黑" panose="020B0503020204020204" pitchFamily="34" charset="-122"/>
              </a:rPr>
              <a:t>项目</a:t>
            </a:r>
            <a:endParaRPr lang="en-US" altLang="zh-CN" sz="2800" b="1" dirty="0">
              <a:solidFill>
                <a:schemeClr val="bg1"/>
              </a:solidFill>
              <a:latin typeface="Microsoft YaHei" charset="-122"/>
              <a:ea typeface="Microsoft YaHei" charset="-122"/>
              <a:cs typeface="Microsoft YaHei" charset="-122"/>
            </a:endParaRPr>
          </a:p>
        </p:txBody>
      </p:sp>
      <p:pic>
        <p:nvPicPr>
          <p:cNvPr id="20483" name="Image 11" descr="logoMGEN-BLAN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2313" y="0"/>
            <a:ext cx="3341687"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92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671214"/>
            <a:ext cx="9073008"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217319" y="267625"/>
            <a:ext cx="8229600" cy="307777"/>
          </a:xfrm>
        </p:spPr>
        <p:txBody>
          <a:bodyPr>
            <a:noAutofit/>
          </a:bodyPr>
          <a:lstStyle/>
          <a:p>
            <a:r>
              <a:rPr lang="zh-CN" altLang="en-US" sz="2400" dirty="0">
                <a:solidFill>
                  <a:srgbClr val="002060"/>
                </a:solidFill>
                <a:latin typeface="微软雅黑" panose="020B0503020204020204" pitchFamily="34" charset="-122"/>
                <a:ea typeface="微软雅黑" panose="020B0503020204020204" pitchFamily="34" charset="-122"/>
              </a:rPr>
              <a:t>成都长期护理相互保险项目</a:t>
            </a:r>
          </a:p>
        </p:txBody>
      </p:sp>
      <p:sp>
        <p:nvSpPr>
          <p:cNvPr id="54" name="Title 1"/>
          <p:cNvSpPr txBox="1">
            <a:spLocks/>
          </p:cNvSpPr>
          <p:nvPr/>
        </p:nvSpPr>
        <p:spPr>
          <a:xfrm>
            <a:off x="2210392" y="767027"/>
            <a:ext cx="3739487" cy="971356"/>
          </a:xfrm>
          <a:prstGeom prst="rect">
            <a:avLst/>
          </a:prstGeom>
          <a:noFill/>
          <a:ln>
            <a:solidFill>
              <a:srgbClr val="FF0000"/>
            </a:solidFill>
          </a:ln>
        </p:spPr>
        <p:txBody>
          <a:bodyPr vert="horz" lIns="0" tIns="0" rIns="0" bIns="0" rtlCol="0" anchor="t" anchorCtr="0">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CN" altLang="en-US" dirty="0">
                <a:solidFill>
                  <a:srgbClr val="FF0000"/>
                </a:solidFill>
                <a:latin typeface="Microsoft YaHei" charset="-122"/>
                <a:ea typeface="Microsoft YaHei" charset="-122"/>
                <a:cs typeface="Microsoft YaHei" charset="-122"/>
              </a:rPr>
              <a:t>中国社保学会       中国保险学会</a:t>
            </a: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zh-CN" altLang="en-US" dirty="0">
                <a:solidFill>
                  <a:srgbClr val="FF0000"/>
                </a:solidFill>
                <a:latin typeface="Microsoft YaHei" charset="-122"/>
                <a:ea typeface="Microsoft YaHei" charset="-122"/>
                <a:cs typeface="Microsoft YaHei" charset="-122"/>
              </a:rPr>
              <a:t>相互制长期护理保险实验室</a:t>
            </a:r>
            <a:br>
              <a:rPr lang="zh-CN" altLang="en-US"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r>
              <a:rPr lang="en-US" altLang="zh-CN" dirty="0">
                <a:solidFill>
                  <a:srgbClr val="FF0000"/>
                </a:solidFill>
                <a:latin typeface="Microsoft YaHei" charset="-122"/>
                <a:ea typeface="Microsoft YaHei" charset="-122"/>
                <a:cs typeface="Microsoft YaHei" charset="-122"/>
              </a:rPr>
              <a:t/>
            </a:r>
            <a:br>
              <a:rPr lang="en-US" altLang="zh-CN" dirty="0">
                <a:solidFill>
                  <a:srgbClr val="FF0000"/>
                </a:solidFill>
                <a:latin typeface="Microsoft YaHei" charset="-122"/>
                <a:ea typeface="Microsoft YaHei" charset="-122"/>
                <a:cs typeface="Microsoft YaHei" charset="-122"/>
              </a:rPr>
            </a:br>
            <a:endParaRPr lang="en-US" dirty="0">
              <a:solidFill>
                <a:srgbClr val="FF0000"/>
              </a:solidFill>
              <a:latin typeface="Microsoft YaHei" charset="-122"/>
              <a:ea typeface="Microsoft YaHei" charset="-122"/>
              <a:cs typeface="Microsoft YaHei" charset="-122"/>
            </a:endParaRPr>
          </a:p>
        </p:txBody>
      </p:sp>
      <p:sp>
        <p:nvSpPr>
          <p:cNvPr id="55" name="TextBox 8"/>
          <p:cNvSpPr txBox="1"/>
          <p:nvPr/>
        </p:nvSpPr>
        <p:spPr>
          <a:xfrm>
            <a:off x="2210392" y="2635875"/>
            <a:ext cx="4114744" cy="1292662"/>
          </a:xfrm>
          <a:prstGeom prst="rect">
            <a:avLst/>
          </a:prstGeom>
          <a:noFill/>
        </p:spPr>
        <p:txBody>
          <a:bodyPr wrap="square" rtlCol="0">
            <a:spAutoFit/>
          </a:bodyPr>
          <a:lstStyle/>
          <a:p>
            <a:pPr marL="171450" indent="-171450">
              <a:buFontTx/>
              <a:buChar char="-"/>
            </a:pPr>
            <a:r>
              <a:rPr lang="zh-CN" altLang="en-US" sz="2400" b="1" dirty="0">
                <a:solidFill>
                  <a:srgbClr val="008000"/>
                </a:solidFill>
                <a:latin typeface="Microsoft YaHei" charset="-122"/>
                <a:ea typeface="Microsoft YaHei" charset="-122"/>
                <a:cs typeface="Microsoft YaHei" charset="-122"/>
              </a:rPr>
              <a:t>社保创新</a:t>
            </a:r>
            <a:endParaRPr lang="en-US" altLang="zh-CN" sz="2400" b="1" dirty="0">
              <a:solidFill>
                <a:srgbClr val="008000"/>
              </a:solidFill>
              <a:latin typeface="Microsoft YaHei" charset="-122"/>
              <a:ea typeface="Microsoft YaHei" charset="-122"/>
              <a:cs typeface="Microsoft YaHei" charset="-122"/>
            </a:endParaRPr>
          </a:p>
          <a:p>
            <a:pPr marL="628650" lvl="1" indent="-171450">
              <a:buFontTx/>
              <a:buChar char="-"/>
            </a:pPr>
            <a:r>
              <a:rPr lang="zh-CN" altLang="en-US" sz="1800" dirty="0">
                <a:solidFill>
                  <a:srgbClr val="008000"/>
                </a:solidFill>
                <a:latin typeface="Microsoft YaHei" charset="-122"/>
                <a:ea typeface="Microsoft YaHei" charset="-122"/>
                <a:cs typeface="Microsoft YaHei" charset="-122"/>
              </a:rPr>
              <a:t>长期护理险试点</a:t>
            </a:r>
            <a:endParaRPr lang="en-US" altLang="zh-CN" sz="1800" dirty="0">
              <a:solidFill>
                <a:srgbClr val="008000"/>
              </a:solidFill>
              <a:latin typeface="Microsoft YaHei" charset="-122"/>
              <a:ea typeface="Microsoft YaHei" charset="-122"/>
              <a:cs typeface="Microsoft YaHei" charset="-122"/>
            </a:endParaRPr>
          </a:p>
          <a:p>
            <a:pPr marL="628650" lvl="1" indent="-171450">
              <a:buFontTx/>
              <a:buChar char="-"/>
            </a:pPr>
            <a:r>
              <a:rPr lang="zh-CN" altLang="en-US" sz="1800" dirty="0">
                <a:solidFill>
                  <a:srgbClr val="008000"/>
                </a:solidFill>
                <a:latin typeface="Microsoft YaHei" charset="-122"/>
                <a:ea typeface="Microsoft YaHei" charset="-122"/>
                <a:cs typeface="Microsoft YaHei" charset="-122"/>
              </a:rPr>
              <a:t>相互保险与社保衔接</a:t>
            </a:r>
            <a:endParaRPr lang="en-US" altLang="zh-CN" sz="1800" dirty="0">
              <a:solidFill>
                <a:srgbClr val="008000"/>
              </a:solidFill>
              <a:latin typeface="Microsoft YaHei" charset="-122"/>
              <a:ea typeface="Microsoft YaHei" charset="-122"/>
              <a:cs typeface="Microsoft YaHei" charset="-122"/>
            </a:endParaRPr>
          </a:p>
          <a:p>
            <a:pPr marL="628650" lvl="1" indent="-171450">
              <a:buFontTx/>
              <a:buChar char="-"/>
            </a:pPr>
            <a:endParaRPr lang="en-US" altLang="zh-CN" sz="1800" dirty="0">
              <a:solidFill>
                <a:srgbClr val="008000"/>
              </a:solidFill>
              <a:latin typeface="Microsoft YaHei" charset="-122"/>
              <a:ea typeface="Microsoft YaHei" charset="-122"/>
              <a:cs typeface="Microsoft YaHei" charset="-122"/>
            </a:endParaRPr>
          </a:p>
        </p:txBody>
      </p:sp>
      <p:sp>
        <p:nvSpPr>
          <p:cNvPr id="56" name="TextBox 1"/>
          <p:cNvSpPr txBox="1"/>
          <p:nvPr/>
        </p:nvSpPr>
        <p:spPr>
          <a:xfrm>
            <a:off x="2210392" y="3820139"/>
            <a:ext cx="5153602" cy="1015663"/>
          </a:xfrm>
          <a:prstGeom prst="rect">
            <a:avLst/>
          </a:prstGeom>
          <a:noFill/>
        </p:spPr>
        <p:txBody>
          <a:bodyPr wrap="square" rtlCol="0">
            <a:spAutoFit/>
          </a:bodyPr>
          <a:lstStyle/>
          <a:p>
            <a:pPr marL="171450" indent="-171450">
              <a:buFontTx/>
              <a:buChar char="-"/>
            </a:pPr>
            <a:r>
              <a:rPr lang="zh-CN" altLang="en-US" sz="2400" b="1" dirty="0">
                <a:solidFill>
                  <a:srgbClr val="008000"/>
                </a:solidFill>
                <a:latin typeface="Microsoft YaHei" charset="-122"/>
                <a:ea typeface="Microsoft YaHei" charset="-122"/>
                <a:cs typeface="Microsoft YaHei" charset="-122"/>
              </a:rPr>
              <a:t>保险创新</a:t>
            </a:r>
            <a:endParaRPr lang="en-US" altLang="zh-CN" sz="2400" b="1" dirty="0">
              <a:solidFill>
                <a:srgbClr val="008000"/>
              </a:solidFill>
              <a:latin typeface="Microsoft YaHei" charset="-122"/>
              <a:ea typeface="Microsoft YaHei" charset="-122"/>
              <a:cs typeface="Microsoft YaHei" charset="-122"/>
            </a:endParaRPr>
          </a:p>
          <a:p>
            <a:pPr marL="628650" lvl="1" indent="-171450">
              <a:buFontTx/>
              <a:buChar char="-"/>
            </a:pPr>
            <a:r>
              <a:rPr lang="zh-CN" altLang="en-US" sz="1800" dirty="0">
                <a:solidFill>
                  <a:srgbClr val="008000"/>
                </a:solidFill>
                <a:latin typeface="Microsoft YaHei" charset="-122"/>
                <a:ea typeface="Microsoft YaHei" charset="-122"/>
                <a:cs typeface="Microsoft YaHei" charset="-122"/>
              </a:rPr>
              <a:t>相互保险</a:t>
            </a:r>
            <a:r>
              <a:rPr lang="en-US" altLang="zh-CN" sz="1800" dirty="0">
                <a:solidFill>
                  <a:srgbClr val="008000"/>
                </a:solidFill>
                <a:latin typeface="Microsoft YaHei" charset="-122"/>
                <a:ea typeface="Microsoft YaHei" charset="-122"/>
                <a:cs typeface="Microsoft YaHei" charset="-122"/>
              </a:rPr>
              <a:t>——</a:t>
            </a:r>
            <a:r>
              <a:rPr lang="zh-CN" altLang="en-US" sz="1800" dirty="0">
                <a:solidFill>
                  <a:srgbClr val="008000"/>
                </a:solidFill>
                <a:latin typeface="Microsoft YaHei" charset="-122"/>
                <a:ea typeface="Microsoft YaHei" charset="-122"/>
                <a:cs typeface="Microsoft YaHei" charset="-122"/>
              </a:rPr>
              <a:t>中国新保险形式</a:t>
            </a:r>
            <a:endParaRPr lang="en-US" altLang="zh-CN" sz="1800" dirty="0">
              <a:solidFill>
                <a:srgbClr val="008000"/>
              </a:solidFill>
              <a:latin typeface="Microsoft YaHei" charset="-122"/>
              <a:ea typeface="Microsoft YaHei" charset="-122"/>
              <a:cs typeface="Microsoft YaHei" charset="-122"/>
            </a:endParaRPr>
          </a:p>
          <a:p>
            <a:pPr marL="628650" lvl="1" indent="-171450">
              <a:buFontTx/>
              <a:buChar char="-"/>
            </a:pPr>
            <a:r>
              <a:rPr lang="zh-CN" altLang="en-US" sz="1800" dirty="0">
                <a:solidFill>
                  <a:srgbClr val="008000"/>
                </a:solidFill>
                <a:latin typeface="Microsoft YaHei" charset="-122"/>
                <a:ea typeface="Microsoft YaHei" charset="-122"/>
                <a:cs typeface="Microsoft YaHei" charset="-122"/>
              </a:rPr>
              <a:t>对国际现有相互保险模式的创新</a:t>
            </a:r>
            <a:endParaRPr lang="en-US" altLang="zh-CN" sz="1800" dirty="0">
              <a:solidFill>
                <a:srgbClr val="008000"/>
              </a:solidFill>
              <a:latin typeface="Microsoft YaHei" charset="-122"/>
              <a:ea typeface="Microsoft YaHei" charset="-122"/>
              <a:cs typeface="Microsoft YaHei" charset="-122"/>
            </a:endParaRPr>
          </a:p>
        </p:txBody>
      </p:sp>
      <p:sp>
        <p:nvSpPr>
          <p:cNvPr id="57" name="文本框 56"/>
          <p:cNvSpPr txBox="1"/>
          <p:nvPr/>
        </p:nvSpPr>
        <p:spPr>
          <a:xfrm>
            <a:off x="2996336" y="1889602"/>
            <a:ext cx="2167597" cy="523220"/>
          </a:xfrm>
          <a:prstGeom prst="rect">
            <a:avLst/>
          </a:prstGeom>
          <a:noFill/>
        </p:spPr>
        <p:txBody>
          <a:bodyPr wrap="square" rtlCol="0">
            <a:spAutoFit/>
          </a:bodyPr>
          <a:lstStyle/>
          <a:p>
            <a:r>
              <a:rPr lang="zh-CN" altLang="en-US" sz="2800" b="1" dirty="0">
                <a:solidFill>
                  <a:srgbClr val="002060"/>
                </a:solidFill>
                <a:latin typeface="Microsoft YaHei" charset="-122"/>
                <a:ea typeface="Microsoft YaHei" charset="-122"/>
                <a:cs typeface="Microsoft YaHei" charset="-122"/>
              </a:rPr>
              <a:t>试点 </a:t>
            </a:r>
            <a:r>
              <a:rPr lang="en-US" altLang="zh-CN" sz="2800" b="1" dirty="0">
                <a:solidFill>
                  <a:srgbClr val="002060"/>
                </a:solidFill>
                <a:latin typeface="Microsoft YaHei" charset="-122"/>
                <a:ea typeface="Microsoft YaHei" charset="-122"/>
                <a:cs typeface="Microsoft YaHei" charset="-122"/>
              </a:rPr>
              <a:t>+</a:t>
            </a:r>
            <a:r>
              <a:rPr lang="zh-CN" altLang="en-US" sz="2800" b="1" dirty="0">
                <a:solidFill>
                  <a:srgbClr val="002060"/>
                </a:solidFill>
                <a:latin typeface="Microsoft YaHei" charset="-122"/>
                <a:ea typeface="Microsoft YaHei" charset="-122"/>
                <a:cs typeface="Microsoft YaHei" charset="-122"/>
              </a:rPr>
              <a:t> 创新</a:t>
            </a:r>
            <a:endParaRPr kumimoji="1" lang="zh-CN" altLang="en-US" sz="2800" dirty="0"/>
          </a:p>
        </p:txBody>
      </p:sp>
      <p:sp>
        <p:nvSpPr>
          <p:cNvPr id="58" name="TextBox 8"/>
          <p:cNvSpPr txBox="1"/>
          <p:nvPr/>
        </p:nvSpPr>
        <p:spPr>
          <a:xfrm>
            <a:off x="2210392" y="5123527"/>
            <a:ext cx="4449203" cy="1323439"/>
          </a:xfrm>
          <a:prstGeom prst="rect">
            <a:avLst/>
          </a:prstGeom>
          <a:noFill/>
        </p:spPr>
        <p:txBody>
          <a:bodyPr wrap="square" rtlCol="0">
            <a:spAutoFit/>
          </a:bodyPr>
          <a:lstStyle/>
          <a:p>
            <a:pPr marL="171450" indent="-171450">
              <a:buFontTx/>
              <a:buChar char="-"/>
            </a:pPr>
            <a:r>
              <a:rPr lang="zh-CN" altLang="en-US" sz="2400" b="1" dirty="0">
                <a:solidFill>
                  <a:srgbClr val="008000"/>
                </a:solidFill>
                <a:latin typeface="Microsoft YaHei" charset="-122"/>
                <a:ea typeface="Microsoft YaHei" charset="-122"/>
                <a:cs typeface="Microsoft YaHei" charset="-122"/>
              </a:rPr>
              <a:t>产业创新</a:t>
            </a:r>
            <a:endParaRPr lang="en-US" altLang="zh-CN" sz="2400" b="1" dirty="0">
              <a:solidFill>
                <a:srgbClr val="008000"/>
              </a:solidFill>
              <a:latin typeface="Microsoft YaHei" charset="-122"/>
              <a:ea typeface="Microsoft YaHei" charset="-122"/>
              <a:cs typeface="Microsoft YaHei" charset="-122"/>
            </a:endParaRPr>
          </a:p>
          <a:p>
            <a:pPr marL="628650" lvl="1" indent="-171450">
              <a:buFontTx/>
              <a:buChar char="-"/>
            </a:pPr>
            <a:r>
              <a:rPr lang="zh-CN" altLang="en-US" sz="1800" dirty="0">
                <a:solidFill>
                  <a:srgbClr val="008000"/>
                </a:solidFill>
                <a:latin typeface="Microsoft YaHei" charset="-122"/>
                <a:ea typeface="Microsoft YaHei" charset="-122"/>
                <a:cs typeface="Microsoft YaHei" charset="-122"/>
              </a:rPr>
              <a:t>配套长期护理服务的创新发展</a:t>
            </a:r>
            <a:endParaRPr lang="en-US" altLang="zh-CN" sz="1800" dirty="0">
              <a:solidFill>
                <a:srgbClr val="008000"/>
              </a:solidFill>
              <a:latin typeface="Microsoft YaHei" charset="-122"/>
              <a:ea typeface="Microsoft YaHei" charset="-122"/>
              <a:cs typeface="Microsoft YaHei" charset="-122"/>
            </a:endParaRPr>
          </a:p>
          <a:p>
            <a:pPr marL="628650" lvl="1" indent="-171450">
              <a:buFontTx/>
              <a:buChar char="-"/>
            </a:pPr>
            <a:r>
              <a:rPr lang="zh-CN" altLang="en-US" sz="1800" dirty="0">
                <a:solidFill>
                  <a:srgbClr val="008000"/>
                </a:solidFill>
                <a:latin typeface="Microsoft YaHei" charset="-122"/>
                <a:ea typeface="Microsoft YaHei" charset="-122"/>
                <a:cs typeface="Microsoft YaHei" charset="-122"/>
              </a:rPr>
              <a:t>相互保险对养老产业创新的投入</a:t>
            </a:r>
            <a:endParaRPr lang="en-US" altLang="zh-CN" sz="1800" dirty="0">
              <a:solidFill>
                <a:srgbClr val="008000"/>
              </a:solidFill>
              <a:latin typeface="Microsoft YaHei" charset="-122"/>
              <a:ea typeface="Microsoft YaHei" charset="-122"/>
              <a:cs typeface="Microsoft YaHei" charset="-122"/>
            </a:endParaRPr>
          </a:p>
          <a:p>
            <a:pPr marL="628650" lvl="1" indent="-171450">
              <a:buFontTx/>
              <a:buChar char="-"/>
            </a:pPr>
            <a:endParaRPr lang="en-US" altLang="zh-CN" sz="2000" dirty="0">
              <a:solidFill>
                <a:srgbClr val="008000"/>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36488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kern="1200" dirty="0">
                <a:solidFill>
                  <a:srgbClr val="002060"/>
                </a:solidFill>
                <a:latin typeface="Microsoft YaHei" charset="-122"/>
                <a:ea typeface="Microsoft YaHei" charset="-122"/>
                <a:cs typeface="Microsoft YaHei" charset="-122"/>
              </a:rPr>
              <a:t>MGEN</a:t>
            </a:r>
            <a:r>
              <a:rPr lang="zh-CN" altLang="en-US" sz="2800" kern="1200" dirty="0">
                <a:solidFill>
                  <a:srgbClr val="002060"/>
                </a:solidFill>
                <a:latin typeface="Microsoft YaHei" charset="-122"/>
                <a:ea typeface="Microsoft YaHei" charset="-122"/>
                <a:cs typeface="Microsoft YaHei" charset="-122"/>
              </a:rPr>
              <a:t>：法国教育健康相互保险</a:t>
            </a:r>
            <a:endParaRPr lang="en-US" sz="2800" kern="1200" dirty="0">
              <a:solidFill>
                <a:srgbClr val="002060"/>
              </a:solidFill>
              <a:latin typeface="Microsoft YaHei" charset="-122"/>
              <a:ea typeface="Microsoft YaHei" charset="-122"/>
              <a:cs typeface="Microsoft YaHei" charset="-122"/>
            </a:endParaRPr>
          </a:p>
        </p:txBody>
      </p:sp>
      <p:sp>
        <p:nvSpPr>
          <p:cNvPr id="4" name="Slide Number Placeholder 3"/>
          <p:cNvSpPr>
            <a:spLocks noGrp="1"/>
          </p:cNvSpPr>
          <p:nvPr>
            <p:ph type="sldNum" sz="quarter" idx="10"/>
          </p:nvPr>
        </p:nvSpPr>
        <p:spPr/>
        <p:txBody>
          <a:bodyPr/>
          <a:lstStyle/>
          <a:p>
            <a:pPr>
              <a:defRPr/>
            </a:pPr>
            <a:fld id="{66CB4FF3-70F0-E74F-A62F-A862750ECFA7}" type="slidenum">
              <a:rPr lang="fr-FR" altLang="zh-CN" smtClean="0">
                <a:latin typeface="Microsoft YaHei" charset="-122"/>
                <a:ea typeface="Microsoft YaHei" charset="-122"/>
                <a:cs typeface="Microsoft YaHei" charset="-122"/>
              </a:rPr>
              <a:pPr>
                <a:defRPr/>
              </a:pPr>
              <a:t>3</a:t>
            </a:fld>
            <a:endParaRPr lang="fr-FR" altLang="zh-CN">
              <a:latin typeface="Microsoft YaHei" charset="-122"/>
              <a:ea typeface="Microsoft YaHei" charset="-122"/>
              <a:cs typeface="Microsoft YaHei" charset="-122"/>
            </a:endParaRPr>
          </a:p>
        </p:txBody>
      </p:sp>
      <p:sp>
        <p:nvSpPr>
          <p:cNvPr id="5" name="TextBox 4"/>
          <p:cNvSpPr txBox="1"/>
          <p:nvPr/>
        </p:nvSpPr>
        <p:spPr>
          <a:xfrm>
            <a:off x="2362200" y="2133600"/>
            <a:ext cx="5562600" cy="2308324"/>
          </a:xfrm>
          <a:prstGeom prst="rect">
            <a:avLst/>
          </a:prstGeom>
          <a:noFill/>
        </p:spPr>
        <p:txBody>
          <a:bodyPr wrap="square" rtlCol="0">
            <a:spAutoFit/>
          </a:bodyPr>
          <a:lstStyle/>
          <a:p>
            <a:pPr eaLnBrk="1" hangingPunct="1"/>
            <a:r>
              <a:rPr lang="zh-CN" altLang="en-US" sz="2400" dirty="0">
                <a:solidFill>
                  <a:srgbClr val="008000"/>
                </a:solidFill>
                <a:latin typeface="Microsoft YaHei" charset="-122"/>
                <a:ea typeface="Microsoft YaHei" charset="-122"/>
                <a:cs typeface="Microsoft YaHei" charset="-122"/>
              </a:rPr>
              <a:t>起源于教师互助保险组织</a:t>
            </a:r>
            <a:endParaRPr lang="en-US" altLang="zh-CN" sz="2400" dirty="0">
              <a:solidFill>
                <a:srgbClr val="008000"/>
              </a:solidFill>
              <a:latin typeface="Microsoft YaHei" charset="-122"/>
              <a:ea typeface="Microsoft YaHei" charset="-122"/>
              <a:cs typeface="Microsoft YaHei" charset="-122"/>
            </a:endParaRPr>
          </a:p>
          <a:p>
            <a:pPr eaLnBrk="1" hangingPunct="1"/>
            <a:endParaRPr lang="en-US" altLang="zh-CN" sz="2400" dirty="0">
              <a:solidFill>
                <a:srgbClr val="008000"/>
              </a:solidFill>
              <a:latin typeface="Microsoft YaHei" charset="-122"/>
              <a:ea typeface="Microsoft YaHei" charset="-122"/>
              <a:cs typeface="Microsoft YaHei" charset="-122"/>
            </a:endParaRPr>
          </a:p>
          <a:p>
            <a:pPr eaLnBrk="1" hangingPunct="1"/>
            <a:r>
              <a:rPr lang="zh-CN" altLang="en-US" sz="2400" dirty="0">
                <a:solidFill>
                  <a:srgbClr val="008000"/>
                </a:solidFill>
                <a:latin typeface="Microsoft YaHei" charset="-122"/>
                <a:ea typeface="Microsoft YaHei" charset="-122"/>
                <a:cs typeface="Microsoft YaHei" charset="-122"/>
              </a:rPr>
              <a:t>正式成立于</a:t>
            </a:r>
            <a:r>
              <a:rPr lang="en-US" altLang="zh-CN" sz="2400" dirty="0">
                <a:solidFill>
                  <a:srgbClr val="008000"/>
                </a:solidFill>
                <a:latin typeface="Microsoft YaHei" charset="-122"/>
                <a:ea typeface="Microsoft YaHei" charset="-122"/>
                <a:cs typeface="Microsoft YaHei" charset="-122"/>
              </a:rPr>
              <a:t>1947</a:t>
            </a:r>
            <a:r>
              <a:rPr lang="zh-CN" altLang="en-US" sz="2400" dirty="0">
                <a:solidFill>
                  <a:srgbClr val="008000"/>
                </a:solidFill>
                <a:latin typeface="Microsoft YaHei" charset="-122"/>
                <a:ea typeface="Microsoft YaHei" charset="-122"/>
                <a:cs typeface="Microsoft YaHei" charset="-122"/>
              </a:rPr>
              <a:t>年</a:t>
            </a:r>
            <a:endParaRPr lang="en-US" altLang="zh-CN" sz="2400" dirty="0">
              <a:solidFill>
                <a:srgbClr val="008000"/>
              </a:solidFill>
              <a:latin typeface="Microsoft YaHei" charset="-122"/>
              <a:ea typeface="Microsoft YaHei" charset="-122"/>
              <a:cs typeface="Microsoft YaHei" charset="-122"/>
            </a:endParaRPr>
          </a:p>
          <a:p>
            <a:pPr eaLnBrk="1" hangingPunct="1"/>
            <a:endParaRPr lang="en-US" altLang="x-none" sz="2400" dirty="0">
              <a:solidFill>
                <a:srgbClr val="008000"/>
              </a:solidFill>
              <a:latin typeface="Microsoft YaHei" charset="-122"/>
              <a:ea typeface="Microsoft YaHei" charset="-122"/>
              <a:cs typeface="Microsoft YaHei" charset="-122"/>
            </a:endParaRPr>
          </a:p>
          <a:p>
            <a:pPr eaLnBrk="1" hangingPunct="1"/>
            <a:r>
              <a:rPr lang="zh-CN" altLang="fr-FR" sz="2400" dirty="0">
                <a:solidFill>
                  <a:srgbClr val="008000"/>
                </a:solidFill>
                <a:latin typeface="Microsoft YaHei" charset="-122"/>
                <a:ea typeface="Microsoft YaHei" charset="-122"/>
                <a:cs typeface="Microsoft YaHei" charset="-122"/>
              </a:rPr>
              <a:t>法国</a:t>
            </a:r>
            <a:r>
              <a:rPr lang="zh-CN" altLang="en-US" sz="2400" dirty="0">
                <a:solidFill>
                  <a:srgbClr val="008000"/>
                </a:solidFill>
                <a:latin typeface="Microsoft YaHei" charset="-122"/>
                <a:ea typeface="Microsoft YaHei" charset="-122"/>
                <a:cs typeface="Microsoft YaHei" charset="-122"/>
              </a:rPr>
              <a:t>最大健康相互保险机构</a:t>
            </a:r>
            <a:endParaRPr lang="en-US" altLang="zh-CN" sz="2400" dirty="0">
              <a:solidFill>
                <a:srgbClr val="008000"/>
              </a:solidFill>
              <a:latin typeface="Microsoft YaHei" charset="-122"/>
              <a:ea typeface="Microsoft YaHei" charset="-122"/>
              <a:cs typeface="Microsoft YaHei" charset="-122"/>
            </a:endParaRPr>
          </a:p>
          <a:p>
            <a:pPr eaLnBrk="1" hangingPunct="1"/>
            <a:r>
              <a:rPr lang="zh-CN" altLang="fr-FR" sz="2400" dirty="0">
                <a:solidFill>
                  <a:srgbClr val="008000"/>
                </a:solidFill>
                <a:latin typeface="Microsoft YaHei" charset="-122"/>
                <a:ea typeface="Microsoft YaHei" charset="-122"/>
                <a:cs typeface="Microsoft YaHei" charset="-122"/>
              </a:rPr>
              <a:t>保障</a:t>
            </a:r>
            <a:r>
              <a:rPr lang="zh-CN" altLang="en-US" sz="2400" dirty="0">
                <a:solidFill>
                  <a:srgbClr val="008000"/>
                </a:solidFill>
                <a:latin typeface="Microsoft YaHei" charset="-122"/>
                <a:ea typeface="Microsoft YaHei" charset="-122"/>
                <a:cs typeface="Microsoft YaHei" charset="-122"/>
              </a:rPr>
              <a:t>范围涵盖</a:t>
            </a:r>
            <a:r>
              <a:rPr lang="zh-CN" altLang="fr-FR" sz="2400" dirty="0">
                <a:solidFill>
                  <a:srgbClr val="008000"/>
                </a:solidFill>
                <a:latin typeface="Microsoft YaHei" charset="-122"/>
                <a:ea typeface="Microsoft YaHei" charset="-122"/>
                <a:cs typeface="Microsoft YaHei" charset="-122"/>
              </a:rPr>
              <a:t>所有健康风险</a:t>
            </a:r>
            <a:endParaRPr lang="fr-FR" altLang="x-none" sz="2400" dirty="0">
              <a:solidFill>
                <a:srgbClr val="008000"/>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163791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u numéro de diapositive 4"/>
          <p:cNvSpPr>
            <a:spLocks noGrp="1"/>
          </p:cNvSpPr>
          <p:nvPr>
            <p:ph type="sldNum" sz="quarter" idx="4294967295"/>
          </p:nvPr>
        </p:nvSpPr>
        <p:spPr>
          <a:xfrm>
            <a:off x="6553200" y="6477000"/>
            <a:ext cx="21336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Arial" charset="0"/>
                <a:ea typeface="ＭＳ Ｐゴシック" charset="-128"/>
                <a:cs typeface="ＭＳ Ｐゴシック" charset="-128"/>
              </a:defRPr>
            </a:lvl1pPr>
            <a:lvl2pPr marL="742950" indent="-285750" eaLnBrk="0" hangingPunct="0">
              <a:defRPr sz="1000" b="1">
                <a:solidFill>
                  <a:schemeClr val="tx1"/>
                </a:solidFill>
                <a:latin typeface="Arial" charset="0"/>
                <a:ea typeface="ＭＳ Ｐゴシック" charset="-128"/>
                <a:cs typeface="ＭＳ Ｐゴシック" charset="-128"/>
              </a:defRPr>
            </a:lvl2pPr>
            <a:lvl3pPr marL="1143000" indent="-228600" eaLnBrk="0" hangingPunct="0">
              <a:defRPr sz="1000" b="1">
                <a:solidFill>
                  <a:schemeClr val="tx1"/>
                </a:solidFill>
                <a:latin typeface="Arial" charset="0"/>
                <a:ea typeface="ＭＳ Ｐゴシック" charset="-128"/>
                <a:cs typeface="ＭＳ Ｐゴシック" charset="-128"/>
              </a:defRPr>
            </a:lvl3pPr>
            <a:lvl4pPr marL="1600200" indent="-228600" eaLnBrk="0" hangingPunct="0">
              <a:defRPr sz="1000" b="1">
                <a:solidFill>
                  <a:schemeClr val="tx1"/>
                </a:solidFill>
                <a:latin typeface="Arial" charset="0"/>
                <a:ea typeface="ＭＳ Ｐゴシック" charset="-128"/>
                <a:cs typeface="ＭＳ Ｐゴシック" charset="-128"/>
              </a:defRPr>
            </a:lvl4pPr>
            <a:lvl5pPr marL="2057400" indent="-228600" eaLnBrk="0" hangingPunct="0">
              <a:defRPr sz="1000" b="1">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9pPr>
          </a:lstStyle>
          <a:p>
            <a:pPr eaLnBrk="1" hangingPunct="1"/>
            <a:fld id="{78FFBF2B-314C-A24C-8A9C-99794E3C9F48}" type="slidenum">
              <a:rPr lang="fr-FR" altLang="x-none" sz="800" b="0">
                <a:latin typeface="Microsoft YaHei" charset="-122"/>
                <a:ea typeface="Microsoft YaHei" charset="-122"/>
                <a:cs typeface="Microsoft YaHei" charset="-122"/>
              </a:rPr>
              <a:pPr eaLnBrk="1" hangingPunct="1"/>
              <a:t>4</a:t>
            </a:fld>
            <a:endParaRPr lang="fr-FR" altLang="x-none" sz="800" b="0">
              <a:latin typeface="Microsoft YaHei" charset="-122"/>
              <a:ea typeface="Microsoft YaHei" charset="-122"/>
              <a:cs typeface="Microsoft YaHei" charset="-122"/>
            </a:endParaRPr>
          </a:p>
        </p:txBody>
      </p:sp>
      <p:sp>
        <p:nvSpPr>
          <p:cNvPr id="47106" name="Rectangle 2"/>
          <p:cNvSpPr>
            <a:spLocks noGrp="1" noChangeArrowheads="1"/>
          </p:cNvSpPr>
          <p:nvPr>
            <p:ph type="title"/>
          </p:nvPr>
        </p:nvSpPr>
        <p:spPr>
          <a:xfrm>
            <a:off x="457200" y="455916"/>
            <a:ext cx="8229600" cy="360363"/>
          </a:xfrm>
          <a:noFill/>
          <a:ln>
            <a:noFill/>
          </a:ln>
        </p:spPr>
        <p:txBody>
          <a:bodyPr/>
          <a:lstStyle/>
          <a:p>
            <a:r>
              <a:rPr lang="fr-FR" altLang="x-none" sz="2800" kern="1200" dirty="0">
                <a:solidFill>
                  <a:srgbClr val="002060"/>
                </a:solidFill>
                <a:latin typeface="Microsoft YaHei" charset="-122"/>
                <a:ea typeface="Microsoft YaHei" charset="-122"/>
                <a:cs typeface="Microsoft YaHei" charset="-122"/>
              </a:rPr>
              <a:t>MGEN</a:t>
            </a:r>
            <a:r>
              <a:rPr lang="zh-CN" altLang="fr-FR" sz="2800" kern="1200" dirty="0">
                <a:solidFill>
                  <a:srgbClr val="002060"/>
                </a:solidFill>
                <a:latin typeface="Microsoft YaHei" charset="-122"/>
                <a:ea typeface="Microsoft YaHei" charset="-122"/>
                <a:cs typeface="Microsoft YaHei" charset="-122"/>
              </a:rPr>
              <a:t>的主要</a:t>
            </a:r>
            <a:r>
              <a:rPr lang="zh-CN" altLang="en-US" sz="2800" kern="1200" dirty="0">
                <a:solidFill>
                  <a:srgbClr val="002060"/>
                </a:solidFill>
                <a:latin typeface="Microsoft YaHei" charset="-122"/>
                <a:ea typeface="Microsoft YaHei" charset="-122"/>
                <a:cs typeface="Microsoft YaHei" charset="-122"/>
              </a:rPr>
              <a:t>业务</a:t>
            </a:r>
            <a:r>
              <a:rPr lang="fr-FR" altLang="ja-JP" sz="2800" kern="1200" dirty="0">
                <a:solidFill>
                  <a:srgbClr val="002060"/>
                </a:solidFill>
                <a:latin typeface="Microsoft YaHei" charset="-122"/>
                <a:ea typeface="Microsoft YaHei" charset="-122"/>
                <a:cs typeface="Microsoft YaHei" charset="-122"/>
              </a:rPr>
              <a:t> </a:t>
            </a:r>
            <a:endParaRPr lang="fr-FR" altLang="x-none" sz="2800" kern="1200" dirty="0">
              <a:solidFill>
                <a:srgbClr val="002060"/>
              </a:solidFill>
              <a:latin typeface="Microsoft YaHei" charset="-122"/>
              <a:ea typeface="Microsoft YaHei" charset="-122"/>
              <a:cs typeface="Microsoft YaHei" charset="-122"/>
            </a:endParaRPr>
          </a:p>
        </p:txBody>
      </p:sp>
      <p:sp>
        <p:nvSpPr>
          <p:cNvPr id="47107" name="AutoShape 3"/>
          <p:cNvSpPr>
            <a:spLocks noChangeArrowheads="1"/>
          </p:cNvSpPr>
          <p:nvPr/>
        </p:nvSpPr>
        <p:spPr bwMode="auto">
          <a:xfrm>
            <a:off x="354407" y="4701580"/>
            <a:ext cx="8534400" cy="596554"/>
          </a:xfrm>
          <a:prstGeom prst="chevron">
            <a:avLst>
              <a:gd name="adj" fmla="val 164706"/>
            </a:avLst>
          </a:prstGeom>
          <a:gradFill rotWithShape="1">
            <a:gsLst>
              <a:gs pos="0">
                <a:srgbClr val="B2B2B2"/>
              </a:gs>
              <a:gs pos="100000">
                <a:srgbClr val="009900"/>
              </a:gs>
            </a:gsLst>
            <a:lin ang="2700000" scaled="1"/>
          </a:gradFill>
          <a:ln w="9525">
            <a:solidFill>
              <a:schemeClr val="tx1"/>
            </a:solidFill>
            <a:miter lim="800000"/>
            <a:headEnd/>
            <a:tailEnd/>
          </a:ln>
        </p:spPr>
        <p:txBody>
          <a:bodyPr wrap="none" anchor="ctr"/>
          <a:lstStyle>
            <a:lvl1pPr eaLnBrk="0" hangingPunct="0">
              <a:defRPr sz="1000" b="1">
                <a:solidFill>
                  <a:schemeClr val="tx1"/>
                </a:solidFill>
                <a:latin typeface="Arial" charset="0"/>
                <a:ea typeface="ＭＳ Ｐゴシック" charset="-128"/>
                <a:cs typeface="ＭＳ Ｐゴシック" charset="-128"/>
              </a:defRPr>
            </a:lvl1pPr>
            <a:lvl2pPr marL="742950" indent="-285750" eaLnBrk="0" hangingPunct="0">
              <a:defRPr sz="1000" b="1">
                <a:solidFill>
                  <a:schemeClr val="tx1"/>
                </a:solidFill>
                <a:latin typeface="Arial" charset="0"/>
                <a:ea typeface="ＭＳ Ｐゴシック" charset="-128"/>
                <a:cs typeface="ＭＳ Ｐゴシック" charset="-128"/>
              </a:defRPr>
            </a:lvl2pPr>
            <a:lvl3pPr marL="1143000" indent="-228600" eaLnBrk="0" hangingPunct="0">
              <a:defRPr sz="1000" b="1">
                <a:solidFill>
                  <a:schemeClr val="tx1"/>
                </a:solidFill>
                <a:latin typeface="Arial" charset="0"/>
                <a:ea typeface="ＭＳ Ｐゴシック" charset="-128"/>
                <a:cs typeface="ＭＳ Ｐゴシック" charset="-128"/>
              </a:defRPr>
            </a:lvl3pPr>
            <a:lvl4pPr marL="1600200" indent="-228600" eaLnBrk="0" hangingPunct="0">
              <a:defRPr sz="1000" b="1">
                <a:solidFill>
                  <a:schemeClr val="tx1"/>
                </a:solidFill>
                <a:latin typeface="Arial" charset="0"/>
                <a:ea typeface="ＭＳ Ｐゴシック" charset="-128"/>
                <a:cs typeface="ＭＳ Ｐゴシック" charset="-128"/>
              </a:defRPr>
            </a:lvl4pPr>
            <a:lvl5pPr marL="2057400" indent="-228600" eaLnBrk="0" hangingPunct="0">
              <a:defRPr sz="1000" b="1">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9pPr>
          </a:lstStyle>
          <a:p>
            <a:pPr eaLnBrk="1" hangingPunct="1"/>
            <a:r>
              <a:rPr lang="fr-FR" altLang="x-none" sz="1600" i="1" dirty="0">
                <a:solidFill>
                  <a:srgbClr val="0033CC"/>
                </a:solidFill>
                <a:latin typeface="Microsoft YaHei" charset="-122"/>
                <a:ea typeface="Microsoft YaHei" charset="-122"/>
                <a:cs typeface="Microsoft YaHei" charset="-122"/>
              </a:rPr>
              <a:t>		</a:t>
            </a:r>
            <a:r>
              <a:rPr lang="zh-CN" altLang="en-US" sz="2000" i="1" dirty="0">
                <a:solidFill>
                  <a:schemeClr val="bg1"/>
                </a:solidFill>
                <a:latin typeface="Microsoft YaHei" charset="-122"/>
                <a:ea typeface="Microsoft YaHei" charset="-122"/>
                <a:cs typeface="Microsoft YaHei" charset="-122"/>
              </a:rPr>
              <a:t>疾病</a:t>
            </a:r>
            <a:r>
              <a:rPr lang="zh-CN" altLang="fr-FR" sz="2000" i="1" dirty="0">
                <a:solidFill>
                  <a:schemeClr val="bg1"/>
                </a:solidFill>
                <a:latin typeface="Microsoft YaHei" charset="-122"/>
                <a:ea typeface="Microsoft YaHei" charset="-122"/>
                <a:cs typeface="Microsoft YaHei" charset="-122"/>
              </a:rPr>
              <a:t>预防和健康管理</a:t>
            </a:r>
            <a:endParaRPr lang="fr-FR" altLang="x-none" sz="2000" i="1" dirty="0">
              <a:solidFill>
                <a:schemeClr val="bg1"/>
              </a:solidFill>
              <a:latin typeface="Microsoft YaHei" charset="-122"/>
              <a:ea typeface="Microsoft YaHei" charset="-122"/>
              <a:cs typeface="Microsoft YaHei" charset="-122"/>
            </a:endParaRPr>
          </a:p>
        </p:txBody>
      </p:sp>
      <p:sp>
        <p:nvSpPr>
          <p:cNvPr id="47108" name="AutoShape 4"/>
          <p:cNvSpPr>
            <a:spLocks noChangeArrowheads="1"/>
          </p:cNvSpPr>
          <p:nvPr/>
        </p:nvSpPr>
        <p:spPr bwMode="auto">
          <a:xfrm>
            <a:off x="380450" y="1420363"/>
            <a:ext cx="2362200" cy="1445518"/>
          </a:xfrm>
          <a:prstGeom prst="chevron">
            <a:avLst>
              <a:gd name="adj" fmla="val 32500"/>
            </a:avLst>
          </a:prstGeom>
          <a:solidFill>
            <a:srgbClr val="B2B2B2"/>
          </a:solidFill>
          <a:ln w="9525">
            <a:solidFill>
              <a:schemeClr val="tx1"/>
            </a:solidFill>
            <a:miter lim="800000"/>
            <a:headEnd/>
            <a:tailEnd/>
          </a:ln>
        </p:spPr>
        <p:txBody>
          <a:bodyPr wrap="none" anchor="ctr"/>
          <a:lstStyle>
            <a:lvl1pPr eaLnBrk="0" hangingPunct="0">
              <a:defRPr sz="1000" b="1">
                <a:solidFill>
                  <a:schemeClr val="tx1"/>
                </a:solidFill>
                <a:latin typeface="Arial" charset="0"/>
                <a:ea typeface="ＭＳ Ｐゴシック" charset="-128"/>
                <a:cs typeface="ＭＳ Ｐゴシック" charset="-128"/>
              </a:defRPr>
            </a:lvl1pPr>
            <a:lvl2pPr marL="742950" indent="-285750" eaLnBrk="0" hangingPunct="0">
              <a:defRPr sz="1000" b="1">
                <a:solidFill>
                  <a:schemeClr val="tx1"/>
                </a:solidFill>
                <a:latin typeface="Arial" charset="0"/>
                <a:ea typeface="ＭＳ Ｐゴシック" charset="-128"/>
                <a:cs typeface="ＭＳ Ｐゴシック" charset="-128"/>
              </a:defRPr>
            </a:lvl2pPr>
            <a:lvl3pPr marL="1143000" indent="-228600" eaLnBrk="0" hangingPunct="0">
              <a:defRPr sz="1000" b="1">
                <a:solidFill>
                  <a:schemeClr val="tx1"/>
                </a:solidFill>
                <a:latin typeface="Arial" charset="0"/>
                <a:ea typeface="ＭＳ Ｐゴシック" charset="-128"/>
                <a:cs typeface="ＭＳ Ｐゴシック" charset="-128"/>
              </a:defRPr>
            </a:lvl3pPr>
            <a:lvl4pPr marL="1600200" indent="-228600" eaLnBrk="0" hangingPunct="0">
              <a:defRPr sz="1000" b="1">
                <a:solidFill>
                  <a:schemeClr val="tx1"/>
                </a:solidFill>
                <a:latin typeface="Arial" charset="0"/>
                <a:ea typeface="ＭＳ Ｐゴシック" charset="-128"/>
                <a:cs typeface="ＭＳ Ｐゴシック" charset="-128"/>
              </a:defRPr>
            </a:lvl4pPr>
            <a:lvl5pPr marL="2057400" indent="-228600" eaLnBrk="0" hangingPunct="0">
              <a:defRPr sz="1000" b="1">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9pPr>
          </a:lstStyle>
          <a:p>
            <a:pPr algn="ctr" eaLnBrk="1" hangingPunct="1"/>
            <a:endParaRPr lang="x-none" altLang="x-none" b="0">
              <a:latin typeface="Microsoft YaHei" charset="-122"/>
              <a:ea typeface="Microsoft YaHei" charset="-122"/>
              <a:cs typeface="Microsoft YaHei" charset="-122"/>
            </a:endParaRPr>
          </a:p>
        </p:txBody>
      </p:sp>
      <p:sp>
        <p:nvSpPr>
          <p:cNvPr id="47109" name="AutoShape 5"/>
          <p:cNvSpPr>
            <a:spLocks noChangeArrowheads="1"/>
          </p:cNvSpPr>
          <p:nvPr/>
        </p:nvSpPr>
        <p:spPr bwMode="auto">
          <a:xfrm>
            <a:off x="3079994" y="1451930"/>
            <a:ext cx="2672442" cy="1452562"/>
          </a:xfrm>
          <a:prstGeom prst="chevron">
            <a:avLst>
              <a:gd name="adj" fmla="val 32500"/>
            </a:avLst>
          </a:prstGeom>
          <a:solidFill>
            <a:srgbClr val="6AA517"/>
          </a:solidFill>
          <a:ln w="9525">
            <a:solidFill>
              <a:schemeClr val="tx1"/>
            </a:solidFill>
            <a:miter lim="800000"/>
            <a:headEnd/>
            <a:tailEnd/>
          </a:ln>
        </p:spPr>
        <p:txBody>
          <a:bodyPr wrap="none" anchor="ctr"/>
          <a:lstStyle>
            <a:lvl1pPr eaLnBrk="0" hangingPunct="0">
              <a:defRPr sz="1000" b="1">
                <a:solidFill>
                  <a:schemeClr val="tx1"/>
                </a:solidFill>
                <a:latin typeface="Arial" charset="0"/>
                <a:ea typeface="ＭＳ Ｐゴシック" charset="-128"/>
                <a:cs typeface="ＭＳ Ｐゴシック" charset="-128"/>
              </a:defRPr>
            </a:lvl1pPr>
            <a:lvl2pPr marL="742950" indent="-285750" eaLnBrk="0" hangingPunct="0">
              <a:defRPr sz="1000" b="1">
                <a:solidFill>
                  <a:schemeClr val="tx1"/>
                </a:solidFill>
                <a:latin typeface="Arial" charset="0"/>
                <a:ea typeface="ＭＳ Ｐゴシック" charset="-128"/>
                <a:cs typeface="ＭＳ Ｐゴシック" charset="-128"/>
              </a:defRPr>
            </a:lvl2pPr>
            <a:lvl3pPr marL="1143000" indent="-228600" eaLnBrk="0" hangingPunct="0">
              <a:defRPr sz="1000" b="1">
                <a:solidFill>
                  <a:schemeClr val="tx1"/>
                </a:solidFill>
                <a:latin typeface="Arial" charset="0"/>
                <a:ea typeface="ＭＳ Ｐゴシック" charset="-128"/>
                <a:cs typeface="ＭＳ Ｐゴシック" charset="-128"/>
              </a:defRPr>
            </a:lvl3pPr>
            <a:lvl4pPr marL="1600200" indent="-228600" eaLnBrk="0" hangingPunct="0">
              <a:defRPr sz="1000" b="1">
                <a:solidFill>
                  <a:schemeClr val="tx1"/>
                </a:solidFill>
                <a:latin typeface="Arial" charset="0"/>
                <a:ea typeface="ＭＳ Ｐゴシック" charset="-128"/>
                <a:cs typeface="ＭＳ Ｐゴシック" charset="-128"/>
              </a:defRPr>
            </a:lvl4pPr>
            <a:lvl5pPr marL="2057400" indent="-228600" eaLnBrk="0" hangingPunct="0">
              <a:defRPr sz="1000" b="1">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9pPr>
          </a:lstStyle>
          <a:p>
            <a:pPr eaLnBrk="1" hangingPunct="1"/>
            <a:endParaRPr lang="x-none" altLang="x-none">
              <a:latin typeface="Microsoft YaHei" charset="-122"/>
              <a:ea typeface="Microsoft YaHei" charset="-122"/>
              <a:cs typeface="Microsoft YaHei" charset="-122"/>
            </a:endParaRPr>
          </a:p>
        </p:txBody>
      </p:sp>
      <p:sp>
        <p:nvSpPr>
          <p:cNvPr id="47110" name="AutoShape 6"/>
          <p:cNvSpPr>
            <a:spLocks noChangeArrowheads="1"/>
          </p:cNvSpPr>
          <p:nvPr/>
        </p:nvSpPr>
        <p:spPr bwMode="auto">
          <a:xfrm>
            <a:off x="6019799" y="1451929"/>
            <a:ext cx="2362200" cy="1452563"/>
          </a:xfrm>
          <a:prstGeom prst="chevron">
            <a:avLst>
              <a:gd name="adj" fmla="val 32500"/>
            </a:avLst>
          </a:prstGeom>
          <a:solidFill>
            <a:srgbClr val="CC0000"/>
          </a:solidFill>
          <a:ln w="9525">
            <a:solidFill>
              <a:schemeClr val="tx1"/>
            </a:solidFill>
            <a:miter lim="800000"/>
            <a:headEnd/>
            <a:tailEnd/>
          </a:ln>
        </p:spPr>
        <p:txBody>
          <a:bodyPr wrap="none" anchor="ctr"/>
          <a:lstStyle>
            <a:lvl1pPr eaLnBrk="0" hangingPunct="0">
              <a:defRPr sz="1000" b="1">
                <a:solidFill>
                  <a:schemeClr val="tx1"/>
                </a:solidFill>
                <a:latin typeface="Arial" charset="0"/>
                <a:ea typeface="ＭＳ Ｐゴシック" charset="-128"/>
                <a:cs typeface="ＭＳ Ｐゴシック" charset="-128"/>
              </a:defRPr>
            </a:lvl1pPr>
            <a:lvl2pPr marL="742950" indent="-285750" eaLnBrk="0" hangingPunct="0">
              <a:defRPr sz="1000" b="1">
                <a:solidFill>
                  <a:schemeClr val="tx1"/>
                </a:solidFill>
                <a:latin typeface="Arial" charset="0"/>
                <a:ea typeface="ＭＳ Ｐゴシック" charset="-128"/>
                <a:cs typeface="ＭＳ Ｐゴシック" charset="-128"/>
              </a:defRPr>
            </a:lvl2pPr>
            <a:lvl3pPr marL="1143000" indent="-228600" eaLnBrk="0" hangingPunct="0">
              <a:defRPr sz="1000" b="1">
                <a:solidFill>
                  <a:schemeClr val="tx1"/>
                </a:solidFill>
                <a:latin typeface="Arial" charset="0"/>
                <a:ea typeface="ＭＳ Ｐゴシック" charset="-128"/>
                <a:cs typeface="ＭＳ Ｐゴシック" charset="-128"/>
              </a:defRPr>
            </a:lvl3pPr>
            <a:lvl4pPr marL="1600200" indent="-228600" eaLnBrk="0" hangingPunct="0">
              <a:defRPr sz="1000" b="1">
                <a:solidFill>
                  <a:schemeClr val="tx1"/>
                </a:solidFill>
                <a:latin typeface="Arial" charset="0"/>
                <a:ea typeface="ＭＳ Ｐゴシック" charset="-128"/>
                <a:cs typeface="ＭＳ Ｐゴシック" charset="-128"/>
              </a:defRPr>
            </a:lvl4pPr>
            <a:lvl5pPr marL="2057400" indent="-228600" eaLnBrk="0" hangingPunct="0">
              <a:defRPr sz="1000" b="1">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9pPr>
          </a:lstStyle>
          <a:p>
            <a:pPr eaLnBrk="1" hangingPunct="1"/>
            <a:endParaRPr lang="x-none" altLang="x-none">
              <a:latin typeface="Microsoft YaHei" charset="-122"/>
              <a:ea typeface="Microsoft YaHei" charset="-122"/>
              <a:cs typeface="Microsoft YaHei" charset="-122"/>
            </a:endParaRPr>
          </a:p>
        </p:txBody>
      </p:sp>
      <p:sp>
        <p:nvSpPr>
          <p:cNvPr id="47111" name="Text Box 7"/>
          <p:cNvSpPr txBox="1">
            <a:spLocks noChangeArrowheads="1"/>
          </p:cNvSpPr>
          <p:nvPr/>
        </p:nvSpPr>
        <p:spPr bwMode="auto">
          <a:xfrm>
            <a:off x="933476" y="1681711"/>
            <a:ext cx="14157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128"/>
                <a:cs typeface="ＭＳ Ｐゴシック" charset="-128"/>
              </a:defRPr>
            </a:lvl1pPr>
            <a:lvl2pPr marL="742950" indent="-285750" eaLnBrk="0" hangingPunct="0">
              <a:defRPr sz="1000" b="1">
                <a:solidFill>
                  <a:schemeClr val="tx1"/>
                </a:solidFill>
                <a:latin typeface="Arial" charset="0"/>
                <a:ea typeface="ＭＳ Ｐゴシック" charset="-128"/>
                <a:cs typeface="ＭＳ Ｐゴシック" charset="-128"/>
              </a:defRPr>
            </a:lvl2pPr>
            <a:lvl3pPr marL="1143000" indent="-228600" eaLnBrk="0" hangingPunct="0">
              <a:defRPr sz="1000" b="1">
                <a:solidFill>
                  <a:schemeClr val="tx1"/>
                </a:solidFill>
                <a:latin typeface="Arial" charset="0"/>
                <a:ea typeface="ＭＳ Ｐゴシック" charset="-128"/>
                <a:cs typeface="ＭＳ Ｐゴシック" charset="-128"/>
              </a:defRPr>
            </a:lvl3pPr>
            <a:lvl4pPr marL="1600200" indent="-228600" eaLnBrk="0" hangingPunct="0">
              <a:defRPr sz="1000" b="1">
                <a:solidFill>
                  <a:schemeClr val="tx1"/>
                </a:solidFill>
                <a:latin typeface="Arial" charset="0"/>
                <a:ea typeface="ＭＳ Ｐゴシック" charset="-128"/>
                <a:cs typeface="ＭＳ Ｐゴシック" charset="-128"/>
              </a:defRPr>
            </a:lvl4pPr>
            <a:lvl5pPr marL="2057400" indent="-228600" eaLnBrk="0" hangingPunct="0">
              <a:defRPr sz="1000" b="1">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9pPr>
          </a:lstStyle>
          <a:p>
            <a:pPr algn="ctr" eaLnBrk="1" hangingPunct="1"/>
            <a:r>
              <a:rPr lang="zh-CN" altLang="en-US" sz="1600" i="1" dirty="0">
                <a:latin typeface="Microsoft YaHei" charset="-122"/>
                <a:ea typeface="Microsoft YaHei" charset="-122"/>
                <a:cs typeface="Microsoft YaHei" charset="-122"/>
              </a:rPr>
              <a:t>社保</a:t>
            </a:r>
            <a:endParaRPr lang="en-US" altLang="zh-CN" sz="1600" i="1" dirty="0">
              <a:latin typeface="Microsoft YaHei" charset="-122"/>
              <a:ea typeface="Microsoft YaHei" charset="-122"/>
              <a:cs typeface="Microsoft YaHei" charset="-122"/>
            </a:endParaRPr>
          </a:p>
          <a:p>
            <a:pPr algn="ctr" eaLnBrk="1" hangingPunct="1"/>
            <a:r>
              <a:rPr lang="zh-CN" altLang="fr-FR" sz="1600" i="1" dirty="0">
                <a:latin typeface="Microsoft YaHei" charset="-122"/>
                <a:ea typeface="Microsoft YaHei" charset="-122"/>
                <a:cs typeface="Microsoft YaHei" charset="-122"/>
              </a:rPr>
              <a:t>基本医疗保险</a:t>
            </a:r>
            <a:endParaRPr lang="fr-FR" altLang="x-none" sz="1600" i="1" dirty="0">
              <a:latin typeface="Microsoft YaHei" charset="-122"/>
              <a:ea typeface="Microsoft YaHei" charset="-122"/>
              <a:cs typeface="Microsoft YaHei" charset="-122"/>
            </a:endParaRPr>
          </a:p>
          <a:p>
            <a:pPr algn="ctr" eaLnBrk="1" hangingPunct="1"/>
            <a:r>
              <a:rPr lang="zh-CN" altLang="en-US" sz="1600" i="1" dirty="0">
                <a:latin typeface="Microsoft YaHei" charset="-122"/>
                <a:ea typeface="Microsoft YaHei" charset="-122"/>
                <a:cs typeface="Microsoft YaHei" charset="-122"/>
              </a:rPr>
              <a:t>委托</a:t>
            </a:r>
            <a:r>
              <a:rPr lang="zh-CN" altLang="fr-FR" sz="1600" i="1" dirty="0">
                <a:latin typeface="Microsoft YaHei" charset="-122"/>
                <a:ea typeface="Microsoft YaHei" charset="-122"/>
                <a:cs typeface="Microsoft YaHei" charset="-122"/>
              </a:rPr>
              <a:t>管理</a:t>
            </a:r>
            <a:endParaRPr lang="en-US" altLang="zh-CN" sz="1600" i="1" dirty="0">
              <a:latin typeface="Microsoft YaHei" charset="-122"/>
              <a:ea typeface="Microsoft YaHei" charset="-122"/>
              <a:cs typeface="Microsoft YaHei" charset="-122"/>
            </a:endParaRPr>
          </a:p>
          <a:p>
            <a:pPr algn="ctr" eaLnBrk="1" hangingPunct="1"/>
            <a:endParaRPr lang="en-US" altLang="zh-CN" sz="1600" i="1" dirty="0">
              <a:latin typeface="Microsoft YaHei" charset="-122"/>
              <a:ea typeface="Microsoft YaHei" charset="-122"/>
              <a:cs typeface="Microsoft YaHei" charset="-122"/>
            </a:endParaRPr>
          </a:p>
        </p:txBody>
      </p:sp>
      <p:sp>
        <p:nvSpPr>
          <p:cNvPr id="47112" name="Text Box 8"/>
          <p:cNvSpPr txBox="1">
            <a:spLocks noChangeArrowheads="1"/>
          </p:cNvSpPr>
          <p:nvPr/>
        </p:nvSpPr>
        <p:spPr bwMode="auto">
          <a:xfrm>
            <a:off x="3658929" y="1842913"/>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128"/>
                <a:cs typeface="ＭＳ Ｐゴシック" charset="-128"/>
              </a:defRPr>
            </a:lvl1pPr>
            <a:lvl2pPr marL="742950" indent="-285750" eaLnBrk="0" hangingPunct="0">
              <a:defRPr sz="1000" b="1">
                <a:solidFill>
                  <a:schemeClr val="tx1"/>
                </a:solidFill>
                <a:latin typeface="Arial" charset="0"/>
                <a:ea typeface="ＭＳ Ｐゴシック" charset="-128"/>
                <a:cs typeface="ＭＳ Ｐゴシック" charset="-128"/>
              </a:defRPr>
            </a:lvl2pPr>
            <a:lvl3pPr marL="1143000" indent="-228600" eaLnBrk="0" hangingPunct="0">
              <a:defRPr sz="1000" b="1">
                <a:solidFill>
                  <a:schemeClr val="tx1"/>
                </a:solidFill>
                <a:latin typeface="Arial" charset="0"/>
                <a:ea typeface="ＭＳ Ｐゴシック" charset="-128"/>
                <a:cs typeface="ＭＳ Ｐゴシック" charset="-128"/>
              </a:defRPr>
            </a:lvl3pPr>
            <a:lvl4pPr marL="1600200" indent="-228600" eaLnBrk="0" hangingPunct="0">
              <a:defRPr sz="1000" b="1">
                <a:solidFill>
                  <a:schemeClr val="tx1"/>
                </a:solidFill>
                <a:latin typeface="Arial" charset="0"/>
                <a:ea typeface="ＭＳ Ｐゴシック" charset="-128"/>
                <a:cs typeface="ＭＳ Ｐゴシック" charset="-128"/>
              </a:defRPr>
            </a:lvl4pPr>
            <a:lvl5pPr marL="2057400" indent="-228600" eaLnBrk="0" hangingPunct="0">
              <a:defRPr sz="1000" b="1">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9pPr>
          </a:lstStyle>
          <a:p>
            <a:pPr algn="ctr" eaLnBrk="1" hangingPunct="1"/>
            <a:r>
              <a:rPr lang="zh-CN" altLang="fr-FR" sz="1600" i="1" dirty="0">
                <a:solidFill>
                  <a:schemeClr val="bg1"/>
                </a:solidFill>
                <a:latin typeface="Microsoft YaHei" charset="-122"/>
                <a:ea typeface="Microsoft YaHei" charset="-122"/>
                <a:cs typeface="Microsoft YaHei" charset="-122"/>
              </a:rPr>
              <a:t>个人</a:t>
            </a:r>
            <a:endParaRPr lang="fr-FR" altLang="zh-CN" sz="1600" i="1" dirty="0">
              <a:solidFill>
                <a:schemeClr val="bg1"/>
              </a:solidFill>
              <a:latin typeface="Microsoft YaHei" charset="-122"/>
              <a:ea typeface="Microsoft YaHei" charset="-122"/>
              <a:cs typeface="Microsoft YaHei" charset="-122"/>
            </a:endParaRPr>
          </a:p>
          <a:p>
            <a:pPr algn="ctr" eaLnBrk="1" hangingPunct="1"/>
            <a:r>
              <a:rPr lang="zh-CN" altLang="fr-FR" sz="1600" i="1" dirty="0">
                <a:solidFill>
                  <a:schemeClr val="bg1"/>
                </a:solidFill>
                <a:latin typeface="Microsoft YaHei" charset="-122"/>
                <a:ea typeface="Microsoft YaHei" charset="-122"/>
                <a:cs typeface="Microsoft YaHei" charset="-122"/>
              </a:rPr>
              <a:t>补充医疗</a:t>
            </a:r>
            <a:r>
              <a:rPr lang="zh-CN" altLang="en-US" sz="1600" i="1" dirty="0">
                <a:solidFill>
                  <a:schemeClr val="bg1"/>
                </a:solidFill>
                <a:latin typeface="Microsoft YaHei" charset="-122"/>
                <a:ea typeface="Microsoft YaHei" charset="-122"/>
                <a:cs typeface="Microsoft YaHei" charset="-122"/>
              </a:rPr>
              <a:t>相互</a:t>
            </a:r>
            <a:r>
              <a:rPr lang="zh-CN" altLang="fr-FR" sz="1600" i="1" dirty="0">
                <a:solidFill>
                  <a:schemeClr val="bg1"/>
                </a:solidFill>
                <a:latin typeface="Microsoft YaHei" charset="-122"/>
                <a:ea typeface="Microsoft YaHei" charset="-122"/>
                <a:cs typeface="Microsoft YaHei" charset="-122"/>
              </a:rPr>
              <a:t>保险</a:t>
            </a:r>
            <a:endParaRPr lang="fr-FR" altLang="x-none" sz="1600" i="1" dirty="0">
              <a:solidFill>
                <a:schemeClr val="bg1"/>
              </a:solidFill>
              <a:latin typeface="Microsoft YaHei" charset="-122"/>
              <a:ea typeface="Microsoft YaHei" charset="-122"/>
              <a:cs typeface="Microsoft YaHei" charset="-122"/>
            </a:endParaRPr>
          </a:p>
        </p:txBody>
      </p:sp>
      <p:sp>
        <p:nvSpPr>
          <p:cNvPr id="47113" name="Text Box 9"/>
          <p:cNvSpPr txBox="1">
            <a:spLocks noChangeArrowheads="1"/>
          </p:cNvSpPr>
          <p:nvPr/>
        </p:nvSpPr>
        <p:spPr bwMode="auto">
          <a:xfrm>
            <a:off x="6694486" y="1966231"/>
            <a:ext cx="1012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128"/>
                <a:cs typeface="ＭＳ Ｐゴシック" charset="-128"/>
              </a:defRPr>
            </a:lvl1pPr>
            <a:lvl2pPr marL="742950" indent="-285750" eaLnBrk="0" hangingPunct="0">
              <a:defRPr sz="1000" b="1">
                <a:solidFill>
                  <a:schemeClr val="tx1"/>
                </a:solidFill>
                <a:latin typeface="Arial" charset="0"/>
                <a:ea typeface="ＭＳ Ｐゴシック" charset="-128"/>
                <a:cs typeface="ＭＳ Ｐゴシック" charset="-128"/>
              </a:defRPr>
            </a:lvl2pPr>
            <a:lvl3pPr marL="1143000" indent="-228600" eaLnBrk="0" hangingPunct="0">
              <a:defRPr sz="1000" b="1">
                <a:solidFill>
                  <a:schemeClr val="tx1"/>
                </a:solidFill>
                <a:latin typeface="Arial" charset="0"/>
                <a:ea typeface="ＭＳ Ｐゴシック" charset="-128"/>
                <a:cs typeface="ＭＳ Ｐゴシック" charset="-128"/>
              </a:defRPr>
            </a:lvl3pPr>
            <a:lvl4pPr marL="1600200" indent="-228600" eaLnBrk="0" hangingPunct="0">
              <a:defRPr sz="1000" b="1">
                <a:solidFill>
                  <a:schemeClr val="tx1"/>
                </a:solidFill>
                <a:latin typeface="Arial" charset="0"/>
                <a:ea typeface="ＭＳ Ｐゴシック" charset="-128"/>
                <a:cs typeface="ＭＳ Ｐゴシック" charset="-128"/>
              </a:defRPr>
            </a:lvl4pPr>
            <a:lvl5pPr marL="2057400" indent="-228600" eaLnBrk="0" hangingPunct="0">
              <a:defRPr sz="1000" b="1">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9pPr>
          </a:lstStyle>
          <a:p>
            <a:pPr algn="ctr" eaLnBrk="1" hangingPunct="1"/>
            <a:r>
              <a:rPr lang="zh-CN" altLang="fr-FR" sz="1600" i="1" dirty="0">
                <a:solidFill>
                  <a:schemeClr val="bg1"/>
                </a:solidFill>
                <a:latin typeface="Microsoft YaHei" charset="-122"/>
                <a:ea typeface="Microsoft YaHei" charset="-122"/>
                <a:cs typeface="Microsoft YaHei" charset="-122"/>
              </a:rPr>
              <a:t>医疗服务</a:t>
            </a:r>
            <a:endParaRPr lang="fr-FR" altLang="x-none" sz="1600" i="1" dirty="0">
              <a:solidFill>
                <a:schemeClr val="bg1"/>
              </a:solidFill>
              <a:latin typeface="Microsoft YaHei" charset="-122"/>
              <a:ea typeface="Microsoft YaHei" charset="-122"/>
              <a:cs typeface="Microsoft YaHei" charset="-122"/>
            </a:endParaRPr>
          </a:p>
        </p:txBody>
      </p:sp>
      <p:sp>
        <p:nvSpPr>
          <p:cNvPr id="47116" name="Text Box 13"/>
          <p:cNvSpPr txBox="1">
            <a:spLocks noChangeArrowheads="1"/>
          </p:cNvSpPr>
          <p:nvPr/>
        </p:nvSpPr>
        <p:spPr bwMode="auto">
          <a:xfrm>
            <a:off x="6172200" y="3061042"/>
            <a:ext cx="2895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128"/>
                <a:cs typeface="ＭＳ Ｐゴシック" charset="-128"/>
              </a:defRPr>
            </a:lvl1pPr>
            <a:lvl2pPr marL="180975" eaLnBrk="0" hangingPunct="0">
              <a:defRPr sz="1000" b="1">
                <a:solidFill>
                  <a:schemeClr val="tx1"/>
                </a:solidFill>
                <a:latin typeface="Arial" charset="0"/>
                <a:ea typeface="ＭＳ Ｐゴシック" charset="-128"/>
                <a:cs typeface="ＭＳ Ｐゴシック" charset="-128"/>
              </a:defRPr>
            </a:lvl2pPr>
            <a:lvl3pPr marL="1143000" indent="-228600" eaLnBrk="0" hangingPunct="0">
              <a:defRPr sz="1000" b="1">
                <a:solidFill>
                  <a:schemeClr val="tx1"/>
                </a:solidFill>
                <a:latin typeface="Arial" charset="0"/>
                <a:ea typeface="ＭＳ Ｐゴシック" charset="-128"/>
                <a:cs typeface="ＭＳ Ｐゴシック" charset="-128"/>
              </a:defRPr>
            </a:lvl3pPr>
            <a:lvl4pPr marL="1600200" indent="-228600" eaLnBrk="0" hangingPunct="0">
              <a:defRPr sz="1000" b="1">
                <a:solidFill>
                  <a:schemeClr val="tx1"/>
                </a:solidFill>
                <a:latin typeface="Arial" charset="0"/>
                <a:ea typeface="ＭＳ Ｐゴシック" charset="-128"/>
                <a:cs typeface="ＭＳ Ｐゴシック" charset="-128"/>
              </a:defRPr>
            </a:lvl4pPr>
            <a:lvl5pPr marL="2057400" indent="-228600" eaLnBrk="0" hangingPunct="0">
              <a:defRPr sz="1000" b="1">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cs typeface="ＭＳ Ｐゴシック" charset="-128"/>
              </a:defRPr>
            </a:lvl9pPr>
          </a:lstStyle>
          <a:p>
            <a:pPr eaLnBrk="1" hangingPunct="1"/>
            <a:r>
              <a:rPr lang="fr-FR" altLang="x-none" sz="1400" b="0" dirty="0">
                <a:solidFill>
                  <a:srgbClr val="CC0000"/>
                </a:solidFill>
                <a:latin typeface="Microsoft YaHei" charset="-122"/>
                <a:ea typeface="Microsoft YaHei" charset="-122"/>
                <a:cs typeface="Microsoft YaHei" charset="-122"/>
              </a:rPr>
              <a:t>33 </a:t>
            </a:r>
            <a:r>
              <a:rPr lang="zh-CN" altLang="en-US" sz="1400" b="0" dirty="0">
                <a:solidFill>
                  <a:srgbClr val="CC0000"/>
                </a:solidFill>
                <a:latin typeface="Microsoft YaHei" charset="-122"/>
                <a:ea typeface="Microsoft YaHei" charset="-122"/>
                <a:cs typeface="Microsoft YaHei" charset="-122"/>
              </a:rPr>
              <a:t>家自有</a:t>
            </a:r>
            <a:r>
              <a:rPr lang="zh-CN" altLang="fr-FR" sz="1400" b="0" dirty="0">
                <a:solidFill>
                  <a:srgbClr val="CC0000"/>
                </a:solidFill>
                <a:latin typeface="Microsoft YaHei" charset="-122"/>
                <a:ea typeface="Microsoft YaHei" charset="-122"/>
                <a:cs typeface="Microsoft YaHei" charset="-122"/>
              </a:rPr>
              <a:t>医</a:t>
            </a:r>
            <a:r>
              <a:rPr lang="zh-CN" altLang="en-US" sz="1400" b="0" dirty="0">
                <a:solidFill>
                  <a:srgbClr val="CC0000"/>
                </a:solidFill>
                <a:latin typeface="Microsoft YaHei" charset="-122"/>
                <a:ea typeface="Microsoft YaHei" charset="-122"/>
                <a:cs typeface="Microsoft YaHei" charset="-122"/>
              </a:rPr>
              <a:t>护</a:t>
            </a:r>
            <a:r>
              <a:rPr lang="zh-CN" altLang="fr-FR" sz="1400" b="0" dirty="0">
                <a:solidFill>
                  <a:srgbClr val="CC0000"/>
                </a:solidFill>
                <a:latin typeface="Microsoft YaHei" charset="-122"/>
                <a:ea typeface="Microsoft YaHei" charset="-122"/>
                <a:cs typeface="Microsoft YaHei" charset="-122"/>
              </a:rPr>
              <a:t>机构</a:t>
            </a:r>
            <a:endParaRPr lang="en-US" altLang="zh-CN" sz="1400" b="0" dirty="0">
              <a:solidFill>
                <a:srgbClr val="CC0000"/>
              </a:solidFill>
              <a:latin typeface="Microsoft YaHei" charset="-122"/>
              <a:ea typeface="Microsoft YaHei" charset="-122"/>
              <a:cs typeface="Microsoft YaHei" charset="-122"/>
            </a:endParaRPr>
          </a:p>
          <a:p>
            <a:pPr eaLnBrk="1" hangingPunct="1"/>
            <a:endParaRPr lang="en-US" altLang="zh-CN" sz="1400" b="0" dirty="0">
              <a:solidFill>
                <a:srgbClr val="CC0000"/>
              </a:solidFill>
              <a:latin typeface="Microsoft YaHei" charset="-122"/>
              <a:ea typeface="Microsoft YaHei" charset="-122"/>
              <a:cs typeface="Microsoft YaHei" charset="-122"/>
            </a:endParaRPr>
          </a:p>
          <a:p>
            <a:pPr eaLnBrk="1" hangingPunct="1"/>
            <a:r>
              <a:rPr lang="zh-CN" altLang="en-US" sz="1400" b="0" dirty="0">
                <a:solidFill>
                  <a:srgbClr val="CC0000"/>
                </a:solidFill>
                <a:latin typeface="Microsoft YaHei" charset="-122"/>
                <a:ea typeface="Microsoft YaHei" charset="-122"/>
                <a:cs typeface="Microsoft YaHei" charset="-122"/>
              </a:rPr>
              <a:t>巴黎地区</a:t>
            </a:r>
            <a:r>
              <a:rPr lang="en-US" altLang="zh-CN" sz="1400" b="0" dirty="0">
                <a:solidFill>
                  <a:srgbClr val="CC0000"/>
                </a:solidFill>
                <a:latin typeface="Microsoft YaHei" charset="-122"/>
                <a:ea typeface="Microsoft YaHei" charset="-122"/>
                <a:cs typeface="Microsoft YaHei" charset="-122"/>
              </a:rPr>
              <a:t>3</a:t>
            </a:r>
            <a:r>
              <a:rPr lang="zh-CN" altLang="en-US" sz="1400" b="0" dirty="0">
                <a:solidFill>
                  <a:srgbClr val="CC0000"/>
                </a:solidFill>
                <a:latin typeface="Microsoft YaHei" charset="-122"/>
                <a:ea typeface="Microsoft YaHei" charset="-122"/>
                <a:cs typeface="Microsoft YaHei" charset="-122"/>
              </a:rPr>
              <a:t>家合资医院</a:t>
            </a:r>
            <a:endParaRPr lang="fr-FR" altLang="zh-CN" sz="1400" b="0" dirty="0">
              <a:solidFill>
                <a:srgbClr val="CC0000"/>
              </a:solidFill>
              <a:latin typeface="Microsoft YaHei" charset="-122"/>
              <a:ea typeface="Microsoft YaHei" charset="-122"/>
              <a:cs typeface="Microsoft YaHei" charset="-122"/>
            </a:endParaRPr>
          </a:p>
          <a:p>
            <a:pPr eaLnBrk="1" hangingPunct="1"/>
            <a:endParaRPr lang="fr-FR" altLang="x-none" sz="1400" b="0" dirty="0">
              <a:solidFill>
                <a:srgbClr val="CC0000"/>
              </a:solidFill>
              <a:latin typeface="Microsoft YaHei" charset="-122"/>
              <a:ea typeface="Microsoft YaHei" charset="-122"/>
              <a:cs typeface="Microsoft YaHei" charset="-122"/>
            </a:endParaRPr>
          </a:p>
          <a:p>
            <a:pPr eaLnBrk="1" hangingPunct="1"/>
            <a:r>
              <a:rPr lang="fr-FR" altLang="x-none" sz="1400" b="0" dirty="0">
                <a:solidFill>
                  <a:srgbClr val="CC0000"/>
                </a:solidFill>
                <a:latin typeface="Microsoft YaHei" charset="-122"/>
                <a:ea typeface="Microsoft YaHei" charset="-122"/>
                <a:cs typeface="Microsoft YaHei" charset="-122"/>
              </a:rPr>
              <a:t>2500 </a:t>
            </a:r>
            <a:r>
              <a:rPr lang="zh-CN" altLang="fr-FR" sz="1400" b="0" dirty="0">
                <a:solidFill>
                  <a:srgbClr val="CC0000"/>
                </a:solidFill>
                <a:latin typeface="Microsoft YaHei" charset="-122"/>
                <a:ea typeface="Microsoft YaHei" charset="-122"/>
                <a:cs typeface="Microsoft YaHei" charset="-122"/>
              </a:rPr>
              <a:t>个</a:t>
            </a:r>
            <a:r>
              <a:rPr lang="zh-CN" altLang="en-US" sz="1400" b="0" dirty="0">
                <a:solidFill>
                  <a:srgbClr val="CC0000"/>
                </a:solidFill>
                <a:latin typeface="Microsoft YaHei" charset="-122"/>
                <a:ea typeface="Microsoft YaHei" charset="-122"/>
                <a:cs typeface="Microsoft YaHei" charset="-122"/>
              </a:rPr>
              <a:t>合作医护</a:t>
            </a:r>
            <a:r>
              <a:rPr lang="zh-CN" altLang="fr-FR" sz="1400" b="0" dirty="0">
                <a:solidFill>
                  <a:srgbClr val="CC0000"/>
                </a:solidFill>
                <a:latin typeface="Microsoft YaHei" charset="-122"/>
                <a:ea typeface="Microsoft YaHei" charset="-122"/>
                <a:cs typeface="Microsoft YaHei" charset="-122"/>
              </a:rPr>
              <a:t>机构</a:t>
            </a:r>
            <a:endParaRPr lang="fr-FR" altLang="x-none" sz="1400" b="0" dirty="0">
              <a:solidFill>
                <a:srgbClr val="CC0000"/>
              </a:solidFill>
              <a:latin typeface="Microsoft YaHei" charset="-122"/>
              <a:ea typeface="Microsoft YaHei" charset="-122"/>
              <a:cs typeface="Microsoft YaHei" charset="-122"/>
            </a:endParaRPr>
          </a:p>
        </p:txBody>
      </p:sp>
      <p:sp>
        <p:nvSpPr>
          <p:cNvPr id="4" name="TextBox 3"/>
          <p:cNvSpPr txBox="1"/>
          <p:nvPr/>
        </p:nvSpPr>
        <p:spPr>
          <a:xfrm>
            <a:off x="354407" y="3002817"/>
            <a:ext cx="2514600" cy="954107"/>
          </a:xfrm>
          <a:prstGeom prst="rect">
            <a:avLst/>
          </a:prstGeom>
          <a:noFill/>
        </p:spPr>
        <p:txBody>
          <a:bodyPr wrap="square" rtlCol="0">
            <a:spAutoFit/>
          </a:bodyPr>
          <a:lstStyle/>
          <a:p>
            <a:r>
              <a:rPr lang="zh-CN" altLang="en-US" sz="1400" dirty="0">
                <a:latin typeface="Microsoft YaHei" charset="-122"/>
                <a:ea typeface="Microsoft YaHei" charset="-122"/>
                <a:cs typeface="Microsoft YaHei" charset="-122"/>
              </a:rPr>
              <a:t>教育、文体、环保等系统的</a:t>
            </a:r>
            <a:endParaRPr lang="en-US" altLang="zh-CN" sz="1400" dirty="0">
              <a:latin typeface="Microsoft YaHei" charset="-122"/>
              <a:ea typeface="Microsoft YaHei" charset="-122"/>
              <a:cs typeface="Microsoft YaHei" charset="-122"/>
            </a:endParaRPr>
          </a:p>
          <a:p>
            <a:r>
              <a:rPr lang="en-US" altLang="zh-CN" sz="1400" dirty="0">
                <a:latin typeface="Microsoft YaHei" charset="-122"/>
                <a:ea typeface="Microsoft YaHei" charset="-122"/>
                <a:cs typeface="Microsoft YaHei" charset="-122"/>
              </a:rPr>
              <a:t>300</a:t>
            </a:r>
            <a:r>
              <a:rPr lang="zh-CN" altLang="en-US" sz="1400" dirty="0">
                <a:latin typeface="Microsoft YaHei" charset="-122"/>
                <a:ea typeface="Microsoft YaHei" charset="-122"/>
                <a:cs typeface="Microsoft YaHei" charset="-122"/>
              </a:rPr>
              <a:t>万公务员</a:t>
            </a:r>
            <a:endParaRPr lang="en-US" altLang="zh-CN" sz="1400" dirty="0">
              <a:latin typeface="Microsoft YaHei" charset="-122"/>
              <a:ea typeface="Microsoft YaHei" charset="-122"/>
              <a:cs typeface="Microsoft YaHei" charset="-122"/>
            </a:endParaRPr>
          </a:p>
          <a:p>
            <a:endParaRPr lang="en-US" sz="1400" dirty="0">
              <a:latin typeface="Microsoft YaHei" charset="-122"/>
              <a:ea typeface="Microsoft YaHei" charset="-122"/>
              <a:cs typeface="Microsoft YaHei" charset="-122"/>
            </a:endParaRPr>
          </a:p>
          <a:p>
            <a:r>
              <a:rPr lang="en-US" altLang="zh-CN" sz="1400" dirty="0">
                <a:latin typeface="Microsoft YaHei" charset="-122"/>
                <a:ea typeface="Microsoft YaHei" charset="-122"/>
                <a:cs typeface="Microsoft YaHei" charset="-122"/>
              </a:rPr>
              <a:t>34</a:t>
            </a:r>
            <a:r>
              <a:rPr lang="zh-CN" altLang="en-US" sz="1400" dirty="0">
                <a:latin typeface="Microsoft YaHei" charset="-122"/>
                <a:ea typeface="Microsoft YaHei" charset="-122"/>
                <a:cs typeface="Microsoft YaHei" charset="-122"/>
              </a:rPr>
              <a:t>亿欧元社保报销</a:t>
            </a:r>
            <a:endParaRPr lang="en-US" sz="1400" dirty="0">
              <a:latin typeface="Microsoft YaHei" charset="-122"/>
              <a:ea typeface="Microsoft YaHei" charset="-122"/>
              <a:cs typeface="Microsoft YaHei" charset="-122"/>
            </a:endParaRPr>
          </a:p>
        </p:txBody>
      </p:sp>
      <p:sp>
        <p:nvSpPr>
          <p:cNvPr id="2" name="TextBox 1"/>
          <p:cNvSpPr txBox="1"/>
          <p:nvPr/>
        </p:nvSpPr>
        <p:spPr>
          <a:xfrm>
            <a:off x="3053951" y="3002817"/>
            <a:ext cx="2795122" cy="1600438"/>
          </a:xfrm>
          <a:prstGeom prst="rect">
            <a:avLst/>
          </a:prstGeom>
          <a:noFill/>
        </p:spPr>
        <p:txBody>
          <a:bodyPr wrap="square" rtlCol="0">
            <a:spAutoFit/>
          </a:bodyPr>
          <a:lstStyle/>
          <a:p>
            <a:r>
              <a:rPr lang="en-US" altLang="zh-CN" sz="1400" dirty="0">
                <a:solidFill>
                  <a:srgbClr val="008000"/>
                </a:solidFill>
                <a:latin typeface="Microsoft YaHei" charset="-122"/>
                <a:ea typeface="Microsoft YaHei" charset="-122"/>
                <a:cs typeface="Microsoft YaHei" charset="-122"/>
              </a:rPr>
              <a:t>21</a:t>
            </a:r>
            <a:r>
              <a:rPr lang="zh-CN" altLang="en-US" sz="1400" dirty="0">
                <a:solidFill>
                  <a:srgbClr val="008000"/>
                </a:solidFill>
                <a:latin typeface="Microsoft YaHei" charset="-122"/>
                <a:ea typeface="Microsoft YaHei" charset="-122"/>
                <a:cs typeface="Microsoft YaHei" charset="-122"/>
              </a:rPr>
              <a:t>亿欧元保费收入</a:t>
            </a:r>
            <a:endParaRPr lang="en-US" altLang="zh-CN" sz="1400" dirty="0">
              <a:solidFill>
                <a:srgbClr val="008000"/>
              </a:solidFill>
              <a:latin typeface="Microsoft YaHei" charset="-122"/>
              <a:ea typeface="Microsoft YaHei" charset="-122"/>
              <a:cs typeface="Microsoft YaHei" charset="-122"/>
            </a:endParaRPr>
          </a:p>
          <a:p>
            <a:endParaRPr lang="en-US" altLang="zh-CN" sz="1400" dirty="0">
              <a:solidFill>
                <a:srgbClr val="008000"/>
              </a:solidFill>
              <a:latin typeface="Microsoft YaHei" charset="-122"/>
              <a:ea typeface="Microsoft YaHei" charset="-122"/>
              <a:cs typeface="Microsoft YaHei" charset="-122"/>
            </a:endParaRPr>
          </a:p>
          <a:p>
            <a:r>
              <a:rPr lang="en-US" altLang="zh-CN" sz="1400" dirty="0">
                <a:solidFill>
                  <a:srgbClr val="008000"/>
                </a:solidFill>
                <a:latin typeface="Microsoft YaHei" charset="-122"/>
                <a:ea typeface="Microsoft YaHei" charset="-122"/>
                <a:cs typeface="Microsoft YaHei" charset="-122"/>
              </a:rPr>
              <a:t>400</a:t>
            </a:r>
            <a:r>
              <a:rPr lang="zh-CN" altLang="en-US" sz="1400" dirty="0">
                <a:solidFill>
                  <a:srgbClr val="008000"/>
                </a:solidFill>
                <a:latin typeface="Microsoft YaHei" charset="-122"/>
                <a:ea typeface="Microsoft YaHei" charset="-122"/>
                <a:cs typeface="Microsoft YaHei" charset="-122"/>
              </a:rPr>
              <a:t>万参保会员</a:t>
            </a:r>
            <a:endParaRPr lang="en-US" altLang="zh-CN" sz="1400" dirty="0">
              <a:solidFill>
                <a:srgbClr val="008000"/>
              </a:solidFill>
              <a:latin typeface="Microsoft YaHei" charset="-122"/>
              <a:ea typeface="Microsoft YaHei" charset="-122"/>
              <a:cs typeface="Microsoft YaHei" charset="-122"/>
            </a:endParaRPr>
          </a:p>
          <a:p>
            <a:endParaRPr lang="en-US" altLang="zh-CN" sz="1400" dirty="0">
              <a:solidFill>
                <a:srgbClr val="008000"/>
              </a:solidFill>
              <a:latin typeface="Microsoft YaHei" charset="-122"/>
              <a:ea typeface="Microsoft YaHei" charset="-122"/>
              <a:cs typeface="Microsoft YaHei" charset="-122"/>
            </a:endParaRPr>
          </a:p>
          <a:p>
            <a:r>
              <a:rPr lang="zh-CN" altLang="en-US" sz="1400" dirty="0">
                <a:solidFill>
                  <a:srgbClr val="008000"/>
                </a:solidFill>
                <a:latin typeface="Microsoft YaHei" charset="-122"/>
                <a:ea typeface="Microsoft YaHei" charset="-122"/>
                <a:cs typeface="Microsoft YaHei" charset="-122"/>
              </a:rPr>
              <a:t>覆盖一生的健康保障：医疗、大病、失能、残疾、出生、死亡等</a:t>
            </a:r>
            <a:endParaRPr lang="en-US" altLang="zh-CN" sz="1400" dirty="0">
              <a:solidFill>
                <a:srgbClr val="008000"/>
              </a:solidFill>
              <a:latin typeface="Microsoft YaHei" charset="-122"/>
              <a:ea typeface="Microsoft YaHei" charset="-122"/>
              <a:cs typeface="Microsoft YaHei" charset="-122"/>
            </a:endParaRPr>
          </a:p>
          <a:p>
            <a:endParaRPr lang="en-US" sz="1400" dirty="0">
              <a:solidFill>
                <a:srgbClr val="008000"/>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191435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09600" y="228600"/>
            <a:ext cx="8534400" cy="360363"/>
          </a:xfrm>
        </p:spPr>
        <p:txBody>
          <a:bodyPr/>
          <a:lstStyle/>
          <a:p>
            <a:pPr eaLnBrk="1" hangingPunct="1"/>
            <a:r>
              <a:rPr lang="fr-FR" altLang="fr-FR" sz="2000">
                <a:latin typeface="Microsoft YaHei" charset="-122"/>
                <a:ea typeface="Microsoft YaHei" charset="-122"/>
                <a:cs typeface="Microsoft YaHei" charset="-122"/>
              </a:rPr>
              <a:t/>
            </a:r>
            <a:br>
              <a:rPr lang="fr-FR" altLang="fr-FR" sz="2000">
                <a:latin typeface="Microsoft YaHei" charset="-122"/>
                <a:ea typeface="Microsoft YaHei" charset="-122"/>
                <a:cs typeface="Microsoft YaHei" charset="-122"/>
              </a:rPr>
            </a:br>
            <a:r>
              <a:rPr lang="fr-FR" altLang="fr-FR" sz="1800" i="1">
                <a:latin typeface="Microsoft YaHei" charset="-122"/>
                <a:ea typeface="Microsoft YaHei" charset="-122"/>
                <a:cs typeface="Microsoft YaHei" charset="-122"/>
              </a:rPr>
              <a:t> </a:t>
            </a:r>
          </a:p>
        </p:txBody>
      </p:sp>
      <p:grpSp>
        <p:nvGrpSpPr>
          <p:cNvPr id="34820" name="Group 13"/>
          <p:cNvGrpSpPr>
            <a:grpSpLocks/>
          </p:cNvGrpSpPr>
          <p:nvPr/>
        </p:nvGrpSpPr>
        <p:grpSpPr bwMode="auto">
          <a:xfrm>
            <a:off x="6096000" y="3604829"/>
            <a:ext cx="2743200" cy="1219200"/>
            <a:chOff x="3192" y="768"/>
            <a:chExt cx="1728" cy="768"/>
          </a:xfrm>
        </p:grpSpPr>
        <p:sp>
          <p:nvSpPr>
            <p:cNvPr id="34830" name="Rectangle 9"/>
            <p:cNvSpPr>
              <a:spLocks noChangeArrowheads="1"/>
            </p:cNvSpPr>
            <p:nvPr/>
          </p:nvSpPr>
          <p:spPr bwMode="auto">
            <a:xfrm>
              <a:off x="3192" y="947"/>
              <a:ext cx="17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6548438" algn="l"/>
                </a:tabLst>
                <a:defRPr sz="3200">
                  <a:solidFill>
                    <a:schemeClr val="tx1"/>
                  </a:solidFill>
                  <a:latin typeface="Arial" charset="0"/>
                  <a:ea typeface="ＭＳ Ｐゴシック" charset="-128"/>
                  <a:cs typeface="ＭＳ Ｐゴシック" charset="-128"/>
                </a:defRPr>
              </a:lvl1pPr>
              <a:lvl2pPr marL="742950" indent="-285750">
                <a:spcBef>
                  <a:spcPct val="20000"/>
                </a:spcBef>
                <a:buChar char="–"/>
                <a:tabLst>
                  <a:tab pos="6548438" algn="l"/>
                </a:tabLst>
                <a:defRPr sz="2800">
                  <a:solidFill>
                    <a:schemeClr val="tx1"/>
                  </a:solidFill>
                  <a:latin typeface="Arial" charset="0"/>
                  <a:ea typeface="ＭＳ Ｐゴシック" charset="-128"/>
                  <a:cs typeface="ＭＳ Ｐゴシック" charset="-128"/>
                </a:defRPr>
              </a:lvl2pPr>
              <a:lvl3pPr marL="1143000" indent="-228600">
                <a:spcBef>
                  <a:spcPct val="20000"/>
                </a:spcBef>
                <a:buChar char="•"/>
                <a:tabLst>
                  <a:tab pos="6548438" algn="l"/>
                </a:tabLst>
                <a:defRPr sz="2400">
                  <a:solidFill>
                    <a:schemeClr val="tx1"/>
                  </a:solidFill>
                  <a:latin typeface="Arial" charset="0"/>
                  <a:ea typeface="ＭＳ Ｐゴシック" charset="-128"/>
                  <a:cs typeface="ＭＳ Ｐゴシック" charset="-128"/>
                </a:defRPr>
              </a:lvl3pPr>
              <a:lvl4pPr marL="1600200" indent="-228600">
                <a:spcBef>
                  <a:spcPct val="20000"/>
                </a:spcBef>
                <a:buChar char="–"/>
                <a:tabLst>
                  <a:tab pos="6548438" algn="l"/>
                </a:tabLst>
                <a:defRPr sz="2000">
                  <a:solidFill>
                    <a:schemeClr val="tx1"/>
                  </a:solidFill>
                  <a:latin typeface="Arial" charset="0"/>
                  <a:ea typeface="ＭＳ Ｐゴシック" charset="-128"/>
                  <a:cs typeface="ＭＳ Ｐゴシック" charset="-128"/>
                </a:defRPr>
              </a:lvl4pPr>
              <a:lvl5pPr marL="2057400" indent="-228600">
                <a:spcBef>
                  <a:spcPct val="20000"/>
                </a:spcBef>
                <a:buChar char="»"/>
                <a:tabLst>
                  <a:tab pos="6548438" algn="l"/>
                </a:tabLst>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9pPr>
            </a:lstStyle>
            <a:p>
              <a:pPr algn="ctr" eaLnBrk="1" hangingPunct="1">
                <a:buFontTx/>
                <a:buNone/>
              </a:pPr>
              <a:r>
                <a:rPr lang="zh-CN" altLang="en-US" sz="2400" dirty="0">
                  <a:solidFill>
                    <a:srgbClr val="336699"/>
                  </a:solidFill>
                  <a:latin typeface="Microsoft YaHei" charset="-122"/>
                  <a:ea typeface="Microsoft YaHei" charset="-122"/>
                  <a:cs typeface="Microsoft YaHei" charset="-122"/>
                </a:rPr>
                <a:t>会员责任</a:t>
              </a:r>
              <a:endParaRPr lang="fr-FR" altLang="fr-FR" sz="2400" dirty="0">
                <a:solidFill>
                  <a:srgbClr val="336699"/>
                </a:solidFill>
                <a:latin typeface="Microsoft YaHei" charset="-122"/>
                <a:ea typeface="Microsoft YaHei" charset="-122"/>
                <a:cs typeface="Microsoft YaHei" charset="-122"/>
              </a:endParaRPr>
            </a:p>
          </p:txBody>
        </p:sp>
        <p:sp>
          <p:nvSpPr>
            <p:cNvPr id="34831" name="Rectangle 10"/>
            <p:cNvSpPr>
              <a:spLocks noChangeArrowheads="1"/>
            </p:cNvSpPr>
            <p:nvPr/>
          </p:nvSpPr>
          <p:spPr bwMode="auto">
            <a:xfrm>
              <a:off x="3264" y="768"/>
              <a:ext cx="1584" cy="768"/>
            </a:xfrm>
            <a:prstGeom prst="rect">
              <a:avLst/>
            </a:prstGeom>
            <a:noFill/>
            <a:ln w="28575">
              <a:solidFill>
                <a:srgbClr val="6AA51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grpSp>
      <p:grpSp>
        <p:nvGrpSpPr>
          <p:cNvPr id="34821" name="Group 19"/>
          <p:cNvGrpSpPr>
            <a:grpSpLocks/>
          </p:cNvGrpSpPr>
          <p:nvPr/>
        </p:nvGrpSpPr>
        <p:grpSpPr bwMode="auto">
          <a:xfrm>
            <a:off x="3336295" y="3604829"/>
            <a:ext cx="2590800" cy="1219200"/>
            <a:chOff x="2304" y="912"/>
            <a:chExt cx="1632" cy="768"/>
          </a:xfrm>
        </p:grpSpPr>
        <p:sp>
          <p:nvSpPr>
            <p:cNvPr id="34828" name="Rectangle 8"/>
            <p:cNvSpPr>
              <a:spLocks noChangeArrowheads="1"/>
            </p:cNvSpPr>
            <p:nvPr/>
          </p:nvSpPr>
          <p:spPr bwMode="auto">
            <a:xfrm>
              <a:off x="2736" y="1128"/>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6548438" algn="l"/>
                </a:tabLst>
                <a:defRPr sz="3200">
                  <a:solidFill>
                    <a:schemeClr val="tx1"/>
                  </a:solidFill>
                  <a:latin typeface="Arial" charset="0"/>
                  <a:ea typeface="ＭＳ Ｐゴシック" charset="-128"/>
                  <a:cs typeface="ＭＳ Ｐゴシック" charset="-128"/>
                </a:defRPr>
              </a:lvl1pPr>
              <a:lvl2pPr marL="742950" indent="-285750">
                <a:spcBef>
                  <a:spcPct val="20000"/>
                </a:spcBef>
                <a:buChar char="–"/>
                <a:tabLst>
                  <a:tab pos="6548438" algn="l"/>
                </a:tabLst>
                <a:defRPr sz="2800">
                  <a:solidFill>
                    <a:schemeClr val="tx1"/>
                  </a:solidFill>
                  <a:latin typeface="Arial" charset="0"/>
                  <a:ea typeface="ＭＳ Ｐゴシック" charset="-128"/>
                  <a:cs typeface="ＭＳ Ｐゴシック" charset="-128"/>
                </a:defRPr>
              </a:lvl2pPr>
              <a:lvl3pPr marL="1143000" indent="-228600">
                <a:spcBef>
                  <a:spcPct val="20000"/>
                </a:spcBef>
                <a:buChar char="•"/>
                <a:tabLst>
                  <a:tab pos="6548438" algn="l"/>
                </a:tabLst>
                <a:defRPr sz="2400">
                  <a:solidFill>
                    <a:schemeClr val="tx1"/>
                  </a:solidFill>
                  <a:latin typeface="Arial" charset="0"/>
                  <a:ea typeface="ＭＳ Ｐゴシック" charset="-128"/>
                  <a:cs typeface="ＭＳ Ｐゴシック" charset="-128"/>
                </a:defRPr>
              </a:lvl3pPr>
              <a:lvl4pPr marL="1600200" indent="-228600">
                <a:spcBef>
                  <a:spcPct val="20000"/>
                </a:spcBef>
                <a:buChar char="–"/>
                <a:tabLst>
                  <a:tab pos="6548438" algn="l"/>
                </a:tabLst>
                <a:defRPr sz="2000">
                  <a:solidFill>
                    <a:schemeClr val="tx1"/>
                  </a:solidFill>
                  <a:latin typeface="Arial" charset="0"/>
                  <a:ea typeface="ＭＳ Ｐゴシック" charset="-128"/>
                  <a:cs typeface="ＭＳ Ｐゴシック" charset="-128"/>
                </a:defRPr>
              </a:lvl4pPr>
              <a:lvl5pPr marL="2057400" indent="-228600">
                <a:spcBef>
                  <a:spcPct val="20000"/>
                </a:spcBef>
                <a:buChar char="»"/>
                <a:tabLst>
                  <a:tab pos="6548438" algn="l"/>
                </a:tabLst>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9pPr>
            </a:lstStyle>
            <a:p>
              <a:pPr eaLnBrk="1" hangingPunct="1">
                <a:buFontTx/>
                <a:buNone/>
              </a:pPr>
              <a:r>
                <a:rPr lang="zh-CN" altLang="en-US" sz="2400" dirty="0">
                  <a:solidFill>
                    <a:srgbClr val="336699"/>
                  </a:solidFill>
                  <a:latin typeface="Microsoft YaHei" charset="-122"/>
                  <a:ea typeface="Microsoft YaHei" charset="-122"/>
                  <a:cs typeface="Microsoft YaHei" charset="-122"/>
                </a:rPr>
                <a:t>互助性</a:t>
              </a:r>
              <a:endParaRPr lang="en-US" altLang="zh-CN" sz="2400" dirty="0">
                <a:solidFill>
                  <a:srgbClr val="336699"/>
                </a:solidFill>
                <a:latin typeface="Microsoft YaHei" charset="-122"/>
                <a:ea typeface="Microsoft YaHei" charset="-122"/>
                <a:cs typeface="Microsoft YaHei" charset="-122"/>
              </a:endParaRPr>
            </a:p>
            <a:p>
              <a:pPr eaLnBrk="1" hangingPunct="1">
                <a:buFontTx/>
                <a:buNone/>
              </a:pPr>
              <a:endParaRPr lang="fr-FR" altLang="fr-FR" sz="2400" dirty="0">
                <a:solidFill>
                  <a:srgbClr val="336699"/>
                </a:solidFill>
                <a:latin typeface="Microsoft YaHei" charset="-122"/>
                <a:ea typeface="Microsoft YaHei" charset="-122"/>
                <a:cs typeface="Microsoft YaHei" charset="-122"/>
              </a:endParaRPr>
            </a:p>
          </p:txBody>
        </p:sp>
        <p:sp>
          <p:nvSpPr>
            <p:cNvPr id="34829" name="Rectangle 11"/>
            <p:cNvSpPr>
              <a:spLocks noChangeArrowheads="1"/>
            </p:cNvSpPr>
            <p:nvPr/>
          </p:nvSpPr>
          <p:spPr bwMode="auto">
            <a:xfrm>
              <a:off x="2304" y="912"/>
              <a:ext cx="1584" cy="768"/>
            </a:xfrm>
            <a:prstGeom prst="rect">
              <a:avLst/>
            </a:prstGeom>
            <a:noFill/>
            <a:ln w="28575">
              <a:solidFill>
                <a:srgbClr val="6AA51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grpSp>
      <p:grpSp>
        <p:nvGrpSpPr>
          <p:cNvPr id="34822" name="Group 25"/>
          <p:cNvGrpSpPr>
            <a:grpSpLocks/>
          </p:cNvGrpSpPr>
          <p:nvPr/>
        </p:nvGrpSpPr>
        <p:grpSpPr bwMode="auto">
          <a:xfrm>
            <a:off x="369343" y="3604829"/>
            <a:ext cx="2530475" cy="1219200"/>
            <a:chOff x="2102" y="2256"/>
            <a:chExt cx="1594" cy="768"/>
          </a:xfrm>
        </p:grpSpPr>
        <p:sp>
          <p:nvSpPr>
            <p:cNvPr id="34826" name="Rectangle 23"/>
            <p:cNvSpPr>
              <a:spLocks noChangeArrowheads="1"/>
            </p:cNvSpPr>
            <p:nvPr/>
          </p:nvSpPr>
          <p:spPr bwMode="auto">
            <a:xfrm>
              <a:off x="2102" y="2483"/>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6548438" algn="l"/>
                </a:tabLst>
                <a:defRPr sz="3200">
                  <a:solidFill>
                    <a:schemeClr val="tx1"/>
                  </a:solidFill>
                  <a:latin typeface="Arial" charset="0"/>
                  <a:ea typeface="ＭＳ Ｐゴシック" charset="-128"/>
                  <a:cs typeface="ＭＳ Ｐゴシック" charset="-128"/>
                </a:defRPr>
              </a:lvl1pPr>
              <a:lvl2pPr marL="742950" indent="-285750">
                <a:spcBef>
                  <a:spcPct val="20000"/>
                </a:spcBef>
                <a:buChar char="–"/>
                <a:tabLst>
                  <a:tab pos="6548438" algn="l"/>
                </a:tabLst>
                <a:defRPr sz="2800">
                  <a:solidFill>
                    <a:schemeClr val="tx1"/>
                  </a:solidFill>
                  <a:latin typeface="Arial" charset="0"/>
                  <a:ea typeface="ＭＳ Ｐゴシック" charset="-128"/>
                  <a:cs typeface="ＭＳ Ｐゴシック" charset="-128"/>
                </a:defRPr>
              </a:lvl2pPr>
              <a:lvl3pPr marL="1143000" indent="-228600">
                <a:spcBef>
                  <a:spcPct val="20000"/>
                </a:spcBef>
                <a:buChar char="•"/>
                <a:tabLst>
                  <a:tab pos="6548438" algn="l"/>
                </a:tabLst>
                <a:defRPr sz="2400">
                  <a:solidFill>
                    <a:schemeClr val="tx1"/>
                  </a:solidFill>
                  <a:latin typeface="Arial" charset="0"/>
                  <a:ea typeface="ＭＳ Ｐゴシック" charset="-128"/>
                  <a:cs typeface="ＭＳ Ｐゴシック" charset="-128"/>
                </a:defRPr>
              </a:lvl3pPr>
              <a:lvl4pPr marL="1600200" indent="-228600">
                <a:spcBef>
                  <a:spcPct val="20000"/>
                </a:spcBef>
                <a:buChar char="–"/>
                <a:tabLst>
                  <a:tab pos="6548438" algn="l"/>
                </a:tabLst>
                <a:defRPr sz="2000">
                  <a:solidFill>
                    <a:schemeClr val="tx1"/>
                  </a:solidFill>
                  <a:latin typeface="Arial" charset="0"/>
                  <a:ea typeface="ＭＳ Ｐゴシック" charset="-128"/>
                  <a:cs typeface="ＭＳ Ｐゴシック" charset="-128"/>
                </a:defRPr>
              </a:lvl4pPr>
              <a:lvl5pPr marL="2057400" indent="-228600">
                <a:spcBef>
                  <a:spcPct val="20000"/>
                </a:spcBef>
                <a:buChar char="»"/>
                <a:tabLst>
                  <a:tab pos="6548438" algn="l"/>
                </a:tabLst>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tabLst>
                  <a:tab pos="6548438" algn="l"/>
                </a:tabLst>
                <a:defRPr sz="2000">
                  <a:solidFill>
                    <a:schemeClr val="tx1"/>
                  </a:solidFill>
                  <a:latin typeface="Arial" charset="0"/>
                  <a:ea typeface="ＭＳ Ｐゴシック" charset="-128"/>
                  <a:cs typeface="ＭＳ Ｐゴシック" charset="-128"/>
                </a:defRPr>
              </a:lvl9pPr>
            </a:lstStyle>
            <a:p>
              <a:pPr algn="ctr" eaLnBrk="1" hangingPunct="1">
                <a:buFontTx/>
                <a:buNone/>
              </a:pPr>
              <a:r>
                <a:rPr lang="zh-CN" altLang="fr-FR" sz="2400" dirty="0">
                  <a:solidFill>
                    <a:srgbClr val="336699"/>
                  </a:solidFill>
                  <a:latin typeface="Microsoft YaHei" charset="-122"/>
                  <a:ea typeface="Microsoft YaHei" charset="-122"/>
                  <a:cs typeface="Microsoft YaHei" charset="-122"/>
                </a:rPr>
                <a:t>非营利性</a:t>
              </a:r>
              <a:endParaRPr lang="fr-FR" altLang="fr-FR" sz="2400" dirty="0">
                <a:solidFill>
                  <a:srgbClr val="336699"/>
                </a:solidFill>
                <a:latin typeface="Microsoft YaHei" charset="-122"/>
                <a:ea typeface="Microsoft YaHei" charset="-122"/>
                <a:cs typeface="Microsoft YaHei" charset="-122"/>
              </a:endParaRPr>
            </a:p>
          </p:txBody>
        </p:sp>
        <p:sp>
          <p:nvSpPr>
            <p:cNvPr id="34827" name="Rectangle 24"/>
            <p:cNvSpPr>
              <a:spLocks noChangeArrowheads="1"/>
            </p:cNvSpPr>
            <p:nvPr/>
          </p:nvSpPr>
          <p:spPr bwMode="auto">
            <a:xfrm>
              <a:off x="2114" y="2256"/>
              <a:ext cx="1582" cy="768"/>
            </a:xfrm>
            <a:prstGeom prst="rect">
              <a:avLst/>
            </a:prstGeom>
            <a:noFill/>
            <a:ln w="28575">
              <a:solidFill>
                <a:srgbClr val="6AA51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ea typeface="ＭＳ Ｐゴシック" charset="-128"/>
                  <a:cs typeface="ＭＳ Ｐゴシック" charset="-128"/>
                </a:defRPr>
              </a:lvl1pPr>
              <a:lvl2pPr marL="742950" indent="-285750">
                <a:spcBef>
                  <a:spcPct val="20000"/>
                </a:spcBef>
                <a:buChar char="–"/>
                <a:defRPr sz="2800">
                  <a:solidFill>
                    <a:schemeClr val="tx1"/>
                  </a:solidFill>
                  <a:latin typeface="Arial" charset="0"/>
                  <a:ea typeface="ＭＳ Ｐゴシック" charset="-128"/>
                  <a:cs typeface="ＭＳ Ｐゴシック" charset="-128"/>
                </a:defRPr>
              </a:lvl2pPr>
              <a:lvl3pPr marL="1143000" indent="-228600">
                <a:spcBef>
                  <a:spcPct val="20000"/>
                </a:spcBef>
                <a:buChar char="•"/>
                <a:defRPr sz="2400">
                  <a:solidFill>
                    <a:schemeClr val="tx1"/>
                  </a:solidFill>
                  <a:latin typeface="Arial" charset="0"/>
                  <a:ea typeface="ＭＳ Ｐゴシック" charset="-128"/>
                  <a:cs typeface="ＭＳ Ｐゴシック" charset="-128"/>
                </a:defRPr>
              </a:lvl3pPr>
              <a:lvl4pPr marL="1600200" indent="-228600">
                <a:spcBef>
                  <a:spcPct val="20000"/>
                </a:spcBef>
                <a:buChar char="–"/>
                <a:defRPr sz="2000">
                  <a:solidFill>
                    <a:schemeClr val="tx1"/>
                  </a:solidFill>
                  <a:latin typeface="Arial" charset="0"/>
                  <a:ea typeface="ＭＳ Ｐゴシック" charset="-128"/>
                  <a:cs typeface="ＭＳ Ｐゴシック" charset="-128"/>
                </a:defRPr>
              </a:lvl4pPr>
              <a:lvl5pPr marL="2057400" indent="-228600">
                <a:spcBef>
                  <a:spcPct val="20000"/>
                </a:spcBef>
                <a:buChar char="»"/>
                <a:defRPr sz="2000">
                  <a:solidFill>
                    <a:schemeClr val="tx1"/>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ＭＳ Ｐゴシック" charset="-128"/>
                </a:defRPr>
              </a:lvl9pPr>
            </a:lstStyle>
            <a:p>
              <a:pPr eaLnBrk="1" hangingPunct="1">
                <a:spcBef>
                  <a:spcPct val="0"/>
                </a:spcBef>
                <a:buFontTx/>
                <a:buNone/>
              </a:pPr>
              <a:endParaRPr lang="fr-FR" altLang="fr-FR" sz="1000">
                <a:latin typeface="Microsoft YaHei" charset="-122"/>
                <a:ea typeface="Microsoft YaHei" charset="-122"/>
                <a:cs typeface="Microsoft YaHei" charset="-122"/>
              </a:endParaRPr>
            </a:p>
          </p:txBody>
        </p:sp>
      </p:grpSp>
      <p:sp>
        <p:nvSpPr>
          <p:cNvPr id="34823" name="Line 27"/>
          <p:cNvSpPr>
            <a:spLocks noChangeShapeType="1"/>
          </p:cNvSpPr>
          <p:nvPr/>
        </p:nvSpPr>
        <p:spPr bwMode="auto">
          <a:xfrm flipH="1">
            <a:off x="1394533" y="2137979"/>
            <a:ext cx="2667000" cy="12954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icrosoft YaHei" charset="-122"/>
              <a:ea typeface="Microsoft YaHei" charset="-122"/>
              <a:cs typeface="Microsoft YaHei" charset="-122"/>
            </a:endParaRPr>
          </a:p>
        </p:txBody>
      </p:sp>
      <p:sp>
        <p:nvSpPr>
          <p:cNvPr id="34824" name="Line 28"/>
          <p:cNvSpPr>
            <a:spLocks noChangeShapeType="1"/>
          </p:cNvSpPr>
          <p:nvPr/>
        </p:nvSpPr>
        <p:spPr bwMode="auto">
          <a:xfrm>
            <a:off x="5198673" y="2174492"/>
            <a:ext cx="2709622" cy="12954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icrosoft YaHei" charset="-122"/>
              <a:ea typeface="Microsoft YaHei" charset="-122"/>
              <a:cs typeface="Microsoft YaHei" charset="-122"/>
            </a:endParaRPr>
          </a:p>
        </p:txBody>
      </p:sp>
      <p:sp>
        <p:nvSpPr>
          <p:cNvPr id="34825" name="Line 29"/>
          <p:cNvSpPr>
            <a:spLocks noChangeShapeType="1"/>
          </p:cNvSpPr>
          <p:nvPr/>
        </p:nvSpPr>
        <p:spPr bwMode="auto">
          <a:xfrm flipH="1">
            <a:off x="4618673" y="2067289"/>
            <a:ext cx="0" cy="13716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icrosoft YaHei" charset="-122"/>
              <a:ea typeface="Microsoft YaHei" charset="-122"/>
              <a:cs typeface="Microsoft YaHei" charset="-122"/>
            </a:endParaRPr>
          </a:p>
        </p:txBody>
      </p:sp>
      <p:sp>
        <p:nvSpPr>
          <p:cNvPr id="16" name="矩形 3"/>
          <p:cNvSpPr>
            <a:spLocks noChangeArrowheads="1"/>
          </p:cNvSpPr>
          <p:nvPr/>
        </p:nvSpPr>
        <p:spPr bwMode="auto">
          <a:xfrm>
            <a:off x="1024564" y="1355788"/>
            <a:ext cx="7188217" cy="761107"/>
          </a:xfrm>
          <a:prstGeom prst="rect">
            <a:avLst/>
          </a:prstGeom>
          <a:noFill/>
          <a:ln>
            <a:noFill/>
          </a:ln>
          <a:extLst/>
        </p:spPr>
        <p:txBody>
          <a:bodyPr/>
          <a:lstStyle>
            <a:lvl1pPr>
              <a:defRPr sz="4200">
                <a:solidFill>
                  <a:srgbClr val="FFFFFF"/>
                </a:solidFill>
                <a:latin typeface="GillSans" charset="0"/>
                <a:ea typeface="ヒラギノ角ゴ ProN W3" charset="-128"/>
                <a:cs typeface="ヒラギノ角ゴ ProN W3" charset="-128"/>
                <a:sym typeface="GillSans" charset="0"/>
              </a:defRPr>
            </a:lvl1pPr>
            <a:lvl2pPr marL="742950" indent="-285750">
              <a:defRPr sz="4200">
                <a:solidFill>
                  <a:srgbClr val="FFFFFF"/>
                </a:solidFill>
                <a:latin typeface="GillSans" charset="0"/>
                <a:ea typeface="ヒラギノ角ゴ ProN W3" charset="-128"/>
                <a:cs typeface="ヒラギノ角ゴ ProN W3" charset="-128"/>
                <a:sym typeface="GillSans" charset="0"/>
              </a:defRPr>
            </a:lvl2pPr>
            <a:lvl3pPr marL="1143000" indent="-228600">
              <a:defRPr sz="4200">
                <a:solidFill>
                  <a:srgbClr val="FFFFFF"/>
                </a:solidFill>
                <a:latin typeface="GillSans" charset="0"/>
                <a:ea typeface="ヒラギノ角ゴ ProN W3" charset="-128"/>
                <a:cs typeface="ヒラギノ角ゴ ProN W3" charset="-128"/>
                <a:sym typeface="GillSans" charset="0"/>
              </a:defRPr>
            </a:lvl3pPr>
            <a:lvl4pPr marL="1600200" indent="-228600">
              <a:defRPr sz="4200">
                <a:solidFill>
                  <a:srgbClr val="FFFFFF"/>
                </a:solidFill>
                <a:latin typeface="GillSans" charset="0"/>
                <a:ea typeface="ヒラギノ角ゴ ProN W3" charset="-128"/>
                <a:cs typeface="ヒラギノ角ゴ ProN W3" charset="-128"/>
                <a:sym typeface="GillSans" charset="0"/>
              </a:defRPr>
            </a:lvl4pPr>
            <a:lvl5pPr marL="2057400" indent="-228600">
              <a:defRPr sz="4200">
                <a:solidFill>
                  <a:srgbClr val="FFFFFF"/>
                </a:solidFill>
                <a:latin typeface="GillSans" charset="0"/>
                <a:ea typeface="ヒラギノ角ゴ ProN W3" charset="-128"/>
                <a:cs typeface="ヒラギノ角ゴ ProN W3" charset="-128"/>
                <a:sym typeface="GillSans" charset="0"/>
              </a:defRPr>
            </a:lvl5pPr>
            <a:lvl6pPr marL="25146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6pPr>
            <a:lvl7pPr marL="29718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7pPr>
            <a:lvl8pPr marL="34290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8pPr>
            <a:lvl9pPr marL="38862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9pPr>
          </a:lstStyle>
          <a:p>
            <a:pPr algn="ctr"/>
            <a:r>
              <a:rPr lang="zh-CN" altLang="en-US" sz="2800" dirty="0">
                <a:solidFill>
                  <a:srgbClr val="002060"/>
                </a:solidFill>
                <a:latin typeface="Microsoft YaHei" charset="-122"/>
                <a:ea typeface="Microsoft YaHei" charset="-122"/>
                <a:cs typeface="Microsoft YaHei" charset="-122"/>
              </a:rPr>
              <a:t>秉承相互保险的三大原则</a:t>
            </a:r>
          </a:p>
          <a:p>
            <a:pPr algn="ctr"/>
            <a:r>
              <a:rPr lang="zh-CN" altLang="fr-FR" sz="2800" dirty="0">
                <a:solidFill>
                  <a:srgbClr val="002060"/>
                </a:solidFill>
                <a:latin typeface="Microsoft YaHei" charset="-122"/>
                <a:ea typeface="Microsoft YaHei" charset="-122"/>
                <a:cs typeface="Microsoft YaHei" charset="-122"/>
              </a:rPr>
              <a:t>  </a:t>
            </a:r>
            <a:endParaRPr lang="fr-CA" altLang="fr-FR" sz="2800" dirty="0">
              <a:solidFill>
                <a:srgbClr val="002060"/>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46508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752600" y="1752600"/>
            <a:ext cx="5627225" cy="1378942"/>
          </a:xfrm>
        </p:spPr>
        <p:txBody>
          <a:bodyPr/>
          <a:lstStyle/>
          <a:p>
            <a:pPr marL="0" indent="0" eaLnBrk="1" hangingPunct="1">
              <a:lnSpc>
                <a:spcPct val="150000"/>
              </a:lnSpc>
              <a:spcBef>
                <a:spcPts val="0"/>
              </a:spcBef>
              <a:buFontTx/>
              <a:buNone/>
              <a:tabLst>
                <a:tab pos="6548438" algn="l"/>
              </a:tabLst>
            </a:pPr>
            <a:r>
              <a:rPr lang="zh-CN" altLang="en-US" sz="2000" dirty="0">
                <a:latin typeface="Microsoft YaHei" charset="-122"/>
                <a:ea typeface="Microsoft YaHei" charset="-122"/>
                <a:cs typeface="Microsoft YaHei" charset="-122"/>
              </a:rPr>
              <a:t>会员 </a:t>
            </a:r>
            <a:r>
              <a:rPr lang="en-US" sz="2000" dirty="0">
                <a:latin typeface="Microsoft YaHei" charset="-122"/>
                <a:ea typeface="Microsoft YaHei" charset="-122"/>
                <a:cs typeface="Microsoft YaHei" charset="-122"/>
              </a:rPr>
              <a:t>≠</a:t>
            </a:r>
            <a:r>
              <a:rPr lang="zh-CN" altLang="en-US" sz="2000" dirty="0">
                <a:latin typeface="Microsoft YaHei" charset="-122"/>
                <a:ea typeface="Microsoft YaHei" charset="-122"/>
                <a:cs typeface="Microsoft YaHei" charset="-122"/>
              </a:rPr>
              <a:t> 客户</a:t>
            </a:r>
            <a:endParaRPr lang="en-US" altLang="zh-CN" sz="2000" dirty="0">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600" dirty="0">
                <a:solidFill>
                  <a:srgbClr val="002060"/>
                </a:solidFill>
                <a:latin typeface="Microsoft YaHei" charset="-122"/>
                <a:ea typeface="Microsoft YaHei" charset="-122"/>
                <a:cs typeface="Microsoft YaHei" charset="-122"/>
              </a:rPr>
              <a:t>     </a:t>
            </a:r>
            <a:r>
              <a:rPr lang="en-US" altLang="zh-CN" sz="1600" dirty="0">
                <a:solidFill>
                  <a:srgbClr val="002060"/>
                </a:solidFill>
                <a:latin typeface="Microsoft YaHei" charset="-122"/>
                <a:ea typeface="Microsoft YaHei" charset="-122"/>
                <a:cs typeface="Microsoft YaHei" charset="-122"/>
              </a:rPr>
              <a:t>-</a:t>
            </a:r>
            <a:r>
              <a:rPr lang="zh-CN" altLang="en-US" sz="1600" dirty="0">
                <a:solidFill>
                  <a:srgbClr val="002060"/>
                </a:solidFill>
                <a:latin typeface="Microsoft YaHei" charset="-122"/>
                <a:ea typeface="Microsoft YaHei" charset="-122"/>
                <a:cs typeface="Microsoft YaHei" charset="-122"/>
              </a:rPr>
              <a:t> 参保会员是机构所有者</a:t>
            </a:r>
            <a:endParaRPr lang="fr-FR" altLang="fr-FR" sz="1600" dirty="0">
              <a:solidFill>
                <a:srgbClr val="002060"/>
              </a:solidFill>
              <a:latin typeface="Microsoft YaHei" charset="-122"/>
              <a:ea typeface="Microsoft YaHei" charset="-122"/>
              <a:cs typeface="Microsoft YaHei" charset="-122"/>
            </a:endParaRPr>
          </a:p>
          <a:p>
            <a:pPr marL="0" lvl="1" indent="0" eaLnBrk="1" hangingPunct="1">
              <a:lnSpc>
                <a:spcPct val="150000"/>
              </a:lnSpc>
              <a:spcBef>
                <a:spcPts val="0"/>
              </a:spcBef>
              <a:buNone/>
              <a:tabLst>
                <a:tab pos="6548438" algn="l"/>
              </a:tabLst>
            </a:pPr>
            <a:r>
              <a:rPr lang="zh-CN" altLang="en-US" sz="1600" dirty="0">
                <a:solidFill>
                  <a:srgbClr val="002060"/>
                </a:solidFill>
                <a:latin typeface="Microsoft YaHei" charset="-122"/>
                <a:ea typeface="Microsoft YaHei" charset="-122"/>
                <a:cs typeface="Microsoft YaHei" charset="-122"/>
              </a:rPr>
              <a:t>     </a:t>
            </a:r>
            <a:r>
              <a:rPr lang="en-US" altLang="zh-CN" sz="1600" dirty="0">
                <a:solidFill>
                  <a:srgbClr val="002060"/>
                </a:solidFill>
                <a:latin typeface="Microsoft YaHei" charset="-122"/>
                <a:ea typeface="Microsoft YaHei" charset="-122"/>
                <a:cs typeface="Microsoft YaHei" charset="-122"/>
              </a:rPr>
              <a:t>-</a:t>
            </a:r>
            <a:r>
              <a:rPr lang="zh-CN" altLang="en-US" sz="1600" dirty="0">
                <a:solidFill>
                  <a:srgbClr val="002060"/>
                </a:solidFill>
                <a:latin typeface="Microsoft YaHei" charset="-122"/>
                <a:ea typeface="Microsoft YaHei" charset="-122"/>
                <a:cs typeface="Microsoft YaHei" charset="-122"/>
              </a:rPr>
              <a:t> 会员共同分担风险，形成一个互助团体</a:t>
            </a:r>
            <a:endParaRPr lang="fr-FR" altLang="fr-FR" sz="1800" dirty="0">
              <a:latin typeface="Microsoft YaHei" charset="-122"/>
              <a:ea typeface="Microsoft YaHei" charset="-122"/>
              <a:cs typeface="Microsoft YaHei" charset="-122"/>
            </a:endParaRPr>
          </a:p>
          <a:p>
            <a:pPr eaLnBrk="1" hangingPunct="1">
              <a:lnSpc>
                <a:spcPct val="80000"/>
              </a:lnSpc>
              <a:buFontTx/>
              <a:buNone/>
              <a:tabLst>
                <a:tab pos="6548438" algn="l"/>
              </a:tabLst>
            </a:pPr>
            <a:endParaRPr lang="fr-FR" altLang="fr-FR" sz="1800" dirty="0">
              <a:latin typeface="Microsoft YaHei" charset="-122"/>
              <a:ea typeface="Microsoft YaHei" charset="-122"/>
              <a:cs typeface="Microsoft YaHei" charset="-122"/>
            </a:endParaRPr>
          </a:p>
          <a:p>
            <a:pPr eaLnBrk="1" hangingPunct="1">
              <a:lnSpc>
                <a:spcPct val="80000"/>
              </a:lnSpc>
              <a:buFontTx/>
              <a:buNone/>
              <a:tabLst>
                <a:tab pos="6548438" algn="l"/>
              </a:tabLst>
            </a:pPr>
            <a:endParaRPr lang="fr-FR" altLang="fr-FR" sz="1800" dirty="0">
              <a:latin typeface="Microsoft YaHei" charset="-122"/>
              <a:ea typeface="Microsoft YaHei" charset="-122"/>
              <a:cs typeface="Microsoft YaHei" charset="-122"/>
            </a:endParaRPr>
          </a:p>
          <a:p>
            <a:pPr eaLnBrk="1" hangingPunct="1">
              <a:lnSpc>
                <a:spcPct val="80000"/>
              </a:lnSpc>
              <a:buFontTx/>
              <a:buNone/>
              <a:tabLst>
                <a:tab pos="6548438" algn="l"/>
              </a:tabLst>
            </a:pPr>
            <a:endParaRPr lang="fr-FR" altLang="fr-FR" sz="1800" dirty="0">
              <a:latin typeface="Microsoft YaHei" charset="-122"/>
              <a:ea typeface="Microsoft YaHei" charset="-122"/>
              <a:cs typeface="Microsoft YaHei" charset="-122"/>
            </a:endParaRPr>
          </a:p>
          <a:p>
            <a:pPr eaLnBrk="1" hangingPunct="1">
              <a:lnSpc>
                <a:spcPct val="80000"/>
              </a:lnSpc>
              <a:buFontTx/>
              <a:buNone/>
              <a:tabLst>
                <a:tab pos="6548438" algn="l"/>
              </a:tabLst>
            </a:pPr>
            <a:endParaRPr lang="fr-FR" altLang="fr-FR" sz="1800" dirty="0">
              <a:latin typeface="Microsoft YaHei" charset="-122"/>
              <a:ea typeface="Microsoft YaHei" charset="-122"/>
              <a:cs typeface="Microsoft YaHei" charset="-122"/>
            </a:endParaRPr>
          </a:p>
          <a:p>
            <a:pPr eaLnBrk="1" hangingPunct="1">
              <a:lnSpc>
                <a:spcPct val="80000"/>
              </a:lnSpc>
              <a:buFontTx/>
              <a:buNone/>
              <a:tabLst>
                <a:tab pos="6548438" algn="l"/>
              </a:tabLst>
            </a:pPr>
            <a:endParaRPr lang="fr-FR" altLang="fr-FR" sz="1400" dirty="0">
              <a:latin typeface="Microsoft YaHei" charset="-122"/>
              <a:ea typeface="Microsoft YaHei" charset="-122"/>
              <a:cs typeface="Microsoft YaHei" charset="-122"/>
            </a:endParaRPr>
          </a:p>
          <a:p>
            <a:pPr algn="ctr" eaLnBrk="1" hangingPunct="1">
              <a:spcBef>
                <a:spcPct val="0"/>
              </a:spcBef>
              <a:buFontTx/>
              <a:buNone/>
              <a:tabLst>
                <a:tab pos="6548438" algn="l"/>
              </a:tabLst>
            </a:pPr>
            <a:endParaRPr lang="fr-FR" altLang="fr-FR" sz="1800" dirty="0">
              <a:latin typeface="Microsoft YaHei" charset="-122"/>
              <a:ea typeface="Microsoft YaHei" charset="-122"/>
              <a:cs typeface="Microsoft YaHei" charset="-122"/>
            </a:endParaRPr>
          </a:p>
        </p:txBody>
      </p:sp>
      <p:sp>
        <p:nvSpPr>
          <p:cNvPr id="5" name="TextBox 4"/>
          <p:cNvSpPr txBox="1"/>
          <p:nvPr/>
        </p:nvSpPr>
        <p:spPr>
          <a:xfrm>
            <a:off x="1752600" y="3131542"/>
            <a:ext cx="7557642" cy="1132618"/>
          </a:xfrm>
          <a:prstGeom prst="rect">
            <a:avLst/>
          </a:prstGeom>
          <a:noFill/>
        </p:spPr>
        <p:txBody>
          <a:bodyPr wrap="square" rtlCol="0">
            <a:spAutoFit/>
          </a:bodyPr>
          <a:lstStyle/>
          <a:p>
            <a:pPr eaLnBrk="1" hangingPunct="1">
              <a:lnSpc>
                <a:spcPct val="130000"/>
              </a:lnSpc>
              <a:spcBef>
                <a:spcPts val="0"/>
              </a:spcBef>
              <a:tabLst>
                <a:tab pos="6548438" algn="l"/>
              </a:tabLst>
            </a:pPr>
            <a:r>
              <a:rPr lang="zh-CN" altLang="en-US" sz="2000" dirty="0">
                <a:latin typeface="Microsoft YaHei" charset="-122"/>
                <a:ea typeface="Microsoft YaHei" charset="-122"/>
                <a:cs typeface="Microsoft YaHei" charset="-122"/>
              </a:rPr>
              <a:t>盈利 </a:t>
            </a:r>
            <a:r>
              <a:rPr lang="en-US" sz="2000" dirty="0">
                <a:latin typeface="Microsoft YaHei" charset="-122"/>
                <a:ea typeface="Microsoft YaHei" charset="-122"/>
                <a:cs typeface="Microsoft YaHei" charset="-122"/>
              </a:rPr>
              <a:t>≠</a:t>
            </a:r>
            <a:r>
              <a:rPr lang="zh-CN" altLang="en-US" sz="2000" dirty="0">
                <a:latin typeface="Microsoft YaHei" charset="-122"/>
                <a:ea typeface="Microsoft YaHei" charset="-122"/>
                <a:cs typeface="Microsoft YaHei" charset="-122"/>
              </a:rPr>
              <a:t> 营利</a:t>
            </a:r>
            <a:endParaRPr lang="en-US" altLang="zh-CN" sz="2000" dirty="0">
              <a:latin typeface="Microsoft YaHei" charset="-122"/>
              <a:ea typeface="Microsoft YaHei" charset="-122"/>
              <a:cs typeface="Microsoft YaHei" charset="-122"/>
            </a:endParaRPr>
          </a:p>
          <a:p>
            <a:pPr eaLnBrk="1" hangingPunct="1">
              <a:lnSpc>
                <a:spcPct val="130000"/>
              </a:lnSpc>
              <a:spcBef>
                <a:spcPts val="0"/>
              </a:spcBef>
              <a:tabLst>
                <a:tab pos="6548438" algn="l"/>
              </a:tabLst>
            </a:pPr>
            <a:r>
              <a:rPr lang="zh-CN" altLang="en-US" sz="1600" dirty="0">
                <a:latin typeface="Microsoft YaHei" charset="-122"/>
                <a:ea typeface="Microsoft YaHei" charset="-122"/>
                <a:cs typeface="Microsoft YaHei" charset="-122"/>
              </a:rPr>
              <a:t>      </a:t>
            </a:r>
            <a:r>
              <a:rPr lang="en-US" altLang="zh-CN" sz="1600" dirty="0">
                <a:solidFill>
                  <a:srgbClr val="002060"/>
                </a:solidFill>
                <a:latin typeface="Microsoft YaHei" charset="-122"/>
                <a:ea typeface="Microsoft YaHei" charset="-122"/>
                <a:cs typeface="Microsoft YaHei" charset="-122"/>
              </a:rPr>
              <a:t>-</a:t>
            </a:r>
            <a:r>
              <a:rPr lang="zh-CN" altLang="en-US" sz="1600" dirty="0">
                <a:solidFill>
                  <a:srgbClr val="002060"/>
                </a:solidFill>
                <a:latin typeface="Microsoft YaHei" charset="-122"/>
                <a:ea typeface="Microsoft YaHei" charset="-122"/>
                <a:cs typeface="Microsoft YaHei" charset="-122"/>
              </a:rPr>
              <a:t> </a:t>
            </a:r>
            <a:r>
              <a:rPr lang="zh-CN" altLang="fr-FR" sz="1600" dirty="0">
                <a:solidFill>
                  <a:srgbClr val="002060"/>
                </a:solidFill>
                <a:latin typeface="Microsoft YaHei" charset="-122"/>
                <a:ea typeface="Microsoft YaHei" charset="-122"/>
                <a:cs typeface="Microsoft YaHei" charset="-122"/>
              </a:rPr>
              <a:t>不以追求商业利润为经营目标</a:t>
            </a:r>
            <a:endParaRPr lang="en-US" altLang="zh-CN" sz="1600" dirty="0">
              <a:solidFill>
                <a:srgbClr val="002060"/>
              </a:solidFill>
              <a:latin typeface="Microsoft YaHei" charset="-122"/>
              <a:ea typeface="Microsoft YaHei" charset="-122"/>
              <a:cs typeface="Microsoft YaHei" charset="-122"/>
            </a:endParaRPr>
          </a:p>
          <a:p>
            <a:pPr eaLnBrk="1" hangingPunct="1">
              <a:lnSpc>
                <a:spcPct val="130000"/>
              </a:lnSpc>
              <a:spcBef>
                <a:spcPts val="0"/>
              </a:spcBef>
              <a:tabLst>
                <a:tab pos="6548438" algn="l"/>
              </a:tabLst>
            </a:pPr>
            <a:r>
              <a:rPr lang="zh-CN" altLang="en-US" sz="1600" dirty="0">
                <a:solidFill>
                  <a:srgbClr val="002060"/>
                </a:solidFill>
                <a:latin typeface="Microsoft YaHei" charset="-122"/>
                <a:ea typeface="Microsoft YaHei" charset="-122"/>
                <a:cs typeface="Microsoft YaHei" charset="-122"/>
              </a:rPr>
              <a:t>      </a:t>
            </a:r>
            <a:r>
              <a:rPr lang="en-US" altLang="zh-CN" sz="1600" dirty="0">
                <a:solidFill>
                  <a:srgbClr val="002060"/>
                </a:solidFill>
                <a:latin typeface="Microsoft YaHei" charset="-122"/>
                <a:ea typeface="Microsoft YaHei" charset="-122"/>
                <a:cs typeface="Microsoft YaHei" charset="-122"/>
              </a:rPr>
              <a:t>-</a:t>
            </a:r>
            <a:r>
              <a:rPr lang="zh-CN" altLang="en-US" sz="1600" dirty="0">
                <a:solidFill>
                  <a:srgbClr val="002060"/>
                </a:solidFill>
                <a:latin typeface="Microsoft YaHei" charset="-122"/>
                <a:ea typeface="Microsoft YaHei" charset="-122"/>
                <a:cs typeface="Microsoft YaHei" charset="-122"/>
              </a:rPr>
              <a:t> 机构管理目标： </a:t>
            </a:r>
            <a:r>
              <a:rPr lang="zh-CN" altLang="fr-FR" sz="1600" dirty="0">
                <a:solidFill>
                  <a:srgbClr val="002060"/>
                </a:solidFill>
                <a:latin typeface="Microsoft YaHei" charset="-122"/>
                <a:ea typeface="Microsoft YaHei" charset="-122"/>
                <a:cs typeface="Microsoft YaHei" charset="-122"/>
              </a:rPr>
              <a:t>机构的</a:t>
            </a:r>
            <a:r>
              <a:rPr lang="zh-CN" altLang="en-US" sz="1600" dirty="0">
                <a:solidFill>
                  <a:srgbClr val="002060"/>
                </a:solidFill>
                <a:latin typeface="Microsoft YaHei" charset="-122"/>
                <a:ea typeface="Microsoft YaHei" charset="-122"/>
                <a:cs typeface="Microsoft YaHei" charset="-122"/>
              </a:rPr>
              <a:t>长期</a:t>
            </a:r>
            <a:r>
              <a:rPr lang="zh-CN" altLang="fr-FR" sz="1600" dirty="0">
                <a:solidFill>
                  <a:srgbClr val="002060"/>
                </a:solidFill>
                <a:latin typeface="Microsoft YaHei" charset="-122"/>
                <a:ea typeface="Microsoft YaHei" charset="-122"/>
                <a:cs typeface="Microsoft YaHei" charset="-122"/>
              </a:rPr>
              <a:t>财政平衡</a:t>
            </a:r>
            <a:r>
              <a:rPr lang="zh-CN" altLang="en-US" sz="1600" dirty="0">
                <a:solidFill>
                  <a:srgbClr val="002060"/>
                </a:solidFill>
                <a:latin typeface="Microsoft YaHei" charset="-122"/>
                <a:ea typeface="Microsoft YaHei" charset="-122"/>
                <a:cs typeface="Microsoft YaHei" charset="-122"/>
              </a:rPr>
              <a:t>、</a:t>
            </a:r>
            <a:r>
              <a:rPr lang="zh-CN" altLang="fr-FR" sz="1600" dirty="0">
                <a:solidFill>
                  <a:srgbClr val="002060"/>
                </a:solidFill>
                <a:latin typeface="Microsoft YaHei" charset="-122"/>
                <a:ea typeface="Microsoft YaHei" charset="-122"/>
                <a:cs typeface="Microsoft YaHei" charset="-122"/>
              </a:rPr>
              <a:t>保障成员利益</a:t>
            </a:r>
            <a:endParaRPr lang="en-US" altLang="zh-CN" sz="1600" dirty="0">
              <a:solidFill>
                <a:srgbClr val="002060"/>
              </a:solidFill>
              <a:latin typeface="Microsoft YaHei" charset="-122"/>
              <a:ea typeface="Microsoft YaHei" charset="-122"/>
              <a:cs typeface="Microsoft YaHei" charset="-122"/>
            </a:endParaRPr>
          </a:p>
        </p:txBody>
      </p:sp>
      <p:sp>
        <p:nvSpPr>
          <p:cNvPr id="6" name="矩形 3"/>
          <p:cNvSpPr>
            <a:spLocks noChangeArrowheads="1"/>
          </p:cNvSpPr>
          <p:nvPr/>
        </p:nvSpPr>
        <p:spPr bwMode="auto">
          <a:xfrm>
            <a:off x="972103" y="762000"/>
            <a:ext cx="7188217" cy="761107"/>
          </a:xfrm>
          <a:prstGeom prst="rect">
            <a:avLst/>
          </a:prstGeom>
          <a:noFill/>
          <a:ln>
            <a:noFill/>
          </a:ln>
          <a:extLst/>
        </p:spPr>
        <p:txBody>
          <a:bodyPr/>
          <a:lstStyle>
            <a:lvl1pPr>
              <a:defRPr sz="4200">
                <a:solidFill>
                  <a:srgbClr val="FFFFFF"/>
                </a:solidFill>
                <a:latin typeface="GillSans" charset="0"/>
                <a:ea typeface="ヒラギノ角ゴ ProN W3" charset="-128"/>
                <a:cs typeface="ヒラギノ角ゴ ProN W3" charset="-128"/>
                <a:sym typeface="GillSans" charset="0"/>
              </a:defRPr>
            </a:lvl1pPr>
            <a:lvl2pPr marL="742950" indent="-285750">
              <a:defRPr sz="4200">
                <a:solidFill>
                  <a:srgbClr val="FFFFFF"/>
                </a:solidFill>
                <a:latin typeface="GillSans" charset="0"/>
                <a:ea typeface="ヒラギノ角ゴ ProN W3" charset="-128"/>
                <a:cs typeface="ヒラギノ角ゴ ProN W3" charset="-128"/>
                <a:sym typeface="GillSans" charset="0"/>
              </a:defRPr>
            </a:lvl2pPr>
            <a:lvl3pPr marL="1143000" indent="-228600">
              <a:defRPr sz="4200">
                <a:solidFill>
                  <a:srgbClr val="FFFFFF"/>
                </a:solidFill>
                <a:latin typeface="GillSans" charset="0"/>
                <a:ea typeface="ヒラギノ角ゴ ProN W3" charset="-128"/>
                <a:cs typeface="ヒラギノ角ゴ ProN W3" charset="-128"/>
                <a:sym typeface="GillSans" charset="0"/>
              </a:defRPr>
            </a:lvl3pPr>
            <a:lvl4pPr marL="1600200" indent="-228600">
              <a:defRPr sz="4200">
                <a:solidFill>
                  <a:srgbClr val="FFFFFF"/>
                </a:solidFill>
                <a:latin typeface="GillSans" charset="0"/>
                <a:ea typeface="ヒラギノ角ゴ ProN W3" charset="-128"/>
                <a:cs typeface="ヒラギノ角ゴ ProN W3" charset="-128"/>
                <a:sym typeface="GillSans" charset="0"/>
              </a:defRPr>
            </a:lvl4pPr>
            <a:lvl5pPr marL="2057400" indent="-228600">
              <a:defRPr sz="4200">
                <a:solidFill>
                  <a:srgbClr val="FFFFFF"/>
                </a:solidFill>
                <a:latin typeface="GillSans" charset="0"/>
                <a:ea typeface="ヒラギノ角ゴ ProN W3" charset="-128"/>
                <a:cs typeface="ヒラギノ角ゴ ProN W3" charset="-128"/>
                <a:sym typeface="GillSans" charset="0"/>
              </a:defRPr>
            </a:lvl5pPr>
            <a:lvl6pPr marL="25146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6pPr>
            <a:lvl7pPr marL="29718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7pPr>
            <a:lvl8pPr marL="34290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8pPr>
            <a:lvl9pPr marL="38862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9pPr>
          </a:lstStyle>
          <a:p>
            <a:pPr algn="ctr"/>
            <a:r>
              <a:rPr lang="zh-CN" altLang="en-US" sz="2800" dirty="0">
                <a:solidFill>
                  <a:srgbClr val="002060"/>
                </a:solidFill>
                <a:latin typeface="Microsoft YaHei" charset="-122"/>
                <a:ea typeface="Microsoft YaHei" charset="-122"/>
                <a:cs typeface="Microsoft YaHei" charset="-122"/>
              </a:rPr>
              <a:t>发挥相互保险的特点和优势</a:t>
            </a:r>
          </a:p>
          <a:p>
            <a:pPr algn="ctr"/>
            <a:r>
              <a:rPr lang="zh-CN" altLang="fr-FR" sz="2800" dirty="0">
                <a:solidFill>
                  <a:srgbClr val="002060"/>
                </a:solidFill>
                <a:latin typeface="Microsoft YaHei" charset="-122"/>
                <a:ea typeface="Microsoft YaHei" charset="-122"/>
                <a:cs typeface="Microsoft YaHei" charset="-122"/>
              </a:rPr>
              <a:t>  </a:t>
            </a:r>
            <a:endParaRPr lang="fr-CA" altLang="fr-FR" sz="2800" dirty="0">
              <a:solidFill>
                <a:srgbClr val="002060"/>
              </a:solidFill>
              <a:latin typeface="Microsoft YaHei" charset="-122"/>
              <a:ea typeface="Microsoft YaHei" charset="-122"/>
              <a:cs typeface="Microsoft YaHei" charset="-122"/>
            </a:endParaRPr>
          </a:p>
        </p:txBody>
      </p:sp>
      <p:sp>
        <p:nvSpPr>
          <p:cNvPr id="7" name="TextBox 6"/>
          <p:cNvSpPr txBox="1"/>
          <p:nvPr/>
        </p:nvSpPr>
        <p:spPr>
          <a:xfrm>
            <a:off x="1752600" y="4350742"/>
            <a:ext cx="7557642" cy="1132618"/>
          </a:xfrm>
          <a:prstGeom prst="rect">
            <a:avLst/>
          </a:prstGeom>
          <a:noFill/>
        </p:spPr>
        <p:txBody>
          <a:bodyPr wrap="square" rtlCol="0">
            <a:spAutoFit/>
          </a:bodyPr>
          <a:lstStyle/>
          <a:p>
            <a:pPr eaLnBrk="1" hangingPunct="1">
              <a:lnSpc>
                <a:spcPct val="130000"/>
              </a:lnSpc>
              <a:spcBef>
                <a:spcPts val="0"/>
              </a:spcBef>
              <a:tabLst>
                <a:tab pos="6548438" algn="l"/>
              </a:tabLst>
            </a:pPr>
            <a:r>
              <a:rPr lang="zh-CN" altLang="en-US" sz="2000" dirty="0">
                <a:latin typeface="Microsoft YaHei" charset="-122"/>
                <a:ea typeface="Microsoft YaHei" charset="-122"/>
                <a:cs typeface="Microsoft YaHei" charset="-122"/>
              </a:rPr>
              <a:t>长期 </a:t>
            </a:r>
            <a:r>
              <a:rPr lang="en-US" sz="2000" dirty="0">
                <a:latin typeface="Microsoft YaHei" charset="-122"/>
                <a:ea typeface="Microsoft YaHei" charset="-122"/>
                <a:cs typeface="Microsoft YaHei" charset="-122"/>
              </a:rPr>
              <a:t>≠</a:t>
            </a:r>
            <a:r>
              <a:rPr lang="zh-CN" altLang="en-US" sz="2000" dirty="0">
                <a:latin typeface="Microsoft YaHei" charset="-122"/>
                <a:ea typeface="Microsoft YaHei" charset="-122"/>
                <a:cs typeface="Microsoft YaHei" charset="-122"/>
              </a:rPr>
              <a:t> 短期</a:t>
            </a:r>
            <a:endParaRPr lang="en-US" altLang="zh-CN" sz="2000" dirty="0">
              <a:latin typeface="Microsoft YaHei" charset="-122"/>
              <a:ea typeface="Microsoft YaHei" charset="-122"/>
              <a:cs typeface="Microsoft YaHei" charset="-122"/>
            </a:endParaRPr>
          </a:p>
          <a:p>
            <a:pPr eaLnBrk="1" hangingPunct="1">
              <a:lnSpc>
                <a:spcPct val="130000"/>
              </a:lnSpc>
              <a:spcBef>
                <a:spcPts val="0"/>
              </a:spcBef>
              <a:tabLst>
                <a:tab pos="6548438" algn="l"/>
              </a:tabLst>
            </a:pPr>
            <a:r>
              <a:rPr lang="zh-CN" altLang="en-US" sz="1600" dirty="0">
                <a:latin typeface="Microsoft YaHei" charset="-122"/>
                <a:ea typeface="Microsoft YaHei" charset="-122"/>
                <a:cs typeface="Microsoft YaHei" charset="-122"/>
              </a:rPr>
              <a:t>      </a:t>
            </a:r>
            <a:r>
              <a:rPr lang="en-US" altLang="zh-CN" sz="1600" dirty="0">
                <a:solidFill>
                  <a:srgbClr val="002060"/>
                </a:solidFill>
                <a:latin typeface="Microsoft YaHei" charset="-122"/>
                <a:ea typeface="Microsoft YaHei" charset="-122"/>
                <a:cs typeface="Microsoft YaHei" charset="-122"/>
              </a:rPr>
              <a:t>-</a:t>
            </a:r>
            <a:r>
              <a:rPr lang="zh-CN" altLang="en-US" sz="1600" dirty="0">
                <a:solidFill>
                  <a:srgbClr val="002060"/>
                </a:solidFill>
                <a:latin typeface="Microsoft YaHei" charset="-122"/>
                <a:ea typeface="Microsoft YaHei" charset="-122"/>
                <a:cs typeface="Microsoft YaHei" charset="-122"/>
              </a:rPr>
              <a:t> 构建与会员的长期信任关系（</a:t>
            </a:r>
            <a:r>
              <a:rPr lang="en-US" altLang="zh-CN" sz="1600" dirty="0">
                <a:solidFill>
                  <a:srgbClr val="002060"/>
                </a:solidFill>
                <a:latin typeface="Microsoft YaHei" charset="-122"/>
                <a:ea typeface="Microsoft YaHei" charset="-122"/>
                <a:cs typeface="Microsoft YaHei" charset="-122"/>
              </a:rPr>
              <a:t>MGEN</a:t>
            </a:r>
            <a:r>
              <a:rPr lang="zh-CN" altLang="en-US" sz="1600" dirty="0">
                <a:solidFill>
                  <a:srgbClr val="002060"/>
                </a:solidFill>
                <a:latin typeface="Microsoft YaHei" charset="-122"/>
                <a:ea typeface="Microsoft YaHei" charset="-122"/>
                <a:cs typeface="Microsoft YaHei" charset="-122"/>
              </a:rPr>
              <a:t>低于</a:t>
            </a:r>
            <a:r>
              <a:rPr lang="en-US" altLang="zh-CN" sz="1600" dirty="0">
                <a:solidFill>
                  <a:srgbClr val="002060"/>
                </a:solidFill>
                <a:latin typeface="Microsoft YaHei" charset="-122"/>
                <a:ea typeface="Microsoft YaHei" charset="-122"/>
                <a:cs typeface="Microsoft YaHei" charset="-122"/>
              </a:rPr>
              <a:t>1%</a:t>
            </a:r>
            <a:r>
              <a:rPr lang="zh-CN" altLang="en-US" sz="1600" dirty="0">
                <a:solidFill>
                  <a:srgbClr val="002060"/>
                </a:solidFill>
                <a:latin typeface="Microsoft YaHei" charset="-122"/>
                <a:ea typeface="Microsoft YaHei" charset="-122"/>
                <a:cs typeface="Microsoft YaHei" charset="-122"/>
              </a:rPr>
              <a:t>的退保率）</a:t>
            </a:r>
            <a:endParaRPr lang="en-US" altLang="zh-CN" sz="1600" dirty="0">
              <a:solidFill>
                <a:srgbClr val="002060"/>
              </a:solidFill>
              <a:latin typeface="Microsoft YaHei" charset="-122"/>
              <a:ea typeface="Microsoft YaHei" charset="-122"/>
              <a:cs typeface="Microsoft YaHei" charset="-122"/>
            </a:endParaRPr>
          </a:p>
          <a:p>
            <a:pPr eaLnBrk="1" hangingPunct="1">
              <a:lnSpc>
                <a:spcPct val="130000"/>
              </a:lnSpc>
              <a:spcBef>
                <a:spcPts val="0"/>
              </a:spcBef>
              <a:tabLst>
                <a:tab pos="6548438" algn="l"/>
              </a:tabLst>
            </a:pPr>
            <a:r>
              <a:rPr lang="zh-CN" altLang="en-US" sz="1600" dirty="0">
                <a:solidFill>
                  <a:srgbClr val="002060"/>
                </a:solidFill>
                <a:latin typeface="Microsoft YaHei" charset="-122"/>
                <a:ea typeface="Microsoft YaHei" charset="-122"/>
                <a:cs typeface="Microsoft YaHei" charset="-122"/>
              </a:rPr>
              <a:t>      </a:t>
            </a:r>
            <a:r>
              <a:rPr lang="en-US" altLang="zh-CN" sz="1600" dirty="0">
                <a:solidFill>
                  <a:srgbClr val="002060"/>
                </a:solidFill>
                <a:latin typeface="Microsoft YaHei" charset="-122"/>
                <a:ea typeface="Microsoft YaHei" charset="-122"/>
                <a:cs typeface="Microsoft YaHei" charset="-122"/>
              </a:rPr>
              <a:t>-</a:t>
            </a:r>
            <a:r>
              <a:rPr lang="zh-CN" altLang="en-US" sz="1600" dirty="0">
                <a:solidFill>
                  <a:srgbClr val="002060"/>
                </a:solidFill>
                <a:latin typeface="Microsoft YaHei" charset="-122"/>
                <a:ea typeface="Microsoft YaHei" charset="-122"/>
                <a:cs typeface="Microsoft YaHei" charset="-122"/>
              </a:rPr>
              <a:t> 着眼于长期为会员提供可靠保障</a:t>
            </a:r>
            <a:endParaRPr lang="en-US" altLang="zh-CN" sz="1600" dirty="0">
              <a:solidFill>
                <a:srgbClr val="002060"/>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116857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447800" y="1752600"/>
            <a:ext cx="5627225" cy="1919053"/>
          </a:xfrm>
        </p:spPr>
        <p:txBody>
          <a:bodyPr/>
          <a:lstStyle/>
          <a:p>
            <a:pPr marL="0" indent="0" eaLnBrk="1" hangingPunct="1">
              <a:lnSpc>
                <a:spcPct val="150000"/>
              </a:lnSpc>
              <a:spcBef>
                <a:spcPts val="0"/>
              </a:spcBef>
              <a:buFontTx/>
              <a:buNone/>
              <a:tabLst>
                <a:tab pos="6548438" algn="l"/>
              </a:tabLst>
            </a:pPr>
            <a:r>
              <a:rPr lang="zh-CN" altLang="en-US" sz="1600" dirty="0">
                <a:latin typeface="Microsoft YaHei" charset="-122"/>
                <a:ea typeface="Microsoft YaHei" charset="-122"/>
                <a:cs typeface="Microsoft YaHei" charset="-122"/>
              </a:rPr>
              <a:t>最大化再分配、互助共济、非营利性</a:t>
            </a:r>
            <a:endParaRPr lang="en-US" altLang="zh-CN" sz="1600" dirty="0">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endParaRPr lang="en-US" altLang="zh-CN" sz="1600" dirty="0">
              <a:latin typeface="Microsoft YaHei" charset="-122"/>
              <a:ea typeface="Microsoft YaHei" charset="-122"/>
              <a:cs typeface="Microsoft YaHei" charset="-122"/>
            </a:endParaRPr>
          </a:p>
          <a:p>
            <a:pPr marL="0" indent="0" eaLnBrk="1" hangingPunct="1">
              <a:lnSpc>
                <a:spcPct val="150000"/>
              </a:lnSpc>
              <a:spcBef>
                <a:spcPts val="0"/>
              </a:spcBef>
              <a:buFontTx/>
              <a:buNone/>
              <a:tabLst>
                <a:tab pos="6548438" algn="l"/>
              </a:tabLst>
            </a:pPr>
            <a:r>
              <a:rPr lang="zh-CN" altLang="en-US" sz="1600" dirty="0">
                <a:solidFill>
                  <a:srgbClr val="002060"/>
                </a:solidFill>
                <a:latin typeface="Microsoft YaHei" charset="-122"/>
                <a:ea typeface="Microsoft YaHei" charset="-122"/>
                <a:cs typeface="Microsoft YaHei" charset="-122"/>
              </a:rPr>
              <a:t>     </a:t>
            </a:r>
            <a:r>
              <a:rPr lang="en-US" altLang="zh-CN" sz="1600" dirty="0">
                <a:solidFill>
                  <a:srgbClr val="002060"/>
                </a:solidFill>
                <a:latin typeface="Microsoft YaHei" charset="-122"/>
                <a:ea typeface="Microsoft YaHei" charset="-122"/>
                <a:cs typeface="Microsoft YaHei" charset="-122"/>
              </a:rPr>
              <a:t>-</a:t>
            </a:r>
            <a:r>
              <a:rPr lang="zh-CN" altLang="en-US" sz="1600" dirty="0">
                <a:solidFill>
                  <a:srgbClr val="002060"/>
                </a:solidFill>
                <a:latin typeface="Microsoft YaHei" charset="-122"/>
                <a:ea typeface="Microsoft YaHei" charset="-122"/>
                <a:cs typeface="Microsoft YaHei" charset="-122"/>
              </a:rPr>
              <a:t> </a:t>
            </a:r>
            <a:r>
              <a:rPr lang="en-US" altLang="zh-CN" sz="1600" dirty="0">
                <a:solidFill>
                  <a:srgbClr val="002060"/>
                </a:solidFill>
                <a:latin typeface="Microsoft YaHei" charset="-122"/>
                <a:ea typeface="Microsoft YaHei" charset="-122"/>
                <a:cs typeface="Microsoft YaHei" charset="-122"/>
              </a:rPr>
              <a:t>95%</a:t>
            </a:r>
            <a:r>
              <a:rPr lang="zh-CN" altLang="en-US" sz="1600" dirty="0">
                <a:solidFill>
                  <a:srgbClr val="002060"/>
                </a:solidFill>
                <a:latin typeface="Microsoft YaHei" charset="-122"/>
                <a:ea typeface="Microsoft YaHei" charset="-122"/>
                <a:cs typeface="Microsoft YaHei" charset="-122"/>
              </a:rPr>
              <a:t>的保费赔付率</a:t>
            </a:r>
            <a:endParaRPr lang="fr-FR" altLang="fr-FR" sz="1600" dirty="0">
              <a:solidFill>
                <a:srgbClr val="002060"/>
              </a:solidFill>
              <a:latin typeface="Microsoft YaHei" charset="-122"/>
              <a:ea typeface="Microsoft YaHei" charset="-122"/>
              <a:cs typeface="Microsoft YaHei" charset="-122"/>
            </a:endParaRPr>
          </a:p>
          <a:p>
            <a:pPr marL="0" lvl="1" indent="0" eaLnBrk="1" hangingPunct="1">
              <a:lnSpc>
                <a:spcPct val="150000"/>
              </a:lnSpc>
              <a:spcBef>
                <a:spcPts val="0"/>
              </a:spcBef>
              <a:buNone/>
              <a:tabLst>
                <a:tab pos="6548438" algn="l"/>
              </a:tabLst>
            </a:pPr>
            <a:endParaRPr lang="en-US" altLang="zh-CN" sz="1600" dirty="0">
              <a:solidFill>
                <a:srgbClr val="002060"/>
              </a:solidFill>
              <a:latin typeface="Microsoft YaHei" charset="-122"/>
              <a:ea typeface="Microsoft YaHei" charset="-122"/>
              <a:cs typeface="Microsoft YaHei" charset="-122"/>
            </a:endParaRPr>
          </a:p>
          <a:p>
            <a:pPr marL="0" lvl="1" indent="0" eaLnBrk="1" hangingPunct="1">
              <a:lnSpc>
                <a:spcPct val="150000"/>
              </a:lnSpc>
              <a:spcBef>
                <a:spcPts val="0"/>
              </a:spcBef>
              <a:buNone/>
              <a:tabLst>
                <a:tab pos="6548438" algn="l"/>
              </a:tabLst>
            </a:pPr>
            <a:r>
              <a:rPr lang="zh-CN" altLang="en-US" sz="1600" dirty="0">
                <a:solidFill>
                  <a:srgbClr val="002060"/>
                </a:solidFill>
                <a:latin typeface="Microsoft YaHei" charset="-122"/>
                <a:ea typeface="Microsoft YaHei" charset="-122"/>
                <a:cs typeface="Microsoft YaHei" charset="-122"/>
              </a:rPr>
              <a:t>     </a:t>
            </a:r>
            <a:r>
              <a:rPr lang="en-US" altLang="zh-CN" sz="1600" dirty="0">
                <a:solidFill>
                  <a:srgbClr val="002060"/>
                </a:solidFill>
                <a:latin typeface="Microsoft YaHei" charset="-122"/>
                <a:ea typeface="Microsoft YaHei" charset="-122"/>
                <a:cs typeface="Microsoft YaHei" charset="-122"/>
              </a:rPr>
              <a:t>-</a:t>
            </a:r>
            <a:r>
              <a:rPr lang="zh-CN" altLang="en-US" sz="1600" dirty="0">
                <a:solidFill>
                  <a:srgbClr val="002060"/>
                </a:solidFill>
                <a:latin typeface="Microsoft YaHei" charset="-122"/>
                <a:ea typeface="Microsoft YaHei" charset="-122"/>
                <a:cs typeface="Microsoft YaHei" charset="-122"/>
              </a:rPr>
              <a:t> 管理成本</a:t>
            </a:r>
            <a:r>
              <a:rPr lang="en-US" altLang="zh-CN" sz="1600" dirty="0">
                <a:solidFill>
                  <a:srgbClr val="002060"/>
                </a:solidFill>
                <a:latin typeface="Microsoft YaHei" charset="-122"/>
                <a:ea typeface="Microsoft YaHei" charset="-122"/>
                <a:cs typeface="Microsoft YaHei" charset="-122"/>
              </a:rPr>
              <a:t>=13%</a:t>
            </a:r>
            <a:r>
              <a:rPr lang="zh-CN" altLang="en-US" sz="1600" dirty="0">
                <a:solidFill>
                  <a:srgbClr val="002060"/>
                </a:solidFill>
                <a:latin typeface="Microsoft YaHei" charset="-122"/>
                <a:ea typeface="Microsoft YaHei" charset="-122"/>
                <a:cs typeface="Microsoft YaHei" charset="-122"/>
              </a:rPr>
              <a:t>保费收入</a:t>
            </a:r>
            <a:endParaRPr lang="en-US" altLang="zh-CN" sz="1600" dirty="0">
              <a:solidFill>
                <a:srgbClr val="002060"/>
              </a:solidFill>
              <a:latin typeface="Microsoft YaHei" charset="-122"/>
              <a:ea typeface="Microsoft YaHei" charset="-122"/>
              <a:cs typeface="Microsoft YaHei" charset="-122"/>
            </a:endParaRPr>
          </a:p>
          <a:p>
            <a:pPr marL="0" lvl="1" indent="0" eaLnBrk="1" hangingPunct="1">
              <a:lnSpc>
                <a:spcPct val="150000"/>
              </a:lnSpc>
              <a:spcBef>
                <a:spcPts val="0"/>
              </a:spcBef>
              <a:buNone/>
              <a:tabLst>
                <a:tab pos="6548438" algn="l"/>
              </a:tabLst>
            </a:pPr>
            <a:endParaRPr lang="en-US" altLang="zh-CN" sz="1600" dirty="0">
              <a:solidFill>
                <a:srgbClr val="002060"/>
              </a:solidFill>
              <a:latin typeface="Microsoft YaHei" charset="-122"/>
              <a:ea typeface="Microsoft YaHei" charset="-122"/>
              <a:cs typeface="Microsoft YaHei" charset="-122"/>
            </a:endParaRPr>
          </a:p>
          <a:p>
            <a:pPr marL="0" lvl="1" indent="0" eaLnBrk="1" hangingPunct="1">
              <a:lnSpc>
                <a:spcPct val="150000"/>
              </a:lnSpc>
              <a:spcBef>
                <a:spcPts val="0"/>
              </a:spcBef>
              <a:buNone/>
              <a:tabLst>
                <a:tab pos="6548438" algn="l"/>
              </a:tabLst>
            </a:pPr>
            <a:r>
              <a:rPr lang="zh-CN" altLang="en-US" sz="1600" dirty="0">
                <a:solidFill>
                  <a:srgbClr val="002060"/>
                </a:solidFill>
                <a:latin typeface="Microsoft YaHei" charset="-122"/>
                <a:ea typeface="Microsoft YaHei" charset="-122"/>
                <a:cs typeface="Microsoft YaHei" charset="-122"/>
              </a:rPr>
              <a:t>     </a:t>
            </a:r>
            <a:r>
              <a:rPr lang="en-US" altLang="zh-CN" sz="1600" dirty="0">
                <a:solidFill>
                  <a:srgbClr val="002060"/>
                </a:solidFill>
                <a:latin typeface="Microsoft YaHei" charset="-122"/>
                <a:ea typeface="Microsoft YaHei" charset="-122"/>
                <a:cs typeface="Microsoft YaHei" charset="-122"/>
              </a:rPr>
              <a:t>-</a:t>
            </a:r>
            <a:r>
              <a:rPr lang="zh-CN" altLang="en-US" sz="1600" dirty="0">
                <a:solidFill>
                  <a:srgbClr val="002060"/>
                </a:solidFill>
                <a:latin typeface="Microsoft YaHei" charset="-122"/>
                <a:ea typeface="Microsoft YaHei" charset="-122"/>
                <a:cs typeface="Microsoft YaHei" charset="-122"/>
              </a:rPr>
              <a:t> </a:t>
            </a:r>
            <a:r>
              <a:rPr lang="en-US" altLang="zh-CN" sz="1600" dirty="0">
                <a:solidFill>
                  <a:srgbClr val="002060"/>
                </a:solidFill>
                <a:latin typeface="Microsoft YaHei" charset="-122"/>
                <a:ea typeface="Microsoft YaHei" charset="-122"/>
                <a:cs typeface="Microsoft YaHei" charset="-122"/>
              </a:rPr>
              <a:t>8%</a:t>
            </a:r>
            <a:r>
              <a:rPr lang="zh-CN" altLang="en-US" sz="1600" dirty="0">
                <a:solidFill>
                  <a:srgbClr val="002060"/>
                </a:solidFill>
                <a:latin typeface="Microsoft YaHei" charset="-122"/>
                <a:ea typeface="Microsoft YaHei" charset="-122"/>
                <a:cs typeface="Microsoft YaHei" charset="-122"/>
              </a:rPr>
              <a:t>的缺口由盈余积累形成的自有资金弥补</a:t>
            </a:r>
            <a:endParaRPr lang="en-US" altLang="zh-CN" sz="1600" dirty="0">
              <a:solidFill>
                <a:srgbClr val="002060"/>
              </a:solidFill>
              <a:latin typeface="Microsoft YaHei" charset="-122"/>
              <a:ea typeface="Microsoft YaHei" charset="-122"/>
              <a:cs typeface="Microsoft YaHei" charset="-122"/>
            </a:endParaRPr>
          </a:p>
          <a:p>
            <a:pPr marL="0" lvl="1" indent="0" eaLnBrk="1" hangingPunct="1">
              <a:lnSpc>
                <a:spcPct val="150000"/>
              </a:lnSpc>
              <a:spcBef>
                <a:spcPts val="0"/>
              </a:spcBef>
              <a:buNone/>
              <a:tabLst>
                <a:tab pos="6548438" algn="l"/>
              </a:tabLst>
            </a:pPr>
            <a:endParaRPr lang="en-US" altLang="zh-CN" sz="1600" dirty="0">
              <a:solidFill>
                <a:srgbClr val="002060"/>
              </a:solidFill>
              <a:latin typeface="Microsoft YaHei" charset="-122"/>
              <a:ea typeface="Microsoft YaHei" charset="-122"/>
              <a:cs typeface="Microsoft YaHei" charset="-122"/>
            </a:endParaRPr>
          </a:p>
          <a:p>
            <a:pPr marL="0" lvl="1" indent="0" eaLnBrk="1" hangingPunct="1">
              <a:lnSpc>
                <a:spcPct val="150000"/>
              </a:lnSpc>
              <a:spcBef>
                <a:spcPts val="0"/>
              </a:spcBef>
              <a:buNone/>
              <a:tabLst>
                <a:tab pos="6548438" algn="l"/>
              </a:tabLst>
            </a:pPr>
            <a:endParaRPr lang="fr-FR" altLang="fr-FR" sz="1600" dirty="0">
              <a:latin typeface="Microsoft YaHei" charset="-122"/>
              <a:ea typeface="Microsoft YaHei" charset="-122"/>
              <a:cs typeface="Microsoft YaHei" charset="-122"/>
            </a:endParaRPr>
          </a:p>
          <a:p>
            <a:pPr eaLnBrk="1" hangingPunct="1">
              <a:lnSpc>
                <a:spcPct val="80000"/>
              </a:lnSpc>
              <a:buFontTx/>
              <a:buNone/>
              <a:tabLst>
                <a:tab pos="6548438" algn="l"/>
              </a:tabLst>
            </a:pPr>
            <a:endParaRPr lang="fr-FR" altLang="fr-FR" sz="1600" dirty="0">
              <a:latin typeface="Microsoft YaHei" charset="-122"/>
              <a:ea typeface="Microsoft YaHei" charset="-122"/>
              <a:cs typeface="Microsoft YaHei" charset="-122"/>
            </a:endParaRPr>
          </a:p>
          <a:p>
            <a:pPr eaLnBrk="1" hangingPunct="1">
              <a:lnSpc>
                <a:spcPct val="80000"/>
              </a:lnSpc>
              <a:buFontTx/>
              <a:buNone/>
              <a:tabLst>
                <a:tab pos="6548438" algn="l"/>
              </a:tabLst>
            </a:pPr>
            <a:endParaRPr lang="fr-FR" altLang="fr-FR" sz="1600" dirty="0">
              <a:latin typeface="Microsoft YaHei" charset="-122"/>
              <a:ea typeface="Microsoft YaHei" charset="-122"/>
              <a:cs typeface="Microsoft YaHei" charset="-122"/>
            </a:endParaRPr>
          </a:p>
          <a:p>
            <a:pPr eaLnBrk="1" hangingPunct="1">
              <a:lnSpc>
                <a:spcPct val="80000"/>
              </a:lnSpc>
              <a:buFontTx/>
              <a:buNone/>
              <a:tabLst>
                <a:tab pos="6548438" algn="l"/>
              </a:tabLst>
            </a:pPr>
            <a:endParaRPr lang="fr-FR" altLang="fr-FR" sz="1600" dirty="0">
              <a:latin typeface="Microsoft YaHei" charset="-122"/>
              <a:ea typeface="Microsoft YaHei" charset="-122"/>
              <a:cs typeface="Microsoft YaHei" charset="-122"/>
            </a:endParaRPr>
          </a:p>
          <a:p>
            <a:pPr eaLnBrk="1" hangingPunct="1">
              <a:lnSpc>
                <a:spcPct val="80000"/>
              </a:lnSpc>
              <a:buFontTx/>
              <a:buNone/>
              <a:tabLst>
                <a:tab pos="6548438" algn="l"/>
              </a:tabLst>
            </a:pPr>
            <a:endParaRPr lang="fr-FR" altLang="fr-FR" sz="1600" dirty="0">
              <a:latin typeface="Microsoft YaHei" charset="-122"/>
              <a:ea typeface="Microsoft YaHei" charset="-122"/>
              <a:cs typeface="Microsoft YaHei" charset="-122"/>
            </a:endParaRPr>
          </a:p>
          <a:p>
            <a:pPr eaLnBrk="1" hangingPunct="1">
              <a:lnSpc>
                <a:spcPct val="80000"/>
              </a:lnSpc>
              <a:buFontTx/>
              <a:buNone/>
              <a:tabLst>
                <a:tab pos="6548438" algn="l"/>
              </a:tabLst>
            </a:pPr>
            <a:endParaRPr lang="fr-FR" altLang="fr-FR" sz="1600" dirty="0">
              <a:latin typeface="Microsoft YaHei" charset="-122"/>
              <a:ea typeface="Microsoft YaHei" charset="-122"/>
              <a:cs typeface="Microsoft YaHei" charset="-122"/>
            </a:endParaRPr>
          </a:p>
          <a:p>
            <a:pPr algn="ctr" eaLnBrk="1" hangingPunct="1">
              <a:spcBef>
                <a:spcPct val="0"/>
              </a:spcBef>
              <a:buFontTx/>
              <a:buNone/>
              <a:tabLst>
                <a:tab pos="6548438" algn="l"/>
              </a:tabLst>
            </a:pPr>
            <a:endParaRPr lang="fr-FR" altLang="fr-FR" sz="1600" dirty="0">
              <a:latin typeface="Microsoft YaHei" charset="-122"/>
              <a:ea typeface="Microsoft YaHei" charset="-122"/>
              <a:cs typeface="Microsoft YaHei" charset="-122"/>
            </a:endParaRPr>
          </a:p>
        </p:txBody>
      </p:sp>
      <p:sp>
        <p:nvSpPr>
          <p:cNvPr id="6" name="矩形 3"/>
          <p:cNvSpPr>
            <a:spLocks noChangeArrowheads="1"/>
          </p:cNvSpPr>
          <p:nvPr/>
        </p:nvSpPr>
        <p:spPr bwMode="auto">
          <a:xfrm>
            <a:off x="980865" y="258195"/>
            <a:ext cx="7188217" cy="761107"/>
          </a:xfrm>
          <a:prstGeom prst="rect">
            <a:avLst/>
          </a:prstGeom>
          <a:noFill/>
          <a:ln>
            <a:noFill/>
          </a:ln>
          <a:extLst/>
        </p:spPr>
        <p:txBody>
          <a:bodyPr/>
          <a:lstStyle>
            <a:lvl1pPr>
              <a:defRPr sz="4200">
                <a:solidFill>
                  <a:srgbClr val="FFFFFF"/>
                </a:solidFill>
                <a:latin typeface="GillSans" charset="0"/>
                <a:ea typeface="ヒラギノ角ゴ ProN W3" charset="-128"/>
                <a:cs typeface="ヒラギノ角ゴ ProN W3" charset="-128"/>
                <a:sym typeface="GillSans" charset="0"/>
              </a:defRPr>
            </a:lvl1pPr>
            <a:lvl2pPr marL="742950" indent="-285750">
              <a:defRPr sz="4200">
                <a:solidFill>
                  <a:srgbClr val="FFFFFF"/>
                </a:solidFill>
                <a:latin typeface="GillSans" charset="0"/>
                <a:ea typeface="ヒラギノ角ゴ ProN W3" charset="-128"/>
                <a:cs typeface="ヒラギノ角ゴ ProN W3" charset="-128"/>
                <a:sym typeface="GillSans" charset="0"/>
              </a:defRPr>
            </a:lvl2pPr>
            <a:lvl3pPr marL="1143000" indent="-228600">
              <a:defRPr sz="4200">
                <a:solidFill>
                  <a:srgbClr val="FFFFFF"/>
                </a:solidFill>
                <a:latin typeface="GillSans" charset="0"/>
                <a:ea typeface="ヒラギノ角ゴ ProN W3" charset="-128"/>
                <a:cs typeface="ヒラギノ角ゴ ProN W3" charset="-128"/>
                <a:sym typeface="GillSans" charset="0"/>
              </a:defRPr>
            </a:lvl3pPr>
            <a:lvl4pPr marL="1600200" indent="-228600">
              <a:defRPr sz="4200">
                <a:solidFill>
                  <a:srgbClr val="FFFFFF"/>
                </a:solidFill>
                <a:latin typeface="GillSans" charset="0"/>
                <a:ea typeface="ヒラギノ角ゴ ProN W3" charset="-128"/>
                <a:cs typeface="ヒラギノ角ゴ ProN W3" charset="-128"/>
                <a:sym typeface="GillSans" charset="0"/>
              </a:defRPr>
            </a:lvl4pPr>
            <a:lvl5pPr marL="2057400" indent="-228600">
              <a:defRPr sz="4200">
                <a:solidFill>
                  <a:srgbClr val="FFFFFF"/>
                </a:solidFill>
                <a:latin typeface="GillSans" charset="0"/>
                <a:ea typeface="ヒラギノ角ゴ ProN W3" charset="-128"/>
                <a:cs typeface="ヒラギノ角ゴ ProN W3" charset="-128"/>
                <a:sym typeface="GillSans" charset="0"/>
              </a:defRPr>
            </a:lvl5pPr>
            <a:lvl6pPr marL="25146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6pPr>
            <a:lvl7pPr marL="29718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7pPr>
            <a:lvl8pPr marL="34290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8pPr>
            <a:lvl9pPr marL="38862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9pPr>
          </a:lstStyle>
          <a:p>
            <a:pPr algn="ctr"/>
            <a:r>
              <a:rPr lang="en-US" altLang="zh-CN" sz="2800" dirty="0">
                <a:solidFill>
                  <a:srgbClr val="002060"/>
                </a:solidFill>
                <a:latin typeface="Microsoft YaHei" charset="-122"/>
                <a:ea typeface="Microsoft YaHei" charset="-122"/>
                <a:cs typeface="Microsoft YaHei" charset="-122"/>
              </a:rPr>
              <a:t>MGEN</a:t>
            </a:r>
            <a:r>
              <a:rPr lang="zh-CN" altLang="en-US" sz="2800" dirty="0">
                <a:solidFill>
                  <a:srgbClr val="002060"/>
                </a:solidFill>
                <a:latin typeface="Microsoft YaHei" charset="-122"/>
                <a:ea typeface="Microsoft YaHei" charset="-122"/>
                <a:cs typeface="Microsoft YaHei" charset="-122"/>
              </a:rPr>
              <a:t>的可持续发展（一）</a:t>
            </a:r>
          </a:p>
          <a:p>
            <a:pPr algn="ctr"/>
            <a:r>
              <a:rPr lang="zh-CN" altLang="fr-FR" sz="2800" dirty="0">
                <a:solidFill>
                  <a:srgbClr val="002060"/>
                </a:solidFill>
                <a:latin typeface="Microsoft YaHei" charset="-122"/>
                <a:ea typeface="Microsoft YaHei" charset="-122"/>
                <a:cs typeface="Microsoft YaHei" charset="-122"/>
              </a:rPr>
              <a:t>  </a:t>
            </a:r>
            <a:endParaRPr lang="fr-CA" altLang="fr-FR" sz="2800" dirty="0">
              <a:solidFill>
                <a:srgbClr val="002060"/>
              </a:solidFill>
              <a:latin typeface="Microsoft YaHei" charset="-122"/>
              <a:ea typeface="Microsoft YaHei" charset="-122"/>
              <a:cs typeface="Microsoft YaHei" charset="-122"/>
            </a:endParaRPr>
          </a:p>
        </p:txBody>
      </p:sp>
      <p:sp>
        <p:nvSpPr>
          <p:cNvPr id="32" name="Rectangle 2"/>
          <p:cNvSpPr>
            <a:spLocks noChangeArrowheads="1"/>
          </p:cNvSpPr>
          <p:nvPr/>
        </p:nvSpPr>
        <p:spPr bwMode="auto">
          <a:xfrm>
            <a:off x="762000" y="4953000"/>
            <a:ext cx="469747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4013" indent="-354013" eaLnBrk="0" hangingPunct="0">
              <a:defRPr sz="1000" b="1">
                <a:solidFill>
                  <a:schemeClr val="tx1"/>
                </a:solidFill>
                <a:latin typeface="Arial" charset="0"/>
                <a:ea typeface="ＭＳ Ｐゴシック" charset="-128"/>
              </a:defRPr>
            </a:lvl1pPr>
            <a:lvl2pPr marL="742950" indent="-285750" eaLnBrk="0" hangingPunct="0">
              <a:defRPr sz="1000" b="1">
                <a:solidFill>
                  <a:schemeClr val="tx1"/>
                </a:solidFill>
                <a:latin typeface="Arial" charset="0"/>
                <a:ea typeface="ＭＳ Ｐゴシック" charset="-128"/>
              </a:defRPr>
            </a:lvl2pPr>
            <a:lvl3pPr marL="1143000" indent="-228600" eaLnBrk="0" hangingPunct="0">
              <a:defRPr sz="1000" b="1">
                <a:solidFill>
                  <a:schemeClr val="tx1"/>
                </a:solidFill>
                <a:latin typeface="Arial" charset="0"/>
                <a:ea typeface="ＭＳ Ｐゴシック" charset="-128"/>
              </a:defRPr>
            </a:lvl3pPr>
            <a:lvl4pPr marL="1600200" indent="-228600" eaLnBrk="0" hangingPunct="0">
              <a:defRPr sz="1000" b="1">
                <a:solidFill>
                  <a:schemeClr val="tx1"/>
                </a:solidFill>
                <a:latin typeface="Arial" charset="0"/>
                <a:ea typeface="ＭＳ Ｐゴシック" charset="-128"/>
              </a:defRPr>
            </a:lvl4pPr>
            <a:lvl5pPr marL="2057400" indent="-228600" eaLnBrk="0" hangingPunct="0">
              <a:defRPr sz="1000" b="1">
                <a:solidFill>
                  <a:schemeClr val="tx1"/>
                </a:solidFill>
                <a:latin typeface="Arial" charset="0"/>
                <a:ea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defRPr>
            </a:lvl9pPr>
          </a:lstStyle>
          <a:p>
            <a:pPr algn="r" eaLnBrk="1" hangingPunct="1"/>
            <a:r>
              <a:rPr lang="fr-FR" altLang="zh-CN" sz="1200" b="0" dirty="0">
                <a:latin typeface="Microsoft YaHei" charset="-122"/>
                <a:ea typeface="Microsoft YaHei" charset="-122"/>
                <a:cs typeface="Microsoft YaHei" charset="-122"/>
              </a:rPr>
              <a:t>MGEN</a:t>
            </a:r>
            <a:r>
              <a:rPr lang="zh-CN" altLang="fr-FR" sz="1200" b="0" dirty="0">
                <a:latin typeface="Microsoft YaHei" charset="-122"/>
                <a:ea typeface="Microsoft YaHei" charset="-122"/>
                <a:cs typeface="Microsoft YaHei" charset="-122"/>
              </a:rPr>
              <a:t>的高昂再分配率促使商业保险公司增加再分配率</a:t>
            </a:r>
            <a:r>
              <a:rPr lang="fr-FR" altLang="ja-JP" sz="1200" b="0" dirty="0">
                <a:latin typeface="Microsoft YaHei" charset="-122"/>
                <a:ea typeface="Microsoft YaHei" charset="-122"/>
                <a:cs typeface="Microsoft YaHei" charset="-122"/>
              </a:rPr>
              <a:t/>
            </a:r>
            <a:br>
              <a:rPr lang="fr-FR" altLang="ja-JP" sz="1200" b="0" dirty="0">
                <a:latin typeface="Microsoft YaHei" charset="-122"/>
                <a:ea typeface="Microsoft YaHei" charset="-122"/>
                <a:cs typeface="Microsoft YaHei" charset="-122"/>
              </a:rPr>
            </a:br>
            <a:endParaRPr lang="fr-FR" altLang="x-none" sz="1200" b="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85705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3"/>
          <p:cNvGraphicFramePr>
            <a:graphicFrameLocks noChangeAspect="1"/>
          </p:cNvGraphicFramePr>
          <p:nvPr>
            <p:extLst>
              <p:ext uri="{D42A27DB-BD31-4B8C-83A1-F6EECF244321}">
                <p14:modId xmlns:p14="http://schemas.microsoft.com/office/powerpoint/2010/main" val="2047254304"/>
              </p:ext>
            </p:extLst>
          </p:nvPr>
        </p:nvGraphicFramePr>
        <p:xfrm>
          <a:off x="1524000" y="1447800"/>
          <a:ext cx="6298790" cy="4762500"/>
        </p:xfrm>
        <a:graphic>
          <a:graphicData uri="http://schemas.openxmlformats.org/presentationml/2006/ole">
            <mc:AlternateContent xmlns:mc="http://schemas.openxmlformats.org/markup-compatibility/2006">
              <mc:Choice xmlns:v="urn:schemas-microsoft-com:vml" Requires="v">
                <p:oleObj spid="_x0000_s6227" r:id="rId4" imgW="6248942" imgH="4724809" progId="Excel.Chart.8">
                  <p:embed/>
                </p:oleObj>
              </mc:Choice>
              <mc:Fallback>
                <p:oleObj r:id="rId4" imgW="6248942" imgH="4724809"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47800"/>
                        <a:ext cx="6298790" cy="4762500"/>
                      </a:xfrm>
                      <a:prstGeom prst="rect">
                        <a:avLst/>
                      </a:prstGeom>
                      <a:noFill/>
                      <a:ln>
                        <a:noFill/>
                      </a:ln>
                    </p:spPr>
                  </p:pic>
                </p:oleObj>
              </mc:Fallback>
            </mc:AlternateContent>
          </a:graphicData>
        </a:graphic>
      </p:graphicFrame>
      <p:sp>
        <p:nvSpPr>
          <p:cNvPr id="8" name="矩形 3"/>
          <p:cNvSpPr>
            <a:spLocks noChangeArrowheads="1"/>
          </p:cNvSpPr>
          <p:nvPr/>
        </p:nvSpPr>
        <p:spPr bwMode="auto">
          <a:xfrm>
            <a:off x="1079285" y="249749"/>
            <a:ext cx="7188217" cy="761107"/>
          </a:xfrm>
          <a:prstGeom prst="rect">
            <a:avLst/>
          </a:prstGeom>
          <a:noFill/>
          <a:ln>
            <a:noFill/>
          </a:ln>
          <a:extLst/>
        </p:spPr>
        <p:txBody>
          <a:bodyPr/>
          <a:lstStyle>
            <a:lvl1pPr>
              <a:defRPr sz="4200">
                <a:solidFill>
                  <a:srgbClr val="FFFFFF"/>
                </a:solidFill>
                <a:latin typeface="GillSans" charset="0"/>
                <a:ea typeface="ヒラギノ角ゴ ProN W3" charset="-128"/>
                <a:cs typeface="ヒラギノ角ゴ ProN W3" charset="-128"/>
                <a:sym typeface="GillSans" charset="0"/>
              </a:defRPr>
            </a:lvl1pPr>
            <a:lvl2pPr marL="742950" indent="-285750">
              <a:defRPr sz="4200">
                <a:solidFill>
                  <a:srgbClr val="FFFFFF"/>
                </a:solidFill>
                <a:latin typeface="GillSans" charset="0"/>
                <a:ea typeface="ヒラギノ角ゴ ProN W3" charset="-128"/>
                <a:cs typeface="ヒラギノ角ゴ ProN W3" charset="-128"/>
                <a:sym typeface="GillSans" charset="0"/>
              </a:defRPr>
            </a:lvl2pPr>
            <a:lvl3pPr marL="1143000" indent="-228600">
              <a:defRPr sz="4200">
                <a:solidFill>
                  <a:srgbClr val="FFFFFF"/>
                </a:solidFill>
                <a:latin typeface="GillSans" charset="0"/>
                <a:ea typeface="ヒラギノ角ゴ ProN W3" charset="-128"/>
                <a:cs typeface="ヒラギノ角ゴ ProN W3" charset="-128"/>
                <a:sym typeface="GillSans" charset="0"/>
              </a:defRPr>
            </a:lvl3pPr>
            <a:lvl4pPr marL="1600200" indent="-228600">
              <a:defRPr sz="4200">
                <a:solidFill>
                  <a:srgbClr val="FFFFFF"/>
                </a:solidFill>
                <a:latin typeface="GillSans" charset="0"/>
                <a:ea typeface="ヒラギノ角ゴ ProN W3" charset="-128"/>
                <a:cs typeface="ヒラギノ角ゴ ProN W3" charset="-128"/>
                <a:sym typeface="GillSans" charset="0"/>
              </a:defRPr>
            </a:lvl4pPr>
            <a:lvl5pPr marL="2057400" indent="-228600">
              <a:defRPr sz="4200">
                <a:solidFill>
                  <a:srgbClr val="FFFFFF"/>
                </a:solidFill>
                <a:latin typeface="GillSans" charset="0"/>
                <a:ea typeface="ヒラギノ角ゴ ProN W3" charset="-128"/>
                <a:cs typeface="ヒラギノ角ゴ ProN W3" charset="-128"/>
                <a:sym typeface="GillSans" charset="0"/>
              </a:defRPr>
            </a:lvl5pPr>
            <a:lvl6pPr marL="25146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6pPr>
            <a:lvl7pPr marL="29718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7pPr>
            <a:lvl8pPr marL="34290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8pPr>
            <a:lvl9pPr marL="38862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9pPr>
          </a:lstStyle>
          <a:p>
            <a:pPr algn="ctr"/>
            <a:r>
              <a:rPr lang="en-US" altLang="zh-CN" sz="2800" dirty="0">
                <a:solidFill>
                  <a:srgbClr val="002060"/>
                </a:solidFill>
                <a:latin typeface="Microsoft YaHei" charset="-122"/>
                <a:ea typeface="Microsoft YaHei" charset="-122"/>
                <a:cs typeface="Microsoft YaHei" charset="-122"/>
              </a:rPr>
              <a:t>MGEN</a:t>
            </a:r>
            <a:r>
              <a:rPr lang="zh-CN" altLang="en-US" sz="2800" dirty="0">
                <a:solidFill>
                  <a:srgbClr val="002060"/>
                </a:solidFill>
                <a:latin typeface="Microsoft YaHei" charset="-122"/>
                <a:ea typeface="Microsoft YaHei" charset="-122"/>
                <a:cs typeface="Microsoft YaHei" charset="-122"/>
              </a:rPr>
              <a:t>的可持续发展（二）</a:t>
            </a:r>
          </a:p>
          <a:p>
            <a:pPr algn="ctr"/>
            <a:r>
              <a:rPr lang="zh-CN" altLang="fr-FR" sz="2800" dirty="0">
                <a:solidFill>
                  <a:srgbClr val="002060"/>
                </a:solidFill>
                <a:latin typeface="Microsoft YaHei" charset="-122"/>
                <a:ea typeface="Microsoft YaHei" charset="-122"/>
                <a:cs typeface="Microsoft YaHei" charset="-122"/>
              </a:rPr>
              <a:t>  </a:t>
            </a:r>
            <a:endParaRPr lang="fr-CA" altLang="fr-FR" sz="2800" dirty="0">
              <a:solidFill>
                <a:srgbClr val="002060"/>
              </a:solidFill>
              <a:latin typeface="Microsoft YaHei" charset="-122"/>
              <a:ea typeface="Microsoft YaHei" charset="-122"/>
              <a:cs typeface="Microsoft YaHei" charset="-122"/>
            </a:endParaRPr>
          </a:p>
        </p:txBody>
      </p:sp>
      <p:sp>
        <p:nvSpPr>
          <p:cNvPr id="3" name="TextBox 2"/>
          <p:cNvSpPr txBox="1"/>
          <p:nvPr/>
        </p:nvSpPr>
        <p:spPr>
          <a:xfrm>
            <a:off x="2667000" y="5964079"/>
            <a:ext cx="1905000" cy="246221"/>
          </a:xfrm>
          <a:prstGeom prst="rect">
            <a:avLst/>
          </a:prstGeom>
          <a:solidFill>
            <a:schemeClr val="bg1"/>
          </a:solidFill>
        </p:spPr>
        <p:txBody>
          <a:bodyPr wrap="square" rtlCol="0">
            <a:spAutoFit/>
          </a:bodyPr>
          <a:lstStyle/>
          <a:p>
            <a:r>
              <a:rPr lang="zh-CN" altLang="en-US"/>
              <a:t>资金运作收益</a:t>
            </a:r>
            <a:endParaRPr lang="en-US" dirty="0"/>
          </a:p>
        </p:txBody>
      </p:sp>
      <p:sp>
        <p:nvSpPr>
          <p:cNvPr id="11" name="TextBox 10"/>
          <p:cNvSpPr txBox="1"/>
          <p:nvPr/>
        </p:nvSpPr>
        <p:spPr>
          <a:xfrm>
            <a:off x="4762500" y="5964079"/>
            <a:ext cx="2095500" cy="246221"/>
          </a:xfrm>
          <a:prstGeom prst="rect">
            <a:avLst/>
          </a:prstGeom>
          <a:solidFill>
            <a:schemeClr val="bg1"/>
          </a:solidFill>
        </p:spPr>
        <p:txBody>
          <a:bodyPr wrap="square" rtlCol="0">
            <a:spAutoFit/>
          </a:bodyPr>
          <a:lstStyle/>
          <a:p>
            <a:r>
              <a:rPr lang="zh-CN" altLang="en-US" dirty="0"/>
              <a:t>保费赔付率</a:t>
            </a:r>
            <a:endParaRPr lang="en-US" dirty="0"/>
          </a:p>
        </p:txBody>
      </p:sp>
      <p:sp>
        <p:nvSpPr>
          <p:cNvPr id="12" name="Rectangle 3"/>
          <p:cNvSpPr txBox="1">
            <a:spLocks noChangeArrowheads="1"/>
          </p:cNvSpPr>
          <p:nvPr/>
        </p:nvSpPr>
        <p:spPr bwMode="auto">
          <a:xfrm>
            <a:off x="1859782" y="990600"/>
            <a:ext cx="56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lnSpc>
                <a:spcPct val="150000"/>
              </a:lnSpc>
              <a:spcBef>
                <a:spcPts val="0"/>
              </a:spcBef>
              <a:buFontTx/>
              <a:buNone/>
              <a:tabLst>
                <a:tab pos="6548438" algn="l"/>
              </a:tabLst>
            </a:pPr>
            <a:r>
              <a:rPr lang="en-US" altLang="zh-CN" sz="1600" kern="0" dirty="0">
                <a:latin typeface="Microsoft YaHei" charset="-122"/>
                <a:ea typeface="Microsoft YaHei" charset="-122"/>
                <a:cs typeface="Microsoft YaHei" charset="-122"/>
              </a:rPr>
              <a:t>MGEN</a:t>
            </a:r>
            <a:r>
              <a:rPr lang="zh-CN" altLang="en-US" sz="1600" kern="0" dirty="0">
                <a:latin typeface="Microsoft YaHei" charset="-122"/>
                <a:ea typeface="Microsoft YaHei" charset="-122"/>
                <a:cs typeface="Microsoft YaHei" charset="-122"/>
              </a:rPr>
              <a:t>的资金运作收益和保费赔付率</a:t>
            </a:r>
            <a:endParaRPr lang="en-US" altLang="zh-CN" sz="1600" kern="0" dirty="0">
              <a:solidFill>
                <a:srgbClr val="002060"/>
              </a:solidFill>
              <a:latin typeface="Microsoft YaHei" charset="-122"/>
              <a:ea typeface="Microsoft YaHei" charset="-122"/>
              <a:cs typeface="Microsoft YaHei" charset="-122"/>
            </a:endParaRPr>
          </a:p>
          <a:p>
            <a:pPr marL="0" lvl="1" indent="0" algn="ctr" eaLnBrk="1" hangingPunct="1">
              <a:lnSpc>
                <a:spcPct val="150000"/>
              </a:lnSpc>
              <a:spcBef>
                <a:spcPts val="0"/>
              </a:spcBef>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spcBef>
                <a:spcPct val="0"/>
              </a:spcBef>
              <a:buFontTx/>
              <a:buNone/>
              <a:tabLst>
                <a:tab pos="6548438" algn="l"/>
              </a:tabLst>
            </a:pPr>
            <a:endParaRPr lang="fr-FR" altLang="fr-FR" sz="1600" kern="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94715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9"/>
          <p:cNvSpPr txBox="1">
            <a:spLocks noChangeArrowheads="1"/>
          </p:cNvSpPr>
          <p:nvPr/>
        </p:nvSpPr>
        <p:spPr bwMode="auto">
          <a:xfrm>
            <a:off x="6094216" y="2175864"/>
            <a:ext cx="1439611" cy="43088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000" b="1">
                <a:solidFill>
                  <a:schemeClr val="tx1"/>
                </a:solidFill>
                <a:latin typeface="Arial" charset="0"/>
                <a:ea typeface="ＭＳ Ｐゴシック" charset="-128"/>
              </a:defRPr>
            </a:lvl1pPr>
            <a:lvl2pPr marL="742950" indent="-285750" eaLnBrk="0" hangingPunct="0">
              <a:defRPr sz="1000" b="1">
                <a:solidFill>
                  <a:schemeClr val="tx1"/>
                </a:solidFill>
                <a:latin typeface="Arial" charset="0"/>
                <a:ea typeface="ＭＳ Ｐゴシック" charset="-128"/>
              </a:defRPr>
            </a:lvl2pPr>
            <a:lvl3pPr marL="1143000" indent="-228600" eaLnBrk="0" hangingPunct="0">
              <a:defRPr sz="1000" b="1">
                <a:solidFill>
                  <a:schemeClr val="tx1"/>
                </a:solidFill>
                <a:latin typeface="Arial" charset="0"/>
                <a:ea typeface="ＭＳ Ｐゴシック" charset="-128"/>
              </a:defRPr>
            </a:lvl3pPr>
            <a:lvl4pPr marL="1600200" indent="-228600" eaLnBrk="0" hangingPunct="0">
              <a:defRPr sz="1000" b="1">
                <a:solidFill>
                  <a:schemeClr val="tx1"/>
                </a:solidFill>
                <a:latin typeface="Arial" charset="0"/>
                <a:ea typeface="ＭＳ Ｐゴシック" charset="-128"/>
              </a:defRPr>
            </a:lvl4pPr>
            <a:lvl5pPr marL="2057400" indent="-228600" eaLnBrk="0" hangingPunct="0">
              <a:defRPr sz="1000" b="1">
                <a:solidFill>
                  <a:schemeClr val="tx1"/>
                </a:solidFill>
                <a:latin typeface="Arial" charset="0"/>
                <a:ea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defRPr>
            </a:lvl9pPr>
          </a:lstStyle>
          <a:p>
            <a:pPr algn="ctr"/>
            <a:r>
              <a:rPr lang="zh-CN" altLang="fr-FR" sz="1100" b="0" dirty="0">
                <a:solidFill>
                  <a:srgbClr val="CC0000"/>
                </a:solidFill>
                <a:latin typeface="Microsoft YaHei" charset="-122"/>
                <a:ea typeface="Microsoft YaHei" charset="-122"/>
                <a:cs typeface="Microsoft YaHei" charset="-122"/>
              </a:rPr>
              <a:t>金融危机时期</a:t>
            </a:r>
            <a:r>
              <a:rPr lang="fr-FR" altLang="ja-JP" sz="1100" b="0" dirty="0">
                <a:solidFill>
                  <a:srgbClr val="CC0000"/>
                </a:solidFill>
                <a:latin typeface="Microsoft YaHei" charset="-122"/>
                <a:ea typeface="Microsoft YaHei" charset="-122"/>
                <a:cs typeface="Microsoft YaHei" charset="-122"/>
              </a:rPr>
              <a:t>,</a:t>
            </a:r>
          </a:p>
          <a:p>
            <a:pPr algn="ctr"/>
            <a:r>
              <a:rPr lang="zh-CN" altLang="fr-FR" sz="1100" b="0" dirty="0">
                <a:solidFill>
                  <a:srgbClr val="CC0000"/>
                </a:solidFill>
                <a:latin typeface="Microsoft YaHei" charset="-122"/>
                <a:ea typeface="Microsoft YaHei" charset="-122"/>
                <a:cs typeface="Microsoft YaHei" charset="-122"/>
              </a:rPr>
              <a:t>财政状况依旧良好</a:t>
            </a:r>
            <a:endParaRPr lang="fr-FR" altLang="x-none" sz="1100" b="0" dirty="0">
              <a:solidFill>
                <a:srgbClr val="CC0000"/>
              </a:solidFill>
              <a:latin typeface="Microsoft YaHei" charset="-122"/>
              <a:ea typeface="Microsoft YaHei" charset="-122"/>
              <a:cs typeface="Microsoft YaHei" charset="-122"/>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561029804"/>
              </p:ext>
            </p:extLst>
          </p:nvPr>
        </p:nvGraphicFramePr>
        <p:xfrm>
          <a:off x="1373188" y="1820863"/>
          <a:ext cx="6713537" cy="4314825"/>
        </p:xfrm>
        <a:graphic>
          <a:graphicData uri="http://schemas.openxmlformats.org/presentationml/2006/ole">
            <mc:AlternateContent xmlns:mc="http://schemas.openxmlformats.org/markup-compatibility/2006">
              <mc:Choice xmlns:v="urn:schemas-microsoft-com:vml" Requires="v">
                <p:oleObj spid="_x0000_s7248" name="Chart" r:id="rId4" imgW="8915400" imgH="5727700" progId="Excel.Chart.8">
                  <p:embed/>
                </p:oleObj>
              </mc:Choice>
              <mc:Fallback>
                <p:oleObj name="Chart" r:id="rId4" imgW="8915400" imgH="5727700" progId="Excel.Chart.8">
                  <p:embed/>
                  <p:pic>
                    <p:nvPicPr>
                      <p:cNvPr id="0" name=""/>
                      <p:cNvPicPr>
                        <a:picLocks noChangeAspect="1" noChangeArrowheads="1"/>
                      </p:cNvPicPr>
                      <p:nvPr/>
                    </p:nvPicPr>
                    <p:blipFill>
                      <a:blip r:embed="rId5"/>
                      <a:srcRect/>
                      <a:stretch>
                        <a:fillRect/>
                      </a:stretch>
                    </p:blipFill>
                    <p:spPr bwMode="auto">
                      <a:xfrm>
                        <a:off x="1373188" y="1820863"/>
                        <a:ext cx="6713537" cy="4314825"/>
                      </a:xfrm>
                      <a:prstGeom prst="rect">
                        <a:avLst/>
                      </a:prstGeom>
                      <a:noFill/>
                      <a:ln>
                        <a:noFill/>
                      </a:ln>
                    </p:spPr>
                  </p:pic>
                </p:oleObj>
              </mc:Fallback>
            </mc:AlternateContent>
          </a:graphicData>
        </a:graphic>
      </p:graphicFrame>
      <p:sp>
        <p:nvSpPr>
          <p:cNvPr id="8" name="矩形 3"/>
          <p:cNvSpPr>
            <a:spLocks noChangeArrowheads="1"/>
          </p:cNvSpPr>
          <p:nvPr/>
        </p:nvSpPr>
        <p:spPr bwMode="auto">
          <a:xfrm>
            <a:off x="1079285" y="249749"/>
            <a:ext cx="7188217" cy="761107"/>
          </a:xfrm>
          <a:prstGeom prst="rect">
            <a:avLst/>
          </a:prstGeom>
          <a:noFill/>
          <a:ln>
            <a:noFill/>
          </a:ln>
          <a:extLst/>
        </p:spPr>
        <p:txBody>
          <a:bodyPr/>
          <a:lstStyle>
            <a:lvl1pPr>
              <a:defRPr sz="4200">
                <a:solidFill>
                  <a:srgbClr val="FFFFFF"/>
                </a:solidFill>
                <a:latin typeface="GillSans" charset="0"/>
                <a:ea typeface="ヒラギノ角ゴ ProN W3" charset="-128"/>
                <a:cs typeface="ヒラギノ角ゴ ProN W3" charset="-128"/>
                <a:sym typeface="GillSans" charset="0"/>
              </a:defRPr>
            </a:lvl1pPr>
            <a:lvl2pPr marL="742950" indent="-285750">
              <a:defRPr sz="4200">
                <a:solidFill>
                  <a:srgbClr val="FFFFFF"/>
                </a:solidFill>
                <a:latin typeface="GillSans" charset="0"/>
                <a:ea typeface="ヒラギノ角ゴ ProN W3" charset="-128"/>
                <a:cs typeface="ヒラギノ角ゴ ProN W3" charset="-128"/>
                <a:sym typeface="GillSans" charset="0"/>
              </a:defRPr>
            </a:lvl2pPr>
            <a:lvl3pPr marL="1143000" indent="-228600">
              <a:defRPr sz="4200">
                <a:solidFill>
                  <a:srgbClr val="FFFFFF"/>
                </a:solidFill>
                <a:latin typeface="GillSans" charset="0"/>
                <a:ea typeface="ヒラギノ角ゴ ProN W3" charset="-128"/>
                <a:cs typeface="ヒラギノ角ゴ ProN W3" charset="-128"/>
                <a:sym typeface="GillSans" charset="0"/>
              </a:defRPr>
            </a:lvl3pPr>
            <a:lvl4pPr marL="1600200" indent="-228600">
              <a:defRPr sz="4200">
                <a:solidFill>
                  <a:srgbClr val="FFFFFF"/>
                </a:solidFill>
                <a:latin typeface="GillSans" charset="0"/>
                <a:ea typeface="ヒラギノ角ゴ ProN W3" charset="-128"/>
                <a:cs typeface="ヒラギノ角ゴ ProN W3" charset="-128"/>
                <a:sym typeface="GillSans" charset="0"/>
              </a:defRPr>
            </a:lvl4pPr>
            <a:lvl5pPr marL="2057400" indent="-228600">
              <a:defRPr sz="4200">
                <a:solidFill>
                  <a:srgbClr val="FFFFFF"/>
                </a:solidFill>
                <a:latin typeface="GillSans" charset="0"/>
                <a:ea typeface="ヒラギノ角ゴ ProN W3" charset="-128"/>
                <a:cs typeface="ヒラギノ角ゴ ProN W3" charset="-128"/>
                <a:sym typeface="GillSans" charset="0"/>
              </a:defRPr>
            </a:lvl5pPr>
            <a:lvl6pPr marL="25146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6pPr>
            <a:lvl7pPr marL="29718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7pPr>
            <a:lvl8pPr marL="34290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8pPr>
            <a:lvl9pPr marL="3886200" indent="-228600" eaLnBrk="0" fontAlgn="base" hangingPunct="0">
              <a:spcBef>
                <a:spcPct val="0"/>
              </a:spcBef>
              <a:spcAft>
                <a:spcPct val="0"/>
              </a:spcAft>
              <a:defRPr sz="4200">
                <a:solidFill>
                  <a:srgbClr val="FFFFFF"/>
                </a:solidFill>
                <a:latin typeface="GillSans" charset="0"/>
                <a:ea typeface="ヒラギノ角ゴ ProN W3" charset="-128"/>
                <a:cs typeface="ヒラギノ角ゴ ProN W3" charset="-128"/>
                <a:sym typeface="GillSans" charset="0"/>
              </a:defRPr>
            </a:lvl9pPr>
          </a:lstStyle>
          <a:p>
            <a:pPr algn="ctr"/>
            <a:r>
              <a:rPr lang="en-US" altLang="zh-CN" sz="2800" dirty="0">
                <a:solidFill>
                  <a:srgbClr val="002060"/>
                </a:solidFill>
                <a:latin typeface="Microsoft YaHei" charset="-122"/>
                <a:ea typeface="Microsoft YaHei" charset="-122"/>
                <a:cs typeface="Microsoft YaHei" charset="-122"/>
              </a:rPr>
              <a:t>MGEN</a:t>
            </a:r>
            <a:r>
              <a:rPr lang="zh-CN" altLang="en-US" sz="2800" dirty="0">
                <a:solidFill>
                  <a:srgbClr val="002060"/>
                </a:solidFill>
                <a:latin typeface="Microsoft YaHei" charset="-122"/>
                <a:ea typeface="Microsoft YaHei" charset="-122"/>
                <a:cs typeface="Microsoft YaHei" charset="-122"/>
              </a:rPr>
              <a:t>的可持续发展（三）</a:t>
            </a:r>
          </a:p>
          <a:p>
            <a:pPr algn="ctr"/>
            <a:r>
              <a:rPr lang="zh-CN" altLang="fr-FR" sz="2800" dirty="0">
                <a:solidFill>
                  <a:srgbClr val="002060"/>
                </a:solidFill>
                <a:latin typeface="Microsoft YaHei" charset="-122"/>
                <a:ea typeface="Microsoft YaHei" charset="-122"/>
                <a:cs typeface="Microsoft YaHei" charset="-122"/>
              </a:rPr>
              <a:t>  </a:t>
            </a:r>
            <a:endParaRPr lang="fr-CA" altLang="fr-FR" sz="2800" dirty="0">
              <a:solidFill>
                <a:srgbClr val="002060"/>
              </a:solidFill>
              <a:latin typeface="Microsoft YaHei" charset="-122"/>
              <a:ea typeface="Microsoft YaHei" charset="-122"/>
              <a:cs typeface="Microsoft YaHei" charset="-122"/>
            </a:endParaRPr>
          </a:p>
        </p:txBody>
      </p:sp>
      <p:sp>
        <p:nvSpPr>
          <p:cNvPr id="12" name="Rectangle 3"/>
          <p:cNvSpPr txBox="1">
            <a:spLocks noChangeArrowheads="1"/>
          </p:cNvSpPr>
          <p:nvPr/>
        </p:nvSpPr>
        <p:spPr bwMode="auto">
          <a:xfrm>
            <a:off x="1859782" y="990600"/>
            <a:ext cx="56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lnSpc>
                <a:spcPct val="150000"/>
              </a:lnSpc>
              <a:spcBef>
                <a:spcPts val="0"/>
              </a:spcBef>
              <a:buFontTx/>
              <a:buNone/>
              <a:tabLst>
                <a:tab pos="6548438" algn="l"/>
              </a:tabLst>
            </a:pPr>
            <a:r>
              <a:rPr lang="en-US" altLang="zh-CN" sz="1600" kern="0" dirty="0">
                <a:latin typeface="Microsoft YaHei" charset="-122"/>
                <a:ea typeface="Microsoft YaHei" charset="-122"/>
                <a:cs typeface="Microsoft YaHei" charset="-122"/>
              </a:rPr>
              <a:t>MGEN</a:t>
            </a:r>
            <a:r>
              <a:rPr lang="zh-CN" altLang="en-US" sz="1600" kern="0" dirty="0">
                <a:latin typeface="Microsoft YaHei" charset="-122"/>
                <a:ea typeface="Microsoft YaHei" charset="-122"/>
                <a:cs typeface="Microsoft YaHei" charset="-122"/>
              </a:rPr>
              <a:t>的自有资金储备和保费赔付率</a:t>
            </a:r>
            <a:endParaRPr lang="en-US" altLang="zh-CN" sz="1600" kern="0" dirty="0">
              <a:solidFill>
                <a:srgbClr val="002060"/>
              </a:solidFill>
              <a:latin typeface="Microsoft YaHei" charset="-122"/>
              <a:ea typeface="Microsoft YaHei" charset="-122"/>
              <a:cs typeface="Microsoft YaHei" charset="-122"/>
            </a:endParaRPr>
          </a:p>
          <a:p>
            <a:pPr marL="0" lvl="1" indent="0" algn="ctr" eaLnBrk="1" hangingPunct="1">
              <a:lnSpc>
                <a:spcPct val="150000"/>
              </a:lnSpc>
              <a:spcBef>
                <a:spcPts val="0"/>
              </a:spcBef>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lnSpc>
                <a:spcPct val="80000"/>
              </a:lnSpc>
              <a:buFontTx/>
              <a:buNone/>
              <a:tabLst>
                <a:tab pos="6548438" algn="l"/>
              </a:tabLst>
            </a:pPr>
            <a:endParaRPr lang="fr-FR" altLang="fr-FR" sz="1600" kern="0" dirty="0">
              <a:latin typeface="Microsoft YaHei" charset="-122"/>
              <a:ea typeface="Microsoft YaHei" charset="-122"/>
              <a:cs typeface="Microsoft YaHei" charset="-122"/>
            </a:endParaRPr>
          </a:p>
          <a:p>
            <a:pPr algn="ctr" eaLnBrk="1" hangingPunct="1">
              <a:spcBef>
                <a:spcPct val="0"/>
              </a:spcBef>
              <a:buFontTx/>
              <a:buNone/>
              <a:tabLst>
                <a:tab pos="6548438" algn="l"/>
              </a:tabLst>
            </a:pPr>
            <a:endParaRPr lang="fr-FR" altLang="fr-FR" sz="1600" kern="0" dirty="0">
              <a:latin typeface="Microsoft YaHei" charset="-122"/>
              <a:ea typeface="Microsoft YaHei" charset="-122"/>
              <a:cs typeface="Microsoft YaHei" charset="-122"/>
            </a:endParaRPr>
          </a:p>
        </p:txBody>
      </p:sp>
      <p:sp>
        <p:nvSpPr>
          <p:cNvPr id="14" name="Text Box 4"/>
          <p:cNvSpPr txBox="1">
            <a:spLocks noChangeArrowheads="1"/>
          </p:cNvSpPr>
          <p:nvPr/>
        </p:nvSpPr>
        <p:spPr bwMode="auto">
          <a:xfrm>
            <a:off x="1368177" y="1702508"/>
            <a:ext cx="1743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charset="0"/>
                <a:ea typeface="ＭＳ Ｐゴシック" charset="-128"/>
              </a:defRPr>
            </a:lvl1pPr>
            <a:lvl2pPr marL="742950" indent="-285750" eaLnBrk="0" hangingPunct="0">
              <a:defRPr sz="1000" b="1">
                <a:solidFill>
                  <a:schemeClr val="tx1"/>
                </a:solidFill>
                <a:latin typeface="Arial" charset="0"/>
                <a:ea typeface="ＭＳ Ｐゴシック" charset="-128"/>
              </a:defRPr>
            </a:lvl2pPr>
            <a:lvl3pPr marL="1143000" indent="-228600" eaLnBrk="0" hangingPunct="0">
              <a:defRPr sz="1000" b="1">
                <a:solidFill>
                  <a:schemeClr val="tx1"/>
                </a:solidFill>
                <a:latin typeface="Arial" charset="0"/>
                <a:ea typeface="ＭＳ Ｐゴシック" charset="-128"/>
              </a:defRPr>
            </a:lvl3pPr>
            <a:lvl4pPr marL="1600200" indent="-228600" eaLnBrk="0" hangingPunct="0">
              <a:defRPr sz="1000" b="1">
                <a:solidFill>
                  <a:schemeClr val="tx1"/>
                </a:solidFill>
                <a:latin typeface="Arial" charset="0"/>
                <a:ea typeface="ＭＳ Ｐゴシック" charset="-128"/>
              </a:defRPr>
            </a:lvl4pPr>
            <a:lvl5pPr marL="2057400" indent="-228600" eaLnBrk="0" hangingPunct="0">
              <a:defRPr sz="1000" b="1">
                <a:solidFill>
                  <a:schemeClr val="tx1"/>
                </a:solidFill>
                <a:latin typeface="Arial" charset="0"/>
                <a:ea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defRPr>
            </a:lvl9pPr>
          </a:lstStyle>
          <a:p>
            <a:pPr eaLnBrk="1" hangingPunct="1"/>
            <a:r>
              <a:rPr lang="fr-FR" altLang="x-none" sz="1200" b="0" i="1"/>
              <a:t>(</a:t>
            </a:r>
            <a:r>
              <a:rPr lang="zh-CN" altLang="fr-FR" sz="1200" b="0" i="1" dirty="0"/>
              <a:t>百万欧元</a:t>
            </a:r>
            <a:r>
              <a:rPr lang="fr-FR" altLang="ja-JP" sz="1200" b="0" i="1" dirty="0"/>
              <a:t>)</a:t>
            </a:r>
            <a:endParaRPr lang="fr-FR" altLang="x-none" sz="1200" b="0" i="1" dirty="0"/>
          </a:p>
        </p:txBody>
      </p:sp>
      <p:sp>
        <p:nvSpPr>
          <p:cNvPr id="23" name="AutoShape 28"/>
          <p:cNvSpPr>
            <a:spLocks noChangeArrowheads="1"/>
          </p:cNvSpPr>
          <p:nvPr/>
        </p:nvSpPr>
        <p:spPr bwMode="auto">
          <a:xfrm>
            <a:off x="6651667" y="1992307"/>
            <a:ext cx="303003" cy="136222"/>
          </a:xfrm>
          <a:prstGeom prst="irregularSeal1">
            <a:avLst/>
          </a:prstGeom>
          <a:solidFill>
            <a:srgbClr val="FDFF05"/>
          </a:solidFill>
          <a:ln w="38100">
            <a:solidFill>
              <a:srgbClr val="FF0000"/>
            </a:solidFill>
            <a:miter lim="800000"/>
            <a:headEnd/>
            <a:tailEnd/>
          </a:ln>
        </p:spPr>
        <p:txBody>
          <a:bodyPr wrap="none" anchor="ctr"/>
          <a:lstStyle>
            <a:lvl1pPr eaLnBrk="0" hangingPunct="0">
              <a:defRPr sz="1000" b="1">
                <a:solidFill>
                  <a:schemeClr val="tx1"/>
                </a:solidFill>
                <a:latin typeface="Arial" charset="0"/>
                <a:ea typeface="ＭＳ Ｐゴシック" charset="-128"/>
              </a:defRPr>
            </a:lvl1pPr>
            <a:lvl2pPr marL="742950" indent="-285750" eaLnBrk="0" hangingPunct="0">
              <a:defRPr sz="1000" b="1">
                <a:solidFill>
                  <a:schemeClr val="tx1"/>
                </a:solidFill>
                <a:latin typeface="Arial" charset="0"/>
                <a:ea typeface="ＭＳ Ｐゴシック" charset="-128"/>
              </a:defRPr>
            </a:lvl2pPr>
            <a:lvl3pPr marL="1143000" indent="-228600" eaLnBrk="0" hangingPunct="0">
              <a:defRPr sz="1000" b="1">
                <a:solidFill>
                  <a:schemeClr val="tx1"/>
                </a:solidFill>
                <a:latin typeface="Arial" charset="0"/>
                <a:ea typeface="ＭＳ Ｐゴシック" charset="-128"/>
              </a:defRPr>
            </a:lvl3pPr>
            <a:lvl4pPr marL="1600200" indent="-228600" eaLnBrk="0" hangingPunct="0">
              <a:defRPr sz="1000" b="1">
                <a:solidFill>
                  <a:schemeClr val="tx1"/>
                </a:solidFill>
                <a:latin typeface="Arial" charset="0"/>
                <a:ea typeface="ＭＳ Ｐゴシック" charset="-128"/>
              </a:defRPr>
            </a:lvl4pPr>
            <a:lvl5pPr marL="2057400" indent="-228600" eaLnBrk="0" hangingPunct="0">
              <a:defRPr sz="1000" b="1">
                <a:solidFill>
                  <a:schemeClr val="tx1"/>
                </a:solidFill>
                <a:latin typeface="Arial" charset="0"/>
                <a:ea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defRPr>
            </a:lvl9pPr>
          </a:lstStyle>
          <a:p>
            <a:pPr algn="ctr"/>
            <a:endParaRPr lang="ja-JP" altLang="en-US" sz="1400" b="0"/>
          </a:p>
        </p:txBody>
      </p:sp>
      <p:sp>
        <p:nvSpPr>
          <p:cNvPr id="24" name="AutoShape 28"/>
          <p:cNvSpPr>
            <a:spLocks noChangeArrowheads="1"/>
          </p:cNvSpPr>
          <p:nvPr/>
        </p:nvSpPr>
        <p:spPr bwMode="auto">
          <a:xfrm>
            <a:off x="7227930" y="2065332"/>
            <a:ext cx="303003" cy="136222"/>
          </a:xfrm>
          <a:prstGeom prst="irregularSeal1">
            <a:avLst/>
          </a:prstGeom>
          <a:solidFill>
            <a:srgbClr val="FDFF05"/>
          </a:solidFill>
          <a:ln w="38100">
            <a:solidFill>
              <a:srgbClr val="FF0000"/>
            </a:solidFill>
            <a:miter lim="800000"/>
            <a:headEnd/>
            <a:tailEnd/>
          </a:ln>
        </p:spPr>
        <p:txBody>
          <a:bodyPr wrap="none" anchor="ctr"/>
          <a:lstStyle>
            <a:lvl1pPr eaLnBrk="0" hangingPunct="0">
              <a:defRPr sz="1000" b="1">
                <a:solidFill>
                  <a:schemeClr val="tx1"/>
                </a:solidFill>
                <a:latin typeface="Arial" charset="0"/>
                <a:ea typeface="ＭＳ Ｐゴシック" charset="-128"/>
              </a:defRPr>
            </a:lvl1pPr>
            <a:lvl2pPr marL="742950" indent="-285750" eaLnBrk="0" hangingPunct="0">
              <a:defRPr sz="1000" b="1">
                <a:solidFill>
                  <a:schemeClr val="tx1"/>
                </a:solidFill>
                <a:latin typeface="Arial" charset="0"/>
                <a:ea typeface="ＭＳ Ｐゴシック" charset="-128"/>
              </a:defRPr>
            </a:lvl2pPr>
            <a:lvl3pPr marL="1143000" indent="-228600" eaLnBrk="0" hangingPunct="0">
              <a:defRPr sz="1000" b="1">
                <a:solidFill>
                  <a:schemeClr val="tx1"/>
                </a:solidFill>
                <a:latin typeface="Arial" charset="0"/>
                <a:ea typeface="ＭＳ Ｐゴシック" charset="-128"/>
              </a:defRPr>
            </a:lvl3pPr>
            <a:lvl4pPr marL="1600200" indent="-228600" eaLnBrk="0" hangingPunct="0">
              <a:defRPr sz="1000" b="1">
                <a:solidFill>
                  <a:schemeClr val="tx1"/>
                </a:solidFill>
                <a:latin typeface="Arial" charset="0"/>
                <a:ea typeface="ＭＳ Ｐゴシック" charset="-128"/>
              </a:defRPr>
            </a:lvl4pPr>
            <a:lvl5pPr marL="2057400" indent="-228600" eaLnBrk="0" hangingPunct="0">
              <a:defRPr sz="1000" b="1">
                <a:solidFill>
                  <a:schemeClr val="tx1"/>
                </a:solidFill>
                <a:latin typeface="Arial" charset="0"/>
                <a:ea typeface="ＭＳ Ｐゴシック" charset="-128"/>
              </a:defRPr>
            </a:lvl5pPr>
            <a:lvl6pPr marL="2514600" indent="-228600" eaLnBrk="0" fontAlgn="base" hangingPunct="0">
              <a:spcBef>
                <a:spcPct val="0"/>
              </a:spcBef>
              <a:spcAft>
                <a:spcPct val="0"/>
              </a:spcAft>
              <a:defRPr sz="1000" b="1">
                <a:solidFill>
                  <a:schemeClr val="tx1"/>
                </a:solidFill>
                <a:latin typeface="Arial" charset="0"/>
                <a:ea typeface="ＭＳ Ｐゴシック" charset="-128"/>
              </a:defRPr>
            </a:lvl6pPr>
            <a:lvl7pPr marL="2971800" indent="-228600" eaLnBrk="0" fontAlgn="base" hangingPunct="0">
              <a:spcBef>
                <a:spcPct val="0"/>
              </a:spcBef>
              <a:spcAft>
                <a:spcPct val="0"/>
              </a:spcAft>
              <a:defRPr sz="1000" b="1">
                <a:solidFill>
                  <a:schemeClr val="tx1"/>
                </a:solidFill>
                <a:latin typeface="Arial" charset="0"/>
                <a:ea typeface="ＭＳ Ｐゴシック" charset="-128"/>
              </a:defRPr>
            </a:lvl7pPr>
            <a:lvl8pPr marL="3429000" indent="-228600" eaLnBrk="0" fontAlgn="base" hangingPunct="0">
              <a:spcBef>
                <a:spcPct val="0"/>
              </a:spcBef>
              <a:spcAft>
                <a:spcPct val="0"/>
              </a:spcAft>
              <a:defRPr sz="1000" b="1">
                <a:solidFill>
                  <a:schemeClr val="tx1"/>
                </a:solidFill>
                <a:latin typeface="Arial" charset="0"/>
                <a:ea typeface="ＭＳ Ｐゴシック" charset="-128"/>
              </a:defRPr>
            </a:lvl8pPr>
            <a:lvl9pPr marL="3886200" indent="-228600" eaLnBrk="0" fontAlgn="base" hangingPunct="0">
              <a:spcBef>
                <a:spcPct val="0"/>
              </a:spcBef>
              <a:spcAft>
                <a:spcPct val="0"/>
              </a:spcAft>
              <a:defRPr sz="1000" b="1">
                <a:solidFill>
                  <a:schemeClr val="tx1"/>
                </a:solidFill>
                <a:latin typeface="Arial" charset="0"/>
                <a:ea typeface="ＭＳ Ｐゴシック" charset="-128"/>
              </a:defRPr>
            </a:lvl9pPr>
          </a:lstStyle>
          <a:p>
            <a:pPr algn="ctr"/>
            <a:endParaRPr lang="ja-JP" altLang="en-US" sz="1400" b="0"/>
          </a:p>
        </p:txBody>
      </p:sp>
      <p:sp>
        <p:nvSpPr>
          <p:cNvPr id="27" name="TextBox 26"/>
          <p:cNvSpPr txBox="1"/>
          <p:nvPr/>
        </p:nvSpPr>
        <p:spPr>
          <a:xfrm>
            <a:off x="2895600" y="5890339"/>
            <a:ext cx="1640649" cy="230832"/>
          </a:xfrm>
          <a:prstGeom prst="rect">
            <a:avLst/>
          </a:prstGeom>
          <a:solidFill>
            <a:schemeClr val="bg1"/>
          </a:solidFill>
        </p:spPr>
        <p:txBody>
          <a:bodyPr wrap="square" rtlCol="0">
            <a:spAutoFit/>
          </a:bodyPr>
          <a:lstStyle/>
          <a:p>
            <a:r>
              <a:rPr lang="zh-CN" altLang="en-US" sz="900"/>
              <a:t>自有资金</a:t>
            </a:r>
            <a:endParaRPr lang="en-US" sz="900" dirty="0"/>
          </a:p>
        </p:txBody>
      </p:sp>
      <p:sp>
        <p:nvSpPr>
          <p:cNvPr id="28" name="TextBox 27"/>
          <p:cNvSpPr txBox="1"/>
          <p:nvPr/>
        </p:nvSpPr>
        <p:spPr>
          <a:xfrm>
            <a:off x="4761116" y="5890339"/>
            <a:ext cx="2020684" cy="230832"/>
          </a:xfrm>
          <a:prstGeom prst="rect">
            <a:avLst/>
          </a:prstGeom>
          <a:solidFill>
            <a:schemeClr val="bg1"/>
          </a:solidFill>
        </p:spPr>
        <p:txBody>
          <a:bodyPr wrap="square" rtlCol="0">
            <a:spAutoFit/>
          </a:bodyPr>
          <a:lstStyle/>
          <a:p>
            <a:r>
              <a:rPr lang="zh-CN" altLang="en-US" sz="900" dirty="0"/>
              <a:t>保费赔付率</a:t>
            </a:r>
            <a:endParaRPr lang="en-US" sz="900" dirty="0"/>
          </a:p>
        </p:txBody>
      </p:sp>
    </p:spTree>
    <p:extLst>
      <p:ext uri="{BB962C8B-B14F-4D97-AF65-F5344CB8AC3E}">
        <p14:creationId xmlns:p14="http://schemas.microsoft.com/office/powerpoint/2010/main" val="1964383302"/>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8BEEAD5D35AB4C92944F8EFF068B0F" ma:contentTypeVersion="6" ma:contentTypeDescription="Crée un document." ma:contentTypeScope="" ma:versionID="b17795033d37c3c7b56441fbbb3f6979">
  <xsd:schema xmlns:xsd="http://www.w3.org/2001/XMLSchema" xmlns:xs="http://www.w3.org/2001/XMLSchema" xmlns:p="http://schemas.microsoft.com/office/2006/metadata/properties" xmlns:ns2="ce838eee-b3b3-4913-901f-93fa7d3991c5" xmlns:ns3="b1e83e4d-6cd8-4a0c-b199-f4dcfc9886f7" targetNamespace="http://schemas.microsoft.com/office/2006/metadata/properties" ma:root="true" ma:fieldsID="1d48c54bfaab9961ef4714251868b131" ns2:_="" ns3:_="">
    <xsd:import namespace="ce838eee-b3b3-4913-901f-93fa7d3991c5"/>
    <xsd:import namespace="b1e83e4d-6cd8-4a0c-b199-f4dcfc9886f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38eee-b3b3-4913-901f-93fa7d3991c5"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e83e4d-6cd8-4a0c-b199-f4dcfc9886f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AEFAFC-4022-4377-B47A-1A5FB4B045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38eee-b3b3-4913-901f-93fa7d3991c5"/>
    <ds:schemaRef ds:uri="b1e83e4d-6cd8-4a0c-b199-f4dcfc9886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EAC1B3-4C12-4168-9A29-1D61138217EA}">
  <ds:schemaRefs>
    <ds:schemaRef ds:uri="http://schemas.microsoft.com/sharepoint/v3/contenttype/forms"/>
  </ds:schemaRefs>
</ds:datastoreItem>
</file>

<file path=customXml/itemProps3.xml><?xml version="1.0" encoding="utf-8"?>
<ds:datastoreItem xmlns:ds="http://schemas.openxmlformats.org/officeDocument/2006/customXml" ds:itemID="{1CE1EBF1-3C39-413E-9170-E82B3BC5636E}">
  <ds:schemaRefs>
    <ds:schemaRef ds:uri="http://purl.org/dc/elements/1.1/"/>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b1e83e4d-6cd8-4a0c-b199-f4dcfc9886f7"/>
    <ds:schemaRef ds:uri="ce838eee-b3b3-4913-901f-93fa7d3991c5"/>
  </ds:schemaRefs>
</ds:datastoreItem>
</file>

<file path=docProps/app.xml><?xml version="1.0" encoding="utf-8"?>
<Properties xmlns="http://schemas.openxmlformats.org/officeDocument/2006/extended-properties" xmlns:vt="http://schemas.openxmlformats.org/officeDocument/2006/docPropsVTypes">
  <Template/>
  <TotalTime>16287</TotalTime>
  <Words>2068</Words>
  <Application>Microsoft Macintosh PowerPoint</Application>
  <PresentationFormat>Présentation à l'écran (4:3)</PresentationFormat>
  <Paragraphs>426</Paragraphs>
  <Slides>23</Slides>
  <Notes>18</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3</vt:i4>
      </vt:variant>
      <vt:variant>
        <vt:lpstr>Titres des diapositives</vt:lpstr>
      </vt:variant>
      <vt:variant>
        <vt:i4>23</vt:i4>
      </vt:variant>
    </vt:vector>
  </HeadingPairs>
  <TitlesOfParts>
    <vt:vector size="35" baseType="lpstr">
      <vt:lpstr>Arial</vt:lpstr>
      <vt:lpstr>Calibri Light</vt:lpstr>
      <vt:lpstr>GillSans</vt:lpstr>
      <vt:lpstr>Microsoft YaHei</vt:lpstr>
      <vt:lpstr>ＭＳ Ｐゴシック</vt:lpstr>
      <vt:lpstr>Wingdings</vt:lpstr>
      <vt:lpstr>Wingdings 3</vt:lpstr>
      <vt:lpstr>微软雅黑</vt:lpstr>
      <vt:lpstr>Modèle par défaut</vt:lpstr>
      <vt:lpstr>Excel.Chart.8</vt:lpstr>
      <vt:lpstr>Chart</vt:lpstr>
      <vt:lpstr>图表</vt:lpstr>
      <vt:lpstr>Présentation PowerPoint</vt:lpstr>
      <vt:lpstr>Présentation PowerPoint</vt:lpstr>
      <vt:lpstr>MGEN：法国教育健康相互保险</vt:lpstr>
      <vt:lpstr>MGEN的主要业务 </vt:lpstr>
      <vt:lpstr>  </vt:lpstr>
      <vt:lpstr>Présentation PowerPoint</vt:lpstr>
      <vt:lpstr>Présentation PowerPoint</vt:lpstr>
      <vt:lpstr>Présentation PowerPoint</vt:lpstr>
      <vt:lpstr>Présentation PowerPoint</vt:lpstr>
      <vt:lpstr>Présentation PowerPoint</vt:lpstr>
      <vt:lpstr>Présentation PowerPoint</vt:lpstr>
      <vt:lpstr>法国的公共长期护理制度面临的挑战</vt:lpstr>
      <vt:lpstr>MGEN推出长期护理险的迫切性</vt:lpstr>
      <vt:lpstr>Présentation PowerPoint</vt:lpstr>
      <vt:lpstr>MGEN长期护理险决策制定</vt:lpstr>
      <vt:lpstr>MGEN长期护理相互保险整体方案</vt:lpstr>
      <vt:lpstr>MGEN的长期护理险经验 —— 三个层次的保险</vt:lpstr>
      <vt:lpstr>MGEN的长期护理险经验 —— 全体参保会员都享有的补充健康综合险</vt:lpstr>
      <vt:lpstr>MGEN的长期护理险经验 —— 会员自选的额外增加长护险</vt:lpstr>
      <vt:lpstr>MGEN的长期护理险经验 —— 为会员提供的其他服务</vt:lpstr>
      <vt:lpstr>相互保险可能是解决 长期护理问题的最佳保险方案</vt:lpstr>
      <vt:lpstr>Présentation PowerPoint</vt:lpstr>
      <vt:lpstr>成都长期护理相互保险项目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石京华</dc:creator>
  <cp:lastModifiedBy>Thierry WEISHAUPT</cp:lastModifiedBy>
  <cp:revision>910</cp:revision>
  <cp:lastPrinted>1601-01-01T00:00:00Z</cp:lastPrinted>
  <dcterms:created xsi:type="dcterms:W3CDTF">1601-01-01T00:00:00Z</dcterms:created>
  <dcterms:modified xsi:type="dcterms:W3CDTF">2017-09-12T19:34:57Z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_NewReviewCycle">
    <vt:lpwstr/>
  </property>
  <property fmtid="{D5CDD505-2E9C-101B-9397-08002B2CF9AE}" pid="4" name="ContentTypeId">
    <vt:lpwstr>0x010100548BEEAD5D35AB4C92944F8EFF068B0F</vt:lpwstr>
  </property>
</Properties>
</file>