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7" r:id="rId4"/>
    <p:sldId id="258" r:id="rId5"/>
    <p:sldId id="277" r:id="rId6"/>
    <p:sldId id="274" r:id="rId7"/>
    <p:sldId id="275" r:id="rId8"/>
    <p:sldId id="276" r:id="rId9"/>
    <p:sldId id="278" r:id="rId10"/>
    <p:sldId id="280" r:id="rId11"/>
    <p:sldId id="281" r:id="rId12"/>
    <p:sldId id="279" r:id="rId13"/>
    <p:sldId id="282" r:id="rId14"/>
    <p:sldId id="287" r:id="rId15"/>
    <p:sldId id="288" r:id="rId16"/>
    <p:sldId id="283" r:id="rId17"/>
    <p:sldId id="285" r:id="rId18"/>
    <p:sldId id="286" r:id="rId19"/>
    <p:sldId id="289" r:id="rId20"/>
    <p:sldId id="259" r:id="rId21"/>
    <p:sldId id="262" r:id="rId22"/>
    <p:sldId id="263" r:id="rId23"/>
    <p:sldId id="264" r:id="rId24"/>
    <p:sldId id="266" r:id="rId25"/>
    <p:sldId id="268" r:id="rId26"/>
    <p:sldId id="265" r:id="rId27"/>
    <p:sldId id="260" r:id="rId28"/>
    <p:sldId id="261" r:id="rId29"/>
    <p:sldId id="267" r:id="rId30"/>
    <p:sldId id="271" r:id="rId31"/>
    <p:sldId id="270" r:id="rId32"/>
    <p:sldId id="269" r:id="rId33"/>
    <p:sldId id="272" r:id="rId34"/>
    <p:sldId id="273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68330570312303207"/>
          <c:y val="2.88566763300556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4.5370612699023968E-2"/>
          <c:y val="0"/>
          <c:w val="0.59474828188193962"/>
          <c:h val="0.7913119818543765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Expenditure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14A-407C-970C-7EED5332AB4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14A-407C-970C-7EED5332AB4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14A-407C-970C-7EED5332AB4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14A-407C-970C-7EED5332AB4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14A-407C-970C-7EED5332AB4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14A-407C-970C-7EED5332AB44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5"/>
                <c:pt idx="0">
                  <c:v>Pensions</c:v>
                </c:pt>
                <c:pt idx="1">
                  <c:v>Lump sums   </c:v>
                </c:pt>
                <c:pt idx="2">
                  <c:v>Other Benefits</c:v>
                </c:pt>
                <c:pt idx="3">
                  <c:v>Admin Costs</c:v>
                </c:pt>
                <c:pt idx="4">
                  <c:v>Transfers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7426480</c:v>
                </c:pt>
                <c:pt idx="1">
                  <c:v>1811296</c:v>
                </c:pt>
                <c:pt idx="2">
                  <c:v>27961</c:v>
                </c:pt>
                <c:pt idx="3">
                  <c:v>962169</c:v>
                </c:pt>
                <c:pt idx="4">
                  <c:v>557213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514A-407C-970C-7EED5332AB44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Income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2,095,923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C56-4EEB-A88E-4CC7DFFA35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C56-4EEB-A88E-4CC7DFFA350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C56-4EEB-A88E-4CC7DFFA350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C56-4EEB-A88E-4CC7DFFA3502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Employer Contributions</c:v>
                </c:pt>
                <c:pt idx="1">
                  <c:v>Investment Income</c:v>
                </c:pt>
                <c:pt idx="2">
                  <c:v>Transfer Values</c:v>
                </c:pt>
                <c:pt idx="3">
                  <c:v>Other Income</c:v>
                </c:pt>
              </c:strCache>
            </c:strRef>
          </c:cat>
          <c:val>
            <c:numRef>
              <c:f>Sheet1!$B$2:$B$5</c:f>
              <c:numCache>
                <c:formatCode>#,##0</c:formatCode>
                <c:ptCount val="4"/>
                <c:pt idx="0">
                  <c:v>7076023</c:v>
                </c:pt>
                <c:pt idx="1">
                  <c:v>3587785</c:v>
                </c:pt>
                <c:pt idx="2">
                  <c:v>471560</c:v>
                </c:pt>
                <c:pt idx="3">
                  <c:v>59484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C56-4EEB-A88E-4CC7DFFA350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Main</a:t>
            </a:r>
            <a:r>
              <a:rPr lang="en-US" baseline="0" dirty="0"/>
              <a:t> Asset Allocation: Selected Authorities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Equities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Merseyside</c:v>
                </c:pt>
                <c:pt idx="1">
                  <c:v>Wiltshire CC</c:v>
                </c:pt>
                <c:pt idx="2">
                  <c:v>LB Bromley</c:v>
                </c:pt>
                <c:pt idx="3">
                  <c:v>LPFA</c:v>
                </c:pt>
                <c:pt idx="4">
                  <c:v>LB Croydon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53</c:v>
                </c:pt>
                <c:pt idx="1">
                  <c:v>55</c:v>
                </c:pt>
                <c:pt idx="2">
                  <c:v>70</c:v>
                </c:pt>
                <c:pt idx="3">
                  <c:v>47.5</c:v>
                </c:pt>
                <c:pt idx="4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E2-4ABA-B088-416BA8292D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Fixed Int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Merseyside</c:v>
                </c:pt>
                <c:pt idx="1">
                  <c:v>Wiltshire CC</c:v>
                </c:pt>
                <c:pt idx="2">
                  <c:v>LB Bromley</c:v>
                </c:pt>
                <c:pt idx="3">
                  <c:v>LPFA</c:v>
                </c:pt>
                <c:pt idx="4">
                  <c:v>LB Croydon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18</c:v>
                </c:pt>
                <c:pt idx="1">
                  <c:v>15.5</c:v>
                </c:pt>
                <c:pt idx="2">
                  <c:v>20</c:v>
                </c:pt>
                <c:pt idx="3">
                  <c:v>5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E2-4ABA-B088-416BA8292D2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Property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Merseyside</c:v>
                </c:pt>
                <c:pt idx="1">
                  <c:v>Wiltshire CC</c:v>
                </c:pt>
                <c:pt idx="2">
                  <c:v>LB Bromley</c:v>
                </c:pt>
                <c:pt idx="3">
                  <c:v>LPFA</c:v>
                </c:pt>
                <c:pt idx="4">
                  <c:v>LB Croydon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8</c:v>
                </c:pt>
                <c:pt idx="1">
                  <c:v>13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E2-4ABA-B088-416BA8292D2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Alternate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Merseyside</c:v>
                </c:pt>
                <c:pt idx="1">
                  <c:v>Wiltshire CC</c:v>
                </c:pt>
                <c:pt idx="2">
                  <c:v>LB Bromley</c:v>
                </c:pt>
                <c:pt idx="3">
                  <c:v>LPFA</c:v>
                </c:pt>
                <c:pt idx="4">
                  <c:v>LB Croydon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21</c:v>
                </c:pt>
                <c:pt idx="1">
                  <c:v>16.5</c:v>
                </c:pt>
                <c:pt idx="3">
                  <c:v>37.5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E2-4ABA-B088-416BA8292D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0057688"/>
        <c:axId val="420058080"/>
      </c:barChart>
      <c:catAx>
        <c:axId val="420057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20058080"/>
        <c:crosses val="autoZero"/>
        <c:auto val="1"/>
        <c:lblAlgn val="ctr"/>
        <c:lblOffset val="100"/>
        <c:noMultiLvlLbl val="0"/>
      </c:catAx>
      <c:valAx>
        <c:axId val="420058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20057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Returns</a:t>
            </a:r>
            <a:r>
              <a:rPr lang="en-US" baseline="0" dirty="0"/>
              <a:t> compared between GMPF and Local Authority Average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GMPF (1year)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2001-02</c:v>
                </c:pt>
                <c:pt idx="1">
                  <c:v>2005-06</c:v>
                </c:pt>
                <c:pt idx="2">
                  <c:v>2008-09</c:v>
                </c:pt>
                <c:pt idx="3">
                  <c:v>2011-12</c:v>
                </c:pt>
                <c:pt idx="4">
                  <c:v>2014-15</c:v>
                </c:pt>
                <c:pt idx="5">
                  <c:v>2015-16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2.5</c:v>
                </c:pt>
                <c:pt idx="1">
                  <c:v>22.7</c:v>
                </c:pt>
                <c:pt idx="2">
                  <c:v>-16.7</c:v>
                </c:pt>
                <c:pt idx="3">
                  <c:v>2.4</c:v>
                </c:pt>
                <c:pt idx="4">
                  <c:v>11.7</c:v>
                </c:pt>
                <c:pt idx="5">
                  <c:v>-0.8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6B4-41E1-9449-7367E5A142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 Av (1year)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2001-02</c:v>
                </c:pt>
                <c:pt idx="1">
                  <c:v>2005-06</c:v>
                </c:pt>
                <c:pt idx="2">
                  <c:v>2008-09</c:v>
                </c:pt>
                <c:pt idx="3">
                  <c:v>2011-12</c:v>
                </c:pt>
                <c:pt idx="4">
                  <c:v>2014-15</c:v>
                </c:pt>
                <c:pt idx="5">
                  <c:v>2015-16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-0.5</c:v>
                </c:pt>
                <c:pt idx="1">
                  <c:v>24.9</c:v>
                </c:pt>
                <c:pt idx="2">
                  <c:v>-19.899999999999999</c:v>
                </c:pt>
                <c:pt idx="3">
                  <c:v>2.6</c:v>
                </c:pt>
                <c:pt idx="4">
                  <c:v>13.2</c:v>
                </c:pt>
                <c:pt idx="5">
                  <c:v>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6B4-41E1-9449-7367E5A1423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GMPF (5 yrs)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2001-02</c:v>
                </c:pt>
                <c:pt idx="1">
                  <c:v>2005-06</c:v>
                </c:pt>
                <c:pt idx="2">
                  <c:v>2008-09</c:v>
                </c:pt>
                <c:pt idx="3">
                  <c:v>2011-12</c:v>
                </c:pt>
                <c:pt idx="4">
                  <c:v>2014-15</c:v>
                </c:pt>
                <c:pt idx="5">
                  <c:v>2015-16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8.3000000000000007</c:v>
                </c:pt>
                <c:pt idx="1">
                  <c:v>7.9</c:v>
                </c:pt>
                <c:pt idx="2">
                  <c:v>3.6</c:v>
                </c:pt>
                <c:pt idx="3">
                  <c:v>3.7</c:v>
                </c:pt>
                <c:pt idx="4">
                  <c:v>8.3000000000000007</c:v>
                </c:pt>
                <c:pt idx="5">
                  <c:v>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6B4-41E1-9449-7367E5A1423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LA Av (5 yrs)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2001-02</c:v>
                </c:pt>
                <c:pt idx="1">
                  <c:v>2005-06</c:v>
                </c:pt>
                <c:pt idx="2">
                  <c:v>2008-09</c:v>
                </c:pt>
                <c:pt idx="3">
                  <c:v>2011-12</c:v>
                </c:pt>
                <c:pt idx="4">
                  <c:v>2014-15</c:v>
                </c:pt>
                <c:pt idx="5">
                  <c:v>2015-16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7.1</c:v>
                </c:pt>
                <c:pt idx="1">
                  <c:v>6.7</c:v>
                </c:pt>
                <c:pt idx="2">
                  <c:v>3.1</c:v>
                </c:pt>
                <c:pt idx="3">
                  <c:v>3.2</c:v>
                </c:pt>
                <c:pt idx="4">
                  <c:v>8.6999999999999993</c:v>
                </c:pt>
                <c:pt idx="5">
                  <c:v>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6B4-41E1-9449-7367E5A1423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GMPF (10yrs)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2001-02</c:v>
                </c:pt>
                <c:pt idx="1">
                  <c:v>2005-06</c:v>
                </c:pt>
                <c:pt idx="2">
                  <c:v>2008-09</c:v>
                </c:pt>
                <c:pt idx="3">
                  <c:v>2011-12</c:v>
                </c:pt>
                <c:pt idx="4">
                  <c:v>2014-15</c:v>
                </c:pt>
                <c:pt idx="5">
                  <c:v>2015-16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11.9</c:v>
                </c:pt>
                <c:pt idx="1">
                  <c:v>9</c:v>
                </c:pt>
                <c:pt idx="2">
                  <c:v>3.7</c:v>
                </c:pt>
                <c:pt idx="3">
                  <c:v>6.3</c:v>
                </c:pt>
                <c:pt idx="4">
                  <c:v>8</c:v>
                </c:pt>
                <c:pt idx="5">
                  <c:v>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6B4-41E1-9449-7367E5A1423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LA Av (10yrs)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Sheet1!$A$2:$A$7</c:f>
              <c:strCache>
                <c:ptCount val="6"/>
                <c:pt idx="0">
                  <c:v>2001-02</c:v>
                </c:pt>
                <c:pt idx="1">
                  <c:v>2005-06</c:v>
                </c:pt>
                <c:pt idx="2">
                  <c:v>2008-09</c:v>
                </c:pt>
                <c:pt idx="3">
                  <c:v>2011-12</c:v>
                </c:pt>
                <c:pt idx="4">
                  <c:v>2014-15</c:v>
                </c:pt>
                <c:pt idx="5">
                  <c:v>2015-16</c:v>
                </c:pt>
              </c:strCache>
            </c:strRef>
          </c:cat>
          <c:val>
            <c:numRef>
              <c:f>Sheet1!$G$2:$G$7</c:f>
              <c:numCache>
                <c:formatCode>General</c:formatCode>
                <c:ptCount val="6"/>
                <c:pt idx="0">
                  <c:v>10.9</c:v>
                </c:pt>
                <c:pt idx="1">
                  <c:v>8.1</c:v>
                </c:pt>
                <c:pt idx="2">
                  <c:v>2.1</c:v>
                </c:pt>
                <c:pt idx="3">
                  <c:v>5.7</c:v>
                </c:pt>
                <c:pt idx="4">
                  <c:v>7.9</c:v>
                </c:pt>
                <c:pt idx="5">
                  <c:v>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E6B4-41E1-9449-7367E5A142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62242496"/>
        <c:axId val="262240536"/>
      </c:lineChart>
      <c:catAx>
        <c:axId val="26224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62240536"/>
        <c:crosses val="autoZero"/>
        <c:auto val="1"/>
        <c:lblAlgn val="ctr"/>
        <c:lblOffset val="100"/>
        <c:noMultiLvlLbl val="0"/>
      </c:catAx>
      <c:valAx>
        <c:axId val="262240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62242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Allocations</a:t>
            </a:r>
            <a:r>
              <a:rPr lang="en-US" baseline="0" dirty="0"/>
              <a:t> to Equity Markets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2001-02</c:v>
                </c:pt>
                <c:pt idx="1">
                  <c:v>2004-05</c:v>
                </c:pt>
                <c:pt idx="2">
                  <c:v>2008-09</c:v>
                </c:pt>
                <c:pt idx="3">
                  <c:v>2011-12</c:v>
                </c:pt>
                <c:pt idx="4">
                  <c:v>2015-16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65</c:v>
                </c:pt>
                <c:pt idx="1">
                  <c:v>63</c:v>
                </c:pt>
                <c:pt idx="2">
                  <c:v>50</c:v>
                </c:pt>
                <c:pt idx="3">
                  <c:v>48</c:v>
                </c:pt>
                <c:pt idx="4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CE-4AEC-BB7F-57419708C3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Europe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2001-02</c:v>
                </c:pt>
                <c:pt idx="1">
                  <c:v>2004-05</c:v>
                </c:pt>
                <c:pt idx="2">
                  <c:v>2008-09</c:v>
                </c:pt>
                <c:pt idx="3">
                  <c:v>2011-12</c:v>
                </c:pt>
                <c:pt idx="4">
                  <c:v>2015-16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10.5</c:v>
                </c:pt>
                <c:pt idx="1">
                  <c:v>11.1</c:v>
                </c:pt>
                <c:pt idx="2">
                  <c:v>15</c:v>
                </c:pt>
                <c:pt idx="3">
                  <c:v>15.132</c:v>
                </c:pt>
                <c:pt idx="4">
                  <c:v>15.950000000000001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0CE-4AEC-BB7F-57419708C3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North Amer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2001-02</c:v>
                </c:pt>
                <c:pt idx="1">
                  <c:v>2004-05</c:v>
                </c:pt>
                <c:pt idx="2">
                  <c:v>2008-09</c:v>
                </c:pt>
                <c:pt idx="3">
                  <c:v>2011-12</c:v>
                </c:pt>
                <c:pt idx="4">
                  <c:v>2015-16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10.5</c:v>
                </c:pt>
                <c:pt idx="1">
                  <c:v>10.175000000000001</c:v>
                </c:pt>
                <c:pt idx="2">
                  <c:v>15</c:v>
                </c:pt>
                <c:pt idx="3">
                  <c:v>15.911999999999999</c:v>
                </c:pt>
                <c:pt idx="4">
                  <c:v>18.850000000000001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CE-4AEC-BB7F-57419708C30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Pacific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2001-02</c:v>
                </c:pt>
                <c:pt idx="1">
                  <c:v>2004-05</c:v>
                </c:pt>
                <c:pt idx="2">
                  <c:v>2008-09</c:v>
                </c:pt>
                <c:pt idx="3">
                  <c:v>2011-12</c:v>
                </c:pt>
                <c:pt idx="4">
                  <c:v>2015-16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6.125</c:v>
                </c:pt>
                <c:pt idx="1">
                  <c:v>6.4749999999999996</c:v>
                </c:pt>
                <c:pt idx="2">
                  <c:v>6.25</c:v>
                </c:pt>
                <c:pt idx="3">
                  <c:v>6.2919999999999998</c:v>
                </c:pt>
                <c:pt idx="4">
                  <c:v>5.8000000000000007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0CE-4AEC-BB7F-57419708C30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Japan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2001-02</c:v>
                </c:pt>
                <c:pt idx="1">
                  <c:v>2004-05</c:v>
                </c:pt>
                <c:pt idx="2">
                  <c:v>2008-09</c:v>
                </c:pt>
                <c:pt idx="3">
                  <c:v>2011-12</c:v>
                </c:pt>
                <c:pt idx="4">
                  <c:v>2015-16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6.125</c:v>
                </c:pt>
                <c:pt idx="1">
                  <c:v>6.4749999999999996</c:v>
                </c:pt>
                <c:pt idx="2">
                  <c:v>8.75</c:v>
                </c:pt>
                <c:pt idx="3">
                  <c:v>8.84</c:v>
                </c:pt>
                <c:pt idx="4">
                  <c:v>8.5499999999999989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0CE-4AEC-BB7F-57419708C30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Emerging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2001-02</c:v>
                </c:pt>
                <c:pt idx="1">
                  <c:v>2004-05</c:v>
                </c:pt>
                <c:pt idx="2">
                  <c:v>2008-09</c:v>
                </c:pt>
                <c:pt idx="3">
                  <c:v>2011-12</c:v>
                </c:pt>
                <c:pt idx="4">
                  <c:v>2015-16</c:v>
                </c:pt>
              </c:strCache>
            </c:strRef>
          </c:cat>
          <c:val>
            <c:numRef>
              <c:f>Sheet1!$G$2:$G$6</c:f>
              <c:numCache>
                <c:formatCode>General</c:formatCode>
                <c:ptCount val="5"/>
                <c:pt idx="0">
                  <c:v>1.75</c:v>
                </c:pt>
                <c:pt idx="1">
                  <c:v>2.7749999999999999</c:v>
                </c:pt>
                <c:pt idx="2">
                  <c:v>5</c:v>
                </c:pt>
                <c:pt idx="3">
                  <c:v>5.8239999999999998</c:v>
                </c:pt>
                <c:pt idx="4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0CE-4AEC-BB7F-57419708C30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Global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2001-02</c:v>
                </c:pt>
                <c:pt idx="1">
                  <c:v>2004-05</c:v>
                </c:pt>
                <c:pt idx="2">
                  <c:v>2008-09</c:v>
                </c:pt>
                <c:pt idx="3">
                  <c:v>2011-12</c:v>
                </c:pt>
                <c:pt idx="4">
                  <c:v>2015-16</c:v>
                </c:pt>
              </c:strCache>
            </c:strRef>
          </c:cat>
          <c:val>
            <c:numRef>
              <c:f>Sheet1!$H$2:$H$6</c:f>
              <c:numCache>
                <c:formatCode>General</c:formatCode>
                <c:ptCount val="5"/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0CE-4AEC-BB7F-57419708C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8411112"/>
        <c:axId val="358411504"/>
      </c:barChart>
      <c:catAx>
        <c:axId val="358411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58411504"/>
        <c:crosses val="autoZero"/>
        <c:auto val="1"/>
        <c:lblAlgn val="ctr"/>
        <c:lblOffset val="100"/>
        <c:noMultiLvlLbl val="0"/>
      </c:catAx>
      <c:valAx>
        <c:axId val="35841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58411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Private </a:t>
            </a:r>
          </a:p>
          <a:p>
            <a:pPr>
              <a:defRPr/>
            </a:pPr>
            <a:r>
              <a:rPr lang="en-US" dirty="0"/>
              <a:t>Equity Investment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Commitment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2001-02</c:v>
                </c:pt>
                <c:pt idx="1">
                  <c:v>2004-05</c:v>
                </c:pt>
                <c:pt idx="2">
                  <c:v>2007-08</c:v>
                </c:pt>
                <c:pt idx="3">
                  <c:v>2008-09</c:v>
                </c:pt>
                <c:pt idx="4">
                  <c:v>2011-12</c:v>
                </c:pt>
                <c:pt idx="5">
                  <c:v>2015-16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222</c:v>
                </c:pt>
                <c:pt idx="1">
                  <c:v>371</c:v>
                </c:pt>
                <c:pt idx="2">
                  <c:v>503</c:v>
                </c:pt>
                <c:pt idx="3">
                  <c:v>563</c:v>
                </c:pt>
                <c:pt idx="4">
                  <c:v>702</c:v>
                </c:pt>
                <c:pt idx="5">
                  <c:v>1310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7C-4A41-95AE-AFFBB3A9526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Drawdown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2001-02</c:v>
                </c:pt>
                <c:pt idx="1">
                  <c:v>2004-05</c:v>
                </c:pt>
                <c:pt idx="2">
                  <c:v>2007-08</c:v>
                </c:pt>
                <c:pt idx="3">
                  <c:v>2008-09</c:v>
                </c:pt>
                <c:pt idx="4">
                  <c:v>2011-12</c:v>
                </c:pt>
                <c:pt idx="5">
                  <c:v>2015-16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147</c:v>
                </c:pt>
                <c:pt idx="1">
                  <c:v>247</c:v>
                </c:pt>
                <c:pt idx="2">
                  <c:v>346</c:v>
                </c:pt>
                <c:pt idx="3">
                  <c:v>398</c:v>
                </c:pt>
                <c:pt idx="4">
                  <c:v>515</c:v>
                </c:pt>
                <c:pt idx="5">
                  <c:v>817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7C-4A41-95AE-AFFBB3A9526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Reimburse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2001-02</c:v>
                </c:pt>
                <c:pt idx="1">
                  <c:v>2004-05</c:v>
                </c:pt>
                <c:pt idx="2">
                  <c:v>2007-08</c:v>
                </c:pt>
                <c:pt idx="3">
                  <c:v>2008-09</c:v>
                </c:pt>
                <c:pt idx="4">
                  <c:v>2011-12</c:v>
                </c:pt>
                <c:pt idx="5">
                  <c:v>2015-16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221</c:v>
                </c:pt>
                <c:pt idx="1">
                  <c:v>312</c:v>
                </c:pt>
                <c:pt idx="2">
                  <c:v>398</c:v>
                </c:pt>
                <c:pt idx="3">
                  <c:v>317</c:v>
                </c:pt>
                <c:pt idx="4">
                  <c:v>487</c:v>
                </c:pt>
                <c:pt idx="5">
                  <c:v>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7C-4A41-95AE-AFFBB3A9526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Allocation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2001-02</c:v>
                </c:pt>
                <c:pt idx="1">
                  <c:v>2004-05</c:v>
                </c:pt>
                <c:pt idx="2">
                  <c:v>2007-08</c:v>
                </c:pt>
                <c:pt idx="3">
                  <c:v>2008-09</c:v>
                </c:pt>
                <c:pt idx="4">
                  <c:v>2011-12</c:v>
                </c:pt>
                <c:pt idx="5">
                  <c:v>2015-16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74</c:v>
                </c:pt>
                <c:pt idx="1">
                  <c:v>108</c:v>
                </c:pt>
                <c:pt idx="2">
                  <c:v>173</c:v>
                </c:pt>
                <c:pt idx="3">
                  <c:v>183</c:v>
                </c:pt>
                <c:pt idx="4">
                  <c:v>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7C-4A41-95AE-AFFBB3A952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0380800"/>
        <c:axId val="420379232"/>
      </c:barChart>
      <c:catAx>
        <c:axId val="42038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20379232"/>
        <c:crosses val="autoZero"/>
        <c:auto val="1"/>
        <c:lblAlgn val="ctr"/>
        <c:lblOffset val="100"/>
        <c:noMultiLvlLbl val="0"/>
      </c:catAx>
      <c:valAx>
        <c:axId val="42037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420380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2FB-9230-4D2A-B232-AE88F660F18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A9FE6-E48C-45F8-A0F8-06D07039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46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2FB-9230-4D2A-B232-AE88F660F18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A9FE6-E48C-45F8-A0F8-06D07039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62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2FB-9230-4D2A-B232-AE88F660F18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A9FE6-E48C-45F8-A0F8-06D07039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513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2FB-9230-4D2A-B232-AE88F660F18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A9FE6-E48C-45F8-A0F8-06D07039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461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2FB-9230-4D2A-B232-AE88F660F18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A9FE6-E48C-45F8-A0F8-06D07039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48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2FB-9230-4D2A-B232-AE88F660F18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A9FE6-E48C-45F8-A0F8-06D07039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44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2FB-9230-4D2A-B232-AE88F660F18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A9FE6-E48C-45F8-A0F8-06D07039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1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2FB-9230-4D2A-B232-AE88F660F18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A9FE6-E48C-45F8-A0F8-06D07039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7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2FB-9230-4D2A-B232-AE88F660F18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A9FE6-E48C-45F8-A0F8-06D07039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35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2FB-9230-4D2A-B232-AE88F660F18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A9FE6-E48C-45F8-A0F8-06D07039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76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862FB-9230-4D2A-B232-AE88F660F18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A9FE6-E48C-45F8-A0F8-06D07039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1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862FB-9230-4D2A-B232-AE88F660F18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A9FE6-E48C-45F8-A0F8-06D07039A5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342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69143" y="1019368"/>
            <a:ext cx="9144000" cy="2387600"/>
          </a:xfrm>
        </p:spPr>
        <p:txBody>
          <a:bodyPr/>
          <a:lstStyle/>
          <a:p>
            <a:r>
              <a:rPr lang="en-US" dirty="0"/>
              <a:t>Investment Strategies in LGPS Funds in the UK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2343" y="3602037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Grayson Clarke</a:t>
            </a:r>
          </a:p>
          <a:p>
            <a:r>
              <a:rPr lang="en-US" sz="3200" dirty="0"/>
              <a:t>Formerly L-T Fund Management Expert EUCSS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" t="3020" r="2744" b="4391"/>
          <a:stretch>
            <a:fillRect/>
          </a:stretch>
        </p:blipFill>
        <p:spPr bwMode="auto">
          <a:xfrm>
            <a:off x="85708" y="228600"/>
            <a:ext cx="1438292" cy="108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547300"/>
            <a:ext cx="1090022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638300" algn="r"/>
                <a:tab pos="1895475" algn="r"/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638300" algn="r"/>
                <a:tab pos="1895475" algn="r"/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638300" algn="r"/>
                <a:tab pos="1895475" algn="r"/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638300" algn="r"/>
                <a:tab pos="1895475" algn="r"/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638300" algn="r"/>
                <a:tab pos="1895475" algn="r"/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638300" algn="r"/>
                <a:tab pos="1895475" algn="r"/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638300" algn="r"/>
                <a:tab pos="1895475" algn="r"/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638300" algn="r"/>
                <a:tab pos="1895475" algn="r"/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638300" algn="r"/>
                <a:tab pos="1895475" algn="r"/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38300" algn="r"/>
                <a:tab pos="1895475" algn="r"/>
                <a:tab pos="3060700" algn="ctr"/>
                <a:tab pos="6119813" algn="r"/>
              </a:tabLst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Social Protection Reform Project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596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Return on Assets and Funding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73200"/>
            <a:ext cx="9308035" cy="5174343"/>
          </a:xfrm>
        </p:spPr>
      </p:pic>
    </p:spTree>
    <p:extLst>
      <p:ext uri="{BB962C8B-B14F-4D97-AF65-F5344CB8AC3E}">
        <p14:creationId xmlns:p14="http://schemas.microsoft.com/office/powerpoint/2010/main" val="3678188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19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Public Pension Underfunding in the US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171" y="1487488"/>
            <a:ext cx="9158515" cy="4942341"/>
          </a:xfrm>
        </p:spPr>
      </p:pic>
    </p:spTree>
    <p:extLst>
      <p:ext uri="{BB962C8B-B14F-4D97-AF65-F5344CB8AC3E}">
        <p14:creationId xmlns:p14="http://schemas.microsoft.com/office/powerpoint/2010/main" val="213301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857" y="217714"/>
            <a:ext cx="10359572" cy="1107849"/>
          </a:xfrm>
        </p:spPr>
        <p:txBody>
          <a:bodyPr/>
          <a:lstStyle/>
          <a:p>
            <a:pPr algn="ctr"/>
            <a:r>
              <a:rPr lang="en-US" dirty="0"/>
              <a:t>Actuarial Funding Levels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7349268"/>
              </p:ext>
            </p:extLst>
          </p:nvPr>
        </p:nvGraphicFramePr>
        <p:xfrm>
          <a:off x="1146628" y="1690690"/>
          <a:ext cx="9535886" cy="50294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6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4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14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16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655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41597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LGPS Authority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Assets at Market Value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Past Service Liabilities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Surplus (Deficit) on Actuarial Basis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 Funding Level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Employer Contribution Rate (primary)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Employer Contribution Rate (secondary)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Greater Manchester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17,325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18,696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(1371)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93%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16.7%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2.7%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1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Cornwall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1,475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1,961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(486)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75%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17.8%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Croydon (London)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877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1,203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(326)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73%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17.9%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31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Wiltshire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1,831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2,246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(415)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82%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19.4%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11.5%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Surrey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3,213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3,892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(679)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83%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15.8%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£44million recoverable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Islington (London)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1,084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1383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(299)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78%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14.7%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4.4%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88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Cardiff UA (Wales)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1,653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1,952.9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(299.9)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85%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16.6%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6.4%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310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Merseyside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6,850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8,061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(1231)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85%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15.4%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£129 million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5621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Investment Strategies key to making up shortfall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Overall Asset Allocation</a:t>
            </a:r>
          </a:p>
          <a:p>
            <a:pPr lvl="1"/>
            <a:r>
              <a:rPr lang="en-US" sz="3200" dirty="0"/>
              <a:t>Main categories (Equity, Bonds, Property, Alternate)</a:t>
            </a:r>
          </a:p>
          <a:p>
            <a:pPr lvl="1"/>
            <a:r>
              <a:rPr lang="en-US" sz="3200" dirty="0"/>
              <a:t>Sub-categories (Equity by location, Corporate vs Government Bonds vs Index-linked)</a:t>
            </a:r>
          </a:p>
          <a:p>
            <a:r>
              <a:rPr lang="en-US" sz="3200" dirty="0"/>
              <a:t>Timing of investment /disinvestment</a:t>
            </a:r>
          </a:p>
          <a:p>
            <a:pPr lvl="1"/>
            <a:r>
              <a:rPr lang="en-US" sz="3200" dirty="0"/>
              <a:t>Riding the yield curve</a:t>
            </a:r>
          </a:p>
          <a:p>
            <a:r>
              <a:rPr lang="en-US" sz="3200" dirty="0"/>
              <a:t>Bringing to Scale (alternate investments)</a:t>
            </a:r>
          </a:p>
          <a:p>
            <a:pPr lvl="1"/>
            <a:r>
              <a:rPr lang="en-US" dirty="0"/>
              <a:t>Direct </a:t>
            </a:r>
          </a:p>
          <a:p>
            <a:pPr lvl="1"/>
            <a:r>
              <a:rPr lang="en-US" dirty="0"/>
              <a:t>Pooled Vehicles (Indirect)</a:t>
            </a:r>
          </a:p>
          <a:p>
            <a:pPr lvl="1"/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85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Funding and Strategy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Funding Strategy Statement (introduced 2007) to be periodically revised after Actuarial Valuation</a:t>
            </a:r>
          </a:p>
          <a:p>
            <a:pPr lvl="1"/>
            <a:r>
              <a:rPr lang="en-US" dirty="0"/>
              <a:t>Funding objectives</a:t>
            </a:r>
          </a:p>
          <a:p>
            <a:pPr lvl="1"/>
            <a:r>
              <a:rPr lang="en-US" dirty="0"/>
              <a:t>Policy on contributions</a:t>
            </a:r>
          </a:p>
          <a:p>
            <a:pPr lvl="1"/>
            <a:r>
              <a:rPr lang="en-US" dirty="0"/>
              <a:t>Meeting deficits</a:t>
            </a:r>
          </a:p>
          <a:p>
            <a:pPr lvl="1"/>
            <a:r>
              <a:rPr lang="en-US" dirty="0"/>
              <a:t>Admission and Termination of employers </a:t>
            </a:r>
          </a:p>
          <a:p>
            <a:r>
              <a:rPr lang="en-US" dirty="0"/>
              <a:t>Investment Strategy Statement (2017)</a:t>
            </a:r>
          </a:p>
          <a:p>
            <a:pPr lvl="1"/>
            <a:r>
              <a:rPr lang="en-US" dirty="0"/>
              <a:t>Complimentary to FSS</a:t>
            </a:r>
          </a:p>
          <a:p>
            <a:pPr lvl="1"/>
            <a:r>
              <a:rPr lang="en-US" dirty="0"/>
              <a:t>Statement of investment principles with regard to asset allocation and risk</a:t>
            </a:r>
          </a:p>
          <a:p>
            <a:pPr lvl="1"/>
            <a:r>
              <a:rPr lang="en-US" dirty="0"/>
              <a:t>Compliance with 6 prudential principles in Investment and management Regulations 2016</a:t>
            </a:r>
          </a:p>
        </p:txBody>
      </p:sp>
    </p:spTree>
    <p:extLst>
      <p:ext uri="{BB962C8B-B14F-4D97-AF65-F5344CB8AC3E}">
        <p14:creationId xmlns:p14="http://schemas.microsoft.com/office/powerpoint/2010/main" val="1148831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 7 – Six Prudential Principles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Investment in wide variety of asset 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suitability of types of investment (net return, liquidity, risk)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approach to and management of risk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approach to pooling assets including justification of those assets kept outside the pools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Social, ethical and corporate governance approaches towards investments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Exercise of voting rights</a:t>
            </a:r>
          </a:p>
        </p:txBody>
      </p:sp>
    </p:spTree>
    <p:extLst>
      <p:ext uri="{BB962C8B-B14F-4D97-AF65-F5344CB8AC3E}">
        <p14:creationId xmlns:p14="http://schemas.microsoft.com/office/powerpoint/2010/main" val="2351274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487" y="17644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Strategic Asset Allocation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562675"/>
              </p:ext>
            </p:extLst>
          </p:nvPr>
        </p:nvGraphicFramePr>
        <p:xfrm>
          <a:off x="736600" y="1796597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0868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Hymans Robertson Report (2014)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Commissioned by Central Government to look at investment of LGPS Pension Funds</a:t>
            </a:r>
          </a:p>
          <a:p>
            <a:r>
              <a:rPr lang="en-US" dirty="0"/>
              <a:t>Two main conclusions</a:t>
            </a:r>
          </a:p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Conclusion – Passive management (beta)of equities yields almost identical yield over long term as active management (alpha), but is much less expensive</a:t>
            </a:r>
          </a:p>
          <a:p>
            <a:pPr lvl="1"/>
            <a:r>
              <a:rPr lang="en-US" dirty="0"/>
              <a:t>Significant net increase by moving from active to passive management</a:t>
            </a:r>
          </a:p>
          <a:p>
            <a:pPr lvl="1"/>
            <a:r>
              <a:rPr lang="en-US" dirty="0"/>
              <a:t>In contrast active management much more important in alternate investments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conclusion -  Investment in alternatives especially infrastructure is expensive</a:t>
            </a:r>
          </a:p>
          <a:p>
            <a:pPr lvl="1"/>
            <a:r>
              <a:rPr lang="en-US" dirty="0"/>
              <a:t>Need to achieve scale to lower costs through direct investment or less expensive pooled vehicles </a:t>
            </a:r>
          </a:p>
        </p:txBody>
      </p:sp>
    </p:spTree>
    <p:extLst>
      <p:ext uri="{BB962C8B-B14F-4D97-AF65-F5344CB8AC3E}">
        <p14:creationId xmlns:p14="http://schemas.microsoft.com/office/powerpoint/2010/main" val="845953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Hymans Robertson Report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Looked at 3 options</a:t>
            </a:r>
          </a:p>
          <a:p>
            <a:pPr lvl="1"/>
            <a:r>
              <a:rPr lang="en-US" dirty="0"/>
              <a:t>One fund</a:t>
            </a:r>
          </a:p>
          <a:p>
            <a:pPr lvl="1"/>
            <a:r>
              <a:rPr lang="en-US" dirty="0"/>
              <a:t>Merger of existing funds into bigger funds</a:t>
            </a:r>
          </a:p>
          <a:p>
            <a:pPr lvl="1"/>
            <a:r>
              <a:rPr lang="en-US" dirty="0"/>
              <a:t>Keep same separate funds but pool assets through collective investment vehicle</a:t>
            </a:r>
          </a:p>
          <a:p>
            <a:r>
              <a:rPr lang="en-US" dirty="0"/>
              <a:t>PWC provided report on possible structure for pooled vehicles</a:t>
            </a:r>
          </a:p>
          <a:p>
            <a:pPr lvl="1"/>
            <a:r>
              <a:rPr lang="en-US" dirty="0"/>
              <a:t>Recommended Authorized Contractor Scheme as an approved qualified investor for 3 reasons</a:t>
            </a:r>
          </a:p>
          <a:p>
            <a:pPr lvl="2"/>
            <a:r>
              <a:rPr lang="en-US" dirty="0"/>
              <a:t>Could invest in the widest type of assets</a:t>
            </a:r>
          </a:p>
          <a:p>
            <a:pPr lvl="2"/>
            <a:r>
              <a:rPr lang="en-US" dirty="0"/>
              <a:t>Could create umbrella sub-fund structure to insulate different funds from meeting losses</a:t>
            </a:r>
          </a:p>
          <a:p>
            <a:pPr lvl="2"/>
            <a:r>
              <a:rPr lang="en-US" dirty="0" err="1"/>
              <a:t>Favourable</a:t>
            </a:r>
            <a:r>
              <a:rPr lang="en-US" dirty="0"/>
              <a:t> Tax Treatment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283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 on Pooled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Will only start operating in April 2018</a:t>
            </a:r>
          </a:p>
          <a:p>
            <a:r>
              <a:rPr lang="en-US" dirty="0"/>
              <a:t>Will take 10 years to get decent performance information</a:t>
            </a:r>
          </a:p>
          <a:p>
            <a:pPr lvl="1"/>
            <a:r>
              <a:rPr lang="en-US" dirty="0"/>
              <a:t>Cost information will be available earlier than return information</a:t>
            </a:r>
          </a:p>
          <a:p>
            <a:pPr lvl="1"/>
            <a:r>
              <a:rPr lang="en-US" dirty="0"/>
              <a:t>Unwinding </a:t>
            </a:r>
            <a:r>
              <a:rPr lang="en-US" dirty="0" err="1"/>
              <a:t>existin</a:t>
            </a:r>
            <a:r>
              <a:rPr lang="en-US" dirty="0"/>
              <a:t> investments / management arrangements</a:t>
            </a:r>
          </a:p>
          <a:p>
            <a:r>
              <a:rPr lang="en-US" dirty="0"/>
              <a:t>State of economy will be critical to performance</a:t>
            </a:r>
          </a:p>
          <a:p>
            <a:pPr lvl="1"/>
            <a:r>
              <a:rPr lang="en-US" dirty="0"/>
              <a:t>Uncertainties around Brexit</a:t>
            </a:r>
          </a:p>
          <a:p>
            <a:pPr lvl="1"/>
            <a:r>
              <a:rPr lang="en-US" dirty="0"/>
              <a:t>State of World Economy</a:t>
            </a:r>
          </a:p>
          <a:p>
            <a:r>
              <a:rPr lang="en-US" dirty="0"/>
              <a:t>Not a Magic Bullet</a:t>
            </a:r>
          </a:p>
          <a:p>
            <a:pPr lvl="1"/>
            <a:r>
              <a:rPr lang="en-US" dirty="0"/>
              <a:t>Remember the Channel Tunnel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426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Content of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Investment Regulation and strategies for LGPS Pension Funds in the UK</a:t>
            </a:r>
          </a:p>
          <a:p>
            <a:r>
              <a:rPr lang="en-US" dirty="0"/>
              <a:t>Case Study in investment:  Greater Manchester Pension Fund</a:t>
            </a:r>
          </a:p>
          <a:p>
            <a:r>
              <a:rPr lang="en-US" dirty="0"/>
              <a:t>Conclusions </a:t>
            </a:r>
          </a:p>
          <a:p>
            <a:r>
              <a:rPr lang="en-US" dirty="0"/>
              <a:t>Q &amp; A - Discussion </a:t>
            </a:r>
          </a:p>
        </p:txBody>
      </p:sp>
      <p:pic>
        <p:nvPicPr>
          <p:cNvPr id="4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" t="3020" r="2744" b="4391"/>
          <a:stretch>
            <a:fillRect/>
          </a:stretch>
        </p:blipFill>
        <p:spPr bwMode="auto">
          <a:xfrm>
            <a:off x="85708" y="228600"/>
            <a:ext cx="1438292" cy="108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43694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32886" cy="1325563"/>
          </a:xfrm>
        </p:spPr>
        <p:txBody>
          <a:bodyPr/>
          <a:lstStyle/>
          <a:p>
            <a:r>
              <a:rPr lang="en-US" dirty="0"/>
              <a:t>Case Study: Greater Manchester Pension Fund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0825"/>
            <a:ext cx="10816771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Oldest LGPS Fund in the Country – originally created in 1921</a:t>
            </a:r>
          </a:p>
          <a:p>
            <a:r>
              <a:rPr lang="en-US" dirty="0"/>
              <a:t>Re-</a:t>
            </a:r>
            <a:r>
              <a:rPr lang="en-US" dirty="0" err="1"/>
              <a:t>organised</a:t>
            </a:r>
            <a:r>
              <a:rPr lang="en-US" dirty="0"/>
              <a:t> in present form in 1987 after Greater Manchester County Council was abolished</a:t>
            </a:r>
          </a:p>
          <a:p>
            <a:r>
              <a:rPr lang="en-US" dirty="0" err="1"/>
              <a:t>Tameside</a:t>
            </a:r>
            <a:r>
              <a:rPr lang="en-US" dirty="0"/>
              <a:t> MBC is the administrating authority – provides staff, office and support services</a:t>
            </a:r>
          </a:p>
          <a:p>
            <a:r>
              <a:rPr lang="en-US" dirty="0"/>
              <a:t>Main organization</a:t>
            </a:r>
          </a:p>
          <a:p>
            <a:pPr lvl="1"/>
            <a:r>
              <a:rPr lang="en-US" dirty="0"/>
              <a:t>Management Panel - Trustees</a:t>
            </a:r>
          </a:p>
          <a:p>
            <a:pPr lvl="1"/>
            <a:r>
              <a:rPr lang="en-US" dirty="0"/>
              <a:t>Advisory Panel – Each Local Authority has rep + 6 employee reps  </a:t>
            </a:r>
          </a:p>
          <a:p>
            <a:pPr lvl="1"/>
            <a:r>
              <a:rPr lang="en-US" dirty="0"/>
              <a:t>External Advisors</a:t>
            </a:r>
          </a:p>
          <a:p>
            <a:pPr lvl="1"/>
            <a:r>
              <a:rPr lang="en-US" dirty="0"/>
              <a:t>Working Groups  - Alternate investments, Business Development, Employer Funding, Ethics and Audit, Pension Administration, Property </a:t>
            </a:r>
          </a:p>
        </p:txBody>
      </p:sp>
    </p:spTree>
    <p:extLst>
      <p:ext uri="{BB962C8B-B14F-4D97-AF65-F5344CB8AC3E}">
        <p14:creationId xmlns:p14="http://schemas.microsoft.com/office/powerpoint/2010/main" val="2243107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Features of Investment Strategy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Creation of small Designated Fund in 1994 separated from Main Fund to provide low risk returns for employers with high proportion of liabilities compared to assets</a:t>
            </a:r>
          </a:p>
          <a:p>
            <a:r>
              <a:rPr lang="en-US" dirty="0"/>
              <a:t>Designated Fund holds about 5% of assets</a:t>
            </a:r>
          </a:p>
          <a:p>
            <a:r>
              <a:rPr lang="en-US" dirty="0"/>
              <a:t>Designated Fund invested primarily in index-linked securities whereas Main Fund is invested across all main funds with much higher risk/return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1782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Main Investment strategies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through main Review in 2000-01</a:t>
            </a:r>
          </a:p>
          <a:p>
            <a:pPr lvl="1"/>
            <a:r>
              <a:rPr lang="en-US" dirty="0"/>
              <a:t>Relatively unchanged through 15 years </a:t>
            </a:r>
          </a:p>
          <a:p>
            <a:pPr lvl="1"/>
            <a:r>
              <a:rPr lang="en-US" dirty="0"/>
              <a:t>Changes in sub-asset class allocations (e.g. geographical spread of equities)</a:t>
            </a:r>
          </a:p>
          <a:p>
            <a:pPr lvl="1"/>
            <a:r>
              <a:rPr lang="en-US" dirty="0"/>
              <a:t>New special opportunities fund created in 2009-10</a:t>
            </a:r>
          </a:p>
          <a:p>
            <a:r>
              <a:rPr lang="en-US" dirty="0"/>
              <a:t>Equity 65% : Non-equities 35%</a:t>
            </a:r>
          </a:p>
          <a:p>
            <a:r>
              <a:rPr lang="en-US" dirty="0"/>
              <a:t>Equity split between UK and Overseas Equity</a:t>
            </a:r>
          </a:p>
          <a:p>
            <a:r>
              <a:rPr lang="en-US" dirty="0"/>
              <a:t>Non-equities split between fixed interest bonds, index-linked securities, property, private equity, cash</a:t>
            </a:r>
          </a:p>
          <a:p>
            <a:pPr lvl="1"/>
            <a:r>
              <a:rPr lang="en-US" dirty="0"/>
              <a:t>Private equity since 1981  </a:t>
            </a:r>
          </a:p>
        </p:txBody>
      </p:sp>
    </p:spTree>
    <p:extLst>
      <p:ext uri="{BB962C8B-B14F-4D97-AF65-F5344CB8AC3E}">
        <p14:creationId xmlns:p14="http://schemas.microsoft.com/office/powerpoint/2010/main" val="2642526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Fund Performance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407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6870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Stability of Allocations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stable allocations between Public Equity and Non-Equity</a:t>
            </a:r>
          </a:p>
          <a:p>
            <a:pPr lvl="1"/>
            <a:r>
              <a:rPr lang="en-US" dirty="0"/>
              <a:t>2001 – 65: 35;   </a:t>
            </a:r>
          </a:p>
          <a:p>
            <a:pPr lvl="1"/>
            <a:r>
              <a:rPr lang="en-US" dirty="0"/>
              <a:t>2005 – 63: 37 </a:t>
            </a:r>
          </a:p>
          <a:p>
            <a:pPr lvl="1"/>
            <a:r>
              <a:rPr lang="en-US" dirty="0"/>
              <a:t>2008 – 65: 35</a:t>
            </a:r>
          </a:p>
          <a:p>
            <a:pPr lvl="1"/>
            <a:r>
              <a:rPr lang="en-US" dirty="0"/>
              <a:t>2011 – 62: 38</a:t>
            </a:r>
          </a:p>
          <a:p>
            <a:pPr lvl="1"/>
            <a:r>
              <a:rPr lang="en-US" dirty="0"/>
              <a:t>2016 – 61.5: 38.5</a:t>
            </a:r>
          </a:p>
          <a:p>
            <a:r>
              <a:rPr lang="en-US" dirty="0"/>
              <a:t>Very stable allocations to Property (10%) over entire period, Bonds  (18% in 2001, 17.3% in 2015), and increase in cash (3.9% in 2001 rising to 6.2% in 2012, and 2015)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858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Incremental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UK Equity falls as % of overall holdings</a:t>
            </a:r>
          </a:p>
          <a:p>
            <a:r>
              <a:rPr lang="en-US" dirty="0"/>
              <a:t>Small increases in alternative investments over period 4.5% in 2012, 5% in 2015</a:t>
            </a:r>
          </a:p>
          <a:p>
            <a:r>
              <a:rPr lang="en-US" dirty="0"/>
              <a:t>Within alternatives, small Increases in allocations to private equity</a:t>
            </a:r>
          </a:p>
          <a:p>
            <a:pPr lvl="1"/>
            <a:r>
              <a:rPr lang="en-US" dirty="0"/>
              <a:t>3% in 2001</a:t>
            </a:r>
          </a:p>
          <a:p>
            <a:pPr lvl="1"/>
            <a:r>
              <a:rPr lang="en-US" dirty="0"/>
              <a:t>5% in 2015</a:t>
            </a:r>
          </a:p>
          <a:p>
            <a:r>
              <a:rPr lang="en-US" dirty="0"/>
              <a:t>Increases in allocations to infrastructure (now target 4% of main fund) and local property venture capital</a:t>
            </a:r>
          </a:p>
          <a:p>
            <a:pPr lvl="1"/>
            <a:r>
              <a:rPr lang="en-US" dirty="0"/>
              <a:t>Infrastructure fund – 2014-15 = £157 million; Return 6.5%</a:t>
            </a:r>
          </a:p>
          <a:p>
            <a:pPr lvl="1"/>
            <a:r>
              <a:rPr lang="en-US" dirty="0"/>
              <a:t>                                    - 2015-16    £245 million   Return 8.6%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0060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Distribution of Equities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09401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45984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top 20 stocks over 15 years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538" y="2622831"/>
            <a:ext cx="2057349" cy="8025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4058" y="2339667"/>
            <a:ext cx="1462147" cy="136886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0376" y="2173739"/>
            <a:ext cx="1306180" cy="142580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41211" y="2312298"/>
            <a:ext cx="3550915" cy="111307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35390" y="4740170"/>
            <a:ext cx="2609741" cy="93491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76205" y="4082593"/>
            <a:ext cx="2241338" cy="159249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07908" y="4740170"/>
            <a:ext cx="2568625" cy="70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408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some that fell by the wayside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1543" y="1690689"/>
            <a:ext cx="3276434" cy="16980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648" y="4261377"/>
            <a:ext cx="3624976" cy="1471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0664" y="4261376"/>
            <a:ext cx="2925573" cy="12105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5701" y="2375843"/>
            <a:ext cx="3642629" cy="1470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7528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Property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Main Features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Underperformance of benchmark</a:t>
            </a:r>
          </a:p>
          <a:p>
            <a:r>
              <a:rPr lang="en-US" dirty="0"/>
              <a:t>Decline in number of directly held properties from 93 in 2001 to 48 in 2015</a:t>
            </a:r>
          </a:p>
          <a:p>
            <a:r>
              <a:rPr lang="en-US" dirty="0"/>
              <a:t>Increase in investments through pooled vehicles</a:t>
            </a:r>
          </a:p>
          <a:p>
            <a:r>
              <a:rPr lang="en-US" dirty="0"/>
              <a:t>Internal managed until 2014-15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Total Return Property Performance to 31 Dec 2015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Duration / GMPF /IPD Median</a:t>
            </a:r>
          </a:p>
          <a:p>
            <a:r>
              <a:rPr lang="en-US" dirty="0"/>
              <a:t>1 year           10.5%    13.3%</a:t>
            </a:r>
          </a:p>
          <a:p>
            <a:r>
              <a:rPr lang="en-US" dirty="0"/>
              <a:t>3 years          11.4%    14.0%</a:t>
            </a:r>
          </a:p>
          <a:p>
            <a:r>
              <a:rPr lang="en-US" dirty="0"/>
              <a:t>5 years            8.2%     10.7%</a:t>
            </a:r>
          </a:p>
          <a:p>
            <a:r>
              <a:rPr lang="en-US" dirty="0"/>
              <a:t>10 years          4.2%       6.0%</a:t>
            </a:r>
          </a:p>
          <a:p>
            <a:r>
              <a:rPr lang="en-US" dirty="0"/>
              <a:t>20 years          8.4%       9.4%</a:t>
            </a:r>
          </a:p>
        </p:txBody>
      </p:sp>
    </p:spTree>
    <p:extLst>
      <p:ext uri="{BB962C8B-B14F-4D97-AF65-F5344CB8AC3E}">
        <p14:creationId xmlns:p14="http://schemas.microsoft.com/office/powerpoint/2010/main" val="2027885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771" y="245835"/>
            <a:ext cx="9307286" cy="1325563"/>
          </a:xfrm>
        </p:spPr>
        <p:txBody>
          <a:bodyPr/>
          <a:lstStyle/>
          <a:p>
            <a:r>
              <a:rPr lang="en-US" dirty="0"/>
              <a:t>Social Security and Civil Service Pension Funds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 Pensions funded through contributions to and payments from National Insurance Fund, established in 1909</a:t>
            </a:r>
          </a:p>
          <a:p>
            <a:r>
              <a:rPr lang="en-US" dirty="0"/>
              <a:t>Separate legal and accounting status for NIF</a:t>
            </a:r>
          </a:p>
          <a:p>
            <a:r>
              <a:rPr lang="en-US" dirty="0"/>
              <a:t>NIF is operated on pay as you go basis.  Any surpluses offset deficits on the Main Consolidated Fund and reduce overall Government debt interest</a:t>
            </a:r>
          </a:p>
          <a:p>
            <a:r>
              <a:rPr lang="en-US" dirty="0"/>
              <a:t>Main Civil Service schemes for civil servants, teachers, police and health workers also maintained on a non-funded basis</a:t>
            </a:r>
          </a:p>
        </p:txBody>
      </p:sp>
      <p:pic>
        <p:nvPicPr>
          <p:cNvPr id="4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" t="3020" r="2744" b="4391"/>
          <a:stretch>
            <a:fillRect/>
          </a:stretch>
        </p:blipFill>
        <p:spPr bwMode="auto">
          <a:xfrm>
            <a:off x="85708" y="228600"/>
            <a:ext cx="1438292" cy="108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0404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Private Equity – Allocations, Commitments Drawdowns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1969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79370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Private Equity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Volatile over 15 year period with big declines in wake of Financial Crisis</a:t>
            </a:r>
          </a:p>
          <a:p>
            <a:pPr lvl="1"/>
            <a:r>
              <a:rPr lang="en-US" dirty="0"/>
              <a:t>End of megadeals</a:t>
            </a:r>
          </a:p>
          <a:p>
            <a:pPr lvl="1"/>
            <a:r>
              <a:rPr lang="en-US" dirty="0"/>
              <a:t>Lack of opportunities</a:t>
            </a:r>
          </a:p>
          <a:p>
            <a:pPr lvl="1"/>
            <a:r>
              <a:rPr lang="en-US" dirty="0"/>
              <a:t>Illiquidity arising from inability to withdraw money</a:t>
            </a:r>
          </a:p>
          <a:p>
            <a:r>
              <a:rPr lang="en-US" dirty="0"/>
              <a:t>Nevertheless growing commitments from 222 million in 2001 to 1310 in 2015</a:t>
            </a:r>
          </a:p>
          <a:p>
            <a:r>
              <a:rPr lang="en-US" dirty="0"/>
              <a:t>Annualized Inception performance 16.6%; 1980s commitments yielded average of 12%; 1990s yielded average of 25%; 2000s yielded average of 10%</a:t>
            </a:r>
          </a:p>
        </p:txBody>
      </p:sp>
    </p:spTree>
    <p:extLst>
      <p:ext uri="{BB962C8B-B14F-4D97-AF65-F5344CB8AC3E}">
        <p14:creationId xmlns:p14="http://schemas.microsoft.com/office/powerpoint/2010/main" val="31175042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has GMPFs relative performance declined?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Probably too cautious, did not need to take big risks </a:t>
            </a:r>
          </a:p>
          <a:p>
            <a:pPr lvl="1"/>
            <a:r>
              <a:rPr lang="en-US" dirty="0"/>
              <a:t>GMPF is best funded LGPS scheme – 105% funded in 2001, 100% in 2007 and 93% in 2016</a:t>
            </a:r>
          </a:p>
          <a:p>
            <a:r>
              <a:rPr lang="en-US" dirty="0"/>
              <a:t>Main asset and sub-asset allocations probably maintained for too long</a:t>
            </a:r>
          </a:p>
          <a:p>
            <a:pPr lvl="1"/>
            <a:r>
              <a:rPr lang="en-US" dirty="0"/>
              <a:t>Did not take the opportunity to invest more heavily in riskier assets in upturn and then sell to lock in gains</a:t>
            </a:r>
          </a:p>
          <a:p>
            <a:r>
              <a:rPr lang="en-US" dirty="0"/>
              <a:t>The majority of equity funds with active managers</a:t>
            </a:r>
          </a:p>
          <a:p>
            <a:pPr lvl="1"/>
            <a:r>
              <a:rPr lang="en-US" dirty="0"/>
              <a:t>But performance unlikely to have exceeded passive investing 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6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‘Challenging’ Investment Landscape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Very difficult – Quantitative Easing (QE) has inverted the traditional time value profile of interest and reduced overall supply of bonds</a:t>
            </a:r>
          </a:p>
          <a:p>
            <a:pPr lvl="1"/>
            <a:r>
              <a:rPr lang="en-US" dirty="0"/>
              <a:t>Negative interest rates on 17.2 trillion USD of debt worldwide</a:t>
            </a:r>
          </a:p>
          <a:p>
            <a:r>
              <a:rPr lang="en-US" dirty="0"/>
              <a:t>Cheap money has led to large buyback of shares for debt especially in US, artificially inflating equity markets further</a:t>
            </a:r>
          </a:p>
          <a:p>
            <a:pPr lvl="1"/>
            <a:r>
              <a:rPr lang="en-US" dirty="0"/>
              <a:t>Amazon PE 190 X </a:t>
            </a:r>
          </a:p>
          <a:p>
            <a:r>
              <a:rPr lang="en-US" dirty="0"/>
              <a:t>Property and Private Equity extremely vulnerable to downturn; residential property also over-inflated and retail space vulnerable to growth of internet sellers</a:t>
            </a:r>
          </a:p>
          <a:p>
            <a:r>
              <a:rPr lang="en-US" dirty="0"/>
              <a:t>Specially targeted infrastructure attractive</a:t>
            </a:r>
          </a:p>
          <a:p>
            <a:pPr lvl="1"/>
            <a:r>
              <a:rPr lang="en-US" dirty="0"/>
              <a:t>But remember the Channel Tunnel</a:t>
            </a:r>
          </a:p>
          <a:p>
            <a:r>
              <a:rPr lang="en-US" dirty="0"/>
              <a:t>Gold, Silver, Bitcoin ??</a:t>
            </a:r>
          </a:p>
          <a:p>
            <a:r>
              <a:rPr lang="en-US" dirty="0"/>
              <a:t> SME cloud funding type operations – but can you take to scale?</a:t>
            </a:r>
          </a:p>
        </p:txBody>
      </p:sp>
    </p:spTree>
    <p:extLst>
      <p:ext uri="{BB962C8B-B14F-4D97-AF65-F5344CB8AC3E}">
        <p14:creationId xmlns:p14="http://schemas.microsoft.com/office/powerpoint/2010/main" val="35483994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But can you Ignore the challenge?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r>
              <a:rPr lang="en-US" dirty="0"/>
              <a:t>High Risks</a:t>
            </a:r>
          </a:p>
          <a:p>
            <a:pPr algn="ctr"/>
            <a:r>
              <a:rPr lang="en-US" dirty="0"/>
              <a:t>And the risks are getting higher (Equity markets vastly overpriced, QE has mopped up a lot of good quality corporate bonds)</a:t>
            </a:r>
          </a:p>
          <a:p>
            <a:pPr algn="ctr"/>
            <a:r>
              <a:rPr lang="en-US" dirty="0"/>
              <a:t>But 5 or 6% better than 2 %</a:t>
            </a:r>
          </a:p>
          <a:p>
            <a:pPr algn="ctr"/>
            <a:r>
              <a:rPr lang="en-US" dirty="0"/>
              <a:t>He who dares wins (SAS) 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655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571" y="365125"/>
            <a:ext cx="9249228" cy="1325563"/>
          </a:xfrm>
        </p:spPr>
        <p:txBody>
          <a:bodyPr/>
          <a:lstStyle/>
          <a:p>
            <a:r>
              <a:rPr lang="en-US" dirty="0"/>
              <a:t>Local Government Pension Scheme (LGPS)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principal 3</a:t>
            </a:r>
            <a:r>
              <a:rPr lang="en-US" baseline="30000" dirty="0"/>
              <a:t>rd</a:t>
            </a:r>
            <a:r>
              <a:rPr lang="en-US" dirty="0"/>
              <a:t>  tier (occupational) pension scheme for local government workers is the LGPS  (excluding teachers, police firefighters)</a:t>
            </a:r>
          </a:p>
          <a:p>
            <a:r>
              <a:rPr lang="en-US" dirty="0"/>
              <a:t>The LGPS is collectively the largest defined benefit scheme in the UK, though it consists of almost 100 separate funds.</a:t>
            </a:r>
          </a:p>
          <a:p>
            <a:r>
              <a:rPr lang="en-US" dirty="0"/>
              <a:t>Principal employers are local government councils – county, district, unitary </a:t>
            </a:r>
          </a:p>
          <a:p>
            <a:r>
              <a:rPr lang="en-US" dirty="0"/>
              <a:t>However many smaller employers – many of whom previously part of local government but created as separate entities (</a:t>
            </a:r>
            <a:r>
              <a:rPr lang="en-US" dirty="0" err="1"/>
              <a:t>eg</a:t>
            </a:r>
            <a:r>
              <a:rPr lang="en-US" dirty="0"/>
              <a:t>. Passenger transport executives, maintenance organizations)</a:t>
            </a:r>
          </a:p>
        </p:txBody>
      </p:sp>
      <p:pic>
        <p:nvPicPr>
          <p:cNvPr id="4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1" t="3020" r="2744" b="4391"/>
          <a:stretch>
            <a:fillRect/>
          </a:stretch>
        </p:blipFill>
        <p:spPr bwMode="auto">
          <a:xfrm>
            <a:off x="307740" y="365125"/>
            <a:ext cx="1438292" cy="108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398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Overview of LGPS Finances</a:t>
            </a:r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51584335"/>
              </p:ext>
            </p:extLst>
          </p:nvPr>
        </p:nvGraphicFramePr>
        <p:xfrm>
          <a:off x="493485" y="2046513"/>
          <a:ext cx="4684486" cy="3520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Content Placeholder 2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68238289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117600" y="6037943"/>
            <a:ext cx="41483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SURPLUS OF INCOME = 2.5 Billion (23% of </a:t>
            </a:r>
          </a:p>
          <a:p>
            <a:r>
              <a:rPr lang="en-US" dirty="0"/>
              <a:t>Current expenditure)</a:t>
            </a:r>
          </a:p>
        </p:txBody>
      </p:sp>
    </p:spTree>
    <p:extLst>
      <p:ext uri="{BB962C8B-B14F-4D97-AF65-F5344CB8AC3E}">
        <p14:creationId xmlns:p14="http://schemas.microsoft.com/office/powerpoint/2010/main" val="1709505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LGPS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10 contribution bands based on salary with the most common contribution rate being 6.9% of pensionable pay</a:t>
            </a:r>
          </a:p>
          <a:p>
            <a:r>
              <a:rPr lang="en-US" dirty="0"/>
              <a:t>Employer contributions are based on a floating rate intended to make up the system balance on an actuarial basis</a:t>
            </a:r>
          </a:p>
          <a:p>
            <a:pPr lvl="1"/>
            <a:r>
              <a:rPr lang="en-US" dirty="0"/>
              <a:t>Currently they are between 15 and 20%</a:t>
            </a:r>
          </a:p>
          <a:p>
            <a:pPr lvl="1"/>
            <a:r>
              <a:rPr lang="en-US" dirty="0"/>
              <a:t>Different employers within the same scheme pay depending on their liability profile</a:t>
            </a:r>
          </a:p>
          <a:p>
            <a:r>
              <a:rPr lang="en-US" dirty="0"/>
              <a:t>Additional contributions are levied to make up past funding shortfalls</a:t>
            </a:r>
          </a:p>
          <a:p>
            <a:r>
              <a:rPr lang="en-US" dirty="0"/>
              <a:t>Contributions have risen by 100% for most employers in the past 15 years because of low investment returns and early retirements</a:t>
            </a:r>
          </a:p>
        </p:txBody>
      </p:sp>
    </p:spTree>
    <p:extLst>
      <p:ext uri="{BB962C8B-B14F-4D97-AF65-F5344CB8AC3E}">
        <p14:creationId xmlns:p14="http://schemas.microsoft.com/office/powerpoint/2010/main" val="1496571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Role of Actuarial 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Triennial valuations (every 3 years) by professional actuaries – most LGPS funds had their last valuation done for financial year ending in March 2016</a:t>
            </a:r>
          </a:p>
          <a:p>
            <a:r>
              <a:rPr lang="en-US" dirty="0"/>
              <a:t>Actuarial valuations based on long-term forecasts of expenditure and income on open basis </a:t>
            </a:r>
            <a:r>
              <a:rPr lang="en-US" dirty="0" err="1"/>
              <a:t>i.e</a:t>
            </a:r>
            <a:r>
              <a:rPr lang="en-US" dirty="0"/>
              <a:t> fund remains open to new contributors and are maintained on an indefinite basis</a:t>
            </a:r>
          </a:p>
          <a:p>
            <a:r>
              <a:rPr lang="en-US" dirty="0"/>
              <a:t>Highly sensitive to key assumptions on contributions, investment returns, early retirements and the discount rate</a:t>
            </a:r>
          </a:p>
        </p:txBody>
      </p:sp>
    </p:spTree>
    <p:extLst>
      <p:ext uri="{BB962C8B-B14F-4D97-AF65-F5344CB8AC3E}">
        <p14:creationId xmlns:p14="http://schemas.microsoft.com/office/powerpoint/2010/main" val="3019954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Actuarial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Contributions</a:t>
            </a:r>
          </a:p>
          <a:p>
            <a:pPr lvl="1"/>
            <a:r>
              <a:rPr lang="en-US" dirty="0"/>
              <a:t>Length of service</a:t>
            </a:r>
          </a:p>
          <a:p>
            <a:pPr lvl="1"/>
            <a:r>
              <a:rPr lang="en-US" dirty="0"/>
              <a:t>Pay rates</a:t>
            </a:r>
          </a:p>
          <a:p>
            <a:pPr lvl="1"/>
            <a:r>
              <a:rPr lang="en-US" dirty="0"/>
              <a:t>Employment levels in employing authorities (deferred service)</a:t>
            </a:r>
          </a:p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Pay rates (though scheme now career average not final salary)</a:t>
            </a:r>
          </a:p>
          <a:p>
            <a:pPr lvl="1"/>
            <a:r>
              <a:rPr lang="en-US" dirty="0"/>
              <a:t>Early retirements and payment of deferred benefits</a:t>
            </a:r>
          </a:p>
          <a:p>
            <a:pPr lvl="1"/>
            <a:r>
              <a:rPr lang="en-US" dirty="0"/>
              <a:t>Longevity (of retirees)</a:t>
            </a:r>
          </a:p>
          <a:p>
            <a:r>
              <a:rPr lang="en-US" dirty="0"/>
              <a:t>Investment returns</a:t>
            </a:r>
          </a:p>
          <a:p>
            <a:pPr lvl="1"/>
            <a:r>
              <a:rPr lang="en-US" dirty="0"/>
              <a:t>Real vs nominal </a:t>
            </a:r>
          </a:p>
          <a:p>
            <a:r>
              <a:rPr lang="en-US" dirty="0"/>
              <a:t>The discount rate</a:t>
            </a:r>
          </a:p>
          <a:p>
            <a:pPr lvl="1"/>
            <a:r>
              <a:rPr lang="en-US" dirty="0"/>
              <a:t>Rate at which benefits and liabilities are discounted </a:t>
            </a:r>
          </a:p>
          <a:p>
            <a:pPr lvl="1"/>
            <a:r>
              <a:rPr lang="en-US" dirty="0"/>
              <a:t>Generally the lower the worse it is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264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Sensitivity of Assumptions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O.1% change in Discount Level (</a:t>
            </a:r>
            <a:r>
              <a:rPr lang="en-US" dirty="0" err="1"/>
              <a:t>e.g</a:t>
            </a:r>
            <a:r>
              <a:rPr lang="en-US" dirty="0"/>
              <a:t> from 4.3 to 42%0 worsens fund balance by 2%</a:t>
            </a:r>
          </a:p>
          <a:p>
            <a:r>
              <a:rPr lang="en-US" dirty="0"/>
              <a:t>0.1% increase in benefits will reduce funding levels by 1.5%</a:t>
            </a:r>
          </a:p>
          <a:p>
            <a:r>
              <a:rPr lang="en-US" dirty="0"/>
              <a:t>Recent example from USA</a:t>
            </a:r>
          </a:p>
          <a:p>
            <a:pPr lvl="1"/>
            <a:r>
              <a:rPr lang="en-US" dirty="0"/>
              <a:t>Minnesota State Pension Fund</a:t>
            </a:r>
          </a:p>
          <a:p>
            <a:pPr lvl="1"/>
            <a:r>
              <a:rPr lang="en-US" dirty="0"/>
              <a:t>Change in discount rate from 8% to 4.7% increased liabilities by 16.9 billion USD on Teachers Pension Fund</a:t>
            </a:r>
          </a:p>
          <a:p>
            <a:pPr lvl="1"/>
            <a:r>
              <a:rPr lang="en-US" dirty="0"/>
              <a:t>Overall pension liability increased by 33.4 billion USD; returns were reduced from 7.9% to 7.5% on 8 out of 9 funds and 3 others increased life expectancy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097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2340</TotalTime>
  <Words>1945</Words>
  <Application>Microsoft Office PowerPoint</Application>
  <PresentationFormat>Widescreen</PresentationFormat>
  <Paragraphs>270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SimSun</vt:lpstr>
      <vt:lpstr>Arial</vt:lpstr>
      <vt:lpstr>Calibri</vt:lpstr>
      <vt:lpstr>Calibri Light</vt:lpstr>
      <vt:lpstr>Times New Roman</vt:lpstr>
      <vt:lpstr>Office Theme</vt:lpstr>
      <vt:lpstr>Investment Strategies in LGPS Funds in the UK</vt:lpstr>
      <vt:lpstr>Content of Presentation</vt:lpstr>
      <vt:lpstr>Social Security and Civil Service Pension Funds</vt:lpstr>
      <vt:lpstr>Local Government Pension Scheme (LGPS)</vt:lpstr>
      <vt:lpstr>Overview of LGPS Finances</vt:lpstr>
      <vt:lpstr>LGPS Contributions</vt:lpstr>
      <vt:lpstr>Role of Actuarial Valuations</vt:lpstr>
      <vt:lpstr>Actuarial Assumptions</vt:lpstr>
      <vt:lpstr>Sensitivity of Assumptions</vt:lpstr>
      <vt:lpstr>The Return on Assets and Funding</vt:lpstr>
      <vt:lpstr>Public Pension Underfunding in the US</vt:lpstr>
      <vt:lpstr>Actuarial Funding Levels</vt:lpstr>
      <vt:lpstr>Investment Strategies key to making up shortfall </vt:lpstr>
      <vt:lpstr>Funding and Strategy Statements</vt:lpstr>
      <vt:lpstr>Regulation 7 – Six Prudential Principles</vt:lpstr>
      <vt:lpstr>Strategic Asset Allocation</vt:lpstr>
      <vt:lpstr>Hymans Robertson Report (2014)</vt:lpstr>
      <vt:lpstr>Hymans Robertson Report (2)</vt:lpstr>
      <vt:lpstr>Conclusion on Pooled Funds</vt:lpstr>
      <vt:lpstr>Case Study: Greater Manchester Pension Fund</vt:lpstr>
      <vt:lpstr>Main Features of Investment Strategy (1)</vt:lpstr>
      <vt:lpstr>Main Investment strategies (2)</vt:lpstr>
      <vt:lpstr>Fund Performance</vt:lpstr>
      <vt:lpstr>Stability of Allocations</vt:lpstr>
      <vt:lpstr>Incremental Changes</vt:lpstr>
      <vt:lpstr>Distribution of Equities</vt:lpstr>
      <vt:lpstr>In the top 20 stocks over 15 years</vt:lpstr>
      <vt:lpstr>And some that fell by the wayside</vt:lpstr>
      <vt:lpstr>Property</vt:lpstr>
      <vt:lpstr>Private Equity – Allocations, Commitments Drawdowns </vt:lpstr>
      <vt:lpstr>Private Equity</vt:lpstr>
      <vt:lpstr>Why has GMPFs relative performance declined?</vt:lpstr>
      <vt:lpstr>‘Challenging’ Investment Landscape</vt:lpstr>
      <vt:lpstr>But can you Ignore the challenge?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Strategies in LGPS Funds in the UK</dc:title>
  <dc:creator>Grayson clarke</dc:creator>
  <cp:lastModifiedBy>马岚</cp:lastModifiedBy>
  <cp:revision>39</cp:revision>
  <dcterms:created xsi:type="dcterms:W3CDTF">2017-09-08T17:30:07Z</dcterms:created>
  <dcterms:modified xsi:type="dcterms:W3CDTF">2017-09-13T11:43:37Z</dcterms:modified>
</cp:coreProperties>
</file>