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 id="2147483683" r:id="rId2"/>
  </p:sldMasterIdLst>
  <p:notesMasterIdLst>
    <p:notesMasterId r:id="rId104"/>
  </p:notesMasterIdLst>
  <p:handoutMasterIdLst>
    <p:handoutMasterId r:id="rId105"/>
  </p:handoutMasterIdLst>
  <p:sldIdLst>
    <p:sldId id="1229" r:id="rId3"/>
    <p:sldId id="1322" r:id="rId4"/>
    <p:sldId id="1396" r:id="rId5"/>
    <p:sldId id="1350" r:id="rId6"/>
    <p:sldId id="1349" r:id="rId7"/>
    <p:sldId id="1351" r:id="rId8"/>
    <p:sldId id="1442" r:id="rId9"/>
    <p:sldId id="1367" r:id="rId10"/>
    <p:sldId id="1368" r:id="rId11"/>
    <p:sldId id="1434" r:id="rId12"/>
    <p:sldId id="1444" r:id="rId13"/>
    <p:sldId id="1345" r:id="rId14"/>
    <p:sldId id="1441" r:id="rId15"/>
    <p:sldId id="1346" r:id="rId16"/>
    <p:sldId id="1347" r:id="rId17"/>
    <p:sldId id="1348" r:id="rId18"/>
    <p:sldId id="1428" r:id="rId19"/>
    <p:sldId id="1443" r:id="rId20"/>
    <p:sldId id="1445" r:id="rId21"/>
    <p:sldId id="1439" r:id="rId22"/>
    <p:sldId id="1326" r:id="rId23"/>
    <p:sldId id="1429" r:id="rId24"/>
    <p:sldId id="1430" r:id="rId25"/>
    <p:sldId id="1353" r:id="rId26"/>
    <p:sldId id="1435" r:id="rId27"/>
    <p:sldId id="1354" r:id="rId28"/>
    <p:sldId id="1355" r:id="rId29"/>
    <p:sldId id="1362" r:id="rId30"/>
    <p:sldId id="1343" r:id="rId31"/>
    <p:sldId id="1358" r:id="rId32"/>
    <p:sldId id="1401" r:id="rId33"/>
    <p:sldId id="1400" r:id="rId34"/>
    <p:sldId id="1402" r:id="rId35"/>
    <p:sldId id="1403" r:id="rId36"/>
    <p:sldId id="1447" r:id="rId37"/>
    <p:sldId id="1406" r:id="rId38"/>
    <p:sldId id="1380" r:id="rId39"/>
    <p:sldId id="1448" r:id="rId40"/>
    <p:sldId id="1381" r:id="rId41"/>
    <p:sldId id="1449" r:id="rId42"/>
    <p:sldId id="1382" r:id="rId43"/>
    <p:sldId id="1387" r:id="rId44"/>
    <p:sldId id="1389" r:id="rId45"/>
    <p:sldId id="1451" r:id="rId46"/>
    <p:sldId id="1390" r:id="rId47"/>
    <p:sldId id="1391" r:id="rId48"/>
    <p:sldId id="1452" r:id="rId49"/>
    <p:sldId id="1453" r:id="rId50"/>
    <p:sldId id="1454" r:id="rId51"/>
    <p:sldId id="1394" r:id="rId52"/>
    <p:sldId id="1408" r:id="rId53"/>
    <p:sldId id="1457" r:id="rId54"/>
    <p:sldId id="1468" r:id="rId55"/>
    <p:sldId id="1416" r:id="rId56"/>
    <p:sldId id="1467" r:id="rId57"/>
    <p:sldId id="1414" r:id="rId58"/>
    <p:sldId id="1469" r:id="rId59"/>
    <p:sldId id="1495" r:id="rId60"/>
    <p:sldId id="1496" r:id="rId61"/>
    <p:sldId id="1498" r:id="rId62"/>
    <p:sldId id="1499" r:id="rId63"/>
    <p:sldId id="1500" r:id="rId64"/>
    <p:sldId id="1501" r:id="rId65"/>
    <p:sldId id="1502" r:id="rId66"/>
    <p:sldId id="1503" r:id="rId67"/>
    <p:sldId id="1483" r:id="rId68"/>
    <p:sldId id="1504" r:id="rId69"/>
    <p:sldId id="1458" r:id="rId70"/>
    <p:sldId id="1465" r:id="rId71"/>
    <p:sldId id="1422" r:id="rId72"/>
    <p:sldId id="1423" r:id="rId73"/>
    <p:sldId id="1413" r:id="rId74"/>
    <p:sldId id="1421" r:id="rId75"/>
    <p:sldId id="1425" r:id="rId76"/>
    <p:sldId id="1424" r:id="rId77"/>
    <p:sldId id="1427" r:id="rId78"/>
    <p:sldId id="1459" r:id="rId79"/>
    <p:sldId id="1460" r:id="rId80"/>
    <p:sldId id="1461" r:id="rId81"/>
    <p:sldId id="1463" r:id="rId82"/>
    <p:sldId id="1415" r:id="rId83"/>
    <p:sldId id="1419" r:id="rId84"/>
    <p:sldId id="1505" r:id="rId85"/>
    <p:sldId id="1506" r:id="rId86"/>
    <p:sldId id="1507" r:id="rId87"/>
    <p:sldId id="1508" r:id="rId88"/>
    <p:sldId id="1431" r:id="rId89"/>
    <p:sldId id="1432" r:id="rId90"/>
    <p:sldId id="1433" r:id="rId91"/>
    <p:sldId id="1509" r:id="rId92"/>
    <p:sldId id="1436" r:id="rId93"/>
    <p:sldId id="1437" r:id="rId94"/>
    <p:sldId id="1420" r:id="rId95"/>
    <p:sldId id="1510" r:id="rId96"/>
    <p:sldId id="1511" r:id="rId97"/>
    <p:sldId id="1438" r:id="rId98"/>
    <p:sldId id="1440" r:id="rId99"/>
    <p:sldId id="1410" r:id="rId100"/>
    <p:sldId id="1512" r:id="rId101"/>
    <p:sldId id="1462" r:id="rId102"/>
    <p:sldId id="1513" r:id="rId103"/>
  </p:sldIdLst>
  <p:sldSz cx="9906000" cy="6858000" type="A4"/>
  <p:notesSz cx="6794500" cy="9931400"/>
  <p:custShowLst>
    <p:custShow name="Custom Show 1" id="0">
      <p:sldLst/>
    </p:custShow>
  </p:custShowLst>
  <p:custDataLst>
    <p:tags r:id="rId10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65"/>
    <a:srgbClr val="0000FF"/>
    <a:srgbClr val="000000"/>
    <a:srgbClr val="FFFFFF"/>
    <a:srgbClr val="FFCC00"/>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1" autoAdjust="0"/>
    <p:restoredTop sz="93662" autoAdjust="0"/>
  </p:normalViewPr>
  <p:slideViewPr>
    <p:cSldViewPr>
      <p:cViewPr varScale="1">
        <p:scale>
          <a:sx n="67" d="100"/>
          <a:sy n="67" d="100"/>
        </p:scale>
        <p:origin x="1668" y="78"/>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51" d="100"/>
          <a:sy n="51" d="100"/>
        </p:scale>
        <p:origin x="-3006"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commentAuthors" Target="commentAuthor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total years Life Expectancy (LE)</c:v>
                </c:pt>
                <c:pt idx="1">
                  <c:v>LE without activity limitation</c:v>
                </c:pt>
                <c:pt idx="2">
                  <c:v>LE with moderate activity limitation</c:v>
                </c:pt>
                <c:pt idx="3">
                  <c:v>LE with severe activity limitation</c:v>
                </c:pt>
              </c:strCache>
            </c:strRef>
          </c:cat>
          <c:val>
            <c:numRef>
              <c:f>Sheet1!$B$2:$B$5</c:f>
              <c:numCache>
                <c:formatCode>0.0</c:formatCode>
                <c:ptCount val="4"/>
                <c:pt idx="0">
                  <c:v>16.5</c:v>
                </c:pt>
                <c:pt idx="1">
                  <c:v>8.4</c:v>
                </c:pt>
                <c:pt idx="2">
                  <c:v>4.9000000000000004</c:v>
                </c:pt>
                <c:pt idx="3">
                  <c:v>3.17</c:v>
                </c:pt>
              </c:numCache>
            </c:numRef>
          </c:val>
          <c:extLst>
            <c:ext xmlns:c16="http://schemas.microsoft.com/office/drawing/2014/chart" uri="{C3380CC4-5D6E-409C-BE32-E72D297353CC}">
              <c16:uniqueId val="{00000000-BBD9-4AEE-BC76-F48A0C88A34B}"/>
            </c:ext>
          </c:extLst>
        </c:ser>
        <c:ser>
          <c:idx val="1"/>
          <c:order val="1"/>
          <c:tx>
            <c:strRef>
              <c:f>Sheet1!$C$1</c:f>
              <c:strCache>
                <c:ptCount val="1"/>
                <c:pt idx="0">
                  <c:v>women</c:v>
                </c:pt>
              </c:strCache>
            </c:strRef>
          </c:tx>
          <c:spPr>
            <a:solidFill>
              <a:srgbClr val="FF66FF"/>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Sheet1!$C$2:$C$5</c:f>
              <c:numCache>
                <c:formatCode>0.0</c:formatCode>
                <c:ptCount val="4"/>
                <c:pt idx="0">
                  <c:v>20.100000000000001</c:v>
                </c:pt>
                <c:pt idx="1">
                  <c:v>8.6</c:v>
                </c:pt>
                <c:pt idx="2">
                  <c:v>6.86</c:v>
                </c:pt>
                <c:pt idx="3">
                  <c:v>4.6399999999999997</c:v>
                </c:pt>
              </c:numCache>
            </c:numRef>
          </c:val>
          <c:extLst>
            <c:ext xmlns:c16="http://schemas.microsoft.com/office/drawing/2014/chart" uri="{C3380CC4-5D6E-409C-BE32-E72D297353CC}">
              <c16:uniqueId val="{00000001-BBD9-4AEE-BC76-F48A0C88A34B}"/>
            </c:ext>
          </c:extLst>
        </c:ser>
        <c:dLbls>
          <c:dLblPos val="inEnd"/>
          <c:showLegendKey val="0"/>
          <c:showVal val="1"/>
          <c:showCatName val="0"/>
          <c:showSerName val="0"/>
          <c:showPercent val="0"/>
          <c:showBubbleSize val="0"/>
        </c:dLbls>
        <c:gapWidth val="41"/>
        <c:axId val="178663128"/>
        <c:axId val="178660776"/>
      </c:barChart>
      <c:catAx>
        <c:axId val="178663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zh-CN"/>
          </a:p>
        </c:txPr>
        <c:crossAx val="178660776"/>
        <c:crosses val="autoZero"/>
        <c:auto val="1"/>
        <c:lblAlgn val="ctr"/>
        <c:lblOffset val="100"/>
        <c:noMultiLvlLbl val="0"/>
      </c:catAx>
      <c:valAx>
        <c:axId val="178660776"/>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CN"/>
          </a:p>
        </c:txPr>
        <c:crossAx val="178663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2/27/2019</a:t>
            </a:fld>
            <a:endParaRPr lang="en-US" dirty="0"/>
          </a:p>
        </p:txBody>
      </p:sp>
      <p:sp>
        <p:nvSpPr>
          <p:cNvPr id="4" name="Footer Placeholder 3"/>
          <p:cNvSpPr>
            <a:spLocks noGrp="1"/>
          </p:cNvSpPr>
          <p:nvPr>
            <p:ph type="ftr" sz="quarter" idx="2"/>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2/27/2019</a:t>
            </a:fld>
            <a:endParaRPr lang="en-US" dirty="0"/>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928" y="4719044"/>
            <a:ext cx="5434648" cy="44684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0283CC31-2FDC-4C47-B68A-28F37E362965}"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29534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11200" y="747713"/>
            <a:ext cx="537368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Optane"/>
                <a:ea typeface="SimSun" panose="02010600030101010101" pitchFamily="2" charset="-122"/>
                <a:cs typeface="Times New Roman" panose="02020603050405020304" pitchFamily="18" charset="0"/>
              </a:rPr>
              <a:t>Are projected gains in longevity will be accompanied by an expansion or a contraction in disability-free life expectancy and then in the number of those that will demand care services? </a:t>
            </a:r>
            <a:endParaRPr lang="en-GB" sz="1400" dirty="0">
              <a:latin typeface="Optane"/>
              <a:ea typeface="SimSun" panose="02010600030101010101" pitchFamily="2" charset="-122"/>
              <a:cs typeface="Times New Roman" panose="02020603050405020304" pitchFamily="18" charset="0"/>
            </a:endParaRPr>
          </a:p>
          <a:p>
            <a:endParaRPr lang="it-IT"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solidFill>
                  <a:prstClr val="black"/>
                </a:solidFill>
                <a:latin typeface="Calibri" panose="020F0502020204030204" pitchFamily="34" charset="0"/>
              </a:rPr>
              <a:pPr/>
              <a:t>17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3301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11200" y="747713"/>
            <a:ext cx="537368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Likely to affect the decision</a:t>
            </a:r>
            <a:r>
              <a:rPr lang="it-IT" altLang="en-US" baseline="0" dirty="0"/>
              <a:t>s of relatives around </a:t>
            </a:r>
            <a:r>
              <a:rPr lang="it-IT" altLang="en-US" dirty="0"/>
              <a:t>retirement and labour market</a:t>
            </a:r>
            <a:r>
              <a:rPr lang="it-IT" altLang="en-US" baseline="0" dirty="0"/>
              <a:t> participation</a:t>
            </a:r>
          </a:p>
          <a:p>
            <a:endParaRPr lang="it-IT"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solidFill>
                  <a:schemeClr val="accent2"/>
                </a:solidFill>
                <a:latin typeface="Optane"/>
              </a:rPr>
              <a:t>The future sustainability of a model based on the provision of informal LTC support faces the question: will future cohort of people in needs of LTC be as likely to have a spouse or children that provide care for them? </a:t>
            </a:r>
          </a:p>
          <a:p>
            <a:endParaRPr lang="it-IT"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226070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5265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11200" y="747713"/>
            <a:ext cx="537368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solidFill>
                  <a:schemeClr val="accent2"/>
                </a:solidFill>
                <a:latin typeface="Optane"/>
              </a:rPr>
              <a:t>The future sustainability of a model based on the provision of informal LTC support faces the question: will future cohort of people in needs of LTC be as likely to have a spouse or children that provide care for them? </a:t>
            </a:r>
          </a:p>
          <a:p>
            <a:endParaRPr lang="it-IT"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159771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59653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45224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u="none" strike="noStrike" kern="1200" baseline="0" dirty="0">
                <a:solidFill>
                  <a:schemeClr val="tx1"/>
                </a:solidFill>
                <a:latin typeface="+mn-lt"/>
                <a:ea typeface="+mn-ea"/>
                <a:cs typeface="+mn-cs"/>
              </a:rPr>
              <a:t>The material deprivation rate measures the percentage</a:t>
            </a:r>
          </a:p>
          <a:p>
            <a:r>
              <a:rPr lang="en-GB" sz="1200" b="0" i="0" u="none" strike="noStrike" kern="1200" baseline="0" dirty="0">
                <a:solidFill>
                  <a:schemeClr val="tx1"/>
                </a:solidFill>
                <a:latin typeface="+mn-lt"/>
                <a:ea typeface="+mn-ea"/>
                <a:cs typeface="+mn-cs"/>
              </a:rPr>
              <a:t>of the population that cannot afford at least three of the</a:t>
            </a:r>
          </a:p>
          <a:p>
            <a:r>
              <a:rPr lang="en-GB" sz="1200" b="0" i="0" u="none" strike="noStrike" kern="1200" baseline="0" dirty="0">
                <a:solidFill>
                  <a:schemeClr val="tx1"/>
                </a:solidFill>
                <a:latin typeface="+mn-lt"/>
                <a:ea typeface="+mn-ea"/>
                <a:cs typeface="+mn-cs"/>
              </a:rPr>
              <a:t>following nine items:</a:t>
            </a:r>
          </a:p>
          <a:p>
            <a:r>
              <a:rPr lang="en-GB" sz="1200" b="0" i="0" u="none" strike="noStrike" kern="1200" baseline="0" dirty="0">
                <a:solidFill>
                  <a:schemeClr val="tx1"/>
                </a:solidFill>
                <a:latin typeface="+mn-lt"/>
                <a:ea typeface="+mn-ea"/>
                <a:cs typeface="+mn-cs"/>
              </a:rPr>
              <a:t>1. to pay their rent, mortgage or utility bills;</a:t>
            </a:r>
          </a:p>
          <a:p>
            <a:r>
              <a:rPr lang="en-GB" sz="1200" b="0" i="0" u="none" strike="noStrike" kern="1200" baseline="0" dirty="0">
                <a:solidFill>
                  <a:schemeClr val="tx1"/>
                </a:solidFill>
                <a:latin typeface="+mn-lt"/>
                <a:ea typeface="+mn-ea"/>
                <a:cs typeface="+mn-cs"/>
              </a:rPr>
              <a:t>2. to keep their home adequately warm;</a:t>
            </a:r>
          </a:p>
          <a:p>
            <a:r>
              <a:rPr lang="en-GB" sz="1200" b="0" i="0" u="none" strike="noStrike" kern="1200" baseline="0" dirty="0">
                <a:solidFill>
                  <a:schemeClr val="tx1"/>
                </a:solidFill>
                <a:latin typeface="+mn-lt"/>
                <a:ea typeface="+mn-ea"/>
                <a:cs typeface="+mn-cs"/>
              </a:rPr>
              <a:t>3. to face unexpected expenses;</a:t>
            </a:r>
          </a:p>
          <a:p>
            <a:r>
              <a:rPr lang="en-GB" sz="1200" b="0" i="0" u="none" strike="noStrike" kern="1200" baseline="0" dirty="0">
                <a:solidFill>
                  <a:schemeClr val="tx1"/>
                </a:solidFill>
                <a:latin typeface="+mn-lt"/>
                <a:ea typeface="+mn-ea"/>
                <a:cs typeface="+mn-cs"/>
              </a:rPr>
              <a:t>4. to eat meat or proteins regularly;</a:t>
            </a:r>
          </a:p>
          <a:p>
            <a:r>
              <a:rPr lang="en-GB" sz="1200" b="0" i="0" u="none" strike="noStrike" kern="1200" baseline="0" dirty="0">
                <a:solidFill>
                  <a:schemeClr val="tx1"/>
                </a:solidFill>
                <a:latin typeface="+mn-lt"/>
                <a:ea typeface="+mn-ea"/>
                <a:cs typeface="+mn-cs"/>
              </a:rPr>
              <a:t>5. to go on holiday;</a:t>
            </a:r>
          </a:p>
          <a:p>
            <a:r>
              <a:rPr lang="en-GB" sz="1200" b="0" i="0" u="none" strike="noStrike" kern="1200" baseline="0" dirty="0">
                <a:solidFill>
                  <a:schemeClr val="tx1"/>
                </a:solidFill>
                <a:latin typeface="+mn-lt"/>
                <a:ea typeface="+mn-ea"/>
                <a:cs typeface="+mn-cs"/>
              </a:rPr>
              <a:t>6. a television set;</a:t>
            </a:r>
          </a:p>
          <a:p>
            <a:r>
              <a:rPr lang="en-GB" sz="1200" b="0" i="0" u="none" strike="noStrike" kern="1200" baseline="0" dirty="0">
                <a:solidFill>
                  <a:schemeClr val="tx1"/>
                </a:solidFill>
                <a:latin typeface="+mn-lt"/>
                <a:ea typeface="+mn-ea"/>
                <a:cs typeface="+mn-cs"/>
              </a:rPr>
              <a:t>7. a washing machine;</a:t>
            </a:r>
          </a:p>
          <a:p>
            <a:r>
              <a:rPr lang="en-GB" sz="1200" b="0" i="0" u="none" strike="noStrike" kern="1200" baseline="0" dirty="0">
                <a:solidFill>
                  <a:schemeClr val="tx1"/>
                </a:solidFill>
                <a:latin typeface="+mn-lt"/>
                <a:ea typeface="+mn-ea"/>
                <a:cs typeface="+mn-cs"/>
              </a:rPr>
              <a:t>8. a car;</a:t>
            </a:r>
          </a:p>
          <a:p>
            <a:r>
              <a:rPr lang="en-GB" sz="1200" b="0" i="0" u="none" strike="noStrike" kern="1200" baseline="0" dirty="0">
                <a:solidFill>
                  <a:schemeClr val="tx1"/>
                </a:solidFill>
                <a:latin typeface="+mn-lt"/>
                <a:ea typeface="+mn-ea"/>
                <a:cs typeface="+mn-cs"/>
              </a:rPr>
              <a:t>9. a telephone</a:t>
            </a:r>
            <a:endParaRPr lang="it-IT"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931064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See http://www.nber.org/papers/w22452</a:t>
            </a:r>
          </a:p>
          <a:p>
            <a:endParaRPr lang="it-IT" alt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4019363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75078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407064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61778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37640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3624638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71968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imes-Roman"/>
              </a:rPr>
              <a:t>PUBLIC/PRIVATE DEBT</a:t>
            </a:r>
          </a:p>
          <a:p>
            <a:endParaRPr lang="en-GB" dirty="0">
              <a:latin typeface="Times-Roman"/>
            </a:endParaRPr>
          </a:p>
          <a:p>
            <a:r>
              <a:rPr lang="en-GB" b="1" dirty="0"/>
              <a:t>Fiscal sustainability assessment by Member State p. 27 ip037_vol1</a:t>
            </a:r>
          </a:p>
          <a:p>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33</a:t>
            </a:fld>
            <a:endParaRPr lang="en-US" dirty="0"/>
          </a:p>
        </p:txBody>
      </p:sp>
    </p:spTree>
    <p:extLst>
      <p:ext uri="{BB962C8B-B14F-4D97-AF65-F5344CB8AC3E}">
        <p14:creationId xmlns:p14="http://schemas.microsoft.com/office/powerpoint/2010/main" val="26858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62133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2014 Pension Sustainability Index for western Europe and North America fig. 7 p. 31</a:t>
            </a:r>
            <a:endParaRPr lang="en-GB"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44</a:t>
            </a:fld>
            <a:endParaRPr lang="en-US" dirty="0"/>
          </a:p>
        </p:txBody>
      </p:sp>
    </p:spTree>
    <p:extLst>
      <p:ext uri="{BB962C8B-B14F-4D97-AF65-F5344CB8AC3E}">
        <p14:creationId xmlns:p14="http://schemas.microsoft.com/office/powerpoint/2010/main" val="2865220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AAE p. 44</a:t>
            </a:r>
            <a:br>
              <a:rPr lang="en-GB" dirty="0"/>
            </a:br>
            <a:endParaRPr lang="en-GB"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47</a:t>
            </a:fld>
            <a:endParaRPr lang="en-US" dirty="0"/>
          </a:p>
        </p:txBody>
      </p:sp>
    </p:spTree>
    <p:extLst>
      <p:ext uri="{BB962C8B-B14F-4D97-AF65-F5344CB8AC3E}">
        <p14:creationId xmlns:p14="http://schemas.microsoft.com/office/powerpoint/2010/main" val="3447676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AAE p. 44</a:t>
            </a:r>
            <a:br>
              <a:rPr lang="en-GB" dirty="0"/>
            </a:br>
            <a:endParaRPr lang="en-GB"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48</a:t>
            </a:fld>
            <a:endParaRPr lang="en-US" dirty="0"/>
          </a:p>
        </p:txBody>
      </p:sp>
    </p:spTree>
    <p:extLst>
      <p:ext uri="{BB962C8B-B14F-4D97-AF65-F5344CB8AC3E}">
        <p14:creationId xmlns:p14="http://schemas.microsoft.com/office/powerpoint/2010/main" val="3920956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Zaidi, need to be updated</a:t>
            </a:r>
            <a:br>
              <a:rPr lang="en-GB" dirty="0"/>
            </a:br>
            <a:endParaRPr lang="en-GB"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49</a:t>
            </a:fld>
            <a:endParaRPr lang="en-US" dirty="0"/>
          </a:p>
        </p:txBody>
      </p:sp>
    </p:spTree>
    <p:extLst>
      <p:ext uri="{BB962C8B-B14F-4D97-AF65-F5344CB8AC3E}">
        <p14:creationId xmlns:p14="http://schemas.microsoft.com/office/powerpoint/2010/main" val="371309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GB" dirty="0"/>
              <a:t>Globally, Population Ageing in Europe is most advanced </a:t>
            </a:r>
          </a:p>
          <a:p>
            <a:pPr marL="285750" indent="-285750">
              <a:buFont typeface="Wingdings" panose="05000000000000000000" pitchFamily="2" charset="2"/>
              <a:buChar char="ü"/>
            </a:pPr>
            <a:r>
              <a:rPr lang="en-GB" dirty="0"/>
              <a:t>From a regional perspective, Europe is and will continue to be the </a:t>
            </a:r>
            <a:r>
              <a:rPr lang="en-GB" dirty="0" err="1"/>
              <a:t>grayest</a:t>
            </a:r>
            <a:r>
              <a:rPr lang="en-GB" dirty="0"/>
              <a:t> region</a:t>
            </a:r>
          </a:p>
          <a:p>
            <a:pPr marL="285750" indent="-285750">
              <a:buFont typeface="Wingdings" panose="05000000000000000000" pitchFamily="2" charset="2"/>
              <a:buChar char="ü"/>
            </a:pPr>
            <a:r>
              <a:rPr lang="en-GB" dirty="0"/>
              <a:t>But with some important differences between and within EU countries</a:t>
            </a:r>
          </a:p>
          <a:p>
            <a:pPr marL="285750" indent="-285750">
              <a:buFont typeface="Wingdings" panose="05000000000000000000" pitchFamily="2" charset="2"/>
              <a:buChar char="ü"/>
            </a:pPr>
            <a:r>
              <a:rPr lang="en-GB" dirty="0"/>
              <a:t>Moreover, the UN expects the pace of aging to accelerate in the future</a:t>
            </a:r>
          </a:p>
          <a:p>
            <a:r>
              <a:rPr lang="en-GB" dirty="0"/>
              <a:t> </a:t>
            </a:r>
          </a:p>
          <a:p>
            <a:endParaRPr lang="en-GB"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4</a:t>
            </a:fld>
            <a:endParaRPr lang="en-US" dirty="0"/>
          </a:p>
        </p:txBody>
      </p:sp>
    </p:spTree>
    <p:extLst>
      <p:ext uri="{BB962C8B-B14F-4D97-AF65-F5344CB8AC3E}">
        <p14:creationId xmlns:p14="http://schemas.microsoft.com/office/powerpoint/2010/main" val="3907639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51</a:t>
            </a:fld>
            <a:endParaRPr lang="en-US" altLang="en-US">
              <a:latin typeface="Calibri" panose="020F0502020204030204" pitchFamily="34" charset="0"/>
            </a:endParaRPr>
          </a:p>
        </p:txBody>
      </p:sp>
    </p:spTree>
    <p:extLst>
      <p:ext uri="{BB962C8B-B14F-4D97-AF65-F5344CB8AC3E}">
        <p14:creationId xmlns:p14="http://schemas.microsoft.com/office/powerpoint/2010/main" val="4139510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r>
              <a:rPr lang="en-GB" dirty="0"/>
              <a:t>Weaknesses of social</a:t>
            </a:r>
            <a:r>
              <a:rPr lang="en-GB" baseline="0" dirty="0"/>
              <a:t> insurance: </a:t>
            </a:r>
            <a:r>
              <a:rPr lang="en-GB" altLang="en-US" dirty="0"/>
              <a:t>The narrow finance base;</a:t>
            </a:r>
          </a:p>
          <a:p>
            <a:pPr marL="609600" indent="-609600"/>
            <a:r>
              <a:rPr lang="en-GB" altLang="en-US" dirty="0"/>
              <a:t>Sickness funds securing quality or cost control over providers;</a:t>
            </a:r>
          </a:p>
          <a:p>
            <a:pPr marL="609600" indent="-609600"/>
            <a:r>
              <a:rPr lang="en-GB" altLang="en-US" dirty="0"/>
              <a:t>Lack of control over expenditure growth;</a:t>
            </a:r>
            <a:endParaRPr lang="en-US" altLang="en-US" dirty="0"/>
          </a:p>
          <a:p>
            <a:pPr marL="609600" indent="-609600"/>
            <a:r>
              <a:rPr lang="en-GB" altLang="en-US" dirty="0"/>
              <a:t>Lack of accountability of providers to insurers and patients.</a:t>
            </a:r>
            <a:r>
              <a:rPr lang="en-US" altLang="en-US" dirty="0"/>
              <a:t> </a:t>
            </a:r>
          </a:p>
          <a:p>
            <a:endParaRPr lang="en-GB"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69</a:t>
            </a:fld>
            <a:endParaRPr lang="en-US" dirty="0"/>
          </a:p>
        </p:txBody>
      </p:sp>
    </p:spTree>
    <p:extLst>
      <p:ext uri="{BB962C8B-B14F-4D97-AF65-F5344CB8AC3E}">
        <p14:creationId xmlns:p14="http://schemas.microsoft.com/office/powerpoint/2010/main" val="3819837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2"/>
                </a:solidFill>
              </a:rPr>
              <a:t>(p. 142)</a:t>
            </a:r>
            <a:endParaRPr lang="en-GB"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76</a:t>
            </a:fld>
            <a:endParaRPr lang="en-US" dirty="0"/>
          </a:p>
        </p:txBody>
      </p:sp>
    </p:spTree>
    <p:extLst>
      <p:ext uri="{BB962C8B-B14F-4D97-AF65-F5344CB8AC3E}">
        <p14:creationId xmlns:p14="http://schemas.microsoft.com/office/powerpoint/2010/main" val="132629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2"/>
                </a:solidFill>
              </a:rPr>
              <a:t>Ip037_vol1 p. 29</a:t>
            </a:r>
            <a:endParaRPr lang="en-GB"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77</a:t>
            </a:fld>
            <a:endParaRPr lang="en-US" dirty="0"/>
          </a:p>
        </p:txBody>
      </p:sp>
    </p:spTree>
    <p:extLst>
      <p:ext uri="{BB962C8B-B14F-4D97-AF65-F5344CB8AC3E}">
        <p14:creationId xmlns:p14="http://schemas.microsoft.com/office/powerpoint/2010/main" val="1824434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82</a:t>
            </a:fld>
            <a:endParaRPr lang="en-US" altLang="en-US">
              <a:latin typeface="Calibri" panose="020F0502020204030204" pitchFamily="34" charset="0"/>
            </a:endParaRPr>
          </a:p>
        </p:txBody>
      </p:sp>
    </p:spTree>
    <p:extLst>
      <p:ext uri="{BB962C8B-B14F-4D97-AF65-F5344CB8AC3E}">
        <p14:creationId xmlns:p14="http://schemas.microsoft.com/office/powerpoint/2010/main" val="3246843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25FEE80F-093C-447C-B411-74C8A63344A5}" type="slidenum">
              <a:rPr lang="en-US" altLang="en-US" smtClean="0">
                <a:latin typeface="Calibri" panose="020F0502020204030204" pitchFamily="34" charset="0"/>
              </a:rPr>
              <a:pPr/>
              <a:t>83</a:t>
            </a:fld>
            <a:endParaRPr lang="en-US" altLang="en-US">
              <a:latin typeface="Calibri" panose="020F0502020204030204" pitchFamily="34" charset="0"/>
            </a:endParaRPr>
          </a:p>
        </p:txBody>
      </p:sp>
    </p:spTree>
    <p:extLst>
      <p:ext uri="{BB962C8B-B14F-4D97-AF65-F5344CB8AC3E}">
        <p14:creationId xmlns:p14="http://schemas.microsoft.com/office/powerpoint/2010/main" val="1440046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2CF5F685-49B8-476A-AED8-79BB3102F6B5}" type="slidenum">
              <a:rPr lang="en-US" altLang="en-US" smtClean="0">
                <a:latin typeface="Calibri" panose="020F0502020204030204" pitchFamily="34" charset="0"/>
              </a:rPr>
              <a:pPr/>
              <a:t>84</a:t>
            </a:fld>
            <a:endParaRPr lang="en-US" altLang="en-US">
              <a:latin typeface="Calibri" panose="020F0502020204030204" pitchFamily="34" charset="0"/>
            </a:endParaRPr>
          </a:p>
        </p:txBody>
      </p:sp>
    </p:spTree>
    <p:extLst>
      <p:ext uri="{BB962C8B-B14F-4D97-AF65-F5344CB8AC3E}">
        <p14:creationId xmlns:p14="http://schemas.microsoft.com/office/powerpoint/2010/main" val="1367092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596ADD7D-309B-4971-9BB3-519B72804D8D}" type="slidenum">
              <a:rPr lang="en-US" altLang="en-US" smtClean="0">
                <a:latin typeface="Calibri" panose="020F0502020204030204" pitchFamily="34" charset="0"/>
              </a:rPr>
              <a:pPr/>
              <a:t>85</a:t>
            </a:fld>
            <a:endParaRPr lang="en-US" altLang="en-US">
              <a:latin typeface="Calibri" panose="020F0502020204030204" pitchFamily="34" charset="0"/>
            </a:endParaRPr>
          </a:p>
        </p:txBody>
      </p:sp>
    </p:spTree>
    <p:extLst>
      <p:ext uri="{BB962C8B-B14F-4D97-AF65-F5344CB8AC3E}">
        <p14:creationId xmlns:p14="http://schemas.microsoft.com/office/powerpoint/2010/main" val="1784936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703D8AF2-E890-4674-882F-17063C6AE2EF}" type="slidenum">
              <a:rPr lang="en-US" altLang="en-US" smtClean="0">
                <a:latin typeface="Calibri" panose="020F0502020204030204" pitchFamily="34" charset="0"/>
              </a:rPr>
              <a:pPr/>
              <a:t>91</a:t>
            </a:fld>
            <a:endParaRPr lang="en-US" altLang="en-US">
              <a:latin typeface="Calibri" panose="020F0502020204030204" pitchFamily="34" charset="0"/>
            </a:endParaRPr>
          </a:p>
        </p:txBody>
      </p:sp>
    </p:spTree>
    <p:extLst>
      <p:ext uri="{BB962C8B-B14F-4D97-AF65-F5344CB8AC3E}">
        <p14:creationId xmlns:p14="http://schemas.microsoft.com/office/powerpoint/2010/main" val="813551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3A467C0C-EC9E-480D-958F-1C4A15D65A53}" type="slidenum">
              <a:rPr lang="en-US" altLang="en-US" smtClean="0">
                <a:latin typeface="Calibri" panose="020F0502020204030204" pitchFamily="34" charset="0"/>
              </a:rPr>
              <a:pPr/>
              <a:t>92</a:t>
            </a:fld>
            <a:endParaRPr lang="en-US" altLang="en-US">
              <a:latin typeface="Calibri" panose="020F0502020204030204" pitchFamily="34" charset="0"/>
            </a:endParaRPr>
          </a:p>
        </p:txBody>
      </p:sp>
    </p:spTree>
    <p:extLst>
      <p:ext uri="{BB962C8B-B14F-4D97-AF65-F5344CB8AC3E}">
        <p14:creationId xmlns:p14="http://schemas.microsoft.com/office/powerpoint/2010/main" val="62126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689395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7C825A92-9442-4A44-BB82-E33A9361DB0A}" type="slidenum">
              <a:rPr lang="en-US" altLang="en-US" smtClean="0">
                <a:latin typeface="Calibri" panose="020F0502020204030204" pitchFamily="34" charset="0"/>
              </a:rPr>
              <a:pPr/>
              <a:t>95</a:t>
            </a:fld>
            <a:endParaRPr lang="en-US" altLang="en-US">
              <a:latin typeface="Calibri" panose="020F0502020204030204" pitchFamily="34" charset="0"/>
            </a:endParaRPr>
          </a:p>
        </p:txBody>
      </p:sp>
    </p:spTree>
    <p:extLst>
      <p:ext uri="{BB962C8B-B14F-4D97-AF65-F5344CB8AC3E}">
        <p14:creationId xmlns:p14="http://schemas.microsoft.com/office/powerpoint/2010/main" val="4209235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102BBAAA-9DA0-432F-AB56-8F4A81D95846}" type="slidenum">
              <a:rPr lang="en-US" altLang="en-US" smtClean="0">
                <a:latin typeface="Calibri" panose="020F0502020204030204" pitchFamily="34" charset="0"/>
              </a:rPr>
              <a:pPr/>
              <a:t>96</a:t>
            </a:fld>
            <a:endParaRPr lang="en-US" altLang="en-US">
              <a:latin typeface="Calibri" panose="020F0502020204030204" pitchFamily="34" charset="0"/>
            </a:endParaRPr>
          </a:p>
        </p:txBody>
      </p:sp>
    </p:spTree>
    <p:extLst>
      <p:ext uri="{BB962C8B-B14F-4D97-AF65-F5344CB8AC3E}">
        <p14:creationId xmlns:p14="http://schemas.microsoft.com/office/powerpoint/2010/main" val="671932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74646C6B-E677-493E-97E7-4FFFA6E45BBF}" type="slidenum">
              <a:rPr lang="en-US" altLang="en-US" smtClean="0">
                <a:latin typeface="Calibri" panose="020F0502020204030204" pitchFamily="34" charset="0"/>
              </a:rPr>
              <a:pPr/>
              <a:t>97</a:t>
            </a:fld>
            <a:endParaRPr lang="en-US" altLang="en-US">
              <a:latin typeface="Calibri" panose="020F0502020204030204" pitchFamily="34" charset="0"/>
            </a:endParaRPr>
          </a:p>
        </p:txBody>
      </p:sp>
    </p:spTree>
    <p:extLst>
      <p:ext uri="{BB962C8B-B14F-4D97-AF65-F5344CB8AC3E}">
        <p14:creationId xmlns:p14="http://schemas.microsoft.com/office/powerpoint/2010/main" val="425158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98</a:t>
            </a:fld>
            <a:endParaRPr lang="en-US" altLang="en-US">
              <a:latin typeface="Calibri" panose="020F0502020204030204" pitchFamily="34" charset="0"/>
            </a:endParaRPr>
          </a:p>
        </p:txBody>
      </p:sp>
    </p:spTree>
    <p:extLst>
      <p:ext uri="{BB962C8B-B14F-4D97-AF65-F5344CB8AC3E}">
        <p14:creationId xmlns:p14="http://schemas.microsoft.com/office/powerpoint/2010/main" val="1937169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0" dirty="0"/>
              <a:t>EVALUATING REFORMS SYSTEMATICALLY (ip037_vol1_en_2) p 134</a:t>
            </a:r>
            <a:br>
              <a:rPr lang="en-GB" b="0" dirty="0"/>
            </a:br>
            <a:endParaRPr lang="it-IT" alt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74646C6B-E677-493E-97E7-4FFFA6E45BBF}" type="slidenum">
              <a:rPr lang="en-US" altLang="en-US" smtClean="0">
                <a:latin typeface="Calibri" panose="020F0502020204030204" pitchFamily="34" charset="0"/>
              </a:rPr>
              <a:pPr/>
              <a:t>100</a:t>
            </a:fld>
            <a:endParaRPr lang="en-US" altLang="en-US">
              <a:latin typeface="Calibri" panose="020F0502020204030204" pitchFamily="34" charset="0"/>
            </a:endParaRPr>
          </a:p>
        </p:txBody>
      </p:sp>
    </p:spTree>
    <p:extLst>
      <p:ext uri="{BB962C8B-B14F-4D97-AF65-F5344CB8AC3E}">
        <p14:creationId xmlns:p14="http://schemas.microsoft.com/office/powerpoint/2010/main" val="3308424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62E4ADFB-8729-4D4D-8549-6359060D6DAB}" type="slidenum">
              <a:rPr lang="en-US" altLang="en-US" smtClean="0">
                <a:latin typeface="Calibri" panose="020F0502020204030204" pitchFamily="34" charset="0"/>
              </a:rPr>
              <a:pPr/>
              <a:t>101</a:t>
            </a:fld>
            <a:endParaRPr lang="en-US" altLang="en-US">
              <a:latin typeface="Calibri" panose="020F0502020204030204" pitchFamily="34" charset="0"/>
            </a:endParaRPr>
          </a:p>
        </p:txBody>
      </p:sp>
    </p:spTree>
    <p:extLst>
      <p:ext uri="{BB962C8B-B14F-4D97-AF65-F5344CB8AC3E}">
        <p14:creationId xmlns:p14="http://schemas.microsoft.com/office/powerpoint/2010/main" val="362463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Leggi</a:t>
            </a:r>
            <a:r>
              <a:rPr lang="en-GB" dirty="0"/>
              <a:t> p. 10 AAE-The-ageing….</a:t>
            </a:r>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8</a:t>
            </a:fld>
            <a:endParaRPr lang="en-US" dirty="0"/>
          </a:p>
        </p:txBody>
      </p:sp>
    </p:spTree>
    <p:extLst>
      <p:ext uri="{BB962C8B-B14F-4D97-AF65-F5344CB8AC3E}">
        <p14:creationId xmlns:p14="http://schemas.microsoft.com/office/powerpoint/2010/main" val="85093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49869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0844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B4301A0-4C3C-4EA9-8D10-4CAF4338361F}"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31224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defRPr>
            </a:lvl1pPr>
            <a:lvl2pPr marL="742950" indent="-285750" defTabSz="896938">
              <a:defRPr>
                <a:solidFill>
                  <a:schemeClr val="tx1"/>
                </a:solidFill>
                <a:latin typeface="Arial" panose="020B0604020202020204" pitchFamily="34" charset="0"/>
              </a:defRPr>
            </a:lvl2pPr>
            <a:lvl3pPr marL="1143000" indent="-228600" defTabSz="896938">
              <a:defRPr>
                <a:solidFill>
                  <a:schemeClr val="tx1"/>
                </a:solidFill>
                <a:latin typeface="Arial" panose="020B0604020202020204" pitchFamily="34" charset="0"/>
              </a:defRPr>
            </a:lvl3pPr>
            <a:lvl4pPr marL="1600200" indent="-228600" defTabSz="896938">
              <a:defRPr>
                <a:solidFill>
                  <a:schemeClr val="tx1"/>
                </a:solidFill>
                <a:latin typeface="Arial" panose="020B0604020202020204" pitchFamily="34" charset="0"/>
              </a:defRPr>
            </a:lvl4pPr>
            <a:lvl5pPr marL="2057400" indent="-228600" defTabSz="896938">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fld id="{C0673526-8C03-41D3-8B49-7DFCC3B5135E}"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226127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oleObject" Target="../embeddings/oleObject2.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slideMaster" Target="../slideMasters/slideMaster2.xml"/><Relationship Id="rId5" Type="http://schemas.openxmlformats.org/officeDocument/2006/relationships/tags" Target="../tags/tag9.xml"/><Relationship Id="rId4"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3903" name="think-cell Slide" r:id="rId7" imgW="0" imgH="0" progId="">
                  <p:embed/>
                </p:oleObj>
              </mc:Choice>
              <mc:Fallback>
                <p:oleObj name="think-cell Slide" r:id="rId7" imgW="0" imgH="0" progId="">
                  <p:embed/>
                  <p:pic>
                    <p:nvPicPr>
                      <p:cNvPr id="0" name="AutoShape 1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altLang="zh-CN"/>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a:solidFill>
                  <a:schemeClr val="tx1">
                    <a:lumMod val="75000"/>
                    <a:lumOff val="25000"/>
                  </a:schemeClr>
                </a:solidFill>
                <a:latin typeface="Optane" pitchFamily="2" charset="0"/>
                <a:cs typeface="Arial" charset="0"/>
              </a:rPr>
              <a:t>BOZZA</a:t>
            </a:r>
            <a:r>
              <a:rPr lang="en-US" sz="1800" b="1" i="1" u="sng" baseline="0" dirty="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altLang="zh-CN"/>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2860" y="0"/>
            <a:ext cx="3599688" cy="3599688"/>
          </a:xfrm>
          <a:prstGeom prst="rect">
            <a:avLst/>
          </a:prstGeom>
        </p:spPr>
      </p:pic>
    </p:spTree>
    <p:extLst>
      <p:ext uri="{BB962C8B-B14F-4D97-AF65-F5344CB8AC3E}">
        <p14:creationId xmlns:p14="http://schemas.microsoft.com/office/powerpoint/2010/main" val="410834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5213"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latin typeface="Optane" pitchFamily="2" charset="0"/>
            </a:endParaRPr>
          </a:p>
        </p:txBody>
      </p:sp>
      <p:sp>
        <p:nvSpPr>
          <p:cNvPr id="2" name="Title 1"/>
          <p:cNvSpPr>
            <a:spLocks noGrp="1"/>
          </p:cNvSpPr>
          <p:nvPr>
            <p:ph type="ctrTitle"/>
            <p:custDataLst>
              <p:tags r:id="rId4"/>
            </p:custDataLst>
          </p:nvPr>
        </p:nvSpPr>
        <p:spPr>
          <a:xfrm>
            <a:off x="742950" y="2130438"/>
            <a:ext cx="8420100" cy="1470025"/>
          </a:xfrm>
        </p:spPr>
        <p:txBody>
          <a:bodyPr/>
          <a:lstStyle>
            <a:lvl1pPr>
              <a:defRPr>
                <a:latin typeface="Optane" pitchFamily="2" charset="0"/>
              </a:defRPr>
            </a:lvl1pPr>
          </a:lstStyle>
          <a:p>
            <a:r>
              <a:rPr lang="en-US" altLang="zh-CN"/>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ltLang="zh-CN"/>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a:r>
              <a:rPr lang="en-US" sz="1662" b="1" i="1" u="sng" dirty="0">
                <a:solidFill>
                  <a:prstClr val="black">
                    <a:lumMod val="75000"/>
                    <a:lumOff val="25000"/>
                  </a:prstClr>
                </a:solidFill>
                <a:latin typeface="Optane" pitchFamily="2" charset="0"/>
                <a:cs typeface="Arial" charset="0"/>
              </a:rPr>
              <a:t>BOZZA PER DISCUSSIONE</a:t>
            </a:r>
            <a:endParaRPr lang="en-US" sz="1292" b="1" i="1" u="sng" dirty="0">
              <a:solidFill>
                <a:prstClr val="black">
                  <a:lumMod val="75000"/>
                  <a:lumOff val="25000"/>
                </a:prstClr>
              </a:solidFill>
              <a:latin typeface="Optane" pitchFamily="2" charset="0"/>
              <a:cs typeface="Arial" charset="0"/>
            </a:endParaRPr>
          </a:p>
        </p:txBody>
      </p:sp>
    </p:spTree>
    <p:extLst>
      <p:ext uri="{BB962C8B-B14F-4D97-AF65-F5344CB8AC3E}">
        <p14:creationId xmlns:p14="http://schemas.microsoft.com/office/powerpoint/2010/main" val="263248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511381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3"/>
            <a:ext cx="8420100" cy="1362075"/>
          </a:xfrm>
        </p:spPr>
        <p:txBody>
          <a:bodyPr anchor="t"/>
          <a:lstStyle>
            <a:lvl1pPr algn="l">
              <a:defRPr sz="3692" b="1" cap="all">
                <a:latin typeface="Optane" pitchFamily="2" charset="0"/>
              </a:defRPr>
            </a:lvl1pPr>
          </a:lstStyle>
          <a:p>
            <a:r>
              <a:rPr lang="en-US" altLang="zh-CN"/>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846">
                <a:solidFill>
                  <a:schemeClr val="tx1">
                    <a:tint val="75000"/>
                  </a:schemeClr>
                </a:solidFill>
                <a:latin typeface="Optane" pitchFamily="2"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3"/>
            <a:ext cx="3136900" cy="365125"/>
          </a:xfrm>
          <a:prstGeom prst="rect">
            <a:avLst/>
          </a:prstGeom>
        </p:spPr>
        <p:txBody>
          <a:bodyPr/>
          <a:lstStyle>
            <a:lvl1pPr>
              <a:defRPr>
                <a:latin typeface="Optane" pitchFamily="2" charset="0"/>
              </a:defRPr>
            </a:lvl1pPr>
          </a:lstStyle>
          <a:p>
            <a:r>
              <a:rPr lang="it-IT" dirty="0">
                <a:solidFill>
                  <a:prstClr val="black"/>
                </a:solidFill>
              </a:rPr>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142988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585">
                <a:latin typeface="Optane" pitchFamily="2" charset="0"/>
              </a:defRPr>
            </a:lvl1pPr>
            <a:lvl2pPr>
              <a:defRPr sz="2215">
                <a:latin typeface="Optane" pitchFamily="2" charset="0"/>
              </a:defRPr>
            </a:lvl2pPr>
            <a:lvl3pPr>
              <a:defRPr sz="1846">
                <a:latin typeface="Optane" pitchFamily="2" charset="0"/>
              </a:defRPr>
            </a:lvl3pPr>
            <a:lvl4pPr>
              <a:defRPr sz="1662">
                <a:latin typeface="Optane" pitchFamily="2" charset="0"/>
              </a:defRPr>
            </a:lvl4pPr>
            <a:lvl5pPr>
              <a:defRPr sz="1662">
                <a:latin typeface="Optane" pitchFamily="2" charset="0"/>
              </a:defRPr>
            </a:lvl5pPr>
            <a:lvl6pPr>
              <a:defRPr sz="1662"/>
            </a:lvl6pPr>
            <a:lvl7pPr>
              <a:defRPr sz="1662"/>
            </a:lvl7pPr>
            <a:lvl8pPr>
              <a:defRPr sz="1662"/>
            </a:lvl8pPr>
            <a:lvl9pPr>
              <a:defRPr sz="1662"/>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585">
                <a:latin typeface="Optane" pitchFamily="2" charset="0"/>
              </a:defRPr>
            </a:lvl1pPr>
            <a:lvl2pPr>
              <a:defRPr sz="2215">
                <a:latin typeface="Optane" pitchFamily="2" charset="0"/>
              </a:defRPr>
            </a:lvl2pPr>
            <a:lvl3pPr>
              <a:defRPr sz="1846">
                <a:latin typeface="Optane" pitchFamily="2" charset="0"/>
              </a:defRPr>
            </a:lvl3pPr>
            <a:lvl4pPr>
              <a:defRPr sz="1662">
                <a:latin typeface="Optane" pitchFamily="2" charset="0"/>
              </a:defRPr>
            </a:lvl4pPr>
            <a:lvl5pPr>
              <a:defRPr sz="1662">
                <a:latin typeface="Optane" pitchFamily="2" charset="0"/>
              </a:defRPr>
            </a:lvl5pPr>
            <a:lvl6pPr>
              <a:defRPr sz="1662"/>
            </a:lvl6pPr>
            <a:lvl7pPr>
              <a:defRPr sz="1662"/>
            </a:lvl7pPr>
            <a:lvl8pPr>
              <a:defRPr sz="1662"/>
            </a:lvl8pPr>
            <a:lvl9pPr>
              <a:defRPr sz="1662"/>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3"/>
            <a:ext cx="3136900" cy="365125"/>
          </a:xfrm>
          <a:prstGeom prst="rect">
            <a:avLst/>
          </a:prstGeom>
        </p:spPr>
        <p:txBody>
          <a:bodyPr/>
          <a:lstStyle>
            <a:lvl1pPr>
              <a:defRPr>
                <a:latin typeface="Optane" pitchFamily="2" charset="0"/>
              </a:defRPr>
            </a:lvl1pPr>
          </a:lstStyle>
          <a:p>
            <a:r>
              <a:rPr lang="it-IT" dirty="0">
                <a:solidFill>
                  <a:prstClr val="black"/>
                </a:solidFill>
              </a:rPr>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67574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altLang="zh-CN"/>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15" b="1">
                <a:latin typeface="Optane" pitchFamily="2"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ltLang="zh-CN"/>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15">
                <a:latin typeface="Optane" pitchFamily="2" charset="0"/>
              </a:defRPr>
            </a:lvl1pPr>
            <a:lvl2pPr>
              <a:defRPr sz="1846">
                <a:latin typeface="Optane" pitchFamily="2" charset="0"/>
              </a:defRPr>
            </a:lvl2pPr>
            <a:lvl3pPr>
              <a:defRPr sz="1662">
                <a:latin typeface="Optane" pitchFamily="2" charset="0"/>
              </a:defRPr>
            </a:lvl3pPr>
            <a:lvl4pPr>
              <a:defRPr sz="1477">
                <a:latin typeface="Optane" pitchFamily="2" charset="0"/>
              </a:defRPr>
            </a:lvl4pPr>
            <a:lvl5pPr>
              <a:defRPr sz="1477">
                <a:latin typeface="Optane" pitchFamily="2" charset="0"/>
              </a:defRPr>
            </a:lvl5pPr>
            <a:lvl6pPr>
              <a:defRPr sz="1477"/>
            </a:lvl6pPr>
            <a:lvl7pPr>
              <a:defRPr sz="1477"/>
            </a:lvl7pPr>
            <a:lvl8pPr>
              <a:defRPr sz="1477"/>
            </a:lvl8pPr>
            <a:lvl9pPr>
              <a:defRPr sz="1477"/>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215" b="1">
                <a:latin typeface="Optane" pitchFamily="2"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ltLang="zh-CN"/>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215">
                <a:latin typeface="Optane" pitchFamily="2" charset="0"/>
              </a:defRPr>
            </a:lvl1pPr>
            <a:lvl2pPr>
              <a:defRPr sz="1846">
                <a:latin typeface="Optane" pitchFamily="2" charset="0"/>
              </a:defRPr>
            </a:lvl2pPr>
            <a:lvl3pPr>
              <a:defRPr sz="1662">
                <a:latin typeface="Optane" pitchFamily="2" charset="0"/>
              </a:defRPr>
            </a:lvl3pPr>
            <a:lvl4pPr>
              <a:defRPr sz="1477">
                <a:latin typeface="Optane" pitchFamily="2" charset="0"/>
              </a:defRPr>
            </a:lvl4pPr>
            <a:lvl5pPr>
              <a:defRPr sz="1477">
                <a:latin typeface="Optane" pitchFamily="2" charset="0"/>
              </a:defRPr>
            </a:lvl5pPr>
            <a:lvl6pPr>
              <a:defRPr sz="1477"/>
            </a:lvl6pPr>
            <a:lvl7pPr>
              <a:defRPr sz="1477"/>
            </a:lvl7pPr>
            <a:lvl8pPr>
              <a:defRPr sz="1477"/>
            </a:lvl8pPr>
            <a:lvl9pPr>
              <a:defRPr sz="1477"/>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8" name="Footer Placeholder 7"/>
          <p:cNvSpPr>
            <a:spLocks noGrp="1"/>
          </p:cNvSpPr>
          <p:nvPr>
            <p:ph type="ftr" sz="quarter" idx="11"/>
          </p:nvPr>
        </p:nvSpPr>
        <p:spPr>
          <a:xfrm>
            <a:off x="3384550" y="6356363"/>
            <a:ext cx="3136900" cy="365125"/>
          </a:xfrm>
          <a:prstGeom prst="rect">
            <a:avLst/>
          </a:prstGeom>
        </p:spPr>
        <p:txBody>
          <a:bodyPr/>
          <a:lstStyle>
            <a:lvl1pPr>
              <a:defRPr>
                <a:latin typeface="Optane" pitchFamily="2" charset="0"/>
              </a:defRPr>
            </a:lvl1pPr>
          </a:lstStyle>
          <a:p>
            <a:r>
              <a:rPr lang="it-IT" dirty="0">
                <a:solidFill>
                  <a:prstClr val="black"/>
                </a:solidFill>
              </a:rPr>
              <a:t>EY_IDEA MANAGEMENT_V0.5.PPTX</a:t>
            </a: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107980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4" name="Footer Placeholder 3"/>
          <p:cNvSpPr>
            <a:spLocks noGrp="1"/>
          </p:cNvSpPr>
          <p:nvPr>
            <p:ph type="ftr" sz="quarter" idx="11"/>
          </p:nvPr>
        </p:nvSpPr>
        <p:spPr>
          <a:xfrm>
            <a:off x="3384550" y="6356363"/>
            <a:ext cx="3136900" cy="365125"/>
          </a:xfrm>
          <a:prstGeom prst="rect">
            <a:avLst/>
          </a:prstGeom>
        </p:spPr>
        <p:txBody>
          <a:bodyPr/>
          <a:lstStyle>
            <a:lvl1pPr>
              <a:defRPr>
                <a:latin typeface="Optane" pitchFamily="2" charset="0"/>
              </a:defRPr>
            </a:lvl1pPr>
          </a:lstStyle>
          <a:p>
            <a:r>
              <a:rPr lang="it-IT" dirty="0">
                <a:solidFill>
                  <a:prstClr val="black"/>
                </a:solidFill>
              </a:rPr>
              <a:t>EY_IDEA MANAGEMENT_V0.5.PPTX</a:t>
            </a:r>
          </a:p>
        </p:txBody>
      </p:sp>
      <p:sp>
        <p:nvSpPr>
          <p:cNvPr id="5" name="Slide Number Placeholder 4"/>
          <p:cNvSpPr>
            <a:spLocks noGrp="1"/>
          </p:cNvSpPr>
          <p:nvPr>
            <p:ph type="sldNum" sz="quarter" idx="12"/>
          </p:nvPr>
        </p:nvSpPr>
        <p:spPr>
          <a:xfrm>
            <a:off x="7142332" y="6356363"/>
            <a:ext cx="2311400" cy="365125"/>
          </a:xfrm>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482796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3" name="Footer Placeholder 2"/>
          <p:cNvSpPr>
            <a:spLocks noGrp="1"/>
          </p:cNvSpPr>
          <p:nvPr>
            <p:ph type="ftr" sz="quarter" idx="11"/>
          </p:nvPr>
        </p:nvSpPr>
        <p:spPr>
          <a:xfrm>
            <a:off x="3384550" y="6356363"/>
            <a:ext cx="3136900" cy="365125"/>
          </a:xfrm>
          <a:prstGeom prst="rect">
            <a:avLst/>
          </a:prstGeom>
        </p:spPr>
        <p:txBody>
          <a:bodyPr/>
          <a:lstStyle>
            <a:lvl1pPr>
              <a:defRPr>
                <a:latin typeface="Optane" pitchFamily="2" charset="0"/>
              </a:defRPr>
            </a:lvl1pPr>
          </a:lstStyle>
          <a:p>
            <a:r>
              <a:rPr lang="it-IT" dirty="0">
                <a:solidFill>
                  <a:prstClr val="black"/>
                </a:solidFill>
              </a:rPr>
              <a:t>EY_IDEA MANAGEMENT_V0.5.PPTX</a:t>
            </a: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98348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846" b="1">
                <a:latin typeface="Optane" pitchFamily="2" charset="0"/>
              </a:defRPr>
            </a:lvl1pPr>
          </a:lstStyle>
          <a:p>
            <a:r>
              <a:rPr lang="en-US" altLang="zh-CN"/>
              <a:t>Click to edit Master title style</a:t>
            </a:r>
            <a:endParaRPr lang="it-IT"/>
          </a:p>
        </p:txBody>
      </p:sp>
      <p:sp>
        <p:nvSpPr>
          <p:cNvPr id="3" name="Content Placeholder 2"/>
          <p:cNvSpPr>
            <a:spLocks noGrp="1"/>
          </p:cNvSpPr>
          <p:nvPr>
            <p:ph idx="1"/>
          </p:nvPr>
        </p:nvSpPr>
        <p:spPr>
          <a:xfrm>
            <a:off x="3872972" y="273058"/>
            <a:ext cx="5537729" cy="5853113"/>
          </a:xfrm>
        </p:spPr>
        <p:txBody>
          <a:bodyPr/>
          <a:lstStyle>
            <a:lvl1pPr>
              <a:defRPr sz="2954">
                <a:latin typeface="Optane" pitchFamily="2" charset="0"/>
              </a:defRPr>
            </a:lvl1pPr>
            <a:lvl2pPr>
              <a:defRPr sz="2585">
                <a:latin typeface="Optane" pitchFamily="2" charset="0"/>
              </a:defRPr>
            </a:lvl2pPr>
            <a:lvl3pPr>
              <a:defRPr sz="2215">
                <a:latin typeface="Optane" pitchFamily="2" charset="0"/>
              </a:defRPr>
            </a:lvl3pPr>
            <a:lvl4pPr>
              <a:defRPr sz="1846">
                <a:latin typeface="Optane" pitchFamily="2" charset="0"/>
              </a:defRPr>
            </a:lvl4pPr>
            <a:lvl5pPr>
              <a:defRPr sz="1846">
                <a:latin typeface="Optane" pitchFamily="2" charset="0"/>
              </a:defRPr>
            </a:lvl5pPr>
            <a:lvl6pPr>
              <a:defRPr sz="1846"/>
            </a:lvl6pPr>
            <a:lvl7pPr>
              <a:defRPr sz="1846"/>
            </a:lvl7pPr>
            <a:lvl8pPr>
              <a:defRPr sz="1846"/>
            </a:lvl8pPr>
            <a:lvl9pPr>
              <a:defRPr sz="1846"/>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292">
                <a:latin typeface="Optane" pitchFamily="2"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3"/>
            <a:ext cx="3136900" cy="365125"/>
          </a:xfrm>
          <a:prstGeom prst="rect">
            <a:avLst/>
          </a:prstGeom>
        </p:spPr>
        <p:txBody>
          <a:bodyPr/>
          <a:lstStyle>
            <a:lvl1pPr>
              <a:defRPr>
                <a:latin typeface="Optane" pitchFamily="2" charset="0"/>
              </a:defRPr>
            </a:lvl1pPr>
          </a:lstStyle>
          <a:p>
            <a:r>
              <a:rPr lang="it-IT" dirty="0">
                <a:solidFill>
                  <a:prstClr val="black"/>
                </a:solidFill>
              </a:rPr>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16480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846" b="1">
                <a:latin typeface="Optane" pitchFamily="2" charset="0"/>
              </a:defRPr>
            </a:lvl1pPr>
          </a:lstStyle>
          <a:p>
            <a:r>
              <a:rPr lang="en-US" altLang="zh-CN"/>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2954">
                <a:latin typeface="Optane" pitchFamily="2"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altLang="zh-CN"/>
              <a:t>Click icon to add picture</a:t>
            </a:r>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292">
                <a:latin typeface="Optane" pitchFamily="2"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3"/>
            <a:ext cx="3136900" cy="365125"/>
          </a:xfrm>
          <a:prstGeom prst="rect">
            <a:avLst/>
          </a:prstGeom>
        </p:spPr>
        <p:txBody>
          <a:bodyPr/>
          <a:lstStyle>
            <a:lvl1pPr>
              <a:defRPr>
                <a:latin typeface="Optane" pitchFamily="2" charset="0"/>
              </a:defRPr>
            </a:lvl1pPr>
          </a:lstStyle>
          <a:p>
            <a:r>
              <a:rPr lang="it-IT" dirty="0">
                <a:solidFill>
                  <a:prstClr val="black"/>
                </a:solidFill>
              </a:rPr>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613219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3"/>
            <a:ext cx="3136900" cy="365125"/>
          </a:xfrm>
          <a:prstGeom prst="rect">
            <a:avLst/>
          </a:prstGeom>
        </p:spPr>
        <p:txBody>
          <a:bodyPr/>
          <a:lstStyle>
            <a:lvl1pPr>
              <a:defRPr>
                <a:latin typeface="Optane" pitchFamily="2" charset="0"/>
              </a:defRPr>
            </a:lvl1pPr>
          </a:lstStyle>
          <a:p>
            <a:r>
              <a:rPr lang="it-IT" dirty="0">
                <a:solidFill>
                  <a:prstClr val="black"/>
                </a:solidFill>
              </a:rPr>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663273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lvl1pPr>
              <a:defRPr>
                <a:latin typeface="Optane" pitchFamily="2" charset="0"/>
              </a:defRPr>
            </a:lvl1pPr>
          </a:lstStyle>
          <a:p>
            <a:r>
              <a:rPr lang="en-US" altLang="zh-CN"/>
              <a:t>Click to edit Master title style</a:t>
            </a:r>
            <a:endParaRPr lang="it-IT"/>
          </a:p>
        </p:txBody>
      </p:sp>
      <p:sp>
        <p:nvSpPr>
          <p:cNvPr id="3" name="Vertical Text Placeholder 2"/>
          <p:cNvSpPr>
            <a:spLocks noGrp="1"/>
          </p:cNvSpPr>
          <p:nvPr>
            <p:ph type="body" orient="vert" idx="1"/>
          </p:nvPr>
        </p:nvSpPr>
        <p:spPr>
          <a:xfrm>
            <a:off x="536578" y="274645"/>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3"/>
            <a:ext cx="3136900" cy="365125"/>
          </a:xfrm>
          <a:prstGeom prst="rect">
            <a:avLst/>
          </a:prstGeom>
        </p:spPr>
        <p:txBody>
          <a:bodyPr/>
          <a:lstStyle>
            <a:lvl1pPr>
              <a:defRPr>
                <a:latin typeface="Optane" pitchFamily="2" charset="0"/>
              </a:defRPr>
            </a:lvl1pPr>
          </a:lstStyle>
          <a:p>
            <a:r>
              <a:rPr lang="it-IT" dirty="0">
                <a:solidFill>
                  <a:prstClr val="black"/>
                </a:solidFill>
              </a:rPr>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4269357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2861" y="0"/>
            <a:ext cx="3599688" cy="3599688"/>
          </a:xfrm>
          <a:prstGeom prst="rect">
            <a:avLst/>
          </a:prstGeom>
        </p:spPr>
      </p:pic>
    </p:spTree>
    <p:extLst>
      <p:ext uri="{BB962C8B-B14F-4D97-AF65-F5344CB8AC3E}">
        <p14:creationId xmlns:p14="http://schemas.microsoft.com/office/powerpoint/2010/main" val="99785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altLang="zh-CN"/>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altLang="zh-CN"/>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altLang="zh-CN"/>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altLang="zh-CN"/>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27/02/2019</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1417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5525" y="0"/>
            <a:ext cx="908650" cy="9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altLang="zh-CN"/>
              <a:t>Click to edit Master title style</a:t>
            </a:r>
            <a:endParaRPr lang="it-IT" dirty="0"/>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27/02/2019</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908650"/>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1417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5525" y="0"/>
            <a:ext cx="908650" cy="9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344365" y="80970"/>
            <a:ext cx="9066340" cy="648090"/>
          </a:xfrm>
          <a:prstGeom prst="rect">
            <a:avLst/>
          </a:prstGeom>
        </p:spPr>
        <p:txBody>
          <a:bodyPr vert="horz" lIns="91440" tIns="45720" rIns="91440" bIns="45720" rtlCol="0" anchor="ctr">
            <a:normAutofit/>
          </a:bodyPr>
          <a:lstStyle/>
          <a:p>
            <a:r>
              <a:rPr lang="en-US" altLang="zh-CN"/>
              <a:t>Click to edit Master title style</a:t>
            </a:r>
            <a:endParaRPr lang="it-IT" dirty="0"/>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dirty="0"/>
          </a:p>
        </p:txBody>
      </p:sp>
      <p:sp>
        <p:nvSpPr>
          <p:cNvPr id="4" name="Date Placeholder 3"/>
          <p:cNvSpPr>
            <a:spLocks noGrp="1"/>
          </p:cNvSpPr>
          <p:nvPr>
            <p:ph type="dt" sz="half" idx="2"/>
          </p:nvPr>
        </p:nvSpPr>
        <p:spPr>
          <a:xfrm>
            <a:off x="495300" y="6356363"/>
            <a:ext cx="2311400" cy="365125"/>
          </a:xfrm>
          <a:prstGeom prst="rect">
            <a:avLst/>
          </a:prstGeom>
        </p:spPr>
        <p:txBody>
          <a:bodyPr vert="horz" lIns="91440" tIns="45720" rIns="91440" bIns="45720" rtlCol="0" anchor="ctr"/>
          <a:lstStyle>
            <a:lvl1pPr algn="l">
              <a:defRPr sz="1108">
                <a:solidFill>
                  <a:schemeClr val="tx1">
                    <a:tint val="75000"/>
                  </a:schemeClr>
                </a:solidFill>
                <a:latin typeface="Optane" pitchFamily="2" charset="0"/>
              </a:defRPr>
            </a:lvl1pPr>
          </a:lstStyle>
          <a:p>
            <a:fld id="{04800856-2FB0-4830-8C60-1A6F6FE5BDA0}" type="datetimeFigureOut">
              <a:rPr lang="it-IT" smtClean="0">
                <a:solidFill>
                  <a:prstClr val="black">
                    <a:tint val="75000"/>
                  </a:prstClr>
                </a:solidFill>
              </a:rPr>
              <a:pPr/>
              <a:t>27/02/2019</a:t>
            </a:fld>
            <a:endParaRPr lang="it-IT" dirty="0">
              <a:solidFill>
                <a:prstClr val="black">
                  <a:tint val="75000"/>
                </a:prstClr>
              </a:solidFill>
            </a:endParaRPr>
          </a:p>
        </p:txBody>
      </p:sp>
      <p:sp>
        <p:nvSpPr>
          <p:cNvPr id="6" name="Slide Number Placeholder 5"/>
          <p:cNvSpPr>
            <a:spLocks noGrp="1"/>
          </p:cNvSpPr>
          <p:nvPr>
            <p:ph type="sldNum" sz="quarter" idx="4"/>
          </p:nvPr>
        </p:nvSpPr>
        <p:spPr>
          <a:xfrm>
            <a:off x="7099300" y="6356363"/>
            <a:ext cx="2311400" cy="365125"/>
          </a:xfrm>
          <a:prstGeom prst="rect">
            <a:avLst/>
          </a:prstGeom>
        </p:spPr>
        <p:txBody>
          <a:bodyPr vert="horz" lIns="91440" tIns="45720" rIns="91440" bIns="45720" rtlCol="0" anchor="ctr"/>
          <a:lstStyle>
            <a:lvl1pPr algn="r">
              <a:defRPr sz="1108">
                <a:solidFill>
                  <a:schemeClr val="tx1">
                    <a:tint val="75000"/>
                  </a:schemeClr>
                </a:solidFill>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5" y="908650"/>
            <a:ext cx="9201590" cy="0"/>
          </a:xfrm>
          <a:prstGeom prst="line">
            <a:avLst/>
          </a:prstGeom>
          <a:noFill/>
          <a:ln w="19050">
            <a:solidFill>
              <a:schemeClr val="tx2">
                <a:lumMod val="40000"/>
                <a:lumOff val="60000"/>
              </a:schemeClr>
            </a:solidFill>
            <a:round/>
            <a:headEnd/>
            <a:tailEnd/>
          </a:ln>
          <a:effectLst/>
        </p:spPr>
        <p:txBody>
          <a:bodyPr wrap="none" anchor="ctr"/>
          <a:lstStyle/>
          <a:p>
            <a:endParaRPr lang="en-US" dirty="0">
              <a:solidFill>
                <a:srgbClr val="646464"/>
              </a:solidFill>
              <a:latin typeface="Optane" pitchFamily="2" charset="0"/>
            </a:endParaRPr>
          </a:p>
        </p:txBody>
      </p:sp>
      <p:sp>
        <p:nvSpPr>
          <p:cNvPr id="35" name="Rectangle 9"/>
          <p:cNvSpPr>
            <a:spLocks noChangeArrowheads="1"/>
          </p:cNvSpPr>
          <p:nvPr/>
        </p:nvSpPr>
        <p:spPr bwMode="auto">
          <a:xfrm>
            <a:off x="339637" y="6530579"/>
            <a:ext cx="663575" cy="196850"/>
          </a:xfrm>
          <a:prstGeom prst="rect">
            <a:avLst/>
          </a:prstGeom>
          <a:noFill/>
          <a:ln w="9525">
            <a:noFill/>
            <a:miter lim="800000"/>
            <a:headEnd/>
            <a:tailEnd/>
          </a:ln>
          <a:effectLst/>
        </p:spPr>
        <p:txBody>
          <a:bodyPr lIns="0" tIns="0" rIns="0" bIns="0"/>
          <a:lstStyle/>
          <a:p>
            <a:r>
              <a:rPr lang="en-US" sz="1015" dirty="0">
                <a:solidFill>
                  <a:srgbClr val="000000"/>
                </a:solidFill>
                <a:latin typeface="Optane" pitchFamily="2" charset="0"/>
                <a:cs typeface="Arial" charset="0"/>
              </a:rPr>
              <a:t>Page </a:t>
            </a:r>
            <a:fld id="{176C9665-13A1-4E4A-84AC-67452C24411B}" type="slidenum">
              <a:rPr lang="en-US" sz="1015" smtClean="0">
                <a:solidFill>
                  <a:srgbClr val="000000"/>
                </a:solidFill>
                <a:latin typeface="Optane" pitchFamily="2" charset="0"/>
                <a:cs typeface="Arial" charset="0"/>
              </a:rPr>
              <a:pPr/>
              <a:t>‹#›</a:t>
            </a:fld>
            <a:endParaRPr lang="en-US" sz="1015" dirty="0">
              <a:solidFill>
                <a:srgbClr val="000000"/>
              </a:solidFill>
              <a:latin typeface="Optane" pitchFamily="2" charset="0"/>
              <a:cs typeface="Arial" charset="0"/>
            </a:endParaRPr>
          </a:p>
        </p:txBody>
      </p:sp>
    </p:spTree>
    <p:extLst>
      <p:ext uri="{BB962C8B-B14F-4D97-AF65-F5344CB8AC3E}">
        <p14:creationId xmlns:p14="http://schemas.microsoft.com/office/powerpoint/2010/main" val="27108249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844083" rtl="0" eaLnBrk="1" latinLnBrk="0" hangingPunct="1">
        <a:spcBef>
          <a:spcPct val="0"/>
        </a:spcBef>
        <a:buNone/>
        <a:defRPr sz="1846" b="1" kern="1200">
          <a:solidFill>
            <a:schemeClr val="tx1"/>
          </a:solidFill>
          <a:latin typeface="Optane" pitchFamily="2" charset="0"/>
          <a:ea typeface="+mj-ea"/>
          <a:cs typeface="+mj-cs"/>
        </a:defRPr>
      </a:lvl1pPr>
    </p:titleStyle>
    <p:bodyStyle>
      <a:lvl1pPr marL="316531" indent="-316531" algn="l" defTabSz="844083" rtl="0" eaLnBrk="1" latinLnBrk="0" hangingPunct="1">
        <a:spcBef>
          <a:spcPct val="20000"/>
        </a:spcBef>
        <a:buClr>
          <a:srgbClr val="FFC000"/>
        </a:buClr>
        <a:buSzPct val="75000"/>
        <a:buFont typeface="Arial" pitchFamily="34" charset="0"/>
        <a:buChar char="►"/>
        <a:defRPr sz="2954" kern="1200">
          <a:solidFill>
            <a:schemeClr val="tx1"/>
          </a:solidFill>
          <a:latin typeface="Optane" pitchFamily="2" charset="0"/>
          <a:ea typeface="+mn-ea"/>
          <a:cs typeface="+mn-cs"/>
        </a:defRPr>
      </a:lvl1pPr>
      <a:lvl2pPr marL="685817" indent="-263776" algn="l" defTabSz="844083" rtl="0" eaLnBrk="1" latinLnBrk="0" hangingPunct="1">
        <a:spcBef>
          <a:spcPct val="20000"/>
        </a:spcBef>
        <a:buClr>
          <a:srgbClr val="FFC000"/>
        </a:buClr>
        <a:buFont typeface="Arial" pitchFamily="34" charset="0"/>
        <a:buChar char="–"/>
        <a:defRPr sz="2585" kern="1200">
          <a:solidFill>
            <a:schemeClr val="tx1"/>
          </a:solidFill>
          <a:latin typeface="Optane" pitchFamily="2" charset="0"/>
          <a:ea typeface="+mn-ea"/>
          <a:cs typeface="+mn-cs"/>
        </a:defRPr>
      </a:lvl2pPr>
      <a:lvl3pPr marL="1055103" indent="-211021" algn="l" defTabSz="844083" rtl="0" eaLnBrk="1" latinLnBrk="0" hangingPunct="1">
        <a:spcBef>
          <a:spcPct val="20000"/>
        </a:spcBef>
        <a:buClr>
          <a:srgbClr val="FFC000"/>
        </a:buClr>
        <a:buFont typeface="Arial" pitchFamily="34" charset="0"/>
        <a:buChar char="•"/>
        <a:defRPr sz="2215" kern="1200">
          <a:solidFill>
            <a:schemeClr val="tx1"/>
          </a:solidFill>
          <a:latin typeface="Optane" pitchFamily="2" charset="0"/>
          <a:ea typeface="+mn-ea"/>
          <a:cs typeface="+mn-cs"/>
        </a:defRPr>
      </a:lvl3pPr>
      <a:lvl4pPr marL="1477145" indent="-211021" algn="l" defTabSz="844083" rtl="0" eaLnBrk="1" latinLnBrk="0" hangingPunct="1">
        <a:spcBef>
          <a:spcPct val="20000"/>
        </a:spcBef>
        <a:buClr>
          <a:srgbClr val="FFC000"/>
        </a:buClr>
        <a:buFont typeface="Arial" pitchFamily="34" charset="0"/>
        <a:buChar char="–"/>
        <a:defRPr sz="1846" kern="1200">
          <a:solidFill>
            <a:schemeClr val="tx1"/>
          </a:solidFill>
          <a:latin typeface="Optane" pitchFamily="2" charset="0"/>
          <a:ea typeface="+mn-ea"/>
          <a:cs typeface="+mn-cs"/>
        </a:defRPr>
      </a:lvl4pPr>
      <a:lvl5pPr marL="1899186" indent="-211021" algn="l" defTabSz="844083" rtl="0" eaLnBrk="1" latinLnBrk="0" hangingPunct="1">
        <a:spcBef>
          <a:spcPct val="20000"/>
        </a:spcBef>
        <a:buClr>
          <a:srgbClr val="FFC000"/>
        </a:buClr>
        <a:buFont typeface="Arial" pitchFamily="34" charset="0"/>
        <a:buChar char="»"/>
        <a:defRPr sz="1846" kern="1200">
          <a:solidFill>
            <a:schemeClr val="tx1"/>
          </a:solidFill>
          <a:latin typeface="Optane" pitchFamily="2" charset="0"/>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it-IT"/>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7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32520" y="3429000"/>
            <a:ext cx="9001249" cy="3477875"/>
          </a:xfrm>
          <a:prstGeom prst="rect">
            <a:avLst/>
          </a:prstGeom>
        </p:spPr>
        <p:txBody>
          <a:bodyPr wrap="square" lIns="36000" tIns="0" rIns="36000" bIns="0">
            <a:spAutoFit/>
          </a:bodyPr>
          <a:lstStyle/>
          <a:p>
            <a:pPr algn="ctr" defTabSz="457200">
              <a:buClr>
                <a:srgbClr val="FFC000"/>
              </a:buClr>
              <a:buSzPct val="85000"/>
              <a:defRPr/>
            </a:pPr>
            <a:r>
              <a:rPr lang="en-GB" sz="3600" dirty="0">
                <a:solidFill>
                  <a:srgbClr val="FF0000"/>
                </a:solidFill>
                <a:latin typeface="Optane"/>
                <a:ea typeface="Arial Unicode MS" panose="020B0604020202020204" pitchFamily="34" charset="-122"/>
                <a:cs typeface="Arial" panose="020B0604020202020204" pitchFamily="34" charset="0"/>
              </a:rPr>
              <a:t>EU Population Ageing and its effect on the sustainability and adequacy of pension, health and Long-Term Care systems</a:t>
            </a:r>
          </a:p>
          <a:p>
            <a:pPr algn="ctr" defTabSz="457200">
              <a:buClr>
                <a:srgbClr val="FFC000"/>
              </a:buClr>
              <a:buSzPct val="85000"/>
              <a:defRPr/>
            </a:pPr>
            <a:r>
              <a:rPr lang="en-GB" sz="2800" b="1" dirty="0">
                <a:latin typeface="Optane"/>
                <a:ea typeface="Arial Unicode MS" panose="020B0604020202020204" pitchFamily="34" charset="-122"/>
                <a:cs typeface="Arial" panose="020B0604020202020204" pitchFamily="34" charset="0"/>
              </a:rPr>
              <a:t>Marcello </a:t>
            </a:r>
            <a:r>
              <a:rPr lang="en-GB" sz="2800" b="1" dirty="0" err="1">
                <a:latin typeface="Optane"/>
                <a:ea typeface="Arial Unicode MS" panose="020B0604020202020204" pitchFamily="34" charset="-122"/>
                <a:cs typeface="Arial" panose="020B0604020202020204" pitchFamily="34" charset="0"/>
              </a:rPr>
              <a:t>Morciano</a:t>
            </a:r>
            <a:endParaRPr lang="en-GB" sz="2800" b="1" dirty="0">
              <a:latin typeface="Optane"/>
              <a:ea typeface="Arial Unicode MS" panose="020B0604020202020204" pitchFamily="34" charset="-122"/>
              <a:cs typeface="Arial" panose="020B0604020202020204" pitchFamily="34" charset="0"/>
            </a:endParaRPr>
          </a:p>
          <a:p>
            <a:pPr algn="ctr" defTabSz="457200">
              <a:buClr>
                <a:srgbClr val="FFC000"/>
              </a:buClr>
              <a:buSzPct val="85000"/>
              <a:defRPr/>
            </a:pPr>
            <a:r>
              <a:rPr lang="en-GB" sz="1400" i="1" dirty="0">
                <a:latin typeface="Optane"/>
                <a:ea typeface="Arial Unicode MS" panose="020B0604020202020204" pitchFamily="34" charset="-122"/>
                <a:cs typeface="Arial" panose="020B0604020202020204" pitchFamily="34" charset="0"/>
              </a:rPr>
              <a:t>Health Economics Group, University of East Anglia (UK)</a:t>
            </a:r>
          </a:p>
          <a:p>
            <a:pPr algn="ctr" defTabSz="457200">
              <a:buClr>
                <a:srgbClr val="FFC000"/>
              </a:buClr>
              <a:buSzPct val="85000"/>
              <a:defRPr/>
            </a:pPr>
            <a:r>
              <a:rPr lang="en-GB" sz="1400" i="1" dirty="0">
                <a:latin typeface="Optane"/>
                <a:ea typeface="Arial Unicode MS" panose="020B0604020202020204" pitchFamily="34" charset="-122"/>
                <a:cs typeface="Arial" panose="020B0604020202020204" pitchFamily="34" charset="0"/>
              </a:rPr>
              <a:t>Institute for Economic and Social Research, University of Essex (UK)</a:t>
            </a:r>
            <a:br>
              <a:rPr lang="en-GB" sz="1400" i="1" dirty="0">
                <a:latin typeface="Optane"/>
                <a:ea typeface="Arial Unicode MS" panose="020B0604020202020204" pitchFamily="34" charset="-122"/>
                <a:cs typeface="Arial" panose="020B0604020202020204" pitchFamily="34" charset="0"/>
              </a:rPr>
            </a:br>
            <a:r>
              <a:rPr lang="en-GB" sz="1400" i="1" dirty="0">
                <a:latin typeface="Optane"/>
                <a:ea typeface="Arial Unicode MS" panose="020B0604020202020204" pitchFamily="34" charset="-122"/>
                <a:cs typeface="Arial" panose="020B0604020202020204" pitchFamily="34" charset="0"/>
              </a:rPr>
              <a:t>CAPP – Research Centre for the Analysis of Public Policies, University of Modena and Reggio Emilia (IT)</a:t>
            </a:r>
          </a:p>
          <a:p>
            <a:pPr algn="ctr" defTabSz="457200" eaLnBrk="0" fontAlgn="auto" hangingPunct="0">
              <a:spcBef>
                <a:spcPts val="0"/>
              </a:spcBef>
              <a:spcAft>
                <a:spcPts val="1200"/>
              </a:spcAft>
              <a:buClr>
                <a:srgbClr val="FFC000"/>
              </a:buClr>
              <a:buSzPct val="85000"/>
              <a:defRPr/>
            </a:pPr>
            <a:br>
              <a:rPr lang="it-IT" sz="2000" i="1" kern="0" noProof="1">
                <a:solidFill>
                  <a:schemeClr val="tx1">
                    <a:lumMod val="85000"/>
                    <a:lumOff val="15000"/>
                  </a:schemeClr>
                </a:solidFill>
                <a:latin typeface="Optane" pitchFamily="2" charset="0"/>
                <a:ea typeface="+mj-ea"/>
                <a:cs typeface="+mj-cs"/>
              </a:rPr>
            </a:br>
            <a:r>
              <a:rPr lang="it-IT" sz="2400" i="1" kern="0" noProof="1">
                <a:solidFill>
                  <a:schemeClr val="tx1">
                    <a:lumMod val="85000"/>
                    <a:lumOff val="15000"/>
                  </a:schemeClr>
                </a:solidFill>
                <a:latin typeface="Optane" pitchFamily="2" charset="0"/>
                <a:ea typeface="+mj-ea"/>
                <a:cs typeface="+mj-cs"/>
              </a:rPr>
              <a:t>Paris, 13 September 2017</a:t>
            </a:r>
            <a:endParaRPr lang="it-IT" sz="2800" i="1" kern="0" noProof="1">
              <a:solidFill>
                <a:schemeClr val="tx1">
                  <a:lumMod val="85000"/>
                  <a:lumOff val="15000"/>
                </a:schemeClr>
              </a:solidFill>
              <a:latin typeface="Optane" pitchFamily="2" charset="0"/>
              <a:ea typeface="+mj-ea"/>
              <a:cs typeface="+mj-cs"/>
            </a:endParaRPr>
          </a:p>
        </p:txBody>
      </p:sp>
    </p:spTree>
    <p:extLst>
      <p:ext uri="{BB962C8B-B14F-4D97-AF65-F5344CB8AC3E}">
        <p14:creationId xmlns:p14="http://schemas.microsoft.com/office/powerpoint/2010/main" val="13172484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45918" y="0"/>
            <a:ext cx="777686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2800" b="1" dirty="0">
                <a:solidFill>
                  <a:schemeClr val="tx2"/>
                </a:solidFill>
                <a:latin typeface="Optane"/>
                <a:ea typeface="+mj-ea"/>
                <a:cs typeface="+mj-cs"/>
              </a:rPr>
              <a:t>The progressive “individualisation” of European societies</a:t>
            </a:r>
            <a:endParaRPr lang="en-GB" altLang="it-IT" sz="2400" b="1" cap="all" dirty="0">
              <a:solidFill>
                <a:srgbClr val="FF0000"/>
              </a:solidFill>
              <a:latin typeface="Optane"/>
            </a:endParaRPr>
          </a:p>
        </p:txBody>
      </p:sp>
      <p:sp>
        <p:nvSpPr>
          <p:cNvPr id="4" name="Rectangle 3"/>
          <p:cNvSpPr/>
          <p:nvPr/>
        </p:nvSpPr>
        <p:spPr>
          <a:xfrm>
            <a:off x="848544" y="6381328"/>
            <a:ext cx="2738250" cy="369332"/>
          </a:xfrm>
          <a:prstGeom prst="rect">
            <a:avLst/>
          </a:prstGeom>
        </p:spPr>
        <p:txBody>
          <a:bodyPr wrap="none">
            <a:spAutoFit/>
          </a:bodyPr>
          <a:lstStyle/>
          <a:p>
            <a:r>
              <a:rPr lang="en-GB" i="1" dirty="0">
                <a:latin typeface="Optane"/>
                <a:ea typeface="SimSun" panose="02010600030101010101" pitchFamily="2" charset="-122"/>
                <a:cs typeface="Times New Roman" panose="02020603050405020304" pitchFamily="18" charset="0"/>
              </a:rPr>
              <a:t>Source:</a:t>
            </a:r>
            <a:r>
              <a:rPr lang="en-GB" dirty="0">
                <a:latin typeface="Optane"/>
                <a:ea typeface="SimSun" panose="02010600030101010101" pitchFamily="2" charset="-122"/>
                <a:cs typeface="Times New Roman" panose="02020603050405020304" pitchFamily="18" charset="0"/>
              </a:rPr>
              <a:t> Eurostat (Census hub HC419)</a:t>
            </a:r>
            <a:endParaRPr lang="en-GB" dirty="0"/>
          </a:p>
        </p:txBody>
      </p:sp>
      <p:pic>
        <p:nvPicPr>
          <p:cNvPr id="8" name="Picture 7" descr="Image result for one person household statistics europe"/>
          <p:cNvPicPr/>
          <p:nvPr/>
        </p:nvPicPr>
        <p:blipFill rotWithShape="1">
          <a:blip r:embed="rId3">
            <a:extLst>
              <a:ext uri="{28A0092B-C50C-407E-A947-70E740481C1C}">
                <a14:useLocalDpi xmlns:a14="http://schemas.microsoft.com/office/drawing/2010/main" val="0"/>
              </a:ext>
            </a:extLst>
          </a:blip>
          <a:srcRect t="8713" b="9366"/>
          <a:stretch/>
        </p:blipFill>
        <p:spPr bwMode="auto">
          <a:xfrm>
            <a:off x="5025008" y="908720"/>
            <a:ext cx="6177136" cy="5472608"/>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416496" y="1556792"/>
            <a:ext cx="4474201" cy="2954655"/>
          </a:xfrm>
          <a:prstGeom prst="rect">
            <a:avLst/>
          </a:prstGeom>
          <a:noFill/>
        </p:spPr>
        <p:txBody>
          <a:bodyPr wrap="square" rtlCol="0">
            <a:spAutoFit/>
          </a:bodyPr>
          <a:lstStyle/>
          <a:p>
            <a:r>
              <a:rPr lang="en-GB" sz="2400" dirty="0">
                <a:solidFill>
                  <a:schemeClr val="accent2"/>
                </a:solidFill>
                <a:latin typeface="Optane"/>
                <a:ea typeface="SimSun" panose="02010600030101010101" pitchFamily="2" charset="-122"/>
                <a:cs typeface="Times New Roman" panose="02020603050405020304" pitchFamily="18" charset="0"/>
              </a:rPr>
              <a:t>In cities, the emerging “4-2-1” family structure </a:t>
            </a:r>
            <a:r>
              <a:rPr lang="en-GB" dirty="0">
                <a:solidFill>
                  <a:schemeClr val="accent2"/>
                </a:solidFill>
                <a:latin typeface="Optane"/>
                <a:ea typeface="SimSun" panose="02010600030101010101" pitchFamily="2" charset="-122"/>
                <a:cs typeface="Times New Roman" panose="02020603050405020304" pitchFamily="18" charset="0"/>
              </a:rPr>
              <a:t>(4 grandparents to look after; 2 parents (caregivers), neither of whom has siblings; and 1 child)</a:t>
            </a:r>
            <a:r>
              <a:rPr lang="en-GB" sz="2400" dirty="0">
                <a:solidFill>
                  <a:schemeClr val="accent2"/>
                </a:solidFill>
                <a:latin typeface="Optane"/>
                <a:ea typeface="SimSun" panose="02010600030101010101" pitchFamily="2" charset="-122"/>
                <a:cs typeface="Times New Roman" panose="02020603050405020304" pitchFamily="18" charset="0"/>
              </a:rPr>
              <a:t> is emblematic of the  demographic transition process</a:t>
            </a:r>
          </a:p>
          <a:p>
            <a:endParaRPr lang="en-GB" sz="2400" dirty="0">
              <a:solidFill>
                <a:schemeClr val="accent2"/>
              </a:solidFill>
              <a:latin typeface="Optane"/>
              <a:ea typeface="SimSun" panose="02010600030101010101" pitchFamily="2" charset="-122"/>
              <a:cs typeface="Times New Roman" panose="02020603050405020304" pitchFamily="18" charset="0"/>
            </a:endParaRPr>
          </a:p>
          <a:p>
            <a:r>
              <a:rPr lang="en-GB" sz="2400" dirty="0">
                <a:solidFill>
                  <a:schemeClr val="accent2"/>
                </a:solidFill>
                <a:latin typeface="Optane"/>
                <a:ea typeface="SimSun" panose="02010600030101010101" pitchFamily="2" charset="-122"/>
                <a:cs typeface="Times New Roman" panose="02020603050405020304" pitchFamily="18" charset="0"/>
              </a:rPr>
              <a:t>many older people live alone</a:t>
            </a:r>
          </a:p>
        </p:txBody>
      </p:sp>
      <p:sp>
        <p:nvSpPr>
          <p:cNvPr id="5" name="Rectangle 4"/>
          <p:cNvSpPr/>
          <p:nvPr/>
        </p:nvSpPr>
        <p:spPr>
          <a:xfrm>
            <a:off x="4890697" y="830116"/>
            <a:ext cx="5040560" cy="707886"/>
          </a:xfrm>
          <a:prstGeom prst="rect">
            <a:avLst/>
          </a:prstGeom>
        </p:spPr>
        <p:txBody>
          <a:bodyPr wrap="square">
            <a:spAutoFit/>
          </a:bodyPr>
          <a:lstStyle/>
          <a:p>
            <a:pPr>
              <a:spcAft>
                <a:spcPts val="1000"/>
              </a:spcAft>
            </a:pPr>
            <a:r>
              <a:rPr lang="en-GB" sz="2000" i="1" dirty="0">
                <a:solidFill>
                  <a:srgbClr val="1F497D"/>
                </a:solidFill>
                <a:latin typeface="Optane"/>
                <a:ea typeface="SimSun" panose="02010600030101010101" pitchFamily="2" charset="-122"/>
                <a:cs typeface="Times New Roman" panose="02020603050405020304" pitchFamily="18" charset="0"/>
              </a:rPr>
              <a:t>Share of single-person households in 2011 </a:t>
            </a:r>
            <a:br>
              <a:rPr lang="en-GB" sz="2000" i="1" dirty="0">
                <a:solidFill>
                  <a:srgbClr val="1F497D"/>
                </a:solidFill>
                <a:latin typeface="Optane"/>
                <a:ea typeface="SimSun" panose="02010600030101010101" pitchFamily="2" charset="-122"/>
                <a:cs typeface="Times New Roman" panose="02020603050405020304" pitchFamily="18" charset="0"/>
              </a:rPr>
            </a:br>
            <a:r>
              <a:rPr lang="en-GB" sz="2000" i="1" dirty="0">
                <a:solidFill>
                  <a:srgbClr val="1F497D"/>
                </a:solidFill>
                <a:latin typeface="Optane"/>
                <a:ea typeface="SimSun" panose="02010600030101010101" pitchFamily="2" charset="-122"/>
                <a:cs typeface="Times New Roman" panose="02020603050405020304" pitchFamily="18" charset="0"/>
              </a:rPr>
              <a:t>(% of all households)</a:t>
            </a:r>
            <a:endParaRPr lang="en-GB" sz="2000" i="1" dirty="0">
              <a:solidFill>
                <a:srgbClr val="1F497D"/>
              </a:solidFill>
              <a:effectLst/>
              <a:latin typeface="Optane"/>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073953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000" b="1" dirty="0">
                <a:solidFill>
                  <a:schemeClr val="tx2"/>
                </a:solidFill>
                <a:latin typeface="Optane" pitchFamily="2" charset="0"/>
                <a:ea typeface="+mj-ea"/>
                <a:cs typeface="+mj-cs"/>
              </a:rPr>
              <a:t>On the acceptability of reform process </a:t>
            </a:r>
            <a:endParaRPr lang="en-GB" altLang="it-IT" sz="2000" b="1" dirty="0">
              <a:solidFill>
                <a:schemeClr val="tx2"/>
              </a:solidFill>
              <a:latin typeface="Optane" pitchFamily="2" charset="0"/>
              <a:ea typeface="+mj-ea"/>
              <a:cs typeface="+mj-cs"/>
            </a:endParaRPr>
          </a:p>
        </p:txBody>
      </p:sp>
      <p:sp>
        <p:nvSpPr>
          <p:cNvPr id="5" name="Rectangle 4"/>
          <p:cNvSpPr/>
          <p:nvPr/>
        </p:nvSpPr>
        <p:spPr>
          <a:xfrm>
            <a:off x="200472" y="1052736"/>
            <a:ext cx="9199562" cy="4557658"/>
          </a:xfrm>
          <a:prstGeom prst="rect">
            <a:avLst/>
          </a:prstGeom>
        </p:spPr>
        <p:txBody>
          <a:bodyPr>
            <a:spAutoFit/>
          </a:bodyPr>
          <a:lstStyle/>
          <a:p>
            <a:pPr algn="just" eaLnBrk="1" hangingPunct="1">
              <a:buClr>
                <a:schemeClr val="tx2"/>
              </a:buClr>
              <a:buSzPct val="103000"/>
              <a:defRPr/>
            </a:pPr>
            <a:r>
              <a:rPr lang="it-IT" sz="2400" b="1" dirty="0">
                <a:solidFill>
                  <a:schemeClr val="accent1"/>
                </a:solidFill>
                <a:latin typeface="Optane" pitchFamily="2" charset="0"/>
                <a:ea typeface="Verdana" pitchFamily="34" charset="0"/>
                <a:cs typeface="Verdana" pitchFamily="34" charset="0"/>
              </a:rPr>
              <a:t>Experience accumulated on pension systems reforms would recommend:</a:t>
            </a:r>
          </a:p>
          <a:p>
            <a:pPr algn="just" eaLnBrk="1" hangingPunct="1">
              <a:buClr>
                <a:schemeClr val="tx2"/>
              </a:buClr>
              <a:buSzPct val="103000"/>
              <a:defRPr/>
            </a:pPr>
            <a:endParaRPr lang="it-IT" sz="1000" b="1" dirty="0">
              <a:solidFill>
                <a:schemeClr val="tx1">
                  <a:lumMod val="75000"/>
                  <a:lumOff val="25000"/>
                </a:schemeClr>
              </a:solidFill>
              <a:latin typeface="Optane" pitchFamily="2" charset="0"/>
              <a:ea typeface="Verdana" pitchFamily="34" charset="0"/>
              <a:cs typeface="Verdana" pitchFamily="34" charset="0"/>
            </a:endParaRPr>
          </a:p>
          <a:p>
            <a:pPr marL="914400" lvl="1" indent="-457200" algn="just" eaLnBrk="1" hangingPunct="1">
              <a:lnSpc>
                <a:spcPts val="3500"/>
              </a:lnSpc>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Building consensus on the role of individuals &amp; State </a:t>
            </a:r>
          </a:p>
          <a:p>
            <a:pPr marL="914400" lvl="1" indent="-457200" algn="just" eaLnBrk="1" hangingPunct="1">
              <a:lnSpc>
                <a:spcPts val="3500"/>
              </a:lnSpc>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Providing clear &amp; accessible information</a:t>
            </a:r>
          </a:p>
          <a:p>
            <a:pPr marL="914400" lvl="1" indent="-457200" algn="just" eaLnBrk="1" hangingPunct="1">
              <a:lnSpc>
                <a:spcPts val="3500"/>
              </a:lnSpc>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Promoting transparent &amp; comprehensible funding mechanism</a:t>
            </a:r>
          </a:p>
          <a:p>
            <a:pPr marL="914400" lvl="1" indent="-457200" algn="just" eaLnBrk="1" hangingPunct="1">
              <a:lnSpc>
                <a:spcPts val="3500"/>
              </a:lnSpc>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Avoiding horizontal and vertical inequities</a:t>
            </a:r>
          </a:p>
          <a:p>
            <a:pPr marL="914400" lvl="1" indent="-457200" algn="just" eaLnBrk="1" hangingPunct="1">
              <a:lnSpc>
                <a:spcPts val="3500"/>
              </a:lnSpc>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Improving governance by coordination</a:t>
            </a:r>
          </a:p>
          <a:p>
            <a:pPr marL="914400" lvl="1" indent="-457200" algn="just" eaLnBrk="1" hangingPunct="1">
              <a:lnSpc>
                <a:spcPts val="3500"/>
              </a:lnSpc>
              <a:buClr>
                <a:schemeClr val="tx2"/>
              </a:buClr>
              <a:buSzPct val="103000"/>
              <a:buFont typeface="Wingdings" panose="05000000000000000000" pitchFamily="2" charset="2"/>
              <a:buChar char="ü"/>
              <a:defRPr/>
            </a:pPr>
            <a:r>
              <a:rPr lang="it-IT" sz="2400" dirty="0">
                <a:solidFill>
                  <a:schemeClr val="tx1">
                    <a:lumMod val="75000"/>
                    <a:lumOff val="25000"/>
                  </a:schemeClr>
                </a:solidFill>
                <a:latin typeface="Optane" pitchFamily="2" charset="0"/>
                <a:ea typeface="Verdana" pitchFamily="34" charset="0"/>
                <a:cs typeface="Verdana" pitchFamily="34" charset="0"/>
              </a:rPr>
              <a:t>Monitoring, collecting &amp; sharing data</a:t>
            </a:r>
          </a:p>
          <a:p>
            <a:pPr lvl="1" algn="just" eaLnBrk="1" hangingPunct="1">
              <a:buClr>
                <a:schemeClr val="tx2"/>
              </a:buClr>
              <a:buSzPct val="103000"/>
              <a:defRPr/>
            </a:pPr>
            <a:endParaRPr lang="it-IT" sz="2800" dirty="0">
              <a:solidFill>
                <a:schemeClr val="tx1">
                  <a:lumMod val="75000"/>
                  <a:lumOff val="25000"/>
                </a:schemeClr>
              </a:solidFill>
              <a:latin typeface="Optane" pitchFamily="2" charset="0"/>
              <a:ea typeface="Verdana" pitchFamily="34" charset="0"/>
              <a:cs typeface="Verdana" pitchFamily="34" charset="0"/>
            </a:endParaRPr>
          </a:p>
        </p:txBody>
      </p:sp>
      <p:pic>
        <p:nvPicPr>
          <p:cNvPr id="4" name="Picture 3"/>
          <p:cNvPicPr>
            <a:picLocks noChangeAspect="1"/>
          </p:cNvPicPr>
          <p:nvPr/>
        </p:nvPicPr>
        <p:blipFill>
          <a:blip r:embed="rId3"/>
          <a:stretch>
            <a:fillRect/>
          </a:stretch>
        </p:blipFill>
        <p:spPr>
          <a:xfrm>
            <a:off x="6603646" y="4005064"/>
            <a:ext cx="3312368" cy="25317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TextBox 1"/>
          <p:cNvSpPr txBox="1"/>
          <p:nvPr/>
        </p:nvSpPr>
        <p:spPr>
          <a:xfrm>
            <a:off x="668921" y="5269052"/>
            <a:ext cx="6264696" cy="1015663"/>
          </a:xfrm>
          <a:prstGeom prst="rect">
            <a:avLst/>
          </a:prstGeom>
          <a:noFill/>
        </p:spPr>
        <p:txBody>
          <a:bodyPr wrap="square" rtlCol="0">
            <a:spAutoFit/>
          </a:bodyPr>
          <a:lstStyle/>
          <a:p>
            <a:pPr lvl="1" algn="ctr" eaLnBrk="1" hangingPunct="1">
              <a:buClr>
                <a:schemeClr val="tx2"/>
              </a:buClr>
              <a:buSzPct val="103000"/>
              <a:defRPr/>
            </a:pPr>
            <a:r>
              <a:rPr lang="it-IT" sz="2000" dirty="0">
                <a:solidFill>
                  <a:schemeClr val="accent2"/>
                </a:solidFill>
                <a:latin typeface="Optane" pitchFamily="2" charset="0"/>
                <a:ea typeface="Verdana" pitchFamily="34" charset="0"/>
                <a:cs typeface="Verdana" pitchFamily="34" charset="0"/>
              </a:rPr>
              <a:t>Policy reforms should be assessed and evaluated ex-ante and ex-post in a systematic and formalised way based on evidence. </a:t>
            </a:r>
            <a:endParaRPr lang="en-GB" dirty="0">
              <a:solidFill>
                <a:schemeClr val="accent2"/>
              </a:solidFill>
            </a:endParaRPr>
          </a:p>
        </p:txBody>
      </p:sp>
    </p:spTree>
    <p:extLst>
      <p:ext uri="{BB962C8B-B14F-4D97-AF65-F5344CB8AC3E}">
        <p14:creationId xmlns:p14="http://schemas.microsoft.com/office/powerpoint/2010/main" val="1780099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1268413"/>
            <a:ext cx="6392863"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4000" b="1" dirty="0">
                <a:solidFill>
                  <a:srgbClr val="FF0000"/>
                </a:solidFill>
                <a:latin typeface="Optane"/>
              </a:rPr>
              <a:t>Thank you for your attention</a:t>
            </a:r>
            <a:endParaRPr lang="en-GB" altLang="it-IT" sz="4000" b="1" dirty="0">
              <a:solidFill>
                <a:srgbClr val="262626"/>
              </a:solidFill>
              <a:latin typeface="Optane"/>
            </a:endParaRPr>
          </a:p>
        </p:txBody>
      </p:sp>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Tree>
    <p:extLst>
      <p:ext uri="{BB962C8B-B14F-4D97-AF65-F5344CB8AC3E}">
        <p14:creationId xmlns:p14="http://schemas.microsoft.com/office/powerpoint/2010/main" val="294875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260648"/>
            <a:ext cx="9066340" cy="648090"/>
          </a:xfrm>
        </p:spPr>
        <p:txBody>
          <a:bodyPr>
            <a:noAutofit/>
          </a:bodyPr>
          <a:lstStyle/>
          <a:p>
            <a:r>
              <a:rPr lang="en-GB" sz="2800" dirty="0">
                <a:solidFill>
                  <a:schemeClr val="tx2"/>
                </a:solidFill>
                <a:latin typeface="Optane"/>
              </a:rPr>
              <a:t>Old-age dependency ratios in selected </a:t>
            </a:r>
            <a:br>
              <a:rPr lang="en-GB" sz="2800" dirty="0">
                <a:solidFill>
                  <a:schemeClr val="tx2"/>
                </a:solidFill>
                <a:latin typeface="Optane"/>
              </a:rPr>
            </a:br>
            <a:r>
              <a:rPr lang="en-GB" sz="2800" dirty="0">
                <a:solidFill>
                  <a:schemeClr val="tx2"/>
                </a:solidFill>
                <a:latin typeface="Optane"/>
              </a:rPr>
              <a:t>EU countries 1970-2060</a:t>
            </a:r>
          </a:p>
        </p:txBody>
      </p:sp>
      <p:pic>
        <p:nvPicPr>
          <p:cNvPr id="3" name="Picture 2"/>
          <p:cNvPicPr>
            <a:picLocks noChangeAspect="1"/>
          </p:cNvPicPr>
          <p:nvPr/>
        </p:nvPicPr>
        <p:blipFill>
          <a:blip r:embed="rId2"/>
          <a:stretch>
            <a:fillRect/>
          </a:stretch>
        </p:blipFill>
        <p:spPr>
          <a:xfrm>
            <a:off x="560512" y="1196752"/>
            <a:ext cx="9187196" cy="5030217"/>
          </a:xfrm>
          <a:prstGeom prst="rect">
            <a:avLst/>
          </a:prstGeom>
        </p:spPr>
      </p:pic>
    </p:spTree>
    <p:extLst>
      <p:ext uri="{BB962C8B-B14F-4D97-AF65-F5344CB8AC3E}">
        <p14:creationId xmlns:p14="http://schemas.microsoft.com/office/powerpoint/2010/main" val="377509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344488" y="158628"/>
            <a:ext cx="8208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it-IT" sz="2400" b="1" dirty="0">
                <a:solidFill>
                  <a:schemeClr val="tx2"/>
                </a:solidFill>
                <a:latin typeface="Optane"/>
              </a:rPr>
              <a:t>DEMOGRAPHIC PRESSURE: Old-age dependency ratio</a:t>
            </a:r>
          </a:p>
        </p:txBody>
      </p:sp>
      <p:sp>
        <p:nvSpPr>
          <p:cNvPr id="4" name="Rectangle 3"/>
          <p:cNvSpPr/>
          <p:nvPr/>
        </p:nvSpPr>
        <p:spPr>
          <a:xfrm>
            <a:off x="848544" y="6488668"/>
            <a:ext cx="1228221" cy="369332"/>
          </a:xfrm>
          <a:prstGeom prst="rect">
            <a:avLst/>
          </a:prstGeom>
        </p:spPr>
        <p:txBody>
          <a:bodyPr wrap="none">
            <a:spAutoFit/>
          </a:bodyPr>
          <a:lstStyle/>
          <a:p>
            <a:r>
              <a:rPr lang="en-GB" i="1" dirty="0">
                <a:latin typeface="Optane"/>
                <a:ea typeface="SimSun" panose="02010600030101010101" pitchFamily="2" charset="-122"/>
                <a:cs typeface="Times New Roman" panose="02020603050405020304" pitchFamily="18" charset="0"/>
              </a:rPr>
              <a:t>Source:</a:t>
            </a:r>
            <a:r>
              <a:rPr lang="en-GB" dirty="0">
                <a:latin typeface="Optane"/>
                <a:ea typeface="SimSun" panose="02010600030101010101" pitchFamily="2" charset="-122"/>
                <a:cs typeface="Times New Roman" panose="02020603050405020304" pitchFamily="18" charset="0"/>
              </a:rPr>
              <a:t> ESPON</a:t>
            </a:r>
            <a:endParaRPr lang="en-GB" dirty="0"/>
          </a:p>
        </p:txBody>
      </p:sp>
      <p:pic>
        <p:nvPicPr>
          <p:cNvPr id="1714178" name="Picture 2" descr="https://www.espon.eu/sites/default/files/attachments/Old_age_dependency_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1" t="3193" r="-1186" b="-9326"/>
          <a:stretch/>
        </p:blipFill>
        <p:spPr bwMode="auto">
          <a:xfrm>
            <a:off x="-447600" y="620688"/>
            <a:ext cx="7527283" cy="6984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498482" y="980728"/>
            <a:ext cx="4392488" cy="3770263"/>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a:noFill/>
          </a:ln>
          <a:effectLst>
            <a:outerShdw blurRad="127000" dist="38100" dir="2700000" algn="ctr">
              <a:srgbClr val="000000">
                <a:alpha val="45000"/>
              </a:srgbClr>
            </a:outerShdw>
          </a:effectLst>
        </p:spPr>
        <p:txBody>
          <a:bodyPr wrap="square">
            <a:spAutoFit/>
          </a:bodyPr>
          <a:lstStyle/>
          <a:p>
            <a:pPr marL="457200" indent="-457200">
              <a:buFont typeface="Arial" panose="020B0604020202020204" pitchFamily="34" charset="0"/>
              <a:buChar char="•"/>
            </a:pPr>
            <a:r>
              <a:rPr lang="en-GB" sz="2800" dirty="0">
                <a:solidFill>
                  <a:schemeClr val="accent2"/>
                </a:solidFill>
                <a:latin typeface="Optane"/>
              </a:rPr>
              <a:t>important differences </a:t>
            </a:r>
            <a:r>
              <a:rPr lang="en-GB" sz="2800" dirty="0">
                <a:solidFill>
                  <a:schemeClr val="accent2"/>
                </a:solidFill>
                <a:effectLst>
                  <a:outerShdw blurRad="38100" dist="38100" dir="2700000" algn="tl">
                    <a:srgbClr val="000000">
                      <a:alpha val="43137"/>
                    </a:srgbClr>
                  </a:outerShdw>
                </a:effectLst>
                <a:latin typeface="Optane"/>
              </a:rPr>
              <a:t>between</a:t>
            </a:r>
            <a:r>
              <a:rPr lang="en-GB" sz="2800" dirty="0">
                <a:solidFill>
                  <a:schemeClr val="accent2"/>
                </a:solidFill>
                <a:latin typeface="Optane"/>
              </a:rPr>
              <a:t> and </a:t>
            </a:r>
            <a:r>
              <a:rPr lang="en-GB" sz="2800" dirty="0">
                <a:solidFill>
                  <a:schemeClr val="accent2"/>
                </a:solidFill>
                <a:effectLst>
                  <a:outerShdw blurRad="38100" dist="38100" dir="2700000" algn="tl">
                    <a:srgbClr val="000000">
                      <a:alpha val="43137"/>
                    </a:srgbClr>
                  </a:outerShdw>
                </a:effectLst>
                <a:latin typeface="Optane"/>
              </a:rPr>
              <a:t>within</a:t>
            </a:r>
            <a:r>
              <a:rPr lang="en-GB" sz="2800" dirty="0">
                <a:solidFill>
                  <a:schemeClr val="accent2"/>
                </a:solidFill>
                <a:latin typeface="Optane"/>
              </a:rPr>
              <a:t> EU countries</a:t>
            </a:r>
          </a:p>
          <a:p>
            <a:pPr marL="457200" indent="-457200">
              <a:buFont typeface="Arial" panose="020B0604020202020204" pitchFamily="34" charset="0"/>
              <a:buChar char="•"/>
            </a:pPr>
            <a:endParaRPr lang="en-GB" sz="2800" dirty="0">
              <a:solidFill>
                <a:schemeClr val="accent2"/>
              </a:solidFill>
              <a:latin typeface="Optane"/>
            </a:endParaRPr>
          </a:p>
          <a:p>
            <a:pPr marL="457200" indent="-457200">
              <a:buFont typeface="Arial" panose="020B0604020202020204" pitchFamily="34" charset="0"/>
              <a:buChar char="•"/>
            </a:pPr>
            <a:endParaRPr lang="en-GB" sz="1500" dirty="0">
              <a:solidFill>
                <a:schemeClr val="accent2"/>
              </a:solidFill>
              <a:latin typeface="Optane"/>
            </a:endParaRPr>
          </a:p>
          <a:p>
            <a:pPr marL="457200" indent="-457200">
              <a:buFont typeface="Arial" panose="020B0604020202020204" pitchFamily="34" charset="0"/>
              <a:buChar char="•"/>
            </a:pPr>
            <a:r>
              <a:rPr lang="en-GB" sz="2800" dirty="0">
                <a:solidFill>
                  <a:schemeClr val="accent2"/>
                </a:solidFill>
                <a:latin typeface="Optane"/>
              </a:rPr>
              <a:t>important differences </a:t>
            </a:r>
            <a:r>
              <a:rPr lang="en-GB" sz="2800" dirty="0">
                <a:solidFill>
                  <a:schemeClr val="accent2"/>
                </a:solidFill>
                <a:effectLst>
                  <a:outerShdw blurRad="38100" dist="38100" dir="2700000" algn="tl">
                    <a:srgbClr val="000000">
                      <a:alpha val="43137"/>
                    </a:srgbClr>
                  </a:outerShdw>
                </a:effectLst>
                <a:latin typeface="Optane"/>
              </a:rPr>
              <a:t>within</a:t>
            </a:r>
            <a:r>
              <a:rPr lang="en-GB" sz="2800" dirty="0">
                <a:solidFill>
                  <a:schemeClr val="accent2"/>
                </a:solidFill>
                <a:latin typeface="Optane"/>
              </a:rPr>
              <a:t> a given country (e.g. urban/rural area; rich/poor areas)</a:t>
            </a:r>
          </a:p>
        </p:txBody>
      </p:sp>
    </p:spTree>
    <p:extLst>
      <p:ext uri="{BB962C8B-B14F-4D97-AF65-F5344CB8AC3E}">
        <p14:creationId xmlns:p14="http://schemas.microsoft.com/office/powerpoint/2010/main" val="48834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38661"/>
            <a:ext cx="9066340" cy="648090"/>
          </a:xfrm>
        </p:spPr>
        <p:txBody>
          <a:bodyPr>
            <a:normAutofit fontScale="90000"/>
          </a:bodyPr>
          <a:lstStyle/>
          <a:p>
            <a:r>
              <a:rPr lang="en-GB" sz="3200" dirty="0">
                <a:solidFill>
                  <a:schemeClr val="tx2"/>
                </a:solidFill>
                <a:latin typeface="Optane"/>
                <a:ea typeface="+mn-ea"/>
                <a:cs typeface="+mn-cs"/>
              </a:rPr>
              <a:t>Projection of net migration flows, </a:t>
            </a:r>
            <a:br>
              <a:rPr lang="en-GB" sz="3200" dirty="0">
                <a:solidFill>
                  <a:schemeClr val="tx2"/>
                </a:solidFill>
                <a:latin typeface="Optane"/>
                <a:ea typeface="+mn-ea"/>
                <a:cs typeface="+mn-cs"/>
              </a:rPr>
            </a:br>
            <a:r>
              <a:rPr lang="en-GB" sz="3200" dirty="0">
                <a:solidFill>
                  <a:schemeClr val="tx2"/>
                </a:solidFill>
                <a:latin typeface="Optane"/>
                <a:ea typeface="+mn-ea"/>
                <a:cs typeface="+mn-cs"/>
              </a:rPr>
              <a:t>2010 and 2020 to 2060</a:t>
            </a:r>
          </a:p>
        </p:txBody>
      </p:sp>
      <p:pic>
        <p:nvPicPr>
          <p:cNvPr id="6" name="Picture 5"/>
          <p:cNvPicPr>
            <a:picLocks noChangeAspect="1"/>
          </p:cNvPicPr>
          <p:nvPr/>
        </p:nvPicPr>
        <p:blipFill>
          <a:blip r:embed="rId2"/>
          <a:stretch>
            <a:fillRect/>
          </a:stretch>
        </p:blipFill>
        <p:spPr>
          <a:xfrm>
            <a:off x="560513" y="1328345"/>
            <a:ext cx="6336704" cy="2892742"/>
          </a:xfrm>
          <a:prstGeom prst="rect">
            <a:avLst/>
          </a:prstGeom>
        </p:spPr>
      </p:pic>
      <p:pic>
        <p:nvPicPr>
          <p:cNvPr id="7" name="Picture 6"/>
          <p:cNvPicPr>
            <a:picLocks noChangeAspect="1"/>
          </p:cNvPicPr>
          <p:nvPr/>
        </p:nvPicPr>
        <p:blipFill>
          <a:blip r:embed="rId3"/>
          <a:stretch>
            <a:fillRect/>
          </a:stretch>
        </p:blipFill>
        <p:spPr>
          <a:xfrm>
            <a:off x="560513" y="4202013"/>
            <a:ext cx="6336704" cy="1944216"/>
          </a:xfrm>
          <a:prstGeom prst="rect">
            <a:avLst/>
          </a:prstGeom>
        </p:spPr>
      </p:pic>
      <p:sp>
        <p:nvSpPr>
          <p:cNvPr id="3" name="Rectangle 2"/>
          <p:cNvSpPr/>
          <p:nvPr/>
        </p:nvSpPr>
        <p:spPr>
          <a:xfrm>
            <a:off x="920552" y="6381328"/>
            <a:ext cx="3989169" cy="369332"/>
          </a:xfrm>
          <a:prstGeom prst="rect">
            <a:avLst/>
          </a:prstGeom>
        </p:spPr>
        <p:txBody>
          <a:bodyPr wrap="none">
            <a:spAutoFit/>
          </a:bodyPr>
          <a:lstStyle/>
          <a:p>
            <a:r>
              <a:rPr lang="en-GB" dirty="0"/>
              <a:t>Table 1 (AAE-the ageing report) p. 11</a:t>
            </a:r>
          </a:p>
        </p:txBody>
      </p:sp>
      <p:sp>
        <p:nvSpPr>
          <p:cNvPr id="4" name="Oval 3"/>
          <p:cNvSpPr/>
          <p:nvPr/>
        </p:nvSpPr>
        <p:spPr>
          <a:xfrm>
            <a:off x="5817096" y="1932313"/>
            <a:ext cx="1224136" cy="182810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p:cNvSpPr/>
          <p:nvPr/>
        </p:nvSpPr>
        <p:spPr>
          <a:xfrm>
            <a:off x="5874037" y="5373215"/>
            <a:ext cx="1167195" cy="890563"/>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7185248" y="1913266"/>
            <a:ext cx="2592288" cy="4247317"/>
          </a:xfrm>
          <a:prstGeom prst="rect">
            <a:avLst/>
          </a:prstGeom>
        </p:spPr>
        <p:txBody>
          <a:bodyPr wrap="square">
            <a:spAutoFit/>
          </a:bodyPr>
          <a:lstStyle/>
          <a:p>
            <a:r>
              <a:rPr lang="en-GB" dirty="0">
                <a:solidFill>
                  <a:schemeClr val="accent2"/>
                </a:solidFill>
                <a:latin typeface="Optane"/>
              </a:rPr>
              <a:t>important differences </a:t>
            </a:r>
            <a:r>
              <a:rPr lang="en-GB" dirty="0">
                <a:solidFill>
                  <a:schemeClr val="accent2"/>
                </a:solidFill>
                <a:effectLst>
                  <a:outerShdw blurRad="38100" dist="38100" dir="2700000" algn="tl">
                    <a:srgbClr val="000000">
                      <a:alpha val="43137"/>
                    </a:srgbClr>
                  </a:outerShdw>
                </a:effectLst>
                <a:latin typeface="Optane"/>
              </a:rPr>
              <a:t>between</a:t>
            </a:r>
            <a:r>
              <a:rPr lang="en-GB" dirty="0">
                <a:solidFill>
                  <a:schemeClr val="accent2"/>
                </a:solidFill>
                <a:latin typeface="Optane"/>
              </a:rPr>
              <a:t> (and </a:t>
            </a:r>
            <a:r>
              <a:rPr lang="en-GB" dirty="0">
                <a:solidFill>
                  <a:schemeClr val="accent2"/>
                </a:solidFill>
                <a:effectLst>
                  <a:outerShdw blurRad="38100" dist="38100" dir="2700000" algn="tl">
                    <a:srgbClr val="000000">
                      <a:alpha val="43137"/>
                    </a:srgbClr>
                  </a:outerShdw>
                </a:effectLst>
                <a:latin typeface="Optane"/>
              </a:rPr>
              <a:t>within)</a:t>
            </a:r>
            <a:r>
              <a:rPr lang="en-GB" dirty="0">
                <a:solidFill>
                  <a:schemeClr val="accent2"/>
                </a:solidFill>
                <a:latin typeface="Optane"/>
              </a:rPr>
              <a:t> </a:t>
            </a:r>
            <a:br>
              <a:rPr lang="en-GB" dirty="0">
                <a:solidFill>
                  <a:schemeClr val="accent2"/>
                </a:solidFill>
                <a:latin typeface="Optane"/>
              </a:rPr>
            </a:br>
            <a:r>
              <a:rPr lang="en-GB" dirty="0">
                <a:solidFill>
                  <a:schemeClr val="accent2"/>
                </a:solidFill>
                <a:latin typeface="Optane"/>
              </a:rPr>
              <a:t>EU countries</a:t>
            </a:r>
          </a:p>
          <a:p>
            <a:pPr marL="457200" indent="-457200">
              <a:buFont typeface="Arial" panose="020B0604020202020204" pitchFamily="34" charset="0"/>
              <a:buChar char="•"/>
            </a:pPr>
            <a:endParaRPr lang="en-GB" dirty="0">
              <a:solidFill>
                <a:schemeClr val="accent2"/>
              </a:solidFill>
              <a:latin typeface="Optane"/>
            </a:endParaRPr>
          </a:p>
          <a:p>
            <a:pPr marL="457200" indent="-457200">
              <a:buFont typeface="Arial" panose="020B0604020202020204" pitchFamily="34" charset="0"/>
              <a:buChar char="•"/>
            </a:pPr>
            <a:endParaRPr lang="en-GB" dirty="0">
              <a:solidFill>
                <a:schemeClr val="accent2"/>
              </a:solidFill>
              <a:latin typeface="Optane"/>
            </a:endParaRPr>
          </a:p>
          <a:p>
            <a:pPr marL="457200" indent="-457200">
              <a:buFont typeface="Arial" panose="020B0604020202020204" pitchFamily="34" charset="0"/>
              <a:buChar char="•"/>
            </a:pPr>
            <a:endParaRPr lang="en-GB" dirty="0">
              <a:solidFill>
                <a:schemeClr val="accent2"/>
              </a:solidFill>
              <a:latin typeface="Optane"/>
            </a:endParaRPr>
          </a:p>
          <a:p>
            <a:pPr marL="457200" indent="-457200">
              <a:buFont typeface="Arial" panose="020B0604020202020204" pitchFamily="34" charset="0"/>
              <a:buChar char="•"/>
            </a:pPr>
            <a:endParaRPr lang="en-GB" dirty="0">
              <a:solidFill>
                <a:schemeClr val="accent2"/>
              </a:solidFill>
              <a:latin typeface="Optane"/>
            </a:endParaRPr>
          </a:p>
          <a:p>
            <a:pPr marL="457200" indent="-457200">
              <a:buFont typeface="Arial" panose="020B0604020202020204" pitchFamily="34" charset="0"/>
              <a:buChar char="•"/>
            </a:pPr>
            <a:endParaRPr lang="en-GB" dirty="0">
              <a:solidFill>
                <a:schemeClr val="accent2"/>
              </a:solidFill>
              <a:latin typeface="Optane"/>
            </a:endParaRPr>
          </a:p>
          <a:p>
            <a:pPr marL="457200" indent="-457200">
              <a:buFont typeface="Arial" panose="020B0604020202020204" pitchFamily="34" charset="0"/>
              <a:buChar char="•"/>
            </a:pPr>
            <a:endParaRPr lang="en-GB" dirty="0">
              <a:solidFill>
                <a:schemeClr val="accent2"/>
              </a:solidFill>
              <a:latin typeface="Optane"/>
            </a:endParaRPr>
          </a:p>
          <a:p>
            <a:pPr marL="457200" indent="-457200">
              <a:buFont typeface="Arial" panose="020B0604020202020204" pitchFamily="34" charset="0"/>
              <a:buChar char="•"/>
            </a:pPr>
            <a:endParaRPr lang="en-GB" dirty="0">
              <a:solidFill>
                <a:schemeClr val="accent2"/>
              </a:solidFill>
              <a:latin typeface="Optane"/>
            </a:endParaRPr>
          </a:p>
          <a:p>
            <a:pPr marL="457200" indent="-457200">
              <a:buFont typeface="Arial" panose="020B0604020202020204" pitchFamily="34" charset="0"/>
              <a:buChar char="•"/>
            </a:pPr>
            <a:endParaRPr lang="en-GB" dirty="0">
              <a:solidFill>
                <a:schemeClr val="accent2"/>
              </a:solidFill>
              <a:latin typeface="Optane"/>
            </a:endParaRPr>
          </a:p>
          <a:p>
            <a:pPr marL="457200" indent="-457200">
              <a:buFont typeface="Arial" panose="020B0604020202020204" pitchFamily="34" charset="0"/>
              <a:buChar char="•"/>
            </a:pPr>
            <a:endParaRPr lang="en-GB" dirty="0">
              <a:solidFill>
                <a:schemeClr val="accent2"/>
              </a:solidFill>
              <a:latin typeface="Optane"/>
            </a:endParaRPr>
          </a:p>
          <a:p>
            <a:pPr marL="457200" indent="-457200">
              <a:buFont typeface="Arial" panose="020B0604020202020204" pitchFamily="34" charset="0"/>
              <a:buChar char="•"/>
            </a:pPr>
            <a:endParaRPr lang="en-GB" dirty="0">
              <a:solidFill>
                <a:schemeClr val="accent2"/>
              </a:solidFill>
              <a:latin typeface="Optane"/>
            </a:endParaRPr>
          </a:p>
          <a:p>
            <a:r>
              <a:rPr lang="en-GB" dirty="0">
                <a:solidFill>
                  <a:schemeClr val="tx2"/>
                </a:solidFill>
                <a:latin typeface="Optane"/>
              </a:rPr>
              <a:t>Internal migration from poor to rich EU area</a:t>
            </a:r>
          </a:p>
        </p:txBody>
      </p:sp>
    </p:spTree>
    <p:extLst>
      <p:ext uri="{BB962C8B-B14F-4D97-AF65-F5344CB8AC3E}">
        <p14:creationId xmlns:p14="http://schemas.microsoft.com/office/powerpoint/2010/main" val="87076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72480" y="44624"/>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b="1" dirty="0">
                <a:solidFill>
                  <a:srgbClr val="1F497D"/>
                </a:solidFill>
                <a:latin typeface="Optane"/>
                <a:ea typeface="+mj-ea"/>
                <a:cs typeface="+mj-cs"/>
              </a:rPr>
              <a:t>The population pyramids in selected EU countries</a:t>
            </a:r>
            <a:endParaRPr lang="en-GB" altLang="it-IT" sz="2800" b="1" dirty="0">
              <a:solidFill>
                <a:srgbClr val="FF0000"/>
              </a:solidFill>
              <a:latin typeface="Optane"/>
            </a:endParaRPr>
          </a:p>
        </p:txBody>
      </p:sp>
      <p:grpSp>
        <p:nvGrpSpPr>
          <p:cNvPr id="21" name="Group 20"/>
          <p:cNvGrpSpPr>
            <a:grpSpLocks/>
          </p:cNvGrpSpPr>
          <p:nvPr/>
        </p:nvGrpSpPr>
        <p:grpSpPr bwMode="auto">
          <a:xfrm>
            <a:off x="307975" y="2349500"/>
            <a:ext cx="9290050" cy="4037013"/>
            <a:chOff x="355278" y="2276872"/>
            <a:chExt cx="9289032" cy="4037003"/>
          </a:xfrm>
        </p:grpSpPr>
        <p:sp>
          <p:nvSpPr>
            <p:cNvPr id="13" name="TextBox 12"/>
            <p:cNvSpPr txBox="1"/>
            <p:nvPr/>
          </p:nvSpPr>
          <p:spPr>
            <a:xfrm>
              <a:off x="355278" y="2276872"/>
              <a:ext cx="9289032" cy="403700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eaLnBrk="1" hangingPunct="1">
                <a:defRPr/>
              </a:pPr>
              <a:r>
                <a:rPr lang="en-GB" dirty="0">
                  <a:solidFill>
                    <a:schemeClr val="accent6">
                      <a:lumMod val="50000"/>
                    </a:schemeClr>
                  </a:solidFill>
                  <a:effectLst>
                    <a:outerShdw blurRad="38100" dist="38100" dir="2700000" algn="tl">
                      <a:srgbClr val="000000">
                        <a:alpha val="43137"/>
                      </a:srgbClr>
                    </a:outerShdw>
                  </a:effectLst>
                </a:rPr>
                <a:t>Age structure of Germany’s population</a:t>
              </a:r>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algn="ctr" eaLnBrk="1" hangingPunct="1">
                <a:defRPr/>
              </a:pPr>
              <a:endParaRPr lang="en-GB" dirty="0">
                <a:latin typeface="Optane"/>
              </a:endParaRPr>
            </a:p>
            <a:p>
              <a:pPr algn="ctr" eaLnBrk="1" hangingPunct="1">
                <a:lnSpc>
                  <a:spcPts val="1400"/>
                </a:lnSpc>
                <a:defRPr/>
              </a:pPr>
              <a:endParaRPr lang="en-GB" dirty="0">
                <a:latin typeface="Optane"/>
              </a:endParaRPr>
            </a:p>
            <a:p>
              <a:pPr algn="ctr" eaLnBrk="1" hangingPunct="1">
                <a:lnSpc>
                  <a:spcPts val="1400"/>
                </a:lnSpc>
                <a:defRPr/>
              </a:pPr>
              <a:endParaRPr lang="en-GB" dirty="0">
                <a:latin typeface="Optane"/>
              </a:endParaRPr>
            </a:p>
            <a:p>
              <a:pPr algn="ctr" eaLnBrk="1" hangingPunct="1">
                <a:lnSpc>
                  <a:spcPts val="1400"/>
                </a:lnSpc>
                <a:defRPr/>
              </a:pPr>
              <a:r>
                <a:rPr lang="en-GB" sz="1200" dirty="0">
                  <a:latin typeface="Optane"/>
                </a:rPr>
                <a:t>The dotted line indicates the excess male or female population in certain age groups. The data are in thousands or millions. </a:t>
              </a:r>
              <a:br>
                <a:rPr lang="en-GB" sz="1200" dirty="0">
                  <a:latin typeface="Optane"/>
                </a:rPr>
              </a:br>
              <a:r>
                <a:rPr lang="en-GB" sz="1200" b="1" dirty="0">
                  <a:latin typeface="Optane"/>
                </a:rPr>
                <a:t>Source:</a:t>
              </a:r>
              <a:r>
                <a:rPr lang="en-GB" sz="1200" dirty="0">
                  <a:latin typeface="Optane"/>
                </a:rPr>
                <a:t> United Nations, Department of Economic and Social Affairs, Population Division (2015). World Population Prospects: The 2015 Revision. &lt;</a:t>
              </a:r>
              <a:r>
                <a:rPr lang="en-GB" sz="1050" dirty="0">
                  <a:latin typeface="Courier New" panose="02070309020205020404" pitchFamily="49" charset="0"/>
                  <a:cs typeface="Courier New" panose="02070309020205020404" pitchFamily="49" charset="0"/>
                </a:rPr>
                <a:t>https://esa.un.org/unpd/wpp/Graphs/DemographicProfiles/&gt;</a:t>
              </a:r>
              <a:endParaRPr lang="en-GB" sz="1200" dirty="0"/>
            </a:p>
          </p:txBody>
        </p:sp>
        <p:pic>
          <p:nvPicPr>
            <p:cNvPr id="18" name="Picture 3" descr="Population by Age in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586" y="2636911"/>
              <a:ext cx="2998415" cy="2998415"/>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19" name="Picture 4" descr="Population by Age in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153" y="2636911"/>
              <a:ext cx="2998415" cy="2998415"/>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20" name="Picture 2" descr="Population by Age in 19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595" y="2625789"/>
              <a:ext cx="2998416" cy="2998415"/>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9641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2" name="Group 2"/>
          <p:cNvGrpSpPr>
            <a:grpSpLocks/>
          </p:cNvGrpSpPr>
          <p:nvPr/>
        </p:nvGrpSpPr>
        <p:grpSpPr bwMode="auto">
          <a:xfrm>
            <a:off x="361950" y="2349500"/>
            <a:ext cx="9294813" cy="4037013"/>
            <a:chOff x="355278" y="2276872"/>
            <a:chExt cx="9295473" cy="4037003"/>
          </a:xfrm>
        </p:grpSpPr>
        <p:sp>
          <p:nvSpPr>
            <p:cNvPr id="13" name="TextBox 12"/>
            <p:cNvSpPr txBox="1"/>
            <p:nvPr/>
          </p:nvSpPr>
          <p:spPr>
            <a:xfrm>
              <a:off x="355278" y="2276872"/>
              <a:ext cx="9289123" cy="403700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eaLnBrk="1" hangingPunct="1">
                <a:defRPr/>
              </a:pPr>
              <a:r>
                <a:rPr lang="en-GB" dirty="0">
                  <a:solidFill>
                    <a:schemeClr val="accent6">
                      <a:lumMod val="50000"/>
                    </a:schemeClr>
                  </a:solidFill>
                  <a:effectLst>
                    <a:outerShdw blurRad="38100" dist="38100" dir="2700000" algn="tl">
                      <a:srgbClr val="000000">
                        <a:alpha val="43137"/>
                      </a:srgbClr>
                    </a:outerShdw>
                  </a:effectLst>
                </a:rPr>
                <a:t>Age structure of Italy’s population</a:t>
              </a:r>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algn="ctr" eaLnBrk="1" hangingPunct="1">
                <a:defRPr/>
              </a:pPr>
              <a:endParaRPr lang="en-GB" dirty="0">
                <a:latin typeface="Optane"/>
              </a:endParaRPr>
            </a:p>
            <a:p>
              <a:pPr algn="ctr" eaLnBrk="1" hangingPunct="1">
                <a:lnSpc>
                  <a:spcPts val="1400"/>
                </a:lnSpc>
                <a:defRPr/>
              </a:pPr>
              <a:endParaRPr lang="en-GB" dirty="0">
                <a:latin typeface="Optane"/>
              </a:endParaRPr>
            </a:p>
            <a:p>
              <a:pPr algn="ctr" eaLnBrk="1" hangingPunct="1">
                <a:lnSpc>
                  <a:spcPts val="1400"/>
                </a:lnSpc>
                <a:defRPr/>
              </a:pPr>
              <a:endParaRPr lang="en-GB" dirty="0">
                <a:latin typeface="Optane"/>
              </a:endParaRPr>
            </a:p>
            <a:p>
              <a:pPr algn="ctr" eaLnBrk="1" hangingPunct="1">
                <a:lnSpc>
                  <a:spcPts val="1400"/>
                </a:lnSpc>
                <a:defRPr/>
              </a:pPr>
              <a:r>
                <a:rPr lang="en-GB" sz="1200" dirty="0">
                  <a:latin typeface="Optane"/>
                </a:rPr>
                <a:t>The dotted line indicates the excess male or female population in certain age groups. The data are in thousands or millions. </a:t>
              </a:r>
              <a:br>
                <a:rPr lang="en-GB" sz="1200" dirty="0">
                  <a:latin typeface="Optane"/>
                </a:rPr>
              </a:br>
              <a:r>
                <a:rPr lang="en-GB" sz="1200" b="1" dirty="0">
                  <a:latin typeface="Optane"/>
                </a:rPr>
                <a:t>Source:</a:t>
              </a:r>
              <a:r>
                <a:rPr lang="en-GB" sz="1200" dirty="0">
                  <a:latin typeface="Optane"/>
                </a:rPr>
                <a:t> United Nations, Department of Economic and Social Affairs, Population Division (2015). World Population Prospects: The 2015 Revision. &lt;</a:t>
              </a:r>
              <a:r>
                <a:rPr lang="en-GB" sz="1050" dirty="0">
                  <a:latin typeface="Courier New" panose="02070309020205020404" pitchFamily="49" charset="0"/>
                  <a:cs typeface="Courier New" panose="02070309020205020404" pitchFamily="49" charset="0"/>
                </a:rPr>
                <a:t>https://esa.un.org/unpd/wpp/Graphs/DemographicProfiles/&gt;</a:t>
              </a:r>
              <a:endParaRPr lang="en-GB" sz="1200" dirty="0"/>
            </a:p>
          </p:txBody>
        </p:sp>
        <p:pic>
          <p:nvPicPr>
            <p:cNvPr id="9" name="Picture 5" descr="Population by Age in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272" y="2662448"/>
              <a:ext cx="2998800" cy="2998800"/>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Lst>
          </p:spPr>
        </p:pic>
        <p:pic>
          <p:nvPicPr>
            <p:cNvPr id="10" name="Picture 6" descr="Population by Age in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951" y="2662448"/>
              <a:ext cx="2998800" cy="2998800"/>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Lst>
          </p:spPr>
        </p:pic>
        <p:pic>
          <p:nvPicPr>
            <p:cNvPr id="11" name="Picture 4" descr="Population by Age in 19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78" y="2662448"/>
              <a:ext cx="2998801" cy="2998800"/>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Lst>
          </p:spPr>
        </p:pic>
      </p:grpSp>
      <p:sp>
        <p:nvSpPr>
          <p:cNvPr id="14" name="Title 1"/>
          <p:cNvSpPr txBox="1">
            <a:spLocks/>
          </p:cNvSpPr>
          <p:nvPr/>
        </p:nvSpPr>
        <p:spPr bwMode="auto">
          <a:xfrm>
            <a:off x="344488" y="44624"/>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b="1" dirty="0">
                <a:solidFill>
                  <a:srgbClr val="1F497D"/>
                </a:solidFill>
                <a:latin typeface="Optane"/>
                <a:ea typeface="+mj-ea"/>
                <a:cs typeface="+mj-cs"/>
              </a:rPr>
              <a:t>The population pyramids in selected EU countries</a:t>
            </a:r>
            <a:endParaRPr lang="en-GB" altLang="it-IT" sz="2800" b="1" dirty="0">
              <a:solidFill>
                <a:srgbClr val="FF0000"/>
              </a:solidFill>
              <a:latin typeface="Optane"/>
            </a:endParaRPr>
          </a:p>
        </p:txBody>
      </p:sp>
    </p:spTree>
    <p:extLst>
      <p:ext uri="{BB962C8B-B14F-4D97-AF65-F5344CB8AC3E}">
        <p14:creationId xmlns:p14="http://schemas.microsoft.com/office/powerpoint/2010/main" val="247071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GB" sz="3200" b="1" dirty="0">
                <a:solidFill>
                  <a:srgbClr val="1F497D"/>
                </a:solidFill>
                <a:latin typeface="Optane"/>
              </a:rPr>
              <a:t>The population pyramids in China</a:t>
            </a:r>
            <a:endParaRPr lang="en-GB" altLang="it-IT" sz="2400" b="1" dirty="0">
              <a:solidFill>
                <a:srgbClr val="FF0000"/>
              </a:solidFill>
              <a:latin typeface="Optane"/>
            </a:endParaRPr>
          </a:p>
        </p:txBody>
      </p:sp>
      <p:grpSp>
        <p:nvGrpSpPr>
          <p:cNvPr id="24580" name="Group 4"/>
          <p:cNvGrpSpPr>
            <a:grpSpLocks/>
          </p:cNvGrpSpPr>
          <p:nvPr/>
        </p:nvGrpSpPr>
        <p:grpSpPr bwMode="auto">
          <a:xfrm>
            <a:off x="360363" y="2349500"/>
            <a:ext cx="9310687" cy="4037013"/>
            <a:chOff x="355278" y="2276872"/>
            <a:chExt cx="9310928" cy="4037003"/>
          </a:xfrm>
        </p:grpSpPr>
        <p:grpSp>
          <p:nvGrpSpPr>
            <p:cNvPr id="24582" name="Group 2"/>
            <p:cNvGrpSpPr>
              <a:grpSpLocks/>
            </p:cNvGrpSpPr>
            <p:nvPr/>
          </p:nvGrpSpPr>
          <p:grpSpPr bwMode="auto">
            <a:xfrm>
              <a:off x="355278" y="2276872"/>
              <a:ext cx="9310928" cy="4037003"/>
              <a:chOff x="355278" y="2276872"/>
              <a:chExt cx="9310928" cy="4037003"/>
            </a:xfrm>
          </p:grpSpPr>
          <p:sp>
            <p:nvSpPr>
              <p:cNvPr id="13" name="TextBox 12"/>
              <p:cNvSpPr txBox="1"/>
              <p:nvPr/>
            </p:nvSpPr>
            <p:spPr>
              <a:xfrm>
                <a:off x="355278" y="2276872"/>
                <a:ext cx="9288702" cy="403700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eaLnBrk="1" hangingPunct="1">
                  <a:defRPr/>
                </a:pPr>
                <a:r>
                  <a:rPr lang="en-GB" dirty="0">
                    <a:solidFill>
                      <a:schemeClr val="accent6">
                        <a:lumMod val="50000"/>
                      </a:schemeClr>
                    </a:solidFill>
                    <a:effectLst>
                      <a:outerShdw blurRad="38100" dist="38100" dir="2700000" algn="tl">
                        <a:srgbClr val="000000">
                          <a:alpha val="43137"/>
                        </a:srgbClr>
                      </a:outerShdw>
                    </a:effectLst>
                  </a:rPr>
                  <a:t>Age structure of China’s population</a:t>
                </a:r>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algn="ctr" eaLnBrk="1" hangingPunct="1">
                  <a:defRPr/>
                </a:pPr>
                <a:endParaRPr lang="en-GB" dirty="0">
                  <a:latin typeface="Optane"/>
                </a:endParaRPr>
              </a:p>
              <a:p>
                <a:pPr algn="ctr" eaLnBrk="1" hangingPunct="1">
                  <a:lnSpc>
                    <a:spcPts val="1400"/>
                  </a:lnSpc>
                  <a:defRPr/>
                </a:pPr>
                <a:endParaRPr lang="en-GB" dirty="0">
                  <a:latin typeface="Optane"/>
                </a:endParaRPr>
              </a:p>
              <a:p>
                <a:pPr algn="ctr" eaLnBrk="1" hangingPunct="1">
                  <a:lnSpc>
                    <a:spcPts val="1400"/>
                  </a:lnSpc>
                  <a:defRPr/>
                </a:pPr>
                <a:endParaRPr lang="en-GB" dirty="0">
                  <a:latin typeface="Optane"/>
                </a:endParaRPr>
              </a:p>
              <a:p>
                <a:pPr algn="ctr" eaLnBrk="1" hangingPunct="1">
                  <a:lnSpc>
                    <a:spcPts val="1400"/>
                  </a:lnSpc>
                  <a:defRPr/>
                </a:pPr>
                <a:r>
                  <a:rPr lang="en-GB" sz="1200" dirty="0">
                    <a:latin typeface="Optane"/>
                  </a:rPr>
                  <a:t>The dotted line indicates the excess male or female population in certain age groups. The data are in thousands or millions. </a:t>
                </a:r>
                <a:br>
                  <a:rPr lang="en-GB" sz="1200" dirty="0">
                    <a:latin typeface="Optane"/>
                  </a:rPr>
                </a:br>
                <a:r>
                  <a:rPr lang="en-GB" sz="1200" b="1" dirty="0">
                    <a:latin typeface="Optane"/>
                  </a:rPr>
                  <a:t>Source:</a:t>
                </a:r>
                <a:r>
                  <a:rPr lang="en-GB" sz="1200" dirty="0">
                    <a:latin typeface="Optane"/>
                  </a:rPr>
                  <a:t> United Nations, Department of Economic and Social Affairs, Population Division (2015). World Population Prospects: The 2015 Revision. &lt;</a:t>
                </a:r>
                <a:r>
                  <a:rPr lang="en-GB" sz="1050" dirty="0">
                    <a:latin typeface="Courier New" panose="02070309020205020404" pitchFamily="49" charset="0"/>
                    <a:cs typeface="Courier New" panose="02070309020205020404" pitchFamily="49" charset="0"/>
                  </a:rPr>
                  <a:t>https://esa.un.org/unpd/wpp/Graphs/DemographicProfiles/&gt;</a:t>
                </a:r>
                <a:endParaRPr lang="en-GB" sz="1200" dirty="0"/>
              </a:p>
            </p:txBody>
          </p:sp>
          <p:pic>
            <p:nvPicPr>
              <p:cNvPr id="12" name="Picture 3" descr="Population by Age in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030" y="2632962"/>
                <a:ext cx="2998800" cy="2998800"/>
              </a:xfrm>
              <a:prstGeom prst="rect">
                <a:avLst/>
              </a:prstGeom>
              <a:ln>
                <a:noFill/>
              </a:ln>
              <a:effectLst>
                <a:softEdge rad="50800"/>
              </a:effectLst>
              <a:extLst>
                <a:ext uri="{909E8E84-426E-40DD-AFC4-6F175D3DCCD1}">
                  <a14:hiddenFill xmlns:a14="http://schemas.microsoft.com/office/drawing/2010/main">
                    <a:solidFill>
                      <a:srgbClr val="FFFFFF"/>
                    </a:solidFill>
                  </a14:hiddenFill>
                </a:ext>
              </a:extLst>
            </p:spPr>
          </p:pic>
          <p:pic>
            <p:nvPicPr>
              <p:cNvPr id="14" name="Picture 4" descr="Population by Age in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406" y="2607447"/>
                <a:ext cx="2998800" cy="2998800"/>
              </a:xfrm>
              <a:prstGeom prst="rect">
                <a:avLst/>
              </a:prstGeom>
              <a:ln>
                <a:noFill/>
              </a:ln>
              <a:effectLst>
                <a:softEdge rad="50800"/>
              </a:effectLst>
              <a:extLst>
                <a:ext uri="{909E8E84-426E-40DD-AFC4-6F175D3DCCD1}">
                  <a14:hiddenFill xmlns:a14="http://schemas.microsoft.com/office/drawing/2010/main">
                    <a:solidFill>
                      <a:srgbClr val="FFFFFF"/>
                    </a:solidFill>
                  </a14:hiddenFill>
                </a:ext>
              </a:extLst>
            </p:spPr>
          </p:pic>
        </p:grpSp>
        <p:pic>
          <p:nvPicPr>
            <p:cNvPr id="15" name="Picture 2" descr="Population by Age in 19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78" y="2631558"/>
              <a:ext cx="2998801" cy="2998800"/>
            </a:xfrm>
            <a:prstGeom prst="rect">
              <a:avLst/>
            </a:prstGeom>
            <a:ln>
              <a:noFill/>
            </a:ln>
            <a:effectLst>
              <a:softEdge rad="508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996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344488" y="319495"/>
            <a:ext cx="7178644" cy="59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it-IT" sz="3323" b="1" dirty="0">
                <a:solidFill>
                  <a:srgbClr val="1F497D"/>
                </a:solidFill>
                <a:latin typeface="Optane"/>
              </a:rPr>
              <a:t>The Epidemiological pressure</a:t>
            </a:r>
          </a:p>
        </p:txBody>
      </p:sp>
      <p:sp>
        <p:nvSpPr>
          <p:cNvPr id="6" name="TextBox 1"/>
          <p:cNvSpPr txBox="1">
            <a:spLocks noChangeArrowheads="1"/>
          </p:cNvSpPr>
          <p:nvPr/>
        </p:nvSpPr>
        <p:spPr bwMode="auto">
          <a:xfrm>
            <a:off x="272480" y="1009322"/>
            <a:ext cx="92170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a:solidFill>
                  <a:srgbClr val="C0504D"/>
                </a:solidFill>
                <a:latin typeface="Optane"/>
              </a:rPr>
              <a:t>Although the size of the older population influences the economy, </a:t>
            </a:r>
            <a:br>
              <a:rPr lang="en-GB" altLang="en-US" sz="2400" dirty="0">
                <a:solidFill>
                  <a:srgbClr val="C0504D"/>
                </a:solidFill>
                <a:latin typeface="Optane"/>
              </a:rPr>
            </a:br>
            <a:r>
              <a:rPr lang="en-GB" altLang="en-US" sz="2400" dirty="0">
                <a:solidFill>
                  <a:srgbClr val="C0504D"/>
                </a:solidFill>
                <a:latin typeface="Optane"/>
              </a:rPr>
              <a:t>the health status is the major drivers of the need for (public/private) support and related costs</a:t>
            </a:r>
          </a:p>
        </p:txBody>
      </p:sp>
      <p:sp>
        <p:nvSpPr>
          <p:cNvPr id="7" name="Rectangle 6"/>
          <p:cNvSpPr/>
          <p:nvPr/>
        </p:nvSpPr>
        <p:spPr>
          <a:xfrm>
            <a:off x="6786466" y="1916832"/>
            <a:ext cx="2631030" cy="4699941"/>
          </a:xfrm>
          <a:prstGeom prst="rect">
            <a:avLst/>
          </a:prstGeom>
        </p:spPr>
        <p:txBody>
          <a:bodyPr wrap="square">
            <a:spAutoFit/>
          </a:bodyPr>
          <a:lstStyle/>
          <a:p>
            <a:pPr>
              <a:lnSpc>
                <a:spcPts val="2200"/>
              </a:lnSpc>
              <a:spcAft>
                <a:spcPts val="923"/>
              </a:spcAft>
            </a:pPr>
            <a:r>
              <a:rPr lang="en-GB" dirty="0">
                <a:solidFill>
                  <a:prstClr val="black"/>
                </a:solidFill>
                <a:latin typeface="Optane"/>
                <a:ea typeface="SimSun" panose="02010600030101010101" pitchFamily="2" charset="-122"/>
                <a:cs typeface="Times New Roman" panose="02020603050405020304" pitchFamily="18" charset="0"/>
              </a:rPr>
              <a:t>EU citizens aged 65 could expect less than half of their remaining years to be free from conditions affecting their ability to manage daily living activities </a:t>
            </a:r>
            <a:r>
              <a:rPr lang="en-GB" dirty="0">
                <a:solidFill>
                  <a:prstClr val="black"/>
                </a:solidFill>
                <a:effectLst>
                  <a:outerShdw blurRad="38100" dist="38100" dir="2700000" algn="tl">
                    <a:srgbClr val="000000">
                      <a:alpha val="43137"/>
                    </a:srgbClr>
                  </a:outerShdw>
                </a:effectLst>
                <a:latin typeface="Optane"/>
                <a:ea typeface="SimSun" panose="02010600030101010101" pitchFamily="2" charset="-122"/>
                <a:cs typeface="Times New Roman" panose="02020603050405020304" pitchFamily="18" charset="0"/>
              </a:rPr>
              <a:t>but</a:t>
            </a:r>
            <a:r>
              <a:rPr lang="en-GB" dirty="0">
                <a:solidFill>
                  <a:prstClr val="black"/>
                </a:solidFill>
                <a:latin typeface="Optane"/>
                <a:ea typeface="SimSun" panose="02010600030101010101" pitchFamily="2" charset="-122"/>
                <a:cs typeface="Times New Roman" panose="02020603050405020304" pitchFamily="18" charset="0"/>
              </a:rPr>
              <a:t>…</a:t>
            </a:r>
          </a:p>
          <a:p>
            <a:pPr marL="285750" indent="-285750">
              <a:spcAft>
                <a:spcPts val="923"/>
              </a:spcAft>
              <a:buFont typeface="Wingdings" panose="05000000000000000000" pitchFamily="2" charset="2"/>
              <a:buChar char="ü"/>
            </a:pPr>
            <a:r>
              <a:rPr lang="en-GB" dirty="0">
                <a:solidFill>
                  <a:prstClr val="black"/>
                </a:solidFill>
                <a:latin typeface="Optane"/>
                <a:ea typeface="SimSun" panose="02010600030101010101" pitchFamily="2" charset="-122"/>
                <a:cs typeface="Times New Roman" panose="02020603050405020304" pitchFamily="18" charset="0"/>
              </a:rPr>
              <a:t>ageing of the big generations of baby-boomers increases the number of those potentially in needs</a:t>
            </a:r>
          </a:p>
          <a:p>
            <a:pPr marL="285750" indent="-285750">
              <a:lnSpc>
                <a:spcPts val="1900"/>
              </a:lnSpc>
              <a:spcAft>
                <a:spcPts val="923"/>
              </a:spcAft>
              <a:buFont typeface="Wingdings" panose="05000000000000000000" pitchFamily="2" charset="2"/>
              <a:buChar char="ü"/>
            </a:pPr>
            <a:r>
              <a:rPr lang="en-GB" dirty="0">
                <a:solidFill>
                  <a:prstClr val="black"/>
                </a:solidFill>
                <a:latin typeface="Optane"/>
                <a:ea typeface="SimSun" panose="02010600030101010101" pitchFamily="2" charset="-122"/>
                <a:cs typeface="Times New Roman" panose="02020603050405020304" pitchFamily="18" charset="0"/>
              </a:rPr>
              <a:t>Trends in disability in EU are not always clear</a:t>
            </a:r>
            <a:endParaRPr lang="en-GB" sz="2000" dirty="0">
              <a:solidFill>
                <a:prstClr val="black"/>
              </a:solidFill>
              <a:latin typeface="Optane"/>
              <a:ea typeface="SimSun" panose="02010600030101010101" pitchFamily="2" charset="-122"/>
              <a:cs typeface="Times New Roman" panose="020206030504050203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3269671567"/>
              </p:ext>
            </p:extLst>
          </p:nvPr>
        </p:nvGraphicFramePr>
        <p:xfrm>
          <a:off x="605197" y="2198674"/>
          <a:ext cx="5895975" cy="3933825"/>
        </p:xfrm>
        <a:graphic>
          <a:graphicData uri="http://schemas.openxmlformats.org/drawingml/2006/chart">
            <c:chart xmlns:c="http://schemas.openxmlformats.org/drawingml/2006/chart" xmlns:r="http://schemas.openxmlformats.org/officeDocument/2006/relationships" r:id="rId3"/>
          </a:graphicData>
        </a:graphic>
      </p:graphicFrame>
      <p:sp>
        <p:nvSpPr>
          <p:cNvPr id="9" name="Line Callout 1 8"/>
          <p:cNvSpPr/>
          <p:nvPr/>
        </p:nvSpPr>
        <p:spPr>
          <a:xfrm>
            <a:off x="3580507" y="3284984"/>
            <a:ext cx="2668637" cy="864096"/>
          </a:xfrm>
          <a:prstGeom prst="borderCallout1">
            <a:avLst>
              <a:gd name="adj1" fmla="val 51230"/>
              <a:gd name="adj2" fmla="val -1033"/>
              <a:gd name="adj3" fmla="val 117739"/>
              <a:gd name="adj4" fmla="val -26977"/>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GB" dirty="0">
                <a:solidFill>
                  <a:srgbClr val="1F497D"/>
                </a:solidFill>
              </a:rPr>
              <a:t>51%</a:t>
            </a:r>
            <a:r>
              <a:rPr lang="en-GB" dirty="0">
                <a:solidFill>
                  <a:prstClr val="black"/>
                </a:solidFill>
              </a:rPr>
              <a:t> </a:t>
            </a:r>
            <a:r>
              <a:rPr lang="en-GB" dirty="0">
                <a:solidFill>
                  <a:srgbClr val="FF00FF"/>
                </a:solidFill>
              </a:rPr>
              <a:t>43%</a:t>
            </a:r>
            <a:r>
              <a:rPr lang="en-GB" dirty="0">
                <a:solidFill>
                  <a:prstClr val="black"/>
                </a:solidFill>
              </a:rPr>
              <a:t> of remaining life in good health  </a:t>
            </a:r>
          </a:p>
        </p:txBody>
      </p:sp>
      <p:sp>
        <p:nvSpPr>
          <p:cNvPr id="2" name="Rectangle 1"/>
          <p:cNvSpPr/>
          <p:nvPr/>
        </p:nvSpPr>
        <p:spPr>
          <a:xfrm>
            <a:off x="128464" y="6218148"/>
            <a:ext cx="6372708" cy="523220"/>
          </a:xfrm>
          <a:prstGeom prst="rect">
            <a:avLst/>
          </a:prstGeom>
          <a:solidFill>
            <a:schemeClr val="bg1"/>
          </a:solidFill>
        </p:spPr>
        <p:txBody>
          <a:bodyPr wrap="square">
            <a:spAutoFit/>
          </a:bodyPr>
          <a:lstStyle/>
          <a:p>
            <a:r>
              <a:rPr lang="en-GB" sz="1400" i="1" dirty="0">
                <a:latin typeface="Optane"/>
                <a:ea typeface="SimSun" panose="02010600030101010101" pitchFamily="2" charset="-122"/>
                <a:cs typeface="Times New Roman" panose="02020603050405020304" pitchFamily="18" charset="0"/>
              </a:rPr>
              <a:t>Source:</a:t>
            </a:r>
            <a:r>
              <a:rPr lang="en-GB" sz="1400" dirty="0">
                <a:latin typeface="Optane"/>
                <a:ea typeface="SimSun" panose="02010600030101010101" pitchFamily="2" charset="-122"/>
                <a:cs typeface="Times New Roman" panose="02020603050405020304" pitchFamily="18" charset="0"/>
              </a:rPr>
              <a:t> Own elaborations from Table 1 (p.11) in Social Protection </a:t>
            </a:r>
            <a:br>
              <a:rPr lang="en-GB" sz="1400" dirty="0">
                <a:latin typeface="Optane"/>
                <a:ea typeface="SimSun" panose="02010600030101010101" pitchFamily="2" charset="-122"/>
                <a:cs typeface="Times New Roman" panose="02020603050405020304" pitchFamily="18" charset="0"/>
              </a:rPr>
            </a:br>
            <a:r>
              <a:rPr lang="en-GB" sz="1400" dirty="0">
                <a:latin typeface="Optane"/>
                <a:ea typeface="SimSun" panose="02010600030101010101" pitchFamily="2" charset="-122"/>
                <a:cs typeface="Times New Roman" panose="02020603050405020304" pitchFamily="18" charset="0"/>
              </a:rPr>
              <a:t>Committee-European Commission (2014). Year 2009.</a:t>
            </a:r>
            <a:endParaRPr lang="en-GB" sz="1400" dirty="0"/>
          </a:p>
        </p:txBody>
      </p:sp>
    </p:spTree>
    <p:extLst>
      <p:ext uri="{BB962C8B-B14F-4D97-AF65-F5344CB8AC3E}">
        <p14:creationId xmlns:p14="http://schemas.microsoft.com/office/powerpoint/2010/main" val="376609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560512" y="-47387"/>
            <a:ext cx="7178644" cy="59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2800" b="1" dirty="0">
                <a:solidFill>
                  <a:schemeClr val="tx2"/>
                </a:solidFill>
                <a:latin typeface="Optane"/>
              </a:rPr>
              <a:t>Who provide informal support? Factor influencing the supply of care</a:t>
            </a:r>
          </a:p>
        </p:txBody>
      </p:sp>
      <p:sp>
        <p:nvSpPr>
          <p:cNvPr id="20483" name="TextBox 1"/>
          <p:cNvSpPr txBox="1">
            <a:spLocks noChangeArrowheads="1"/>
          </p:cNvSpPr>
          <p:nvPr/>
        </p:nvSpPr>
        <p:spPr bwMode="auto">
          <a:xfrm>
            <a:off x="412572" y="984034"/>
            <a:ext cx="88924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000" dirty="0">
                <a:solidFill>
                  <a:schemeClr val="accent2"/>
                </a:solidFill>
                <a:latin typeface="Optane"/>
              </a:rPr>
              <a:t>Relatives and friends provide the first and more relevant form of support. </a:t>
            </a:r>
            <a:r>
              <a:rPr lang="en-GB" sz="2000" dirty="0">
                <a:solidFill>
                  <a:schemeClr val="accent2"/>
                </a:solidFill>
                <a:latin typeface="Optane"/>
              </a:rPr>
              <a:t>Informal (unpaid) care is important in all EU countries, </a:t>
            </a:r>
            <a:br>
              <a:rPr lang="en-GB" sz="2000" dirty="0">
                <a:solidFill>
                  <a:schemeClr val="accent2"/>
                </a:solidFill>
                <a:latin typeface="Optane"/>
              </a:rPr>
            </a:br>
            <a:r>
              <a:rPr lang="en-GB" sz="2000" dirty="0">
                <a:solidFill>
                  <a:schemeClr val="accent2"/>
                </a:solidFill>
                <a:latin typeface="Optane"/>
              </a:rPr>
              <a:t>but is more common in some than in others</a:t>
            </a:r>
            <a:r>
              <a:rPr lang="en-GB" altLang="en-US" sz="2000" dirty="0">
                <a:solidFill>
                  <a:schemeClr val="accent2"/>
                </a:solidFill>
                <a:latin typeface="Optane"/>
              </a:rPr>
              <a:t>   </a:t>
            </a:r>
          </a:p>
        </p:txBody>
      </p:sp>
      <p:sp>
        <p:nvSpPr>
          <p:cNvPr id="3" name="TextBox 2"/>
          <p:cNvSpPr txBox="1"/>
          <p:nvPr/>
        </p:nvSpPr>
        <p:spPr>
          <a:xfrm>
            <a:off x="7034845" y="3743039"/>
            <a:ext cx="2376264" cy="2246769"/>
          </a:xfrm>
          <a:prstGeom prst="rect">
            <a:avLst/>
          </a:prstGeom>
          <a:noFill/>
        </p:spPr>
        <p:txBody>
          <a:bodyPr wrap="square" rtlCol="0">
            <a:spAutoFit/>
          </a:bodyPr>
          <a:lstStyle/>
          <a:p>
            <a:pPr algn="ctr"/>
            <a:r>
              <a:rPr lang="en-GB" sz="2000" dirty="0">
                <a:ln w="0"/>
                <a:solidFill>
                  <a:schemeClr val="accent1"/>
                </a:solidFill>
                <a:effectLst>
                  <a:outerShdw blurRad="38100" dist="25400" dir="5400000" algn="ctr" rotWithShape="0">
                    <a:srgbClr val="6E747A">
                      <a:alpha val="43000"/>
                    </a:srgbClr>
                  </a:outerShdw>
                </a:effectLst>
                <a:latin typeface="Optane"/>
              </a:rPr>
              <a:t>Formal and informal care can be substitutes or complements, depending on the type of care and needs </a:t>
            </a:r>
          </a:p>
        </p:txBody>
      </p:sp>
      <p:pic>
        <p:nvPicPr>
          <p:cNvPr id="1714178" name="Picture 2" descr="Image result for informal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845" y="2162201"/>
            <a:ext cx="2043822" cy="1544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73" y="2425873"/>
            <a:ext cx="6635215" cy="3724071"/>
          </a:xfrm>
          <a:prstGeom prst="rect">
            <a:avLst/>
          </a:prstGeom>
        </p:spPr>
      </p:pic>
      <p:sp>
        <p:nvSpPr>
          <p:cNvPr id="7" name="Rectangle 6"/>
          <p:cNvSpPr/>
          <p:nvPr/>
        </p:nvSpPr>
        <p:spPr>
          <a:xfrm>
            <a:off x="848329" y="2100862"/>
            <a:ext cx="5763700" cy="707886"/>
          </a:xfrm>
          <a:prstGeom prst="rect">
            <a:avLst/>
          </a:prstGeom>
        </p:spPr>
        <p:txBody>
          <a:bodyPr wrap="square">
            <a:spAutoFit/>
          </a:bodyPr>
          <a:lstStyle/>
          <a:p>
            <a:pPr algn="ctr"/>
            <a:r>
              <a:rPr lang="en-GB" sz="2000" b="1" dirty="0">
                <a:solidFill>
                  <a:schemeClr val="tx2"/>
                </a:solidFill>
                <a:latin typeface="Optane"/>
                <a:ea typeface="SimSun" panose="02010600030101010101" pitchFamily="2" charset="-122"/>
                <a:cs typeface="Times New Roman" panose="02020603050405020304" pitchFamily="18" charset="0"/>
              </a:rPr>
              <a:t>Average amount of informal care vs. percentage of informal carers</a:t>
            </a:r>
          </a:p>
        </p:txBody>
      </p:sp>
      <p:sp>
        <p:nvSpPr>
          <p:cNvPr id="8" name="Rectangle 7"/>
          <p:cNvSpPr/>
          <p:nvPr/>
        </p:nvSpPr>
        <p:spPr>
          <a:xfrm>
            <a:off x="465308" y="6254981"/>
            <a:ext cx="9094156" cy="592470"/>
          </a:xfrm>
          <a:prstGeom prst="rect">
            <a:avLst/>
          </a:prstGeom>
          <a:solidFill>
            <a:schemeClr val="bg1"/>
          </a:solidFill>
        </p:spPr>
        <p:txBody>
          <a:bodyPr wrap="none">
            <a:spAutoFit/>
          </a:bodyPr>
          <a:lstStyle/>
          <a:p>
            <a:pPr>
              <a:lnSpc>
                <a:spcPts val="1292"/>
              </a:lnSpc>
              <a:defRPr/>
            </a:pPr>
            <a:r>
              <a:rPr lang="fr-FR" sz="1050" i="1" dirty="0">
                <a:latin typeface="Optane"/>
                <a:ea typeface="SimSun" panose="02010600030101010101" pitchFamily="2" charset="-122"/>
                <a:cs typeface="Times New Roman" panose="02020603050405020304" pitchFamily="18" charset="0"/>
              </a:rPr>
              <a:t>Notes: </a:t>
            </a:r>
            <a:r>
              <a:rPr lang="fr-FR" sz="1050" dirty="0" err="1">
                <a:latin typeface="Optane"/>
              </a:rPr>
              <a:t>informal</a:t>
            </a:r>
            <a:r>
              <a:rPr lang="fr-FR" sz="1050" dirty="0">
                <a:latin typeface="Optane"/>
              </a:rPr>
              <a:t> care </a:t>
            </a:r>
            <a:r>
              <a:rPr lang="fr-FR" sz="1050" dirty="0" err="1">
                <a:latin typeface="Optane"/>
              </a:rPr>
              <a:t>provided</a:t>
            </a:r>
            <a:r>
              <a:rPr lang="fr-FR" sz="1050" dirty="0">
                <a:latin typeface="Optane"/>
              </a:rPr>
              <a:t> to </a:t>
            </a:r>
            <a:r>
              <a:rPr lang="en-GB" sz="1050" dirty="0">
                <a:latin typeface="Optane"/>
              </a:rPr>
              <a:t>someone outside the household in the population aged 50 and older. </a:t>
            </a:r>
            <a:r>
              <a:rPr lang="fr-FR" sz="1050" i="1" dirty="0">
                <a:latin typeface="Optane"/>
                <a:ea typeface="SimSun" panose="02010600030101010101" pitchFamily="2" charset="-122"/>
                <a:cs typeface="Times New Roman" panose="02020603050405020304" pitchFamily="18" charset="0"/>
              </a:rPr>
              <a:t> </a:t>
            </a:r>
          </a:p>
          <a:p>
            <a:pPr>
              <a:lnSpc>
                <a:spcPts val="1292"/>
              </a:lnSpc>
              <a:defRPr/>
            </a:pPr>
            <a:r>
              <a:rPr lang="fr-FR" sz="1050" i="1" dirty="0">
                <a:latin typeface="Optane"/>
                <a:ea typeface="SimSun" panose="02010600030101010101" pitchFamily="2" charset="-122"/>
                <a:cs typeface="Times New Roman" panose="02020603050405020304" pitchFamily="18" charset="0"/>
              </a:rPr>
              <a:t>Source: SHARE </a:t>
            </a:r>
            <a:r>
              <a:rPr lang="fr-FR" sz="1050" dirty="0">
                <a:latin typeface="Optane"/>
                <a:ea typeface="SimSun" panose="02010600030101010101" pitchFamily="2" charset="-122"/>
                <a:cs typeface="Times New Roman" panose="02020603050405020304" pitchFamily="18" charset="0"/>
              </a:rPr>
              <a:t>data </a:t>
            </a:r>
            <a:r>
              <a:rPr lang="fr-FR" sz="1050" dirty="0" err="1">
                <a:latin typeface="Optane"/>
                <a:ea typeface="SimSun" panose="02010600030101010101" pitchFamily="2" charset="-122"/>
                <a:cs typeface="Times New Roman" panose="02020603050405020304" pitchFamily="18" charset="0"/>
              </a:rPr>
              <a:t>elaborated</a:t>
            </a:r>
            <a:r>
              <a:rPr lang="fr-FR" sz="1050" dirty="0">
                <a:latin typeface="Optane"/>
                <a:ea typeface="SimSun" panose="02010600030101010101" pitchFamily="2" charset="-122"/>
                <a:cs typeface="Times New Roman" panose="02020603050405020304" pitchFamily="18" charset="0"/>
              </a:rPr>
              <a:t> </a:t>
            </a:r>
            <a:r>
              <a:rPr lang="en-GB" sz="1050" dirty="0">
                <a:latin typeface="Optane"/>
              </a:rPr>
              <a:t>by </a:t>
            </a:r>
            <a:r>
              <a:rPr lang="en-GB" sz="1050" dirty="0">
                <a:latin typeface="Optane"/>
                <a:ea typeface="SimSun" panose="02010600030101010101" pitchFamily="2" charset="-122"/>
                <a:cs typeface="Times New Roman" panose="02020603050405020304" pitchFamily="18" charset="0"/>
              </a:rPr>
              <a:t>Rodrigues, R., Huber, M. &amp; </a:t>
            </a:r>
            <a:r>
              <a:rPr lang="en-GB" sz="1050" dirty="0" err="1">
                <a:latin typeface="Optane"/>
                <a:ea typeface="SimSun" panose="02010600030101010101" pitchFamily="2" charset="-122"/>
                <a:cs typeface="Times New Roman" panose="02020603050405020304" pitchFamily="18" charset="0"/>
              </a:rPr>
              <a:t>Lamura</a:t>
            </a:r>
            <a:r>
              <a:rPr lang="en-GB" sz="1050" dirty="0">
                <a:latin typeface="Optane"/>
                <a:ea typeface="SimSun" panose="02010600030101010101" pitchFamily="2" charset="-122"/>
                <a:cs typeface="Times New Roman" panose="02020603050405020304" pitchFamily="18" charset="0"/>
              </a:rPr>
              <a:t>, G. (eds.) (2012). Facts and Figures on Healthy Ageing and Long-term Care. </a:t>
            </a:r>
          </a:p>
          <a:p>
            <a:pPr>
              <a:lnSpc>
                <a:spcPts val="1292"/>
              </a:lnSpc>
              <a:defRPr/>
            </a:pPr>
            <a:r>
              <a:rPr lang="en-GB" sz="1050" dirty="0">
                <a:latin typeface="Optane"/>
                <a:ea typeface="SimSun" panose="02010600030101010101" pitchFamily="2" charset="-122"/>
                <a:cs typeface="Times New Roman" panose="02020603050405020304" pitchFamily="18" charset="0"/>
              </a:rPr>
              <a:t>European Centre for Social Welfare Policy and Research: Vienna.</a:t>
            </a:r>
            <a:endParaRPr lang="en-GB" sz="1200" dirty="0"/>
          </a:p>
        </p:txBody>
      </p:sp>
    </p:spTree>
    <p:extLst>
      <p:ext uri="{BB962C8B-B14F-4D97-AF65-F5344CB8AC3E}">
        <p14:creationId xmlns:p14="http://schemas.microsoft.com/office/powerpoint/2010/main" val="366550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344488" y="0"/>
            <a:ext cx="777686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2800" b="1" dirty="0">
                <a:solidFill>
                  <a:schemeClr val="tx2"/>
                </a:solidFill>
                <a:latin typeface="Optane"/>
                <a:ea typeface="+mj-ea"/>
                <a:cs typeface="+mj-cs"/>
              </a:rPr>
              <a:t>Who provide informal support? Factor influencing the supply of care</a:t>
            </a:r>
          </a:p>
        </p:txBody>
      </p:sp>
      <p:sp>
        <p:nvSpPr>
          <p:cNvPr id="20483" name="TextBox 1"/>
          <p:cNvSpPr txBox="1">
            <a:spLocks noChangeArrowheads="1"/>
          </p:cNvSpPr>
          <p:nvPr/>
        </p:nvSpPr>
        <p:spPr bwMode="auto">
          <a:xfrm>
            <a:off x="200472" y="1063277"/>
            <a:ext cx="9359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000" dirty="0">
                <a:solidFill>
                  <a:schemeClr val="accent2"/>
                </a:solidFill>
                <a:latin typeface="Optane"/>
              </a:rPr>
              <a:t>Relatives and friends provide the first and more relevant form of support. </a:t>
            </a:r>
            <a:r>
              <a:rPr lang="en-GB" sz="2000" dirty="0">
                <a:solidFill>
                  <a:schemeClr val="accent2"/>
                </a:solidFill>
                <a:latin typeface="Optane"/>
              </a:rPr>
              <a:t>Informal (unpaid) care is important in all EU countries, but is more common in some than in others</a:t>
            </a:r>
            <a:r>
              <a:rPr lang="en-GB" altLang="en-US" sz="2000" dirty="0">
                <a:solidFill>
                  <a:schemeClr val="accent2"/>
                </a:solidFill>
                <a:latin typeface="Optane"/>
              </a:rPr>
              <a:t>   </a:t>
            </a:r>
          </a:p>
        </p:txBody>
      </p:sp>
      <p:sp>
        <p:nvSpPr>
          <p:cNvPr id="4" name="Rectangle 3"/>
          <p:cNvSpPr/>
          <p:nvPr/>
        </p:nvSpPr>
        <p:spPr>
          <a:xfrm>
            <a:off x="200472" y="6212457"/>
            <a:ext cx="9505056" cy="523220"/>
          </a:xfrm>
          <a:prstGeom prst="rect">
            <a:avLst/>
          </a:prstGeom>
          <a:solidFill>
            <a:schemeClr val="bg1"/>
          </a:solidFill>
        </p:spPr>
        <p:txBody>
          <a:bodyPr wrap="square">
            <a:spAutoFit/>
          </a:bodyPr>
          <a:lstStyle/>
          <a:p>
            <a:r>
              <a:rPr lang="en-GB" sz="1400" i="1" dirty="0">
                <a:latin typeface="Optane"/>
                <a:ea typeface="SimSun" panose="02010600030101010101" pitchFamily="2" charset="-122"/>
                <a:cs typeface="Times New Roman" panose="02020603050405020304" pitchFamily="18" charset="0"/>
              </a:rPr>
              <a:t>Source:</a:t>
            </a:r>
            <a:r>
              <a:rPr lang="en-GB" sz="1400" dirty="0">
                <a:latin typeface="Optane"/>
                <a:ea typeface="SimSun" panose="02010600030101010101" pitchFamily="2" charset="-122"/>
                <a:cs typeface="Times New Roman" panose="02020603050405020304" pitchFamily="18" charset="0"/>
              </a:rPr>
              <a:t> UN, Department of Economic and Social Affairs, Population Division (2015). </a:t>
            </a:r>
            <a:br>
              <a:rPr lang="en-GB" sz="1400" dirty="0">
                <a:latin typeface="Optane"/>
                <a:ea typeface="SimSun" panose="02010600030101010101" pitchFamily="2" charset="-122"/>
                <a:cs typeface="Times New Roman" panose="02020603050405020304" pitchFamily="18" charset="0"/>
              </a:rPr>
            </a:br>
            <a:r>
              <a:rPr lang="en-GB" sz="1400" dirty="0">
                <a:latin typeface="Optane"/>
                <a:ea typeface="SimSun" panose="02010600030101010101" pitchFamily="2" charset="-122"/>
                <a:cs typeface="Times New Roman" panose="02020603050405020304" pitchFamily="18" charset="0"/>
              </a:rPr>
              <a:t>World Population Prospects: The 2015 Revision</a:t>
            </a:r>
            <a:endParaRPr lang="en-GB" sz="1400" dirty="0"/>
          </a:p>
        </p:txBody>
      </p:sp>
      <p:sp>
        <p:nvSpPr>
          <p:cNvPr id="5" name="Rectangle 4"/>
          <p:cNvSpPr/>
          <p:nvPr/>
        </p:nvSpPr>
        <p:spPr>
          <a:xfrm>
            <a:off x="541628" y="2060848"/>
            <a:ext cx="8299804" cy="461665"/>
          </a:xfrm>
          <a:prstGeom prst="rect">
            <a:avLst/>
          </a:prstGeom>
        </p:spPr>
        <p:txBody>
          <a:bodyPr wrap="square">
            <a:spAutoFit/>
          </a:bodyPr>
          <a:lstStyle/>
          <a:p>
            <a:pPr algn="ctr">
              <a:spcAft>
                <a:spcPts val="1000"/>
              </a:spcAft>
            </a:pPr>
            <a:r>
              <a:rPr lang="en-GB" sz="2400" i="1" dirty="0">
                <a:solidFill>
                  <a:srgbClr val="1F497D"/>
                </a:solidFill>
                <a:latin typeface="Optane"/>
                <a:ea typeface="SimSun" panose="02010600030101010101" pitchFamily="2" charset="-122"/>
                <a:cs typeface="Times New Roman" panose="02020603050405020304" pitchFamily="18" charset="0"/>
              </a:rPr>
              <a:t>Potential Support Ratio in Italy [(𝐴𝑔𝑒 25−69)/(𝐴𝑔𝑒 70+)]</a:t>
            </a:r>
            <a:endParaRPr lang="en-GB" sz="2400" i="1" dirty="0">
              <a:solidFill>
                <a:srgbClr val="1F497D"/>
              </a:solidFill>
              <a:effectLst/>
              <a:latin typeface="Optane"/>
              <a:ea typeface="SimSun" panose="02010600030101010101" pitchFamily="2" charset="-122"/>
              <a:cs typeface="Times New Roman" panose="02020603050405020304" pitchFamily="18" charset="0"/>
            </a:endParaRPr>
          </a:p>
        </p:txBody>
      </p:sp>
      <p:pic>
        <p:nvPicPr>
          <p:cNvPr id="7" name="Picture 6" descr="https://esa.un.org/unpd/wpp/Graphs/2_Probabilistic%20Projections/7_Potential%20Support%20Ratios/Population%20age%2025-69%20per%20person%20age%2070%20and%20over/Italy.png"/>
          <p:cNvPicPr/>
          <p:nvPr/>
        </p:nvPicPr>
        <p:blipFill rotWithShape="1">
          <a:blip r:embed="rId3">
            <a:extLst>
              <a:ext uri="{28A0092B-C50C-407E-A947-70E740481C1C}">
                <a14:useLocalDpi xmlns:a14="http://schemas.microsoft.com/office/drawing/2010/main" val="0"/>
              </a:ext>
            </a:extLst>
          </a:blip>
          <a:srcRect t="10170" r="2670" b="6125"/>
          <a:stretch/>
        </p:blipFill>
        <p:spPr bwMode="auto">
          <a:xfrm>
            <a:off x="541628" y="2494517"/>
            <a:ext cx="9018744" cy="3681188"/>
          </a:xfrm>
          <a:prstGeom prst="rect">
            <a:avLst/>
          </a:prstGeom>
          <a:noFill/>
          <a:extLst/>
        </p:spPr>
      </p:pic>
    </p:spTree>
    <p:extLst>
      <p:ext uri="{BB962C8B-B14F-4D97-AF65-F5344CB8AC3E}">
        <p14:creationId xmlns:p14="http://schemas.microsoft.com/office/powerpoint/2010/main" val="76740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25" y="1268700"/>
            <a:ext cx="9200197" cy="3462486"/>
          </a:xfrm>
          <a:prstGeom prst="rect">
            <a:avLst/>
          </a:prstGeom>
        </p:spPr>
        <p:txBody>
          <a:bodyPr wrap="square">
            <a:spAutoFit/>
          </a:bodyPr>
          <a:lstStyle/>
          <a:p>
            <a:pPr marL="342900" indent="-342900" algn="just">
              <a:lnSpc>
                <a:spcPct val="150000"/>
              </a:lnSpc>
              <a:buClr>
                <a:schemeClr val="tx2"/>
              </a:buClr>
              <a:buSzPct val="103000"/>
              <a:buFont typeface="Wingdings" panose="05000000000000000000" pitchFamily="2" charset="2"/>
              <a:buChar char="ü"/>
            </a:pPr>
            <a:r>
              <a:rPr lang="it-IT" sz="2000" dirty="0">
                <a:solidFill>
                  <a:srgbClr val="FF0000"/>
                </a:solidFill>
                <a:latin typeface="Optane" pitchFamily="2" charset="0"/>
                <a:ea typeface="Verdana" pitchFamily="34" charset="0"/>
                <a:cs typeface="Verdana" pitchFamily="34" charset="0"/>
              </a:rPr>
              <a:t>Part I</a:t>
            </a:r>
          </a:p>
          <a:p>
            <a:pPr marL="800100" lvl="1" indent="-342900" algn="just">
              <a:lnSpc>
                <a:spcPct val="150000"/>
              </a:lnSpc>
              <a:buClr>
                <a:schemeClr val="tx2"/>
              </a:buClr>
              <a:buSzPct val="103000"/>
              <a:buFont typeface="Wingdings" panose="05000000000000000000" pitchFamily="2" charset="2"/>
              <a:buChar char="ü"/>
            </a:pPr>
            <a:r>
              <a:rPr lang="it-IT" dirty="0">
                <a:solidFill>
                  <a:schemeClr val="tx1">
                    <a:lumMod val="75000"/>
                    <a:lumOff val="25000"/>
                  </a:schemeClr>
                </a:solidFill>
                <a:latin typeface="Optane" pitchFamily="2" charset="0"/>
                <a:ea typeface="Verdana" pitchFamily="34" charset="0"/>
                <a:cs typeface="Verdana" pitchFamily="34" charset="0"/>
              </a:rPr>
              <a:t>The socio-demographic transition process in the EU countries...</a:t>
            </a:r>
          </a:p>
          <a:p>
            <a:pPr marL="800100" lvl="1" indent="-342900" algn="just">
              <a:lnSpc>
                <a:spcPct val="150000"/>
              </a:lnSpc>
              <a:buClr>
                <a:schemeClr val="tx2"/>
              </a:buClr>
              <a:buSzPct val="103000"/>
              <a:buFont typeface="Wingdings" panose="05000000000000000000" pitchFamily="2" charset="2"/>
              <a:buChar char="ü"/>
            </a:pPr>
            <a:r>
              <a:rPr lang="en-GB" dirty="0">
                <a:solidFill>
                  <a:schemeClr val="tx1">
                    <a:lumMod val="75000"/>
                    <a:lumOff val="25000"/>
                  </a:schemeClr>
                </a:solidFill>
                <a:latin typeface="Optane" pitchFamily="2" charset="0"/>
                <a:ea typeface="Verdana" pitchFamily="34" charset="0"/>
                <a:cs typeface="Verdana" pitchFamily="34" charset="0"/>
              </a:rPr>
              <a:t>Impact of Population Ageing on the Economy</a:t>
            </a:r>
          </a:p>
          <a:p>
            <a:pPr marL="342900" indent="-342900" algn="just">
              <a:lnSpc>
                <a:spcPct val="150000"/>
              </a:lnSpc>
              <a:buClr>
                <a:schemeClr val="tx2"/>
              </a:buClr>
              <a:buSzPct val="103000"/>
              <a:buFont typeface="Wingdings" panose="05000000000000000000" pitchFamily="2" charset="2"/>
              <a:buChar char="ü"/>
            </a:pPr>
            <a:r>
              <a:rPr lang="en-GB" dirty="0">
                <a:solidFill>
                  <a:srgbClr val="FF0000"/>
                </a:solidFill>
                <a:latin typeface="Optane" pitchFamily="2" charset="0"/>
                <a:ea typeface="Verdana" pitchFamily="34" charset="0"/>
                <a:cs typeface="Verdana" pitchFamily="34" charset="0"/>
              </a:rPr>
              <a:t>Part II</a:t>
            </a:r>
          </a:p>
          <a:p>
            <a:pPr marL="800100" lvl="1" indent="-342900" algn="just">
              <a:lnSpc>
                <a:spcPct val="150000"/>
              </a:lnSpc>
              <a:buClr>
                <a:schemeClr val="tx2"/>
              </a:buClr>
              <a:buSzPct val="103000"/>
              <a:buFont typeface="Wingdings" panose="05000000000000000000" pitchFamily="2" charset="2"/>
              <a:buChar char="ü"/>
            </a:pPr>
            <a:r>
              <a:rPr lang="en-GB" dirty="0">
                <a:solidFill>
                  <a:schemeClr val="tx1">
                    <a:lumMod val="75000"/>
                    <a:lumOff val="25000"/>
                  </a:schemeClr>
                </a:solidFill>
                <a:latin typeface="Optane" pitchFamily="2" charset="0"/>
                <a:ea typeface="Verdana" pitchFamily="34" charset="0"/>
                <a:cs typeface="Verdana" pitchFamily="34" charset="0"/>
              </a:rPr>
              <a:t>Impact of Population Ageing on the sustainability and adequacy of:</a:t>
            </a:r>
          </a:p>
          <a:p>
            <a:pPr marL="1257300" lvl="2" indent="-342900" algn="just">
              <a:lnSpc>
                <a:spcPct val="150000"/>
              </a:lnSpc>
              <a:buClr>
                <a:schemeClr val="tx2"/>
              </a:buClr>
              <a:buSzPct val="103000"/>
              <a:buFont typeface="Wingdings" panose="05000000000000000000" pitchFamily="2" charset="2"/>
              <a:buChar char="ü"/>
            </a:pPr>
            <a:r>
              <a:rPr lang="en-GB" dirty="0">
                <a:solidFill>
                  <a:schemeClr val="tx1">
                    <a:lumMod val="75000"/>
                    <a:lumOff val="25000"/>
                  </a:schemeClr>
                </a:solidFill>
                <a:latin typeface="Optane" pitchFamily="2" charset="0"/>
                <a:ea typeface="Verdana" pitchFamily="34" charset="0"/>
                <a:cs typeface="Verdana" pitchFamily="34" charset="0"/>
              </a:rPr>
              <a:t>Pension, </a:t>
            </a:r>
          </a:p>
          <a:p>
            <a:pPr marL="1257300" lvl="2" indent="-342900" algn="just">
              <a:lnSpc>
                <a:spcPct val="150000"/>
              </a:lnSpc>
              <a:buClr>
                <a:schemeClr val="tx2"/>
              </a:buClr>
              <a:buSzPct val="103000"/>
              <a:buFont typeface="Wingdings" panose="05000000000000000000" pitchFamily="2" charset="2"/>
              <a:buChar char="ü"/>
            </a:pPr>
            <a:r>
              <a:rPr lang="en-GB" dirty="0">
                <a:solidFill>
                  <a:schemeClr val="tx1">
                    <a:lumMod val="75000"/>
                    <a:lumOff val="25000"/>
                  </a:schemeClr>
                </a:solidFill>
                <a:latin typeface="Optane" pitchFamily="2" charset="0"/>
                <a:ea typeface="Verdana" pitchFamily="34" charset="0"/>
                <a:cs typeface="Verdana" pitchFamily="34" charset="0"/>
              </a:rPr>
              <a:t>Health and </a:t>
            </a:r>
          </a:p>
          <a:p>
            <a:pPr marL="1257300" lvl="2" indent="-342900" algn="just">
              <a:lnSpc>
                <a:spcPct val="150000"/>
              </a:lnSpc>
              <a:buClr>
                <a:schemeClr val="tx2"/>
              </a:buClr>
              <a:buSzPct val="103000"/>
              <a:buFont typeface="Wingdings" panose="05000000000000000000" pitchFamily="2" charset="2"/>
              <a:buChar char="ü"/>
            </a:pPr>
            <a:r>
              <a:rPr lang="en-GB" dirty="0">
                <a:solidFill>
                  <a:schemeClr val="tx1">
                    <a:lumMod val="75000"/>
                    <a:lumOff val="25000"/>
                  </a:schemeClr>
                </a:solidFill>
                <a:latin typeface="Optane" pitchFamily="2" charset="0"/>
                <a:ea typeface="Verdana" pitchFamily="34" charset="0"/>
                <a:cs typeface="Verdana" pitchFamily="34" charset="0"/>
              </a:rPr>
              <a:t>Long-Term Care systems</a:t>
            </a:r>
            <a:endParaRPr lang="it-IT"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solidFill>
                  <a:schemeClr val="tx2"/>
                </a:solidFill>
              </a:rPr>
              <a:t>INDEX: </a:t>
            </a:r>
            <a:r>
              <a:rPr lang="it-IT" dirty="0">
                <a:solidFill>
                  <a:schemeClr val="tx2"/>
                </a:solidFill>
                <a:ea typeface="Verdana" pitchFamily="34" charset="0"/>
                <a:cs typeface="Verdana" pitchFamily="34" charset="0"/>
              </a:rPr>
              <a:t>A two-part lecture</a:t>
            </a:r>
          </a:p>
        </p:txBody>
      </p:sp>
    </p:spTree>
    <p:extLst>
      <p:ext uri="{BB962C8B-B14F-4D97-AF65-F5344CB8AC3E}">
        <p14:creationId xmlns:p14="http://schemas.microsoft.com/office/powerpoint/2010/main" val="176019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591319" y="-80769"/>
            <a:ext cx="7178644" cy="59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it-IT" sz="3200" b="1" dirty="0">
                <a:solidFill>
                  <a:schemeClr val="tx2"/>
                </a:solidFill>
                <a:latin typeface="Optane"/>
              </a:rPr>
              <a:t>Who provide support at old-age? </a:t>
            </a:r>
            <a:br>
              <a:rPr lang="en-GB" altLang="it-IT" sz="3200" b="1" dirty="0">
                <a:solidFill>
                  <a:schemeClr val="tx2"/>
                </a:solidFill>
                <a:latin typeface="Optane"/>
              </a:rPr>
            </a:br>
            <a:r>
              <a:rPr lang="en-GB" altLang="it-IT" sz="3200" b="1" dirty="0">
                <a:solidFill>
                  <a:schemeClr val="tx2"/>
                </a:solidFill>
                <a:latin typeface="Optane"/>
              </a:rPr>
              <a:t>The role of migrant workers</a:t>
            </a:r>
          </a:p>
        </p:txBody>
      </p:sp>
      <p:sp>
        <p:nvSpPr>
          <p:cNvPr id="4" name="Rectangle 3"/>
          <p:cNvSpPr/>
          <p:nvPr/>
        </p:nvSpPr>
        <p:spPr>
          <a:xfrm>
            <a:off x="422368" y="6465746"/>
            <a:ext cx="5834448" cy="515526"/>
          </a:xfrm>
          <a:prstGeom prst="rect">
            <a:avLst/>
          </a:prstGeom>
          <a:solidFill>
            <a:schemeClr val="bg1"/>
          </a:solidFill>
        </p:spPr>
        <p:txBody>
          <a:bodyPr wrap="square">
            <a:spAutoFit/>
          </a:bodyPr>
          <a:lstStyle/>
          <a:p>
            <a:pPr>
              <a:lnSpc>
                <a:spcPts val="1100"/>
              </a:lnSpc>
            </a:pPr>
            <a:r>
              <a:rPr lang="en-GB" sz="1400" i="1" dirty="0">
                <a:latin typeface="Optane"/>
                <a:ea typeface="SimSun" panose="02010600030101010101" pitchFamily="2" charset="-122"/>
                <a:cs typeface="Times New Roman" panose="02020603050405020304" pitchFamily="18" charset="0"/>
              </a:rPr>
              <a:t>Source: </a:t>
            </a:r>
            <a:r>
              <a:rPr lang="en-GB" sz="1400" dirty="0">
                <a:latin typeface="Optane"/>
                <a:ea typeface="SimSun" panose="02010600030101010101" pitchFamily="2" charset="-122"/>
                <a:cs typeface="Times New Roman" panose="02020603050405020304" pitchFamily="18" charset="0"/>
              </a:rPr>
              <a:t>Rodrigues, R., Huber, M. &amp; </a:t>
            </a:r>
            <a:r>
              <a:rPr lang="en-GB" sz="1400" dirty="0" err="1">
                <a:latin typeface="Optane"/>
                <a:ea typeface="SimSun" panose="02010600030101010101" pitchFamily="2" charset="-122"/>
                <a:cs typeface="Times New Roman" panose="02020603050405020304" pitchFamily="18" charset="0"/>
              </a:rPr>
              <a:t>Lamura</a:t>
            </a:r>
            <a:r>
              <a:rPr lang="en-GB" sz="1400" dirty="0">
                <a:latin typeface="Optane"/>
                <a:ea typeface="SimSun" panose="02010600030101010101" pitchFamily="2" charset="-122"/>
                <a:cs typeface="Times New Roman" panose="02020603050405020304" pitchFamily="18" charset="0"/>
              </a:rPr>
              <a:t>, G. (eds.) (2012). Facts and Figures on Healthy Ageing and Long-term Care. European Centre for Social Welfare Policy and Research: Vienna.</a:t>
            </a:r>
            <a:endParaRPr lang="en-GB" sz="1400" dirty="0"/>
          </a:p>
        </p:txBody>
      </p:sp>
      <p:pic>
        <p:nvPicPr>
          <p:cNvPr id="5" name="Picture 4"/>
          <p:cNvPicPr>
            <a:picLocks noChangeAspect="1"/>
          </p:cNvPicPr>
          <p:nvPr/>
        </p:nvPicPr>
        <p:blipFill rotWithShape="1">
          <a:blip r:embed="rId3"/>
          <a:srcRect l="1" r="1391"/>
          <a:stretch/>
        </p:blipFill>
        <p:spPr>
          <a:xfrm>
            <a:off x="483388" y="2780928"/>
            <a:ext cx="5693749" cy="3600400"/>
          </a:xfrm>
          <a:prstGeom prst="rect">
            <a:avLst/>
          </a:prstGeom>
        </p:spPr>
      </p:pic>
      <p:sp>
        <p:nvSpPr>
          <p:cNvPr id="2" name="Rectangle 1"/>
          <p:cNvSpPr/>
          <p:nvPr/>
        </p:nvSpPr>
        <p:spPr>
          <a:xfrm>
            <a:off x="562394" y="1058613"/>
            <a:ext cx="8567070" cy="977191"/>
          </a:xfrm>
          <a:prstGeom prst="rect">
            <a:avLst/>
          </a:prstGeom>
        </p:spPr>
        <p:txBody>
          <a:bodyPr wrap="square">
            <a:spAutoFit/>
          </a:bodyPr>
          <a:lstStyle/>
          <a:p>
            <a:pPr algn="ctr">
              <a:lnSpc>
                <a:spcPts val="2300"/>
              </a:lnSpc>
            </a:pPr>
            <a:r>
              <a:rPr lang="en-GB" altLang="en-US" dirty="0">
                <a:solidFill>
                  <a:schemeClr val="accent2"/>
                </a:solidFill>
                <a:latin typeface="Optane"/>
              </a:rPr>
              <a:t>The future sustainability of a model based on the provision of informal LTC support faces the question: will future cohort of people in needs of LTC be as likely to have a spouse or children that provide care for them?</a:t>
            </a: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817" y="3279370"/>
            <a:ext cx="3241633" cy="3606014"/>
          </a:xfrm>
          <a:prstGeom prst="rect">
            <a:avLst/>
          </a:prstGeom>
        </p:spPr>
      </p:pic>
      <p:sp>
        <p:nvSpPr>
          <p:cNvPr id="3" name="Rectangle 2"/>
          <p:cNvSpPr/>
          <p:nvPr/>
        </p:nvSpPr>
        <p:spPr>
          <a:xfrm>
            <a:off x="422369" y="2223364"/>
            <a:ext cx="5611933" cy="707886"/>
          </a:xfrm>
          <a:prstGeom prst="rect">
            <a:avLst/>
          </a:prstGeom>
        </p:spPr>
        <p:txBody>
          <a:bodyPr wrap="square">
            <a:spAutoFit/>
          </a:bodyPr>
          <a:lstStyle/>
          <a:p>
            <a:r>
              <a:rPr lang="en-GB" sz="2000" dirty="0">
                <a:solidFill>
                  <a:srgbClr val="1F497D"/>
                </a:solidFill>
                <a:latin typeface="Optane"/>
                <a:ea typeface="SimSun" panose="02010600030101010101" pitchFamily="2" charset="-122"/>
                <a:cs typeface="Times New Roman" panose="02020603050405020304" pitchFamily="18" charset="0"/>
              </a:rPr>
              <a:t>Main countries of origin and destination of migrant care workers in Europe</a:t>
            </a:r>
          </a:p>
        </p:txBody>
      </p:sp>
      <p:sp>
        <p:nvSpPr>
          <p:cNvPr id="7" name="Rectangle 6"/>
          <p:cNvSpPr/>
          <p:nvPr/>
        </p:nvSpPr>
        <p:spPr>
          <a:xfrm>
            <a:off x="6398381" y="2244018"/>
            <a:ext cx="3131488" cy="995272"/>
          </a:xfrm>
          <a:prstGeom prst="rect">
            <a:avLst/>
          </a:prstGeom>
        </p:spPr>
        <p:txBody>
          <a:bodyPr wrap="square">
            <a:spAutoFit/>
          </a:bodyPr>
          <a:lstStyle/>
          <a:p>
            <a:pPr algn="ctr">
              <a:lnSpc>
                <a:spcPts val="1400"/>
              </a:lnSpc>
            </a:pPr>
            <a:r>
              <a:rPr lang="en-GB" dirty="0">
                <a:solidFill>
                  <a:srgbClr val="1F497D"/>
                </a:solidFill>
                <a:latin typeface="Optane"/>
                <a:ea typeface="SimSun" panose="02010600030101010101" pitchFamily="2" charset="-122"/>
                <a:cs typeface="Times New Roman" panose="02020603050405020304" pitchFamily="18" charset="0"/>
              </a:rPr>
              <a:t>Share of foreign-born workers in community services vs. those privately employed by households in selected EU countries</a:t>
            </a:r>
          </a:p>
        </p:txBody>
      </p:sp>
      <p:pic>
        <p:nvPicPr>
          <p:cNvPr id="9" name="Picture 8" descr="Image result for older population eur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4600" y="776111"/>
            <a:ext cx="2678387" cy="151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73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344488" y="305934"/>
            <a:ext cx="777686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2800" b="1" dirty="0">
                <a:solidFill>
                  <a:srgbClr val="1F497D"/>
                </a:solidFill>
                <a:latin typeface="Optane"/>
              </a:rPr>
              <a:t>The socio-economic gradient with health</a:t>
            </a:r>
          </a:p>
        </p:txBody>
      </p:sp>
      <p:sp>
        <p:nvSpPr>
          <p:cNvPr id="4" name="Rectangle 3"/>
          <p:cNvSpPr/>
          <p:nvPr/>
        </p:nvSpPr>
        <p:spPr>
          <a:xfrm>
            <a:off x="109934" y="5627708"/>
            <a:ext cx="9813905" cy="451406"/>
          </a:xfrm>
          <a:prstGeom prst="rect">
            <a:avLst/>
          </a:prstGeom>
        </p:spPr>
        <p:txBody>
          <a:bodyPr wrap="none">
            <a:spAutoFit/>
          </a:bodyPr>
          <a:lstStyle/>
          <a:p>
            <a:pPr eaLnBrk="1" hangingPunct="1">
              <a:lnSpc>
                <a:spcPts val="1400"/>
              </a:lnSpc>
              <a:defRPr/>
            </a:pPr>
            <a:r>
              <a:rPr lang="fr-FR" sz="1200" i="1" dirty="0">
                <a:latin typeface="Optane"/>
                <a:ea typeface="SimSun" panose="02010600030101010101" pitchFamily="2" charset="-122"/>
                <a:cs typeface="Times New Roman" panose="02020603050405020304" pitchFamily="18" charset="0"/>
              </a:rPr>
              <a:t>Source: </a:t>
            </a:r>
            <a:r>
              <a:rPr lang="en-GB" sz="1200" dirty="0" err="1">
                <a:latin typeface="Optane"/>
              </a:rPr>
              <a:t>Morciano</a:t>
            </a:r>
            <a:r>
              <a:rPr lang="en-GB" sz="1200" dirty="0">
                <a:latin typeface="Optane"/>
              </a:rPr>
              <a:t> M., Hancock R. and </a:t>
            </a:r>
            <a:r>
              <a:rPr lang="en-GB" sz="1200" dirty="0" err="1">
                <a:latin typeface="Optane"/>
              </a:rPr>
              <a:t>Pudney</a:t>
            </a:r>
            <a:r>
              <a:rPr lang="en-GB" sz="1200" dirty="0">
                <a:latin typeface="Optane"/>
              </a:rPr>
              <a:t> S., (2016) ‘Birth-cohort trends in older-age functional disability and their relationship with </a:t>
            </a:r>
          </a:p>
          <a:p>
            <a:pPr eaLnBrk="1" hangingPunct="1">
              <a:lnSpc>
                <a:spcPts val="1400"/>
              </a:lnSpc>
              <a:defRPr/>
            </a:pPr>
            <a:r>
              <a:rPr lang="en-GB" sz="1200" dirty="0">
                <a:latin typeface="Optane"/>
              </a:rPr>
              <a:t>socio-economic status: Evidence from a pooling of repeated cross-sectional population-based studies for the UK’. </a:t>
            </a:r>
            <a:r>
              <a:rPr lang="en-GB" sz="1200" i="1" dirty="0">
                <a:latin typeface="Optane"/>
              </a:rPr>
              <a:t>Social Science &amp; Medicine</a:t>
            </a:r>
            <a:r>
              <a:rPr lang="en-GB" sz="1200" dirty="0">
                <a:latin typeface="Optane"/>
              </a:rPr>
              <a:t>. </a:t>
            </a:r>
            <a:endParaRPr lang="en-GB" sz="12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92560" y="1553210"/>
            <a:ext cx="7416824" cy="4108038"/>
          </a:xfrm>
          <a:prstGeom prst="rect">
            <a:avLst/>
          </a:prstGeom>
          <a:noFill/>
          <a:ln>
            <a:noFill/>
          </a:ln>
        </p:spPr>
      </p:pic>
      <p:sp>
        <p:nvSpPr>
          <p:cNvPr id="2" name="Rectangle 1"/>
          <p:cNvSpPr/>
          <p:nvPr/>
        </p:nvSpPr>
        <p:spPr>
          <a:xfrm>
            <a:off x="488504" y="1052736"/>
            <a:ext cx="8640960" cy="369332"/>
          </a:xfrm>
          <a:prstGeom prst="rect">
            <a:avLst/>
          </a:prstGeom>
        </p:spPr>
        <p:txBody>
          <a:bodyPr wrap="square">
            <a:spAutoFit/>
          </a:bodyPr>
          <a:lstStyle/>
          <a:p>
            <a:pPr algn="ctr">
              <a:spcAft>
                <a:spcPts val="1000"/>
              </a:spcAft>
            </a:pPr>
            <a:r>
              <a:rPr lang="it-IT" i="1" dirty="0">
                <a:solidFill>
                  <a:srgbClr val="1F497D"/>
                </a:solidFill>
                <a:latin typeface="Optane"/>
                <a:ea typeface="SimSun" panose="02010600030101010101" pitchFamily="2" charset="-122"/>
                <a:cs typeface="Times New Roman" panose="02020603050405020304" pitchFamily="18" charset="0"/>
              </a:rPr>
              <a:t>Birth-cohort trends in older-age functional disability and their relationship with socio-economic status in the United Kingdom</a:t>
            </a:r>
            <a:endParaRPr lang="en-GB" sz="1100" i="1" dirty="0">
              <a:solidFill>
                <a:srgbClr val="1F497D"/>
              </a:solidFill>
              <a:effectLst/>
              <a:latin typeface="Optane"/>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8758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71736" y="-4969"/>
            <a:ext cx="777686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3323" b="1" dirty="0">
                <a:solidFill>
                  <a:srgbClr val="1F497D"/>
                </a:solidFill>
                <a:latin typeface="Optane"/>
              </a:rPr>
              <a:t>At-risk-of-poverty by age groups </a:t>
            </a:r>
            <a:r>
              <a:rPr lang="en-GB" altLang="it-IT" sz="2800" b="1" dirty="0">
                <a:solidFill>
                  <a:srgbClr val="1F497D"/>
                </a:solidFill>
                <a:latin typeface="Optane"/>
              </a:rPr>
              <a:t>(compared to the total population)</a:t>
            </a:r>
            <a:endParaRPr lang="en-GB" altLang="it-IT" sz="3323" b="1" dirty="0">
              <a:solidFill>
                <a:srgbClr val="1F497D"/>
              </a:solidFill>
              <a:latin typeface="Optane"/>
            </a:endParaRPr>
          </a:p>
        </p:txBody>
      </p:sp>
      <p:sp>
        <p:nvSpPr>
          <p:cNvPr id="4" name="Rectangle 3"/>
          <p:cNvSpPr/>
          <p:nvPr/>
        </p:nvSpPr>
        <p:spPr>
          <a:xfrm>
            <a:off x="272480" y="6432242"/>
            <a:ext cx="9319282" cy="425758"/>
          </a:xfrm>
          <a:prstGeom prst="rect">
            <a:avLst/>
          </a:prstGeom>
          <a:solidFill>
            <a:schemeClr val="bg1"/>
          </a:solidFill>
        </p:spPr>
        <p:txBody>
          <a:bodyPr wrap="none">
            <a:spAutoFit/>
          </a:bodyPr>
          <a:lstStyle/>
          <a:p>
            <a:pPr>
              <a:lnSpc>
                <a:spcPts val="1292"/>
              </a:lnSpc>
              <a:defRPr/>
            </a:pPr>
            <a:r>
              <a:rPr lang="fr-FR" sz="1200" i="1" dirty="0">
                <a:latin typeface="Optane"/>
                <a:ea typeface="SimSun" panose="02010600030101010101" pitchFamily="2" charset="-122"/>
                <a:cs typeface="Times New Roman" panose="02020603050405020304" pitchFamily="18" charset="0"/>
              </a:rPr>
              <a:t>Source: EU-SILC 2009 </a:t>
            </a:r>
            <a:r>
              <a:rPr lang="fr-FR" sz="1200" dirty="0">
                <a:latin typeface="Optane"/>
                <a:ea typeface="SimSun" panose="02010600030101010101" pitchFamily="2" charset="-122"/>
                <a:cs typeface="Times New Roman" panose="02020603050405020304" pitchFamily="18" charset="0"/>
              </a:rPr>
              <a:t>data </a:t>
            </a:r>
            <a:r>
              <a:rPr lang="fr-FR" sz="1200" dirty="0" err="1">
                <a:latin typeface="Optane"/>
                <a:ea typeface="SimSun" panose="02010600030101010101" pitchFamily="2" charset="-122"/>
                <a:cs typeface="Times New Roman" panose="02020603050405020304" pitchFamily="18" charset="0"/>
              </a:rPr>
              <a:t>elaborated</a:t>
            </a:r>
            <a:r>
              <a:rPr lang="fr-FR" sz="1200" dirty="0">
                <a:latin typeface="Optane"/>
                <a:ea typeface="SimSun" panose="02010600030101010101" pitchFamily="2" charset="-122"/>
                <a:cs typeface="Times New Roman" panose="02020603050405020304" pitchFamily="18" charset="0"/>
              </a:rPr>
              <a:t> </a:t>
            </a:r>
            <a:r>
              <a:rPr lang="en-GB" sz="1200" dirty="0">
                <a:latin typeface="Optane"/>
              </a:rPr>
              <a:t>by </a:t>
            </a:r>
            <a:r>
              <a:rPr lang="en-GB" sz="1200" dirty="0">
                <a:latin typeface="Optane"/>
                <a:ea typeface="SimSun" panose="02010600030101010101" pitchFamily="2" charset="-122"/>
                <a:cs typeface="Times New Roman" panose="02020603050405020304" pitchFamily="18" charset="0"/>
              </a:rPr>
              <a:t>Rodrigues, R., Huber, M. &amp; </a:t>
            </a:r>
            <a:r>
              <a:rPr lang="en-GB" sz="1200" dirty="0" err="1">
                <a:latin typeface="Optane"/>
                <a:ea typeface="SimSun" panose="02010600030101010101" pitchFamily="2" charset="-122"/>
                <a:cs typeface="Times New Roman" panose="02020603050405020304" pitchFamily="18" charset="0"/>
              </a:rPr>
              <a:t>Lamura</a:t>
            </a:r>
            <a:r>
              <a:rPr lang="en-GB" sz="1200" dirty="0">
                <a:latin typeface="Optane"/>
                <a:ea typeface="SimSun" panose="02010600030101010101" pitchFamily="2" charset="-122"/>
                <a:cs typeface="Times New Roman" panose="02020603050405020304" pitchFamily="18" charset="0"/>
              </a:rPr>
              <a:t>, G. (eds.) (2012). Facts and Figures on Healthy Ageing </a:t>
            </a:r>
            <a:br>
              <a:rPr lang="en-GB" sz="1200" dirty="0">
                <a:latin typeface="Optane"/>
                <a:ea typeface="SimSun" panose="02010600030101010101" pitchFamily="2" charset="-122"/>
                <a:cs typeface="Times New Roman" panose="02020603050405020304" pitchFamily="18" charset="0"/>
              </a:rPr>
            </a:br>
            <a:r>
              <a:rPr lang="en-GB" sz="1200" dirty="0">
                <a:latin typeface="Optane"/>
                <a:ea typeface="SimSun" panose="02010600030101010101" pitchFamily="2" charset="-122"/>
                <a:cs typeface="Times New Roman" panose="02020603050405020304" pitchFamily="18" charset="0"/>
              </a:rPr>
              <a:t>and Long-term Care. European Centre for Social Welfare Policy and Research: Vienna. </a:t>
            </a:r>
            <a:r>
              <a:rPr lang="en-GB" sz="1200" dirty="0">
                <a:latin typeface="Optane"/>
              </a:rPr>
              <a:t> </a:t>
            </a:r>
            <a:endParaRPr lang="en-GB" sz="1200" dirty="0"/>
          </a:p>
        </p:txBody>
      </p:sp>
      <p:pic>
        <p:nvPicPr>
          <p:cNvPr id="3" name="Picture 2"/>
          <p:cNvPicPr>
            <a:picLocks noChangeAspect="1"/>
          </p:cNvPicPr>
          <p:nvPr/>
        </p:nvPicPr>
        <p:blipFill>
          <a:blip r:embed="rId3"/>
          <a:stretch>
            <a:fillRect/>
          </a:stretch>
        </p:blipFill>
        <p:spPr>
          <a:xfrm>
            <a:off x="290533" y="1067249"/>
            <a:ext cx="9280496" cy="5364993"/>
          </a:xfrm>
          <a:prstGeom prst="rect">
            <a:avLst/>
          </a:prstGeom>
        </p:spPr>
      </p:pic>
    </p:spTree>
    <p:extLst>
      <p:ext uri="{BB962C8B-B14F-4D97-AF65-F5344CB8AC3E}">
        <p14:creationId xmlns:p14="http://schemas.microsoft.com/office/powerpoint/2010/main" val="3806905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72480" y="0"/>
            <a:ext cx="7920880" cy="11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2800" b="1" dirty="0">
                <a:solidFill>
                  <a:srgbClr val="1F497D"/>
                </a:solidFill>
                <a:latin typeface="Optane"/>
              </a:rPr>
              <a:t>Material deprivation rate and at-risk-of-poverty rate of 65+ pop</a:t>
            </a:r>
          </a:p>
        </p:txBody>
      </p:sp>
      <p:sp>
        <p:nvSpPr>
          <p:cNvPr id="4" name="Rectangle 3"/>
          <p:cNvSpPr/>
          <p:nvPr/>
        </p:nvSpPr>
        <p:spPr>
          <a:xfrm>
            <a:off x="56456" y="6386192"/>
            <a:ext cx="9620198" cy="425758"/>
          </a:xfrm>
          <a:prstGeom prst="rect">
            <a:avLst/>
          </a:prstGeom>
          <a:solidFill>
            <a:schemeClr val="bg1"/>
          </a:solidFill>
        </p:spPr>
        <p:txBody>
          <a:bodyPr wrap="none">
            <a:spAutoFit/>
          </a:bodyPr>
          <a:lstStyle/>
          <a:p>
            <a:pPr>
              <a:lnSpc>
                <a:spcPts val="1292"/>
              </a:lnSpc>
              <a:defRPr/>
            </a:pPr>
            <a:r>
              <a:rPr lang="fr-FR" sz="1200" i="1" dirty="0">
                <a:latin typeface="Optane"/>
                <a:ea typeface="SimSun" panose="02010600030101010101" pitchFamily="2" charset="-122"/>
                <a:cs typeface="Times New Roman" panose="02020603050405020304" pitchFamily="18" charset="0"/>
              </a:rPr>
              <a:t>Source: EU-SILC 2009 data </a:t>
            </a:r>
            <a:r>
              <a:rPr lang="fr-FR" sz="1200" i="1" dirty="0" err="1">
                <a:latin typeface="Optane"/>
                <a:ea typeface="SimSun" panose="02010600030101010101" pitchFamily="2" charset="-122"/>
                <a:cs typeface="Times New Roman" panose="02020603050405020304" pitchFamily="18" charset="0"/>
              </a:rPr>
              <a:t>elaborated</a:t>
            </a:r>
            <a:r>
              <a:rPr lang="fr-FR" sz="1200" i="1" dirty="0">
                <a:latin typeface="Optane"/>
                <a:ea typeface="SimSun" panose="02010600030101010101" pitchFamily="2" charset="-122"/>
                <a:cs typeface="Times New Roman" panose="02020603050405020304" pitchFamily="18" charset="0"/>
              </a:rPr>
              <a:t> </a:t>
            </a:r>
            <a:r>
              <a:rPr lang="en-GB" sz="1200" i="1" dirty="0">
                <a:latin typeface="Optane"/>
                <a:ea typeface="SimSun" panose="02010600030101010101" pitchFamily="2" charset="-122"/>
                <a:cs typeface="Times New Roman" panose="02020603050405020304" pitchFamily="18" charset="0"/>
              </a:rPr>
              <a:t>by Rodrigues, R., Huber, M. &amp; </a:t>
            </a:r>
            <a:r>
              <a:rPr lang="en-GB" sz="1200" i="1" dirty="0" err="1">
                <a:latin typeface="Optane"/>
                <a:ea typeface="SimSun" panose="02010600030101010101" pitchFamily="2" charset="-122"/>
                <a:cs typeface="Times New Roman" panose="02020603050405020304" pitchFamily="18" charset="0"/>
              </a:rPr>
              <a:t>Lamura</a:t>
            </a:r>
            <a:r>
              <a:rPr lang="en-GB" sz="1200" i="1" dirty="0">
                <a:latin typeface="Optane"/>
                <a:ea typeface="SimSun" panose="02010600030101010101" pitchFamily="2" charset="-122"/>
                <a:cs typeface="Times New Roman" panose="02020603050405020304" pitchFamily="18" charset="0"/>
              </a:rPr>
              <a:t>, G. (eds.) (2012). Facts and Figures on Healthy Ageing and </a:t>
            </a:r>
            <a:br>
              <a:rPr lang="en-GB" sz="1200" i="1" dirty="0">
                <a:latin typeface="Optane"/>
                <a:ea typeface="SimSun" panose="02010600030101010101" pitchFamily="2" charset="-122"/>
                <a:cs typeface="Times New Roman" panose="02020603050405020304" pitchFamily="18" charset="0"/>
              </a:rPr>
            </a:br>
            <a:r>
              <a:rPr lang="en-GB" sz="1200" i="1" dirty="0">
                <a:latin typeface="Optane"/>
                <a:ea typeface="SimSun" panose="02010600030101010101" pitchFamily="2" charset="-122"/>
                <a:cs typeface="Times New Roman" panose="02020603050405020304" pitchFamily="18" charset="0"/>
              </a:rPr>
              <a:t>Long-term Care. European Centre for Social Welfare Policy and Research: Vienna.  </a:t>
            </a:r>
          </a:p>
        </p:txBody>
      </p:sp>
      <p:pic>
        <p:nvPicPr>
          <p:cNvPr id="2" name="Picture 1"/>
          <p:cNvPicPr>
            <a:picLocks noChangeAspect="1"/>
          </p:cNvPicPr>
          <p:nvPr/>
        </p:nvPicPr>
        <p:blipFill>
          <a:blip r:embed="rId3"/>
          <a:stretch>
            <a:fillRect/>
          </a:stretch>
        </p:blipFill>
        <p:spPr>
          <a:xfrm>
            <a:off x="22144" y="916092"/>
            <a:ext cx="9577508" cy="5465236"/>
          </a:xfrm>
          <a:prstGeom prst="rect">
            <a:avLst/>
          </a:prstGeom>
        </p:spPr>
      </p:pic>
    </p:spTree>
    <p:extLst>
      <p:ext uri="{BB962C8B-B14F-4D97-AF65-F5344CB8AC3E}">
        <p14:creationId xmlns:p14="http://schemas.microsoft.com/office/powerpoint/2010/main" val="379269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
        <p:nvSpPr>
          <p:cNvPr id="2" name="TextBox 1"/>
          <p:cNvSpPr txBox="1"/>
          <p:nvPr/>
        </p:nvSpPr>
        <p:spPr>
          <a:xfrm>
            <a:off x="488504" y="2214514"/>
            <a:ext cx="8569399"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400" dirty="0">
                <a:ln w="0"/>
                <a:solidFill>
                  <a:schemeClr val="accent1"/>
                </a:solidFill>
                <a:effectLst>
                  <a:outerShdw blurRad="38100" dist="25400" dir="5400000" algn="ctr" rotWithShape="0">
                    <a:srgbClr val="6E747A">
                      <a:alpha val="43000"/>
                    </a:srgbClr>
                  </a:outerShdw>
                </a:effectLst>
                <a:latin typeface="Optane"/>
              </a:rPr>
              <a:t>Impact of Population Aging on the</a:t>
            </a:r>
          </a:p>
          <a:p>
            <a:pPr algn="ctr"/>
            <a:r>
              <a:rPr lang="en-GB" sz="4400" dirty="0">
                <a:ln w="0"/>
                <a:solidFill>
                  <a:schemeClr val="accent1"/>
                </a:solidFill>
                <a:effectLst>
                  <a:outerShdw blurRad="38100" dist="25400" dir="5400000" algn="ctr" rotWithShape="0">
                    <a:srgbClr val="6E747A">
                      <a:alpha val="43000"/>
                    </a:srgbClr>
                  </a:outerShdw>
                </a:effectLst>
                <a:latin typeface="Optane"/>
              </a:rPr>
              <a:t> Economy</a:t>
            </a:r>
            <a:r>
              <a:rPr lang="en-GB" dirty="0"/>
              <a:t> </a:t>
            </a:r>
          </a:p>
        </p:txBody>
      </p:sp>
    </p:spTree>
    <p:extLst>
      <p:ext uri="{BB962C8B-B14F-4D97-AF65-F5344CB8AC3E}">
        <p14:creationId xmlns:p14="http://schemas.microsoft.com/office/powerpoint/2010/main" val="210832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txBox="1">
            <a:spLocks/>
          </p:cNvSpPr>
          <p:nvPr/>
        </p:nvSpPr>
        <p:spPr bwMode="auto">
          <a:xfrm>
            <a:off x="361876" y="35565"/>
            <a:ext cx="748883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2800" b="1" dirty="0">
                <a:solidFill>
                  <a:schemeClr val="tx2"/>
                </a:solidFill>
                <a:latin typeface="Optane"/>
              </a:rPr>
              <a:t>Ageing will negatively affect economic growth</a:t>
            </a:r>
          </a:p>
        </p:txBody>
      </p:sp>
      <p:sp>
        <p:nvSpPr>
          <p:cNvPr id="2" name="TextBox 1"/>
          <p:cNvSpPr txBox="1"/>
          <p:nvPr/>
        </p:nvSpPr>
        <p:spPr>
          <a:xfrm>
            <a:off x="361876" y="1060351"/>
            <a:ext cx="8569399" cy="4955203"/>
          </a:xfrm>
          <a:prstGeom prst="rect">
            <a:avLst/>
          </a:prstGeom>
          <a:noFill/>
        </p:spPr>
        <p:txBody>
          <a:bodyPr wrap="square" rtlCol="0">
            <a:spAutoFit/>
          </a:bodyPr>
          <a:lstStyle/>
          <a:p>
            <a:endParaRPr lang="en-GB" sz="1600" dirty="0"/>
          </a:p>
          <a:p>
            <a:pPr marL="342900" indent="-342900">
              <a:buFont typeface="Wingdings" panose="05000000000000000000" pitchFamily="2" charset="2"/>
              <a:buChar char="ü"/>
            </a:pPr>
            <a:r>
              <a:rPr lang="en-GB" sz="2000" dirty="0">
                <a:latin typeface="Optane"/>
              </a:rPr>
              <a:t>Population ageing is widely expected to have detrimental effects on aggregate economic growth</a:t>
            </a:r>
          </a:p>
          <a:p>
            <a:pPr marL="342900" indent="-342900">
              <a:buFont typeface="Wingdings" panose="05000000000000000000" pitchFamily="2" charset="2"/>
              <a:buChar char="ü"/>
            </a:pPr>
            <a:r>
              <a:rPr lang="en-GB" sz="2000" dirty="0">
                <a:latin typeface="Optane"/>
              </a:rPr>
              <a:t>This potential arises from the fact that fundamental economic behaviours, such as labour supply and consumption, vary systematically over the lifecycle</a:t>
            </a:r>
          </a:p>
          <a:p>
            <a:pPr marL="342900" indent="-342900">
              <a:buFont typeface="Wingdings" panose="05000000000000000000" pitchFamily="2" charset="2"/>
              <a:buChar char="ü"/>
            </a:pPr>
            <a:r>
              <a:rPr lang="en-GB" sz="2000" dirty="0">
                <a:latin typeface="Optane"/>
              </a:rPr>
              <a:t>People tend to consume </a:t>
            </a:r>
            <a:r>
              <a:rPr lang="en-GB" sz="2000" b="1" i="1" dirty="0">
                <a:solidFill>
                  <a:schemeClr val="accent2"/>
                </a:solidFill>
                <a:effectLst>
                  <a:outerShdw blurRad="38100" dist="38100" dir="2700000" algn="tl">
                    <a:srgbClr val="000000">
                      <a:alpha val="43137"/>
                    </a:srgbClr>
                  </a:outerShdw>
                </a:effectLst>
                <a:latin typeface="Optane"/>
              </a:rPr>
              <a:t>less</a:t>
            </a:r>
            <a:r>
              <a:rPr lang="en-GB" sz="2000" dirty="0">
                <a:latin typeface="Optane"/>
              </a:rPr>
              <a:t> than they earn during the middle part of the lifecycle when they are at peak labour supply, but </a:t>
            </a:r>
            <a:r>
              <a:rPr lang="en-GB" sz="2000" b="1" dirty="0">
                <a:solidFill>
                  <a:schemeClr val="accent2"/>
                </a:solidFill>
                <a:effectLst>
                  <a:outerShdw blurRad="38100" dist="38100" dir="2700000" algn="tl">
                    <a:srgbClr val="000000">
                      <a:alpha val="43137"/>
                    </a:srgbClr>
                  </a:outerShdw>
                </a:effectLst>
                <a:latin typeface="Optane"/>
              </a:rPr>
              <a:t>more</a:t>
            </a:r>
            <a:r>
              <a:rPr lang="en-GB" sz="2000" dirty="0">
                <a:latin typeface="Optane"/>
              </a:rPr>
              <a:t> than they earn during the older part of the lifecycle when they reduce labour supply and finance health-related consumption</a:t>
            </a:r>
          </a:p>
          <a:p>
            <a:pPr marL="342900" indent="-342900">
              <a:buFont typeface="Wingdings" panose="05000000000000000000" pitchFamily="2" charset="2"/>
              <a:buChar char="ü"/>
            </a:pPr>
            <a:endParaRPr lang="en-GB" sz="2000" dirty="0">
              <a:latin typeface="Optane"/>
            </a:endParaRPr>
          </a:p>
          <a:p>
            <a:pPr marL="342900" indent="-342900">
              <a:buFont typeface="Wingdings" panose="05000000000000000000" pitchFamily="2" charset="2"/>
              <a:buChar char="ü"/>
            </a:pPr>
            <a:r>
              <a:rPr lang="en-GB" sz="2000" dirty="0">
                <a:solidFill>
                  <a:schemeClr val="tx2"/>
                </a:solidFill>
                <a:latin typeface="Optane"/>
              </a:rPr>
              <a:t>IMF estimates indicate that ageing can reduce the EU aggregate annual growth rate by as much as:</a:t>
            </a:r>
          </a:p>
          <a:p>
            <a:pPr marL="800100" lvl="1" indent="-342900">
              <a:buFont typeface="Wingdings" panose="05000000000000000000" pitchFamily="2" charset="2"/>
              <a:buChar char="Ø"/>
            </a:pPr>
            <a:r>
              <a:rPr lang="en-GB" sz="2000" dirty="0">
                <a:solidFill>
                  <a:schemeClr val="tx2"/>
                </a:solidFill>
                <a:latin typeface="Optane"/>
              </a:rPr>
              <a:t>0.6pp during the period 2014-2019</a:t>
            </a:r>
          </a:p>
          <a:p>
            <a:pPr marL="800100" lvl="1" indent="-342900">
              <a:buFont typeface="Wingdings" panose="05000000000000000000" pitchFamily="2" charset="2"/>
              <a:buChar char="Ø"/>
            </a:pPr>
            <a:r>
              <a:rPr lang="en-GB" sz="2000" dirty="0">
                <a:solidFill>
                  <a:schemeClr val="tx2"/>
                </a:solidFill>
                <a:latin typeface="Optane"/>
              </a:rPr>
              <a:t>0.9pp during the period 2020-2025</a:t>
            </a:r>
          </a:p>
          <a:p>
            <a:pPr marL="800100" lvl="1" indent="-342900">
              <a:buFont typeface="Wingdings" panose="05000000000000000000" pitchFamily="2" charset="2"/>
              <a:buChar char="Ø"/>
            </a:pPr>
            <a:r>
              <a:rPr lang="en-GB" sz="2000" dirty="0">
                <a:solidFill>
                  <a:schemeClr val="tx2"/>
                </a:solidFill>
                <a:latin typeface="Optane"/>
              </a:rPr>
              <a:t>From the 1990-2005 average annual growth rate of 2.1%</a:t>
            </a:r>
          </a:p>
        </p:txBody>
      </p:sp>
      <p:sp>
        <p:nvSpPr>
          <p:cNvPr id="5" name="Rectangle 4"/>
          <p:cNvSpPr/>
          <p:nvPr/>
        </p:nvSpPr>
        <p:spPr>
          <a:xfrm>
            <a:off x="776536" y="6438819"/>
            <a:ext cx="769763" cy="307777"/>
          </a:xfrm>
          <a:prstGeom prst="rect">
            <a:avLst/>
          </a:prstGeom>
        </p:spPr>
        <p:txBody>
          <a:bodyPr wrap="none">
            <a:spAutoFit/>
          </a:bodyPr>
          <a:lstStyle/>
          <a:p>
            <a:r>
              <a:rPr lang="en-GB" sz="1400" dirty="0">
                <a:solidFill>
                  <a:schemeClr val="tx2"/>
                </a:solidFill>
                <a:latin typeface="Optane"/>
              </a:rPr>
              <a:t>source: UN</a:t>
            </a:r>
          </a:p>
        </p:txBody>
      </p:sp>
    </p:spTree>
    <p:extLst>
      <p:ext uri="{BB962C8B-B14F-4D97-AF65-F5344CB8AC3E}">
        <p14:creationId xmlns:p14="http://schemas.microsoft.com/office/powerpoint/2010/main" val="2992272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txBox="1">
            <a:spLocks/>
          </p:cNvSpPr>
          <p:nvPr/>
        </p:nvSpPr>
        <p:spPr bwMode="auto">
          <a:xfrm>
            <a:off x="267878" y="43318"/>
            <a:ext cx="748883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2800" b="1" dirty="0">
                <a:solidFill>
                  <a:schemeClr val="tx2"/>
                </a:solidFill>
                <a:latin typeface="Optane"/>
              </a:rPr>
              <a:t>Working-Age population growth will fall dramatically</a:t>
            </a:r>
          </a:p>
        </p:txBody>
      </p:sp>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
        <p:nvSpPr>
          <p:cNvPr id="2" name="TextBox 1"/>
          <p:cNvSpPr txBox="1"/>
          <p:nvPr/>
        </p:nvSpPr>
        <p:spPr>
          <a:xfrm>
            <a:off x="361876" y="1060351"/>
            <a:ext cx="8569399" cy="2139047"/>
          </a:xfrm>
          <a:prstGeom prst="rect">
            <a:avLst/>
          </a:prstGeom>
          <a:noFill/>
        </p:spPr>
        <p:txBody>
          <a:bodyPr wrap="square" rtlCol="0">
            <a:spAutoFit/>
          </a:bodyPr>
          <a:lstStyle/>
          <a:p>
            <a:pPr marL="342900" indent="-342900">
              <a:buFont typeface="Wingdings" panose="05000000000000000000" pitchFamily="2" charset="2"/>
              <a:buChar char="ü"/>
            </a:pPr>
            <a:r>
              <a:rPr lang="en-GB" sz="2300" dirty="0">
                <a:solidFill>
                  <a:schemeClr val="accent2"/>
                </a:solidFill>
                <a:latin typeface="Optane"/>
              </a:rPr>
              <a:t>On average across the EU, working-age population growth will fall from 1.7% over 2000-2015 to -5.5% over 2015-2030 </a:t>
            </a:r>
          </a:p>
          <a:p>
            <a:pPr marL="342900" indent="-342900">
              <a:buFont typeface="Wingdings" panose="05000000000000000000" pitchFamily="2" charset="2"/>
              <a:buChar char="ü"/>
            </a:pPr>
            <a:r>
              <a:rPr lang="en-GB" sz="2300" dirty="0">
                <a:solidFill>
                  <a:schemeClr val="accent2"/>
                </a:solidFill>
                <a:latin typeface="Optane"/>
              </a:rPr>
              <a:t>All EU countries will face either a slower-growing or declining working-age population, and corresponding pressure on labour supply </a:t>
            </a:r>
          </a:p>
          <a:p>
            <a:endParaRPr lang="en-GB" dirty="0"/>
          </a:p>
        </p:txBody>
      </p:sp>
      <p:pic>
        <p:nvPicPr>
          <p:cNvPr id="4" name="Picture 3"/>
          <p:cNvPicPr>
            <a:picLocks noChangeAspect="1"/>
          </p:cNvPicPr>
          <p:nvPr/>
        </p:nvPicPr>
        <p:blipFill rotWithShape="1">
          <a:blip r:embed="rId3"/>
          <a:srcRect t="9317"/>
          <a:stretch/>
        </p:blipFill>
        <p:spPr>
          <a:xfrm>
            <a:off x="272480" y="2852937"/>
            <a:ext cx="9311456" cy="3585882"/>
          </a:xfrm>
          <a:prstGeom prst="rect">
            <a:avLst/>
          </a:prstGeom>
        </p:spPr>
      </p:pic>
      <p:sp>
        <p:nvSpPr>
          <p:cNvPr id="3" name="Rectangle 2"/>
          <p:cNvSpPr/>
          <p:nvPr/>
        </p:nvSpPr>
        <p:spPr>
          <a:xfrm>
            <a:off x="920552" y="3091677"/>
            <a:ext cx="6696744" cy="461665"/>
          </a:xfrm>
          <a:prstGeom prst="rect">
            <a:avLst/>
          </a:prstGeom>
        </p:spPr>
        <p:txBody>
          <a:bodyPr wrap="square">
            <a:spAutoFit/>
          </a:bodyPr>
          <a:lstStyle/>
          <a:p>
            <a:r>
              <a:rPr lang="en-GB" sz="2400" dirty="0">
                <a:solidFill>
                  <a:schemeClr val="tx2"/>
                </a:solidFill>
                <a:latin typeface="Optane"/>
              </a:rPr>
              <a:t>Growth in Working-Age population across the EU (%)</a:t>
            </a:r>
          </a:p>
        </p:txBody>
      </p:sp>
      <p:sp>
        <p:nvSpPr>
          <p:cNvPr id="5" name="Rectangle 4"/>
          <p:cNvSpPr/>
          <p:nvPr/>
        </p:nvSpPr>
        <p:spPr>
          <a:xfrm>
            <a:off x="776536" y="6438819"/>
            <a:ext cx="769763" cy="307777"/>
          </a:xfrm>
          <a:prstGeom prst="rect">
            <a:avLst/>
          </a:prstGeom>
        </p:spPr>
        <p:txBody>
          <a:bodyPr wrap="none">
            <a:spAutoFit/>
          </a:bodyPr>
          <a:lstStyle/>
          <a:p>
            <a:r>
              <a:rPr lang="en-GB" sz="1400" dirty="0">
                <a:solidFill>
                  <a:schemeClr val="tx2"/>
                </a:solidFill>
                <a:latin typeface="Optane"/>
              </a:rPr>
              <a:t>source: UN</a:t>
            </a:r>
          </a:p>
        </p:txBody>
      </p:sp>
      <p:pic>
        <p:nvPicPr>
          <p:cNvPr id="8"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414" t="-781" r="70373" b="94079"/>
          <a:stretch/>
        </p:blipFill>
        <p:spPr>
          <a:xfrm>
            <a:off x="7401272" y="5205261"/>
            <a:ext cx="1728192" cy="216024"/>
          </a:xfrm>
          <a:prstGeom prst="rect">
            <a:avLst/>
          </a:prstGeom>
        </p:spPr>
      </p:pic>
    </p:spTree>
    <p:extLst>
      <p:ext uri="{BB962C8B-B14F-4D97-AF65-F5344CB8AC3E}">
        <p14:creationId xmlns:p14="http://schemas.microsoft.com/office/powerpoint/2010/main" val="1553554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txBox="1">
            <a:spLocks/>
          </p:cNvSpPr>
          <p:nvPr/>
        </p:nvSpPr>
        <p:spPr bwMode="auto">
          <a:xfrm>
            <a:off x="336724" y="15177"/>
            <a:ext cx="806489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2800" b="1" dirty="0">
                <a:solidFill>
                  <a:schemeClr val="tx2"/>
                </a:solidFill>
                <a:latin typeface="Optane"/>
              </a:rPr>
              <a:t>Ageing Will Also Reduce the Economy’s Savings Rate</a:t>
            </a:r>
          </a:p>
        </p:txBody>
      </p:sp>
      <p:sp>
        <p:nvSpPr>
          <p:cNvPr id="2" name="TextBox 1"/>
          <p:cNvSpPr txBox="1"/>
          <p:nvPr/>
        </p:nvSpPr>
        <p:spPr>
          <a:xfrm>
            <a:off x="336724" y="736442"/>
            <a:ext cx="8569399" cy="1908215"/>
          </a:xfrm>
          <a:prstGeom prst="rect">
            <a:avLst/>
          </a:prstGeom>
          <a:noFill/>
        </p:spPr>
        <p:txBody>
          <a:bodyPr wrap="square" rtlCol="0">
            <a:spAutoFit/>
          </a:bodyPr>
          <a:lstStyle/>
          <a:p>
            <a:endParaRPr lang="en-GB" dirty="0"/>
          </a:p>
          <a:p>
            <a:pPr marL="342900" indent="-342900">
              <a:buFont typeface="Wingdings" panose="05000000000000000000" pitchFamily="2" charset="2"/>
              <a:buChar char="ü"/>
            </a:pPr>
            <a:r>
              <a:rPr lang="en-GB" sz="2000" dirty="0">
                <a:solidFill>
                  <a:schemeClr val="accent2"/>
                </a:solidFill>
                <a:latin typeface="Optane"/>
              </a:rPr>
              <a:t>In addition to reducing labour supply, population aging will reduce the economy’ savings rate, and in turn, investment </a:t>
            </a:r>
          </a:p>
          <a:p>
            <a:pPr marL="342900" indent="-342900">
              <a:buFont typeface="Wingdings" panose="05000000000000000000" pitchFamily="2" charset="2"/>
              <a:buChar char="ü"/>
            </a:pPr>
            <a:r>
              <a:rPr lang="en-GB" sz="2000" dirty="0">
                <a:solidFill>
                  <a:schemeClr val="accent2"/>
                </a:solidFill>
                <a:latin typeface="Optane"/>
              </a:rPr>
              <a:t>The academic literature using the life-cycle model estimates declines in the average savings rate of 0.5-1.2 pp from a one pp rise in the old age dependency ratio </a:t>
            </a:r>
          </a:p>
        </p:txBody>
      </p:sp>
      <p:pic>
        <p:nvPicPr>
          <p:cNvPr id="4" name="Picture 3"/>
          <p:cNvPicPr>
            <a:picLocks noChangeAspect="1"/>
          </p:cNvPicPr>
          <p:nvPr/>
        </p:nvPicPr>
        <p:blipFill>
          <a:blip r:embed="rId3"/>
          <a:stretch>
            <a:fillRect/>
          </a:stretch>
        </p:blipFill>
        <p:spPr>
          <a:xfrm>
            <a:off x="1352600" y="2981720"/>
            <a:ext cx="7925054" cy="3760852"/>
          </a:xfrm>
          <a:prstGeom prst="rect">
            <a:avLst/>
          </a:prstGeom>
        </p:spPr>
      </p:pic>
      <p:sp>
        <p:nvSpPr>
          <p:cNvPr id="5" name="Rectangle 4"/>
          <p:cNvSpPr/>
          <p:nvPr/>
        </p:nvSpPr>
        <p:spPr>
          <a:xfrm>
            <a:off x="992560" y="6580961"/>
            <a:ext cx="1047082" cy="276999"/>
          </a:xfrm>
          <a:prstGeom prst="rect">
            <a:avLst/>
          </a:prstGeom>
        </p:spPr>
        <p:txBody>
          <a:bodyPr wrap="none">
            <a:spAutoFit/>
          </a:bodyPr>
          <a:lstStyle/>
          <a:p>
            <a:r>
              <a:rPr lang="en-GB" sz="1200" dirty="0">
                <a:solidFill>
                  <a:schemeClr val="tx2"/>
                </a:solidFill>
                <a:latin typeface="Optane"/>
              </a:rPr>
              <a:t>source: UN, OECD</a:t>
            </a:r>
          </a:p>
        </p:txBody>
      </p:sp>
      <p:sp>
        <p:nvSpPr>
          <p:cNvPr id="3" name="Rectangle 2"/>
          <p:cNvSpPr/>
          <p:nvPr/>
        </p:nvSpPr>
        <p:spPr>
          <a:xfrm>
            <a:off x="480741" y="2644657"/>
            <a:ext cx="7920879" cy="769441"/>
          </a:xfrm>
          <a:prstGeom prst="rect">
            <a:avLst/>
          </a:prstGeom>
          <a:solidFill>
            <a:schemeClr val="bg1"/>
          </a:solidFill>
        </p:spPr>
        <p:txBody>
          <a:bodyPr wrap="square">
            <a:spAutoFit/>
          </a:bodyPr>
          <a:lstStyle/>
          <a:p>
            <a:r>
              <a:rPr lang="en-GB" sz="2400" dirty="0">
                <a:solidFill>
                  <a:schemeClr val="tx2"/>
                </a:solidFill>
                <a:latin typeface="Optane"/>
              </a:rPr>
              <a:t>Old Age Dependency Ratio and Household Savings Rate </a:t>
            </a:r>
            <a:r>
              <a:rPr lang="en-GB" sz="2000" dirty="0">
                <a:solidFill>
                  <a:schemeClr val="tx2"/>
                </a:solidFill>
                <a:latin typeface="Optane"/>
              </a:rPr>
              <a:t>(OECD countries)</a:t>
            </a:r>
            <a:endParaRPr lang="en-GB" sz="2400" dirty="0">
              <a:solidFill>
                <a:schemeClr val="tx2"/>
              </a:solidFill>
              <a:latin typeface="Optane"/>
            </a:endParaRPr>
          </a:p>
        </p:txBody>
      </p:sp>
    </p:spTree>
    <p:extLst>
      <p:ext uri="{BB962C8B-B14F-4D97-AF65-F5344CB8AC3E}">
        <p14:creationId xmlns:p14="http://schemas.microsoft.com/office/powerpoint/2010/main" val="873876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0" y="260648"/>
            <a:ext cx="9066340" cy="648090"/>
          </a:xfrm>
        </p:spPr>
        <p:txBody>
          <a:bodyPr>
            <a:noAutofit/>
          </a:bodyPr>
          <a:lstStyle/>
          <a:p>
            <a:r>
              <a:rPr lang="en-GB" dirty="0">
                <a:solidFill>
                  <a:schemeClr val="tx2"/>
                </a:solidFill>
              </a:rPr>
              <a:t>Many factors can mitigate the impact of ageing on the Economy …</a:t>
            </a:r>
            <a:br>
              <a:rPr lang="en-GB" dirty="0">
                <a:solidFill>
                  <a:schemeClr val="tx2"/>
                </a:solidFill>
              </a:rPr>
            </a:br>
            <a:r>
              <a:rPr lang="en-GB" dirty="0">
                <a:solidFill>
                  <a:schemeClr val="tx2"/>
                </a:solidFill>
              </a:rPr>
              <a:t>but fiscal challenges will remain</a:t>
            </a:r>
          </a:p>
        </p:txBody>
      </p:sp>
      <p:sp>
        <p:nvSpPr>
          <p:cNvPr id="3" name="Content Placeholder 2"/>
          <p:cNvSpPr>
            <a:spLocks noGrp="1"/>
          </p:cNvSpPr>
          <p:nvPr>
            <p:ph idx="1"/>
          </p:nvPr>
        </p:nvSpPr>
        <p:spPr/>
        <p:txBody>
          <a:bodyPr>
            <a:noAutofit/>
          </a:bodyPr>
          <a:lstStyle/>
          <a:p>
            <a:pPr marL="0" indent="0">
              <a:buNone/>
            </a:pPr>
            <a:r>
              <a:rPr lang="en-GB" sz="2400" dirty="0">
                <a:latin typeface="Optane"/>
              </a:rPr>
              <a:t>A number of developments can dampen the impact of ageing on the economy: </a:t>
            </a:r>
          </a:p>
          <a:p>
            <a:pPr>
              <a:buFont typeface="Wingdings" panose="05000000000000000000" pitchFamily="2" charset="2"/>
              <a:buChar char="Ø"/>
            </a:pPr>
            <a:r>
              <a:rPr lang="en-GB" sz="1800" dirty="0">
                <a:latin typeface="Optane"/>
              </a:rPr>
              <a:t>Policy reforms that improve labour force participation rates </a:t>
            </a:r>
          </a:p>
          <a:p>
            <a:pPr>
              <a:buFont typeface="Wingdings" panose="05000000000000000000" pitchFamily="2" charset="2"/>
              <a:buChar char="Ø"/>
            </a:pPr>
            <a:r>
              <a:rPr lang="en-GB" sz="1800" dirty="0">
                <a:latin typeface="Optane"/>
              </a:rPr>
              <a:t>Raised retirement age </a:t>
            </a:r>
          </a:p>
          <a:p>
            <a:pPr>
              <a:buFont typeface="Wingdings" panose="05000000000000000000" pitchFamily="2" charset="2"/>
              <a:buChar char="Ø"/>
            </a:pPr>
            <a:r>
              <a:rPr lang="en-GB" sz="1800" dirty="0">
                <a:latin typeface="Optane"/>
              </a:rPr>
              <a:t>Investment in ‘silver’ industries </a:t>
            </a:r>
          </a:p>
          <a:p>
            <a:pPr>
              <a:buFont typeface="Wingdings" panose="05000000000000000000" pitchFamily="2" charset="2"/>
              <a:buChar char="Ø"/>
            </a:pPr>
            <a:r>
              <a:rPr lang="en-GB" sz="1800" dirty="0">
                <a:latin typeface="Optane"/>
              </a:rPr>
              <a:t>Immigration flows </a:t>
            </a:r>
          </a:p>
          <a:p>
            <a:pPr>
              <a:buFont typeface="Wingdings" panose="05000000000000000000" pitchFamily="2" charset="2"/>
              <a:buChar char="Ø"/>
            </a:pPr>
            <a:r>
              <a:rPr lang="en-GB" sz="1800" dirty="0">
                <a:latin typeface="Optane"/>
              </a:rPr>
              <a:t>Financial inflows, which could fill a domestic savings-investment gap </a:t>
            </a:r>
          </a:p>
          <a:p>
            <a:pPr>
              <a:buFont typeface="Wingdings" panose="05000000000000000000" pitchFamily="2" charset="2"/>
              <a:buChar char="Ø"/>
            </a:pPr>
            <a:r>
              <a:rPr lang="en-GB" sz="1800" dirty="0">
                <a:latin typeface="Optane"/>
              </a:rPr>
              <a:t>Innovation and technological progress in the long run </a:t>
            </a:r>
          </a:p>
          <a:p>
            <a:pPr>
              <a:buFont typeface="Wingdings" panose="05000000000000000000" pitchFamily="2" charset="2"/>
              <a:buChar char="Ø"/>
            </a:pPr>
            <a:r>
              <a:rPr lang="en-GB" sz="1800" dirty="0">
                <a:latin typeface="Optane"/>
              </a:rPr>
              <a:t>Human capital development and increased productivity </a:t>
            </a:r>
          </a:p>
          <a:p>
            <a:pPr>
              <a:buFont typeface="Wingdings" panose="05000000000000000000" pitchFamily="2" charset="2"/>
              <a:buChar char="Ø"/>
            </a:pPr>
            <a:endParaRPr lang="en-GB" sz="2000" dirty="0">
              <a:latin typeface="Optane"/>
            </a:endParaRPr>
          </a:p>
          <a:p>
            <a:pPr marL="0" indent="0">
              <a:buNone/>
            </a:pPr>
            <a:r>
              <a:rPr lang="en-GB" sz="2000" dirty="0">
                <a:latin typeface="Optane"/>
              </a:rPr>
              <a:t>However, the fiscal challenges are large and will require re-thinking of social programs, most of which were designed for a growing-population model </a:t>
            </a:r>
          </a:p>
          <a:p>
            <a:pPr marL="0" indent="0">
              <a:buNone/>
            </a:pPr>
            <a:r>
              <a:rPr lang="en-GB" sz="2000" dirty="0">
                <a:latin typeface="Optane"/>
              </a:rPr>
              <a:t>Further, the historical experience is one of under-estimation of the pace of population ageing: populations have aged more rapidly than forecasted </a:t>
            </a:r>
          </a:p>
          <a:p>
            <a:pPr>
              <a:buFont typeface="Wingdings" panose="05000000000000000000" pitchFamily="2" charset="2"/>
              <a:buChar char="Ø"/>
            </a:pPr>
            <a:endParaRPr lang="en-GB" sz="2000" dirty="0">
              <a:latin typeface="Optane"/>
            </a:endParaRPr>
          </a:p>
        </p:txBody>
      </p:sp>
    </p:spTree>
    <p:extLst>
      <p:ext uri="{BB962C8B-B14F-4D97-AF65-F5344CB8AC3E}">
        <p14:creationId xmlns:p14="http://schemas.microsoft.com/office/powerpoint/2010/main" val="166053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1268413"/>
            <a:ext cx="6392863"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4000" b="1" dirty="0">
                <a:solidFill>
                  <a:srgbClr val="FF0000"/>
                </a:solidFill>
                <a:latin typeface="Optane"/>
              </a:rPr>
              <a:t>Thank you for your attention</a:t>
            </a:r>
            <a:endParaRPr lang="en-GB" altLang="it-IT" sz="4000" b="1" dirty="0">
              <a:solidFill>
                <a:srgbClr val="262626"/>
              </a:solidFill>
              <a:latin typeface="Optane"/>
            </a:endParaRPr>
          </a:p>
        </p:txBody>
      </p:sp>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Tree>
    <p:extLst>
      <p:ext uri="{BB962C8B-B14F-4D97-AF65-F5344CB8AC3E}">
        <p14:creationId xmlns:p14="http://schemas.microsoft.com/office/powerpoint/2010/main" val="360865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
        <p:nvSpPr>
          <p:cNvPr id="2" name="TextBox 1"/>
          <p:cNvSpPr txBox="1"/>
          <p:nvPr/>
        </p:nvSpPr>
        <p:spPr>
          <a:xfrm>
            <a:off x="488504" y="2214514"/>
            <a:ext cx="8569399"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400" dirty="0">
                <a:ln w="0"/>
                <a:solidFill>
                  <a:schemeClr val="accent1"/>
                </a:solidFill>
                <a:effectLst>
                  <a:outerShdw blurRad="38100" dist="25400" dir="5400000" algn="ctr" rotWithShape="0">
                    <a:srgbClr val="6E747A">
                      <a:alpha val="43000"/>
                    </a:srgbClr>
                  </a:outerShdw>
                </a:effectLst>
                <a:latin typeface="Optane"/>
              </a:rPr>
              <a:t>The demographic transition</a:t>
            </a:r>
            <a:endParaRPr lang="en-GB" dirty="0"/>
          </a:p>
        </p:txBody>
      </p:sp>
    </p:spTree>
    <p:extLst>
      <p:ext uri="{BB962C8B-B14F-4D97-AF65-F5344CB8AC3E}">
        <p14:creationId xmlns:p14="http://schemas.microsoft.com/office/powerpoint/2010/main" val="80957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
        <p:nvSpPr>
          <p:cNvPr id="2" name="TextBox 1"/>
          <p:cNvSpPr txBox="1"/>
          <p:nvPr/>
        </p:nvSpPr>
        <p:spPr>
          <a:xfrm>
            <a:off x="488504" y="2214514"/>
            <a:ext cx="8569399"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400" dirty="0">
                <a:ln w="0"/>
                <a:solidFill>
                  <a:schemeClr val="accent1"/>
                </a:solidFill>
                <a:effectLst>
                  <a:outerShdw blurRad="38100" dist="25400" dir="5400000" algn="ctr" rotWithShape="0">
                    <a:srgbClr val="6E747A">
                      <a:alpha val="43000"/>
                    </a:srgbClr>
                  </a:outerShdw>
                </a:effectLst>
                <a:latin typeface="Optane"/>
              </a:rPr>
              <a:t>Impact of Population Ageing on Public Finances</a:t>
            </a:r>
            <a:endParaRPr lang="en-GB" dirty="0"/>
          </a:p>
        </p:txBody>
      </p:sp>
    </p:spTree>
    <p:extLst>
      <p:ext uri="{BB962C8B-B14F-4D97-AF65-F5344CB8AC3E}">
        <p14:creationId xmlns:p14="http://schemas.microsoft.com/office/powerpoint/2010/main" val="1384974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302358"/>
            <a:ext cx="9066340" cy="648090"/>
          </a:xfrm>
        </p:spPr>
        <p:txBody>
          <a:bodyPr/>
          <a:lstStyle/>
          <a:p>
            <a:r>
              <a:rPr lang="en-GB" dirty="0">
                <a:ln w="0"/>
                <a:solidFill>
                  <a:schemeClr val="accent1"/>
                </a:solidFill>
                <a:effectLst>
                  <a:outerShdw blurRad="38100" dist="25400" dir="5400000" algn="ctr" rotWithShape="0">
                    <a:srgbClr val="6E747A">
                      <a:alpha val="43000"/>
                    </a:srgbClr>
                  </a:outerShdw>
                </a:effectLst>
                <a:latin typeface="Optane"/>
              </a:rPr>
              <a:t>The estimated impact of population ageing on Public Finances in EU</a:t>
            </a:r>
            <a:endParaRPr lang="en-GB" dirty="0"/>
          </a:p>
        </p:txBody>
      </p:sp>
      <p:pic>
        <p:nvPicPr>
          <p:cNvPr id="4" name="Picture 3"/>
          <p:cNvPicPr>
            <a:picLocks noChangeAspect="1"/>
          </p:cNvPicPr>
          <p:nvPr/>
        </p:nvPicPr>
        <p:blipFill>
          <a:blip r:embed="rId2"/>
          <a:stretch>
            <a:fillRect/>
          </a:stretch>
        </p:blipFill>
        <p:spPr>
          <a:xfrm>
            <a:off x="200472" y="950448"/>
            <a:ext cx="9073008" cy="5905296"/>
          </a:xfrm>
          <a:prstGeom prst="rect">
            <a:avLst/>
          </a:prstGeom>
        </p:spPr>
      </p:pic>
    </p:spTree>
    <p:extLst>
      <p:ext uri="{BB962C8B-B14F-4D97-AF65-F5344CB8AC3E}">
        <p14:creationId xmlns:p14="http://schemas.microsoft.com/office/powerpoint/2010/main" val="45373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a:ln w="0"/>
                <a:solidFill>
                  <a:schemeClr val="accent1"/>
                </a:solidFill>
                <a:effectLst>
                  <a:outerShdw blurRad="38100" dist="25400" dir="5400000" algn="ctr" rotWithShape="0">
                    <a:srgbClr val="6E747A">
                      <a:alpha val="43000"/>
                    </a:srgbClr>
                  </a:outerShdw>
                </a:effectLst>
                <a:latin typeface="Optane"/>
              </a:rPr>
              <a:t>Pension and Healthcare Expenditures are already high  </a:t>
            </a:r>
            <a:endParaRPr lang="en-GB" dirty="0"/>
          </a:p>
        </p:txBody>
      </p:sp>
      <p:pic>
        <p:nvPicPr>
          <p:cNvPr id="4" name="Picture 3"/>
          <p:cNvPicPr>
            <a:picLocks noChangeAspect="1"/>
          </p:cNvPicPr>
          <p:nvPr/>
        </p:nvPicPr>
        <p:blipFill rotWithShape="1">
          <a:blip r:embed="rId2"/>
          <a:srcRect t="8187"/>
          <a:stretch/>
        </p:blipFill>
        <p:spPr>
          <a:xfrm>
            <a:off x="344364" y="1340768"/>
            <a:ext cx="8929116" cy="4845210"/>
          </a:xfrm>
          <a:prstGeom prst="rect">
            <a:avLst/>
          </a:prstGeom>
        </p:spPr>
      </p:pic>
      <p:sp>
        <p:nvSpPr>
          <p:cNvPr id="3" name="Rectangle 2"/>
          <p:cNvSpPr/>
          <p:nvPr/>
        </p:nvSpPr>
        <p:spPr>
          <a:xfrm>
            <a:off x="1064568" y="980728"/>
            <a:ext cx="4680520" cy="2031325"/>
          </a:xfrm>
          <a:prstGeom prst="rect">
            <a:avLst/>
          </a:prstGeom>
        </p:spPr>
        <p:txBody>
          <a:bodyPr wrap="square">
            <a:spAutoFit/>
          </a:bodyPr>
          <a:lstStyle/>
          <a:p>
            <a:r>
              <a:rPr lang="en-GB" dirty="0">
                <a:solidFill>
                  <a:schemeClr val="accent2"/>
                </a:solidFill>
              </a:rPr>
              <a:t>9 out of the 28 EU countries already spend more than one-fifth of their GDP on pension and healthcare </a:t>
            </a:r>
            <a:br>
              <a:rPr lang="en-GB" dirty="0">
                <a:solidFill>
                  <a:schemeClr val="accent2"/>
                </a:solidFill>
              </a:rPr>
            </a:br>
            <a:endParaRPr lang="en-GB" dirty="0">
              <a:solidFill>
                <a:schemeClr val="accent2"/>
              </a:solidFill>
            </a:endParaRPr>
          </a:p>
          <a:p>
            <a:r>
              <a:rPr lang="en-GB" dirty="0">
                <a:solidFill>
                  <a:schemeClr val="accent2"/>
                </a:solidFill>
              </a:rPr>
              <a:t>pension spending is about twice spending on healthcare</a:t>
            </a:r>
            <a:br>
              <a:rPr lang="en-GB" dirty="0">
                <a:solidFill>
                  <a:schemeClr val="accent2"/>
                </a:solidFill>
              </a:rPr>
            </a:br>
            <a:endParaRPr lang="en-GB" dirty="0">
              <a:solidFill>
                <a:schemeClr val="accent2"/>
              </a:solidFill>
            </a:endParaRPr>
          </a:p>
        </p:txBody>
      </p:sp>
      <p:pic>
        <p:nvPicPr>
          <p:cNvPr id="5"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214" t="400" r="58434" b="91890"/>
          <a:stretch/>
        </p:blipFill>
        <p:spPr>
          <a:xfrm>
            <a:off x="3080792" y="6330971"/>
            <a:ext cx="4076598" cy="430094"/>
          </a:xfrm>
          <a:prstGeom prst="rect">
            <a:avLst/>
          </a:prstGeom>
        </p:spPr>
      </p:pic>
    </p:spTree>
    <p:extLst>
      <p:ext uri="{BB962C8B-B14F-4D97-AF65-F5344CB8AC3E}">
        <p14:creationId xmlns:p14="http://schemas.microsoft.com/office/powerpoint/2010/main" val="2180293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a:ln w="0"/>
                <a:solidFill>
                  <a:schemeClr val="accent1"/>
                </a:solidFill>
                <a:effectLst>
                  <a:outerShdw blurRad="38100" dist="25400" dir="5400000" algn="ctr" rotWithShape="0">
                    <a:srgbClr val="6E747A">
                      <a:alpha val="43000"/>
                    </a:srgbClr>
                  </a:outerShdw>
                </a:effectLst>
                <a:latin typeface="Optane"/>
              </a:rPr>
              <a:t>Key indicators for fiscal sustainability challenges</a:t>
            </a:r>
            <a:br>
              <a:rPr lang="en-GB" sz="2400" dirty="0">
                <a:ln w="0"/>
                <a:solidFill>
                  <a:schemeClr val="accent1"/>
                </a:solidFill>
                <a:effectLst>
                  <a:outerShdw blurRad="38100" dist="25400" dir="5400000" algn="ctr" rotWithShape="0">
                    <a:srgbClr val="6E747A">
                      <a:alpha val="43000"/>
                    </a:srgbClr>
                  </a:outerShdw>
                </a:effectLst>
                <a:latin typeface="Optane"/>
              </a:rPr>
            </a:br>
            <a:endParaRPr lang="en-GB" sz="2400" dirty="0">
              <a:ln w="0"/>
              <a:solidFill>
                <a:schemeClr val="accent1"/>
              </a:solidFill>
              <a:effectLst>
                <a:outerShdw blurRad="38100" dist="25400" dir="5400000" algn="ctr" rotWithShape="0">
                  <a:srgbClr val="6E747A">
                    <a:alpha val="43000"/>
                  </a:srgbClr>
                </a:outerShdw>
              </a:effectLst>
              <a:latin typeface="Optane"/>
            </a:endParaRPr>
          </a:p>
        </p:txBody>
      </p:sp>
      <p:pic>
        <p:nvPicPr>
          <p:cNvPr id="4" name="Picture 3"/>
          <p:cNvPicPr>
            <a:picLocks noChangeAspect="1"/>
          </p:cNvPicPr>
          <p:nvPr/>
        </p:nvPicPr>
        <p:blipFill rotWithShape="1">
          <a:blip r:embed="rId3"/>
          <a:srcRect b="3824"/>
          <a:stretch/>
        </p:blipFill>
        <p:spPr>
          <a:xfrm>
            <a:off x="128464" y="706673"/>
            <a:ext cx="7247332" cy="5818672"/>
          </a:xfrm>
          <a:prstGeom prst="rect">
            <a:avLst/>
          </a:prstGeom>
        </p:spPr>
      </p:pic>
      <p:sp>
        <p:nvSpPr>
          <p:cNvPr id="3" name="Rectangle 2"/>
          <p:cNvSpPr/>
          <p:nvPr/>
        </p:nvSpPr>
        <p:spPr>
          <a:xfrm>
            <a:off x="7504136" y="6420216"/>
            <a:ext cx="1685077" cy="369332"/>
          </a:xfrm>
          <a:prstGeom prst="rect">
            <a:avLst/>
          </a:prstGeom>
        </p:spPr>
        <p:txBody>
          <a:bodyPr wrap="none">
            <a:spAutoFit/>
          </a:bodyPr>
          <a:lstStyle/>
          <a:p>
            <a:r>
              <a:rPr lang="en-GB" dirty="0"/>
              <a:t>28 ip037_vol1 </a:t>
            </a:r>
          </a:p>
        </p:txBody>
      </p:sp>
      <p:sp>
        <p:nvSpPr>
          <p:cNvPr id="12" name="Rectangle 11"/>
          <p:cNvSpPr/>
          <p:nvPr/>
        </p:nvSpPr>
        <p:spPr>
          <a:xfrm>
            <a:off x="128464" y="6381328"/>
            <a:ext cx="7247322" cy="144017"/>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4" name="Rectangle 13"/>
          <p:cNvSpPr/>
          <p:nvPr/>
        </p:nvSpPr>
        <p:spPr>
          <a:xfrm>
            <a:off x="128464" y="2461437"/>
            <a:ext cx="3672408" cy="211666"/>
          </a:xfrm>
          <a:prstGeom prst="rect">
            <a:avLst/>
          </a:prstGeom>
          <a:solidFill>
            <a:schemeClr val="accent1">
              <a:alpha val="9000"/>
            </a:schemeClr>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p:cNvSpPr/>
          <p:nvPr/>
        </p:nvSpPr>
        <p:spPr>
          <a:xfrm>
            <a:off x="128464" y="4047893"/>
            <a:ext cx="3672408" cy="211666"/>
          </a:xfrm>
          <a:prstGeom prst="rect">
            <a:avLst/>
          </a:prstGeom>
          <a:solidFill>
            <a:schemeClr val="accent1">
              <a:alpha val="9000"/>
            </a:schemeClr>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3830256" y="3168760"/>
            <a:ext cx="3672408" cy="211666"/>
          </a:xfrm>
          <a:prstGeom prst="rect">
            <a:avLst/>
          </a:prstGeom>
          <a:solidFill>
            <a:schemeClr val="accent1">
              <a:alpha val="9000"/>
            </a:schemeClr>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nvGrpSpPr>
          <p:cNvPr id="21" name="Group 20"/>
          <p:cNvGrpSpPr/>
          <p:nvPr/>
        </p:nvGrpSpPr>
        <p:grpSpPr>
          <a:xfrm>
            <a:off x="128464" y="1586536"/>
            <a:ext cx="7374200" cy="4792439"/>
            <a:chOff x="128464" y="1586536"/>
            <a:chExt cx="7374200" cy="4792439"/>
          </a:xfrm>
        </p:grpSpPr>
        <p:grpSp>
          <p:nvGrpSpPr>
            <p:cNvPr id="18" name="Group 17"/>
            <p:cNvGrpSpPr/>
            <p:nvPr/>
          </p:nvGrpSpPr>
          <p:grpSpPr>
            <a:xfrm>
              <a:off x="128464" y="1586536"/>
              <a:ext cx="7374200" cy="4095986"/>
              <a:chOff x="128464" y="1586536"/>
              <a:chExt cx="7374200" cy="4095986"/>
            </a:xfrm>
          </p:grpSpPr>
          <p:grpSp>
            <p:nvGrpSpPr>
              <p:cNvPr id="13" name="Group 12"/>
              <p:cNvGrpSpPr/>
              <p:nvPr/>
            </p:nvGrpSpPr>
            <p:grpSpPr>
              <a:xfrm>
                <a:off x="128464" y="1586536"/>
                <a:ext cx="7374200" cy="3710314"/>
                <a:chOff x="128464" y="1586536"/>
                <a:chExt cx="7374200" cy="3710314"/>
              </a:xfrm>
            </p:grpSpPr>
            <p:sp>
              <p:nvSpPr>
                <p:cNvPr id="6" name="Rectangle 5"/>
                <p:cNvSpPr/>
                <p:nvPr/>
              </p:nvSpPr>
              <p:spPr>
                <a:xfrm>
                  <a:off x="128464" y="1586536"/>
                  <a:ext cx="7200800" cy="176095"/>
                </a:xfrm>
                <a:prstGeom prst="rect">
                  <a:avLst/>
                </a:prstGeom>
                <a:solidFill>
                  <a:srgbClr val="FF0000">
                    <a:alpha val="9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Rectangle 6"/>
                <p:cNvSpPr/>
                <p:nvPr/>
              </p:nvSpPr>
              <p:spPr>
                <a:xfrm>
                  <a:off x="128464" y="3001310"/>
                  <a:ext cx="3672408" cy="211666"/>
                </a:xfrm>
                <a:prstGeom prst="rect">
                  <a:avLst/>
                </a:prstGeom>
                <a:solidFill>
                  <a:srgbClr val="FF0000">
                    <a:alpha val="9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Rectangle 7"/>
                <p:cNvSpPr/>
                <p:nvPr/>
              </p:nvSpPr>
              <p:spPr>
                <a:xfrm>
                  <a:off x="3830256" y="4060293"/>
                  <a:ext cx="3672408" cy="211666"/>
                </a:xfrm>
                <a:prstGeom prst="rect">
                  <a:avLst/>
                </a:prstGeom>
                <a:solidFill>
                  <a:srgbClr val="FF0000">
                    <a:alpha val="9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128464" y="3373960"/>
                  <a:ext cx="3672408" cy="211666"/>
                </a:xfrm>
                <a:prstGeom prst="rect">
                  <a:avLst/>
                </a:prstGeom>
                <a:solidFill>
                  <a:srgbClr val="FF0000">
                    <a:alpha val="9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Rectangle 9"/>
                <p:cNvSpPr/>
                <p:nvPr/>
              </p:nvSpPr>
              <p:spPr>
                <a:xfrm>
                  <a:off x="128464" y="5085184"/>
                  <a:ext cx="3672408" cy="211666"/>
                </a:xfrm>
                <a:prstGeom prst="rect">
                  <a:avLst/>
                </a:prstGeom>
                <a:solidFill>
                  <a:srgbClr val="FF0000">
                    <a:alpha val="9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sp>
            <p:nvSpPr>
              <p:cNvPr id="16" name="Rectangle 15"/>
              <p:cNvSpPr/>
              <p:nvPr/>
            </p:nvSpPr>
            <p:spPr>
              <a:xfrm>
                <a:off x="3800872" y="4405671"/>
                <a:ext cx="3574914" cy="192591"/>
              </a:xfrm>
              <a:prstGeom prst="rect">
                <a:avLst/>
              </a:prstGeom>
              <a:solidFill>
                <a:srgbClr val="FF0000">
                  <a:alpha val="9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Rectangle 16"/>
              <p:cNvSpPr/>
              <p:nvPr/>
            </p:nvSpPr>
            <p:spPr>
              <a:xfrm>
                <a:off x="3832128" y="5445224"/>
                <a:ext cx="3543658" cy="237298"/>
              </a:xfrm>
              <a:prstGeom prst="rect">
                <a:avLst/>
              </a:prstGeom>
              <a:solidFill>
                <a:srgbClr val="FF0000">
                  <a:alpha val="9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sp>
          <p:nvSpPr>
            <p:cNvPr id="20" name="Rectangle 19"/>
            <p:cNvSpPr/>
            <p:nvPr/>
          </p:nvSpPr>
          <p:spPr>
            <a:xfrm>
              <a:off x="174991" y="6202880"/>
              <a:ext cx="7200800" cy="176095"/>
            </a:xfrm>
            <a:prstGeom prst="rect">
              <a:avLst/>
            </a:prstGeom>
            <a:solidFill>
              <a:srgbClr val="FF0000">
                <a:alpha val="9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pic>
        <p:nvPicPr>
          <p:cNvPr id="22" name="Picture 21"/>
          <p:cNvPicPr>
            <a:picLocks noChangeAspect="1"/>
          </p:cNvPicPr>
          <p:nvPr/>
        </p:nvPicPr>
        <p:blipFill rotWithShape="1">
          <a:blip r:embed="rId4"/>
          <a:srcRect l="26717" r="58440"/>
          <a:stretch/>
        </p:blipFill>
        <p:spPr>
          <a:xfrm>
            <a:off x="7358648" y="606460"/>
            <a:ext cx="1080120" cy="5813755"/>
          </a:xfrm>
          <a:prstGeom prst="rect">
            <a:avLst/>
          </a:prstGeom>
        </p:spPr>
      </p:pic>
    </p:spTree>
    <p:extLst>
      <p:ext uri="{BB962C8B-B14F-4D97-AF65-F5344CB8AC3E}">
        <p14:creationId xmlns:p14="http://schemas.microsoft.com/office/powerpoint/2010/main" val="4025064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534" y="980728"/>
            <a:ext cx="4605302" cy="5217551"/>
          </a:xfrm>
        </p:spPr>
        <p:txBody>
          <a:bodyPr>
            <a:normAutofit/>
          </a:bodyPr>
          <a:lstStyle/>
          <a:p>
            <a:pPr marL="342900" indent="-342900">
              <a:buFont typeface="Wingdings" panose="05000000000000000000" pitchFamily="2" charset="2"/>
              <a:buChar char="ü"/>
            </a:pPr>
            <a:r>
              <a:rPr lang="en-GB" b="0" dirty="0">
                <a:solidFill>
                  <a:schemeClr val="accent2"/>
                </a:solidFill>
              </a:rPr>
              <a:t>The demographic transition is occurring in the context of the global financial crisis and recession, which led to dramatic increase in debt levels for a number of countries</a:t>
            </a:r>
            <a:br>
              <a:rPr lang="en-GB" b="0" dirty="0">
                <a:solidFill>
                  <a:schemeClr val="accent2"/>
                </a:solidFill>
              </a:rPr>
            </a:br>
            <a:br>
              <a:rPr lang="en-GB" b="0" dirty="0">
                <a:solidFill>
                  <a:schemeClr val="accent2"/>
                </a:solidFill>
              </a:rPr>
            </a:br>
            <a:r>
              <a:rPr lang="en-GB" b="0" dirty="0">
                <a:solidFill>
                  <a:schemeClr val="accent2"/>
                </a:solidFill>
              </a:rPr>
              <a:t>The average EU debt-to-GDP ratio rose from 43.4% in 2007 to 73.6% in 2014 </a:t>
            </a:r>
            <a:br>
              <a:rPr lang="en-GB" b="0" dirty="0">
                <a:solidFill>
                  <a:schemeClr val="accent2"/>
                </a:solidFill>
              </a:rPr>
            </a:br>
            <a:br>
              <a:rPr lang="en-GB" b="0" dirty="0">
                <a:solidFill>
                  <a:schemeClr val="accent2"/>
                </a:solidFill>
              </a:rPr>
            </a:br>
            <a:endParaRPr lang="en-GB" dirty="0">
              <a:solidFill>
                <a:schemeClr val="accent2"/>
              </a:solidFill>
            </a:endParaRPr>
          </a:p>
        </p:txBody>
      </p:sp>
      <p:sp>
        <p:nvSpPr>
          <p:cNvPr id="4" name="Rectangle 3"/>
          <p:cNvSpPr/>
          <p:nvPr/>
        </p:nvSpPr>
        <p:spPr>
          <a:xfrm>
            <a:off x="272480" y="183557"/>
            <a:ext cx="7848872" cy="892552"/>
          </a:xfrm>
          <a:prstGeom prst="rect">
            <a:avLst/>
          </a:prstGeom>
        </p:spPr>
        <p:txBody>
          <a:bodyPr wrap="square">
            <a:spAutoFit/>
          </a:bodyPr>
          <a:lstStyle/>
          <a:p>
            <a:r>
              <a:rPr lang="en-GB" sz="2400" dirty="0">
                <a:solidFill>
                  <a:schemeClr val="accent1"/>
                </a:solidFill>
                <a:latin typeface="Optane"/>
              </a:rPr>
              <a:t>The Financial Crisis led to a large increase in EU debt levels, further pressuring fiscal </a:t>
            </a:r>
            <a:r>
              <a:rPr lang="en-GB" sz="2800" dirty="0">
                <a:solidFill>
                  <a:schemeClr val="accent1"/>
                </a:solidFill>
                <a:latin typeface="Optane"/>
              </a:rPr>
              <a:t>sustainability </a:t>
            </a:r>
          </a:p>
        </p:txBody>
      </p:sp>
      <p:pic>
        <p:nvPicPr>
          <p:cNvPr id="8" name="Picture 2" descr="https://economics.rabobank.com/Global/Publicatie%20afbeeldingen/2015/05%20Mei/TB_regiostudie-Europa-4-Europe%27s%20debt%20challeng/008_040515_Rabobank_regiostudie%20Europa_H4_ENG-geknip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7014" y="980728"/>
            <a:ext cx="4680520" cy="543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8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480" y="55515"/>
            <a:ext cx="7848872" cy="954107"/>
          </a:xfrm>
          <a:prstGeom prst="rect">
            <a:avLst/>
          </a:prstGeom>
        </p:spPr>
        <p:txBody>
          <a:bodyPr wrap="square">
            <a:spAutoFit/>
          </a:bodyPr>
          <a:lstStyle/>
          <a:p>
            <a:r>
              <a:rPr lang="en-GB" sz="2800" dirty="0">
                <a:solidFill>
                  <a:schemeClr val="accent1"/>
                </a:solidFill>
                <a:latin typeface="Optane"/>
              </a:rPr>
              <a:t>The Financial Crisis led to a large increase in EU debt levels, further pressuring fiscal sustainability </a:t>
            </a:r>
          </a:p>
        </p:txBody>
      </p:sp>
      <p:pic>
        <p:nvPicPr>
          <p:cNvPr id="1715202" name="Picture 2" descr="https://economics.rabobank.com/Global/Publicatie%20afbeeldingen/2015/05%20Mei/TB_regiostudie-Europa-4-Europe%27s%20debt%20challeng/Fi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 y="1340768"/>
            <a:ext cx="6191597" cy="49390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89886" y="1548144"/>
            <a:ext cx="3816114" cy="4524315"/>
          </a:xfrm>
          <a:prstGeom prst="rect">
            <a:avLst/>
          </a:prstGeom>
        </p:spPr>
        <p:txBody>
          <a:bodyPr wrap="square">
            <a:spAutoFit/>
          </a:bodyPr>
          <a:lstStyle/>
          <a:p>
            <a:pPr marL="285750" indent="-285750">
              <a:buFont typeface="Wingdings" panose="05000000000000000000" pitchFamily="2" charset="2"/>
              <a:buChar char="ü"/>
            </a:pPr>
            <a:r>
              <a:rPr lang="en-GB" dirty="0">
                <a:solidFill>
                  <a:schemeClr val="accent2"/>
                </a:solidFill>
                <a:latin typeface="Optane"/>
              </a:rPr>
              <a:t>Private and public sector debt is high in EU countries</a:t>
            </a:r>
          </a:p>
          <a:p>
            <a:pPr marL="285750" indent="-285750">
              <a:buFont typeface="Wingdings" panose="05000000000000000000" pitchFamily="2" charset="2"/>
              <a:buChar char="ü"/>
            </a:pPr>
            <a:r>
              <a:rPr lang="en-GB" dirty="0">
                <a:solidFill>
                  <a:schemeClr val="accent2"/>
                </a:solidFill>
                <a:latin typeface="Optane"/>
              </a:rPr>
              <a:t>Public debt challenges seem to be the greatest in Southern European countries</a:t>
            </a:r>
          </a:p>
          <a:p>
            <a:pPr marL="285750" indent="-285750">
              <a:buFont typeface="Wingdings" panose="05000000000000000000" pitchFamily="2" charset="2"/>
              <a:buChar char="ü"/>
            </a:pPr>
            <a:r>
              <a:rPr lang="en-GB" dirty="0">
                <a:solidFill>
                  <a:schemeClr val="accent2"/>
                </a:solidFill>
                <a:latin typeface="Optane"/>
              </a:rPr>
              <a:t>Public debt challenges are lowest in the Baltics and Nordics (except Finland and Iceland)</a:t>
            </a:r>
          </a:p>
          <a:p>
            <a:pPr marL="285750" indent="-285750">
              <a:buFont typeface="Wingdings" panose="05000000000000000000" pitchFamily="2" charset="2"/>
              <a:buChar char="ü"/>
            </a:pPr>
            <a:r>
              <a:rPr lang="en-GB" dirty="0">
                <a:solidFill>
                  <a:schemeClr val="accent2"/>
                </a:solidFill>
                <a:latin typeface="Optane"/>
              </a:rPr>
              <a:t>Private debt challenges are highest in LU and CY</a:t>
            </a:r>
          </a:p>
          <a:p>
            <a:pPr marL="285750" indent="-285750">
              <a:buFont typeface="Wingdings" panose="05000000000000000000" pitchFamily="2" charset="2"/>
              <a:buChar char="ü"/>
            </a:pPr>
            <a:r>
              <a:rPr lang="en-GB" dirty="0">
                <a:solidFill>
                  <a:schemeClr val="accent2"/>
                </a:solidFill>
                <a:latin typeface="Optane"/>
              </a:rPr>
              <a:t>In Western European countries the risks related to public debt financing and affordability appear to be rather muted (only Ireland faces affordability challenges). </a:t>
            </a:r>
          </a:p>
        </p:txBody>
      </p:sp>
    </p:spTree>
    <p:extLst>
      <p:ext uri="{BB962C8B-B14F-4D97-AF65-F5344CB8AC3E}">
        <p14:creationId xmlns:p14="http://schemas.microsoft.com/office/powerpoint/2010/main" val="6800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
        <p:nvSpPr>
          <p:cNvPr id="2" name="TextBox 1"/>
          <p:cNvSpPr txBox="1"/>
          <p:nvPr/>
        </p:nvSpPr>
        <p:spPr>
          <a:xfrm>
            <a:off x="488504" y="2214514"/>
            <a:ext cx="8569399"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400" dirty="0">
                <a:ln w="0"/>
                <a:solidFill>
                  <a:schemeClr val="accent1"/>
                </a:solidFill>
                <a:effectLst>
                  <a:outerShdw blurRad="38100" dist="25400" dir="5400000" algn="ctr" rotWithShape="0">
                    <a:srgbClr val="6E747A">
                      <a:alpha val="43000"/>
                    </a:srgbClr>
                  </a:outerShdw>
                </a:effectLst>
                <a:latin typeface="Optane"/>
              </a:rPr>
              <a:t>Impact of Population Aging on the</a:t>
            </a:r>
          </a:p>
          <a:p>
            <a:pPr algn="ctr"/>
            <a:r>
              <a:rPr lang="en-GB" sz="4400" dirty="0">
                <a:ln w="0"/>
                <a:solidFill>
                  <a:schemeClr val="accent1"/>
                </a:solidFill>
                <a:effectLst>
                  <a:outerShdw blurRad="38100" dist="25400" dir="5400000" algn="ctr" rotWithShape="0">
                    <a:srgbClr val="6E747A">
                      <a:alpha val="43000"/>
                    </a:srgbClr>
                  </a:outerShdw>
                </a:effectLst>
                <a:latin typeface="Optane"/>
              </a:rPr>
              <a:t> Pension systems</a:t>
            </a:r>
            <a:r>
              <a:rPr lang="en-GB" dirty="0"/>
              <a:t> </a:t>
            </a:r>
          </a:p>
        </p:txBody>
      </p:sp>
    </p:spTree>
    <p:extLst>
      <p:ext uri="{BB962C8B-B14F-4D97-AF65-F5344CB8AC3E}">
        <p14:creationId xmlns:p14="http://schemas.microsoft.com/office/powerpoint/2010/main" val="1828281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2954" y="980728"/>
            <a:ext cx="9200197" cy="4431983"/>
          </a:xfrm>
          <a:prstGeom prst="rect">
            <a:avLst/>
          </a:prstGeom>
        </p:spPr>
        <p:txBody>
          <a:bodyPr wrap="square">
            <a:spAutoFit/>
          </a:bodyPr>
          <a:lstStyle/>
          <a:p>
            <a:pPr marL="342900" indent="-342900" algn="just">
              <a:buClr>
                <a:schemeClr val="tx2"/>
              </a:buClr>
              <a:buSzPct val="103000"/>
              <a:buFont typeface="Wingdings" panose="05000000000000000000" pitchFamily="2" charset="2"/>
              <a:buChar char="ü"/>
            </a:pPr>
            <a:r>
              <a:rPr lang="en-US" sz="2400" dirty="0">
                <a:latin typeface="Optane"/>
              </a:rPr>
              <a:t>Detailed comparison of </a:t>
            </a:r>
            <a:r>
              <a:rPr lang="en-US" sz="2400" b="1" dirty="0">
                <a:latin typeface="Optane"/>
              </a:rPr>
              <a:t>pension systems </a:t>
            </a:r>
            <a:r>
              <a:rPr lang="en-US" sz="2400" dirty="0">
                <a:latin typeface="Optane"/>
              </a:rPr>
              <a:t>across EU countries is a difficult task and beyond this lesson </a:t>
            </a:r>
          </a:p>
          <a:p>
            <a:pPr marL="342900" indent="-342900" algn="just">
              <a:buClr>
                <a:schemeClr val="tx2"/>
              </a:buClr>
              <a:buSzPct val="103000"/>
              <a:buFont typeface="Wingdings" panose="05000000000000000000" pitchFamily="2" charset="2"/>
              <a:buChar char="ü"/>
            </a:pPr>
            <a:endParaRPr lang="en-US" sz="2400" dirty="0">
              <a:latin typeface="Optane"/>
            </a:endParaRPr>
          </a:p>
          <a:p>
            <a:pPr marL="342900" indent="-342900" algn="just">
              <a:buClr>
                <a:schemeClr val="tx2"/>
              </a:buClr>
              <a:buSzPct val="103000"/>
              <a:buFont typeface="Wingdings" panose="05000000000000000000" pitchFamily="2" charset="2"/>
              <a:buChar char="ü"/>
            </a:pPr>
            <a:r>
              <a:rPr lang="en-US" sz="2400" dirty="0">
                <a:latin typeface="Optane"/>
              </a:rPr>
              <a:t>Pension systems were already covered in previous lessons</a:t>
            </a:r>
          </a:p>
          <a:p>
            <a:pPr marL="342900" indent="-342900" algn="just">
              <a:buClr>
                <a:schemeClr val="tx2"/>
              </a:buClr>
              <a:buSzPct val="103000"/>
              <a:buFont typeface="Wingdings" panose="05000000000000000000" pitchFamily="2" charset="2"/>
              <a:buChar char="ü"/>
            </a:pPr>
            <a:r>
              <a:rPr lang="en-US" sz="2400" dirty="0">
                <a:latin typeface="Optane"/>
              </a:rPr>
              <a:t>and more details will come in future lessons too</a:t>
            </a:r>
          </a:p>
          <a:p>
            <a:pPr marL="342900" indent="-342900" algn="just">
              <a:buClr>
                <a:schemeClr val="tx2"/>
              </a:buClr>
              <a:buSzPct val="103000"/>
              <a:buFont typeface="Wingdings" panose="05000000000000000000" pitchFamily="2" charset="2"/>
              <a:buChar char="ü"/>
            </a:pPr>
            <a:endParaRPr lang="it-IT" sz="2400" dirty="0">
              <a:latin typeface="Optane"/>
            </a:endParaRPr>
          </a:p>
          <a:p>
            <a:pPr marL="342900" indent="-342900" algn="just">
              <a:buClr>
                <a:schemeClr val="tx2"/>
              </a:buClr>
              <a:buSzPct val="103000"/>
              <a:buFont typeface="Wingdings" panose="05000000000000000000" pitchFamily="2" charset="2"/>
              <a:buChar char="ü"/>
            </a:pPr>
            <a:endParaRPr lang="it-IT" sz="2400" dirty="0">
              <a:latin typeface="Optane"/>
            </a:endParaRPr>
          </a:p>
          <a:p>
            <a:pPr marL="342900" indent="-342900" algn="just">
              <a:buClr>
                <a:schemeClr val="tx2"/>
              </a:buClr>
              <a:buSzPct val="103000"/>
              <a:buFont typeface="Wingdings" panose="05000000000000000000" pitchFamily="2" charset="2"/>
              <a:buChar char="ü"/>
            </a:pPr>
            <a:r>
              <a:rPr lang="it-IT" sz="2400" dirty="0">
                <a:solidFill>
                  <a:schemeClr val="accent2"/>
                </a:solidFill>
                <a:latin typeface="Optane"/>
              </a:rPr>
              <a:t>Just a remind</a:t>
            </a:r>
            <a:r>
              <a:rPr lang="it-IT" sz="2400" dirty="0">
                <a:latin typeface="Optane"/>
              </a:rPr>
              <a:t>: all the </a:t>
            </a:r>
            <a:r>
              <a:rPr lang="en-US" sz="2400" dirty="0">
                <a:latin typeface="Optane"/>
              </a:rPr>
              <a:t>countries of the EU have set up schemes whereby workers are assured of a certain level of income upon their retirement</a:t>
            </a:r>
          </a:p>
          <a:p>
            <a:pPr marL="342900" indent="-342900" algn="just">
              <a:buClr>
                <a:schemeClr val="tx2"/>
              </a:buClr>
              <a:buSzPct val="103000"/>
              <a:buFont typeface="Wingdings" panose="05000000000000000000" pitchFamily="2" charset="2"/>
              <a:buChar char="ü"/>
            </a:pPr>
            <a:endParaRPr lang="en-US" sz="2400" dirty="0">
              <a:latin typeface="Optane"/>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endParaRPr lang="it-IT" dirty="0"/>
          </a:p>
        </p:txBody>
      </p:sp>
      <p:sp>
        <p:nvSpPr>
          <p:cNvPr id="4" name="Rectangle 3"/>
          <p:cNvSpPr/>
          <p:nvPr/>
        </p:nvSpPr>
        <p:spPr>
          <a:xfrm>
            <a:off x="272480" y="255861"/>
            <a:ext cx="7848872" cy="646331"/>
          </a:xfrm>
          <a:prstGeom prst="rect">
            <a:avLst/>
          </a:prstGeom>
        </p:spPr>
        <p:txBody>
          <a:bodyPr wrap="square">
            <a:spAutoFit/>
          </a:bodyPr>
          <a:lstStyle/>
          <a:p>
            <a:r>
              <a:rPr lang="en-GB" sz="3600" dirty="0">
                <a:solidFill>
                  <a:schemeClr val="accent1"/>
                </a:solidFill>
                <a:latin typeface="Optane"/>
              </a:rPr>
              <a:t>A taxonomy of EU pension systems</a:t>
            </a:r>
          </a:p>
        </p:txBody>
      </p:sp>
    </p:spTree>
    <p:extLst>
      <p:ext uri="{BB962C8B-B14F-4D97-AF65-F5344CB8AC3E}">
        <p14:creationId xmlns:p14="http://schemas.microsoft.com/office/powerpoint/2010/main" val="3604865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2954" y="980728"/>
            <a:ext cx="9200197" cy="6647974"/>
          </a:xfrm>
          <a:prstGeom prst="rect">
            <a:avLst/>
          </a:prstGeom>
        </p:spPr>
        <p:txBody>
          <a:bodyPr wrap="square">
            <a:spAutoFit/>
          </a:bodyPr>
          <a:lstStyle/>
          <a:p>
            <a:pPr marL="342900" indent="-342900" algn="just">
              <a:buClr>
                <a:schemeClr val="tx2"/>
              </a:buClr>
              <a:buSzPct val="103000"/>
              <a:buFont typeface="Wingdings" panose="05000000000000000000" pitchFamily="2" charset="2"/>
              <a:buChar char="ü"/>
            </a:pPr>
            <a:r>
              <a:rPr lang="en-US" sz="2400" dirty="0">
                <a:solidFill>
                  <a:schemeClr val="tx2"/>
                </a:solidFill>
                <a:latin typeface="Optane"/>
                <a:ea typeface="Verdana" pitchFamily="34" charset="0"/>
                <a:cs typeface="Verdana" pitchFamily="34" charset="0"/>
              </a:rPr>
              <a:t>Schemes are: </a:t>
            </a:r>
            <a:r>
              <a:rPr lang="en-US" sz="2400" dirty="0" err="1">
                <a:solidFill>
                  <a:schemeClr val="tx2"/>
                </a:solidFill>
                <a:latin typeface="Optane"/>
                <a:ea typeface="Verdana" pitchFamily="34" charset="0"/>
                <a:cs typeface="Verdana" pitchFamily="34" charset="0"/>
              </a:rPr>
              <a:t>i</a:t>
            </a:r>
            <a:r>
              <a:rPr lang="en-US" sz="2400" dirty="0">
                <a:solidFill>
                  <a:schemeClr val="tx2"/>
                </a:solidFill>
                <a:latin typeface="Optane"/>
                <a:ea typeface="Verdana" pitchFamily="34" charset="0"/>
                <a:cs typeface="Verdana" pitchFamily="34" charset="0"/>
              </a:rPr>
              <a:t>) public; ii) mandatory; iii) PAYGO financed</a:t>
            </a:r>
          </a:p>
          <a:p>
            <a:pPr marL="342900" indent="-342900" algn="just">
              <a:buClr>
                <a:schemeClr val="tx2"/>
              </a:buClr>
              <a:buSzPct val="103000"/>
              <a:buFont typeface="Wingdings" panose="05000000000000000000" pitchFamily="2" charset="2"/>
              <a:buChar char="ü"/>
            </a:pPr>
            <a:endParaRPr lang="en-US" sz="2400" dirty="0">
              <a:solidFill>
                <a:schemeClr val="tx2"/>
              </a:solidFill>
              <a:latin typeface="Optane"/>
              <a:ea typeface="Verdana" pitchFamily="34" charset="0"/>
              <a:cs typeface="Verdana" pitchFamily="34" charset="0"/>
            </a:endParaRPr>
          </a:p>
          <a:p>
            <a:pPr marL="342900" indent="-342900" algn="just">
              <a:buClr>
                <a:schemeClr val="tx2"/>
              </a:buClr>
              <a:buSzPct val="103000"/>
              <a:buFont typeface="Wingdings" panose="05000000000000000000" pitchFamily="2" charset="2"/>
              <a:buChar char="ü"/>
            </a:pPr>
            <a:r>
              <a:rPr lang="en-US" sz="2400" dirty="0">
                <a:solidFill>
                  <a:schemeClr val="tx2"/>
                </a:solidFill>
                <a:latin typeface="Optane"/>
                <a:ea typeface="Verdana" pitchFamily="34" charset="0"/>
                <a:cs typeface="Verdana" pitchFamily="34" charset="0"/>
              </a:rPr>
              <a:t>However the degree of development of single national schemes is very different, as it is different the mechanism of determination of pension benefits and social security contributions, the degree of complementarity between public and private sector, the interaction between pension systems and other tier of the social protection system</a:t>
            </a:r>
          </a:p>
          <a:p>
            <a:pPr marL="342900" indent="-342900" algn="just">
              <a:buClr>
                <a:schemeClr val="tx2"/>
              </a:buClr>
              <a:buSzPct val="103000"/>
              <a:buFont typeface="Wingdings" panose="05000000000000000000" pitchFamily="2" charset="2"/>
              <a:buChar char="ü"/>
            </a:pPr>
            <a:endParaRPr lang="it-IT" sz="2400" dirty="0">
              <a:solidFill>
                <a:schemeClr val="tx2"/>
              </a:solidFill>
              <a:latin typeface="Optane"/>
              <a:ea typeface="Verdana" pitchFamily="34" charset="0"/>
              <a:cs typeface="Verdana" pitchFamily="34" charset="0"/>
            </a:endParaRPr>
          </a:p>
          <a:p>
            <a:pPr marL="342900" indent="-342900" algn="just">
              <a:buClr>
                <a:schemeClr val="tx2"/>
              </a:buClr>
              <a:buSzPct val="103000"/>
              <a:buFont typeface="Wingdings" panose="05000000000000000000" pitchFamily="2" charset="2"/>
              <a:buChar char="ü"/>
            </a:pPr>
            <a:r>
              <a:rPr lang="it-IT" sz="2400" dirty="0">
                <a:solidFill>
                  <a:schemeClr val="tx2"/>
                </a:solidFill>
                <a:latin typeface="Optane" pitchFamily="2" charset="0"/>
                <a:ea typeface="Verdana" pitchFamily="34" charset="0"/>
                <a:cs typeface="Verdana" pitchFamily="34" charset="0"/>
              </a:rPr>
              <a:t>It is possible to resort to a very broad distinction between two different type of pension system which finds an explanation into the hystorical evolution of pension systems in Europe.</a:t>
            </a:r>
          </a:p>
          <a:p>
            <a:pPr marL="1371600" lvl="2" indent="-457200" algn="just">
              <a:buClr>
                <a:schemeClr val="tx2"/>
              </a:buClr>
              <a:buSzPct val="103000"/>
              <a:buFont typeface="+mj-lt"/>
              <a:buAutoNum type="arabicPeriod"/>
            </a:pPr>
            <a:r>
              <a:rPr lang="it-IT" sz="2400" b="1" dirty="0">
                <a:solidFill>
                  <a:schemeClr val="tx1">
                    <a:lumMod val="75000"/>
                    <a:lumOff val="25000"/>
                  </a:schemeClr>
                </a:solidFill>
                <a:latin typeface="Optane" pitchFamily="2" charset="0"/>
                <a:ea typeface="Verdana" pitchFamily="34" charset="0"/>
                <a:cs typeface="Verdana" pitchFamily="34" charset="0"/>
              </a:rPr>
              <a:t>the </a:t>
            </a:r>
            <a:r>
              <a:rPr lang="it-IT" sz="2400" b="1" dirty="0" err="1">
                <a:solidFill>
                  <a:schemeClr val="tx1">
                    <a:lumMod val="75000"/>
                    <a:lumOff val="25000"/>
                  </a:schemeClr>
                </a:solidFill>
                <a:latin typeface="Optane" pitchFamily="2" charset="0"/>
                <a:ea typeface="Verdana" pitchFamily="34" charset="0"/>
                <a:cs typeface="Verdana" pitchFamily="34" charset="0"/>
              </a:rPr>
              <a:t>Beveridgean</a:t>
            </a:r>
            <a:r>
              <a:rPr lang="it-IT" sz="2400" b="1" dirty="0">
                <a:solidFill>
                  <a:schemeClr val="tx1">
                    <a:lumMod val="75000"/>
                    <a:lumOff val="25000"/>
                  </a:schemeClr>
                </a:solidFill>
                <a:latin typeface="Optane" pitchFamily="2" charset="0"/>
                <a:ea typeface="Verdana" pitchFamily="34" charset="0"/>
                <a:cs typeface="Verdana" pitchFamily="34" charset="0"/>
              </a:rPr>
              <a:t> </a:t>
            </a:r>
            <a:r>
              <a:rPr lang="it-IT" sz="2400" b="1" dirty="0" err="1">
                <a:solidFill>
                  <a:schemeClr val="tx1">
                    <a:lumMod val="75000"/>
                    <a:lumOff val="25000"/>
                  </a:schemeClr>
                </a:solidFill>
                <a:latin typeface="Optane" pitchFamily="2" charset="0"/>
                <a:ea typeface="Verdana" pitchFamily="34" charset="0"/>
                <a:cs typeface="Verdana" pitchFamily="34" charset="0"/>
              </a:rPr>
              <a:t>system</a:t>
            </a:r>
            <a:endParaRPr lang="it-IT" sz="2400" b="1" dirty="0">
              <a:solidFill>
                <a:schemeClr val="tx1">
                  <a:lumMod val="75000"/>
                  <a:lumOff val="25000"/>
                </a:schemeClr>
              </a:solidFill>
              <a:latin typeface="Optane" pitchFamily="2" charset="0"/>
              <a:ea typeface="Verdana" pitchFamily="34" charset="0"/>
              <a:cs typeface="Verdana" pitchFamily="34" charset="0"/>
            </a:endParaRPr>
          </a:p>
          <a:p>
            <a:pPr marL="1371600" lvl="2" indent="-457200" algn="just">
              <a:buClr>
                <a:schemeClr val="tx2"/>
              </a:buClr>
              <a:buSzPct val="103000"/>
              <a:buFont typeface="+mj-lt"/>
              <a:buAutoNum type="arabicPeriod"/>
            </a:pPr>
            <a:r>
              <a:rPr lang="it-IT" sz="2400" b="1" dirty="0">
                <a:solidFill>
                  <a:schemeClr val="tx1">
                    <a:lumMod val="75000"/>
                    <a:lumOff val="25000"/>
                  </a:schemeClr>
                </a:solidFill>
                <a:latin typeface="Optane" pitchFamily="2" charset="0"/>
                <a:ea typeface="Verdana" pitchFamily="34" charset="0"/>
                <a:cs typeface="Verdana" pitchFamily="34" charset="0"/>
              </a:rPr>
              <a:t>the </a:t>
            </a:r>
            <a:r>
              <a:rPr lang="it-IT" sz="2400" b="1" dirty="0" err="1">
                <a:solidFill>
                  <a:schemeClr val="tx1">
                    <a:lumMod val="75000"/>
                    <a:lumOff val="25000"/>
                  </a:schemeClr>
                </a:solidFill>
                <a:latin typeface="Optane" pitchFamily="2" charset="0"/>
                <a:ea typeface="Verdana" pitchFamily="34" charset="0"/>
                <a:cs typeface="Verdana" pitchFamily="34" charset="0"/>
              </a:rPr>
              <a:t>Bismarkian</a:t>
            </a:r>
            <a:r>
              <a:rPr lang="it-IT" sz="2400" b="1" dirty="0">
                <a:solidFill>
                  <a:schemeClr val="tx1">
                    <a:lumMod val="75000"/>
                    <a:lumOff val="25000"/>
                  </a:schemeClr>
                </a:solidFill>
                <a:latin typeface="Optane" pitchFamily="2" charset="0"/>
                <a:ea typeface="Verdana" pitchFamily="34" charset="0"/>
                <a:cs typeface="Verdana" pitchFamily="34" charset="0"/>
              </a:rPr>
              <a:t> </a:t>
            </a:r>
            <a:r>
              <a:rPr lang="it-IT" sz="2400" b="1" dirty="0" err="1">
                <a:solidFill>
                  <a:schemeClr val="tx1">
                    <a:lumMod val="75000"/>
                    <a:lumOff val="25000"/>
                  </a:schemeClr>
                </a:solidFill>
                <a:latin typeface="Optane" pitchFamily="2" charset="0"/>
                <a:ea typeface="Verdana" pitchFamily="34" charset="0"/>
                <a:cs typeface="Verdana" pitchFamily="34" charset="0"/>
              </a:rPr>
              <a:t>system</a:t>
            </a:r>
            <a:endParaRPr lang="it-IT" sz="2400" b="1" dirty="0">
              <a:solidFill>
                <a:schemeClr val="tx1">
                  <a:lumMod val="75000"/>
                  <a:lumOff val="25000"/>
                </a:schemeClr>
              </a:solidFill>
              <a:latin typeface="Optane" pitchFamily="2" charset="0"/>
              <a:ea typeface="Verdana" pitchFamily="34" charset="0"/>
              <a:cs typeface="Verdana" pitchFamily="34" charset="0"/>
            </a:endParaRPr>
          </a:p>
          <a:p>
            <a:pPr algn="just"/>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endParaRPr lang="it-IT" dirty="0"/>
          </a:p>
        </p:txBody>
      </p:sp>
      <p:sp>
        <p:nvSpPr>
          <p:cNvPr id="4" name="Rectangle 3"/>
          <p:cNvSpPr/>
          <p:nvPr/>
        </p:nvSpPr>
        <p:spPr>
          <a:xfrm>
            <a:off x="272480" y="255861"/>
            <a:ext cx="7848872" cy="646331"/>
          </a:xfrm>
          <a:prstGeom prst="rect">
            <a:avLst/>
          </a:prstGeom>
        </p:spPr>
        <p:txBody>
          <a:bodyPr wrap="square">
            <a:spAutoFit/>
          </a:bodyPr>
          <a:lstStyle/>
          <a:p>
            <a:r>
              <a:rPr lang="en-GB" sz="3600" dirty="0">
                <a:solidFill>
                  <a:schemeClr val="accent1"/>
                </a:solidFill>
                <a:latin typeface="Optane"/>
              </a:rPr>
              <a:t>A taxonomy of EU pension systems</a:t>
            </a:r>
          </a:p>
        </p:txBody>
      </p:sp>
    </p:spTree>
    <p:extLst>
      <p:ext uri="{BB962C8B-B14F-4D97-AF65-F5344CB8AC3E}">
        <p14:creationId xmlns:p14="http://schemas.microsoft.com/office/powerpoint/2010/main" val="1905683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364" y="1556792"/>
            <a:ext cx="9200197" cy="4401205"/>
          </a:xfrm>
          <a:prstGeom prst="rect">
            <a:avLst/>
          </a:prstGeom>
        </p:spPr>
        <p:txBody>
          <a:bodyPr wrap="square">
            <a:spAutoFit/>
          </a:bodyPr>
          <a:lstStyle/>
          <a:p>
            <a:pPr marL="800100" lvl="1" indent="-342900" algn="just">
              <a:buClr>
                <a:schemeClr val="tx2"/>
              </a:buClr>
              <a:buSzPct val="103000"/>
              <a:buFont typeface="Wingdings" panose="05000000000000000000" pitchFamily="2" charset="2"/>
              <a:buChar char="ü"/>
            </a:pPr>
            <a:r>
              <a:rPr lang="en-US" sz="2800" dirty="0">
                <a:latin typeface="Optane"/>
              </a:rPr>
              <a:t>social security benefits ensure for each citizen (resident) </a:t>
            </a:r>
            <a:r>
              <a:rPr lang="it-IT" sz="2800" dirty="0">
                <a:latin typeface="Optane"/>
              </a:rPr>
              <a:t>a </a:t>
            </a:r>
            <a:r>
              <a:rPr lang="it-IT" sz="2800" dirty="0" err="1">
                <a:latin typeface="Optane"/>
              </a:rPr>
              <a:t>basic</a:t>
            </a:r>
            <a:r>
              <a:rPr lang="it-IT" sz="2800" dirty="0">
                <a:latin typeface="Optane"/>
              </a:rPr>
              <a:t> </a:t>
            </a:r>
            <a:r>
              <a:rPr lang="it-IT" sz="2800" dirty="0" err="1">
                <a:latin typeface="Optane"/>
              </a:rPr>
              <a:t>income</a:t>
            </a:r>
            <a:endParaRPr lang="it-IT" sz="2800" dirty="0">
              <a:latin typeface="Optane"/>
            </a:endParaRPr>
          </a:p>
          <a:p>
            <a:pPr marL="800100" lvl="1" indent="-342900" algn="just">
              <a:buClr>
                <a:schemeClr val="tx2"/>
              </a:buClr>
              <a:buSzPct val="103000"/>
              <a:buFont typeface="Wingdings" panose="05000000000000000000" pitchFamily="2" charset="2"/>
              <a:buChar char="ü"/>
            </a:pPr>
            <a:r>
              <a:rPr lang="en-US" sz="2800" b="1" dirty="0">
                <a:latin typeface="Optane"/>
              </a:rPr>
              <a:t>(public) pension benefits are flat </a:t>
            </a:r>
            <a:r>
              <a:rPr lang="en-US" sz="2800" dirty="0">
                <a:latin typeface="Optane"/>
              </a:rPr>
              <a:t>(and normally means tested). </a:t>
            </a:r>
          </a:p>
          <a:p>
            <a:pPr marL="800100" lvl="1" indent="-342900" algn="just">
              <a:buClr>
                <a:schemeClr val="tx2"/>
              </a:buClr>
              <a:buSzPct val="103000"/>
              <a:buFont typeface="Wingdings" panose="05000000000000000000" pitchFamily="2" charset="2"/>
              <a:buChar char="ü"/>
            </a:pPr>
            <a:r>
              <a:rPr lang="en-US" sz="2800" dirty="0">
                <a:latin typeface="Optane"/>
              </a:rPr>
              <a:t>individuals who want (and can) supplement this basic income during old age, turn to the market and join private pension schemes (either voluntarily or as part of their </a:t>
            </a:r>
            <a:r>
              <a:rPr lang="en-US" sz="2800" dirty="0" err="1">
                <a:latin typeface="Optane"/>
              </a:rPr>
              <a:t>labour</a:t>
            </a:r>
            <a:r>
              <a:rPr lang="en-US" sz="2800" dirty="0">
                <a:latin typeface="Optane"/>
              </a:rPr>
              <a:t> contract)</a:t>
            </a:r>
            <a:endParaRPr lang="it-IT" sz="2800" dirty="0">
              <a:latin typeface="Optane"/>
            </a:endParaRPr>
          </a:p>
          <a:p>
            <a:pPr marL="800100" lvl="1" indent="-342900" algn="just">
              <a:buClr>
                <a:schemeClr val="tx2"/>
              </a:buClr>
              <a:buSzPct val="103000"/>
              <a:buFont typeface="Wingdings" panose="05000000000000000000" pitchFamily="2" charset="2"/>
              <a:buChar char="ü"/>
            </a:pPr>
            <a:r>
              <a:rPr lang="en-US" sz="2800" dirty="0">
                <a:latin typeface="Optane"/>
              </a:rPr>
              <a:t>typical countries: Denmark, Ireland, the Netherlands and the United Kingdom</a:t>
            </a:r>
            <a:endParaRPr lang="it-IT" sz="2800" dirty="0">
              <a:solidFill>
                <a:schemeClr val="tx1">
                  <a:lumMod val="75000"/>
                  <a:lumOff val="25000"/>
                </a:schemeClr>
              </a:solidFill>
              <a:latin typeface="Optane"/>
              <a:ea typeface="Verdana" pitchFamily="34" charset="0"/>
              <a:cs typeface="Verdana" pitchFamily="34" charset="0"/>
            </a:endParaRPr>
          </a:p>
        </p:txBody>
      </p:sp>
      <p:sp>
        <p:nvSpPr>
          <p:cNvPr id="6" name="Title 1"/>
          <p:cNvSpPr txBox="1">
            <a:spLocks/>
          </p:cNvSpPr>
          <p:nvPr/>
        </p:nvSpPr>
        <p:spPr>
          <a:xfrm>
            <a:off x="344364" y="175566"/>
            <a:ext cx="8065020"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pPr lvl="0"/>
            <a:r>
              <a:rPr lang="en-GB" sz="3600" b="0" dirty="0">
                <a:solidFill>
                  <a:srgbClr val="4F81BD"/>
                </a:solidFill>
                <a:latin typeface="Optane"/>
                <a:ea typeface="+mn-ea"/>
                <a:cs typeface="+mn-cs"/>
              </a:rPr>
              <a:t>The Beveridgean system</a:t>
            </a:r>
          </a:p>
        </p:txBody>
      </p:sp>
    </p:spTree>
    <p:extLst>
      <p:ext uri="{BB962C8B-B14F-4D97-AF65-F5344CB8AC3E}">
        <p14:creationId xmlns:p14="http://schemas.microsoft.com/office/powerpoint/2010/main" val="35721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2306" name="Picture 2" descr="Image result for ageing population in the worl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4608" y="980728"/>
            <a:ext cx="6569695" cy="5400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44488" y="158628"/>
            <a:ext cx="777686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2400" b="1" dirty="0">
                <a:solidFill>
                  <a:schemeClr val="tx2"/>
                </a:solidFill>
                <a:latin typeface="Optane"/>
              </a:rPr>
              <a:t>DEMOGRAPHIC PRESSURE: </a:t>
            </a:r>
            <a:br>
              <a:rPr lang="en-GB" altLang="it-IT" sz="2400" b="1" dirty="0">
                <a:solidFill>
                  <a:schemeClr val="tx2"/>
                </a:solidFill>
                <a:latin typeface="Optane"/>
              </a:rPr>
            </a:br>
            <a:r>
              <a:rPr lang="en-GB" altLang="it-IT" sz="2400" b="1" dirty="0">
                <a:solidFill>
                  <a:schemeClr val="tx2"/>
                </a:solidFill>
                <a:latin typeface="Optane"/>
              </a:rPr>
              <a:t>a global ageing challenge</a:t>
            </a:r>
          </a:p>
        </p:txBody>
      </p:sp>
    </p:spTree>
    <p:extLst>
      <p:ext uri="{BB962C8B-B14F-4D97-AF65-F5344CB8AC3E}">
        <p14:creationId xmlns:p14="http://schemas.microsoft.com/office/powerpoint/2010/main" val="3604612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068" y="908720"/>
            <a:ext cx="9200197" cy="6001643"/>
          </a:xfrm>
          <a:prstGeom prst="rect">
            <a:avLst/>
          </a:prstGeom>
        </p:spPr>
        <p:txBody>
          <a:bodyPr wrap="square">
            <a:spAutoFit/>
          </a:bodyPr>
          <a:lstStyle/>
          <a:p>
            <a:pPr marL="800100" lvl="1" indent="-342900" algn="just">
              <a:buClr>
                <a:schemeClr val="tx2"/>
              </a:buClr>
              <a:buSzPct val="103000"/>
              <a:buFont typeface="Wingdings" panose="05000000000000000000" pitchFamily="2" charset="2"/>
              <a:buChar char="ü"/>
            </a:pPr>
            <a:r>
              <a:rPr lang="en-US" sz="2800" dirty="0">
                <a:latin typeface="Optane"/>
              </a:rPr>
              <a:t>people have a right to social security benefits during old age only insofar as they acquire that right by working when adult</a:t>
            </a:r>
          </a:p>
          <a:p>
            <a:pPr marL="800100" lvl="1" indent="-342900" algn="just">
              <a:buClr>
                <a:schemeClr val="tx2"/>
              </a:buClr>
              <a:buSzPct val="103000"/>
              <a:buFont typeface="Wingdings" panose="05000000000000000000" pitchFamily="2" charset="2"/>
              <a:buChar char="ü"/>
            </a:pPr>
            <a:r>
              <a:rPr lang="en-US" sz="2800" dirty="0">
                <a:latin typeface="Optane"/>
              </a:rPr>
              <a:t>the pension benefits are </a:t>
            </a:r>
            <a:r>
              <a:rPr lang="en-US" sz="2800" b="1" dirty="0">
                <a:latin typeface="Optane"/>
              </a:rPr>
              <a:t>earnings</a:t>
            </a:r>
            <a:r>
              <a:rPr lang="en-US" sz="2800" dirty="0">
                <a:latin typeface="Optane"/>
              </a:rPr>
              <a:t>-</a:t>
            </a:r>
            <a:r>
              <a:rPr lang="en-US" sz="2800" b="1" dirty="0">
                <a:latin typeface="Optane"/>
              </a:rPr>
              <a:t>related </a:t>
            </a:r>
            <a:r>
              <a:rPr lang="en-US" sz="2800" dirty="0">
                <a:latin typeface="Optane"/>
              </a:rPr>
              <a:t>and profession-related, generally subject to maximum limits.</a:t>
            </a:r>
          </a:p>
          <a:p>
            <a:pPr marL="800100" lvl="1" indent="-342900" algn="just">
              <a:buClr>
                <a:schemeClr val="tx2"/>
              </a:buClr>
              <a:buSzPct val="103000"/>
              <a:buFont typeface="Wingdings" panose="05000000000000000000" pitchFamily="2" charset="2"/>
              <a:buChar char="ü"/>
            </a:pPr>
            <a:r>
              <a:rPr lang="en-US" sz="2800" dirty="0">
                <a:latin typeface="Optane"/>
              </a:rPr>
              <a:t>often supplemented with a </a:t>
            </a:r>
            <a:r>
              <a:rPr lang="en-US" sz="2800" b="1" dirty="0">
                <a:latin typeface="Optane"/>
              </a:rPr>
              <a:t>minimum pension </a:t>
            </a:r>
            <a:r>
              <a:rPr lang="en-US" sz="2800" dirty="0">
                <a:latin typeface="Optane"/>
              </a:rPr>
              <a:t>guarantee for people who have had only weak attachment to the </a:t>
            </a:r>
            <a:r>
              <a:rPr lang="en-US" sz="2800" dirty="0" err="1">
                <a:latin typeface="Optane"/>
              </a:rPr>
              <a:t>labour</a:t>
            </a:r>
            <a:r>
              <a:rPr lang="en-US" sz="2800" dirty="0">
                <a:latin typeface="Optane"/>
              </a:rPr>
              <a:t> force</a:t>
            </a:r>
          </a:p>
          <a:p>
            <a:pPr marL="800100" lvl="1" indent="-342900" algn="just">
              <a:buClr>
                <a:schemeClr val="tx2"/>
              </a:buClr>
              <a:buSzPct val="103000"/>
              <a:buFont typeface="Wingdings" panose="05000000000000000000" pitchFamily="2" charset="2"/>
              <a:buChar char="ü"/>
            </a:pPr>
            <a:r>
              <a:rPr lang="en-US" sz="2800" dirty="0">
                <a:latin typeface="Optane"/>
              </a:rPr>
              <a:t>limited role to voluntary pension arrangements</a:t>
            </a:r>
          </a:p>
          <a:p>
            <a:pPr marL="800100" lvl="1" indent="-342900" algn="just">
              <a:buClr>
                <a:schemeClr val="tx2"/>
              </a:buClr>
              <a:buSzPct val="103000"/>
              <a:buFont typeface="Wingdings" panose="05000000000000000000" pitchFamily="2" charset="2"/>
              <a:buChar char="ü"/>
            </a:pPr>
            <a:r>
              <a:rPr lang="en-GB" sz="2800" dirty="0">
                <a:latin typeface="Optane"/>
              </a:rPr>
              <a:t>typical countries Germany, Belgium, Sweden, France and the southern European countries</a:t>
            </a:r>
          </a:p>
          <a:p>
            <a:pPr marL="800100" lvl="1" indent="-342900" algn="just">
              <a:buClr>
                <a:schemeClr val="tx2"/>
              </a:buClr>
              <a:buSzPct val="103000"/>
              <a:buFont typeface="Wingdings" panose="05000000000000000000" pitchFamily="2" charset="2"/>
              <a:buChar char="ü"/>
            </a:pPr>
            <a:endParaRPr lang="it-IT" sz="2400"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sz="2400"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8065020"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pPr lvl="0"/>
            <a:r>
              <a:rPr lang="en-GB" sz="3600" b="0" dirty="0">
                <a:solidFill>
                  <a:srgbClr val="4F81BD"/>
                </a:solidFill>
                <a:latin typeface="Optane"/>
                <a:ea typeface="+mn-ea"/>
                <a:cs typeface="+mn-cs"/>
              </a:rPr>
              <a:t>The Bismarkian system</a:t>
            </a:r>
          </a:p>
        </p:txBody>
      </p:sp>
    </p:spTree>
    <p:extLst>
      <p:ext uri="{BB962C8B-B14F-4D97-AF65-F5344CB8AC3E}">
        <p14:creationId xmlns:p14="http://schemas.microsoft.com/office/powerpoint/2010/main" val="1765827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25" y="1268700"/>
            <a:ext cx="9200197" cy="4832092"/>
          </a:xfrm>
          <a:prstGeom prst="rect">
            <a:avLst/>
          </a:prstGeom>
        </p:spPr>
        <p:txBody>
          <a:bodyPr wrap="square">
            <a:spAutoFit/>
          </a:bodyPr>
          <a:lstStyle/>
          <a:p>
            <a:pPr marL="342900" indent="-342900" algn="just">
              <a:buClr>
                <a:schemeClr val="tx2"/>
              </a:buClr>
              <a:buSzPct val="103000"/>
              <a:buFont typeface="Wingdings" panose="05000000000000000000" pitchFamily="2" charset="2"/>
              <a:buChar char="ü"/>
            </a:pPr>
            <a:r>
              <a:rPr lang="it-IT" sz="2800" dirty="0">
                <a:latin typeface="Optane" pitchFamily="2" charset="0"/>
                <a:ea typeface="Verdana" pitchFamily="34" charset="0"/>
                <a:cs typeface="Verdana" pitchFamily="34" charset="0"/>
              </a:rPr>
              <a:t>In the economic literature (see for example Conde Ruiz and Profeta 2007) it emerges that Beveridgean countries w.r.t Bismarkian countries are associated with:</a:t>
            </a:r>
          </a:p>
          <a:p>
            <a:pPr marL="342900" indent="-342900" algn="just">
              <a:buClr>
                <a:schemeClr val="tx2"/>
              </a:buClr>
              <a:buSzPct val="103000"/>
              <a:buFont typeface="Wingdings" panose="05000000000000000000" pitchFamily="2" charset="2"/>
              <a:buChar char="ü"/>
            </a:pPr>
            <a:endParaRPr lang="it-IT" sz="2800" dirty="0">
              <a:latin typeface="Optane" pitchFamily="2" charset="0"/>
              <a:ea typeface="Verdana" pitchFamily="34" charset="0"/>
              <a:cs typeface="Verdana" pitchFamily="34" charset="0"/>
            </a:endParaRPr>
          </a:p>
          <a:p>
            <a:pPr marL="800100" lvl="1" indent="-342900" algn="just">
              <a:buClr>
                <a:schemeClr val="tx2"/>
              </a:buClr>
              <a:buSzPct val="103000"/>
              <a:buFont typeface="Wingdings" panose="05000000000000000000" pitchFamily="2" charset="2"/>
              <a:buChar char="ü"/>
            </a:pPr>
            <a:r>
              <a:rPr lang="it-IT" sz="2800" dirty="0">
                <a:latin typeface="Optane" pitchFamily="2" charset="0"/>
                <a:ea typeface="Verdana" pitchFamily="34" charset="0"/>
                <a:cs typeface="Verdana" pitchFamily="34" charset="0"/>
              </a:rPr>
              <a:t>Lower public </a:t>
            </a:r>
            <a:r>
              <a:rPr lang="it-IT" sz="2800" dirty="0" err="1">
                <a:latin typeface="Optane" pitchFamily="2" charset="0"/>
                <a:ea typeface="Verdana" pitchFamily="34" charset="0"/>
                <a:cs typeface="Verdana" pitchFamily="34" charset="0"/>
              </a:rPr>
              <a:t>pension</a:t>
            </a:r>
            <a:r>
              <a:rPr lang="it-IT" sz="2800" dirty="0">
                <a:latin typeface="Optane" pitchFamily="2" charset="0"/>
                <a:ea typeface="Verdana" pitchFamily="34" charset="0"/>
                <a:cs typeface="Verdana" pitchFamily="34" charset="0"/>
              </a:rPr>
              <a:t> </a:t>
            </a:r>
            <a:r>
              <a:rPr lang="it-IT" sz="2800" dirty="0" err="1">
                <a:latin typeface="Optane" pitchFamily="2" charset="0"/>
                <a:ea typeface="Verdana" pitchFamily="34" charset="0"/>
                <a:cs typeface="Verdana" pitchFamily="34" charset="0"/>
              </a:rPr>
              <a:t>spending</a:t>
            </a:r>
            <a:endParaRPr lang="it-IT" sz="2800" dirty="0">
              <a:latin typeface="Optane" pitchFamily="2" charset="0"/>
              <a:ea typeface="Verdana" pitchFamily="34" charset="0"/>
              <a:cs typeface="Verdana" pitchFamily="34" charset="0"/>
            </a:endParaRPr>
          </a:p>
          <a:p>
            <a:pPr marL="800100" lvl="1" indent="-342900" algn="just">
              <a:buClr>
                <a:schemeClr val="tx2"/>
              </a:buClr>
              <a:buSzPct val="103000"/>
              <a:buFont typeface="Wingdings" panose="05000000000000000000" pitchFamily="2" charset="2"/>
              <a:buChar char="ü"/>
            </a:pPr>
            <a:r>
              <a:rPr lang="it-IT" sz="2800" dirty="0">
                <a:latin typeface="Optane" pitchFamily="2" charset="0"/>
                <a:ea typeface="Verdana" pitchFamily="34" charset="0"/>
                <a:cs typeface="Verdana" pitchFamily="34" charset="0"/>
              </a:rPr>
              <a:t>High-</a:t>
            </a:r>
            <a:r>
              <a:rPr lang="it-IT" sz="2800" dirty="0" err="1">
                <a:latin typeface="Optane" pitchFamily="2" charset="0"/>
                <a:ea typeface="Verdana" pitchFamily="34" charset="0"/>
                <a:cs typeface="Verdana" pitchFamily="34" charset="0"/>
              </a:rPr>
              <a:t>income</a:t>
            </a:r>
            <a:r>
              <a:rPr lang="it-IT" sz="2800" dirty="0">
                <a:latin typeface="Optane" pitchFamily="2" charset="0"/>
                <a:ea typeface="Verdana" pitchFamily="34" charset="0"/>
                <a:cs typeface="Verdana" pitchFamily="34" charset="0"/>
              </a:rPr>
              <a:t> </a:t>
            </a:r>
            <a:r>
              <a:rPr lang="it-IT" sz="2800" dirty="0" err="1">
                <a:latin typeface="Optane" pitchFamily="2" charset="0"/>
                <a:ea typeface="Verdana" pitchFamily="34" charset="0"/>
                <a:cs typeface="Verdana" pitchFamily="34" charset="0"/>
              </a:rPr>
              <a:t>inequality</a:t>
            </a:r>
            <a:r>
              <a:rPr lang="it-IT" sz="2800" dirty="0">
                <a:latin typeface="Optane" pitchFamily="2" charset="0"/>
                <a:ea typeface="Verdana" pitchFamily="34" charset="0"/>
                <a:cs typeface="Verdana" pitchFamily="34" charset="0"/>
              </a:rPr>
              <a:t> </a:t>
            </a:r>
          </a:p>
          <a:p>
            <a:pPr marL="800100" lvl="1" indent="-342900" algn="just">
              <a:buClr>
                <a:schemeClr val="tx2"/>
              </a:buClr>
              <a:buSzPct val="103000"/>
              <a:buFont typeface="Wingdings" panose="05000000000000000000" pitchFamily="2" charset="2"/>
              <a:buChar char="ü"/>
            </a:pPr>
            <a:r>
              <a:rPr lang="it-IT" sz="2800" dirty="0">
                <a:latin typeface="Optane" pitchFamily="2" charset="0"/>
                <a:ea typeface="Verdana" pitchFamily="34" charset="0"/>
                <a:cs typeface="Verdana" pitchFamily="34" charset="0"/>
              </a:rPr>
              <a:t>More intense </a:t>
            </a:r>
            <a:r>
              <a:rPr lang="it-IT" sz="2800" dirty="0" err="1">
                <a:latin typeface="Optane" pitchFamily="2" charset="0"/>
                <a:ea typeface="Verdana" pitchFamily="34" charset="0"/>
                <a:cs typeface="Verdana" pitchFamily="34" charset="0"/>
              </a:rPr>
              <a:t>presence</a:t>
            </a:r>
            <a:r>
              <a:rPr lang="it-IT" sz="2800" dirty="0">
                <a:latin typeface="Optane" pitchFamily="2" charset="0"/>
                <a:ea typeface="Verdana" pitchFamily="34" charset="0"/>
                <a:cs typeface="Verdana" pitchFamily="34" charset="0"/>
              </a:rPr>
              <a:t> of </a:t>
            </a:r>
            <a:r>
              <a:rPr lang="it-IT" sz="2800" dirty="0" err="1">
                <a:latin typeface="Optane" pitchFamily="2" charset="0"/>
                <a:ea typeface="Verdana" pitchFamily="34" charset="0"/>
                <a:cs typeface="Verdana" pitchFamily="34" charset="0"/>
              </a:rPr>
              <a:t>privately</a:t>
            </a:r>
            <a:r>
              <a:rPr lang="it-IT" sz="2800" dirty="0">
                <a:latin typeface="Optane" pitchFamily="2" charset="0"/>
                <a:ea typeface="Verdana" pitchFamily="34" charset="0"/>
                <a:cs typeface="Verdana" pitchFamily="34" charset="0"/>
              </a:rPr>
              <a:t> </a:t>
            </a:r>
            <a:r>
              <a:rPr lang="it-IT" sz="2800" dirty="0" err="1">
                <a:latin typeface="Optane" pitchFamily="2" charset="0"/>
                <a:ea typeface="Verdana" pitchFamily="34" charset="0"/>
                <a:cs typeface="Verdana" pitchFamily="34" charset="0"/>
              </a:rPr>
              <a:t>financed</a:t>
            </a:r>
            <a:r>
              <a:rPr lang="it-IT" sz="2800" dirty="0">
                <a:latin typeface="Optane" pitchFamily="2" charset="0"/>
                <a:ea typeface="Verdana" pitchFamily="34" charset="0"/>
                <a:cs typeface="Verdana" pitchFamily="34" charset="0"/>
              </a:rPr>
              <a:t> </a:t>
            </a:r>
            <a:r>
              <a:rPr lang="it-IT" sz="2800" dirty="0" err="1">
                <a:latin typeface="Optane" pitchFamily="2" charset="0"/>
                <a:ea typeface="Verdana" pitchFamily="34" charset="0"/>
                <a:cs typeface="Verdana" pitchFamily="34" charset="0"/>
              </a:rPr>
              <a:t>pension</a:t>
            </a:r>
            <a:r>
              <a:rPr lang="it-IT" sz="2800" dirty="0">
                <a:latin typeface="Optane" pitchFamily="2" charset="0"/>
                <a:ea typeface="Verdana" pitchFamily="34" charset="0"/>
                <a:cs typeface="Verdana" pitchFamily="34" charset="0"/>
              </a:rPr>
              <a:t> </a:t>
            </a:r>
            <a:r>
              <a:rPr lang="it-IT" sz="2800" dirty="0" err="1">
                <a:latin typeface="Optane" pitchFamily="2" charset="0"/>
                <a:ea typeface="Verdana" pitchFamily="34" charset="0"/>
                <a:cs typeface="Verdana" pitchFamily="34" charset="0"/>
              </a:rPr>
              <a:t>schemes</a:t>
            </a:r>
            <a:endParaRPr lang="it-IT" sz="2800" dirty="0">
              <a:latin typeface="Optane" pitchFamily="2" charset="0"/>
              <a:ea typeface="Verdana" pitchFamily="34" charset="0"/>
              <a:cs typeface="Verdana" pitchFamily="34" charset="0"/>
            </a:endParaRPr>
          </a:p>
          <a:p>
            <a:pPr marL="800100" lvl="1" indent="-342900" algn="just">
              <a:buClr>
                <a:schemeClr val="tx2"/>
              </a:buClr>
              <a:buSzPct val="103000"/>
              <a:buFont typeface="Wingdings" panose="05000000000000000000" pitchFamily="2" charset="2"/>
              <a:buChar char="ü"/>
            </a:pPr>
            <a:r>
              <a:rPr lang="it-IT" sz="2800" dirty="0">
                <a:latin typeface="Optane" pitchFamily="2" charset="0"/>
                <a:ea typeface="Verdana" pitchFamily="34" charset="0"/>
                <a:cs typeface="Verdana" pitchFamily="34" charset="0"/>
              </a:rPr>
              <a:t> Higher replacement rates for low income individuals</a:t>
            </a:r>
            <a:endParaRPr lang="it-IT"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pPr lvl="0"/>
            <a:r>
              <a:rPr lang="en-GB" sz="3200" b="0" dirty="0">
                <a:solidFill>
                  <a:srgbClr val="4F81BD"/>
                </a:solidFill>
                <a:latin typeface="Optane"/>
                <a:ea typeface="+mn-ea"/>
                <a:cs typeface="+mn-cs"/>
              </a:rPr>
              <a:t>A taxonomy of EU pension systems</a:t>
            </a:r>
          </a:p>
        </p:txBody>
      </p:sp>
    </p:spTree>
    <p:extLst>
      <p:ext uri="{BB962C8B-B14F-4D97-AF65-F5344CB8AC3E}">
        <p14:creationId xmlns:p14="http://schemas.microsoft.com/office/powerpoint/2010/main" val="1319329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25" y="1268700"/>
            <a:ext cx="9200197" cy="5570756"/>
          </a:xfrm>
          <a:prstGeom prst="rect">
            <a:avLst/>
          </a:prstGeom>
        </p:spPr>
        <p:txBody>
          <a:bodyPr wrap="square">
            <a:spAutoFit/>
          </a:bodyPr>
          <a:lstStyle/>
          <a:p>
            <a:pPr marL="342900" indent="-342900" algn="just">
              <a:spcAft>
                <a:spcPts val="1200"/>
              </a:spcAft>
              <a:buClr>
                <a:schemeClr val="tx2"/>
              </a:buClr>
              <a:buSzPct val="103000"/>
              <a:buFont typeface="Wingdings" panose="05000000000000000000" pitchFamily="2" charset="2"/>
              <a:buChar char="ü"/>
            </a:pPr>
            <a:r>
              <a:rPr lang="it-IT" sz="2000" dirty="0">
                <a:latin typeface="Optane" pitchFamily="2" charset="0"/>
                <a:ea typeface="Verdana" pitchFamily="34" charset="0"/>
                <a:cs typeface="Verdana" pitchFamily="34" charset="0"/>
              </a:rPr>
              <a:t>A </a:t>
            </a:r>
            <a:r>
              <a:rPr lang="it-IT" sz="2000" dirty="0" err="1">
                <a:latin typeface="Optane" pitchFamily="2" charset="0"/>
                <a:ea typeface="Verdana" pitchFamily="34" charset="0"/>
                <a:cs typeface="Verdana" pitchFamily="34" charset="0"/>
              </a:rPr>
              <a:t>broader</a:t>
            </a:r>
            <a:r>
              <a:rPr lang="it-IT" sz="2000" dirty="0">
                <a:latin typeface="Optane" pitchFamily="2" charset="0"/>
                <a:ea typeface="Verdana" pitchFamily="34" charset="0"/>
                <a:cs typeface="Verdana" pitchFamily="34" charset="0"/>
              </a:rPr>
              <a:t> and more </a:t>
            </a:r>
            <a:r>
              <a:rPr lang="it-IT" sz="2000" dirty="0" err="1">
                <a:latin typeface="Optane" pitchFamily="2" charset="0"/>
                <a:ea typeface="Verdana" pitchFamily="34" charset="0"/>
                <a:cs typeface="Verdana" pitchFamily="34" charset="0"/>
              </a:rPr>
              <a:t>comprehensive</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classification</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is</a:t>
            </a:r>
            <a:r>
              <a:rPr lang="it-IT" sz="2000" dirty="0">
                <a:latin typeface="Optane" pitchFamily="2" charset="0"/>
                <a:ea typeface="Verdana" pitchFamily="34" charset="0"/>
                <a:cs typeface="Verdana" pitchFamily="34" charset="0"/>
              </a:rPr>
              <a:t> the World </a:t>
            </a:r>
            <a:r>
              <a:rPr lang="it-IT" sz="2000" dirty="0" err="1">
                <a:latin typeface="Optane" pitchFamily="2" charset="0"/>
                <a:ea typeface="Verdana" pitchFamily="34" charset="0"/>
                <a:cs typeface="Verdana" pitchFamily="34" charset="0"/>
              </a:rPr>
              <a:t>Bank</a:t>
            </a:r>
            <a:r>
              <a:rPr lang="it-IT" sz="2000" dirty="0">
                <a:latin typeface="Optane" pitchFamily="2" charset="0"/>
                <a:ea typeface="Verdana" pitchFamily="34" charset="0"/>
                <a:cs typeface="Verdana" pitchFamily="34" charset="0"/>
              </a:rPr>
              <a:t>/OECD </a:t>
            </a:r>
            <a:r>
              <a:rPr lang="it-IT" sz="2000" dirty="0" err="1">
                <a:latin typeface="Optane" pitchFamily="2" charset="0"/>
                <a:ea typeface="Verdana" pitchFamily="34" charset="0"/>
                <a:cs typeface="Verdana" pitchFamily="34" charset="0"/>
              </a:rPr>
              <a:t>taxonomy</a:t>
            </a:r>
            <a:r>
              <a:rPr lang="it-IT" sz="2000" dirty="0">
                <a:latin typeface="Optane" pitchFamily="2" charset="0"/>
                <a:ea typeface="Verdana" pitchFamily="34" charset="0"/>
                <a:cs typeface="Verdana" pitchFamily="34" charset="0"/>
              </a:rPr>
              <a:t>. </a:t>
            </a:r>
          </a:p>
          <a:p>
            <a:pPr marL="342900" indent="-342900" algn="just">
              <a:spcAft>
                <a:spcPts val="1200"/>
              </a:spcAft>
              <a:buClr>
                <a:schemeClr val="tx2"/>
              </a:buClr>
              <a:buSzPct val="103000"/>
              <a:buFont typeface="Wingdings" panose="05000000000000000000" pitchFamily="2" charset="2"/>
              <a:buChar char="ü"/>
            </a:pPr>
            <a:r>
              <a:rPr lang="it-IT" sz="2000" dirty="0" err="1">
                <a:latin typeface="Optane" pitchFamily="2" charset="0"/>
                <a:ea typeface="Verdana" pitchFamily="34" charset="0"/>
                <a:cs typeface="Verdana" pitchFamily="34" charset="0"/>
              </a:rPr>
              <a:t>Pension</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systems</a:t>
            </a:r>
            <a:r>
              <a:rPr lang="it-IT" sz="2000" dirty="0">
                <a:latin typeface="Optane" pitchFamily="2" charset="0"/>
                <a:ea typeface="Verdana" pitchFamily="34" charset="0"/>
                <a:cs typeface="Verdana" pitchFamily="34" charset="0"/>
              </a:rPr>
              <a:t> can be </a:t>
            </a:r>
            <a:r>
              <a:rPr lang="it-IT" sz="2000" dirty="0" err="1">
                <a:latin typeface="Optane" pitchFamily="2" charset="0"/>
                <a:ea typeface="Verdana" pitchFamily="34" charset="0"/>
                <a:cs typeface="Verdana" pitchFamily="34" charset="0"/>
              </a:rPr>
              <a:t>classified</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into</a:t>
            </a:r>
            <a:r>
              <a:rPr lang="it-IT" sz="2000" dirty="0">
                <a:latin typeface="Optane" pitchFamily="2" charset="0"/>
                <a:ea typeface="Verdana" pitchFamily="34" charset="0"/>
                <a:cs typeface="Verdana" pitchFamily="34" charset="0"/>
              </a:rPr>
              <a:t> a </a:t>
            </a:r>
            <a:r>
              <a:rPr lang="it-IT" sz="2000" dirty="0" err="1">
                <a:latin typeface="Optane" pitchFamily="2" charset="0"/>
                <a:ea typeface="Verdana" pitchFamily="34" charset="0"/>
                <a:cs typeface="Verdana" pitchFamily="34" charset="0"/>
              </a:rPr>
              <a:t>three</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level</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scheme</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where</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each</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level</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pursues</a:t>
            </a:r>
            <a:r>
              <a:rPr lang="it-IT" sz="2000" dirty="0">
                <a:latin typeface="Optane" pitchFamily="2" charset="0"/>
                <a:ea typeface="Verdana" pitchFamily="34" charset="0"/>
                <a:cs typeface="Verdana" pitchFamily="34" charset="0"/>
              </a:rPr>
              <a:t> a </a:t>
            </a:r>
            <a:r>
              <a:rPr lang="it-IT" sz="2000" dirty="0" err="1">
                <a:latin typeface="Optane" pitchFamily="2" charset="0"/>
                <a:ea typeface="Verdana" pitchFamily="34" charset="0"/>
                <a:cs typeface="Verdana" pitchFamily="34" charset="0"/>
              </a:rPr>
              <a:t>different</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objective</a:t>
            </a:r>
            <a:endParaRPr lang="it-IT" sz="2000" dirty="0">
              <a:latin typeface="Optane" pitchFamily="2" charset="0"/>
              <a:ea typeface="Verdana" pitchFamily="34" charset="0"/>
              <a:cs typeface="Verdana" pitchFamily="34" charset="0"/>
            </a:endParaRPr>
          </a:p>
          <a:p>
            <a:pPr marL="800100" lvl="1" indent="-342900" algn="just">
              <a:spcAft>
                <a:spcPts val="1200"/>
              </a:spcAft>
              <a:buClr>
                <a:schemeClr val="tx2"/>
              </a:buClr>
              <a:buSzPct val="103000"/>
              <a:buFont typeface="Wingdings" panose="05000000000000000000" pitchFamily="2" charset="2"/>
              <a:buChar char="ü"/>
            </a:pPr>
            <a:r>
              <a:rPr lang="it-IT" sz="2000" dirty="0">
                <a:latin typeface="Optane" pitchFamily="2" charset="0"/>
                <a:ea typeface="Verdana" pitchFamily="34" charset="0"/>
                <a:cs typeface="Verdana" pitchFamily="34" charset="0"/>
              </a:rPr>
              <a:t>First pillar: </a:t>
            </a:r>
            <a:r>
              <a:rPr lang="it-IT" sz="2000" b="1" i="1" dirty="0" err="1">
                <a:latin typeface="Optane" pitchFamily="2" charset="0"/>
                <a:ea typeface="Verdana" pitchFamily="34" charset="0"/>
                <a:cs typeface="Verdana" pitchFamily="34" charset="0"/>
              </a:rPr>
              <a:t>avoiding</a:t>
            </a:r>
            <a:r>
              <a:rPr lang="it-IT" sz="2000" b="1" i="1" dirty="0">
                <a:latin typeface="Optane" pitchFamily="2" charset="0"/>
                <a:ea typeface="Verdana" pitchFamily="34" charset="0"/>
                <a:cs typeface="Verdana" pitchFamily="34" charset="0"/>
              </a:rPr>
              <a:t> </a:t>
            </a:r>
            <a:r>
              <a:rPr lang="it-IT" sz="2000" b="1" i="1" dirty="0" err="1">
                <a:latin typeface="Optane" pitchFamily="2" charset="0"/>
                <a:ea typeface="Verdana" pitchFamily="34" charset="0"/>
                <a:cs typeface="Verdana" pitchFamily="34" charset="0"/>
              </a:rPr>
              <a:t>poverty</a:t>
            </a:r>
            <a:r>
              <a:rPr lang="it-IT" sz="2000" dirty="0">
                <a:latin typeface="Optane" pitchFamily="2" charset="0"/>
                <a:ea typeface="Verdana" pitchFamily="34" charset="0"/>
                <a:cs typeface="Verdana" pitchFamily="34" charset="0"/>
              </a:rPr>
              <a:t> in </a:t>
            </a:r>
            <a:r>
              <a:rPr lang="it-IT" sz="2000" dirty="0" err="1">
                <a:latin typeface="Optane" pitchFamily="2" charset="0"/>
                <a:ea typeface="Verdana" pitchFamily="34" charset="0"/>
                <a:cs typeface="Verdana" pitchFamily="34" charset="0"/>
              </a:rPr>
              <a:t>old</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age</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Typically</a:t>
            </a:r>
            <a:r>
              <a:rPr lang="it-IT" sz="2000" dirty="0">
                <a:latin typeface="Optane" pitchFamily="2" charset="0"/>
                <a:ea typeface="Verdana" pitchFamily="34" charset="0"/>
                <a:cs typeface="Verdana" pitchFamily="34" charset="0"/>
              </a:rPr>
              <a:t> public and PAYGO, </a:t>
            </a:r>
            <a:r>
              <a:rPr lang="it-IT" sz="2000" dirty="0" err="1">
                <a:latin typeface="Optane" pitchFamily="2" charset="0"/>
                <a:ea typeface="Verdana" pitchFamily="34" charset="0"/>
                <a:cs typeface="Verdana" pitchFamily="34" charset="0"/>
              </a:rPr>
              <a:t>universal</a:t>
            </a:r>
            <a:r>
              <a:rPr lang="it-IT" sz="2000" dirty="0">
                <a:latin typeface="Optane" pitchFamily="2" charset="0"/>
                <a:ea typeface="Verdana" pitchFamily="34" charset="0"/>
                <a:cs typeface="Verdana" pitchFamily="34" charset="0"/>
              </a:rPr>
              <a:t> or </a:t>
            </a:r>
            <a:r>
              <a:rPr lang="it-IT" sz="2000" dirty="0" err="1">
                <a:latin typeface="Optane" pitchFamily="2" charset="0"/>
                <a:ea typeface="Verdana" pitchFamily="34" charset="0"/>
                <a:cs typeface="Verdana" pitchFamily="34" charset="0"/>
              </a:rPr>
              <a:t>flat</a:t>
            </a:r>
            <a:r>
              <a:rPr lang="it-IT" sz="2000" dirty="0">
                <a:latin typeface="Optane" pitchFamily="2" charset="0"/>
                <a:ea typeface="Verdana" pitchFamily="34" charset="0"/>
                <a:cs typeface="Verdana" pitchFamily="34" charset="0"/>
              </a:rPr>
              <a:t> rate benefit or minimum </a:t>
            </a:r>
            <a:r>
              <a:rPr lang="it-IT" sz="2000" dirty="0" err="1">
                <a:latin typeface="Optane" pitchFamily="2" charset="0"/>
                <a:ea typeface="Verdana" pitchFamily="34" charset="0"/>
                <a:cs typeface="Verdana" pitchFamily="34" charset="0"/>
              </a:rPr>
              <a:t>pension</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contains</a:t>
            </a:r>
            <a:r>
              <a:rPr lang="it-IT" sz="2000" dirty="0">
                <a:latin typeface="Optane" pitchFamily="2" charset="0"/>
                <a:ea typeface="Verdana" pitchFamily="34" charset="0"/>
                <a:cs typeface="Verdana" pitchFamily="34" charset="0"/>
              </a:rPr>
              <a:t> strong redistributive </a:t>
            </a:r>
            <a:r>
              <a:rPr lang="it-IT" sz="2000" dirty="0" err="1">
                <a:latin typeface="Optane" pitchFamily="2" charset="0"/>
                <a:ea typeface="Verdana" pitchFamily="34" charset="0"/>
                <a:cs typeface="Verdana" pitchFamily="34" charset="0"/>
              </a:rPr>
              <a:t>elments</a:t>
            </a:r>
            <a:endParaRPr lang="it-IT" sz="2000" dirty="0">
              <a:latin typeface="Optane" pitchFamily="2" charset="0"/>
              <a:ea typeface="Verdana" pitchFamily="34" charset="0"/>
              <a:cs typeface="Verdana" pitchFamily="34" charset="0"/>
            </a:endParaRPr>
          </a:p>
          <a:p>
            <a:pPr marL="800100" lvl="1" indent="-342900" algn="just">
              <a:spcAft>
                <a:spcPts val="1200"/>
              </a:spcAft>
              <a:buClr>
                <a:schemeClr val="tx2"/>
              </a:buClr>
              <a:buSzPct val="103000"/>
              <a:buFont typeface="Wingdings" panose="05000000000000000000" pitchFamily="2" charset="2"/>
              <a:buChar char="ü"/>
            </a:pPr>
            <a:r>
              <a:rPr lang="it-IT" sz="2000" dirty="0">
                <a:latin typeface="Optane" pitchFamily="2" charset="0"/>
                <a:ea typeface="Verdana" pitchFamily="34" charset="0"/>
                <a:cs typeface="Verdana" pitchFamily="34" charset="0"/>
              </a:rPr>
              <a:t>Second pillar: </a:t>
            </a:r>
            <a:r>
              <a:rPr lang="it-IT" sz="2000" b="1" i="1" dirty="0" err="1">
                <a:latin typeface="Optane" pitchFamily="2" charset="0"/>
                <a:ea typeface="Verdana" pitchFamily="34" charset="0"/>
                <a:cs typeface="Verdana" pitchFamily="34" charset="0"/>
              </a:rPr>
              <a:t>ensuring</a:t>
            </a:r>
            <a:r>
              <a:rPr lang="it-IT" sz="2000" b="1" i="1" dirty="0">
                <a:latin typeface="Optane" pitchFamily="2" charset="0"/>
                <a:ea typeface="Verdana" pitchFamily="34" charset="0"/>
                <a:cs typeface="Verdana" pitchFamily="34" charset="0"/>
              </a:rPr>
              <a:t> </a:t>
            </a:r>
            <a:r>
              <a:rPr lang="it-IT" sz="2000" b="1" i="1" dirty="0" err="1">
                <a:latin typeface="Optane" pitchFamily="2" charset="0"/>
                <a:ea typeface="Verdana" pitchFamily="34" charset="0"/>
                <a:cs typeface="Verdana" pitchFamily="34" charset="0"/>
              </a:rPr>
              <a:t>adequacy</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occupational</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schemes</a:t>
            </a:r>
            <a:r>
              <a:rPr lang="it-IT" sz="2000" dirty="0">
                <a:latin typeface="Optane" pitchFamily="2" charset="0"/>
                <a:ea typeface="Verdana" pitchFamily="34" charset="0"/>
                <a:cs typeface="Verdana" pitchFamily="34" charset="0"/>
              </a:rPr>
              <a:t>, can be public or private, DB or (N)DC, </a:t>
            </a:r>
            <a:r>
              <a:rPr lang="it-IT" sz="2000" dirty="0" err="1">
                <a:latin typeface="Optane" pitchFamily="2" charset="0"/>
                <a:ea typeface="Verdana" pitchFamily="34" charset="0"/>
                <a:cs typeface="Verdana" pitchFamily="34" charset="0"/>
              </a:rPr>
              <a:t>funded</a:t>
            </a:r>
            <a:r>
              <a:rPr lang="it-IT" sz="2000" dirty="0">
                <a:latin typeface="Optane" pitchFamily="2" charset="0"/>
                <a:ea typeface="Verdana" pitchFamily="34" charset="0"/>
                <a:cs typeface="Verdana" pitchFamily="34" charset="0"/>
              </a:rPr>
              <a:t> or PAYGO, </a:t>
            </a:r>
            <a:r>
              <a:rPr lang="it-IT" sz="2000" dirty="0" err="1">
                <a:latin typeface="Optane" pitchFamily="2" charset="0"/>
                <a:ea typeface="Verdana" pitchFamily="34" charset="0"/>
                <a:cs typeface="Verdana" pitchFamily="34" charset="0"/>
              </a:rPr>
              <a:t>may</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vary</a:t>
            </a:r>
            <a:r>
              <a:rPr lang="it-IT" sz="2000" dirty="0">
                <a:latin typeface="Optane" pitchFamily="2" charset="0"/>
                <a:ea typeface="Verdana" pitchFamily="34" charset="0"/>
                <a:cs typeface="Verdana" pitchFamily="34" charset="0"/>
              </a:rPr>
              <a:t> in the degree of </a:t>
            </a:r>
            <a:r>
              <a:rPr lang="it-IT" sz="2000" dirty="0" err="1">
                <a:latin typeface="Optane" pitchFamily="2" charset="0"/>
                <a:ea typeface="Verdana" pitchFamily="34" charset="0"/>
                <a:cs typeface="Verdana" pitchFamily="34" charset="0"/>
              </a:rPr>
              <a:t>redistribution</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typically</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based</a:t>
            </a:r>
            <a:r>
              <a:rPr lang="it-IT" sz="2000" dirty="0">
                <a:latin typeface="Optane" pitchFamily="2" charset="0"/>
                <a:ea typeface="Verdana" pitchFamily="34" charset="0"/>
                <a:cs typeface="Verdana" pitchFamily="34" charset="0"/>
              </a:rPr>
              <a:t> on the </a:t>
            </a:r>
            <a:r>
              <a:rPr lang="it-IT" sz="2000" dirty="0" err="1">
                <a:latin typeface="Optane" pitchFamily="2" charset="0"/>
                <a:ea typeface="Verdana" pitchFamily="34" charset="0"/>
                <a:cs typeface="Verdana" pitchFamily="34" charset="0"/>
              </a:rPr>
              <a:t>labour</a:t>
            </a:r>
            <a:r>
              <a:rPr lang="it-IT" sz="2000" dirty="0">
                <a:latin typeface="Optane" pitchFamily="2" charset="0"/>
                <a:ea typeface="Verdana" pitchFamily="34" charset="0"/>
                <a:cs typeface="Verdana" pitchFamily="34" charset="0"/>
              </a:rPr>
              <a:t> market position of the </a:t>
            </a:r>
            <a:r>
              <a:rPr lang="it-IT" sz="2000" dirty="0" err="1">
                <a:latin typeface="Optane" pitchFamily="2" charset="0"/>
                <a:ea typeface="Verdana" pitchFamily="34" charset="0"/>
                <a:cs typeface="Verdana" pitchFamily="34" charset="0"/>
              </a:rPr>
              <a:t>insured</a:t>
            </a:r>
            <a:endParaRPr lang="it-IT" sz="2000" dirty="0">
              <a:latin typeface="Optane" pitchFamily="2" charset="0"/>
              <a:ea typeface="Verdana" pitchFamily="34" charset="0"/>
              <a:cs typeface="Verdana" pitchFamily="34" charset="0"/>
            </a:endParaRPr>
          </a:p>
          <a:p>
            <a:pPr marL="800100" lvl="1" indent="-342900" algn="just">
              <a:buClr>
                <a:schemeClr val="tx2"/>
              </a:buClr>
              <a:buSzPct val="103000"/>
              <a:buFont typeface="Wingdings" panose="05000000000000000000" pitchFamily="2" charset="2"/>
              <a:buChar char="ü"/>
            </a:pPr>
            <a:r>
              <a:rPr lang="it-IT" sz="2000" dirty="0">
                <a:latin typeface="Optane" pitchFamily="2" charset="0"/>
                <a:ea typeface="Verdana" pitchFamily="34" charset="0"/>
                <a:cs typeface="Verdana" pitchFamily="34" charset="0"/>
              </a:rPr>
              <a:t>Third pillar: </a:t>
            </a:r>
            <a:r>
              <a:rPr lang="it-IT" sz="2000" b="1" i="1" dirty="0" err="1">
                <a:latin typeface="Optane" pitchFamily="2" charset="0"/>
                <a:ea typeface="Verdana" pitchFamily="34" charset="0"/>
                <a:cs typeface="Verdana" pitchFamily="34" charset="0"/>
              </a:rPr>
              <a:t>giving</a:t>
            </a:r>
            <a:r>
              <a:rPr lang="it-IT" sz="2000" b="1" i="1" dirty="0">
                <a:latin typeface="Optane" pitchFamily="2" charset="0"/>
                <a:ea typeface="Verdana" pitchFamily="34" charset="0"/>
                <a:cs typeface="Verdana" pitchFamily="34" charset="0"/>
              </a:rPr>
              <a:t> </a:t>
            </a:r>
            <a:r>
              <a:rPr lang="it-IT" sz="2000" b="1" i="1" dirty="0" err="1">
                <a:latin typeface="Optane" pitchFamily="2" charset="0"/>
                <a:ea typeface="Verdana" pitchFamily="34" charset="0"/>
                <a:cs typeface="Verdana" pitchFamily="34" charset="0"/>
              </a:rPr>
              <a:t>flexibility</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individual</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plans</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typically</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voluntary</a:t>
            </a:r>
            <a:r>
              <a:rPr lang="it-IT" sz="2000" dirty="0">
                <a:latin typeface="Optane" pitchFamily="2" charset="0"/>
                <a:ea typeface="Verdana" pitchFamily="34" charset="0"/>
                <a:cs typeface="Verdana" pitchFamily="34" charset="0"/>
              </a:rPr>
              <a:t>, private and </a:t>
            </a:r>
            <a:r>
              <a:rPr lang="it-IT" sz="2000" dirty="0" err="1">
                <a:latin typeface="Optane" pitchFamily="2" charset="0"/>
                <a:ea typeface="Verdana" pitchFamily="34" charset="0"/>
                <a:cs typeface="Verdana" pitchFamily="34" charset="0"/>
              </a:rPr>
              <a:t>funded</a:t>
            </a:r>
            <a:endParaRPr lang="it-IT" sz="2000" dirty="0">
              <a:latin typeface="Optane" pitchFamily="2" charset="0"/>
              <a:ea typeface="Verdana" pitchFamily="34" charset="0"/>
              <a:cs typeface="Verdana" pitchFamily="34" charset="0"/>
            </a:endParaRPr>
          </a:p>
          <a:p>
            <a:pPr marL="342900" indent="-342900" algn="just">
              <a:buClr>
                <a:schemeClr val="tx2"/>
              </a:buClr>
              <a:buSzPct val="103000"/>
              <a:buFont typeface="Wingdings" panose="05000000000000000000" pitchFamily="2" charset="2"/>
              <a:buChar char="ü"/>
            </a:pPr>
            <a:r>
              <a:rPr lang="it-IT" sz="2000" dirty="0">
                <a:latin typeface="Optane" pitchFamily="2" charset="0"/>
                <a:ea typeface="Verdana" pitchFamily="34" charset="0"/>
                <a:cs typeface="Verdana" pitchFamily="34" charset="0"/>
              </a:rPr>
              <a:t>Remember that this an over-simplified classification; each country experiences pension schemes with different level of interaction across pillars</a:t>
            </a:r>
          </a:p>
          <a:p>
            <a:pPr marL="285750" indent="-285750" algn="just">
              <a:buFont typeface="Arial" panose="020B0604020202020204" pitchFamily="34" charset="0"/>
              <a:buChar char="•"/>
            </a:pPr>
            <a:endParaRPr lang="it-IT" dirty="0">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latin typeface="Optane" pitchFamily="2" charset="0"/>
              <a:ea typeface="Verdana" pitchFamily="34" charset="0"/>
              <a:cs typeface="Verdana" pitchFamily="34" charset="0"/>
            </a:endParaRPr>
          </a:p>
        </p:txBody>
      </p:sp>
      <p:sp>
        <p:nvSpPr>
          <p:cNvPr id="6" name="Title 1"/>
          <p:cNvSpPr txBox="1">
            <a:spLocks/>
          </p:cNvSpPr>
          <p:nvPr/>
        </p:nvSpPr>
        <p:spPr>
          <a:xfrm>
            <a:off x="321052" y="0"/>
            <a:ext cx="7848872"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sz="3200" b="0" dirty="0">
                <a:solidFill>
                  <a:srgbClr val="4F81BD"/>
                </a:solidFill>
                <a:latin typeface="Optane"/>
                <a:ea typeface="+mn-ea"/>
                <a:cs typeface="+mn-cs"/>
              </a:rPr>
              <a:t>A broader/comprehensive classification of pension systems</a:t>
            </a:r>
          </a:p>
        </p:txBody>
      </p:sp>
    </p:spTree>
    <p:extLst>
      <p:ext uri="{BB962C8B-B14F-4D97-AF65-F5344CB8AC3E}">
        <p14:creationId xmlns:p14="http://schemas.microsoft.com/office/powerpoint/2010/main" val="3877824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3104" y="980728"/>
            <a:ext cx="9200197" cy="5370701"/>
          </a:xfrm>
          <a:prstGeom prst="rect">
            <a:avLst/>
          </a:prstGeom>
        </p:spPr>
        <p:txBody>
          <a:bodyPr wrap="square">
            <a:spAutoFit/>
          </a:bodyPr>
          <a:lstStyle/>
          <a:p>
            <a:pPr marL="342900" indent="-342900" algn="just">
              <a:lnSpc>
                <a:spcPct val="150000"/>
              </a:lnSpc>
              <a:buClr>
                <a:schemeClr val="tx2"/>
              </a:buClr>
              <a:buSzPct val="103000"/>
              <a:buFont typeface="Wingdings" panose="05000000000000000000" pitchFamily="2" charset="2"/>
              <a:buChar char="ü"/>
            </a:pPr>
            <a:r>
              <a:rPr lang="it-IT" sz="2000" dirty="0">
                <a:latin typeface="Optane" pitchFamily="2" charset="0"/>
                <a:ea typeface="Verdana" pitchFamily="34" charset="0"/>
                <a:cs typeface="Verdana" pitchFamily="34" charset="0"/>
              </a:rPr>
              <a:t>What is the expected effect on pension systems of the demographic transition?</a:t>
            </a:r>
          </a:p>
          <a:p>
            <a:pPr marL="800100" lvl="1" indent="-342900" algn="just">
              <a:buClr>
                <a:schemeClr val="tx2"/>
              </a:buClr>
              <a:buSzPct val="103000"/>
              <a:buFont typeface="Wingdings" panose="05000000000000000000" pitchFamily="2" charset="2"/>
              <a:buChar char="ü"/>
            </a:pPr>
            <a:r>
              <a:rPr lang="it-IT" sz="2000" dirty="0" err="1">
                <a:latin typeface="Optane" pitchFamily="2" charset="0"/>
                <a:ea typeface="Verdana" pitchFamily="34" charset="0"/>
                <a:cs typeface="Verdana" pitchFamily="34" charset="0"/>
              </a:rPr>
              <a:t>Fertility</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decrease</a:t>
            </a:r>
            <a:endParaRPr lang="it-IT" sz="2000" dirty="0">
              <a:latin typeface="Optane" pitchFamily="2" charset="0"/>
              <a:ea typeface="Verdana" pitchFamily="34" charset="0"/>
              <a:cs typeface="Verdana" pitchFamily="34" charset="0"/>
            </a:endParaRPr>
          </a:p>
          <a:p>
            <a:pPr marL="800100" lvl="1" indent="-342900" algn="just">
              <a:buClr>
                <a:schemeClr val="tx2"/>
              </a:buClr>
              <a:buSzPct val="103000"/>
              <a:buFont typeface="Wingdings" panose="05000000000000000000" pitchFamily="2" charset="2"/>
              <a:buChar char="ü"/>
            </a:pPr>
            <a:r>
              <a:rPr lang="it-IT" sz="2000" dirty="0" err="1">
                <a:latin typeface="Optane" pitchFamily="2" charset="0"/>
                <a:ea typeface="Verdana" pitchFamily="34" charset="0"/>
                <a:cs typeface="Verdana" pitchFamily="34" charset="0"/>
              </a:rPr>
              <a:t>Longevity</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increase</a:t>
            </a:r>
            <a:endParaRPr lang="it-IT" sz="2000" dirty="0">
              <a:latin typeface="Optane" pitchFamily="2" charset="0"/>
              <a:ea typeface="Verdana" pitchFamily="34" charset="0"/>
              <a:cs typeface="Verdana" pitchFamily="34" charset="0"/>
            </a:endParaRPr>
          </a:p>
          <a:p>
            <a:pPr marL="800100" lvl="1" indent="-342900" algn="just">
              <a:buClr>
                <a:schemeClr val="tx2"/>
              </a:buClr>
              <a:buSzPct val="103000"/>
              <a:buFont typeface="Wingdings" panose="05000000000000000000" pitchFamily="2" charset="2"/>
              <a:buChar char="ü"/>
            </a:pPr>
            <a:r>
              <a:rPr lang="it-IT" sz="2000" dirty="0" err="1">
                <a:latin typeface="Optane" pitchFamily="2" charset="0"/>
                <a:ea typeface="Verdana" pitchFamily="34" charset="0"/>
                <a:cs typeface="Verdana" pitchFamily="34" charset="0"/>
              </a:rPr>
              <a:t>Reduction</a:t>
            </a:r>
            <a:r>
              <a:rPr lang="it-IT" sz="2000" dirty="0">
                <a:latin typeface="Optane" pitchFamily="2" charset="0"/>
                <a:ea typeface="Verdana" pitchFamily="34" charset="0"/>
                <a:cs typeface="Verdana" pitchFamily="34" charset="0"/>
              </a:rPr>
              <a:t> in the </a:t>
            </a:r>
            <a:r>
              <a:rPr lang="it-IT" sz="2000" dirty="0" err="1">
                <a:latin typeface="Optane" pitchFamily="2" charset="0"/>
                <a:ea typeface="Verdana" pitchFamily="34" charset="0"/>
                <a:cs typeface="Verdana" pitchFamily="34" charset="0"/>
              </a:rPr>
              <a:t>economic</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growth</a:t>
            </a:r>
            <a:endParaRPr lang="it-IT" sz="2000" dirty="0">
              <a:latin typeface="Optane" pitchFamily="2" charset="0"/>
              <a:ea typeface="Verdana" pitchFamily="34" charset="0"/>
              <a:cs typeface="Verdana" pitchFamily="34" charset="0"/>
            </a:endParaRPr>
          </a:p>
          <a:p>
            <a:pPr marL="800100" lvl="1" indent="-342900" algn="just">
              <a:buClr>
                <a:schemeClr val="tx2"/>
              </a:buClr>
              <a:buSzPct val="103000"/>
              <a:buFont typeface="Wingdings" panose="05000000000000000000" pitchFamily="2" charset="2"/>
              <a:buChar char="ü"/>
            </a:pPr>
            <a:r>
              <a:rPr lang="it-IT" sz="2000" dirty="0" err="1">
                <a:latin typeface="Optane" pitchFamily="2" charset="0"/>
                <a:ea typeface="Verdana" pitchFamily="34" charset="0"/>
                <a:cs typeface="Verdana" pitchFamily="34" charset="0"/>
              </a:rPr>
              <a:t>Reduction</a:t>
            </a:r>
            <a:r>
              <a:rPr lang="it-IT" sz="2000" dirty="0">
                <a:latin typeface="Optane" pitchFamily="2" charset="0"/>
                <a:ea typeface="Verdana" pitchFamily="34" charset="0"/>
                <a:cs typeface="Verdana" pitchFamily="34" charset="0"/>
              </a:rPr>
              <a:t> in the rate of </a:t>
            </a:r>
            <a:r>
              <a:rPr lang="it-IT" sz="2000" dirty="0" err="1">
                <a:latin typeface="Optane" pitchFamily="2" charset="0"/>
                <a:ea typeface="Verdana" pitchFamily="34" charset="0"/>
                <a:cs typeface="Verdana" pitchFamily="34" charset="0"/>
              </a:rPr>
              <a:t>return</a:t>
            </a:r>
            <a:r>
              <a:rPr lang="it-IT" sz="2000" dirty="0">
                <a:latin typeface="Optane" pitchFamily="2" charset="0"/>
                <a:ea typeface="Verdana" pitchFamily="34" charset="0"/>
                <a:cs typeface="Verdana" pitchFamily="34" charset="0"/>
              </a:rPr>
              <a:t> of capital</a:t>
            </a:r>
          </a:p>
          <a:p>
            <a:pPr marL="800100" lvl="1" indent="-342900" algn="just">
              <a:buClr>
                <a:schemeClr val="tx2"/>
              </a:buClr>
              <a:buSzPct val="103000"/>
              <a:buFont typeface="Wingdings" panose="05000000000000000000" pitchFamily="2" charset="2"/>
              <a:buChar char="ü"/>
            </a:pPr>
            <a:r>
              <a:rPr lang="it-IT" sz="2000" dirty="0">
                <a:latin typeface="Optane" pitchFamily="2" charset="0"/>
                <a:ea typeface="Verdana" pitchFamily="34" charset="0"/>
                <a:cs typeface="Verdana" pitchFamily="34" charset="0"/>
              </a:rPr>
              <a:t>Increasing political weight of the old part of the population</a:t>
            </a:r>
          </a:p>
          <a:p>
            <a:pPr marL="342900" indent="-342900" algn="just">
              <a:spcBef>
                <a:spcPts val="600"/>
              </a:spcBef>
              <a:buClr>
                <a:schemeClr val="tx2"/>
              </a:buClr>
              <a:buSzPct val="103000"/>
              <a:buFont typeface="Wingdings" panose="05000000000000000000" pitchFamily="2" charset="2"/>
              <a:buChar char="ü"/>
            </a:pPr>
            <a:endParaRPr lang="it-IT" sz="2000" dirty="0">
              <a:latin typeface="Optane" pitchFamily="2" charset="0"/>
              <a:ea typeface="Verdana" pitchFamily="34" charset="0"/>
              <a:cs typeface="Verdana" pitchFamily="34" charset="0"/>
            </a:endParaRPr>
          </a:p>
          <a:p>
            <a:pPr marL="342900" indent="-342900" algn="just">
              <a:spcBef>
                <a:spcPts val="600"/>
              </a:spcBef>
              <a:buClr>
                <a:schemeClr val="tx2"/>
              </a:buClr>
              <a:buSzPct val="103000"/>
              <a:buFont typeface="Wingdings" panose="05000000000000000000" pitchFamily="2" charset="2"/>
              <a:buChar char="ü"/>
            </a:pPr>
            <a:r>
              <a:rPr lang="it-IT" sz="2000" dirty="0" err="1">
                <a:latin typeface="Optane" pitchFamily="2" charset="0"/>
                <a:ea typeface="Verdana" pitchFamily="34" charset="0"/>
                <a:cs typeface="Verdana" pitchFamily="34" charset="0"/>
              </a:rPr>
              <a:t>Pension</a:t>
            </a:r>
            <a:r>
              <a:rPr lang="it-IT" sz="2000" dirty="0">
                <a:latin typeface="Optane" pitchFamily="2" charset="0"/>
                <a:ea typeface="Verdana" pitchFamily="34" charset="0"/>
                <a:cs typeface="Verdana" pitchFamily="34" charset="0"/>
              </a:rPr>
              <a:t> policy </a:t>
            </a:r>
            <a:r>
              <a:rPr lang="it-IT" sz="2000" dirty="0" err="1">
                <a:latin typeface="Optane" pitchFamily="2" charset="0"/>
                <a:ea typeface="Verdana" pitchFamily="34" charset="0"/>
                <a:cs typeface="Verdana" pitchFamily="34" charset="0"/>
              </a:rPr>
              <a:t>reforms</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should</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find</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solutions</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that</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redistribute</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optimally</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risks</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among</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individuals</a:t>
            </a:r>
            <a:r>
              <a:rPr lang="it-IT" sz="2000" dirty="0">
                <a:latin typeface="Optane" pitchFamily="2" charset="0"/>
                <a:ea typeface="Verdana" pitchFamily="34" charset="0"/>
                <a:cs typeface="Verdana" pitchFamily="34" charset="0"/>
              </a:rPr>
              <a:t> and </a:t>
            </a:r>
            <a:r>
              <a:rPr lang="it-IT" sz="2000" dirty="0" err="1">
                <a:latin typeface="Optane" pitchFamily="2" charset="0"/>
                <a:ea typeface="Verdana" pitchFamily="34" charset="0"/>
                <a:cs typeface="Verdana" pitchFamily="34" charset="0"/>
              </a:rPr>
              <a:t>generations</a:t>
            </a:r>
            <a:endParaRPr lang="it-IT" sz="2000" dirty="0">
              <a:latin typeface="Optane" pitchFamily="2" charset="0"/>
              <a:ea typeface="Verdana" pitchFamily="34" charset="0"/>
              <a:cs typeface="Verdana" pitchFamily="34" charset="0"/>
            </a:endParaRPr>
          </a:p>
          <a:p>
            <a:pPr marL="342900" indent="-342900" algn="just">
              <a:spcBef>
                <a:spcPts val="600"/>
              </a:spcBef>
              <a:buClr>
                <a:schemeClr val="tx2"/>
              </a:buClr>
              <a:buSzPct val="103000"/>
              <a:buFont typeface="Wingdings" panose="05000000000000000000" pitchFamily="2" charset="2"/>
              <a:buChar char="ü"/>
            </a:pPr>
            <a:r>
              <a:rPr lang="it-IT" sz="2000" dirty="0">
                <a:latin typeface="Optane" pitchFamily="2" charset="0"/>
                <a:ea typeface="Verdana" pitchFamily="34" charset="0"/>
                <a:cs typeface="Verdana" pitchFamily="34" charset="0"/>
              </a:rPr>
              <a:t>Broadly speaking two fundamentals different approaches to reform pension systems:</a:t>
            </a:r>
          </a:p>
          <a:p>
            <a:pPr marL="800100" lvl="1" indent="-342900" algn="just">
              <a:spcBef>
                <a:spcPts val="600"/>
              </a:spcBef>
              <a:buClr>
                <a:schemeClr val="tx2"/>
              </a:buClr>
              <a:buSzPct val="103000"/>
              <a:buFont typeface="Wingdings" panose="05000000000000000000" pitchFamily="2" charset="2"/>
              <a:buChar char="ü"/>
            </a:pPr>
            <a:r>
              <a:rPr lang="it-IT" sz="2000" dirty="0">
                <a:latin typeface="Optane" pitchFamily="2" charset="0"/>
                <a:ea typeface="Verdana" pitchFamily="34" charset="0"/>
                <a:cs typeface="Verdana" pitchFamily="34" charset="0"/>
              </a:rPr>
              <a:t>Radical </a:t>
            </a:r>
            <a:r>
              <a:rPr lang="it-IT" sz="2000" dirty="0" err="1">
                <a:latin typeface="Optane" pitchFamily="2" charset="0"/>
                <a:ea typeface="Verdana" pitchFamily="34" charset="0"/>
                <a:cs typeface="Verdana" pitchFamily="34" charset="0"/>
              </a:rPr>
              <a:t>reforms</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change</a:t>
            </a:r>
            <a:r>
              <a:rPr lang="it-IT" sz="2000" dirty="0">
                <a:latin typeface="Optane" pitchFamily="2" charset="0"/>
                <a:ea typeface="Verdana" pitchFamily="34" charset="0"/>
                <a:cs typeface="Verdana" pitchFamily="34" charset="0"/>
              </a:rPr>
              <a:t> the </a:t>
            </a:r>
            <a:r>
              <a:rPr lang="it-IT" sz="2000" dirty="0" err="1">
                <a:latin typeface="Optane" pitchFamily="2" charset="0"/>
                <a:ea typeface="Verdana" pitchFamily="34" charset="0"/>
                <a:cs typeface="Verdana" pitchFamily="34" charset="0"/>
              </a:rPr>
              <a:t>financing</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method</a:t>
            </a:r>
            <a:endParaRPr lang="it-IT" sz="2000" dirty="0">
              <a:latin typeface="Optane" pitchFamily="2" charset="0"/>
              <a:ea typeface="Verdana" pitchFamily="34" charset="0"/>
              <a:cs typeface="Verdana" pitchFamily="34" charset="0"/>
            </a:endParaRPr>
          </a:p>
          <a:p>
            <a:pPr marL="800100" lvl="1" indent="-342900" algn="just">
              <a:spcBef>
                <a:spcPts val="600"/>
              </a:spcBef>
              <a:buClr>
                <a:schemeClr val="tx2"/>
              </a:buClr>
              <a:buSzPct val="103000"/>
              <a:buFont typeface="Wingdings" panose="05000000000000000000" pitchFamily="2" charset="2"/>
              <a:buChar char="ü"/>
            </a:pPr>
            <a:r>
              <a:rPr lang="it-IT" sz="2000" dirty="0" err="1">
                <a:latin typeface="Optane" pitchFamily="2" charset="0"/>
                <a:ea typeface="Verdana" pitchFamily="34" charset="0"/>
                <a:cs typeface="Verdana" pitchFamily="34" charset="0"/>
              </a:rPr>
              <a:t>Parametric</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reforms</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change</a:t>
            </a:r>
            <a:r>
              <a:rPr lang="it-IT" sz="2000" dirty="0">
                <a:latin typeface="Optane" pitchFamily="2" charset="0"/>
                <a:ea typeface="Verdana" pitchFamily="34" charset="0"/>
                <a:cs typeface="Verdana" pitchFamily="34" charset="0"/>
              </a:rPr>
              <a:t> the </a:t>
            </a:r>
            <a:r>
              <a:rPr lang="it-IT" sz="2000" dirty="0" err="1">
                <a:latin typeface="Optane" pitchFamily="2" charset="0"/>
                <a:ea typeface="Verdana" pitchFamily="34" charset="0"/>
                <a:cs typeface="Verdana" pitchFamily="34" charset="0"/>
              </a:rPr>
              <a:t>computational</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rule</a:t>
            </a:r>
            <a:r>
              <a:rPr lang="it-IT" sz="2000" dirty="0">
                <a:latin typeface="Optane" pitchFamily="2" charset="0"/>
                <a:ea typeface="Verdana" pitchFamily="34" charset="0"/>
                <a:cs typeface="Verdana" pitchFamily="34" charset="0"/>
              </a:rPr>
              <a:t> and/or </a:t>
            </a:r>
            <a:r>
              <a:rPr lang="it-IT" sz="2000" dirty="0" err="1">
                <a:latin typeface="Optane" pitchFamily="2" charset="0"/>
                <a:ea typeface="Verdana" pitchFamily="34" charset="0"/>
                <a:cs typeface="Verdana" pitchFamily="34" charset="0"/>
              </a:rPr>
              <a:t>retirement</a:t>
            </a:r>
            <a:r>
              <a:rPr lang="it-IT" sz="2000" dirty="0">
                <a:latin typeface="Optane" pitchFamily="2" charset="0"/>
                <a:ea typeface="Verdana" pitchFamily="34" charset="0"/>
                <a:cs typeface="Verdana" pitchFamily="34" charset="0"/>
              </a:rPr>
              <a:t> </a:t>
            </a:r>
            <a:r>
              <a:rPr lang="it-IT" sz="2000" dirty="0" err="1">
                <a:latin typeface="Optane" pitchFamily="2" charset="0"/>
                <a:ea typeface="Verdana" pitchFamily="34" charset="0"/>
                <a:cs typeface="Verdana" pitchFamily="34" charset="0"/>
              </a:rPr>
              <a:t>age</a:t>
            </a:r>
            <a:endParaRPr lang="it-IT" sz="2000" dirty="0">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8065020"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sz="3200" b="0" dirty="0">
                <a:solidFill>
                  <a:srgbClr val="4F81BD"/>
                </a:solidFill>
                <a:latin typeface="Optane"/>
                <a:ea typeface="+mn-ea"/>
                <a:cs typeface="+mn-cs"/>
              </a:rPr>
              <a:t>The effect of ageing on the pension system </a:t>
            </a:r>
            <a:endParaRPr lang="it-IT" sz="3200" b="0" dirty="0">
              <a:solidFill>
                <a:srgbClr val="4F81BD"/>
              </a:solidFill>
              <a:latin typeface="Optane"/>
              <a:ea typeface="+mn-ea"/>
              <a:cs typeface="+mn-cs"/>
            </a:endParaRPr>
          </a:p>
        </p:txBody>
      </p:sp>
    </p:spTree>
    <p:extLst>
      <p:ext uri="{BB962C8B-B14F-4D97-AF65-F5344CB8AC3E}">
        <p14:creationId xmlns:p14="http://schemas.microsoft.com/office/powerpoint/2010/main" val="2192576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3104" y="980728"/>
            <a:ext cx="9200197" cy="830997"/>
          </a:xfrm>
          <a:prstGeom prst="rect">
            <a:avLst/>
          </a:prstGeom>
        </p:spPr>
        <p:txBody>
          <a:bodyPr wrap="square">
            <a:spAutoFit/>
          </a:bodyPr>
          <a:lstStyle/>
          <a:p>
            <a:pPr algn="just">
              <a:lnSpc>
                <a:spcPct val="150000"/>
              </a:lnSpc>
              <a:buClr>
                <a:schemeClr val="tx2"/>
              </a:buClr>
              <a:buSzPct val="103000"/>
            </a:pPr>
            <a:r>
              <a:rPr lang="it-IT" sz="2000" dirty="0">
                <a:latin typeface="Optane" pitchFamily="2" charset="0"/>
                <a:ea typeface="Verdana" pitchFamily="34" charset="0"/>
                <a:cs typeface="Verdana" pitchFamily="34" charset="0"/>
              </a:rPr>
              <a:t>What is the expected effect on pension systems of the demographic transition?</a:t>
            </a:r>
          </a:p>
          <a:p>
            <a:pPr marL="285750" indent="-285750" algn="just">
              <a:buFont typeface="Arial" panose="020B0604020202020204" pitchFamily="34" charset="0"/>
              <a:buChar char="•"/>
            </a:pPr>
            <a:endParaRPr lang="it-IT" dirty="0">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8065020"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sz="3200" b="0" dirty="0">
                <a:solidFill>
                  <a:srgbClr val="4F81BD"/>
                </a:solidFill>
                <a:latin typeface="Optane"/>
                <a:ea typeface="+mn-ea"/>
                <a:cs typeface="+mn-cs"/>
              </a:rPr>
              <a:t>The effect of ageing on the pension system </a:t>
            </a:r>
            <a:endParaRPr lang="it-IT" sz="3200" b="0" dirty="0">
              <a:solidFill>
                <a:srgbClr val="4F81BD"/>
              </a:solidFill>
              <a:latin typeface="Optane"/>
              <a:ea typeface="+mn-ea"/>
              <a:cs typeface="+mn-cs"/>
            </a:endParaRPr>
          </a:p>
        </p:txBody>
      </p:sp>
      <p:pic>
        <p:nvPicPr>
          <p:cNvPr id="4" name="Picture 3"/>
          <p:cNvPicPr>
            <a:picLocks noChangeAspect="1"/>
          </p:cNvPicPr>
          <p:nvPr/>
        </p:nvPicPr>
        <p:blipFill>
          <a:blip r:embed="rId3"/>
          <a:stretch>
            <a:fillRect/>
          </a:stretch>
        </p:blipFill>
        <p:spPr>
          <a:xfrm>
            <a:off x="3733175" y="1558742"/>
            <a:ext cx="6404401" cy="4822586"/>
          </a:xfrm>
          <a:prstGeom prst="rect">
            <a:avLst/>
          </a:prstGeom>
        </p:spPr>
      </p:pic>
      <p:sp>
        <p:nvSpPr>
          <p:cNvPr id="2" name="TextBox 1"/>
          <p:cNvSpPr txBox="1"/>
          <p:nvPr/>
        </p:nvSpPr>
        <p:spPr>
          <a:xfrm>
            <a:off x="-447600" y="1645978"/>
            <a:ext cx="4372176" cy="2554545"/>
          </a:xfrm>
          <a:prstGeom prst="rect">
            <a:avLst/>
          </a:prstGeom>
          <a:noFill/>
        </p:spPr>
        <p:txBody>
          <a:bodyPr wrap="square" rtlCol="0">
            <a:spAutoFit/>
          </a:bodyPr>
          <a:lstStyle/>
          <a:p>
            <a:pPr marL="800100" lvl="1" indent="-342900" algn="just">
              <a:buClr>
                <a:schemeClr val="tx2"/>
              </a:buClr>
              <a:buSzPct val="103000"/>
              <a:buFont typeface="Wingdings" panose="05000000000000000000" pitchFamily="2" charset="2"/>
              <a:buChar char="ü"/>
            </a:pPr>
            <a:r>
              <a:rPr lang="it-IT" sz="2000" dirty="0">
                <a:solidFill>
                  <a:schemeClr val="accent2"/>
                </a:solidFill>
                <a:latin typeface="Optane" pitchFamily="2" charset="0"/>
                <a:ea typeface="Verdana" pitchFamily="34" charset="0"/>
                <a:cs typeface="Verdana" pitchFamily="34" charset="0"/>
              </a:rPr>
              <a:t>Fertility decrease</a:t>
            </a:r>
          </a:p>
          <a:p>
            <a:pPr marL="800100" lvl="1" indent="-342900" algn="just">
              <a:buClr>
                <a:schemeClr val="tx2"/>
              </a:buClr>
              <a:buSzPct val="103000"/>
              <a:buFont typeface="Wingdings" panose="05000000000000000000" pitchFamily="2" charset="2"/>
              <a:buChar char="ü"/>
            </a:pPr>
            <a:r>
              <a:rPr lang="it-IT" sz="2000" dirty="0">
                <a:solidFill>
                  <a:schemeClr val="accent2"/>
                </a:solidFill>
                <a:latin typeface="Optane" pitchFamily="2" charset="0"/>
                <a:ea typeface="Verdana" pitchFamily="34" charset="0"/>
                <a:cs typeface="Verdana" pitchFamily="34" charset="0"/>
              </a:rPr>
              <a:t>Longevity increase</a:t>
            </a:r>
          </a:p>
          <a:p>
            <a:pPr marL="800100" lvl="1" indent="-342900" algn="just">
              <a:buClr>
                <a:schemeClr val="tx2"/>
              </a:buClr>
              <a:buSzPct val="103000"/>
              <a:buFont typeface="Wingdings" panose="05000000000000000000" pitchFamily="2" charset="2"/>
              <a:buChar char="ü"/>
            </a:pPr>
            <a:r>
              <a:rPr lang="it-IT" sz="2000" dirty="0">
                <a:solidFill>
                  <a:schemeClr val="accent2"/>
                </a:solidFill>
                <a:latin typeface="Optane" pitchFamily="2" charset="0"/>
                <a:ea typeface="Verdana" pitchFamily="34" charset="0"/>
                <a:cs typeface="Verdana" pitchFamily="34" charset="0"/>
              </a:rPr>
              <a:t>Reduction in the economic growth</a:t>
            </a:r>
          </a:p>
          <a:p>
            <a:pPr marL="800100" lvl="1" indent="-342900" algn="just">
              <a:buClr>
                <a:schemeClr val="tx2"/>
              </a:buClr>
              <a:buSzPct val="103000"/>
              <a:buFont typeface="Wingdings" panose="05000000000000000000" pitchFamily="2" charset="2"/>
              <a:buChar char="ü"/>
            </a:pPr>
            <a:r>
              <a:rPr lang="it-IT" sz="2000" dirty="0">
                <a:solidFill>
                  <a:schemeClr val="accent2"/>
                </a:solidFill>
                <a:latin typeface="Optane" pitchFamily="2" charset="0"/>
                <a:ea typeface="Verdana" pitchFamily="34" charset="0"/>
                <a:cs typeface="Verdana" pitchFamily="34" charset="0"/>
              </a:rPr>
              <a:t>Reduction in the rate of return of capital</a:t>
            </a:r>
          </a:p>
          <a:p>
            <a:pPr marL="800100" lvl="1" indent="-342900" algn="just">
              <a:buClr>
                <a:schemeClr val="tx2"/>
              </a:buClr>
              <a:buSzPct val="103000"/>
              <a:buFont typeface="Wingdings" panose="05000000000000000000" pitchFamily="2" charset="2"/>
              <a:buChar char="ü"/>
            </a:pPr>
            <a:r>
              <a:rPr lang="it-IT" sz="2000" dirty="0">
                <a:solidFill>
                  <a:schemeClr val="accent2"/>
                </a:solidFill>
                <a:latin typeface="Optane" pitchFamily="2" charset="0"/>
                <a:ea typeface="Verdana" pitchFamily="34" charset="0"/>
                <a:cs typeface="Verdana" pitchFamily="34" charset="0"/>
              </a:rPr>
              <a:t>Increasing political weight of the old part of the population</a:t>
            </a:r>
            <a:endParaRPr lang="en-GB" dirty="0"/>
          </a:p>
        </p:txBody>
      </p:sp>
      <p:sp>
        <p:nvSpPr>
          <p:cNvPr id="3" name="Rectangle 2"/>
          <p:cNvSpPr/>
          <p:nvPr/>
        </p:nvSpPr>
        <p:spPr>
          <a:xfrm>
            <a:off x="3848962" y="6058162"/>
            <a:ext cx="6172825" cy="646331"/>
          </a:xfrm>
          <a:prstGeom prst="rect">
            <a:avLst/>
          </a:prstGeom>
          <a:solidFill>
            <a:schemeClr val="bg1"/>
          </a:solidFill>
        </p:spPr>
        <p:txBody>
          <a:bodyPr wrap="square">
            <a:spAutoFit/>
          </a:bodyPr>
          <a:lstStyle/>
          <a:p>
            <a:r>
              <a:rPr lang="en-GB" dirty="0">
                <a:solidFill>
                  <a:schemeClr val="tx2"/>
                </a:solidFill>
              </a:rPr>
              <a:t>2014 Pension Sustainability Index for western Europe and North America</a:t>
            </a:r>
          </a:p>
        </p:txBody>
      </p:sp>
    </p:spTree>
    <p:extLst>
      <p:ext uri="{BB962C8B-B14F-4D97-AF65-F5344CB8AC3E}">
        <p14:creationId xmlns:p14="http://schemas.microsoft.com/office/powerpoint/2010/main" val="2764277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25" y="1268700"/>
            <a:ext cx="9200197" cy="6093976"/>
          </a:xfrm>
          <a:prstGeom prst="rect">
            <a:avLst/>
          </a:prstGeom>
        </p:spPr>
        <p:txBody>
          <a:bodyPr wrap="square">
            <a:spAutoFit/>
          </a:bodyPr>
          <a:lstStyle/>
          <a:p>
            <a:pPr marL="342900" indent="-342900" algn="just">
              <a:spcBef>
                <a:spcPts val="0"/>
              </a:spcBef>
              <a:spcAft>
                <a:spcPts val="1200"/>
              </a:spcAft>
              <a:buClr>
                <a:schemeClr val="tx2"/>
              </a:buClr>
              <a:buSzPct val="103000"/>
              <a:buFont typeface="Wingdings" panose="05000000000000000000" pitchFamily="2" charset="2"/>
              <a:buChar char="ü"/>
            </a:pPr>
            <a:r>
              <a:rPr lang="it-IT" sz="2400" dirty="0" err="1">
                <a:latin typeface="Optane" pitchFamily="2" charset="0"/>
                <a:ea typeface="Verdana" pitchFamily="34" charset="0"/>
                <a:cs typeface="Verdana" pitchFamily="34" charset="0"/>
              </a:rPr>
              <a:t>What</a:t>
            </a:r>
            <a:r>
              <a:rPr lang="it-IT" sz="2400" dirty="0">
                <a:latin typeface="Optane" pitchFamily="2" charset="0"/>
                <a:ea typeface="Verdana" pitchFamily="34" charset="0"/>
                <a:cs typeface="Verdana" pitchFamily="34" charset="0"/>
              </a:rPr>
              <a:t> </a:t>
            </a:r>
            <a:r>
              <a:rPr lang="it-IT" sz="2400" dirty="0" err="1">
                <a:latin typeface="Optane" pitchFamily="2" charset="0"/>
                <a:ea typeface="Verdana" pitchFamily="34" charset="0"/>
                <a:cs typeface="Verdana" pitchFamily="34" charset="0"/>
              </a:rPr>
              <a:t>kind</a:t>
            </a:r>
            <a:r>
              <a:rPr lang="it-IT" sz="2400" dirty="0">
                <a:latin typeface="Optane" pitchFamily="2" charset="0"/>
                <a:ea typeface="Verdana" pitchFamily="34" charset="0"/>
                <a:cs typeface="Verdana" pitchFamily="34" charset="0"/>
              </a:rPr>
              <a:t> of </a:t>
            </a:r>
            <a:r>
              <a:rPr lang="it-IT" sz="2400" dirty="0" err="1">
                <a:latin typeface="Optane" pitchFamily="2" charset="0"/>
                <a:ea typeface="Verdana" pitchFamily="34" charset="0"/>
                <a:cs typeface="Verdana" pitchFamily="34" charset="0"/>
              </a:rPr>
              <a:t>policies</a:t>
            </a:r>
            <a:r>
              <a:rPr lang="it-IT" sz="2400" dirty="0">
                <a:latin typeface="Optane" pitchFamily="2" charset="0"/>
                <a:ea typeface="Verdana" pitchFamily="34" charset="0"/>
                <a:cs typeface="Verdana" pitchFamily="34" charset="0"/>
              </a:rPr>
              <a:t> can be </a:t>
            </a:r>
            <a:r>
              <a:rPr lang="it-IT" sz="2400" dirty="0" err="1">
                <a:latin typeface="Optane" pitchFamily="2" charset="0"/>
                <a:ea typeface="Verdana" pitchFamily="34" charset="0"/>
                <a:cs typeface="Verdana" pitchFamily="34" charset="0"/>
              </a:rPr>
              <a:t>implemented</a:t>
            </a:r>
            <a:r>
              <a:rPr lang="it-IT" sz="2400" dirty="0">
                <a:latin typeface="Optane" pitchFamily="2" charset="0"/>
                <a:ea typeface="Verdana" pitchFamily="34" charset="0"/>
                <a:cs typeface="Verdana" pitchFamily="34" charset="0"/>
              </a:rPr>
              <a:t> in </a:t>
            </a:r>
            <a:r>
              <a:rPr lang="it-IT" sz="2400" dirty="0" err="1">
                <a:latin typeface="Optane" pitchFamily="2" charset="0"/>
                <a:ea typeface="Verdana" pitchFamily="34" charset="0"/>
                <a:cs typeface="Verdana" pitchFamily="34" charset="0"/>
              </a:rPr>
              <a:t>order</a:t>
            </a:r>
            <a:r>
              <a:rPr lang="it-IT" sz="2400" dirty="0">
                <a:latin typeface="Optane" pitchFamily="2" charset="0"/>
                <a:ea typeface="Verdana" pitchFamily="34" charset="0"/>
                <a:cs typeface="Verdana" pitchFamily="34" charset="0"/>
              </a:rPr>
              <a:t> to face the </a:t>
            </a:r>
            <a:r>
              <a:rPr lang="it-IT" sz="2400" dirty="0" err="1">
                <a:latin typeface="Optane" pitchFamily="2" charset="0"/>
                <a:ea typeface="Verdana" pitchFamily="34" charset="0"/>
                <a:cs typeface="Verdana" pitchFamily="34" charset="0"/>
              </a:rPr>
              <a:t>expected</a:t>
            </a:r>
            <a:r>
              <a:rPr lang="it-IT" sz="2400" dirty="0">
                <a:latin typeface="Optane" pitchFamily="2" charset="0"/>
                <a:ea typeface="Verdana" pitchFamily="34" charset="0"/>
                <a:cs typeface="Verdana" pitchFamily="34" charset="0"/>
              </a:rPr>
              <a:t> </a:t>
            </a:r>
            <a:r>
              <a:rPr lang="it-IT" sz="2400" dirty="0" err="1">
                <a:latin typeface="Optane" pitchFamily="2" charset="0"/>
                <a:ea typeface="Verdana" pitchFamily="34" charset="0"/>
                <a:cs typeface="Verdana" pitchFamily="34" charset="0"/>
              </a:rPr>
              <a:t>ageing</a:t>
            </a:r>
            <a:r>
              <a:rPr lang="it-IT" sz="2400" dirty="0">
                <a:latin typeface="Optane" pitchFamily="2" charset="0"/>
                <a:ea typeface="Verdana" pitchFamily="34" charset="0"/>
                <a:cs typeface="Verdana" pitchFamily="34" charset="0"/>
              </a:rPr>
              <a:t> of the </a:t>
            </a:r>
            <a:r>
              <a:rPr lang="it-IT" sz="2400" dirty="0" err="1">
                <a:latin typeface="Optane" pitchFamily="2" charset="0"/>
                <a:ea typeface="Verdana" pitchFamily="34" charset="0"/>
                <a:cs typeface="Verdana" pitchFamily="34" charset="0"/>
              </a:rPr>
              <a:t>European</a:t>
            </a:r>
            <a:r>
              <a:rPr lang="it-IT" sz="2400" dirty="0">
                <a:latin typeface="Optane" pitchFamily="2" charset="0"/>
                <a:ea typeface="Verdana" pitchFamily="34" charset="0"/>
                <a:cs typeface="Verdana" pitchFamily="34" charset="0"/>
              </a:rPr>
              <a:t> </a:t>
            </a:r>
            <a:r>
              <a:rPr lang="it-IT" sz="2400" dirty="0" err="1">
                <a:latin typeface="Optane" pitchFamily="2" charset="0"/>
                <a:ea typeface="Verdana" pitchFamily="34" charset="0"/>
                <a:cs typeface="Verdana" pitchFamily="34" charset="0"/>
              </a:rPr>
              <a:t>population</a:t>
            </a:r>
            <a:r>
              <a:rPr lang="it-IT" sz="2400" dirty="0">
                <a:latin typeface="Optane" pitchFamily="2" charset="0"/>
                <a:ea typeface="Verdana" pitchFamily="34" charset="0"/>
                <a:cs typeface="Verdana" pitchFamily="34" charset="0"/>
              </a:rPr>
              <a:t> and the </a:t>
            </a:r>
            <a:r>
              <a:rPr lang="it-IT" sz="2400" dirty="0" err="1">
                <a:latin typeface="Optane" pitchFamily="2" charset="0"/>
                <a:ea typeface="Verdana" pitchFamily="34" charset="0"/>
                <a:cs typeface="Verdana" pitchFamily="34" charset="0"/>
              </a:rPr>
              <a:t>slowdown</a:t>
            </a:r>
            <a:r>
              <a:rPr lang="it-IT" sz="2400" dirty="0">
                <a:latin typeface="Optane" pitchFamily="2" charset="0"/>
                <a:ea typeface="Verdana" pitchFamily="34" charset="0"/>
                <a:cs typeface="Verdana" pitchFamily="34" charset="0"/>
              </a:rPr>
              <a:t> in </a:t>
            </a:r>
            <a:r>
              <a:rPr lang="it-IT" sz="2400" dirty="0" err="1">
                <a:latin typeface="Optane" pitchFamily="2" charset="0"/>
                <a:ea typeface="Verdana" pitchFamily="34" charset="0"/>
                <a:cs typeface="Verdana" pitchFamily="34" charset="0"/>
              </a:rPr>
              <a:t>economic</a:t>
            </a:r>
            <a:r>
              <a:rPr lang="it-IT" sz="2400" dirty="0">
                <a:latin typeface="Optane" pitchFamily="2" charset="0"/>
                <a:ea typeface="Verdana" pitchFamily="34" charset="0"/>
                <a:cs typeface="Verdana" pitchFamily="34" charset="0"/>
              </a:rPr>
              <a:t> </a:t>
            </a:r>
            <a:r>
              <a:rPr lang="it-IT" sz="2400" dirty="0" err="1">
                <a:latin typeface="Optane" pitchFamily="2" charset="0"/>
                <a:ea typeface="Verdana" pitchFamily="34" charset="0"/>
                <a:cs typeface="Verdana" pitchFamily="34" charset="0"/>
              </a:rPr>
              <a:t>growth</a:t>
            </a:r>
            <a:r>
              <a:rPr lang="it-IT" sz="2400" dirty="0">
                <a:latin typeface="Optane" pitchFamily="2" charset="0"/>
                <a:ea typeface="Verdana" pitchFamily="34" charset="0"/>
                <a:cs typeface="Verdana" pitchFamily="34" charset="0"/>
              </a:rPr>
              <a:t>?</a:t>
            </a:r>
          </a:p>
          <a:p>
            <a:pPr marL="914400" lvl="1" indent="-457200" algn="just">
              <a:buClr>
                <a:schemeClr val="tx2"/>
              </a:buClr>
              <a:buSzPct val="103000"/>
              <a:buFont typeface="+mj-lt"/>
              <a:buAutoNum type="arabicPeriod"/>
            </a:pPr>
            <a:r>
              <a:rPr lang="it-IT" sz="2000" dirty="0">
                <a:solidFill>
                  <a:schemeClr val="accent2"/>
                </a:solidFill>
                <a:latin typeface="Optane" pitchFamily="2" charset="0"/>
                <a:ea typeface="Verdana" pitchFamily="34" charset="0"/>
                <a:cs typeface="Verdana" pitchFamily="34" charset="0"/>
              </a:rPr>
              <a:t>Modify pension portfolio</a:t>
            </a:r>
          </a:p>
          <a:p>
            <a:pPr marL="914400" lvl="1" indent="-457200" algn="just">
              <a:buClr>
                <a:schemeClr val="tx2"/>
              </a:buClr>
              <a:buSzPct val="103000"/>
              <a:buFont typeface="+mj-lt"/>
              <a:buAutoNum type="arabicPeriod"/>
            </a:pPr>
            <a:r>
              <a:rPr lang="it-IT" sz="2000" dirty="0" err="1">
                <a:solidFill>
                  <a:schemeClr val="accent2"/>
                </a:solidFill>
                <a:latin typeface="Optane" pitchFamily="2" charset="0"/>
                <a:ea typeface="Verdana" pitchFamily="34" charset="0"/>
                <a:cs typeface="Verdana" pitchFamily="34" charset="0"/>
              </a:rPr>
              <a:t>Increase</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contributions</a:t>
            </a:r>
            <a:endParaRPr lang="it-IT" sz="2000" dirty="0">
              <a:solidFill>
                <a:schemeClr val="accent2"/>
              </a:solidFill>
              <a:latin typeface="Optane" pitchFamily="2" charset="0"/>
              <a:ea typeface="Verdana" pitchFamily="34" charset="0"/>
              <a:cs typeface="Verdana" pitchFamily="34" charset="0"/>
            </a:endParaRPr>
          </a:p>
          <a:p>
            <a:pPr marL="914400" lvl="1" indent="-457200" algn="just">
              <a:buClr>
                <a:schemeClr val="tx2"/>
              </a:buClr>
              <a:buSzPct val="103000"/>
              <a:buFont typeface="+mj-lt"/>
              <a:buAutoNum type="arabicPeriod"/>
            </a:pPr>
            <a:r>
              <a:rPr lang="it-IT" sz="2000" dirty="0" err="1">
                <a:solidFill>
                  <a:schemeClr val="accent2"/>
                </a:solidFill>
                <a:latin typeface="Optane" pitchFamily="2" charset="0"/>
                <a:ea typeface="Verdana" pitchFamily="34" charset="0"/>
                <a:cs typeface="Verdana" pitchFamily="34" charset="0"/>
              </a:rPr>
              <a:t>Decrease</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pension</a:t>
            </a:r>
            <a:r>
              <a:rPr lang="it-IT" sz="2000" dirty="0">
                <a:solidFill>
                  <a:schemeClr val="accent2"/>
                </a:solidFill>
                <a:latin typeface="Optane" pitchFamily="2" charset="0"/>
                <a:ea typeface="Verdana" pitchFamily="34" charset="0"/>
                <a:cs typeface="Verdana" pitchFamily="34" charset="0"/>
              </a:rPr>
              <a:t> benefits</a:t>
            </a:r>
          </a:p>
          <a:p>
            <a:pPr marL="914400" lvl="1" indent="-457200" algn="just">
              <a:buClr>
                <a:schemeClr val="tx2"/>
              </a:buClr>
              <a:buSzPct val="103000"/>
              <a:buFont typeface="+mj-lt"/>
              <a:buAutoNum type="arabicPeriod"/>
            </a:pPr>
            <a:r>
              <a:rPr lang="it-IT" sz="2000" dirty="0" err="1">
                <a:solidFill>
                  <a:schemeClr val="accent2"/>
                </a:solidFill>
                <a:latin typeface="Optane" pitchFamily="2" charset="0"/>
                <a:ea typeface="Verdana" pitchFamily="34" charset="0"/>
                <a:cs typeface="Verdana" pitchFamily="34" charset="0"/>
              </a:rPr>
              <a:t>Increase</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retirement</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age</a:t>
            </a:r>
            <a:endParaRPr lang="it-IT" sz="2000" dirty="0">
              <a:solidFill>
                <a:schemeClr val="accent2"/>
              </a:solidFill>
              <a:latin typeface="Optane" pitchFamily="2" charset="0"/>
              <a:ea typeface="Verdana" pitchFamily="34" charset="0"/>
              <a:cs typeface="Verdana" pitchFamily="34" charset="0"/>
            </a:endParaRPr>
          </a:p>
          <a:p>
            <a:pPr marL="342900" indent="-342900" algn="just">
              <a:spcBef>
                <a:spcPts val="1200"/>
              </a:spcBef>
              <a:buClr>
                <a:schemeClr val="tx2"/>
              </a:buClr>
              <a:buSzPct val="103000"/>
              <a:buFont typeface="Wingdings" panose="05000000000000000000" pitchFamily="2" charset="2"/>
              <a:buChar char="ü"/>
            </a:pPr>
            <a:r>
              <a:rPr lang="it-IT" sz="2400" dirty="0">
                <a:latin typeface="Optane" pitchFamily="2" charset="0"/>
                <a:ea typeface="Verdana" pitchFamily="34" charset="0"/>
                <a:cs typeface="Verdana" pitchFamily="34" charset="0"/>
              </a:rPr>
              <a:t>Each policy has associated risks &amp; difficulties to be implemented</a:t>
            </a:r>
          </a:p>
          <a:p>
            <a:pPr marL="914400" lvl="1" indent="-457200" algn="just">
              <a:spcBef>
                <a:spcPts val="1200"/>
              </a:spcBef>
              <a:buClr>
                <a:schemeClr val="tx2"/>
              </a:buClr>
              <a:buSzPct val="103000"/>
              <a:buFont typeface="+mj-lt"/>
              <a:buAutoNum type="arabicPeriod"/>
            </a:pPr>
            <a:r>
              <a:rPr lang="it-IT" sz="2000" dirty="0">
                <a:solidFill>
                  <a:schemeClr val="accent2"/>
                </a:solidFill>
                <a:latin typeface="Optane" pitchFamily="2" charset="0"/>
                <a:ea typeface="Verdana" pitchFamily="34" charset="0"/>
                <a:cs typeface="Verdana" pitchFamily="34" charset="0"/>
              </a:rPr>
              <a:t>Financial risks in an era of low interest rates; inter-generational distribution of burden</a:t>
            </a:r>
          </a:p>
          <a:p>
            <a:pPr marL="914400" lvl="1" indent="-457200" algn="just">
              <a:buClr>
                <a:schemeClr val="tx2"/>
              </a:buClr>
              <a:buSzPct val="103000"/>
              <a:buFont typeface="+mj-lt"/>
              <a:buAutoNum type="arabicPeriod"/>
            </a:pPr>
            <a:r>
              <a:rPr lang="it-IT" sz="2000" dirty="0" err="1">
                <a:solidFill>
                  <a:schemeClr val="accent2"/>
                </a:solidFill>
                <a:latin typeface="Optane" pitchFamily="2" charset="0"/>
                <a:ea typeface="Verdana" pitchFamily="34" charset="0"/>
                <a:cs typeface="Verdana" pitchFamily="34" charset="0"/>
              </a:rPr>
              <a:t>Tax</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wedge</a:t>
            </a:r>
            <a:r>
              <a:rPr lang="it-IT" sz="2000" dirty="0">
                <a:solidFill>
                  <a:schemeClr val="accent2"/>
                </a:solidFill>
                <a:latin typeface="Optane" pitchFamily="2" charset="0"/>
                <a:ea typeface="Verdana" pitchFamily="34" charset="0"/>
                <a:cs typeface="Verdana" pitchFamily="34" charset="0"/>
              </a:rPr>
              <a:t> and </a:t>
            </a:r>
            <a:r>
              <a:rPr lang="it-IT" sz="2000" dirty="0" err="1">
                <a:solidFill>
                  <a:schemeClr val="accent2"/>
                </a:solidFill>
                <a:latin typeface="Optane" pitchFamily="2" charset="0"/>
                <a:ea typeface="Verdana" pitchFamily="34" charset="0"/>
                <a:cs typeface="Verdana" pitchFamily="34" charset="0"/>
              </a:rPr>
              <a:t>distortions</a:t>
            </a:r>
            <a:endParaRPr lang="it-IT" sz="2000" dirty="0">
              <a:solidFill>
                <a:schemeClr val="accent2"/>
              </a:solidFill>
              <a:latin typeface="Optane" pitchFamily="2" charset="0"/>
              <a:ea typeface="Verdana" pitchFamily="34" charset="0"/>
              <a:cs typeface="Verdana" pitchFamily="34" charset="0"/>
            </a:endParaRPr>
          </a:p>
          <a:p>
            <a:pPr marL="914400" lvl="1" indent="-457200" algn="just">
              <a:buClr>
                <a:schemeClr val="tx2"/>
              </a:buClr>
              <a:buSzPct val="103000"/>
              <a:buFont typeface="+mj-lt"/>
              <a:buAutoNum type="arabicPeriod"/>
            </a:pPr>
            <a:r>
              <a:rPr lang="it-IT" sz="2000" dirty="0">
                <a:solidFill>
                  <a:schemeClr val="accent2"/>
                </a:solidFill>
                <a:latin typeface="Optane" pitchFamily="2" charset="0"/>
                <a:ea typeface="Verdana" pitchFamily="34" charset="0"/>
                <a:cs typeface="Verdana" pitchFamily="34" charset="0"/>
              </a:rPr>
              <a:t>Political costs and inter-generational distribution of the economic burden</a:t>
            </a:r>
          </a:p>
          <a:p>
            <a:pPr marL="914400" lvl="1" indent="-457200" algn="just">
              <a:buClr>
                <a:schemeClr val="tx2"/>
              </a:buClr>
              <a:buSzPct val="103000"/>
              <a:buFont typeface="+mj-lt"/>
              <a:buAutoNum type="arabicPeriod"/>
            </a:pPr>
            <a:r>
              <a:rPr lang="it-IT" sz="2000" dirty="0">
                <a:solidFill>
                  <a:schemeClr val="accent2"/>
                </a:solidFill>
                <a:latin typeface="Optane" pitchFamily="2" charset="0"/>
                <a:ea typeface="Verdana" pitchFamily="34" charset="0"/>
                <a:cs typeface="Verdana" pitchFamily="34" charset="0"/>
              </a:rPr>
              <a:t>An older workforce, with implications on labour and total productivity</a:t>
            </a:r>
          </a:p>
          <a:p>
            <a:pPr marL="285750" indent="-285750" algn="just">
              <a:buFont typeface="Arial" panose="020B0604020202020204" pitchFamily="34" charset="0"/>
              <a:buChar char="•"/>
            </a:pPr>
            <a:endParaRPr lang="it-IT" sz="2000" dirty="0">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sz="2000" dirty="0">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sz="2000" dirty="0">
              <a:latin typeface="Optane" pitchFamily="2" charset="0"/>
              <a:ea typeface="Verdana" pitchFamily="34" charset="0"/>
              <a:cs typeface="Verdana" pitchFamily="34" charset="0"/>
            </a:endParaRPr>
          </a:p>
        </p:txBody>
      </p:sp>
      <p:sp>
        <p:nvSpPr>
          <p:cNvPr id="6" name="Title 1"/>
          <p:cNvSpPr txBox="1">
            <a:spLocks/>
          </p:cNvSpPr>
          <p:nvPr/>
        </p:nvSpPr>
        <p:spPr>
          <a:xfrm>
            <a:off x="344364" y="116632"/>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solidFill>
                  <a:schemeClr val="tx2"/>
                </a:solidFill>
              </a:rPr>
              <a:t>The reforming process of EU pension systems</a:t>
            </a:r>
            <a:endParaRPr lang="it-IT" dirty="0">
              <a:solidFill>
                <a:schemeClr val="tx2"/>
              </a:solidFill>
            </a:endParaRPr>
          </a:p>
        </p:txBody>
      </p:sp>
    </p:spTree>
    <p:extLst>
      <p:ext uri="{BB962C8B-B14F-4D97-AF65-F5344CB8AC3E}">
        <p14:creationId xmlns:p14="http://schemas.microsoft.com/office/powerpoint/2010/main" val="3761670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25" y="1268700"/>
            <a:ext cx="9200197" cy="6555641"/>
          </a:xfrm>
          <a:prstGeom prst="rect">
            <a:avLst/>
          </a:prstGeom>
        </p:spPr>
        <p:txBody>
          <a:bodyPr wrap="square">
            <a:spAutoFit/>
          </a:bodyPr>
          <a:lstStyle/>
          <a:p>
            <a:pPr marL="342900" indent="-342900" algn="just">
              <a:lnSpc>
                <a:spcPct val="150000"/>
              </a:lnSpc>
              <a:buClr>
                <a:schemeClr val="tx2"/>
              </a:buClr>
              <a:buSzPct val="103000"/>
              <a:buFont typeface="Wingdings" panose="05000000000000000000" pitchFamily="2" charset="2"/>
              <a:buChar char="ü"/>
            </a:pPr>
            <a:r>
              <a:rPr lang="it-IT" sz="2400" dirty="0" err="1">
                <a:solidFill>
                  <a:schemeClr val="tx1">
                    <a:lumMod val="75000"/>
                    <a:lumOff val="25000"/>
                  </a:schemeClr>
                </a:solidFill>
                <a:latin typeface="Optane" pitchFamily="2" charset="0"/>
                <a:ea typeface="Verdana" pitchFamily="34" charset="0"/>
                <a:cs typeface="Verdana" pitchFamily="34" charset="0"/>
              </a:rPr>
              <a:t>What</a:t>
            </a:r>
            <a:r>
              <a:rPr lang="it-IT" sz="2400" dirty="0">
                <a:solidFill>
                  <a:schemeClr val="tx1">
                    <a:lumMod val="75000"/>
                    <a:lumOff val="25000"/>
                  </a:schemeClr>
                </a:solidFill>
                <a:latin typeface="Optane" pitchFamily="2" charset="0"/>
                <a:ea typeface="Verdana" pitchFamily="34" charset="0"/>
                <a:cs typeface="Verdana" pitchFamily="34" charset="0"/>
              </a:rPr>
              <a:t> </a:t>
            </a:r>
            <a:r>
              <a:rPr lang="it-IT" sz="2400" dirty="0" err="1">
                <a:solidFill>
                  <a:schemeClr val="tx1">
                    <a:lumMod val="75000"/>
                    <a:lumOff val="25000"/>
                  </a:schemeClr>
                </a:solidFill>
                <a:latin typeface="Optane" pitchFamily="2" charset="0"/>
                <a:ea typeface="Verdana" pitchFamily="34" charset="0"/>
                <a:cs typeface="Verdana" pitchFamily="34" charset="0"/>
              </a:rPr>
              <a:t>have</a:t>
            </a:r>
            <a:r>
              <a:rPr lang="it-IT" sz="2400" dirty="0">
                <a:solidFill>
                  <a:schemeClr val="tx1">
                    <a:lumMod val="75000"/>
                    <a:lumOff val="25000"/>
                  </a:schemeClr>
                </a:solidFill>
                <a:latin typeface="Optane" pitchFamily="2" charset="0"/>
                <a:ea typeface="Verdana" pitchFamily="34" charset="0"/>
                <a:cs typeface="Verdana" pitchFamily="34" charset="0"/>
              </a:rPr>
              <a:t> </a:t>
            </a:r>
            <a:r>
              <a:rPr lang="it-IT" sz="2400" dirty="0" err="1">
                <a:solidFill>
                  <a:schemeClr val="tx1">
                    <a:lumMod val="75000"/>
                    <a:lumOff val="25000"/>
                  </a:schemeClr>
                </a:solidFill>
                <a:latin typeface="Optane" pitchFamily="2" charset="0"/>
                <a:ea typeface="Verdana" pitchFamily="34" charset="0"/>
                <a:cs typeface="Verdana" pitchFamily="34" charset="0"/>
              </a:rPr>
              <a:t>European</a:t>
            </a:r>
            <a:r>
              <a:rPr lang="it-IT" sz="2400" dirty="0">
                <a:solidFill>
                  <a:schemeClr val="tx1">
                    <a:lumMod val="75000"/>
                    <a:lumOff val="25000"/>
                  </a:schemeClr>
                </a:solidFill>
                <a:latin typeface="Optane" pitchFamily="2" charset="0"/>
                <a:ea typeface="Verdana" pitchFamily="34" charset="0"/>
                <a:cs typeface="Verdana" pitchFamily="34" charset="0"/>
              </a:rPr>
              <a:t> </a:t>
            </a:r>
            <a:r>
              <a:rPr lang="it-IT" sz="2400" dirty="0" err="1">
                <a:solidFill>
                  <a:schemeClr val="tx1">
                    <a:lumMod val="75000"/>
                    <a:lumOff val="25000"/>
                  </a:schemeClr>
                </a:solidFill>
                <a:latin typeface="Optane" pitchFamily="2" charset="0"/>
                <a:ea typeface="Verdana" pitchFamily="34" charset="0"/>
                <a:cs typeface="Verdana" pitchFamily="34" charset="0"/>
              </a:rPr>
              <a:t>government</a:t>
            </a:r>
            <a:r>
              <a:rPr lang="it-IT" sz="2400" dirty="0">
                <a:solidFill>
                  <a:schemeClr val="tx1">
                    <a:lumMod val="75000"/>
                    <a:lumOff val="25000"/>
                  </a:schemeClr>
                </a:solidFill>
                <a:latin typeface="Optane" pitchFamily="2" charset="0"/>
                <a:ea typeface="Verdana" pitchFamily="34" charset="0"/>
                <a:cs typeface="Verdana" pitchFamily="34" charset="0"/>
              </a:rPr>
              <a:t> </a:t>
            </a:r>
            <a:r>
              <a:rPr lang="it-IT" sz="2400" dirty="0" err="1">
                <a:solidFill>
                  <a:schemeClr val="tx1">
                    <a:lumMod val="75000"/>
                    <a:lumOff val="25000"/>
                  </a:schemeClr>
                </a:solidFill>
                <a:latin typeface="Optane" pitchFamily="2" charset="0"/>
                <a:ea typeface="Verdana" pitchFamily="34" charset="0"/>
                <a:cs typeface="Verdana" pitchFamily="34" charset="0"/>
              </a:rPr>
              <a:t>done</a:t>
            </a:r>
            <a:r>
              <a:rPr lang="it-IT" sz="2400" dirty="0">
                <a:solidFill>
                  <a:schemeClr val="tx1">
                    <a:lumMod val="75000"/>
                    <a:lumOff val="25000"/>
                  </a:schemeClr>
                </a:solidFill>
                <a:latin typeface="Optane" pitchFamily="2" charset="0"/>
                <a:ea typeface="Verdana" pitchFamily="34" charset="0"/>
                <a:cs typeface="Verdana" pitchFamily="34" charset="0"/>
              </a:rPr>
              <a:t> on </a:t>
            </a:r>
            <a:r>
              <a:rPr lang="it-IT" sz="2400" dirty="0" err="1">
                <a:solidFill>
                  <a:schemeClr val="tx1">
                    <a:lumMod val="75000"/>
                    <a:lumOff val="25000"/>
                  </a:schemeClr>
                </a:solidFill>
                <a:latin typeface="Optane" pitchFamily="2" charset="0"/>
                <a:ea typeface="Verdana" pitchFamily="34" charset="0"/>
                <a:cs typeface="Verdana" pitchFamily="34" charset="0"/>
              </a:rPr>
              <a:t>their</a:t>
            </a:r>
            <a:r>
              <a:rPr lang="it-IT" sz="2400" dirty="0">
                <a:solidFill>
                  <a:schemeClr val="tx1">
                    <a:lumMod val="75000"/>
                    <a:lumOff val="25000"/>
                  </a:schemeClr>
                </a:solidFill>
                <a:latin typeface="Optane" pitchFamily="2" charset="0"/>
                <a:ea typeface="Verdana" pitchFamily="34" charset="0"/>
                <a:cs typeface="Verdana" pitchFamily="34" charset="0"/>
              </a:rPr>
              <a:t> </a:t>
            </a:r>
            <a:r>
              <a:rPr lang="it-IT" sz="2400" dirty="0" err="1">
                <a:solidFill>
                  <a:schemeClr val="tx1">
                    <a:lumMod val="75000"/>
                    <a:lumOff val="25000"/>
                  </a:schemeClr>
                </a:solidFill>
                <a:latin typeface="Optane" pitchFamily="2" charset="0"/>
                <a:ea typeface="Verdana" pitchFamily="34" charset="0"/>
                <a:cs typeface="Verdana" pitchFamily="34" charset="0"/>
              </a:rPr>
              <a:t>pension</a:t>
            </a:r>
            <a:r>
              <a:rPr lang="it-IT" sz="2400" dirty="0">
                <a:solidFill>
                  <a:schemeClr val="tx1">
                    <a:lumMod val="75000"/>
                    <a:lumOff val="25000"/>
                  </a:schemeClr>
                </a:solidFill>
                <a:latin typeface="Optane" pitchFamily="2" charset="0"/>
                <a:ea typeface="Verdana" pitchFamily="34" charset="0"/>
                <a:cs typeface="Verdana" pitchFamily="34" charset="0"/>
              </a:rPr>
              <a:t> </a:t>
            </a:r>
            <a:r>
              <a:rPr lang="it-IT" sz="2400" dirty="0" err="1">
                <a:solidFill>
                  <a:schemeClr val="tx1">
                    <a:lumMod val="75000"/>
                    <a:lumOff val="25000"/>
                  </a:schemeClr>
                </a:solidFill>
                <a:latin typeface="Optane" pitchFamily="2" charset="0"/>
                <a:ea typeface="Verdana" pitchFamily="34" charset="0"/>
                <a:cs typeface="Verdana" pitchFamily="34" charset="0"/>
              </a:rPr>
              <a:t>system</a:t>
            </a:r>
            <a:r>
              <a:rPr lang="it-IT" sz="2400" dirty="0">
                <a:solidFill>
                  <a:schemeClr val="tx1">
                    <a:lumMod val="75000"/>
                    <a:lumOff val="25000"/>
                  </a:schemeClr>
                </a:solidFill>
                <a:latin typeface="Optane" pitchFamily="2" charset="0"/>
                <a:ea typeface="Verdana" pitchFamily="34" charset="0"/>
                <a:cs typeface="Verdana" pitchFamily="34" charset="0"/>
              </a:rPr>
              <a:t> in </a:t>
            </a:r>
            <a:r>
              <a:rPr lang="it-IT" sz="2400" dirty="0" err="1">
                <a:solidFill>
                  <a:schemeClr val="tx1">
                    <a:lumMod val="75000"/>
                    <a:lumOff val="25000"/>
                  </a:schemeClr>
                </a:solidFill>
                <a:latin typeface="Optane" pitchFamily="2" charset="0"/>
                <a:ea typeface="Verdana" pitchFamily="34" charset="0"/>
                <a:cs typeface="Verdana" pitchFamily="34" charset="0"/>
              </a:rPr>
              <a:t>order</a:t>
            </a:r>
            <a:r>
              <a:rPr lang="it-IT" sz="2400" dirty="0">
                <a:solidFill>
                  <a:schemeClr val="tx1">
                    <a:lumMod val="75000"/>
                    <a:lumOff val="25000"/>
                  </a:schemeClr>
                </a:solidFill>
                <a:latin typeface="Optane" pitchFamily="2" charset="0"/>
                <a:ea typeface="Verdana" pitchFamily="34" charset="0"/>
                <a:cs typeface="Verdana" pitchFamily="34" charset="0"/>
              </a:rPr>
              <a:t> to face </a:t>
            </a:r>
            <a:r>
              <a:rPr lang="it-IT" sz="2400" dirty="0" err="1">
                <a:solidFill>
                  <a:schemeClr val="tx1">
                    <a:lumMod val="75000"/>
                    <a:lumOff val="25000"/>
                  </a:schemeClr>
                </a:solidFill>
                <a:latin typeface="Optane" pitchFamily="2" charset="0"/>
                <a:ea typeface="Verdana" pitchFamily="34" charset="0"/>
                <a:cs typeface="Verdana" pitchFamily="34" charset="0"/>
              </a:rPr>
              <a:t>these</a:t>
            </a:r>
            <a:r>
              <a:rPr lang="it-IT" sz="2400" dirty="0">
                <a:solidFill>
                  <a:schemeClr val="tx1">
                    <a:lumMod val="75000"/>
                    <a:lumOff val="25000"/>
                  </a:schemeClr>
                </a:solidFill>
                <a:latin typeface="Optane" pitchFamily="2" charset="0"/>
                <a:ea typeface="Verdana" pitchFamily="34" charset="0"/>
                <a:cs typeface="Verdana" pitchFamily="34" charset="0"/>
              </a:rPr>
              <a:t> </a:t>
            </a:r>
            <a:r>
              <a:rPr lang="it-IT" sz="2400" dirty="0" err="1">
                <a:solidFill>
                  <a:schemeClr val="tx1">
                    <a:lumMod val="75000"/>
                    <a:lumOff val="25000"/>
                  </a:schemeClr>
                </a:solidFill>
                <a:latin typeface="Optane" pitchFamily="2" charset="0"/>
                <a:ea typeface="Verdana" pitchFamily="34" charset="0"/>
                <a:cs typeface="Verdana" pitchFamily="34" charset="0"/>
              </a:rPr>
              <a:t>problems</a:t>
            </a:r>
            <a:r>
              <a:rPr lang="it-IT" sz="2400" dirty="0">
                <a:solidFill>
                  <a:schemeClr val="tx1">
                    <a:lumMod val="75000"/>
                    <a:lumOff val="25000"/>
                  </a:schemeClr>
                </a:solidFill>
                <a:latin typeface="Optane" pitchFamily="2" charset="0"/>
                <a:ea typeface="Verdana" pitchFamily="34" charset="0"/>
                <a:cs typeface="Verdana" pitchFamily="34" charset="0"/>
              </a:rPr>
              <a:t>?</a:t>
            </a:r>
          </a:p>
          <a:p>
            <a:pPr marL="342900" indent="-342900" algn="just">
              <a:lnSpc>
                <a:spcPct val="150000"/>
              </a:lnSpc>
              <a:buClr>
                <a:schemeClr val="tx2"/>
              </a:buClr>
              <a:buSzPct val="103000"/>
              <a:buFont typeface="Wingdings" panose="05000000000000000000" pitchFamily="2" charset="2"/>
              <a:buChar char="ü"/>
            </a:pPr>
            <a:r>
              <a:rPr lang="it-IT" sz="2400" dirty="0">
                <a:solidFill>
                  <a:schemeClr val="tx1">
                    <a:lumMod val="75000"/>
                    <a:lumOff val="25000"/>
                  </a:schemeClr>
                </a:solidFill>
                <a:latin typeface="Optane" pitchFamily="2" charset="0"/>
                <a:ea typeface="Verdana" pitchFamily="34" charset="0"/>
                <a:cs typeface="Verdana" pitchFamily="34" charset="0"/>
              </a:rPr>
              <a:t>There are some common trends:</a:t>
            </a:r>
          </a:p>
          <a:p>
            <a:pPr marL="914400" lvl="1" indent="-457200" algn="just">
              <a:lnSpc>
                <a:spcPct val="150000"/>
              </a:lnSpc>
              <a:buClr>
                <a:schemeClr val="tx2"/>
              </a:buClr>
              <a:buSzPct val="103000"/>
              <a:buFont typeface="+mj-lt"/>
              <a:buAutoNum type="arabicPeriod"/>
            </a:pPr>
            <a:r>
              <a:rPr lang="it-IT" sz="2000" dirty="0" err="1">
                <a:solidFill>
                  <a:schemeClr val="accent2"/>
                </a:solidFill>
                <a:latin typeface="Optane" pitchFamily="2" charset="0"/>
                <a:ea typeface="Verdana" pitchFamily="34" charset="0"/>
                <a:cs typeface="Verdana" pitchFamily="34" charset="0"/>
              </a:rPr>
              <a:t>Substantially</a:t>
            </a:r>
            <a:r>
              <a:rPr lang="it-IT" sz="2000" dirty="0">
                <a:solidFill>
                  <a:schemeClr val="accent2"/>
                </a:solidFill>
                <a:latin typeface="Optane" pitchFamily="2" charset="0"/>
                <a:ea typeface="Verdana" pitchFamily="34" charset="0"/>
                <a:cs typeface="Verdana" pitchFamily="34" charset="0"/>
              </a:rPr>
              <a:t> </a:t>
            </a:r>
            <a:r>
              <a:rPr lang="it-IT" sz="2000" u="sng" dirty="0" err="1">
                <a:solidFill>
                  <a:schemeClr val="accent2"/>
                </a:solidFill>
                <a:latin typeface="Optane" pitchFamily="2" charset="0"/>
                <a:ea typeface="Verdana" pitchFamily="34" charset="0"/>
                <a:cs typeface="Verdana" pitchFamily="34" charset="0"/>
              </a:rPr>
              <a:t>increased</a:t>
            </a:r>
            <a:r>
              <a:rPr lang="it-IT" sz="2000" u="sng" dirty="0">
                <a:solidFill>
                  <a:schemeClr val="accent2"/>
                </a:solidFill>
                <a:latin typeface="Optane" pitchFamily="2" charset="0"/>
                <a:ea typeface="Verdana" pitchFamily="34" charset="0"/>
                <a:cs typeface="Verdana" pitchFamily="34" charset="0"/>
              </a:rPr>
              <a:t> </a:t>
            </a:r>
            <a:r>
              <a:rPr lang="it-IT" sz="2000" u="sng" dirty="0" err="1">
                <a:solidFill>
                  <a:schemeClr val="accent2"/>
                </a:solidFill>
                <a:latin typeface="Optane" pitchFamily="2" charset="0"/>
                <a:ea typeface="Verdana" pitchFamily="34" charset="0"/>
                <a:cs typeface="Verdana" pitchFamily="34" charset="0"/>
              </a:rPr>
              <a:t>retirement</a:t>
            </a:r>
            <a:r>
              <a:rPr lang="it-IT" sz="2000" u="sng" dirty="0">
                <a:solidFill>
                  <a:schemeClr val="accent2"/>
                </a:solidFill>
                <a:latin typeface="Optane" pitchFamily="2" charset="0"/>
                <a:ea typeface="Verdana" pitchFamily="34" charset="0"/>
                <a:cs typeface="Verdana" pitchFamily="34" charset="0"/>
              </a:rPr>
              <a:t> </a:t>
            </a:r>
            <a:r>
              <a:rPr lang="it-IT" sz="2000" u="sng" dirty="0" err="1">
                <a:solidFill>
                  <a:schemeClr val="accent2"/>
                </a:solidFill>
                <a:latin typeface="Optane" pitchFamily="2" charset="0"/>
                <a:ea typeface="Verdana" pitchFamily="34" charset="0"/>
                <a:cs typeface="Verdana" pitchFamily="34" charset="0"/>
              </a:rPr>
              <a:t>age</a:t>
            </a:r>
            <a:endParaRPr lang="it-IT" sz="2000" u="sng" dirty="0">
              <a:solidFill>
                <a:schemeClr val="accent2"/>
              </a:solidFill>
              <a:latin typeface="Optane" pitchFamily="2" charset="0"/>
              <a:ea typeface="Verdana" pitchFamily="34" charset="0"/>
              <a:cs typeface="Verdana" pitchFamily="34" charset="0"/>
            </a:endParaRPr>
          </a:p>
          <a:p>
            <a:pPr marL="914400" lvl="1" indent="-457200" algn="just">
              <a:lnSpc>
                <a:spcPct val="150000"/>
              </a:lnSpc>
              <a:buClr>
                <a:schemeClr val="tx2"/>
              </a:buClr>
              <a:buSzPct val="103000"/>
              <a:buFont typeface="+mj-lt"/>
              <a:buAutoNum type="arabicPeriod"/>
            </a:pPr>
            <a:r>
              <a:rPr lang="it-IT" sz="2000" u="sng" dirty="0" err="1">
                <a:solidFill>
                  <a:schemeClr val="accent2"/>
                </a:solidFill>
                <a:latin typeface="Optane" pitchFamily="2" charset="0"/>
                <a:ea typeface="Verdana" pitchFamily="34" charset="0"/>
                <a:cs typeface="Verdana" pitchFamily="34" charset="0"/>
              </a:rPr>
              <a:t>Reduced</a:t>
            </a:r>
            <a:r>
              <a:rPr lang="it-IT" sz="2000" u="sng" dirty="0">
                <a:solidFill>
                  <a:schemeClr val="accent2"/>
                </a:solidFill>
                <a:latin typeface="Optane" pitchFamily="2" charset="0"/>
                <a:ea typeface="Verdana" pitchFamily="34" charset="0"/>
                <a:cs typeface="Verdana" pitchFamily="34" charset="0"/>
              </a:rPr>
              <a:t> </a:t>
            </a:r>
            <a:r>
              <a:rPr lang="it-IT" sz="2000" u="sng" dirty="0" err="1">
                <a:solidFill>
                  <a:schemeClr val="accent2"/>
                </a:solidFill>
                <a:latin typeface="Optane" pitchFamily="2" charset="0"/>
                <a:ea typeface="Verdana" pitchFamily="34" charset="0"/>
                <a:cs typeface="Verdana" pitchFamily="34" charset="0"/>
              </a:rPr>
              <a:t>valorization</a:t>
            </a:r>
            <a:r>
              <a:rPr lang="it-IT" sz="2000" u="sng" dirty="0">
                <a:solidFill>
                  <a:schemeClr val="accent2"/>
                </a:solidFill>
                <a:latin typeface="Optane" pitchFamily="2" charset="0"/>
                <a:ea typeface="Verdana" pitchFamily="34" charset="0"/>
                <a:cs typeface="Verdana" pitchFamily="34" charset="0"/>
              </a:rPr>
              <a:t> of </a:t>
            </a:r>
            <a:r>
              <a:rPr lang="it-IT" sz="2000" u="sng" dirty="0" err="1">
                <a:solidFill>
                  <a:schemeClr val="accent2"/>
                </a:solidFill>
                <a:latin typeface="Optane" pitchFamily="2" charset="0"/>
                <a:ea typeface="Verdana" pitchFamily="34" charset="0"/>
                <a:cs typeface="Verdana" pitchFamily="34" charset="0"/>
              </a:rPr>
              <a:t>past</a:t>
            </a:r>
            <a:r>
              <a:rPr lang="it-IT" sz="2000" u="sng" dirty="0">
                <a:solidFill>
                  <a:schemeClr val="accent2"/>
                </a:solidFill>
                <a:latin typeface="Optane" pitchFamily="2" charset="0"/>
                <a:ea typeface="Verdana" pitchFamily="34" charset="0"/>
                <a:cs typeface="Verdana" pitchFamily="34" charset="0"/>
              </a:rPr>
              <a:t> </a:t>
            </a:r>
            <a:r>
              <a:rPr lang="it-IT" sz="2000" u="sng" dirty="0" err="1">
                <a:solidFill>
                  <a:schemeClr val="accent2"/>
                </a:solidFill>
                <a:latin typeface="Optane" pitchFamily="2" charset="0"/>
                <a:ea typeface="Verdana" pitchFamily="34" charset="0"/>
                <a:cs typeface="Verdana" pitchFamily="34" charset="0"/>
              </a:rPr>
              <a:t>earnings</a:t>
            </a:r>
            <a:r>
              <a:rPr lang="it-IT" sz="2000" dirty="0">
                <a:solidFill>
                  <a:schemeClr val="accent2"/>
                </a:solidFill>
                <a:latin typeface="Optane" pitchFamily="2" charset="0"/>
                <a:ea typeface="Verdana" pitchFamily="34" charset="0"/>
                <a:cs typeface="Verdana" pitchFamily="34" charset="0"/>
              </a:rPr>
              <a:t> in the </a:t>
            </a:r>
            <a:r>
              <a:rPr lang="it-IT" sz="2000" dirty="0" err="1">
                <a:solidFill>
                  <a:schemeClr val="accent2"/>
                </a:solidFill>
                <a:latin typeface="Optane" pitchFamily="2" charset="0"/>
                <a:ea typeface="Verdana" pitchFamily="34" charset="0"/>
                <a:cs typeface="Verdana" pitchFamily="34" charset="0"/>
              </a:rPr>
              <a:t>pension</a:t>
            </a:r>
            <a:r>
              <a:rPr lang="it-IT" sz="2000" dirty="0">
                <a:solidFill>
                  <a:schemeClr val="accent2"/>
                </a:solidFill>
                <a:latin typeface="Optane" pitchFamily="2" charset="0"/>
                <a:ea typeface="Verdana" pitchFamily="34" charset="0"/>
                <a:cs typeface="Verdana" pitchFamily="34" charset="0"/>
              </a:rPr>
              <a:t> formula</a:t>
            </a:r>
          </a:p>
          <a:p>
            <a:pPr marL="914400" lvl="1" indent="-457200" algn="just">
              <a:lnSpc>
                <a:spcPct val="150000"/>
              </a:lnSpc>
              <a:buClr>
                <a:schemeClr val="tx2"/>
              </a:buClr>
              <a:buSzPct val="103000"/>
              <a:buFont typeface="+mj-lt"/>
              <a:buAutoNum type="arabicPeriod"/>
            </a:pPr>
            <a:r>
              <a:rPr lang="it-IT" sz="2000" dirty="0" err="1">
                <a:solidFill>
                  <a:schemeClr val="accent2"/>
                </a:solidFill>
                <a:latin typeface="Optane" pitchFamily="2" charset="0"/>
                <a:ea typeface="Verdana" pitchFamily="34" charset="0"/>
                <a:cs typeface="Verdana" pitchFamily="34" charset="0"/>
              </a:rPr>
              <a:t>Modified</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indexation</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mechanism</a:t>
            </a:r>
            <a:r>
              <a:rPr lang="it-IT" sz="2000" dirty="0">
                <a:solidFill>
                  <a:schemeClr val="accent2"/>
                </a:solidFill>
                <a:latin typeface="Optane" pitchFamily="2" charset="0"/>
                <a:ea typeface="Verdana" pitchFamily="34" charset="0"/>
                <a:cs typeface="Verdana" pitchFamily="34" charset="0"/>
              </a:rPr>
              <a:t> of </a:t>
            </a:r>
            <a:r>
              <a:rPr lang="it-IT" sz="2000" dirty="0" err="1">
                <a:solidFill>
                  <a:schemeClr val="accent2"/>
                </a:solidFill>
                <a:latin typeface="Optane" pitchFamily="2" charset="0"/>
                <a:ea typeface="Verdana" pitchFamily="34" charset="0"/>
                <a:cs typeface="Verdana" pitchFamily="34" charset="0"/>
              </a:rPr>
              <a:t>pension</a:t>
            </a:r>
            <a:r>
              <a:rPr lang="it-IT" sz="2000" dirty="0">
                <a:solidFill>
                  <a:schemeClr val="accent2"/>
                </a:solidFill>
                <a:latin typeface="Optane" pitchFamily="2" charset="0"/>
                <a:ea typeface="Verdana" pitchFamily="34" charset="0"/>
                <a:cs typeface="Verdana" pitchFamily="34" charset="0"/>
              </a:rPr>
              <a:t> benefits</a:t>
            </a:r>
          </a:p>
          <a:p>
            <a:pPr marL="914400" lvl="1" indent="-457200" algn="just">
              <a:lnSpc>
                <a:spcPct val="150000"/>
              </a:lnSpc>
              <a:buClr>
                <a:schemeClr val="tx2"/>
              </a:buClr>
              <a:buSzPct val="103000"/>
              <a:buFont typeface="+mj-lt"/>
              <a:buAutoNum type="arabicPeriod"/>
            </a:pPr>
            <a:r>
              <a:rPr lang="it-IT" sz="2000" dirty="0" err="1">
                <a:solidFill>
                  <a:schemeClr val="accent2"/>
                </a:solidFill>
                <a:latin typeface="Optane" pitchFamily="2" charset="0"/>
                <a:ea typeface="Verdana" pitchFamily="34" charset="0"/>
                <a:cs typeface="Verdana" pitchFamily="34" charset="0"/>
              </a:rPr>
              <a:t>Introduced</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different</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kind</a:t>
            </a:r>
            <a:r>
              <a:rPr lang="it-IT" sz="2000" dirty="0">
                <a:solidFill>
                  <a:schemeClr val="accent2"/>
                </a:solidFill>
                <a:latin typeface="Optane" pitchFamily="2" charset="0"/>
                <a:ea typeface="Verdana" pitchFamily="34" charset="0"/>
                <a:cs typeface="Verdana" pitchFamily="34" charset="0"/>
              </a:rPr>
              <a:t> of </a:t>
            </a:r>
            <a:r>
              <a:rPr lang="it-IT" sz="2000" u="sng" dirty="0" err="1">
                <a:solidFill>
                  <a:schemeClr val="accent2"/>
                </a:solidFill>
                <a:latin typeface="Optane" pitchFamily="2" charset="0"/>
                <a:ea typeface="Verdana" pitchFamily="34" charset="0"/>
                <a:cs typeface="Verdana" pitchFamily="34" charset="0"/>
              </a:rPr>
              <a:t>automatic</a:t>
            </a:r>
            <a:r>
              <a:rPr lang="it-IT" sz="2000" u="sng" dirty="0">
                <a:solidFill>
                  <a:schemeClr val="accent2"/>
                </a:solidFill>
                <a:latin typeface="Optane" pitchFamily="2" charset="0"/>
                <a:ea typeface="Verdana" pitchFamily="34" charset="0"/>
                <a:cs typeface="Verdana" pitchFamily="34" charset="0"/>
              </a:rPr>
              <a:t> </a:t>
            </a:r>
            <a:r>
              <a:rPr lang="it-IT" sz="2000" u="sng" dirty="0" err="1">
                <a:solidFill>
                  <a:schemeClr val="accent2"/>
                </a:solidFill>
                <a:latin typeface="Optane" pitchFamily="2" charset="0"/>
                <a:ea typeface="Verdana" pitchFamily="34" charset="0"/>
                <a:cs typeface="Verdana" pitchFamily="34" charset="0"/>
              </a:rPr>
              <a:t>adjustment</a:t>
            </a:r>
            <a:r>
              <a:rPr lang="it-IT" sz="2000" dirty="0">
                <a:solidFill>
                  <a:schemeClr val="accent2"/>
                </a:solidFill>
                <a:latin typeface="Optane" pitchFamily="2" charset="0"/>
                <a:ea typeface="Verdana" pitchFamily="34" charset="0"/>
                <a:cs typeface="Verdana" pitchFamily="34" charset="0"/>
              </a:rPr>
              <a:t> (NDC, </a:t>
            </a:r>
            <a:r>
              <a:rPr lang="it-IT" sz="2000" dirty="0" err="1">
                <a:solidFill>
                  <a:schemeClr val="accent2"/>
                </a:solidFill>
                <a:latin typeface="Optane" pitchFamily="2" charset="0"/>
                <a:ea typeface="Verdana" pitchFamily="34" charset="0"/>
                <a:cs typeface="Verdana" pitchFamily="34" charset="0"/>
              </a:rPr>
              <a:t>linking</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ret</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age</a:t>
            </a:r>
            <a:r>
              <a:rPr lang="it-IT" sz="2000" dirty="0">
                <a:solidFill>
                  <a:schemeClr val="accent2"/>
                </a:solidFill>
                <a:latin typeface="Optane" pitchFamily="2" charset="0"/>
                <a:ea typeface="Verdana" pitchFamily="34" charset="0"/>
                <a:cs typeface="Verdana" pitchFamily="34" charset="0"/>
              </a:rPr>
              <a:t> to </a:t>
            </a:r>
            <a:r>
              <a:rPr lang="it-IT" sz="2000" dirty="0" err="1">
                <a:solidFill>
                  <a:schemeClr val="accent2"/>
                </a:solidFill>
                <a:latin typeface="Optane" pitchFamily="2" charset="0"/>
                <a:ea typeface="Verdana" pitchFamily="34" charset="0"/>
                <a:cs typeface="Verdana" pitchFamily="34" charset="0"/>
              </a:rPr>
              <a:t>lifetime</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expectations</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sustainability</a:t>
            </a:r>
            <a:r>
              <a:rPr lang="it-IT" sz="2000" dirty="0">
                <a:solidFill>
                  <a:schemeClr val="accent2"/>
                </a:solidFill>
                <a:latin typeface="Optane" pitchFamily="2" charset="0"/>
                <a:ea typeface="Verdana" pitchFamily="34" charset="0"/>
                <a:cs typeface="Verdana" pitchFamily="34" charset="0"/>
              </a:rPr>
              <a:t> </a:t>
            </a:r>
            <a:r>
              <a:rPr lang="it-IT" sz="2000" dirty="0" err="1">
                <a:solidFill>
                  <a:schemeClr val="accent2"/>
                </a:solidFill>
                <a:latin typeface="Optane" pitchFamily="2" charset="0"/>
                <a:ea typeface="Verdana" pitchFamily="34" charset="0"/>
                <a:cs typeface="Verdana" pitchFamily="34" charset="0"/>
              </a:rPr>
              <a:t>adjustments</a:t>
            </a:r>
            <a:r>
              <a:rPr lang="it-IT" sz="2000" dirty="0">
                <a:solidFill>
                  <a:schemeClr val="accent2"/>
                </a:solidFill>
                <a:latin typeface="Optane" pitchFamily="2" charset="0"/>
                <a:ea typeface="Verdana" pitchFamily="34" charset="0"/>
                <a:cs typeface="Verdana" pitchFamily="34" charset="0"/>
              </a:rPr>
              <a:t>)</a:t>
            </a:r>
          </a:p>
          <a:p>
            <a:pPr marL="342900" indent="-342900" algn="just">
              <a:lnSpc>
                <a:spcPct val="150000"/>
              </a:lnSpc>
              <a:buClr>
                <a:schemeClr val="tx2"/>
              </a:buClr>
              <a:buSzPct val="103000"/>
              <a:buFont typeface="Wingdings" panose="05000000000000000000" pitchFamily="2" charset="2"/>
              <a:buChar char="ü"/>
            </a:pPr>
            <a:r>
              <a:rPr lang="it-IT" sz="2400" dirty="0">
                <a:solidFill>
                  <a:schemeClr val="tx1">
                    <a:lumMod val="75000"/>
                    <a:lumOff val="25000"/>
                  </a:schemeClr>
                </a:solidFill>
                <a:latin typeface="Optane" pitchFamily="2" charset="0"/>
                <a:ea typeface="Verdana" pitchFamily="34" charset="0"/>
                <a:cs typeface="Verdana" pitchFamily="34" charset="0"/>
              </a:rPr>
              <a:t>Successful policies? Probably too early to give a definitive answer. </a:t>
            </a:r>
            <a:r>
              <a:rPr lang="it-IT" sz="2400" dirty="0">
                <a:solidFill>
                  <a:schemeClr val="tx2"/>
                </a:solidFill>
                <a:latin typeface="Optane" pitchFamily="2" charset="0"/>
                <a:ea typeface="Verdana" pitchFamily="34" charset="0"/>
                <a:cs typeface="Verdana" pitchFamily="34" charset="0"/>
              </a:rPr>
              <a:t>Ex-ante evaluation possible through dynamic simulation</a:t>
            </a:r>
          </a:p>
          <a:p>
            <a:pPr algn="just"/>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p:txBody>
      </p:sp>
      <p:sp>
        <p:nvSpPr>
          <p:cNvPr id="4" name="Title 1"/>
          <p:cNvSpPr txBox="1">
            <a:spLocks/>
          </p:cNvSpPr>
          <p:nvPr/>
        </p:nvSpPr>
        <p:spPr>
          <a:xfrm>
            <a:off x="344364" y="116632"/>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solidFill>
                  <a:schemeClr val="tx2"/>
                </a:solidFill>
              </a:rPr>
              <a:t>The reforming process of EU pension systems</a:t>
            </a:r>
            <a:endParaRPr lang="it-IT" dirty="0">
              <a:solidFill>
                <a:schemeClr val="tx2"/>
              </a:solidFill>
            </a:endParaRPr>
          </a:p>
        </p:txBody>
      </p:sp>
    </p:spTree>
    <p:extLst>
      <p:ext uri="{BB962C8B-B14F-4D97-AF65-F5344CB8AC3E}">
        <p14:creationId xmlns:p14="http://schemas.microsoft.com/office/powerpoint/2010/main" val="918981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9107"/>
          <a:stretch/>
        </p:blipFill>
        <p:spPr>
          <a:xfrm>
            <a:off x="1884" y="980728"/>
            <a:ext cx="8682462" cy="5877272"/>
          </a:xfrm>
          <a:prstGeom prst="rect">
            <a:avLst/>
          </a:prstGeom>
        </p:spPr>
      </p:pic>
      <p:sp>
        <p:nvSpPr>
          <p:cNvPr id="5" name="Title 1"/>
          <p:cNvSpPr txBox="1">
            <a:spLocks/>
          </p:cNvSpPr>
          <p:nvPr/>
        </p:nvSpPr>
        <p:spPr>
          <a:xfrm>
            <a:off x="128464" y="116632"/>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solidFill>
                  <a:schemeClr val="tx2"/>
                </a:solidFill>
              </a:rPr>
              <a:t>Impact of pension reforms on the average effective retirement age from the </a:t>
            </a:r>
            <a:r>
              <a:rPr lang="en-US" altLang="it-IT" dirty="0" err="1">
                <a:solidFill>
                  <a:schemeClr val="tx2"/>
                </a:solidFill>
              </a:rPr>
              <a:t>labour</a:t>
            </a:r>
            <a:r>
              <a:rPr lang="en-US" altLang="it-IT" dirty="0">
                <a:solidFill>
                  <a:schemeClr val="tx2"/>
                </a:solidFill>
              </a:rPr>
              <a:t> force</a:t>
            </a:r>
            <a:endParaRPr lang="it-IT" dirty="0">
              <a:solidFill>
                <a:schemeClr val="tx2"/>
              </a:solidFill>
            </a:endParaRPr>
          </a:p>
        </p:txBody>
      </p:sp>
      <p:sp>
        <p:nvSpPr>
          <p:cNvPr id="6" name="TextBox 5"/>
          <p:cNvSpPr txBox="1"/>
          <p:nvPr/>
        </p:nvSpPr>
        <p:spPr>
          <a:xfrm>
            <a:off x="5889104" y="1268760"/>
            <a:ext cx="3528392" cy="1200329"/>
          </a:xfrm>
          <a:prstGeom prst="rect">
            <a:avLst/>
          </a:prstGeom>
          <a:noFill/>
        </p:spPr>
        <p:txBody>
          <a:bodyPr wrap="square" rtlCol="0">
            <a:spAutoFit/>
          </a:bodyPr>
          <a:lstStyle/>
          <a:p>
            <a:r>
              <a:rPr lang="en-GB" sz="2400" dirty="0">
                <a:solidFill>
                  <a:schemeClr val="accent2"/>
                </a:solidFill>
                <a:latin typeface="Optane"/>
              </a:rPr>
              <a:t>Average exit age from the labour force expected in 2060, men</a:t>
            </a:r>
          </a:p>
        </p:txBody>
      </p:sp>
    </p:spTree>
    <p:extLst>
      <p:ext uri="{BB962C8B-B14F-4D97-AF65-F5344CB8AC3E}">
        <p14:creationId xmlns:p14="http://schemas.microsoft.com/office/powerpoint/2010/main" val="2378643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8464" y="116632"/>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solidFill>
                  <a:schemeClr val="tx2"/>
                </a:solidFill>
              </a:rPr>
              <a:t>Impact of pension reforms on the average effective retirement age from the </a:t>
            </a:r>
            <a:r>
              <a:rPr lang="en-US" altLang="it-IT" dirty="0" err="1">
                <a:solidFill>
                  <a:schemeClr val="tx2"/>
                </a:solidFill>
              </a:rPr>
              <a:t>labour</a:t>
            </a:r>
            <a:r>
              <a:rPr lang="en-US" altLang="it-IT" dirty="0">
                <a:solidFill>
                  <a:schemeClr val="tx2"/>
                </a:solidFill>
              </a:rPr>
              <a:t> force</a:t>
            </a:r>
            <a:endParaRPr lang="it-IT" dirty="0">
              <a:solidFill>
                <a:schemeClr val="tx2"/>
              </a:solidFill>
            </a:endParaRPr>
          </a:p>
        </p:txBody>
      </p:sp>
      <p:pic>
        <p:nvPicPr>
          <p:cNvPr id="7" name="Picture 6"/>
          <p:cNvPicPr>
            <a:picLocks noChangeAspect="1"/>
          </p:cNvPicPr>
          <p:nvPr/>
        </p:nvPicPr>
        <p:blipFill rotWithShape="1">
          <a:blip r:embed="rId3"/>
          <a:srcRect t="6363"/>
          <a:stretch/>
        </p:blipFill>
        <p:spPr>
          <a:xfrm>
            <a:off x="128464" y="980728"/>
            <a:ext cx="7836250" cy="5877272"/>
          </a:xfrm>
          <a:prstGeom prst="rect">
            <a:avLst/>
          </a:prstGeom>
        </p:spPr>
      </p:pic>
      <p:sp>
        <p:nvSpPr>
          <p:cNvPr id="6" name="TextBox 5"/>
          <p:cNvSpPr txBox="1"/>
          <p:nvPr/>
        </p:nvSpPr>
        <p:spPr>
          <a:xfrm>
            <a:off x="5889104" y="1268760"/>
            <a:ext cx="3672408" cy="1200329"/>
          </a:xfrm>
          <a:prstGeom prst="rect">
            <a:avLst/>
          </a:prstGeom>
          <a:noFill/>
        </p:spPr>
        <p:txBody>
          <a:bodyPr wrap="square" rtlCol="0">
            <a:spAutoFit/>
          </a:bodyPr>
          <a:lstStyle/>
          <a:p>
            <a:r>
              <a:rPr lang="en-GB" sz="2400" dirty="0">
                <a:solidFill>
                  <a:schemeClr val="accent2"/>
                </a:solidFill>
                <a:latin typeface="Optane"/>
              </a:rPr>
              <a:t>Average exit age from the labour force expected in 2060, women</a:t>
            </a:r>
          </a:p>
        </p:txBody>
      </p:sp>
    </p:spTree>
    <p:extLst>
      <p:ext uri="{BB962C8B-B14F-4D97-AF65-F5344CB8AC3E}">
        <p14:creationId xmlns:p14="http://schemas.microsoft.com/office/powerpoint/2010/main" val="2616187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8464" y="116632"/>
            <a:ext cx="8136904"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GB" altLang="it-IT" dirty="0">
                <a:solidFill>
                  <a:schemeClr val="tx2"/>
                </a:solidFill>
              </a:rPr>
              <a:t>Changes in the replacement ratio in selected EU countries across for the period 2010-2060</a:t>
            </a:r>
            <a:br>
              <a:rPr lang="en-GB" altLang="it-IT" dirty="0">
                <a:solidFill>
                  <a:schemeClr val="tx2"/>
                </a:solidFill>
              </a:rPr>
            </a:br>
            <a:endParaRPr lang="it-IT" dirty="0">
              <a:solidFill>
                <a:schemeClr val="tx2"/>
              </a:solidFill>
            </a:endParaRPr>
          </a:p>
        </p:txBody>
      </p:sp>
      <p:graphicFrame>
        <p:nvGraphicFramePr>
          <p:cNvPr id="4" name="Tabella 3"/>
          <p:cNvGraphicFramePr>
            <a:graphicFrameLocks noGrp="1"/>
          </p:cNvGraphicFramePr>
          <p:nvPr>
            <p:extLst/>
          </p:nvPr>
        </p:nvGraphicFramePr>
        <p:xfrm>
          <a:off x="140303" y="1052736"/>
          <a:ext cx="9745383" cy="4941234"/>
        </p:xfrm>
        <a:graphic>
          <a:graphicData uri="http://schemas.openxmlformats.org/drawingml/2006/table">
            <a:tbl>
              <a:tblPr firstRow="1" firstCol="1">
                <a:tableStyleId>{5C22544A-7EE6-4342-B048-85BDC9FD1C3A}</a:tableStyleId>
              </a:tblPr>
              <a:tblGrid>
                <a:gridCol w="2102498">
                  <a:extLst>
                    <a:ext uri="{9D8B030D-6E8A-4147-A177-3AD203B41FA5}">
                      <a16:colId xmlns:a16="http://schemas.microsoft.com/office/drawing/2014/main" val="20000"/>
                    </a:ext>
                  </a:extLst>
                </a:gridCol>
                <a:gridCol w="2170278">
                  <a:extLst>
                    <a:ext uri="{9D8B030D-6E8A-4147-A177-3AD203B41FA5}">
                      <a16:colId xmlns:a16="http://schemas.microsoft.com/office/drawing/2014/main" val="20001"/>
                    </a:ext>
                  </a:extLst>
                </a:gridCol>
                <a:gridCol w="2135153">
                  <a:extLst>
                    <a:ext uri="{9D8B030D-6E8A-4147-A177-3AD203B41FA5}">
                      <a16:colId xmlns:a16="http://schemas.microsoft.com/office/drawing/2014/main" val="20002"/>
                    </a:ext>
                  </a:extLst>
                </a:gridCol>
                <a:gridCol w="2027410">
                  <a:extLst>
                    <a:ext uri="{9D8B030D-6E8A-4147-A177-3AD203B41FA5}">
                      <a16:colId xmlns:a16="http://schemas.microsoft.com/office/drawing/2014/main" val="20003"/>
                    </a:ext>
                  </a:extLst>
                </a:gridCol>
                <a:gridCol w="1310044">
                  <a:extLst>
                    <a:ext uri="{9D8B030D-6E8A-4147-A177-3AD203B41FA5}">
                      <a16:colId xmlns:a16="http://schemas.microsoft.com/office/drawing/2014/main" val="20004"/>
                    </a:ext>
                  </a:extLst>
                </a:gridCol>
              </a:tblGrid>
              <a:tr h="597998">
                <a:tc>
                  <a:txBody>
                    <a:bodyPr/>
                    <a:lstStyle/>
                    <a:p>
                      <a:pPr algn="l" rtl="0" fontAlgn="b"/>
                      <a:r>
                        <a:rPr lang="it-IT" sz="1800" u="none" strike="noStrike" dirty="0">
                          <a:effectLst/>
                          <a:latin typeface="Optane"/>
                        </a:rPr>
                        <a:t>Country</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TYPE OF SYSTEM</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Rep</a:t>
                      </a:r>
                      <a:r>
                        <a:rPr lang="it-IT" sz="1800" u="none" strike="noStrike" baseline="0" dirty="0">
                          <a:effectLst/>
                          <a:latin typeface="Optane"/>
                        </a:rPr>
                        <a:t> rate in 2010</a:t>
                      </a:r>
                      <a:r>
                        <a:rPr lang="it-IT" sz="1800" u="none" strike="noStrike" dirty="0">
                          <a:effectLst/>
                          <a:latin typeface="Optane"/>
                        </a:rPr>
                        <a:t> </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Rep rate in 2060 </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dirty="0" err="1">
                          <a:effectLst/>
                          <a:latin typeface="Optane"/>
                        </a:rPr>
                        <a:t>Difference</a:t>
                      </a:r>
                      <a:r>
                        <a:rPr lang="it-IT" sz="1800" u="none" strike="noStrike" dirty="0">
                          <a:effectLst/>
                          <a:latin typeface="Optane"/>
                        </a:rPr>
                        <a:t> </a:t>
                      </a:r>
                      <a:endParaRPr lang="it-IT" sz="1800" b="1" i="1"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00"/>
                  </a:ext>
                </a:extLst>
              </a:tr>
              <a:tr h="449694">
                <a:tc>
                  <a:txBody>
                    <a:bodyPr/>
                    <a:lstStyle/>
                    <a:p>
                      <a:pPr algn="l" rtl="0" fontAlgn="b"/>
                      <a:r>
                        <a:rPr lang="it-IT" sz="1800" u="none" strike="noStrike" dirty="0" err="1">
                          <a:effectLst/>
                          <a:latin typeface="Optane"/>
                        </a:rPr>
                        <a:t>Denmark</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FLAT + DB</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69%</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67%</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-2%</a:t>
                      </a:r>
                      <a:endParaRPr lang="it-IT" sz="1800" b="0" i="0"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01"/>
                  </a:ext>
                </a:extLst>
              </a:tr>
              <a:tr h="449694">
                <a:tc>
                  <a:txBody>
                    <a:bodyPr/>
                    <a:lstStyle/>
                    <a:p>
                      <a:pPr algn="l" rtl="0" fontAlgn="b"/>
                      <a:r>
                        <a:rPr lang="it-IT" sz="1800" u="none" strike="noStrike" dirty="0">
                          <a:effectLst/>
                          <a:latin typeface="Optane"/>
                        </a:rPr>
                        <a:t>Netherlands</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FLAT + DB</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105%</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101%</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-4%</a:t>
                      </a:r>
                      <a:endParaRPr lang="it-IT" sz="1800" b="0" i="0"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02"/>
                  </a:ext>
                </a:extLst>
              </a:tr>
              <a:tr h="597998">
                <a:tc>
                  <a:txBody>
                    <a:bodyPr/>
                    <a:lstStyle/>
                    <a:p>
                      <a:pPr algn="l" rtl="0" fontAlgn="b"/>
                      <a:r>
                        <a:rPr lang="it-IT" sz="1800" u="none" strike="noStrike" dirty="0" err="1">
                          <a:effectLst/>
                          <a:latin typeface="Optane"/>
                        </a:rPr>
                        <a:t>United</a:t>
                      </a:r>
                      <a:r>
                        <a:rPr lang="it-IT" sz="1800" u="none" strike="noStrike" dirty="0">
                          <a:effectLst/>
                          <a:latin typeface="Optane"/>
                        </a:rPr>
                        <a:t> Kingdom</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FLAT + DB</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60.30%</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50.30%</a:t>
                      </a:r>
                      <a:endParaRPr lang="it-IT" sz="1800" b="0" i="0"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-10%</a:t>
                      </a:r>
                      <a:endParaRPr lang="it-IT" sz="1800" b="0" i="0"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03"/>
                  </a:ext>
                </a:extLst>
              </a:tr>
              <a:tr h="239672">
                <a:tc>
                  <a:txBody>
                    <a:bodyPr/>
                    <a:lstStyle/>
                    <a:p>
                      <a:pPr algn="l" rtl="0" fontAlgn="b"/>
                      <a:r>
                        <a:rPr lang="it-IT" sz="1800" u="none" strike="noStrike" dirty="0">
                          <a:effectLst/>
                          <a:latin typeface="Optane"/>
                        </a:rPr>
                        <a:t> </a:t>
                      </a:r>
                      <a:endParaRPr lang="it-IT" sz="1800" b="1" i="1" u="none" strike="noStrike" dirty="0">
                        <a:solidFill>
                          <a:srgbClr val="000000"/>
                        </a:solidFill>
                        <a:effectLst/>
                        <a:latin typeface="Optane"/>
                      </a:endParaRPr>
                    </a:p>
                  </a:txBody>
                  <a:tcPr marL="4966" marR="4966" marT="4966" marB="0" anchor="b"/>
                </a:tc>
                <a:tc>
                  <a:txBody>
                    <a:bodyPr/>
                    <a:lstStyle/>
                    <a:p>
                      <a:pPr algn="ctr" fontAlgn="b"/>
                      <a:r>
                        <a:rPr lang="it-IT" sz="1800" u="none" strike="noStrike">
                          <a:effectLst/>
                          <a:latin typeface="Optane"/>
                        </a:rPr>
                        <a:t> </a:t>
                      </a:r>
                      <a:endParaRPr lang="it-IT" sz="1800" b="0" i="0" u="none" strike="noStrike">
                        <a:solidFill>
                          <a:srgbClr val="000000"/>
                        </a:solidFill>
                        <a:effectLst/>
                        <a:latin typeface="Optane"/>
                      </a:endParaRPr>
                    </a:p>
                  </a:txBody>
                  <a:tcPr marL="4966" marR="4966" marT="4966" marB="0" anchor="b"/>
                </a:tc>
                <a:tc>
                  <a:txBody>
                    <a:bodyPr/>
                    <a:lstStyle/>
                    <a:p>
                      <a:pPr algn="ctr" fontAlgn="b"/>
                      <a:r>
                        <a:rPr lang="it-IT" sz="1800" u="none" strike="noStrike">
                          <a:effectLst/>
                          <a:latin typeface="Optane"/>
                        </a:rPr>
                        <a:t> </a:t>
                      </a:r>
                      <a:endParaRPr lang="it-IT" sz="1800" b="0" i="0" u="none" strike="noStrike">
                        <a:solidFill>
                          <a:srgbClr val="000000"/>
                        </a:solidFill>
                        <a:effectLst/>
                        <a:latin typeface="Optane"/>
                      </a:endParaRPr>
                    </a:p>
                  </a:txBody>
                  <a:tcPr marL="4966" marR="4966" marT="4966" marB="0" anchor="b"/>
                </a:tc>
                <a:tc>
                  <a:txBody>
                    <a:bodyPr/>
                    <a:lstStyle/>
                    <a:p>
                      <a:pPr algn="ctr" fontAlgn="b"/>
                      <a:r>
                        <a:rPr lang="it-IT" sz="1800" u="none" strike="noStrike">
                          <a:effectLst/>
                          <a:latin typeface="Optane"/>
                        </a:rPr>
                        <a:t> </a:t>
                      </a:r>
                      <a:endParaRPr lang="it-IT" sz="1800" b="0" i="0" u="none" strike="noStrike">
                        <a:solidFill>
                          <a:srgbClr val="000000"/>
                        </a:solidFill>
                        <a:effectLst/>
                        <a:latin typeface="Optane"/>
                      </a:endParaRPr>
                    </a:p>
                  </a:txBody>
                  <a:tcPr marL="4966" marR="4966" marT="4966" marB="0" anchor="b"/>
                </a:tc>
                <a:tc>
                  <a:txBody>
                    <a:bodyPr/>
                    <a:lstStyle/>
                    <a:p>
                      <a:pPr algn="ctr" rtl="0" fontAlgn="b"/>
                      <a:endParaRPr lang="it-IT" sz="1800" b="0" i="0"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04"/>
                  </a:ext>
                </a:extLst>
              </a:tr>
              <a:tr h="301391">
                <a:tc>
                  <a:txBody>
                    <a:bodyPr/>
                    <a:lstStyle/>
                    <a:p>
                      <a:pPr algn="l" rtl="0" fontAlgn="b"/>
                      <a:r>
                        <a:rPr lang="it-IT" sz="1800" u="none" strike="noStrike" dirty="0">
                          <a:effectLst/>
                          <a:latin typeface="Optane"/>
                        </a:rPr>
                        <a:t>France</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PS + DB</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77.60%</a:t>
                      </a:r>
                      <a:endParaRPr lang="it-IT" sz="1800" b="0" i="0"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58.80%</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-19%</a:t>
                      </a:r>
                      <a:endParaRPr lang="it-IT" sz="1800" b="0" i="0"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05"/>
                  </a:ext>
                </a:extLst>
              </a:tr>
              <a:tr h="449694">
                <a:tc>
                  <a:txBody>
                    <a:bodyPr/>
                    <a:lstStyle/>
                    <a:p>
                      <a:pPr algn="l" rtl="0" fontAlgn="b"/>
                      <a:r>
                        <a:rPr lang="it-IT" sz="1800" u="none" strike="noStrike" dirty="0">
                          <a:effectLst/>
                          <a:latin typeface="Optane"/>
                        </a:rPr>
                        <a:t>Germany</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PS</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59.10%</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63.40%</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4%</a:t>
                      </a:r>
                      <a:endParaRPr lang="it-IT" sz="1800" b="0" i="0"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06"/>
                  </a:ext>
                </a:extLst>
              </a:tr>
              <a:tr h="330629">
                <a:tc>
                  <a:txBody>
                    <a:bodyPr/>
                    <a:lstStyle/>
                    <a:p>
                      <a:pPr algn="l" rtl="0" fontAlgn="b"/>
                      <a:r>
                        <a:rPr lang="it-IT" sz="1800" u="none" strike="noStrike" dirty="0" err="1">
                          <a:effectLst>
                            <a:outerShdw blurRad="38100" dist="38100" dir="2700000" algn="tl">
                              <a:srgbClr val="000000">
                                <a:alpha val="43137"/>
                              </a:srgbClr>
                            </a:outerShdw>
                          </a:effectLst>
                          <a:latin typeface="Optane"/>
                        </a:rPr>
                        <a:t>Greece</a:t>
                      </a:r>
                      <a:endParaRPr lang="it-IT" sz="1800" b="1" i="1"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dirty="0">
                          <a:effectLst>
                            <a:outerShdw blurRad="38100" dist="38100" dir="2700000" algn="tl">
                              <a:srgbClr val="000000">
                                <a:alpha val="43137"/>
                              </a:srgbClr>
                            </a:outerShdw>
                          </a:effectLst>
                          <a:latin typeface="Optane"/>
                        </a:rPr>
                        <a:t>FLAT + DB + NDC</a:t>
                      </a:r>
                      <a:endParaRPr lang="it-IT" sz="1800" b="0" i="0"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dirty="0">
                          <a:effectLst>
                            <a:outerShdw blurRad="38100" dist="38100" dir="2700000" algn="tl">
                              <a:srgbClr val="000000">
                                <a:alpha val="43137"/>
                              </a:srgbClr>
                            </a:outerShdw>
                          </a:effectLst>
                          <a:latin typeface="Optane"/>
                        </a:rPr>
                        <a:t>121%</a:t>
                      </a:r>
                      <a:endParaRPr lang="it-IT" sz="1800" b="0" i="0"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dirty="0">
                          <a:effectLst>
                            <a:outerShdw blurRad="38100" dist="38100" dir="2700000" algn="tl">
                              <a:srgbClr val="000000">
                                <a:alpha val="43137"/>
                              </a:srgbClr>
                            </a:outerShdw>
                          </a:effectLst>
                          <a:latin typeface="Optane"/>
                        </a:rPr>
                        <a:t>83%</a:t>
                      </a:r>
                      <a:endParaRPr lang="it-IT" sz="1800" b="0" i="0"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dirty="0">
                          <a:effectLst>
                            <a:outerShdw blurRad="38100" dist="38100" dir="2700000" algn="tl">
                              <a:srgbClr val="000000">
                                <a:alpha val="43137"/>
                              </a:srgbClr>
                            </a:outerShdw>
                          </a:effectLst>
                          <a:latin typeface="Optane"/>
                        </a:rPr>
                        <a:t>-38%</a:t>
                      </a:r>
                      <a:endParaRPr lang="it-IT" sz="1800" b="0" i="0"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extLst>
                  <a:ext uri="{0D108BD9-81ED-4DB2-BD59-A6C34878D82A}">
                    <a16:rowId xmlns:a16="http://schemas.microsoft.com/office/drawing/2014/main" val="10007"/>
                  </a:ext>
                </a:extLst>
              </a:tr>
              <a:tr h="301391">
                <a:tc>
                  <a:txBody>
                    <a:bodyPr/>
                    <a:lstStyle/>
                    <a:p>
                      <a:pPr algn="l" rtl="0" fontAlgn="b"/>
                      <a:r>
                        <a:rPr lang="it-IT" sz="1800" u="none" strike="noStrike" dirty="0" err="1">
                          <a:effectLst>
                            <a:outerShdw blurRad="38100" dist="38100" dir="2700000" algn="tl">
                              <a:srgbClr val="000000">
                                <a:alpha val="43137"/>
                              </a:srgbClr>
                            </a:outerShdw>
                          </a:effectLst>
                          <a:latin typeface="Optane"/>
                        </a:rPr>
                        <a:t>Italy</a:t>
                      </a:r>
                      <a:endParaRPr lang="it-IT" sz="1800" b="1" i="1"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a:effectLst>
                            <a:outerShdw blurRad="38100" dist="38100" dir="2700000" algn="tl">
                              <a:srgbClr val="000000">
                                <a:alpha val="43137"/>
                              </a:srgbClr>
                            </a:outerShdw>
                          </a:effectLst>
                          <a:latin typeface="Optane"/>
                        </a:rPr>
                        <a:t>DB + NDC</a:t>
                      </a:r>
                      <a:endParaRPr lang="it-IT" sz="1800" b="0" i="0" u="none" strike="noStrike">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a:effectLst>
                            <a:outerShdw blurRad="38100" dist="38100" dir="2700000" algn="tl">
                              <a:srgbClr val="000000">
                                <a:alpha val="43137"/>
                              </a:srgbClr>
                            </a:outerShdw>
                          </a:effectLst>
                          <a:latin typeface="Optane"/>
                        </a:rPr>
                        <a:t>89.10%</a:t>
                      </a:r>
                      <a:endParaRPr lang="it-IT" sz="1800" b="0" i="0" u="none" strike="noStrike">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a:effectLst>
                            <a:outerShdw blurRad="38100" dist="38100" dir="2700000" algn="tl">
                              <a:srgbClr val="000000">
                                <a:alpha val="43137"/>
                              </a:srgbClr>
                            </a:outerShdw>
                          </a:effectLst>
                          <a:latin typeface="Optane"/>
                        </a:rPr>
                        <a:t>69.10%</a:t>
                      </a:r>
                      <a:endParaRPr lang="it-IT" sz="1800" b="0" i="0" u="none" strike="noStrike">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dirty="0">
                          <a:effectLst>
                            <a:outerShdw blurRad="38100" dist="38100" dir="2700000" algn="tl">
                              <a:srgbClr val="000000">
                                <a:alpha val="43137"/>
                              </a:srgbClr>
                            </a:outerShdw>
                          </a:effectLst>
                          <a:latin typeface="Optane"/>
                        </a:rPr>
                        <a:t>-20%</a:t>
                      </a:r>
                      <a:endParaRPr lang="it-IT" sz="1800" b="0" i="0"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extLst>
                  <a:ext uri="{0D108BD9-81ED-4DB2-BD59-A6C34878D82A}">
                    <a16:rowId xmlns:a16="http://schemas.microsoft.com/office/drawing/2014/main" val="10008"/>
                  </a:ext>
                </a:extLst>
              </a:tr>
              <a:tr h="301391">
                <a:tc>
                  <a:txBody>
                    <a:bodyPr/>
                    <a:lstStyle/>
                    <a:p>
                      <a:pPr algn="l" rtl="0" fontAlgn="b"/>
                      <a:r>
                        <a:rPr lang="it-IT" sz="1800" u="none" strike="noStrike" dirty="0" err="1">
                          <a:effectLst/>
                          <a:latin typeface="Optane"/>
                        </a:rPr>
                        <a:t>Spain</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DB</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94.50%</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86.50%</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-8%</a:t>
                      </a:r>
                      <a:endParaRPr lang="it-IT" sz="1800" b="0" i="0"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09"/>
                  </a:ext>
                </a:extLst>
              </a:tr>
              <a:tr h="239672">
                <a:tc>
                  <a:txBody>
                    <a:bodyPr/>
                    <a:lstStyle/>
                    <a:p>
                      <a:pPr algn="l" rtl="0" fontAlgn="b"/>
                      <a:r>
                        <a:rPr lang="it-IT" sz="1800" u="none" strike="noStrike" dirty="0">
                          <a:effectLst/>
                          <a:latin typeface="Optane"/>
                        </a:rPr>
                        <a:t> </a:t>
                      </a:r>
                      <a:endParaRPr lang="it-IT" sz="1800" b="1" i="1" u="none" strike="noStrike" dirty="0">
                        <a:solidFill>
                          <a:srgbClr val="000000"/>
                        </a:solidFill>
                        <a:effectLst/>
                        <a:latin typeface="Optane"/>
                      </a:endParaRPr>
                    </a:p>
                  </a:txBody>
                  <a:tcPr marL="4966" marR="4966" marT="4966" marB="0" anchor="b"/>
                </a:tc>
                <a:tc>
                  <a:txBody>
                    <a:bodyPr/>
                    <a:lstStyle/>
                    <a:p>
                      <a:pPr algn="ctr" fontAlgn="b"/>
                      <a:r>
                        <a:rPr lang="it-IT" sz="1800" u="none" strike="noStrike">
                          <a:effectLst/>
                          <a:latin typeface="Optane"/>
                        </a:rPr>
                        <a:t> </a:t>
                      </a:r>
                      <a:endParaRPr lang="it-IT" sz="1800" b="0" i="0" u="none" strike="noStrike">
                        <a:solidFill>
                          <a:srgbClr val="000000"/>
                        </a:solidFill>
                        <a:effectLst/>
                        <a:latin typeface="Optane"/>
                      </a:endParaRPr>
                    </a:p>
                  </a:txBody>
                  <a:tcPr marL="4966" marR="4966" marT="4966" marB="0" anchor="b"/>
                </a:tc>
                <a:tc>
                  <a:txBody>
                    <a:bodyPr/>
                    <a:lstStyle/>
                    <a:p>
                      <a:pPr algn="ctr" fontAlgn="b"/>
                      <a:r>
                        <a:rPr lang="it-IT" sz="1800" u="none" strike="noStrike">
                          <a:effectLst/>
                          <a:latin typeface="Optane"/>
                        </a:rPr>
                        <a:t> </a:t>
                      </a:r>
                      <a:endParaRPr lang="it-IT" sz="1800" b="0" i="0" u="none" strike="noStrike">
                        <a:solidFill>
                          <a:srgbClr val="000000"/>
                        </a:solidFill>
                        <a:effectLst/>
                        <a:latin typeface="Optane"/>
                      </a:endParaRPr>
                    </a:p>
                  </a:txBody>
                  <a:tcPr marL="4966" marR="4966" marT="4966" marB="0" anchor="b"/>
                </a:tc>
                <a:tc>
                  <a:txBody>
                    <a:bodyPr/>
                    <a:lstStyle/>
                    <a:p>
                      <a:pPr algn="ctr" fontAlgn="b"/>
                      <a:r>
                        <a:rPr lang="it-IT" sz="1800" u="none" strike="noStrike">
                          <a:effectLst/>
                          <a:latin typeface="Optane"/>
                        </a:rPr>
                        <a:t> </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 </a:t>
                      </a:r>
                      <a:endParaRPr lang="it-IT" sz="1800" b="0" i="0"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10"/>
                  </a:ext>
                </a:extLst>
              </a:tr>
              <a:tr h="301391">
                <a:tc>
                  <a:txBody>
                    <a:bodyPr/>
                    <a:lstStyle/>
                    <a:p>
                      <a:pPr algn="l" rtl="0" fontAlgn="b"/>
                      <a:r>
                        <a:rPr lang="it-IT" sz="1800" u="none" strike="noStrike" dirty="0">
                          <a:effectLst>
                            <a:outerShdw blurRad="38100" dist="38100" dir="2700000" algn="tl">
                              <a:srgbClr val="000000">
                                <a:alpha val="43137"/>
                              </a:srgbClr>
                            </a:outerShdw>
                          </a:effectLst>
                          <a:latin typeface="Optane"/>
                        </a:rPr>
                        <a:t>Poland</a:t>
                      </a:r>
                      <a:endParaRPr lang="it-IT" sz="1800" b="1" i="1"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dirty="0">
                          <a:effectLst>
                            <a:outerShdw blurRad="38100" dist="38100" dir="2700000" algn="tl">
                              <a:srgbClr val="000000">
                                <a:alpha val="43137"/>
                              </a:srgbClr>
                            </a:outerShdw>
                          </a:effectLst>
                          <a:latin typeface="Optane"/>
                        </a:rPr>
                        <a:t>NDC</a:t>
                      </a:r>
                      <a:endParaRPr lang="it-IT" sz="1800" b="0" i="0"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dirty="0">
                          <a:effectLst>
                            <a:outerShdw blurRad="38100" dist="38100" dir="2700000" algn="tl">
                              <a:srgbClr val="000000">
                                <a:alpha val="43137"/>
                              </a:srgbClr>
                            </a:outerShdw>
                          </a:effectLst>
                          <a:latin typeface="Optane"/>
                        </a:rPr>
                        <a:t>75.50%</a:t>
                      </a:r>
                      <a:endParaRPr lang="it-IT" sz="1800" b="0" i="0"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dirty="0">
                          <a:effectLst>
                            <a:outerShdw blurRad="38100" dist="38100" dir="2700000" algn="tl">
                              <a:srgbClr val="000000">
                                <a:alpha val="43137"/>
                              </a:srgbClr>
                            </a:outerShdw>
                          </a:effectLst>
                          <a:latin typeface="Optane"/>
                        </a:rPr>
                        <a:t>53.30%</a:t>
                      </a:r>
                      <a:endParaRPr lang="it-IT" sz="1800" b="0" i="0"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tc>
                  <a:txBody>
                    <a:bodyPr/>
                    <a:lstStyle/>
                    <a:p>
                      <a:pPr algn="ctr" rtl="0" fontAlgn="b"/>
                      <a:r>
                        <a:rPr lang="it-IT" sz="1800" u="none" strike="noStrike" dirty="0">
                          <a:effectLst>
                            <a:outerShdw blurRad="38100" dist="38100" dir="2700000" algn="tl">
                              <a:srgbClr val="000000">
                                <a:alpha val="43137"/>
                              </a:srgbClr>
                            </a:outerShdw>
                          </a:effectLst>
                          <a:latin typeface="Optane"/>
                        </a:rPr>
                        <a:t>-22%</a:t>
                      </a:r>
                      <a:endParaRPr lang="it-IT" sz="1800" b="0" i="0" u="none" strike="noStrike" dirty="0">
                        <a:solidFill>
                          <a:srgbClr val="000000"/>
                        </a:solidFill>
                        <a:effectLst>
                          <a:outerShdw blurRad="38100" dist="38100" dir="2700000" algn="tl">
                            <a:srgbClr val="000000">
                              <a:alpha val="43137"/>
                            </a:srgbClr>
                          </a:outerShdw>
                        </a:effectLst>
                        <a:latin typeface="Optane"/>
                      </a:endParaRPr>
                    </a:p>
                  </a:txBody>
                  <a:tcPr marL="4966" marR="4966" marT="4966" marB="0" anchor="b"/>
                </a:tc>
                <a:extLst>
                  <a:ext uri="{0D108BD9-81ED-4DB2-BD59-A6C34878D82A}">
                    <a16:rowId xmlns:a16="http://schemas.microsoft.com/office/drawing/2014/main" val="10011"/>
                  </a:ext>
                </a:extLst>
              </a:tr>
              <a:tr h="301391">
                <a:tc>
                  <a:txBody>
                    <a:bodyPr/>
                    <a:lstStyle/>
                    <a:p>
                      <a:pPr algn="l" rtl="0" fontAlgn="b"/>
                      <a:r>
                        <a:rPr lang="it-IT" sz="1800" u="none" strike="noStrike" dirty="0" err="1">
                          <a:effectLst/>
                          <a:latin typeface="Optane"/>
                        </a:rPr>
                        <a:t>Sweden</a:t>
                      </a:r>
                      <a:endParaRPr lang="it-IT" sz="1800" b="1" i="1"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NDC</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a:effectLst/>
                          <a:latin typeface="Optane"/>
                        </a:rPr>
                        <a:t>60.30%</a:t>
                      </a:r>
                      <a:endParaRPr lang="it-IT" sz="1800" b="0" i="0" u="none" strike="noStrike">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50.30%</a:t>
                      </a:r>
                      <a:endParaRPr lang="it-IT" sz="1800" b="0" i="0" u="none" strike="noStrike" dirty="0">
                        <a:solidFill>
                          <a:srgbClr val="000000"/>
                        </a:solidFill>
                        <a:effectLst/>
                        <a:latin typeface="Optane"/>
                      </a:endParaRPr>
                    </a:p>
                  </a:txBody>
                  <a:tcPr marL="4966" marR="4966" marT="4966" marB="0" anchor="b"/>
                </a:tc>
                <a:tc>
                  <a:txBody>
                    <a:bodyPr/>
                    <a:lstStyle/>
                    <a:p>
                      <a:pPr algn="ctr" rtl="0" fontAlgn="b"/>
                      <a:r>
                        <a:rPr lang="it-IT" sz="1800" u="none" strike="noStrike" dirty="0">
                          <a:effectLst/>
                          <a:latin typeface="Optane"/>
                        </a:rPr>
                        <a:t>-10%</a:t>
                      </a:r>
                      <a:endParaRPr lang="it-IT" sz="1800" b="0" i="0" u="none" strike="noStrike" dirty="0">
                        <a:solidFill>
                          <a:srgbClr val="000000"/>
                        </a:solidFill>
                        <a:effectLst/>
                        <a:latin typeface="Optane"/>
                      </a:endParaRPr>
                    </a:p>
                  </a:txBody>
                  <a:tcPr marL="4966" marR="4966" marT="4966"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1751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344488" y="158628"/>
            <a:ext cx="777686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it-IT" sz="2400" b="1" dirty="0">
                <a:solidFill>
                  <a:schemeClr val="tx2"/>
                </a:solidFill>
                <a:latin typeface="Optane"/>
              </a:rPr>
              <a:t>DEMOGRAPHIC PRESSURE: </a:t>
            </a:r>
            <a:br>
              <a:rPr lang="en-GB" altLang="it-IT" sz="2400" b="1" dirty="0">
                <a:solidFill>
                  <a:schemeClr val="tx2"/>
                </a:solidFill>
                <a:latin typeface="Optane"/>
              </a:rPr>
            </a:br>
            <a:r>
              <a:rPr lang="en-GB" altLang="it-IT" sz="2400" b="1" dirty="0">
                <a:solidFill>
                  <a:schemeClr val="tx2"/>
                </a:solidFill>
                <a:latin typeface="Optane"/>
              </a:rPr>
              <a:t>the EU ageing challenge</a:t>
            </a:r>
          </a:p>
        </p:txBody>
      </p:sp>
      <p:sp>
        <p:nvSpPr>
          <p:cNvPr id="2" name="TextBox 1"/>
          <p:cNvSpPr txBox="1"/>
          <p:nvPr/>
        </p:nvSpPr>
        <p:spPr>
          <a:xfrm>
            <a:off x="616968" y="1124744"/>
            <a:ext cx="9289032" cy="5632311"/>
          </a:xfrm>
          <a:prstGeom prst="rect">
            <a:avLst/>
          </a:prstGeom>
          <a:noFill/>
        </p:spPr>
        <p:txBody>
          <a:bodyPr wrap="square" rtlCol="0">
            <a:spAutoFit/>
          </a:bodyPr>
          <a:lstStyle/>
          <a:p>
            <a:pPr marL="342900" indent="-342900">
              <a:buFont typeface="Wingdings" panose="05000000000000000000" pitchFamily="2" charset="2"/>
              <a:buChar char="ü"/>
            </a:pPr>
            <a:r>
              <a:rPr lang="en-GB" dirty="0">
                <a:latin typeface="Optane"/>
              </a:rPr>
              <a:t>The European society is ageing faster: </a:t>
            </a:r>
          </a:p>
          <a:p>
            <a:pPr marL="342900" indent="-342900">
              <a:buFont typeface="Arial" panose="020B0604020202020204" pitchFamily="34" charset="0"/>
              <a:buChar char="•"/>
            </a:pPr>
            <a:endParaRPr lang="en-GB" dirty="0">
              <a:latin typeface="Optane"/>
            </a:endParaRPr>
          </a:p>
          <a:p>
            <a:pPr marL="342900" indent="-342900">
              <a:buFont typeface="Arial" panose="020B0604020202020204" pitchFamily="34" charset="0"/>
              <a:buChar char="•"/>
            </a:pPr>
            <a:endParaRPr lang="en-GB" dirty="0">
              <a:latin typeface="Optane"/>
            </a:endParaRPr>
          </a:p>
          <a:p>
            <a:pPr marL="342900" indent="-342900">
              <a:buFont typeface="Arial" panose="020B0604020202020204" pitchFamily="34" charset="0"/>
              <a:buChar char="•"/>
            </a:pPr>
            <a:endParaRPr lang="en-GB" dirty="0">
              <a:latin typeface="Optane"/>
            </a:endParaRPr>
          </a:p>
          <a:p>
            <a:pPr marL="342900" indent="-342900">
              <a:buFont typeface="Arial" panose="020B0604020202020204" pitchFamily="34" charset="0"/>
              <a:buChar char="•"/>
            </a:pPr>
            <a:endParaRPr lang="en-GB" dirty="0">
              <a:latin typeface="Optane"/>
            </a:endParaRPr>
          </a:p>
          <a:p>
            <a:pPr marL="342900" indent="-342900">
              <a:buFont typeface="Arial" panose="020B0604020202020204" pitchFamily="34" charset="0"/>
              <a:buChar char="•"/>
            </a:pPr>
            <a:endParaRPr lang="en-GB" dirty="0">
              <a:latin typeface="Optane"/>
            </a:endParaRPr>
          </a:p>
          <a:p>
            <a:pPr marL="342900" indent="-342900">
              <a:buFont typeface="Arial" panose="020B0604020202020204" pitchFamily="34" charset="0"/>
              <a:buChar char="•"/>
            </a:pPr>
            <a:endParaRPr lang="en-GB" dirty="0">
              <a:latin typeface="Optane"/>
            </a:endParaRPr>
          </a:p>
          <a:p>
            <a:pPr marL="342900" indent="-342900">
              <a:buFont typeface="Arial" panose="020B0604020202020204" pitchFamily="34" charset="0"/>
              <a:buChar char="•"/>
            </a:pPr>
            <a:endParaRPr lang="en-GB" dirty="0">
              <a:latin typeface="Optane"/>
            </a:endParaRPr>
          </a:p>
          <a:p>
            <a:pPr marL="342900" indent="-342900">
              <a:buFont typeface="Arial" panose="020B0604020202020204" pitchFamily="34" charset="0"/>
              <a:buChar char="•"/>
            </a:pPr>
            <a:endParaRPr lang="en-GB" dirty="0">
              <a:latin typeface="Optane"/>
            </a:endParaRPr>
          </a:p>
          <a:p>
            <a:pPr marL="342900" indent="-342900">
              <a:buFont typeface="Arial" panose="020B0604020202020204" pitchFamily="34" charset="0"/>
              <a:buChar char="•"/>
            </a:pPr>
            <a:endParaRPr lang="en-GB" dirty="0">
              <a:latin typeface="Optane"/>
            </a:endParaRPr>
          </a:p>
          <a:p>
            <a:pPr marL="342900" indent="-342900">
              <a:buFont typeface="Wingdings" panose="05000000000000000000" pitchFamily="2" charset="2"/>
              <a:buChar char="ü"/>
            </a:pPr>
            <a:r>
              <a:rPr lang="en-GB" dirty="0">
                <a:latin typeface="Optane"/>
              </a:rPr>
              <a:t>As a consequence, the EU would move from having four people of working-age to each person aged over 65 years to about two people of working-age</a:t>
            </a:r>
          </a:p>
          <a:p>
            <a:pPr marL="342900" indent="-342900">
              <a:buFont typeface="Wingdings" panose="05000000000000000000" pitchFamily="2" charset="2"/>
              <a:buChar char="ü"/>
            </a:pPr>
            <a:endParaRPr lang="en-GB" dirty="0">
              <a:latin typeface="Optane"/>
            </a:endParaRPr>
          </a:p>
          <a:p>
            <a:pPr marL="342900" indent="-342900">
              <a:buFont typeface="Wingdings" panose="05000000000000000000" pitchFamily="2" charset="2"/>
              <a:buChar char="ü"/>
            </a:pPr>
            <a:r>
              <a:rPr lang="en-GB" dirty="0">
                <a:latin typeface="Optane"/>
              </a:rPr>
              <a:t>More older people will stress the </a:t>
            </a:r>
            <a:r>
              <a:rPr lang="en-GB" dirty="0">
                <a:effectLst>
                  <a:outerShdw blurRad="38100" dist="38100" dir="2700000" algn="tl">
                    <a:srgbClr val="000000">
                      <a:alpha val="43137"/>
                    </a:srgbClr>
                  </a:outerShdw>
                </a:effectLst>
                <a:latin typeface="Optane"/>
              </a:rPr>
              <a:t>pension</a:t>
            </a:r>
            <a:r>
              <a:rPr lang="en-GB" dirty="0">
                <a:latin typeface="Optane"/>
              </a:rPr>
              <a:t>, the </a:t>
            </a:r>
            <a:r>
              <a:rPr lang="en-GB" dirty="0">
                <a:effectLst>
                  <a:outerShdw blurRad="38100" dist="38100" dir="2700000" algn="tl">
                    <a:srgbClr val="000000">
                      <a:alpha val="43137"/>
                    </a:srgbClr>
                  </a:outerShdw>
                </a:effectLst>
                <a:latin typeface="Optane"/>
              </a:rPr>
              <a:t>health care system</a:t>
            </a:r>
            <a:r>
              <a:rPr lang="en-GB" dirty="0">
                <a:latin typeface="Optane"/>
              </a:rPr>
              <a:t> and the </a:t>
            </a:r>
            <a:r>
              <a:rPr lang="en-GB" dirty="0">
                <a:effectLst>
                  <a:outerShdw blurRad="38100" dist="38100" dir="2700000" algn="tl">
                    <a:srgbClr val="000000">
                      <a:alpha val="43137"/>
                    </a:srgbClr>
                  </a:outerShdw>
                </a:effectLst>
                <a:latin typeface="Optane"/>
              </a:rPr>
              <a:t>economy</a:t>
            </a:r>
            <a:r>
              <a:rPr lang="en-GB" dirty="0">
                <a:latin typeface="Optane"/>
              </a:rPr>
              <a:t>.</a:t>
            </a:r>
          </a:p>
          <a:p>
            <a:pPr marL="342900" indent="-342900">
              <a:buFont typeface="Wingdings" panose="05000000000000000000" pitchFamily="2" charset="2"/>
              <a:buChar char="ü"/>
            </a:pPr>
            <a:r>
              <a:rPr lang="en-GB" dirty="0">
                <a:latin typeface="Optane"/>
              </a:rPr>
              <a:t>More will require assistance in everyday activities (</a:t>
            </a:r>
            <a:r>
              <a:rPr lang="en-GB" dirty="0">
                <a:effectLst>
                  <a:outerShdw blurRad="38100" dist="38100" dir="2700000" algn="tl">
                    <a:srgbClr val="000000">
                      <a:alpha val="43137"/>
                    </a:srgbClr>
                  </a:outerShdw>
                </a:effectLst>
                <a:latin typeface="Optane"/>
              </a:rPr>
              <a:t>Long-Term Care</a:t>
            </a:r>
            <a:r>
              <a:rPr lang="en-GB" dirty="0">
                <a:latin typeface="Optane"/>
              </a:rPr>
              <a:t>, LTC), and an increasingly number will spend time in nursing homes.</a:t>
            </a:r>
          </a:p>
          <a:p>
            <a:pPr marL="342900" indent="-342900">
              <a:buFont typeface="Wingdings" panose="05000000000000000000" pitchFamily="2" charset="2"/>
              <a:buChar char="ü"/>
            </a:pPr>
            <a:endParaRPr lang="en-GB" dirty="0">
              <a:solidFill>
                <a:srgbClr val="FF0000"/>
              </a:solidFill>
              <a:latin typeface="Optane"/>
            </a:endParaRPr>
          </a:p>
          <a:p>
            <a:pPr marL="342900" indent="-342900">
              <a:buFont typeface="Wingdings" panose="05000000000000000000" pitchFamily="2" charset="2"/>
              <a:buChar char="ü"/>
            </a:pPr>
            <a:r>
              <a:rPr lang="en-GB" dirty="0">
                <a:solidFill>
                  <a:srgbClr val="FF0000"/>
                </a:solidFill>
                <a:latin typeface="Optane"/>
              </a:rPr>
              <a:t>Who will pay for this and how?</a:t>
            </a:r>
          </a:p>
          <a:p>
            <a:pPr marL="342900" indent="-342900">
              <a:buFont typeface="Wingdings" panose="05000000000000000000" pitchFamily="2" charset="2"/>
              <a:buChar char="ü"/>
            </a:pPr>
            <a:r>
              <a:rPr lang="en-GB" dirty="0">
                <a:solidFill>
                  <a:srgbClr val="FF0000"/>
                </a:solidFill>
                <a:latin typeface="Optane"/>
              </a:rPr>
              <a:t>How this will re-shape our societies?</a:t>
            </a:r>
          </a:p>
          <a:p>
            <a:endParaRPr lang="en-GB" dirty="0"/>
          </a:p>
        </p:txBody>
      </p:sp>
      <p:grpSp>
        <p:nvGrpSpPr>
          <p:cNvPr id="3" name="Group 2"/>
          <p:cNvGrpSpPr/>
          <p:nvPr/>
        </p:nvGrpSpPr>
        <p:grpSpPr>
          <a:xfrm>
            <a:off x="1640632" y="1196752"/>
            <a:ext cx="7618174" cy="2588122"/>
            <a:chOff x="848544" y="1125213"/>
            <a:chExt cx="7618174" cy="2588122"/>
          </a:xfrm>
        </p:grpSpPr>
        <p:grpSp>
          <p:nvGrpSpPr>
            <p:cNvPr id="7" name="Group 6"/>
            <p:cNvGrpSpPr/>
            <p:nvPr/>
          </p:nvGrpSpPr>
          <p:grpSpPr>
            <a:xfrm>
              <a:off x="848544" y="1125213"/>
              <a:ext cx="7618174" cy="1484950"/>
              <a:chOff x="738204" y="1701703"/>
              <a:chExt cx="7618174" cy="1484950"/>
            </a:xfrm>
          </p:grpSpPr>
          <p:grpSp>
            <p:nvGrpSpPr>
              <p:cNvPr id="8" name="Group 7"/>
              <p:cNvGrpSpPr/>
              <p:nvPr/>
            </p:nvGrpSpPr>
            <p:grpSpPr>
              <a:xfrm>
                <a:off x="5116017" y="1701703"/>
                <a:ext cx="3240361" cy="1484950"/>
                <a:chOff x="633256" y="2107193"/>
                <a:chExt cx="3866737" cy="1937597"/>
              </a:xfrm>
            </p:grpSpPr>
            <p:grpSp>
              <p:nvGrpSpPr>
                <p:cNvPr id="10" name="Group 9"/>
                <p:cNvGrpSpPr/>
                <p:nvPr/>
              </p:nvGrpSpPr>
              <p:grpSpPr>
                <a:xfrm>
                  <a:off x="633256" y="2107193"/>
                  <a:ext cx="3866737" cy="1937597"/>
                  <a:chOff x="5144002" y="3316294"/>
                  <a:chExt cx="3999998" cy="1971206"/>
                </a:xfrm>
              </p:grpSpPr>
              <p:grpSp>
                <p:nvGrpSpPr>
                  <p:cNvPr id="13" name="Group 12"/>
                  <p:cNvGrpSpPr/>
                  <p:nvPr/>
                </p:nvGrpSpPr>
                <p:grpSpPr>
                  <a:xfrm>
                    <a:off x="6152115" y="3525783"/>
                    <a:ext cx="2991885" cy="1761717"/>
                    <a:chOff x="6094684" y="2588696"/>
                    <a:chExt cx="2991885" cy="1761717"/>
                  </a:xfrm>
                </p:grpSpPr>
                <p:pic>
                  <p:nvPicPr>
                    <p:cNvPr id="15" name="Picture 2" descr="Percentage of population above 65 years in the EU regio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94684" y="2588696"/>
                      <a:ext cx="2991885" cy="14118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588224" y="4000545"/>
                      <a:ext cx="631680" cy="347276"/>
                    </a:xfrm>
                    <a:prstGeom prst="rect">
                      <a:avLst/>
                    </a:prstGeom>
                    <a:noFill/>
                  </p:spPr>
                  <p:txBody>
                    <a:bodyPr wrap="square" rtlCol="0">
                      <a:spAutoFit/>
                    </a:bodyPr>
                    <a:lstStyle/>
                    <a:p>
                      <a:r>
                        <a:rPr lang="en-GB" sz="1100" dirty="0">
                          <a:latin typeface="Optane"/>
                        </a:rPr>
                        <a:t>18%</a:t>
                      </a:r>
                    </a:p>
                  </p:txBody>
                </p:sp>
                <p:sp>
                  <p:nvSpPr>
                    <p:cNvPr id="17" name="TextBox 16"/>
                    <p:cNvSpPr txBox="1"/>
                    <p:nvPr/>
                  </p:nvSpPr>
                  <p:spPr>
                    <a:xfrm>
                      <a:off x="8028384" y="4003137"/>
                      <a:ext cx="613741" cy="347276"/>
                    </a:xfrm>
                    <a:prstGeom prst="rect">
                      <a:avLst/>
                    </a:prstGeom>
                    <a:noFill/>
                  </p:spPr>
                  <p:txBody>
                    <a:bodyPr wrap="square" rtlCol="0">
                      <a:spAutoFit/>
                    </a:bodyPr>
                    <a:lstStyle/>
                    <a:p>
                      <a:r>
                        <a:rPr lang="en-GB" sz="1100" dirty="0">
                          <a:latin typeface="Optane"/>
                        </a:rPr>
                        <a:t>30%</a:t>
                      </a:r>
                    </a:p>
                  </p:txBody>
                </p:sp>
              </p:grpSp>
              <p:sp>
                <p:nvSpPr>
                  <p:cNvPr id="14" name="TextBox 13"/>
                  <p:cNvSpPr txBox="1"/>
                  <p:nvPr/>
                </p:nvSpPr>
                <p:spPr>
                  <a:xfrm>
                    <a:off x="5144002" y="3316294"/>
                    <a:ext cx="3964502" cy="367704"/>
                  </a:xfrm>
                  <a:prstGeom prst="rect">
                    <a:avLst/>
                  </a:prstGeom>
                  <a:noFill/>
                </p:spPr>
                <p:txBody>
                  <a:bodyPr wrap="square" rtlCol="0">
                    <a:spAutoFit/>
                  </a:bodyPr>
                  <a:lstStyle/>
                  <a:p>
                    <a:r>
                      <a:rPr lang="en-GB" sz="1200" dirty="0">
                        <a:solidFill>
                          <a:schemeClr val="tx2"/>
                        </a:solidFill>
                        <a:latin typeface="Optane"/>
                      </a:rPr>
                      <a:t>1960	   today  	           2060</a:t>
                    </a:r>
                  </a:p>
                </p:txBody>
              </p:sp>
            </p:grpSp>
            <p:pic>
              <p:nvPicPr>
                <p:cNvPr id="11" name="Picture 2" descr="Percentage of population above 65 years in the EU region"/>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33256" y="2954093"/>
                  <a:ext cx="735895" cy="7299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93087" y="3675749"/>
                  <a:ext cx="576064" cy="341355"/>
                </a:xfrm>
                <a:prstGeom prst="rect">
                  <a:avLst/>
                </a:prstGeom>
                <a:noFill/>
              </p:spPr>
              <p:txBody>
                <a:bodyPr wrap="square" rtlCol="0">
                  <a:spAutoFit/>
                </a:bodyPr>
                <a:lstStyle/>
                <a:p>
                  <a:r>
                    <a:rPr lang="en-GB" sz="1100" dirty="0">
                      <a:latin typeface="Optane"/>
                    </a:rPr>
                    <a:t>10%</a:t>
                  </a:r>
                </a:p>
              </p:txBody>
            </p:sp>
          </p:grpSp>
          <p:sp>
            <p:nvSpPr>
              <p:cNvPr id="9" name="TextBox 8"/>
              <p:cNvSpPr txBox="1"/>
              <p:nvPr/>
            </p:nvSpPr>
            <p:spPr>
              <a:xfrm>
                <a:off x="738204" y="2074753"/>
                <a:ext cx="4511753" cy="276999"/>
              </a:xfrm>
              <a:prstGeom prst="rect">
                <a:avLst/>
              </a:prstGeom>
              <a:noFill/>
            </p:spPr>
            <p:txBody>
              <a:bodyPr wrap="square" rtlCol="0">
                <a:spAutoFit/>
              </a:bodyPr>
              <a:lstStyle/>
              <a:p>
                <a:r>
                  <a:rPr lang="en-GB" sz="1200" dirty="0">
                    <a:solidFill>
                      <a:schemeClr val="tx2"/>
                    </a:solidFill>
                    <a:latin typeface="Optane"/>
                  </a:rPr>
                  <a:t>Percentage of population above 65 years in the EU region</a:t>
                </a:r>
              </a:p>
            </p:txBody>
          </p:sp>
        </p:grpSp>
        <p:grpSp>
          <p:nvGrpSpPr>
            <p:cNvPr id="18" name="Group 17"/>
            <p:cNvGrpSpPr/>
            <p:nvPr/>
          </p:nvGrpSpPr>
          <p:grpSpPr>
            <a:xfrm>
              <a:off x="865095" y="2628671"/>
              <a:ext cx="7553112" cy="1084664"/>
              <a:chOff x="841882" y="3873437"/>
              <a:chExt cx="7553112" cy="1084664"/>
            </a:xfrm>
          </p:grpSpPr>
          <p:grpSp>
            <p:nvGrpSpPr>
              <p:cNvPr id="19" name="Group 18"/>
              <p:cNvGrpSpPr/>
              <p:nvPr/>
            </p:nvGrpSpPr>
            <p:grpSpPr>
              <a:xfrm>
                <a:off x="841882" y="3905189"/>
                <a:ext cx="7397905" cy="1052912"/>
                <a:chOff x="644740" y="1704427"/>
                <a:chExt cx="7397905" cy="1052912"/>
              </a:xfrm>
            </p:grpSpPr>
            <p:grpSp>
              <p:nvGrpSpPr>
                <p:cNvPr id="23" name="Group 22"/>
                <p:cNvGrpSpPr/>
                <p:nvPr/>
              </p:nvGrpSpPr>
              <p:grpSpPr>
                <a:xfrm>
                  <a:off x="5199483" y="2433774"/>
                  <a:ext cx="2843162" cy="323565"/>
                  <a:chOff x="732856" y="3062418"/>
                  <a:chExt cx="3392758" cy="422195"/>
                </a:xfrm>
              </p:grpSpPr>
              <p:grpSp>
                <p:nvGrpSpPr>
                  <p:cNvPr id="27" name="Group 26"/>
                  <p:cNvGrpSpPr/>
                  <p:nvPr/>
                </p:nvGrpSpPr>
                <p:grpSpPr>
                  <a:xfrm>
                    <a:off x="2022698" y="3104192"/>
                    <a:ext cx="2102916" cy="380421"/>
                    <a:chOff x="6523895" y="3393503"/>
                    <a:chExt cx="2175389" cy="387020"/>
                  </a:xfrm>
                </p:grpSpPr>
                <p:sp>
                  <p:nvSpPr>
                    <p:cNvPr id="29" name="TextBox 28"/>
                    <p:cNvSpPr txBox="1"/>
                    <p:nvPr/>
                  </p:nvSpPr>
                  <p:spPr>
                    <a:xfrm>
                      <a:off x="6523895" y="3393503"/>
                      <a:ext cx="631680" cy="347275"/>
                    </a:xfrm>
                    <a:prstGeom prst="rect">
                      <a:avLst/>
                    </a:prstGeom>
                    <a:noFill/>
                  </p:spPr>
                  <p:txBody>
                    <a:bodyPr wrap="square" rtlCol="0">
                      <a:spAutoFit/>
                    </a:bodyPr>
                    <a:lstStyle/>
                    <a:p>
                      <a:r>
                        <a:rPr lang="en-GB" sz="1100" dirty="0">
                          <a:latin typeface="Optane"/>
                        </a:rPr>
                        <a:t>5%</a:t>
                      </a:r>
                    </a:p>
                  </p:txBody>
                </p:sp>
                <p:sp>
                  <p:nvSpPr>
                    <p:cNvPr id="30" name="TextBox 29"/>
                    <p:cNvSpPr txBox="1"/>
                    <p:nvPr/>
                  </p:nvSpPr>
                  <p:spPr>
                    <a:xfrm>
                      <a:off x="8085543" y="3433248"/>
                      <a:ext cx="613741" cy="347275"/>
                    </a:xfrm>
                    <a:prstGeom prst="rect">
                      <a:avLst/>
                    </a:prstGeom>
                    <a:noFill/>
                  </p:spPr>
                  <p:txBody>
                    <a:bodyPr wrap="square" rtlCol="0">
                      <a:spAutoFit/>
                    </a:bodyPr>
                    <a:lstStyle/>
                    <a:p>
                      <a:r>
                        <a:rPr lang="en-GB" sz="1100" dirty="0">
                          <a:latin typeface="Optane"/>
                        </a:rPr>
                        <a:t>12%</a:t>
                      </a:r>
                    </a:p>
                  </p:txBody>
                </p:sp>
              </p:grpSp>
              <p:sp>
                <p:nvSpPr>
                  <p:cNvPr id="26" name="TextBox 25"/>
                  <p:cNvSpPr txBox="1"/>
                  <p:nvPr/>
                </p:nvSpPr>
                <p:spPr>
                  <a:xfrm>
                    <a:off x="732856" y="3062418"/>
                    <a:ext cx="576064" cy="341354"/>
                  </a:xfrm>
                  <a:prstGeom prst="rect">
                    <a:avLst/>
                  </a:prstGeom>
                  <a:noFill/>
                </p:spPr>
                <p:txBody>
                  <a:bodyPr wrap="square" rtlCol="0">
                    <a:spAutoFit/>
                  </a:bodyPr>
                  <a:lstStyle/>
                  <a:p>
                    <a:r>
                      <a:rPr lang="en-GB" sz="1100" dirty="0">
                        <a:latin typeface="Optane"/>
                      </a:rPr>
                      <a:t>1%</a:t>
                    </a:r>
                  </a:p>
                </p:txBody>
              </p:sp>
            </p:grpSp>
            <p:sp>
              <p:nvSpPr>
                <p:cNvPr id="24" name="TextBox 23"/>
                <p:cNvSpPr txBox="1"/>
                <p:nvPr/>
              </p:nvSpPr>
              <p:spPr>
                <a:xfrm>
                  <a:off x="644740" y="1704427"/>
                  <a:ext cx="4457874" cy="276999"/>
                </a:xfrm>
                <a:prstGeom prst="rect">
                  <a:avLst/>
                </a:prstGeom>
                <a:noFill/>
              </p:spPr>
              <p:txBody>
                <a:bodyPr wrap="square" rtlCol="0">
                  <a:spAutoFit/>
                </a:bodyPr>
                <a:lstStyle/>
                <a:p>
                  <a:r>
                    <a:rPr lang="en-GB" sz="1200" dirty="0">
                      <a:solidFill>
                        <a:schemeClr val="tx2"/>
                      </a:solidFill>
                      <a:latin typeface="Optane"/>
                    </a:rPr>
                    <a:t>Percentage of population above 80 years in the EU region</a:t>
                  </a:r>
                </a:p>
              </p:txBody>
            </p:sp>
          </p:grpSp>
          <p:pic>
            <p:nvPicPr>
              <p:cNvPr id="20" name="Picture 19"/>
              <p:cNvPicPr>
                <a:picLocks noChangeAspect="1"/>
              </p:cNvPicPr>
              <p:nvPr/>
            </p:nvPicPr>
            <p:blipFill>
              <a:blip r:embed="rId5">
                <a:duotone>
                  <a:schemeClr val="accent2">
                    <a:shade val="45000"/>
                    <a:satMod val="135000"/>
                  </a:schemeClr>
                  <a:prstClr val="white"/>
                </a:duotone>
              </a:blip>
              <a:stretch>
                <a:fillRect/>
              </a:stretch>
            </p:blipFill>
            <p:spPr>
              <a:xfrm>
                <a:off x="5396625" y="4105815"/>
                <a:ext cx="473483" cy="473483"/>
              </a:xfrm>
              <a:prstGeom prst="rect">
                <a:avLst/>
              </a:prstGeom>
            </p:spPr>
          </p:pic>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6382314" y="3946440"/>
                <a:ext cx="692872" cy="692872"/>
              </a:xfrm>
              <a:prstGeom prst="rect">
                <a:avLst/>
              </a:prstGeom>
            </p:spPr>
          </p:pic>
          <p:pic>
            <p:nvPicPr>
              <p:cNvPr id="22" name="Picture 21"/>
              <p:cNvPicPr>
                <a:picLocks noChangeAspect="1"/>
              </p:cNvPicPr>
              <p:nvPr/>
            </p:nvPicPr>
            <p:blipFill>
              <a:blip r:embed="rId5">
                <a:duotone>
                  <a:schemeClr val="accent2">
                    <a:shade val="45000"/>
                    <a:satMod val="135000"/>
                  </a:schemeClr>
                  <a:prstClr val="white"/>
                </a:duotone>
              </a:blip>
              <a:stretch>
                <a:fillRect/>
              </a:stretch>
            </p:blipFill>
            <p:spPr>
              <a:xfrm>
                <a:off x="7587392" y="3873437"/>
                <a:ext cx="807602" cy="807602"/>
              </a:xfrm>
              <a:prstGeom prst="rect">
                <a:avLst/>
              </a:prstGeom>
            </p:spPr>
          </p:pic>
        </p:grpSp>
      </p:grpSp>
    </p:spTree>
    <p:extLst>
      <p:ext uri="{BB962C8B-B14F-4D97-AF65-F5344CB8AC3E}">
        <p14:creationId xmlns:p14="http://schemas.microsoft.com/office/powerpoint/2010/main" val="2822085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907" y="883588"/>
            <a:ext cx="9200197" cy="5539978"/>
          </a:xfrm>
          <a:prstGeom prst="rect">
            <a:avLst/>
          </a:prstGeom>
        </p:spPr>
        <p:txBody>
          <a:bodyPr wrap="square">
            <a:spAutoFit/>
          </a:bodyPr>
          <a:lstStyle/>
          <a:p>
            <a:pPr marL="342900" indent="-342900" algn="just">
              <a:spcBef>
                <a:spcPts val="0"/>
              </a:spcBef>
              <a:spcAft>
                <a:spcPts val="1200"/>
              </a:spcAft>
              <a:buClr>
                <a:schemeClr val="tx2"/>
              </a:buClr>
              <a:buSzPct val="103000"/>
              <a:buFont typeface="+mj-lt"/>
              <a:buAutoNum type="arabicPeriod"/>
            </a:pPr>
            <a:r>
              <a:rPr lang="it-IT" sz="2400" b="1" dirty="0">
                <a:solidFill>
                  <a:schemeClr val="tx2"/>
                </a:solidFill>
                <a:latin typeface="Optane" pitchFamily="2" charset="0"/>
                <a:ea typeface="Verdana" pitchFamily="34" charset="0"/>
                <a:cs typeface="Verdana" pitchFamily="34" charset="0"/>
              </a:rPr>
              <a:t>Sustainability</a:t>
            </a:r>
            <a:r>
              <a:rPr lang="it-IT" sz="2400" dirty="0">
                <a:solidFill>
                  <a:schemeClr val="tx1">
                    <a:lumMod val="75000"/>
                    <a:lumOff val="25000"/>
                  </a:schemeClr>
                </a:solidFill>
                <a:latin typeface="Optane" pitchFamily="2" charset="0"/>
                <a:ea typeface="Verdana" pitchFamily="34" charset="0"/>
                <a:cs typeface="Verdana" pitchFamily="34" charset="0"/>
              </a:rPr>
              <a:t>: reforms enacted in EU countries seem to be able to realize the aim of maintain (or recover) financial sustainability in the long run. </a:t>
            </a:r>
          </a:p>
          <a:p>
            <a:pPr marL="342900" indent="-342900" algn="just">
              <a:spcBef>
                <a:spcPts val="0"/>
              </a:spcBef>
              <a:spcAft>
                <a:spcPts val="1200"/>
              </a:spcAft>
              <a:buClr>
                <a:schemeClr val="tx2"/>
              </a:buClr>
              <a:buSzPct val="103000"/>
              <a:buFont typeface="+mj-lt"/>
              <a:buAutoNum type="arabicPeriod"/>
            </a:pPr>
            <a:r>
              <a:rPr lang="it-IT" sz="2400" b="1" dirty="0">
                <a:solidFill>
                  <a:schemeClr val="tx2"/>
                </a:solidFill>
                <a:latin typeface="Optane" pitchFamily="2" charset="0"/>
                <a:ea typeface="Verdana" pitchFamily="34" charset="0"/>
                <a:cs typeface="Verdana" pitchFamily="34" charset="0"/>
              </a:rPr>
              <a:t>Adequacy</a:t>
            </a:r>
            <a:r>
              <a:rPr lang="it-IT" sz="2400" dirty="0">
                <a:solidFill>
                  <a:schemeClr val="tx1">
                    <a:lumMod val="75000"/>
                    <a:lumOff val="25000"/>
                  </a:schemeClr>
                </a:solidFill>
                <a:latin typeface="Optane" pitchFamily="2" charset="0"/>
                <a:ea typeface="Verdana" pitchFamily="34" charset="0"/>
                <a:cs typeface="Verdana" pitchFamily="34" charset="0"/>
              </a:rPr>
              <a:t>: in many countries, Replacement Ratio (RR) would remain similar to those of todays new pensioners. In others, will reduce considerably</a:t>
            </a:r>
          </a:p>
          <a:p>
            <a:pPr algn="just">
              <a:spcBef>
                <a:spcPts val="0"/>
              </a:spcBef>
              <a:spcAft>
                <a:spcPts val="1200"/>
              </a:spcAft>
              <a:buClr>
                <a:schemeClr val="tx2"/>
              </a:buClr>
              <a:buSzPct val="103000"/>
            </a:pPr>
            <a:r>
              <a:rPr lang="it-IT" sz="2400" dirty="0">
                <a:solidFill>
                  <a:schemeClr val="tx1">
                    <a:lumMod val="75000"/>
                    <a:lumOff val="25000"/>
                  </a:schemeClr>
                </a:solidFill>
                <a:latin typeface="Optane" pitchFamily="2" charset="0"/>
                <a:ea typeface="Verdana" pitchFamily="34" charset="0"/>
                <a:cs typeface="Verdana" pitchFamily="34" charset="0"/>
              </a:rPr>
              <a:t>This is realised mainly through a substantial increase in the average retirement age/ reduction RR and less by developing a more thight complementary private pension pillar</a:t>
            </a:r>
          </a:p>
          <a:p>
            <a:pPr algn="just">
              <a:spcBef>
                <a:spcPts val="0"/>
              </a:spcBef>
              <a:spcAft>
                <a:spcPts val="1200"/>
              </a:spcAft>
              <a:buClr>
                <a:schemeClr val="tx2"/>
              </a:buClr>
              <a:buSzPct val="103000"/>
            </a:pPr>
            <a:r>
              <a:rPr lang="it-IT" sz="2400" dirty="0">
                <a:solidFill>
                  <a:schemeClr val="tx1">
                    <a:lumMod val="75000"/>
                    <a:lumOff val="25000"/>
                  </a:schemeClr>
                </a:solidFill>
                <a:latin typeface="Optane" pitchFamily="2" charset="0"/>
                <a:ea typeface="Verdana" pitchFamily="34" charset="0"/>
                <a:cs typeface="Verdana" pitchFamily="34" charset="0"/>
              </a:rPr>
              <a:t>The open issues are:</a:t>
            </a:r>
          </a:p>
          <a:p>
            <a:pPr marL="342900" indent="-342900" algn="just">
              <a:spcBef>
                <a:spcPts val="0"/>
              </a:spcBef>
              <a:spcAft>
                <a:spcPts val="1200"/>
              </a:spcAft>
              <a:buClr>
                <a:schemeClr val="tx2"/>
              </a:buClr>
              <a:buSzPct val="103000"/>
              <a:buFont typeface="Arial" panose="020B0604020202020204" pitchFamily="34" charset="0"/>
              <a:buChar char="•"/>
            </a:pPr>
            <a:r>
              <a:rPr lang="it-IT" sz="2000" dirty="0">
                <a:solidFill>
                  <a:schemeClr val="tx1">
                    <a:lumMod val="75000"/>
                    <a:lumOff val="25000"/>
                  </a:schemeClr>
                </a:solidFill>
                <a:latin typeface="Optane" pitchFamily="2" charset="0"/>
                <a:ea typeface="Verdana" pitchFamily="34" charset="0"/>
                <a:cs typeface="Verdana" pitchFamily="34" charset="0"/>
              </a:rPr>
              <a:t>the ability of an ageed workforce to deliver reasonable rate of growth in the future</a:t>
            </a:r>
          </a:p>
          <a:p>
            <a:pPr marL="342900" indent="-342900" algn="just">
              <a:spcBef>
                <a:spcPts val="0"/>
              </a:spcBef>
              <a:spcAft>
                <a:spcPts val="1200"/>
              </a:spcAft>
              <a:buClr>
                <a:schemeClr val="tx2"/>
              </a:buClr>
              <a:buSzPct val="103000"/>
              <a:buFont typeface="Arial" panose="020B0604020202020204" pitchFamily="34" charset="0"/>
              <a:buChar char="•"/>
            </a:pPr>
            <a:r>
              <a:rPr lang="it-IT" sz="2000" dirty="0">
                <a:solidFill>
                  <a:schemeClr val="tx1">
                    <a:lumMod val="75000"/>
                    <a:lumOff val="25000"/>
                  </a:schemeClr>
                </a:solidFill>
                <a:latin typeface="Optane" pitchFamily="2" charset="0"/>
                <a:ea typeface="Verdana" pitchFamily="34" charset="0"/>
                <a:cs typeface="Verdana" pitchFamily="34" charset="0"/>
              </a:rPr>
              <a:t>risk of poverty among the poorest segment of the population</a:t>
            </a:r>
            <a:endParaRPr lang="it-IT" sz="1600"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endParaRPr lang="it-IT" dirty="0"/>
          </a:p>
        </p:txBody>
      </p:sp>
      <p:sp>
        <p:nvSpPr>
          <p:cNvPr id="4" name="Title 1"/>
          <p:cNvSpPr txBox="1">
            <a:spLocks/>
          </p:cNvSpPr>
          <p:nvPr/>
        </p:nvSpPr>
        <p:spPr>
          <a:xfrm>
            <a:off x="128464" y="116632"/>
            <a:ext cx="8136904"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GB" altLang="it-IT" dirty="0">
                <a:solidFill>
                  <a:schemeClr val="tx2"/>
                </a:solidFill>
              </a:rPr>
              <a:t>Summarising…</a:t>
            </a:r>
            <a:br>
              <a:rPr lang="en-GB" altLang="it-IT" dirty="0">
                <a:solidFill>
                  <a:schemeClr val="tx2"/>
                </a:solidFill>
              </a:rPr>
            </a:br>
            <a:endParaRPr lang="it-IT" dirty="0">
              <a:solidFill>
                <a:schemeClr val="tx2"/>
              </a:solidFill>
            </a:endParaRPr>
          </a:p>
        </p:txBody>
      </p:sp>
    </p:spTree>
    <p:extLst>
      <p:ext uri="{BB962C8B-B14F-4D97-AF65-F5344CB8AC3E}">
        <p14:creationId xmlns:p14="http://schemas.microsoft.com/office/powerpoint/2010/main" val="2714264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
        <p:nvSpPr>
          <p:cNvPr id="2" name="TextBox 1"/>
          <p:cNvSpPr txBox="1"/>
          <p:nvPr/>
        </p:nvSpPr>
        <p:spPr>
          <a:xfrm>
            <a:off x="488504" y="2214514"/>
            <a:ext cx="8569399"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400" dirty="0">
                <a:ln w="0"/>
                <a:solidFill>
                  <a:schemeClr val="accent1"/>
                </a:solidFill>
                <a:effectLst>
                  <a:outerShdw blurRad="38100" dist="25400" dir="5400000" algn="ctr" rotWithShape="0">
                    <a:srgbClr val="6E747A">
                      <a:alpha val="43000"/>
                    </a:srgbClr>
                  </a:outerShdw>
                </a:effectLst>
                <a:latin typeface="Optane"/>
              </a:rPr>
              <a:t>Impact of Population Ageing on the health systems</a:t>
            </a:r>
            <a:r>
              <a:rPr lang="en-GB" dirty="0"/>
              <a:t> </a:t>
            </a:r>
          </a:p>
        </p:txBody>
      </p:sp>
    </p:spTree>
    <p:extLst>
      <p:ext uri="{BB962C8B-B14F-4D97-AF65-F5344CB8AC3E}">
        <p14:creationId xmlns:p14="http://schemas.microsoft.com/office/powerpoint/2010/main" val="3737864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25" y="1268700"/>
            <a:ext cx="9355103" cy="5816977"/>
          </a:xfrm>
          <a:prstGeom prst="rect">
            <a:avLst/>
          </a:prstGeom>
        </p:spPr>
        <p:txBody>
          <a:bodyPr wrap="square">
            <a:spAutoFit/>
          </a:bodyPr>
          <a:lstStyle/>
          <a:p>
            <a:pPr marL="342900" indent="-342900" algn="just">
              <a:lnSpc>
                <a:spcPct val="150000"/>
              </a:lnSpc>
              <a:buClr>
                <a:schemeClr val="tx2"/>
              </a:buClr>
              <a:buSzPct val="103000"/>
              <a:buFont typeface="Wingdings" panose="05000000000000000000" pitchFamily="2" charset="2"/>
              <a:buChar char="ü"/>
            </a:pPr>
            <a:r>
              <a:rPr lang="it-IT" sz="2400" dirty="0">
                <a:latin typeface="Optane" pitchFamily="2" charset="0"/>
                <a:ea typeface="Verdana" pitchFamily="34" charset="0"/>
                <a:cs typeface="Verdana" pitchFamily="34" charset="0"/>
              </a:rPr>
              <a:t>In EU, most deaths today occurs because of non-communicable deseases</a:t>
            </a:r>
            <a:r>
              <a:rPr lang="it-IT" sz="2400" dirty="0">
                <a:solidFill>
                  <a:schemeClr val="tx2"/>
                </a:solidFill>
                <a:latin typeface="Optane" pitchFamily="2" charset="0"/>
                <a:ea typeface="Verdana" pitchFamily="34" charset="0"/>
                <a:cs typeface="Verdana" pitchFamily="34" charset="0"/>
              </a:rPr>
              <a:t> </a:t>
            </a:r>
            <a:r>
              <a:rPr lang="it-IT" sz="2000" dirty="0">
                <a:solidFill>
                  <a:schemeClr val="tx2"/>
                </a:solidFill>
                <a:latin typeface="Optane" pitchFamily="2" charset="0"/>
                <a:ea typeface="Verdana" pitchFamily="34" charset="0"/>
                <a:cs typeface="Verdana" pitchFamily="34" charset="0"/>
              </a:rPr>
              <a:t>(chronic/degenerative conditions such as high blood pressure, diabetes, cognitive conditions)</a:t>
            </a:r>
          </a:p>
          <a:p>
            <a:pPr marL="800100" lvl="1" indent="-342900" algn="just">
              <a:lnSpc>
                <a:spcPct val="150000"/>
              </a:lnSpc>
              <a:buClr>
                <a:schemeClr val="tx2"/>
              </a:buClr>
              <a:buSzPct val="103000"/>
              <a:buFont typeface="Wingdings" panose="05000000000000000000" pitchFamily="2" charset="2"/>
              <a:buChar char="ü"/>
            </a:pPr>
            <a:r>
              <a:rPr lang="it-IT" sz="2400" dirty="0">
                <a:latin typeface="Optane" pitchFamily="2" charset="0"/>
                <a:ea typeface="Verdana" pitchFamily="34" charset="0"/>
                <a:cs typeface="Verdana" pitchFamily="34" charset="0"/>
              </a:rPr>
              <a:t>In the nineties, about 47% (53%) of death were associated with chronic conditions (infectious diseases)</a:t>
            </a:r>
          </a:p>
          <a:p>
            <a:pPr marL="800100" lvl="1" indent="-342900" algn="just">
              <a:lnSpc>
                <a:spcPct val="150000"/>
              </a:lnSpc>
              <a:buClr>
                <a:schemeClr val="tx2"/>
              </a:buClr>
              <a:buSzPct val="103000"/>
              <a:buFont typeface="Wingdings" panose="05000000000000000000" pitchFamily="2" charset="2"/>
              <a:buChar char="ü"/>
            </a:pPr>
            <a:r>
              <a:rPr lang="it-IT" sz="2400" dirty="0">
                <a:latin typeface="Optane" pitchFamily="2" charset="0"/>
                <a:ea typeface="Verdana" pitchFamily="34" charset="0"/>
                <a:cs typeface="Verdana" pitchFamily="34" charset="0"/>
              </a:rPr>
              <a:t>In 2000, about 56%</a:t>
            </a:r>
          </a:p>
          <a:p>
            <a:pPr marL="800100" lvl="1" indent="-342900" algn="just">
              <a:lnSpc>
                <a:spcPct val="150000"/>
              </a:lnSpc>
              <a:buClr>
                <a:schemeClr val="tx2"/>
              </a:buClr>
              <a:buSzPct val="103000"/>
              <a:buFont typeface="Wingdings" panose="05000000000000000000" pitchFamily="2" charset="2"/>
              <a:buChar char="ü"/>
            </a:pPr>
            <a:r>
              <a:rPr lang="it-IT" sz="2400" dirty="0">
                <a:latin typeface="Optane" pitchFamily="2" charset="0"/>
                <a:ea typeface="Verdana" pitchFamily="34" charset="0"/>
                <a:cs typeface="Verdana" pitchFamily="34" charset="0"/>
              </a:rPr>
              <a:t>Forecast for 2020, puts the figure around 70%</a:t>
            </a:r>
          </a:p>
          <a:p>
            <a:pPr marL="800100" lvl="1" indent="-342900" algn="just">
              <a:lnSpc>
                <a:spcPct val="150000"/>
              </a:lnSpc>
              <a:buClr>
                <a:schemeClr val="tx2"/>
              </a:buClr>
              <a:buSzPct val="103000"/>
              <a:buFont typeface="Wingdings" panose="05000000000000000000" pitchFamily="2" charset="2"/>
              <a:buChar char="ü"/>
            </a:pPr>
            <a:endParaRPr lang="it-IT" sz="2400" dirty="0">
              <a:latin typeface="Optane" pitchFamily="2" charset="0"/>
              <a:ea typeface="Verdana" pitchFamily="34" charset="0"/>
              <a:cs typeface="Verdana" pitchFamily="34" charset="0"/>
            </a:endParaRPr>
          </a:p>
          <a:p>
            <a:pPr marL="342900" indent="-342900" algn="just">
              <a:lnSpc>
                <a:spcPct val="150000"/>
              </a:lnSpc>
              <a:buClr>
                <a:schemeClr val="tx2"/>
              </a:buClr>
              <a:buSzPct val="103000"/>
              <a:buFont typeface="Wingdings" panose="05000000000000000000" pitchFamily="2" charset="2"/>
              <a:buChar char="ü"/>
            </a:pPr>
            <a:r>
              <a:rPr lang="it-IT" sz="2400" dirty="0">
                <a:solidFill>
                  <a:schemeClr val="tx1">
                    <a:lumMod val="75000"/>
                    <a:lumOff val="25000"/>
                  </a:schemeClr>
                </a:solidFill>
                <a:latin typeface="Optane" pitchFamily="2" charset="0"/>
                <a:ea typeface="Verdana" pitchFamily="34" charset="0"/>
                <a:cs typeface="Verdana" pitchFamily="34" charset="0"/>
              </a:rPr>
              <a:t>The foundamental role of primary/acute care &amp; prevention in EU.</a:t>
            </a: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p:txBody>
      </p:sp>
      <p:sp>
        <p:nvSpPr>
          <p:cNvPr id="4" name="Title 1"/>
          <p:cNvSpPr txBox="1">
            <a:spLocks/>
          </p:cNvSpPr>
          <p:nvPr/>
        </p:nvSpPr>
        <p:spPr>
          <a:xfrm>
            <a:off x="344364" y="116632"/>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solidFill>
                  <a:schemeClr val="tx2"/>
                </a:solidFill>
              </a:rPr>
              <a:t>The burden of diseases…</a:t>
            </a:r>
            <a:endParaRPr lang="it-IT" dirty="0">
              <a:solidFill>
                <a:schemeClr val="tx2"/>
              </a:solidFill>
            </a:endParaRPr>
          </a:p>
        </p:txBody>
      </p:sp>
    </p:spTree>
    <p:extLst>
      <p:ext uri="{BB962C8B-B14F-4D97-AF65-F5344CB8AC3E}">
        <p14:creationId xmlns:p14="http://schemas.microsoft.com/office/powerpoint/2010/main" val="1538399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r>
              <a:rPr lang="en-GB" altLang="en-US" sz="2400" dirty="0">
                <a:solidFill>
                  <a:schemeClr val="tx2"/>
                </a:solidFill>
              </a:rPr>
              <a:t>Preoccupations of European health systems</a:t>
            </a:r>
          </a:p>
        </p:txBody>
      </p:sp>
      <p:sp>
        <p:nvSpPr>
          <p:cNvPr id="79875" name="Rectangle 3"/>
          <p:cNvSpPr>
            <a:spLocks noGrp="1" noChangeArrowheads="1"/>
          </p:cNvSpPr>
          <p:nvPr>
            <p:ph type="body" idx="1"/>
          </p:nvPr>
        </p:nvSpPr>
        <p:spPr>
          <a:xfrm>
            <a:off x="416370" y="2204863"/>
            <a:ext cx="8994330" cy="3921303"/>
          </a:xfrm>
        </p:spPr>
        <p:txBody>
          <a:bodyPr/>
          <a:lstStyle/>
          <a:p>
            <a:r>
              <a:rPr lang="en-GB" altLang="en-US" dirty="0"/>
              <a:t>1980s: Cost containment</a:t>
            </a:r>
          </a:p>
          <a:p>
            <a:r>
              <a:rPr lang="en-GB" altLang="en-US" dirty="0"/>
              <a:t>1990s: Efficiency and markets</a:t>
            </a:r>
          </a:p>
          <a:p>
            <a:r>
              <a:rPr lang="en-GB" altLang="en-US" dirty="0"/>
              <a:t>2000s: Quality</a:t>
            </a:r>
          </a:p>
          <a:p>
            <a:r>
              <a:rPr lang="en-GB" altLang="en-US" dirty="0"/>
              <a:t>Today: (again) sustainability</a:t>
            </a:r>
          </a:p>
          <a:p>
            <a:endParaRPr lang="en-GB" altLang="en-US" dirty="0"/>
          </a:p>
        </p:txBody>
      </p:sp>
    </p:spTree>
    <p:extLst>
      <p:ext uri="{BB962C8B-B14F-4D97-AF65-F5344CB8AC3E}">
        <p14:creationId xmlns:p14="http://schemas.microsoft.com/office/powerpoint/2010/main" val="2941568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4" y="80970"/>
            <a:ext cx="9066340" cy="827750"/>
          </a:xfrm>
        </p:spPr>
        <p:txBody>
          <a:bodyPr>
            <a:noAutofit/>
          </a:bodyPr>
          <a:lstStyle/>
          <a:p>
            <a:r>
              <a:rPr lang="en-GB" sz="2400" dirty="0">
                <a:solidFill>
                  <a:schemeClr val="tx2"/>
                </a:solidFill>
              </a:rPr>
              <a:t>Age-related spending for health care (spending per capita as % of GDP per capita), EU28</a:t>
            </a:r>
          </a:p>
        </p:txBody>
      </p:sp>
      <p:pic>
        <p:nvPicPr>
          <p:cNvPr id="4" name="Picture 3"/>
          <p:cNvPicPr>
            <a:picLocks noChangeAspect="1"/>
          </p:cNvPicPr>
          <p:nvPr/>
        </p:nvPicPr>
        <p:blipFill>
          <a:blip r:embed="rId2"/>
          <a:stretch>
            <a:fillRect/>
          </a:stretch>
        </p:blipFill>
        <p:spPr>
          <a:xfrm>
            <a:off x="992560" y="1613784"/>
            <a:ext cx="7632847" cy="4820629"/>
          </a:xfrm>
          <a:prstGeom prst="rect">
            <a:avLst/>
          </a:prstGeom>
        </p:spPr>
      </p:pic>
      <p:sp>
        <p:nvSpPr>
          <p:cNvPr id="3" name="TextBox 2"/>
          <p:cNvSpPr txBox="1"/>
          <p:nvPr/>
        </p:nvSpPr>
        <p:spPr>
          <a:xfrm>
            <a:off x="704527" y="1196752"/>
            <a:ext cx="7920881" cy="461665"/>
          </a:xfrm>
          <a:prstGeom prst="rect">
            <a:avLst/>
          </a:prstGeom>
          <a:noFill/>
        </p:spPr>
        <p:txBody>
          <a:bodyPr wrap="square" rtlCol="0">
            <a:spAutoFit/>
          </a:bodyPr>
          <a:lstStyle/>
          <a:p>
            <a:r>
              <a:rPr lang="en-GB" sz="2400" dirty="0">
                <a:solidFill>
                  <a:schemeClr val="accent2"/>
                </a:solidFill>
                <a:latin typeface="Optane"/>
              </a:rPr>
              <a:t>Older people are the main “consumers” of health care</a:t>
            </a:r>
          </a:p>
        </p:txBody>
      </p:sp>
    </p:spTree>
    <p:extLst>
      <p:ext uri="{BB962C8B-B14F-4D97-AF65-F5344CB8AC3E}">
        <p14:creationId xmlns:p14="http://schemas.microsoft.com/office/powerpoint/2010/main" val="764222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Autofit/>
          </a:bodyPr>
          <a:lstStyle/>
          <a:p>
            <a:r>
              <a:rPr lang="en-GB" altLang="en-US" sz="2800" dirty="0">
                <a:solidFill>
                  <a:schemeClr val="tx2"/>
                </a:solidFill>
              </a:rPr>
              <a:t>Common features of European Health Systems</a:t>
            </a:r>
          </a:p>
        </p:txBody>
      </p:sp>
      <p:sp>
        <p:nvSpPr>
          <p:cNvPr id="78851" name="Rectangle 3"/>
          <p:cNvSpPr>
            <a:spLocks noGrp="1" noChangeArrowheads="1"/>
          </p:cNvSpPr>
          <p:nvPr>
            <p:ph type="body" idx="1"/>
          </p:nvPr>
        </p:nvSpPr>
        <p:spPr/>
        <p:txBody>
          <a:bodyPr>
            <a:normAutofit/>
          </a:bodyPr>
          <a:lstStyle/>
          <a:p>
            <a:pPr>
              <a:lnSpc>
                <a:spcPct val="90000"/>
              </a:lnSpc>
            </a:pPr>
            <a:r>
              <a:rPr lang="en-GB" altLang="en-US" sz="2800" dirty="0">
                <a:solidFill>
                  <a:schemeClr val="tx1">
                    <a:lumMod val="75000"/>
                    <a:lumOff val="25000"/>
                  </a:schemeClr>
                </a:solidFill>
                <a:ea typeface="Verdana" pitchFamily="34" charset="0"/>
                <a:cs typeface="Verdana" pitchFamily="34" charset="0"/>
              </a:rPr>
              <a:t>A </a:t>
            </a:r>
            <a:r>
              <a:rPr lang="en-GB" altLang="en-US" sz="2800" dirty="0">
                <a:ea typeface="Verdana" pitchFamily="34" charset="0"/>
                <a:cs typeface="Verdana" pitchFamily="34" charset="0"/>
              </a:rPr>
              <a:t>broad package of health care services</a:t>
            </a:r>
            <a:r>
              <a:rPr lang="en-GB" altLang="en-US" sz="2800" dirty="0">
                <a:solidFill>
                  <a:schemeClr val="tx1">
                    <a:lumMod val="75000"/>
                    <a:lumOff val="25000"/>
                  </a:schemeClr>
                </a:solidFill>
                <a:ea typeface="Verdana" pitchFamily="34" charset="0"/>
                <a:cs typeface="Verdana" pitchFamily="34" charset="0"/>
              </a:rPr>
              <a:t>, embracing most mainstream health interventions</a:t>
            </a:r>
          </a:p>
          <a:p>
            <a:pPr>
              <a:lnSpc>
                <a:spcPct val="90000"/>
              </a:lnSpc>
            </a:pPr>
            <a:r>
              <a:rPr lang="en-GB" altLang="en-US" sz="2800" dirty="0">
                <a:ea typeface="Verdana" pitchFamily="34" charset="0"/>
                <a:cs typeface="Verdana" pitchFamily="34" charset="0"/>
              </a:rPr>
              <a:t>Universal coverage </a:t>
            </a:r>
            <a:r>
              <a:rPr lang="en-GB" altLang="en-US" sz="2800" dirty="0">
                <a:solidFill>
                  <a:schemeClr val="tx1">
                    <a:lumMod val="75000"/>
                    <a:lumOff val="25000"/>
                  </a:schemeClr>
                </a:solidFill>
                <a:ea typeface="Verdana" pitchFamily="34" charset="0"/>
                <a:cs typeface="Verdana" pitchFamily="34" charset="0"/>
              </a:rPr>
              <a:t>of all citizens, regardless of financial or health status</a:t>
            </a:r>
          </a:p>
          <a:p>
            <a:pPr>
              <a:lnSpc>
                <a:spcPct val="90000"/>
              </a:lnSpc>
            </a:pPr>
            <a:r>
              <a:rPr lang="en-GB" altLang="en-US" sz="2800" dirty="0">
                <a:ea typeface="Verdana" pitchFamily="34" charset="0"/>
                <a:cs typeface="Verdana" pitchFamily="34" charset="0"/>
              </a:rPr>
              <a:t>Low reliance on direct user charges</a:t>
            </a:r>
          </a:p>
          <a:p>
            <a:pPr>
              <a:lnSpc>
                <a:spcPct val="90000"/>
              </a:lnSpc>
            </a:pPr>
            <a:r>
              <a:rPr lang="en-GB" altLang="en-US" sz="2800" dirty="0">
                <a:ea typeface="Verdana" pitchFamily="34" charset="0"/>
                <a:cs typeface="Verdana" pitchFamily="34" charset="0"/>
              </a:rPr>
              <a:t>Financial contributions according to ability to pay</a:t>
            </a:r>
            <a:r>
              <a:rPr lang="en-GB" altLang="en-US" sz="2800" dirty="0">
                <a:solidFill>
                  <a:schemeClr val="tx1">
                    <a:lumMod val="75000"/>
                    <a:lumOff val="25000"/>
                  </a:schemeClr>
                </a:solidFill>
                <a:ea typeface="Verdana" pitchFamily="34" charset="0"/>
                <a:cs typeface="Verdana" pitchFamily="34" charset="0"/>
              </a:rPr>
              <a:t>, independent of health status (tax or social insurance)</a:t>
            </a:r>
          </a:p>
          <a:p>
            <a:pPr>
              <a:lnSpc>
                <a:spcPct val="90000"/>
              </a:lnSpc>
            </a:pPr>
            <a:r>
              <a:rPr lang="en-GB" altLang="en-US" sz="2800" dirty="0">
                <a:ea typeface="Verdana" pitchFamily="34" charset="0"/>
                <a:cs typeface="Verdana" pitchFamily="34" charset="0"/>
              </a:rPr>
              <a:t>High levels of regulation </a:t>
            </a:r>
            <a:r>
              <a:rPr lang="en-GB" altLang="en-US" sz="2800" dirty="0">
                <a:solidFill>
                  <a:schemeClr val="tx1">
                    <a:lumMod val="75000"/>
                    <a:lumOff val="25000"/>
                  </a:schemeClr>
                </a:solidFill>
                <a:ea typeface="Verdana" pitchFamily="34" charset="0"/>
                <a:cs typeface="Verdana" pitchFamily="34" charset="0"/>
              </a:rPr>
              <a:t>of providers</a:t>
            </a:r>
          </a:p>
          <a:p>
            <a:pPr>
              <a:lnSpc>
                <a:spcPct val="90000"/>
              </a:lnSpc>
            </a:pPr>
            <a:r>
              <a:rPr lang="en-GB" altLang="en-US" sz="2800" dirty="0">
                <a:solidFill>
                  <a:schemeClr val="tx1">
                    <a:lumMod val="75000"/>
                    <a:lumOff val="25000"/>
                  </a:schemeClr>
                </a:solidFill>
                <a:ea typeface="Verdana" pitchFamily="34" charset="0"/>
                <a:cs typeface="Verdana" pitchFamily="34" charset="0"/>
              </a:rPr>
              <a:t>A unifying principle of ‘</a:t>
            </a:r>
            <a:r>
              <a:rPr lang="en-GB" altLang="en-US" sz="2800" dirty="0">
                <a:ea typeface="Verdana" pitchFamily="34" charset="0"/>
                <a:cs typeface="Verdana" pitchFamily="34" charset="0"/>
              </a:rPr>
              <a:t>solidarity</a:t>
            </a:r>
            <a:r>
              <a:rPr lang="en-GB" altLang="en-US" sz="2800" dirty="0">
                <a:solidFill>
                  <a:schemeClr val="tx1">
                    <a:lumMod val="75000"/>
                    <a:lumOff val="25000"/>
                  </a:schemeClr>
                </a:solidFill>
                <a:ea typeface="Verdana" pitchFamily="34" charset="0"/>
                <a:cs typeface="Verdana" pitchFamily="34" charset="0"/>
              </a:rPr>
              <a:t>’ - the health risks of all citizens are pooled, with contributions to the risk pool unrelated to health status </a:t>
            </a:r>
          </a:p>
        </p:txBody>
      </p:sp>
    </p:spTree>
    <p:extLst>
      <p:ext uri="{BB962C8B-B14F-4D97-AF65-F5344CB8AC3E}">
        <p14:creationId xmlns:p14="http://schemas.microsoft.com/office/powerpoint/2010/main" val="822542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5" y="321950"/>
            <a:ext cx="9066340" cy="648090"/>
          </a:xfrm>
        </p:spPr>
        <p:txBody>
          <a:bodyPr>
            <a:noAutofit/>
          </a:bodyPr>
          <a:lstStyle/>
          <a:p>
            <a:r>
              <a:rPr lang="en-GB" sz="2400" dirty="0">
                <a:solidFill>
                  <a:schemeClr val="tx2"/>
                </a:solidFill>
              </a:rPr>
              <a:t>Distribution of public health expenditure by</a:t>
            </a:r>
            <a:br>
              <a:rPr lang="en-GB" sz="2400" dirty="0">
                <a:solidFill>
                  <a:schemeClr val="tx2"/>
                </a:solidFill>
              </a:rPr>
            </a:br>
            <a:r>
              <a:rPr lang="en-GB" sz="2400" dirty="0">
                <a:solidFill>
                  <a:schemeClr val="tx2"/>
                </a:solidFill>
              </a:rPr>
              <a:t>areas in the EU, 2006-2013</a:t>
            </a:r>
          </a:p>
        </p:txBody>
      </p:sp>
      <p:pic>
        <p:nvPicPr>
          <p:cNvPr id="4" name="Picture 3"/>
          <p:cNvPicPr>
            <a:picLocks noChangeAspect="1"/>
          </p:cNvPicPr>
          <p:nvPr/>
        </p:nvPicPr>
        <p:blipFill rotWithShape="1">
          <a:blip r:embed="rId2"/>
          <a:srcRect b="21402"/>
          <a:stretch/>
        </p:blipFill>
        <p:spPr>
          <a:xfrm>
            <a:off x="344365" y="980729"/>
            <a:ext cx="5680102" cy="5400599"/>
          </a:xfrm>
          <a:prstGeom prst="rect">
            <a:avLst/>
          </a:prstGeom>
        </p:spPr>
      </p:pic>
      <p:pic>
        <p:nvPicPr>
          <p:cNvPr id="5" name="Picture 4"/>
          <p:cNvPicPr>
            <a:picLocks noChangeAspect="1"/>
          </p:cNvPicPr>
          <p:nvPr/>
        </p:nvPicPr>
        <p:blipFill rotWithShape="1">
          <a:blip r:embed="rId2"/>
          <a:srcRect l="16047" t="77243" r="7734"/>
          <a:stretch/>
        </p:blipFill>
        <p:spPr>
          <a:xfrm>
            <a:off x="5745088" y="980729"/>
            <a:ext cx="4104456" cy="2304255"/>
          </a:xfrm>
          <a:prstGeom prst="rect">
            <a:avLst/>
          </a:prstGeom>
        </p:spPr>
      </p:pic>
    </p:spTree>
    <p:extLst>
      <p:ext uri="{BB962C8B-B14F-4D97-AF65-F5344CB8AC3E}">
        <p14:creationId xmlns:p14="http://schemas.microsoft.com/office/powerpoint/2010/main" val="3914824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How Cost containment is achieved?</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8994330" cy="5040560"/>
          </a:xfrm>
        </p:spPr>
        <p:txBody>
          <a:bodyPr>
            <a:normAutofit fontScale="62500" lnSpcReduction="20000"/>
          </a:bodyPr>
          <a:lstStyle/>
          <a:p>
            <a:pPr marL="514350" indent="-514350">
              <a:lnSpc>
                <a:spcPct val="170000"/>
              </a:lnSpc>
              <a:buFont typeface="+mj-lt"/>
              <a:buAutoNum type="arabicPeriod"/>
            </a:pPr>
            <a:r>
              <a:rPr lang="en-GB" altLang="en-US" sz="3600" dirty="0">
                <a:solidFill>
                  <a:schemeClr val="accent2"/>
                </a:solidFill>
              </a:rPr>
              <a:t>Gatekeeping</a:t>
            </a:r>
            <a:r>
              <a:rPr lang="en-GB" altLang="en-US" sz="3600" dirty="0"/>
              <a:t> </a:t>
            </a:r>
            <a:r>
              <a:rPr lang="en-GB" altLang="en-US" dirty="0">
                <a:solidFill>
                  <a:schemeClr val="tx2"/>
                </a:solidFill>
              </a:rPr>
              <a:t>(the role of general practitioner (GP): a doctor who provides general medical treatment for people who live in a particular area)</a:t>
            </a:r>
          </a:p>
          <a:p>
            <a:pPr marL="1257300" lvl="2" indent="-457200">
              <a:lnSpc>
                <a:spcPct val="170000"/>
              </a:lnSpc>
            </a:pPr>
            <a:r>
              <a:rPr lang="en-GB" altLang="en-US" sz="2900" dirty="0"/>
              <a:t>Traditional feature of public European systems (UK, Scandinavia, Italy)</a:t>
            </a:r>
          </a:p>
          <a:p>
            <a:pPr marL="1257300" lvl="2" indent="-457200">
              <a:lnSpc>
                <a:spcPct val="170000"/>
              </a:lnSpc>
            </a:pPr>
            <a:r>
              <a:rPr lang="en-GB" altLang="en-US" sz="2900" dirty="0"/>
              <a:t>In some respects, directed at enhancing quality of care</a:t>
            </a:r>
          </a:p>
          <a:p>
            <a:pPr marL="1257300" lvl="2" indent="-457200">
              <a:lnSpc>
                <a:spcPct val="170000"/>
              </a:lnSpc>
            </a:pPr>
            <a:r>
              <a:rPr lang="en-GB" altLang="en-US" sz="2900" dirty="0"/>
              <a:t>But main focus is on containing costs</a:t>
            </a:r>
          </a:p>
          <a:p>
            <a:pPr marL="1257300" lvl="2" indent="-457200">
              <a:lnSpc>
                <a:spcPct val="170000"/>
              </a:lnSpc>
            </a:pPr>
            <a:r>
              <a:rPr lang="en-GB" altLang="en-US" sz="2900" dirty="0"/>
              <a:t>Some evidence of success</a:t>
            </a:r>
          </a:p>
          <a:p>
            <a:pPr marL="1257300" lvl="2" indent="-457200">
              <a:lnSpc>
                <a:spcPct val="170000"/>
              </a:lnSpc>
            </a:pPr>
            <a:r>
              <a:rPr lang="en-GB" altLang="en-US" sz="2900" dirty="0"/>
              <a:t>Social insurance countries seeking to encourage gatekeeping through payment mechanism (France, Germany)</a:t>
            </a:r>
          </a:p>
          <a:p>
            <a:pPr marL="514350" indent="-514350">
              <a:lnSpc>
                <a:spcPct val="170000"/>
              </a:lnSpc>
              <a:buFont typeface="+mj-lt"/>
              <a:buAutoNum type="arabicPeriod"/>
            </a:pPr>
            <a:r>
              <a:rPr lang="en-GB" altLang="en-US" dirty="0">
                <a:solidFill>
                  <a:schemeClr val="bg1">
                    <a:lumMod val="50000"/>
                  </a:schemeClr>
                </a:solidFill>
              </a:rPr>
              <a:t>Co-payments</a:t>
            </a:r>
          </a:p>
          <a:p>
            <a:pPr marL="514350" indent="-514350">
              <a:lnSpc>
                <a:spcPct val="170000"/>
              </a:lnSpc>
              <a:buFont typeface="+mj-lt"/>
              <a:buAutoNum type="arabicPeriod"/>
            </a:pPr>
            <a:r>
              <a:rPr lang="en-GB" altLang="en-US" dirty="0">
                <a:solidFill>
                  <a:schemeClr val="bg1">
                    <a:lumMod val="50000"/>
                  </a:schemeClr>
                </a:solidFill>
              </a:rPr>
              <a:t>Community care</a:t>
            </a:r>
            <a:endParaRPr lang="en-US" altLang="en-US" dirty="0">
              <a:solidFill>
                <a:schemeClr val="bg1">
                  <a:lumMod val="50000"/>
                </a:schemeClr>
              </a:solidFill>
            </a:endParaRPr>
          </a:p>
        </p:txBody>
      </p:sp>
    </p:spTree>
    <p:extLst>
      <p:ext uri="{BB962C8B-B14F-4D97-AF65-F5344CB8AC3E}">
        <p14:creationId xmlns:p14="http://schemas.microsoft.com/office/powerpoint/2010/main" val="2575005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How Cost containment is achieved?</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9289154" cy="5040560"/>
          </a:xfrm>
        </p:spPr>
        <p:txBody>
          <a:bodyPr>
            <a:normAutofit fontScale="55000" lnSpcReduction="20000"/>
          </a:bodyPr>
          <a:lstStyle/>
          <a:p>
            <a:pPr marL="514350" indent="-514350">
              <a:lnSpc>
                <a:spcPct val="170000"/>
              </a:lnSpc>
              <a:buFont typeface="+mj-lt"/>
              <a:buAutoNum type="arabicPeriod"/>
            </a:pPr>
            <a:r>
              <a:rPr lang="en-GB" altLang="en-US" sz="3600" dirty="0">
                <a:solidFill>
                  <a:schemeClr val="accent2"/>
                </a:solidFill>
              </a:rPr>
              <a:t>Gatekeeping</a:t>
            </a:r>
            <a:r>
              <a:rPr lang="en-GB" altLang="en-US" sz="3600" dirty="0"/>
              <a:t> </a:t>
            </a:r>
            <a:r>
              <a:rPr lang="en-GB" altLang="en-US" dirty="0">
                <a:solidFill>
                  <a:schemeClr val="tx2"/>
                </a:solidFill>
              </a:rPr>
              <a:t>(the role of general practitioner (GP): a doctor who provides general medical treatment for people who live in a particular area)</a:t>
            </a:r>
          </a:p>
          <a:p>
            <a:pPr marL="800100" lvl="2" indent="0">
              <a:lnSpc>
                <a:spcPct val="170000"/>
              </a:lnSpc>
              <a:buNone/>
            </a:pPr>
            <a:r>
              <a:rPr lang="en-GB" altLang="en-US" sz="2900" dirty="0"/>
              <a:t>PRINCIPLES:</a:t>
            </a:r>
          </a:p>
          <a:p>
            <a:pPr marL="1257300" lvl="2" indent="-457200">
              <a:lnSpc>
                <a:spcPct val="170000"/>
              </a:lnSpc>
            </a:pPr>
            <a:r>
              <a:rPr lang="en-GB" altLang="en-US" sz="2900" dirty="0"/>
              <a:t>Limiting access to specialist care</a:t>
            </a:r>
          </a:p>
          <a:p>
            <a:pPr marL="1257300" lvl="2" indent="-457200">
              <a:lnSpc>
                <a:spcPct val="170000"/>
              </a:lnSpc>
            </a:pPr>
            <a:r>
              <a:rPr lang="en-GB" altLang="en-US" sz="2900" dirty="0"/>
              <a:t>Persuading citizens to use preferred providers</a:t>
            </a:r>
          </a:p>
          <a:p>
            <a:pPr marL="1257300" lvl="2" indent="-457200">
              <a:lnSpc>
                <a:spcPct val="170000"/>
              </a:lnSpc>
            </a:pPr>
            <a:r>
              <a:rPr lang="en-GB" altLang="en-US" sz="2900" dirty="0"/>
              <a:t>Potential lever to improve costs and quality</a:t>
            </a:r>
          </a:p>
          <a:p>
            <a:pPr marL="1257300" lvl="2" indent="-457200">
              <a:lnSpc>
                <a:spcPct val="170000"/>
              </a:lnSpc>
            </a:pPr>
            <a:r>
              <a:rPr lang="en-GB" altLang="en-US" sz="2900" dirty="0"/>
              <a:t>Needs to be implemented alongside many other policies</a:t>
            </a:r>
          </a:p>
          <a:p>
            <a:pPr marL="1257300" lvl="2" indent="-457200">
              <a:lnSpc>
                <a:spcPct val="170000"/>
              </a:lnSpc>
            </a:pPr>
            <a:r>
              <a:rPr lang="en-GB" altLang="en-US" sz="2900" dirty="0"/>
              <a:t>Very different effectiveness in different systems.</a:t>
            </a:r>
          </a:p>
          <a:p>
            <a:pPr marL="514350" indent="-514350">
              <a:lnSpc>
                <a:spcPct val="170000"/>
              </a:lnSpc>
              <a:buFont typeface="+mj-lt"/>
              <a:buAutoNum type="arabicPeriod"/>
            </a:pPr>
            <a:r>
              <a:rPr lang="en-GB" altLang="en-US" dirty="0">
                <a:solidFill>
                  <a:schemeClr val="bg1">
                    <a:lumMod val="50000"/>
                  </a:schemeClr>
                </a:solidFill>
              </a:rPr>
              <a:t>Co-payments</a:t>
            </a:r>
          </a:p>
          <a:p>
            <a:pPr marL="514350" indent="-514350">
              <a:lnSpc>
                <a:spcPct val="170000"/>
              </a:lnSpc>
              <a:buFont typeface="+mj-lt"/>
              <a:buAutoNum type="arabicPeriod"/>
            </a:pPr>
            <a:r>
              <a:rPr lang="en-GB" altLang="en-US" dirty="0">
                <a:solidFill>
                  <a:schemeClr val="bg1">
                    <a:lumMod val="50000"/>
                  </a:schemeClr>
                </a:solidFill>
              </a:rPr>
              <a:t>Reference pricing</a:t>
            </a:r>
          </a:p>
          <a:p>
            <a:pPr marL="514350" indent="-514350">
              <a:lnSpc>
                <a:spcPct val="170000"/>
              </a:lnSpc>
              <a:buFont typeface="+mj-lt"/>
              <a:buAutoNum type="arabicPeriod"/>
            </a:pPr>
            <a:r>
              <a:rPr lang="en-GB" altLang="en-US" dirty="0">
                <a:solidFill>
                  <a:schemeClr val="bg1">
                    <a:lumMod val="50000"/>
                  </a:schemeClr>
                </a:solidFill>
              </a:rPr>
              <a:t>Community care</a:t>
            </a:r>
            <a:endParaRPr lang="en-US" altLang="en-US" dirty="0">
              <a:solidFill>
                <a:schemeClr val="bg1">
                  <a:lumMod val="50000"/>
                </a:schemeClr>
              </a:solidFill>
            </a:endParaRPr>
          </a:p>
        </p:txBody>
      </p:sp>
    </p:spTree>
    <p:extLst>
      <p:ext uri="{BB962C8B-B14F-4D97-AF65-F5344CB8AC3E}">
        <p14:creationId xmlns:p14="http://schemas.microsoft.com/office/powerpoint/2010/main" val="1797668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How Cost containment is achieved?</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8994330" cy="5040560"/>
          </a:xfrm>
        </p:spPr>
        <p:txBody>
          <a:bodyPr>
            <a:normAutofit fontScale="70000" lnSpcReduction="20000"/>
          </a:bodyPr>
          <a:lstStyle/>
          <a:p>
            <a:pPr marL="514350" indent="-514350">
              <a:lnSpc>
                <a:spcPct val="170000"/>
              </a:lnSpc>
              <a:buFont typeface="+mj-lt"/>
              <a:buAutoNum type="arabicPeriod"/>
            </a:pPr>
            <a:r>
              <a:rPr lang="en-GB" altLang="en-US" sz="3000" dirty="0">
                <a:solidFill>
                  <a:schemeClr val="bg1">
                    <a:lumMod val="50000"/>
                  </a:schemeClr>
                </a:solidFill>
              </a:rPr>
              <a:t>Gatekeeping </a:t>
            </a:r>
          </a:p>
          <a:p>
            <a:pPr marL="514350" indent="-514350">
              <a:lnSpc>
                <a:spcPct val="170000"/>
              </a:lnSpc>
              <a:buFont typeface="+mj-lt"/>
              <a:buAutoNum type="arabicPeriod"/>
            </a:pPr>
            <a:r>
              <a:rPr lang="en-GB" altLang="en-US" sz="3600" dirty="0">
                <a:solidFill>
                  <a:schemeClr val="accent2"/>
                </a:solidFill>
              </a:rPr>
              <a:t>Co-payments</a:t>
            </a:r>
          </a:p>
          <a:p>
            <a:pPr marL="1257300" lvl="2" indent="-457200">
              <a:lnSpc>
                <a:spcPct val="170000"/>
              </a:lnSpc>
            </a:pPr>
            <a:r>
              <a:rPr lang="en-GB" altLang="en-US" sz="2900" dirty="0"/>
              <a:t>Traditionally low levels of co-payment in European systems (but increasing)</a:t>
            </a:r>
          </a:p>
          <a:p>
            <a:pPr marL="1257300" lvl="2" indent="-457200">
              <a:lnSpc>
                <a:spcPct val="170000"/>
              </a:lnSpc>
            </a:pPr>
            <a:r>
              <a:rPr lang="en-GB" altLang="en-US" sz="2900" dirty="0"/>
              <a:t>Widespread voluntary insurance against co-payments in some systems, diluting incentive effect (France, Ireland)</a:t>
            </a:r>
          </a:p>
          <a:p>
            <a:pPr marL="1257300" lvl="2" indent="-457200">
              <a:lnSpc>
                <a:spcPct val="170000"/>
              </a:lnSpc>
            </a:pPr>
            <a:r>
              <a:rPr lang="en-GB" altLang="en-US" sz="2900" dirty="0"/>
              <a:t>Differential co-payments according income (and wealth)</a:t>
            </a:r>
            <a:endParaRPr lang="en-GB" altLang="en-US" dirty="0">
              <a:solidFill>
                <a:schemeClr val="bg1">
                  <a:lumMod val="50000"/>
                </a:schemeClr>
              </a:solidFill>
            </a:endParaRPr>
          </a:p>
          <a:p>
            <a:pPr marL="514350" indent="-514350">
              <a:lnSpc>
                <a:spcPct val="170000"/>
              </a:lnSpc>
              <a:buFont typeface="+mj-lt"/>
              <a:buAutoNum type="arabicPeriod"/>
            </a:pPr>
            <a:r>
              <a:rPr lang="en-GB" altLang="en-US" sz="3000" dirty="0">
                <a:solidFill>
                  <a:schemeClr val="bg1">
                    <a:lumMod val="50000"/>
                  </a:schemeClr>
                </a:solidFill>
              </a:rPr>
              <a:t>Reference pricing</a:t>
            </a:r>
          </a:p>
          <a:p>
            <a:pPr marL="514350" indent="-514350">
              <a:lnSpc>
                <a:spcPct val="170000"/>
              </a:lnSpc>
              <a:buFont typeface="+mj-lt"/>
              <a:buAutoNum type="arabicPeriod"/>
            </a:pPr>
            <a:r>
              <a:rPr lang="en-GB" altLang="en-US" sz="3000" dirty="0">
                <a:solidFill>
                  <a:schemeClr val="bg1">
                    <a:lumMod val="50000"/>
                  </a:schemeClr>
                </a:solidFill>
              </a:rPr>
              <a:t>Community care</a:t>
            </a:r>
            <a:endParaRPr lang="en-US" altLang="en-US" sz="3000" dirty="0">
              <a:solidFill>
                <a:schemeClr val="bg1">
                  <a:lumMod val="50000"/>
                </a:schemeClr>
              </a:solidFill>
            </a:endParaRPr>
          </a:p>
        </p:txBody>
      </p:sp>
    </p:spTree>
    <p:extLst>
      <p:ext uri="{BB962C8B-B14F-4D97-AF65-F5344CB8AC3E}">
        <p14:creationId xmlns:p14="http://schemas.microsoft.com/office/powerpoint/2010/main" val="88163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06" y="260648"/>
            <a:ext cx="9066340" cy="648090"/>
          </a:xfrm>
        </p:spPr>
        <p:txBody>
          <a:bodyPr>
            <a:noAutofit/>
          </a:bodyPr>
          <a:lstStyle/>
          <a:p>
            <a:r>
              <a:rPr lang="en-GB" altLang="it-IT" sz="3200" dirty="0">
                <a:solidFill>
                  <a:schemeClr val="tx2"/>
                </a:solidFill>
                <a:latin typeface="Optane"/>
              </a:rPr>
              <a:t>The demographic transition in Europe</a:t>
            </a:r>
            <a:endParaRPr lang="en-GB" sz="3200" dirty="0"/>
          </a:p>
        </p:txBody>
      </p:sp>
      <p:pic>
        <p:nvPicPr>
          <p:cNvPr id="176333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06" y="980728"/>
            <a:ext cx="7626056" cy="576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78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How Cost containment is achieved?</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8994330" cy="5040560"/>
          </a:xfrm>
        </p:spPr>
        <p:txBody>
          <a:bodyPr>
            <a:normAutofit fontScale="62500" lnSpcReduction="20000"/>
          </a:bodyPr>
          <a:lstStyle/>
          <a:p>
            <a:pPr marL="514350" indent="-514350">
              <a:lnSpc>
                <a:spcPct val="170000"/>
              </a:lnSpc>
              <a:buFont typeface="+mj-lt"/>
              <a:buAutoNum type="arabicPeriod"/>
            </a:pPr>
            <a:r>
              <a:rPr lang="en-GB" altLang="en-US" sz="3000" dirty="0">
                <a:solidFill>
                  <a:schemeClr val="bg1">
                    <a:lumMod val="50000"/>
                  </a:schemeClr>
                </a:solidFill>
              </a:rPr>
              <a:t>Gatekeeping </a:t>
            </a:r>
          </a:p>
          <a:p>
            <a:pPr marL="514350" indent="-514350">
              <a:lnSpc>
                <a:spcPct val="170000"/>
              </a:lnSpc>
              <a:buFont typeface="+mj-lt"/>
              <a:buAutoNum type="arabicPeriod"/>
            </a:pPr>
            <a:r>
              <a:rPr lang="en-GB" altLang="en-US" sz="3000" dirty="0">
                <a:solidFill>
                  <a:schemeClr val="bg1">
                    <a:lumMod val="50000"/>
                  </a:schemeClr>
                </a:solidFill>
              </a:rPr>
              <a:t>Co-payments</a:t>
            </a:r>
          </a:p>
          <a:p>
            <a:pPr marL="514350" indent="-514350">
              <a:lnSpc>
                <a:spcPct val="170000"/>
              </a:lnSpc>
              <a:buFont typeface="+mj-lt"/>
              <a:buAutoNum type="arabicPeriod"/>
            </a:pPr>
            <a:r>
              <a:rPr lang="en-GB" altLang="en-US" sz="3000" dirty="0">
                <a:solidFill>
                  <a:schemeClr val="accent2"/>
                </a:solidFill>
              </a:rPr>
              <a:t>Reference pricing</a:t>
            </a:r>
          </a:p>
          <a:p>
            <a:pPr marL="1257300" lvl="2" indent="-457200">
              <a:lnSpc>
                <a:spcPct val="170000"/>
              </a:lnSpc>
            </a:pPr>
            <a:r>
              <a:rPr lang="en-GB" altLang="en-US" sz="2900" dirty="0"/>
              <a:t>Designed to encourage use of cheaper generic substitute drugs</a:t>
            </a:r>
          </a:p>
          <a:p>
            <a:pPr marL="1257300" lvl="2" indent="-457200">
              <a:lnSpc>
                <a:spcPct val="170000"/>
              </a:lnSpc>
            </a:pPr>
            <a:r>
              <a:rPr lang="en-GB" altLang="en-US" sz="2900" dirty="0"/>
              <a:t>Involves setting a fixed ‘reference price’ for all drugs within a cluster</a:t>
            </a:r>
          </a:p>
          <a:p>
            <a:pPr marL="1257300" lvl="2" indent="-457200">
              <a:lnSpc>
                <a:spcPct val="170000"/>
              </a:lnSpc>
            </a:pPr>
            <a:r>
              <a:rPr lang="en-GB" altLang="en-US" sz="2900" dirty="0"/>
              <a:t>Patients must pay difference between drug price and reference price</a:t>
            </a:r>
          </a:p>
          <a:p>
            <a:pPr marL="1257300" lvl="2" indent="-457200">
              <a:lnSpc>
                <a:spcPct val="170000"/>
              </a:lnSpc>
            </a:pPr>
            <a:r>
              <a:rPr lang="en-GB" altLang="en-US" sz="2900" dirty="0"/>
              <a:t>Complex technical issues (choice of clusters, choice of reference price)</a:t>
            </a:r>
          </a:p>
          <a:p>
            <a:pPr marL="1257300" lvl="2" indent="-457200">
              <a:lnSpc>
                <a:spcPct val="170000"/>
              </a:lnSpc>
            </a:pPr>
            <a:r>
              <a:rPr lang="en-GB" altLang="en-US" sz="2900" dirty="0"/>
              <a:t>Widespread use in Europe (Sweden, Germany, Spain, Italy), but Norway abandoned because ineffective.</a:t>
            </a:r>
          </a:p>
          <a:p>
            <a:pPr marL="514350" indent="-514350">
              <a:lnSpc>
                <a:spcPct val="170000"/>
              </a:lnSpc>
              <a:buFont typeface="+mj-lt"/>
              <a:buAutoNum type="arabicPeriod"/>
            </a:pPr>
            <a:r>
              <a:rPr lang="en-GB" altLang="en-US" sz="3000" dirty="0">
                <a:solidFill>
                  <a:schemeClr val="bg1">
                    <a:lumMod val="50000"/>
                  </a:schemeClr>
                </a:solidFill>
              </a:rPr>
              <a:t>Community care</a:t>
            </a:r>
            <a:endParaRPr lang="en-US" altLang="en-US" sz="3000" dirty="0">
              <a:solidFill>
                <a:schemeClr val="bg1">
                  <a:lumMod val="50000"/>
                </a:schemeClr>
              </a:solidFill>
            </a:endParaRPr>
          </a:p>
        </p:txBody>
      </p:sp>
    </p:spTree>
    <p:extLst>
      <p:ext uri="{BB962C8B-B14F-4D97-AF65-F5344CB8AC3E}">
        <p14:creationId xmlns:p14="http://schemas.microsoft.com/office/powerpoint/2010/main" val="2775989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How Cost containment is achieved?</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8994330" cy="5040560"/>
          </a:xfrm>
        </p:spPr>
        <p:txBody>
          <a:bodyPr>
            <a:normAutofit fontScale="70000" lnSpcReduction="20000"/>
          </a:bodyPr>
          <a:lstStyle/>
          <a:p>
            <a:pPr marL="514350" indent="-514350">
              <a:lnSpc>
                <a:spcPct val="170000"/>
              </a:lnSpc>
              <a:buFont typeface="+mj-lt"/>
              <a:buAutoNum type="arabicPeriod"/>
            </a:pPr>
            <a:r>
              <a:rPr lang="en-GB" altLang="en-US" sz="3000" dirty="0">
                <a:solidFill>
                  <a:schemeClr val="bg1">
                    <a:lumMod val="50000"/>
                  </a:schemeClr>
                </a:solidFill>
              </a:rPr>
              <a:t>Gatekeeping </a:t>
            </a:r>
          </a:p>
          <a:p>
            <a:pPr marL="514350" indent="-514350">
              <a:lnSpc>
                <a:spcPct val="170000"/>
              </a:lnSpc>
              <a:buFont typeface="+mj-lt"/>
              <a:buAutoNum type="arabicPeriod"/>
            </a:pPr>
            <a:r>
              <a:rPr lang="en-GB" altLang="en-US" sz="3000" dirty="0">
                <a:solidFill>
                  <a:schemeClr val="bg1">
                    <a:lumMod val="50000"/>
                  </a:schemeClr>
                </a:solidFill>
              </a:rPr>
              <a:t>Co-payments</a:t>
            </a:r>
          </a:p>
          <a:p>
            <a:pPr marL="514350" indent="-514350">
              <a:lnSpc>
                <a:spcPct val="170000"/>
              </a:lnSpc>
              <a:buFont typeface="+mj-lt"/>
              <a:buAutoNum type="arabicPeriod"/>
            </a:pPr>
            <a:r>
              <a:rPr lang="en-GB" altLang="en-US" sz="3000" dirty="0">
                <a:solidFill>
                  <a:schemeClr val="bg1">
                    <a:lumMod val="50000"/>
                  </a:schemeClr>
                </a:solidFill>
              </a:rPr>
              <a:t>Reference pricing</a:t>
            </a:r>
          </a:p>
          <a:p>
            <a:pPr marL="514350" indent="-514350">
              <a:lnSpc>
                <a:spcPct val="170000"/>
              </a:lnSpc>
              <a:buFont typeface="+mj-lt"/>
              <a:buAutoNum type="arabicPeriod"/>
            </a:pPr>
            <a:r>
              <a:rPr lang="en-GB" altLang="en-US" sz="3000" dirty="0">
                <a:solidFill>
                  <a:schemeClr val="bg1">
                    <a:lumMod val="50000"/>
                  </a:schemeClr>
                </a:solidFill>
              </a:rPr>
              <a:t>Community care</a:t>
            </a:r>
          </a:p>
          <a:p>
            <a:pPr marL="1257300" lvl="2" indent="-457200">
              <a:lnSpc>
                <a:spcPct val="170000"/>
              </a:lnSpc>
            </a:pPr>
            <a:r>
              <a:rPr lang="en-GB" altLang="en-US" sz="2900" dirty="0"/>
              <a:t>Objective is to keep patients out of unnecessary hospital care, and to minimize length of stay</a:t>
            </a:r>
          </a:p>
          <a:p>
            <a:pPr marL="1257300" lvl="2" indent="-457200">
              <a:lnSpc>
                <a:spcPct val="170000"/>
              </a:lnSpc>
            </a:pPr>
            <a:r>
              <a:rPr lang="en-GB" altLang="en-US" sz="2900" dirty="0"/>
              <a:t>Some crude attempts to limit very long lengths of stay (bed blocking) (Belgium, UK)</a:t>
            </a:r>
          </a:p>
          <a:p>
            <a:pPr marL="1257300" lvl="2" indent="-457200">
              <a:lnSpc>
                <a:spcPct val="170000"/>
              </a:lnSpc>
            </a:pPr>
            <a:r>
              <a:rPr lang="en-GB" altLang="en-US" sz="2900" dirty="0"/>
              <a:t>Incentives for local government to arrange for community care (England)</a:t>
            </a:r>
          </a:p>
          <a:p>
            <a:pPr marL="514350" indent="-514350">
              <a:lnSpc>
                <a:spcPct val="170000"/>
              </a:lnSpc>
              <a:buFont typeface="+mj-lt"/>
              <a:buAutoNum type="arabicPeriod"/>
            </a:pPr>
            <a:endParaRPr lang="en-US" altLang="en-US" sz="3000" dirty="0">
              <a:solidFill>
                <a:schemeClr val="bg1">
                  <a:lumMod val="50000"/>
                </a:schemeClr>
              </a:solidFill>
            </a:endParaRPr>
          </a:p>
        </p:txBody>
      </p:sp>
    </p:spTree>
    <p:extLst>
      <p:ext uri="{BB962C8B-B14F-4D97-AF65-F5344CB8AC3E}">
        <p14:creationId xmlns:p14="http://schemas.microsoft.com/office/powerpoint/2010/main" val="2072102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Developing private markets and Improving efficiency</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8994330" cy="5040560"/>
          </a:xfrm>
        </p:spPr>
        <p:txBody>
          <a:bodyPr>
            <a:normAutofit fontScale="70000" lnSpcReduction="20000"/>
          </a:bodyPr>
          <a:lstStyle/>
          <a:p>
            <a:pPr marL="514350" indent="-514350">
              <a:lnSpc>
                <a:spcPct val="170000"/>
              </a:lnSpc>
              <a:buFont typeface="+mj-lt"/>
              <a:buAutoNum type="arabicPeriod"/>
            </a:pPr>
            <a:r>
              <a:rPr lang="en-GB" altLang="en-US" sz="3800" dirty="0">
                <a:solidFill>
                  <a:schemeClr val="accent2"/>
                </a:solidFill>
              </a:rPr>
              <a:t>Provider markets</a:t>
            </a:r>
          </a:p>
          <a:p>
            <a:pPr marL="1257300" lvl="2" indent="-457200">
              <a:lnSpc>
                <a:spcPct val="170000"/>
              </a:lnSpc>
            </a:pPr>
            <a:r>
              <a:rPr lang="en-GB" altLang="en-US" sz="2900" dirty="0"/>
              <a:t>Major efforts to make provider markets more competitive</a:t>
            </a:r>
          </a:p>
          <a:p>
            <a:pPr marL="1257300" lvl="2" indent="-457200">
              <a:lnSpc>
                <a:spcPct val="170000"/>
              </a:lnSpc>
            </a:pPr>
            <a:r>
              <a:rPr lang="en-GB" altLang="en-US" sz="2900" dirty="0"/>
              <a:t>Clearly relevant to some aspects of acute care, but concerns at implications for chronic care</a:t>
            </a:r>
          </a:p>
          <a:p>
            <a:pPr marL="1257300" lvl="2" indent="-457200">
              <a:lnSpc>
                <a:spcPct val="170000"/>
              </a:lnSpc>
            </a:pPr>
            <a:r>
              <a:rPr lang="en-GB" altLang="en-US" sz="2900" dirty="0"/>
              <a:t>Mixed evidence on the effect</a:t>
            </a:r>
          </a:p>
          <a:p>
            <a:pPr marL="514350" indent="-514350">
              <a:lnSpc>
                <a:spcPct val="170000"/>
              </a:lnSpc>
              <a:buFont typeface="+mj-lt"/>
              <a:buAutoNum type="arabicPeriod"/>
            </a:pPr>
            <a:r>
              <a:rPr lang="en-GB" altLang="en-US" sz="3000" dirty="0">
                <a:solidFill>
                  <a:schemeClr val="bg1">
                    <a:lumMod val="50000"/>
                  </a:schemeClr>
                </a:solidFill>
              </a:rPr>
              <a:t>Payment mechanisms</a:t>
            </a:r>
          </a:p>
          <a:p>
            <a:pPr marL="514350" indent="-514350">
              <a:lnSpc>
                <a:spcPct val="170000"/>
              </a:lnSpc>
              <a:buFont typeface="+mj-lt"/>
              <a:buAutoNum type="arabicPeriod"/>
            </a:pPr>
            <a:r>
              <a:rPr lang="en-GB" altLang="en-US" sz="3000" dirty="0">
                <a:solidFill>
                  <a:schemeClr val="bg1">
                    <a:lumMod val="50000"/>
                  </a:schemeClr>
                </a:solidFill>
              </a:rPr>
              <a:t>Purchaser markets</a:t>
            </a:r>
          </a:p>
          <a:p>
            <a:pPr marL="514350" indent="-514350">
              <a:lnSpc>
                <a:spcPct val="170000"/>
              </a:lnSpc>
              <a:buFont typeface="+mj-lt"/>
              <a:buAutoNum type="arabicPeriod"/>
            </a:pPr>
            <a:r>
              <a:rPr lang="en-GB" altLang="en-US" sz="3000" dirty="0">
                <a:solidFill>
                  <a:schemeClr val="bg1">
                    <a:lumMod val="50000"/>
                  </a:schemeClr>
                </a:solidFill>
              </a:rPr>
              <a:t>Information and markets</a:t>
            </a:r>
          </a:p>
          <a:p>
            <a:pPr marL="514350" indent="-514350">
              <a:lnSpc>
                <a:spcPct val="170000"/>
              </a:lnSpc>
              <a:buFont typeface="+mj-lt"/>
              <a:buAutoNum type="arabicPeriod"/>
            </a:pPr>
            <a:r>
              <a:rPr lang="en-GB" altLang="en-US" sz="3000" dirty="0">
                <a:solidFill>
                  <a:schemeClr val="bg1">
                    <a:lumMod val="50000"/>
                  </a:schemeClr>
                </a:solidFill>
              </a:rPr>
              <a:t>Health technology assessment</a:t>
            </a:r>
          </a:p>
        </p:txBody>
      </p:sp>
    </p:spTree>
    <p:extLst>
      <p:ext uri="{BB962C8B-B14F-4D97-AF65-F5344CB8AC3E}">
        <p14:creationId xmlns:p14="http://schemas.microsoft.com/office/powerpoint/2010/main" val="4100875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Developing private markets and Improving efficiency</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8994330" cy="5040560"/>
          </a:xfrm>
        </p:spPr>
        <p:txBody>
          <a:bodyPr>
            <a:normAutofit fontScale="62500" lnSpcReduction="20000"/>
          </a:bodyPr>
          <a:lstStyle/>
          <a:p>
            <a:pPr marL="514350" lvl="0" indent="-514350">
              <a:lnSpc>
                <a:spcPct val="170000"/>
              </a:lnSpc>
              <a:buFont typeface="+mj-lt"/>
              <a:buAutoNum type="arabicPeriod"/>
            </a:pPr>
            <a:r>
              <a:rPr lang="en-GB" altLang="en-US" sz="3400" dirty="0">
                <a:solidFill>
                  <a:schemeClr val="bg1">
                    <a:lumMod val="65000"/>
                  </a:schemeClr>
                </a:solidFill>
              </a:rPr>
              <a:t>Provider markets</a:t>
            </a:r>
          </a:p>
          <a:p>
            <a:pPr marL="514350" indent="-514350">
              <a:lnSpc>
                <a:spcPct val="170000"/>
              </a:lnSpc>
              <a:buFont typeface="+mj-lt"/>
              <a:buAutoNum type="arabicPeriod"/>
            </a:pPr>
            <a:r>
              <a:rPr lang="en-GB" altLang="en-US" sz="3800" dirty="0">
                <a:solidFill>
                  <a:schemeClr val="accent2"/>
                </a:solidFill>
              </a:rPr>
              <a:t>Payment mechanisms</a:t>
            </a:r>
          </a:p>
          <a:p>
            <a:pPr marL="1257300" lvl="2" indent="-457200">
              <a:lnSpc>
                <a:spcPct val="170000"/>
              </a:lnSpc>
            </a:pPr>
            <a:r>
              <a:rPr lang="en-GB" altLang="en-US" sz="2900" dirty="0"/>
              <a:t>Almost all systems reimburse providers according to some sort of (diagnosis-specific) payment</a:t>
            </a:r>
          </a:p>
          <a:p>
            <a:pPr marL="1257300" lvl="2" indent="-457200">
              <a:lnSpc>
                <a:spcPct val="170000"/>
              </a:lnSpc>
            </a:pPr>
            <a:r>
              <a:rPr lang="en-GB" altLang="en-US" sz="2900" dirty="0"/>
              <a:t>Most payment are set passively, according to expected average costs</a:t>
            </a:r>
          </a:p>
          <a:p>
            <a:pPr marL="1257300" lvl="2" indent="-457200">
              <a:lnSpc>
                <a:spcPct val="170000"/>
              </a:lnSpc>
            </a:pPr>
            <a:r>
              <a:rPr lang="en-GB" altLang="en-US" sz="2900" dirty="0"/>
              <a:t>some cost-sharing between the payer and the provider occurs once provider costs on a particular patient exceed some threshold (the Netherland).</a:t>
            </a:r>
            <a:endParaRPr lang="en-GB" altLang="en-US" sz="3000" dirty="0">
              <a:solidFill>
                <a:schemeClr val="bg1">
                  <a:lumMod val="50000"/>
                </a:schemeClr>
              </a:solidFill>
            </a:endParaRPr>
          </a:p>
          <a:p>
            <a:pPr marL="514350" indent="-514350">
              <a:lnSpc>
                <a:spcPct val="170000"/>
              </a:lnSpc>
              <a:buFont typeface="+mj-lt"/>
              <a:buAutoNum type="arabicPeriod"/>
            </a:pPr>
            <a:r>
              <a:rPr lang="en-GB" altLang="en-US" sz="3000" dirty="0">
                <a:solidFill>
                  <a:schemeClr val="bg1">
                    <a:lumMod val="50000"/>
                  </a:schemeClr>
                </a:solidFill>
              </a:rPr>
              <a:t>Purchaser markets</a:t>
            </a:r>
          </a:p>
          <a:p>
            <a:pPr marL="514350" indent="-514350">
              <a:lnSpc>
                <a:spcPct val="170000"/>
              </a:lnSpc>
              <a:buFont typeface="+mj-lt"/>
              <a:buAutoNum type="arabicPeriod"/>
            </a:pPr>
            <a:r>
              <a:rPr lang="en-GB" altLang="en-US" sz="3000" dirty="0">
                <a:solidFill>
                  <a:schemeClr val="bg1">
                    <a:lumMod val="50000"/>
                  </a:schemeClr>
                </a:solidFill>
              </a:rPr>
              <a:t>Information and markets</a:t>
            </a:r>
          </a:p>
          <a:p>
            <a:pPr marL="514350" indent="-514350">
              <a:lnSpc>
                <a:spcPct val="170000"/>
              </a:lnSpc>
              <a:buFont typeface="+mj-lt"/>
              <a:buAutoNum type="arabicPeriod"/>
            </a:pPr>
            <a:r>
              <a:rPr lang="en-GB" altLang="en-US" sz="3000" dirty="0">
                <a:solidFill>
                  <a:schemeClr val="bg1">
                    <a:lumMod val="50000"/>
                  </a:schemeClr>
                </a:solidFill>
              </a:rPr>
              <a:t>Health technology assessment</a:t>
            </a:r>
          </a:p>
        </p:txBody>
      </p:sp>
    </p:spTree>
    <p:extLst>
      <p:ext uri="{BB962C8B-B14F-4D97-AF65-F5344CB8AC3E}">
        <p14:creationId xmlns:p14="http://schemas.microsoft.com/office/powerpoint/2010/main" val="1572342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Developing private markets and Improving efficiency</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8994330" cy="5040560"/>
          </a:xfrm>
        </p:spPr>
        <p:txBody>
          <a:bodyPr>
            <a:normAutofit fontScale="55000" lnSpcReduction="20000"/>
          </a:bodyPr>
          <a:lstStyle/>
          <a:p>
            <a:pPr marL="514350" lvl="0" indent="-514350">
              <a:lnSpc>
                <a:spcPct val="170000"/>
              </a:lnSpc>
              <a:buFont typeface="+mj-lt"/>
              <a:buAutoNum type="arabicPeriod"/>
            </a:pPr>
            <a:r>
              <a:rPr lang="en-GB" altLang="en-US" sz="3400" dirty="0">
                <a:solidFill>
                  <a:schemeClr val="bg1">
                    <a:lumMod val="65000"/>
                  </a:schemeClr>
                </a:solidFill>
              </a:rPr>
              <a:t>Provider markets</a:t>
            </a:r>
          </a:p>
          <a:p>
            <a:pPr marL="514350" indent="-514350">
              <a:lnSpc>
                <a:spcPct val="170000"/>
              </a:lnSpc>
              <a:buFont typeface="+mj-lt"/>
              <a:buAutoNum type="arabicPeriod"/>
            </a:pPr>
            <a:r>
              <a:rPr lang="en-GB" altLang="en-US" sz="3500" dirty="0">
                <a:solidFill>
                  <a:schemeClr val="bg1">
                    <a:lumMod val="65000"/>
                  </a:schemeClr>
                </a:solidFill>
              </a:rPr>
              <a:t>Payment mechanisms</a:t>
            </a:r>
          </a:p>
          <a:p>
            <a:pPr marL="514350" indent="-514350">
              <a:lnSpc>
                <a:spcPct val="170000"/>
              </a:lnSpc>
              <a:buFont typeface="+mj-lt"/>
              <a:buAutoNum type="arabicPeriod"/>
            </a:pPr>
            <a:r>
              <a:rPr lang="en-GB" altLang="en-US" sz="4400" dirty="0">
                <a:solidFill>
                  <a:schemeClr val="accent2"/>
                </a:solidFill>
              </a:rPr>
              <a:t>Purchaser markets</a:t>
            </a:r>
          </a:p>
          <a:p>
            <a:pPr marL="1257300" lvl="2" indent="-457200">
              <a:lnSpc>
                <a:spcPct val="170000"/>
              </a:lnSpc>
            </a:pPr>
            <a:r>
              <a:rPr lang="en-GB" altLang="en-US" sz="2900" dirty="0"/>
              <a:t>Payers for health care (e.g. local governments) have tended to reimburse passively</a:t>
            </a:r>
          </a:p>
          <a:p>
            <a:pPr marL="1257300" lvl="2" indent="-457200">
              <a:lnSpc>
                <a:spcPct val="170000"/>
              </a:lnSpc>
            </a:pPr>
            <a:r>
              <a:rPr lang="en-GB" altLang="en-US" sz="2900" dirty="0"/>
              <a:t>concern with the risk adjustment process, needed to create a fair market and prevent cream skimming of rich, healthy patients</a:t>
            </a:r>
          </a:p>
          <a:p>
            <a:pPr marL="1257300" lvl="2" indent="-457200">
              <a:lnSpc>
                <a:spcPct val="170000"/>
              </a:lnSpc>
            </a:pPr>
            <a:r>
              <a:rPr lang="en-GB" altLang="en-US" sz="2900" dirty="0"/>
              <a:t>Little evidence of benefits in terms of quality or efficiency</a:t>
            </a:r>
          </a:p>
          <a:p>
            <a:pPr marL="1257300" lvl="2" indent="-457200">
              <a:lnSpc>
                <a:spcPct val="170000"/>
              </a:lnSpc>
            </a:pPr>
            <a:r>
              <a:rPr lang="en-GB" altLang="en-US" sz="2900" dirty="0"/>
              <a:t>Key issue: how to reconcile active purchasing with the patient’s traditional freedom to use any provider and fixed fee schedule. </a:t>
            </a:r>
          </a:p>
          <a:p>
            <a:pPr marL="514350" indent="-514350">
              <a:lnSpc>
                <a:spcPct val="170000"/>
              </a:lnSpc>
              <a:buFont typeface="+mj-lt"/>
              <a:buAutoNum type="arabicPeriod"/>
            </a:pPr>
            <a:r>
              <a:rPr lang="en-GB" altLang="en-US" sz="3000" dirty="0">
                <a:solidFill>
                  <a:schemeClr val="bg1">
                    <a:lumMod val="50000"/>
                  </a:schemeClr>
                </a:solidFill>
              </a:rPr>
              <a:t>Information and markets</a:t>
            </a:r>
          </a:p>
          <a:p>
            <a:pPr marL="514350" indent="-514350">
              <a:lnSpc>
                <a:spcPct val="170000"/>
              </a:lnSpc>
              <a:buFont typeface="+mj-lt"/>
              <a:buAutoNum type="arabicPeriod"/>
            </a:pPr>
            <a:r>
              <a:rPr lang="en-GB" altLang="en-US" sz="3000" dirty="0">
                <a:solidFill>
                  <a:schemeClr val="bg1">
                    <a:lumMod val="50000"/>
                  </a:schemeClr>
                </a:solidFill>
              </a:rPr>
              <a:t>Health technology assessment</a:t>
            </a:r>
          </a:p>
        </p:txBody>
      </p:sp>
    </p:spTree>
    <p:extLst>
      <p:ext uri="{BB962C8B-B14F-4D97-AF65-F5344CB8AC3E}">
        <p14:creationId xmlns:p14="http://schemas.microsoft.com/office/powerpoint/2010/main" val="3112352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Developing private markets and Improving efficiency</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8994330" cy="5040560"/>
          </a:xfrm>
        </p:spPr>
        <p:txBody>
          <a:bodyPr>
            <a:normAutofit fontScale="55000" lnSpcReduction="20000"/>
          </a:bodyPr>
          <a:lstStyle/>
          <a:p>
            <a:pPr marL="514350" lvl="0" indent="-514350">
              <a:lnSpc>
                <a:spcPct val="170000"/>
              </a:lnSpc>
              <a:buFont typeface="+mj-lt"/>
              <a:buAutoNum type="arabicPeriod"/>
            </a:pPr>
            <a:r>
              <a:rPr lang="en-GB" altLang="en-US" sz="3400" dirty="0">
                <a:solidFill>
                  <a:schemeClr val="bg1">
                    <a:lumMod val="65000"/>
                  </a:schemeClr>
                </a:solidFill>
              </a:rPr>
              <a:t>Provider markets</a:t>
            </a:r>
          </a:p>
          <a:p>
            <a:pPr marL="514350" indent="-514350">
              <a:lnSpc>
                <a:spcPct val="170000"/>
              </a:lnSpc>
              <a:buFont typeface="+mj-lt"/>
              <a:buAutoNum type="arabicPeriod"/>
            </a:pPr>
            <a:r>
              <a:rPr lang="en-GB" altLang="en-US" sz="3500" dirty="0">
                <a:solidFill>
                  <a:schemeClr val="bg1">
                    <a:lumMod val="65000"/>
                  </a:schemeClr>
                </a:solidFill>
              </a:rPr>
              <a:t>Payment mechanisms</a:t>
            </a:r>
          </a:p>
          <a:p>
            <a:pPr marL="514350" indent="-514350">
              <a:lnSpc>
                <a:spcPct val="170000"/>
              </a:lnSpc>
              <a:buFont typeface="+mj-lt"/>
              <a:buAutoNum type="arabicPeriod"/>
            </a:pPr>
            <a:r>
              <a:rPr lang="en-GB" altLang="en-US" sz="3600" dirty="0">
                <a:solidFill>
                  <a:schemeClr val="bg1">
                    <a:lumMod val="65000"/>
                  </a:schemeClr>
                </a:solidFill>
              </a:rPr>
              <a:t>Purchaser markets</a:t>
            </a:r>
          </a:p>
          <a:p>
            <a:pPr marL="514350" indent="-514350">
              <a:lnSpc>
                <a:spcPct val="170000"/>
              </a:lnSpc>
              <a:buFont typeface="+mj-lt"/>
              <a:buAutoNum type="arabicPeriod"/>
            </a:pPr>
            <a:r>
              <a:rPr lang="en-GB" altLang="en-US" sz="4400" dirty="0">
                <a:solidFill>
                  <a:schemeClr val="accent2"/>
                </a:solidFill>
              </a:rPr>
              <a:t>Information and markets</a:t>
            </a:r>
          </a:p>
          <a:p>
            <a:pPr marL="1257300" lvl="2" indent="-457200">
              <a:lnSpc>
                <a:spcPct val="170000"/>
              </a:lnSpc>
            </a:pPr>
            <a:r>
              <a:rPr lang="en-GB" altLang="en-US" sz="2900" dirty="0"/>
              <a:t>Information is a key resource in the functioning of health care markets</a:t>
            </a:r>
          </a:p>
          <a:p>
            <a:pPr marL="1257300" lvl="2" indent="-457200">
              <a:lnSpc>
                <a:spcPct val="170000"/>
              </a:lnSpc>
            </a:pPr>
            <a:r>
              <a:rPr lang="en-GB" altLang="en-US" sz="2900" dirty="0"/>
              <a:t>Traditionally poor level of information on costs and quality</a:t>
            </a:r>
          </a:p>
          <a:p>
            <a:pPr marL="1257300" lvl="2" indent="-457200">
              <a:lnSpc>
                <a:spcPct val="170000"/>
              </a:lnSpc>
            </a:pPr>
            <a:r>
              <a:rPr lang="en-GB" altLang="en-US" sz="2900" dirty="0"/>
              <a:t>The case of England: great opportunity to enhance information base for patients and collective purchasers but…</a:t>
            </a:r>
          </a:p>
          <a:p>
            <a:pPr marL="1257300" lvl="2" indent="-457200">
              <a:lnSpc>
                <a:spcPct val="170000"/>
              </a:lnSpc>
            </a:pPr>
            <a:r>
              <a:rPr lang="en-GB" altLang="en-US" sz="2900" dirty="0"/>
              <a:t>Concern about distortions induced by public reporting.</a:t>
            </a:r>
          </a:p>
          <a:p>
            <a:pPr marL="514350" indent="-514350">
              <a:lnSpc>
                <a:spcPct val="170000"/>
              </a:lnSpc>
              <a:buFont typeface="+mj-lt"/>
              <a:buAutoNum type="arabicPeriod"/>
            </a:pPr>
            <a:r>
              <a:rPr lang="en-GB" altLang="en-US" sz="3000" dirty="0">
                <a:solidFill>
                  <a:schemeClr val="bg1">
                    <a:lumMod val="50000"/>
                  </a:schemeClr>
                </a:solidFill>
              </a:rPr>
              <a:t>Health technology assessment</a:t>
            </a:r>
          </a:p>
        </p:txBody>
      </p:sp>
    </p:spTree>
    <p:extLst>
      <p:ext uri="{BB962C8B-B14F-4D97-AF65-F5344CB8AC3E}">
        <p14:creationId xmlns:p14="http://schemas.microsoft.com/office/powerpoint/2010/main" val="2195027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6496" y="0"/>
            <a:ext cx="8422704" cy="1143000"/>
          </a:xfrm>
        </p:spPr>
        <p:txBody>
          <a:bodyPr>
            <a:normAutofit/>
          </a:bodyPr>
          <a:lstStyle/>
          <a:p>
            <a:r>
              <a:rPr lang="en-GB" altLang="en-US" sz="2500" dirty="0">
                <a:solidFill>
                  <a:schemeClr val="tx2"/>
                </a:solidFill>
              </a:rPr>
              <a:t>The Performance ratings in England </a:t>
            </a:r>
          </a:p>
        </p:txBody>
      </p:sp>
      <p:sp>
        <p:nvSpPr>
          <p:cNvPr id="31747" name="Rectangle 3"/>
          <p:cNvSpPr>
            <a:spLocks noGrp="1" noChangeArrowheads="1"/>
          </p:cNvSpPr>
          <p:nvPr>
            <p:ph type="body" idx="1"/>
          </p:nvPr>
        </p:nvSpPr>
        <p:spPr>
          <a:xfrm>
            <a:off x="609600" y="1447800"/>
            <a:ext cx="8686800" cy="4717504"/>
          </a:xfrm>
        </p:spPr>
        <p:txBody>
          <a:bodyPr>
            <a:normAutofit fontScale="92500" lnSpcReduction="10000"/>
          </a:bodyPr>
          <a:lstStyle/>
          <a:p>
            <a:pPr marL="533400" indent="-533400">
              <a:lnSpc>
                <a:spcPct val="90000"/>
              </a:lnSpc>
              <a:buFontTx/>
              <a:buAutoNum type="arabicPeriod"/>
            </a:pPr>
            <a:r>
              <a:rPr lang="en-GB" altLang="en-US" sz="2400" dirty="0">
                <a:cs typeface="Arial" panose="020B0604020202020204" pitchFamily="34" charset="0"/>
              </a:rPr>
              <a:t>no patients waiting more than 18 months for inpatient treatment </a:t>
            </a:r>
          </a:p>
          <a:p>
            <a:pPr marL="533400" indent="-533400">
              <a:lnSpc>
                <a:spcPct val="90000"/>
              </a:lnSpc>
              <a:buFontTx/>
              <a:buAutoNum type="arabicPeriod"/>
            </a:pPr>
            <a:r>
              <a:rPr lang="en-GB" altLang="en-US" sz="2400" dirty="0">
                <a:cs typeface="Arial" panose="020B0604020202020204" pitchFamily="34" charset="0"/>
              </a:rPr>
              <a:t>fewer patients waiting more than 15 months for inpatient treatment </a:t>
            </a:r>
          </a:p>
          <a:p>
            <a:pPr marL="533400" indent="-533400">
              <a:lnSpc>
                <a:spcPct val="90000"/>
              </a:lnSpc>
              <a:buFontTx/>
              <a:buAutoNum type="arabicPeriod"/>
            </a:pPr>
            <a:r>
              <a:rPr lang="en-GB" altLang="en-US" sz="2400" dirty="0">
                <a:cs typeface="Arial" panose="020B0604020202020204" pitchFamily="34" charset="0"/>
              </a:rPr>
              <a:t>no patients waiting more than 26 weeks for outpatient treatment </a:t>
            </a:r>
          </a:p>
          <a:p>
            <a:pPr marL="533400" indent="-533400">
              <a:lnSpc>
                <a:spcPct val="90000"/>
              </a:lnSpc>
              <a:buFontTx/>
              <a:buAutoNum type="arabicPeriod"/>
            </a:pPr>
            <a:r>
              <a:rPr lang="en-GB" altLang="en-US" sz="2400" dirty="0">
                <a:cs typeface="Arial" panose="020B0604020202020204" pitchFamily="34" charset="0"/>
              </a:rPr>
              <a:t>fewer patients waiting on trolleys (gurneys) for more than 12 hours </a:t>
            </a:r>
          </a:p>
          <a:p>
            <a:pPr marL="533400" indent="-533400">
              <a:lnSpc>
                <a:spcPct val="90000"/>
              </a:lnSpc>
              <a:buFontTx/>
              <a:buAutoNum type="arabicPeriod"/>
            </a:pPr>
            <a:r>
              <a:rPr lang="en-GB" altLang="en-US" sz="2400" dirty="0">
                <a:cs typeface="Arial" panose="020B0604020202020204" pitchFamily="34" charset="0"/>
              </a:rPr>
              <a:t>less than 1% of operations cancelled on the day </a:t>
            </a:r>
          </a:p>
          <a:p>
            <a:pPr marL="533400" indent="-533400">
              <a:lnSpc>
                <a:spcPct val="90000"/>
              </a:lnSpc>
              <a:buFontTx/>
              <a:buAutoNum type="arabicPeriod"/>
            </a:pPr>
            <a:r>
              <a:rPr lang="en-GB" altLang="en-US" sz="2400" dirty="0">
                <a:cs typeface="Arial" panose="020B0604020202020204" pitchFamily="34" charset="0"/>
              </a:rPr>
              <a:t>no patients with suspected cancer waiting more than two weeks to be seen in hospital </a:t>
            </a:r>
          </a:p>
          <a:p>
            <a:pPr marL="533400" indent="-533400">
              <a:lnSpc>
                <a:spcPct val="90000"/>
              </a:lnSpc>
              <a:buFontTx/>
              <a:buAutoNum type="arabicPeriod"/>
            </a:pPr>
            <a:r>
              <a:rPr lang="en-GB" altLang="en-US" sz="2400" dirty="0">
                <a:cs typeface="Arial" panose="020B0604020202020204" pitchFamily="34" charset="0"/>
              </a:rPr>
              <a:t>improvement to the working lives of staff </a:t>
            </a:r>
          </a:p>
          <a:p>
            <a:pPr marL="533400" indent="-533400">
              <a:lnSpc>
                <a:spcPct val="90000"/>
              </a:lnSpc>
              <a:buFontTx/>
              <a:buAutoNum type="arabicPeriod"/>
            </a:pPr>
            <a:r>
              <a:rPr lang="en-GB" altLang="en-US" sz="2400" dirty="0">
                <a:cs typeface="Arial" panose="020B0604020202020204" pitchFamily="34" charset="0"/>
              </a:rPr>
              <a:t>hospital cleanliness </a:t>
            </a:r>
          </a:p>
          <a:p>
            <a:pPr marL="533400" indent="-533400">
              <a:lnSpc>
                <a:spcPct val="90000"/>
              </a:lnSpc>
              <a:buFontTx/>
              <a:buAutoNum type="arabicPeriod"/>
            </a:pPr>
            <a:r>
              <a:rPr lang="en-GB" altLang="en-US" sz="2400" dirty="0">
                <a:cs typeface="Arial" panose="020B0604020202020204" pitchFamily="34" charset="0"/>
              </a:rPr>
              <a:t>a satisfactory financial position </a:t>
            </a:r>
          </a:p>
          <a:p>
            <a:pPr marL="533400" indent="-533400">
              <a:lnSpc>
                <a:spcPct val="90000"/>
              </a:lnSpc>
              <a:buNone/>
            </a:pPr>
            <a:endParaRPr lang="en-GB" altLang="en-US" sz="2400" dirty="0">
              <a:cs typeface="Arial" panose="020B0604020202020204" pitchFamily="34" charset="0"/>
            </a:endParaRPr>
          </a:p>
          <a:p>
            <a:pPr marL="533400" indent="-533400">
              <a:lnSpc>
                <a:spcPct val="90000"/>
              </a:lnSpc>
              <a:buNone/>
            </a:pPr>
            <a:r>
              <a:rPr lang="en-GB" altLang="en-US" sz="2400" dirty="0">
                <a:solidFill>
                  <a:schemeClr val="accent1"/>
                </a:solidFill>
                <a:cs typeface="Arial" panose="020B0604020202020204" pitchFamily="34" charset="0"/>
              </a:rPr>
              <a:t>Plus…</a:t>
            </a:r>
          </a:p>
          <a:p>
            <a:pPr marL="533400" indent="-533400">
              <a:lnSpc>
                <a:spcPct val="90000"/>
              </a:lnSpc>
              <a:buNone/>
            </a:pPr>
            <a:r>
              <a:rPr lang="en-GB" altLang="en-US" sz="2400" dirty="0">
                <a:solidFill>
                  <a:schemeClr val="accent1"/>
                </a:solidFill>
                <a:cs typeface="Arial" panose="020B0604020202020204" pitchFamily="34" charset="0"/>
              </a:rPr>
              <a:t>… a satisfactory quality inspection.</a:t>
            </a:r>
          </a:p>
        </p:txBody>
      </p:sp>
    </p:spTree>
    <p:extLst>
      <p:ext uri="{BB962C8B-B14F-4D97-AF65-F5344CB8AC3E}">
        <p14:creationId xmlns:p14="http://schemas.microsoft.com/office/powerpoint/2010/main" val="700993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altLang="en-US" sz="2800" dirty="0">
                <a:solidFill>
                  <a:schemeClr val="tx2"/>
                </a:solidFill>
              </a:rPr>
              <a:t>Developing private markets and Improving efficiency</a:t>
            </a:r>
            <a:endParaRPr lang="en-US" altLang="en-US" sz="2800" dirty="0">
              <a:solidFill>
                <a:schemeClr val="tx2"/>
              </a:solidFill>
            </a:endParaRPr>
          </a:p>
        </p:txBody>
      </p:sp>
      <p:sp>
        <p:nvSpPr>
          <p:cNvPr id="20483" name="Rectangle 3"/>
          <p:cNvSpPr>
            <a:spLocks noGrp="1" noChangeArrowheads="1"/>
          </p:cNvSpPr>
          <p:nvPr>
            <p:ph type="body" idx="1"/>
          </p:nvPr>
        </p:nvSpPr>
        <p:spPr>
          <a:xfrm>
            <a:off x="416374" y="1052736"/>
            <a:ext cx="8994330" cy="5040560"/>
          </a:xfrm>
        </p:spPr>
        <p:txBody>
          <a:bodyPr>
            <a:normAutofit fontScale="47500" lnSpcReduction="20000"/>
          </a:bodyPr>
          <a:lstStyle/>
          <a:p>
            <a:pPr marL="514350" lvl="0" indent="-514350">
              <a:lnSpc>
                <a:spcPct val="170000"/>
              </a:lnSpc>
              <a:buFont typeface="+mj-lt"/>
              <a:buAutoNum type="arabicPeriod"/>
            </a:pPr>
            <a:r>
              <a:rPr lang="en-GB" altLang="en-US" sz="3600" dirty="0">
                <a:solidFill>
                  <a:schemeClr val="bg1">
                    <a:lumMod val="65000"/>
                  </a:schemeClr>
                </a:solidFill>
              </a:rPr>
              <a:t>Provider markets</a:t>
            </a:r>
          </a:p>
          <a:p>
            <a:pPr marL="514350" indent="-514350">
              <a:lnSpc>
                <a:spcPct val="170000"/>
              </a:lnSpc>
              <a:buFont typeface="+mj-lt"/>
              <a:buAutoNum type="arabicPeriod"/>
            </a:pPr>
            <a:r>
              <a:rPr lang="en-GB" altLang="en-US" sz="3600" dirty="0">
                <a:solidFill>
                  <a:schemeClr val="bg1">
                    <a:lumMod val="65000"/>
                  </a:schemeClr>
                </a:solidFill>
              </a:rPr>
              <a:t>Payment mechanisms</a:t>
            </a:r>
          </a:p>
          <a:p>
            <a:pPr marL="514350" indent="-514350">
              <a:lnSpc>
                <a:spcPct val="170000"/>
              </a:lnSpc>
              <a:buFont typeface="+mj-lt"/>
              <a:buAutoNum type="arabicPeriod"/>
            </a:pPr>
            <a:r>
              <a:rPr lang="en-GB" altLang="en-US" sz="3600" dirty="0">
                <a:solidFill>
                  <a:schemeClr val="bg1">
                    <a:lumMod val="65000"/>
                  </a:schemeClr>
                </a:solidFill>
              </a:rPr>
              <a:t>Purchaser markets</a:t>
            </a:r>
          </a:p>
          <a:p>
            <a:pPr marL="514350" indent="-514350">
              <a:lnSpc>
                <a:spcPct val="170000"/>
              </a:lnSpc>
              <a:buFont typeface="+mj-lt"/>
              <a:buAutoNum type="arabicPeriod"/>
            </a:pPr>
            <a:r>
              <a:rPr lang="en-GB" altLang="en-US" sz="3600" dirty="0">
                <a:solidFill>
                  <a:schemeClr val="bg1">
                    <a:lumMod val="65000"/>
                  </a:schemeClr>
                </a:solidFill>
              </a:rPr>
              <a:t>Information and markets</a:t>
            </a:r>
          </a:p>
          <a:p>
            <a:pPr marL="514350" indent="-514350">
              <a:lnSpc>
                <a:spcPct val="170000"/>
              </a:lnSpc>
              <a:buFont typeface="+mj-lt"/>
              <a:buAutoNum type="arabicPeriod"/>
            </a:pPr>
            <a:r>
              <a:rPr lang="en-GB" altLang="en-US" sz="4400" dirty="0">
                <a:solidFill>
                  <a:schemeClr val="accent2"/>
                </a:solidFill>
              </a:rPr>
              <a:t>Health technology assessment</a:t>
            </a:r>
          </a:p>
          <a:p>
            <a:pPr marL="1257300" lvl="2" indent="-457200">
              <a:lnSpc>
                <a:spcPct val="170000"/>
              </a:lnSpc>
            </a:pPr>
            <a:r>
              <a:rPr lang="en-GB" altLang="en-US" sz="3500" dirty="0"/>
              <a:t>Universal move towards defining an ‘essential’ package of care</a:t>
            </a:r>
          </a:p>
          <a:p>
            <a:pPr marL="1257300" lvl="2" indent="-457200">
              <a:lnSpc>
                <a:spcPct val="170000"/>
              </a:lnSpc>
            </a:pPr>
            <a:r>
              <a:rPr lang="en-GB" altLang="en-US" sz="3500" dirty="0"/>
              <a:t>Principal criterion for inclusion in package is </a:t>
            </a:r>
            <a:r>
              <a:rPr lang="en-GB" altLang="en-US" sz="4000" dirty="0">
                <a:solidFill>
                  <a:schemeClr val="accent1"/>
                </a:solidFill>
                <a:effectLst>
                  <a:outerShdw blurRad="38100" dist="38100" dir="2700000" algn="tl">
                    <a:srgbClr val="000000">
                      <a:alpha val="43137"/>
                    </a:srgbClr>
                  </a:outerShdw>
                </a:effectLst>
              </a:rPr>
              <a:t>cost-effectiveness of interventions</a:t>
            </a:r>
          </a:p>
          <a:p>
            <a:pPr marL="1257300" lvl="2" indent="-457200">
              <a:lnSpc>
                <a:spcPct val="170000"/>
              </a:lnSpc>
            </a:pPr>
            <a:r>
              <a:rPr lang="en-GB" altLang="en-US" sz="3500" dirty="0"/>
              <a:t>An enormous task, with numerous methodological and practical complexities</a:t>
            </a:r>
          </a:p>
          <a:p>
            <a:pPr marL="1257300" lvl="2" indent="-457200">
              <a:lnSpc>
                <a:spcPct val="170000"/>
              </a:lnSpc>
            </a:pPr>
            <a:r>
              <a:rPr lang="en-GB" altLang="en-US" sz="3500" dirty="0"/>
              <a:t>Many countries setting up health technology assessment institutes (e.g. NICE in England, Finland, Germany, Sweden)</a:t>
            </a:r>
            <a:endParaRPr lang="en-GB" altLang="en-US" sz="5000" dirty="0">
              <a:solidFill>
                <a:schemeClr val="accent2"/>
              </a:solidFill>
            </a:endParaRPr>
          </a:p>
        </p:txBody>
      </p:sp>
    </p:spTree>
    <p:extLst>
      <p:ext uri="{BB962C8B-B14F-4D97-AF65-F5344CB8AC3E}">
        <p14:creationId xmlns:p14="http://schemas.microsoft.com/office/powerpoint/2010/main" val="1853767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chemeClr val="tx2"/>
                </a:solidFill>
              </a:rPr>
              <a:t>Health systems in the EU</a:t>
            </a:r>
          </a:p>
        </p:txBody>
      </p:sp>
      <p:sp>
        <p:nvSpPr>
          <p:cNvPr id="5" name="Rectangle 4"/>
          <p:cNvSpPr/>
          <p:nvPr/>
        </p:nvSpPr>
        <p:spPr>
          <a:xfrm>
            <a:off x="200025" y="1484313"/>
            <a:ext cx="9505950" cy="4216400"/>
          </a:xfrm>
          <a:prstGeom prst="rect">
            <a:avLst/>
          </a:prstGeom>
        </p:spPr>
        <p:txBody>
          <a:bodyPr>
            <a:spAutoFit/>
          </a:bodyPr>
          <a:lstStyle/>
          <a:p>
            <a:pPr marL="342900" indent="-3429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In EU, there is no a single health system</a:t>
            </a:r>
          </a:p>
          <a:p>
            <a:pPr marL="342900" indent="-342900" algn="just" eaLnBrk="1" hangingPunct="1">
              <a:buClr>
                <a:schemeClr val="tx2"/>
              </a:buClr>
              <a:buSzPct val="103000"/>
              <a:buFont typeface="Wingdings" panose="05000000000000000000" pitchFamily="2" charset="2"/>
              <a:buChar char="ü"/>
              <a:defRPr/>
            </a:pPr>
            <a:endParaRPr lang="en-GB" sz="28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Instead we have different health systems </a:t>
            </a:r>
            <a:r>
              <a:rPr lang="en-GB" sz="2400" dirty="0">
                <a:solidFill>
                  <a:schemeClr val="tx1">
                    <a:lumMod val="75000"/>
                    <a:lumOff val="25000"/>
                  </a:schemeClr>
                </a:solidFill>
                <a:latin typeface="Optane" pitchFamily="2" charset="0"/>
                <a:ea typeface="Verdana" pitchFamily="34" charset="0"/>
                <a:cs typeface="Verdana" pitchFamily="34" charset="0"/>
              </a:rPr>
              <a:t>inherently linked with different cultural/social values, institutional setting and traditional welfare regimes in place</a:t>
            </a:r>
            <a:endParaRPr lang="en-GB" sz="28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endParaRPr lang="en-GB" sz="28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Very often, current health policies are the result of the stratification of unsystematic reforms </a:t>
            </a:r>
            <a:r>
              <a:rPr lang="en-GB" sz="2400" dirty="0">
                <a:solidFill>
                  <a:schemeClr val="tx1">
                    <a:lumMod val="75000"/>
                    <a:lumOff val="25000"/>
                  </a:schemeClr>
                </a:solidFill>
                <a:latin typeface="Optane" pitchFamily="2" charset="0"/>
                <a:ea typeface="Verdana" pitchFamily="34" charset="0"/>
                <a:cs typeface="Verdana" pitchFamily="34" charset="0"/>
              </a:rPr>
              <a:t>aiming at facing emerging socio-economic pressures. </a:t>
            </a:r>
          </a:p>
          <a:p>
            <a:pPr marL="342900" indent="-342900" algn="just" eaLnBrk="1" hangingPunct="1">
              <a:buClr>
                <a:schemeClr val="tx2"/>
              </a:buClr>
              <a:buSzPct val="103000"/>
              <a:buFont typeface="Wingdings" panose="05000000000000000000" pitchFamily="2" charset="2"/>
              <a:buChar char="ü"/>
              <a:defRPr/>
            </a:pPr>
            <a:endParaRPr lang="it-IT" sz="2800" dirty="0">
              <a:solidFill>
                <a:schemeClr val="tx1">
                  <a:lumMod val="75000"/>
                  <a:lumOff val="25000"/>
                </a:schemeClr>
              </a:solidFill>
              <a:latin typeface="Optane" pitchFamily="2" charset="0"/>
              <a:ea typeface="Verdana" pitchFamily="34" charset="0"/>
              <a:cs typeface="Verdana" pitchFamily="34" charset="0"/>
            </a:endParaRPr>
          </a:p>
        </p:txBody>
      </p:sp>
    </p:spTree>
    <p:extLst>
      <p:ext uri="{BB962C8B-B14F-4D97-AF65-F5344CB8AC3E}">
        <p14:creationId xmlns:p14="http://schemas.microsoft.com/office/powerpoint/2010/main" val="424340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19284" y="307815"/>
            <a:ext cx="9066340" cy="648090"/>
          </a:xfrm>
        </p:spPr>
        <p:txBody>
          <a:bodyPr>
            <a:normAutofit/>
          </a:bodyPr>
          <a:lstStyle/>
          <a:p>
            <a:r>
              <a:rPr lang="en-GB" altLang="en-US" sz="3200" dirty="0">
                <a:solidFill>
                  <a:schemeClr val="tx2"/>
                </a:solidFill>
              </a:rPr>
              <a:t>Four broad types of health system</a:t>
            </a:r>
          </a:p>
        </p:txBody>
      </p:sp>
      <p:sp>
        <p:nvSpPr>
          <p:cNvPr id="82947" name="Rectangle 3"/>
          <p:cNvSpPr>
            <a:spLocks noGrp="1" noChangeArrowheads="1"/>
          </p:cNvSpPr>
          <p:nvPr>
            <p:ph type="body" idx="1"/>
          </p:nvPr>
        </p:nvSpPr>
        <p:spPr/>
        <p:txBody>
          <a:bodyPr>
            <a:normAutofit lnSpcReduction="10000"/>
          </a:bodyPr>
          <a:lstStyle/>
          <a:p>
            <a:r>
              <a:rPr lang="en-GB" altLang="en-US" dirty="0"/>
              <a:t>Social insurance: </a:t>
            </a:r>
            <a:r>
              <a:rPr lang="en-GB" altLang="en-US" dirty="0">
                <a:solidFill>
                  <a:schemeClr val="tx2"/>
                </a:solidFill>
              </a:rPr>
              <a:t>unreformed</a:t>
            </a:r>
          </a:p>
          <a:p>
            <a:pPr lvl="1"/>
            <a:r>
              <a:rPr lang="en-GB" altLang="en-US" dirty="0">
                <a:solidFill>
                  <a:schemeClr val="accent2"/>
                </a:solidFill>
              </a:rPr>
              <a:t>France, Austria</a:t>
            </a:r>
          </a:p>
          <a:p>
            <a:r>
              <a:rPr lang="en-GB" altLang="en-US" dirty="0"/>
              <a:t>Social insurance: </a:t>
            </a:r>
            <a:r>
              <a:rPr lang="en-GB" altLang="en-US" dirty="0">
                <a:solidFill>
                  <a:schemeClr val="tx2"/>
                </a:solidFill>
              </a:rPr>
              <a:t>competitive</a:t>
            </a:r>
          </a:p>
          <a:p>
            <a:pPr lvl="1"/>
            <a:r>
              <a:rPr lang="en-GB" altLang="en-US" dirty="0">
                <a:solidFill>
                  <a:schemeClr val="accent2"/>
                </a:solidFill>
              </a:rPr>
              <a:t>Netherlands, Germany</a:t>
            </a:r>
          </a:p>
          <a:p>
            <a:r>
              <a:rPr lang="en-GB" altLang="en-US" dirty="0"/>
              <a:t>Public sector: </a:t>
            </a:r>
            <a:r>
              <a:rPr lang="en-GB" altLang="en-US" dirty="0">
                <a:solidFill>
                  <a:schemeClr val="tx2"/>
                </a:solidFill>
              </a:rPr>
              <a:t>devolved</a:t>
            </a:r>
          </a:p>
          <a:p>
            <a:pPr lvl="1"/>
            <a:r>
              <a:rPr lang="en-GB" altLang="en-US" dirty="0">
                <a:solidFill>
                  <a:schemeClr val="accent2"/>
                </a:solidFill>
              </a:rPr>
              <a:t>Sweden, Spain</a:t>
            </a:r>
          </a:p>
          <a:p>
            <a:r>
              <a:rPr lang="en-GB" altLang="en-US" dirty="0"/>
              <a:t>Public sector: </a:t>
            </a:r>
            <a:r>
              <a:rPr lang="en-GB" altLang="en-US" dirty="0">
                <a:solidFill>
                  <a:schemeClr val="tx2"/>
                </a:solidFill>
              </a:rPr>
              <a:t>centralised</a:t>
            </a:r>
          </a:p>
          <a:p>
            <a:pPr lvl="1"/>
            <a:r>
              <a:rPr lang="en-GB" altLang="en-US" dirty="0">
                <a:solidFill>
                  <a:schemeClr val="accent2"/>
                </a:solidFill>
              </a:rPr>
              <a:t>United Kingdom, Italy</a:t>
            </a:r>
          </a:p>
          <a:p>
            <a:pPr marL="457200" lvl="1" indent="0">
              <a:buNone/>
            </a:pPr>
            <a:endParaRPr lang="en-GB" altLang="en-US" dirty="0">
              <a:solidFill>
                <a:schemeClr val="accent2"/>
              </a:solidFill>
            </a:endParaRPr>
          </a:p>
          <a:p>
            <a:pPr marL="457200" lvl="1" indent="0">
              <a:buNone/>
            </a:pPr>
            <a:r>
              <a:rPr lang="en-GB" altLang="en-US" dirty="0"/>
              <a:t>… but the reality is far more complex</a:t>
            </a:r>
            <a:r>
              <a:rPr lang="en-GB" altLang="en-US" dirty="0">
                <a:solidFill>
                  <a:schemeClr val="accent2"/>
                </a:solidFill>
              </a:rPr>
              <a:t> </a:t>
            </a:r>
          </a:p>
        </p:txBody>
      </p:sp>
    </p:spTree>
    <p:extLst>
      <p:ext uri="{BB962C8B-B14F-4D97-AF65-F5344CB8AC3E}">
        <p14:creationId xmlns:p14="http://schemas.microsoft.com/office/powerpoint/2010/main" val="96539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0" y="188640"/>
            <a:ext cx="9066340" cy="648090"/>
          </a:xfrm>
        </p:spPr>
        <p:txBody>
          <a:bodyPr>
            <a:noAutofit/>
          </a:bodyPr>
          <a:lstStyle/>
          <a:p>
            <a:r>
              <a:rPr lang="en-GB" sz="2800" dirty="0">
                <a:solidFill>
                  <a:schemeClr val="tx2"/>
                </a:solidFill>
                <a:latin typeface="Optane"/>
                <a:ea typeface="+mn-ea"/>
                <a:cs typeface="+mn-cs"/>
              </a:rPr>
              <a:t>Member states with the largest populations </a:t>
            </a:r>
            <a:br>
              <a:rPr lang="en-GB" sz="2800" dirty="0">
                <a:solidFill>
                  <a:schemeClr val="tx2"/>
                </a:solidFill>
                <a:latin typeface="Optane"/>
                <a:ea typeface="+mn-ea"/>
                <a:cs typeface="+mn-cs"/>
              </a:rPr>
            </a:br>
            <a:r>
              <a:rPr lang="en-GB" sz="2800" dirty="0">
                <a:solidFill>
                  <a:schemeClr val="tx2"/>
                </a:solidFill>
                <a:latin typeface="Optane"/>
                <a:ea typeface="+mn-ea"/>
                <a:cs typeface="+mn-cs"/>
              </a:rPr>
              <a:t>in 2013 and 2060</a:t>
            </a:r>
          </a:p>
        </p:txBody>
      </p:sp>
      <p:pic>
        <p:nvPicPr>
          <p:cNvPr id="4" name="Picture 3"/>
          <p:cNvPicPr>
            <a:picLocks noChangeAspect="1"/>
          </p:cNvPicPr>
          <p:nvPr/>
        </p:nvPicPr>
        <p:blipFill>
          <a:blip r:embed="rId2"/>
          <a:stretch>
            <a:fillRect/>
          </a:stretch>
        </p:blipFill>
        <p:spPr>
          <a:xfrm>
            <a:off x="-28201" y="1196314"/>
            <a:ext cx="9962401" cy="4465372"/>
          </a:xfrm>
          <a:prstGeom prst="rect">
            <a:avLst/>
          </a:prstGeom>
        </p:spPr>
      </p:pic>
      <p:sp>
        <p:nvSpPr>
          <p:cNvPr id="3" name="Rectangle 2"/>
          <p:cNvSpPr/>
          <p:nvPr/>
        </p:nvSpPr>
        <p:spPr>
          <a:xfrm>
            <a:off x="416496" y="6093296"/>
            <a:ext cx="2821606" cy="369332"/>
          </a:xfrm>
          <a:prstGeom prst="rect">
            <a:avLst/>
          </a:prstGeom>
        </p:spPr>
        <p:txBody>
          <a:bodyPr wrap="none">
            <a:spAutoFit/>
          </a:bodyPr>
          <a:lstStyle/>
          <a:p>
            <a:r>
              <a:rPr lang="en-GB" dirty="0">
                <a:solidFill>
                  <a:schemeClr val="tx2"/>
                </a:solidFill>
                <a:latin typeface="Optane"/>
              </a:rPr>
              <a:t>Source: Table 4, the ageing of EU p. 15</a:t>
            </a:r>
            <a:endParaRPr lang="en-GB" dirty="0"/>
          </a:p>
        </p:txBody>
      </p:sp>
    </p:spTree>
    <p:extLst>
      <p:ext uri="{BB962C8B-B14F-4D97-AF65-F5344CB8AC3E}">
        <p14:creationId xmlns:p14="http://schemas.microsoft.com/office/powerpoint/2010/main" val="3193040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chemeClr val="tx2"/>
                </a:solidFill>
              </a:rPr>
              <a:t>Pooling schemes and their financing</a:t>
            </a:r>
          </a:p>
        </p:txBody>
      </p:sp>
      <p:pic>
        <p:nvPicPr>
          <p:cNvPr id="4" name="Picture 3"/>
          <p:cNvPicPr>
            <a:picLocks noChangeAspect="1"/>
          </p:cNvPicPr>
          <p:nvPr/>
        </p:nvPicPr>
        <p:blipFill>
          <a:blip r:embed="rId2"/>
          <a:stretch>
            <a:fillRect/>
          </a:stretch>
        </p:blipFill>
        <p:spPr>
          <a:xfrm>
            <a:off x="400127" y="980728"/>
            <a:ext cx="9026353" cy="5296787"/>
          </a:xfrm>
          <a:prstGeom prst="rect">
            <a:avLst/>
          </a:prstGeom>
        </p:spPr>
      </p:pic>
    </p:spTree>
    <p:extLst>
      <p:ext uri="{BB962C8B-B14F-4D97-AF65-F5344CB8AC3E}">
        <p14:creationId xmlns:p14="http://schemas.microsoft.com/office/powerpoint/2010/main" val="29108483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chemeClr val="tx2"/>
                </a:solidFill>
              </a:rPr>
              <a:t>Country clustering based on system characteristics</a:t>
            </a:r>
          </a:p>
        </p:txBody>
      </p:sp>
      <p:pic>
        <p:nvPicPr>
          <p:cNvPr id="4" name="Picture 3"/>
          <p:cNvPicPr>
            <a:picLocks noChangeAspect="1"/>
          </p:cNvPicPr>
          <p:nvPr/>
        </p:nvPicPr>
        <p:blipFill>
          <a:blip r:embed="rId2"/>
          <a:stretch>
            <a:fillRect/>
          </a:stretch>
        </p:blipFill>
        <p:spPr>
          <a:xfrm>
            <a:off x="200471" y="1139228"/>
            <a:ext cx="9577065" cy="4579544"/>
          </a:xfrm>
          <a:prstGeom prst="rect">
            <a:avLst/>
          </a:prstGeom>
        </p:spPr>
      </p:pic>
    </p:spTree>
    <p:extLst>
      <p:ext uri="{BB962C8B-B14F-4D97-AF65-F5344CB8AC3E}">
        <p14:creationId xmlns:p14="http://schemas.microsoft.com/office/powerpoint/2010/main" val="2284372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solidFill>
                  <a:schemeClr val="tx2"/>
                </a:solidFill>
              </a:rPr>
              <a:t>Country-specific per capita expenditure levels</a:t>
            </a:r>
          </a:p>
        </p:txBody>
      </p:sp>
      <p:pic>
        <p:nvPicPr>
          <p:cNvPr id="4" name="Picture 3"/>
          <p:cNvPicPr>
            <a:picLocks noChangeAspect="1"/>
          </p:cNvPicPr>
          <p:nvPr/>
        </p:nvPicPr>
        <p:blipFill>
          <a:blip r:embed="rId2"/>
          <a:stretch>
            <a:fillRect/>
          </a:stretch>
        </p:blipFill>
        <p:spPr>
          <a:xfrm>
            <a:off x="24798" y="2132856"/>
            <a:ext cx="9705472" cy="3748191"/>
          </a:xfrm>
          <a:prstGeom prst="rect">
            <a:avLst/>
          </a:prstGeom>
        </p:spPr>
      </p:pic>
    </p:spTree>
    <p:extLst>
      <p:ext uri="{BB962C8B-B14F-4D97-AF65-F5344CB8AC3E}">
        <p14:creationId xmlns:p14="http://schemas.microsoft.com/office/powerpoint/2010/main" val="2375424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solidFill>
                  <a:schemeClr val="tx2"/>
                </a:solidFill>
              </a:rPr>
              <a:t>Expenditure on health care by financing source</a:t>
            </a:r>
            <a:br>
              <a:rPr lang="en-GB" sz="2400" dirty="0">
                <a:solidFill>
                  <a:schemeClr val="tx2"/>
                </a:solidFill>
              </a:rPr>
            </a:br>
            <a:r>
              <a:rPr lang="en-GB" dirty="0">
                <a:solidFill>
                  <a:schemeClr val="tx2"/>
                </a:solidFill>
              </a:rPr>
              <a:t>excluding long-term care, 2013 (or nearest year)</a:t>
            </a:r>
            <a:endParaRPr lang="en-GB" sz="2400" dirty="0">
              <a:solidFill>
                <a:schemeClr val="tx2"/>
              </a:solidFill>
            </a:endParaRPr>
          </a:p>
        </p:txBody>
      </p:sp>
      <p:pic>
        <p:nvPicPr>
          <p:cNvPr id="5" name="Picture 4"/>
          <p:cNvPicPr>
            <a:picLocks noChangeAspect="1"/>
          </p:cNvPicPr>
          <p:nvPr/>
        </p:nvPicPr>
        <p:blipFill>
          <a:blip r:embed="rId2"/>
          <a:stretch>
            <a:fillRect/>
          </a:stretch>
        </p:blipFill>
        <p:spPr>
          <a:xfrm>
            <a:off x="0" y="908720"/>
            <a:ext cx="9993560" cy="5569029"/>
          </a:xfrm>
          <a:prstGeom prst="rect">
            <a:avLst/>
          </a:prstGeom>
        </p:spPr>
      </p:pic>
    </p:spTree>
    <p:extLst>
      <p:ext uri="{BB962C8B-B14F-4D97-AF65-F5344CB8AC3E}">
        <p14:creationId xmlns:p14="http://schemas.microsoft.com/office/powerpoint/2010/main" val="30605005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solidFill>
                  <a:schemeClr val="tx2"/>
                </a:solidFill>
              </a:rPr>
              <a:t>Share of public expenditure on health by level of government, 2013 or latest</a:t>
            </a:r>
          </a:p>
        </p:txBody>
      </p:sp>
      <p:pic>
        <p:nvPicPr>
          <p:cNvPr id="4" name="Picture 3"/>
          <p:cNvPicPr>
            <a:picLocks noChangeAspect="1"/>
          </p:cNvPicPr>
          <p:nvPr/>
        </p:nvPicPr>
        <p:blipFill>
          <a:blip r:embed="rId2"/>
          <a:stretch>
            <a:fillRect/>
          </a:stretch>
        </p:blipFill>
        <p:spPr>
          <a:xfrm>
            <a:off x="77685" y="1124744"/>
            <a:ext cx="9599697" cy="5232786"/>
          </a:xfrm>
          <a:prstGeom prst="rect">
            <a:avLst/>
          </a:prstGeom>
        </p:spPr>
      </p:pic>
    </p:spTree>
    <p:extLst>
      <p:ext uri="{BB962C8B-B14F-4D97-AF65-F5344CB8AC3E}">
        <p14:creationId xmlns:p14="http://schemas.microsoft.com/office/powerpoint/2010/main" val="2670395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260648"/>
            <a:ext cx="9066340" cy="648090"/>
          </a:xfrm>
        </p:spPr>
        <p:txBody>
          <a:bodyPr>
            <a:normAutofit fontScale="90000"/>
          </a:bodyPr>
          <a:lstStyle/>
          <a:p>
            <a:r>
              <a:rPr lang="en-GB" sz="2400" dirty="0">
                <a:solidFill>
                  <a:schemeClr val="tx2"/>
                </a:solidFill>
              </a:rPr>
              <a:t>Acute care beds per 100,000 inhabitants </a:t>
            </a:r>
            <a:br>
              <a:rPr lang="en-GB" sz="2400" dirty="0">
                <a:solidFill>
                  <a:schemeClr val="tx2"/>
                </a:solidFill>
              </a:rPr>
            </a:br>
            <a:r>
              <a:rPr lang="en-GB" sz="2200" dirty="0">
                <a:solidFill>
                  <a:schemeClr val="tx2"/>
                </a:solidFill>
              </a:rPr>
              <a:t>2013 or latest year</a:t>
            </a:r>
            <a:endParaRPr lang="en-GB" sz="2400" dirty="0">
              <a:solidFill>
                <a:schemeClr val="tx2"/>
              </a:solidFill>
            </a:endParaRPr>
          </a:p>
        </p:txBody>
      </p:sp>
      <p:pic>
        <p:nvPicPr>
          <p:cNvPr id="4" name="Picture 3"/>
          <p:cNvPicPr>
            <a:picLocks noChangeAspect="1"/>
          </p:cNvPicPr>
          <p:nvPr/>
        </p:nvPicPr>
        <p:blipFill rotWithShape="1">
          <a:blip r:embed="rId2"/>
          <a:srcRect r="30807"/>
          <a:stretch/>
        </p:blipFill>
        <p:spPr>
          <a:xfrm>
            <a:off x="0" y="980727"/>
            <a:ext cx="5817096" cy="5895687"/>
          </a:xfrm>
          <a:prstGeom prst="rect">
            <a:avLst/>
          </a:prstGeom>
        </p:spPr>
      </p:pic>
      <p:pic>
        <p:nvPicPr>
          <p:cNvPr id="5" name="Picture 4"/>
          <p:cNvPicPr>
            <a:picLocks noChangeAspect="1"/>
          </p:cNvPicPr>
          <p:nvPr/>
        </p:nvPicPr>
        <p:blipFill rotWithShape="1">
          <a:blip r:embed="rId2"/>
          <a:srcRect l="76961" t="42186" b="26102"/>
          <a:stretch/>
        </p:blipFill>
        <p:spPr>
          <a:xfrm>
            <a:off x="7104356" y="952414"/>
            <a:ext cx="2801644" cy="3704430"/>
          </a:xfrm>
          <a:prstGeom prst="rect">
            <a:avLst/>
          </a:prstGeom>
        </p:spPr>
      </p:pic>
    </p:spTree>
    <p:extLst>
      <p:ext uri="{BB962C8B-B14F-4D97-AF65-F5344CB8AC3E}">
        <p14:creationId xmlns:p14="http://schemas.microsoft.com/office/powerpoint/2010/main" val="18887833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a:solidFill>
                  <a:schemeClr val="tx2"/>
                </a:solidFill>
              </a:rPr>
              <a:t>Variation in the overall strength of primary care in Europe</a:t>
            </a:r>
          </a:p>
        </p:txBody>
      </p:sp>
      <p:pic>
        <p:nvPicPr>
          <p:cNvPr id="4" name="Picture 3"/>
          <p:cNvPicPr>
            <a:picLocks noChangeAspect="1"/>
          </p:cNvPicPr>
          <p:nvPr/>
        </p:nvPicPr>
        <p:blipFill>
          <a:blip r:embed="rId3"/>
          <a:stretch>
            <a:fillRect/>
          </a:stretch>
        </p:blipFill>
        <p:spPr>
          <a:xfrm>
            <a:off x="344364" y="1025040"/>
            <a:ext cx="5544740" cy="5353021"/>
          </a:xfrm>
          <a:prstGeom prst="rect">
            <a:avLst/>
          </a:prstGeom>
        </p:spPr>
      </p:pic>
      <p:sp>
        <p:nvSpPr>
          <p:cNvPr id="3" name="TextBox 2"/>
          <p:cNvSpPr txBox="1"/>
          <p:nvPr/>
        </p:nvSpPr>
        <p:spPr>
          <a:xfrm>
            <a:off x="6321152" y="1556792"/>
            <a:ext cx="3089552" cy="1815882"/>
          </a:xfrm>
          <a:prstGeom prst="rect">
            <a:avLst/>
          </a:prstGeom>
          <a:noFill/>
        </p:spPr>
        <p:txBody>
          <a:bodyPr wrap="square" rtlCol="0">
            <a:spAutoFit/>
          </a:bodyPr>
          <a:lstStyle/>
          <a:p>
            <a:pPr algn="ctr"/>
            <a:r>
              <a:rPr lang="en-GB" sz="2800" dirty="0">
                <a:solidFill>
                  <a:schemeClr val="accent2"/>
                </a:solidFill>
                <a:latin typeface="Optane"/>
              </a:rPr>
              <a:t>Highly associated with the number of acute care beds available </a:t>
            </a:r>
          </a:p>
        </p:txBody>
      </p:sp>
    </p:spTree>
    <p:extLst>
      <p:ext uri="{BB962C8B-B14F-4D97-AF65-F5344CB8AC3E}">
        <p14:creationId xmlns:p14="http://schemas.microsoft.com/office/powerpoint/2010/main" val="11910718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4" y="80970"/>
            <a:ext cx="9561636" cy="1043774"/>
          </a:xfrm>
        </p:spPr>
        <p:txBody>
          <a:bodyPr>
            <a:noAutofit/>
          </a:bodyPr>
          <a:lstStyle/>
          <a:p>
            <a:r>
              <a:rPr lang="en-GB" sz="2400" dirty="0">
                <a:solidFill>
                  <a:schemeClr val="tx2"/>
                </a:solidFill>
              </a:rPr>
              <a:t>Evolution of total </a:t>
            </a:r>
            <a:r>
              <a:rPr lang="en-GB" dirty="0">
                <a:solidFill>
                  <a:schemeClr val="tx2"/>
                </a:solidFill>
              </a:rPr>
              <a:t>(public and private)</a:t>
            </a:r>
            <a:r>
              <a:rPr lang="en-GB" sz="2400" dirty="0">
                <a:solidFill>
                  <a:schemeClr val="tx2"/>
                </a:solidFill>
              </a:rPr>
              <a:t> public expenditure </a:t>
            </a:r>
            <a:br>
              <a:rPr lang="en-GB" sz="2400" dirty="0">
                <a:solidFill>
                  <a:schemeClr val="tx2"/>
                </a:solidFill>
              </a:rPr>
            </a:br>
            <a:r>
              <a:rPr lang="en-GB" sz="2400" dirty="0">
                <a:solidFill>
                  <a:schemeClr val="tx2"/>
                </a:solidFill>
              </a:rPr>
              <a:t>on health as a share of GDP, 1960 – 2013</a:t>
            </a:r>
          </a:p>
        </p:txBody>
      </p:sp>
      <p:pic>
        <p:nvPicPr>
          <p:cNvPr id="4" name="Picture 3"/>
          <p:cNvPicPr>
            <a:picLocks noChangeAspect="1"/>
          </p:cNvPicPr>
          <p:nvPr/>
        </p:nvPicPr>
        <p:blipFill>
          <a:blip r:embed="rId3"/>
          <a:stretch>
            <a:fillRect/>
          </a:stretch>
        </p:blipFill>
        <p:spPr>
          <a:xfrm>
            <a:off x="344364" y="1124744"/>
            <a:ext cx="4879543" cy="4934744"/>
          </a:xfrm>
          <a:prstGeom prst="rect">
            <a:avLst/>
          </a:prstGeom>
        </p:spPr>
      </p:pic>
      <p:sp>
        <p:nvSpPr>
          <p:cNvPr id="3" name="TextBox 2"/>
          <p:cNvSpPr txBox="1"/>
          <p:nvPr/>
        </p:nvSpPr>
        <p:spPr>
          <a:xfrm>
            <a:off x="5673081" y="1484784"/>
            <a:ext cx="4032448" cy="1815882"/>
          </a:xfrm>
          <a:prstGeom prst="rect">
            <a:avLst/>
          </a:prstGeom>
          <a:noFill/>
        </p:spPr>
        <p:txBody>
          <a:bodyPr wrap="square" rtlCol="0">
            <a:spAutoFit/>
          </a:bodyPr>
          <a:lstStyle/>
          <a:p>
            <a:pPr algn="ctr"/>
            <a:r>
              <a:rPr lang="en-GB" sz="2800" dirty="0">
                <a:solidFill>
                  <a:schemeClr val="accent2"/>
                </a:solidFill>
                <a:latin typeface="Optane"/>
              </a:rPr>
              <a:t>We already have observed a substantial increase of health spending over time</a:t>
            </a:r>
          </a:p>
        </p:txBody>
      </p:sp>
      <p:sp>
        <p:nvSpPr>
          <p:cNvPr id="5" name="TextBox 4"/>
          <p:cNvSpPr txBox="1"/>
          <p:nvPr/>
        </p:nvSpPr>
        <p:spPr>
          <a:xfrm>
            <a:off x="5873552" y="3952875"/>
            <a:ext cx="4032448" cy="2246769"/>
          </a:xfrm>
          <a:prstGeom prst="rect">
            <a:avLst/>
          </a:prstGeom>
          <a:noFill/>
        </p:spPr>
        <p:txBody>
          <a:bodyPr wrap="square" rtlCol="0">
            <a:spAutoFit/>
          </a:bodyPr>
          <a:lstStyle/>
          <a:p>
            <a:pPr algn="ctr"/>
            <a:r>
              <a:rPr lang="en-GB" sz="2800" dirty="0">
                <a:solidFill>
                  <a:schemeClr val="tx2"/>
                </a:solidFill>
                <a:latin typeface="Optane"/>
              </a:rPr>
              <a:t>Ageing population, however, is leading policymakers to rethink their         m </a:t>
            </a:r>
            <a:br>
              <a:rPr lang="en-GB" sz="2800" dirty="0">
                <a:solidFill>
                  <a:schemeClr val="tx2"/>
                </a:solidFill>
                <a:latin typeface="Optane"/>
              </a:rPr>
            </a:br>
            <a:r>
              <a:rPr lang="en-GB" sz="2800" dirty="0">
                <a:solidFill>
                  <a:schemeClr val="tx2"/>
                </a:solidFill>
                <a:latin typeface="Optane"/>
              </a:rPr>
              <a:t>health services           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399" y="5373215"/>
            <a:ext cx="1152129" cy="11734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45414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188640"/>
            <a:ext cx="9066340" cy="648090"/>
          </a:xfrm>
        </p:spPr>
        <p:txBody>
          <a:bodyPr>
            <a:noAutofit/>
          </a:bodyPr>
          <a:lstStyle/>
          <a:p>
            <a:r>
              <a:rPr lang="en-GB" sz="2400" dirty="0">
                <a:solidFill>
                  <a:schemeClr val="tx2"/>
                </a:solidFill>
              </a:rPr>
              <a:t>Annual average growth rates in real current public health expenditure per capita, 2003-2008 and 2008-2013</a:t>
            </a:r>
          </a:p>
        </p:txBody>
      </p:sp>
      <p:pic>
        <p:nvPicPr>
          <p:cNvPr id="5" name="Picture 4"/>
          <p:cNvPicPr>
            <a:picLocks noChangeAspect="1"/>
          </p:cNvPicPr>
          <p:nvPr/>
        </p:nvPicPr>
        <p:blipFill>
          <a:blip r:embed="rId2"/>
          <a:stretch>
            <a:fillRect/>
          </a:stretch>
        </p:blipFill>
        <p:spPr>
          <a:xfrm>
            <a:off x="344364" y="1772816"/>
            <a:ext cx="9403338" cy="3298286"/>
          </a:xfrm>
          <a:prstGeom prst="rect">
            <a:avLst/>
          </a:prstGeom>
        </p:spPr>
      </p:pic>
      <p:sp>
        <p:nvSpPr>
          <p:cNvPr id="4" name="TextBox 3"/>
          <p:cNvSpPr txBox="1"/>
          <p:nvPr/>
        </p:nvSpPr>
        <p:spPr>
          <a:xfrm>
            <a:off x="596454" y="5301208"/>
            <a:ext cx="8899158" cy="523220"/>
          </a:xfrm>
          <a:prstGeom prst="rect">
            <a:avLst/>
          </a:prstGeom>
          <a:noFill/>
        </p:spPr>
        <p:txBody>
          <a:bodyPr wrap="square" rtlCol="0">
            <a:spAutoFit/>
          </a:bodyPr>
          <a:lstStyle/>
          <a:p>
            <a:pPr algn="ctr"/>
            <a:r>
              <a:rPr lang="en-GB" sz="2800" dirty="0">
                <a:solidFill>
                  <a:schemeClr val="accent2"/>
                </a:solidFill>
                <a:latin typeface="Optane"/>
              </a:rPr>
              <a:t>The effect of the financial crisis and “austerity”</a:t>
            </a:r>
          </a:p>
        </p:txBody>
      </p:sp>
    </p:spTree>
    <p:extLst>
      <p:ext uri="{BB962C8B-B14F-4D97-AF65-F5344CB8AC3E}">
        <p14:creationId xmlns:p14="http://schemas.microsoft.com/office/powerpoint/2010/main" val="3283298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4" y="116632"/>
            <a:ext cx="9066340" cy="648090"/>
          </a:xfrm>
        </p:spPr>
        <p:txBody>
          <a:bodyPr>
            <a:noAutofit/>
          </a:bodyPr>
          <a:lstStyle/>
          <a:p>
            <a:r>
              <a:rPr lang="en-GB" sz="2400" dirty="0">
                <a:solidFill>
                  <a:schemeClr val="tx2"/>
                </a:solidFill>
              </a:rPr>
              <a:t>Demography will present a formidable challenge </a:t>
            </a:r>
            <a:br>
              <a:rPr lang="en-GB" sz="2400" dirty="0">
                <a:solidFill>
                  <a:schemeClr val="tx2"/>
                </a:solidFill>
              </a:rPr>
            </a:br>
            <a:r>
              <a:rPr lang="en-GB" sz="2400" dirty="0">
                <a:solidFill>
                  <a:schemeClr val="tx2"/>
                </a:solidFill>
              </a:rPr>
              <a:t>for Health care systems </a:t>
            </a:r>
          </a:p>
        </p:txBody>
      </p:sp>
      <p:sp>
        <p:nvSpPr>
          <p:cNvPr id="5" name="Rectangle 4"/>
          <p:cNvSpPr/>
          <p:nvPr/>
        </p:nvSpPr>
        <p:spPr>
          <a:xfrm>
            <a:off x="344364" y="1052736"/>
            <a:ext cx="9505950" cy="4401205"/>
          </a:xfrm>
          <a:prstGeom prst="rect">
            <a:avLst/>
          </a:prstGeom>
        </p:spPr>
        <p:txBody>
          <a:bodyPr>
            <a:spAutoFit/>
          </a:bodyPr>
          <a:lstStyle/>
          <a:p>
            <a:pPr algn="just" eaLnBrk="1" hangingPunct="1">
              <a:buClr>
                <a:schemeClr val="tx2"/>
              </a:buClr>
              <a:buSzPct val="103000"/>
              <a:defRPr/>
            </a:pPr>
            <a:r>
              <a:rPr lang="en-GB" sz="2800" dirty="0">
                <a:latin typeface="Optane" pitchFamily="2" charset="0"/>
                <a:ea typeface="Verdana" pitchFamily="34" charset="0"/>
                <a:cs typeface="Verdana" pitchFamily="34" charset="0"/>
              </a:rPr>
              <a:t>Expenditure projections (under different scenarios) suggest that:</a:t>
            </a:r>
          </a:p>
          <a:p>
            <a:pPr marL="342900" indent="-342900" algn="just" eaLnBrk="1" hangingPunct="1">
              <a:buClr>
                <a:schemeClr val="tx2"/>
              </a:buClr>
              <a:buSzPct val="103000"/>
              <a:buFont typeface="Wingdings" panose="05000000000000000000" pitchFamily="2" charset="2"/>
              <a:buChar char="ü"/>
              <a:defRPr/>
            </a:pPr>
            <a:endParaRPr lang="en-GB" sz="2800" dirty="0">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en-GB" sz="2800" dirty="0">
                <a:solidFill>
                  <a:schemeClr val="tx2"/>
                </a:solidFill>
                <a:latin typeface="Optane" pitchFamily="2" charset="0"/>
                <a:ea typeface="Verdana" pitchFamily="34" charset="0"/>
                <a:cs typeface="Verdana" pitchFamily="34" charset="0"/>
              </a:rPr>
              <a:t>Keeping health program eligibility, cost and generosity unchanged, over 2016-20150 ageing alone will require governments to spend additional 1%-2% of GDP every year on health care</a:t>
            </a:r>
          </a:p>
          <a:p>
            <a:pPr marL="342900" indent="-342900" algn="just" eaLnBrk="1" hangingPunct="1">
              <a:buClr>
                <a:schemeClr val="tx2"/>
              </a:buClr>
              <a:buSzPct val="103000"/>
              <a:buFont typeface="Wingdings" panose="05000000000000000000" pitchFamily="2" charset="2"/>
              <a:buChar char="ü"/>
              <a:defRPr/>
            </a:pPr>
            <a:r>
              <a:rPr lang="en-GB" sz="2800" dirty="0">
                <a:solidFill>
                  <a:schemeClr val="tx2"/>
                </a:solidFill>
                <a:latin typeface="Optane" pitchFamily="2" charset="0"/>
                <a:ea typeface="Verdana" pitchFamily="34" charset="0"/>
                <a:cs typeface="Verdana" pitchFamily="34" charset="0"/>
              </a:rPr>
              <a:t>Much depend on the relationship between ageing and health. A high scenario, would see additional spending growing even faster (2-4%) of GDP annually  </a:t>
            </a:r>
          </a:p>
        </p:txBody>
      </p:sp>
    </p:spTree>
    <p:extLst>
      <p:ext uri="{BB962C8B-B14F-4D97-AF65-F5344CB8AC3E}">
        <p14:creationId xmlns:p14="http://schemas.microsoft.com/office/powerpoint/2010/main" val="202603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3" y="188640"/>
            <a:ext cx="9066340" cy="648090"/>
          </a:xfrm>
        </p:spPr>
        <p:txBody>
          <a:bodyPr>
            <a:noAutofit/>
          </a:bodyPr>
          <a:lstStyle/>
          <a:p>
            <a:r>
              <a:rPr lang="en-GB" sz="2400" dirty="0">
                <a:solidFill>
                  <a:schemeClr val="tx2"/>
                </a:solidFill>
                <a:latin typeface="Optane"/>
              </a:rPr>
              <a:t>Total Fertility Rates, 1950 to 2050 in selected </a:t>
            </a:r>
            <a:br>
              <a:rPr lang="en-GB" sz="2400" dirty="0">
                <a:solidFill>
                  <a:schemeClr val="tx2"/>
                </a:solidFill>
                <a:latin typeface="Optane"/>
              </a:rPr>
            </a:br>
            <a:r>
              <a:rPr lang="en-GB" sz="2400" dirty="0">
                <a:solidFill>
                  <a:schemeClr val="tx2"/>
                </a:solidFill>
                <a:latin typeface="Optane"/>
              </a:rPr>
              <a:t>EU countries</a:t>
            </a:r>
          </a:p>
        </p:txBody>
      </p:sp>
      <p:pic>
        <p:nvPicPr>
          <p:cNvPr id="3" name="Picture 2"/>
          <p:cNvPicPr>
            <a:picLocks noChangeAspect="1"/>
          </p:cNvPicPr>
          <p:nvPr/>
        </p:nvPicPr>
        <p:blipFill>
          <a:blip r:embed="rId3"/>
          <a:stretch>
            <a:fillRect/>
          </a:stretch>
        </p:blipFill>
        <p:spPr>
          <a:xfrm>
            <a:off x="488504" y="1052736"/>
            <a:ext cx="8503553" cy="5017849"/>
          </a:xfrm>
          <a:prstGeom prst="rect">
            <a:avLst/>
          </a:prstGeom>
        </p:spPr>
      </p:pic>
      <p:sp>
        <p:nvSpPr>
          <p:cNvPr id="4" name="Rectangle 3"/>
          <p:cNvSpPr/>
          <p:nvPr/>
        </p:nvSpPr>
        <p:spPr>
          <a:xfrm>
            <a:off x="632520" y="6381328"/>
            <a:ext cx="2427268" cy="369332"/>
          </a:xfrm>
          <a:prstGeom prst="rect">
            <a:avLst/>
          </a:prstGeom>
        </p:spPr>
        <p:txBody>
          <a:bodyPr wrap="none">
            <a:spAutoFit/>
          </a:bodyPr>
          <a:lstStyle/>
          <a:p>
            <a:r>
              <a:rPr lang="en-GB" dirty="0">
                <a:solidFill>
                  <a:schemeClr val="tx2"/>
                </a:solidFill>
                <a:latin typeface="Optane"/>
              </a:rPr>
              <a:t>Source: UN population projection</a:t>
            </a:r>
            <a:endParaRPr lang="en-GB" dirty="0"/>
          </a:p>
        </p:txBody>
      </p:sp>
    </p:spTree>
    <p:extLst>
      <p:ext uri="{BB962C8B-B14F-4D97-AF65-F5344CB8AC3E}">
        <p14:creationId xmlns:p14="http://schemas.microsoft.com/office/powerpoint/2010/main" val="4196474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chemeClr val="tx2"/>
                </a:solidFill>
              </a:rPr>
              <a:t>The reforming process</a:t>
            </a:r>
            <a:endParaRPr lang="en-GB"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GB" dirty="0"/>
              <a:t>Many governments in the EU are reviewing </a:t>
            </a:r>
            <a:r>
              <a:rPr lang="en-GB" sz="3000" dirty="0">
                <a:solidFill>
                  <a:schemeClr val="accent1"/>
                </a:solidFill>
              </a:rPr>
              <a:t>their health care systems and the suitability of their existing approaches to financing, organizing and delivering health care services. </a:t>
            </a:r>
          </a:p>
          <a:p>
            <a:r>
              <a:rPr lang="en-GB" dirty="0"/>
              <a:t>Yet health care reform is inherently a normative as well as an economic and organizational activity.</a:t>
            </a:r>
          </a:p>
          <a:p>
            <a:r>
              <a:rPr lang="en-GB" dirty="0"/>
              <a:t> Pressures to achieve better expenditure control and/or greater productivity and efficiency need to be balanced against the moral imperatives to maintain universal access to necessary care</a:t>
            </a:r>
            <a:r>
              <a:rPr lang="en-GB" sz="3000" dirty="0">
                <a:solidFill>
                  <a:schemeClr val="accent1"/>
                </a:solidFill>
              </a:rPr>
              <a:t>, and to improve the equity with which services are distributed across different social classes.</a:t>
            </a:r>
          </a:p>
        </p:txBody>
      </p:sp>
    </p:spTree>
    <p:extLst>
      <p:ext uri="{BB962C8B-B14F-4D97-AF65-F5344CB8AC3E}">
        <p14:creationId xmlns:p14="http://schemas.microsoft.com/office/powerpoint/2010/main" val="21468917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200" dirty="0">
                <a:solidFill>
                  <a:schemeClr val="tx2"/>
                </a:solidFill>
              </a:rPr>
              <a:t>Spending split between health care and</a:t>
            </a:r>
            <a:br>
              <a:rPr lang="en-GB" sz="2200" dirty="0">
                <a:solidFill>
                  <a:schemeClr val="tx2"/>
                </a:solidFill>
              </a:rPr>
            </a:br>
            <a:r>
              <a:rPr lang="en-GB" sz="2200" dirty="0">
                <a:solidFill>
                  <a:schemeClr val="tx2"/>
                </a:solidFill>
              </a:rPr>
              <a:t>long-term care in the EU, 2007-2013</a:t>
            </a:r>
          </a:p>
        </p:txBody>
      </p:sp>
      <p:pic>
        <p:nvPicPr>
          <p:cNvPr id="4" name="Picture 3"/>
          <p:cNvPicPr>
            <a:picLocks noChangeAspect="1"/>
          </p:cNvPicPr>
          <p:nvPr/>
        </p:nvPicPr>
        <p:blipFill>
          <a:blip r:embed="rId2"/>
          <a:stretch>
            <a:fillRect/>
          </a:stretch>
        </p:blipFill>
        <p:spPr>
          <a:xfrm>
            <a:off x="560512" y="1268760"/>
            <a:ext cx="4678351" cy="4986918"/>
          </a:xfrm>
          <a:prstGeom prst="rect">
            <a:avLst/>
          </a:prstGeom>
        </p:spPr>
      </p:pic>
      <p:sp>
        <p:nvSpPr>
          <p:cNvPr id="3" name="Rectangle 2"/>
          <p:cNvSpPr/>
          <p:nvPr/>
        </p:nvSpPr>
        <p:spPr>
          <a:xfrm>
            <a:off x="5385048" y="1988840"/>
            <a:ext cx="4025656" cy="1815882"/>
          </a:xfrm>
          <a:prstGeom prst="rect">
            <a:avLst/>
          </a:prstGeom>
        </p:spPr>
        <p:txBody>
          <a:bodyPr wrap="square">
            <a:spAutoFit/>
          </a:bodyPr>
          <a:lstStyle/>
          <a:p>
            <a:r>
              <a:rPr lang="en-GB" sz="2800" dirty="0">
                <a:solidFill>
                  <a:schemeClr val="accent2"/>
                </a:solidFill>
                <a:latin typeface="Optane"/>
              </a:rPr>
              <a:t>Note that the expenditure on Long-Term Care is growing faster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344" y="3429000"/>
            <a:ext cx="1028700" cy="1047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093944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
        <p:nvSpPr>
          <p:cNvPr id="2" name="TextBox 1"/>
          <p:cNvSpPr txBox="1"/>
          <p:nvPr/>
        </p:nvSpPr>
        <p:spPr>
          <a:xfrm>
            <a:off x="488504" y="2214514"/>
            <a:ext cx="8569399"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400" dirty="0">
                <a:ln w="0"/>
                <a:solidFill>
                  <a:schemeClr val="accent1"/>
                </a:solidFill>
                <a:effectLst>
                  <a:outerShdw blurRad="38100" dist="25400" dir="5400000" algn="ctr" rotWithShape="0">
                    <a:srgbClr val="6E747A">
                      <a:alpha val="43000"/>
                    </a:srgbClr>
                  </a:outerShdw>
                </a:effectLst>
                <a:latin typeface="Optane"/>
              </a:rPr>
              <a:t>Impact of Population Aging on the Long-Term Care (LTC) systems</a:t>
            </a:r>
            <a:r>
              <a:rPr lang="en-GB" dirty="0"/>
              <a:t> </a:t>
            </a:r>
          </a:p>
        </p:txBody>
      </p:sp>
    </p:spTree>
    <p:extLst>
      <p:ext uri="{BB962C8B-B14F-4D97-AF65-F5344CB8AC3E}">
        <p14:creationId xmlns:p14="http://schemas.microsoft.com/office/powerpoint/2010/main" val="13350728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b="1">
                <a:solidFill>
                  <a:srgbClr val="FF0000"/>
                </a:solidFill>
                <a:latin typeface="Optane"/>
              </a:rPr>
              <a:t>Key concepts: </a:t>
            </a:r>
            <a:r>
              <a:rPr lang="en-GB" altLang="it-IT" sz="2400" b="1">
                <a:solidFill>
                  <a:srgbClr val="FF0000"/>
                </a:solidFill>
                <a:latin typeface="Optane"/>
              </a:rPr>
              <a:t>What is long-term care (LTC)?</a:t>
            </a:r>
          </a:p>
        </p:txBody>
      </p:sp>
      <p:sp>
        <p:nvSpPr>
          <p:cNvPr id="18435" name="TextBox 1"/>
          <p:cNvSpPr txBox="1">
            <a:spLocks noChangeArrowheads="1"/>
          </p:cNvSpPr>
          <p:nvPr/>
        </p:nvSpPr>
        <p:spPr bwMode="auto">
          <a:xfrm>
            <a:off x="273050" y="1028700"/>
            <a:ext cx="9359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a:solidFill>
                  <a:schemeClr val="tx2"/>
                </a:solidFill>
                <a:latin typeface="Optane"/>
              </a:rPr>
              <a:t>Long-term care (LTC) is a range of services required by persons with reduced degree of functional (physical or cognitive) capacity, and who need help to meet their basic personal needs</a:t>
            </a:r>
            <a:r>
              <a:rPr lang="en-GB" altLang="en-US" sz="2800">
                <a:solidFill>
                  <a:schemeClr val="tx2"/>
                </a:solidFill>
                <a:latin typeface="Optane"/>
              </a:rPr>
              <a:t>   </a:t>
            </a:r>
          </a:p>
        </p:txBody>
      </p:sp>
      <p:sp>
        <p:nvSpPr>
          <p:cNvPr id="6" name="Rectangle 5"/>
          <p:cNvSpPr/>
          <p:nvPr/>
        </p:nvSpPr>
        <p:spPr>
          <a:xfrm>
            <a:off x="165100" y="2565400"/>
            <a:ext cx="9575800" cy="4892675"/>
          </a:xfrm>
          <a:prstGeom prst="rect">
            <a:avLst/>
          </a:prstGeom>
        </p:spPr>
        <p:txBody>
          <a:bodyPr>
            <a:spAutoFit/>
          </a:bodyPr>
          <a:lstStyle/>
          <a:p>
            <a:pPr marL="342900" indent="-342900" algn="just" eaLnBrk="1" hangingPunct="1">
              <a:buClr>
                <a:schemeClr val="tx2"/>
              </a:buClr>
              <a:buSzPct val="103000"/>
              <a:buFont typeface="Wingdings" panose="05000000000000000000" pitchFamily="2" charset="2"/>
              <a:buChar char="ü"/>
              <a:defRPr/>
            </a:pPr>
            <a:r>
              <a:rPr lang="it-IT" sz="2000" dirty="0">
                <a:solidFill>
                  <a:schemeClr val="tx1">
                    <a:lumMod val="75000"/>
                    <a:lumOff val="25000"/>
                  </a:schemeClr>
                </a:solidFill>
                <a:latin typeface="Optane" pitchFamily="2" charset="0"/>
                <a:ea typeface="Verdana" pitchFamily="34" charset="0"/>
                <a:cs typeface="Verdana" pitchFamily="34" charset="0"/>
              </a:rPr>
              <a:t>Most LTC is </a:t>
            </a:r>
            <a:r>
              <a:rPr lang="it-IT" sz="2000" b="1" dirty="0">
                <a:solidFill>
                  <a:schemeClr val="tx1">
                    <a:lumMod val="75000"/>
                    <a:lumOff val="25000"/>
                  </a:schemeClr>
                </a:solidFill>
                <a:latin typeface="Optane" pitchFamily="2" charset="0"/>
                <a:ea typeface="Verdana" pitchFamily="34" charset="0"/>
                <a:cs typeface="Verdana" pitchFamily="34" charset="0"/>
              </a:rPr>
              <a:t>not</a:t>
            </a:r>
            <a:r>
              <a:rPr lang="it-IT" sz="2000" dirty="0">
                <a:solidFill>
                  <a:schemeClr val="tx1">
                    <a:lumMod val="75000"/>
                    <a:lumOff val="25000"/>
                  </a:schemeClr>
                </a:solidFill>
                <a:latin typeface="Optane" pitchFamily="2" charset="0"/>
                <a:ea typeface="Verdana" pitchFamily="34" charset="0"/>
                <a:cs typeface="Verdana" pitchFamily="34" charset="0"/>
              </a:rPr>
              <a:t> medical care: </a:t>
            </a:r>
            <a:r>
              <a:rPr lang="it-IT" sz="1400" dirty="0">
                <a:solidFill>
                  <a:schemeClr val="tx1">
                    <a:lumMod val="75000"/>
                    <a:lumOff val="25000"/>
                  </a:schemeClr>
                </a:solidFill>
                <a:latin typeface="Optane" pitchFamily="2" charset="0"/>
                <a:ea typeface="Verdana" pitchFamily="34" charset="0"/>
                <a:cs typeface="Verdana" pitchFamily="34" charset="0"/>
              </a:rPr>
              <a:t>it is </a:t>
            </a:r>
            <a:r>
              <a:rPr lang="en-GB" sz="1400" dirty="0">
                <a:solidFill>
                  <a:schemeClr val="tx1">
                    <a:lumMod val="75000"/>
                    <a:lumOff val="25000"/>
                  </a:schemeClr>
                </a:solidFill>
                <a:latin typeface="Optane" pitchFamily="2" charset="0"/>
                <a:ea typeface="Verdana" pitchFamily="34" charset="0"/>
                <a:cs typeface="Verdana" pitchFamily="34" charset="0"/>
              </a:rPr>
              <a:t>care for chronic illness/disability instead of treatment of acute illness. Caring for chronic illness lasts as long as the recipient is alive</a:t>
            </a:r>
          </a:p>
          <a:p>
            <a:pPr marL="342900" indent="-342900" algn="just" eaLnBrk="1" hangingPunct="1">
              <a:buClr>
                <a:schemeClr val="tx2"/>
              </a:buClr>
              <a:buSzPct val="103000"/>
              <a:buFont typeface="Wingdings" panose="05000000000000000000" pitchFamily="2" charset="2"/>
              <a:buChar char="ü"/>
              <a:defRPr/>
            </a:pPr>
            <a:endParaRPr lang="en-GB" sz="10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it-IT" sz="2000" dirty="0">
                <a:solidFill>
                  <a:schemeClr val="tx1">
                    <a:lumMod val="75000"/>
                    <a:lumOff val="25000"/>
                  </a:schemeClr>
                </a:solidFill>
                <a:latin typeface="Optane" pitchFamily="2" charset="0"/>
                <a:ea typeface="Verdana" pitchFamily="34" charset="0"/>
                <a:cs typeface="Verdana" pitchFamily="34" charset="0"/>
              </a:rPr>
              <a:t>Most LTC is assistance with </a:t>
            </a:r>
            <a:r>
              <a:rPr lang="en-GB" sz="2000" dirty="0">
                <a:solidFill>
                  <a:schemeClr val="tx1">
                    <a:lumMod val="75000"/>
                    <a:lumOff val="25000"/>
                  </a:schemeClr>
                </a:solidFill>
                <a:latin typeface="Optane" pitchFamily="2" charset="0"/>
                <a:ea typeface="Verdana" pitchFamily="34" charset="0"/>
                <a:cs typeface="Verdana" pitchFamily="34" charset="0"/>
              </a:rPr>
              <a:t>the </a:t>
            </a:r>
            <a:r>
              <a:rPr lang="en-GB" sz="2000" b="1" dirty="0">
                <a:solidFill>
                  <a:schemeClr val="tx1">
                    <a:lumMod val="75000"/>
                    <a:lumOff val="25000"/>
                  </a:schemeClr>
                </a:solidFill>
                <a:latin typeface="Optane" pitchFamily="2" charset="0"/>
                <a:ea typeface="Verdana" pitchFamily="34" charset="0"/>
                <a:cs typeface="Verdana" pitchFamily="34" charset="0"/>
              </a:rPr>
              <a:t>basic personal tasks</a:t>
            </a:r>
            <a:r>
              <a:rPr lang="en-GB" sz="2000" dirty="0">
                <a:solidFill>
                  <a:schemeClr val="tx1">
                    <a:lumMod val="75000"/>
                    <a:lumOff val="25000"/>
                  </a:schemeClr>
                </a:solidFill>
                <a:latin typeface="Optane" pitchFamily="2" charset="0"/>
                <a:ea typeface="Verdana" pitchFamily="34" charset="0"/>
                <a:cs typeface="Verdana" pitchFamily="34" charset="0"/>
              </a:rPr>
              <a:t> of everyday life</a:t>
            </a:r>
            <a:r>
              <a:rPr lang="it-IT" sz="2000" dirty="0">
                <a:solidFill>
                  <a:schemeClr val="tx1">
                    <a:lumMod val="75000"/>
                    <a:lumOff val="25000"/>
                  </a:schemeClr>
                </a:solidFill>
                <a:latin typeface="Optane" pitchFamily="2" charset="0"/>
                <a:ea typeface="Verdana" pitchFamily="34" charset="0"/>
                <a:cs typeface="Verdana" pitchFamily="34" charset="0"/>
              </a:rPr>
              <a:t>: </a:t>
            </a:r>
            <a:r>
              <a:rPr lang="en-GB" sz="1400" dirty="0">
                <a:solidFill>
                  <a:schemeClr val="tx1">
                    <a:lumMod val="75000"/>
                    <a:lumOff val="25000"/>
                  </a:schemeClr>
                </a:solidFill>
                <a:latin typeface="Optane" pitchFamily="2" charset="0"/>
                <a:ea typeface="Verdana" pitchFamily="34" charset="0"/>
                <a:cs typeface="Verdana" pitchFamily="34" charset="0"/>
              </a:rPr>
              <a:t>bathing, eating, taking medication, </a:t>
            </a:r>
            <a:r>
              <a:rPr lang="en-GB" sz="1400" dirty="0" err="1">
                <a:solidFill>
                  <a:schemeClr val="tx1">
                    <a:lumMod val="75000"/>
                    <a:lumOff val="25000"/>
                  </a:schemeClr>
                </a:solidFill>
                <a:latin typeface="Optane" pitchFamily="2" charset="0"/>
                <a:ea typeface="Verdana" pitchFamily="34" charset="0"/>
                <a:cs typeface="Verdana" pitchFamily="34" charset="0"/>
              </a:rPr>
              <a:t>etc</a:t>
            </a:r>
            <a:endParaRPr lang="en-GB" sz="14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endParaRPr lang="it-IT" sz="10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en-GB" sz="2000" dirty="0">
                <a:solidFill>
                  <a:schemeClr val="tx1">
                    <a:lumMod val="75000"/>
                    <a:lumOff val="25000"/>
                  </a:schemeClr>
                </a:solidFill>
                <a:latin typeface="Optane" pitchFamily="2" charset="0"/>
                <a:ea typeface="Verdana" pitchFamily="34" charset="0"/>
                <a:cs typeface="Verdana" pitchFamily="34" charset="0"/>
              </a:rPr>
              <a:t>Most LTC is provided </a:t>
            </a:r>
            <a:r>
              <a:rPr lang="en-GB" sz="2000" b="1" dirty="0">
                <a:solidFill>
                  <a:schemeClr val="tx1">
                    <a:lumMod val="75000"/>
                    <a:lumOff val="25000"/>
                  </a:schemeClr>
                </a:solidFill>
                <a:latin typeface="Optane" pitchFamily="2" charset="0"/>
                <a:ea typeface="Verdana" pitchFamily="34" charset="0"/>
                <a:cs typeface="Verdana" pitchFamily="34" charset="0"/>
              </a:rPr>
              <a:t>informally</a:t>
            </a:r>
            <a:r>
              <a:rPr lang="en-GB" sz="2000" dirty="0">
                <a:solidFill>
                  <a:schemeClr val="tx1">
                    <a:lumMod val="75000"/>
                    <a:lumOff val="25000"/>
                  </a:schemeClr>
                </a:solidFill>
                <a:latin typeface="Optane" pitchFamily="2" charset="0"/>
                <a:ea typeface="Verdana" pitchFamily="34" charset="0"/>
                <a:cs typeface="Verdana" pitchFamily="34" charset="0"/>
              </a:rPr>
              <a:t> </a:t>
            </a:r>
            <a:r>
              <a:rPr lang="en-GB" sz="1400" dirty="0">
                <a:solidFill>
                  <a:schemeClr val="tx1">
                    <a:lumMod val="75000"/>
                    <a:lumOff val="25000"/>
                  </a:schemeClr>
                </a:solidFill>
                <a:latin typeface="Optane" pitchFamily="2" charset="0"/>
                <a:ea typeface="Verdana" pitchFamily="34" charset="0"/>
                <a:cs typeface="Verdana" pitchFamily="34" charset="0"/>
              </a:rPr>
              <a:t>(whereas acute care provided by professionals): Informal care may affect caregiver’s labour supply</a:t>
            </a:r>
          </a:p>
          <a:p>
            <a:pPr marL="342900" indent="-342900" algn="just" eaLnBrk="1" hangingPunct="1">
              <a:buClr>
                <a:schemeClr val="tx2"/>
              </a:buClr>
              <a:buSzPct val="103000"/>
              <a:buFont typeface="Wingdings" panose="05000000000000000000" pitchFamily="2" charset="2"/>
              <a:buChar char="ü"/>
              <a:defRPr/>
            </a:pPr>
            <a:endParaRPr lang="en-GB" sz="10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en-GB" sz="2000" dirty="0">
                <a:solidFill>
                  <a:schemeClr val="tx1">
                    <a:lumMod val="75000"/>
                    <a:lumOff val="25000"/>
                  </a:schemeClr>
                </a:solidFill>
                <a:latin typeface="Optane" pitchFamily="2" charset="0"/>
                <a:ea typeface="Verdana" pitchFamily="34" charset="0"/>
                <a:cs typeface="Verdana" pitchFamily="34" charset="0"/>
              </a:rPr>
              <a:t>LTC market dominated by </a:t>
            </a:r>
            <a:r>
              <a:rPr lang="en-GB" sz="2000" b="1" dirty="0">
                <a:solidFill>
                  <a:schemeClr val="tx1">
                    <a:lumMod val="75000"/>
                    <a:lumOff val="25000"/>
                  </a:schemeClr>
                </a:solidFill>
                <a:latin typeface="Optane" pitchFamily="2" charset="0"/>
                <a:ea typeface="Verdana" pitchFamily="34" charset="0"/>
                <a:cs typeface="Verdana" pitchFamily="34" charset="0"/>
              </a:rPr>
              <a:t>for-profit facilities facing excess demand</a:t>
            </a:r>
            <a:r>
              <a:rPr lang="en-GB" sz="2000" dirty="0">
                <a:solidFill>
                  <a:schemeClr val="tx1">
                    <a:lumMod val="75000"/>
                    <a:lumOff val="25000"/>
                  </a:schemeClr>
                </a:solidFill>
                <a:latin typeface="Optane" pitchFamily="2" charset="0"/>
                <a:ea typeface="Verdana" pitchFamily="34" charset="0"/>
                <a:cs typeface="Verdana" pitchFamily="34" charset="0"/>
              </a:rPr>
              <a:t>: </a:t>
            </a:r>
            <a:r>
              <a:rPr lang="en-GB" sz="1400" dirty="0">
                <a:solidFill>
                  <a:schemeClr val="tx1">
                    <a:lumMod val="75000"/>
                    <a:lumOff val="25000"/>
                  </a:schemeClr>
                </a:solidFill>
                <a:latin typeface="Optane" pitchFamily="2" charset="0"/>
                <a:ea typeface="Verdana" pitchFamily="34" charset="0"/>
                <a:cs typeface="Verdana" pitchFamily="34" charset="0"/>
              </a:rPr>
              <a:t>no incentive to improve quality of care to remain competitive</a:t>
            </a:r>
          </a:p>
          <a:p>
            <a:pPr marL="342900" indent="-342900" algn="just" eaLnBrk="1" hangingPunct="1">
              <a:buClr>
                <a:schemeClr val="tx2"/>
              </a:buClr>
              <a:buSzPct val="103000"/>
              <a:buFont typeface="Wingdings" panose="05000000000000000000" pitchFamily="2" charset="2"/>
              <a:buChar char="ü"/>
              <a:defRPr/>
            </a:pPr>
            <a:endParaRPr lang="en-GB" sz="10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en-GB" sz="2000" dirty="0">
                <a:solidFill>
                  <a:schemeClr val="tx1">
                    <a:lumMod val="75000"/>
                    <a:lumOff val="25000"/>
                  </a:schemeClr>
                </a:solidFill>
                <a:latin typeface="Optane" pitchFamily="2" charset="0"/>
                <a:ea typeface="Verdana" pitchFamily="34" charset="0"/>
                <a:cs typeface="Verdana" pitchFamily="34" charset="0"/>
              </a:rPr>
              <a:t>Comprehensive acute care insurance but </a:t>
            </a:r>
            <a:r>
              <a:rPr lang="en-GB" sz="2000" b="1" dirty="0">
                <a:solidFill>
                  <a:schemeClr val="tx1">
                    <a:lumMod val="75000"/>
                    <a:lumOff val="25000"/>
                  </a:schemeClr>
                </a:solidFill>
                <a:latin typeface="Optane" pitchFamily="2" charset="0"/>
                <a:ea typeface="Verdana" pitchFamily="34" charset="0"/>
                <a:cs typeface="Verdana" pitchFamily="34" charset="0"/>
              </a:rPr>
              <a:t>little private LTC policies</a:t>
            </a:r>
          </a:p>
          <a:p>
            <a:pPr marL="342900" indent="-342900" algn="just" eaLnBrk="1" hangingPunct="1">
              <a:buClr>
                <a:schemeClr val="tx2"/>
              </a:buClr>
              <a:buSzPct val="103000"/>
              <a:buFont typeface="Wingdings" panose="05000000000000000000" pitchFamily="2" charset="2"/>
              <a:buChar char="ü"/>
              <a:defRPr/>
            </a:pPr>
            <a:endParaRPr lang="en-GB" sz="1000" b="1"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en-GB" sz="2000" b="1" dirty="0">
                <a:solidFill>
                  <a:schemeClr val="tx1">
                    <a:lumMod val="75000"/>
                    <a:lumOff val="25000"/>
                  </a:schemeClr>
                </a:solidFill>
                <a:latin typeface="Optane" pitchFamily="2" charset="0"/>
                <a:ea typeface="Verdana" pitchFamily="34" charset="0"/>
                <a:cs typeface="Verdana" pitchFamily="34" charset="0"/>
              </a:rPr>
              <a:t>Demographic transitions</a:t>
            </a:r>
            <a:r>
              <a:rPr lang="en-GB" sz="2000" dirty="0">
                <a:solidFill>
                  <a:schemeClr val="tx1">
                    <a:lumMod val="75000"/>
                    <a:lumOff val="25000"/>
                  </a:schemeClr>
                </a:solidFill>
                <a:latin typeface="Optane" pitchFamily="2" charset="0"/>
                <a:ea typeface="Verdana" pitchFamily="34" charset="0"/>
                <a:cs typeface="Verdana" pitchFamily="34" charset="0"/>
              </a:rPr>
              <a:t> will affect the LTC industry even more than acute care.</a:t>
            </a:r>
          </a:p>
          <a:p>
            <a:pPr marL="342900" indent="-342900" algn="just" eaLnBrk="1" hangingPunct="1">
              <a:buClr>
                <a:schemeClr val="tx2"/>
              </a:buClr>
              <a:buSzPct val="103000"/>
              <a:buFont typeface="Wingdings" panose="05000000000000000000" pitchFamily="2" charset="2"/>
              <a:buChar char="ü"/>
              <a:defRPr/>
            </a:pPr>
            <a:endParaRPr lang="en-GB" sz="16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endParaRPr lang="en-GB" sz="16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lnSpc>
                <a:spcPct val="150000"/>
              </a:lnSpc>
              <a:buClr>
                <a:schemeClr val="tx2"/>
              </a:buClr>
              <a:buSzPct val="103000"/>
              <a:buFont typeface="Wingdings" panose="05000000000000000000" pitchFamily="2" charset="2"/>
              <a:buChar char="ü"/>
              <a:defRPr/>
            </a:pPr>
            <a:endParaRPr lang="it-IT" sz="1600" dirty="0">
              <a:solidFill>
                <a:schemeClr val="tx1">
                  <a:lumMod val="75000"/>
                  <a:lumOff val="25000"/>
                </a:schemeClr>
              </a:solidFill>
              <a:latin typeface="Optane" pitchFamily="2" charset="0"/>
              <a:ea typeface="Verdana" pitchFamily="34" charset="0"/>
              <a:cs typeface="Verdana" pitchFamily="34" charset="0"/>
            </a:endParaRPr>
          </a:p>
        </p:txBody>
      </p:sp>
    </p:spTree>
    <p:extLst>
      <p:ext uri="{BB962C8B-B14F-4D97-AF65-F5344CB8AC3E}">
        <p14:creationId xmlns:p14="http://schemas.microsoft.com/office/powerpoint/2010/main" val="6419719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4000" b="1">
                <a:solidFill>
                  <a:srgbClr val="FF0000"/>
                </a:solidFill>
                <a:latin typeface="Optane"/>
              </a:rPr>
              <a:t>LTC regimes in EU</a:t>
            </a:r>
            <a:endParaRPr lang="en-GB" altLang="it-IT" sz="4000" b="1">
              <a:solidFill>
                <a:srgbClr val="262626"/>
              </a:solidFill>
              <a:latin typeface="Optane"/>
            </a:endParaRPr>
          </a:p>
        </p:txBody>
      </p:sp>
      <p:sp>
        <p:nvSpPr>
          <p:cNvPr id="6" name="Rectangle 5"/>
          <p:cNvSpPr/>
          <p:nvPr/>
        </p:nvSpPr>
        <p:spPr>
          <a:xfrm>
            <a:off x="200025" y="1484313"/>
            <a:ext cx="9505950" cy="4216400"/>
          </a:xfrm>
          <a:prstGeom prst="rect">
            <a:avLst/>
          </a:prstGeom>
        </p:spPr>
        <p:txBody>
          <a:bodyPr>
            <a:spAutoFit/>
          </a:bodyPr>
          <a:lstStyle/>
          <a:p>
            <a:pPr marL="342900" indent="-3429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In EU, there is no a single LTC system</a:t>
            </a:r>
          </a:p>
          <a:p>
            <a:pPr marL="342900" indent="-342900" algn="just" eaLnBrk="1" hangingPunct="1">
              <a:buClr>
                <a:schemeClr val="tx2"/>
              </a:buClr>
              <a:buSzPct val="103000"/>
              <a:buFont typeface="Wingdings" panose="05000000000000000000" pitchFamily="2" charset="2"/>
              <a:buChar char="ü"/>
              <a:defRPr/>
            </a:pPr>
            <a:endParaRPr lang="en-GB" sz="28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Instead we have different LTC systems </a:t>
            </a:r>
            <a:r>
              <a:rPr lang="en-GB" sz="2400" dirty="0">
                <a:solidFill>
                  <a:schemeClr val="tx1">
                    <a:lumMod val="75000"/>
                    <a:lumOff val="25000"/>
                  </a:schemeClr>
                </a:solidFill>
                <a:latin typeface="Optane" pitchFamily="2" charset="0"/>
                <a:ea typeface="Verdana" pitchFamily="34" charset="0"/>
                <a:cs typeface="Verdana" pitchFamily="34" charset="0"/>
              </a:rPr>
              <a:t>inherently linked with different cultural/social values, institutional setting and traditional welfare regimes in place</a:t>
            </a:r>
            <a:endParaRPr lang="en-GB" sz="28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endParaRPr lang="en-GB" sz="28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Very often, current LTC policies are the result of the stratification of unsystematic reforms </a:t>
            </a:r>
            <a:r>
              <a:rPr lang="en-GB" sz="2400" dirty="0">
                <a:solidFill>
                  <a:schemeClr val="tx1">
                    <a:lumMod val="75000"/>
                    <a:lumOff val="25000"/>
                  </a:schemeClr>
                </a:solidFill>
                <a:latin typeface="Optane" pitchFamily="2" charset="0"/>
                <a:ea typeface="Verdana" pitchFamily="34" charset="0"/>
                <a:cs typeface="Verdana" pitchFamily="34" charset="0"/>
              </a:rPr>
              <a:t>aiming at facing emerging socio-economic pressures. </a:t>
            </a:r>
          </a:p>
          <a:p>
            <a:pPr marL="342900" indent="-342900" algn="just" eaLnBrk="1" hangingPunct="1">
              <a:buClr>
                <a:schemeClr val="tx2"/>
              </a:buClr>
              <a:buSzPct val="103000"/>
              <a:buFont typeface="Wingdings" panose="05000000000000000000" pitchFamily="2" charset="2"/>
              <a:buChar char="ü"/>
              <a:defRPr/>
            </a:pPr>
            <a:endParaRPr lang="it-IT" sz="2800" dirty="0">
              <a:solidFill>
                <a:schemeClr val="tx1">
                  <a:lumMod val="75000"/>
                  <a:lumOff val="25000"/>
                </a:schemeClr>
              </a:solidFill>
              <a:latin typeface="Optane" pitchFamily="2" charset="0"/>
              <a:ea typeface="Verdana" pitchFamily="34" charset="0"/>
              <a:cs typeface="Verdana" pitchFamily="34" charset="0"/>
            </a:endParaRPr>
          </a:p>
        </p:txBody>
      </p:sp>
    </p:spTree>
    <p:extLst>
      <p:ext uri="{BB962C8B-B14F-4D97-AF65-F5344CB8AC3E}">
        <p14:creationId xmlns:p14="http://schemas.microsoft.com/office/powerpoint/2010/main" val="42237425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it-IT" sz="4000" b="1">
                <a:solidFill>
                  <a:srgbClr val="FF0000"/>
                </a:solidFill>
                <a:latin typeface="Optane"/>
              </a:rPr>
              <a:t>LTC regimes in EU</a:t>
            </a:r>
            <a:endParaRPr lang="en-GB" altLang="it-IT" sz="4000" b="1">
              <a:solidFill>
                <a:srgbClr val="262626"/>
              </a:solidFill>
              <a:latin typeface="Optane"/>
            </a:endParaRPr>
          </a:p>
        </p:txBody>
      </p:sp>
      <p:sp>
        <p:nvSpPr>
          <p:cNvPr id="6" name="Rectangle 5"/>
          <p:cNvSpPr/>
          <p:nvPr/>
        </p:nvSpPr>
        <p:spPr>
          <a:xfrm>
            <a:off x="200025" y="1196975"/>
            <a:ext cx="9505950" cy="5755422"/>
          </a:xfrm>
          <a:prstGeom prst="rect">
            <a:avLst/>
          </a:prstGeom>
        </p:spPr>
        <p:txBody>
          <a:bodyPr>
            <a:spAutoFit/>
          </a:bodyPr>
          <a:lstStyle/>
          <a:p>
            <a:pPr algn="just" eaLnBrk="1" hangingPunct="1">
              <a:lnSpc>
                <a:spcPct val="150000"/>
              </a:lnSpc>
              <a:buClr>
                <a:schemeClr val="tx2"/>
              </a:buClr>
              <a:buSzPct val="103000"/>
              <a:defRPr/>
            </a:pPr>
            <a:r>
              <a:rPr lang="it-IT" sz="2800" dirty="0">
                <a:solidFill>
                  <a:schemeClr val="tx1">
                    <a:lumMod val="75000"/>
                    <a:lumOff val="25000"/>
                  </a:schemeClr>
                </a:solidFill>
                <a:latin typeface="Optane" pitchFamily="2" charset="0"/>
                <a:ea typeface="Verdana" pitchFamily="34" charset="0"/>
                <a:cs typeface="Verdana" pitchFamily="34" charset="0"/>
              </a:rPr>
              <a:t>EU-LTC models differ in many important dimensions:</a:t>
            </a:r>
          </a:p>
          <a:p>
            <a:pPr marL="914400" lvl="1" indent="-457200">
              <a:buFont typeface="Wingdings" panose="05000000000000000000" pitchFamily="2" charset="2"/>
              <a:buChar char="ü"/>
            </a:pPr>
            <a:r>
              <a:rPr lang="en-GB" sz="2800" dirty="0">
                <a:solidFill>
                  <a:schemeClr val="tx1">
                    <a:lumMod val="75000"/>
                    <a:lumOff val="25000"/>
                  </a:schemeClr>
                </a:solidFill>
                <a:latin typeface="Optane" pitchFamily="2" charset="0"/>
                <a:ea typeface="Verdana" pitchFamily="34" charset="0"/>
                <a:cs typeface="Verdana" pitchFamily="34" charset="0"/>
              </a:rPr>
              <a:t>The financing mode</a:t>
            </a:r>
          </a:p>
          <a:p>
            <a:pPr marL="914400" lvl="1" indent="-457200">
              <a:buFont typeface="Wingdings" panose="05000000000000000000" pitchFamily="2" charset="2"/>
              <a:buChar char="ü"/>
            </a:pPr>
            <a:r>
              <a:rPr lang="en-GB" sz="2800" dirty="0">
                <a:solidFill>
                  <a:schemeClr val="tx1">
                    <a:lumMod val="75000"/>
                    <a:lumOff val="25000"/>
                  </a:schemeClr>
                </a:solidFill>
                <a:latin typeface="Optane" pitchFamily="2" charset="0"/>
                <a:ea typeface="Verdana" pitchFamily="34" charset="0"/>
                <a:cs typeface="Verdana" pitchFamily="34" charset="0"/>
              </a:rPr>
              <a:t>The level of spending</a:t>
            </a:r>
          </a:p>
          <a:p>
            <a:pPr marL="914400" lvl="1" indent="-457200">
              <a:buFont typeface="Wingdings" panose="05000000000000000000" pitchFamily="2" charset="2"/>
              <a:buChar char="ü"/>
            </a:pPr>
            <a:r>
              <a:rPr lang="en-GB" sz="2800" dirty="0">
                <a:solidFill>
                  <a:schemeClr val="tx1">
                    <a:lumMod val="75000"/>
                    <a:lumOff val="25000"/>
                  </a:schemeClr>
                </a:solidFill>
                <a:latin typeface="Optane" pitchFamily="2" charset="0"/>
                <a:ea typeface="Verdana" pitchFamily="34" charset="0"/>
                <a:cs typeface="Verdana" pitchFamily="34" charset="0"/>
              </a:rPr>
              <a:t>The definition of needs</a:t>
            </a:r>
          </a:p>
          <a:p>
            <a:pPr marL="914400" lvl="1" indent="-457200">
              <a:buFont typeface="Wingdings" panose="05000000000000000000" pitchFamily="2" charset="2"/>
              <a:buChar char="ü"/>
            </a:pPr>
            <a:r>
              <a:rPr lang="en-GB" sz="2800" dirty="0">
                <a:solidFill>
                  <a:schemeClr val="tx1">
                    <a:lumMod val="75000"/>
                    <a:lumOff val="25000"/>
                  </a:schemeClr>
                </a:solidFill>
                <a:latin typeface="Optane" pitchFamily="2" charset="0"/>
                <a:ea typeface="Verdana" pitchFamily="34" charset="0"/>
                <a:cs typeface="Verdana" pitchFamily="34" charset="0"/>
              </a:rPr>
              <a:t>The public/private mix</a:t>
            </a:r>
          </a:p>
          <a:p>
            <a:pPr marL="914400" lvl="1" indent="-457200">
              <a:buFont typeface="Wingdings" panose="05000000000000000000" pitchFamily="2" charset="2"/>
              <a:buChar char="ü"/>
            </a:pPr>
            <a:r>
              <a:rPr lang="en-GB" sz="2800" dirty="0">
                <a:solidFill>
                  <a:schemeClr val="tx1">
                    <a:lumMod val="75000"/>
                    <a:lumOff val="25000"/>
                  </a:schemeClr>
                </a:solidFill>
                <a:latin typeface="Optane" pitchFamily="2" charset="0"/>
                <a:ea typeface="Verdana" pitchFamily="34" charset="0"/>
                <a:cs typeface="Verdana" pitchFamily="34" charset="0"/>
              </a:rPr>
              <a:t>The mix between cash-benefits and services</a:t>
            </a:r>
          </a:p>
          <a:p>
            <a:pPr marL="914400" lvl="1" indent="-457200">
              <a:buFont typeface="Wingdings" panose="05000000000000000000" pitchFamily="2" charset="2"/>
              <a:buChar char="ü"/>
            </a:pPr>
            <a:r>
              <a:rPr lang="en-GB" sz="2800" dirty="0">
                <a:solidFill>
                  <a:schemeClr val="tx1">
                    <a:lumMod val="75000"/>
                    <a:lumOff val="25000"/>
                  </a:schemeClr>
                </a:solidFill>
                <a:latin typeface="Optane" pitchFamily="2" charset="0"/>
                <a:ea typeface="Verdana" pitchFamily="34" charset="0"/>
                <a:cs typeface="Verdana" pitchFamily="34" charset="0"/>
              </a:rPr>
              <a:t>The freedom to choose the LTC providers</a:t>
            </a:r>
          </a:p>
          <a:p>
            <a:pPr marL="914400" lvl="1" indent="-457200">
              <a:buFont typeface="Wingdings" panose="05000000000000000000" pitchFamily="2" charset="2"/>
              <a:buChar char="ü"/>
            </a:pPr>
            <a:r>
              <a:rPr lang="en-GB" sz="2800" dirty="0">
                <a:solidFill>
                  <a:schemeClr val="tx1">
                    <a:lumMod val="75000"/>
                    <a:lumOff val="25000"/>
                  </a:schemeClr>
                </a:solidFill>
                <a:latin typeface="Optane" pitchFamily="2" charset="0"/>
                <a:ea typeface="Verdana" pitchFamily="34" charset="0"/>
                <a:cs typeface="Verdana" pitchFamily="34" charset="0"/>
              </a:rPr>
              <a:t>The balance between public and private providers</a:t>
            </a:r>
          </a:p>
          <a:p>
            <a:pPr marL="914400" lvl="1" indent="-457200">
              <a:buFont typeface="Wingdings" panose="05000000000000000000" pitchFamily="2" charset="2"/>
              <a:buChar char="ü"/>
            </a:pPr>
            <a:r>
              <a:rPr lang="en-GB" sz="2800" dirty="0">
                <a:solidFill>
                  <a:schemeClr val="tx1">
                    <a:lumMod val="75000"/>
                    <a:lumOff val="25000"/>
                  </a:schemeClr>
                </a:solidFill>
                <a:latin typeface="Optane" pitchFamily="2" charset="0"/>
                <a:ea typeface="Verdana" pitchFamily="34" charset="0"/>
                <a:cs typeface="Verdana" pitchFamily="34" charset="0"/>
              </a:rPr>
              <a:t>The quality assurance</a:t>
            </a:r>
          </a:p>
          <a:p>
            <a:pPr marL="914400" lvl="1" indent="-457200">
              <a:buFont typeface="Wingdings" panose="05000000000000000000" pitchFamily="2" charset="2"/>
              <a:buChar char="ü"/>
            </a:pPr>
            <a:r>
              <a:rPr lang="en-GB" sz="2800" dirty="0">
                <a:solidFill>
                  <a:schemeClr val="tx1">
                    <a:lumMod val="75000"/>
                    <a:lumOff val="25000"/>
                  </a:schemeClr>
                </a:solidFill>
                <a:latin typeface="Optane" pitchFamily="2" charset="0"/>
                <a:ea typeface="Verdana" pitchFamily="34" charset="0"/>
                <a:cs typeface="Verdana" pitchFamily="34" charset="0"/>
              </a:rPr>
              <a:t>The level of integration and coordination of care among different LTC institutions. </a:t>
            </a:r>
          </a:p>
          <a:p>
            <a:pPr marL="800100" lvl="1" indent="-342900" algn="just" eaLnBrk="1" hangingPunct="1">
              <a:buClr>
                <a:schemeClr val="tx2"/>
              </a:buClr>
              <a:buSzPct val="103000"/>
              <a:buFont typeface="Wingdings" panose="05000000000000000000" pitchFamily="2" charset="2"/>
              <a:buChar char="ü"/>
              <a:defRPr/>
            </a:pPr>
            <a:endParaRPr lang="en-GB" sz="28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endParaRPr lang="it-IT" dirty="0">
              <a:solidFill>
                <a:schemeClr val="tx1">
                  <a:lumMod val="75000"/>
                  <a:lumOff val="25000"/>
                </a:schemeClr>
              </a:solidFill>
              <a:latin typeface="Optane" pitchFamily="2" charset="0"/>
              <a:ea typeface="Verdana" pitchFamily="34" charset="0"/>
              <a:cs typeface="Verdana" pitchFamily="34" charset="0"/>
            </a:endParaRPr>
          </a:p>
        </p:txBody>
      </p:sp>
    </p:spTree>
    <p:extLst>
      <p:ext uri="{BB962C8B-B14F-4D97-AF65-F5344CB8AC3E}">
        <p14:creationId xmlns:p14="http://schemas.microsoft.com/office/powerpoint/2010/main" val="14905478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979488"/>
            <a:ext cx="62563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05400" y="958850"/>
            <a:ext cx="5889625" cy="1354138"/>
          </a:xfrm>
          <a:prstGeom prst="rect">
            <a:avLst/>
          </a:prstGeom>
        </p:spPr>
        <p:txBody>
          <a:bodyPr>
            <a:spAutoFit/>
          </a:bodyPr>
          <a:lstStyle/>
          <a:p>
            <a:pPr algn="just" eaLnBrk="1" hangingPunct="1">
              <a:buClr>
                <a:schemeClr val="tx2"/>
              </a:buClr>
              <a:buSzPct val="103000"/>
              <a:defRPr/>
            </a:pPr>
            <a:r>
              <a:rPr lang="en-GB"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Formal-care (FC) oriented provision;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generous, accessible and affordable</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Financed from general revenue allocations to LA</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public and low private spending on FC</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Low Informal care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cash-benefits.</a:t>
            </a:r>
          </a:p>
        </p:txBody>
      </p:sp>
      <p:sp>
        <p:nvSpPr>
          <p:cNvPr id="51204"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800" b="1">
                <a:solidFill>
                  <a:srgbClr val="FF0000"/>
                </a:solidFill>
                <a:latin typeface="Optane"/>
              </a:rPr>
              <a:t>Typology of LTC systems in the EU28</a:t>
            </a:r>
            <a:endParaRPr lang="en-GB" altLang="it-IT" sz="2800" b="1">
              <a:solidFill>
                <a:srgbClr val="262626"/>
              </a:solidFill>
              <a:latin typeface="Optane"/>
            </a:endParaRPr>
          </a:p>
        </p:txBody>
      </p:sp>
      <p:sp>
        <p:nvSpPr>
          <p:cNvPr id="51205" name="TextBox 19"/>
          <p:cNvSpPr txBox="1">
            <a:spLocks noChangeArrowheads="1"/>
          </p:cNvSpPr>
          <p:nvPr/>
        </p:nvSpPr>
        <p:spPr bwMode="auto">
          <a:xfrm>
            <a:off x="1136650" y="6608763"/>
            <a:ext cx="9072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a:latin typeface="Optane"/>
              </a:rPr>
              <a:t>Source: European Commission, “</a:t>
            </a:r>
            <a:r>
              <a:rPr lang="en-GB" altLang="en-US" sz="1200" i="1">
                <a:solidFill>
                  <a:schemeClr val="tx2"/>
                </a:solidFill>
                <a:latin typeface="Optane"/>
              </a:rPr>
              <a:t>Joint Report on Health Care and Long-Term Care Systems &amp; Fiscal Sustainability</a:t>
            </a:r>
            <a:r>
              <a:rPr lang="en-GB" altLang="en-US" sz="1200">
                <a:latin typeface="Optane"/>
              </a:rPr>
              <a:t>”, October 2016.</a:t>
            </a:r>
          </a:p>
        </p:txBody>
      </p:sp>
      <p:sp>
        <p:nvSpPr>
          <p:cNvPr id="21" name="Rectangle 20"/>
          <p:cNvSpPr/>
          <p:nvPr/>
        </p:nvSpPr>
        <p:spPr>
          <a:xfrm>
            <a:off x="5224463" y="995363"/>
            <a:ext cx="249237" cy="242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18711043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977900"/>
            <a:ext cx="6259513"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7" name="Group 11"/>
          <p:cNvGrpSpPr>
            <a:grpSpLocks/>
          </p:cNvGrpSpPr>
          <p:nvPr/>
        </p:nvGrpSpPr>
        <p:grpSpPr bwMode="auto">
          <a:xfrm>
            <a:off x="5127625" y="2441575"/>
            <a:ext cx="4410075" cy="1385888"/>
            <a:chOff x="4793432" y="2361707"/>
            <a:chExt cx="5472608" cy="1384995"/>
          </a:xfrm>
        </p:grpSpPr>
        <p:sp>
          <p:nvSpPr>
            <p:cNvPr id="10" name="Rectangle 9"/>
            <p:cNvSpPr/>
            <p:nvPr/>
          </p:nvSpPr>
          <p:spPr>
            <a:xfrm>
              <a:off x="4793432" y="2361707"/>
              <a:ext cx="5472608" cy="1384995"/>
            </a:xfrm>
            <a:prstGeom prst="rect">
              <a:avLst/>
            </a:prstGeom>
            <a:solidFill>
              <a:schemeClr val="bg1"/>
            </a:solidFill>
          </p:spPr>
          <p:txBody>
            <a:bodyPr>
              <a:spAutoFit/>
            </a:bodyPr>
            <a:lstStyle/>
            <a:p>
              <a:pPr algn="just" eaLnBrk="1" hangingPunct="1">
                <a:buClr>
                  <a:schemeClr val="tx2"/>
                </a:buClr>
                <a:buSzPct val="103000"/>
                <a:defRPr/>
              </a:pPr>
              <a:r>
                <a:rPr lang="en-GB"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FC of medium accessibility;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some IC orientation in provision</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Obligatory social insurance financed from contributions</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public and low private FC spending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cash-benefits.</a:t>
              </a:r>
            </a:p>
          </p:txBody>
        </p:sp>
        <p:sp>
          <p:nvSpPr>
            <p:cNvPr id="11" name="Rectangle 10"/>
            <p:cNvSpPr/>
            <p:nvPr/>
          </p:nvSpPr>
          <p:spPr>
            <a:xfrm>
              <a:off x="4929361" y="2404542"/>
              <a:ext cx="309286" cy="242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7" name="Rectangle 6"/>
          <p:cNvSpPr/>
          <p:nvPr/>
        </p:nvSpPr>
        <p:spPr>
          <a:xfrm>
            <a:off x="5105400" y="958850"/>
            <a:ext cx="5889625" cy="1354138"/>
          </a:xfrm>
          <a:prstGeom prst="rect">
            <a:avLst/>
          </a:prstGeom>
        </p:spPr>
        <p:txBody>
          <a:bodyPr>
            <a:spAutoFit/>
          </a:bodyPr>
          <a:lstStyle/>
          <a:p>
            <a:pPr algn="just" eaLnBrk="1" hangingPunct="1">
              <a:buClr>
                <a:schemeClr val="tx2"/>
              </a:buClr>
              <a:buSzPct val="103000"/>
              <a:defRPr/>
            </a:pPr>
            <a:r>
              <a:rPr lang="en-GB"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Formal-care (FC) oriented provision;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generous, accessible and affordable</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Financed from general revenue allocations to LA</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public and low private spending on FC</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Low Informal care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cash-benefits.</a:t>
            </a:r>
          </a:p>
        </p:txBody>
      </p:sp>
      <p:sp>
        <p:nvSpPr>
          <p:cNvPr id="52229"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800" b="1">
                <a:solidFill>
                  <a:srgbClr val="FF0000"/>
                </a:solidFill>
                <a:latin typeface="Optane"/>
              </a:rPr>
              <a:t>Typology of LTC systems in the EU28</a:t>
            </a:r>
            <a:endParaRPr lang="en-GB" altLang="it-IT" sz="2800" b="1">
              <a:solidFill>
                <a:srgbClr val="262626"/>
              </a:solidFill>
              <a:latin typeface="Optane"/>
            </a:endParaRPr>
          </a:p>
        </p:txBody>
      </p:sp>
      <p:sp>
        <p:nvSpPr>
          <p:cNvPr id="52230" name="TextBox 19"/>
          <p:cNvSpPr txBox="1">
            <a:spLocks noChangeArrowheads="1"/>
          </p:cNvSpPr>
          <p:nvPr/>
        </p:nvSpPr>
        <p:spPr bwMode="auto">
          <a:xfrm>
            <a:off x="1136650" y="6608763"/>
            <a:ext cx="9072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a:latin typeface="Optane"/>
              </a:rPr>
              <a:t>Source: European Commission, “</a:t>
            </a:r>
            <a:r>
              <a:rPr lang="en-GB" altLang="en-US" sz="1200" i="1">
                <a:solidFill>
                  <a:schemeClr val="tx2"/>
                </a:solidFill>
                <a:latin typeface="Optane"/>
              </a:rPr>
              <a:t>Joint Report on Health Care and Long-Term Care Systems &amp; Fiscal Sustainability</a:t>
            </a:r>
            <a:r>
              <a:rPr lang="en-GB" altLang="en-US" sz="1200">
                <a:latin typeface="Optane"/>
              </a:rPr>
              <a:t>”, October 2016.</a:t>
            </a:r>
          </a:p>
        </p:txBody>
      </p:sp>
      <p:sp>
        <p:nvSpPr>
          <p:cNvPr id="21" name="Rectangle 20"/>
          <p:cNvSpPr/>
          <p:nvPr/>
        </p:nvSpPr>
        <p:spPr>
          <a:xfrm>
            <a:off x="5224463" y="995363"/>
            <a:ext cx="249237" cy="242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774796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977900"/>
            <a:ext cx="6259513"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1" name="Group 11"/>
          <p:cNvGrpSpPr>
            <a:grpSpLocks/>
          </p:cNvGrpSpPr>
          <p:nvPr/>
        </p:nvGrpSpPr>
        <p:grpSpPr bwMode="auto">
          <a:xfrm>
            <a:off x="5127625" y="2441575"/>
            <a:ext cx="4410075" cy="1385888"/>
            <a:chOff x="4793432" y="2361707"/>
            <a:chExt cx="5472608" cy="1384995"/>
          </a:xfrm>
        </p:grpSpPr>
        <p:sp>
          <p:nvSpPr>
            <p:cNvPr id="10" name="Rectangle 9"/>
            <p:cNvSpPr/>
            <p:nvPr/>
          </p:nvSpPr>
          <p:spPr>
            <a:xfrm>
              <a:off x="4793432" y="2361707"/>
              <a:ext cx="5472608" cy="1384995"/>
            </a:xfrm>
            <a:prstGeom prst="rect">
              <a:avLst/>
            </a:prstGeom>
            <a:solidFill>
              <a:schemeClr val="bg1"/>
            </a:solidFill>
          </p:spPr>
          <p:txBody>
            <a:bodyPr>
              <a:spAutoFit/>
            </a:bodyPr>
            <a:lstStyle/>
            <a:p>
              <a:pPr algn="just" eaLnBrk="1" hangingPunct="1">
                <a:buClr>
                  <a:schemeClr val="tx2"/>
                </a:buClr>
                <a:buSzPct val="103000"/>
                <a:defRPr/>
              </a:pPr>
              <a:r>
                <a:rPr lang="en-GB"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FC of medium accessibility;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some IC orientation in provision</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Obligatory social insurance financed from contributions</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public and low private FC spending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cash-benefits.</a:t>
              </a:r>
            </a:p>
          </p:txBody>
        </p:sp>
        <p:sp>
          <p:nvSpPr>
            <p:cNvPr id="11" name="Rectangle 10"/>
            <p:cNvSpPr/>
            <p:nvPr/>
          </p:nvSpPr>
          <p:spPr>
            <a:xfrm>
              <a:off x="4929361" y="2404542"/>
              <a:ext cx="309286" cy="242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7" name="Rectangle 6"/>
          <p:cNvSpPr/>
          <p:nvPr/>
        </p:nvSpPr>
        <p:spPr>
          <a:xfrm>
            <a:off x="5105400" y="958850"/>
            <a:ext cx="5889625" cy="1354138"/>
          </a:xfrm>
          <a:prstGeom prst="rect">
            <a:avLst/>
          </a:prstGeom>
        </p:spPr>
        <p:txBody>
          <a:bodyPr>
            <a:spAutoFit/>
          </a:bodyPr>
          <a:lstStyle/>
          <a:p>
            <a:pPr algn="just" eaLnBrk="1" hangingPunct="1">
              <a:buClr>
                <a:schemeClr val="tx2"/>
              </a:buClr>
              <a:buSzPct val="103000"/>
              <a:defRPr/>
            </a:pPr>
            <a:r>
              <a:rPr lang="en-GB"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Formal-care (FC) oriented provision;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generous, accessible and affordable</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Financed from general revenue allocations to LA</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public and low private spending on FC</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Low Informal care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cash-benefits.</a:t>
            </a:r>
          </a:p>
        </p:txBody>
      </p:sp>
      <p:sp>
        <p:nvSpPr>
          <p:cNvPr id="15" name="Rectangle 14"/>
          <p:cNvSpPr/>
          <p:nvPr/>
        </p:nvSpPr>
        <p:spPr>
          <a:xfrm>
            <a:off x="5153025" y="3798888"/>
            <a:ext cx="4913313" cy="1323975"/>
          </a:xfrm>
          <a:prstGeom prst="rect">
            <a:avLst/>
          </a:prstGeom>
          <a:solidFill>
            <a:schemeClr val="bg1"/>
          </a:solidFill>
        </p:spPr>
        <p:txBody>
          <a:bodyPr>
            <a:spAutoFit/>
          </a:bodyPr>
          <a:lstStyle/>
          <a:p>
            <a:pPr algn="just" eaLnBrk="1" hangingPunct="1">
              <a:buClr>
                <a:schemeClr val="tx2"/>
              </a:buClr>
              <a:buSzPct val="103000"/>
              <a:defRPr/>
            </a:pPr>
            <a:r>
              <a:rPr lang="en-GB" sz="1600"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FC of medium accessibility;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medium IC orientation in provision</a:t>
            </a:r>
          </a:p>
          <a:p>
            <a:pPr marL="342900" indent="-342900"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coverage financed from contributions\general revenue</a:t>
            </a:r>
          </a:p>
          <a:p>
            <a:pPr marL="342900" indent="-342900"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public and private FC spending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cash-benefits.</a:t>
            </a:r>
          </a:p>
        </p:txBody>
      </p:sp>
      <p:sp>
        <p:nvSpPr>
          <p:cNvPr id="53254"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800" b="1">
                <a:solidFill>
                  <a:srgbClr val="FF0000"/>
                </a:solidFill>
                <a:latin typeface="Optane"/>
              </a:rPr>
              <a:t>Typology of LTC systems in the EU28</a:t>
            </a:r>
            <a:endParaRPr lang="en-GB" altLang="it-IT" sz="2800" b="1">
              <a:solidFill>
                <a:srgbClr val="262626"/>
              </a:solidFill>
              <a:latin typeface="Optane"/>
            </a:endParaRPr>
          </a:p>
        </p:txBody>
      </p:sp>
      <p:sp>
        <p:nvSpPr>
          <p:cNvPr id="53255" name="TextBox 19"/>
          <p:cNvSpPr txBox="1">
            <a:spLocks noChangeArrowheads="1"/>
          </p:cNvSpPr>
          <p:nvPr/>
        </p:nvSpPr>
        <p:spPr bwMode="auto">
          <a:xfrm>
            <a:off x="1136650" y="6608763"/>
            <a:ext cx="9072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a:latin typeface="Optane"/>
              </a:rPr>
              <a:t>Source: European Commission, “</a:t>
            </a:r>
            <a:r>
              <a:rPr lang="en-GB" altLang="en-US" sz="1200" i="1">
                <a:solidFill>
                  <a:schemeClr val="tx2"/>
                </a:solidFill>
                <a:latin typeface="Optane"/>
              </a:rPr>
              <a:t>Joint Report on Health Care and Long-Term Care Systems &amp; Fiscal Sustainability</a:t>
            </a:r>
            <a:r>
              <a:rPr lang="en-GB" altLang="en-US" sz="1200">
                <a:latin typeface="Optane"/>
              </a:rPr>
              <a:t>”, October 2016.</a:t>
            </a:r>
          </a:p>
        </p:txBody>
      </p:sp>
      <p:sp>
        <p:nvSpPr>
          <p:cNvPr id="21" name="Rectangle 20"/>
          <p:cNvSpPr/>
          <p:nvPr/>
        </p:nvSpPr>
        <p:spPr>
          <a:xfrm>
            <a:off x="5224463" y="995363"/>
            <a:ext cx="249237" cy="242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ectangle 22"/>
          <p:cNvSpPr/>
          <p:nvPr/>
        </p:nvSpPr>
        <p:spPr>
          <a:xfrm>
            <a:off x="5224463" y="3841750"/>
            <a:ext cx="249237" cy="2428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16998824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977900"/>
            <a:ext cx="6259513"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5" name="Group 11"/>
          <p:cNvGrpSpPr>
            <a:grpSpLocks/>
          </p:cNvGrpSpPr>
          <p:nvPr/>
        </p:nvGrpSpPr>
        <p:grpSpPr bwMode="auto">
          <a:xfrm>
            <a:off x="5127625" y="2441575"/>
            <a:ext cx="4410075" cy="1385888"/>
            <a:chOff x="4793432" y="2361707"/>
            <a:chExt cx="5472608" cy="1384995"/>
          </a:xfrm>
        </p:grpSpPr>
        <p:sp>
          <p:nvSpPr>
            <p:cNvPr id="10" name="Rectangle 9"/>
            <p:cNvSpPr/>
            <p:nvPr/>
          </p:nvSpPr>
          <p:spPr>
            <a:xfrm>
              <a:off x="4793432" y="2361707"/>
              <a:ext cx="5472608" cy="1384995"/>
            </a:xfrm>
            <a:prstGeom prst="rect">
              <a:avLst/>
            </a:prstGeom>
            <a:solidFill>
              <a:schemeClr val="bg1"/>
            </a:solidFill>
          </p:spPr>
          <p:txBody>
            <a:bodyPr>
              <a:spAutoFit/>
            </a:bodyPr>
            <a:lstStyle/>
            <a:p>
              <a:pPr algn="just" eaLnBrk="1" hangingPunct="1">
                <a:buClr>
                  <a:schemeClr val="tx2"/>
                </a:buClr>
                <a:buSzPct val="103000"/>
                <a:defRPr/>
              </a:pPr>
              <a:r>
                <a:rPr lang="en-GB"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FC of medium accessibility;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some IC orientation in provision</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Obligatory social insurance financed from contributions</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public and low private FC spending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cash-benefits.</a:t>
              </a:r>
            </a:p>
          </p:txBody>
        </p:sp>
        <p:sp>
          <p:nvSpPr>
            <p:cNvPr id="11" name="Rectangle 10"/>
            <p:cNvSpPr/>
            <p:nvPr/>
          </p:nvSpPr>
          <p:spPr>
            <a:xfrm>
              <a:off x="4929361" y="2404542"/>
              <a:ext cx="309286" cy="242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7" name="Rectangle 6"/>
          <p:cNvSpPr/>
          <p:nvPr/>
        </p:nvSpPr>
        <p:spPr>
          <a:xfrm>
            <a:off x="5105400" y="958850"/>
            <a:ext cx="5889625" cy="1354138"/>
          </a:xfrm>
          <a:prstGeom prst="rect">
            <a:avLst/>
          </a:prstGeom>
        </p:spPr>
        <p:txBody>
          <a:bodyPr>
            <a:spAutoFit/>
          </a:bodyPr>
          <a:lstStyle/>
          <a:p>
            <a:pPr algn="just" eaLnBrk="1" hangingPunct="1">
              <a:buClr>
                <a:schemeClr val="tx2"/>
              </a:buClr>
              <a:buSzPct val="103000"/>
              <a:defRPr/>
            </a:pPr>
            <a:r>
              <a:rPr lang="en-GB"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Formal-care (FC) oriented provision;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generous, accessible and affordable</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Financed from general revenue allocations to LA</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public and low private spending on FC</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Low Informal care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cash-benefits.</a:t>
            </a:r>
          </a:p>
        </p:txBody>
      </p:sp>
      <p:sp>
        <p:nvSpPr>
          <p:cNvPr id="15" name="Rectangle 14"/>
          <p:cNvSpPr/>
          <p:nvPr/>
        </p:nvSpPr>
        <p:spPr>
          <a:xfrm>
            <a:off x="5153025" y="3798888"/>
            <a:ext cx="4913313" cy="1323975"/>
          </a:xfrm>
          <a:prstGeom prst="rect">
            <a:avLst/>
          </a:prstGeom>
          <a:solidFill>
            <a:schemeClr val="bg1"/>
          </a:solidFill>
        </p:spPr>
        <p:txBody>
          <a:bodyPr>
            <a:spAutoFit/>
          </a:bodyPr>
          <a:lstStyle/>
          <a:p>
            <a:pPr algn="just" eaLnBrk="1" hangingPunct="1">
              <a:buClr>
                <a:schemeClr val="tx2"/>
              </a:buClr>
              <a:buSzPct val="103000"/>
              <a:defRPr/>
            </a:pPr>
            <a:r>
              <a:rPr lang="en-GB" sz="1600"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FC of medium accessibility;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medium IC orientation in provision</a:t>
            </a:r>
          </a:p>
          <a:p>
            <a:pPr marL="342900" indent="-342900"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coverage financed from contributions\general revenue</a:t>
            </a:r>
          </a:p>
          <a:p>
            <a:pPr marL="342900" indent="-342900"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public and private FC spending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cash-benefits.</a:t>
            </a:r>
          </a:p>
        </p:txBody>
      </p:sp>
      <p:sp>
        <p:nvSpPr>
          <p:cNvPr id="13" name="Rectangle 12"/>
          <p:cNvSpPr/>
          <p:nvPr/>
        </p:nvSpPr>
        <p:spPr>
          <a:xfrm>
            <a:off x="5105400" y="5175250"/>
            <a:ext cx="4605338" cy="1385888"/>
          </a:xfrm>
          <a:prstGeom prst="rect">
            <a:avLst/>
          </a:prstGeom>
          <a:solidFill>
            <a:schemeClr val="bg1"/>
          </a:solidFill>
        </p:spPr>
        <p:txBody>
          <a:bodyPr>
            <a:spAutoFit/>
          </a:bodyPr>
          <a:lstStyle/>
          <a:p>
            <a:pPr algn="just" eaLnBrk="1" hangingPunct="1">
              <a:buClr>
                <a:schemeClr val="tx2"/>
              </a:buClr>
              <a:buSzPct val="103000"/>
              <a:defRPr/>
            </a:pPr>
            <a:r>
              <a:rPr lang="en-GB" sz="2000" dirty="0">
                <a:solidFill>
                  <a:schemeClr val="tx1">
                    <a:lumMod val="75000"/>
                    <a:lumOff val="25000"/>
                  </a:schemeClr>
                </a:solidFill>
                <a:latin typeface="Optane" pitchFamily="2" charset="0"/>
                <a:ea typeface="Verdana" pitchFamily="34" charset="0"/>
                <a:cs typeface="Verdana" pitchFamily="34" charset="0"/>
              </a:rPr>
              <a:t>      </a:t>
            </a:r>
            <a:r>
              <a:rPr lang="en-GB" b="1" dirty="0">
                <a:solidFill>
                  <a:schemeClr val="tx1">
                    <a:lumMod val="75000"/>
                    <a:lumOff val="25000"/>
                  </a:schemeClr>
                </a:solidFill>
                <a:latin typeface="Optane" pitchFamily="2" charset="0"/>
                <a:ea typeface="Verdana" pitchFamily="34" charset="0"/>
                <a:cs typeface="Verdana" pitchFamily="34" charset="0"/>
              </a:rPr>
              <a:t>L</a:t>
            </a:r>
            <a:r>
              <a:rPr lang="en-GB" sz="1600" b="1" dirty="0">
                <a:solidFill>
                  <a:schemeClr val="tx1">
                    <a:lumMod val="75000"/>
                    <a:lumOff val="25000"/>
                  </a:schemeClr>
                </a:solidFill>
                <a:latin typeface="Optane" pitchFamily="2" charset="0"/>
                <a:ea typeface="Verdana" pitchFamily="34" charset="0"/>
                <a:cs typeface="Verdana" pitchFamily="34" charset="0"/>
              </a:rPr>
              <a:t>ow FC accessibility; strong IC orientation in provision</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social insurance against LTC risks</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Low public and high private FC financing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IC use, low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cash-benefits.</a:t>
            </a:r>
          </a:p>
        </p:txBody>
      </p:sp>
      <p:sp>
        <p:nvSpPr>
          <p:cNvPr id="54279"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800" b="1">
                <a:solidFill>
                  <a:srgbClr val="FF0000"/>
                </a:solidFill>
                <a:latin typeface="Optane"/>
              </a:rPr>
              <a:t>Typology of LTC systems in the EU28</a:t>
            </a:r>
            <a:endParaRPr lang="en-GB" altLang="it-IT" sz="2800" b="1">
              <a:solidFill>
                <a:srgbClr val="262626"/>
              </a:solidFill>
              <a:latin typeface="Optane"/>
            </a:endParaRPr>
          </a:p>
        </p:txBody>
      </p:sp>
      <p:sp>
        <p:nvSpPr>
          <p:cNvPr id="54280" name="TextBox 19"/>
          <p:cNvSpPr txBox="1">
            <a:spLocks noChangeArrowheads="1"/>
          </p:cNvSpPr>
          <p:nvPr/>
        </p:nvSpPr>
        <p:spPr bwMode="auto">
          <a:xfrm>
            <a:off x="1136650" y="6608763"/>
            <a:ext cx="9072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a:latin typeface="Optane"/>
              </a:rPr>
              <a:t>Source: European Commission, “</a:t>
            </a:r>
            <a:r>
              <a:rPr lang="en-GB" altLang="en-US" sz="1200" i="1">
                <a:solidFill>
                  <a:schemeClr val="tx2"/>
                </a:solidFill>
                <a:latin typeface="Optane"/>
              </a:rPr>
              <a:t>Joint Report on Health Care and Long-Term Care Systems &amp; Fiscal Sustainability</a:t>
            </a:r>
            <a:r>
              <a:rPr lang="en-GB" altLang="en-US" sz="1200">
                <a:latin typeface="Optane"/>
              </a:rPr>
              <a:t>”, October 2016.</a:t>
            </a:r>
          </a:p>
        </p:txBody>
      </p:sp>
      <p:sp>
        <p:nvSpPr>
          <p:cNvPr id="21" name="Rectangle 20"/>
          <p:cNvSpPr/>
          <p:nvPr/>
        </p:nvSpPr>
        <p:spPr>
          <a:xfrm>
            <a:off x="5224463" y="995363"/>
            <a:ext cx="249237" cy="242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ectangle 22"/>
          <p:cNvSpPr/>
          <p:nvPr/>
        </p:nvSpPr>
        <p:spPr>
          <a:xfrm>
            <a:off x="5224463" y="3841750"/>
            <a:ext cx="249237" cy="2428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ectangle 23"/>
          <p:cNvSpPr/>
          <p:nvPr/>
        </p:nvSpPr>
        <p:spPr>
          <a:xfrm>
            <a:off x="5192713" y="5213350"/>
            <a:ext cx="249237" cy="2428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08848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88640"/>
            <a:ext cx="9066340" cy="648090"/>
          </a:xfrm>
        </p:spPr>
        <p:txBody>
          <a:bodyPr>
            <a:normAutofit/>
          </a:bodyPr>
          <a:lstStyle/>
          <a:p>
            <a:r>
              <a:rPr lang="en-GB" sz="2800" dirty="0">
                <a:solidFill>
                  <a:schemeClr val="tx2"/>
                </a:solidFill>
                <a:latin typeface="Optane"/>
              </a:rPr>
              <a:t>Period expectation of life at birth, 1950-2090</a:t>
            </a:r>
          </a:p>
        </p:txBody>
      </p:sp>
      <p:grpSp>
        <p:nvGrpSpPr>
          <p:cNvPr id="3" name="Group 2"/>
          <p:cNvGrpSpPr/>
          <p:nvPr/>
        </p:nvGrpSpPr>
        <p:grpSpPr>
          <a:xfrm>
            <a:off x="9560" y="1340768"/>
            <a:ext cx="9777535" cy="4896544"/>
            <a:chOff x="1" y="1386736"/>
            <a:chExt cx="9074728" cy="4379441"/>
          </a:xfrm>
        </p:grpSpPr>
        <p:pic>
          <p:nvPicPr>
            <p:cNvPr id="4" name="Picture 3"/>
            <p:cNvPicPr>
              <a:picLocks noChangeAspect="1"/>
            </p:cNvPicPr>
            <p:nvPr/>
          </p:nvPicPr>
          <p:blipFill>
            <a:blip r:embed="rId2"/>
            <a:stretch>
              <a:fillRect/>
            </a:stretch>
          </p:blipFill>
          <p:spPr>
            <a:xfrm>
              <a:off x="1" y="1411872"/>
              <a:ext cx="5241031" cy="4354305"/>
            </a:xfrm>
            <a:prstGeom prst="rect">
              <a:avLst/>
            </a:prstGeom>
          </p:spPr>
        </p:pic>
        <p:pic>
          <p:nvPicPr>
            <p:cNvPr id="5" name="Picture 4"/>
            <p:cNvPicPr>
              <a:picLocks noChangeAspect="1"/>
            </p:cNvPicPr>
            <p:nvPr/>
          </p:nvPicPr>
          <p:blipFill rotWithShape="1">
            <a:blip r:embed="rId3"/>
            <a:srcRect l="10074" r="22472"/>
            <a:stretch/>
          </p:blipFill>
          <p:spPr>
            <a:xfrm>
              <a:off x="5217400" y="1386736"/>
              <a:ext cx="3857329" cy="4314329"/>
            </a:xfrm>
            <a:prstGeom prst="rect">
              <a:avLst/>
            </a:prstGeom>
          </p:spPr>
        </p:pic>
      </p:grpSp>
      <p:sp>
        <p:nvSpPr>
          <p:cNvPr id="6" name="TextBox 5"/>
          <p:cNvSpPr txBox="1"/>
          <p:nvPr/>
        </p:nvSpPr>
        <p:spPr>
          <a:xfrm>
            <a:off x="488504" y="1052736"/>
            <a:ext cx="9073008" cy="707886"/>
          </a:xfrm>
          <a:prstGeom prst="rect">
            <a:avLst/>
          </a:prstGeom>
          <a:noFill/>
        </p:spPr>
        <p:txBody>
          <a:bodyPr wrap="square" rtlCol="0">
            <a:spAutoFit/>
          </a:bodyPr>
          <a:lstStyle/>
          <a:p>
            <a:pPr algn="ctr"/>
            <a:r>
              <a:rPr lang="en-GB" sz="4000" dirty="0">
                <a:latin typeface="Optane"/>
              </a:rPr>
              <a:t>Men						 Women</a:t>
            </a:r>
          </a:p>
        </p:txBody>
      </p:sp>
    </p:spTree>
    <p:extLst>
      <p:ext uri="{BB962C8B-B14F-4D97-AF65-F5344CB8AC3E}">
        <p14:creationId xmlns:p14="http://schemas.microsoft.com/office/powerpoint/2010/main" val="27411591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977900"/>
            <a:ext cx="6259513"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9" name="Group 11"/>
          <p:cNvGrpSpPr>
            <a:grpSpLocks/>
          </p:cNvGrpSpPr>
          <p:nvPr/>
        </p:nvGrpSpPr>
        <p:grpSpPr bwMode="auto">
          <a:xfrm>
            <a:off x="5127625" y="2441575"/>
            <a:ext cx="4410075" cy="1385888"/>
            <a:chOff x="4793432" y="2361707"/>
            <a:chExt cx="5472608" cy="1384995"/>
          </a:xfrm>
        </p:grpSpPr>
        <p:sp>
          <p:nvSpPr>
            <p:cNvPr id="10" name="Rectangle 9"/>
            <p:cNvSpPr/>
            <p:nvPr/>
          </p:nvSpPr>
          <p:spPr>
            <a:xfrm>
              <a:off x="4793432" y="2361707"/>
              <a:ext cx="5472608" cy="1384995"/>
            </a:xfrm>
            <a:prstGeom prst="rect">
              <a:avLst/>
            </a:prstGeom>
            <a:solidFill>
              <a:schemeClr val="bg1"/>
            </a:solidFill>
          </p:spPr>
          <p:txBody>
            <a:bodyPr>
              <a:spAutoFit/>
            </a:bodyPr>
            <a:lstStyle/>
            <a:p>
              <a:pPr algn="just" eaLnBrk="1" hangingPunct="1">
                <a:buClr>
                  <a:schemeClr val="tx2"/>
                </a:buClr>
                <a:buSzPct val="103000"/>
                <a:defRPr/>
              </a:pPr>
              <a:r>
                <a:rPr lang="en-GB"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FC of medium accessibility;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some IC orientation in provision</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Obligatory social insurance financed from contributions</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public and low private FC spending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cash-benefits.</a:t>
              </a:r>
            </a:p>
          </p:txBody>
        </p:sp>
        <p:sp>
          <p:nvSpPr>
            <p:cNvPr id="11" name="Rectangle 10"/>
            <p:cNvSpPr/>
            <p:nvPr/>
          </p:nvSpPr>
          <p:spPr>
            <a:xfrm>
              <a:off x="4929361" y="2404542"/>
              <a:ext cx="309286" cy="242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7" name="Rectangle 6"/>
          <p:cNvSpPr/>
          <p:nvPr/>
        </p:nvSpPr>
        <p:spPr>
          <a:xfrm>
            <a:off x="5105400" y="958850"/>
            <a:ext cx="5889625" cy="1354138"/>
          </a:xfrm>
          <a:prstGeom prst="rect">
            <a:avLst/>
          </a:prstGeom>
        </p:spPr>
        <p:txBody>
          <a:bodyPr>
            <a:spAutoFit/>
          </a:bodyPr>
          <a:lstStyle/>
          <a:p>
            <a:pPr algn="just" eaLnBrk="1" hangingPunct="1">
              <a:buClr>
                <a:schemeClr val="tx2"/>
              </a:buClr>
              <a:buSzPct val="103000"/>
              <a:defRPr/>
            </a:pPr>
            <a:r>
              <a:rPr lang="en-GB"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Formal-care (FC) oriented provision;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generous, accessible and affordable</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Financed from general revenue allocations to LA</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public and low private spending on FC</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Low Informal care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cash-benefits.</a:t>
            </a:r>
          </a:p>
        </p:txBody>
      </p:sp>
      <p:sp>
        <p:nvSpPr>
          <p:cNvPr id="15" name="Rectangle 14"/>
          <p:cNvSpPr/>
          <p:nvPr/>
        </p:nvSpPr>
        <p:spPr>
          <a:xfrm>
            <a:off x="5153025" y="3798888"/>
            <a:ext cx="4913313" cy="1323975"/>
          </a:xfrm>
          <a:prstGeom prst="rect">
            <a:avLst/>
          </a:prstGeom>
          <a:solidFill>
            <a:schemeClr val="bg1"/>
          </a:solidFill>
        </p:spPr>
        <p:txBody>
          <a:bodyPr>
            <a:spAutoFit/>
          </a:bodyPr>
          <a:lstStyle/>
          <a:p>
            <a:pPr algn="just" eaLnBrk="1" hangingPunct="1">
              <a:buClr>
                <a:schemeClr val="tx2"/>
              </a:buClr>
              <a:buSzPct val="103000"/>
              <a:defRPr/>
            </a:pPr>
            <a:r>
              <a:rPr lang="en-GB" sz="1600"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FC of medium accessibility;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medium IC orientation in provision</a:t>
            </a:r>
          </a:p>
          <a:p>
            <a:pPr marL="342900" indent="-342900"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coverage financed from contributions\general revenue</a:t>
            </a:r>
          </a:p>
          <a:p>
            <a:pPr marL="342900" indent="-342900"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Medium public and private FC spending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IC use, high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cash-benefits.</a:t>
            </a:r>
          </a:p>
        </p:txBody>
      </p:sp>
      <p:sp>
        <p:nvSpPr>
          <p:cNvPr id="13" name="Rectangle 12"/>
          <p:cNvSpPr/>
          <p:nvPr/>
        </p:nvSpPr>
        <p:spPr>
          <a:xfrm>
            <a:off x="5105400" y="5175250"/>
            <a:ext cx="4605338" cy="1385888"/>
          </a:xfrm>
          <a:prstGeom prst="rect">
            <a:avLst/>
          </a:prstGeom>
          <a:solidFill>
            <a:schemeClr val="bg1"/>
          </a:solidFill>
        </p:spPr>
        <p:txBody>
          <a:bodyPr>
            <a:spAutoFit/>
          </a:bodyPr>
          <a:lstStyle/>
          <a:p>
            <a:pPr algn="just" eaLnBrk="1" hangingPunct="1">
              <a:buClr>
                <a:schemeClr val="tx2"/>
              </a:buClr>
              <a:buSzPct val="103000"/>
              <a:defRPr/>
            </a:pPr>
            <a:r>
              <a:rPr lang="en-GB" sz="2000" dirty="0">
                <a:solidFill>
                  <a:schemeClr val="tx1">
                    <a:lumMod val="75000"/>
                    <a:lumOff val="25000"/>
                  </a:schemeClr>
                </a:solidFill>
                <a:latin typeface="Optane" pitchFamily="2" charset="0"/>
                <a:ea typeface="Verdana" pitchFamily="34" charset="0"/>
                <a:cs typeface="Verdana" pitchFamily="34" charset="0"/>
              </a:rPr>
              <a:t>      </a:t>
            </a:r>
            <a:r>
              <a:rPr lang="en-GB" b="1" dirty="0">
                <a:solidFill>
                  <a:schemeClr val="tx1">
                    <a:lumMod val="75000"/>
                    <a:lumOff val="25000"/>
                  </a:schemeClr>
                </a:solidFill>
                <a:latin typeface="Optane" pitchFamily="2" charset="0"/>
                <a:ea typeface="Verdana" pitchFamily="34" charset="0"/>
                <a:cs typeface="Verdana" pitchFamily="34" charset="0"/>
              </a:rPr>
              <a:t>L</a:t>
            </a:r>
            <a:r>
              <a:rPr lang="en-GB" sz="1600" b="1" dirty="0">
                <a:solidFill>
                  <a:schemeClr val="tx1">
                    <a:lumMod val="75000"/>
                    <a:lumOff val="25000"/>
                  </a:schemeClr>
                </a:solidFill>
                <a:latin typeface="Optane" pitchFamily="2" charset="0"/>
                <a:ea typeface="Verdana" pitchFamily="34" charset="0"/>
                <a:cs typeface="Verdana" pitchFamily="34" charset="0"/>
              </a:rPr>
              <a:t>ow FC accessibility; strong IC orientation in provision</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 social insurance against LTC risks</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Low public and high private FC financing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IC use, low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High cash-benefits.</a:t>
            </a:r>
          </a:p>
        </p:txBody>
      </p:sp>
      <p:sp>
        <p:nvSpPr>
          <p:cNvPr id="17" name="Rectangle 16"/>
          <p:cNvSpPr/>
          <p:nvPr/>
        </p:nvSpPr>
        <p:spPr>
          <a:xfrm>
            <a:off x="22225" y="5127625"/>
            <a:ext cx="5170488" cy="1570038"/>
          </a:xfrm>
          <a:prstGeom prst="rect">
            <a:avLst/>
          </a:prstGeom>
          <a:solidFill>
            <a:schemeClr val="bg1"/>
          </a:solidFill>
        </p:spPr>
        <p:txBody>
          <a:bodyPr>
            <a:spAutoFit/>
          </a:bodyPr>
          <a:lstStyle/>
          <a:p>
            <a:pPr algn="just" eaLnBrk="1" hangingPunct="1">
              <a:buClr>
                <a:schemeClr val="tx2"/>
              </a:buClr>
              <a:buSzPct val="103000"/>
              <a:defRPr/>
            </a:pPr>
            <a:r>
              <a:rPr lang="en-GB" sz="2000" dirty="0">
                <a:solidFill>
                  <a:schemeClr val="tx1">
                    <a:lumMod val="75000"/>
                    <a:lumOff val="25000"/>
                  </a:schemeClr>
                </a:solidFill>
                <a:latin typeface="Optane" pitchFamily="2" charset="0"/>
                <a:ea typeface="Verdana" pitchFamily="34" charset="0"/>
                <a:cs typeface="Verdana" pitchFamily="34" charset="0"/>
              </a:rPr>
              <a:t>      </a:t>
            </a:r>
            <a:r>
              <a:rPr lang="en-GB" sz="1600" b="1" dirty="0">
                <a:solidFill>
                  <a:schemeClr val="tx1">
                    <a:lumMod val="75000"/>
                    <a:lumOff val="25000"/>
                  </a:schemeClr>
                </a:solidFill>
                <a:latin typeface="Optane" pitchFamily="2" charset="0"/>
                <a:ea typeface="Verdana" pitchFamily="34" charset="0"/>
                <a:cs typeface="Verdana" pitchFamily="34" charset="0"/>
              </a:rPr>
              <a:t>Very low FC accessibility; </a:t>
            </a:r>
          </a:p>
          <a:p>
            <a:pPr algn="just" eaLnBrk="1" hangingPunct="1">
              <a:buClr>
                <a:schemeClr val="tx2"/>
              </a:buClr>
              <a:buSzPct val="103000"/>
              <a:defRPr/>
            </a:pPr>
            <a:r>
              <a:rPr lang="en-GB" sz="1600" b="1" dirty="0">
                <a:solidFill>
                  <a:schemeClr val="tx1">
                    <a:lumMod val="75000"/>
                    <a:lumOff val="25000"/>
                  </a:schemeClr>
                </a:solidFill>
                <a:latin typeface="Optane" pitchFamily="2" charset="0"/>
                <a:ea typeface="Verdana" pitchFamily="34" charset="0"/>
                <a:cs typeface="Verdana" pitchFamily="34" charset="0"/>
              </a:rPr>
              <a:t>(almost) exclusive IC orientation</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Little social insurance against LTC risks</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Very low public FC spending</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Very high IC use, little to no IC support</a:t>
            </a:r>
          </a:p>
          <a:p>
            <a:pPr marL="342900" indent="-342900" algn="just" eaLnBrk="1" hangingPunct="1">
              <a:buClr>
                <a:schemeClr val="tx2"/>
              </a:buClr>
              <a:buSzPct val="103000"/>
              <a:buFont typeface="Arial" panose="020B0604020202020204" pitchFamily="34" charset="0"/>
              <a:buChar char="•"/>
              <a:defRPr/>
            </a:pPr>
            <a:r>
              <a:rPr lang="en-GB" sz="1200" dirty="0">
                <a:solidFill>
                  <a:schemeClr val="tx1">
                    <a:lumMod val="75000"/>
                    <a:lumOff val="25000"/>
                  </a:schemeClr>
                </a:solidFill>
                <a:latin typeface="Optane" pitchFamily="2" charset="0"/>
                <a:ea typeface="Verdana" pitchFamily="34" charset="0"/>
                <a:cs typeface="Verdana" pitchFamily="34" charset="0"/>
              </a:rPr>
              <a:t>Modest/low cash-benefits.</a:t>
            </a:r>
          </a:p>
          <a:p>
            <a:pPr marL="342900" indent="-342900" algn="just" eaLnBrk="1" hangingPunct="1">
              <a:buClr>
                <a:schemeClr val="tx2"/>
              </a:buClr>
              <a:buSzPct val="103000"/>
              <a:buFont typeface="Arial" panose="020B0604020202020204" pitchFamily="34" charset="0"/>
              <a:buChar char="•"/>
              <a:defRPr/>
            </a:pPr>
            <a:endParaRPr lang="en-GB" sz="1200" dirty="0">
              <a:solidFill>
                <a:schemeClr val="tx1">
                  <a:lumMod val="75000"/>
                  <a:lumOff val="25000"/>
                </a:schemeClr>
              </a:solidFill>
              <a:latin typeface="Optane" pitchFamily="2" charset="0"/>
              <a:ea typeface="Verdana" pitchFamily="34" charset="0"/>
              <a:cs typeface="Verdana" pitchFamily="34" charset="0"/>
            </a:endParaRPr>
          </a:p>
        </p:txBody>
      </p:sp>
      <p:sp>
        <p:nvSpPr>
          <p:cNvPr id="55304"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800" b="1">
                <a:solidFill>
                  <a:srgbClr val="FF0000"/>
                </a:solidFill>
                <a:latin typeface="Optane"/>
              </a:rPr>
              <a:t>Typology of LTC systems in the EU28</a:t>
            </a:r>
            <a:endParaRPr lang="en-GB" altLang="it-IT" sz="2800" b="1">
              <a:solidFill>
                <a:srgbClr val="262626"/>
              </a:solidFill>
              <a:latin typeface="Optane"/>
            </a:endParaRPr>
          </a:p>
        </p:txBody>
      </p:sp>
      <p:sp>
        <p:nvSpPr>
          <p:cNvPr id="55305" name="TextBox 19"/>
          <p:cNvSpPr txBox="1">
            <a:spLocks noChangeArrowheads="1"/>
          </p:cNvSpPr>
          <p:nvPr/>
        </p:nvSpPr>
        <p:spPr bwMode="auto">
          <a:xfrm>
            <a:off x="1136650" y="6608763"/>
            <a:ext cx="9072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a:latin typeface="Optane"/>
              </a:rPr>
              <a:t>Source: European Commission, “</a:t>
            </a:r>
            <a:r>
              <a:rPr lang="en-GB" altLang="en-US" sz="1200" i="1">
                <a:solidFill>
                  <a:schemeClr val="tx2"/>
                </a:solidFill>
                <a:latin typeface="Optane"/>
              </a:rPr>
              <a:t>Joint Report on Health Care and Long-Term Care Systems &amp; Fiscal Sustainability</a:t>
            </a:r>
            <a:r>
              <a:rPr lang="en-GB" altLang="en-US" sz="1200">
                <a:latin typeface="Optane"/>
              </a:rPr>
              <a:t>”, October 2016.</a:t>
            </a:r>
          </a:p>
        </p:txBody>
      </p:sp>
      <p:sp>
        <p:nvSpPr>
          <p:cNvPr id="21" name="Rectangle 20"/>
          <p:cNvSpPr/>
          <p:nvPr/>
        </p:nvSpPr>
        <p:spPr>
          <a:xfrm>
            <a:off x="5224463" y="995363"/>
            <a:ext cx="249237" cy="242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Rectangle 21"/>
          <p:cNvSpPr/>
          <p:nvPr/>
        </p:nvSpPr>
        <p:spPr>
          <a:xfrm>
            <a:off x="171450" y="5199063"/>
            <a:ext cx="250825" cy="2428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ectangle 22"/>
          <p:cNvSpPr/>
          <p:nvPr/>
        </p:nvSpPr>
        <p:spPr>
          <a:xfrm>
            <a:off x="5224463" y="3841750"/>
            <a:ext cx="249237" cy="2428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ectangle 23"/>
          <p:cNvSpPr/>
          <p:nvPr/>
        </p:nvSpPr>
        <p:spPr>
          <a:xfrm>
            <a:off x="5192713" y="5213350"/>
            <a:ext cx="249237" cy="2428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18518957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txBox="1">
            <a:spLocks/>
          </p:cNvSpPr>
          <p:nvPr/>
        </p:nvSpPr>
        <p:spPr bwMode="auto">
          <a:xfrm>
            <a:off x="344488" y="176213"/>
            <a:ext cx="7416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b="1">
                <a:solidFill>
                  <a:srgbClr val="FF0000"/>
                </a:solidFill>
                <a:latin typeface="Optane"/>
              </a:rPr>
              <a:t>What can we learn from the EU LTC systems?</a:t>
            </a:r>
            <a:endParaRPr lang="en-GB" altLang="it-IT" sz="2400" b="1">
              <a:solidFill>
                <a:srgbClr val="262626"/>
              </a:solidFill>
              <a:latin typeface="Optane"/>
            </a:endParaRPr>
          </a:p>
        </p:txBody>
      </p:sp>
      <p:sp>
        <p:nvSpPr>
          <p:cNvPr id="5" name="Rectangle 4"/>
          <p:cNvSpPr/>
          <p:nvPr/>
        </p:nvSpPr>
        <p:spPr>
          <a:xfrm>
            <a:off x="325438" y="1412875"/>
            <a:ext cx="9199562" cy="3846513"/>
          </a:xfrm>
          <a:prstGeom prst="rect">
            <a:avLst/>
          </a:prstGeom>
        </p:spPr>
        <p:txBody>
          <a:bodyPr>
            <a:spAutoFit/>
          </a:bodyPr>
          <a:lstStyle/>
          <a:p>
            <a:pPr marL="457200" indent="-4572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Countries with universal coverage and high formal care provision have relatively high public LTC expenditure </a:t>
            </a:r>
            <a:r>
              <a:rPr lang="en-GB" sz="2000" dirty="0">
                <a:solidFill>
                  <a:schemeClr val="tx2"/>
                </a:solidFill>
                <a:latin typeface="Optane" pitchFamily="2" charset="0"/>
                <a:ea typeface="Verdana" pitchFamily="34" charset="0"/>
                <a:cs typeface="Verdana" pitchFamily="34" charset="0"/>
              </a:rPr>
              <a:t>(burden for the long-term sustainability of public finances)</a:t>
            </a:r>
            <a:endParaRPr lang="en-GB" sz="2800" dirty="0">
              <a:solidFill>
                <a:schemeClr val="tx1">
                  <a:lumMod val="75000"/>
                  <a:lumOff val="25000"/>
                </a:schemeClr>
              </a:solidFill>
              <a:latin typeface="Optane" pitchFamily="2" charset="0"/>
              <a:ea typeface="Verdana" pitchFamily="34" charset="0"/>
              <a:cs typeface="Verdana" pitchFamily="34" charset="0"/>
            </a:endParaRPr>
          </a:p>
          <a:p>
            <a:pPr marL="457200" indent="-457200" algn="just" eaLnBrk="1" hangingPunct="1">
              <a:buClr>
                <a:schemeClr val="tx2"/>
              </a:buClr>
              <a:buSzPct val="103000"/>
              <a:buFont typeface="Wingdings" panose="05000000000000000000" pitchFamily="2" charset="2"/>
              <a:buChar char="ü"/>
              <a:defRPr/>
            </a:pPr>
            <a:endParaRPr lang="en-GB" sz="2800" dirty="0">
              <a:solidFill>
                <a:schemeClr val="tx1">
                  <a:lumMod val="75000"/>
                  <a:lumOff val="25000"/>
                </a:schemeClr>
              </a:solidFill>
              <a:latin typeface="Optane" pitchFamily="2" charset="0"/>
              <a:ea typeface="Verdana" pitchFamily="34" charset="0"/>
              <a:cs typeface="Verdana" pitchFamily="34" charset="0"/>
            </a:endParaRPr>
          </a:p>
          <a:p>
            <a:pPr marL="457200" indent="-4572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Countries with low public LTC expenditure relies heavily on:</a:t>
            </a:r>
          </a:p>
          <a:p>
            <a:pPr marL="800100" lvl="1" indent="-342900" algn="just" eaLnBrk="1" hangingPunct="1">
              <a:buClr>
                <a:schemeClr val="tx2"/>
              </a:buClr>
              <a:buSzPct val="103000"/>
              <a:buFont typeface="Arial" panose="020B0604020202020204" pitchFamily="34" charset="0"/>
              <a:buChar char="•"/>
              <a:defRPr/>
            </a:pPr>
            <a:r>
              <a:rPr lang="en-GB" sz="2800" dirty="0">
                <a:solidFill>
                  <a:schemeClr val="tx1">
                    <a:lumMod val="75000"/>
                    <a:lumOff val="25000"/>
                  </a:schemeClr>
                </a:solidFill>
                <a:latin typeface="Optane" pitchFamily="2" charset="0"/>
                <a:ea typeface="Verdana" pitchFamily="34" charset="0"/>
                <a:cs typeface="Verdana" pitchFamily="34" charset="0"/>
              </a:rPr>
              <a:t>out-of-pocket payments </a:t>
            </a:r>
            <a:r>
              <a:rPr lang="en-GB" sz="2000" dirty="0">
                <a:solidFill>
                  <a:schemeClr val="tx2"/>
                </a:solidFill>
                <a:latin typeface="Optane" pitchFamily="2" charset="0"/>
                <a:ea typeface="Verdana" pitchFamily="34" charset="0"/>
                <a:cs typeface="Verdana" pitchFamily="34" charset="0"/>
              </a:rPr>
              <a:t>(unaffordability, sub-optimal consumption, catastrophic costs)</a:t>
            </a:r>
          </a:p>
          <a:p>
            <a:pPr marL="800100" lvl="1" indent="-342900" algn="just" eaLnBrk="1" hangingPunct="1">
              <a:buClr>
                <a:schemeClr val="tx2"/>
              </a:buClr>
              <a:buSzPct val="103000"/>
              <a:buFont typeface="Arial" panose="020B0604020202020204" pitchFamily="34" charset="0"/>
              <a:buChar char="•"/>
              <a:defRPr/>
            </a:pPr>
            <a:r>
              <a:rPr lang="en-GB" sz="2800" dirty="0">
                <a:solidFill>
                  <a:schemeClr val="tx1">
                    <a:lumMod val="75000"/>
                    <a:lumOff val="25000"/>
                  </a:schemeClr>
                </a:solidFill>
                <a:latin typeface="Optane" pitchFamily="2" charset="0"/>
                <a:ea typeface="Verdana" pitchFamily="34" charset="0"/>
                <a:cs typeface="Verdana" pitchFamily="34" charset="0"/>
              </a:rPr>
              <a:t>informal care </a:t>
            </a:r>
            <a:r>
              <a:rPr lang="en-GB" sz="2000" dirty="0">
                <a:solidFill>
                  <a:schemeClr val="tx2"/>
                </a:solidFill>
                <a:latin typeface="Optane" pitchFamily="2" charset="0"/>
                <a:ea typeface="Verdana" pitchFamily="34" charset="0"/>
                <a:cs typeface="Verdana" pitchFamily="34" charset="0"/>
              </a:rPr>
              <a:t>(effects on labour market participation of the carer). </a:t>
            </a:r>
          </a:p>
        </p:txBody>
      </p:sp>
    </p:spTree>
    <p:extLst>
      <p:ext uri="{BB962C8B-B14F-4D97-AF65-F5344CB8AC3E}">
        <p14:creationId xmlns:p14="http://schemas.microsoft.com/office/powerpoint/2010/main" val="11842991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txBox="1">
            <a:spLocks/>
          </p:cNvSpPr>
          <p:nvPr/>
        </p:nvSpPr>
        <p:spPr bwMode="auto">
          <a:xfrm>
            <a:off x="344488" y="176213"/>
            <a:ext cx="7416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b="1" dirty="0">
                <a:solidFill>
                  <a:srgbClr val="FF0000"/>
                </a:solidFill>
                <a:latin typeface="Optane"/>
              </a:rPr>
              <a:t>What can we learn from the EU LTC systems?</a:t>
            </a:r>
            <a:endParaRPr lang="en-GB" altLang="it-IT" sz="2400" b="1" dirty="0">
              <a:solidFill>
                <a:srgbClr val="262626"/>
              </a:solidFill>
              <a:latin typeface="Optane"/>
            </a:endParaRPr>
          </a:p>
        </p:txBody>
      </p:sp>
      <p:sp>
        <p:nvSpPr>
          <p:cNvPr id="5" name="Rectangle 4"/>
          <p:cNvSpPr/>
          <p:nvPr/>
        </p:nvSpPr>
        <p:spPr>
          <a:xfrm>
            <a:off x="309563" y="1412875"/>
            <a:ext cx="9201150" cy="4308475"/>
          </a:xfrm>
          <a:prstGeom prst="rect">
            <a:avLst/>
          </a:prstGeom>
        </p:spPr>
        <p:txBody>
          <a:bodyPr>
            <a:spAutoFit/>
          </a:bodyPr>
          <a:lstStyle/>
          <a:p>
            <a:pPr marL="457200"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Means-tested programmes are targeted to disabled in financial needs (safety-net) but support is restricted to those below a certain income/asset threshold </a:t>
            </a:r>
            <a:r>
              <a:rPr lang="en-GB" dirty="0">
                <a:solidFill>
                  <a:schemeClr val="tx2"/>
                </a:solidFill>
                <a:latin typeface="Optane" pitchFamily="2" charset="0"/>
                <a:ea typeface="Verdana" pitchFamily="34" charset="0"/>
                <a:cs typeface="Verdana" pitchFamily="34" charset="0"/>
              </a:rPr>
              <a:t>(high admin costs, cliff-edge effects, exhaustion personal-assets, sub-optimal saving, significant unmet needs)</a:t>
            </a:r>
            <a:r>
              <a:rPr lang="en-GB" dirty="0">
                <a:solidFill>
                  <a:schemeClr val="tx1">
                    <a:lumMod val="75000"/>
                    <a:lumOff val="25000"/>
                  </a:schemeClr>
                </a:solidFill>
                <a:latin typeface="Optane" pitchFamily="2" charset="0"/>
                <a:ea typeface="Verdana" pitchFamily="34" charset="0"/>
                <a:cs typeface="Verdana" pitchFamily="34" charset="0"/>
              </a:rPr>
              <a:t> </a:t>
            </a:r>
          </a:p>
          <a:p>
            <a:pPr marL="457200" indent="-457200" algn="just" eaLnBrk="1" hangingPunct="1">
              <a:buClr>
                <a:schemeClr val="tx2"/>
              </a:buClr>
              <a:buSzPct val="103000"/>
              <a:buFont typeface="Wingdings" panose="05000000000000000000" pitchFamily="2" charset="2"/>
              <a:buChar char="ü"/>
              <a:defRPr/>
            </a:pPr>
            <a:endParaRPr lang="en-GB" dirty="0">
              <a:solidFill>
                <a:schemeClr val="tx1">
                  <a:lumMod val="75000"/>
                  <a:lumOff val="25000"/>
                </a:schemeClr>
              </a:solidFill>
              <a:latin typeface="Optane" pitchFamily="2" charset="0"/>
              <a:ea typeface="Verdana" pitchFamily="34" charset="0"/>
              <a:cs typeface="Verdana" pitchFamily="34" charset="0"/>
            </a:endParaRPr>
          </a:p>
          <a:p>
            <a:pPr marL="457200"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Mixed models reduce the risk of non-take-up but requires coordination and co-operation among institutions</a:t>
            </a:r>
          </a:p>
          <a:p>
            <a:pPr marL="457200" indent="-457200" algn="just" eaLnBrk="1" hangingPunct="1">
              <a:buClr>
                <a:schemeClr val="tx2"/>
              </a:buClr>
              <a:buSzPct val="103000"/>
              <a:buFont typeface="Wingdings" panose="05000000000000000000" pitchFamily="2" charset="2"/>
              <a:buChar char="ü"/>
              <a:defRPr/>
            </a:pPr>
            <a:endParaRPr lang="en-GB" sz="2400" dirty="0">
              <a:solidFill>
                <a:schemeClr val="tx1">
                  <a:lumMod val="75000"/>
                  <a:lumOff val="25000"/>
                </a:schemeClr>
              </a:solidFill>
              <a:latin typeface="Optane" pitchFamily="2" charset="0"/>
              <a:ea typeface="Verdana" pitchFamily="34" charset="0"/>
              <a:cs typeface="Verdana" pitchFamily="34" charset="0"/>
            </a:endParaRPr>
          </a:p>
          <a:p>
            <a:pPr marL="457200"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Countries with a strong emphasis on:</a:t>
            </a:r>
          </a:p>
          <a:p>
            <a:pPr marL="914400" lvl="1"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Social insurance model: </a:t>
            </a:r>
            <a:r>
              <a:rPr lang="en-GB" dirty="0">
                <a:solidFill>
                  <a:schemeClr val="tx2"/>
                </a:solidFill>
                <a:latin typeface="Optane" pitchFamily="2" charset="0"/>
                <a:ea typeface="Verdana" pitchFamily="34" charset="0"/>
                <a:cs typeface="Verdana" pitchFamily="34" charset="0"/>
              </a:rPr>
              <a:t>contributions levied on a narrower tax base than general revenue, tax distortions on employment</a:t>
            </a:r>
          </a:p>
          <a:p>
            <a:pPr marL="914400" lvl="1"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Tax-based model: </a:t>
            </a:r>
            <a:r>
              <a:rPr lang="en-GB" dirty="0">
                <a:solidFill>
                  <a:schemeClr val="tx2"/>
                </a:solidFill>
                <a:latin typeface="Optane" pitchFamily="2" charset="0"/>
                <a:ea typeface="Verdana" pitchFamily="34" charset="0"/>
                <a:cs typeface="Verdana" pitchFamily="34" charset="0"/>
              </a:rPr>
              <a:t>funds levied on a bigger tax base that is ageing</a:t>
            </a:r>
            <a:endParaRPr lang="it-IT" sz="2800" dirty="0">
              <a:solidFill>
                <a:schemeClr val="tx1">
                  <a:lumMod val="75000"/>
                  <a:lumOff val="25000"/>
                </a:schemeClr>
              </a:solidFill>
              <a:latin typeface="Optane" pitchFamily="2" charset="0"/>
              <a:ea typeface="Verdana" pitchFamily="34" charset="0"/>
              <a:cs typeface="Verdana" pitchFamily="34" charset="0"/>
            </a:endParaRPr>
          </a:p>
        </p:txBody>
      </p:sp>
    </p:spTree>
    <p:extLst>
      <p:ext uri="{BB962C8B-B14F-4D97-AF65-F5344CB8AC3E}">
        <p14:creationId xmlns:p14="http://schemas.microsoft.com/office/powerpoint/2010/main" val="14520168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4" y="256269"/>
            <a:ext cx="9066340" cy="648090"/>
          </a:xfrm>
        </p:spPr>
        <p:txBody>
          <a:bodyPr>
            <a:noAutofit/>
          </a:bodyPr>
          <a:lstStyle/>
          <a:p>
            <a:r>
              <a:rPr lang="en-GB" sz="2400" dirty="0">
                <a:solidFill>
                  <a:srgbClr val="FF0000"/>
                </a:solidFill>
                <a:latin typeface="Optane"/>
                <a:ea typeface="+mn-ea"/>
                <a:cs typeface="+mn-cs"/>
              </a:rPr>
              <a:t>Projected increase in public long-term care spending in EU28, 2013 - 2060</a:t>
            </a:r>
          </a:p>
        </p:txBody>
      </p:sp>
      <p:pic>
        <p:nvPicPr>
          <p:cNvPr id="4" name="Picture 3"/>
          <p:cNvPicPr>
            <a:picLocks noChangeAspect="1"/>
          </p:cNvPicPr>
          <p:nvPr/>
        </p:nvPicPr>
        <p:blipFill>
          <a:blip r:embed="rId2"/>
          <a:stretch>
            <a:fillRect/>
          </a:stretch>
        </p:blipFill>
        <p:spPr>
          <a:xfrm>
            <a:off x="1142345" y="904359"/>
            <a:ext cx="7470377" cy="5328592"/>
          </a:xfrm>
          <a:prstGeom prst="rect">
            <a:avLst/>
          </a:prstGeom>
        </p:spPr>
      </p:pic>
    </p:spTree>
    <p:extLst>
      <p:ext uri="{BB962C8B-B14F-4D97-AF65-F5344CB8AC3E}">
        <p14:creationId xmlns:p14="http://schemas.microsoft.com/office/powerpoint/2010/main" val="34618130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4" y="256269"/>
            <a:ext cx="9066340" cy="648090"/>
          </a:xfrm>
        </p:spPr>
        <p:txBody>
          <a:bodyPr>
            <a:noAutofit/>
          </a:bodyPr>
          <a:lstStyle/>
          <a:p>
            <a:r>
              <a:rPr lang="en-GB" sz="2400" dirty="0">
                <a:solidFill>
                  <a:srgbClr val="FF0000"/>
                </a:solidFill>
                <a:latin typeface="Optane"/>
                <a:ea typeface="+mn-ea"/>
                <a:cs typeface="+mn-cs"/>
              </a:rPr>
              <a:t>Projected increase in public LTC spending in EU28</a:t>
            </a:r>
            <a:br>
              <a:rPr lang="en-GB" sz="2400" dirty="0">
                <a:solidFill>
                  <a:srgbClr val="FF0000"/>
                </a:solidFill>
                <a:latin typeface="Optane"/>
                <a:ea typeface="+mn-ea"/>
                <a:cs typeface="+mn-cs"/>
              </a:rPr>
            </a:br>
            <a:r>
              <a:rPr lang="en-GB" sz="2400" dirty="0">
                <a:solidFill>
                  <a:srgbClr val="FF0000"/>
                </a:solidFill>
                <a:latin typeface="Optane"/>
                <a:ea typeface="+mn-ea"/>
                <a:cs typeface="+mn-cs"/>
              </a:rPr>
              <a:t>two scenarios</a:t>
            </a:r>
          </a:p>
        </p:txBody>
      </p:sp>
      <p:pic>
        <p:nvPicPr>
          <p:cNvPr id="5" name="Picture 4"/>
          <p:cNvPicPr>
            <a:picLocks noChangeAspect="1"/>
          </p:cNvPicPr>
          <p:nvPr/>
        </p:nvPicPr>
        <p:blipFill>
          <a:blip r:embed="rId2"/>
          <a:stretch>
            <a:fillRect/>
          </a:stretch>
        </p:blipFill>
        <p:spPr>
          <a:xfrm>
            <a:off x="1712640" y="936367"/>
            <a:ext cx="5897864" cy="5593523"/>
          </a:xfrm>
          <a:prstGeom prst="rect">
            <a:avLst/>
          </a:prstGeom>
        </p:spPr>
      </p:pic>
    </p:spTree>
    <p:extLst>
      <p:ext uri="{BB962C8B-B14F-4D97-AF65-F5344CB8AC3E}">
        <p14:creationId xmlns:p14="http://schemas.microsoft.com/office/powerpoint/2010/main" val="17590800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4000" b="1">
                <a:solidFill>
                  <a:srgbClr val="FF0000"/>
                </a:solidFill>
                <a:latin typeface="Optane"/>
              </a:rPr>
              <a:t>Summing-up</a:t>
            </a:r>
            <a:endParaRPr lang="en-GB" altLang="it-IT" sz="4000" b="1">
              <a:solidFill>
                <a:srgbClr val="262626"/>
              </a:solidFill>
              <a:latin typeface="Optane"/>
            </a:endParaRPr>
          </a:p>
        </p:txBody>
      </p:sp>
      <p:sp>
        <p:nvSpPr>
          <p:cNvPr id="5" name="Rectangle 4"/>
          <p:cNvSpPr/>
          <p:nvPr/>
        </p:nvSpPr>
        <p:spPr>
          <a:xfrm>
            <a:off x="350838" y="1268413"/>
            <a:ext cx="9199562" cy="4894262"/>
          </a:xfrm>
          <a:prstGeom prst="rect">
            <a:avLst/>
          </a:prstGeom>
        </p:spPr>
        <p:txBody>
          <a:bodyPr>
            <a:spAutoFit/>
          </a:bodyPr>
          <a:lstStyle/>
          <a:p>
            <a:pPr marL="457200" indent="-457200" algn="just" eaLnBrk="1" hangingPunct="1">
              <a:buClr>
                <a:schemeClr val="tx2"/>
              </a:buClr>
              <a:buSzPct val="103000"/>
              <a:buFont typeface="Wingdings" panose="05000000000000000000" pitchFamily="2" charset="2"/>
              <a:buChar char="ü"/>
              <a:defRPr/>
            </a:pPr>
            <a:r>
              <a:rPr lang="it-IT" sz="3200" dirty="0">
                <a:solidFill>
                  <a:schemeClr val="tx1">
                    <a:lumMod val="75000"/>
                    <a:lumOff val="25000"/>
                  </a:schemeClr>
                </a:solidFill>
                <a:latin typeface="Optane" pitchFamily="2" charset="0"/>
                <a:ea typeface="Verdana" pitchFamily="34" charset="0"/>
                <a:cs typeface="Verdana" pitchFamily="34" charset="0"/>
              </a:rPr>
              <a:t>EU-countries have different LTC systems but share common socio-demographic and economic pressures. </a:t>
            </a:r>
          </a:p>
          <a:p>
            <a:pPr marL="457200" indent="-457200" algn="just" eaLnBrk="1" hangingPunct="1">
              <a:buClr>
                <a:schemeClr val="tx2"/>
              </a:buClr>
              <a:buSzPct val="103000"/>
              <a:buFont typeface="Wingdings" panose="05000000000000000000" pitchFamily="2" charset="2"/>
              <a:buChar char="ü"/>
              <a:defRPr/>
            </a:pPr>
            <a:endParaRPr lang="it-IT" sz="3200" dirty="0">
              <a:solidFill>
                <a:schemeClr val="tx1">
                  <a:lumMod val="75000"/>
                  <a:lumOff val="25000"/>
                </a:schemeClr>
              </a:solidFill>
              <a:latin typeface="Optane" pitchFamily="2" charset="0"/>
              <a:ea typeface="Verdana" pitchFamily="34" charset="0"/>
              <a:cs typeface="Verdana" pitchFamily="34" charset="0"/>
            </a:endParaRPr>
          </a:p>
          <a:p>
            <a:pPr marL="457200" indent="-457200" algn="just" eaLnBrk="1" hangingPunct="1">
              <a:buClr>
                <a:schemeClr val="tx2"/>
              </a:buClr>
              <a:buSzPct val="103000"/>
              <a:buFont typeface="Wingdings" panose="05000000000000000000" pitchFamily="2" charset="2"/>
              <a:buChar char="ü"/>
              <a:defRPr/>
            </a:pPr>
            <a:r>
              <a:rPr lang="en-GB" sz="3200" dirty="0">
                <a:solidFill>
                  <a:schemeClr val="tx1">
                    <a:lumMod val="75000"/>
                    <a:lumOff val="25000"/>
                  </a:schemeClr>
                </a:solidFill>
                <a:latin typeface="Optane" pitchFamily="2" charset="0"/>
                <a:ea typeface="Verdana" pitchFamily="34" charset="0"/>
                <a:cs typeface="Verdana" pitchFamily="34" charset="0"/>
              </a:rPr>
              <a:t>Against a background of rising demand for LTC, the fiscal sustainability of LTC is a daunting policy challenge.</a:t>
            </a:r>
          </a:p>
          <a:p>
            <a:pPr marL="457200" indent="-457200" algn="just" eaLnBrk="1" hangingPunct="1">
              <a:buClr>
                <a:schemeClr val="tx2"/>
              </a:buClr>
              <a:buSzPct val="103000"/>
              <a:buFont typeface="Wingdings" panose="05000000000000000000" pitchFamily="2" charset="2"/>
              <a:buChar char="ü"/>
              <a:defRPr/>
            </a:pPr>
            <a:endParaRPr lang="en-GB" sz="3200" dirty="0">
              <a:solidFill>
                <a:schemeClr val="tx1">
                  <a:lumMod val="75000"/>
                  <a:lumOff val="25000"/>
                </a:schemeClr>
              </a:solidFill>
              <a:latin typeface="Optane" pitchFamily="2" charset="0"/>
              <a:ea typeface="Verdana" pitchFamily="34" charset="0"/>
              <a:cs typeface="Verdana" pitchFamily="34" charset="0"/>
            </a:endParaRPr>
          </a:p>
          <a:p>
            <a:pPr marL="457200" indent="-457200" algn="just" eaLnBrk="1" hangingPunct="1">
              <a:buClr>
                <a:schemeClr val="tx2"/>
              </a:buClr>
              <a:buSzPct val="103000"/>
              <a:buFont typeface="Wingdings" panose="05000000000000000000" pitchFamily="2" charset="2"/>
              <a:buChar char="ü"/>
              <a:defRPr/>
            </a:pPr>
            <a:r>
              <a:rPr lang="en-GB" sz="3200" dirty="0">
                <a:solidFill>
                  <a:schemeClr val="tx1">
                    <a:lumMod val="75000"/>
                    <a:lumOff val="25000"/>
                  </a:schemeClr>
                </a:solidFill>
                <a:latin typeface="Optane" pitchFamily="2" charset="0"/>
                <a:ea typeface="Verdana" pitchFamily="34" charset="0"/>
                <a:cs typeface="Verdana" pitchFamily="34" charset="0"/>
              </a:rPr>
              <a:t>There is a </a:t>
            </a:r>
            <a:r>
              <a:rPr lang="en-GB" sz="3200" u="sng" dirty="0">
                <a:solidFill>
                  <a:schemeClr val="tx1">
                    <a:lumMod val="75000"/>
                    <a:lumOff val="25000"/>
                  </a:schemeClr>
                </a:solidFill>
                <a:latin typeface="Optane" pitchFamily="2" charset="0"/>
                <a:ea typeface="Verdana" pitchFamily="34" charset="0"/>
                <a:cs typeface="Verdana" pitchFamily="34" charset="0"/>
              </a:rPr>
              <a:t>window of opportunity</a:t>
            </a:r>
            <a:r>
              <a:rPr lang="en-GB" sz="3200" dirty="0">
                <a:solidFill>
                  <a:schemeClr val="tx1">
                    <a:lumMod val="75000"/>
                    <a:lumOff val="25000"/>
                  </a:schemeClr>
                </a:solidFill>
                <a:latin typeface="Optane" pitchFamily="2" charset="0"/>
                <a:ea typeface="Verdana" pitchFamily="34" charset="0"/>
                <a:cs typeface="Verdana" pitchFamily="34" charset="0"/>
              </a:rPr>
              <a:t> for designing efficient, equitable and sustainable LTC system.</a:t>
            </a:r>
          </a:p>
          <a:p>
            <a:pPr marL="800100" lvl="1" indent="-342900" algn="just" eaLnBrk="1" hangingPunct="1">
              <a:buClr>
                <a:schemeClr val="tx2"/>
              </a:buClr>
              <a:buSzPct val="103000"/>
              <a:buFont typeface="Wingdings" panose="05000000000000000000" pitchFamily="2" charset="2"/>
              <a:buChar char="ü"/>
              <a:defRPr/>
            </a:pPr>
            <a:endParaRPr lang="it-IT" sz="28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eaLnBrk="1" hangingPunct="1">
              <a:buClr>
                <a:schemeClr val="tx2"/>
              </a:buClr>
              <a:buSzPct val="103000"/>
              <a:buFont typeface="Wingdings" panose="05000000000000000000" pitchFamily="2" charset="2"/>
              <a:buChar char="ü"/>
              <a:defRPr/>
            </a:pPr>
            <a:endParaRPr lang="it-IT" sz="2800" dirty="0">
              <a:solidFill>
                <a:schemeClr val="tx1">
                  <a:lumMod val="75000"/>
                  <a:lumOff val="25000"/>
                </a:schemeClr>
              </a:solidFill>
              <a:latin typeface="Optane" pitchFamily="2" charset="0"/>
              <a:ea typeface="Verdana" pitchFamily="34" charset="0"/>
              <a:cs typeface="Verdana" pitchFamily="34" charset="0"/>
            </a:endParaRPr>
          </a:p>
        </p:txBody>
      </p:sp>
    </p:spTree>
    <p:extLst>
      <p:ext uri="{BB962C8B-B14F-4D97-AF65-F5344CB8AC3E}">
        <p14:creationId xmlns:p14="http://schemas.microsoft.com/office/powerpoint/2010/main" val="159164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4000" b="1">
                <a:solidFill>
                  <a:srgbClr val="FF0000"/>
                </a:solidFill>
                <a:latin typeface="Optane"/>
              </a:rPr>
              <a:t>Some recommendations #1</a:t>
            </a:r>
            <a:endParaRPr lang="en-GB" altLang="it-IT" sz="4000" b="1">
              <a:solidFill>
                <a:srgbClr val="262626"/>
              </a:solidFill>
              <a:latin typeface="Optane"/>
            </a:endParaRPr>
          </a:p>
        </p:txBody>
      </p:sp>
      <p:sp>
        <p:nvSpPr>
          <p:cNvPr id="5" name="Rectangle 4"/>
          <p:cNvSpPr/>
          <p:nvPr/>
        </p:nvSpPr>
        <p:spPr>
          <a:xfrm>
            <a:off x="363538" y="1268413"/>
            <a:ext cx="9199562" cy="4032250"/>
          </a:xfrm>
          <a:prstGeom prst="rect">
            <a:avLst/>
          </a:prstGeom>
        </p:spPr>
        <p:txBody>
          <a:bodyPr>
            <a:spAutoFit/>
          </a:bodyPr>
          <a:lstStyle/>
          <a:p>
            <a:pPr algn="just" eaLnBrk="1" hangingPunct="1">
              <a:buClr>
                <a:schemeClr val="tx2"/>
              </a:buClr>
              <a:buSzPct val="103000"/>
              <a:defRPr/>
            </a:pPr>
            <a:r>
              <a:rPr lang="en-GB" sz="3200" b="1" dirty="0">
                <a:solidFill>
                  <a:schemeClr val="tx1">
                    <a:lumMod val="75000"/>
                    <a:lumOff val="25000"/>
                  </a:schemeClr>
                </a:solidFill>
                <a:latin typeface="Optane" pitchFamily="2" charset="0"/>
                <a:ea typeface="Verdana" pitchFamily="34" charset="0"/>
                <a:cs typeface="Verdana" pitchFamily="34" charset="0"/>
              </a:rPr>
              <a:t>An efficient LTC system:</a:t>
            </a:r>
          </a:p>
          <a:p>
            <a:pPr marL="914400" lvl="1" indent="-4572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could reduce hospitalization and subsequent associated costs. </a:t>
            </a:r>
          </a:p>
          <a:p>
            <a:pPr marL="914400" lvl="1" indent="-457200" algn="just" eaLnBrk="1" hangingPunct="1">
              <a:buClr>
                <a:schemeClr val="tx2"/>
              </a:buClr>
              <a:buSzPct val="103000"/>
              <a:buFont typeface="Wingdings" panose="05000000000000000000" pitchFamily="2" charset="2"/>
              <a:buChar char="ü"/>
              <a:defRPr/>
            </a:pPr>
            <a:endParaRPr lang="en-GB" sz="2800" dirty="0">
              <a:solidFill>
                <a:schemeClr val="tx1">
                  <a:lumMod val="75000"/>
                  <a:lumOff val="25000"/>
                </a:schemeClr>
              </a:solidFill>
              <a:latin typeface="Optane" pitchFamily="2" charset="0"/>
              <a:ea typeface="Verdana" pitchFamily="34" charset="0"/>
              <a:cs typeface="Verdana" pitchFamily="34" charset="0"/>
            </a:endParaRPr>
          </a:p>
          <a:p>
            <a:pPr marL="914400" lvl="1" indent="-457200" algn="just" eaLnBrk="1" hangingPunct="1">
              <a:buClr>
                <a:schemeClr val="tx2"/>
              </a:buClr>
              <a:buSzPct val="103000"/>
              <a:buFont typeface="Wingdings" panose="05000000000000000000" pitchFamily="2" charset="2"/>
              <a:buChar char="ü"/>
              <a:defRPr/>
            </a:pPr>
            <a:r>
              <a:rPr lang="en-GB" sz="2800" dirty="0">
                <a:solidFill>
                  <a:schemeClr val="tx1">
                    <a:lumMod val="75000"/>
                    <a:lumOff val="25000"/>
                  </a:schemeClr>
                </a:solidFill>
                <a:latin typeface="Optane" pitchFamily="2" charset="0"/>
                <a:ea typeface="Verdana" pitchFamily="34" charset="0"/>
                <a:cs typeface="Verdana" pitchFamily="34" charset="0"/>
              </a:rPr>
              <a:t>should support delivering:</a:t>
            </a:r>
          </a:p>
          <a:p>
            <a:pPr marL="1371600" lvl="2" indent="-457200" algn="just" eaLnBrk="1" hangingPunct="1">
              <a:buClr>
                <a:schemeClr val="tx2"/>
              </a:buClr>
              <a:buSzPct val="103000"/>
              <a:buFont typeface="Arial" panose="020B0604020202020204" pitchFamily="34" charset="0"/>
              <a:buChar char="•"/>
              <a:defRPr/>
            </a:pPr>
            <a:r>
              <a:rPr lang="en-GB" sz="2800" dirty="0">
                <a:solidFill>
                  <a:schemeClr val="tx1">
                    <a:lumMod val="75000"/>
                    <a:lumOff val="25000"/>
                  </a:schemeClr>
                </a:solidFill>
                <a:latin typeface="Optane" pitchFamily="2" charset="0"/>
                <a:ea typeface="Verdana" pitchFamily="34" charset="0"/>
                <a:cs typeface="Verdana" pitchFamily="34" charset="0"/>
              </a:rPr>
              <a:t>LTC services at home rather than in institutional setting when appropriate;</a:t>
            </a:r>
          </a:p>
          <a:p>
            <a:pPr marL="1257300" lvl="2" indent="-342900" algn="just" eaLnBrk="1" hangingPunct="1">
              <a:buClr>
                <a:schemeClr val="tx2"/>
              </a:buClr>
              <a:buSzPct val="103000"/>
              <a:buFont typeface="Arial" panose="020B0604020202020204" pitchFamily="34" charset="0"/>
              <a:buChar char="•"/>
              <a:defRPr/>
            </a:pPr>
            <a:r>
              <a:rPr lang="en-GB" sz="2800" dirty="0">
                <a:solidFill>
                  <a:schemeClr val="tx1">
                    <a:lumMod val="75000"/>
                    <a:lumOff val="25000"/>
                  </a:schemeClr>
                </a:solidFill>
                <a:latin typeface="Optane" pitchFamily="2" charset="0"/>
                <a:ea typeface="Verdana" pitchFamily="34" charset="0"/>
                <a:cs typeface="Verdana" pitchFamily="34" charset="0"/>
              </a:rPr>
              <a:t>support care recipient to remain independent;</a:t>
            </a:r>
          </a:p>
          <a:p>
            <a:pPr marL="1257300" lvl="2" indent="-342900" algn="just" eaLnBrk="1" hangingPunct="1">
              <a:buClr>
                <a:schemeClr val="tx2"/>
              </a:buClr>
              <a:buSzPct val="103000"/>
              <a:buFont typeface="Arial" panose="020B0604020202020204" pitchFamily="34" charset="0"/>
              <a:buChar char="•"/>
              <a:defRPr/>
            </a:pPr>
            <a:r>
              <a:rPr lang="en-GB" sz="2800" dirty="0">
                <a:solidFill>
                  <a:schemeClr val="tx1">
                    <a:lumMod val="75000"/>
                    <a:lumOff val="25000"/>
                  </a:schemeClr>
                </a:solidFill>
                <a:latin typeface="Optane" pitchFamily="2" charset="0"/>
                <a:ea typeface="Verdana" pitchFamily="34" charset="0"/>
                <a:cs typeface="Verdana" pitchFamily="34" charset="0"/>
              </a:rPr>
              <a:t>support informal carer</a:t>
            </a:r>
            <a:r>
              <a:rPr lang="en-GB" sz="2000" dirty="0">
                <a:solidFill>
                  <a:schemeClr val="tx2"/>
                </a:solidFill>
                <a:latin typeface="Optane" pitchFamily="2" charset="0"/>
                <a:ea typeface="Verdana" pitchFamily="34" charset="0"/>
                <a:cs typeface="Verdana" pitchFamily="34" charset="0"/>
              </a:rPr>
              <a:t>. </a:t>
            </a:r>
          </a:p>
        </p:txBody>
      </p:sp>
    </p:spTree>
    <p:extLst>
      <p:ext uri="{BB962C8B-B14F-4D97-AF65-F5344CB8AC3E}">
        <p14:creationId xmlns:p14="http://schemas.microsoft.com/office/powerpoint/2010/main" val="15265898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p:cNvSpPr>
          <p:nvPr/>
        </p:nvSpPr>
        <p:spPr bwMode="auto">
          <a:xfrm>
            <a:off x="344488" y="176213"/>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4000" b="1">
                <a:solidFill>
                  <a:srgbClr val="FF0000"/>
                </a:solidFill>
                <a:latin typeface="Optane"/>
              </a:rPr>
              <a:t>Some recommendations #2</a:t>
            </a:r>
            <a:endParaRPr lang="en-GB" altLang="it-IT" sz="4000" b="1">
              <a:solidFill>
                <a:srgbClr val="262626"/>
              </a:solidFill>
              <a:latin typeface="Optane"/>
            </a:endParaRPr>
          </a:p>
        </p:txBody>
      </p:sp>
      <p:sp>
        <p:nvSpPr>
          <p:cNvPr id="5" name="Rectangle 4"/>
          <p:cNvSpPr/>
          <p:nvPr/>
        </p:nvSpPr>
        <p:spPr>
          <a:xfrm>
            <a:off x="344488" y="1052513"/>
            <a:ext cx="9199562" cy="5139869"/>
          </a:xfrm>
          <a:prstGeom prst="rect">
            <a:avLst/>
          </a:prstGeom>
        </p:spPr>
        <p:txBody>
          <a:bodyPr>
            <a:spAutoFit/>
          </a:bodyPr>
          <a:lstStyle/>
          <a:p>
            <a:pPr marL="457200" indent="-457200" algn="just" eaLnBrk="1" hangingPunct="1">
              <a:buClr>
                <a:schemeClr val="tx2"/>
              </a:buClr>
              <a:buSzPct val="103000"/>
              <a:buFont typeface="Wingdings" panose="05000000000000000000" pitchFamily="2" charset="2"/>
              <a:buChar char="ü"/>
              <a:defRPr/>
            </a:pPr>
            <a:r>
              <a:rPr lang="it-IT" sz="2400" b="1" dirty="0">
                <a:solidFill>
                  <a:schemeClr val="tx1">
                    <a:lumMod val="75000"/>
                    <a:lumOff val="25000"/>
                  </a:schemeClr>
                </a:solidFill>
                <a:latin typeface="Optane" pitchFamily="2" charset="0"/>
                <a:ea typeface="Verdana" pitchFamily="34" charset="0"/>
                <a:cs typeface="Verdana" pitchFamily="34" charset="0"/>
              </a:rPr>
              <a:t>Key choices in implementing LTC reforms:</a:t>
            </a:r>
          </a:p>
          <a:p>
            <a:pPr marL="914400" lvl="1"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Building consensus on the role of individuals &amp; State; </a:t>
            </a:r>
          </a:p>
          <a:p>
            <a:pPr marL="914400" lvl="1"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Providing clear &amp; accessible information on the LTC system;</a:t>
            </a:r>
          </a:p>
          <a:p>
            <a:pPr marL="914400" lvl="1"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Promoting a transparent &amp; comprehensible funding mechanism;</a:t>
            </a:r>
          </a:p>
          <a:p>
            <a:pPr marL="914400" lvl="1"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Avoiding “unequal treatment of equals” &amp; “equal treatment of </a:t>
            </a:r>
            <a:r>
              <a:rPr lang="en-GB" sz="2400" dirty="0" err="1">
                <a:solidFill>
                  <a:schemeClr val="tx1">
                    <a:lumMod val="75000"/>
                    <a:lumOff val="25000"/>
                  </a:schemeClr>
                </a:solidFill>
                <a:latin typeface="Optane" pitchFamily="2" charset="0"/>
                <a:ea typeface="Verdana" pitchFamily="34" charset="0"/>
                <a:cs typeface="Verdana" pitchFamily="34" charset="0"/>
              </a:rPr>
              <a:t>unequals</a:t>
            </a:r>
            <a:r>
              <a:rPr lang="en-GB" sz="2400" dirty="0">
                <a:solidFill>
                  <a:schemeClr val="tx1">
                    <a:lumMod val="75000"/>
                    <a:lumOff val="25000"/>
                  </a:schemeClr>
                </a:solidFill>
                <a:latin typeface="Optane" pitchFamily="2" charset="0"/>
                <a:ea typeface="Verdana" pitchFamily="34" charset="0"/>
                <a:cs typeface="Verdana" pitchFamily="34" charset="0"/>
              </a:rPr>
              <a:t>”;</a:t>
            </a:r>
          </a:p>
          <a:p>
            <a:pPr marL="914400" lvl="1" indent="-457200" algn="just" eaLnBrk="1" hangingPunct="1">
              <a:buClr>
                <a:schemeClr val="tx2"/>
              </a:buClr>
              <a:buSzPct val="103000"/>
              <a:buFont typeface="Wingdings" panose="05000000000000000000" pitchFamily="2" charset="2"/>
              <a:buChar char="ü"/>
              <a:defRPr/>
            </a:pPr>
            <a:r>
              <a:rPr lang="en-GB" sz="2400" dirty="0">
                <a:solidFill>
                  <a:schemeClr val="tx1">
                    <a:lumMod val="75000"/>
                    <a:lumOff val="25000"/>
                  </a:schemeClr>
                </a:solidFill>
                <a:latin typeface="Optane" pitchFamily="2" charset="0"/>
                <a:ea typeface="Verdana" pitchFamily="34" charset="0"/>
                <a:cs typeface="Verdana" pitchFamily="34" charset="0"/>
              </a:rPr>
              <a:t>Improving governance by coordination &amp; co-operation between different agents/authorities involved &amp; between States with similar LTC systems; </a:t>
            </a:r>
            <a:r>
              <a:rPr lang="it-IT" sz="2000" dirty="0">
                <a:solidFill>
                  <a:schemeClr val="tx2"/>
                </a:solidFill>
                <a:latin typeface="Optane" pitchFamily="2" charset="0"/>
                <a:ea typeface="Verdana" pitchFamily="34" charset="0"/>
                <a:cs typeface="Verdana" pitchFamily="34" charset="0"/>
              </a:rPr>
              <a:t>The regulatory framework should strenghen incentive mechanisms</a:t>
            </a:r>
          </a:p>
          <a:p>
            <a:pPr marL="914400" lvl="1" indent="-457200" algn="just" eaLnBrk="1" hangingPunct="1">
              <a:buClr>
                <a:schemeClr val="tx2"/>
              </a:buClr>
              <a:buSzPct val="103000"/>
              <a:buFont typeface="Wingdings" panose="05000000000000000000" pitchFamily="2" charset="2"/>
              <a:buChar char="ü"/>
              <a:defRPr/>
            </a:pPr>
            <a:r>
              <a:rPr lang="it-IT" sz="2400" dirty="0">
                <a:solidFill>
                  <a:schemeClr val="tx1">
                    <a:lumMod val="75000"/>
                    <a:lumOff val="25000"/>
                  </a:schemeClr>
                </a:solidFill>
                <a:latin typeface="Optane" pitchFamily="2" charset="0"/>
                <a:ea typeface="Verdana" pitchFamily="34" charset="0"/>
                <a:cs typeface="Verdana" pitchFamily="34" charset="0"/>
              </a:rPr>
              <a:t>Monitoring, collecting &amp; sharing data: </a:t>
            </a:r>
            <a:r>
              <a:rPr lang="it-IT" sz="2000" dirty="0">
                <a:solidFill>
                  <a:schemeClr val="tx2"/>
                </a:solidFill>
                <a:latin typeface="Optane" pitchFamily="2" charset="0"/>
                <a:ea typeface="Verdana" pitchFamily="34" charset="0"/>
                <a:cs typeface="Verdana" pitchFamily="34" charset="0"/>
              </a:rPr>
              <a:t>There are «natural experiments» ongoing </a:t>
            </a:r>
            <a:endParaRPr lang="it-IT" sz="2800" dirty="0">
              <a:solidFill>
                <a:schemeClr val="tx1">
                  <a:lumMod val="75000"/>
                  <a:lumOff val="25000"/>
                </a:schemeClr>
              </a:solidFill>
              <a:latin typeface="Optane" pitchFamily="2" charset="0"/>
              <a:ea typeface="Verdana" pitchFamily="34" charset="0"/>
              <a:cs typeface="Verdana" pitchFamily="34" charset="0"/>
            </a:endParaRPr>
          </a:p>
        </p:txBody>
      </p:sp>
    </p:spTree>
    <p:extLst>
      <p:ext uri="{BB962C8B-B14F-4D97-AF65-F5344CB8AC3E}">
        <p14:creationId xmlns:p14="http://schemas.microsoft.com/office/powerpoint/2010/main" val="3323747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Box 2"/>
          <p:cNvSpPr txBox="1">
            <a:spLocks noChangeArrowheads="1"/>
          </p:cNvSpPr>
          <p:nvPr/>
        </p:nvSpPr>
        <p:spPr bwMode="auto">
          <a:xfrm>
            <a:off x="5816600" y="5913438"/>
            <a:ext cx="388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ourier New" panose="02070309020205020404" pitchFamily="49" charset="0"/>
                <a:cs typeface="Courier New" panose="02070309020205020404" pitchFamily="49" charset="0"/>
              </a:rPr>
              <a:t>E-mail: m.morciano@uea.ac.uk</a:t>
            </a:r>
          </a:p>
        </p:txBody>
      </p:sp>
      <p:sp>
        <p:nvSpPr>
          <p:cNvPr id="2" name="TextBox 1"/>
          <p:cNvSpPr txBox="1"/>
          <p:nvPr/>
        </p:nvSpPr>
        <p:spPr>
          <a:xfrm>
            <a:off x="488504" y="2214514"/>
            <a:ext cx="8569399"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400" dirty="0">
                <a:ln w="0"/>
                <a:solidFill>
                  <a:schemeClr val="accent1"/>
                </a:solidFill>
                <a:effectLst>
                  <a:outerShdw blurRad="38100" dist="25400" dir="5400000" algn="ctr" rotWithShape="0">
                    <a:srgbClr val="6E747A">
                      <a:alpha val="43000"/>
                    </a:srgbClr>
                  </a:outerShdw>
                </a:effectLst>
                <a:latin typeface="Optane"/>
              </a:rPr>
              <a:t>Final Discussion</a:t>
            </a:r>
            <a:endParaRPr lang="en-GB" dirty="0"/>
          </a:p>
        </p:txBody>
      </p:sp>
    </p:spTree>
    <p:extLst>
      <p:ext uri="{BB962C8B-B14F-4D97-AF65-F5344CB8AC3E}">
        <p14:creationId xmlns:p14="http://schemas.microsoft.com/office/powerpoint/2010/main" val="39515952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chemeClr val="tx2"/>
                </a:solidFill>
              </a:rPr>
              <a:t>Many Factors Can Mitigate the Impact of Aging on the Economy But Fiscal Challenges Will Remain</a:t>
            </a:r>
          </a:p>
        </p:txBody>
      </p:sp>
      <p:sp>
        <p:nvSpPr>
          <p:cNvPr id="3" name="Content Placeholder 2"/>
          <p:cNvSpPr>
            <a:spLocks noGrp="1"/>
          </p:cNvSpPr>
          <p:nvPr>
            <p:ph idx="1"/>
          </p:nvPr>
        </p:nvSpPr>
        <p:spPr>
          <a:xfrm>
            <a:off x="416374" y="908720"/>
            <a:ext cx="8994330" cy="5145506"/>
          </a:xfrm>
        </p:spPr>
        <p:txBody>
          <a:bodyPr>
            <a:noAutofit/>
          </a:bodyPr>
          <a:lstStyle/>
          <a:p>
            <a:pPr marL="0" indent="0">
              <a:buNone/>
            </a:pPr>
            <a:r>
              <a:rPr lang="en-GB" sz="2400" dirty="0"/>
              <a:t>A number of developments can dampen the impact of aging on the economy: Policy reforms that improve labour force participation rates </a:t>
            </a:r>
          </a:p>
          <a:p>
            <a:r>
              <a:rPr lang="en-GB" sz="2000" dirty="0"/>
              <a:t>Raised retirement age </a:t>
            </a:r>
          </a:p>
          <a:p>
            <a:r>
              <a:rPr lang="en-GB" sz="2000" dirty="0"/>
              <a:t>Investment in ‘silver’ industries </a:t>
            </a:r>
          </a:p>
          <a:p>
            <a:r>
              <a:rPr lang="en-GB" sz="2000" dirty="0"/>
              <a:t>Immigration flows </a:t>
            </a:r>
          </a:p>
          <a:p>
            <a:r>
              <a:rPr lang="en-GB" sz="2000" dirty="0"/>
              <a:t>Financial inflows, which could fill a domestic savings-investment gap </a:t>
            </a:r>
          </a:p>
          <a:p>
            <a:r>
              <a:rPr lang="en-GB" sz="2000" dirty="0"/>
              <a:t>Innovation and technological progress in the long run </a:t>
            </a:r>
          </a:p>
          <a:p>
            <a:r>
              <a:rPr lang="en-GB" sz="2000" dirty="0"/>
              <a:t>Human capital development and increased productivity </a:t>
            </a:r>
          </a:p>
          <a:p>
            <a:endParaRPr lang="en-GB" sz="1000" dirty="0"/>
          </a:p>
          <a:p>
            <a:pPr marL="0" indent="0" algn="ctr">
              <a:buNone/>
            </a:pPr>
            <a:r>
              <a:rPr lang="en-GB" sz="2400" dirty="0">
                <a:solidFill>
                  <a:schemeClr val="accent2"/>
                </a:solidFill>
              </a:rPr>
              <a:t>However, the fiscal challenges are large and will require re-thinking of social programs, most of which were designed for a growing-population model </a:t>
            </a:r>
          </a:p>
          <a:p>
            <a:pPr marL="0" indent="0">
              <a:buNone/>
            </a:pPr>
            <a:r>
              <a:rPr lang="en-GB" sz="2400" dirty="0">
                <a:solidFill>
                  <a:schemeClr val="tx2"/>
                </a:solidFill>
              </a:rPr>
              <a:t>Further, the historical experience is one of under-estimation of the pace of population aging: populations have aged more rapidly than forecasted</a:t>
            </a:r>
            <a:endParaRPr lang="en-GB" sz="2400" dirty="0"/>
          </a:p>
        </p:txBody>
      </p:sp>
    </p:spTree>
    <p:extLst>
      <p:ext uri="{BB962C8B-B14F-4D97-AF65-F5344CB8AC3E}">
        <p14:creationId xmlns:p14="http://schemas.microsoft.com/office/powerpoint/2010/main" val="1999990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SPRP_Correct Power Poin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PRP_Correct Power Poin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SPRP_Correct Power Point Template v1</Template>
  <TotalTime>963</TotalTime>
  <Words>6352</Words>
  <Application>Microsoft Office PowerPoint</Application>
  <PresentationFormat>A4 Paper (210x297 mm)</PresentationFormat>
  <Paragraphs>825</Paragraphs>
  <Slides>101</Slides>
  <Notes>45</Notes>
  <HiddenSlides>0</HiddenSlides>
  <MMClips>0</MMClips>
  <ScaleCrop>false</ScaleCrop>
  <HeadingPairs>
    <vt:vector size="10"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101</vt:i4>
      </vt:variant>
      <vt:variant>
        <vt:lpstr>Custom Shows</vt:lpstr>
      </vt:variant>
      <vt:variant>
        <vt:i4>1</vt:i4>
      </vt:variant>
    </vt:vector>
  </HeadingPairs>
  <TitlesOfParts>
    <vt:vector size="111" baseType="lpstr">
      <vt:lpstr>Optane</vt:lpstr>
      <vt:lpstr>Times-Roman</vt:lpstr>
      <vt:lpstr>Arial</vt:lpstr>
      <vt:lpstr>Calibri</vt:lpstr>
      <vt:lpstr>Courier New</vt:lpstr>
      <vt:lpstr>Wingdings</vt:lpstr>
      <vt:lpstr>SPRP_Correct Power Point Template v1</vt:lpstr>
      <vt:lpstr>1_SPRP_Correct Power Point Template v1</vt:lpstr>
      <vt:lpstr>think-cell Slide</vt:lpstr>
      <vt:lpstr>PowerPoint Presentation</vt:lpstr>
      <vt:lpstr>PowerPoint Presentation</vt:lpstr>
      <vt:lpstr>PowerPoint Presentation</vt:lpstr>
      <vt:lpstr>PowerPoint Presentation</vt:lpstr>
      <vt:lpstr>PowerPoint Presentation</vt:lpstr>
      <vt:lpstr>The demographic transition in Europe</vt:lpstr>
      <vt:lpstr>Member states with the largest populations  in 2013 and 2060</vt:lpstr>
      <vt:lpstr>Total Fertility Rates, 1950 to 2050 in selected  EU countries</vt:lpstr>
      <vt:lpstr>Period expectation of life at birth, 1950-2090</vt:lpstr>
      <vt:lpstr>PowerPoint Presentation</vt:lpstr>
      <vt:lpstr>Old-age dependency ratios in selected  EU countries 1970-2060</vt:lpstr>
      <vt:lpstr>PowerPoint Presentation</vt:lpstr>
      <vt:lpstr>Projection of net migration flows,  2010 and 2020 to 2060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Many factors can mitigate the impact of ageing on the Economy … but fiscal challenges will remain</vt:lpstr>
      <vt:lpstr>PowerPoint Presentation</vt:lpstr>
      <vt:lpstr>PowerPoint Presentation</vt:lpstr>
      <vt:lpstr>The estimated impact of population ageing on Public Finances in EU</vt:lpstr>
      <vt:lpstr>Pension and Healthcare Expenditures are already high  </vt:lpstr>
      <vt:lpstr>Key indicators for fiscal sustainability challenges </vt:lpstr>
      <vt:lpstr>The demographic transition is occurring in the context of the global financial crisis and recession, which led to dramatic increase in debt levels for a number of countries  The average EU debt-to-GDP ratio rose from 43.4% in 2007 to 73.6% in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Preoccupations of European health systems</vt:lpstr>
      <vt:lpstr>Age-related spending for health care (spending per capita as % of GDP per capita), EU28</vt:lpstr>
      <vt:lpstr>Common features of European Health Systems</vt:lpstr>
      <vt:lpstr>Distribution of public health expenditure by areas in the EU, 2006-2013</vt:lpstr>
      <vt:lpstr>How Cost containment is achieved?</vt:lpstr>
      <vt:lpstr>How Cost containment is achieved?</vt:lpstr>
      <vt:lpstr>How Cost containment is achieved?</vt:lpstr>
      <vt:lpstr>How Cost containment is achieved?</vt:lpstr>
      <vt:lpstr>How Cost containment is achieved?</vt:lpstr>
      <vt:lpstr>Developing private markets and Improving efficiency</vt:lpstr>
      <vt:lpstr>Developing private markets and Improving efficiency</vt:lpstr>
      <vt:lpstr>Developing private markets and Improving efficiency</vt:lpstr>
      <vt:lpstr>Developing private markets and Improving efficiency</vt:lpstr>
      <vt:lpstr>The Performance ratings in England </vt:lpstr>
      <vt:lpstr>Developing private markets and Improving efficiency</vt:lpstr>
      <vt:lpstr>Health systems in the EU</vt:lpstr>
      <vt:lpstr>Four broad types of health system</vt:lpstr>
      <vt:lpstr>Pooling schemes and their financing</vt:lpstr>
      <vt:lpstr>Country clustering based on system characteristics</vt:lpstr>
      <vt:lpstr>Country-specific per capita expenditure levels</vt:lpstr>
      <vt:lpstr>Expenditure on health care by financing source excluding long-term care, 2013 (or nearest year)</vt:lpstr>
      <vt:lpstr>Share of public expenditure on health by level of government, 2013 or latest</vt:lpstr>
      <vt:lpstr>Acute care beds per 100,000 inhabitants  2013 or latest year</vt:lpstr>
      <vt:lpstr>Variation in the overall strength of primary care in Europe</vt:lpstr>
      <vt:lpstr>Evolution of total (public and private) public expenditure  on health as a share of GDP, 1960 – 2013</vt:lpstr>
      <vt:lpstr>Annual average growth rates in real current public health expenditure per capita, 2003-2008 and 2008-2013</vt:lpstr>
      <vt:lpstr>Demography will present a formidable challenge  for Health care systems </vt:lpstr>
      <vt:lpstr>The reforming process</vt:lpstr>
      <vt:lpstr>Spending split between health care and long-term care in the EU, 2007-2013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Projected increase in public long-term care spending in EU28, 2013 - 2060</vt:lpstr>
      <vt:lpstr>Projected increase in public LTC spending in EU28 two scenarios</vt:lpstr>
      <vt:lpstr>PowerPoint Presentation</vt:lpstr>
      <vt:lpstr>PowerPoint Presentation</vt:lpstr>
      <vt:lpstr>PowerPoint Presentation</vt:lpstr>
      <vt:lpstr>PowerPoint Presentation</vt:lpstr>
      <vt:lpstr>Many Factors Can Mitigate the Impact of Aging on the Economy But Fiscal Challenges Will Remain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SPRP-BJ User</dc:creator>
  <cp:lastModifiedBy>SPRP-BJ User</cp:lastModifiedBy>
  <cp:revision>46</cp:revision>
  <cp:lastPrinted>2015-01-26T19:32:44Z</cp:lastPrinted>
  <dcterms:created xsi:type="dcterms:W3CDTF">2015-09-07T02:11:56Z</dcterms:created>
  <dcterms:modified xsi:type="dcterms:W3CDTF">2019-02-27T07:56:41Z</dcterms:modified>
</cp:coreProperties>
</file>