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70" r:id="rId1"/>
  </p:sldMasterIdLst>
  <p:notesMasterIdLst>
    <p:notesMasterId r:id="rId16"/>
  </p:notesMasterIdLst>
  <p:handoutMasterIdLst>
    <p:handoutMasterId r:id="rId17"/>
  </p:handoutMasterIdLst>
  <p:sldIdLst>
    <p:sldId id="1229" r:id="rId2"/>
    <p:sldId id="1322" r:id="rId3"/>
    <p:sldId id="1321" r:id="rId4"/>
    <p:sldId id="1323" r:id="rId5"/>
    <p:sldId id="1329" r:id="rId6"/>
    <p:sldId id="1325" r:id="rId7"/>
    <p:sldId id="1333" r:id="rId8"/>
    <p:sldId id="1330" r:id="rId9"/>
    <p:sldId id="1324" r:id="rId10"/>
    <p:sldId id="1326" r:id="rId11"/>
    <p:sldId id="1331" r:id="rId12"/>
    <p:sldId id="1327" r:id="rId13"/>
    <p:sldId id="1328" r:id="rId14"/>
    <p:sldId id="1332" r:id="rId15"/>
  </p:sldIdLst>
  <p:sldSz cx="9906000" cy="6858000" type="A4"/>
  <p:notesSz cx="6794500" cy="9931400"/>
  <p:custShowLst>
    <p:custShow name="Custom Show 1" id="0">
      <p:sldLst/>
    </p:custShow>
  </p:custShowLst>
  <p:custDataLst>
    <p:tags r:id="rId18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72">
          <p15:clr>
            <a:srgbClr val="A4A3A4"/>
          </p15:clr>
        </p15:guide>
        <p15:guide id="2" orient="horz" pos="3838">
          <p15:clr>
            <a:srgbClr val="A4A3A4"/>
          </p15:clr>
        </p15:guide>
        <p15:guide id="3" orient="horz">
          <p15:clr>
            <a:srgbClr val="A4A3A4"/>
          </p15:clr>
        </p15:guide>
        <p15:guide id="4" orient="horz" pos="890">
          <p15:clr>
            <a:srgbClr val="A4A3A4"/>
          </p15:clr>
        </p15:guide>
        <p15:guide id="5" pos="6023">
          <p15:clr>
            <a:srgbClr val="A4A3A4"/>
          </p15:clr>
        </p15:guide>
        <p15:guide id="6" pos="308">
          <p15:clr>
            <a:srgbClr val="A4A3A4"/>
          </p15:clr>
        </p15:guide>
        <p15:guide id="7" pos="5796">
          <p15:clr>
            <a:srgbClr val="A4A3A4"/>
          </p15:clr>
        </p15:guide>
        <p15:guide id="8" pos="21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ristina Zanetti" initials="CZ" lastIdx="1" clrIdx="0"/>
  <p:cmAuthor id="1" name="af" initials="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00"/>
    <a:srgbClr val="FFDA65"/>
    <a:srgbClr val="FFFFFF"/>
    <a:srgbClr val="FFCC00"/>
    <a:srgbClr val="E39913"/>
    <a:srgbClr val="F2F2F2"/>
    <a:srgbClr val="FFFF99"/>
    <a:srgbClr val="FFFFCC"/>
    <a:srgbClr val="D8D8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8D230F3-CF80-4859-8CE7-A43EE81993B5}" styleName="Stile chiaro 1 - Color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6D9F66E-5EB9-4882-86FB-DCBF35E3C3E4}" styleName="Stile medio 4 - Color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A488322-F2BA-4B5B-9748-0D474271808F}" styleName="Stile medio 3 - Color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46F890A9-2807-4EBB-B81D-B2AA78EC7F39}" styleName="Stile scuro 2 - Colore 5/Color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11" autoAdjust="0"/>
    <p:restoredTop sz="95252" autoAdjust="0"/>
  </p:normalViewPr>
  <p:slideViewPr>
    <p:cSldViewPr>
      <p:cViewPr varScale="1">
        <p:scale>
          <a:sx n="68" d="100"/>
          <a:sy n="68" d="100"/>
        </p:scale>
        <p:origin x="1668" y="72"/>
      </p:cViewPr>
      <p:guideLst>
        <p:guide orient="horz" pos="572"/>
        <p:guide orient="horz" pos="3838"/>
        <p:guide orient="horz"/>
        <p:guide orient="horz" pos="890"/>
        <p:guide pos="6023"/>
        <p:guide pos="308"/>
        <p:guide pos="5796"/>
        <p:guide pos="21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00" d="100"/>
        <a:sy n="200" d="100"/>
      </p:scale>
      <p:origin x="0" y="0"/>
    </p:cViewPr>
  </p:notesTextViewPr>
  <p:sorterViewPr>
    <p:cViewPr>
      <p:scale>
        <a:sx n="67" d="100"/>
        <a:sy n="67" d="100"/>
      </p:scale>
      <p:origin x="0" y="0"/>
    </p:cViewPr>
  </p:sorterViewPr>
  <p:notesViewPr>
    <p:cSldViewPr>
      <p:cViewPr varScale="1">
        <p:scale>
          <a:sx n="51" d="100"/>
          <a:sy n="51" d="100"/>
        </p:scale>
        <p:origin x="-3006" y="-108"/>
      </p:cViewPr>
      <p:guideLst>
        <p:guide orient="horz" pos="3128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1" y="3"/>
            <a:ext cx="2944758" cy="498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t" anchorCtr="0" compatLnSpc="1">
            <a:prstTxWarp prst="textNoShape">
              <a:avLst/>
            </a:prstTxWarp>
          </a:bodyPr>
          <a:lstStyle>
            <a:lvl1pPr defTabSz="897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48158" y="3"/>
            <a:ext cx="2944758" cy="498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t" anchorCtr="0" compatLnSpc="1">
            <a:prstTxWarp prst="textNoShape">
              <a:avLst/>
            </a:prstTxWarp>
          </a:bodyPr>
          <a:lstStyle>
            <a:lvl1pPr algn="r" defTabSz="897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fld id="{C65DB725-3F53-423B-B263-9F51CF8FAAF6}" type="datetimeFigureOut">
              <a:rPr lang="en-US"/>
              <a:pPr>
                <a:defRPr/>
              </a:pPr>
              <a:t>9/18/2017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1" y="9431740"/>
            <a:ext cx="2944758" cy="498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b" anchorCtr="0" compatLnSpc="1">
            <a:prstTxWarp prst="textNoShape">
              <a:avLst/>
            </a:prstTxWarp>
          </a:bodyPr>
          <a:lstStyle>
            <a:lvl1pPr defTabSz="897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48158" y="9431740"/>
            <a:ext cx="2944758" cy="498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b" anchorCtr="0" compatLnSpc="1">
            <a:prstTxWarp prst="textNoShape">
              <a:avLst/>
            </a:prstTxWarp>
          </a:bodyPr>
          <a:lstStyle>
            <a:lvl1pPr algn="r" defTabSz="897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fld id="{54AC8908-A1FB-4505-B212-4B2A7EC61AD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02496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1" y="3"/>
            <a:ext cx="2944758" cy="498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t" anchorCtr="0" compatLnSpc="1">
            <a:prstTxWarp prst="textNoShape">
              <a:avLst/>
            </a:prstTxWarp>
          </a:bodyPr>
          <a:lstStyle>
            <a:lvl1pPr defTabSz="897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48158" y="3"/>
            <a:ext cx="2944758" cy="498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t" anchorCtr="0" compatLnSpc="1">
            <a:prstTxWarp prst="textNoShape">
              <a:avLst/>
            </a:prstTxWarp>
          </a:bodyPr>
          <a:lstStyle>
            <a:lvl1pPr algn="r" defTabSz="897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fld id="{72848AB1-372C-417D-B58B-3446A2DC6E62}" type="datetimeFigureOut">
              <a:rPr lang="en-US"/>
              <a:pPr>
                <a:defRPr/>
              </a:pPr>
              <a:t>9/18/2017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747713"/>
            <a:ext cx="5373688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765" tIns="49881" rIns="99765" bIns="49881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79928" y="4719044"/>
            <a:ext cx="5434648" cy="4468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1" y="9431740"/>
            <a:ext cx="2944758" cy="498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b" anchorCtr="0" compatLnSpc="1">
            <a:prstTxWarp prst="textNoShape">
              <a:avLst/>
            </a:prstTxWarp>
          </a:bodyPr>
          <a:lstStyle>
            <a:lvl1pPr defTabSz="897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48158" y="9431740"/>
            <a:ext cx="2944758" cy="498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b" anchorCtr="0" compatLnSpc="1">
            <a:prstTxWarp prst="textNoShape">
              <a:avLst/>
            </a:prstTxWarp>
          </a:bodyPr>
          <a:lstStyle>
            <a:lvl1pPr algn="r" defTabSz="897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fld id="{B9DF5CB4-1F12-4B4C-891B-F676007582B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13229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it-IT" sz="1000" dirty="0"/>
          </a:p>
        </p:txBody>
      </p:sp>
    </p:spTree>
    <p:extLst>
      <p:ext uri="{BB962C8B-B14F-4D97-AF65-F5344CB8AC3E}">
        <p14:creationId xmlns:p14="http://schemas.microsoft.com/office/powerpoint/2010/main" val="19844084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DF5CB4-1F12-4B4C-891B-F676007582B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3768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7" Type="http://schemas.openxmlformats.org/officeDocument/2006/relationships/oleObject" Target="../embeddings/oleObject1.bin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5.xml"/><Relationship Id="rId4" Type="http://schemas.openxmlformats.org/officeDocument/2006/relationships/tags" Target="../tags/tag4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/>
          </p:cNvGraphicFramePr>
          <p:nvPr>
            <p:custDataLst>
              <p:tags r:id="rId2"/>
            </p:custData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4068" name="think-cell Slide" r:id="rId7" imgW="0" imgH="0" progId="">
                  <p:embed/>
                </p:oleObj>
              </mc:Choice>
              <mc:Fallback>
                <p:oleObj name="think-cell Slide" r:id="rId7" imgW="0" imgH="0" progId="">
                  <p:embed/>
                  <p:pic>
                    <p:nvPicPr>
                      <p:cNvPr id="0" name="AutoShape 105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 userDrawn="1">
            <p:custDataLst>
              <p:tags r:id="rId3"/>
            </p:custDataLst>
          </p:nvPr>
        </p:nvSpPr>
        <p:spPr>
          <a:xfrm>
            <a:off x="200340" y="116540"/>
            <a:ext cx="9433310" cy="671844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latin typeface="Optane" pitchFamily="2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  <p:custDataLst>
              <p:tags r:id="rId4"/>
            </p:custDataLst>
          </p:nvPr>
        </p:nvSpPr>
        <p:spPr>
          <a:xfrm>
            <a:off x="742950" y="2130436"/>
            <a:ext cx="8420100" cy="1470025"/>
          </a:xfr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5"/>
            </p:custDataLst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Optane" pitchFamily="2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/>
              <a:t>Click to edit Master subtitle style</a:t>
            </a:r>
            <a:endParaRPr lang="it-IT"/>
          </a:p>
        </p:txBody>
      </p:sp>
      <p:sp>
        <p:nvSpPr>
          <p:cNvPr id="6" name="Rectangle 9"/>
          <p:cNvSpPr>
            <a:spLocks noChangeArrowheads="1"/>
          </p:cNvSpPr>
          <p:nvPr userDrawn="1"/>
        </p:nvSpPr>
        <p:spPr bwMode="auto">
          <a:xfrm>
            <a:off x="3048468" y="476590"/>
            <a:ext cx="3766036" cy="321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800" b="1" i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cs typeface="Arial" charset="0"/>
              </a:rPr>
              <a:t>BOZZA</a:t>
            </a:r>
            <a:r>
              <a:rPr lang="en-US" sz="1800" b="1" i="1" u="sng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cs typeface="Arial" charset="0"/>
              </a:rPr>
              <a:t> PER DISCUSSIONE</a:t>
            </a:r>
            <a:endParaRPr lang="en-US" sz="1400" b="1" i="1" u="sng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Optane" pitchFamily="2" charset="0"/>
              </a:defRPr>
            </a:lvl1pPr>
            <a:lvl2pPr>
              <a:defRPr>
                <a:latin typeface="Optane" pitchFamily="2" charset="0"/>
              </a:defRPr>
            </a:lvl2pPr>
            <a:lvl3pPr>
              <a:defRPr>
                <a:latin typeface="Optane" pitchFamily="2" charset="0"/>
              </a:defRPr>
            </a:lvl3pPr>
            <a:lvl4pPr>
              <a:defRPr>
                <a:latin typeface="Optane" pitchFamily="2" charset="0"/>
              </a:defRPr>
            </a:lvl4pPr>
            <a:lvl5pPr>
              <a:defRPr>
                <a:latin typeface="Optane" pitchFamily="2" charset="0"/>
              </a:defRPr>
            </a:lvl5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18/09/2017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/>
              <a:t>EY_IDEA MANAGEMENT_V0.5.PPTX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‹#›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80337" y="274643"/>
            <a:ext cx="2414588" cy="5851525"/>
          </a:xfrm>
        </p:spPr>
        <p:txBody>
          <a:bodyPr vert="eaVert"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6578" y="274643"/>
            <a:ext cx="7078663" cy="5851525"/>
          </a:xfrm>
        </p:spPr>
        <p:txBody>
          <a:bodyPr vert="eaVert"/>
          <a:lstStyle>
            <a:lvl1pPr>
              <a:defRPr>
                <a:latin typeface="Optane" pitchFamily="2" charset="0"/>
              </a:defRPr>
            </a:lvl1pPr>
            <a:lvl2pPr>
              <a:defRPr>
                <a:latin typeface="Optane" pitchFamily="2" charset="0"/>
              </a:defRPr>
            </a:lvl2pPr>
            <a:lvl3pPr>
              <a:defRPr>
                <a:latin typeface="Optane" pitchFamily="2" charset="0"/>
              </a:defRPr>
            </a:lvl3pPr>
            <a:lvl4pPr>
              <a:defRPr>
                <a:latin typeface="Optane" pitchFamily="2" charset="0"/>
              </a:defRPr>
            </a:lvl4pPr>
            <a:lvl5pPr>
              <a:defRPr>
                <a:latin typeface="Optane" pitchFamily="2" charset="0"/>
              </a:defRPr>
            </a:lvl5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18/09/2017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/>
              <a:t>EY_IDEA MANAGEMENT_V0.5.PPTX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‹#›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2860" y="0"/>
            <a:ext cx="3599688" cy="3599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8349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  <a:lvl2pPr>
              <a:defRPr>
                <a:latin typeface="Optane" pitchFamily="2" charset="0"/>
              </a:defRPr>
            </a:lvl2pPr>
            <a:lvl3pPr>
              <a:defRPr>
                <a:latin typeface="Optane" pitchFamily="2" charset="0"/>
              </a:defRPr>
            </a:lvl3pPr>
            <a:lvl4pPr>
              <a:defRPr>
                <a:latin typeface="Optane" pitchFamily="2" charset="0"/>
              </a:defRPr>
            </a:lvl4pPr>
            <a:lvl5pPr>
              <a:defRPr>
                <a:latin typeface="Optane" pitchFamily="2" charset="0"/>
              </a:defRPr>
            </a:lvl5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18/09/2017</a:t>
            </a:fld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‹#›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11"/>
            <a:ext cx="8420100" cy="1362075"/>
          </a:xfrm>
        </p:spPr>
        <p:txBody>
          <a:bodyPr anchor="t"/>
          <a:lstStyle>
            <a:lvl1pPr algn="l">
              <a:defRPr sz="4000" b="1" cap="all"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Optane" pitchFamily="2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18/09/2017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/>
              <a:t>EY_IDEA MANAGEMENT_V0.5.PPTX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‹#›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6575" y="1600206"/>
            <a:ext cx="4746625" cy="4525963"/>
          </a:xfrm>
        </p:spPr>
        <p:txBody>
          <a:bodyPr/>
          <a:lstStyle>
            <a:lvl1pPr>
              <a:defRPr sz="2800">
                <a:latin typeface="Optane" pitchFamily="2" charset="0"/>
              </a:defRPr>
            </a:lvl1pPr>
            <a:lvl2pPr>
              <a:defRPr sz="2400">
                <a:latin typeface="Optane" pitchFamily="2" charset="0"/>
              </a:defRPr>
            </a:lvl2pPr>
            <a:lvl3pPr>
              <a:defRPr sz="2000">
                <a:latin typeface="Optane" pitchFamily="2" charset="0"/>
              </a:defRPr>
            </a:lvl3pPr>
            <a:lvl4pPr>
              <a:defRPr sz="1800">
                <a:latin typeface="Optane" pitchFamily="2" charset="0"/>
              </a:defRPr>
            </a:lvl4pPr>
            <a:lvl5pPr>
              <a:defRPr sz="1800">
                <a:latin typeface="Optane" pitchFamily="2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48300" y="1600206"/>
            <a:ext cx="4746625" cy="4525963"/>
          </a:xfrm>
        </p:spPr>
        <p:txBody>
          <a:bodyPr/>
          <a:lstStyle>
            <a:lvl1pPr>
              <a:defRPr sz="2800">
                <a:latin typeface="Optane" pitchFamily="2" charset="0"/>
              </a:defRPr>
            </a:lvl1pPr>
            <a:lvl2pPr>
              <a:defRPr sz="2400">
                <a:latin typeface="Optane" pitchFamily="2" charset="0"/>
              </a:defRPr>
            </a:lvl2pPr>
            <a:lvl3pPr>
              <a:defRPr sz="2000">
                <a:latin typeface="Optane" pitchFamily="2" charset="0"/>
              </a:defRPr>
            </a:lvl3pPr>
            <a:lvl4pPr>
              <a:defRPr sz="1800">
                <a:latin typeface="Optane" pitchFamily="2" charset="0"/>
              </a:defRPr>
            </a:lvl4pPr>
            <a:lvl5pPr>
              <a:defRPr sz="1800">
                <a:latin typeface="Optane" pitchFamily="2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it-I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18/09/2017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/>
              <a:t>EY_IDEA MANAGEMENT_V0.5.PPTX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‹#›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>
                <a:latin typeface="Optane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>
                <a:latin typeface="Optane" pitchFamily="2" charset="0"/>
              </a:defRPr>
            </a:lvl1pPr>
            <a:lvl2pPr>
              <a:defRPr sz="2000">
                <a:latin typeface="Optane" pitchFamily="2" charset="0"/>
              </a:defRPr>
            </a:lvl2pPr>
            <a:lvl3pPr>
              <a:defRPr sz="1800">
                <a:latin typeface="Optane" pitchFamily="2" charset="0"/>
              </a:defRPr>
            </a:lvl3pPr>
            <a:lvl4pPr>
              <a:defRPr sz="1600">
                <a:latin typeface="Optane" pitchFamily="2" charset="0"/>
              </a:defRPr>
            </a:lvl4pPr>
            <a:lvl5pPr>
              <a:defRPr sz="1600">
                <a:latin typeface="Optane" pitchFamily="2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5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>
                <a:latin typeface="Optane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5" y="2174875"/>
            <a:ext cx="4378590" cy="3951288"/>
          </a:xfrm>
        </p:spPr>
        <p:txBody>
          <a:bodyPr/>
          <a:lstStyle>
            <a:lvl1pPr>
              <a:defRPr sz="2400">
                <a:latin typeface="Optane" pitchFamily="2" charset="0"/>
              </a:defRPr>
            </a:lvl1pPr>
            <a:lvl2pPr>
              <a:defRPr sz="2000">
                <a:latin typeface="Optane" pitchFamily="2" charset="0"/>
              </a:defRPr>
            </a:lvl2pPr>
            <a:lvl3pPr>
              <a:defRPr sz="1800">
                <a:latin typeface="Optane" pitchFamily="2" charset="0"/>
              </a:defRPr>
            </a:lvl3pPr>
            <a:lvl4pPr>
              <a:defRPr sz="1600">
                <a:latin typeface="Optane" pitchFamily="2" charset="0"/>
              </a:defRPr>
            </a:lvl4pPr>
            <a:lvl5pPr>
              <a:defRPr sz="1600">
                <a:latin typeface="Optane" pitchFamily="2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it-I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18/09/2017</a:t>
            </a:fld>
            <a:endParaRPr lang="it-IT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/>
              <a:t>EY_IDEA MANAGEMENT_V0.5.PPTX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‹#›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18/09/2017</a:t>
            </a:fld>
            <a:endParaRPr lang="it-I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/>
              <a:t>EY_IDEA MANAGEMENT_V0.5.PPTX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142332" y="6356361"/>
            <a:ext cx="2311400" cy="365125"/>
          </a:xfr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‹#›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18/09/2017</a:t>
            </a:fld>
            <a:endParaRPr lang="it-IT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/>
              <a:t>EY_IDEA MANAGEMENT_V0.5.PPTX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‹#›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2" y="273056"/>
            <a:ext cx="5537729" cy="5853113"/>
          </a:xfrm>
        </p:spPr>
        <p:txBody>
          <a:bodyPr/>
          <a:lstStyle>
            <a:lvl1pPr>
              <a:defRPr sz="3200">
                <a:latin typeface="Optane" pitchFamily="2" charset="0"/>
              </a:defRPr>
            </a:lvl1pPr>
            <a:lvl2pPr>
              <a:defRPr sz="2800">
                <a:latin typeface="Optane" pitchFamily="2" charset="0"/>
              </a:defRPr>
            </a:lvl2pPr>
            <a:lvl3pPr>
              <a:defRPr sz="2400">
                <a:latin typeface="Optane" pitchFamily="2" charset="0"/>
              </a:defRPr>
            </a:lvl3pPr>
            <a:lvl4pPr>
              <a:defRPr sz="2000">
                <a:latin typeface="Optane" pitchFamily="2" charset="0"/>
              </a:defRPr>
            </a:lvl4pPr>
            <a:lvl5pPr>
              <a:defRPr sz="2000">
                <a:latin typeface="Optane" pitchFamily="2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>
                <a:latin typeface="Optane" pitchFamily="2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18/09/2017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/>
              <a:t>EY_IDEA MANAGEMENT_V0.5.PPTX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‹#›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>
                <a:latin typeface="Optane" pitchFamily="2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CN"/>
              <a:t>Click icon to add picture</a:t>
            </a:r>
            <a:endParaRPr lang="it-IT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>
                <a:latin typeface="Optane" pitchFamily="2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18/09/2017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/>
              <a:t>EY_IDEA MANAGEMENT_V0.5.PPTX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‹#›</a:t>
            </a:fld>
            <a:endParaRPr lang="it-IT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14178" name="Picture 2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5525" y="0"/>
            <a:ext cx="908650" cy="90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4364" y="80970"/>
            <a:ext cx="9066340" cy="648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/>
              <a:t>Click to edit Master title style</a:t>
            </a:r>
            <a:endParaRPr lang="it-I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6370" y="980661"/>
            <a:ext cx="8994330" cy="51455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it-I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6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18/09/2017</a:t>
            </a:fld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6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‹#›</a:t>
            </a:fld>
            <a:endParaRPr lang="it-IT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344360" y="6381410"/>
            <a:ext cx="9217280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8" name="Line 10"/>
          <p:cNvSpPr>
            <a:spLocks noChangeShapeType="1"/>
          </p:cNvSpPr>
          <p:nvPr/>
        </p:nvSpPr>
        <p:spPr bwMode="auto">
          <a:xfrm>
            <a:off x="344364" y="908650"/>
            <a:ext cx="9201590" cy="0"/>
          </a:xfrm>
          <a:prstGeom prst="line">
            <a:avLst/>
          </a:prstGeom>
          <a:noFill/>
          <a:ln w="19050">
            <a:solidFill>
              <a:schemeClr val="tx2">
                <a:lumMod val="40000"/>
                <a:lumOff val="6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646464"/>
              </a:solidFill>
              <a:latin typeface="Optane" pitchFamily="2" charset="0"/>
            </a:endParaRPr>
          </a:p>
        </p:txBody>
      </p:sp>
      <p:sp>
        <p:nvSpPr>
          <p:cNvPr id="35" name="Rectangle 9"/>
          <p:cNvSpPr>
            <a:spLocks noChangeArrowheads="1"/>
          </p:cNvSpPr>
          <p:nvPr/>
        </p:nvSpPr>
        <p:spPr bwMode="auto">
          <a:xfrm>
            <a:off x="339635" y="6530579"/>
            <a:ext cx="663575" cy="19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100" dirty="0">
                <a:solidFill>
                  <a:srgbClr val="000000"/>
                </a:solidFill>
                <a:latin typeface="Optane" pitchFamily="2" charset="0"/>
                <a:cs typeface="Arial" charset="0"/>
              </a:rPr>
              <a:t>Page </a:t>
            </a:r>
            <a:fld id="{176C9665-13A1-4E4A-84AC-67452C24411B}" type="slidenum">
              <a:rPr lang="en-US" sz="1100" smtClean="0">
                <a:solidFill>
                  <a:srgbClr val="000000"/>
                </a:solidFill>
                <a:latin typeface="Optane" pitchFamily="2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100" dirty="0">
              <a:solidFill>
                <a:srgbClr val="000000"/>
              </a:solidFill>
              <a:latin typeface="Optane" pitchFamily="2" charset="0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</p:sldLayoutIdLst>
  <p:txStyles>
    <p:titleStyle>
      <a:lvl1pPr algn="l" defTabSz="914400" rtl="0" eaLnBrk="1" latinLnBrk="0" hangingPunct="1">
        <a:spcBef>
          <a:spcPct val="0"/>
        </a:spcBef>
        <a:buNone/>
        <a:defRPr sz="2000" b="1" kern="1200">
          <a:solidFill>
            <a:schemeClr val="tx1"/>
          </a:solidFill>
          <a:latin typeface="Optane" pitchFamily="2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FFC000"/>
        </a:buClr>
        <a:buSzPct val="75000"/>
        <a:buFont typeface="Arial" pitchFamily="34" charset="0"/>
        <a:buChar char="►"/>
        <a:defRPr sz="3200" kern="1200">
          <a:solidFill>
            <a:schemeClr val="tx1"/>
          </a:solidFill>
          <a:latin typeface="Optane" pitchFamily="2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FFC000"/>
        </a:buClr>
        <a:buFont typeface="Arial" pitchFamily="34" charset="0"/>
        <a:buChar char="–"/>
        <a:defRPr sz="2800" kern="1200">
          <a:solidFill>
            <a:schemeClr val="tx1"/>
          </a:solidFill>
          <a:latin typeface="Optane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FFC000"/>
        </a:buClr>
        <a:buFont typeface="Arial" pitchFamily="34" charset="0"/>
        <a:buChar char="•"/>
        <a:defRPr sz="2400" kern="1200">
          <a:solidFill>
            <a:schemeClr val="tx1"/>
          </a:solidFill>
          <a:latin typeface="Optane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FFC000"/>
        </a:buClr>
        <a:buFont typeface="Arial" pitchFamily="34" charset="0"/>
        <a:buChar char="–"/>
        <a:defRPr sz="2000" kern="1200">
          <a:solidFill>
            <a:schemeClr val="tx1"/>
          </a:solidFill>
          <a:latin typeface="Optane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FFC000"/>
        </a:buClr>
        <a:buFont typeface="Arial" pitchFamily="34" charset="0"/>
        <a:buChar char="»"/>
        <a:defRPr sz="2000" kern="1200">
          <a:solidFill>
            <a:schemeClr val="tx1"/>
          </a:solidFill>
          <a:latin typeface="Optane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5"/>
          <p:cNvSpPr txBox="1">
            <a:spLocks noChangeArrowheads="1"/>
          </p:cNvSpPr>
          <p:nvPr/>
        </p:nvSpPr>
        <p:spPr>
          <a:xfrm>
            <a:off x="488504" y="3645024"/>
            <a:ext cx="9001249" cy="2893100"/>
          </a:xfrm>
          <a:prstGeom prst="rect">
            <a:avLst/>
          </a:prstGeom>
        </p:spPr>
        <p:txBody>
          <a:bodyPr wrap="square" lIns="36000" tIns="0" rIns="36000" bIns="0">
            <a:spAutoFit/>
          </a:bodyPr>
          <a:lstStyle/>
          <a:p>
            <a:pPr algn="ctr" defTabSz="457200" eaLnBrk="0" fontAlgn="auto" hangingPunct="0">
              <a:spcBef>
                <a:spcPts val="0"/>
              </a:spcBef>
              <a:spcAft>
                <a:spcPts val="1200"/>
              </a:spcAft>
              <a:buClr>
                <a:srgbClr val="FFC000"/>
              </a:buClr>
              <a:buSzPct val="85000"/>
              <a:defRPr/>
            </a:pPr>
            <a:r>
              <a:rPr lang="en-US" sz="3200" b="1" dirty="0">
                <a:latin typeface="Optane"/>
              </a:rPr>
              <a:t>The cancellation of pensions and social assistance benefits in case of the recipient’s death: the Italian experience</a:t>
            </a:r>
          </a:p>
          <a:p>
            <a:pPr algn="ctr" defTabSz="457200" eaLnBrk="0" fontAlgn="auto" hangingPunct="0">
              <a:spcBef>
                <a:spcPts val="0"/>
              </a:spcBef>
              <a:spcAft>
                <a:spcPts val="1200"/>
              </a:spcAft>
              <a:buClr>
                <a:srgbClr val="FFC000"/>
              </a:buClr>
              <a:buSzPct val="85000"/>
              <a:defRPr/>
            </a:pPr>
            <a:r>
              <a:rPr lang="en-US" sz="2400" b="1" dirty="0">
                <a:latin typeface="Optane"/>
              </a:rPr>
              <a:t>Mrs. Lucia Zimmaro</a:t>
            </a:r>
          </a:p>
          <a:p>
            <a:pPr algn="ctr" defTabSz="457200" eaLnBrk="0" fontAlgn="auto" hangingPunct="0">
              <a:spcBef>
                <a:spcPts val="0"/>
              </a:spcBef>
              <a:spcAft>
                <a:spcPts val="1200"/>
              </a:spcAft>
              <a:buClr>
                <a:srgbClr val="FFC000"/>
              </a:buClr>
              <a:buSzPct val="85000"/>
              <a:defRPr/>
            </a:pPr>
            <a:r>
              <a:rPr lang="en-US" dirty="0">
                <a:latin typeface="Optane"/>
              </a:rPr>
              <a:t>(Italian Institute of Social Protection-INPS, Pension Directorate)</a:t>
            </a:r>
            <a:endParaRPr lang="it-IT" dirty="0">
              <a:latin typeface="Optane"/>
            </a:endParaRPr>
          </a:p>
          <a:p>
            <a:pPr algn="ctr" defTabSz="457200" eaLnBrk="0" fontAlgn="auto" hangingPunct="0">
              <a:spcBef>
                <a:spcPts val="0"/>
              </a:spcBef>
              <a:spcAft>
                <a:spcPts val="1200"/>
              </a:spcAft>
              <a:buClr>
                <a:srgbClr val="FFC000"/>
              </a:buClr>
              <a:buSzPct val="85000"/>
              <a:defRPr/>
            </a:pPr>
            <a:r>
              <a:rPr lang="it-IT" sz="2000" i="1" kern="0" noProof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rPr>
              <a:t>Paris, 19 september 2017 </a:t>
            </a:r>
          </a:p>
        </p:txBody>
      </p:sp>
    </p:spTree>
    <p:extLst>
      <p:ext uri="{BB962C8B-B14F-4D97-AF65-F5344CB8AC3E}">
        <p14:creationId xmlns:p14="http://schemas.microsoft.com/office/powerpoint/2010/main" val="1317248471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4360" y="260648"/>
            <a:ext cx="9066340" cy="648090"/>
          </a:xfrm>
        </p:spPr>
        <p:txBody>
          <a:bodyPr>
            <a:noAutofit/>
          </a:bodyPr>
          <a:lstStyle/>
          <a:p>
            <a:pPr algn="ctr">
              <a:buClr>
                <a:schemeClr val="tx2"/>
              </a:buClr>
              <a:buSzPct val="103000"/>
            </a:pPr>
            <a:r>
              <a:rPr lang="it-IT" sz="2800" dirty="0" err="1">
                <a:latin typeface="Optane"/>
                <a:ea typeface="Verdana" pitchFamily="34" charset="0"/>
                <a:cs typeface="Verdana" pitchFamily="34" charset="0"/>
              </a:rPr>
              <a:t>Verification</a:t>
            </a:r>
            <a:r>
              <a:rPr lang="it-IT" sz="2800" dirty="0">
                <a:latin typeface="Optane"/>
                <a:ea typeface="Verdana" pitchFamily="34" charset="0"/>
                <a:cs typeface="Verdana" pitchFamily="34" charset="0"/>
              </a:rPr>
              <a:t> </a:t>
            </a:r>
            <a:r>
              <a:rPr lang="it-IT" sz="2800" dirty="0" err="1">
                <a:latin typeface="Optane"/>
                <a:ea typeface="Verdana" pitchFamily="34" charset="0"/>
                <a:cs typeface="Verdana" pitchFamily="34" charset="0"/>
              </a:rPr>
              <a:t>that</a:t>
            </a:r>
            <a:r>
              <a:rPr lang="it-IT" sz="2800" dirty="0">
                <a:latin typeface="Optane"/>
                <a:ea typeface="Verdana" pitchFamily="34" charset="0"/>
                <a:cs typeface="Verdana" pitchFamily="34" charset="0"/>
              </a:rPr>
              <a:t> Inps </a:t>
            </a:r>
            <a:r>
              <a:rPr lang="it-IT" sz="2800" dirty="0" err="1">
                <a:latin typeface="Optane"/>
                <a:ea typeface="Verdana" pitchFamily="34" charset="0"/>
                <a:cs typeface="Verdana" pitchFamily="34" charset="0"/>
              </a:rPr>
              <a:t>beneficiaries</a:t>
            </a:r>
            <a:r>
              <a:rPr lang="it-IT" sz="2800" dirty="0">
                <a:latin typeface="Optane"/>
                <a:ea typeface="Verdana" pitchFamily="34" charset="0"/>
                <a:cs typeface="Verdana" pitchFamily="34" charset="0"/>
              </a:rPr>
              <a:t>  are </a:t>
            </a:r>
            <a:r>
              <a:rPr lang="it-IT" sz="2800" dirty="0" err="1">
                <a:latin typeface="Optane"/>
                <a:ea typeface="Verdana" pitchFamily="34" charset="0"/>
                <a:cs typeface="Verdana" pitchFamily="34" charset="0"/>
              </a:rPr>
              <a:t>alive</a:t>
            </a:r>
            <a:r>
              <a:rPr lang="it-IT" sz="2800" dirty="0">
                <a:latin typeface="Optane"/>
                <a:ea typeface="Verdana" pitchFamily="34" charset="0"/>
                <a:cs typeface="Verdana" pitchFamily="34" charset="0"/>
              </a:rPr>
              <a:t> 1/2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16370" y="980660"/>
            <a:ext cx="8994330" cy="540066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it-IT" sz="2200" dirty="0"/>
          </a:p>
          <a:p>
            <a:pPr marL="0" indent="0" algn="just">
              <a:buNone/>
            </a:pPr>
            <a:r>
              <a:rPr lang="it-IT" sz="2200" dirty="0"/>
              <a:t>The update of personal data </a:t>
            </a:r>
            <a:r>
              <a:rPr lang="it-IT" sz="2200" dirty="0" err="1"/>
              <a:t>variations</a:t>
            </a:r>
            <a:r>
              <a:rPr lang="it-IT" sz="2200" dirty="0"/>
              <a:t> </a:t>
            </a:r>
            <a:r>
              <a:rPr lang="it-IT" sz="2200" dirty="0" err="1"/>
              <a:t>through</a:t>
            </a:r>
            <a:r>
              <a:rPr lang="it-IT" sz="2200" dirty="0"/>
              <a:t> the online </a:t>
            </a:r>
            <a:r>
              <a:rPr lang="it-IT" sz="2200" dirty="0" err="1"/>
              <a:t>communication</a:t>
            </a:r>
            <a:r>
              <a:rPr lang="it-IT" sz="2200" dirty="0"/>
              <a:t> of </a:t>
            </a:r>
            <a:r>
              <a:rPr lang="it-IT" sz="2200" dirty="0" err="1"/>
              <a:t>deaths</a:t>
            </a:r>
            <a:r>
              <a:rPr lang="it-IT" sz="2200" dirty="0"/>
              <a:t> by the city </a:t>
            </a:r>
            <a:r>
              <a:rPr lang="it-IT" sz="2200" dirty="0" err="1"/>
              <a:t>councils</a:t>
            </a:r>
            <a:r>
              <a:rPr lang="it-IT" sz="2200" dirty="0"/>
              <a:t>, </a:t>
            </a:r>
            <a:r>
              <a:rPr lang="it-IT" sz="2200" dirty="0" err="1"/>
              <a:t>allows</a:t>
            </a:r>
            <a:r>
              <a:rPr lang="it-IT" sz="2200" dirty="0"/>
              <a:t> INPS to </a:t>
            </a:r>
            <a:r>
              <a:rPr lang="it-IT" sz="2200" dirty="0" err="1"/>
              <a:t>continuosly</a:t>
            </a:r>
            <a:r>
              <a:rPr lang="it-IT" sz="2200" dirty="0"/>
              <a:t> </a:t>
            </a:r>
            <a:r>
              <a:rPr lang="it-IT" sz="2200" dirty="0" err="1"/>
              <a:t>monitoring</a:t>
            </a:r>
            <a:r>
              <a:rPr lang="it-IT" sz="2200" dirty="0"/>
              <a:t> the </a:t>
            </a:r>
            <a:r>
              <a:rPr lang="it-IT" sz="2200" dirty="0" err="1"/>
              <a:t>beneficiares</a:t>
            </a:r>
            <a:r>
              <a:rPr lang="it-IT" sz="2200" dirty="0"/>
              <a:t> </a:t>
            </a:r>
            <a:r>
              <a:rPr lang="it-IT" sz="2200" dirty="0" err="1"/>
              <a:t>qualifying</a:t>
            </a:r>
            <a:r>
              <a:rPr lang="it-IT" sz="2200" dirty="0"/>
              <a:t> </a:t>
            </a:r>
            <a:r>
              <a:rPr lang="it-IT" sz="2200" dirty="0" err="1"/>
              <a:t>conditions</a:t>
            </a:r>
            <a:r>
              <a:rPr lang="it-IT" sz="2200" dirty="0"/>
              <a:t> to be </a:t>
            </a:r>
            <a:r>
              <a:rPr lang="it-IT" sz="2200" dirty="0" err="1"/>
              <a:t>eligible</a:t>
            </a:r>
            <a:r>
              <a:rPr lang="it-IT" sz="2200" dirty="0"/>
              <a:t> for </a:t>
            </a:r>
            <a:r>
              <a:rPr lang="it-IT" sz="2200" dirty="0" err="1"/>
              <a:t>pension</a:t>
            </a:r>
            <a:endParaRPr lang="it-IT" sz="2200" dirty="0"/>
          </a:p>
          <a:p>
            <a:pPr marL="0" indent="0" algn="just">
              <a:buNone/>
            </a:pPr>
            <a:endParaRPr lang="it-IT" sz="2200" dirty="0"/>
          </a:p>
          <a:p>
            <a:pPr marL="0" indent="0" algn="just">
              <a:buNone/>
            </a:pPr>
            <a:r>
              <a:rPr lang="it-IT" sz="2200" dirty="0"/>
              <a:t>To reduce the </a:t>
            </a:r>
            <a:r>
              <a:rPr lang="it-IT" sz="2200" dirty="0" err="1"/>
              <a:t>risk</a:t>
            </a:r>
            <a:r>
              <a:rPr lang="it-IT" sz="2200" dirty="0"/>
              <a:t> of </a:t>
            </a:r>
            <a:r>
              <a:rPr lang="it-IT" sz="2200" dirty="0" err="1"/>
              <a:t>undue</a:t>
            </a:r>
            <a:r>
              <a:rPr lang="it-IT" sz="2200" dirty="0"/>
              <a:t> </a:t>
            </a:r>
            <a:r>
              <a:rPr lang="it-IT" sz="2200" dirty="0" err="1"/>
              <a:t>payments</a:t>
            </a:r>
            <a:r>
              <a:rPr lang="it-IT" sz="2200" dirty="0"/>
              <a:t> and </a:t>
            </a:r>
            <a:r>
              <a:rPr lang="it-IT" sz="2200" dirty="0" err="1"/>
              <a:t>fraudes</a:t>
            </a:r>
            <a:r>
              <a:rPr lang="it-IT" sz="2200" dirty="0"/>
              <a:t> INPS </a:t>
            </a:r>
            <a:r>
              <a:rPr lang="it-IT" sz="2200" dirty="0" err="1"/>
              <a:t>carries</a:t>
            </a:r>
            <a:r>
              <a:rPr lang="it-IT" sz="2200" dirty="0"/>
              <a:t> out </a:t>
            </a:r>
            <a:r>
              <a:rPr lang="it-IT" sz="2200" dirty="0" err="1"/>
              <a:t>periodically</a:t>
            </a:r>
            <a:r>
              <a:rPr lang="it-IT" sz="2200" dirty="0"/>
              <a:t> some </a:t>
            </a:r>
            <a:r>
              <a:rPr lang="it-IT" sz="2200" dirty="0" err="1"/>
              <a:t>complex</a:t>
            </a:r>
            <a:r>
              <a:rPr lang="it-IT" sz="2200" dirty="0"/>
              <a:t> </a:t>
            </a:r>
            <a:r>
              <a:rPr lang="it-IT" sz="2200" dirty="0" err="1"/>
              <a:t>operations</a:t>
            </a:r>
            <a:r>
              <a:rPr lang="it-IT" sz="2200" dirty="0"/>
              <a:t> to </a:t>
            </a:r>
            <a:r>
              <a:rPr lang="it-IT" sz="2200" dirty="0" err="1"/>
              <a:t>verify</a:t>
            </a:r>
            <a:r>
              <a:rPr lang="it-IT" sz="2200" dirty="0"/>
              <a:t> </a:t>
            </a:r>
            <a:r>
              <a:rPr lang="it-IT" sz="2200" dirty="0" err="1"/>
              <a:t>that</a:t>
            </a:r>
            <a:r>
              <a:rPr lang="it-IT" sz="2200" dirty="0"/>
              <a:t> </a:t>
            </a:r>
            <a:r>
              <a:rPr lang="it-IT" sz="2200" dirty="0" err="1"/>
              <a:t>pensioners</a:t>
            </a:r>
            <a:r>
              <a:rPr lang="it-IT" sz="2200" dirty="0"/>
              <a:t> are </a:t>
            </a:r>
            <a:r>
              <a:rPr lang="it-IT" sz="2200" dirty="0" err="1"/>
              <a:t>still</a:t>
            </a:r>
            <a:r>
              <a:rPr lang="it-IT" sz="2200" dirty="0"/>
              <a:t> </a:t>
            </a:r>
            <a:r>
              <a:rPr lang="it-IT" sz="2200" dirty="0" err="1"/>
              <a:t>alive</a:t>
            </a:r>
            <a:r>
              <a:rPr lang="it-IT" sz="2200" dirty="0"/>
              <a:t>. </a:t>
            </a:r>
            <a:r>
              <a:rPr lang="it-IT" sz="2200" dirty="0" err="1"/>
              <a:t>This</a:t>
            </a:r>
            <a:r>
              <a:rPr lang="it-IT" sz="2200" dirty="0"/>
              <a:t> goal </a:t>
            </a:r>
            <a:r>
              <a:rPr lang="it-IT" sz="2200" dirty="0" err="1"/>
              <a:t>is</a:t>
            </a:r>
            <a:r>
              <a:rPr lang="it-IT" sz="2200" dirty="0"/>
              <a:t> </a:t>
            </a:r>
            <a:r>
              <a:rPr lang="it-IT" sz="2200" dirty="0" err="1"/>
              <a:t>realized</a:t>
            </a:r>
            <a:r>
              <a:rPr lang="it-IT" sz="2200" dirty="0"/>
              <a:t> by </a:t>
            </a:r>
            <a:r>
              <a:rPr lang="it-IT" sz="2200" dirty="0" err="1"/>
              <a:t>comparing</a:t>
            </a:r>
            <a:r>
              <a:rPr lang="it-IT" sz="2200" dirty="0"/>
              <a:t> INPS and city </a:t>
            </a:r>
            <a:r>
              <a:rPr lang="it-IT" sz="2200" dirty="0" err="1"/>
              <a:t>councils</a:t>
            </a:r>
            <a:r>
              <a:rPr lang="it-IT" sz="2200" dirty="0"/>
              <a:t> </a:t>
            </a:r>
            <a:r>
              <a:rPr lang="it-IT" sz="2200" dirty="0" err="1"/>
              <a:t>files</a:t>
            </a:r>
            <a:r>
              <a:rPr lang="it-IT" sz="2200" dirty="0"/>
              <a:t>.</a:t>
            </a:r>
          </a:p>
          <a:p>
            <a:pPr marL="0" indent="0" algn="just">
              <a:buNone/>
            </a:pPr>
            <a:r>
              <a:rPr lang="it-IT" sz="2200" dirty="0" err="1"/>
              <a:t>These</a:t>
            </a:r>
            <a:r>
              <a:rPr lang="it-IT" sz="2200" dirty="0"/>
              <a:t> </a:t>
            </a:r>
            <a:r>
              <a:rPr lang="it-IT" sz="2200" dirty="0" err="1"/>
              <a:t>operations</a:t>
            </a:r>
            <a:r>
              <a:rPr lang="it-IT" sz="2200" dirty="0"/>
              <a:t> are </a:t>
            </a:r>
            <a:r>
              <a:rPr lang="it-IT" sz="2200" dirty="0" err="1"/>
              <a:t>carried</a:t>
            </a:r>
            <a:r>
              <a:rPr lang="it-IT" sz="2200" dirty="0"/>
              <a:t> out by </a:t>
            </a:r>
            <a:r>
              <a:rPr lang="it-IT" sz="2200" dirty="0" err="1"/>
              <a:t>checking</a:t>
            </a:r>
            <a:r>
              <a:rPr lang="it-IT" sz="2200" dirty="0"/>
              <a:t> some </a:t>
            </a:r>
            <a:r>
              <a:rPr lang="it-IT" sz="2200" dirty="0" err="1"/>
              <a:t>pensions</a:t>
            </a:r>
            <a:r>
              <a:rPr lang="it-IT" sz="2200" dirty="0"/>
              <a:t> and the personal data of </a:t>
            </a:r>
            <a:r>
              <a:rPr lang="it-IT" sz="2200" dirty="0" err="1"/>
              <a:t>beneficiares</a:t>
            </a:r>
            <a:r>
              <a:rPr lang="it-IT" sz="2200" dirty="0"/>
              <a:t> and </a:t>
            </a:r>
            <a:r>
              <a:rPr lang="it-IT" sz="2200" dirty="0" err="1"/>
              <a:t>then</a:t>
            </a:r>
            <a:r>
              <a:rPr lang="it-IT" sz="2200" dirty="0"/>
              <a:t> </a:t>
            </a:r>
            <a:r>
              <a:rPr lang="it-IT" sz="2200" dirty="0" err="1"/>
              <a:t>compared</a:t>
            </a:r>
            <a:r>
              <a:rPr lang="it-IT" sz="2200" dirty="0"/>
              <a:t> to some personal </a:t>
            </a:r>
            <a:r>
              <a:rPr lang="it-IT" sz="2200" dirty="0" err="1"/>
              <a:t>criteria</a:t>
            </a:r>
            <a:r>
              <a:rPr lang="it-IT" sz="2200" dirty="0"/>
              <a:t> </a:t>
            </a:r>
            <a:r>
              <a:rPr lang="it-IT" sz="2200" dirty="0" err="1"/>
              <a:t>defined</a:t>
            </a:r>
            <a:r>
              <a:rPr lang="it-IT" sz="2200" dirty="0"/>
              <a:t> time to time (</a:t>
            </a:r>
            <a:r>
              <a:rPr lang="it-IT" sz="2200" dirty="0" err="1"/>
              <a:t>people</a:t>
            </a:r>
            <a:r>
              <a:rPr lang="it-IT" sz="2200" dirty="0"/>
              <a:t> </a:t>
            </a:r>
            <a:r>
              <a:rPr lang="it-IT" sz="2200" dirty="0" err="1"/>
              <a:t>older</a:t>
            </a:r>
            <a:r>
              <a:rPr lang="it-IT" sz="2200" dirty="0"/>
              <a:t> </a:t>
            </a:r>
            <a:r>
              <a:rPr lang="it-IT" sz="2200" dirty="0" err="1"/>
              <a:t>than</a:t>
            </a:r>
            <a:r>
              <a:rPr lang="it-IT" sz="2200" dirty="0"/>
              <a:t> 100 or 90 </a:t>
            </a:r>
            <a:r>
              <a:rPr lang="it-IT" sz="2200" dirty="0" err="1"/>
              <a:t>years</a:t>
            </a:r>
            <a:r>
              <a:rPr lang="it-IT" sz="2200" dirty="0"/>
              <a:t>, etc.)</a:t>
            </a:r>
          </a:p>
        </p:txBody>
      </p:sp>
    </p:spTree>
    <p:extLst>
      <p:ext uri="{BB962C8B-B14F-4D97-AF65-F5344CB8AC3E}">
        <p14:creationId xmlns:p14="http://schemas.microsoft.com/office/powerpoint/2010/main" val="32546679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it-IT" sz="2400" dirty="0"/>
          </a:p>
          <a:p>
            <a:pPr marL="0" indent="0" algn="just">
              <a:buNone/>
            </a:pPr>
            <a:endParaRPr lang="it-IT" sz="2400" dirty="0"/>
          </a:p>
          <a:p>
            <a:pPr marL="0" indent="0" algn="just">
              <a:buNone/>
            </a:pPr>
            <a:r>
              <a:rPr lang="it-IT" sz="2400" dirty="0" err="1"/>
              <a:t>Usually</a:t>
            </a:r>
            <a:r>
              <a:rPr lang="it-IT" sz="2400" dirty="0"/>
              <a:t> in </a:t>
            </a:r>
            <a:r>
              <a:rPr lang="it-IT" sz="2400" dirty="0" err="1"/>
              <a:t>such</a:t>
            </a:r>
            <a:r>
              <a:rPr lang="it-IT" sz="2400" dirty="0"/>
              <a:t> an </a:t>
            </a:r>
            <a:r>
              <a:rPr lang="it-IT" sz="2400" dirty="0" err="1"/>
              <a:t>activity</a:t>
            </a:r>
            <a:r>
              <a:rPr lang="it-IT" sz="2400" dirty="0"/>
              <a:t> INPS </a:t>
            </a:r>
            <a:r>
              <a:rPr lang="it-IT" sz="2400" dirty="0" err="1"/>
              <a:t>does</a:t>
            </a:r>
            <a:r>
              <a:rPr lang="it-IT" sz="2400" dirty="0"/>
              <a:t> </a:t>
            </a:r>
            <a:r>
              <a:rPr lang="it-IT" sz="2400" dirty="0" err="1"/>
              <a:t>not</a:t>
            </a:r>
            <a:r>
              <a:rPr lang="it-IT" sz="2400" dirty="0"/>
              <a:t> delete position </a:t>
            </a:r>
            <a:r>
              <a:rPr lang="it-IT" sz="2400" dirty="0" err="1"/>
              <a:t>immediately</a:t>
            </a:r>
            <a:r>
              <a:rPr lang="it-IT" sz="2400" dirty="0"/>
              <a:t> </a:t>
            </a:r>
            <a:r>
              <a:rPr lang="it-IT" sz="2400" dirty="0" err="1"/>
              <a:t>but</a:t>
            </a:r>
            <a:r>
              <a:rPr lang="it-IT" sz="2400" dirty="0"/>
              <a:t> </a:t>
            </a:r>
            <a:r>
              <a:rPr lang="it-IT" sz="2400" dirty="0" err="1"/>
              <a:t>after</a:t>
            </a:r>
            <a:r>
              <a:rPr lang="it-IT" sz="2400" dirty="0"/>
              <a:t> an accurate control of </a:t>
            </a:r>
            <a:r>
              <a:rPr lang="it-IT" sz="2400" dirty="0" err="1"/>
              <a:t>local</a:t>
            </a:r>
            <a:r>
              <a:rPr lang="it-IT" sz="2400" dirty="0"/>
              <a:t> office.</a:t>
            </a:r>
          </a:p>
          <a:p>
            <a:pPr marL="0" indent="0" algn="just">
              <a:buNone/>
            </a:pPr>
            <a:r>
              <a:rPr lang="it-IT" sz="2400" dirty="0" err="1"/>
              <a:t>This</a:t>
            </a:r>
            <a:r>
              <a:rPr lang="it-IT" sz="2400" dirty="0"/>
              <a:t> control </a:t>
            </a:r>
            <a:r>
              <a:rPr lang="it-IT" sz="2400" dirty="0" err="1"/>
              <a:t>allows</a:t>
            </a:r>
            <a:r>
              <a:rPr lang="it-IT" sz="2400" dirty="0"/>
              <a:t> INPS to take the </a:t>
            </a:r>
            <a:r>
              <a:rPr lang="it-IT" sz="2400" dirty="0" err="1"/>
              <a:t>appropiate</a:t>
            </a:r>
            <a:r>
              <a:rPr lang="it-IT" sz="2400" dirty="0"/>
              <a:t> </a:t>
            </a:r>
            <a:r>
              <a:rPr lang="it-IT" sz="2400" dirty="0" err="1"/>
              <a:t>actions</a:t>
            </a:r>
            <a:r>
              <a:rPr lang="it-IT" sz="2400" dirty="0"/>
              <a:t>, i.e. </a:t>
            </a:r>
            <a:r>
              <a:rPr lang="it-IT" sz="2400" dirty="0" err="1"/>
              <a:t>judicial</a:t>
            </a:r>
            <a:r>
              <a:rPr lang="it-IT" sz="2400" dirty="0"/>
              <a:t> or </a:t>
            </a:r>
            <a:r>
              <a:rPr lang="it-IT" sz="2400" dirty="0" err="1"/>
              <a:t>administrative</a:t>
            </a:r>
            <a:r>
              <a:rPr lang="it-IT" sz="2400" dirty="0"/>
              <a:t> and </a:t>
            </a:r>
            <a:r>
              <a:rPr lang="it-IT" sz="2400" dirty="0" err="1"/>
              <a:t>furthermore</a:t>
            </a:r>
            <a:r>
              <a:rPr lang="it-IT" sz="2400" dirty="0"/>
              <a:t> to </a:t>
            </a:r>
            <a:r>
              <a:rPr lang="it-IT" sz="2400" dirty="0" err="1"/>
              <a:t>check</a:t>
            </a:r>
            <a:r>
              <a:rPr lang="it-IT" sz="2400" dirty="0"/>
              <a:t> </a:t>
            </a:r>
            <a:r>
              <a:rPr lang="it-IT" sz="2400" dirty="0" err="1"/>
              <a:t>if</a:t>
            </a:r>
            <a:r>
              <a:rPr lang="it-IT" sz="2400" dirty="0"/>
              <a:t> the City </a:t>
            </a:r>
            <a:r>
              <a:rPr lang="it-IT" sz="2400" dirty="0" err="1"/>
              <a:t>Council</a:t>
            </a:r>
            <a:r>
              <a:rPr lang="it-IT" sz="2400" dirty="0"/>
              <a:t> </a:t>
            </a:r>
            <a:r>
              <a:rPr lang="it-IT" sz="2400" dirty="0" err="1"/>
              <a:t>procedurs</a:t>
            </a:r>
            <a:r>
              <a:rPr lang="it-IT" sz="2400" dirty="0"/>
              <a:t> are </a:t>
            </a:r>
            <a:r>
              <a:rPr lang="it-IT" sz="2400" dirty="0" err="1"/>
              <a:t>correct</a:t>
            </a:r>
            <a:r>
              <a:rPr lang="it-IT" sz="2400" dirty="0"/>
              <a:t>.</a:t>
            </a:r>
          </a:p>
          <a:p>
            <a:pPr marL="0" indent="0" algn="just">
              <a:buNone/>
            </a:pPr>
            <a:r>
              <a:rPr lang="it-IT" sz="2400" dirty="0"/>
              <a:t> </a:t>
            </a:r>
          </a:p>
          <a:p>
            <a:pPr marL="0" indent="0" algn="just">
              <a:buNone/>
            </a:pPr>
            <a:r>
              <a:rPr lang="it-IT" sz="2400" dirty="0" err="1"/>
              <a:t>As</a:t>
            </a:r>
            <a:r>
              <a:rPr lang="it-IT" sz="2400" dirty="0"/>
              <a:t> </a:t>
            </a:r>
            <a:r>
              <a:rPr lang="it-IT" sz="2400" dirty="0" err="1"/>
              <a:t>four</a:t>
            </a:r>
            <a:r>
              <a:rPr lang="it-IT" sz="2400" dirty="0"/>
              <a:t> </a:t>
            </a:r>
            <a:r>
              <a:rPr lang="it-IT" sz="2400" dirty="0" err="1"/>
              <a:t>as</a:t>
            </a:r>
            <a:r>
              <a:rPr lang="it-IT" sz="2400" dirty="0"/>
              <a:t> </a:t>
            </a:r>
            <a:r>
              <a:rPr lang="it-IT" sz="2400" dirty="0" err="1"/>
              <a:t>pension</a:t>
            </a:r>
            <a:r>
              <a:rPr lang="it-IT" sz="2400" dirty="0"/>
              <a:t> </a:t>
            </a:r>
            <a:r>
              <a:rPr lang="it-IT" sz="2400" dirty="0" err="1"/>
              <a:t>payed</a:t>
            </a:r>
            <a:r>
              <a:rPr lang="it-IT" sz="2400" dirty="0"/>
              <a:t> </a:t>
            </a:r>
            <a:r>
              <a:rPr lang="it-IT" sz="2400" dirty="0" err="1"/>
              <a:t>abroad</a:t>
            </a:r>
            <a:r>
              <a:rPr lang="it-IT" sz="2400" dirty="0"/>
              <a:t>, Citibank </a:t>
            </a:r>
            <a:r>
              <a:rPr lang="it-IT" sz="2400" dirty="0" err="1"/>
              <a:t>is</a:t>
            </a:r>
            <a:r>
              <a:rPr lang="it-IT" sz="2400" dirty="0"/>
              <a:t> in a </a:t>
            </a:r>
            <a:r>
              <a:rPr lang="it-IT" sz="2400" dirty="0" err="1"/>
              <a:t>charge</a:t>
            </a:r>
            <a:r>
              <a:rPr lang="it-IT" sz="2400" dirty="0"/>
              <a:t> of </a:t>
            </a:r>
            <a:r>
              <a:rPr lang="it-IT" sz="2400" dirty="0" err="1"/>
              <a:t>verifyng</a:t>
            </a:r>
            <a:r>
              <a:rPr lang="it-IT" sz="2400" dirty="0"/>
              <a:t> </a:t>
            </a:r>
            <a:r>
              <a:rPr lang="it-IT" sz="2400" dirty="0" err="1"/>
              <a:t>that</a:t>
            </a:r>
            <a:r>
              <a:rPr lang="it-IT" sz="2400" dirty="0"/>
              <a:t> </a:t>
            </a:r>
            <a:r>
              <a:rPr lang="it-IT" sz="2400" dirty="0" err="1"/>
              <a:t>beneficiares</a:t>
            </a:r>
            <a:r>
              <a:rPr lang="it-IT" sz="2400" dirty="0"/>
              <a:t> are </a:t>
            </a:r>
            <a:r>
              <a:rPr lang="it-IT" sz="2400" dirty="0" err="1"/>
              <a:t>still</a:t>
            </a:r>
            <a:r>
              <a:rPr lang="it-IT" sz="2400" dirty="0"/>
              <a:t> </a:t>
            </a:r>
            <a:r>
              <a:rPr lang="it-IT" sz="2400" dirty="0" err="1"/>
              <a:t>alive</a:t>
            </a:r>
            <a:r>
              <a:rPr lang="it-IT" sz="2400" dirty="0"/>
              <a:t>.</a:t>
            </a:r>
          </a:p>
        </p:txBody>
      </p:sp>
      <p:sp>
        <p:nvSpPr>
          <p:cNvPr id="5" name="Titolo 1"/>
          <p:cNvSpPr txBox="1">
            <a:spLocks/>
          </p:cNvSpPr>
          <p:nvPr/>
        </p:nvSpPr>
        <p:spPr>
          <a:xfrm>
            <a:off x="496764" y="233370"/>
            <a:ext cx="9066340" cy="64809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it-IT" sz="2800" dirty="0" err="1">
                <a:latin typeface="Optane"/>
                <a:ea typeface="Verdana" pitchFamily="34" charset="0"/>
                <a:cs typeface="Verdana" pitchFamily="34" charset="0"/>
              </a:rPr>
              <a:t>Verification</a:t>
            </a:r>
            <a:r>
              <a:rPr lang="it-IT" sz="2800" dirty="0">
                <a:latin typeface="Optane"/>
                <a:ea typeface="Verdana" pitchFamily="34" charset="0"/>
                <a:cs typeface="Verdana" pitchFamily="34" charset="0"/>
              </a:rPr>
              <a:t> </a:t>
            </a:r>
            <a:r>
              <a:rPr lang="it-IT" sz="2800" dirty="0" err="1">
                <a:latin typeface="Optane"/>
                <a:ea typeface="Verdana" pitchFamily="34" charset="0"/>
                <a:cs typeface="Verdana" pitchFamily="34" charset="0"/>
              </a:rPr>
              <a:t>that</a:t>
            </a:r>
            <a:r>
              <a:rPr lang="it-IT" sz="2800" dirty="0">
                <a:latin typeface="Optane"/>
                <a:ea typeface="Verdana" pitchFamily="34" charset="0"/>
                <a:cs typeface="Verdana" pitchFamily="34" charset="0"/>
              </a:rPr>
              <a:t> Inps </a:t>
            </a:r>
            <a:r>
              <a:rPr lang="it-IT" sz="2800" dirty="0" err="1">
                <a:latin typeface="Optane"/>
                <a:ea typeface="Verdana" pitchFamily="34" charset="0"/>
                <a:cs typeface="Verdana" pitchFamily="34" charset="0"/>
              </a:rPr>
              <a:t>beneficiaries</a:t>
            </a:r>
            <a:r>
              <a:rPr lang="it-IT" sz="2800" dirty="0">
                <a:latin typeface="Optane"/>
                <a:ea typeface="Verdana" pitchFamily="34" charset="0"/>
                <a:cs typeface="Verdana" pitchFamily="34" charset="0"/>
              </a:rPr>
              <a:t>  are </a:t>
            </a:r>
            <a:r>
              <a:rPr lang="it-IT" sz="2800" dirty="0" err="1">
                <a:latin typeface="Optane"/>
                <a:ea typeface="Verdana" pitchFamily="34" charset="0"/>
                <a:cs typeface="Verdana" pitchFamily="34" charset="0"/>
              </a:rPr>
              <a:t>alive</a:t>
            </a:r>
            <a:r>
              <a:rPr lang="it-IT" sz="2800" dirty="0">
                <a:latin typeface="Optane"/>
                <a:ea typeface="Verdana" pitchFamily="34" charset="0"/>
                <a:cs typeface="Verdana" pitchFamily="34" charset="0"/>
              </a:rPr>
              <a:t> 2/2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30186055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8464" y="260648"/>
            <a:ext cx="9066340" cy="648090"/>
          </a:xfrm>
        </p:spPr>
        <p:txBody>
          <a:bodyPr>
            <a:noAutofit/>
          </a:bodyPr>
          <a:lstStyle/>
          <a:p>
            <a:pPr>
              <a:buClr>
                <a:schemeClr val="tx2"/>
              </a:buClr>
              <a:buSzPct val="103000"/>
            </a:pPr>
            <a:r>
              <a:rPr lang="it-IT" sz="2800" dirty="0">
                <a:latin typeface="Optane"/>
                <a:ea typeface="Verdana" pitchFamily="34" charset="0"/>
                <a:cs typeface="Verdana" pitchFamily="34" charset="0"/>
              </a:rPr>
              <a:t>Future </a:t>
            </a:r>
            <a:r>
              <a:rPr lang="it-IT" sz="2800" dirty="0" err="1">
                <a:latin typeface="Optane"/>
                <a:ea typeface="Verdana" pitchFamily="34" charset="0"/>
                <a:cs typeface="Verdana" pitchFamily="34" charset="0"/>
              </a:rPr>
              <a:t>perspectives</a:t>
            </a:r>
            <a:r>
              <a:rPr lang="it-IT" sz="2800" dirty="0">
                <a:latin typeface="Optane"/>
                <a:ea typeface="Verdana" pitchFamily="34" charset="0"/>
                <a:cs typeface="Verdana" pitchFamily="34" charset="0"/>
              </a:rPr>
              <a:t>  - </a:t>
            </a:r>
            <a:r>
              <a:rPr lang="it-IT" sz="2800" dirty="0">
                <a:latin typeface="Optane"/>
              </a:rPr>
              <a:t>National </a:t>
            </a:r>
            <a:r>
              <a:rPr lang="it-IT" sz="2800" dirty="0" err="1">
                <a:latin typeface="Optane"/>
              </a:rPr>
              <a:t>records</a:t>
            </a:r>
            <a:r>
              <a:rPr lang="it-IT" sz="2800" dirty="0">
                <a:latin typeface="Optane"/>
              </a:rPr>
              <a:t> of </a:t>
            </a:r>
            <a:r>
              <a:rPr lang="it-IT" sz="2800" dirty="0" err="1">
                <a:latin typeface="Optane"/>
              </a:rPr>
              <a:t>resident</a:t>
            </a:r>
            <a:r>
              <a:rPr lang="it-IT" sz="2800" dirty="0">
                <a:latin typeface="Optane"/>
              </a:rPr>
              <a:t> </a:t>
            </a:r>
            <a:r>
              <a:rPr lang="it-IT" sz="2800" dirty="0" err="1">
                <a:latin typeface="Optane"/>
              </a:rPr>
              <a:t>popolation</a:t>
            </a:r>
            <a:r>
              <a:rPr lang="it-IT" sz="2800" dirty="0">
                <a:latin typeface="Optane"/>
              </a:rPr>
              <a:t> </a:t>
            </a:r>
            <a:br>
              <a:rPr lang="en-US" dirty="0">
                <a:latin typeface="+mj-ea"/>
                <a:cs typeface="+mj-ea"/>
              </a:rPr>
            </a:br>
            <a:r>
              <a:rPr lang="it-IT" sz="2800" dirty="0">
                <a:latin typeface="Optane"/>
              </a:rPr>
              <a:t>				 (ANPR)  1/3</a:t>
            </a:r>
            <a:endParaRPr lang="it-IT" sz="2800" dirty="0">
              <a:latin typeface="Optane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16370" y="980660"/>
            <a:ext cx="8994330" cy="547267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it-IT" sz="2400" dirty="0"/>
          </a:p>
          <a:p>
            <a:pPr marL="0" indent="0" algn="just">
              <a:buNone/>
            </a:pPr>
            <a:r>
              <a:rPr lang="it-IT" sz="2400" dirty="0"/>
              <a:t>ANPR, National Record of </a:t>
            </a:r>
            <a:r>
              <a:rPr lang="it-IT" sz="2400" dirty="0" err="1"/>
              <a:t>Resident</a:t>
            </a:r>
            <a:r>
              <a:rPr lang="it-IT" sz="2400" dirty="0"/>
              <a:t> </a:t>
            </a:r>
            <a:r>
              <a:rPr lang="it-IT" sz="2400" dirty="0" err="1"/>
              <a:t>Populaton</a:t>
            </a:r>
            <a:r>
              <a:rPr lang="it-IT" sz="2400" dirty="0"/>
              <a:t>, </a:t>
            </a:r>
            <a:r>
              <a:rPr lang="it-IT" sz="2400" dirty="0" err="1"/>
              <a:t>was</a:t>
            </a:r>
            <a:r>
              <a:rPr lang="it-IT" sz="2400" dirty="0"/>
              <a:t> set up with </a:t>
            </a:r>
            <a:r>
              <a:rPr lang="it-IT" sz="2400" dirty="0" err="1"/>
              <a:t>decree</a:t>
            </a:r>
            <a:r>
              <a:rPr lang="it-IT" sz="2400" dirty="0"/>
              <a:t> n. 179 of 2012 to </a:t>
            </a:r>
            <a:r>
              <a:rPr lang="it-IT" sz="2400" dirty="0" err="1"/>
              <a:t>semplify</a:t>
            </a:r>
            <a:r>
              <a:rPr lang="it-IT" sz="2400" dirty="0"/>
              <a:t> the management of personal data of </a:t>
            </a:r>
            <a:r>
              <a:rPr lang="it-IT" sz="2400" dirty="0" err="1"/>
              <a:t>population</a:t>
            </a:r>
            <a:r>
              <a:rPr lang="it-IT" sz="2400" dirty="0"/>
              <a:t> ( </a:t>
            </a:r>
            <a:r>
              <a:rPr lang="it-IT" sz="2400" dirty="0" err="1"/>
              <a:t>resident</a:t>
            </a:r>
            <a:r>
              <a:rPr lang="it-IT" sz="2400" dirty="0"/>
              <a:t> </a:t>
            </a:r>
            <a:r>
              <a:rPr lang="it-IT" sz="2400" dirty="0" err="1"/>
              <a:t>populaton</a:t>
            </a:r>
            <a:r>
              <a:rPr lang="it-IT" sz="2400" dirty="0"/>
              <a:t> in </a:t>
            </a:r>
            <a:r>
              <a:rPr lang="it-IT" sz="2400" dirty="0" err="1"/>
              <a:t>Italy</a:t>
            </a:r>
            <a:r>
              <a:rPr lang="it-IT" sz="2400" dirty="0"/>
              <a:t> and </a:t>
            </a:r>
            <a:r>
              <a:rPr lang="it-IT" sz="2400" dirty="0" err="1"/>
              <a:t>italians</a:t>
            </a:r>
            <a:r>
              <a:rPr lang="it-IT" sz="2400" dirty="0"/>
              <a:t> </a:t>
            </a:r>
            <a:r>
              <a:rPr lang="it-IT" sz="2400" dirty="0" err="1"/>
              <a:t>abroad</a:t>
            </a:r>
            <a:r>
              <a:rPr lang="it-IT" sz="2400" dirty="0"/>
              <a:t>)</a:t>
            </a:r>
          </a:p>
          <a:p>
            <a:pPr marL="0" indent="0" algn="just">
              <a:buNone/>
            </a:pPr>
            <a:endParaRPr lang="it-IT" sz="2400" dirty="0"/>
          </a:p>
          <a:p>
            <a:pPr marL="0" indent="0" algn="just">
              <a:buNone/>
            </a:pPr>
            <a:r>
              <a:rPr lang="it-IT" sz="2400" dirty="0"/>
              <a:t>ANPR </a:t>
            </a:r>
            <a:r>
              <a:rPr lang="it-IT" sz="2400" dirty="0" err="1"/>
              <a:t>represents</a:t>
            </a:r>
            <a:r>
              <a:rPr lang="it-IT" sz="2400" dirty="0"/>
              <a:t> the </a:t>
            </a:r>
            <a:r>
              <a:rPr lang="it-IT" sz="2400" dirty="0" err="1"/>
              <a:t>technological</a:t>
            </a:r>
            <a:r>
              <a:rPr lang="it-IT" sz="2400" dirty="0"/>
              <a:t> progress of a </a:t>
            </a:r>
            <a:r>
              <a:rPr lang="it-IT" sz="2400" dirty="0" err="1"/>
              <a:t>process</a:t>
            </a:r>
            <a:r>
              <a:rPr lang="it-IT" sz="2400" dirty="0"/>
              <a:t> </a:t>
            </a:r>
            <a:r>
              <a:rPr lang="it-IT" sz="2400" dirty="0" err="1"/>
              <a:t>aimed</a:t>
            </a:r>
            <a:r>
              <a:rPr lang="it-IT" sz="2400" dirty="0"/>
              <a:t> to </a:t>
            </a:r>
            <a:r>
              <a:rPr lang="it-IT" sz="2400" dirty="0" err="1"/>
              <a:t>collect</a:t>
            </a:r>
            <a:r>
              <a:rPr lang="it-IT" sz="2400" dirty="0"/>
              <a:t> </a:t>
            </a:r>
            <a:r>
              <a:rPr lang="it-IT" sz="2400" dirty="0" err="1"/>
              <a:t>all</a:t>
            </a:r>
            <a:r>
              <a:rPr lang="it-IT" sz="2400" dirty="0"/>
              <a:t> City  </a:t>
            </a:r>
            <a:r>
              <a:rPr lang="it-IT" sz="2400" dirty="0" err="1"/>
              <a:t>Council</a:t>
            </a:r>
            <a:r>
              <a:rPr lang="it-IT" sz="2400" dirty="0"/>
              <a:t> personal data </a:t>
            </a:r>
            <a:r>
              <a:rPr lang="it-IT" sz="2400" dirty="0" err="1"/>
              <a:t>contained</a:t>
            </a:r>
            <a:r>
              <a:rPr lang="it-IT" sz="2400" dirty="0"/>
              <a:t> in INA and AIRE in a </a:t>
            </a:r>
            <a:r>
              <a:rPr lang="it-IT" sz="2400" dirty="0" err="1"/>
              <a:t>unique</a:t>
            </a:r>
            <a:r>
              <a:rPr lang="it-IT" sz="2400" dirty="0"/>
              <a:t> database.</a:t>
            </a:r>
          </a:p>
          <a:p>
            <a:pPr marL="0" indent="0" algn="just">
              <a:buNone/>
            </a:pPr>
            <a:endParaRPr lang="it-IT" sz="2400" dirty="0"/>
          </a:p>
          <a:p>
            <a:pPr marL="0" indent="0" algn="just">
              <a:buNone/>
            </a:pPr>
            <a:r>
              <a:rPr lang="it-IT" sz="2400" dirty="0"/>
              <a:t>In </a:t>
            </a:r>
            <a:r>
              <a:rPr lang="it-IT" sz="2400" dirty="0" err="1"/>
              <a:t>such</a:t>
            </a:r>
            <a:r>
              <a:rPr lang="it-IT" sz="2400" dirty="0"/>
              <a:t> a way ANPR </a:t>
            </a:r>
            <a:r>
              <a:rPr lang="it-IT" sz="2400" dirty="0" err="1"/>
              <a:t>provides</a:t>
            </a:r>
            <a:r>
              <a:rPr lang="it-IT" sz="2400" dirty="0"/>
              <a:t> a complete and </a:t>
            </a:r>
            <a:r>
              <a:rPr lang="it-IT" sz="2400" dirty="0" err="1"/>
              <a:t>uploadet</a:t>
            </a:r>
            <a:r>
              <a:rPr lang="it-IT" sz="2400" dirty="0"/>
              <a:t> database of the </a:t>
            </a:r>
            <a:r>
              <a:rPr lang="it-IT" sz="2400" dirty="0" err="1"/>
              <a:t>whole</a:t>
            </a:r>
            <a:r>
              <a:rPr lang="it-IT" sz="2400" dirty="0"/>
              <a:t> </a:t>
            </a:r>
            <a:r>
              <a:rPr lang="it-IT" sz="2400" dirty="0" err="1"/>
              <a:t>italian</a:t>
            </a:r>
            <a:r>
              <a:rPr lang="it-IT" sz="2400" dirty="0"/>
              <a:t> </a:t>
            </a:r>
            <a:r>
              <a:rPr lang="it-IT" sz="2400" dirty="0" err="1"/>
              <a:t>population</a:t>
            </a:r>
            <a:r>
              <a:rPr lang="it-IT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483103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4364" y="188622"/>
            <a:ext cx="9066340" cy="648090"/>
          </a:xfrm>
        </p:spPr>
        <p:txBody>
          <a:bodyPr>
            <a:noAutofit/>
          </a:bodyPr>
          <a:lstStyle/>
          <a:p>
            <a:pPr algn="ctr"/>
            <a:r>
              <a:rPr lang="it-IT" sz="2400" dirty="0">
                <a:latin typeface="Optane"/>
                <a:ea typeface="Verdana" pitchFamily="34" charset="0"/>
                <a:cs typeface="Verdana" pitchFamily="34" charset="0"/>
              </a:rPr>
              <a:t>Future </a:t>
            </a:r>
            <a:r>
              <a:rPr lang="it-IT" sz="2400" dirty="0" err="1">
                <a:latin typeface="Optane"/>
                <a:ea typeface="Verdana" pitchFamily="34" charset="0"/>
                <a:cs typeface="Verdana" pitchFamily="34" charset="0"/>
              </a:rPr>
              <a:t>perspectives</a:t>
            </a:r>
            <a:r>
              <a:rPr lang="it-IT" sz="2400" dirty="0">
                <a:latin typeface="Optane"/>
                <a:ea typeface="Verdana" pitchFamily="34" charset="0"/>
                <a:cs typeface="Verdana" pitchFamily="34" charset="0"/>
              </a:rPr>
              <a:t>  - </a:t>
            </a:r>
            <a:r>
              <a:rPr lang="it-IT" sz="2400" dirty="0">
                <a:latin typeface="Optane"/>
              </a:rPr>
              <a:t>National </a:t>
            </a:r>
            <a:r>
              <a:rPr lang="it-IT" sz="2400" dirty="0" err="1">
                <a:latin typeface="Optane"/>
              </a:rPr>
              <a:t>records</a:t>
            </a:r>
            <a:r>
              <a:rPr lang="it-IT" sz="2400" dirty="0">
                <a:latin typeface="Optane"/>
              </a:rPr>
              <a:t> of </a:t>
            </a:r>
            <a:r>
              <a:rPr lang="it-IT" sz="2400" dirty="0" err="1">
                <a:latin typeface="Optane"/>
              </a:rPr>
              <a:t>resident</a:t>
            </a:r>
            <a:r>
              <a:rPr lang="it-IT" sz="2400" dirty="0">
                <a:latin typeface="Optane"/>
              </a:rPr>
              <a:t> </a:t>
            </a:r>
            <a:r>
              <a:rPr lang="it-IT" sz="2400" dirty="0" err="1">
                <a:latin typeface="Optane"/>
              </a:rPr>
              <a:t>popolation</a:t>
            </a:r>
            <a:r>
              <a:rPr lang="it-IT" sz="2400" dirty="0">
                <a:latin typeface="Optane"/>
              </a:rPr>
              <a:t> (ANPR)  2/3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88504" y="980728"/>
            <a:ext cx="8994330" cy="5328592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it-IT" sz="2000" dirty="0"/>
          </a:p>
          <a:p>
            <a:pPr marL="0" indent="0">
              <a:buNone/>
            </a:pPr>
            <a:r>
              <a:rPr lang="it-IT" sz="2000" dirty="0"/>
              <a:t>ANPR </a:t>
            </a:r>
            <a:r>
              <a:rPr lang="it-IT" sz="2000" dirty="0" err="1"/>
              <a:t>is</a:t>
            </a:r>
            <a:r>
              <a:rPr lang="it-IT" sz="2000" dirty="0"/>
              <a:t> an easy </a:t>
            </a:r>
            <a:r>
              <a:rPr lang="it-IT" sz="2000" dirty="0" err="1"/>
              <a:t>tool</a:t>
            </a:r>
            <a:r>
              <a:rPr lang="it-IT" sz="2000" dirty="0"/>
              <a:t> of </a:t>
            </a:r>
            <a:r>
              <a:rPr lang="it-IT" sz="2000" dirty="0" err="1"/>
              <a:t>consultation</a:t>
            </a:r>
            <a:r>
              <a:rPr lang="it-IT" sz="2000" dirty="0"/>
              <a:t> </a:t>
            </a:r>
            <a:r>
              <a:rPr lang="it-IT" sz="2000" dirty="0" err="1"/>
              <a:t>as</a:t>
            </a:r>
            <a:r>
              <a:rPr lang="it-IT" sz="2000" dirty="0"/>
              <a:t> to </a:t>
            </a:r>
            <a:r>
              <a:rPr lang="it-IT" sz="2000" dirty="0" err="1"/>
              <a:t>citizens</a:t>
            </a:r>
            <a:r>
              <a:rPr lang="it-IT" sz="2000" dirty="0"/>
              <a:t>, business, companies and public </a:t>
            </a:r>
            <a:r>
              <a:rPr lang="it-IT" sz="2000" dirty="0" err="1"/>
              <a:t>institutions</a:t>
            </a:r>
            <a:r>
              <a:rPr lang="it-IT" sz="2000" dirty="0"/>
              <a:t>.</a:t>
            </a:r>
          </a:p>
          <a:p>
            <a:pPr marL="0" indent="0">
              <a:buNone/>
            </a:pPr>
            <a:endParaRPr lang="it-IT" sz="2000" dirty="0"/>
          </a:p>
          <a:p>
            <a:pPr marL="0" indent="0">
              <a:buNone/>
            </a:pPr>
            <a:r>
              <a:rPr lang="it-IT" sz="2000" dirty="0"/>
              <a:t>The </a:t>
            </a:r>
            <a:r>
              <a:rPr lang="it-IT" sz="2000" dirty="0" err="1"/>
              <a:t>main</a:t>
            </a:r>
            <a:r>
              <a:rPr lang="it-IT" sz="2000" dirty="0"/>
              <a:t> </a:t>
            </a:r>
            <a:r>
              <a:rPr lang="it-IT" sz="2000" dirty="0" err="1"/>
              <a:t>purposes</a:t>
            </a:r>
            <a:r>
              <a:rPr lang="it-IT" sz="2000" dirty="0"/>
              <a:t> of </a:t>
            </a:r>
            <a:r>
              <a:rPr lang="it-IT" sz="2000" dirty="0" err="1"/>
              <a:t>setting</a:t>
            </a:r>
            <a:r>
              <a:rPr lang="it-IT" sz="2000" dirty="0"/>
              <a:t> up ANPR are </a:t>
            </a:r>
            <a:r>
              <a:rPr lang="it-IT" sz="2000" dirty="0" err="1"/>
              <a:t>as</a:t>
            </a:r>
            <a:r>
              <a:rPr lang="it-IT" sz="2000" dirty="0"/>
              <a:t> </a:t>
            </a:r>
            <a:r>
              <a:rPr lang="it-IT" sz="2000" dirty="0" err="1"/>
              <a:t>following</a:t>
            </a:r>
            <a:r>
              <a:rPr lang="it-IT" sz="2000" dirty="0"/>
              <a:t>:</a:t>
            </a:r>
          </a:p>
          <a:p>
            <a:pPr algn="just"/>
            <a:r>
              <a:rPr lang="it-IT" sz="2000" dirty="0"/>
              <a:t>to </a:t>
            </a:r>
            <a:r>
              <a:rPr lang="it-IT" sz="2000" dirty="0" err="1"/>
              <a:t>avoid</a:t>
            </a:r>
            <a:r>
              <a:rPr lang="it-IT" sz="2000" dirty="0"/>
              <a:t> double personal data; </a:t>
            </a:r>
          </a:p>
          <a:p>
            <a:pPr algn="just"/>
            <a:r>
              <a:rPr lang="it-IT" sz="2000" dirty="0"/>
              <a:t>to </a:t>
            </a:r>
            <a:r>
              <a:rPr lang="it-IT" sz="2000" dirty="0" err="1"/>
              <a:t>have</a:t>
            </a:r>
            <a:r>
              <a:rPr lang="it-IT" sz="2000" dirty="0"/>
              <a:t> </a:t>
            </a:r>
            <a:r>
              <a:rPr lang="it-IT" sz="2000" dirty="0" err="1"/>
              <a:t>same</a:t>
            </a:r>
            <a:r>
              <a:rPr lang="it-IT" sz="2000" dirty="0"/>
              <a:t> personal data in </a:t>
            </a:r>
            <a:r>
              <a:rPr lang="it-IT" sz="2000" dirty="0" err="1"/>
              <a:t>each</a:t>
            </a:r>
            <a:r>
              <a:rPr lang="it-IT" sz="2000" dirty="0"/>
              <a:t> database;. </a:t>
            </a:r>
          </a:p>
          <a:p>
            <a:pPr algn="just"/>
            <a:r>
              <a:rPr lang="it-IT" sz="2000" dirty="0"/>
              <a:t>to facilitate personal data </a:t>
            </a:r>
            <a:r>
              <a:rPr lang="it-IT" sz="2000" dirty="0" err="1"/>
              <a:t>circulation</a:t>
            </a:r>
            <a:r>
              <a:rPr lang="it-IT" sz="2000" dirty="0"/>
              <a:t>;</a:t>
            </a:r>
          </a:p>
          <a:p>
            <a:pPr algn="just"/>
            <a:r>
              <a:rPr lang="it-IT" sz="2000" dirty="0"/>
              <a:t>to </a:t>
            </a:r>
            <a:r>
              <a:rPr lang="it-IT" sz="2000" dirty="0" err="1"/>
              <a:t>improve</a:t>
            </a:r>
            <a:r>
              <a:rPr lang="it-IT" sz="2000" dirty="0"/>
              <a:t> the public control over City </a:t>
            </a:r>
            <a:r>
              <a:rPr lang="it-IT" sz="2000" dirty="0" err="1"/>
              <a:t>Council</a:t>
            </a:r>
            <a:r>
              <a:rPr lang="it-IT" sz="2000" dirty="0"/>
              <a:t> </a:t>
            </a:r>
            <a:r>
              <a:rPr lang="it-IT" sz="2000" dirty="0" err="1"/>
              <a:t>proceedings</a:t>
            </a:r>
            <a:r>
              <a:rPr lang="it-IT" sz="2000" dirty="0"/>
              <a:t>.</a:t>
            </a:r>
          </a:p>
          <a:p>
            <a:pPr marL="0" indent="0" algn="just">
              <a:buNone/>
            </a:pPr>
            <a:endParaRPr lang="it-IT" sz="2000" dirty="0"/>
          </a:p>
          <a:p>
            <a:pPr marL="0" indent="0" algn="just">
              <a:buNone/>
            </a:pPr>
            <a:r>
              <a:rPr lang="it-IT" sz="2000" dirty="0"/>
              <a:t>8000 City </a:t>
            </a:r>
            <a:r>
              <a:rPr lang="it-IT" sz="2000" dirty="0" err="1"/>
              <a:t>Council</a:t>
            </a:r>
            <a:r>
              <a:rPr lang="it-IT" sz="2000" dirty="0"/>
              <a:t> database </a:t>
            </a:r>
            <a:r>
              <a:rPr lang="it-IT" sz="2000" dirty="0" err="1"/>
              <a:t>will</a:t>
            </a:r>
            <a:r>
              <a:rPr lang="it-IT" sz="2000" dirty="0"/>
              <a:t> </a:t>
            </a:r>
            <a:r>
              <a:rPr lang="it-IT" sz="2000" dirty="0" err="1"/>
              <a:t>gother</a:t>
            </a:r>
            <a:r>
              <a:rPr lang="it-IT" sz="2000" dirty="0"/>
              <a:t> to ANPR, </a:t>
            </a:r>
            <a:r>
              <a:rPr lang="it-IT" sz="2000" dirty="0" err="1"/>
              <a:t>this</a:t>
            </a:r>
            <a:r>
              <a:rPr lang="it-IT" sz="2000" dirty="0"/>
              <a:t> </a:t>
            </a:r>
            <a:r>
              <a:rPr lang="it-IT" sz="2000" dirty="0" err="1"/>
              <a:t>becoming</a:t>
            </a:r>
            <a:r>
              <a:rPr lang="it-IT" sz="2000" dirty="0"/>
              <a:t> the </a:t>
            </a:r>
            <a:r>
              <a:rPr lang="it-IT" sz="2000" dirty="0" err="1"/>
              <a:t>unique</a:t>
            </a:r>
            <a:r>
              <a:rPr lang="it-IT" sz="2000" dirty="0"/>
              <a:t> database of personal data.</a:t>
            </a:r>
          </a:p>
          <a:p>
            <a:pPr marL="0" indent="0">
              <a:buNone/>
            </a:pP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22284677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endParaRPr lang="it-IT" sz="2000" dirty="0"/>
          </a:p>
          <a:p>
            <a:pPr marL="0" indent="0" algn="just">
              <a:buNone/>
            </a:pPr>
            <a:r>
              <a:rPr lang="it-IT" sz="2000" dirty="0"/>
              <a:t>The </a:t>
            </a:r>
            <a:r>
              <a:rPr lang="it-IT" sz="2000" dirty="0" err="1"/>
              <a:t>outcomes</a:t>
            </a:r>
            <a:r>
              <a:rPr lang="it-IT" sz="2000" dirty="0"/>
              <a:t> are the </a:t>
            </a:r>
            <a:r>
              <a:rPr lang="it-IT" sz="2000" dirty="0" err="1"/>
              <a:t>following</a:t>
            </a:r>
            <a:r>
              <a:rPr lang="it-IT" sz="2000" dirty="0"/>
              <a:t>:</a:t>
            </a:r>
          </a:p>
          <a:p>
            <a:pPr marL="0" indent="0" algn="just">
              <a:buNone/>
            </a:pPr>
            <a:endParaRPr lang="it-IT" sz="2000" dirty="0"/>
          </a:p>
          <a:p>
            <a:pPr algn="just"/>
            <a:r>
              <a:rPr lang="it-IT" sz="2000" dirty="0"/>
              <a:t>The </a:t>
            </a:r>
            <a:r>
              <a:rPr lang="it-IT" sz="2000" dirty="0" err="1"/>
              <a:t>timely</a:t>
            </a:r>
            <a:r>
              <a:rPr lang="it-IT" sz="2000" dirty="0"/>
              <a:t> information </a:t>
            </a:r>
            <a:r>
              <a:rPr lang="it-IT" sz="2000" dirty="0" err="1"/>
              <a:t>concerning</a:t>
            </a:r>
            <a:r>
              <a:rPr lang="it-IT" sz="2000" dirty="0"/>
              <a:t> personal data by public </a:t>
            </a:r>
            <a:r>
              <a:rPr lang="it-IT" sz="2000" dirty="0" err="1"/>
              <a:t>institutions</a:t>
            </a:r>
            <a:r>
              <a:rPr lang="it-IT" sz="2000" dirty="0"/>
              <a:t>;</a:t>
            </a:r>
          </a:p>
          <a:p>
            <a:pPr algn="just"/>
            <a:r>
              <a:rPr lang="it-IT" sz="2000" dirty="0"/>
              <a:t>Integration of personal data from </a:t>
            </a:r>
            <a:r>
              <a:rPr lang="it-IT" sz="2000" dirty="0" err="1"/>
              <a:t>other</a:t>
            </a:r>
            <a:r>
              <a:rPr lang="it-IT" sz="2000" dirty="0"/>
              <a:t> public </a:t>
            </a:r>
            <a:r>
              <a:rPr lang="it-IT" sz="2000" dirty="0" err="1"/>
              <a:t>institutions</a:t>
            </a:r>
            <a:r>
              <a:rPr lang="it-IT" sz="2000" dirty="0"/>
              <a:t> database in ANPR;</a:t>
            </a:r>
          </a:p>
          <a:p>
            <a:pPr algn="just"/>
            <a:r>
              <a:rPr lang="it-IT" sz="2000" dirty="0"/>
              <a:t>ANPR </a:t>
            </a:r>
            <a:r>
              <a:rPr lang="it-IT" sz="2000" dirty="0" err="1"/>
              <a:t>is</a:t>
            </a:r>
            <a:r>
              <a:rPr lang="it-IT" sz="2000" dirty="0"/>
              <a:t> the </a:t>
            </a:r>
            <a:r>
              <a:rPr lang="it-IT" sz="2000" dirty="0" err="1"/>
              <a:t>only</a:t>
            </a:r>
            <a:r>
              <a:rPr lang="it-IT" sz="2000" dirty="0"/>
              <a:t> provider of </a:t>
            </a:r>
            <a:r>
              <a:rPr lang="it-IT" sz="2000" dirty="0" err="1"/>
              <a:t>citizens</a:t>
            </a:r>
            <a:r>
              <a:rPr lang="it-IT" sz="2000" dirty="0"/>
              <a:t> data to public </a:t>
            </a:r>
            <a:r>
              <a:rPr lang="it-IT" sz="2000" dirty="0" err="1"/>
              <a:t>institutions</a:t>
            </a:r>
            <a:r>
              <a:rPr lang="it-IT" sz="2000" dirty="0"/>
              <a:t>.</a:t>
            </a:r>
          </a:p>
          <a:p>
            <a:pPr algn="just"/>
            <a:endParaRPr lang="it-IT" sz="2000" dirty="0"/>
          </a:p>
          <a:p>
            <a:pPr marL="0" indent="0" algn="just">
              <a:buNone/>
            </a:pPr>
            <a:r>
              <a:rPr lang="it-IT" sz="2000" dirty="0"/>
              <a:t>Personal data </a:t>
            </a:r>
            <a:r>
              <a:rPr lang="it-IT" sz="2000" dirty="0" err="1"/>
              <a:t>will</a:t>
            </a:r>
            <a:r>
              <a:rPr lang="it-IT" sz="2000" dirty="0"/>
              <a:t> be </a:t>
            </a:r>
            <a:r>
              <a:rPr lang="it-IT" sz="2000" dirty="0" err="1"/>
              <a:t>formally</a:t>
            </a:r>
            <a:r>
              <a:rPr lang="it-IT" sz="2000" dirty="0"/>
              <a:t> </a:t>
            </a:r>
            <a:r>
              <a:rPr lang="it-IT" sz="2000" dirty="0" err="1"/>
              <a:t>controlled</a:t>
            </a:r>
            <a:r>
              <a:rPr lang="it-IT" sz="2000" dirty="0"/>
              <a:t> by the </a:t>
            </a:r>
            <a:r>
              <a:rPr lang="it-IT" sz="2000" dirty="0" err="1"/>
              <a:t>Ministry</a:t>
            </a:r>
            <a:r>
              <a:rPr lang="it-IT" sz="2000" dirty="0"/>
              <a:t> to </a:t>
            </a:r>
            <a:r>
              <a:rPr lang="it-IT" sz="2000" dirty="0" err="1"/>
              <a:t>guarantee</a:t>
            </a:r>
            <a:r>
              <a:rPr lang="it-IT" sz="2000" dirty="0"/>
              <a:t> </a:t>
            </a:r>
            <a:r>
              <a:rPr lang="it-IT" sz="2000" dirty="0" err="1"/>
              <a:t>their</a:t>
            </a:r>
            <a:r>
              <a:rPr lang="it-IT" sz="2000" dirty="0"/>
              <a:t> </a:t>
            </a:r>
            <a:r>
              <a:rPr lang="it-IT" sz="2000" dirty="0" err="1"/>
              <a:t>integrity</a:t>
            </a:r>
            <a:r>
              <a:rPr lang="it-IT" sz="2000" dirty="0"/>
              <a:t>, </a:t>
            </a:r>
            <a:r>
              <a:rPr lang="it-IT" sz="2000" dirty="0" err="1"/>
              <a:t>uniqueness</a:t>
            </a:r>
            <a:r>
              <a:rPr lang="it-IT" sz="2000" dirty="0"/>
              <a:t> and </a:t>
            </a:r>
            <a:r>
              <a:rPr lang="it-IT" sz="2000" dirty="0" err="1"/>
              <a:t>safety</a:t>
            </a:r>
            <a:r>
              <a:rPr lang="it-IT" sz="2000" dirty="0"/>
              <a:t>.</a:t>
            </a:r>
          </a:p>
          <a:p>
            <a:pPr marL="0" indent="0" algn="just">
              <a:buNone/>
            </a:pPr>
            <a:r>
              <a:rPr lang="it-IT" sz="2000" dirty="0"/>
              <a:t>ANPR, </a:t>
            </a:r>
            <a:r>
              <a:rPr lang="it-IT" sz="2000" dirty="0" err="1"/>
              <a:t>when</a:t>
            </a:r>
            <a:r>
              <a:rPr lang="it-IT" sz="2000" dirty="0"/>
              <a:t> </a:t>
            </a:r>
            <a:r>
              <a:rPr lang="it-IT" sz="2000" dirty="0" err="1"/>
              <a:t>completed</a:t>
            </a:r>
            <a:r>
              <a:rPr lang="it-IT" sz="2000" dirty="0"/>
              <a:t>, </a:t>
            </a:r>
            <a:r>
              <a:rPr lang="it-IT" sz="2000" dirty="0" err="1"/>
              <a:t>will</a:t>
            </a:r>
            <a:r>
              <a:rPr lang="it-IT" sz="2000" dirty="0"/>
              <a:t> be a new database, easy to </a:t>
            </a:r>
            <a:r>
              <a:rPr lang="it-IT" sz="2000" dirty="0" err="1"/>
              <a:t>consult</a:t>
            </a:r>
            <a:r>
              <a:rPr lang="it-IT" sz="2000" dirty="0"/>
              <a:t>, </a:t>
            </a:r>
            <a:r>
              <a:rPr lang="it-IT" sz="2000" dirty="0" err="1"/>
              <a:t>safe</a:t>
            </a:r>
            <a:r>
              <a:rPr lang="it-IT" sz="2000" dirty="0"/>
              <a:t> and of </a:t>
            </a:r>
            <a:r>
              <a:rPr lang="it-IT" sz="2000" dirty="0" err="1"/>
              <a:t>great</a:t>
            </a:r>
            <a:r>
              <a:rPr lang="it-IT" sz="2000" dirty="0"/>
              <a:t> </a:t>
            </a:r>
            <a:r>
              <a:rPr lang="it-IT" sz="2000" dirty="0" err="1"/>
              <a:t>stretegical</a:t>
            </a:r>
            <a:r>
              <a:rPr lang="it-IT" sz="2000" dirty="0"/>
              <a:t> </a:t>
            </a:r>
            <a:r>
              <a:rPr lang="it-IT" sz="2000" dirty="0" err="1"/>
              <a:t>importance</a:t>
            </a:r>
            <a:r>
              <a:rPr lang="it-IT" sz="2000" dirty="0"/>
              <a:t>.</a:t>
            </a:r>
          </a:p>
        </p:txBody>
      </p:sp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344364" y="188622"/>
            <a:ext cx="9066340" cy="648090"/>
          </a:xfrm>
        </p:spPr>
        <p:txBody>
          <a:bodyPr>
            <a:noAutofit/>
          </a:bodyPr>
          <a:lstStyle/>
          <a:p>
            <a:pPr algn="ctr"/>
            <a:r>
              <a:rPr lang="it-IT" sz="2400" dirty="0">
                <a:latin typeface="Optane"/>
                <a:ea typeface="Verdana" pitchFamily="34" charset="0"/>
                <a:cs typeface="Verdana" pitchFamily="34" charset="0"/>
              </a:rPr>
              <a:t>Future </a:t>
            </a:r>
            <a:r>
              <a:rPr lang="it-IT" sz="2400" dirty="0" err="1">
                <a:latin typeface="Optane"/>
                <a:ea typeface="Verdana" pitchFamily="34" charset="0"/>
                <a:cs typeface="Verdana" pitchFamily="34" charset="0"/>
              </a:rPr>
              <a:t>perspectives</a:t>
            </a:r>
            <a:r>
              <a:rPr lang="it-IT" sz="2400" dirty="0">
                <a:latin typeface="Optane"/>
                <a:ea typeface="Verdana" pitchFamily="34" charset="0"/>
                <a:cs typeface="Verdana" pitchFamily="34" charset="0"/>
              </a:rPr>
              <a:t>  -National</a:t>
            </a:r>
            <a:r>
              <a:rPr lang="it-IT" sz="2400" dirty="0">
                <a:latin typeface="Optane"/>
              </a:rPr>
              <a:t> </a:t>
            </a:r>
            <a:r>
              <a:rPr lang="it-IT" sz="2400" dirty="0" err="1">
                <a:latin typeface="Optane"/>
              </a:rPr>
              <a:t>records</a:t>
            </a:r>
            <a:r>
              <a:rPr lang="it-IT" sz="2400" dirty="0">
                <a:latin typeface="Optane"/>
              </a:rPr>
              <a:t> of </a:t>
            </a:r>
            <a:r>
              <a:rPr lang="it-IT" sz="2400" dirty="0" err="1">
                <a:latin typeface="Optane"/>
              </a:rPr>
              <a:t>resident</a:t>
            </a:r>
            <a:r>
              <a:rPr lang="it-IT" sz="2400" dirty="0">
                <a:latin typeface="Optane"/>
              </a:rPr>
              <a:t> </a:t>
            </a:r>
            <a:r>
              <a:rPr lang="it-IT" sz="2400" dirty="0" err="1">
                <a:latin typeface="Optane"/>
              </a:rPr>
              <a:t>popolation</a:t>
            </a:r>
            <a:r>
              <a:rPr lang="it-IT" sz="2400" dirty="0">
                <a:latin typeface="Optane"/>
              </a:rPr>
              <a:t> (ANPR)  3/3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204992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50425" y="1268700"/>
            <a:ext cx="9200197" cy="3970318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marL="342900" indent="-342900" algn="just">
              <a:lnSpc>
                <a:spcPct val="150000"/>
              </a:lnSpc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it-IT" sz="2400" b="1" dirty="0">
                <a:latin typeface="Optane"/>
              </a:rPr>
              <a:t>Frame of </a:t>
            </a:r>
            <a:r>
              <a:rPr lang="it-IT" sz="2400" b="1" dirty="0" err="1">
                <a:latin typeface="Optane"/>
              </a:rPr>
              <a:t>reference</a:t>
            </a:r>
            <a:r>
              <a:rPr lang="it-IT" sz="2400" b="1" dirty="0">
                <a:latin typeface="Optane"/>
              </a:rPr>
              <a:t> </a:t>
            </a:r>
          </a:p>
          <a:p>
            <a:pPr marL="342900" indent="-342900" algn="just">
              <a:lnSpc>
                <a:spcPct val="150000"/>
              </a:lnSpc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it-IT" sz="2400" b="1" dirty="0">
                <a:latin typeface="Optane"/>
              </a:rPr>
              <a:t>On-line transmission of </a:t>
            </a:r>
            <a:r>
              <a:rPr lang="it-IT" sz="2400" b="1" dirty="0" err="1">
                <a:latin typeface="Optane"/>
              </a:rPr>
              <a:t>death</a:t>
            </a:r>
            <a:r>
              <a:rPr lang="it-IT" sz="2400" b="1" dirty="0">
                <a:latin typeface="Optane"/>
              </a:rPr>
              <a:t> from City </a:t>
            </a:r>
            <a:r>
              <a:rPr lang="it-IT" sz="2400" b="1" dirty="0" err="1">
                <a:latin typeface="Optane"/>
              </a:rPr>
              <a:t>Councils</a:t>
            </a:r>
            <a:r>
              <a:rPr lang="it-IT" sz="2400" b="1" dirty="0">
                <a:latin typeface="Optane"/>
              </a:rPr>
              <a:t>/</a:t>
            </a:r>
            <a:r>
              <a:rPr lang="it-IT" sz="2400" b="1" dirty="0" err="1">
                <a:latin typeface="Optane"/>
              </a:rPr>
              <a:t>municipalities</a:t>
            </a:r>
            <a:endParaRPr lang="it-IT" sz="2400" b="1" dirty="0">
              <a:latin typeface="Optane"/>
            </a:endParaRPr>
          </a:p>
          <a:p>
            <a:pPr marL="342900" indent="-342900" algn="just">
              <a:lnSpc>
                <a:spcPct val="150000"/>
              </a:lnSpc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it-IT" sz="2400" b="1" dirty="0">
                <a:latin typeface="Optane"/>
              </a:rPr>
              <a:t>National record of personal data(I.N.A.)</a:t>
            </a:r>
          </a:p>
          <a:p>
            <a:pPr marL="342900" indent="-342900" algn="just">
              <a:lnSpc>
                <a:spcPct val="150000"/>
              </a:lnSpc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it-IT" sz="2400" b="1" dirty="0">
                <a:latin typeface="Optane"/>
                <a:ea typeface="Verdana" pitchFamily="34" charset="0"/>
                <a:cs typeface="Verdana" pitchFamily="34" charset="0"/>
              </a:rPr>
              <a:t>On-line transmission of </a:t>
            </a:r>
            <a:r>
              <a:rPr lang="it-IT" sz="2400" b="1" dirty="0" err="1">
                <a:latin typeface="Optane"/>
                <a:ea typeface="Verdana" pitchFamily="34" charset="0"/>
                <a:cs typeface="Verdana" pitchFamily="34" charset="0"/>
              </a:rPr>
              <a:t>death</a:t>
            </a:r>
            <a:r>
              <a:rPr lang="it-IT" sz="2400" b="1" dirty="0">
                <a:latin typeface="Optane"/>
                <a:ea typeface="Verdana" pitchFamily="34" charset="0"/>
                <a:cs typeface="Verdana" pitchFamily="34" charset="0"/>
              </a:rPr>
              <a:t> from </a:t>
            </a:r>
            <a:r>
              <a:rPr lang="it-IT" sz="2400" b="1" dirty="0" err="1">
                <a:latin typeface="Optane"/>
                <a:ea typeface="Verdana" pitchFamily="34" charset="0"/>
                <a:cs typeface="Verdana" pitchFamily="34" charset="0"/>
              </a:rPr>
              <a:t>doctors</a:t>
            </a:r>
            <a:endParaRPr lang="it-IT" sz="2400" b="1" dirty="0">
              <a:latin typeface="Optane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lnSpc>
                <a:spcPct val="150000"/>
              </a:lnSpc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it-IT" sz="2400" b="1" dirty="0" err="1">
                <a:latin typeface="Optane"/>
                <a:ea typeface="Verdana" pitchFamily="34" charset="0"/>
                <a:cs typeface="Verdana" pitchFamily="34" charset="0"/>
              </a:rPr>
              <a:t>Verification</a:t>
            </a:r>
            <a:r>
              <a:rPr lang="it-IT" sz="2400" b="1" dirty="0">
                <a:latin typeface="Optane"/>
                <a:ea typeface="Verdana" pitchFamily="34" charset="0"/>
                <a:cs typeface="Verdana" pitchFamily="34" charset="0"/>
              </a:rPr>
              <a:t> </a:t>
            </a:r>
            <a:r>
              <a:rPr lang="it-IT" sz="2400" b="1" dirty="0" err="1">
                <a:latin typeface="Optane"/>
                <a:ea typeface="Verdana" pitchFamily="34" charset="0"/>
                <a:cs typeface="Verdana" pitchFamily="34" charset="0"/>
              </a:rPr>
              <a:t>that</a:t>
            </a:r>
            <a:r>
              <a:rPr lang="it-IT" sz="2400" b="1" dirty="0">
                <a:latin typeface="Optane"/>
                <a:ea typeface="Verdana" pitchFamily="34" charset="0"/>
                <a:cs typeface="Verdana" pitchFamily="34" charset="0"/>
              </a:rPr>
              <a:t> Inps </a:t>
            </a:r>
            <a:r>
              <a:rPr lang="it-IT" sz="2400" b="1" dirty="0" err="1">
                <a:latin typeface="Optane"/>
                <a:ea typeface="Verdana" pitchFamily="34" charset="0"/>
                <a:cs typeface="Verdana" pitchFamily="34" charset="0"/>
              </a:rPr>
              <a:t>beneficiaries</a:t>
            </a:r>
            <a:r>
              <a:rPr lang="it-IT" sz="2400" b="1" dirty="0">
                <a:latin typeface="Optane"/>
                <a:ea typeface="Verdana" pitchFamily="34" charset="0"/>
                <a:cs typeface="Verdana" pitchFamily="34" charset="0"/>
              </a:rPr>
              <a:t>  are </a:t>
            </a:r>
            <a:r>
              <a:rPr lang="it-IT" sz="2400" b="1" dirty="0" err="1">
                <a:latin typeface="Optane"/>
                <a:ea typeface="Verdana" pitchFamily="34" charset="0"/>
                <a:cs typeface="Verdana" pitchFamily="34" charset="0"/>
              </a:rPr>
              <a:t>alive</a:t>
            </a:r>
            <a:endParaRPr lang="it-IT" sz="2400" b="1" dirty="0">
              <a:latin typeface="Optane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lnSpc>
                <a:spcPct val="150000"/>
              </a:lnSpc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it-IT" sz="2400" b="1" dirty="0">
                <a:latin typeface="Optane"/>
                <a:ea typeface="Verdana" pitchFamily="34" charset="0"/>
                <a:cs typeface="Verdana" pitchFamily="34" charset="0"/>
              </a:rPr>
              <a:t>Future </a:t>
            </a:r>
            <a:r>
              <a:rPr lang="it-IT" sz="2400" b="1" dirty="0" err="1">
                <a:latin typeface="Optane"/>
                <a:ea typeface="Verdana" pitchFamily="34" charset="0"/>
                <a:cs typeface="Verdana" pitchFamily="34" charset="0"/>
              </a:rPr>
              <a:t>perspectives</a:t>
            </a:r>
            <a:r>
              <a:rPr lang="it-IT" sz="2400" b="1" dirty="0">
                <a:latin typeface="Optane"/>
                <a:ea typeface="Verdana" pitchFamily="34" charset="0"/>
                <a:cs typeface="Verdana" pitchFamily="34" charset="0"/>
              </a:rPr>
              <a:t> – </a:t>
            </a:r>
            <a:r>
              <a:rPr lang="it-IT" sz="2400" b="1" dirty="0" err="1">
                <a:latin typeface="Optane"/>
                <a:ea typeface="Verdana" pitchFamily="34" charset="0"/>
                <a:cs typeface="Verdana" pitchFamily="34" charset="0"/>
              </a:rPr>
              <a:t>national</a:t>
            </a:r>
            <a:r>
              <a:rPr lang="it-IT" sz="2400" b="1" dirty="0">
                <a:latin typeface="Optane"/>
              </a:rPr>
              <a:t> </a:t>
            </a:r>
            <a:r>
              <a:rPr lang="it-IT" sz="2400" b="1" dirty="0" err="1">
                <a:latin typeface="Optane"/>
              </a:rPr>
              <a:t>records</a:t>
            </a:r>
            <a:r>
              <a:rPr lang="it-IT" sz="2400" b="1" dirty="0">
                <a:latin typeface="Optane"/>
              </a:rPr>
              <a:t> of </a:t>
            </a:r>
            <a:r>
              <a:rPr lang="it-IT" sz="2400" b="1" dirty="0" err="1">
                <a:latin typeface="Optane"/>
              </a:rPr>
              <a:t>resident</a:t>
            </a:r>
            <a:r>
              <a:rPr lang="it-IT" sz="2400" b="1" dirty="0">
                <a:latin typeface="Optane"/>
              </a:rPr>
              <a:t> </a:t>
            </a:r>
            <a:r>
              <a:rPr lang="it-IT" sz="2400" b="1" dirty="0" err="1">
                <a:latin typeface="Optane"/>
              </a:rPr>
              <a:t>popolation</a:t>
            </a:r>
            <a:r>
              <a:rPr lang="it-IT" sz="2400" b="1" dirty="0">
                <a:latin typeface="Optane"/>
              </a:rPr>
              <a:t> (ANPR)</a:t>
            </a:r>
            <a:endParaRPr lang="it-IT" sz="2400" b="1">
              <a:latin typeface="Optane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44364" y="175566"/>
            <a:ext cx="6912956" cy="6480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lvl="0" defTabSz="914400" eaLnBrk="1" latinLnBrk="0" hangingPunct="1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r>
              <a:rPr lang="en-US" altLang="it-IT" dirty="0"/>
              <a:t>INDEX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601919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50425" y="1988840"/>
            <a:ext cx="9200197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800" dirty="0" err="1">
                <a:latin typeface="Optane"/>
              </a:rPr>
              <a:t>Italian</a:t>
            </a:r>
            <a:r>
              <a:rPr lang="it-IT" sz="2800" dirty="0">
                <a:latin typeface="Optane"/>
              </a:rPr>
              <a:t> </a:t>
            </a:r>
            <a:r>
              <a:rPr lang="it-IT" sz="2800" dirty="0" err="1">
                <a:latin typeface="Optane"/>
              </a:rPr>
              <a:t>territory</a:t>
            </a:r>
            <a:r>
              <a:rPr lang="it-IT" sz="2800" dirty="0">
                <a:latin typeface="Optane"/>
              </a:rPr>
              <a:t> </a:t>
            </a:r>
            <a:r>
              <a:rPr lang="it-IT" sz="2800" dirty="0" err="1">
                <a:latin typeface="Optane"/>
              </a:rPr>
              <a:t>is</a:t>
            </a:r>
            <a:r>
              <a:rPr lang="it-IT" sz="2800" dirty="0">
                <a:latin typeface="Optane"/>
              </a:rPr>
              <a:t> </a:t>
            </a:r>
            <a:r>
              <a:rPr lang="it-IT" sz="2800" dirty="0" err="1">
                <a:latin typeface="Optane"/>
              </a:rPr>
              <a:t>scattered</a:t>
            </a:r>
            <a:r>
              <a:rPr lang="it-IT" sz="2800" dirty="0">
                <a:latin typeface="Optane"/>
              </a:rPr>
              <a:t> </a:t>
            </a:r>
            <a:r>
              <a:rPr lang="it-IT" sz="2800" dirty="0" err="1">
                <a:latin typeface="Optane"/>
              </a:rPr>
              <a:t>into</a:t>
            </a:r>
            <a:r>
              <a:rPr lang="it-IT" sz="2800" dirty="0">
                <a:latin typeface="Optane"/>
              </a:rPr>
              <a:t> 7.981 city </a:t>
            </a:r>
            <a:r>
              <a:rPr lang="it-IT" sz="2800" dirty="0" err="1">
                <a:latin typeface="Optane"/>
              </a:rPr>
              <a:t>councils</a:t>
            </a:r>
            <a:r>
              <a:rPr lang="it-IT" sz="2800" dirty="0">
                <a:latin typeface="Optane"/>
              </a:rPr>
              <a:t>  (</a:t>
            </a:r>
            <a:r>
              <a:rPr lang="it-IT" sz="2800" i="1" dirty="0">
                <a:latin typeface="Optane"/>
              </a:rPr>
              <a:t>Comuni</a:t>
            </a:r>
            <a:r>
              <a:rPr lang="it-IT" sz="2800" dirty="0">
                <a:latin typeface="Optane"/>
              </a:rPr>
              <a:t>) </a:t>
            </a:r>
            <a:r>
              <a:rPr lang="it-IT" sz="2800" dirty="0" err="1">
                <a:latin typeface="Optane"/>
              </a:rPr>
              <a:t>which</a:t>
            </a:r>
            <a:r>
              <a:rPr lang="it-IT" sz="2800" dirty="0">
                <a:latin typeface="Optane"/>
              </a:rPr>
              <a:t> are under control by the </a:t>
            </a:r>
            <a:r>
              <a:rPr lang="it-IT" sz="2800" dirty="0" err="1">
                <a:latin typeface="Optane"/>
              </a:rPr>
              <a:t>Ministry</a:t>
            </a:r>
            <a:r>
              <a:rPr lang="it-IT" sz="2800" dirty="0">
                <a:latin typeface="Optane"/>
              </a:rPr>
              <a:t> of </a:t>
            </a:r>
            <a:r>
              <a:rPr lang="it-IT" sz="2800" dirty="0" err="1">
                <a:latin typeface="Optane"/>
              </a:rPr>
              <a:t>Interiors</a:t>
            </a:r>
            <a:r>
              <a:rPr lang="it-IT" sz="2800" dirty="0">
                <a:latin typeface="Optane"/>
              </a:rPr>
              <a:t> or Home Office.</a:t>
            </a:r>
          </a:p>
          <a:p>
            <a:pPr algn="just"/>
            <a:endParaRPr lang="it-IT" sz="2800" dirty="0">
              <a:latin typeface="Optane"/>
            </a:endParaRPr>
          </a:p>
          <a:p>
            <a:pPr algn="just"/>
            <a:endParaRPr lang="it-IT" sz="2800" dirty="0">
              <a:latin typeface="Optane"/>
            </a:endParaRPr>
          </a:p>
          <a:p>
            <a:pPr algn="just"/>
            <a:r>
              <a:rPr lang="it-IT" sz="2800" dirty="0">
                <a:latin typeface="Optane"/>
              </a:rPr>
              <a:t>On the 1st </a:t>
            </a:r>
            <a:r>
              <a:rPr lang="it-IT" sz="2800" dirty="0" err="1">
                <a:latin typeface="Optane"/>
              </a:rPr>
              <a:t>january</a:t>
            </a:r>
            <a:r>
              <a:rPr lang="it-IT" sz="2800" dirty="0">
                <a:latin typeface="Optane"/>
              </a:rPr>
              <a:t> 2017 Inps </a:t>
            </a:r>
            <a:r>
              <a:rPr lang="it-IT" sz="2800" dirty="0" err="1">
                <a:latin typeface="Optane"/>
              </a:rPr>
              <a:t>paied</a:t>
            </a:r>
            <a:r>
              <a:rPr lang="it-IT" sz="2800" dirty="0">
                <a:latin typeface="Optane"/>
              </a:rPr>
              <a:t> 20.929.854 </a:t>
            </a:r>
            <a:r>
              <a:rPr lang="it-IT" sz="2800" dirty="0" err="1">
                <a:latin typeface="Optane"/>
              </a:rPr>
              <a:t>pensions</a:t>
            </a:r>
            <a:r>
              <a:rPr lang="it-IT" sz="2800" dirty="0">
                <a:latin typeface="Optane"/>
              </a:rPr>
              <a:t>. 3.915.126 of </a:t>
            </a:r>
            <a:r>
              <a:rPr lang="it-IT" sz="2800" dirty="0" err="1">
                <a:latin typeface="Optane"/>
              </a:rPr>
              <a:t>which</a:t>
            </a:r>
            <a:r>
              <a:rPr lang="it-IT" sz="2800" dirty="0">
                <a:latin typeface="Optane"/>
              </a:rPr>
              <a:t> </a:t>
            </a:r>
            <a:r>
              <a:rPr lang="it-IT" sz="2800" dirty="0" err="1">
                <a:latin typeface="Optane"/>
              </a:rPr>
              <a:t>as</a:t>
            </a:r>
            <a:r>
              <a:rPr lang="it-IT" sz="2800" dirty="0">
                <a:latin typeface="Optane"/>
              </a:rPr>
              <a:t> social </a:t>
            </a:r>
            <a:r>
              <a:rPr lang="it-IT" sz="2800" dirty="0" err="1">
                <a:latin typeface="Optane"/>
              </a:rPr>
              <a:t>assistance</a:t>
            </a:r>
            <a:r>
              <a:rPr lang="it-IT" sz="2800" dirty="0">
                <a:latin typeface="Optane"/>
              </a:rPr>
              <a:t> </a:t>
            </a:r>
            <a:r>
              <a:rPr lang="it-IT" sz="2800" dirty="0" err="1">
                <a:latin typeface="Optane"/>
              </a:rPr>
              <a:t>pensions</a:t>
            </a:r>
            <a:r>
              <a:rPr lang="it-IT" sz="2800" dirty="0">
                <a:latin typeface="Optane"/>
              </a:rPr>
              <a:t>.</a:t>
            </a:r>
          </a:p>
        </p:txBody>
      </p:sp>
      <p:sp>
        <p:nvSpPr>
          <p:cNvPr id="6" name="Titolo 1"/>
          <p:cNvSpPr>
            <a:spLocks noGrp="1"/>
          </p:cNvSpPr>
          <p:nvPr>
            <p:ph type="title"/>
          </p:nvPr>
        </p:nvSpPr>
        <p:spPr>
          <a:xfrm>
            <a:off x="344364" y="80970"/>
            <a:ext cx="9066340" cy="648090"/>
          </a:xfrm>
        </p:spPr>
        <p:txBody>
          <a:bodyPr>
            <a:normAutofit/>
          </a:bodyPr>
          <a:lstStyle/>
          <a:p>
            <a:pPr algn="ctr"/>
            <a:r>
              <a:rPr lang="it-IT" sz="2400" dirty="0">
                <a:latin typeface="Optane"/>
              </a:rPr>
              <a:t>FRAME OF REFERENCE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3130094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4364" y="116614"/>
            <a:ext cx="9066340" cy="648090"/>
          </a:xfrm>
        </p:spPr>
        <p:txBody>
          <a:bodyPr>
            <a:noAutofit/>
          </a:bodyPr>
          <a:lstStyle/>
          <a:p>
            <a:pPr algn="ctr"/>
            <a:br>
              <a:rPr lang="en-GB" sz="2800" dirty="0">
                <a:latin typeface="Optane"/>
              </a:rPr>
            </a:br>
            <a:br>
              <a:rPr lang="en-GB" sz="2800" dirty="0">
                <a:latin typeface="Optane"/>
              </a:rPr>
            </a:br>
            <a:r>
              <a:rPr lang="en-GB" sz="2800" dirty="0">
                <a:latin typeface="Optane"/>
              </a:rPr>
              <a:t>On–line transmission of death pensioners by City Councils</a:t>
            </a:r>
            <a:br>
              <a:rPr lang="en-GB" sz="2800" dirty="0">
                <a:latin typeface="Optane"/>
              </a:rPr>
            </a:br>
            <a:br>
              <a:rPr lang="en-GB" sz="2800" dirty="0">
                <a:latin typeface="Optane"/>
              </a:rPr>
            </a:br>
            <a:endParaRPr lang="en-GB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16370" y="980660"/>
            <a:ext cx="8994330" cy="540066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it-IT" sz="2400" dirty="0"/>
          </a:p>
          <a:p>
            <a:pPr marL="0" indent="0" algn="just">
              <a:buNone/>
            </a:pPr>
            <a:r>
              <a:rPr lang="it-IT" sz="2400" dirty="0"/>
              <a:t>Art. 34, law 903 of 21° </a:t>
            </a:r>
            <a:r>
              <a:rPr lang="it-IT" sz="2400" dirty="0" err="1"/>
              <a:t>July</a:t>
            </a:r>
            <a:r>
              <a:rPr lang="it-IT" sz="2400" dirty="0"/>
              <a:t> 1965, </a:t>
            </a:r>
            <a:r>
              <a:rPr lang="it-IT" sz="2400" dirty="0" err="1"/>
              <a:t>stated</a:t>
            </a:r>
            <a:r>
              <a:rPr lang="it-IT" sz="2400" dirty="0"/>
              <a:t> </a:t>
            </a:r>
            <a:r>
              <a:rPr lang="it-IT" sz="2400" dirty="0" err="1"/>
              <a:t>that</a:t>
            </a:r>
            <a:r>
              <a:rPr lang="it-IT" sz="2400" dirty="0"/>
              <a:t> City </a:t>
            </a:r>
            <a:r>
              <a:rPr lang="it-IT" sz="2400" dirty="0" err="1"/>
              <a:t>Councils</a:t>
            </a:r>
            <a:r>
              <a:rPr lang="it-IT" sz="2400" dirty="0"/>
              <a:t> are </a:t>
            </a:r>
            <a:r>
              <a:rPr lang="it-IT" sz="2400" dirty="0" err="1"/>
              <a:t>obliged</a:t>
            </a:r>
            <a:r>
              <a:rPr lang="it-IT" sz="2400" dirty="0"/>
              <a:t> to </a:t>
            </a:r>
            <a:r>
              <a:rPr lang="it-IT" sz="2400" dirty="0" err="1"/>
              <a:t>inform</a:t>
            </a:r>
            <a:r>
              <a:rPr lang="it-IT" sz="2400" dirty="0"/>
              <a:t> INPS of </a:t>
            </a:r>
            <a:r>
              <a:rPr lang="it-IT" sz="2400" dirty="0" err="1"/>
              <a:t>any</a:t>
            </a:r>
            <a:r>
              <a:rPr lang="it-IT" sz="2400" dirty="0"/>
              <a:t> </a:t>
            </a:r>
            <a:r>
              <a:rPr lang="it-IT" sz="2400" dirty="0" err="1"/>
              <a:t>changement</a:t>
            </a:r>
            <a:r>
              <a:rPr lang="it-IT" sz="2400" dirty="0"/>
              <a:t> in personal and family situation of </a:t>
            </a:r>
            <a:r>
              <a:rPr lang="it-IT" sz="2400" dirty="0" err="1"/>
              <a:t>citizens</a:t>
            </a:r>
            <a:r>
              <a:rPr lang="it-IT" sz="2400" dirty="0"/>
              <a:t>: </a:t>
            </a:r>
            <a:r>
              <a:rPr lang="it-IT" sz="2400" dirty="0" err="1"/>
              <a:t>marriage</a:t>
            </a:r>
            <a:r>
              <a:rPr lang="it-IT" sz="2400" dirty="0"/>
              <a:t> or </a:t>
            </a:r>
            <a:r>
              <a:rPr lang="it-IT" sz="2400" dirty="0" err="1"/>
              <a:t>death</a:t>
            </a:r>
            <a:r>
              <a:rPr lang="it-IT" sz="2400" dirty="0"/>
              <a:t>. The goal of </a:t>
            </a:r>
            <a:r>
              <a:rPr lang="it-IT" sz="2400" dirty="0" err="1"/>
              <a:t>that</a:t>
            </a:r>
            <a:r>
              <a:rPr lang="it-IT" sz="2400" dirty="0"/>
              <a:t> duty </a:t>
            </a:r>
            <a:r>
              <a:rPr lang="it-IT" sz="2400" dirty="0" err="1"/>
              <a:t>is</a:t>
            </a:r>
            <a:r>
              <a:rPr lang="it-IT" sz="2400" dirty="0"/>
              <a:t> to </a:t>
            </a:r>
            <a:r>
              <a:rPr lang="it-IT" sz="2400" dirty="0" err="1"/>
              <a:t>keep</a:t>
            </a:r>
            <a:r>
              <a:rPr lang="it-IT" sz="2400" dirty="0"/>
              <a:t> under control </a:t>
            </a:r>
            <a:r>
              <a:rPr lang="it-IT" sz="2400" dirty="0" err="1"/>
              <a:t>death</a:t>
            </a:r>
            <a:r>
              <a:rPr lang="it-IT" sz="2400" dirty="0"/>
              <a:t> of </a:t>
            </a:r>
            <a:r>
              <a:rPr lang="it-IT" sz="2400" dirty="0" err="1"/>
              <a:t>pensioners</a:t>
            </a:r>
            <a:r>
              <a:rPr lang="it-IT" sz="2400" dirty="0"/>
              <a:t> and the </a:t>
            </a:r>
            <a:r>
              <a:rPr lang="it-IT" sz="2400" dirty="0" err="1"/>
              <a:t>allowances</a:t>
            </a:r>
            <a:r>
              <a:rPr lang="it-IT" sz="2400" dirty="0"/>
              <a:t> </a:t>
            </a:r>
            <a:r>
              <a:rPr lang="it-IT" sz="2400" dirty="0" err="1"/>
              <a:t>granted</a:t>
            </a:r>
            <a:r>
              <a:rPr lang="it-IT" sz="2400" dirty="0"/>
              <a:t> to </a:t>
            </a:r>
            <a:r>
              <a:rPr lang="it-IT" sz="2400" dirty="0" err="1"/>
              <a:t>their</a:t>
            </a:r>
            <a:r>
              <a:rPr lang="it-IT" sz="2400" dirty="0"/>
              <a:t> </a:t>
            </a:r>
            <a:r>
              <a:rPr lang="it-IT" sz="2400" dirty="0" err="1"/>
              <a:t>survivors</a:t>
            </a:r>
            <a:endParaRPr lang="it-IT" sz="2400" dirty="0"/>
          </a:p>
          <a:p>
            <a:pPr marL="0" indent="0" algn="just">
              <a:buNone/>
            </a:pPr>
            <a:endParaRPr lang="it-IT" sz="2400" dirty="0"/>
          </a:p>
          <a:p>
            <a:pPr marL="0" indent="0" algn="just">
              <a:buNone/>
            </a:pPr>
            <a:r>
              <a:rPr lang="it-IT" sz="2400" dirty="0"/>
              <a:t>Law n. 289 of the 27th dicembre 2002, </a:t>
            </a:r>
            <a:r>
              <a:rPr lang="it-IT" sz="2400" dirty="0" err="1"/>
              <a:t>introduces</a:t>
            </a:r>
            <a:r>
              <a:rPr lang="it-IT" sz="2400" dirty="0"/>
              <a:t> City </a:t>
            </a:r>
            <a:r>
              <a:rPr lang="it-IT" sz="2400" dirty="0" err="1"/>
              <a:t>Council’s</a:t>
            </a:r>
            <a:r>
              <a:rPr lang="it-IT" sz="2400" dirty="0"/>
              <a:t> duty of </a:t>
            </a:r>
            <a:r>
              <a:rPr lang="it-IT" sz="2400" dirty="0" err="1"/>
              <a:t>informing</a:t>
            </a:r>
            <a:r>
              <a:rPr lang="it-IT" sz="2400" dirty="0"/>
              <a:t> INPS </a:t>
            </a:r>
            <a:r>
              <a:rPr lang="it-IT" sz="2400" dirty="0" err="1"/>
              <a:t>about</a:t>
            </a:r>
            <a:r>
              <a:rPr lang="it-IT" sz="2400" dirty="0"/>
              <a:t> the </a:t>
            </a:r>
            <a:r>
              <a:rPr lang="it-IT" sz="2400" dirty="0" err="1"/>
              <a:t>death</a:t>
            </a:r>
            <a:r>
              <a:rPr lang="it-IT" sz="2400" dirty="0"/>
              <a:t> of </a:t>
            </a:r>
            <a:r>
              <a:rPr lang="it-IT" sz="2400" dirty="0" err="1"/>
              <a:t>pensioners</a:t>
            </a:r>
            <a:r>
              <a:rPr lang="it-IT" sz="2400" dirty="0"/>
              <a:t> </a:t>
            </a:r>
            <a:r>
              <a:rPr lang="it-IT" sz="2400" dirty="0" err="1"/>
              <a:t>through</a:t>
            </a:r>
            <a:r>
              <a:rPr lang="it-IT" sz="2400" dirty="0"/>
              <a:t> an on-line procedure. </a:t>
            </a:r>
            <a:r>
              <a:rPr lang="it-IT" sz="2400" dirty="0" err="1"/>
              <a:t>That</a:t>
            </a:r>
            <a:r>
              <a:rPr lang="it-IT" sz="2400" dirty="0"/>
              <a:t> information must be </a:t>
            </a:r>
            <a:r>
              <a:rPr lang="it-IT" sz="2400" dirty="0" err="1"/>
              <a:t>transmitted</a:t>
            </a:r>
            <a:r>
              <a:rPr lang="it-IT" sz="2400" dirty="0"/>
              <a:t> </a:t>
            </a:r>
            <a:r>
              <a:rPr lang="it-IT" sz="2400" dirty="0" err="1"/>
              <a:t>within</a:t>
            </a:r>
            <a:r>
              <a:rPr lang="it-IT" sz="2400" dirty="0"/>
              <a:t> 15 </a:t>
            </a:r>
            <a:r>
              <a:rPr lang="it-IT" sz="2400" dirty="0" err="1"/>
              <a:t>days</a:t>
            </a:r>
            <a:r>
              <a:rPr lang="it-IT" sz="2400" dirty="0"/>
              <a:t> from the </a:t>
            </a:r>
            <a:r>
              <a:rPr lang="it-IT" sz="2400" dirty="0" err="1"/>
              <a:t>day</a:t>
            </a:r>
            <a:r>
              <a:rPr lang="it-IT" sz="2400" dirty="0"/>
              <a:t> of </a:t>
            </a:r>
            <a:r>
              <a:rPr lang="it-IT" sz="2400" dirty="0" err="1"/>
              <a:t>death</a:t>
            </a:r>
            <a:r>
              <a:rPr lang="it-IT" sz="2400" dirty="0"/>
              <a:t>. </a:t>
            </a:r>
            <a:r>
              <a:rPr lang="it-IT" sz="2400" dirty="0" err="1"/>
              <a:t>Thanks</a:t>
            </a:r>
            <a:r>
              <a:rPr lang="it-IT" sz="2400" dirty="0"/>
              <a:t> to </a:t>
            </a:r>
            <a:r>
              <a:rPr lang="it-IT" sz="2400" dirty="0" err="1"/>
              <a:t>that</a:t>
            </a:r>
            <a:r>
              <a:rPr lang="it-IT" sz="2400" dirty="0"/>
              <a:t> </a:t>
            </a:r>
            <a:r>
              <a:rPr lang="it-IT" sz="2400" dirty="0" err="1"/>
              <a:t>rule</a:t>
            </a:r>
            <a:r>
              <a:rPr lang="it-IT" sz="2400" dirty="0"/>
              <a:t> </a:t>
            </a:r>
            <a:r>
              <a:rPr lang="it-IT" sz="2400" dirty="0" err="1"/>
              <a:t>citizens</a:t>
            </a:r>
            <a:r>
              <a:rPr lang="it-IT" sz="2400" dirty="0"/>
              <a:t> </a:t>
            </a:r>
            <a:r>
              <a:rPr lang="it-IT" sz="2400" dirty="0" err="1"/>
              <a:t>need</a:t>
            </a:r>
            <a:r>
              <a:rPr lang="it-IT" sz="2400" dirty="0"/>
              <a:t> no more to </a:t>
            </a:r>
            <a:r>
              <a:rPr lang="it-IT" sz="2400" dirty="0" err="1"/>
              <a:t>send</a:t>
            </a:r>
            <a:r>
              <a:rPr lang="it-IT" sz="2400" dirty="0"/>
              <a:t> the </a:t>
            </a:r>
            <a:r>
              <a:rPr lang="it-IT" sz="2400" dirty="0" err="1"/>
              <a:t>death</a:t>
            </a:r>
            <a:r>
              <a:rPr lang="it-IT" sz="2400" dirty="0"/>
              <a:t> certificate in </a:t>
            </a:r>
            <a:r>
              <a:rPr lang="it-IT" sz="2400" dirty="0" err="1"/>
              <a:t>paper</a:t>
            </a:r>
            <a:r>
              <a:rPr lang="it-IT" sz="2400" dirty="0"/>
              <a:t> to INPS.</a:t>
            </a:r>
          </a:p>
          <a:p>
            <a:pPr marL="0" indent="0" algn="just">
              <a:buNone/>
            </a:pPr>
            <a:endParaRPr lang="it-IT" sz="2400" dirty="0"/>
          </a:p>
          <a:p>
            <a:pPr marL="0" indent="0" algn="just">
              <a:buNone/>
            </a:pPr>
            <a:r>
              <a:rPr lang="it-IT" sz="2400" dirty="0"/>
              <a:t>Law n. 326 of 2003, re-</a:t>
            </a:r>
            <a:r>
              <a:rPr lang="it-IT" sz="2400" dirty="0" err="1"/>
              <a:t>inforces</a:t>
            </a:r>
            <a:r>
              <a:rPr lang="it-IT" sz="2400" dirty="0"/>
              <a:t> the City </a:t>
            </a:r>
            <a:r>
              <a:rPr lang="it-IT" sz="2400" dirty="0" err="1"/>
              <a:t>Councils</a:t>
            </a:r>
            <a:r>
              <a:rPr lang="it-IT" sz="2400" dirty="0"/>
              <a:t> </a:t>
            </a:r>
            <a:r>
              <a:rPr lang="it-IT" sz="2400" dirty="0" err="1"/>
              <a:t>obligation</a:t>
            </a:r>
            <a:r>
              <a:rPr lang="it-IT" sz="2400" dirty="0"/>
              <a:t> to </a:t>
            </a:r>
            <a:r>
              <a:rPr lang="it-IT" sz="2400" dirty="0" err="1"/>
              <a:t>inform</a:t>
            </a:r>
            <a:r>
              <a:rPr lang="it-IT" sz="2400" dirty="0"/>
              <a:t> Inps </a:t>
            </a:r>
            <a:r>
              <a:rPr lang="it-IT" sz="2400" dirty="0" err="1"/>
              <a:t>about</a:t>
            </a:r>
            <a:r>
              <a:rPr lang="it-IT" sz="2400" dirty="0"/>
              <a:t> </a:t>
            </a:r>
            <a:r>
              <a:rPr lang="it-IT" sz="2400" dirty="0" err="1"/>
              <a:t>deceased</a:t>
            </a:r>
            <a:r>
              <a:rPr lang="it-IT" sz="2400" dirty="0"/>
              <a:t> </a:t>
            </a:r>
            <a:r>
              <a:rPr lang="it-IT" sz="2400" dirty="0" err="1"/>
              <a:t>pensioners</a:t>
            </a:r>
            <a:r>
              <a:rPr lang="it-IT" sz="2400" dirty="0"/>
              <a:t> and </a:t>
            </a:r>
            <a:r>
              <a:rPr lang="it-IT" sz="2400" dirty="0" err="1"/>
              <a:t>states</a:t>
            </a:r>
            <a:r>
              <a:rPr lang="it-IT" sz="2400" dirty="0"/>
              <a:t> </a:t>
            </a:r>
            <a:r>
              <a:rPr lang="it-IT" sz="2400" dirty="0" err="1"/>
              <a:t>that</a:t>
            </a:r>
            <a:r>
              <a:rPr lang="it-IT" sz="2400" dirty="0"/>
              <a:t> </a:t>
            </a:r>
            <a:r>
              <a:rPr lang="it-IT" sz="2400" dirty="0" err="1"/>
              <a:t>council</a:t>
            </a:r>
            <a:r>
              <a:rPr lang="it-IT" sz="2400" dirty="0"/>
              <a:t> </a:t>
            </a:r>
            <a:r>
              <a:rPr lang="it-IT" sz="2400" dirty="0" err="1"/>
              <a:t>officers</a:t>
            </a:r>
            <a:r>
              <a:rPr lang="it-IT" sz="2400" dirty="0"/>
              <a:t> </a:t>
            </a:r>
            <a:r>
              <a:rPr lang="it-IT" sz="2400" dirty="0" err="1"/>
              <a:t>who</a:t>
            </a:r>
            <a:r>
              <a:rPr lang="it-IT" sz="2400" dirty="0"/>
              <a:t> </a:t>
            </a:r>
            <a:r>
              <a:rPr lang="it-IT" sz="2400" dirty="0" err="1"/>
              <a:t>fail</a:t>
            </a:r>
            <a:r>
              <a:rPr lang="it-IT" sz="2400" dirty="0"/>
              <a:t> to do so can be </a:t>
            </a:r>
            <a:r>
              <a:rPr lang="it-IT" sz="2400" dirty="0" err="1"/>
              <a:t>subjected</a:t>
            </a:r>
            <a:r>
              <a:rPr lang="it-IT" sz="2400" dirty="0"/>
              <a:t> to </a:t>
            </a:r>
            <a:r>
              <a:rPr lang="it-IT" sz="2400" dirty="0" err="1"/>
              <a:t>pay</a:t>
            </a:r>
            <a:r>
              <a:rPr lang="it-IT" sz="2400" dirty="0"/>
              <a:t> </a:t>
            </a:r>
            <a:r>
              <a:rPr lang="it-IT" sz="2400" dirty="0" err="1"/>
              <a:t>fines</a:t>
            </a:r>
            <a:r>
              <a:rPr lang="it-IT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104741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endParaRPr lang="it-IT" sz="2400" dirty="0"/>
          </a:p>
          <a:p>
            <a:pPr marL="0" indent="0" algn="just">
              <a:buNone/>
            </a:pPr>
            <a:endParaRPr lang="it-IT" sz="2400" dirty="0"/>
          </a:p>
          <a:p>
            <a:pPr marL="0" indent="0" algn="just">
              <a:buNone/>
            </a:pPr>
            <a:r>
              <a:rPr lang="it-IT" sz="2400" dirty="0"/>
              <a:t>Law n. 133 of 6 August 2008 </a:t>
            </a:r>
            <a:r>
              <a:rPr lang="it-IT" sz="2400" dirty="0" err="1"/>
              <a:t>states</a:t>
            </a:r>
            <a:r>
              <a:rPr lang="it-IT" sz="2400" dirty="0"/>
              <a:t> </a:t>
            </a:r>
            <a:r>
              <a:rPr lang="it-IT" sz="2400" dirty="0" err="1"/>
              <a:t>that</a:t>
            </a:r>
            <a:r>
              <a:rPr lang="it-IT" sz="2400" dirty="0"/>
              <a:t> </a:t>
            </a:r>
            <a:r>
              <a:rPr lang="it-IT" sz="2400" dirty="0" err="1"/>
              <a:t>communications</a:t>
            </a:r>
            <a:r>
              <a:rPr lang="it-IT" sz="2400" dirty="0"/>
              <a:t> must be </a:t>
            </a:r>
            <a:r>
              <a:rPr lang="it-IT" sz="2400" dirty="0" err="1"/>
              <a:t>transmitted</a:t>
            </a:r>
            <a:r>
              <a:rPr lang="it-IT" sz="2400" dirty="0"/>
              <a:t> </a:t>
            </a:r>
            <a:r>
              <a:rPr lang="it-IT" sz="2400" dirty="0" err="1"/>
              <a:t>within</a:t>
            </a:r>
            <a:r>
              <a:rPr lang="it-IT" sz="2400" dirty="0"/>
              <a:t> </a:t>
            </a:r>
            <a:r>
              <a:rPr lang="it-IT" sz="2400" dirty="0" err="1"/>
              <a:t>two</a:t>
            </a:r>
            <a:r>
              <a:rPr lang="it-IT" sz="2400" dirty="0"/>
              <a:t> (2) </a:t>
            </a:r>
            <a:r>
              <a:rPr lang="it-IT" sz="2400" dirty="0" err="1"/>
              <a:t>days</a:t>
            </a:r>
            <a:r>
              <a:rPr lang="it-IT" sz="2400" dirty="0"/>
              <a:t> from the </a:t>
            </a:r>
            <a:r>
              <a:rPr lang="it-IT" sz="2400" dirty="0" err="1"/>
              <a:t>situation’s</a:t>
            </a:r>
            <a:r>
              <a:rPr lang="it-IT" sz="2400" dirty="0"/>
              <a:t> </a:t>
            </a:r>
            <a:r>
              <a:rPr lang="it-IT" sz="2400" dirty="0" err="1"/>
              <a:t>occurence</a:t>
            </a:r>
            <a:endParaRPr lang="it-IT" sz="2400" dirty="0"/>
          </a:p>
          <a:p>
            <a:pPr marL="0" indent="0" algn="just">
              <a:buNone/>
            </a:pPr>
            <a:r>
              <a:rPr lang="it-IT" sz="2400" dirty="0"/>
              <a:t>The late transmission of information to Inps </a:t>
            </a:r>
            <a:r>
              <a:rPr lang="it-IT" sz="2400" dirty="0" err="1"/>
              <a:t>foresees</a:t>
            </a:r>
            <a:r>
              <a:rPr lang="it-IT" sz="2400" dirty="0"/>
              <a:t> the  </a:t>
            </a:r>
            <a:r>
              <a:rPr lang="en-US" sz="2400" dirty="0"/>
              <a:t>possibility of holding city council officials liable for damage to the treasury (tax losses)</a:t>
            </a:r>
            <a:endParaRPr lang="it-IT" sz="2400" dirty="0"/>
          </a:p>
          <a:p>
            <a:pPr marL="0" indent="0" algn="just">
              <a:buNone/>
            </a:pPr>
            <a:r>
              <a:rPr lang="it-IT" sz="2400" dirty="0"/>
              <a:t>Law n.2 of 28 </a:t>
            </a:r>
            <a:r>
              <a:rPr lang="it-IT" sz="2400" dirty="0" err="1"/>
              <a:t>January</a:t>
            </a:r>
            <a:r>
              <a:rPr lang="it-IT" sz="2400" dirty="0"/>
              <a:t> 2009 </a:t>
            </a:r>
            <a:r>
              <a:rPr lang="it-IT" sz="2400" dirty="0" err="1"/>
              <a:t>establishes</a:t>
            </a:r>
            <a:r>
              <a:rPr lang="it-IT" sz="2400" dirty="0"/>
              <a:t> </a:t>
            </a:r>
            <a:r>
              <a:rPr lang="it-IT" sz="2400" dirty="0" err="1"/>
              <a:t>as</a:t>
            </a:r>
            <a:r>
              <a:rPr lang="it-IT" sz="2400" dirty="0"/>
              <a:t> </a:t>
            </a:r>
            <a:r>
              <a:rPr lang="it-IT" sz="2400" dirty="0" err="1"/>
              <a:t>following</a:t>
            </a:r>
            <a:r>
              <a:rPr lang="it-IT" sz="2400" dirty="0"/>
              <a:t>:</a:t>
            </a:r>
          </a:p>
          <a:p>
            <a:pPr marL="0" indent="0" algn="just">
              <a:buNone/>
            </a:pPr>
            <a:r>
              <a:rPr lang="it-IT" sz="2400" dirty="0"/>
              <a:t> “</a:t>
            </a:r>
            <a:r>
              <a:rPr lang="it-IT" sz="2400" dirty="0" err="1"/>
              <a:t>within</a:t>
            </a:r>
            <a:r>
              <a:rPr lang="it-IT" sz="2400" dirty="0"/>
              <a:t> 24 hours from the </a:t>
            </a:r>
            <a:r>
              <a:rPr lang="it-IT" sz="2400" dirty="0" err="1"/>
              <a:t>registration</a:t>
            </a:r>
            <a:r>
              <a:rPr lang="it-IT" sz="2400" dirty="0"/>
              <a:t> of the </a:t>
            </a:r>
            <a:r>
              <a:rPr lang="it-IT" sz="2400" dirty="0" err="1"/>
              <a:t>event</a:t>
            </a:r>
            <a:r>
              <a:rPr lang="it-IT" sz="2400" dirty="0"/>
              <a:t> in the </a:t>
            </a:r>
            <a:r>
              <a:rPr lang="it-IT" sz="2400" dirty="0" err="1"/>
              <a:t>Council</a:t>
            </a:r>
            <a:r>
              <a:rPr lang="it-IT" sz="2400" dirty="0"/>
              <a:t> </a:t>
            </a:r>
            <a:r>
              <a:rPr lang="it-IT" sz="2400" dirty="0" err="1"/>
              <a:t>Registry</a:t>
            </a:r>
            <a:r>
              <a:rPr lang="it-IT" sz="2400" dirty="0"/>
              <a:t>, the city </a:t>
            </a:r>
            <a:r>
              <a:rPr lang="it-IT" sz="2400" dirty="0" err="1"/>
              <a:t>council</a:t>
            </a:r>
            <a:r>
              <a:rPr lang="it-IT" sz="2400" dirty="0"/>
              <a:t> office </a:t>
            </a:r>
            <a:r>
              <a:rPr lang="it-IT" sz="2400" dirty="0" err="1"/>
              <a:t>transmits</a:t>
            </a:r>
            <a:r>
              <a:rPr lang="it-IT" sz="2400" dirty="0"/>
              <a:t> </a:t>
            </a:r>
            <a:r>
              <a:rPr lang="it-IT" sz="2400" dirty="0" err="1"/>
              <a:t>that</a:t>
            </a:r>
            <a:r>
              <a:rPr lang="it-IT" sz="2400" dirty="0"/>
              <a:t> </a:t>
            </a:r>
            <a:r>
              <a:rPr lang="it-IT" sz="2400" dirty="0" err="1"/>
              <a:t>variation</a:t>
            </a:r>
            <a:r>
              <a:rPr lang="it-IT" sz="2400" dirty="0"/>
              <a:t> to </a:t>
            </a:r>
            <a:r>
              <a:rPr lang="it-IT" sz="2400" i="1" dirty="0"/>
              <a:t> (</a:t>
            </a:r>
            <a:r>
              <a:rPr lang="it-IT" sz="2400" b="1" i="1" dirty="0"/>
              <a:t>I.N.A.</a:t>
            </a:r>
            <a:r>
              <a:rPr lang="it-IT" sz="2400" i="1" dirty="0"/>
              <a:t>) National Record of Personal Data.</a:t>
            </a:r>
          </a:p>
        </p:txBody>
      </p:sp>
      <p:sp>
        <p:nvSpPr>
          <p:cNvPr id="5" name="Titolo 1"/>
          <p:cNvSpPr>
            <a:spLocks noGrp="1"/>
          </p:cNvSpPr>
          <p:nvPr>
            <p:ph type="title"/>
          </p:nvPr>
        </p:nvSpPr>
        <p:spPr>
          <a:xfrm>
            <a:off x="344364" y="116614"/>
            <a:ext cx="9066340" cy="648090"/>
          </a:xfrm>
        </p:spPr>
        <p:txBody>
          <a:bodyPr>
            <a:noAutofit/>
          </a:bodyPr>
          <a:lstStyle/>
          <a:p>
            <a:pPr algn="ctr"/>
            <a:br>
              <a:rPr lang="en-US" dirty="0">
                <a:latin typeface="+mj-ea"/>
                <a:cs typeface="+mj-ea"/>
              </a:rPr>
            </a:br>
            <a:br>
              <a:rPr lang="en-US" dirty="0">
                <a:latin typeface="+mj-ea"/>
                <a:cs typeface="+mj-ea"/>
              </a:rPr>
            </a:br>
            <a:br>
              <a:rPr lang="en-US" dirty="0">
                <a:latin typeface="+mj-ea"/>
                <a:cs typeface="+mj-ea"/>
              </a:rPr>
            </a:br>
            <a:r>
              <a:rPr lang="it-IT" sz="2800" dirty="0">
                <a:latin typeface="Optane"/>
              </a:rPr>
              <a:t>National record of personal data(I.N.A.) 1/4</a:t>
            </a:r>
            <a:br>
              <a:rPr lang="en-US" dirty="0">
                <a:latin typeface="+mj-ea"/>
                <a:cs typeface="+mj-ea"/>
              </a:rPr>
            </a:br>
            <a:br>
              <a:rPr lang="en-US" dirty="0">
                <a:latin typeface="+mj-ea"/>
                <a:cs typeface="+mj-ea"/>
              </a:rPr>
            </a:br>
            <a:br>
              <a:rPr lang="en-US" dirty="0">
                <a:latin typeface="+mj-ea"/>
                <a:cs typeface="+mj-ea"/>
              </a:rPr>
            </a:b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7785755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National record of personal data(I.N.A.) 2/4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endParaRPr lang="it-IT" sz="2400" dirty="0"/>
          </a:p>
          <a:p>
            <a:pPr marL="0" indent="0" algn="just">
              <a:buNone/>
            </a:pPr>
            <a:r>
              <a:rPr lang="it-IT" sz="2400" dirty="0"/>
              <a:t>INA – set up in the Home Office by a 2011 </a:t>
            </a:r>
            <a:r>
              <a:rPr lang="it-IT" sz="2400" dirty="0" err="1"/>
              <a:t>legislation</a:t>
            </a:r>
            <a:r>
              <a:rPr lang="it-IT" sz="2400" dirty="0"/>
              <a:t> to </a:t>
            </a:r>
            <a:r>
              <a:rPr lang="it-IT" sz="2400" dirty="0" err="1"/>
              <a:t>enhance</a:t>
            </a:r>
            <a:r>
              <a:rPr lang="it-IT" sz="2400" dirty="0"/>
              <a:t> the control and management of the </a:t>
            </a:r>
            <a:r>
              <a:rPr lang="it-IT" sz="2400" dirty="0" err="1"/>
              <a:t>population</a:t>
            </a:r>
            <a:r>
              <a:rPr lang="it-IT" sz="2400" dirty="0"/>
              <a:t> data (personal data of </a:t>
            </a:r>
            <a:r>
              <a:rPr lang="it-IT" sz="2400" dirty="0" err="1"/>
              <a:t>citizens</a:t>
            </a:r>
            <a:r>
              <a:rPr lang="it-IT" sz="2400" dirty="0"/>
              <a:t>)- </a:t>
            </a:r>
            <a:r>
              <a:rPr lang="it-IT" sz="2400" dirty="0" err="1"/>
              <a:t>is</a:t>
            </a:r>
            <a:r>
              <a:rPr lang="it-IT" sz="2400" dirty="0"/>
              <a:t> the </a:t>
            </a:r>
            <a:r>
              <a:rPr lang="it-IT" sz="2400" dirty="0" err="1"/>
              <a:t>technological</a:t>
            </a:r>
            <a:r>
              <a:rPr lang="it-IT" sz="2400" dirty="0"/>
              <a:t> </a:t>
            </a:r>
            <a:r>
              <a:rPr lang="it-IT" sz="2400" dirty="0" err="1"/>
              <a:t>structure</a:t>
            </a:r>
            <a:r>
              <a:rPr lang="it-IT" sz="2400" dirty="0"/>
              <a:t> for the </a:t>
            </a:r>
            <a:r>
              <a:rPr lang="it-IT" sz="2400" dirty="0" err="1"/>
              <a:t>exchange</a:t>
            </a:r>
            <a:r>
              <a:rPr lang="it-IT" sz="2400" dirty="0"/>
              <a:t> of </a:t>
            </a:r>
            <a:r>
              <a:rPr lang="it-IT" sz="2400" dirty="0" err="1"/>
              <a:t>population</a:t>
            </a:r>
            <a:r>
              <a:rPr lang="it-IT" sz="2400" dirty="0"/>
              <a:t> data </a:t>
            </a:r>
            <a:r>
              <a:rPr lang="it-IT" sz="2400" dirty="0" err="1"/>
              <a:t>among</a:t>
            </a:r>
            <a:r>
              <a:rPr lang="it-IT" sz="2400" dirty="0"/>
              <a:t> city </a:t>
            </a:r>
            <a:r>
              <a:rPr lang="it-IT" sz="2400" dirty="0" err="1"/>
              <a:t>council</a:t>
            </a:r>
            <a:r>
              <a:rPr lang="it-IT" sz="2400" dirty="0"/>
              <a:t> </a:t>
            </a:r>
            <a:r>
              <a:rPr lang="it-IT" sz="2400" dirty="0" err="1"/>
              <a:t>registry</a:t>
            </a:r>
            <a:r>
              <a:rPr lang="it-IT" sz="2400" dirty="0"/>
              <a:t> and public </a:t>
            </a:r>
            <a:r>
              <a:rPr lang="it-IT" sz="2400" dirty="0" err="1"/>
              <a:t>institutions</a:t>
            </a:r>
            <a:r>
              <a:rPr lang="it-IT" sz="2400" dirty="0"/>
              <a:t>. </a:t>
            </a:r>
            <a:r>
              <a:rPr lang="it-IT" sz="2400" dirty="0" err="1"/>
              <a:t>Thus</a:t>
            </a:r>
            <a:r>
              <a:rPr lang="it-IT" sz="2400" dirty="0"/>
              <a:t> </a:t>
            </a:r>
            <a:r>
              <a:rPr lang="it-IT" sz="2400" dirty="0" err="1"/>
              <a:t>permitting</a:t>
            </a:r>
            <a:r>
              <a:rPr lang="it-IT" sz="2400" dirty="0"/>
              <a:t> to </a:t>
            </a:r>
            <a:r>
              <a:rPr lang="it-IT" sz="2400" dirty="0" err="1"/>
              <a:t>identify</a:t>
            </a:r>
            <a:r>
              <a:rPr lang="it-IT" sz="2400" dirty="0"/>
              <a:t> </a:t>
            </a:r>
            <a:r>
              <a:rPr lang="it-IT" sz="2400" dirty="0" err="1"/>
              <a:t>citizens</a:t>
            </a:r>
            <a:r>
              <a:rPr lang="it-IT" sz="2400" dirty="0"/>
              <a:t> by </a:t>
            </a:r>
            <a:r>
              <a:rPr lang="it-IT" sz="2400" dirty="0" err="1"/>
              <a:t>any</a:t>
            </a:r>
            <a:r>
              <a:rPr lang="it-IT" sz="2400" dirty="0"/>
              <a:t> </a:t>
            </a:r>
            <a:r>
              <a:rPr lang="it-IT" sz="2400" dirty="0" err="1"/>
              <a:t>pubblic</a:t>
            </a:r>
            <a:r>
              <a:rPr lang="it-IT" sz="2400" dirty="0"/>
              <a:t> body </a:t>
            </a:r>
            <a:r>
              <a:rPr lang="it-IT" sz="2400" dirty="0" err="1"/>
              <a:t>through</a:t>
            </a:r>
            <a:r>
              <a:rPr lang="it-IT" sz="2400" dirty="0"/>
              <a:t> a </a:t>
            </a:r>
            <a:r>
              <a:rPr lang="it-IT" sz="2400" dirty="0" err="1"/>
              <a:t>unique</a:t>
            </a:r>
            <a:r>
              <a:rPr lang="it-IT" sz="2400" dirty="0"/>
              <a:t> </a:t>
            </a:r>
            <a:r>
              <a:rPr lang="it-IT" sz="2400" dirty="0" err="1"/>
              <a:t>key</a:t>
            </a:r>
            <a:r>
              <a:rPr lang="it-IT" sz="2400" dirty="0"/>
              <a:t> </a:t>
            </a:r>
            <a:r>
              <a:rPr lang="it-IT" sz="2400" dirty="0" err="1"/>
              <a:t>search</a:t>
            </a:r>
            <a:r>
              <a:rPr lang="it-IT" sz="2400" dirty="0"/>
              <a:t> </a:t>
            </a:r>
            <a:r>
              <a:rPr lang="it-IT" sz="2400" dirty="0" err="1"/>
              <a:t>which</a:t>
            </a:r>
            <a:r>
              <a:rPr lang="it-IT" sz="2400" dirty="0"/>
              <a:t> </a:t>
            </a:r>
            <a:r>
              <a:rPr lang="it-IT" sz="2400" dirty="0" err="1"/>
              <a:t>is</a:t>
            </a:r>
            <a:r>
              <a:rPr lang="it-IT" sz="2400" dirty="0"/>
              <a:t> the </a:t>
            </a:r>
            <a:r>
              <a:rPr lang="it-IT" sz="2400" b="1" dirty="0"/>
              <a:t>fiscal code</a:t>
            </a:r>
            <a:r>
              <a:rPr lang="it-IT" sz="2400" b="1" i="1" dirty="0"/>
              <a:t>.</a:t>
            </a:r>
            <a:r>
              <a:rPr lang="it-IT" sz="2400" dirty="0"/>
              <a:t> </a:t>
            </a:r>
            <a:r>
              <a:rPr lang="it-IT" sz="2400" i="1" dirty="0"/>
              <a:t>( Codice Fiscale C.F.)</a:t>
            </a:r>
          </a:p>
          <a:p>
            <a:pPr marL="0" indent="0" algn="just">
              <a:buNone/>
            </a:pPr>
            <a:endParaRPr lang="it-IT" sz="2400" dirty="0"/>
          </a:p>
          <a:p>
            <a:pPr marL="0" indent="0" algn="just">
              <a:buNone/>
            </a:pPr>
            <a:r>
              <a:rPr lang="it-IT" sz="2400" dirty="0"/>
              <a:t>The </a:t>
            </a:r>
            <a:r>
              <a:rPr lang="it-IT" sz="2400" b="1" dirty="0"/>
              <a:t>fiscal code</a:t>
            </a:r>
            <a:r>
              <a:rPr lang="it-IT" sz="2400" dirty="0"/>
              <a:t> </a:t>
            </a:r>
            <a:r>
              <a:rPr lang="it-IT" sz="2400" dirty="0" err="1"/>
              <a:t>is</a:t>
            </a:r>
            <a:r>
              <a:rPr lang="it-IT" sz="2400" dirty="0"/>
              <a:t> a16 </a:t>
            </a:r>
            <a:r>
              <a:rPr lang="it-IT" sz="2400" dirty="0" err="1"/>
              <a:t>alphanumeric</a:t>
            </a:r>
            <a:r>
              <a:rPr lang="it-IT" sz="2400" dirty="0"/>
              <a:t> </a:t>
            </a:r>
            <a:r>
              <a:rPr lang="it-IT" sz="2400" dirty="0" err="1"/>
              <a:t>digits</a:t>
            </a:r>
            <a:r>
              <a:rPr lang="it-IT" sz="2400" dirty="0"/>
              <a:t> line </a:t>
            </a:r>
            <a:r>
              <a:rPr lang="it-IT" sz="2400" dirty="0" err="1"/>
              <a:t>which</a:t>
            </a:r>
            <a:r>
              <a:rPr lang="it-IT" sz="2400" dirty="0"/>
              <a:t> </a:t>
            </a:r>
            <a:r>
              <a:rPr lang="it-IT" sz="2400" dirty="0" err="1"/>
              <a:t>identifies</a:t>
            </a:r>
            <a:r>
              <a:rPr lang="it-IT" sz="2400" dirty="0"/>
              <a:t> </a:t>
            </a:r>
            <a:r>
              <a:rPr lang="it-IT" sz="2400" dirty="0" err="1"/>
              <a:t>any</a:t>
            </a:r>
            <a:r>
              <a:rPr lang="it-IT" sz="2400" dirty="0"/>
              <a:t> </a:t>
            </a:r>
            <a:r>
              <a:rPr lang="it-IT" sz="2400" dirty="0" err="1"/>
              <a:t>citizens</a:t>
            </a:r>
            <a:r>
              <a:rPr lang="it-IT" sz="2400" dirty="0"/>
              <a:t> and </a:t>
            </a:r>
            <a:r>
              <a:rPr lang="it-IT" sz="2400" dirty="0" err="1"/>
              <a:t>is</a:t>
            </a:r>
            <a:r>
              <a:rPr lang="it-IT" sz="2400" dirty="0"/>
              <a:t> </a:t>
            </a:r>
            <a:r>
              <a:rPr lang="it-IT" sz="2400" dirty="0" err="1"/>
              <a:t>given</a:t>
            </a:r>
            <a:r>
              <a:rPr lang="it-IT" sz="2400" dirty="0"/>
              <a:t> to </a:t>
            </a:r>
            <a:r>
              <a:rPr lang="it-IT" sz="2400" dirty="0" err="1"/>
              <a:t>them</a:t>
            </a:r>
            <a:r>
              <a:rPr lang="it-IT" sz="2400" dirty="0"/>
              <a:t> </a:t>
            </a:r>
            <a:r>
              <a:rPr lang="it-IT" sz="2400" dirty="0" err="1"/>
              <a:t>at</a:t>
            </a:r>
            <a:r>
              <a:rPr lang="it-IT" sz="2400" dirty="0"/>
              <a:t> </a:t>
            </a:r>
            <a:r>
              <a:rPr lang="it-IT" sz="2400" dirty="0" err="1"/>
              <a:t>birth</a:t>
            </a:r>
            <a:r>
              <a:rPr lang="it-IT" sz="2400" dirty="0"/>
              <a:t> by </a:t>
            </a:r>
            <a:r>
              <a:rPr lang="it-IT" sz="2400" dirty="0" err="1"/>
              <a:t>Tax</a:t>
            </a:r>
            <a:r>
              <a:rPr lang="it-IT" sz="2400" dirty="0"/>
              <a:t> Office.</a:t>
            </a:r>
          </a:p>
          <a:p>
            <a:pPr marL="0" indent="0" algn="just">
              <a:buNone/>
            </a:pP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4847001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it-IT" sz="2400" dirty="0"/>
          </a:p>
          <a:p>
            <a:pPr marL="0" indent="0" algn="just">
              <a:buNone/>
            </a:pPr>
            <a:r>
              <a:rPr lang="it-IT" sz="2400" dirty="0"/>
              <a:t>INA, set up and </a:t>
            </a:r>
            <a:r>
              <a:rPr lang="it-IT" sz="2400" dirty="0" err="1"/>
              <a:t>managed</a:t>
            </a:r>
            <a:r>
              <a:rPr lang="it-IT" sz="2400" dirty="0"/>
              <a:t> by the Home Office, </a:t>
            </a:r>
            <a:r>
              <a:rPr lang="it-IT" sz="2400" dirty="0" err="1"/>
              <a:t>is</a:t>
            </a:r>
            <a:r>
              <a:rPr lang="it-IT" sz="2400" dirty="0"/>
              <a:t> a free service </a:t>
            </a:r>
            <a:r>
              <a:rPr lang="it-IT" sz="2400" dirty="0" err="1"/>
              <a:t>accessible</a:t>
            </a:r>
            <a:r>
              <a:rPr lang="it-IT" sz="2400" dirty="0"/>
              <a:t> online by </a:t>
            </a:r>
            <a:r>
              <a:rPr lang="it-IT" sz="2400" dirty="0" err="1"/>
              <a:t>all</a:t>
            </a:r>
            <a:r>
              <a:rPr lang="it-IT" sz="2400" dirty="0"/>
              <a:t> City </a:t>
            </a:r>
            <a:r>
              <a:rPr lang="it-IT" sz="2400" dirty="0" err="1"/>
              <a:t>Councils</a:t>
            </a:r>
            <a:r>
              <a:rPr lang="it-IT" sz="2400" dirty="0"/>
              <a:t> </a:t>
            </a:r>
            <a:r>
              <a:rPr lang="it-IT" sz="2400" dirty="0" err="1"/>
              <a:t>that</a:t>
            </a:r>
            <a:r>
              <a:rPr lang="it-IT" sz="2400" dirty="0"/>
              <a:t> are </a:t>
            </a:r>
            <a:r>
              <a:rPr lang="it-IT" sz="2400" dirty="0" err="1"/>
              <a:t>obliged</a:t>
            </a:r>
            <a:r>
              <a:rPr lang="it-IT" sz="2400" dirty="0"/>
              <a:t> to </a:t>
            </a:r>
            <a:r>
              <a:rPr lang="it-IT" sz="2400" dirty="0" err="1"/>
              <a:t>keep</a:t>
            </a:r>
            <a:r>
              <a:rPr lang="it-IT" sz="2400" dirty="0"/>
              <a:t> </a:t>
            </a:r>
            <a:r>
              <a:rPr lang="it-IT" sz="2400" dirty="0" err="1"/>
              <a:t>it</a:t>
            </a:r>
            <a:r>
              <a:rPr lang="it-IT" sz="2400" dirty="0"/>
              <a:t> </a:t>
            </a:r>
            <a:r>
              <a:rPr lang="it-IT" sz="2400" dirty="0" err="1"/>
              <a:t>updated</a:t>
            </a:r>
            <a:endParaRPr lang="it-IT" sz="2400" dirty="0"/>
          </a:p>
          <a:p>
            <a:pPr marL="0" indent="0" algn="just">
              <a:buNone/>
            </a:pPr>
            <a:endParaRPr lang="it-IT" sz="2400" dirty="0"/>
          </a:p>
          <a:p>
            <a:pPr marL="0" indent="0" algn="just">
              <a:buNone/>
            </a:pPr>
            <a:r>
              <a:rPr lang="it-IT" sz="2400" dirty="0"/>
              <a:t>The data </a:t>
            </a:r>
            <a:r>
              <a:rPr lang="it-IT" sz="2400" dirty="0" err="1"/>
              <a:t>store</a:t>
            </a:r>
            <a:r>
              <a:rPr lang="it-IT" sz="2400" dirty="0"/>
              <a:t> in INA are </a:t>
            </a:r>
            <a:r>
              <a:rPr lang="it-IT" sz="2400" dirty="0" err="1"/>
              <a:t>sent</a:t>
            </a:r>
            <a:r>
              <a:rPr lang="it-IT" sz="2400" dirty="0"/>
              <a:t> to public </a:t>
            </a:r>
            <a:r>
              <a:rPr lang="it-IT" sz="2400" dirty="0" err="1"/>
              <a:t>institutions</a:t>
            </a:r>
            <a:r>
              <a:rPr lang="it-IT" sz="2400" dirty="0"/>
              <a:t> </a:t>
            </a:r>
            <a:r>
              <a:rPr lang="it-IT" sz="2400" dirty="0" err="1"/>
              <a:t>through</a:t>
            </a:r>
            <a:r>
              <a:rPr lang="it-IT" sz="2400" dirty="0"/>
              <a:t> a security </a:t>
            </a:r>
            <a:r>
              <a:rPr lang="it-IT" sz="2400" dirty="0" err="1"/>
              <a:t>infrastructure</a:t>
            </a:r>
            <a:r>
              <a:rPr lang="it-IT" sz="2400" dirty="0"/>
              <a:t> </a:t>
            </a:r>
            <a:r>
              <a:rPr lang="it-IT" sz="2400" dirty="0" err="1"/>
              <a:t>called</a:t>
            </a:r>
            <a:r>
              <a:rPr lang="it-IT" sz="2400" dirty="0"/>
              <a:t> </a:t>
            </a:r>
            <a:r>
              <a:rPr lang="it-IT" sz="2400" i="1" dirty="0"/>
              <a:t>«Sistema di Accesso e di Interscambio Anagrafico» (S.A.I.A.)</a:t>
            </a:r>
            <a:r>
              <a:rPr lang="it-IT" sz="2400" dirty="0"/>
              <a:t>.</a:t>
            </a:r>
          </a:p>
          <a:p>
            <a:pPr marL="0" indent="0" algn="just">
              <a:buNone/>
            </a:pPr>
            <a:endParaRPr lang="it-IT" sz="2400" dirty="0"/>
          </a:p>
          <a:p>
            <a:pPr marL="0" indent="0" algn="just">
              <a:buNone/>
            </a:pPr>
            <a:r>
              <a:rPr lang="it-IT" sz="2400" dirty="0"/>
              <a:t>The personal data flow </a:t>
            </a:r>
            <a:r>
              <a:rPr lang="it-IT" sz="2400" dirty="0" err="1"/>
              <a:t>about</a:t>
            </a:r>
            <a:r>
              <a:rPr lang="it-IT" sz="2400" dirty="0"/>
              <a:t> </a:t>
            </a:r>
            <a:r>
              <a:rPr lang="it-IT" sz="2400" dirty="0" err="1"/>
              <a:t>citizens</a:t>
            </a:r>
            <a:r>
              <a:rPr lang="it-IT" sz="2400" dirty="0"/>
              <a:t> </a:t>
            </a:r>
            <a:r>
              <a:rPr lang="it-IT" sz="2400" dirty="0" err="1"/>
              <a:t>death</a:t>
            </a:r>
            <a:r>
              <a:rPr lang="it-IT" sz="2400" dirty="0"/>
              <a:t> </a:t>
            </a:r>
            <a:r>
              <a:rPr lang="it-IT" sz="2400" dirty="0" err="1"/>
              <a:t>allows</a:t>
            </a:r>
            <a:r>
              <a:rPr lang="it-IT" sz="2400" dirty="0"/>
              <a:t> INPS to a </a:t>
            </a:r>
            <a:r>
              <a:rPr lang="it-IT" sz="2400" dirty="0" err="1"/>
              <a:t>timely</a:t>
            </a:r>
            <a:r>
              <a:rPr lang="it-IT" sz="2400" dirty="0"/>
              <a:t> update of </a:t>
            </a:r>
            <a:r>
              <a:rPr lang="it-IT" sz="2400" dirty="0" err="1"/>
              <a:t>its</a:t>
            </a:r>
            <a:r>
              <a:rPr lang="it-IT" sz="2400" dirty="0"/>
              <a:t> </a:t>
            </a:r>
            <a:r>
              <a:rPr lang="it-IT" sz="2400" dirty="0" err="1"/>
              <a:t>files</a:t>
            </a:r>
            <a:r>
              <a:rPr lang="it-IT" sz="2400" dirty="0"/>
              <a:t> and </a:t>
            </a:r>
            <a:r>
              <a:rPr lang="it-IT" sz="2400" dirty="0" err="1"/>
              <a:t>therefore</a:t>
            </a:r>
            <a:r>
              <a:rPr lang="it-IT" sz="2400" dirty="0"/>
              <a:t> to delete </a:t>
            </a:r>
            <a:r>
              <a:rPr lang="it-IT" sz="2400" dirty="0" err="1"/>
              <a:t>promptly</a:t>
            </a:r>
            <a:r>
              <a:rPr lang="it-IT" sz="2400" dirty="0"/>
              <a:t> the </a:t>
            </a:r>
            <a:r>
              <a:rPr lang="it-IT" sz="2400" dirty="0" err="1"/>
              <a:t>pensions</a:t>
            </a:r>
            <a:r>
              <a:rPr lang="it-IT" sz="2400" dirty="0"/>
              <a:t> and </a:t>
            </a:r>
            <a:r>
              <a:rPr lang="it-IT" sz="2400" dirty="0" err="1"/>
              <a:t>thus</a:t>
            </a:r>
            <a:r>
              <a:rPr lang="it-IT" sz="2400" dirty="0"/>
              <a:t> </a:t>
            </a:r>
            <a:r>
              <a:rPr lang="it-IT" sz="2400" dirty="0" err="1"/>
              <a:t>avoiding</a:t>
            </a:r>
            <a:r>
              <a:rPr lang="it-IT" sz="2400" dirty="0"/>
              <a:t> to </a:t>
            </a:r>
            <a:r>
              <a:rPr lang="it-IT" sz="2400" dirty="0" err="1"/>
              <a:t>provide</a:t>
            </a:r>
            <a:r>
              <a:rPr lang="it-IT" sz="2400" dirty="0"/>
              <a:t> </a:t>
            </a:r>
            <a:r>
              <a:rPr lang="it-IT" sz="2400" dirty="0" err="1"/>
              <a:t>pensions</a:t>
            </a:r>
            <a:r>
              <a:rPr lang="it-IT" sz="2400" dirty="0"/>
              <a:t> </a:t>
            </a:r>
            <a:r>
              <a:rPr lang="it-IT" sz="2400" dirty="0" err="1"/>
              <a:t>allowances</a:t>
            </a:r>
            <a:r>
              <a:rPr lang="it-IT" sz="2400" dirty="0"/>
              <a:t> </a:t>
            </a:r>
            <a:r>
              <a:rPr lang="it-IT" sz="2400" dirty="0" err="1"/>
              <a:t>after</a:t>
            </a:r>
            <a:r>
              <a:rPr lang="it-IT" sz="2400" dirty="0"/>
              <a:t> the </a:t>
            </a:r>
            <a:r>
              <a:rPr lang="it-IT" sz="2400" dirty="0" err="1"/>
              <a:t>death</a:t>
            </a:r>
            <a:r>
              <a:rPr lang="it-IT" sz="2400" dirty="0"/>
              <a:t> of </a:t>
            </a:r>
            <a:r>
              <a:rPr lang="it-IT" sz="2400" dirty="0" err="1"/>
              <a:t>beneficiaries</a:t>
            </a:r>
            <a:r>
              <a:rPr lang="it-IT" sz="2400" dirty="0"/>
              <a:t>.</a:t>
            </a:r>
          </a:p>
        </p:txBody>
      </p:sp>
      <p:sp>
        <p:nvSpPr>
          <p:cNvPr id="4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National record of personal data(I.N.A.) 3/4</a:t>
            </a:r>
          </a:p>
        </p:txBody>
      </p:sp>
    </p:spTree>
    <p:extLst>
      <p:ext uri="{BB962C8B-B14F-4D97-AF65-F5344CB8AC3E}">
        <p14:creationId xmlns:p14="http://schemas.microsoft.com/office/powerpoint/2010/main" val="27475360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it-IT" sz="2400" dirty="0"/>
          </a:p>
          <a:p>
            <a:pPr marL="0" indent="0" algn="just">
              <a:buNone/>
            </a:pPr>
            <a:r>
              <a:rPr lang="it-IT" sz="2400" dirty="0" err="1"/>
              <a:t>Since</a:t>
            </a:r>
            <a:r>
              <a:rPr lang="it-IT" sz="2400" dirty="0"/>
              <a:t> 2009, INPS set up a </a:t>
            </a:r>
            <a:r>
              <a:rPr lang="it-IT" sz="2400" dirty="0" err="1"/>
              <a:t>specialised</a:t>
            </a:r>
            <a:r>
              <a:rPr lang="it-IT" sz="2400" dirty="0"/>
              <a:t> staff </a:t>
            </a:r>
            <a:r>
              <a:rPr lang="it-IT" sz="2400" dirty="0" err="1"/>
              <a:t>who</a:t>
            </a:r>
            <a:r>
              <a:rPr lang="it-IT" sz="2400" dirty="0"/>
              <a:t> </a:t>
            </a:r>
            <a:r>
              <a:rPr lang="it-IT" sz="2400" dirty="0" err="1"/>
              <a:t>ensure</a:t>
            </a:r>
            <a:r>
              <a:rPr lang="it-IT" sz="2400" dirty="0"/>
              <a:t> the </a:t>
            </a:r>
            <a:r>
              <a:rPr lang="it-IT" sz="2400" dirty="0" err="1"/>
              <a:t>proper</a:t>
            </a:r>
            <a:r>
              <a:rPr lang="it-IT" sz="2400" dirty="0"/>
              <a:t> </a:t>
            </a:r>
            <a:r>
              <a:rPr lang="it-IT" sz="2400" dirty="0" err="1"/>
              <a:t>functioning</a:t>
            </a:r>
            <a:r>
              <a:rPr lang="it-IT" sz="2400" dirty="0"/>
              <a:t> of information </a:t>
            </a:r>
            <a:r>
              <a:rPr lang="it-IT" sz="2400" dirty="0" err="1"/>
              <a:t>transmission</a:t>
            </a:r>
            <a:r>
              <a:rPr lang="it-IT" sz="2400" dirty="0"/>
              <a:t>  and are in </a:t>
            </a:r>
            <a:r>
              <a:rPr lang="it-IT" sz="2400" dirty="0" err="1"/>
              <a:t>contact</a:t>
            </a:r>
            <a:r>
              <a:rPr lang="it-IT" sz="2400" dirty="0"/>
              <a:t> with the city </a:t>
            </a:r>
            <a:r>
              <a:rPr lang="it-IT" sz="2400" dirty="0" err="1"/>
              <a:t>council</a:t>
            </a:r>
            <a:r>
              <a:rPr lang="it-IT" sz="2400" dirty="0"/>
              <a:t> </a:t>
            </a:r>
            <a:r>
              <a:rPr lang="it-IT" sz="2400" dirty="0" err="1"/>
              <a:t>officials</a:t>
            </a:r>
            <a:r>
              <a:rPr lang="it-IT" sz="2400" dirty="0"/>
              <a:t> and </a:t>
            </a:r>
            <a:r>
              <a:rPr lang="it-IT" sz="2400" dirty="0" err="1"/>
              <a:t>send</a:t>
            </a:r>
            <a:r>
              <a:rPr lang="it-IT" sz="2400" dirty="0"/>
              <a:t> to the Home Office </a:t>
            </a:r>
            <a:r>
              <a:rPr lang="it-IT" sz="2400" dirty="0" err="1"/>
              <a:t>any</a:t>
            </a:r>
            <a:r>
              <a:rPr lang="it-IT" sz="2400" dirty="0"/>
              <a:t> </a:t>
            </a:r>
            <a:r>
              <a:rPr lang="it-IT" sz="2400" dirty="0" err="1"/>
              <a:t>failure</a:t>
            </a:r>
            <a:r>
              <a:rPr lang="it-IT" sz="2400" dirty="0"/>
              <a:t> of the </a:t>
            </a:r>
            <a:r>
              <a:rPr lang="it-IT" sz="2400" dirty="0" err="1"/>
              <a:t>system</a:t>
            </a:r>
            <a:r>
              <a:rPr lang="it-IT" sz="2400" dirty="0"/>
              <a:t> or </a:t>
            </a:r>
            <a:r>
              <a:rPr lang="it-IT" sz="2400" dirty="0" err="1"/>
              <a:t>problem</a:t>
            </a:r>
            <a:r>
              <a:rPr lang="it-IT" sz="2400" dirty="0"/>
              <a:t> </a:t>
            </a:r>
            <a:r>
              <a:rPr lang="it-IT" sz="2400" dirty="0" err="1"/>
              <a:t>arisen</a:t>
            </a:r>
            <a:r>
              <a:rPr lang="it-IT" sz="2400" dirty="0"/>
              <a:t>.</a:t>
            </a:r>
          </a:p>
          <a:p>
            <a:pPr marL="0" indent="0" algn="just">
              <a:buNone/>
            </a:pPr>
            <a:endParaRPr lang="it-IT" sz="2400" dirty="0"/>
          </a:p>
          <a:p>
            <a:pPr marL="0" indent="0" algn="just">
              <a:buNone/>
            </a:pPr>
            <a:r>
              <a:rPr lang="it-IT" sz="2400" dirty="0"/>
              <a:t>The on-line </a:t>
            </a:r>
            <a:r>
              <a:rPr lang="it-IT" sz="2400" dirty="0" err="1"/>
              <a:t>transmission</a:t>
            </a:r>
            <a:r>
              <a:rPr lang="it-IT" sz="2400" dirty="0"/>
              <a:t> of data </a:t>
            </a:r>
            <a:r>
              <a:rPr lang="it-IT" sz="2400" dirty="0" err="1"/>
              <a:t>have</a:t>
            </a:r>
            <a:r>
              <a:rPr lang="it-IT" sz="2400" dirty="0"/>
              <a:t> </a:t>
            </a:r>
            <a:r>
              <a:rPr lang="it-IT" sz="2400" dirty="0" err="1"/>
              <a:t>reached</a:t>
            </a:r>
            <a:r>
              <a:rPr lang="it-IT" sz="2400" dirty="0"/>
              <a:t> </a:t>
            </a:r>
            <a:r>
              <a:rPr lang="it-IT" sz="2400" dirty="0" err="1"/>
              <a:t>today</a:t>
            </a:r>
            <a:r>
              <a:rPr lang="it-IT" sz="2400" dirty="0"/>
              <a:t> </a:t>
            </a:r>
            <a:r>
              <a:rPr lang="it-IT" sz="2400" b="1" dirty="0"/>
              <a:t>99,9% </a:t>
            </a:r>
            <a:r>
              <a:rPr lang="it-IT" sz="2400" dirty="0"/>
              <a:t>of the </a:t>
            </a:r>
            <a:r>
              <a:rPr lang="it-IT" sz="2400" dirty="0" err="1"/>
              <a:t>population</a:t>
            </a:r>
            <a:r>
              <a:rPr lang="it-IT" sz="2400" dirty="0"/>
              <a:t> and </a:t>
            </a:r>
            <a:r>
              <a:rPr lang="it-IT" sz="2400" b="1" dirty="0"/>
              <a:t>99,1%</a:t>
            </a:r>
            <a:r>
              <a:rPr lang="it-IT" sz="2400" dirty="0"/>
              <a:t> of City </a:t>
            </a:r>
            <a:r>
              <a:rPr lang="it-IT" sz="2400" dirty="0" err="1"/>
              <a:t>Councils</a:t>
            </a:r>
            <a:r>
              <a:rPr lang="it-IT" sz="2400" dirty="0"/>
              <a:t>.</a:t>
            </a:r>
          </a:p>
          <a:p>
            <a:pPr marL="0" indent="0" algn="just">
              <a:buNone/>
            </a:pPr>
            <a:endParaRPr lang="it-IT" sz="2400" dirty="0"/>
          </a:p>
          <a:p>
            <a:pPr marL="0" indent="0" algn="just">
              <a:buNone/>
            </a:pPr>
            <a:r>
              <a:rPr lang="it-IT" sz="2400" dirty="0" err="1"/>
              <a:t>Thanks</a:t>
            </a:r>
            <a:r>
              <a:rPr lang="it-IT" sz="2400" dirty="0"/>
              <a:t> to </a:t>
            </a:r>
            <a:r>
              <a:rPr lang="it-IT" sz="2400" dirty="0" err="1"/>
              <a:t>that</a:t>
            </a:r>
            <a:r>
              <a:rPr lang="it-IT" sz="2400" dirty="0"/>
              <a:t> online procedure and the </a:t>
            </a:r>
            <a:r>
              <a:rPr lang="it-IT" sz="2400" dirty="0" err="1"/>
              <a:t>prompt</a:t>
            </a:r>
            <a:r>
              <a:rPr lang="it-IT" sz="2400" dirty="0"/>
              <a:t> </a:t>
            </a:r>
            <a:r>
              <a:rPr lang="it-IT" sz="2400" dirty="0" err="1"/>
              <a:t>sending</a:t>
            </a:r>
            <a:r>
              <a:rPr lang="it-IT" sz="2400" dirty="0"/>
              <a:t> of information, </a:t>
            </a:r>
            <a:r>
              <a:rPr lang="it-IT" sz="2400" dirty="0" err="1"/>
              <a:t>pensions</a:t>
            </a:r>
            <a:r>
              <a:rPr lang="it-IT" sz="2400" dirty="0"/>
              <a:t> are </a:t>
            </a:r>
            <a:r>
              <a:rPr lang="it-IT" sz="2400" dirty="0" err="1"/>
              <a:t>deleted</a:t>
            </a:r>
            <a:r>
              <a:rPr lang="it-IT" sz="2400" dirty="0"/>
              <a:t> in </a:t>
            </a:r>
            <a:r>
              <a:rPr lang="it-IT" sz="2400" dirty="0" err="1"/>
              <a:t>less</a:t>
            </a:r>
            <a:r>
              <a:rPr lang="it-IT" sz="2400" dirty="0"/>
              <a:t> time </a:t>
            </a:r>
            <a:r>
              <a:rPr lang="it-IT" sz="2400" dirty="0" err="1"/>
              <a:t>than</a:t>
            </a:r>
            <a:r>
              <a:rPr lang="it-IT" sz="2400" dirty="0"/>
              <a:t> </a:t>
            </a:r>
            <a:r>
              <a:rPr lang="it-IT" sz="2400" dirty="0" err="1"/>
              <a:t>before</a:t>
            </a:r>
            <a:r>
              <a:rPr lang="it-IT" sz="2400" dirty="0"/>
              <a:t> and </a:t>
            </a:r>
            <a:r>
              <a:rPr lang="it-IT" sz="2400" dirty="0" err="1"/>
              <a:t>thus</a:t>
            </a:r>
            <a:r>
              <a:rPr lang="it-IT" sz="2400" dirty="0"/>
              <a:t> the </a:t>
            </a:r>
            <a:r>
              <a:rPr lang="it-IT" sz="2400" dirty="0" err="1"/>
              <a:t>undue</a:t>
            </a:r>
            <a:r>
              <a:rPr lang="it-IT" sz="2400" dirty="0"/>
              <a:t> or </a:t>
            </a:r>
            <a:r>
              <a:rPr lang="it-IT" sz="2400" dirty="0" err="1"/>
              <a:t>wrong</a:t>
            </a:r>
            <a:r>
              <a:rPr lang="it-IT" sz="2400" dirty="0"/>
              <a:t> </a:t>
            </a:r>
            <a:r>
              <a:rPr lang="it-IT" sz="2400" dirty="0" err="1"/>
              <a:t>payments</a:t>
            </a:r>
            <a:r>
              <a:rPr lang="it-IT" sz="2400" dirty="0"/>
              <a:t> by </a:t>
            </a:r>
            <a:r>
              <a:rPr lang="it-IT" sz="2400" dirty="0" err="1"/>
              <a:t>banks</a:t>
            </a:r>
            <a:r>
              <a:rPr lang="it-IT" sz="2400" dirty="0"/>
              <a:t> or post office are </a:t>
            </a:r>
            <a:r>
              <a:rPr lang="it-IT" sz="2400" dirty="0" err="1"/>
              <a:t>reduced</a:t>
            </a:r>
            <a:r>
              <a:rPr lang="it-IT" sz="2400" dirty="0"/>
              <a:t>. </a:t>
            </a:r>
          </a:p>
        </p:txBody>
      </p:sp>
      <p:sp>
        <p:nvSpPr>
          <p:cNvPr id="4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National record of personal data (I.N.A.) 4/4</a:t>
            </a:r>
          </a:p>
        </p:txBody>
      </p:sp>
    </p:spTree>
    <p:extLst>
      <p:ext uri="{BB962C8B-B14F-4D97-AF65-F5344CB8AC3E}">
        <p14:creationId xmlns:p14="http://schemas.microsoft.com/office/powerpoint/2010/main" val="34380560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4488" y="188622"/>
            <a:ext cx="9066340" cy="648090"/>
          </a:xfrm>
        </p:spPr>
        <p:txBody>
          <a:bodyPr anchor="ctr">
            <a:noAutofit/>
          </a:bodyPr>
          <a:lstStyle/>
          <a:p>
            <a:pPr algn="ctr">
              <a:lnSpc>
                <a:spcPct val="150000"/>
              </a:lnSpc>
              <a:buClr>
                <a:schemeClr val="tx2"/>
              </a:buClr>
              <a:buSzPct val="103000"/>
            </a:pPr>
            <a:r>
              <a:rPr lang="it-IT" sz="2800" dirty="0">
                <a:latin typeface="Optane"/>
                <a:ea typeface="Verdana" pitchFamily="34" charset="0"/>
                <a:cs typeface="Verdana" pitchFamily="34" charset="0"/>
              </a:rPr>
              <a:t>On-line </a:t>
            </a:r>
            <a:r>
              <a:rPr lang="it-IT" sz="2800" dirty="0" err="1">
                <a:latin typeface="Optane"/>
                <a:ea typeface="Verdana" pitchFamily="34" charset="0"/>
                <a:cs typeface="Verdana" pitchFamily="34" charset="0"/>
              </a:rPr>
              <a:t>transmission</a:t>
            </a:r>
            <a:r>
              <a:rPr lang="it-IT" sz="2800" dirty="0">
                <a:latin typeface="Optane"/>
                <a:ea typeface="Verdana" pitchFamily="34" charset="0"/>
                <a:cs typeface="Verdana" pitchFamily="34" charset="0"/>
              </a:rPr>
              <a:t> of </a:t>
            </a:r>
            <a:r>
              <a:rPr lang="it-IT" sz="2800" dirty="0" err="1">
                <a:latin typeface="Optane"/>
                <a:ea typeface="Verdana" pitchFamily="34" charset="0"/>
                <a:cs typeface="Verdana" pitchFamily="34" charset="0"/>
              </a:rPr>
              <a:t>death</a:t>
            </a:r>
            <a:r>
              <a:rPr lang="it-IT" sz="2800" dirty="0">
                <a:latin typeface="Optane"/>
                <a:ea typeface="Verdana" pitchFamily="34" charset="0"/>
                <a:cs typeface="Verdana" pitchFamily="34" charset="0"/>
              </a:rPr>
              <a:t> from </a:t>
            </a:r>
            <a:r>
              <a:rPr lang="it-IT" sz="2800" dirty="0" err="1">
                <a:latin typeface="Optane"/>
                <a:ea typeface="Verdana" pitchFamily="34" charset="0"/>
                <a:cs typeface="Verdana" pitchFamily="34" charset="0"/>
              </a:rPr>
              <a:t>doctors</a:t>
            </a:r>
            <a:endParaRPr lang="it-IT" sz="2800" dirty="0">
              <a:latin typeface="Optane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endParaRPr lang="it-IT" sz="2000" dirty="0">
              <a:latin typeface="Optane"/>
            </a:endParaRPr>
          </a:p>
          <a:p>
            <a:pPr marL="0" indent="0" algn="just">
              <a:buNone/>
            </a:pPr>
            <a:r>
              <a:rPr lang="it-IT" sz="2000" dirty="0">
                <a:latin typeface="Optane"/>
              </a:rPr>
              <a:t>Law n. 190 of 23rd </a:t>
            </a:r>
            <a:r>
              <a:rPr lang="it-IT" sz="2000" dirty="0" err="1">
                <a:latin typeface="Optane"/>
              </a:rPr>
              <a:t>december</a:t>
            </a:r>
            <a:r>
              <a:rPr lang="it-IT" sz="2000" dirty="0">
                <a:latin typeface="Optane"/>
              </a:rPr>
              <a:t> 2014, </a:t>
            </a:r>
            <a:r>
              <a:rPr lang="it-IT" sz="2000" dirty="0" err="1">
                <a:latin typeface="Optane"/>
              </a:rPr>
              <a:t>stated</a:t>
            </a:r>
            <a:r>
              <a:rPr lang="it-IT" sz="2000" dirty="0">
                <a:latin typeface="Optane"/>
              </a:rPr>
              <a:t> </a:t>
            </a:r>
            <a:r>
              <a:rPr lang="it-IT" sz="2000" dirty="0" err="1">
                <a:latin typeface="Optane"/>
              </a:rPr>
              <a:t>that</a:t>
            </a:r>
            <a:r>
              <a:rPr lang="it-IT" sz="2000" dirty="0">
                <a:latin typeface="Optane"/>
              </a:rPr>
              <a:t> </a:t>
            </a:r>
            <a:r>
              <a:rPr lang="it-IT" sz="2000" dirty="0" err="1">
                <a:latin typeface="Optane"/>
              </a:rPr>
              <a:t>doctors</a:t>
            </a:r>
            <a:r>
              <a:rPr lang="it-IT" sz="2000" dirty="0">
                <a:latin typeface="Optane"/>
              </a:rPr>
              <a:t> must </a:t>
            </a:r>
            <a:r>
              <a:rPr lang="it-IT" sz="2000" dirty="0" err="1">
                <a:latin typeface="Optane"/>
              </a:rPr>
              <a:t>send</a:t>
            </a:r>
            <a:r>
              <a:rPr lang="it-IT" sz="2000" dirty="0">
                <a:latin typeface="Optane"/>
              </a:rPr>
              <a:t> the </a:t>
            </a:r>
            <a:r>
              <a:rPr lang="it-IT" sz="2000" dirty="0" err="1">
                <a:latin typeface="Optane"/>
              </a:rPr>
              <a:t>death</a:t>
            </a:r>
            <a:r>
              <a:rPr lang="it-IT" sz="2000" dirty="0">
                <a:latin typeface="Optane"/>
              </a:rPr>
              <a:t> certificate to INPS by the online procedure </a:t>
            </a:r>
            <a:r>
              <a:rPr lang="it-IT" sz="2000" dirty="0" err="1">
                <a:latin typeface="Optane"/>
              </a:rPr>
              <a:t>within</a:t>
            </a:r>
            <a:r>
              <a:rPr lang="it-IT" sz="2000" dirty="0">
                <a:latin typeface="Optane"/>
              </a:rPr>
              <a:t> 48 </a:t>
            </a:r>
            <a:r>
              <a:rPr lang="it-IT" sz="2000" dirty="0" err="1">
                <a:latin typeface="Optane"/>
              </a:rPr>
              <a:t>hours.Doctors</a:t>
            </a:r>
            <a:r>
              <a:rPr lang="it-IT" sz="2000" dirty="0">
                <a:latin typeface="Optane"/>
              </a:rPr>
              <a:t> </a:t>
            </a:r>
            <a:r>
              <a:rPr lang="it-IT" sz="2000" dirty="0" err="1">
                <a:latin typeface="Optane"/>
              </a:rPr>
              <a:t>who</a:t>
            </a:r>
            <a:r>
              <a:rPr lang="it-IT" sz="2000" dirty="0">
                <a:latin typeface="Optane"/>
              </a:rPr>
              <a:t> </a:t>
            </a:r>
            <a:r>
              <a:rPr lang="it-IT" sz="2000" dirty="0" err="1">
                <a:latin typeface="Optane"/>
              </a:rPr>
              <a:t>fail</a:t>
            </a:r>
            <a:r>
              <a:rPr lang="it-IT" sz="2000" dirty="0">
                <a:latin typeface="Optane"/>
              </a:rPr>
              <a:t> to do so </a:t>
            </a:r>
            <a:r>
              <a:rPr lang="it-IT" sz="2000" dirty="0" err="1">
                <a:latin typeface="Optane"/>
              </a:rPr>
              <a:t>incurr</a:t>
            </a:r>
            <a:r>
              <a:rPr lang="it-IT" sz="2000" dirty="0">
                <a:latin typeface="Optane"/>
              </a:rPr>
              <a:t> to the </a:t>
            </a:r>
            <a:r>
              <a:rPr lang="it-IT" sz="2000" dirty="0" err="1">
                <a:latin typeface="Optane"/>
              </a:rPr>
              <a:t>same</a:t>
            </a:r>
            <a:r>
              <a:rPr lang="it-IT" sz="2000" dirty="0">
                <a:latin typeface="Optane"/>
              </a:rPr>
              <a:t> </a:t>
            </a:r>
            <a:r>
              <a:rPr lang="it-IT" sz="2000" dirty="0" err="1">
                <a:latin typeface="Optane"/>
              </a:rPr>
              <a:t>fines</a:t>
            </a:r>
            <a:r>
              <a:rPr lang="it-IT" sz="2000" dirty="0">
                <a:latin typeface="Optane"/>
              </a:rPr>
              <a:t> </a:t>
            </a:r>
            <a:r>
              <a:rPr lang="it-IT" sz="2000" dirty="0" err="1">
                <a:latin typeface="Optane"/>
              </a:rPr>
              <a:t>as</a:t>
            </a:r>
            <a:r>
              <a:rPr lang="it-IT" sz="2000" dirty="0">
                <a:latin typeface="Optane"/>
              </a:rPr>
              <a:t> for the city </a:t>
            </a:r>
            <a:r>
              <a:rPr lang="it-IT" sz="2000" dirty="0" err="1">
                <a:latin typeface="Optane"/>
              </a:rPr>
              <a:t>council</a:t>
            </a:r>
            <a:r>
              <a:rPr lang="it-IT" sz="2000" dirty="0">
                <a:latin typeface="Optane"/>
              </a:rPr>
              <a:t> </a:t>
            </a:r>
            <a:r>
              <a:rPr lang="it-IT" sz="2000" dirty="0" err="1">
                <a:latin typeface="Optane"/>
              </a:rPr>
              <a:t>officials</a:t>
            </a:r>
            <a:r>
              <a:rPr lang="it-IT" sz="2000" dirty="0">
                <a:latin typeface="Optane"/>
              </a:rPr>
              <a:t>. </a:t>
            </a:r>
          </a:p>
          <a:p>
            <a:pPr marL="0" indent="0" algn="just">
              <a:buNone/>
            </a:pPr>
            <a:r>
              <a:rPr lang="it-IT" sz="2000" dirty="0">
                <a:latin typeface="Optane"/>
              </a:rPr>
              <a:t>The </a:t>
            </a:r>
            <a:r>
              <a:rPr lang="it-IT" sz="2000" dirty="0" err="1">
                <a:latin typeface="Optane"/>
              </a:rPr>
              <a:t>banks</a:t>
            </a:r>
            <a:r>
              <a:rPr lang="it-IT" sz="2000" dirty="0">
                <a:latin typeface="Optane"/>
              </a:rPr>
              <a:t> </a:t>
            </a:r>
            <a:r>
              <a:rPr lang="it-IT" sz="2000" dirty="0" err="1">
                <a:latin typeface="Optane"/>
              </a:rPr>
              <a:t>where</a:t>
            </a:r>
            <a:r>
              <a:rPr lang="it-IT" sz="2000" dirty="0">
                <a:latin typeface="Optane"/>
              </a:rPr>
              <a:t> the accounts to </a:t>
            </a:r>
            <a:r>
              <a:rPr lang="it-IT" sz="2000" dirty="0" err="1">
                <a:latin typeface="Optane"/>
              </a:rPr>
              <a:t>which</a:t>
            </a:r>
            <a:r>
              <a:rPr lang="it-IT" sz="2000" dirty="0">
                <a:latin typeface="Optane"/>
              </a:rPr>
              <a:t> </a:t>
            </a:r>
            <a:r>
              <a:rPr lang="it-IT" sz="2000" dirty="0" err="1">
                <a:latin typeface="Optane"/>
              </a:rPr>
              <a:t>pensionsa</a:t>
            </a:r>
            <a:r>
              <a:rPr lang="it-IT" sz="2000" dirty="0">
                <a:latin typeface="Optane"/>
              </a:rPr>
              <a:t> are </a:t>
            </a:r>
            <a:r>
              <a:rPr lang="it-IT" sz="2000" dirty="0" err="1">
                <a:latin typeface="Optane"/>
              </a:rPr>
              <a:t>paied</a:t>
            </a:r>
            <a:r>
              <a:rPr lang="it-IT" sz="2000" dirty="0">
                <a:latin typeface="Optane"/>
              </a:rPr>
              <a:t>, are </a:t>
            </a:r>
            <a:r>
              <a:rPr lang="it-IT" sz="2000" dirty="0" err="1">
                <a:latin typeface="Optane"/>
              </a:rPr>
              <a:t>obliged</a:t>
            </a:r>
            <a:r>
              <a:rPr lang="it-IT" sz="2000" dirty="0">
                <a:latin typeface="Optane"/>
              </a:rPr>
              <a:t> to do </a:t>
            </a:r>
            <a:r>
              <a:rPr lang="it-IT" sz="2000" dirty="0" err="1">
                <a:latin typeface="Optane"/>
              </a:rPr>
              <a:t>as</a:t>
            </a:r>
            <a:r>
              <a:rPr lang="it-IT" sz="2000" dirty="0">
                <a:latin typeface="Optane"/>
              </a:rPr>
              <a:t> </a:t>
            </a:r>
            <a:r>
              <a:rPr lang="it-IT" sz="2000" dirty="0" err="1">
                <a:latin typeface="Optane"/>
              </a:rPr>
              <a:t>following</a:t>
            </a:r>
            <a:r>
              <a:rPr lang="it-IT" sz="2000" dirty="0">
                <a:latin typeface="Optane"/>
              </a:rPr>
              <a:t>:</a:t>
            </a:r>
          </a:p>
          <a:p>
            <a:pPr algn="just"/>
            <a:r>
              <a:rPr lang="it-IT" sz="2000" dirty="0" err="1">
                <a:latin typeface="Optane"/>
              </a:rPr>
              <a:t>promptly</a:t>
            </a:r>
            <a:r>
              <a:rPr lang="it-IT" sz="2000" dirty="0">
                <a:latin typeface="Optane"/>
              </a:rPr>
              <a:t> </a:t>
            </a:r>
            <a:r>
              <a:rPr lang="it-IT" sz="2000" dirty="0" err="1">
                <a:latin typeface="Optane"/>
              </a:rPr>
              <a:t>give</a:t>
            </a:r>
            <a:r>
              <a:rPr lang="it-IT" sz="2000" dirty="0">
                <a:latin typeface="Optane"/>
              </a:rPr>
              <a:t> back to Inps the </a:t>
            </a:r>
            <a:r>
              <a:rPr lang="it-IT" sz="2000" dirty="0" err="1">
                <a:latin typeface="Optane"/>
              </a:rPr>
              <a:t>pension</a:t>
            </a:r>
            <a:r>
              <a:rPr lang="it-IT" sz="2000" dirty="0">
                <a:latin typeface="Optane"/>
              </a:rPr>
              <a:t> </a:t>
            </a:r>
            <a:r>
              <a:rPr lang="it-IT" sz="2000" dirty="0" err="1">
                <a:latin typeface="Optane"/>
              </a:rPr>
              <a:t>amounts</a:t>
            </a:r>
            <a:r>
              <a:rPr lang="it-IT" sz="2000" dirty="0">
                <a:latin typeface="Optane"/>
              </a:rPr>
              <a:t> </a:t>
            </a:r>
            <a:r>
              <a:rPr lang="it-IT" sz="2000" dirty="0" err="1">
                <a:latin typeface="Optane"/>
              </a:rPr>
              <a:t>if</a:t>
            </a:r>
            <a:r>
              <a:rPr lang="it-IT" sz="2000" dirty="0">
                <a:latin typeface="Optane"/>
              </a:rPr>
              <a:t> the </a:t>
            </a:r>
            <a:r>
              <a:rPr lang="it-IT" sz="2000" dirty="0" err="1">
                <a:latin typeface="Optane"/>
              </a:rPr>
              <a:t>beneficiary</a:t>
            </a:r>
            <a:r>
              <a:rPr lang="it-IT" sz="2000" dirty="0">
                <a:latin typeface="Optane"/>
              </a:rPr>
              <a:t> </a:t>
            </a:r>
            <a:r>
              <a:rPr lang="it-IT" sz="2000" dirty="0" err="1">
                <a:latin typeface="Optane"/>
              </a:rPr>
              <a:t>is</a:t>
            </a:r>
            <a:r>
              <a:rPr lang="it-IT" sz="2000" dirty="0">
                <a:latin typeface="Optane"/>
              </a:rPr>
              <a:t> </a:t>
            </a:r>
            <a:r>
              <a:rPr lang="it-IT" sz="2000" dirty="0" err="1">
                <a:latin typeface="Optane"/>
              </a:rPr>
              <a:t>not</a:t>
            </a:r>
            <a:r>
              <a:rPr lang="it-IT" sz="2000" dirty="0">
                <a:latin typeface="Optane"/>
              </a:rPr>
              <a:t> more </a:t>
            </a:r>
            <a:r>
              <a:rPr lang="it-IT" sz="2000" dirty="0" err="1">
                <a:latin typeface="Optane"/>
              </a:rPr>
              <a:t>entitled</a:t>
            </a:r>
            <a:r>
              <a:rPr lang="it-IT" sz="2000" dirty="0">
                <a:latin typeface="Optane"/>
              </a:rPr>
              <a:t> to </a:t>
            </a:r>
            <a:r>
              <a:rPr lang="it-IT" sz="2000" dirty="0" err="1">
                <a:latin typeface="Optane"/>
              </a:rPr>
              <a:t>them</a:t>
            </a:r>
            <a:r>
              <a:rPr lang="it-IT" sz="2000" dirty="0">
                <a:latin typeface="Optane"/>
              </a:rPr>
              <a:t>;</a:t>
            </a:r>
          </a:p>
          <a:p>
            <a:pPr algn="just"/>
            <a:r>
              <a:rPr lang="it-IT" sz="2000" dirty="0" err="1">
                <a:latin typeface="Optane"/>
              </a:rPr>
              <a:t>Giving</a:t>
            </a:r>
            <a:r>
              <a:rPr lang="it-IT" sz="2000" dirty="0">
                <a:latin typeface="Optane"/>
              </a:rPr>
              <a:t> to INPS personal </a:t>
            </a:r>
            <a:r>
              <a:rPr lang="it-IT" sz="2000" dirty="0" err="1">
                <a:latin typeface="Optane"/>
              </a:rPr>
              <a:t>details</a:t>
            </a:r>
            <a:r>
              <a:rPr lang="it-IT" sz="2000" dirty="0">
                <a:latin typeface="Optane"/>
              </a:rPr>
              <a:t> of the </a:t>
            </a:r>
            <a:r>
              <a:rPr lang="it-IT" sz="2000" dirty="0" err="1">
                <a:latin typeface="Optane"/>
              </a:rPr>
              <a:t>person</a:t>
            </a:r>
            <a:r>
              <a:rPr lang="it-IT" sz="2000" dirty="0">
                <a:latin typeface="Optane"/>
              </a:rPr>
              <a:t> </a:t>
            </a:r>
            <a:r>
              <a:rPr lang="it-IT" sz="2000" dirty="0" err="1">
                <a:latin typeface="Optane"/>
              </a:rPr>
              <a:t>who</a:t>
            </a:r>
            <a:r>
              <a:rPr lang="it-IT" sz="2000" dirty="0">
                <a:latin typeface="Optane"/>
              </a:rPr>
              <a:t> </a:t>
            </a:r>
            <a:r>
              <a:rPr lang="it-IT" sz="2000" dirty="0" err="1">
                <a:latin typeface="Optane"/>
              </a:rPr>
              <a:t>gets</a:t>
            </a:r>
            <a:r>
              <a:rPr lang="it-IT" sz="2000" dirty="0">
                <a:latin typeface="Optane"/>
              </a:rPr>
              <a:t> the </a:t>
            </a:r>
            <a:r>
              <a:rPr lang="it-IT" sz="2000" dirty="0" err="1">
                <a:latin typeface="Optane"/>
              </a:rPr>
              <a:t>money</a:t>
            </a:r>
            <a:r>
              <a:rPr lang="it-IT" sz="2000" dirty="0">
                <a:latin typeface="Optane"/>
              </a:rPr>
              <a:t> </a:t>
            </a:r>
            <a:r>
              <a:rPr lang="it-IT" sz="2000" dirty="0" err="1">
                <a:latin typeface="Optane"/>
              </a:rPr>
              <a:t>if</a:t>
            </a:r>
            <a:r>
              <a:rPr lang="it-IT" sz="2000" dirty="0">
                <a:latin typeface="Optane"/>
              </a:rPr>
              <a:t> </a:t>
            </a:r>
            <a:r>
              <a:rPr lang="it-IT" sz="2000" dirty="0" err="1">
                <a:latin typeface="Optane"/>
              </a:rPr>
              <a:t>it</a:t>
            </a:r>
            <a:r>
              <a:rPr lang="it-IT" sz="2000" dirty="0">
                <a:latin typeface="Optane"/>
              </a:rPr>
              <a:t> </a:t>
            </a:r>
            <a:r>
              <a:rPr lang="it-IT" sz="2000" dirty="0" err="1">
                <a:latin typeface="Optane"/>
              </a:rPr>
              <a:t>is</a:t>
            </a:r>
            <a:r>
              <a:rPr lang="it-IT" sz="2000" dirty="0">
                <a:latin typeface="Optane"/>
              </a:rPr>
              <a:t> </a:t>
            </a:r>
            <a:r>
              <a:rPr lang="it-IT" sz="2000" dirty="0" err="1">
                <a:latin typeface="Optane"/>
              </a:rPr>
              <a:t>impossible</a:t>
            </a:r>
            <a:r>
              <a:rPr lang="it-IT" sz="2000" dirty="0">
                <a:latin typeface="Optane"/>
              </a:rPr>
              <a:t> for the </a:t>
            </a:r>
            <a:r>
              <a:rPr lang="it-IT" sz="2000" dirty="0" err="1">
                <a:latin typeface="Optane"/>
              </a:rPr>
              <a:t>bank</a:t>
            </a:r>
            <a:r>
              <a:rPr lang="it-IT" sz="2000" dirty="0">
                <a:latin typeface="Optane"/>
              </a:rPr>
              <a:t> to </a:t>
            </a:r>
            <a:r>
              <a:rPr lang="it-IT" sz="2000" dirty="0" err="1">
                <a:latin typeface="Optane"/>
              </a:rPr>
              <a:t>pay</a:t>
            </a:r>
            <a:r>
              <a:rPr lang="it-IT" sz="2000" dirty="0">
                <a:latin typeface="Optane"/>
              </a:rPr>
              <a:t> </a:t>
            </a:r>
            <a:r>
              <a:rPr lang="it-IT" sz="2000" dirty="0" err="1">
                <a:latin typeface="Optane"/>
              </a:rPr>
              <a:t>it</a:t>
            </a:r>
            <a:r>
              <a:rPr lang="it-IT" sz="2000" dirty="0">
                <a:latin typeface="Optane"/>
              </a:rPr>
              <a:t> back.</a:t>
            </a:r>
          </a:p>
          <a:p>
            <a:pPr marL="0" indent="0" algn="just">
              <a:buNone/>
            </a:pPr>
            <a:r>
              <a:rPr lang="it-IT" sz="2000" dirty="0">
                <a:latin typeface="Optane"/>
              </a:rPr>
              <a:t> </a:t>
            </a:r>
          </a:p>
          <a:p>
            <a:pPr marL="0" indent="0" algn="just">
              <a:buNone/>
            </a:pPr>
            <a:r>
              <a:rPr lang="it-IT" sz="2000" dirty="0" err="1">
                <a:latin typeface="Optane"/>
              </a:rPr>
              <a:t>After</a:t>
            </a:r>
            <a:r>
              <a:rPr lang="it-IT" sz="2000" dirty="0">
                <a:latin typeface="Optane"/>
              </a:rPr>
              <a:t> </a:t>
            </a:r>
            <a:r>
              <a:rPr lang="it-IT" sz="2000" dirty="0" err="1">
                <a:latin typeface="Optane"/>
              </a:rPr>
              <a:t>receiving</a:t>
            </a:r>
            <a:r>
              <a:rPr lang="it-IT" sz="2000" dirty="0">
                <a:latin typeface="Optane"/>
              </a:rPr>
              <a:t> a </a:t>
            </a:r>
            <a:r>
              <a:rPr lang="it-IT" sz="2000" dirty="0" err="1">
                <a:latin typeface="Optane"/>
              </a:rPr>
              <a:t>death</a:t>
            </a:r>
            <a:r>
              <a:rPr lang="it-IT" sz="2000" dirty="0">
                <a:latin typeface="Optane"/>
              </a:rPr>
              <a:t> information by City </a:t>
            </a:r>
            <a:r>
              <a:rPr lang="it-IT" sz="2000" dirty="0" err="1">
                <a:latin typeface="Optane"/>
              </a:rPr>
              <a:t>Council</a:t>
            </a:r>
            <a:r>
              <a:rPr lang="it-IT" sz="2000" dirty="0">
                <a:latin typeface="Optane"/>
              </a:rPr>
              <a:t> or a </a:t>
            </a:r>
            <a:r>
              <a:rPr lang="it-IT" sz="2000" dirty="0" err="1">
                <a:latin typeface="Optane"/>
              </a:rPr>
              <a:t>doctor</a:t>
            </a:r>
            <a:r>
              <a:rPr lang="it-IT" sz="2000" dirty="0">
                <a:latin typeface="Optane"/>
              </a:rPr>
              <a:t>, INPS, </a:t>
            </a:r>
            <a:r>
              <a:rPr lang="it-IT" sz="2000" dirty="0" err="1">
                <a:latin typeface="Optane"/>
              </a:rPr>
              <a:t>thanks</a:t>
            </a:r>
            <a:r>
              <a:rPr lang="it-IT" sz="2000" dirty="0">
                <a:latin typeface="Optane"/>
              </a:rPr>
              <a:t> to online procedure, </a:t>
            </a:r>
            <a:r>
              <a:rPr lang="it-IT" sz="2000" dirty="0" err="1">
                <a:latin typeface="Optane"/>
              </a:rPr>
              <a:t>finds</a:t>
            </a:r>
            <a:r>
              <a:rPr lang="it-IT" sz="2000" dirty="0">
                <a:latin typeface="Optane"/>
              </a:rPr>
              <a:t> the </a:t>
            </a:r>
            <a:r>
              <a:rPr lang="it-IT" sz="2000" dirty="0" err="1">
                <a:latin typeface="Optane"/>
              </a:rPr>
              <a:t>person</a:t>
            </a:r>
            <a:r>
              <a:rPr lang="it-IT" sz="2000" dirty="0">
                <a:latin typeface="Optane"/>
              </a:rPr>
              <a:t> in </a:t>
            </a:r>
            <a:r>
              <a:rPr lang="it-IT" sz="2000" dirty="0" err="1">
                <a:latin typeface="Optane"/>
              </a:rPr>
              <a:t>its</a:t>
            </a:r>
            <a:r>
              <a:rPr lang="it-IT" sz="2000" dirty="0">
                <a:latin typeface="Optane"/>
              </a:rPr>
              <a:t> data base and </a:t>
            </a:r>
            <a:r>
              <a:rPr lang="it-IT" sz="2000" dirty="0" err="1">
                <a:latin typeface="Optane"/>
              </a:rPr>
              <a:t>change</a:t>
            </a:r>
            <a:r>
              <a:rPr lang="it-IT" sz="2000" dirty="0">
                <a:latin typeface="Optane"/>
              </a:rPr>
              <a:t> </a:t>
            </a:r>
            <a:r>
              <a:rPr lang="it-IT" sz="2000" dirty="0" err="1">
                <a:latin typeface="Optane"/>
              </a:rPr>
              <a:t>appropriately</a:t>
            </a:r>
            <a:r>
              <a:rPr lang="it-IT" sz="2000" dirty="0">
                <a:latin typeface="Optane"/>
              </a:rPr>
              <a:t> the data (</a:t>
            </a:r>
            <a:r>
              <a:rPr lang="it-IT" sz="2000" dirty="0" err="1">
                <a:latin typeface="Optane"/>
              </a:rPr>
              <a:t>pension</a:t>
            </a:r>
            <a:r>
              <a:rPr lang="it-IT" sz="2000" dirty="0">
                <a:latin typeface="Optane"/>
              </a:rPr>
              <a:t> </a:t>
            </a:r>
            <a:r>
              <a:rPr lang="it-IT" sz="2000" dirty="0" err="1">
                <a:latin typeface="Optane"/>
              </a:rPr>
              <a:t>deletion</a:t>
            </a:r>
            <a:r>
              <a:rPr lang="it-IT" sz="2000" dirty="0">
                <a:latin typeface="Optane"/>
              </a:rPr>
              <a:t> or </a:t>
            </a:r>
            <a:r>
              <a:rPr lang="it-IT" sz="2000" dirty="0" err="1">
                <a:latin typeface="Optane"/>
              </a:rPr>
              <a:t>withdrawal</a:t>
            </a:r>
            <a:r>
              <a:rPr lang="it-IT" sz="2000" dirty="0">
                <a:latin typeface="Optane"/>
              </a:rPr>
              <a:t>, </a:t>
            </a:r>
            <a:r>
              <a:rPr lang="it-IT" sz="2000" dirty="0" err="1">
                <a:latin typeface="Optane"/>
              </a:rPr>
              <a:t>variation</a:t>
            </a:r>
            <a:r>
              <a:rPr lang="it-IT" sz="2000" dirty="0">
                <a:latin typeface="Optane"/>
              </a:rPr>
              <a:t> of </a:t>
            </a:r>
            <a:r>
              <a:rPr lang="it-IT" sz="2000" dirty="0" err="1">
                <a:latin typeface="Optane"/>
              </a:rPr>
              <a:t>marital</a:t>
            </a:r>
            <a:r>
              <a:rPr lang="it-IT" sz="2000" dirty="0">
                <a:latin typeface="Optane"/>
              </a:rPr>
              <a:t> status, etc.)</a:t>
            </a:r>
          </a:p>
        </p:txBody>
      </p:sp>
    </p:spTree>
    <p:extLst>
      <p:ext uri="{BB962C8B-B14F-4D97-AF65-F5344CB8AC3E}">
        <p14:creationId xmlns:p14="http://schemas.microsoft.com/office/powerpoint/2010/main" val="407987885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 reqver=&quot;16160&quot;&gt;&lt;version val=&quot;17973&quot;/&gt;&lt;CPresentation id=&quot;1&quot;&gt;&lt;m_defprecNumber idref=&quot;2&quot;/&gt;&lt;m_defprecPercent idref=&quot;3&quot;/&gt;&lt;m_defprecDate idref=&quot;4&quot;/&gt;&lt;m_defprecYear idref=&quot;5&quot;/&gt;&lt;m_defprecQuarter idref=&quot;6&quot;/&gt;&lt;m_defprecMonth idref=&quot;7&quot;/&gt;&lt;m_defprecWeek idref=&quot;8&quot;/&gt;&lt;m_defprecDay idref=&quot;9&quot;/&gt;&lt;m_mruColor&gt;&lt;m_vecMRU length=&quot;7&quot;&gt;&lt;elem m_fUsage=&quot;1.55610000000000000000E+000&quot;&gt;&lt;m_ppcolschidx val=&quot;0&quot;/&gt;&lt;m_rgb r=&quot;5a&quot; g=&quot;be&quot; b=&quot;a3&quot;/&gt;&lt;/elem&gt;&lt;elem m_fUsage=&quot;1.00000000000000000000E+000&quot;&gt;&lt;m_ppcolschidx val=&quot;0&quot;/&gt;&lt;m_rgb r=&quot;cf&quot; g=&quot;f2&quot; b=&quot;fe&quot;/&gt;&lt;/elem&gt;&lt;elem m_fUsage=&quot;9.08764110000000010000E-001&quot;&gt;&lt;m_ppcolschidx val=&quot;0&quot;/&gt;&lt;m_rgb r=&quot;e7&quot; g=&quot;1e&quot; b=&quot;1&quot;/&gt;&lt;/elem&gt;&lt;elem m_fUsage=&quot;8.10000000000000050000E-001&quot;&gt;&lt;m_ppcolschidx val=&quot;0&quot;/&gt;&lt;m_rgb r=&quot;e3&quot; g=&quot;97&quot; b=&quot;4a&quot;/&gt;&lt;/elem&gt;&lt;elem m_fUsage=&quot;7.29000000000000090000E-001&quot;&gt;&lt;m_ppcolschidx val=&quot;0&quot;/&gt;&lt;m_rgb r=&quot;cd&quot; g=&quot;dd&quot; b=&quot;f8&quot;/&gt;&lt;/elem&gt;&lt;elem m_fUsage=&quot;5.90490000000000180000E-001&quot;&gt;&lt;m_ppcolschidx val=&quot;0&quot;/&gt;&lt;m_rgb r=&quot;0&quot; g=&quot;70&quot; b=&quot;c0&quot;/&gt;&lt;/elem&gt;&lt;elem m_fUsage=&quot;5.31441000000000160000E-001&quot;&gt;&lt;m_ppcolschidx val=&quot;0&quot;/&gt;&lt;m_rgb r=&quot;2d&quot; g=&quot;d2&quot; b=&quot;28&quot;/&gt;&lt;/elem&gt;&lt;/m_vecMRU&gt;&lt;/m_mruColor&gt;&lt;m_agendatheme&gt;&lt;m_aagendaitemprops&gt;&lt;elem&gt;&lt;m_bVisible val=&quot;1&quot;/&gt;&lt;m_font&gt;&lt;m_bBold val=&quot;1&quot;/&gt;&lt;/m_font&gt;&lt;m_colFont&gt;&lt;m_ppcolschidx val=&quot;2&quot;/&gt;&lt;/m_colFont&gt;&lt;m_fill&gt;&lt;m_bVisible val=&quot;0&quot;/&gt;&lt;/m_fill&gt;&lt;m_linestyle&gt;&lt;m_bVisible val=&quot;1&quot;/&gt;&lt;m_nWeight val=&quot;6&quot;/&gt;&lt;m_col&gt;&lt;m_ppcolschidx val=&quot;2&quot;/&gt;&lt;/m_col&gt;&lt;m_msolinedashstyle val=&quot;1&quot;/&gt;&lt;m_msoarrowheadstyleBegin val=&quot;1&quot;/&gt;&lt;m_msoarrowheadstyleEnd val=&quot;1&quot;/&gt;&lt;/m_linestyle&gt;&lt;/elem&gt;&lt;elem&gt;&lt;m_bVisible val=&quot;1&quot;/&gt;&lt;m_font&gt;&lt;m_bBold val=&quot;1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1&quot;/&gt;&lt;/m_font&gt;&lt;m_colFont&gt;&lt;m_ppcolschidx val=&quot;2&quot;/&gt;&lt;/m_colFont&gt;&lt;m_fill&gt;&lt;m_bVisible val=&quot;0&quot;/&gt;&lt;/m_fill&gt;&lt;m_linestyle&gt;&lt;m_bVisible val=&quot;1&quot;/&gt;&lt;m_nWeight val=&quot;6&quot;/&gt;&lt;m_col&gt;&lt;m_ppcolschidx val=&quot;2&quot;/&gt;&lt;/m_col&gt;&lt;m_msolinedashstyle val=&quot;1&quot;/&gt;&lt;m_msoarrowheadstyleBegin val=&quot;1&quot;/&gt;&lt;m_msoarrowheadstyleEnd val=&quot;1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0&quot;/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0&quot;/&gt;&lt;/elem&gt;&lt;/m_aagendaitemprops&gt;&lt;m_linestyleTopBottomLine&gt;&lt;m_bVisible val=&quot;0&quot;/&gt;&lt;/m_linestyleTopBottomLine&gt;&lt;/m_agendatheme&gt;&lt;m_mapectfillschemeMRU/&gt;&lt;m_eweekdayFirstOfWeek val=&quot;1&quot;/&gt;&lt;m_eweekdayFirstOfWorkweek val=&quot;2&quot;/&gt;&lt;m_eweekdayFirstOfWeekend val=&quot;7&quot;/&gt;&lt;/CPresentation&gt;&lt;CDefaultPrec id=&quot;9&quot;&gt;&lt;m_precDefault/&gt;&lt;/CDefaultPrec&gt;&lt;CDefaultPrec id=&quot;8&quot;&gt;&lt;m_precDefault/&gt;&lt;/CDefaultPrec&gt;&lt;CDefaultPrec id=&quot;7&quot;&gt;&lt;m_precDefault/&gt;&lt;/CDefaultPrec&gt;&lt;CDefaultPrec id=&quot;6&quot;&gt;&lt;m_precDefault/&gt;&lt;/CDefaultPrec&gt;&lt;CDefaultPrec id=&quot;5&quot;&gt;&lt;m_precDefault/&gt;&lt;/CDefaultPrec&gt;&lt;CDefaultPrec id=&quot;4&quot;&gt;&lt;m_precDefault/&gt;&lt;/CDefaultPrec&gt;&lt;CDefaultPrec id=&quot;3&quot;&gt;&lt;m_precDefault/&gt;&lt;/CDefaultPrec&gt;&lt;CDefaultPrec id=&quot;2&quot;&gt;&lt;m_precDefault&gt;&lt;m_chDecimalSymbol&gt;.&lt;/m_chDecimalSymbol&gt;&lt;m_nGroupingDigits val=&quot;3&quot;/&gt;&lt;m_chGroupingSymbol&gt;,&lt;/m_chGroupingSymbol&gt;&lt;m_chMinusSymbol&gt;-&lt;/m_chMinusSymbol&gt;&lt;m_chDecimalSymbol17909&gt;.&lt;/m_chDecimalSymbol17909&gt;&lt;m_nGroupingDigits17909 val=&quot;3&quot;/&gt;&lt;m_chGroupingSymbol17909&gt;,&lt;/m_chGroupingSymbol17909&gt;&lt;/m_precDefault&gt;&lt;/CDefaultPrec&gt;&lt;/root&gt;"/>
  <p:tag name="THINKCELLUNDODONOTDELETE" val="51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3_ib8Pk6k6Ufdjr8CiE.Q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uj1_z0EmEi1ZermGN_6sg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eHNUFTl0Uu77cVj3gD6Vw"/>
</p:tagLst>
</file>

<file path=ppt/theme/theme1.xml><?xml version="1.0" encoding="utf-8"?>
<a:theme xmlns:a="http://schemas.openxmlformats.org/drawingml/2006/main" name="SPRP_Correct Power Point Template v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SPRP_Correct Power Point Template v1</Template>
  <TotalTime>625</TotalTime>
  <Words>1184</Words>
  <Application>Microsoft Office PowerPoint</Application>
  <PresentationFormat>A4 Paper (210x297 mm)</PresentationFormat>
  <Paragraphs>99</Paragraphs>
  <Slides>14</Slides>
  <Notes>2</Notes>
  <HiddenSlides>0</HiddenSlides>
  <MMClips>0</MMClips>
  <ScaleCrop>false</ScaleCrop>
  <HeadingPairs>
    <vt:vector size="10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  <vt:variant>
        <vt:lpstr>Custom Shows</vt:lpstr>
      </vt:variant>
      <vt:variant>
        <vt:i4>1</vt:i4>
      </vt:variant>
    </vt:vector>
  </HeadingPairs>
  <TitlesOfParts>
    <vt:vector size="23" baseType="lpstr">
      <vt:lpstr>Optane</vt:lpstr>
      <vt:lpstr>宋体</vt:lpstr>
      <vt:lpstr>Arial</vt:lpstr>
      <vt:lpstr>Calibri</vt:lpstr>
      <vt:lpstr>Verdana</vt:lpstr>
      <vt:lpstr>Wingdings</vt:lpstr>
      <vt:lpstr>SPRP_Correct Power Point Template v1</vt:lpstr>
      <vt:lpstr>think-cell Slide</vt:lpstr>
      <vt:lpstr>PowerPoint Presentation</vt:lpstr>
      <vt:lpstr>PowerPoint Presentation</vt:lpstr>
      <vt:lpstr>FRAME OF REFERENCE</vt:lpstr>
      <vt:lpstr>  On–line transmission of death pensioners by City Councils  </vt:lpstr>
      <vt:lpstr>   National record of personal data(I.N.A.) 1/4   </vt:lpstr>
      <vt:lpstr>National record of personal data(I.N.A.) 2/4</vt:lpstr>
      <vt:lpstr>National record of personal data(I.N.A.) 3/4</vt:lpstr>
      <vt:lpstr>National record of personal data (I.N.A.) 4/4</vt:lpstr>
      <vt:lpstr>On-line transmission of death from doctors</vt:lpstr>
      <vt:lpstr>Verification that Inps beneficiaries  are alive 1/2</vt:lpstr>
      <vt:lpstr>PowerPoint Presentation</vt:lpstr>
      <vt:lpstr>Future perspectives  - National records of resident popolation       (ANPR)  1/3</vt:lpstr>
      <vt:lpstr>Future perspectives  - National records of resident popolation (ANPR)  2/3</vt:lpstr>
      <vt:lpstr>Future perspectives  -National records of resident popolation (ANPR)  3/3</vt:lpstr>
      <vt:lpstr>Custom Show 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SPRP-BJ User</dc:creator>
  <cp:lastModifiedBy>马岚</cp:lastModifiedBy>
  <cp:revision>204</cp:revision>
  <cp:lastPrinted>2015-01-26T19:32:44Z</cp:lastPrinted>
  <dcterms:created xsi:type="dcterms:W3CDTF">2015-09-07T02:11:56Z</dcterms:created>
  <dcterms:modified xsi:type="dcterms:W3CDTF">2017-09-18T12:21:15Z</dcterms:modified>
</cp:coreProperties>
</file>