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Lst>
  <p:notesMasterIdLst>
    <p:notesMasterId r:id="rId42"/>
  </p:notesMasterIdLst>
  <p:handoutMasterIdLst>
    <p:handoutMasterId r:id="rId43"/>
  </p:handoutMasterIdLst>
  <p:sldIdLst>
    <p:sldId id="1229" r:id="rId2"/>
    <p:sldId id="1322" r:id="rId3"/>
    <p:sldId id="1379" r:id="rId4"/>
    <p:sldId id="1323" r:id="rId5"/>
    <p:sldId id="1327" r:id="rId6"/>
    <p:sldId id="1324" r:id="rId7"/>
    <p:sldId id="1325" r:id="rId8"/>
    <p:sldId id="1328" r:id="rId9"/>
    <p:sldId id="1329" r:id="rId10"/>
    <p:sldId id="1330" r:id="rId11"/>
    <p:sldId id="1331" r:id="rId12"/>
    <p:sldId id="1332" r:id="rId13"/>
    <p:sldId id="1333" r:id="rId14"/>
    <p:sldId id="1334" r:id="rId15"/>
    <p:sldId id="1326" r:id="rId16"/>
    <p:sldId id="1350" r:id="rId17"/>
    <p:sldId id="1356" r:id="rId18"/>
    <p:sldId id="1351" r:id="rId19"/>
    <p:sldId id="1357" r:id="rId20"/>
    <p:sldId id="1353" r:id="rId21"/>
    <p:sldId id="1352" r:id="rId22"/>
    <p:sldId id="1354" r:id="rId23"/>
    <p:sldId id="1361" r:id="rId24"/>
    <p:sldId id="1362" r:id="rId25"/>
    <p:sldId id="1363" r:id="rId26"/>
    <p:sldId id="1364" r:id="rId27"/>
    <p:sldId id="1365" r:id="rId28"/>
    <p:sldId id="1366" r:id="rId29"/>
    <p:sldId id="1367" r:id="rId30"/>
    <p:sldId id="1368" r:id="rId31"/>
    <p:sldId id="1369" r:id="rId32"/>
    <p:sldId id="1370" r:id="rId33"/>
    <p:sldId id="1371" r:id="rId34"/>
    <p:sldId id="1372" r:id="rId35"/>
    <p:sldId id="1373" r:id="rId36"/>
    <p:sldId id="1374" r:id="rId37"/>
    <p:sldId id="1375" r:id="rId38"/>
    <p:sldId id="1380" r:id="rId39"/>
    <p:sldId id="1377" r:id="rId40"/>
    <p:sldId id="1378" r:id="rId41"/>
  </p:sldIdLst>
  <p:sldSz cx="9906000" cy="6858000" type="A4"/>
  <p:notesSz cx="6794500" cy="9931400"/>
  <p:custShowLst>
    <p:custShow name="Custom Show 1" id="0">
      <p:sldLst/>
    </p:custShow>
  </p:custShowLst>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DA65"/>
    <a:srgbClr val="FFFFFF"/>
    <a:srgbClr val="FFCC00"/>
    <a:srgbClr val="E39913"/>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2" autoAdjust="0"/>
    <p:restoredTop sz="95261" autoAdjust="0"/>
  </p:normalViewPr>
  <p:slideViewPr>
    <p:cSldViewPr>
      <p:cViewPr>
        <p:scale>
          <a:sx n="99" d="100"/>
          <a:sy n="99" d="100"/>
        </p:scale>
        <p:origin x="1416" y="640"/>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51" d="100"/>
          <a:sy n="51" d="100"/>
        </p:scale>
        <p:origin x="-3006"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tags" Target="tags/tag1.xml"/><Relationship Id="rId4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7/6/18</a:t>
            </a:fld>
            <a:endParaRPr lang="en-US" dirty="0"/>
          </a:p>
        </p:txBody>
      </p:sp>
      <p:sp>
        <p:nvSpPr>
          <p:cNvPr id="4" name="Footer Placeholder 3"/>
          <p:cNvSpPr>
            <a:spLocks noGrp="1"/>
          </p:cNvSpPr>
          <p:nvPr>
            <p:ph type="ftr" sz="quarter" idx="2"/>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a:t>
            </a:fld>
            <a:endParaRPr lang="en-US"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7/6/18</a:t>
            </a:fld>
            <a:endParaRPr lang="en-US" dirty="0"/>
          </a:p>
        </p:txBody>
      </p:sp>
      <p:sp>
        <p:nvSpPr>
          <p:cNvPr id="4" name="Slide Image Placeholder 3"/>
          <p:cNvSpPr>
            <a:spLocks noGrp="1" noRot="1" noChangeAspect="1"/>
          </p:cNvSpPr>
          <p:nvPr>
            <p:ph type="sldImg" idx="2"/>
          </p:nvPr>
        </p:nvSpPr>
        <p:spPr>
          <a:xfrm>
            <a:off x="711200" y="747713"/>
            <a:ext cx="5373688" cy="3721100"/>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79928" y="4719044"/>
            <a:ext cx="5434648" cy="446841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a:t>
            </a:fld>
            <a:endParaRPr lang="en-US"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p14="http://schemas.microsoft.com/office/powerpoint/2010/main" val="1984408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Master" Target="../slideMasters/slideMaster1.xml"/><Relationship Id="rId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3891" name="think-cell Slide" r:id="rId7" imgW="0" imgH="0" progId="">
                  <p:embed/>
                </p:oleObj>
              </mc:Choice>
              <mc:Fallback>
                <p:oleObj name="think-cell Slide" r:id="rId7" imgW="0" imgH="0" progId="">
                  <p:embed/>
                  <p:pic>
                    <p:nvPicPr>
                      <p:cNvPr id="0" name="AutoShape 10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altLang="zh-CN"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smtClean="0">
                <a:solidFill>
                  <a:schemeClr val="tx1">
                    <a:lumMod val="75000"/>
                    <a:lumOff val="25000"/>
                  </a:schemeClr>
                </a:solidFill>
                <a:latin typeface="Optane" pitchFamily="2" charset="0"/>
                <a:cs typeface="Arial" charset="0"/>
              </a:rPr>
              <a:t>BOZZA</a:t>
            </a:r>
            <a:r>
              <a:rPr lang="en-US" sz="1800" b="1" i="1" u="sng" baseline="0" dirty="0" smtClean="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06/07/18</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altLang="zh-CN"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06/07/18</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2860" y="0"/>
            <a:ext cx="3599688" cy="3599688"/>
          </a:xfrm>
          <a:prstGeom prst="rect">
            <a:avLst/>
          </a:prstGeom>
        </p:spPr>
      </p:pic>
    </p:spTree>
    <p:extLst>
      <p:ext uri="{BB962C8B-B14F-4D97-AF65-F5344CB8AC3E}">
        <p14:creationId xmlns:p14="http://schemas.microsoft.com/office/powerpoint/2010/main" val="41083494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06/07/18</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altLang="zh-CN"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06/07/18</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06/07/18</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altLang="zh-CN"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06/07/18</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06/07/18</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06/07/18</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altLang="zh-CN"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06/07/18</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altLang="zh-CN"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06/07/18</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1417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55525" y="0"/>
            <a:ext cx="908650" cy="90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altLang="zh-CN" smtClean="0"/>
              <a:t>Click to edit Master title style</a:t>
            </a:r>
            <a:endParaRPr lang="it-IT" dirty="0"/>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06/07/18</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908650"/>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US" sz="1100" dirty="0">
              <a:solidFill>
                <a:srgbClr val="000000"/>
              </a:solidFill>
              <a:latin typeface="Optane" pitchFamily="2" charset="0"/>
              <a:cs typeface="Arial" charset="0"/>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6.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7.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6.docx"/><Relationship Id="rId4" Type="http://schemas.openxmlformats.org/officeDocument/2006/relationships/image" Target="../media/image8.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488380" y="4437140"/>
            <a:ext cx="9001249" cy="2215991"/>
          </a:xfrm>
          <a:prstGeom prst="rect">
            <a:avLst/>
          </a:prstGeom>
        </p:spPr>
        <p:txBody>
          <a:bodyPr wrap="square" lIns="36000" tIns="0" rIns="36000" bIns="0">
            <a:spAutoFit/>
          </a:bodyPr>
          <a:lstStyle/>
          <a:p>
            <a:pPr algn="ctr" defTabSz="457200" eaLnBrk="0" fontAlgn="auto" hangingPunct="0">
              <a:spcBef>
                <a:spcPts val="0"/>
              </a:spcBef>
              <a:spcAft>
                <a:spcPts val="1200"/>
              </a:spcAft>
              <a:buClr>
                <a:srgbClr val="FFC000"/>
              </a:buClr>
              <a:buSzPct val="85000"/>
              <a:defRPr/>
            </a:pPr>
            <a:r>
              <a:rPr lang="en-US" sz="3200" b="1" cap="small" dirty="0">
                <a:ea typeface="Arial" charset="0"/>
                <a:cs typeface="Arial" charset="0"/>
              </a:rPr>
              <a:t>long term care policy solutions for an ageing society and its</a:t>
            </a:r>
            <a:r>
              <a:rPr lang="en-US" sz="3200" b="1" dirty="0">
                <a:ea typeface="Arial" charset="0"/>
                <a:cs typeface="Arial" charset="0"/>
              </a:rPr>
              <a:t> </a:t>
            </a:r>
            <a:r>
              <a:rPr lang="en-US" sz="3200" b="1" cap="small" dirty="0">
                <a:ea typeface="Arial" charset="0"/>
                <a:cs typeface="Arial" charset="0"/>
              </a:rPr>
              <a:t>Financial sustainability. the case of Italy </a:t>
            </a:r>
            <a:endParaRPr lang="en-GB" sz="3200" b="1" dirty="0" smtClean="0">
              <a:solidFill>
                <a:schemeClr val="tx1">
                  <a:lumMod val="85000"/>
                  <a:lumOff val="15000"/>
                </a:schemeClr>
              </a:solidFill>
              <a:ea typeface="Arial" charset="0"/>
              <a:cs typeface="Arial" charset="0"/>
            </a:endParaRPr>
          </a:p>
          <a:p>
            <a:pPr algn="ctr" defTabSz="457200" eaLnBrk="0" fontAlgn="auto" hangingPunct="0">
              <a:spcBef>
                <a:spcPts val="0"/>
              </a:spcBef>
              <a:spcAft>
                <a:spcPts val="1200"/>
              </a:spcAft>
              <a:buClr>
                <a:srgbClr val="FFC000"/>
              </a:buClr>
              <a:buSzPct val="85000"/>
              <a:defRPr/>
            </a:pPr>
            <a:endParaRPr lang="it-IT" sz="800" b="1" noProof="1">
              <a:solidFill>
                <a:schemeClr val="tx1">
                  <a:lumMod val="85000"/>
                  <a:lumOff val="15000"/>
                </a:schemeClr>
              </a:solidFill>
              <a:latin typeface="Optane" pitchFamily="2" charset="0"/>
            </a:endParaRPr>
          </a:p>
          <a:p>
            <a:pPr algn="ctr"/>
            <a:r>
              <a:rPr lang="it-IT" sz="2000" i="1" dirty="0" smtClean="0"/>
              <a:t>Rome, </a:t>
            </a:r>
            <a:r>
              <a:rPr lang="it-IT" sz="2000" dirty="0" err="1" smtClean="0"/>
              <a:t>July</a:t>
            </a:r>
            <a:r>
              <a:rPr lang="it-IT" sz="2000" smtClean="0"/>
              <a:t> </a:t>
            </a:r>
            <a:r>
              <a:rPr lang="it-IT" sz="2000" dirty="0"/>
              <a:t>9</a:t>
            </a:r>
            <a:r>
              <a:rPr lang="it-IT" sz="2000" smtClean="0"/>
              <a:t>th</a:t>
            </a:r>
            <a:r>
              <a:rPr lang="it-IT" sz="2000"/>
              <a:t>, </a:t>
            </a:r>
            <a:r>
              <a:rPr lang="it-IT" sz="2000" smtClean="0"/>
              <a:t>2018</a:t>
            </a:r>
            <a:r>
              <a:rPr lang="en-US" sz="2000" smtClean="0"/>
              <a:t> </a:t>
            </a:r>
            <a:endParaRPr lang="en-US" sz="2000" dirty="0"/>
          </a:p>
        </p:txBody>
      </p:sp>
    </p:spTree>
    <p:extLst>
      <p:ext uri="{BB962C8B-B14F-4D97-AF65-F5344CB8AC3E}">
        <p14:creationId xmlns:p14="http://schemas.microsoft.com/office/powerpoint/2010/main" val="13172484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Public expenditure for LTC in Italy</a:t>
            </a:r>
          </a:p>
        </p:txBody>
      </p:sp>
      <p:sp>
        <p:nvSpPr>
          <p:cNvPr id="3" name="Content Placeholder 2"/>
          <p:cNvSpPr>
            <a:spLocks noGrp="1"/>
          </p:cNvSpPr>
          <p:nvPr>
            <p:ph idx="1"/>
          </p:nvPr>
        </p:nvSpPr>
        <p:spPr/>
        <p:txBody>
          <a:bodyPr>
            <a:normAutofit/>
          </a:bodyPr>
          <a:lstStyle/>
          <a:p>
            <a:r>
              <a:rPr lang="en-US" dirty="0">
                <a:latin typeface="Calibri"/>
                <a:cs typeface="Calibri"/>
              </a:rPr>
              <a:t>S</a:t>
            </a:r>
            <a:r>
              <a:rPr lang="en-US" dirty="0" smtClean="0">
                <a:latin typeface="Calibri"/>
                <a:cs typeface="Calibri"/>
              </a:rPr>
              <a:t>ocial </a:t>
            </a:r>
            <a:r>
              <a:rPr lang="en-US" dirty="0">
                <a:latin typeface="Calibri"/>
                <a:cs typeface="Calibri"/>
              </a:rPr>
              <a:t>welfare benefits </a:t>
            </a:r>
            <a:r>
              <a:rPr lang="en-US" dirty="0" smtClean="0">
                <a:latin typeface="Calibri"/>
                <a:cs typeface="Calibri"/>
              </a:rPr>
              <a:t>are granted to elderly individuals who </a:t>
            </a:r>
            <a:r>
              <a:rPr lang="en-US" dirty="0">
                <a:latin typeface="Calibri"/>
                <a:cs typeface="Calibri"/>
              </a:rPr>
              <a:t>are not self-sufficient, disabled, with psychic disorders and to persons with alcohol and drug-related problems. </a:t>
            </a:r>
            <a:endParaRPr lang="en-US" dirty="0" smtClean="0">
              <a:latin typeface="Calibri"/>
              <a:cs typeface="Calibri"/>
            </a:endParaRPr>
          </a:p>
          <a:p>
            <a:r>
              <a:rPr lang="en-US" dirty="0" smtClean="0">
                <a:latin typeface="Calibri"/>
                <a:cs typeface="Calibri"/>
              </a:rPr>
              <a:t>These </a:t>
            </a:r>
            <a:r>
              <a:rPr lang="en-US" dirty="0">
                <a:latin typeface="Calibri"/>
                <a:cs typeface="Calibri"/>
              </a:rPr>
              <a:t>benefits differ from one another, are predominantly "in nature", means tested and provided by the local authorities, mainly by the municipalities. </a:t>
            </a:r>
          </a:p>
        </p:txBody>
      </p:sp>
    </p:spTree>
    <p:extLst>
      <p:ext uri="{BB962C8B-B14F-4D97-AF65-F5344CB8AC3E}">
        <p14:creationId xmlns:p14="http://schemas.microsoft.com/office/powerpoint/2010/main" val="74336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Public expenditure for LTC in Italy</a:t>
            </a:r>
          </a:p>
        </p:txBody>
      </p:sp>
      <p:graphicFrame>
        <p:nvGraphicFramePr>
          <p:cNvPr id="5" name="Object 4"/>
          <p:cNvGraphicFramePr>
            <a:graphicFrameLocks noChangeAspect="1"/>
          </p:cNvGraphicFramePr>
          <p:nvPr>
            <p:extLst>
              <p:ext uri="{D42A27DB-BD31-4B8C-83A1-F6EECF244321}">
                <p14:modId xmlns:p14="http://schemas.microsoft.com/office/powerpoint/2010/main" val="4081939615"/>
              </p:ext>
            </p:extLst>
          </p:nvPr>
        </p:nvGraphicFramePr>
        <p:xfrm>
          <a:off x="631825" y="1450975"/>
          <a:ext cx="8959850" cy="4170363"/>
        </p:xfrm>
        <a:graphic>
          <a:graphicData uri="http://schemas.openxmlformats.org/presentationml/2006/ole">
            <mc:AlternateContent xmlns:mc="http://schemas.openxmlformats.org/markup-compatibility/2006">
              <mc:Choice xmlns:v="urn:schemas-microsoft-com:vml" Requires="v">
                <p:oleObj spid="_x0000_s1040" name="Document" r:id="rId3" imgW="4965700" imgH="2311400" progId="Word.Document.12">
                  <p:embed/>
                </p:oleObj>
              </mc:Choice>
              <mc:Fallback>
                <p:oleObj name="Document" r:id="rId3" imgW="4965700" imgH="2311400" progId="Word.Document.12">
                  <p:embed/>
                  <p:pic>
                    <p:nvPicPr>
                      <p:cNvPr id="0" name=""/>
                      <p:cNvPicPr/>
                      <p:nvPr/>
                    </p:nvPicPr>
                    <p:blipFill>
                      <a:blip r:embed="rId4"/>
                      <a:stretch>
                        <a:fillRect/>
                      </a:stretch>
                    </p:blipFill>
                    <p:spPr>
                      <a:xfrm>
                        <a:off x="631825" y="1450975"/>
                        <a:ext cx="8959850" cy="4170363"/>
                      </a:xfrm>
                      <a:prstGeom prst="rect">
                        <a:avLst/>
                      </a:prstGeom>
                    </p:spPr>
                  </p:pic>
                </p:oleObj>
              </mc:Fallback>
            </mc:AlternateContent>
          </a:graphicData>
        </a:graphic>
      </p:graphicFrame>
    </p:spTree>
    <p:extLst>
      <p:ext uri="{BB962C8B-B14F-4D97-AF65-F5344CB8AC3E}">
        <p14:creationId xmlns:p14="http://schemas.microsoft.com/office/powerpoint/2010/main" val="77396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Public expenditure for LTC in Italy</a:t>
            </a:r>
          </a:p>
        </p:txBody>
      </p:sp>
      <p:graphicFrame>
        <p:nvGraphicFramePr>
          <p:cNvPr id="4" name="Object 3"/>
          <p:cNvGraphicFramePr>
            <a:graphicFrameLocks noChangeAspect="1"/>
          </p:cNvGraphicFramePr>
          <p:nvPr>
            <p:extLst>
              <p:ext uri="{D42A27DB-BD31-4B8C-83A1-F6EECF244321}">
                <p14:modId xmlns:p14="http://schemas.microsoft.com/office/powerpoint/2010/main" val="1064151225"/>
              </p:ext>
            </p:extLst>
          </p:nvPr>
        </p:nvGraphicFramePr>
        <p:xfrm>
          <a:off x="488503" y="1340768"/>
          <a:ext cx="9187463" cy="4464496"/>
        </p:xfrm>
        <a:graphic>
          <a:graphicData uri="http://schemas.openxmlformats.org/presentationml/2006/ole">
            <mc:AlternateContent xmlns:mc="http://schemas.openxmlformats.org/markup-compatibility/2006">
              <mc:Choice xmlns:v="urn:schemas-microsoft-com:vml" Requires="v">
                <p:oleObj spid="_x0000_s1714191" name="Document" r:id="rId3" imgW="4965700" imgH="2413000" progId="Word.Document.12">
                  <p:embed/>
                </p:oleObj>
              </mc:Choice>
              <mc:Fallback>
                <p:oleObj name="Document" r:id="rId3" imgW="4965700" imgH="2413000" progId="Word.Document.12">
                  <p:embed/>
                  <p:pic>
                    <p:nvPicPr>
                      <p:cNvPr id="0" name=""/>
                      <p:cNvPicPr/>
                      <p:nvPr/>
                    </p:nvPicPr>
                    <p:blipFill>
                      <a:blip r:embed="rId4"/>
                      <a:stretch>
                        <a:fillRect/>
                      </a:stretch>
                    </p:blipFill>
                    <p:spPr>
                      <a:xfrm>
                        <a:off x="488503" y="1340768"/>
                        <a:ext cx="9187463" cy="4464496"/>
                      </a:xfrm>
                      <a:prstGeom prst="rect">
                        <a:avLst/>
                      </a:prstGeom>
                    </p:spPr>
                  </p:pic>
                </p:oleObj>
              </mc:Fallback>
            </mc:AlternateContent>
          </a:graphicData>
        </a:graphic>
      </p:graphicFrame>
    </p:spTree>
    <p:extLst>
      <p:ext uri="{BB962C8B-B14F-4D97-AF65-F5344CB8AC3E}">
        <p14:creationId xmlns:p14="http://schemas.microsoft.com/office/powerpoint/2010/main" val="174016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Public expenditure for LTC in Italy</a:t>
            </a:r>
          </a:p>
        </p:txBody>
      </p:sp>
      <p:graphicFrame>
        <p:nvGraphicFramePr>
          <p:cNvPr id="4" name="Object 3"/>
          <p:cNvGraphicFramePr>
            <a:graphicFrameLocks noChangeAspect="1"/>
          </p:cNvGraphicFramePr>
          <p:nvPr>
            <p:extLst>
              <p:ext uri="{D42A27DB-BD31-4B8C-83A1-F6EECF244321}">
                <p14:modId xmlns:p14="http://schemas.microsoft.com/office/powerpoint/2010/main" val="579259905"/>
              </p:ext>
            </p:extLst>
          </p:nvPr>
        </p:nvGraphicFramePr>
        <p:xfrm>
          <a:off x="1424608" y="1196752"/>
          <a:ext cx="7416824" cy="4969649"/>
        </p:xfrm>
        <a:graphic>
          <a:graphicData uri="http://schemas.openxmlformats.org/presentationml/2006/ole">
            <mc:AlternateContent xmlns:mc="http://schemas.openxmlformats.org/markup-compatibility/2006">
              <mc:Choice xmlns:v="urn:schemas-microsoft-com:vml" Requires="v">
                <p:oleObj spid="_x0000_s1715215" name="Document" r:id="rId3" imgW="5003800" imgH="3352800" progId="Word.Document.12">
                  <p:embed/>
                </p:oleObj>
              </mc:Choice>
              <mc:Fallback>
                <p:oleObj name="Document" r:id="rId3" imgW="5003800" imgH="3352800" progId="Word.Document.12">
                  <p:embed/>
                  <p:pic>
                    <p:nvPicPr>
                      <p:cNvPr id="0" name=""/>
                      <p:cNvPicPr/>
                      <p:nvPr/>
                    </p:nvPicPr>
                    <p:blipFill>
                      <a:blip r:embed="rId4"/>
                      <a:stretch>
                        <a:fillRect/>
                      </a:stretch>
                    </p:blipFill>
                    <p:spPr>
                      <a:xfrm>
                        <a:off x="1424608" y="1196752"/>
                        <a:ext cx="7416824" cy="4969649"/>
                      </a:xfrm>
                      <a:prstGeom prst="rect">
                        <a:avLst/>
                      </a:prstGeom>
                    </p:spPr>
                  </p:pic>
                </p:oleObj>
              </mc:Fallback>
            </mc:AlternateContent>
          </a:graphicData>
        </a:graphic>
      </p:graphicFrame>
    </p:spTree>
    <p:extLst>
      <p:ext uri="{BB962C8B-B14F-4D97-AF65-F5344CB8AC3E}">
        <p14:creationId xmlns:p14="http://schemas.microsoft.com/office/powerpoint/2010/main" val="174016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Public expenditure for LTC in Italy</a:t>
            </a:r>
          </a:p>
        </p:txBody>
      </p:sp>
      <p:graphicFrame>
        <p:nvGraphicFramePr>
          <p:cNvPr id="5" name="Object 4"/>
          <p:cNvGraphicFramePr>
            <a:graphicFrameLocks noChangeAspect="1"/>
          </p:cNvGraphicFramePr>
          <p:nvPr>
            <p:extLst>
              <p:ext uri="{D42A27DB-BD31-4B8C-83A1-F6EECF244321}">
                <p14:modId xmlns:p14="http://schemas.microsoft.com/office/powerpoint/2010/main" val="2657034966"/>
              </p:ext>
            </p:extLst>
          </p:nvPr>
        </p:nvGraphicFramePr>
        <p:xfrm>
          <a:off x="992560" y="1124744"/>
          <a:ext cx="7848872" cy="5139617"/>
        </p:xfrm>
        <a:graphic>
          <a:graphicData uri="http://schemas.openxmlformats.org/presentationml/2006/ole">
            <mc:AlternateContent xmlns:mc="http://schemas.openxmlformats.org/markup-compatibility/2006">
              <mc:Choice xmlns:v="urn:schemas-microsoft-com:vml" Requires="v">
                <p:oleObj spid="_x0000_s1716240" name="Document" r:id="rId3" imgW="5003800" imgH="3276600" progId="Word.Document.12">
                  <p:embed/>
                </p:oleObj>
              </mc:Choice>
              <mc:Fallback>
                <p:oleObj name="Document" r:id="rId3" imgW="5003800" imgH="3276600" progId="Word.Document.12">
                  <p:embed/>
                  <p:pic>
                    <p:nvPicPr>
                      <p:cNvPr id="0" name=""/>
                      <p:cNvPicPr/>
                      <p:nvPr/>
                    </p:nvPicPr>
                    <p:blipFill>
                      <a:blip r:embed="rId4"/>
                      <a:stretch>
                        <a:fillRect/>
                      </a:stretch>
                    </p:blipFill>
                    <p:spPr>
                      <a:xfrm>
                        <a:off x="992560" y="1124744"/>
                        <a:ext cx="7848872" cy="5139617"/>
                      </a:xfrm>
                      <a:prstGeom prst="rect">
                        <a:avLst/>
                      </a:prstGeom>
                    </p:spPr>
                  </p:pic>
                </p:oleObj>
              </mc:Fallback>
            </mc:AlternateContent>
          </a:graphicData>
        </a:graphic>
      </p:graphicFrame>
    </p:spTree>
    <p:extLst>
      <p:ext uri="{BB962C8B-B14F-4D97-AF65-F5344CB8AC3E}">
        <p14:creationId xmlns:p14="http://schemas.microsoft.com/office/powerpoint/2010/main" val="174016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Regional differences in eligibility rules for LTC in Italy</a:t>
            </a:r>
          </a:p>
        </p:txBody>
      </p:sp>
      <p:sp>
        <p:nvSpPr>
          <p:cNvPr id="3" name="Content Placeholder 2"/>
          <p:cNvSpPr>
            <a:spLocks noGrp="1"/>
          </p:cNvSpPr>
          <p:nvPr>
            <p:ph idx="1"/>
          </p:nvPr>
        </p:nvSpPr>
        <p:spPr/>
        <p:txBody>
          <a:bodyPr>
            <a:normAutofit fontScale="77500" lnSpcReduction="20000"/>
          </a:bodyPr>
          <a:lstStyle/>
          <a:p>
            <a:r>
              <a:rPr lang="en-US" dirty="0">
                <a:latin typeface="Calibri"/>
                <a:cs typeface="Calibri"/>
              </a:rPr>
              <a:t>LTC regional programs can be put into practice using “in kind” services or money transfers such as </a:t>
            </a:r>
            <a:r>
              <a:rPr lang="en-US" dirty="0" smtClean="0">
                <a:latin typeface="Calibri"/>
                <a:cs typeface="Calibri"/>
              </a:rPr>
              <a:t>“</a:t>
            </a:r>
            <a:r>
              <a:rPr lang="en-US" dirty="0" err="1" smtClean="0">
                <a:latin typeface="Calibri"/>
                <a:cs typeface="Calibri"/>
              </a:rPr>
              <a:t>Buoni</a:t>
            </a:r>
            <a:r>
              <a:rPr lang="en-US" dirty="0">
                <a:latin typeface="Calibri"/>
                <a:cs typeface="Calibri"/>
              </a:rPr>
              <a:t>/voucher </a:t>
            </a:r>
            <a:r>
              <a:rPr lang="en-US" dirty="0" err="1" smtClean="0">
                <a:latin typeface="Calibri"/>
                <a:cs typeface="Calibri"/>
              </a:rPr>
              <a:t>sociali</a:t>
            </a:r>
            <a:r>
              <a:rPr lang="en-US" dirty="0" smtClean="0">
                <a:latin typeface="Calibri"/>
                <a:cs typeface="Calibri"/>
              </a:rPr>
              <a:t>" </a:t>
            </a:r>
            <a:r>
              <a:rPr lang="en-US" dirty="0">
                <a:latin typeface="Calibri"/>
                <a:cs typeface="Calibri"/>
              </a:rPr>
              <a:t>or </a:t>
            </a:r>
            <a:r>
              <a:rPr lang="en-US" dirty="0" smtClean="0">
                <a:latin typeface="Calibri"/>
                <a:cs typeface="Calibri"/>
              </a:rPr>
              <a:t>“</a:t>
            </a:r>
            <a:r>
              <a:rPr lang="en-US" dirty="0" err="1" smtClean="0">
                <a:latin typeface="Calibri"/>
                <a:cs typeface="Calibri"/>
              </a:rPr>
              <a:t>Assegni</a:t>
            </a:r>
            <a:r>
              <a:rPr lang="en-US" dirty="0" smtClean="0">
                <a:latin typeface="Calibri"/>
                <a:cs typeface="Calibri"/>
              </a:rPr>
              <a:t> </a:t>
            </a:r>
            <a:r>
              <a:rPr lang="en-US" dirty="0">
                <a:latin typeface="Calibri"/>
                <a:cs typeface="Calibri"/>
              </a:rPr>
              <a:t>di </a:t>
            </a:r>
            <a:r>
              <a:rPr lang="en-US" dirty="0" err="1" smtClean="0">
                <a:latin typeface="Calibri"/>
                <a:cs typeface="Calibri"/>
              </a:rPr>
              <a:t>cura</a:t>
            </a:r>
            <a:r>
              <a:rPr lang="en-US" dirty="0" smtClean="0">
                <a:latin typeface="Calibri"/>
                <a:cs typeface="Calibri"/>
              </a:rPr>
              <a:t>"</a:t>
            </a:r>
            <a:r>
              <a:rPr lang="en-US" dirty="0">
                <a:latin typeface="Calibri"/>
                <a:cs typeface="Calibri"/>
              </a:rPr>
              <a:t>. </a:t>
            </a:r>
            <a:endParaRPr lang="en-US" dirty="0" smtClean="0">
              <a:latin typeface="Calibri"/>
              <a:cs typeface="Calibri"/>
            </a:endParaRPr>
          </a:p>
          <a:p>
            <a:endParaRPr lang="en-US" dirty="0" smtClean="0">
              <a:latin typeface="Calibri"/>
              <a:cs typeface="Calibri"/>
            </a:endParaRPr>
          </a:p>
          <a:p>
            <a:r>
              <a:rPr lang="en-US" dirty="0" smtClean="0">
                <a:latin typeface="Calibri"/>
                <a:cs typeface="Calibri"/>
              </a:rPr>
              <a:t>In </a:t>
            </a:r>
            <a:r>
              <a:rPr lang="en-US" dirty="0">
                <a:latin typeface="Calibri"/>
                <a:cs typeface="Calibri"/>
              </a:rPr>
              <a:t>general, these programs, which integrate </a:t>
            </a:r>
            <a:r>
              <a:rPr lang="en-US" dirty="0" smtClean="0">
                <a:latin typeface="Calibri"/>
                <a:cs typeface="Calibri"/>
              </a:rPr>
              <a:t>the </a:t>
            </a:r>
            <a:r>
              <a:rPr lang="en-US" dirty="0">
                <a:latin typeface="Calibri"/>
                <a:cs typeface="Calibri"/>
              </a:rPr>
              <a:t>Accompanying indemnity, the only existing national program, focus on</a:t>
            </a:r>
            <a:r>
              <a:rPr lang="en-US" dirty="0" smtClean="0">
                <a:latin typeface="Calibri"/>
                <a:cs typeface="Calibri"/>
              </a:rPr>
              <a:t>:</a:t>
            </a:r>
            <a:endParaRPr lang="en-US" dirty="0">
              <a:latin typeface="Calibri"/>
              <a:cs typeface="Calibri"/>
            </a:endParaRPr>
          </a:p>
          <a:p>
            <a:pPr marL="971550" lvl="1" indent="-514350">
              <a:buFont typeface="+mj-lt"/>
              <a:buAutoNum type="arabicPeriod"/>
            </a:pPr>
            <a:r>
              <a:rPr lang="en-US" dirty="0" smtClean="0">
                <a:latin typeface="Calibri"/>
                <a:cs typeface="Calibri"/>
              </a:rPr>
              <a:t>activating </a:t>
            </a:r>
            <a:r>
              <a:rPr lang="en-US" dirty="0">
                <a:latin typeface="Calibri"/>
                <a:cs typeface="Calibri"/>
              </a:rPr>
              <a:t>or strengthening the taking over of the non self-sufficient person through personalized health and socio-assistance plans;</a:t>
            </a:r>
          </a:p>
          <a:p>
            <a:pPr marL="971550" lvl="1" indent="-514350">
              <a:buFont typeface="+mj-lt"/>
              <a:buAutoNum type="arabicPeriod"/>
            </a:pPr>
            <a:r>
              <a:rPr lang="en-US" dirty="0" smtClean="0">
                <a:latin typeface="Calibri"/>
                <a:cs typeface="Calibri"/>
              </a:rPr>
              <a:t>strengthening </a:t>
            </a:r>
            <a:r>
              <a:rPr lang="en-US" dirty="0">
                <a:latin typeface="Calibri"/>
                <a:cs typeface="Calibri"/>
              </a:rPr>
              <a:t>support for the non self-sufficient person and his/her family through the increase of home care, even in terms of hours of assistance and personal care;</a:t>
            </a:r>
          </a:p>
          <a:p>
            <a:pPr marL="971550" lvl="1" indent="-514350">
              <a:buFont typeface="+mj-lt"/>
              <a:buAutoNum type="arabicPeriod"/>
            </a:pPr>
            <a:r>
              <a:rPr lang="en-US" dirty="0" smtClean="0">
                <a:latin typeface="Calibri"/>
                <a:cs typeface="Calibri"/>
              </a:rPr>
              <a:t>supporting </a:t>
            </a:r>
            <a:r>
              <a:rPr lang="en-US" dirty="0">
                <a:latin typeface="Calibri"/>
                <a:cs typeface="Calibri"/>
              </a:rPr>
              <a:t>the person who is not self-sufficient in the purchase of home care and health care services; </a:t>
            </a:r>
          </a:p>
          <a:p>
            <a:pPr marL="971550" lvl="1" indent="-514350">
              <a:buFont typeface="+mj-lt"/>
              <a:buAutoNum type="arabicPeriod"/>
            </a:pPr>
            <a:r>
              <a:rPr lang="en-US" dirty="0" smtClean="0">
                <a:latin typeface="Calibri"/>
                <a:cs typeface="Calibri"/>
              </a:rPr>
              <a:t>to </a:t>
            </a:r>
            <a:r>
              <a:rPr lang="en-US" dirty="0">
                <a:latin typeface="Calibri"/>
                <a:cs typeface="Calibri"/>
              </a:rPr>
              <a:t>support the family (or another informal </a:t>
            </a:r>
            <a:r>
              <a:rPr lang="en-US" i="1" dirty="0">
                <a:latin typeface="Calibri"/>
                <a:cs typeface="Calibri"/>
              </a:rPr>
              <a:t>care giver</a:t>
            </a:r>
            <a:r>
              <a:rPr lang="en-US" dirty="0">
                <a:latin typeface="Calibri"/>
                <a:cs typeface="Calibri"/>
              </a:rPr>
              <a:t>) who directly provides care.</a:t>
            </a:r>
          </a:p>
          <a:p>
            <a:endParaRPr lang="en-US" dirty="0"/>
          </a:p>
        </p:txBody>
      </p:sp>
    </p:spTree>
    <p:extLst>
      <p:ext uri="{BB962C8B-B14F-4D97-AF65-F5344CB8AC3E}">
        <p14:creationId xmlns:p14="http://schemas.microsoft.com/office/powerpoint/2010/main" val="3221755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Regional differences in eligibility rules for LTC in Italy</a:t>
            </a:r>
          </a:p>
        </p:txBody>
      </p:sp>
      <p:sp>
        <p:nvSpPr>
          <p:cNvPr id="3" name="Content Placeholder 2"/>
          <p:cNvSpPr>
            <a:spLocks noGrp="1"/>
          </p:cNvSpPr>
          <p:nvPr>
            <p:ph idx="1"/>
          </p:nvPr>
        </p:nvSpPr>
        <p:spPr/>
        <p:txBody>
          <a:bodyPr>
            <a:normAutofit/>
          </a:bodyPr>
          <a:lstStyle/>
          <a:p>
            <a:r>
              <a:rPr lang="en-US" dirty="0">
                <a:latin typeface="Calibri"/>
                <a:cs typeface="Calibri"/>
              </a:rPr>
              <a:t>The access to any of these forms of LTC requires a certain degree of interaction between the applicant and the provider institution. </a:t>
            </a:r>
            <a:endParaRPr lang="en-US" dirty="0" smtClean="0">
              <a:latin typeface="Calibri"/>
              <a:cs typeface="Calibri"/>
            </a:endParaRPr>
          </a:p>
          <a:p>
            <a:r>
              <a:rPr lang="en-US" dirty="0" smtClean="0">
                <a:latin typeface="Calibri"/>
                <a:cs typeface="Calibri"/>
              </a:rPr>
              <a:t>A </a:t>
            </a:r>
            <a:r>
              <a:rPr lang="en-US" dirty="0">
                <a:latin typeface="Calibri"/>
                <a:cs typeface="Calibri"/>
              </a:rPr>
              <a:t>common approach describes this interaction in three ways: </a:t>
            </a:r>
            <a:endParaRPr lang="en-US" dirty="0" smtClean="0">
              <a:latin typeface="Calibri"/>
              <a:cs typeface="Calibri"/>
            </a:endParaRPr>
          </a:p>
          <a:p>
            <a:pPr marL="971550" lvl="1" indent="-514350">
              <a:buFont typeface="+mj-lt"/>
              <a:buAutoNum type="arabicPeriod"/>
            </a:pPr>
            <a:r>
              <a:rPr lang="en-US" dirty="0" smtClean="0">
                <a:latin typeface="Calibri"/>
                <a:cs typeface="Calibri"/>
              </a:rPr>
              <a:t>the </a:t>
            </a:r>
            <a:r>
              <a:rPr lang="en-US" dirty="0">
                <a:latin typeface="Calibri"/>
                <a:cs typeface="Calibri"/>
              </a:rPr>
              <a:t>availability of the </a:t>
            </a:r>
            <a:r>
              <a:rPr lang="en-US" dirty="0" smtClean="0">
                <a:latin typeface="Calibri"/>
                <a:cs typeface="Calibri"/>
              </a:rPr>
              <a:t>service</a:t>
            </a:r>
          </a:p>
          <a:p>
            <a:pPr marL="971550" lvl="1" indent="-514350">
              <a:buFont typeface="+mj-lt"/>
              <a:buAutoNum type="arabicPeriod"/>
            </a:pPr>
            <a:r>
              <a:rPr lang="en-US" dirty="0" smtClean="0">
                <a:latin typeface="Calibri"/>
                <a:cs typeface="Calibri"/>
              </a:rPr>
              <a:t>its accessibility</a:t>
            </a:r>
          </a:p>
          <a:p>
            <a:pPr marL="971550" lvl="1" indent="-514350">
              <a:buFont typeface="+mj-lt"/>
              <a:buAutoNum type="arabicPeriod"/>
            </a:pPr>
            <a:r>
              <a:rPr lang="en-US" dirty="0" smtClean="0">
                <a:latin typeface="Calibri"/>
                <a:cs typeface="Calibri"/>
              </a:rPr>
              <a:t>its </a:t>
            </a:r>
            <a:r>
              <a:rPr lang="en-US" dirty="0">
                <a:latin typeface="Calibri"/>
                <a:cs typeface="Calibri"/>
              </a:rPr>
              <a:t>use (i.e., access realized) by the applicant. </a:t>
            </a:r>
            <a:endParaRPr lang="en-US" dirty="0" smtClean="0">
              <a:latin typeface="Calibri"/>
              <a:cs typeface="Calibri"/>
            </a:endParaRPr>
          </a:p>
          <a:p>
            <a:endParaRPr lang="en-US" dirty="0"/>
          </a:p>
        </p:txBody>
      </p:sp>
    </p:spTree>
    <p:extLst>
      <p:ext uri="{BB962C8B-B14F-4D97-AF65-F5344CB8AC3E}">
        <p14:creationId xmlns:p14="http://schemas.microsoft.com/office/powerpoint/2010/main" val="157795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Regional differences in eligibility rules for LTC in Italy</a:t>
            </a:r>
          </a:p>
        </p:txBody>
      </p:sp>
      <p:sp>
        <p:nvSpPr>
          <p:cNvPr id="3" name="Content Placeholder 2"/>
          <p:cNvSpPr>
            <a:spLocks noGrp="1"/>
          </p:cNvSpPr>
          <p:nvPr>
            <p:ph idx="1"/>
          </p:nvPr>
        </p:nvSpPr>
        <p:spPr/>
        <p:txBody>
          <a:bodyPr>
            <a:normAutofit fontScale="92500" lnSpcReduction="20000"/>
          </a:bodyPr>
          <a:lstStyle/>
          <a:p>
            <a:r>
              <a:rPr lang="en-US" dirty="0">
                <a:latin typeface="Calibri"/>
                <a:cs typeface="Calibri"/>
              </a:rPr>
              <a:t>The assessment of the </a:t>
            </a:r>
            <a:r>
              <a:rPr lang="en-US" b="1" dirty="0">
                <a:latin typeface="Calibri"/>
                <a:cs typeface="Calibri"/>
              </a:rPr>
              <a:t>availability</a:t>
            </a:r>
            <a:r>
              <a:rPr lang="en-US" dirty="0">
                <a:latin typeface="Calibri"/>
                <a:cs typeface="Calibri"/>
              </a:rPr>
              <a:t> concerns the existence of a LTC supply in the fragile elderly residential area; </a:t>
            </a:r>
            <a:endParaRPr lang="en-US" dirty="0" smtClean="0">
              <a:latin typeface="Calibri"/>
              <a:cs typeface="Calibri"/>
            </a:endParaRPr>
          </a:p>
          <a:p>
            <a:r>
              <a:rPr lang="en-US" b="1" dirty="0" smtClean="0">
                <a:latin typeface="Calibri"/>
                <a:cs typeface="Calibri"/>
              </a:rPr>
              <a:t>accessibility</a:t>
            </a:r>
            <a:r>
              <a:rPr lang="en-US" dirty="0" smtClean="0">
                <a:latin typeface="Calibri"/>
                <a:cs typeface="Calibri"/>
              </a:rPr>
              <a:t> </a:t>
            </a:r>
            <a:r>
              <a:rPr lang="en-US" dirty="0">
                <a:latin typeface="Calibri"/>
                <a:cs typeface="Calibri"/>
              </a:rPr>
              <a:t>refers to the circumstances (typically, health conditions and socio-economic status) that determine whether or not an individual can benefit from a nursing program; </a:t>
            </a:r>
            <a:endParaRPr lang="en-US" dirty="0" smtClean="0">
              <a:latin typeface="Calibri"/>
              <a:cs typeface="Calibri"/>
            </a:endParaRPr>
          </a:p>
          <a:p>
            <a:r>
              <a:rPr lang="en-US" dirty="0" smtClean="0">
                <a:latin typeface="Calibri"/>
                <a:cs typeface="Calibri"/>
              </a:rPr>
              <a:t>finally</a:t>
            </a:r>
            <a:r>
              <a:rPr lang="en-US" dirty="0">
                <a:latin typeface="Calibri"/>
                <a:cs typeface="Calibri"/>
              </a:rPr>
              <a:t>, the </a:t>
            </a:r>
            <a:r>
              <a:rPr lang="en-US" b="1" dirty="0">
                <a:latin typeface="Calibri"/>
                <a:cs typeface="Calibri"/>
              </a:rPr>
              <a:t>use</a:t>
            </a:r>
            <a:r>
              <a:rPr lang="en-US" dirty="0">
                <a:latin typeface="Calibri"/>
                <a:cs typeface="Calibri"/>
              </a:rPr>
              <a:t> refers to the extent to which an individual can benefit from a program, as access has been granted. </a:t>
            </a:r>
            <a:endParaRPr lang="en-US" dirty="0" smtClean="0">
              <a:latin typeface="Calibri"/>
              <a:cs typeface="Calibri"/>
            </a:endParaRPr>
          </a:p>
          <a:p>
            <a:r>
              <a:rPr lang="en-US" dirty="0" smtClean="0">
                <a:latin typeface="Calibri"/>
                <a:cs typeface="Calibri"/>
              </a:rPr>
              <a:t>In the report, </a:t>
            </a:r>
            <a:r>
              <a:rPr lang="en-US" dirty="0">
                <a:latin typeface="Calibri"/>
                <a:cs typeface="Calibri"/>
              </a:rPr>
              <a:t>we will look </a:t>
            </a:r>
            <a:r>
              <a:rPr lang="en-US" dirty="0" smtClean="0">
                <a:latin typeface="Calibri"/>
                <a:cs typeface="Calibri"/>
              </a:rPr>
              <a:t>only at </a:t>
            </a:r>
            <a:r>
              <a:rPr lang="en-US" dirty="0">
                <a:latin typeface="Calibri"/>
                <a:cs typeface="Calibri"/>
              </a:rPr>
              <a:t>the first two </a:t>
            </a:r>
            <a:r>
              <a:rPr lang="en-US" dirty="0" smtClean="0">
                <a:latin typeface="Calibri"/>
                <a:cs typeface="Calibri"/>
              </a:rPr>
              <a:t>perspectives.</a:t>
            </a:r>
            <a:endParaRPr lang="en-US" dirty="0">
              <a:latin typeface="Calibri"/>
              <a:cs typeface="Calibri"/>
            </a:endParaRPr>
          </a:p>
          <a:p>
            <a:endParaRPr lang="en-US" dirty="0"/>
          </a:p>
        </p:txBody>
      </p:sp>
    </p:spTree>
    <p:extLst>
      <p:ext uri="{BB962C8B-B14F-4D97-AF65-F5344CB8AC3E}">
        <p14:creationId xmlns:p14="http://schemas.microsoft.com/office/powerpoint/2010/main" val="1167760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Regional differences in eligibility rules for LTC in Italy</a:t>
            </a:r>
          </a:p>
        </p:txBody>
      </p:sp>
      <p:sp>
        <p:nvSpPr>
          <p:cNvPr id="3" name="Content Placeholder 2"/>
          <p:cNvSpPr>
            <a:spLocks noGrp="1"/>
          </p:cNvSpPr>
          <p:nvPr>
            <p:ph idx="1"/>
          </p:nvPr>
        </p:nvSpPr>
        <p:spPr/>
        <p:txBody>
          <a:bodyPr>
            <a:normAutofit fontScale="77500" lnSpcReduction="20000"/>
          </a:bodyPr>
          <a:lstStyle/>
          <a:p>
            <a:r>
              <a:rPr lang="en-US" dirty="0">
                <a:latin typeface="Calibri"/>
                <a:cs typeface="Calibri"/>
              </a:rPr>
              <a:t>The access regulation generally includes at least two sequential and compulsory phases that have been implemented after the individual (or whoever is doing it) has inquired the institution responsible for the care program (health district, municipal social services, Single Access Points): </a:t>
            </a:r>
            <a:endParaRPr lang="en-US" dirty="0" smtClean="0">
              <a:latin typeface="Calibri"/>
              <a:cs typeface="Calibri"/>
            </a:endParaRPr>
          </a:p>
          <a:p>
            <a:pPr marL="971550" lvl="1" indent="-514350">
              <a:buFont typeface="+mj-lt"/>
              <a:buAutoNum type="arabicPeriod"/>
            </a:pPr>
            <a:r>
              <a:rPr lang="en-US" dirty="0" smtClean="0">
                <a:latin typeface="Calibri"/>
                <a:cs typeface="Calibri"/>
              </a:rPr>
              <a:t>the </a:t>
            </a:r>
            <a:r>
              <a:rPr lang="en-US" dirty="0">
                <a:latin typeface="Calibri"/>
                <a:cs typeface="Calibri"/>
              </a:rPr>
              <a:t>elderly social-health profile is evaluated by a Multidisciplinary Assessment Unit (assessment of needs)</a:t>
            </a:r>
            <a:r>
              <a:rPr lang="en-US" dirty="0" smtClean="0">
                <a:latin typeface="Calibri"/>
                <a:cs typeface="Calibri"/>
              </a:rPr>
              <a:t>;</a:t>
            </a:r>
          </a:p>
          <a:p>
            <a:pPr marL="971550" lvl="1" indent="-514350">
              <a:buFont typeface="+mj-lt"/>
              <a:buAutoNum type="arabicPeriod"/>
            </a:pPr>
            <a:r>
              <a:rPr lang="en-US" dirty="0" smtClean="0">
                <a:latin typeface="Calibri"/>
                <a:cs typeface="Calibri"/>
              </a:rPr>
              <a:t>is </a:t>
            </a:r>
            <a:r>
              <a:rPr lang="en-US" dirty="0">
                <a:latin typeface="Calibri"/>
                <a:cs typeface="Calibri"/>
              </a:rPr>
              <a:t>assessed (following criteria defined at regional, municipal or healthcare level) as "at risk" and, therefore, he/she is eligible for assistance. </a:t>
            </a:r>
            <a:endParaRPr lang="en-US" dirty="0" smtClean="0">
              <a:latin typeface="Calibri"/>
              <a:cs typeface="Calibri"/>
            </a:endParaRPr>
          </a:p>
          <a:p>
            <a:pPr marL="571500" indent="-514350"/>
            <a:r>
              <a:rPr lang="en-US" dirty="0" smtClean="0">
                <a:latin typeface="Calibri"/>
                <a:cs typeface="Calibri"/>
              </a:rPr>
              <a:t>Therefore</a:t>
            </a:r>
            <a:r>
              <a:rPr lang="en-US" dirty="0">
                <a:latin typeface="Calibri"/>
                <a:cs typeface="Calibri"/>
              </a:rPr>
              <a:t>, the notion of eligibility incorporates two </a:t>
            </a:r>
            <a:r>
              <a:rPr lang="en-US" dirty="0" smtClean="0">
                <a:latin typeface="Calibri"/>
                <a:cs typeface="Calibri"/>
              </a:rPr>
              <a:t>aspects:  </a:t>
            </a:r>
          </a:p>
          <a:p>
            <a:pPr marL="971550" lvl="1" indent="-514350">
              <a:buFont typeface="+mj-lt"/>
              <a:buAutoNum type="arabicPeriod"/>
            </a:pPr>
            <a:r>
              <a:rPr lang="en-US" dirty="0" smtClean="0">
                <a:latin typeface="Calibri"/>
                <a:cs typeface="Calibri"/>
              </a:rPr>
              <a:t>the </a:t>
            </a:r>
            <a:r>
              <a:rPr lang="en-US" dirty="0">
                <a:latin typeface="Calibri"/>
                <a:cs typeface="Calibri"/>
              </a:rPr>
              <a:t>extensive margin discriminates between those who have access to the care system or not, </a:t>
            </a:r>
            <a:endParaRPr lang="en-US" dirty="0" smtClean="0">
              <a:latin typeface="Calibri"/>
              <a:cs typeface="Calibri"/>
            </a:endParaRPr>
          </a:p>
          <a:p>
            <a:pPr marL="971550" lvl="1" indent="-514350">
              <a:buFont typeface="+mj-lt"/>
              <a:buAutoNum type="arabicPeriod"/>
            </a:pPr>
            <a:r>
              <a:rPr lang="en-US" dirty="0" smtClean="0">
                <a:latin typeface="Calibri"/>
                <a:cs typeface="Calibri"/>
              </a:rPr>
              <a:t>while </a:t>
            </a:r>
            <a:r>
              <a:rPr lang="en-US" dirty="0">
                <a:latin typeface="Calibri"/>
                <a:cs typeface="Calibri"/>
              </a:rPr>
              <a:t>the intensive margin determines the amount of benefits (or services) the individual has the right.</a:t>
            </a:r>
          </a:p>
          <a:p>
            <a:endParaRPr lang="en-US" dirty="0"/>
          </a:p>
        </p:txBody>
      </p:sp>
    </p:spTree>
    <p:extLst>
      <p:ext uri="{BB962C8B-B14F-4D97-AF65-F5344CB8AC3E}">
        <p14:creationId xmlns:p14="http://schemas.microsoft.com/office/powerpoint/2010/main" val="157795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Regional differences in eligibility rules for LTC in Italy</a:t>
            </a:r>
          </a:p>
        </p:txBody>
      </p:sp>
      <p:sp>
        <p:nvSpPr>
          <p:cNvPr id="3" name="Content Placeholder 2"/>
          <p:cNvSpPr>
            <a:spLocks noGrp="1"/>
          </p:cNvSpPr>
          <p:nvPr>
            <p:ph idx="1"/>
          </p:nvPr>
        </p:nvSpPr>
        <p:spPr>
          <a:xfrm>
            <a:off x="416370" y="980660"/>
            <a:ext cx="8994330" cy="5400667"/>
          </a:xfrm>
        </p:spPr>
        <p:txBody>
          <a:bodyPr>
            <a:normAutofit fontScale="40000" lnSpcReduction="20000"/>
          </a:bodyPr>
          <a:lstStyle/>
          <a:p>
            <a:r>
              <a:rPr lang="en-US" sz="5800" dirty="0">
                <a:latin typeface="Calibri"/>
                <a:cs typeface="Calibri"/>
              </a:rPr>
              <a:t>Establishing when a vulnerability occurs is, of course, a medical and philosophical issue, </a:t>
            </a:r>
            <a:r>
              <a:rPr lang="en-US" sz="5800" dirty="0" smtClean="0">
                <a:latin typeface="Calibri"/>
                <a:cs typeface="Calibri"/>
              </a:rPr>
              <a:t>linked </a:t>
            </a:r>
            <a:r>
              <a:rPr lang="en-US" sz="5800" dirty="0">
                <a:latin typeface="Calibri"/>
                <a:cs typeface="Calibri"/>
              </a:rPr>
              <a:t>to the concept of human dignity. </a:t>
            </a:r>
            <a:endParaRPr lang="en-US" sz="5800" dirty="0" smtClean="0">
              <a:latin typeface="Calibri"/>
              <a:cs typeface="Calibri"/>
            </a:endParaRPr>
          </a:p>
          <a:p>
            <a:endParaRPr lang="en-US" sz="5800" dirty="0" smtClean="0">
              <a:latin typeface="Calibri"/>
              <a:cs typeface="Calibri"/>
            </a:endParaRPr>
          </a:p>
          <a:p>
            <a:r>
              <a:rPr lang="en-US" sz="5800" dirty="0" smtClean="0">
                <a:latin typeface="Calibri"/>
                <a:cs typeface="Calibri"/>
              </a:rPr>
              <a:t>From </a:t>
            </a:r>
            <a:r>
              <a:rPr lang="en-US" sz="5800" dirty="0">
                <a:latin typeface="Calibri"/>
                <a:cs typeface="Calibri"/>
              </a:rPr>
              <a:t>an empirical point of view, although vulnerability is an undesirable condition, it is essentially a phenomenon that cannot be directly observed. </a:t>
            </a:r>
            <a:endParaRPr lang="en-US" sz="5800" dirty="0" smtClean="0">
              <a:latin typeface="Calibri"/>
              <a:cs typeface="Calibri"/>
            </a:endParaRPr>
          </a:p>
          <a:p>
            <a:endParaRPr lang="en-US" sz="5800" dirty="0" smtClean="0">
              <a:latin typeface="Calibri"/>
              <a:cs typeface="Calibri"/>
            </a:endParaRPr>
          </a:p>
          <a:p>
            <a:r>
              <a:rPr lang="en-US" sz="5800" dirty="0" smtClean="0">
                <a:latin typeface="Calibri"/>
                <a:cs typeface="Calibri"/>
              </a:rPr>
              <a:t>Hence </a:t>
            </a:r>
            <a:r>
              <a:rPr lang="en-US" sz="5800" dirty="0">
                <a:latin typeface="Calibri"/>
                <a:cs typeface="Calibri"/>
              </a:rPr>
              <a:t>it emerges the need to develop models and methods that are able to provide a thorough estimate of the severity of the phenomenon, with the aim of putting countermeasures that can slow them down, delay or prevent them from worsening. </a:t>
            </a:r>
            <a:endParaRPr lang="en-US" sz="5800" dirty="0" smtClean="0">
              <a:latin typeface="Calibri"/>
              <a:cs typeface="Calibri"/>
            </a:endParaRPr>
          </a:p>
          <a:p>
            <a:endParaRPr lang="en-US" sz="5800" dirty="0" smtClean="0">
              <a:latin typeface="Calibri"/>
              <a:cs typeface="Calibri"/>
            </a:endParaRPr>
          </a:p>
          <a:p>
            <a:r>
              <a:rPr lang="en-US" sz="5800" dirty="0" smtClean="0">
                <a:latin typeface="Calibri"/>
                <a:cs typeface="Calibri"/>
              </a:rPr>
              <a:t>Medical </a:t>
            </a:r>
            <a:r>
              <a:rPr lang="en-US" sz="5800" dirty="0">
                <a:latin typeface="Calibri"/>
                <a:cs typeface="Calibri"/>
              </a:rPr>
              <a:t>literature has produced a rich and extensive debate on the nature of fragility, but despite numerous single- and multi-dimensional indices being proposed in recent </a:t>
            </a:r>
            <a:r>
              <a:rPr lang="en-US" sz="5800" dirty="0" smtClean="0">
                <a:latin typeface="Calibri"/>
                <a:cs typeface="Calibri"/>
              </a:rPr>
              <a:t>years, </a:t>
            </a:r>
            <a:r>
              <a:rPr lang="en-US" sz="5800" dirty="0">
                <a:latin typeface="Calibri"/>
                <a:cs typeface="Calibri"/>
              </a:rPr>
              <a:t>it cannot be asserted that today there is an evaluation methodology which is universally </a:t>
            </a:r>
            <a:r>
              <a:rPr lang="en-US" sz="5800" dirty="0" smtClean="0">
                <a:latin typeface="Calibri"/>
                <a:cs typeface="Calibri"/>
              </a:rPr>
              <a:t>recognized.</a:t>
            </a:r>
            <a:endParaRPr lang="en-US" sz="5800" dirty="0">
              <a:latin typeface="Calibri"/>
              <a:cs typeface="Calibri"/>
            </a:endParaRPr>
          </a:p>
          <a:p>
            <a:endParaRPr lang="en-US" dirty="0"/>
          </a:p>
        </p:txBody>
      </p:sp>
    </p:spTree>
    <p:extLst>
      <p:ext uri="{BB962C8B-B14F-4D97-AF65-F5344CB8AC3E}">
        <p14:creationId xmlns:p14="http://schemas.microsoft.com/office/powerpoint/2010/main" val="361164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25" y="1268700"/>
            <a:ext cx="9200197" cy="4678204"/>
          </a:xfrm>
          <a:prstGeom prst="rect">
            <a:avLst/>
          </a:prstGeom>
        </p:spPr>
        <p:txBody>
          <a:bodyPr wrap="square">
            <a:spAutoFit/>
          </a:bodyPr>
          <a:lstStyle/>
          <a:p>
            <a:endParaRPr lang="it-IT" sz="2000" dirty="0"/>
          </a:p>
          <a:p>
            <a:pPr marL="457200" indent="-457200">
              <a:buFont typeface="+mj-lt"/>
              <a:buAutoNum type="arabicPeriod"/>
            </a:pPr>
            <a:r>
              <a:rPr lang="en-US" sz="2800" b="1" dirty="0" smtClean="0"/>
              <a:t>Part 1</a:t>
            </a:r>
          </a:p>
          <a:p>
            <a:pPr marL="971550" lvl="1" indent="-514350">
              <a:buFont typeface="+mj-lt"/>
              <a:buAutoNum type="romanUcPeriod"/>
            </a:pPr>
            <a:r>
              <a:rPr lang="en-US" sz="2000" dirty="0" smtClean="0"/>
              <a:t>Definition </a:t>
            </a:r>
            <a:r>
              <a:rPr lang="en-US" sz="2000" dirty="0"/>
              <a:t>and measurement of </a:t>
            </a:r>
            <a:r>
              <a:rPr lang="en-US" sz="2000" dirty="0" smtClean="0"/>
              <a:t>LTC</a:t>
            </a:r>
          </a:p>
          <a:p>
            <a:pPr marL="971550" lvl="1" indent="-514350">
              <a:buFont typeface="+mj-lt"/>
              <a:buAutoNum type="romanUcPeriod"/>
            </a:pPr>
            <a:r>
              <a:rPr lang="en-US" sz="2000" dirty="0" smtClean="0"/>
              <a:t>Financing </a:t>
            </a:r>
            <a:r>
              <a:rPr lang="en-US" sz="2000" dirty="0"/>
              <a:t>LTC and elderly care in </a:t>
            </a:r>
            <a:r>
              <a:rPr lang="en-US" sz="2000" dirty="0" smtClean="0"/>
              <a:t>Italy</a:t>
            </a:r>
            <a:endParaRPr lang="en-US" sz="2000" dirty="0"/>
          </a:p>
          <a:p>
            <a:pPr marL="971550" lvl="1" indent="-514350">
              <a:buFont typeface="+mj-lt"/>
              <a:buAutoNum type="romanUcPeriod"/>
            </a:pPr>
            <a:r>
              <a:rPr lang="en-US" sz="2000" dirty="0" smtClean="0"/>
              <a:t>Public </a:t>
            </a:r>
            <a:r>
              <a:rPr lang="en-US" sz="2000" dirty="0"/>
              <a:t>expenditure for LTC in </a:t>
            </a:r>
            <a:r>
              <a:rPr lang="en-US" sz="2000" dirty="0" smtClean="0"/>
              <a:t>Italy</a:t>
            </a:r>
            <a:endParaRPr lang="en-US" sz="2000" dirty="0"/>
          </a:p>
          <a:p>
            <a:pPr marL="971550" lvl="1" indent="-514350">
              <a:buFont typeface="+mj-lt"/>
              <a:buAutoNum type="romanUcPeriod"/>
            </a:pPr>
            <a:r>
              <a:rPr lang="en-US" sz="2000" dirty="0" smtClean="0"/>
              <a:t>Regional </a:t>
            </a:r>
            <a:r>
              <a:rPr lang="en-US" sz="2000" dirty="0"/>
              <a:t>differences in eligibility rules for LTC in </a:t>
            </a:r>
            <a:r>
              <a:rPr lang="en-US" sz="2000" dirty="0" smtClean="0"/>
              <a:t>Italy</a:t>
            </a:r>
          </a:p>
          <a:p>
            <a:pPr marL="971550" lvl="1" indent="-514350">
              <a:buFont typeface="+mj-lt"/>
              <a:buAutoNum type="romanUcPeriod"/>
            </a:pPr>
            <a:r>
              <a:rPr lang="en-US" sz="2000" dirty="0" smtClean="0"/>
              <a:t>Conclusions</a:t>
            </a:r>
            <a:endParaRPr lang="en-US" sz="2800" b="1" dirty="0"/>
          </a:p>
          <a:p>
            <a:pPr marL="514350" indent="-514350">
              <a:buFont typeface="+mj-lt"/>
              <a:buAutoNum type="arabicPeriod"/>
            </a:pPr>
            <a:r>
              <a:rPr lang="en-US" sz="2800" b="1" dirty="0" smtClean="0">
                <a:solidFill>
                  <a:schemeClr val="tx1">
                    <a:lumMod val="75000"/>
                    <a:lumOff val="25000"/>
                  </a:schemeClr>
                </a:solidFill>
                <a:ea typeface="Arial" charset="0"/>
                <a:cs typeface="Arial" charset="0"/>
              </a:rPr>
              <a:t>Part 2</a:t>
            </a:r>
          </a:p>
          <a:p>
            <a:pPr marL="1028700" lvl="1" indent="-571500">
              <a:buFont typeface="+mj-lt"/>
              <a:buAutoNum type="romanUcPeriod"/>
            </a:pPr>
            <a:r>
              <a:rPr lang="it-IT" sz="2000" dirty="0" err="1" smtClean="0">
                <a:solidFill>
                  <a:schemeClr val="tx1">
                    <a:lumMod val="75000"/>
                    <a:lumOff val="25000"/>
                  </a:schemeClr>
                </a:solidFill>
                <a:ea typeface="Arial" charset="0"/>
                <a:cs typeface="Arial" charset="0"/>
              </a:rPr>
              <a:t>Forecasting</a:t>
            </a:r>
            <a:r>
              <a:rPr lang="it-IT" sz="2000" dirty="0" smtClean="0">
                <a:solidFill>
                  <a:schemeClr val="tx1">
                    <a:lumMod val="75000"/>
                    <a:lumOff val="25000"/>
                  </a:schemeClr>
                </a:solidFill>
                <a:ea typeface="Arial" charset="0"/>
                <a:cs typeface="Arial" charset="0"/>
              </a:rPr>
              <a:t> LTC </a:t>
            </a:r>
            <a:r>
              <a:rPr lang="it-IT" sz="2000" dirty="0" err="1" smtClean="0">
                <a:solidFill>
                  <a:schemeClr val="tx1">
                    <a:lumMod val="75000"/>
                    <a:lumOff val="25000"/>
                  </a:schemeClr>
                </a:solidFill>
                <a:ea typeface="Arial" charset="0"/>
                <a:cs typeface="Arial" charset="0"/>
              </a:rPr>
              <a:t>needs</a:t>
            </a:r>
            <a:r>
              <a:rPr lang="it-IT" sz="2000" dirty="0" smtClean="0">
                <a:solidFill>
                  <a:schemeClr val="tx1">
                    <a:lumMod val="75000"/>
                    <a:lumOff val="25000"/>
                  </a:schemeClr>
                </a:solidFill>
                <a:ea typeface="Arial" charset="0"/>
                <a:cs typeface="Arial" charset="0"/>
              </a:rPr>
              <a:t> in Europe</a:t>
            </a:r>
          </a:p>
          <a:p>
            <a:pPr marL="1028700" lvl="1" indent="-571500">
              <a:buFont typeface="+mj-lt"/>
              <a:buAutoNum type="romanUcPeriod"/>
            </a:pPr>
            <a:r>
              <a:rPr lang="it-IT" sz="2000" dirty="0" err="1" smtClean="0">
                <a:solidFill>
                  <a:schemeClr val="tx1">
                    <a:lumMod val="75000"/>
                    <a:lumOff val="25000"/>
                  </a:schemeClr>
                </a:solidFill>
                <a:ea typeface="Arial" charset="0"/>
                <a:cs typeface="Arial" charset="0"/>
              </a:rPr>
              <a:t>Which</a:t>
            </a:r>
            <a:r>
              <a:rPr lang="it-IT" sz="2000" dirty="0" smtClean="0">
                <a:solidFill>
                  <a:schemeClr val="tx1">
                    <a:lumMod val="75000"/>
                    <a:lumOff val="25000"/>
                  </a:schemeClr>
                </a:solidFill>
                <a:ea typeface="Arial" charset="0"/>
                <a:cs typeface="Arial" charset="0"/>
              </a:rPr>
              <a:t> </a:t>
            </a:r>
            <a:r>
              <a:rPr lang="it-IT" sz="2000" dirty="0" err="1" smtClean="0">
                <a:solidFill>
                  <a:schemeClr val="tx1">
                    <a:lumMod val="75000"/>
                    <a:lumOff val="25000"/>
                  </a:schemeClr>
                </a:solidFill>
                <a:ea typeface="Arial" charset="0"/>
                <a:cs typeface="Arial" charset="0"/>
              </a:rPr>
              <a:t>system</a:t>
            </a:r>
            <a:r>
              <a:rPr lang="it-IT" sz="2000" dirty="0" smtClean="0">
                <a:solidFill>
                  <a:schemeClr val="tx1">
                    <a:lumMod val="75000"/>
                    <a:lumOff val="25000"/>
                  </a:schemeClr>
                </a:solidFill>
                <a:ea typeface="Arial" charset="0"/>
                <a:cs typeface="Arial" charset="0"/>
              </a:rPr>
              <a:t> </a:t>
            </a:r>
            <a:r>
              <a:rPr lang="it-IT" sz="2000" dirty="0" err="1" smtClean="0">
                <a:solidFill>
                  <a:schemeClr val="tx1">
                    <a:lumMod val="75000"/>
                    <a:lumOff val="25000"/>
                  </a:schemeClr>
                </a:solidFill>
                <a:ea typeface="Arial" charset="0"/>
                <a:cs typeface="Arial" charset="0"/>
              </a:rPr>
              <a:t>will</a:t>
            </a:r>
            <a:r>
              <a:rPr lang="it-IT" sz="2000" dirty="0" smtClean="0">
                <a:solidFill>
                  <a:schemeClr val="tx1">
                    <a:lumMod val="75000"/>
                    <a:lumOff val="25000"/>
                  </a:schemeClr>
                </a:solidFill>
                <a:ea typeface="Arial" charset="0"/>
                <a:cs typeface="Arial" charset="0"/>
              </a:rPr>
              <a:t> be the best?</a:t>
            </a:r>
            <a:endParaRPr lang="it-IT" sz="2000" dirty="0">
              <a:solidFill>
                <a:schemeClr val="tx1">
                  <a:lumMod val="75000"/>
                  <a:lumOff val="25000"/>
                </a:schemeClr>
              </a:solidFill>
              <a:ea typeface="Arial" charset="0"/>
              <a:cs typeface="Arial" charset="0"/>
            </a:endParaRPr>
          </a:p>
          <a:p>
            <a:pPr marL="571500" indent="-571500">
              <a:buFont typeface="+mj-lt"/>
              <a:buAutoNum type="arabicPeriod"/>
            </a:pPr>
            <a:r>
              <a:rPr lang="it-IT" sz="2800" b="1" dirty="0" err="1" smtClean="0">
                <a:solidFill>
                  <a:schemeClr val="tx1">
                    <a:lumMod val="75000"/>
                    <a:lumOff val="25000"/>
                  </a:schemeClr>
                </a:solidFill>
                <a:ea typeface="Arial" charset="0"/>
                <a:cs typeface="Arial" charset="0"/>
              </a:rPr>
              <a:t>Conclusions</a:t>
            </a:r>
            <a:endParaRPr lang="it-IT" sz="2800" b="1" dirty="0">
              <a:solidFill>
                <a:schemeClr val="tx1">
                  <a:lumMod val="75000"/>
                  <a:lumOff val="25000"/>
                </a:schemeClr>
              </a:solidFill>
              <a:ea typeface="Arial" charset="0"/>
              <a:cs typeface="Arial"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smtClean="0"/>
              <a:t>Index</a:t>
            </a:r>
            <a:endParaRPr lang="it-IT" dirty="0"/>
          </a:p>
        </p:txBody>
      </p:sp>
    </p:spTree>
    <p:extLst>
      <p:ext uri="{BB962C8B-B14F-4D97-AF65-F5344CB8AC3E}">
        <p14:creationId xmlns:p14="http://schemas.microsoft.com/office/powerpoint/2010/main" val="1760191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Regional differences in eligibility rules for LTC in Italy</a:t>
            </a:r>
          </a:p>
        </p:txBody>
      </p:sp>
      <p:sp>
        <p:nvSpPr>
          <p:cNvPr id="3" name="Content Placeholder 2"/>
          <p:cNvSpPr>
            <a:spLocks noGrp="1"/>
          </p:cNvSpPr>
          <p:nvPr>
            <p:ph idx="1"/>
          </p:nvPr>
        </p:nvSpPr>
        <p:spPr/>
        <p:txBody>
          <a:bodyPr/>
          <a:lstStyle/>
          <a:p>
            <a:r>
              <a:rPr lang="en-US" sz="2700" dirty="0">
                <a:latin typeface="Calibri"/>
                <a:cs typeface="Calibri"/>
              </a:rPr>
              <a:t>Against this background, it is quite evident that the absence of a standardized definition may result into a broad heterogeneity in the definitions (and consequently the assessment methods) of vulnerabilities adopted by regional lawmakers in care program regulations. </a:t>
            </a:r>
            <a:endParaRPr lang="en-US" sz="2700" dirty="0" smtClean="0">
              <a:latin typeface="Calibri"/>
              <a:cs typeface="Calibri"/>
            </a:endParaRPr>
          </a:p>
          <a:p>
            <a:endParaRPr lang="en-US" sz="2700" dirty="0" smtClean="0">
              <a:latin typeface="Calibri"/>
              <a:cs typeface="Calibri"/>
            </a:endParaRPr>
          </a:p>
          <a:p>
            <a:r>
              <a:rPr lang="en-US" sz="2700" dirty="0" smtClean="0">
                <a:latin typeface="Calibri"/>
                <a:cs typeface="Calibri"/>
              </a:rPr>
              <a:t>The </a:t>
            </a:r>
            <a:r>
              <a:rPr lang="en-US" sz="2700" dirty="0">
                <a:latin typeface="Calibri"/>
                <a:cs typeface="Calibri"/>
              </a:rPr>
              <a:t>resulting generation of "non-self-sufficiency" concepts, in turn, implies eligibility criteria and coverage rates that are potentially very different from program to program.</a:t>
            </a:r>
          </a:p>
          <a:p>
            <a:endParaRPr lang="en-US" dirty="0"/>
          </a:p>
        </p:txBody>
      </p:sp>
    </p:spTree>
    <p:extLst>
      <p:ext uri="{BB962C8B-B14F-4D97-AF65-F5344CB8AC3E}">
        <p14:creationId xmlns:p14="http://schemas.microsoft.com/office/powerpoint/2010/main" val="1577958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Regional differences in eligibility rules for LTC in Italy</a:t>
            </a:r>
          </a:p>
        </p:txBody>
      </p:sp>
      <p:graphicFrame>
        <p:nvGraphicFramePr>
          <p:cNvPr id="4" name="Object 3"/>
          <p:cNvGraphicFramePr>
            <a:graphicFrameLocks noChangeAspect="1"/>
          </p:cNvGraphicFramePr>
          <p:nvPr>
            <p:extLst>
              <p:ext uri="{D42A27DB-BD31-4B8C-83A1-F6EECF244321}">
                <p14:modId xmlns:p14="http://schemas.microsoft.com/office/powerpoint/2010/main" val="3611465512"/>
              </p:ext>
            </p:extLst>
          </p:nvPr>
        </p:nvGraphicFramePr>
        <p:xfrm>
          <a:off x="2000250" y="1103313"/>
          <a:ext cx="6048375" cy="5113337"/>
        </p:xfrm>
        <a:graphic>
          <a:graphicData uri="http://schemas.openxmlformats.org/presentationml/2006/ole">
            <mc:AlternateContent xmlns:mc="http://schemas.openxmlformats.org/markup-compatibility/2006">
              <mc:Choice xmlns:v="urn:schemas-microsoft-com:vml" Requires="v">
                <p:oleObj spid="_x0000_s1730570" name="Document" r:id="rId3" imgW="5016500" imgH="4241800" progId="Word.Document.12">
                  <p:embed/>
                </p:oleObj>
              </mc:Choice>
              <mc:Fallback>
                <p:oleObj name="Document" r:id="rId3" imgW="5016500" imgH="4241800" progId="Word.Document.12">
                  <p:embed/>
                  <p:pic>
                    <p:nvPicPr>
                      <p:cNvPr id="0" name=""/>
                      <p:cNvPicPr/>
                      <p:nvPr/>
                    </p:nvPicPr>
                    <p:blipFill>
                      <a:blip r:embed="rId4"/>
                      <a:stretch>
                        <a:fillRect/>
                      </a:stretch>
                    </p:blipFill>
                    <p:spPr>
                      <a:xfrm>
                        <a:off x="2000250" y="1103313"/>
                        <a:ext cx="6048375" cy="5113337"/>
                      </a:xfrm>
                      <a:prstGeom prst="rect">
                        <a:avLst/>
                      </a:prstGeom>
                    </p:spPr>
                  </p:pic>
                </p:oleObj>
              </mc:Fallback>
            </mc:AlternateContent>
          </a:graphicData>
        </a:graphic>
      </p:graphicFrame>
    </p:spTree>
    <p:extLst>
      <p:ext uri="{BB962C8B-B14F-4D97-AF65-F5344CB8AC3E}">
        <p14:creationId xmlns:p14="http://schemas.microsoft.com/office/powerpoint/2010/main" val="1577958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Regional differences in eligibility rules for LTC in Italy</a:t>
            </a:r>
          </a:p>
        </p:txBody>
      </p:sp>
      <p:graphicFrame>
        <p:nvGraphicFramePr>
          <p:cNvPr id="4" name="Object 3"/>
          <p:cNvGraphicFramePr>
            <a:graphicFrameLocks noChangeAspect="1"/>
          </p:cNvGraphicFramePr>
          <p:nvPr>
            <p:extLst>
              <p:ext uri="{D42A27DB-BD31-4B8C-83A1-F6EECF244321}">
                <p14:modId xmlns:p14="http://schemas.microsoft.com/office/powerpoint/2010/main" val="1023843844"/>
              </p:ext>
            </p:extLst>
          </p:nvPr>
        </p:nvGraphicFramePr>
        <p:xfrm>
          <a:off x="1712913" y="1190625"/>
          <a:ext cx="6769100" cy="4878388"/>
        </p:xfrm>
        <a:graphic>
          <a:graphicData uri="http://schemas.openxmlformats.org/presentationml/2006/ole">
            <mc:AlternateContent xmlns:mc="http://schemas.openxmlformats.org/markup-compatibility/2006">
              <mc:Choice xmlns:v="urn:schemas-microsoft-com:vml" Requires="v">
                <p:oleObj spid="_x0000_s1731594" name="Document" r:id="rId3" imgW="5003800" imgH="3606800" progId="Word.Document.12">
                  <p:embed/>
                </p:oleObj>
              </mc:Choice>
              <mc:Fallback>
                <p:oleObj name="Document" r:id="rId3" imgW="5003800" imgH="3606800" progId="Word.Document.12">
                  <p:embed/>
                  <p:pic>
                    <p:nvPicPr>
                      <p:cNvPr id="0" name=""/>
                      <p:cNvPicPr/>
                      <p:nvPr/>
                    </p:nvPicPr>
                    <p:blipFill>
                      <a:blip r:embed="rId4"/>
                      <a:stretch>
                        <a:fillRect/>
                      </a:stretch>
                    </p:blipFill>
                    <p:spPr>
                      <a:xfrm>
                        <a:off x="1712913" y="1190625"/>
                        <a:ext cx="6769100" cy="4878388"/>
                      </a:xfrm>
                      <a:prstGeom prst="rect">
                        <a:avLst/>
                      </a:prstGeom>
                    </p:spPr>
                  </p:pic>
                </p:oleObj>
              </mc:Fallback>
            </mc:AlternateContent>
          </a:graphicData>
        </a:graphic>
      </p:graphicFrame>
    </p:spTree>
    <p:extLst>
      <p:ext uri="{BB962C8B-B14F-4D97-AF65-F5344CB8AC3E}">
        <p14:creationId xmlns:p14="http://schemas.microsoft.com/office/powerpoint/2010/main" val="157795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6536" y="2204864"/>
            <a:ext cx="8420100" cy="1362075"/>
          </a:xfrm>
        </p:spPr>
        <p:txBody>
          <a:bodyPr/>
          <a:lstStyle/>
          <a:p>
            <a:pPr algn="ctr"/>
            <a:r>
              <a:rPr lang="en-US" sz="4400" dirty="0" smtClean="0">
                <a:latin typeface="Arial" charset="0"/>
                <a:ea typeface="Arial" charset="0"/>
                <a:cs typeface="Arial" charset="0"/>
              </a:rPr>
              <a:t>PART 2</a:t>
            </a:r>
            <a:endParaRPr lang="en-US" sz="4400" dirty="0">
              <a:latin typeface="Arial" charset="0"/>
              <a:ea typeface="Arial" charset="0"/>
              <a:cs typeface="Arial" charset="0"/>
            </a:endParaRPr>
          </a:p>
        </p:txBody>
      </p:sp>
    </p:spTree>
    <p:extLst>
      <p:ext uri="{BB962C8B-B14F-4D97-AF65-F5344CB8AC3E}">
        <p14:creationId xmlns:p14="http://schemas.microsoft.com/office/powerpoint/2010/main" val="15317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5887566" cy="615602"/>
          </a:xfrm>
        </p:spPr>
        <p:txBody>
          <a:bodyPr>
            <a:normAutofit/>
          </a:bodyPr>
          <a:lstStyle/>
          <a:p>
            <a:r>
              <a:rPr lang="en-US" sz="2400" dirty="0"/>
              <a:t>Background and motivation</a:t>
            </a:r>
            <a:endParaRPr lang="en-US" sz="2400" dirty="0"/>
          </a:p>
        </p:txBody>
      </p:sp>
      <p:sp>
        <p:nvSpPr>
          <p:cNvPr id="3" name="Content Placeholder 2"/>
          <p:cNvSpPr>
            <a:spLocks noGrp="1"/>
          </p:cNvSpPr>
          <p:nvPr>
            <p:ph idx="1"/>
          </p:nvPr>
        </p:nvSpPr>
        <p:spPr>
          <a:xfrm>
            <a:off x="992560" y="1484784"/>
            <a:ext cx="7886700" cy="4968552"/>
          </a:xfrm>
        </p:spPr>
        <p:txBody>
          <a:bodyPr>
            <a:normAutofit fontScale="92500" lnSpcReduction="10000"/>
          </a:bodyPr>
          <a:lstStyle/>
          <a:p>
            <a:r>
              <a:rPr lang="en-US" sz="2400" dirty="0"/>
              <a:t>The impact of </a:t>
            </a:r>
            <a:r>
              <a:rPr lang="en-US" sz="2400" dirty="0">
                <a:solidFill>
                  <a:srgbClr val="0070C0"/>
                </a:solidFill>
              </a:rPr>
              <a:t>ageing population represents a serious concern </a:t>
            </a:r>
            <a:r>
              <a:rPr lang="en-US" sz="2400" dirty="0"/>
              <a:t>around the world and, in particular, in Europe which will </a:t>
            </a:r>
            <a:r>
              <a:rPr lang="en-US" sz="2400" dirty="0"/>
              <a:t>be turning “increasingly grey” in the upcoming decades</a:t>
            </a:r>
            <a:r>
              <a:rPr lang="en-US" sz="2400" dirty="0"/>
              <a:t>.</a:t>
            </a:r>
          </a:p>
          <a:p>
            <a:r>
              <a:rPr lang="en-US" sz="2400" dirty="0"/>
              <a:t>As a result, the </a:t>
            </a:r>
            <a:r>
              <a:rPr lang="en-US" sz="2400" dirty="0"/>
              <a:t>demographic </a:t>
            </a:r>
            <a:r>
              <a:rPr lang="en-US" sz="2400" dirty="0">
                <a:solidFill>
                  <a:srgbClr val="0070C0"/>
                </a:solidFill>
              </a:rPr>
              <a:t>old-age </a:t>
            </a:r>
            <a:r>
              <a:rPr lang="en-US" sz="2400" dirty="0">
                <a:solidFill>
                  <a:srgbClr val="0070C0"/>
                </a:solidFill>
              </a:rPr>
              <a:t>dependency ratios are projected </a:t>
            </a:r>
            <a:r>
              <a:rPr lang="en-US" sz="2400" dirty="0">
                <a:solidFill>
                  <a:srgbClr val="0070C0"/>
                </a:solidFill>
              </a:rPr>
              <a:t>to </a:t>
            </a:r>
            <a:r>
              <a:rPr lang="en-US" sz="2400" dirty="0">
                <a:solidFill>
                  <a:srgbClr val="0070C0"/>
                </a:solidFill>
              </a:rPr>
              <a:t>almost double</a:t>
            </a:r>
            <a:r>
              <a:rPr lang="en-US" sz="2400" dirty="0"/>
              <a:t> from now until 2060, </a:t>
            </a:r>
            <a:r>
              <a:rPr lang="en-US" sz="2400" dirty="0"/>
              <a:t>moving from 4 to 2 </a:t>
            </a:r>
            <a:r>
              <a:rPr lang="en-US" sz="2400" dirty="0"/>
              <a:t>working-age people </a:t>
            </a:r>
            <a:r>
              <a:rPr lang="en-US" sz="2400" dirty="0"/>
              <a:t>for every person aged 65 and above(EC, 2015). </a:t>
            </a:r>
            <a:endParaRPr lang="en-US" sz="2400" dirty="0"/>
          </a:p>
          <a:p>
            <a:r>
              <a:rPr lang="en-US" sz="2400" dirty="0"/>
              <a:t>From </a:t>
            </a:r>
            <a:r>
              <a:rPr lang="en-US" sz="2400" dirty="0"/>
              <a:t>a </a:t>
            </a:r>
            <a:r>
              <a:rPr lang="en-US" sz="2400" dirty="0"/>
              <a:t>macroeconomic perspective</a:t>
            </a:r>
            <a:r>
              <a:rPr lang="en-US" sz="2400" dirty="0"/>
              <a:t>, this implies that the </a:t>
            </a:r>
            <a:r>
              <a:rPr lang="en-US" sz="2400" dirty="0">
                <a:solidFill>
                  <a:srgbClr val="0070C0"/>
                </a:solidFill>
              </a:rPr>
              <a:t>projected potential GDP growth will remain </a:t>
            </a:r>
            <a:r>
              <a:rPr lang="en-US" sz="2400" dirty="0">
                <a:solidFill>
                  <a:srgbClr val="0070C0"/>
                </a:solidFill>
              </a:rPr>
              <a:t>much lower </a:t>
            </a:r>
            <a:r>
              <a:rPr lang="en-US" sz="2400" dirty="0"/>
              <a:t>than in previous decades</a:t>
            </a:r>
            <a:r>
              <a:rPr lang="en-US" sz="2400" dirty="0"/>
              <a:t>.</a:t>
            </a:r>
          </a:p>
          <a:p>
            <a:r>
              <a:rPr lang="en-US" sz="2400" dirty="0"/>
              <a:t>Aging </a:t>
            </a:r>
            <a:r>
              <a:rPr lang="en-US" sz="2400" dirty="0"/>
              <a:t>of the population, combined with the </a:t>
            </a:r>
            <a:r>
              <a:rPr lang="en-US" sz="2400" dirty="0"/>
              <a:t>weak economic </a:t>
            </a:r>
            <a:r>
              <a:rPr lang="en-US" sz="2400" dirty="0"/>
              <a:t>growth, result in </a:t>
            </a:r>
            <a:r>
              <a:rPr lang="en-US" sz="2400" dirty="0">
                <a:solidFill>
                  <a:srgbClr val="0070C0"/>
                </a:solidFill>
              </a:rPr>
              <a:t>increasingly stringent public finances </a:t>
            </a:r>
            <a:r>
              <a:rPr lang="en-US" sz="2400" dirty="0"/>
              <a:t>with </a:t>
            </a:r>
            <a:r>
              <a:rPr lang="en-US" sz="2400" dirty="0">
                <a:solidFill>
                  <a:srgbClr val="0070C0"/>
                </a:solidFill>
              </a:rPr>
              <a:t>serious </a:t>
            </a:r>
            <a:r>
              <a:rPr lang="en-US" sz="2400" dirty="0">
                <a:solidFill>
                  <a:srgbClr val="0070C0"/>
                </a:solidFill>
              </a:rPr>
              <a:t>threats to </a:t>
            </a:r>
            <a:r>
              <a:rPr lang="en-US" sz="2400" dirty="0">
                <a:solidFill>
                  <a:srgbClr val="0070C0"/>
                </a:solidFill>
              </a:rPr>
              <a:t>the financial sustainability</a:t>
            </a:r>
            <a:r>
              <a:rPr lang="en-US" sz="2400" dirty="0"/>
              <a:t> of the social security and healthcare </a:t>
            </a:r>
            <a:r>
              <a:rPr lang="en-US" sz="2400" dirty="0"/>
              <a:t>systems</a:t>
            </a:r>
          </a:p>
        </p:txBody>
      </p:sp>
    </p:spTree>
    <p:extLst>
      <p:ext uri="{BB962C8B-B14F-4D97-AF65-F5344CB8AC3E}">
        <p14:creationId xmlns:p14="http://schemas.microsoft.com/office/powerpoint/2010/main" val="13810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5887566" cy="615602"/>
          </a:xfrm>
        </p:spPr>
        <p:txBody>
          <a:bodyPr>
            <a:normAutofit/>
          </a:bodyPr>
          <a:lstStyle/>
          <a:p>
            <a:r>
              <a:rPr lang="en-US" sz="2400" dirty="0"/>
              <a:t>Background and motivation</a:t>
            </a:r>
            <a:endParaRPr lang="en-US" sz="2400" dirty="0"/>
          </a:p>
        </p:txBody>
      </p:sp>
      <p:sp>
        <p:nvSpPr>
          <p:cNvPr id="3" name="Content Placeholder 2"/>
          <p:cNvSpPr>
            <a:spLocks noGrp="1"/>
          </p:cNvSpPr>
          <p:nvPr>
            <p:ph idx="1"/>
          </p:nvPr>
        </p:nvSpPr>
        <p:spPr>
          <a:xfrm>
            <a:off x="992560" y="1484784"/>
            <a:ext cx="7886700" cy="4968552"/>
          </a:xfrm>
        </p:spPr>
        <p:txBody>
          <a:bodyPr>
            <a:normAutofit fontScale="92500"/>
          </a:bodyPr>
          <a:lstStyle/>
          <a:p>
            <a:r>
              <a:rPr lang="en-US" sz="2400" dirty="0"/>
              <a:t>Life expectancy (LE), along with fertility rates and migration </a:t>
            </a:r>
            <a:r>
              <a:rPr lang="en-US" sz="2400" dirty="0"/>
              <a:t>flows</a:t>
            </a:r>
            <a:r>
              <a:rPr lang="en-US" sz="2400" dirty="0"/>
              <a:t> </a:t>
            </a:r>
            <a:r>
              <a:rPr lang="en-US" sz="2400" dirty="0"/>
              <a:t>are </a:t>
            </a:r>
            <a:r>
              <a:rPr lang="en-US" sz="2400" dirty="0"/>
              <a:t>the </a:t>
            </a:r>
            <a:r>
              <a:rPr lang="en-US" sz="2400" dirty="0">
                <a:solidFill>
                  <a:srgbClr val="0070C0"/>
                </a:solidFill>
              </a:rPr>
              <a:t>key </a:t>
            </a:r>
            <a:r>
              <a:rPr lang="en-US" sz="2400" dirty="0">
                <a:solidFill>
                  <a:srgbClr val="0070C0"/>
                </a:solidFill>
              </a:rPr>
              <a:t>features of </a:t>
            </a:r>
            <a:r>
              <a:rPr lang="en-US" sz="2400" dirty="0">
                <a:solidFill>
                  <a:srgbClr val="0070C0"/>
                </a:solidFill>
              </a:rPr>
              <a:t>the current aging process</a:t>
            </a:r>
            <a:r>
              <a:rPr lang="en-US" sz="2400" dirty="0"/>
              <a:t> in Europe and around the world (Cutler and </a:t>
            </a:r>
            <a:r>
              <a:rPr lang="en-US" sz="2400" dirty="0" err="1"/>
              <a:t>Meara</a:t>
            </a:r>
            <a:r>
              <a:rPr lang="en-US" sz="2400" dirty="0"/>
              <a:t>, 2013</a:t>
            </a:r>
            <a:r>
              <a:rPr lang="en-US" sz="2400" dirty="0"/>
              <a:t>).</a:t>
            </a:r>
            <a:endParaRPr lang="en-US" sz="2400" dirty="0"/>
          </a:p>
          <a:p>
            <a:r>
              <a:rPr lang="en-US" sz="2400" dirty="0">
                <a:solidFill>
                  <a:srgbClr val="0070C0"/>
                </a:solidFill>
              </a:rPr>
              <a:t>Medical </a:t>
            </a:r>
            <a:r>
              <a:rPr lang="en-US" sz="2400" dirty="0">
                <a:solidFill>
                  <a:srgbClr val="0070C0"/>
                </a:solidFill>
              </a:rPr>
              <a:t>technologies</a:t>
            </a:r>
            <a:r>
              <a:rPr lang="en-US" sz="2400" dirty="0"/>
              <a:t> are among the </a:t>
            </a:r>
            <a:r>
              <a:rPr lang="en-US" sz="2400" dirty="0">
                <a:solidFill>
                  <a:srgbClr val="0070C0"/>
                </a:solidFill>
              </a:rPr>
              <a:t>main determinants</a:t>
            </a:r>
            <a:r>
              <a:rPr lang="en-US" sz="2400" dirty="0"/>
              <a:t> for the increase in LE: they have turned many, once deadly diseases into chronic conditions. This phenomenon has been more sustained in Europe with respect to other parts of the world, placing the EU-28 among the worldwide leaders for LE</a:t>
            </a:r>
            <a:r>
              <a:rPr lang="en-US" sz="2400" dirty="0"/>
              <a:t>.</a:t>
            </a:r>
          </a:p>
          <a:p>
            <a:r>
              <a:rPr lang="en-US" sz="2400" dirty="0"/>
              <a:t>A longer </a:t>
            </a:r>
            <a:r>
              <a:rPr lang="en-US" sz="2400" dirty="0"/>
              <a:t>LE can be seen </a:t>
            </a:r>
            <a:r>
              <a:rPr lang="en-US" sz="2400" dirty="0">
                <a:solidFill>
                  <a:srgbClr val="0070C0"/>
                </a:solidFill>
              </a:rPr>
              <a:t>as a potentially “good" or “bad" news</a:t>
            </a:r>
            <a:r>
              <a:rPr lang="en-US" sz="2400" dirty="0"/>
              <a:t>, depending on the quality </a:t>
            </a:r>
            <a:r>
              <a:rPr lang="en-US" sz="2400" dirty="0"/>
              <a:t>of </a:t>
            </a:r>
            <a:r>
              <a:rPr lang="en-US" sz="2400" dirty="0"/>
              <a:t>the “extra” life years </a:t>
            </a:r>
            <a:r>
              <a:rPr lang="en-US" sz="2400" dirty="0"/>
              <a:t>lived</a:t>
            </a:r>
            <a:r>
              <a:rPr lang="en-US" sz="2400" dirty="0"/>
              <a:t>. In particular, at aggregate level, </a:t>
            </a:r>
            <a:r>
              <a:rPr lang="en-US" sz="2400" dirty="0">
                <a:solidFill>
                  <a:srgbClr val="0070C0"/>
                </a:solidFill>
              </a:rPr>
              <a:t>an older and unhealthy population implies an extra burden</a:t>
            </a:r>
            <a:r>
              <a:rPr lang="en-US" sz="2400" dirty="0"/>
              <a:t> in terms of both pensions and health care expenditure.</a:t>
            </a:r>
            <a:endParaRPr lang="en-US" sz="2400" dirty="0"/>
          </a:p>
        </p:txBody>
      </p:sp>
    </p:spTree>
    <p:extLst>
      <p:ext uri="{BB962C8B-B14F-4D97-AF65-F5344CB8AC3E}">
        <p14:creationId xmlns:p14="http://schemas.microsoft.com/office/powerpoint/2010/main" val="184649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5887566" cy="615602"/>
          </a:xfrm>
        </p:spPr>
        <p:txBody>
          <a:bodyPr>
            <a:normAutofit/>
          </a:bodyPr>
          <a:lstStyle/>
          <a:p>
            <a:r>
              <a:rPr lang="en-US" sz="2400" dirty="0"/>
              <a:t>Background and motivation</a:t>
            </a:r>
            <a:endParaRPr lang="en-US" sz="2400" dirty="0"/>
          </a:p>
        </p:txBody>
      </p:sp>
      <p:sp>
        <p:nvSpPr>
          <p:cNvPr id="3" name="Content Placeholder 2"/>
          <p:cNvSpPr>
            <a:spLocks noGrp="1"/>
          </p:cNvSpPr>
          <p:nvPr>
            <p:ph idx="1"/>
          </p:nvPr>
        </p:nvSpPr>
        <p:spPr>
          <a:xfrm>
            <a:off x="992560" y="1484784"/>
            <a:ext cx="7886700" cy="4968552"/>
          </a:xfrm>
        </p:spPr>
        <p:txBody>
          <a:bodyPr/>
          <a:lstStyle/>
          <a:p>
            <a:r>
              <a:rPr lang="en-US" sz="2400" dirty="0"/>
              <a:t>According </a:t>
            </a:r>
            <a:r>
              <a:rPr lang="en-US" sz="2400" dirty="0"/>
              <a:t>to </a:t>
            </a:r>
            <a:r>
              <a:rPr lang="en-US" sz="2400" dirty="0">
                <a:solidFill>
                  <a:srgbClr val="0070C0"/>
                </a:solidFill>
              </a:rPr>
              <a:t>GBD (2016)</a:t>
            </a:r>
            <a:r>
              <a:rPr lang="en-US" sz="2400" dirty="0"/>
              <a:t>, despite global health improvement and life expectancy increases, people spend more time with reduced functional health </a:t>
            </a:r>
            <a:r>
              <a:rPr lang="en-US" sz="2400" dirty="0"/>
              <a:t>status, </a:t>
            </a:r>
            <a:r>
              <a:rPr lang="en-US" sz="2400" dirty="0">
                <a:solidFill>
                  <a:srgbClr val="0070C0"/>
                </a:solidFill>
              </a:rPr>
              <a:t>partly confirming that absolute </a:t>
            </a:r>
            <a:r>
              <a:rPr lang="en-US" sz="2400" dirty="0">
                <a:solidFill>
                  <a:srgbClr val="0070C0"/>
                </a:solidFill>
              </a:rPr>
              <a:t>expansion of morbidity</a:t>
            </a:r>
            <a:r>
              <a:rPr lang="en-US" sz="2400" dirty="0"/>
              <a:t> has occurred</a:t>
            </a:r>
            <a:r>
              <a:rPr lang="en-US" sz="2400" dirty="0"/>
              <a:t>. </a:t>
            </a:r>
          </a:p>
          <a:p>
            <a:r>
              <a:rPr lang="en-US" sz="2400" dirty="0"/>
              <a:t>These </a:t>
            </a:r>
            <a:r>
              <a:rPr lang="en-US" sz="2400" dirty="0"/>
              <a:t>results are </a:t>
            </a:r>
            <a:r>
              <a:rPr lang="en-US" sz="2400" dirty="0">
                <a:solidFill>
                  <a:srgbClr val="0070C0"/>
                </a:solidFill>
              </a:rPr>
              <a:t>particularly true for high income countries </a:t>
            </a:r>
            <a:r>
              <a:rPr lang="en-US" sz="2400" dirty="0"/>
              <a:t>during the 1990-2015 period, where trends in years of functional health loss have increased more than expected and similar trends are forecasted for the near future.</a:t>
            </a:r>
            <a:endParaRPr lang="en-US" sz="2400" dirty="0"/>
          </a:p>
        </p:txBody>
      </p:sp>
    </p:spTree>
    <p:extLst>
      <p:ext uri="{BB962C8B-B14F-4D97-AF65-F5344CB8AC3E}">
        <p14:creationId xmlns:p14="http://schemas.microsoft.com/office/powerpoint/2010/main" val="7897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5887566" cy="615602"/>
          </a:xfrm>
        </p:spPr>
        <p:txBody>
          <a:bodyPr>
            <a:normAutofit/>
          </a:bodyPr>
          <a:lstStyle/>
          <a:p>
            <a:r>
              <a:rPr lang="en-US" sz="2400" dirty="0"/>
              <a:t>Background and motivation</a:t>
            </a:r>
            <a:endParaRPr lang="en-US" sz="2400" dirty="0"/>
          </a:p>
        </p:txBody>
      </p:sp>
      <p:sp>
        <p:nvSpPr>
          <p:cNvPr id="3" name="Content Placeholder 2"/>
          <p:cNvSpPr>
            <a:spLocks noGrp="1"/>
          </p:cNvSpPr>
          <p:nvPr>
            <p:ph idx="1"/>
          </p:nvPr>
        </p:nvSpPr>
        <p:spPr>
          <a:xfrm>
            <a:off x="992560" y="1484784"/>
            <a:ext cx="7886700" cy="4968552"/>
          </a:xfrm>
        </p:spPr>
        <p:txBody>
          <a:bodyPr/>
          <a:lstStyle/>
          <a:p>
            <a:r>
              <a:rPr lang="en-US" sz="2400" dirty="0"/>
              <a:t>Since 2000 </a:t>
            </a:r>
            <a:r>
              <a:rPr lang="en-US" sz="2400" dirty="0"/>
              <a:t>many </a:t>
            </a:r>
            <a:r>
              <a:rPr lang="en-US" sz="2400" dirty="0"/>
              <a:t>countries </a:t>
            </a:r>
            <a:r>
              <a:rPr lang="en-US" sz="2400" dirty="0"/>
              <a:t>have witnessed a significant decline in healthy life expectancy at birth, </a:t>
            </a:r>
            <a:r>
              <a:rPr lang="en-US" sz="2400" dirty="0">
                <a:solidFill>
                  <a:srgbClr val="0070C0"/>
                </a:solidFill>
              </a:rPr>
              <a:t>inverting what had been a continuous growth process</a:t>
            </a:r>
            <a:r>
              <a:rPr lang="en-US" sz="2400" dirty="0"/>
              <a:t>. </a:t>
            </a:r>
            <a:endParaRPr lang="en-US" sz="2400" dirty="0"/>
          </a:p>
          <a:p>
            <a:r>
              <a:rPr lang="en-US" sz="2400" dirty="0"/>
              <a:t>This </a:t>
            </a:r>
            <a:r>
              <a:rPr lang="en-US" sz="2400" dirty="0"/>
              <a:t>decline has been </a:t>
            </a:r>
            <a:r>
              <a:rPr lang="en-US" sz="2400" dirty="0">
                <a:solidFill>
                  <a:srgbClr val="0070C0"/>
                </a:solidFill>
              </a:rPr>
              <a:t>particularly marked in Europe</a:t>
            </a:r>
            <a:r>
              <a:rPr lang="en-US" sz="2400" dirty="0"/>
              <a:t>, with </a:t>
            </a:r>
            <a:r>
              <a:rPr lang="en-US" sz="2400" dirty="0">
                <a:solidFill>
                  <a:srgbClr val="0070C0"/>
                </a:solidFill>
              </a:rPr>
              <a:t>significant differences </a:t>
            </a:r>
            <a:r>
              <a:rPr lang="en-US" sz="2400" dirty="0"/>
              <a:t>across geographical areas, and more importantly, across gender: women, tend to live longer, but spend more years in bad health with respect to men</a:t>
            </a:r>
            <a:r>
              <a:rPr lang="en-US" sz="2400" dirty="0"/>
              <a:t>.</a:t>
            </a:r>
          </a:p>
          <a:p>
            <a:endParaRPr lang="en-US" sz="2400" dirty="0"/>
          </a:p>
        </p:txBody>
      </p:sp>
    </p:spTree>
    <p:extLst>
      <p:ext uri="{BB962C8B-B14F-4D97-AF65-F5344CB8AC3E}">
        <p14:creationId xmlns:p14="http://schemas.microsoft.com/office/powerpoint/2010/main" val="137083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5887566" cy="615602"/>
          </a:xfrm>
        </p:spPr>
        <p:txBody>
          <a:bodyPr>
            <a:normAutofit/>
          </a:bodyPr>
          <a:lstStyle/>
          <a:p>
            <a:r>
              <a:rPr lang="en-US" sz="2400" dirty="0"/>
              <a:t>Background and motivation</a:t>
            </a:r>
            <a:endParaRPr lang="en-US" sz="2400" dirty="0"/>
          </a:p>
        </p:txBody>
      </p:sp>
      <p:sp>
        <p:nvSpPr>
          <p:cNvPr id="3" name="Content Placeholder 2"/>
          <p:cNvSpPr>
            <a:spLocks noGrp="1"/>
          </p:cNvSpPr>
          <p:nvPr>
            <p:ph idx="1"/>
          </p:nvPr>
        </p:nvSpPr>
        <p:spPr>
          <a:xfrm>
            <a:off x="992560" y="1484784"/>
            <a:ext cx="7886700" cy="4968552"/>
          </a:xfrm>
        </p:spPr>
        <p:txBody>
          <a:bodyPr/>
          <a:lstStyle/>
          <a:p>
            <a:r>
              <a:rPr lang="en-US" sz="2400" dirty="0"/>
              <a:t>Accurate forecasts </a:t>
            </a:r>
            <a:r>
              <a:rPr lang="en-US" sz="2400" dirty="0"/>
              <a:t>of </a:t>
            </a:r>
            <a:r>
              <a:rPr lang="en-US" sz="2400" dirty="0"/>
              <a:t>future </a:t>
            </a:r>
            <a:r>
              <a:rPr lang="en-US" sz="2400" dirty="0"/>
              <a:t>trends in population health could thus </a:t>
            </a:r>
            <a:r>
              <a:rPr lang="en-US" sz="2400" dirty="0">
                <a:solidFill>
                  <a:srgbClr val="0070C0"/>
                </a:solidFill>
              </a:rPr>
              <a:t>offer important support to policy makers </a:t>
            </a:r>
            <a:r>
              <a:rPr lang="en-US" sz="2400" dirty="0"/>
              <a:t>in order to design and implement effective and sustainable policies. </a:t>
            </a:r>
            <a:endParaRPr lang="en-US" sz="2400" dirty="0"/>
          </a:p>
          <a:p>
            <a:r>
              <a:rPr lang="en-US" sz="2400" dirty="0"/>
              <a:t>In </a:t>
            </a:r>
            <a:r>
              <a:rPr lang="en-US" sz="2400" dirty="0"/>
              <a:t>spite of the existence of reliable </a:t>
            </a:r>
            <a:r>
              <a:rPr lang="en-US" sz="2400" dirty="0"/>
              <a:t>long-term models </a:t>
            </a:r>
            <a:r>
              <a:rPr lang="en-US" sz="2400" dirty="0"/>
              <a:t>predicting </a:t>
            </a:r>
            <a:r>
              <a:rPr lang="en-US" sz="2400" dirty="0"/>
              <a:t>population </a:t>
            </a:r>
            <a:r>
              <a:rPr lang="en-US" sz="2400" dirty="0"/>
              <a:t>structure by age and </a:t>
            </a:r>
            <a:r>
              <a:rPr lang="en-US" sz="2400" dirty="0"/>
              <a:t>sex, </a:t>
            </a:r>
            <a:r>
              <a:rPr lang="en-US" sz="2400" dirty="0">
                <a:solidFill>
                  <a:srgbClr val="0070C0"/>
                </a:solidFill>
              </a:rPr>
              <a:t>long-term </a:t>
            </a:r>
            <a:r>
              <a:rPr lang="en-US" sz="2400" dirty="0">
                <a:solidFill>
                  <a:srgbClr val="0070C0"/>
                </a:solidFill>
              </a:rPr>
              <a:t>forecasts of </a:t>
            </a:r>
            <a:r>
              <a:rPr lang="en-US" sz="2400" dirty="0">
                <a:solidFill>
                  <a:srgbClr val="0070C0"/>
                </a:solidFill>
              </a:rPr>
              <a:t>population </a:t>
            </a:r>
            <a:r>
              <a:rPr lang="en-US" sz="2400" dirty="0">
                <a:solidFill>
                  <a:srgbClr val="0070C0"/>
                </a:solidFill>
              </a:rPr>
              <a:t>health</a:t>
            </a:r>
            <a:r>
              <a:rPr lang="en-US" sz="2400" dirty="0"/>
              <a:t> </a:t>
            </a:r>
            <a:r>
              <a:rPr lang="en-US" sz="2400" dirty="0"/>
              <a:t>exist </a:t>
            </a:r>
            <a:r>
              <a:rPr lang="en-US" sz="2400" dirty="0"/>
              <a:t>only in the US (Goldman et al., 2013) and UK (Guzman-Castillo et al., 2017).</a:t>
            </a:r>
          </a:p>
          <a:p>
            <a:endParaRPr lang="en-US" sz="2400" dirty="0"/>
          </a:p>
        </p:txBody>
      </p:sp>
    </p:spTree>
    <p:extLst>
      <p:ext uri="{BB962C8B-B14F-4D97-AF65-F5344CB8AC3E}">
        <p14:creationId xmlns:p14="http://schemas.microsoft.com/office/powerpoint/2010/main" val="137830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552" y="1412776"/>
            <a:ext cx="7886700" cy="3972099"/>
          </a:xfrm>
        </p:spPr>
        <p:txBody>
          <a:bodyPr>
            <a:normAutofit fontScale="85000" lnSpcReduction="20000"/>
          </a:bodyPr>
          <a:lstStyle/>
          <a:p>
            <a:r>
              <a:rPr lang="en-US" dirty="0"/>
              <a:t>The FEM is unique among existing models that make health expenditure projections. </a:t>
            </a:r>
            <a:r>
              <a:rPr lang="en-US" dirty="0" smtClean="0"/>
              <a:t>It is the only model that: </a:t>
            </a:r>
          </a:p>
          <a:p>
            <a:pPr lvl="1"/>
            <a:r>
              <a:rPr lang="en-US" dirty="0" smtClean="0">
                <a:solidFill>
                  <a:srgbClr val="0000FF"/>
                </a:solidFill>
              </a:rPr>
              <a:t>projects </a:t>
            </a:r>
            <a:r>
              <a:rPr lang="en-US" dirty="0">
                <a:solidFill>
                  <a:srgbClr val="0000FF"/>
                </a:solidFill>
              </a:rPr>
              <a:t>health trends rather than health expenditures</a:t>
            </a:r>
            <a:r>
              <a:rPr lang="en-US" dirty="0"/>
              <a:t>. It is also the only model </a:t>
            </a:r>
            <a:r>
              <a:rPr lang="en-US" dirty="0" smtClean="0"/>
              <a:t>that generates </a:t>
            </a:r>
            <a:r>
              <a:rPr lang="en-US" dirty="0"/>
              <a:t>mortality out of assumptions on health trends rather than historical time series</a:t>
            </a:r>
            <a:r>
              <a:rPr lang="en-US" dirty="0" smtClean="0"/>
              <a:t>.</a:t>
            </a:r>
          </a:p>
          <a:p>
            <a:pPr lvl="1"/>
            <a:r>
              <a:rPr lang="en-GB" dirty="0" smtClean="0"/>
              <a:t>produce </a:t>
            </a:r>
            <a:r>
              <a:rPr lang="en-GB" dirty="0" smtClean="0">
                <a:solidFill>
                  <a:srgbClr val="D94C2C"/>
                </a:solidFill>
              </a:rPr>
              <a:t>a multi-risk factor, multi-disease model</a:t>
            </a:r>
            <a:r>
              <a:rPr lang="en-GB" dirty="0" smtClean="0"/>
              <a:t> capable of assessing policies to improve chronic care delivery and thus assessing the </a:t>
            </a:r>
            <a:r>
              <a:rPr lang="en-GB" dirty="0" smtClean="0">
                <a:solidFill>
                  <a:srgbClr val="0000FF"/>
                </a:solidFill>
              </a:rPr>
              <a:t>trade-offs </a:t>
            </a:r>
            <a:r>
              <a:rPr lang="en-GB" dirty="0" smtClean="0"/>
              <a:t>between primary prevention, secondary prevention and treatment alternatives.</a:t>
            </a:r>
            <a:endParaRPr lang="en-US" dirty="0" smtClean="0"/>
          </a:p>
          <a:p>
            <a:endParaRPr lang="en-US" dirty="0" smtClean="0"/>
          </a:p>
          <a:p>
            <a:endParaRPr lang="en-US" dirty="0"/>
          </a:p>
        </p:txBody>
      </p:sp>
      <p:sp>
        <p:nvSpPr>
          <p:cNvPr id="4" name="Title 1"/>
          <p:cNvSpPr txBox="1">
            <a:spLocks/>
          </p:cNvSpPr>
          <p:nvPr/>
        </p:nvSpPr>
        <p:spPr>
          <a:xfrm>
            <a:off x="560512" y="404664"/>
            <a:ext cx="4680520" cy="432048"/>
          </a:xfrm>
          <a:prstGeom prst="rect">
            <a:avLst/>
          </a:prstGeom>
        </p:spPr>
        <p:txBody>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r>
              <a:rPr lang="en-US" sz="2400" dirty="0" smtClean="0">
                <a:solidFill>
                  <a:schemeClr val="tx1"/>
                </a:solidFill>
              </a:rPr>
              <a:t>EU-FEM </a:t>
            </a:r>
            <a:r>
              <a:rPr lang="en-US" sz="2400" dirty="0">
                <a:solidFill>
                  <a:schemeClr val="tx1"/>
                </a:solidFill>
              </a:rPr>
              <a:t>+ other FEM </a:t>
            </a:r>
            <a:r>
              <a:rPr lang="en-US" sz="2400" dirty="0" smtClean="0">
                <a:solidFill>
                  <a:schemeClr val="tx1"/>
                </a:solidFill>
              </a:rPr>
              <a:t>like models</a:t>
            </a:r>
            <a:endParaRPr lang="en-US" sz="2400" dirty="0"/>
          </a:p>
        </p:txBody>
      </p:sp>
    </p:spTree>
    <p:extLst>
      <p:ext uri="{BB962C8B-B14F-4D97-AF65-F5344CB8AC3E}">
        <p14:creationId xmlns:p14="http://schemas.microsoft.com/office/powerpoint/2010/main" val="63287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6536" y="2204864"/>
            <a:ext cx="8420100" cy="1362075"/>
          </a:xfrm>
        </p:spPr>
        <p:txBody>
          <a:bodyPr/>
          <a:lstStyle/>
          <a:p>
            <a:pPr algn="ctr"/>
            <a:r>
              <a:rPr lang="en-US" sz="4400" dirty="0" smtClean="0">
                <a:latin typeface="Arial" charset="0"/>
                <a:ea typeface="Arial" charset="0"/>
                <a:cs typeface="Arial" charset="0"/>
              </a:rPr>
              <a:t>PART 1</a:t>
            </a:r>
            <a:endParaRPr lang="en-US" sz="4400" dirty="0">
              <a:latin typeface="Arial" charset="0"/>
              <a:ea typeface="Arial" charset="0"/>
              <a:cs typeface="Arial" charset="0"/>
            </a:endParaRPr>
          </a:p>
        </p:txBody>
      </p:sp>
    </p:spTree>
    <p:extLst>
      <p:ext uri="{BB962C8B-B14F-4D97-AF65-F5344CB8AC3E}">
        <p14:creationId xmlns:p14="http://schemas.microsoft.com/office/powerpoint/2010/main" val="1682131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274638"/>
            <a:ext cx="6556050" cy="493678"/>
          </a:xfrm>
        </p:spPr>
        <p:txBody>
          <a:bodyPr>
            <a:normAutofit/>
          </a:bodyPr>
          <a:lstStyle/>
          <a:p>
            <a:r>
              <a:rPr lang="en-US" sz="2400" dirty="0" smtClean="0"/>
              <a:t>Countries included in the EU-FEM model</a:t>
            </a:r>
            <a:endParaRPr lang="en-US" sz="2400" dirty="0"/>
          </a:p>
        </p:txBody>
      </p:sp>
      <p:pic>
        <p:nvPicPr>
          <p:cNvPr id="5" name="Picture 4" descr="EU_EUFE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744" y="1173255"/>
            <a:ext cx="4395810" cy="5688695"/>
          </a:xfrm>
          <a:prstGeom prst="rect">
            <a:avLst/>
          </a:prstGeom>
        </p:spPr>
      </p:pic>
    </p:spTree>
    <p:extLst>
      <p:ext uri="{BB962C8B-B14F-4D97-AF65-F5344CB8AC3E}">
        <p14:creationId xmlns:p14="http://schemas.microsoft.com/office/powerpoint/2010/main" val="248310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274638"/>
            <a:ext cx="6556050" cy="493678"/>
          </a:xfrm>
        </p:spPr>
        <p:txBody>
          <a:bodyPr>
            <a:normAutofit/>
          </a:bodyPr>
          <a:lstStyle/>
          <a:p>
            <a:r>
              <a:rPr lang="en-US" sz="2400" dirty="0" smtClean="0"/>
              <a:t>Variables modeled</a:t>
            </a:r>
            <a:endParaRPr lang="en-US" sz="2400" dirty="0"/>
          </a:p>
        </p:txBody>
      </p:sp>
      <p:graphicFrame>
        <p:nvGraphicFramePr>
          <p:cNvPr id="4" name="Content Placeholder 5"/>
          <p:cNvGraphicFramePr>
            <a:graphicFrameLocks/>
          </p:cNvGraphicFramePr>
          <p:nvPr>
            <p:extLst/>
          </p:nvPr>
        </p:nvGraphicFramePr>
        <p:xfrm>
          <a:off x="632521" y="1340769"/>
          <a:ext cx="8669937" cy="5090161"/>
        </p:xfrm>
        <a:graphic>
          <a:graphicData uri="http://schemas.openxmlformats.org/drawingml/2006/table">
            <a:tbl>
              <a:tblPr firstRow="1" bandRow="1">
                <a:tableStyleId>{5C22544A-7EE6-4342-B048-85BDC9FD1C3A}</a:tableStyleId>
              </a:tblPr>
              <a:tblGrid>
                <a:gridCol w="2800978"/>
                <a:gridCol w="2978980"/>
                <a:gridCol w="2889979"/>
              </a:tblGrid>
              <a:tr h="365760">
                <a:tc>
                  <a:txBody>
                    <a:bodyPr/>
                    <a:lstStyle/>
                    <a:p>
                      <a:pPr algn="ctr"/>
                      <a:r>
                        <a:rPr lang="en-US" sz="1800" dirty="0" smtClean="0"/>
                        <a:t>Economic Outcomes</a:t>
                      </a:r>
                      <a:endParaRPr lang="en-US" sz="1800" dirty="0"/>
                    </a:p>
                  </a:txBody>
                  <a:tcPr/>
                </a:tc>
                <a:tc>
                  <a:txBody>
                    <a:bodyPr/>
                    <a:lstStyle/>
                    <a:p>
                      <a:pPr algn="ctr"/>
                      <a:r>
                        <a:rPr lang="en-US" sz="1800" dirty="0" smtClean="0"/>
                        <a:t>Health Outcomes</a:t>
                      </a:r>
                      <a:endParaRPr lang="en-US" sz="1800" dirty="0"/>
                    </a:p>
                  </a:txBody>
                  <a:tcPr/>
                </a:tc>
                <a:tc>
                  <a:txBody>
                    <a:bodyPr/>
                    <a:lstStyle/>
                    <a:p>
                      <a:pPr algn="ctr"/>
                      <a:r>
                        <a:rPr lang="en-US" sz="1800" dirty="0" smtClean="0"/>
                        <a:t>Other Outcomes</a:t>
                      </a:r>
                      <a:endParaRPr lang="en-US" sz="1800" dirty="0"/>
                    </a:p>
                  </a:txBody>
                  <a:tcPr/>
                </a:tc>
              </a:tr>
              <a:tr h="4724401">
                <a:tc>
                  <a:txBody>
                    <a:bodyPr/>
                    <a:lstStyle/>
                    <a:p>
                      <a:r>
                        <a:rPr lang="en-US" sz="1600" b="0" i="0" u="none" strike="noStrike" kern="1200" baseline="0" dirty="0" smtClean="0">
                          <a:solidFill>
                            <a:schemeClr val="dk1"/>
                          </a:solidFill>
                          <a:latin typeface="+mn-lt"/>
                          <a:ea typeface="+mn-ea"/>
                          <a:cs typeface="+mn-cs"/>
                        </a:rPr>
                        <a:t>Employment status</a:t>
                      </a:r>
                    </a:p>
                    <a:p>
                      <a:r>
                        <a:rPr lang="en-US" sz="1600" b="0" i="0" u="none" strike="noStrike" kern="1200" baseline="0" dirty="0" smtClean="0">
                          <a:solidFill>
                            <a:schemeClr val="dk1"/>
                          </a:solidFill>
                          <a:latin typeface="+mn-lt"/>
                          <a:ea typeface="+mn-ea"/>
                          <a:cs typeface="+mn-cs"/>
                        </a:rPr>
                        <a:t>Earnings</a:t>
                      </a:r>
                    </a:p>
                    <a:p>
                      <a:r>
                        <a:rPr lang="en-US" sz="1600" b="0" i="0" u="none" strike="noStrike" kern="1200" baseline="0" dirty="0" smtClean="0">
                          <a:solidFill>
                            <a:schemeClr val="dk1"/>
                          </a:solidFill>
                          <a:latin typeface="+mn-lt"/>
                          <a:ea typeface="+mn-ea"/>
                          <a:cs typeface="+mn-cs"/>
                        </a:rPr>
                        <a:t>Demographics </a:t>
                      </a:r>
                    </a:p>
                    <a:p>
                      <a:r>
                        <a:rPr lang="en-US" sz="1600" b="0" i="0" u="none" strike="noStrike" kern="1200" baseline="0" dirty="0" smtClean="0">
                          <a:solidFill>
                            <a:schemeClr val="dk1"/>
                          </a:solidFill>
                          <a:latin typeface="+mn-lt"/>
                          <a:ea typeface="+mn-ea"/>
                          <a:cs typeface="+mn-cs"/>
                        </a:rPr>
                        <a:t>Medical Expenses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Med. Expenses by type</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Wealth</a:t>
                      </a:r>
                    </a:p>
                    <a:p>
                      <a:r>
                        <a:rPr lang="en-US" sz="1600" b="0" i="0" u="none" strike="noStrike" kern="1200" baseline="0" dirty="0" smtClean="0">
                          <a:solidFill>
                            <a:schemeClr val="dk1"/>
                          </a:solidFill>
                          <a:latin typeface="+mn-lt"/>
                          <a:ea typeface="+mn-ea"/>
                          <a:cs typeface="+mn-cs"/>
                        </a:rPr>
                        <a:t>Health Insurance (TBA)</a:t>
                      </a:r>
                    </a:p>
                    <a:p>
                      <a:r>
                        <a:rPr lang="en-US" sz="1600" b="0" i="0" u="none" strike="noStrike" kern="1200" baseline="0" dirty="0" smtClean="0">
                          <a:solidFill>
                            <a:schemeClr val="dk1"/>
                          </a:solidFill>
                          <a:latin typeface="+mn-lt"/>
                          <a:ea typeface="+mn-ea"/>
                          <a:cs typeface="+mn-cs"/>
                        </a:rPr>
                        <a:t>Disability insurance (TBA)</a:t>
                      </a:r>
                      <a:endParaRPr lang="en-US" sz="1600" dirty="0"/>
                    </a:p>
                  </a:txBody>
                  <a:tcPr/>
                </a:tc>
                <a:tc>
                  <a:txBody>
                    <a:bodyPr/>
                    <a:lstStyle/>
                    <a:p>
                      <a:r>
                        <a:rPr lang="en-US" sz="1600" dirty="0" smtClean="0"/>
                        <a:t>Death</a:t>
                      </a:r>
                    </a:p>
                    <a:p>
                      <a:r>
                        <a:rPr lang="en-US" sz="1600" dirty="0" smtClean="0"/>
                        <a:t>Heart diseases</a:t>
                      </a:r>
                    </a:p>
                    <a:p>
                      <a:r>
                        <a:rPr lang="en-US" sz="1600" dirty="0" smtClean="0"/>
                        <a:t>Stroke</a:t>
                      </a:r>
                    </a:p>
                    <a:p>
                      <a:r>
                        <a:rPr lang="en-US" sz="1600" dirty="0" smtClean="0"/>
                        <a:t>Cancer</a:t>
                      </a:r>
                    </a:p>
                    <a:p>
                      <a:r>
                        <a:rPr lang="en-US" sz="1600" dirty="0" smtClean="0"/>
                        <a:t>Hypertension</a:t>
                      </a:r>
                    </a:p>
                    <a:p>
                      <a:r>
                        <a:rPr lang="en-US" sz="1600" dirty="0" smtClean="0"/>
                        <a:t>Diabetes</a:t>
                      </a:r>
                    </a:p>
                    <a:p>
                      <a:r>
                        <a:rPr lang="en-US" sz="1600" dirty="0" smtClean="0"/>
                        <a:t>Lung Diseases</a:t>
                      </a:r>
                    </a:p>
                    <a:p>
                      <a:r>
                        <a:rPr lang="en-US" sz="1600" b="0" i="0" u="none" strike="noStrike" kern="1200" baseline="0" dirty="0" smtClean="0">
                          <a:solidFill>
                            <a:schemeClr val="dk1"/>
                          </a:solidFill>
                          <a:latin typeface="+mn-lt"/>
                          <a:ea typeface="+mn-ea"/>
                          <a:cs typeface="+mn-cs"/>
                        </a:rPr>
                        <a:t>Pain</a:t>
                      </a:r>
                    </a:p>
                    <a:p>
                      <a:r>
                        <a:rPr lang="en-US" sz="1600" b="0" i="0" u="none" strike="noStrike" kern="1200" baseline="0" dirty="0" smtClean="0">
                          <a:solidFill>
                            <a:schemeClr val="dk1"/>
                          </a:solidFill>
                          <a:latin typeface="+mn-lt"/>
                          <a:ea typeface="+mn-ea"/>
                          <a:cs typeface="+mn-cs"/>
                        </a:rPr>
                        <a:t>Arthritis</a:t>
                      </a:r>
                    </a:p>
                    <a:p>
                      <a:r>
                        <a:rPr lang="en-US" sz="1600" b="0" i="0" u="none" strike="noStrike" kern="1200" baseline="0" dirty="0" smtClean="0">
                          <a:solidFill>
                            <a:schemeClr val="dk1"/>
                          </a:solidFill>
                          <a:latin typeface="+mn-lt"/>
                          <a:ea typeface="+mn-ea"/>
                          <a:cs typeface="+mn-cs"/>
                        </a:rPr>
                        <a:t>Osteoporosis (TBA)</a:t>
                      </a:r>
                    </a:p>
                    <a:p>
                      <a:r>
                        <a:rPr lang="en-US" sz="1600" b="0" i="0" u="none" strike="noStrike" kern="1200" baseline="0" dirty="0" smtClean="0">
                          <a:solidFill>
                            <a:schemeClr val="dk1"/>
                          </a:solidFill>
                          <a:latin typeface="+mn-lt"/>
                          <a:ea typeface="+mn-ea"/>
                          <a:cs typeface="+mn-cs"/>
                        </a:rPr>
                        <a:t>Parkinson (TBA)</a:t>
                      </a:r>
                    </a:p>
                    <a:p>
                      <a:r>
                        <a:rPr lang="en-US" sz="1600" dirty="0" smtClean="0"/>
                        <a:t>BMI</a:t>
                      </a:r>
                    </a:p>
                    <a:p>
                      <a:r>
                        <a:rPr lang="en-US" sz="1600" dirty="0" smtClean="0"/>
                        <a:t>Smoking status</a:t>
                      </a:r>
                    </a:p>
                    <a:p>
                      <a:r>
                        <a:rPr lang="en-US" sz="1600" dirty="0" smtClean="0"/>
                        <a:t>ADL status</a:t>
                      </a:r>
                    </a:p>
                    <a:p>
                      <a:r>
                        <a:rPr lang="en-US" sz="1600" dirty="0" smtClean="0"/>
                        <a:t>IADL Status</a:t>
                      </a:r>
                    </a:p>
                    <a:p>
                      <a:r>
                        <a:rPr lang="en-US" sz="1600" dirty="0" smtClean="0"/>
                        <a:t>Life Expectancy</a:t>
                      </a:r>
                    </a:p>
                    <a:p>
                      <a:r>
                        <a:rPr lang="en-US" sz="1600" dirty="0" smtClean="0"/>
                        <a:t>Disease free Life</a:t>
                      </a:r>
                      <a:r>
                        <a:rPr lang="en-US" sz="1600" baseline="0" dirty="0" smtClean="0"/>
                        <a:t> Expectancy</a:t>
                      </a:r>
                      <a:endParaRPr lang="en-US" sz="1600" dirty="0" smtClean="0"/>
                    </a:p>
                    <a:p>
                      <a:r>
                        <a:rPr lang="en-US" sz="1600" dirty="0" smtClean="0"/>
                        <a:t>QALYs</a:t>
                      </a:r>
                    </a:p>
                  </a:txBody>
                  <a:tcPr/>
                </a:tc>
                <a:tc>
                  <a:txBody>
                    <a:bodyPr/>
                    <a:lstStyle/>
                    <a:p>
                      <a:r>
                        <a:rPr lang="en-US" sz="1600" b="0" i="0" u="none" strike="noStrike" kern="1200" baseline="0" dirty="0" smtClean="0">
                          <a:solidFill>
                            <a:schemeClr val="dk1"/>
                          </a:solidFill>
                          <a:latin typeface="+mn-lt"/>
                          <a:ea typeface="+mn-ea"/>
                          <a:cs typeface="+mn-cs"/>
                        </a:rPr>
                        <a:t>Income Tax Revenue (TBA)</a:t>
                      </a:r>
                    </a:p>
                    <a:p>
                      <a:r>
                        <a:rPr lang="en-US" sz="1600" b="0" i="0" u="none" strike="noStrike" kern="1200" baseline="0" dirty="0" smtClean="0">
                          <a:solidFill>
                            <a:schemeClr val="dk1"/>
                          </a:solidFill>
                          <a:latin typeface="+mn-lt"/>
                          <a:ea typeface="+mn-ea"/>
                          <a:cs typeface="+mn-cs"/>
                        </a:rPr>
                        <a:t>Soc. Security Revenue</a:t>
                      </a:r>
                    </a:p>
                    <a:p>
                      <a:r>
                        <a:rPr lang="en-US" sz="1600" b="0" i="0" u="none" strike="noStrike" kern="1200" baseline="0" dirty="0" smtClean="0">
                          <a:solidFill>
                            <a:schemeClr val="dk1"/>
                          </a:solidFill>
                          <a:latin typeface="+mn-lt"/>
                          <a:ea typeface="+mn-ea"/>
                          <a:cs typeface="+mn-cs"/>
                        </a:rPr>
                        <a:t>Social Security Outlays</a:t>
                      </a:r>
                    </a:p>
                    <a:p>
                      <a:r>
                        <a:rPr lang="en-US" sz="1600" b="0" i="0" u="none" strike="noStrike" kern="1200" baseline="0" dirty="0" smtClean="0">
                          <a:solidFill>
                            <a:schemeClr val="dk1"/>
                          </a:solidFill>
                          <a:latin typeface="+mn-lt"/>
                          <a:ea typeface="+mn-ea"/>
                          <a:cs typeface="+mn-cs"/>
                        </a:rPr>
                        <a:t>Retirement and pension</a:t>
                      </a:r>
                    </a:p>
                    <a:p>
                      <a:r>
                        <a:rPr lang="en-US" sz="1600" b="0" i="0" u="none" strike="noStrike" kern="1200" baseline="0" dirty="0" smtClean="0">
                          <a:solidFill>
                            <a:schemeClr val="dk1"/>
                          </a:solidFill>
                          <a:latin typeface="+mn-lt"/>
                          <a:ea typeface="+mn-ea"/>
                          <a:cs typeface="+mn-cs"/>
                        </a:rPr>
                        <a:t>Productivity (TBA)</a:t>
                      </a:r>
                      <a:endParaRPr lang="en-US" sz="1600" dirty="0"/>
                    </a:p>
                  </a:txBody>
                  <a:tcPr/>
                </a:tc>
              </a:tr>
            </a:tbl>
          </a:graphicData>
        </a:graphic>
      </p:graphicFrame>
    </p:spTree>
    <p:extLst>
      <p:ext uri="{BB962C8B-B14F-4D97-AF65-F5344CB8AC3E}">
        <p14:creationId xmlns:p14="http://schemas.microsoft.com/office/powerpoint/2010/main" val="794889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60648"/>
            <a:ext cx="5976664" cy="543594"/>
          </a:xfrm>
        </p:spPr>
        <p:txBody>
          <a:bodyPr>
            <a:normAutofit/>
          </a:bodyPr>
          <a:lstStyle/>
          <a:p>
            <a:r>
              <a:rPr lang="en-US" sz="2400" dirty="0" smtClean="0"/>
              <a:t>Results for EU-FEM</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94510"/>
            <a:ext cx="9144000" cy="4326779"/>
          </a:xfrm>
          <a:prstGeom prst="rect">
            <a:avLst/>
          </a:prstGeom>
        </p:spPr>
      </p:pic>
    </p:spTree>
    <p:extLst>
      <p:ext uri="{BB962C8B-B14F-4D97-AF65-F5344CB8AC3E}">
        <p14:creationId xmlns:p14="http://schemas.microsoft.com/office/powerpoint/2010/main" val="210596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60648"/>
            <a:ext cx="5976664" cy="543594"/>
          </a:xfrm>
        </p:spPr>
        <p:txBody>
          <a:bodyPr>
            <a:normAutofit/>
          </a:bodyPr>
          <a:lstStyle/>
          <a:p>
            <a:r>
              <a:rPr lang="en-US" sz="2400" dirty="0" smtClean="0"/>
              <a:t>Results for EU-FEM</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92132"/>
            <a:ext cx="9144000" cy="4085141"/>
          </a:xfrm>
          <a:prstGeom prst="rect">
            <a:avLst/>
          </a:prstGeom>
        </p:spPr>
      </p:pic>
    </p:spTree>
    <p:extLst>
      <p:ext uri="{BB962C8B-B14F-4D97-AF65-F5344CB8AC3E}">
        <p14:creationId xmlns:p14="http://schemas.microsoft.com/office/powerpoint/2010/main" val="439031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60648"/>
            <a:ext cx="5976664" cy="543594"/>
          </a:xfrm>
        </p:spPr>
        <p:txBody>
          <a:bodyPr>
            <a:normAutofit/>
          </a:bodyPr>
          <a:lstStyle/>
          <a:p>
            <a:r>
              <a:rPr lang="en-US" sz="2400" dirty="0" smtClean="0"/>
              <a:t>Results for EU-FEM</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624" y="1152128"/>
            <a:ext cx="6580880" cy="5589240"/>
          </a:xfrm>
          <a:prstGeom prst="rect">
            <a:avLst/>
          </a:prstGeom>
        </p:spPr>
      </p:pic>
    </p:spTree>
    <p:extLst>
      <p:ext uri="{BB962C8B-B14F-4D97-AF65-F5344CB8AC3E}">
        <p14:creationId xmlns:p14="http://schemas.microsoft.com/office/powerpoint/2010/main" val="41416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60648"/>
            <a:ext cx="5976664" cy="543594"/>
          </a:xfrm>
        </p:spPr>
        <p:txBody>
          <a:bodyPr>
            <a:normAutofit/>
          </a:bodyPr>
          <a:lstStyle/>
          <a:p>
            <a:r>
              <a:rPr lang="en-US" sz="2400" dirty="0" smtClean="0"/>
              <a:t>Results for EU-FEM</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88841"/>
            <a:ext cx="9144000" cy="4009549"/>
          </a:xfrm>
          <a:prstGeom prst="rect">
            <a:avLst/>
          </a:prstGeom>
        </p:spPr>
      </p:pic>
    </p:spTree>
    <p:extLst>
      <p:ext uri="{BB962C8B-B14F-4D97-AF65-F5344CB8AC3E}">
        <p14:creationId xmlns:p14="http://schemas.microsoft.com/office/powerpoint/2010/main" val="294212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60648"/>
            <a:ext cx="5976664" cy="543594"/>
          </a:xfrm>
        </p:spPr>
        <p:txBody>
          <a:bodyPr>
            <a:normAutofit/>
          </a:bodyPr>
          <a:lstStyle/>
          <a:p>
            <a:r>
              <a:rPr lang="en-US" sz="2400" dirty="0" smtClean="0"/>
              <a:t>Results for EU-FEM</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68" y="1196752"/>
            <a:ext cx="7596336" cy="5524056"/>
          </a:xfrm>
          <a:prstGeom prst="rect">
            <a:avLst/>
          </a:prstGeom>
        </p:spPr>
      </p:pic>
    </p:spTree>
    <p:extLst>
      <p:ext uri="{BB962C8B-B14F-4D97-AF65-F5344CB8AC3E}">
        <p14:creationId xmlns:p14="http://schemas.microsoft.com/office/powerpoint/2010/main" val="1314669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60648"/>
            <a:ext cx="5976664" cy="543594"/>
          </a:xfrm>
        </p:spPr>
        <p:txBody>
          <a:bodyPr>
            <a:normAutofit/>
          </a:bodyPr>
          <a:lstStyle/>
          <a:p>
            <a:r>
              <a:rPr lang="en-US" sz="2400" dirty="0" smtClean="0"/>
              <a:t>Results for EU-FEM</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600" y="1268761"/>
            <a:ext cx="7308304" cy="5314599"/>
          </a:xfrm>
          <a:prstGeom prst="rect">
            <a:avLst/>
          </a:prstGeom>
        </p:spPr>
      </p:pic>
    </p:spTree>
    <p:extLst>
      <p:ext uri="{BB962C8B-B14F-4D97-AF65-F5344CB8AC3E}">
        <p14:creationId xmlns:p14="http://schemas.microsoft.com/office/powerpoint/2010/main" val="196051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6536" y="2204864"/>
            <a:ext cx="8420100" cy="1362075"/>
          </a:xfrm>
        </p:spPr>
        <p:txBody>
          <a:bodyPr/>
          <a:lstStyle/>
          <a:p>
            <a:pPr algn="ctr"/>
            <a:r>
              <a:rPr lang="en-US" sz="4400" dirty="0" smtClean="0">
                <a:latin typeface="Arial" charset="0"/>
                <a:ea typeface="Arial" charset="0"/>
                <a:cs typeface="Arial" charset="0"/>
              </a:rPr>
              <a:t>PART 3</a:t>
            </a:r>
            <a:endParaRPr lang="en-US" sz="4400" dirty="0">
              <a:latin typeface="Arial" charset="0"/>
              <a:ea typeface="Arial" charset="0"/>
              <a:cs typeface="Arial" charset="0"/>
            </a:endParaRPr>
          </a:p>
        </p:txBody>
      </p:sp>
    </p:spTree>
    <p:extLst>
      <p:ext uri="{BB962C8B-B14F-4D97-AF65-F5344CB8AC3E}">
        <p14:creationId xmlns:p14="http://schemas.microsoft.com/office/powerpoint/2010/main" val="1158414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Conclusions</a:t>
            </a:r>
            <a:endParaRPr lang="en-US" sz="2400" dirty="0"/>
          </a:p>
        </p:txBody>
      </p:sp>
      <p:sp>
        <p:nvSpPr>
          <p:cNvPr id="3" name="Content Placeholder 2"/>
          <p:cNvSpPr>
            <a:spLocks noGrp="1"/>
          </p:cNvSpPr>
          <p:nvPr>
            <p:ph idx="1"/>
          </p:nvPr>
        </p:nvSpPr>
        <p:spPr/>
        <p:txBody>
          <a:bodyPr>
            <a:normAutofit/>
          </a:bodyPr>
          <a:lstStyle/>
          <a:p>
            <a:r>
              <a:rPr lang="it-IT" sz="2500" dirty="0">
                <a:latin typeface="Calibri"/>
                <a:ea typeface="ＭＳ Ｐゴシック" charset="0"/>
                <a:cs typeface="Calibri"/>
              </a:rPr>
              <a:t>LTC </a:t>
            </a:r>
            <a:r>
              <a:rPr lang="it-IT" sz="2500" dirty="0" err="1">
                <a:latin typeface="Calibri"/>
                <a:ea typeface="ＭＳ Ｐゴシック" charset="0"/>
                <a:cs typeface="Calibri"/>
              </a:rPr>
              <a:t>is</a:t>
            </a:r>
            <a:r>
              <a:rPr lang="it-IT" sz="2500" dirty="0">
                <a:latin typeface="Calibri"/>
                <a:ea typeface="ＭＳ Ｐゴシック" charset="0"/>
                <a:cs typeface="Calibri"/>
              </a:rPr>
              <a:t> </a:t>
            </a:r>
            <a:r>
              <a:rPr lang="it-IT" sz="2500" dirty="0" err="1">
                <a:latin typeface="Calibri"/>
                <a:ea typeface="ＭＳ Ｐゴシック" charset="0"/>
                <a:cs typeface="Calibri"/>
              </a:rPr>
              <a:t>growing</a:t>
            </a:r>
            <a:r>
              <a:rPr lang="it-IT" sz="2500" dirty="0">
                <a:latin typeface="Calibri"/>
                <a:ea typeface="ＭＳ Ｐゴシック" charset="0"/>
                <a:cs typeface="Calibri"/>
              </a:rPr>
              <a:t>, </a:t>
            </a:r>
            <a:r>
              <a:rPr lang="it-IT" sz="2500" dirty="0" err="1">
                <a:latin typeface="Calibri"/>
                <a:ea typeface="ＭＳ Ｐゴシック" charset="0"/>
                <a:cs typeface="Calibri"/>
              </a:rPr>
              <a:t>though</a:t>
            </a:r>
            <a:r>
              <a:rPr lang="it-IT" sz="2500" dirty="0">
                <a:latin typeface="Calibri"/>
                <a:ea typeface="ＭＳ Ｐゴシック" charset="0"/>
                <a:cs typeface="Calibri"/>
              </a:rPr>
              <a:t> </a:t>
            </a:r>
            <a:r>
              <a:rPr lang="it-IT" sz="2500" dirty="0" err="1">
                <a:latin typeface="Calibri"/>
                <a:ea typeface="ＭＳ Ｐゴシック" charset="0"/>
                <a:cs typeface="Calibri"/>
              </a:rPr>
              <a:t>it</a:t>
            </a:r>
            <a:r>
              <a:rPr lang="it-IT" sz="2500" dirty="0">
                <a:latin typeface="Calibri"/>
                <a:ea typeface="ＭＳ Ｐゴシック" charset="0"/>
                <a:cs typeface="Calibri"/>
              </a:rPr>
              <a:t> </a:t>
            </a:r>
            <a:r>
              <a:rPr lang="it-IT" sz="2500" dirty="0" err="1">
                <a:latin typeface="Calibri"/>
                <a:ea typeface="ＭＳ Ｐゴシック" charset="0"/>
                <a:cs typeface="Calibri"/>
              </a:rPr>
              <a:t>is</a:t>
            </a:r>
            <a:r>
              <a:rPr lang="it-IT" sz="2500" dirty="0">
                <a:latin typeface="Calibri"/>
                <a:ea typeface="ＭＳ Ｐゴシック" charset="0"/>
                <a:cs typeface="Calibri"/>
              </a:rPr>
              <a:t> </a:t>
            </a:r>
            <a:r>
              <a:rPr lang="it-IT" sz="2500" dirty="0" err="1">
                <a:latin typeface="Calibri"/>
                <a:ea typeface="ＭＳ Ｐゴシック" charset="0"/>
                <a:cs typeface="Calibri"/>
              </a:rPr>
              <a:t>still</a:t>
            </a:r>
            <a:r>
              <a:rPr lang="it-IT" sz="2500" dirty="0">
                <a:latin typeface="Calibri"/>
                <a:ea typeface="ＭＳ Ｐゴシック" charset="0"/>
                <a:cs typeface="Calibri"/>
              </a:rPr>
              <a:t> a small </a:t>
            </a:r>
            <a:r>
              <a:rPr lang="it-IT" sz="2500" dirty="0" err="1">
                <a:latin typeface="Calibri"/>
                <a:ea typeface="ＭＳ Ｐゴシック" charset="0"/>
                <a:cs typeface="Calibri"/>
              </a:rPr>
              <a:t>sector</a:t>
            </a:r>
            <a:r>
              <a:rPr lang="it-IT" sz="2500" dirty="0">
                <a:latin typeface="Calibri"/>
                <a:ea typeface="ＭＳ Ｐゴシック" charset="0"/>
                <a:cs typeface="Calibri"/>
              </a:rPr>
              <a:t> of the economy</a:t>
            </a:r>
            <a:r>
              <a:rPr lang="it-IT" sz="2500" dirty="0" smtClean="0">
                <a:latin typeface="Calibri"/>
                <a:ea typeface="ＭＳ Ｐゴシック" charset="0"/>
                <a:cs typeface="Calibri"/>
              </a:rPr>
              <a:t>.</a:t>
            </a:r>
          </a:p>
          <a:p>
            <a:r>
              <a:rPr lang="it-IT" sz="2500" dirty="0" err="1" smtClean="0">
                <a:latin typeface="Calibri"/>
                <a:ea typeface="ＭＳ Ｐゴシック" charset="0"/>
                <a:cs typeface="Calibri"/>
              </a:rPr>
              <a:t>Although</a:t>
            </a:r>
            <a:r>
              <a:rPr lang="it-IT" sz="2500" dirty="0" smtClean="0">
                <a:latin typeface="Calibri"/>
                <a:ea typeface="ＭＳ Ｐゴシック" charset="0"/>
                <a:cs typeface="Calibri"/>
              </a:rPr>
              <a:t> </a:t>
            </a:r>
            <a:r>
              <a:rPr lang="it-IT" sz="2500" dirty="0">
                <a:latin typeface="Calibri"/>
                <a:ea typeface="ＭＳ Ｐゴシック" charset="0"/>
                <a:cs typeface="Calibri"/>
              </a:rPr>
              <a:t>the LTC </a:t>
            </a:r>
            <a:r>
              <a:rPr lang="it-IT" sz="2500" dirty="0" err="1">
                <a:latin typeface="Calibri"/>
                <a:ea typeface="ＭＳ Ｐゴシック" charset="0"/>
                <a:cs typeface="Calibri"/>
              </a:rPr>
              <a:t>covers</a:t>
            </a:r>
            <a:r>
              <a:rPr lang="it-IT" sz="2500" dirty="0">
                <a:latin typeface="Calibri"/>
                <a:ea typeface="ＭＳ Ｐゴシック" charset="0"/>
                <a:cs typeface="Calibri"/>
              </a:rPr>
              <a:t> </a:t>
            </a:r>
            <a:r>
              <a:rPr lang="it-IT" sz="2500" dirty="0" err="1">
                <a:latin typeface="Calibri"/>
                <a:ea typeface="ＭＳ Ｐゴシック" charset="0"/>
                <a:cs typeface="Calibri"/>
              </a:rPr>
              <a:t>people</a:t>
            </a:r>
            <a:r>
              <a:rPr lang="it-IT" sz="2500" dirty="0">
                <a:latin typeface="Calibri"/>
                <a:ea typeface="ＭＳ Ｐゴシック" charset="0"/>
                <a:cs typeface="Calibri"/>
              </a:rPr>
              <a:t> of </a:t>
            </a:r>
            <a:r>
              <a:rPr lang="it-IT" sz="2500" dirty="0" err="1">
                <a:latin typeface="Calibri"/>
                <a:ea typeface="ＭＳ Ｐゴシック" charset="0"/>
                <a:cs typeface="Calibri"/>
              </a:rPr>
              <a:t>all</a:t>
            </a:r>
            <a:r>
              <a:rPr lang="it-IT" sz="2500" dirty="0">
                <a:latin typeface="Calibri"/>
                <a:ea typeface="ＭＳ Ｐゴシック" charset="0"/>
                <a:cs typeface="Calibri"/>
              </a:rPr>
              <a:t> </a:t>
            </a:r>
            <a:r>
              <a:rPr lang="it-IT" sz="2500" dirty="0" err="1">
                <a:latin typeface="Calibri"/>
                <a:ea typeface="ＭＳ Ｐゴシック" charset="0"/>
                <a:cs typeface="Calibri"/>
              </a:rPr>
              <a:t>ages</a:t>
            </a:r>
            <a:r>
              <a:rPr lang="it-IT" sz="2500" dirty="0">
                <a:latin typeface="Calibri"/>
                <a:ea typeface="ＭＳ Ｐゴシック" charset="0"/>
                <a:cs typeface="Calibri"/>
              </a:rPr>
              <a:t>, over 65 and </a:t>
            </a:r>
            <a:r>
              <a:rPr lang="it-IT" sz="2500" dirty="0" err="1">
                <a:latin typeface="Calibri"/>
                <a:ea typeface="ＭＳ Ｐゴシック" charset="0"/>
                <a:cs typeface="Calibri"/>
              </a:rPr>
              <a:t>especially</a:t>
            </a:r>
            <a:r>
              <a:rPr lang="it-IT" sz="2500" dirty="0">
                <a:latin typeface="Calibri"/>
                <a:ea typeface="ＭＳ Ｐゴシック" charset="0"/>
                <a:cs typeface="Calibri"/>
              </a:rPr>
              <a:t> over 80, are </a:t>
            </a:r>
            <a:r>
              <a:rPr lang="it-IT" sz="2500" dirty="0" err="1">
                <a:latin typeface="Calibri"/>
                <a:ea typeface="ＭＳ Ｐゴシック" charset="0"/>
                <a:cs typeface="Calibri"/>
              </a:rPr>
              <a:t>those</a:t>
            </a:r>
            <a:r>
              <a:rPr lang="it-IT" sz="2500" dirty="0">
                <a:latin typeface="Calibri"/>
                <a:ea typeface="ＭＳ Ｐゴシック" charset="0"/>
                <a:cs typeface="Calibri"/>
              </a:rPr>
              <a:t> with the </a:t>
            </a:r>
            <a:r>
              <a:rPr lang="it-IT" sz="2500" dirty="0" err="1">
                <a:latin typeface="Calibri"/>
                <a:ea typeface="ＭＳ Ｐゴシック" charset="0"/>
                <a:cs typeface="Calibri"/>
              </a:rPr>
              <a:t>highest</a:t>
            </a:r>
            <a:r>
              <a:rPr lang="it-IT" sz="2500" dirty="0">
                <a:latin typeface="Calibri"/>
                <a:ea typeface="ＭＳ Ｐゴシック" charset="0"/>
                <a:cs typeface="Calibri"/>
              </a:rPr>
              <a:t> chance of </a:t>
            </a:r>
            <a:r>
              <a:rPr lang="it-IT" sz="2500" dirty="0" err="1">
                <a:latin typeface="Calibri"/>
                <a:ea typeface="ＭＳ Ｐゴシック" charset="0"/>
                <a:cs typeface="Calibri"/>
              </a:rPr>
              <a:t>receiving</a:t>
            </a:r>
            <a:r>
              <a:rPr lang="it-IT" sz="2500" dirty="0">
                <a:latin typeface="Calibri"/>
                <a:ea typeface="ＭＳ Ｐゴシック" charset="0"/>
                <a:cs typeface="Calibri"/>
              </a:rPr>
              <a:t> LTC </a:t>
            </a:r>
            <a:r>
              <a:rPr lang="it-IT" sz="2500" dirty="0" err="1" smtClean="0">
                <a:latin typeface="Calibri"/>
                <a:ea typeface="ＭＳ Ｐゴシック" charset="0"/>
                <a:cs typeface="Calibri"/>
              </a:rPr>
              <a:t>services</a:t>
            </a:r>
            <a:r>
              <a:rPr lang="it-IT" sz="2500" dirty="0" smtClean="0">
                <a:latin typeface="Calibri"/>
                <a:ea typeface="ＭＳ Ｐゴシック" charset="0"/>
                <a:cs typeface="Calibri"/>
              </a:rPr>
              <a:t>. </a:t>
            </a:r>
            <a:r>
              <a:rPr lang="it-IT" sz="2500" dirty="0" err="1" smtClean="0">
                <a:latin typeface="Calibri"/>
                <a:ea typeface="ＭＳ Ｐゴシック" charset="0"/>
                <a:cs typeface="Calibri"/>
              </a:rPr>
              <a:t>Among</a:t>
            </a:r>
            <a:r>
              <a:rPr lang="it-IT" sz="2500" dirty="0" smtClean="0">
                <a:latin typeface="Calibri"/>
                <a:ea typeface="ＭＳ Ｐゴシック" charset="0"/>
                <a:cs typeface="Calibri"/>
              </a:rPr>
              <a:t> </a:t>
            </a:r>
            <a:r>
              <a:rPr lang="it-IT" sz="2500" dirty="0" err="1">
                <a:latin typeface="Calibri"/>
                <a:ea typeface="ＭＳ Ｐゴシック" charset="0"/>
                <a:cs typeface="Calibri"/>
              </a:rPr>
              <a:t>them</a:t>
            </a:r>
            <a:r>
              <a:rPr lang="it-IT" sz="2500" dirty="0">
                <a:latin typeface="Calibri"/>
                <a:ea typeface="ＭＳ Ｐゴシック" charset="0"/>
                <a:cs typeface="Calibri"/>
              </a:rPr>
              <a:t>, </a:t>
            </a:r>
            <a:r>
              <a:rPr lang="it-IT" sz="2500" dirty="0" err="1">
                <a:latin typeface="Calibri"/>
                <a:ea typeface="ＭＳ Ｐゴシック" charset="0"/>
                <a:cs typeface="Calibri"/>
              </a:rPr>
              <a:t>women</a:t>
            </a:r>
            <a:r>
              <a:rPr lang="it-IT" sz="2500" dirty="0">
                <a:latin typeface="Calibri"/>
                <a:ea typeface="ＭＳ Ｐゴシック" charset="0"/>
                <a:cs typeface="Calibri"/>
              </a:rPr>
              <a:t> are the </a:t>
            </a:r>
            <a:r>
              <a:rPr lang="it-IT" sz="2500" dirty="0" err="1">
                <a:latin typeface="Calibri"/>
                <a:ea typeface="ＭＳ Ｐゴシック" charset="0"/>
                <a:cs typeface="Calibri"/>
              </a:rPr>
              <a:t>main</a:t>
            </a:r>
            <a:r>
              <a:rPr lang="it-IT" sz="2500" dirty="0">
                <a:latin typeface="Calibri"/>
                <a:ea typeface="ＭＳ Ｐゴシック" charset="0"/>
                <a:cs typeface="Calibri"/>
              </a:rPr>
              <a:t> </a:t>
            </a:r>
            <a:r>
              <a:rPr lang="it-IT" sz="2500" dirty="0" err="1">
                <a:latin typeface="Calibri"/>
                <a:ea typeface="ＭＳ Ｐゴシック" charset="0"/>
                <a:cs typeface="Calibri"/>
              </a:rPr>
              <a:t>recipients</a:t>
            </a:r>
            <a:r>
              <a:rPr lang="it-IT" sz="2500" dirty="0">
                <a:latin typeface="Calibri"/>
                <a:ea typeface="ＭＳ Ｐゴシック" charset="0"/>
                <a:cs typeface="Calibri"/>
              </a:rPr>
              <a:t> of </a:t>
            </a:r>
            <a:r>
              <a:rPr lang="it-IT" sz="2500" dirty="0" err="1">
                <a:latin typeface="Calibri"/>
                <a:ea typeface="ＭＳ Ｐゴシック" charset="0"/>
                <a:cs typeface="Calibri"/>
              </a:rPr>
              <a:t>services</a:t>
            </a:r>
            <a:r>
              <a:rPr lang="it-IT" sz="2500" dirty="0" smtClean="0">
                <a:latin typeface="Calibri"/>
                <a:ea typeface="ＭＳ Ｐゴシック" charset="0"/>
                <a:cs typeface="Calibri"/>
              </a:rPr>
              <a:t>.</a:t>
            </a:r>
          </a:p>
          <a:p>
            <a:r>
              <a:rPr lang="en-US" sz="2500" dirty="0">
                <a:latin typeface="Calibri"/>
                <a:cs typeface="Calibri"/>
              </a:rPr>
              <a:t>The LTC is a highly labor-intensive sector, largely funded by public funds, with an average of 1.5% of GDP across the OECD and about 1.3% of the total OECD workforce is estimated to be engaged in this type of activity..</a:t>
            </a:r>
          </a:p>
          <a:p>
            <a:r>
              <a:rPr lang="en-US" sz="2500" dirty="0">
                <a:latin typeface="Calibri"/>
                <a:cs typeface="Calibri"/>
              </a:rPr>
              <a:t>Most of the assistance is provided by informal care, especially women who work part-time in most countries.</a:t>
            </a:r>
          </a:p>
          <a:p>
            <a:endParaRPr lang="en-US" sz="2700" dirty="0">
              <a:latin typeface="Calibri"/>
              <a:cs typeface="Calibri"/>
            </a:endParaRPr>
          </a:p>
        </p:txBody>
      </p:sp>
    </p:spTree>
    <p:extLst>
      <p:ext uri="{BB962C8B-B14F-4D97-AF65-F5344CB8AC3E}">
        <p14:creationId xmlns:p14="http://schemas.microsoft.com/office/powerpoint/2010/main" val="74834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Definition and measurement of LTC</a:t>
            </a:r>
          </a:p>
        </p:txBody>
      </p:sp>
      <p:sp>
        <p:nvSpPr>
          <p:cNvPr id="3" name="Content Placeholder 2"/>
          <p:cNvSpPr>
            <a:spLocks noGrp="1"/>
          </p:cNvSpPr>
          <p:nvPr>
            <p:ph idx="1"/>
          </p:nvPr>
        </p:nvSpPr>
        <p:spPr/>
        <p:txBody>
          <a:bodyPr>
            <a:normAutofit fontScale="92500"/>
          </a:bodyPr>
          <a:lstStyle/>
          <a:p>
            <a:r>
              <a:rPr lang="en-US" sz="2700" dirty="0">
                <a:latin typeface="Calibri"/>
                <a:cs typeface="Calibri"/>
              </a:rPr>
              <a:t>LTC </a:t>
            </a:r>
            <a:r>
              <a:rPr lang="en-US" sz="2700" dirty="0" smtClean="0">
                <a:latin typeface="Calibri"/>
                <a:cs typeface="Calibri"/>
              </a:rPr>
              <a:t>is </a:t>
            </a:r>
            <a:r>
              <a:rPr lang="en-US" sz="2700" dirty="0">
                <a:latin typeface="Calibri"/>
                <a:cs typeface="Calibri"/>
              </a:rPr>
              <a:t>defined as a wide range of services provided over a prolonged period of time, due to chronic conditions and/or disabilities (</a:t>
            </a:r>
            <a:r>
              <a:rPr lang="en-US" sz="2700" dirty="0" err="1">
                <a:latin typeface="Calibri"/>
                <a:cs typeface="Calibri"/>
              </a:rPr>
              <a:t>Scheil-Adlung</a:t>
            </a:r>
            <a:r>
              <a:rPr lang="en-US" sz="2700" dirty="0">
                <a:latin typeface="Calibri"/>
                <a:cs typeface="Calibri"/>
              </a:rPr>
              <a:t>, 2012). </a:t>
            </a:r>
            <a:endParaRPr lang="en-US" sz="2700" dirty="0" smtClean="0">
              <a:latin typeface="Calibri"/>
              <a:cs typeface="Calibri"/>
            </a:endParaRPr>
          </a:p>
          <a:p>
            <a:endParaRPr lang="en-US" sz="2700" dirty="0" smtClean="0">
              <a:latin typeface="Calibri"/>
              <a:cs typeface="Calibri"/>
            </a:endParaRPr>
          </a:p>
          <a:p>
            <a:r>
              <a:rPr lang="en-US" sz="2700" dirty="0">
                <a:latin typeface="Calibri"/>
                <a:cs typeface="Calibri"/>
              </a:rPr>
              <a:t>N</a:t>
            </a:r>
            <a:r>
              <a:rPr lang="en-US" sz="2700" dirty="0" smtClean="0">
                <a:latin typeface="Calibri"/>
                <a:cs typeface="Calibri"/>
              </a:rPr>
              <a:t>ot </a:t>
            </a:r>
            <a:r>
              <a:rPr lang="en-US" sz="2700" dirty="0">
                <a:latin typeface="Calibri"/>
                <a:cs typeface="Calibri"/>
              </a:rPr>
              <a:t>all the resources for LTC are directed to the elderly, given that it covers also people who present a condition of dependency; to this extent, LTC costs related to severe disability are relatively independent of age and cannot be easily predicted. </a:t>
            </a:r>
            <a:endParaRPr lang="en-US" sz="2700" dirty="0" smtClean="0">
              <a:latin typeface="Calibri"/>
              <a:cs typeface="Calibri"/>
            </a:endParaRPr>
          </a:p>
          <a:p>
            <a:endParaRPr lang="en-US" sz="2700" dirty="0" smtClean="0">
              <a:latin typeface="Calibri"/>
              <a:cs typeface="Calibri"/>
            </a:endParaRPr>
          </a:p>
          <a:p>
            <a:r>
              <a:rPr lang="en-US" sz="2700" dirty="0" smtClean="0">
                <a:latin typeface="Calibri"/>
                <a:cs typeface="Calibri"/>
              </a:rPr>
              <a:t>Among </a:t>
            </a:r>
            <a:r>
              <a:rPr lang="en-US" sz="2700" dirty="0">
                <a:latin typeface="Calibri"/>
                <a:cs typeface="Calibri"/>
              </a:rPr>
              <a:t>all LTC recipients, around 60% are women because of their higher life expectancy, combined with a higher prevalence of disabilities and functional limitations in old age.</a:t>
            </a:r>
          </a:p>
          <a:p>
            <a:endParaRPr lang="en-US" dirty="0"/>
          </a:p>
        </p:txBody>
      </p:sp>
    </p:spTree>
    <p:extLst>
      <p:ext uri="{BB962C8B-B14F-4D97-AF65-F5344CB8AC3E}">
        <p14:creationId xmlns:p14="http://schemas.microsoft.com/office/powerpoint/2010/main" val="1398576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Conclusions</a:t>
            </a:r>
            <a:endParaRPr lang="en-US" sz="2400" dirty="0"/>
          </a:p>
        </p:txBody>
      </p:sp>
      <p:sp>
        <p:nvSpPr>
          <p:cNvPr id="3" name="Content Placeholder 2"/>
          <p:cNvSpPr>
            <a:spLocks noGrp="1"/>
          </p:cNvSpPr>
          <p:nvPr>
            <p:ph idx="1"/>
          </p:nvPr>
        </p:nvSpPr>
        <p:spPr/>
        <p:txBody>
          <a:bodyPr>
            <a:normAutofit lnSpcReduction="10000"/>
          </a:bodyPr>
          <a:lstStyle/>
          <a:p>
            <a:r>
              <a:rPr lang="en-US" dirty="0">
                <a:latin typeface="Calibri"/>
                <a:cs typeface="Calibri"/>
              </a:rPr>
              <a:t>Due to the variety of </a:t>
            </a:r>
            <a:r>
              <a:rPr lang="en-US" dirty="0" smtClean="0">
                <a:latin typeface="Calibri"/>
                <a:cs typeface="Calibri"/>
              </a:rPr>
              <a:t>service recipients, </a:t>
            </a:r>
            <a:r>
              <a:rPr lang="en-US" dirty="0">
                <a:latin typeface="Calibri"/>
                <a:cs typeface="Calibri"/>
              </a:rPr>
              <a:t>governance, service delivery, and the workforce employed, LTC services are often fragmented and almost always </a:t>
            </a:r>
            <a:r>
              <a:rPr lang="en-US" dirty="0" smtClean="0">
                <a:latin typeface="Calibri"/>
                <a:cs typeface="Calibri"/>
              </a:rPr>
              <a:t>the connection to the healthcare </a:t>
            </a:r>
            <a:r>
              <a:rPr lang="en-US" dirty="0">
                <a:latin typeface="Calibri"/>
                <a:cs typeface="Calibri"/>
              </a:rPr>
              <a:t>systems is poor</a:t>
            </a:r>
            <a:r>
              <a:rPr lang="en-US" dirty="0" smtClean="0">
                <a:latin typeface="Calibri"/>
                <a:cs typeface="Calibri"/>
              </a:rPr>
              <a:t>.</a:t>
            </a:r>
          </a:p>
          <a:p>
            <a:endParaRPr lang="en-US" dirty="0">
              <a:latin typeface="Calibri"/>
              <a:cs typeface="Calibri"/>
            </a:endParaRPr>
          </a:p>
          <a:p>
            <a:r>
              <a:rPr lang="en-US" dirty="0">
                <a:latin typeface="Calibri"/>
                <a:cs typeface="Calibri"/>
              </a:rPr>
              <a:t>There are big differences in size, benefits, target groups, use, supply, governance, and financing of LTC care across countries and, in countries, between regions.</a:t>
            </a:r>
          </a:p>
        </p:txBody>
      </p:sp>
    </p:spTree>
    <p:extLst>
      <p:ext uri="{BB962C8B-B14F-4D97-AF65-F5344CB8AC3E}">
        <p14:creationId xmlns:p14="http://schemas.microsoft.com/office/powerpoint/2010/main" val="174933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Definition and measurement of LTC</a:t>
            </a:r>
          </a:p>
        </p:txBody>
      </p:sp>
      <p:sp>
        <p:nvSpPr>
          <p:cNvPr id="3" name="Content Placeholder 2"/>
          <p:cNvSpPr>
            <a:spLocks noGrp="1"/>
          </p:cNvSpPr>
          <p:nvPr>
            <p:ph idx="1"/>
          </p:nvPr>
        </p:nvSpPr>
        <p:spPr/>
        <p:txBody>
          <a:bodyPr>
            <a:normAutofit lnSpcReduction="10000"/>
          </a:bodyPr>
          <a:lstStyle/>
          <a:p>
            <a:r>
              <a:rPr lang="en-US" sz="2700" dirty="0">
                <a:latin typeface="Calibri"/>
                <a:cs typeface="Calibri"/>
              </a:rPr>
              <a:t>In spite of many studies carried out for Europe, that have been focusing on describing aggregate data related to the overall amount of resources spent to finance LTC, a clear distinction between LTC expenditure and elderly care expenditure has not been attempted so far. </a:t>
            </a:r>
            <a:endParaRPr lang="en-US" sz="2700" dirty="0" smtClean="0">
              <a:latin typeface="Calibri"/>
              <a:cs typeface="Calibri"/>
            </a:endParaRPr>
          </a:p>
          <a:p>
            <a:endParaRPr lang="en-US" sz="2700" dirty="0" smtClean="0">
              <a:latin typeface="Calibri"/>
              <a:cs typeface="Calibri"/>
            </a:endParaRPr>
          </a:p>
          <a:p>
            <a:r>
              <a:rPr lang="en-US" sz="2700" dirty="0" smtClean="0">
                <a:latin typeface="Calibri"/>
                <a:cs typeface="Calibri"/>
              </a:rPr>
              <a:t>Given </a:t>
            </a:r>
            <a:r>
              <a:rPr lang="en-US" sz="2700" dirty="0">
                <a:latin typeface="Calibri"/>
                <a:cs typeface="Calibri"/>
              </a:rPr>
              <a:t>the growing rates of population ageing in Europe, this issue becomes of great interest for policy considerations</a:t>
            </a:r>
            <a:r>
              <a:rPr lang="en-US" sz="2700" dirty="0" smtClean="0">
                <a:latin typeface="Calibri"/>
                <a:cs typeface="Calibri"/>
              </a:rPr>
              <a:t>.</a:t>
            </a:r>
          </a:p>
          <a:p>
            <a:pPr marL="0" indent="0">
              <a:buNone/>
            </a:pPr>
            <a:r>
              <a:rPr lang="en-US" sz="2700" dirty="0" smtClean="0">
                <a:latin typeface="Calibri"/>
                <a:cs typeface="Calibri"/>
              </a:rPr>
              <a:t> </a:t>
            </a:r>
          </a:p>
          <a:p>
            <a:r>
              <a:rPr lang="en-US" sz="2700" dirty="0">
                <a:latin typeface="Calibri"/>
                <a:cs typeface="Calibri"/>
              </a:rPr>
              <a:t>Based on the SHA classification, the Italian Ministry of Finance suggests that almost 2/3 of the whole LTC spending are destined to the </a:t>
            </a:r>
            <a:r>
              <a:rPr lang="en-US" sz="2700" dirty="0" smtClean="0">
                <a:latin typeface="Calibri"/>
                <a:cs typeface="Calibri"/>
              </a:rPr>
              <a:t>elderly.</a:t>
            </a:r>
          </a:p>
          <a:p>
            <a:endParaRPr lang="en-US" dirty="0">
              <a:latin typeface="+mj-lt"/>
              <a:cs typeface="Times"/>
            </a:endParaRPr>
          </a:p>
        </p:txBody>
      </p:sp>
    </p:spTree>
    <p:extLst>
      <p:ext uri="{BB962C8B-B14F-4D97-AF65-F5344CB8AC3E}">
        <p14:creationId xmlns:p14="http://schemas.microsoft.com/office/powerpoint/2010/main" val="177009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Financing LTC and elderly care in Italy</a:t>
            </a:r>
          </a:p>
        </p:txBody>
      </p:sp>
      <p:sp>
        <p:nvSpPr>
          <p:cNvPr id="3" name="Content Placeholder 2"/>
          <p:cNvSpPr>
            <a:spLocks noGrp="1"/>
          </p:cNvSpPr>
          <p:nvPr>
            <p:ph idx="1"/>
          </p:nvPr>
        </p:nvSpPr>
        <p:spPr/>
        <p:txBody>
          <a:bodyPr>
            <a:normAutofit fontScale="85000" lnSpcReduction="10000"/>
          </a:bodyPr>
          <a:lstStyle/>
          <a:p>
            <a:r>
              <a:rPr lang="en-US" dirty="0">
                <a:latin typeface="Calibri"/>
                <a:cs typeface="Calibri"/>
              </a:rPr>
              <a:t>The Italian LTC financing is managed through three institutional levels: </a:t>
            </a:r>
            <a:r>
              <a:rPr lang="en-US" dirty="0" smtClean="0">
                <a:latin typeface="Calibri"/>
                <a:cs typeface="Calibri"/>
              </a:rPr>
              <a:t>Central</a:t>
            </a:r>
            <a:r>
              <a:rPr lang="en-US" dirty="0">
                <a:latin typeface="Calibri"/>
                <a:cs typeface="Calibri"/>
              </a:rPr>
              <a:t>, </a:t>
            </a:r>
            <a:r>
              <a:rPr lang="en-US" dirty="0" smtClean="0">
                <a:latin typeface="Calibri"/>
                <a:cs typeface="Calibri"/>
              </a:rPr>
              <a:t>Regional </a:t>
            </a:r>
            <a:r>
              <a:rPr lang="en-US" dirty="0">
                <a:latin typeface="Calibri"/>
                <a:cs typeface="Calibri"/>
              </a:rPr>
              <a:t>and </a:t>
            </a:r>
            <a:r>
              <a:rPr lang="en-US" dirty="0" smtClean="0">
                <a:latin typeface="Calibri"/>
                <a:cs typeface="Calibri"/>
              </a:rPr>
              <a:t>Community </a:t>
            </a:r>
            <a:r>
              <a:rPr lang="en-US" dirty="0">
                <a:latin typeface="Calibri"/>
                <a:cs typeface="Calibri"/>
              </a:rPr>
              <a:t>based. </a:t>
            </a:r>
            <a:endParaRPr lang="en-US" dirty="0" smtClean="0">
              <a:latin typeface="Calibri"/>
              <a:cs typeface="Calibri"/>
            </a:endParaRPr>
          </a:p>
          <a:p>
            <a:pPr lvl="1"/>
            <a:r>
              <a:rPr lang="en-US" dirty="0">
                <a:latin typeface="Calibri"/>
                <a:cs typeface="Calibri"/>
              </a:rPr>
              <a:t>The Central Government, through Social Security, administers the so called “indemnities for caring”, cash benefits amounting to € 507 per capita provided to invalid people, 80% of whom are elderly. Checks are granted in relation to the health condition of the recipient and independently from his/her economic position. </a:t>
            </a:r>
            <a:endParaRPr lang="en-US" dirty="0" smtClean="0">
              <a:latin typeface="Calibri"/>
              <a:cs typeface="Calibri"/>
            </a:endParaRPr>
          </a:p>
          <a:p>
            <a:pPr lvl="1"/>
            <a:r>
              <a:rPr lang="en-US" dirty="0">
                <a:latin typeface="Calibri"/>
                <a:cs typeface="Calibri"/>
              </a:rPr>
              <a:t>Regions are responsible for </a:t>
            </a:r>
            <a:r>
              <a:rPr lang="en-US" dirty="0" smtClean="0">
                <a:latin typeface="Calibri"/>
                <a:cs typeface="Calibri"/>
              </a:rPr>
              <a:t>delivering LTC </a:t>
            </a:r>
            <a:r>
              <a:rPr lang="en-US" dirty="0">
                <a:latin typeface="Calibri"/>
                <a:cs typeface="Calibri"/>
              </a:rPr>
              <a:t>services: they manage and allocate resources devoted to LTC. The source of funding is the Regional Health Fund, autonomously administered by each region. </a:t>
            </a:r>
            <a:endParaRPr lang="en-US" dirty="0" smtClean="0">
              <a:latin typeface="Calibri"/>
              <a:cs typeface="Calibri"/>
            </a:endParaRPr>
          </a:p>
          <a:p>
            <a:pPr lvl="1"/>
            <a:r>
              <a:rPr lang="en-US" dirty="0">
                <a:latin typeface="Calibri"/>
                <a:cs typeface="Calibri"/>
              </a:rPr>
              <a:t>C</a:t>
            </a:r>
            <a:r>
              <a:rPr lang="en-US" dirty="0" smtClean="0">
                <a:latin typeface="Calibri"/>
                <a:cs typeface="Calibri"/>
              </a:rPr>
              <a:t>ommunity </a:t>
            </a:r>
            <a:r>
              <a:rPr lang="en-US" dirty="0">
                <a:latin typeface="Calibri"/>
                <a:cs typeface="Calibri"/>
              </a:rPr>
              <a:t>services </a:t>
            </a:r>
            <a:r>
              <a:rPr lang="en-US" dirty="0" smtClean="0">
                <a:latin typeface="Calibri"/>
                <a:cs typeface="Calibri"/>
              </a:rPr>
              <a:t>are managed </a:t>
            </a:r>
            <a:r>
              <a:rPr lang="en-US" dirty="0">
                <a:latin typeface="Calibri"/>
                <a:cs typeface="Calibri"/>
              </a:rPr>
              <a:t>by the municipalities, </a:t>
            </a:r>
            <a:r>
              <a:rPr lang="en-US" dirty="0" smtClean="0">
                <a:latin typeface="Calibri"/>
                <a:cs typeface="Calibri"/>
              </a:rPr>
              <a:t>whose financing is mainly provided </a:t>
            </a:r>
            <a:r>
              <a:rPr lang="en-US" dirty="0">
                <a:latin typeface="Calibri"/>
                <a:cs typeface="Calibri"/>
              </a:rPr>
              <a:t>by communities’ direct taxation. </a:t>
            </a:r>
          </a:p>
          <a:p>
            <a:pPr lvl="1"/>
            <a:endParaRPr lang="en-US" dirty="0" smtClean="0"/>
          </a:p>
          <a:p>
            <a:pPr lvl="1"/>
            <a:endParaRPr lang="en-US" dirty="0">
              <a:latin typeface="+mn-lt"/>
            </a:endParaRPr>
          </a:p>
        </p:txBody>
      </p:sp>
    </p:spTree>
    <p:extLst>
      <p:ext uri="{BB962C8B-B14F-4D97-AF65-F5344CB8AC3E}">
        <p14:creationId xmlns:p14="http://schemas.microsoft.com/office/powerpoint/2010/main" val="117342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Public expenditure for LTC in Italy</a:t>
            </a:r>
          </a:p>
        </p:txBody>
      </p:sp>
      <p:sp>
        <p:nvSpPr>
          <p:cNvPr id="3" name="Content Placeholder 2"/>
          <p:cNvSpPr>
            <a:spLocks noGrp="1"/>
          </p:cNvSpPr>
          <p:nvPr>
            <p:ph idx="1"/>
          </p:nvPr>
        </p:nvSpPr>
        <p:spPr/>
        <p:txBody>
          <a:bodyPr>
            <a:normAutofit/>
          </a:bodyPr>
          <a:lstStyle/>
          <a:p>
            <a:r>
              <a:rPr lang="en-US" dirty="0">
                <a:latin typeface="Calibri"/>
                <a:cs typeface="Calibri"/>
              </a:rPr>
              <a:t>Public spending on LTCs includes three different types of benefits: </a:t>
            </a:r>
            <a:endParaRPr lang="en-US" dirty="0" smtClean="0">
              <a:latin typeface="Calibri"/>
              <a:cs typeface="Calibri"/>
            </a:endParaRPr>
          </a:p>
          <a:p>
            <a:pPr lvl="1"/>
            <a:r>
              <a:rPr lang="en-US" i="1" dirty="0" err="1" smtClean="0">
                <a:latin typeface="Calibri"/>
                <a:cs typeface="Calibri"/>
              </a:rPr>
              <a:t>i</a:t>
            </a:r>
            <a:r>
              <a:rPr lang="en-US" i="1" dirty="0">
                <a:latin typeface="Calibri"/>
                <a:cs typeface="Calibri"/>
              </a:rPr>
              <a:t>)</a:t>
            </a:r>
            <a:r>
              <a:rPr lang="en-US" dirty="0">
                <a:latin typeface="Calibri"/>
                <a:cs typeface="Calibri"/>
              </a:rPr>
              <a:t> health care for those who are not self-sufficient, i.e. those who, due to chronic illness, age, and mental limitations, need continued assistance, </a:t>
            </a:r>
            <a:endParaRPr lang="en-US" dirty="0" smtClean="0">
              <a:latin typeface="Calibri"/>
              <a:cs typeface="Calibri"/>
            </a:endParaRPr>
          </a:p>
          <a:p>
            <a:pPr lvl="1"/>
            <a:r>
              <a:rPr lang="en-US" i="1" dirty="0" smtClean="0">
                <a:latin typeface="Calibri"/>
                <a:cs typeface="Calibri"/>
              </a:rPr>
              <a:t>ii</a:t>
            </a:r>
            <a:r>
              <a:rPr lang="en-US" i="1" dirty="0">
                <a:latin typeface="Calibri"/>
                <a:cs typeface="Calibri"/>
              </a:rPr>
              <a:t>) </a:t>
            </a:r>
            <a:r>
              <a:rPr lang="en-US" dirty="0">
                <a:latin typeface="Calibri"/>
                <a:cs typeface="Calibri"/>
              </a:rPr>
              <a:t>accompanying </a:t>
            </a:r>
            <a:r>
              <a:rPr lang="en-US" dirty="0" smtClean="0">
                <a:latin typeface="Calibri"/>
                <a:cs typeface="Calibri"/>
              </a:rPr>
              <a:t>allowances</a:t>
            </a:r>
          </a:p>
          <a:p>
            <a:pPr lvl="1"/>
            <a:r>
              <a:rPr lang="en-US" i="1" dirty="0" smtClean="0">
                <a:latin typeface="Calibri"/>
                <a:cs typeface="Calibri"/>
              </a:rPr>
              <a:t>iii</a:t>
            </a:r>
            <a:r>
              <a:rPr lang="en-US" i="1" dirty="0">
                <a:latin typeface="Calibri"/>
                <a:cs typeface="Calibri"/>
              </a:rPr>
              <a:t>) </a:t>
            </a:r>
            <a:r>
              <a:rPr lang="en-US" dirty="0">
                <a:latin typeface="Calibri"/>
                <a:cs typeface="Calibri"/>
              </a:rPr>
              <a:t>the socio-assistance benefits provided by local authorities, in particular municipalities, for the benefit of the disabled, elderly people who are not self-sufficient and people dependent on alcohol and drugs. </a:t>
            </a:r>
          </a:p>
        </p:txBody>
      </p:sp>
    </p:spTree>
    <p:extLst>
      <p:ext uri="{BB962C8B-B14F-4D97-AF65-F5344CB8AC3E}">
        <p14:creationId xmlns:p14="http://schemas.microsoft.com/office/powerpoint/2010/main" val="714803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Public expenditure for LTC in Italy</a:t>
            </a:r>
          </a:p>
        </p:txBody>
      </p:sp>
      <p:sp>
        <p:nvSpPr>
          <p:cNvPr id="3" name="Content Placeholder 2"/>
          <p:cNvSpPr>
            <a:spLocks noGrp="1"/>
          </p:cNvSpPr>
          <p:nvPr>
            <p:ph idx="1"/>
          </p:nvPr>
        </p:nvSpPr>
        <p:spPr/>
        <p:txBody>
          <a:bodyPr>
            <a:normAutofit fontScale="92500" lnSpcReduction="20000"/>
          </a:bodyPr>
          <a:lstStyle/>
          <a:p>
            <a:r>
              <a:rPr lang="en-US" dirty="0">
                <a:latin typeface="Calibri"/>
                <a:cs typeface="Calibri"/>
              </a:rPr>
              <a:t>As far as healthcare services are concerned, they can simply be aggregated into three main categories, based on the type of recipient and their modes of delivery: </a:t>
            </a:r>
            <a:endParaRPr lang="en-US" dirty="0" smtClean="0">
              <a:latin typeface="Calibri"/>
              <a:cs typeface="Calibri"/>
            </a:endParaRPr>
          </a:p>
          <a:p>
            <a:endParaRPr lang="en-US" dirty="0">
              <a:latin typeface="Calibri"/>
              <a:cs typeface="Calibri"/>
            </a:endParaRPr>
          </a:p>
          <a:p>
            <a:pPr marL="971550" lvl="1" indent="-514350">
              <a:buFont typeface="+mj-lt"/>
              <a:buAutoNum type="arabicPeriod"/>
            </a:pPr>
            <a:r>
              <a:rPr lang="en-US" dirty="0">
                <a:latin typeface="Calibri"/>
                <a:cs typeface="Calibri"/>
              </a:rPr>
              <a:t>residential care for the elderly and disabled</a:t>
            </a:r>
            <a:r>
              <a:rPr lang="en-US" dirty="0" smtClean="0">
                <a:latin typeface="Calibri"/>
                <a:cs typeface="Calibri"/>
              </a:rPr>
              <a:t>;</a:t>
            </a:r>
          </a:p>
          <a:p>
            <a:pPr marL="971550" lvl="1" indent="-514350">
              <a:buFont typeface="+mj-lt"/>
              <a:buAutoNum type="arabicPeriod"/>
            </a:pPr>
            <a:r>
              <a:rPr lang="en-US" dirty="0" smtClean="0">
                <a:latin typeface="Calibri"/>
                <a:cs typeface="Calibri"/>
              </a:rPr>
              <a:t>non</a:t>
            </a:r>
            <a:r>
              <a:rPr lang="en-US" dirty="0">
                <a:latin typeface="Calibri"/>
                <a:cs typeface="Calibri"/>
              </a:rPr>
              <a:t>-residential care (semi-residential and home care facilities) for the same category of subjects</a:t>
            </a:r>
            <a:r>
              <a:rPr lang="en-US" dirty="0" smtClean="0">
                <a:latin typeface="Calibri"/>
                <a:cs typeface="Calibri"/>
              </a:rPr>
              <a:t>;</a:t>
            </a:r>
          </a:p>
          <a:p>
            <a:pPr marL="971550" lvl="1" indent="-514350">
              <a:buFont typeface="+mj-lt"/>
              <a:buAutoNum type="arabicPeriod"/>
            </a:pPr>
            <a:r>
              <a:rPr lang="en-US" dirty="0" smtClean="0">
                <a:latin typeface="Calibri"/>
                <a:cs typeface="Calibri"/>
              </a:rPr>
              <a:t>assistance</a:t>
            </a:r>
            <a:r>
              <a:rPr lang="en-US" dirty="0">
                <a:latin typeface="Calibri"/>
                <a:cs typeface="Calibri"/>
              </a:rPr>
              <a:t>, in whatever form, to dependents (alcoholics and drug addicts) or psychiatric disorders. </a:t>
            </a:r>
          </a:p>
          <a:p>
            <a:pPr marL="0" indent="0">
              <a:buNone/>
            </a:pPr>
            <a:endParaRPr lang="en-US" dirty="0">
              <a:latin typeface="Calibri"/>
              <a:cs typeface="Calibri"/>
            </a:endParaRPr>
          </a:p>
          <a:p>
            <a:r>
              <a:rPr lang="en-US" dirty="0">
                <a:latin typeface="Calibri"/>
                <a:cs typeface="Calibri"/>
              </a:rPr>
              <a:t>These benefits are all "in-kind" and are provided by NHS entities independently. </a:t>
            </a:r>
          </a:p>
          <a:p>
            <a:endParaRPr lang="en-US" dirty="0">
              <a:latin typeface="Calibri"/>
              <a:cs typeface="Calibri"/>
            </a:endParaRPr>
          </a:p>
        </p:txBody>
      </p:sp>
    </p:spTree>
    <p:extLst>
      <p:ext uri="{BB962C8B-B14F-4D97-AF65-F5344CB8AC3E}">
        <p14:creationId xmlns:p14="http://schemas.microsoft.com/office/powerpoint/2010/main" val="327483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Public expenditure for LTC in Italy</a:t>
            </a:r>
          </a:p>
        </p:txBody>
      </p:sp>
      <p:sp>
        <p:nvSpPr>
          <p:cNvPr id="3" name="Content Placeholder 2"/>
          <p:cNvSpPr>
            <a:spLocks noGrp="1"/>
          </p:cNvSpPr>
          <p:nvPr>
            <p:ph idx="1"/>
          </p:nvPr>
        </p:nvSpPr>
        <p:spPr/>
        <p:txBody>
          <a:bodyPr>
            <a:noAutofit/>
          </a:bodyPr>
          <a:lstStyle/>
          <a:p>
            <a:r>
              <a:rPr lang="en-US" sz="2500" dirty="0">
                <a:latin typeface="Calibri"/>
                <a:cs typeface="Calibri"/>
              </a:rPr>
              <a:t>Accompanying allowances are specific monetary benefits foreseen in the case of so-called “civil disability”, that is, invalidity which does not arise from causes of service, war or labor. </a:t>
            </a:r>
            <a:endParaRPr lang="en-US" sz="2500" dirty="0" smtClean="0">
              <a:latin typeface="Calibri"/>
              <a:cs typeface="Calibri"/>
            </a:endParaRPr>
          </a:p>
          <a:p>
            <a:endParaRPr lang="en-US" sz="1200" dirty="0" smtClean="0">
              <a:latin typeface="Calibri"/>
              <a:cs typeface="Calibri"/>
            </a:endParaRPr>
          </a:p>
          <a:p>
            <a:r>
              <a:rPr lang="en-US" sz="2500" dirty="0" smtClean="0">
                <a:latin typeface="Calibri"/>
                <a:cs typeface="Calibri"/>
              </a:rPr>
              <a:t>It </a:t>
            </a:r>
            <a:r>
              <a:rPr lang="en-US" sz="2500" dirty="0">
                <a:latin typeface="Calibri"/>
                <a:cs typeface="Calibri"/>
              </a:rPr>
              <a:t>is the benefit of civilian invalids (civilian blinds and deaf people), who can access them without any minimum payment of social security contributions and regardless of their income</a:t>
            </a:r>
            <a:r>
              <a:rPr lang="en-US" sz="2500" dirty="0" smtClean="0">
                <a:latin typeface="Calibri"/>
                <a:cs typeface="Calibri"/>
              </a:rPr>
              <a:t>.</a:t>
            </a:r>
          </a:p>
          <a:p>
            <a:endParaRPr lang="en-US" sz="1200" dirty="0" smtClean="0">
              <a:latin typeface="Calibri"/>
              <a:cs typeface="Calibri"/>
            </a:endParaRPr>
          </a:p>
          <a:p>
            <a:r>
              <a:rPr lang="en-US" sz="2500" dirty="0" smtClean="0">
                <a:latin typeface="Calibri"/>
                <a:cs typeface="Calibri"/>
              </a:rPr>
              <a:t>Indemnities </a:t>
            </a:r>
            <a:r>
              <a:rPr lang="en-US" sz="2500" dirty="0">
                <a:latin typeface="Calibri"/>
                <a:cs typeface="Calibri"/>
              </a:rPr>
              <a:t>are paid directly to the beneficiaries, irrespective of their actual use in the purchase of goods and services useful for improving their living conditions (the delivery is not subject to the certification of the purchase of the benefit)</a:t>
            </a:r>
            <a:r>
              <a:rPr lang="en-US" sz="2500" dirty="0" smtClean="0">
                <a:latin typeface="Calibri"/>
                <a:cs typeface="Calibri"/>
              </a:rPr>
              <a:t>.</a:t>
            </a:r>
            <a:endParaRPr lang="en-US" sz="2500" dirty="0">
              <a:latin typeface="Calibri"/>
              <a:cs typeface="Calibri"/>
            </a:endParaRPr>
          </a:p>
        </p:txBody>
      </p:sp>
    </p:spTree>
    <p:extLst>
      <p:ext uri="{BB962C8B-B14F-4D97-AF65-F5344CB8AC3E}">
        <p14:creationId xmlns:p14="http://schemas.microsoft.com/office/powerpoint/2010/main" val="22720924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SPRP_Correct Power Poin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SPRP_Correct Power Point Template v1</Template>
  <TotalTime>1805</TotalTime>
  <Words>2347</Words>
  <Application>Microsoft Macintosh PowerPoint</Application>
  <PresentationFormat>A4 Paper (210x297 mm)</PresentationFormat>
  <Paragraphs>175</Paragraphs>
  <Slides>40</Slides>
  <Notes>1</Notes>
  <HiddenSlides>0</HiddenSlides>
  <MMClips>0</MMClips>
  <ScaleCrop>false</ScaleCrop>
  <HeadingPairs>
    <vt:vector size="10"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40</vt:i4>
      </vt:variant>
      <vt:variant>
        <vt:lpstr>Custom Shows</vt:lpstr>
      </vt:variant>
      <vt:variant>
        <vt:i4>1</vt:i4>
      </vt:variant>
    </vt:vector>
  </HeadingPairs>
  <TitlesOfParts>
    <vt:vector size="51" baseType="lpstr">
      <vt:lpstr>Calibri</vt:lpstr>
      <vt:lpstr>ＭＳ Ｐゴシック</vt:lpstr>
      <vt:lpstr>Optane</vt:lpstr>
      <vt:lpstr>Times</vt:lpstr>
      <vt:lpstr>Verdana</vt:lpstr>
      <vt:lpstr>宋体</vt:lpstr>
      <vt:lpstr>Arial</vt:lpstr>
      <vt:lpstr>SPRP_Correct Power Point Template v1</vt:lpstr>
      <vt:lpstr>think-cell Slide</vt:lpstr>
      <vt:lpstr>Document</vt:lpstr>
      <vt:lpstr>PowerPoint Presentation</vt:lpstr>
      <vt:lpstr>PowerPoint Presentation</vt:lpstr>
      <vt:lpstr>PART 1</vt:lpstr>
      <vt:lpstr>Definition and measurement of LTC</vt:lpstr>
      <vt:lpstr>Definition and measurement of LTC</vt:lpstr>
      <vt:lpstr>Financing LTC and elderly care in Italy</vt:lpstr>
      <vt:lpstr>Public expenditure for LTC in Italy</vt:lpstr>
      <vt:lpstr>Public expenditure for LTC in Italy</vt:lpstr>
      <vt:lpstr>Public expenditure for LTC in Italy</vt:lpstr>
      <vt:lpstr>Public expenditure for LTC in Italy</vt:lpstr>
      <vt:lpstr>Public expenditure for LTC in Italy</vt:lpstr>
      <vt:lpstr>Public expenditure for LTC in Italy</vt:lpstr>
      <vt:lpstr>Public expenditure for LTC in Italy</vt:lpstr>
      <vt:lpstr>Public expenditure for LTC in Italy</vt:lpstr>
      <vt:lpstr>Regional differences in eligibility rules for LTC in Italy</vt:lpstr>
      <vt:lpstr>Regional differences in eligibility rules for LTC in Italy</vt:lpstr>
      <vt:lpstr>Regional differences in eligibility rules for LTC in Italy</vt:lpstr>
      <vt:lpstr>Regional differences in eligibility rules for LTC in Italy</vt:lpstr>
      <vt:lpstr>Regional differences in eligibility rules for LTC in Italy</vt:lpstr>
      <vt:lpstr>Regional differences in eligibility rules for LTC in Italy</vt:lpstr>
      <vt:lpstr>Regional differences in eligibility rules for LTC in Italy</vt:lpstr>
      <vt:lpstr>Regional differences in eligibility rules for LTC in Italy</vt:lpstr>
      <vt:lpstr>PART 2</vt:lpstr>
      <vt:lpstr>Background and motivation</vt:lpstr>
      <vt:lpstr>Background and motivation</vt:lpstr>
      <vt:lpstr>Background and motivation</vt:lpstr>
      <vt:lpstr>Background and motivation</vt:lpstr>
      <vt:lpstr>Background and motivation</vt:lpstr>
      <vt:lpstr>PowerPoint Presentation</vt:lpstr>
      <vt:lpstr>Countries included in the EU-FEM model</vt:lpstr>
      <vt:lpstr>Variables modeled</vt:lpstr>
      <vt:lpstr>Results for EU-FEM</vt:lpstr>
      <vt:lpstr>Results for EU-FEM</vt:lpstr>
      <vt:lpstr>Results for EU-FEM</vt:lpstr>
      <vt:lpstr>Results for EU-FEM</vt:lpstr>
      <vt:lpstr>Results for EU-FEM</vt:lpstr>
      <vt:lpstr>Results for EU-FEM</vt:lpstr>
      <vt:lpstr>PART 3</vt:lpstr>
      <vt:lpstr>Conclusions</vt:lpstr>
      <vt:lpstr>Conclusions</vt:lpstr>
      <vt:lpstr>Custom Show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SPRP-BJ User</dc:creator>
  <cp:lastModifiedBy>Microsoft Office User</cp:lastModifiedBy>
  <cp:revision>19</cp:revision>
  <cp:lastPrinted>2015-01-26T19:32:44Z</cp:lastPrinted>
  <dcterms:created xsi:type="dcterms:W3CDTF">2015-09-07T02:11:56Z</dcterms:created>
  <dcterms:modified xsi:type="dcterms:W3CDTF">2018-07-06T17:01:17Z</dcterms:modified>
</cp:coreProperties>
</file>