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7"/>
  </p:notesMasterIdLst>
  <p:handoutMasterIdLst>
    <p:handoutMasterId r:id="rId28"/>
  </p:handoutMasterIdLst>
  <p:sldIdLst>
    <p:sldId id="1413" r:id="rId2"/>
    <p:sldId id="1440" r:id="rId3"/>
    <p:sldId id="1415" r:id="rId4"/>
    <p:sldId id="1416" r:id="rId5"/>
    <p:sldId id="1418" r:id="rId6"/>
    <p:sldId id="1421" r:id="rId7"/>
    <p:sldId id="1422" r:id="rId8"/>
    <p:sldId id="1423" r:id="rId9"/>
    <p:sldId id="1424" r:id="rId10"/>
    <p:sldId id="1425" r:id="rId11"/>
    <p:sldId id="1441" r:id="rId12"/>
    <p:sldId id="1442" r:id="rId13"/>
    <p:sldId id="1443" r:id="rId14"/>
    <p:sldId id="1444" r:id="rId15"/>
    <p:sldId id="1438" r:id="rId16"/>
    <p:sldId id="1385" r:id="rId17"/>
    <p:sldId id="1386" r:id="rId18"/>
    <p:sldId id="1387" r:id="rId19"/>
    <p:sldId id="1388" r:id="rId20"/>
    <p:sldId id="1389" r:id="rId21"/>
    <p:sldId id="1390" r:id="rId22"/>
    <p:sldId id="1391" r:id="rId23"/>
    <p:sldId id="1392" r:id="rId24"/>
    <p:sldId id="1393" r:id="rId25"/>
    <p:sldId id="1394" r:id="rId26"/>
  </p:sldIdLst>
  <p:sldSz cx="9906000" cy="6858000" type="A4"/>
  <p:notesSz cx="7099300" cy="10234613"/>
  <p:custShowLst>
    <p:custShow name="Custom Show 1" id="0">
      <p:sldLst/>
    </p:custShow>
  </p:custShowLst>
  <p:custDataLst>
    <p:tags r:id="rId2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9913"/>
    <a:srgbClr val="FFCC00"/>
    <a:srgbClr val="FFDA65"/>
    <a:srgbClr val="0000FF"/>
    <a:srgbClr val="000000"/>
    <a:srgbClr val="FFFFFF"/>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92" autoAdjust="0"/>
    <p:restoredTop sz="89778" autoAdjust="0"/>
  </p:normalViewPr>
  <p:slideViewPr>
    <p:cSldViewPr>
      <p:cViewPr varScale="1">
        <p:scale>
          <a:sx n="130" d="100"/>
          <a:sy n="130" d="100"/>
        </p:scale>
        <p:origin x="522" y="126"/>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112" d="100"/>
          <a:sy n="112" d="100"/>
        </p:scale>
        <p:origin x="4308" y="10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commentAuthors" Target="commentAuthor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E2D7BF-0D93-431D-8495-FBB8D974D1E2}" type="doc">
      <dgm:prSet loTypeId="urn:microsoft.com/office/officeart/2005/8/layout/equation1" loCatId="process" qsTypeId="urn:microsoft.com/office/officeart/2005/8/quickstyle/simple1" qsCatId="simple" csTypeId="urn:microsoft.com/office/officeart/2005/8/colors/colorful2" csCatId="colorful" phldr="1"/>
      <dgm:spPr/>
    </dgm:pt>
    <dgm:pt modelId="{E622CC8B-A3B1-4E89-9C9A-68DAC51B9547}">
      <dgm:prSet phldrT="[Testo]"/>
      <dgm:spPr>
        <a:solidFill>
          <a:schemeClr val="accent2">
            <a:lumMod val="40000"/>
            <a:lumOff val="60000"/>
          </a:schemeClr>
        </a:solidFill>
      </dgm:spPr>
      <dgm:t>
        <a:bodyPr/>
        <a:lstStyle/>
        <a:p>
          <a:r>
            <a:rPr lang="it-IT" b="1" dirty="0" err="1" smtClean="0">
              <a:latin typeface="Zheng" panose="020B0406020202040204" pitchFamily="34" charset="2"/>
            </a:rPr>
            <a:t>Risk</a:t>
          </a:r>
          <a:endParaRPr lang="it-IT" b="1" dirty="0">
            <a:latin typeface="Zheng" panose="020B0406020202040204" pitchFamily="34" charset="2"/>
          </a:endParaRPr>
        </a:p>
      </dgm:t>
    </dgm:pt>
    <dgm:pt modelId="{C1CFB92A-8CE4-4AFD-8BD4-2A556161BD86}" type="parTrans" cxnId="{03AFA40F-2E19-4C05-9B7A-EA3EFB606643}">
      <dgm:prSet/>
      <dgm:spPr/>
      <dgm:t>
        <a:bodyPr/>
        <a:lstStyle/>
        <a:p>
          <a:endParaRPr lang="it-IT"/>
        </a:p>
      </dgm:t>
    </dgm:pt>
    <dgm:pt modelId="{2EDDA7A7-7DE1-4D1D-823D-7575E139231F}" type="sibTrans" cxnId="{03AFA40F-2E19-4C05-9B7A-EA3EFB606643}">
      <dgm:prSet/>
      <dgm:spPr>
        <a:solidFill>
          <a:schemeClr val="bg1">
            <a:lumMod val="50000"/>
          </a:schemeClr>
        </a:solidFill>
      </dgm:spPr>
      <dgm:t>
        <a:bodyPr/>
        <a:lstStyle/>
        <a:p>
          <a:endParaRPr lang="it-IT" dirty="0"/>
        </a:p>
      </dgm:t>
    </dgm:pt>
    <dgm:pt modelId="{269EF13D-7B76-496E-AFF4-4D45686E3B18}">
      <dgm:prSet phldrT="[Testo]"/>
      <dgm:spPr/>
      <dgm:t>
        <a:bodyPr/>
        <a:lstStyle/>
        <a:p>
          <a:r>
            <a:rPr lang="it-IT" b="0" dirty="0" err="1" smtClean="0">
              <a:latin typeface="Zheng" panose="020B0406020202040204" pitchFamily="34" charset="2"/>
            </a:rPr>
            <a:t>Systematic</a:t>
          </a:r>
          <a:r>
            <a:rPr lang="it-IT" b="0" dirty="0" smtClean="0">
              <a:latin typeface="Zheng" panose="020B0406020202040204" pitchFamily="34" charset="2"/>
            </a:rPr>
            <a:t> </a:t>
          </a:r>
          <a:r>
            <a:rPr lang="it-IT" b="0" dirty="0" err="1" smtClean="0">
              <a:latin typeface="Zheng" panose="020B0406020202040204" pitchFamily="34" charset="2"/>
            </a:rPr>
            <a:t>Risk</a:t>
          </a:r>
          <a:endParaRPr lang="it-IT" b="0" dirty="0">
            <a:latin typeface="Zheng" panose="020B0406020202040204" pitchFamily="34" charset="2"/>
          </a:endParaRPr>
        </a:p>
      </dgm:t>
    </dgm:pt>
    <dgm:pt modelId="{76AB9F79-203A-4EDF-9D23-D02A44CE9835}" type="parTrans" cxnId="{A8D4B170-8D2E-4498-8DB0-CDFFF74B740E}">
      <dgm:prSet/>
      <dgm:spPr/>
      <dgm:t>
        <a:bodyPr/>
        <a:lstStyle/>
        <a:p>
          <a:endParaRPr lang="it-IT"/>
        </a:p>
      </dgm:t>
    </dgm:pt>
    <dgm:pt modelId="{C24C60E2-14B6-4266-B38F-75D852CA454C}" type="sibTrans" cxnId="{A8D4B170-8D2E-4498-8DB0-CDFFF74B740E}">
      <dgm:prSet/>
      <dgm:spPr>
        <a:solidFill>
          <a:schemeClr val="bg1">
            <a:lumMod val="50000"/>
          </a:schemeClr>
        </a:solidFill>
      </dgm:spPr>
      <dgm:t>
        <a:bodyPr/>
        <a:lstStyle/>
        <a:p>
          <a:endParaRPr lang="it-IT">
            <a:solidFill>
              <a:schemeClr val="tx1"/>
            </a:solidFill>
          </a:endParaRPr>
        </a:p>
      </dgm:t>
    </dgm:pt>
    <dgm:pt modelId="{32FB5CC7-3CE9-40A8-BB22-EA4923F8B19C}">
      <dgm:prSet phldrT="[Testo]" custT="1"/>
      <dgm:spPr>
        <a:solidFill>
          <a:srgbClr val="990000"/>
        </a:solidFill>
      </dgm:spPr>
      <dgm:t>
        <a:bodyPr/>
        <a:lstStyle/>
        <a:p>
          <a:r>
            <a:rPr lang="it-IT" sz="2400" b="0" dirty="0" err="1" smtClean="0">
              <a:solidFill>
                <a:schemeClr val="bg1"/>
              </a:solidFill>
              <a:latin typeface="Zheng" panose="020B0406020202040204" pitchFamily="34" charset="2"/>
            </a:rPr>
            <a:t>Specific</a:t>
          </a:r>
          <a:r>
            <a:rPr lang="it-IT" sz="2400" b="0" dirty="0" smtClean="0">
              <a:solidFill>
                <a:schemeClr val="bg1"/>
              </a:solidFill>
              <a:latin typeface="Zheng" panose="020B0406020202040204" pitchFamily="34" charset="2"/>
            </a:rPr>
            <a:t> </a:t>
          </a:r>
          <a:r>
            <a:rPr lang="it-IT" sz="2400" b="0" dirty="0" err="1" smtClean="0">
              <a:solidFill>
                <a:schemeClr val="bg1"/>
              </a:solidFill>
              <a:latin typeface="Zheng" panose="020B0406020202040204" pitchFamily="34" charset="2"/>
            </a:rPr>
            <a:t>Risk</a:t>
          </a:r>
          <a:endParaRPr lang="it-IT" sz="2400" b="0" dirty="0">
            <a:solidFill>
              <a:schemeClr val="bg1"/>
            </a:solidFill>
            <a:latin typeface="Zheng" panose="020B0406020202040204" pitchFamily="34" charset="2"/>
          </a:endParaRPr>
        </a:p>
      </dgm:t>
    </dgm:pt>
    <dgm:pt modelId="{BC99ABBF-4B46-4BC4-A47F-46A4A49C8BE7}" type="parTrans" cxnId="{4B6CD0CD-4F2B-4FE7-B473-27A9C589C7B1}">
      <dgm:prSet/>
      <dgm:spPr/>
      <dgm:t>
        <a:bodyPr/>
        <a:lstStyle/>
        <a:p>
          <a:endParaRPr lang="it-IT"/>
        </a:p>
      </dgm:t>
    </dgm:pt>
    <dgm:pt modelId="{FDAC6219-01A4-4128-96B2-54518DB59BB6}" type="sibTrans" cxnId="{4B6CD0CD-4F2B-4FE7-B473-27A9C589C7B1}">
      <dgm:prSet/>
      <dgm:spPr/>
      <dgm:t>
        <a:bodyPr/>
        <a:lstStyle/>
        <a:p>
          <a:endParaRPr lang="it-IT"/>
        </a:p>
      </dgm:t>
    </dgm:pt>
    <dgm:pt modelId="{21CA1FA1-AF5E-4604-B425-850888178DFB}" type="pres">
      <dgm:prSet presAssocID="{1DE2D7BF-0D93-431D-8495-FBB8D974D1E2}" presName="linearFlow" presStyleCnt="0">
        <dgm:presLayoutVars>
          <dgm:dir/>
          <dgm:resizeHandles val="exact"/>
        </dgm:presLayoutVars>
      </dgm:prSet>
      <dgm:spPr/>
    </dgm:pt>
    <dgm:pt modelId="{90F00F07-5748-429C-9D35-54E30B787E6E}" type="pres">
      <dgm:prSet presAssocID="{E622CC8B-A3B1-4E89-9C9A-68DAC51B9547}" presName="node" presStyleLbl="node1" presStyleIdx="0" presStyleCnt="3">
        <dgm:presLayoutVars>
          <dgm:bulletEnabled val="1"/>
        </dgm:presLayoutVars>
      </dgm:prSet>
      <dgm:spPr/>
      <dgm:t>
        <a:bodyPr/>
        <a:lstStyle/>
        <a:p>
          <a:endParaRPr lang="it-IT"/>
        </a:p>
      </dgm:t>
    </dgm:pt>
    <dgm:pt modelId="{92FA6248-65B4-4995-A1E7-E51E8D3107AC}" type="pres">
      <dgm:prSet presAssocID="{2EDDA7A7-7DE1-4D1D-823D-7575E139231F}" presName="spacerL" presStyleCnt="0"/>
      <dgm:spPr/>
    </dgm:pt>
    <dgm:pt modelId="{C20CB3BB-1F59-43A7-86E7-F471CE67F3CD}" type="pres">
      <dgm:prSet presAssocID="{2EDDA7A7-7DE1-4D1D-823D-7575E139231F}" presName="sibTrans" presStyleLbl="sibTrans2D1" presStyleIdx="0" presStyleCnt="2" custLinFactX="257555" custLinFactNeighborX="300000" custLinFactNeighborY="4241"/>
      <dgm:spPr/>
      <dgm:t>
        <a:bodyPr/>
        <a:lstStyle/>
        <a:p>
          <a:endParaRPr lang="it-IT"/>
        </a:p>
      </dgm:t>
    </dgm:pt>
    <dgm:pt modelId="{78D3A7B3-4C0C-448E-959F-8EA9DA0D3DBF}" type="pres">
      <dgm:prSet presAssocID="{2EDDA7A7-7DE1-4D1D-823D-7575E139231F}" presName="spacerR" presStyleCnt="0"/>
      <dgm:spPr/>
    </dgm:pt>
    <dgm:pt modelId="{B437F60B-F550-4854-8A76-C60B0C0FF27F}" type="pres">
      <dgm:prSet presAssocID="{269EF13D-7B76-496E-AFF4-4D45686E3B18}" presName="node" presStyleLbl="node1" presStyleIdx="1" presStyleCnt="3">
        <dgm:presLayoutVars>
          <dgm:bulletEnabled val="1"/>
        </dgm:presLayoutVars>
      </dgm:prSet>
      <dgm:spPr/>
      <dgm:t>
        <a:bodyPr/>
        <a:lstStyle/>
        <a:p>
          <a:endParaRPr lang="it-IT"/>
        </a:p>
      </dgm:t>
    </dgm:pt>
    <dgm:pt modelId="{4E85AE2C-8C96-4174-8B8F-0795DA141ED4}" type="pres">
      <dgm:prSet presAssocID="{C24C60E2-14B6-4266-B38F-75D852CA454C}" presName="spacerL" presStyleCnt="0"/>
      <dgm:spPr/>
    </dgm:pt>
    <dgm:pt modelId="{5C98A95C-DB0A-4AEF-A12D-37D9D4994E64}" type="pres">
      <dgm:prSet presAssocID="{C24C60E2-14B6-4266-B38F-75D852CA454C}" presName="sibTrans" presStyleLbl="sibTrans2D1" presStyleIdx="1" presStyleCnt="2" custLinFactX="-258706" custLinFactNeighborX="-300000" custLinFactNeighborY="321"/>
      <dgm:spPr/>
      <dgm:t>
        <a:bodyPr/>
        <a:lstStyle/>
        <a:p>
          <a:endParaRPr lang="it-IT"/>
        </a:p>
      </dgm:t>
    </dgm:pt>
    <dgm:pt modelId="{6FA3083A-4BB4-4F99-B397-C7043005D712}" type="pres">
      <dgm:prSet presAssocID="{C24C60E2-14B6-4266-B38F-75D852CA454C}" presName="spacerR" presStyleCnt="0"/>
      <dgm:spPr/>
    </dgm:pt>
    <dgm:pt modelId="{FE4CF996-0B37-46DC-8BD2-6C62FD70924D}" type="pres">
      <dgm:prSet presAssocID="{32FB5CC7-3CE9-40A8-BB22-EA4923F8B19C}" presName="node" presStyleLbl="node1" presStyleIdx="2" presStyleCnt="3">
        <dgm:presLayoutVars>
          <dgm:bulletEnabled val="1"/>
        </dgm:presLayoutVars>
      </dgm:prSet>
      <dgm:spPr/>
      <dgm:t>
        <a:bodyPr/>
        <a:lstStyle/>
        <a:p>
          <a:endParaRPr lang="it-IT"/>
        </a:p>
      </dgm:t>
    </dgm:pt>
  </dgm:ptLst>
  <dgm:cxnLst>
    <dgm:cxn modelId="{B5FEB718-694D-48B8-92B6-DFFAA9150742}" type="presOf" srcId="{2EDDA7A7-7DE1-4D1D-823D-7575E139231F}" destId="{C20CB3BB-1F59-43A7-86E7-F471CE67F3CD}" srcOrd="0" destOrd="0" presId="urn:microsoft.com/office/officeart/2005/8/layout/equation1"/>
    <dgm:cxn modelId="{A96309CD-31D6-4116-A023-BF5693039785}" type="presOf" srcId="{C24C60E2-14B6-4266-B38F-75D852CA454C}" destId="{5C98A95C-DB0A-4AEF-A12D-37D9D4994E64}" srcOrd="0" destOrd="0" presId="urn:microsoft.com/office/officeart/2005/8/layout/equation1"/>
    <dgm:cxn modelId="{4B6CD0CD-4F2B-4FE7-B473-27A9C589C7B1}" srcId="{1DE2D7BF-0D93-431D-8495-FBB8D974D1E2}" destId="{32FB5CC7-3CE9-40A8-BB22-EA4923F8B19C}" srcOrd="2" destOrd="0" parTransId="{BC99ABBF-4B46-4BC4-A47F-46A4A49C8BE7}" sibTransId="{FDAC6219-01A4-4128-96B2-54518DB59BB6}"/>
    <dgm:cxn modelId="{AEA1A48F-30A0-42E7-B52E-0EC88D917840}" type="presOf" srcId="{32FB5CC7-3CE9-40A8-BB22-EA4923F8B19C}" destId="{FE4CF996-0B37-46DC-8BD2-6C62FD70924D}" srcOrd="0" destOrd="0" presId="urn:microsoft.com/office/officeart/2005/8/layout/equation1"/>
    <dgm:cxn modelId="{03AFA40F-2E19-4C05-9B7A-EA3EFB606643}" srcId="{1DE2D7BF-0D93-431D-8495-FBB8D974D1E2}" destId="{E622CC8B-A3B1-4E89-9C9A-68DAC51B9547}" srcOrd="0" destOrd="0" parTransId="{C1CFB92A-8CE4-4AFD-8BD4-2A556161BD86}" sibTransId="{2EDDA7A7-7DE1-4D1D-823D-7575E139231F}"/>
    <dgm:cxn modelId="{9374840C-C423-4980-9C05-E800BD0457A0}" type="presOf" srcId="{269EF13D-7B76-496E-AFF4-4D45686E3B18}" destId="{B437F60B-F550-4854-8A76-C60B0C0FF27F}" srcOrd="0" destOrd="0" presId="urn:microsoft.com/office/officeart/2005/8/layout/equation1"/>
    <dgm:cxn modelId="{0028AC2B-7E75-481C-A381-0E9C13B93C91}" type="presOf" srcId="{E622CC8B-A3B1-4E89-9C9A-68DAC51B9547}" destId="{90F00F07-5748-429C-9D35-54E30B787E6E}" srcOrd="0" destOrd="0" presId="urn:microsoft.com/office/officeart/2005/8/layout/equation1"/>
    <dgm:cxn modelId="{A8D4B170-8D2E-4498-8DB0-CDFFF74B740E}" srcId="{1DE2D7BF-0D93-431D-8495-FBB8D974D1E2}" destId="{269EF13D-7B76-496E-AFF4-4D45686E3B18}" srcOrd="1" destOrd="0" parTransId="{76AB9F79-203A-4EDF-9D23-D02A44CE9835}" sibTransId="{C24C60E2-14B6-4266-B38F-75D852CA454C}"/>
    <dgm:cxn modelId="{F28E2DD0-1FB6-4CB3-8F23-8AC9A7404ABB}" type="presOf" srcId="{1DE2D7BF-0D93-431D-8495-FBB8D974D1E2}" destId="{21CA1FA1-AF5E-4604-B425-850888178DFB}" srcOrd="0" destOrd="0" presId="urn:microsoft.com/office/officeart/2005/8/layout/equation1"/>
    <dgm:cxn modelId="{86DD2CBD-5DFD-43F6-BA33-AE044032CF63}" type="presParOf" srcId="{21CA1FA1-AF5E-4604-B425-850888178DFB}" destId="{90F00F07-5748-429C-9D35-54E30B787E6E}" srcOrd="0" destOrd="0" presId="urn:microsoft.com/office/officeart/2005/8/layout/equation1"/>
    <dgm:cxn modelId="{005C4B1B-E79A-4723-BE73-5307AA0EFB6D}" type="presParOf" srcId="{21CA1FA1-AF5E-4604-B425-850888178DFB}" destId="{92FA6248-65B4-4995-A1E7-E51E8D3107AC}" srcOrd="1" destOrd="0" presId="urn:microsoft.com/office/officeart/2005/8/layout/equation1"/>
    <dgm:cxn modelId="{14777769-5A4A-4D3E-9DDB-C8F2172D4505}" type="presParOf" srcId="{21CA1FA1-AF5E-4604-B425-850888178DFB}" destId="{C20CB3BB-1F59-43A7-86E7-F471CE67F3CD}" srcOrd="2" destOrd="0" presId="urn:microsoft.com/office/officeart/2005/8/layout/equation1"/>
    <dgm:cxn modelId="{E516FF72-ADE4-4565-8582-94D649CD0774}" type="presParOf" srcId="{21CA1FA1-AF5E-4604-B425-850888178DFB}" destId="{78D3A7B3-4C0C-448E-959F-8EA9DA0D3DBF}" srcOrd="3" destOrd="0" presId="urn:microsoft.com/office/officeart/2005/8/layout/equation1"/>
    <dgm:cxn modelId="{62A248DC-5D50-4637-86D8-57B5065D8498}" type="presParOf" srcId="{21CA1FA1-AF5E-4604-B425-850888178DFB}" destId="{B437F60B-F550-4854-8A76-C60B0C0FF27F}" srcOrd="4" destOrd="0" presId="urn:microsoft.com/office/officeart/2005/8/layout/equation1"/>
    <dgm:cxn modelId="{A3AAE774-441B-4CB9-ADB2-B60424261410}" type="presParOf" srcId="{21CA1FA1-AF5E-4604-B425-850888178DFB}" destId="{4E85AE2C-8C96-4174-8B8F-0795DA141ED4}" srcOrd="5" destOrd="0" presId="urn:microsoft.com/office/officeart/2005/8/layout/equation1"/>
    <dgm:cxn modelId="{7BDFBC75-73EE-4223-ADA3-E607D0936FEB}" type="presParOf" srcId="{21CA1FA1-AF5E-4604-B425-850888178DFB}" destId="{5C98A95C-DB0A-4AEF-A12D-37D9D4994E64}" srcOrd="6" destOrd="0" presId="urn:microsoft.com/office/officeart/2005/8/layout/equation1"/>
    <dgm:cxn modelId="{0D92EEC7-3A4B-4C9F-8A36-042FF2708A8D}" type="presParOf" srcId="{21CA1FA1-AF5E-4604-B425-850888178DFB}" destId="{6FA3083A-4BB4-4F99-B397-C7043005D712}" srcOrd="7" destOrd="0" presId="urn:microsoft.com/office/officeart/2005/8/layout/equation1"/>
    <dgm:cxn modelId="{AE881418-67A0-415C-BA4E-D5D4C519754D}" type="presParOf" srcId="{21CA1FA1-AF5E-4604-B425-850888178DFB}" destId="{FE4CF996-0B37-46DC-8BD2-6C62FD70924D}"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00F07-5748-429C-9D35-54E30B787E6E}">
      <dsp:nvSpPr>
        <dsp:cNvPr id="0" name=""/>
        <dsp:cNvSpPr/>
      </dsp:nvSpPr>
      <dsp:spPr>
        <a:xfrm>
          <a:off x="428865" y="728"/>
          <a:ext cx="1701044" cy="1701044"/>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it-IT" sz="2200" b="1" kern="1200" dirty="0" err="1" smtClean="0">
              <a:latin typeface="Zheng" panose="020B0406020202040204" pitchFamily="34" charset="2"/>
            </a:rPr>
            <a:t>Risk</a:t>
          </a:r>
          <a:endParaRPr lang="it-IT" sz="2200" b="1" kern="1200" dirty="0">
            <a:latin typeface="Zheng" panose="020B0406020202040204" pitchFamily="34" charset="2"/>
          </a:endParaRPr>
        </a:p>
      </dsp:txBody>
      <dsp:txXfrm>
        <a:off x="677977" y="249840"/>
        <a:ext cx="1202820" cy="1202820"/>
      </dsp:txXfrm>
    </dsp:sp>
    <dsp:sp modelId="{C20CB3BB-1F59-43A7-86E7-F471CE67F3CD}">
      <dsp:nvSpPr>
        <dsp:cNvPr id="0" name=""/>
        <dsp:cNvSpPr/>
      </dsp:nvSpPr>
      <dsp:spPr>
        <a:xfrm>
          <a:off x="5223462" y="399789"/>
          <a:ext cx="986605" cy="986605"/>
        </a:xfrm>
        <a:prstGeom prst="mathPlus">
          <a:avLst/>
        </a:prstGeom>
        <a:solidFill>
          <a:schemeClr val="bg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it-IT" sz="1600" kern="1200" dirty="0"/>
        </a:p>
      </dsp:txBody>
      <dsp:txXfrm>
        <a:off x="5354236" y="777067"/>
        <a:ext cx="725057" cy="232049"/>
      </dsp:txXfrm>
    </dsp:sp>
    <dsp:sp modelId="{B437F60B-F550-4854-8A76-C60B0C0FF27F}">
      <dsp:nvSpPr>
        <dsp:cNvPr id="0" name=""/>
        <dsp:cNvSpPr/>
      </dsp:nvSpPr>
      <dsp:spPr>
        <a:xfrm>
          <a:off x="3392765" y="728"/>
          <a:ext cx="1701044" cy="1701044"/>
        </a:xfrm>
        <a:prstGeom prst="ellipse">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it-IT" sz="2200" b="0" kern="1200" dirty="0" err="1" smtClean="0">
              <a:latin typeface="Zheng" panose="020B0406020202040204" pitchFamily="34" charset="2"/>
            </a:rPr>
            <a:t>Systematic</a:t>
          </a:r>
          <a:r>
            <a:rPr lang="it-IT" sz="2200" b="0" kern="1200" dirty="0" smtClean="0">
              <a:latin typeface="Zheng" panose="020B0406020202040204" pitchFamily="34" charset="2"/>
            </a:rPr>
            <a:t> </a:t>
          </a:r>
          <a:r>
            <a:rPr lang="it-IT" sz="2200" b="0" kern="1200" dirty="0" err="1" smtClean="0">
              <a:latin typeface="Zheng" panose="020B0406020202040204" pitchFamily="34" charset="2"/>
            </a:rPr>
            <a:t>Risk</a:t>
          </a:r>
          <a:endParaRPr lang="it-IT" sz="2200" b="0" kern="1200" dirty="0">
            <a:latin typeface="Zheng" panose="020B0406020202040204" pitchFamily="34" charset="2"/>
          </a:endParaRPr>
        </a:p>
      </dsp:txBody>
      <dsp:txXfrm>
        <a:off x="3641877" y="249840"/>
        <a:ext cx="1202820" cy="1202820"/>
      </dsp:txXfrm>
    </dsp:sp>
    <dsp:sp modelId="{5C98A95C-DB0A-4AEF-A12D-37D9D4994E64}">
      <dsp:nvSpPr>
        <dsp:cNvPr id="0" name=""/>
        <dsp:cNvSpPr/>
      </dsp:nvSpPr>
      <dsp:spPr>
        <a:xfrm>
          <a:off x="2265152" y="361114"/>
          <a:ext cx="986605" cy="986605"/>
        </a:xfrm>
        <a:prstGeom prst="mathEqual">
          <a:avLst/>
        </a:prstGeom>
        <a:solidFill>
          <a:schemeClr val="bg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endParaRPr lang="it-IT" sz="4100" kern="1200">
            <a:solidFill>
              <a:schemeClr val="tx1"/>
            </a:solidFill>
          </a:endParaRPr>
        </a:p>
      </dsp:txBody>
      <dsp:txXfrm>
        <a:off x="2395926" y="564355"/>
        <a:ext cx="725057" cy="580123"/>
      </dsp:txXfrm>
    </dsp:sp>
    <dsp:sp modelId="{FE4CF996-0B37-46DC-8BD2-6C62FD70924D}">
      <dsp:nvSpPr>
        <dsp:cNvPr id="0" name=""/>
        <dsp:cNvSpPr/>
      </dsp:nvSpPr>
      <dsp:spPr>
        <a:xfrm>
          <a:off x="6356665" y="728"/>
          <a:ext cx="1701044" cy="1701044"/>
        </a:xfrm>
        <a:prstGeom prst="ellipse">
          <a:avLst/>
        </a:prstGeom>
        <a:solidFill>
          <a:srgbClr val="99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it-IT" sz="2400" b="0" kern="1200" dirty="0" err="1" smtClean="0">
              <a:solidFill>
                <a:schemeClr val="bg1"/>
              </a:solidFill>
              <a:latin typeface="Zheng" panose="020B0406020202040204" pitchFamily="34" charset="2"/>
            </a:rPr>
            <a:t>Specific</a:t>
          </a:r>
          <a:r>
            <a:rPr lang="it-IT" sz="2400" b="0" kern="1200" dirty="0" smtClean="0">
              <a:solidFill>
                <a:schemeClr val="bg1"/>
              </a:solidFill>
              <a:latin typeface="Zheng" panose="020B0406020202040204" pitchFamily="34" charset="2"/>
            </a:rPr>
            <a:t> </a:t>
          </a:r>
          <a:r>
            <a:rPr lang="it-IT" sz="2400" b="0" kern="1200" dirty="0" err="1" smtClean="0">
              <a:solidFill>
                <a:schemeClr val="bg1"/>
              </a:solidFill>
              <a:latin typeface="Zheng" panose="020B0406020202040204" pitchFamily="34" charset="2"/>
            </a:rPr>
            <a:t>Risk</a:t>
          </a:r>
          <a:endParaRPr lang="it-IT" sz="2400" b="0" kern="1200" dirty="0">
            <a:solidFill>
              <a:schemeClr val="bg1"/>
            </a:solidFill>
            <a:latin typeface="Zheng" panose="020B0406020202040204" pitchFamily="34" charset="2"/>
          </a:endParaRPr>
        </a:p>
      </dsp:txBody>
      <dsp:txXfrm>
        <a:off x="6605777" y="249840"/>
        <a:ext cx="1202820" cy="12028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3076859" cy="513284"/>
          </a:xfrm>
          <a:prstGeom prst="rect">
            <a:avLst/>
          </a:prstGeom>
          <a:noFill/>
          <a:ln w="9525">
            <a:noFill/>
            <a:miter lim="800000"/>
            <a:headEnd/>
            <a:tailEnd/>
          </a:ln>
        </p:spPr>
        <p:txBody>
          <a:bodyPr vert="horz" wrap="square" lIns="99868" tIns="49935" rIns="99868" bIns="49935" numCol="1" anchor="t" anchorCtr="0" compatLnSpc="1">
            <a:prstTxWarp prst="textNoShape">
              <a:avLst/>
            </a:prstTxWarp>
          </a:bodyPr>
          <a:lstStyle>
            <a:lvl1pPr defTabSz="930063">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4020786" y="3"/>
            <a:ext cx="3076859" cy="513284"/>
          </a:xfrm>
          <a:prstGeom prst="rect">
            <a:avLst/>
          </a:prstGeom>
          <a:noFill/>
          <a:ln w="9525">
            <a:noFill/>
            <a:miter lim="800000"/>
            <a:headEnd/>
            <a:tailEnd/>
          </a:ln>
        </p:spPr>
        <p:txBody>
          <a:bodyPr vert="horz" wrap="square" lIns="99868" tIns="49935" rIns="99868" bIns="49935" numCol="1" anchor="t" anchorCtr="0" compatLnSpc="1">
            <a:prstTxWarp prst="textNoShape">
              <a:avLst/>
            </a:prstTxWarp>
          </a:bodyPr>
          <a:lstStyle>
            <a:lvl1pPr algn="r" defTabSz="930063">
              <a:defRPr sz="1300">
                <a:latin typeface="Calibri" pitchFamily="34" charset="0"/>
              </a:defRPr>
            </a:lvl1pPr>
          </a:lstStyle>
          <a:p>
            <a:pPr>
              <a:defRPr/>
            </a:pPr>
            <a:fld id="{C65DB725-3F53-423B-B263-9F51CF8FAAF6}" type="datetimeFigureOut">
              <a:rPr lang="en-US"/>
              <a:pPr>
                <a:defRPr/>
              </a:pPr>
              <a:t>7/3/2018</a:t>
            </a:fld>
            <a:endParaRPr lang="en-US" dirty="0"/>
          </a:p>
        </p:txBody>
      </p:sp>
      <p:sp>
        <p:nvSpPr>
          <p:cNvPr id="4" name="Footer Placeholder 3"/>
          <p:cNvSpPr>
            <a:spLocks noGrp="1"/>
          </p:cNvSpPr>
          <p:nvPr>
            <p:ph type="ftr" sz="quarter" idx="2"/>
          </p:nvPr>
        </p:nvSpPr>
        <p:spPr bwMode="auto">
          <a:xfrm>
            <a:off x="1" y="9719698"/>
            <a:ext cx="3076859" cy="513284"/>
          </a:xfrm>
          <a:prstGeom prst="rect">
            <a:avLst/>
          </a:prstGeom>
          <a:noFill/>
          <a:ln w="9525">
            <a:noFill/>
            <a:miter lim="800000"/>
            <a:headEnd/>
            <a:tailEnd/>
          </a:ln>
        </p:spPr>
        <p:txBody>
          <a:bodyPr vert="horz" wrap="square" lIns="99868" tIns="49935" rIns="99868" bIns="49935" numCol="1" anchor="b" anchorCtr="0" compatLnSpc="1">
            <a:prstTxWarp prst="textNoShape">
              <a:avLst/>
            </a:prstTxWarp>
          </a:bodyPr>
          <a:lstStyle>
            <a:lvl1pPr defTabSz="930063">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4020786" y="9719698"/>
            <a:ext cx="3076859" cy="513284"/>
          </a:xfrm>
          <a:prstGeom prst="rect">
            <a:avLst/>
          </a:prstGeom>
          <a:noFill/>
          <a:ln w="9525">
            <a:noFill/>
            <a:miter lim="800000"/>
            <a:headEnd/>
            <a:tailEnd/>
          </a:ln>
        </p:spPr>
        <p:txBody>
          <a:bodyPr vert="horz" wrap="square" lIns="99868" tIns="49935" rIns="99868" bIns="49935" numCol="1" anchor="b" anchorCtr="0" compatLnSpc="1">
            <a:prstTxWarp prst="textNoShape">
              <a:avLst/>
            </a:prstTxWarp>
          </a:bodyPr>
          <a:lstStyle>
            <a:lvl1pPr algn="r" defTabSz="930063">
              <a:defRPr sz="1300">
                <a:latin typeface="Calibri" pitchFamily="34" charset="0"/>
              </a:defRPr>
            </a:lvl1pPr>
          </a:lstStyle>
          <a:p>
            <a:pPr>
              <a:defRPr/>
            </a:pPr>
            <a:fld id="{54AC8908-A1FB-4505-B212-4B2A7EC61AD6}" type="slidenum">
              <a:rPr lang="en-US"/>
              <a:pPr>
                <a:defRPr/>
              </a:pPr>
              <a:t>‹N›</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3076859" cy="513284"/>
          </a:xfrm>
          <a:prstGeom prst="rect">
            <a:avLst/>
          </a:prstGeom>
          <a:noFill/>
          <a:ln w="9525">
            <a:noFill/>
            <a:miter lim="800000"/>
            <a:headEnd/>
            <a:tailEnd/>
          </a:ln>
        </p:spPr>
        <p:txBody>
          <a:bodyPr vert="horz" wrap="square" lIns="99868" tIns="49935" rIns="99868" bIns="49935" numCol="1" anchor="t" anchorCtr="0" compatLnSpc="1">
            <a:prstTxWarp prst="textNoShape">
              <a:avLst/>
            </a:prstTxWarp>
          </a:bodyPr>
          <a:lstStyle>
            <a:lvl1pPr defTabSz="930063">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4020786" y="3"/>
            <a:ext cx="3076859" cy="513284"/>
          </a:xfrm>
          <a:prstGeom prst="rect">
            <a:avLst/>
          </a:prstGeom>
          <a:noFill/>
          <a:ln w="9525">
            <a:noFill/>
            <a:miter lim="800000"/>
            <a:headEnd/>
            <a:tailEnd/>
          </a:ln>
        </p:spPr>
        <p:txBody>
          <a:bodyPr vert="horz" wrap="square" lIns="99868" tIns="49935" rIns="99868" bIns="49935" numCol="1" anchor="t" anchorCtr="0" compatLnSpc="1">
            <a:prstTxWarp prst="textNoShape">
              <a:avLst/>
            </a:prstTxWarp>
          </a:bodyPr>
          <a:lstStyle>
            <a:lvl1pPr algn="r" defTabSz="930063">
              <a:defRPr sz="1300">
                <a:latin typeface="Calibri" pitchFamily="34" charset="0"/>
              </a:defRPr>
            </a:lvl1pPr>
          </a:lstStyle>
          <a:p>
            <a:pPr>
              <a:defRPr/>
            </a:pPr>
            <a:fld id="{72848AB1-372C-417D-B58B-3446A2DC6E62}" type="datetimeFigureOut">
              <a:rPr lang="en-US"/>
              <a:pPr>
                <a:defRPr/>
              </a:pPr>
              <a:t>7/3/2018</a:t>
            </a:fld>
            <a:endParaRPr lang="en-US" dirty="0"/>
          </a:p>
        </p:txBody>
      </p:sp>
      <p:sp>
        <p:nvSpPr>
          <p:cNvPr id="4" name="Slide Image Placeholder 3"/>
          <p:cNvSpPr>
            <a:spLocks noGrp="1" noRot="1" noChangeAspect="1"/>
          </p:cNvSpPr>
          <p:nvPr>
            <p:ph type="sldImg" idx="2"/>
          </p:nvPr>
        </p:nvSpPr>
        <p:spPr>
          <a:xfrm>
            <a:off x="781050" y="769938"/>
            <a:ext cx="5538788" cy="3835400"/>
          </a:xfrm>
          <a:prstGeom prst="rect">
            <a:avLst/>
          </a:prstGeom>
          <a:noFill/>
          <a:ln w="12700">
            <a:solidFill>
              <a:prstClr val="black"/>
            </a:solidFill>
          </a:ln>
        </p:spPr>
        <p:txBody>
          <a:bodyPr vert="horz" lIns="103386" tIns="51692" rIns="103386" bIns="51692" rtlCol="0" anchor="ctr"/>
          <a:lstStyle/>
          <a:p>
            <a:pPr lvl="0"/>
            <a:endParaRPr lang="en-US" noProof="0" dirty="0"/>
          </a:p>
        </p:txBody>
      </p:sp>
      <p:sp>
        <p:nvSpPr>
          <p:cNvPr id="5" name="Notes Placeholder 4"/>
          <p:cNvSpPr>
            <a:spLocks noGrp="1"/>
          </p:cNvSpPr>
          <p:nvPr>
            <p:ph type="body" sz="quarter" idx="3"/>
          </p:nvPr>
        </p:nvSpPr>
        <p:spPr bwMode="auto">
          <a:xfrm>
            <a:off x="710430" y="4863120"/>
            <a:ext cx="5678445" cy="4604839"/>
          </a:xfrm>
          <a:prstGeom prst="rect">
            <a:avLst/>
          </a:prstGeom>
          <a:noFill/>
          <a:ln w="9525">
            <a:noFill/>
            <a:miter lim="800000"/>
            <a:headEnd/>
            <a:tailEnd/>
          </a:ln>
        </p:spPr>
        <p:txBody>
          <a:bodyPr vert="horz" wrap="square" lIns="99868" tIns="49935" rIns="99868" bIns="49935"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bwMode="auto">
          <a:xfrm>
            <a:off x="1" y="9719698"/>
            <a:ext cx="3076859" cy="513284"/>
          </a:xfrm>
          <a:prstGeom prst="rect">
            <a:avLst/>
          </a:prstGeom>
          <a:noFill/>
          <a:ln w="9525">
            <a:noFill/>
            <a:miter lim="800000"/>
            <a:headEnd/>
            <a:tailEnd/>
          </a:ln>
        </p:spPr>
        <p:txBody>
          <a:bodyPr vert="horz" wrap="square" lIns="99868" tIns="49935" rIns="99868" bIns="49935" numCol="1" anchor="b" anchorCtr="0" compatLnSpc="1">
            <a:prstTxWarp prst="textNoShape">
              <a:avLst/>
            </a:prstTxWarp>
          </a:bodyPr>
          <a:lstStyle>
            <a:lvl1pPr defTabSz="930063">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4020786" y="9719698"/>
            <a:ext cx="3076859" cy="513284"/>
          </a:xfrm>
          <a:prstGeom prst="rect">
            <a:avLst/>
          </a:prstGeom>
          <a:noFill/>
          <a:ln w="9525">
            <a:noFill/>
            <a:miter lim="800000"/>
            <a:headEnd/>
            <a:tailEnd/>
          </a:ln>
        </p:spPr>
        <p:txBody>
          <a:bodyPr vert="horz" wrap="square" lIns="99868" tIns="49935" rIns="99868" bIns="49935" numCol="1" anchor="b" anchorCtr="0" compatLnSpc="1">
            <a:prstTxWarp prst="textNoShape">
              <a:avLst/>
            </a:prstTxWarp>
          </a:bodyPr>
          <a:lstStyle>
            <a:lvl1pPr algn="r" defTabSz="930063">
              <a:defRPr sz="1300">
                <a:latin typeface="Calibri" pitchFamily="34" charset="0"/>
              </a:defRPr>
            </a:lvl1pPr>
          </a:lstStyle>
          <a:p>
            <a:pPr>
              <a:defRPr/>
            </a:pPr>
            <a:fld id="{B9DF5CB4-1F12-4B4C-891B-F676007582BC}" type="slidenum">
              <a:rPr lang="en-US"/>
              <a:pPr>
                <a:defRPr/>
              </a:pPr>
              <a:t>‹N›</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baseline="0">
        <a:solidFill>
          <a:schemeClr val="tx1"/>
        </a:solidFill>
        <a:latin typeface="Zheng" panose="020B0406020202040204" pitchFamily="34" charset="2"/>
        <a:ea typeface="+mn-ea"/>
        <a:cs typeface="+mn-cs"/>
      </a:defRPr>
    </a:lvl1pPr>
    <a:lvl2pPr marL="457200" algn="l" rtl="0" eaLnBrk="0" fontAlgn="base" hangingPunct="0">
      <a:spcBef>
        <a:spcPct val="30000"/>
      </a:spcBef>
      <a:spcAft>
        <a:spcPct val="0"/>
      </a:spcAft>
      <a:defRPr sz="1000" kern="1200" baseline="0">
        <a:solidFill>
          <a:schemeClr val="tx1"/>
        </a:solidFill>
        <a:latin typeface="Zheng" panose="020B0406020202040204" pitchFamily="34" charset="2"/>
        <a:ea typeface="+mn-ea"/>
        <a:cs typeface="+mn-cs"/>
      </a:defRPr>
    </a:lvl2pPr>
    <a:lvl3pPr marL="914400" algn="l" rtl="0" eaLnBrk="0" fontAlgn="base" hangingPunct="0">
      <a:spcBef>
        <a:spcPct val="30000"/>
      </a:spcBef>
      <a:spcAft>
        <a:spcPct val="0"/>
      </a:spcAft>
      <a:defRPr sz="1000" kern="1200" baseline="0">
        <a:solidFill>
          <a:schemeClr val="tx1"/>
        </a:solidFill>
        <a:latin typeface="Zheng" panose="020B0406020202040204" pitchFamily="34" charset="2"/>
        <a:ea typeface="+mn-ea"/>
        <a:cs typeface="+mn-cs"/>
      </a:defRPr>
    </a:lvl3pPr>
    <a:lvl4pPr marL="1371600" algn="l" rtl="0" eaLnBrk="0" fontAlgn="base" hangingPunct="0">
      <a:spcBef>
        <a:spcPct val="30000"/>
      </a:spcBef>
      <a:spcAft>
        <a:spcPct val="0"/>
      </a:spcAft>
      <a:defRPr sz="1000" kern="1200" baseline="0">
        <a:solidFill>
          <a:schemeClr val="tx1"/>
        </a:solidFill>
        <a:latin typeface="Zheng" panose="020B0406020202040204" pitchFamily="34" charset="2"/>
        <a:ea typeface="+mn-ea"/>
        <a:cs typeface="+mn-cs"/>
      </a:defRPr>
    </a:lvl4pPr>
    <a:lvl5pPr marL="1828800" algn="l" rtl="0" eaLnBrk="0" fontAlgn="base" hangingPunct="0">
      <a:spcBef>
        <a:spcPct val="30000"/>
      </a:spcBef>
      <a:spcAft>
        <a:spcPct val="0"/>
      </a:spcAft>
      <a:defRPr sz="1000" kern="1200" baseline="0">
        <a:solidFill>
          <a:schemeClr val="tx1"/>
        </a:solidFill>
        <a:latin typeface="Zheng" panose="020B0406020202040204" pitchFamily="34"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it.wikipedia.org/wiki/Risultato" TargetMode="External"/><Relationship Id="rId7" Type="http://schemas.openxmlformats.org/officeDocument/2006/relationships/hyperlink" Target="https://it.wikipedia.org/wiki/Sistema"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it.wikipedia.org/wiki/Effetto" TargetMode="External"/><Relationship Id="rId5" Type="http://schemas.openxmlformats.org/officeDocument/2006/relationships/hyperlink" Target="https://it.wikipedia.org/wiki/Scostamento" TargetMode="External"/><Relationship Id="rId4" Type="http://schemas.openxmlformats.org/officeDocument/2006/relationships/hyperlink" Target="https://it.wikipedia.org/wiki/Comportamento"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dirty="0"/>
          </a:p>
        </p:txBody>
      </p:sp>
    </p:spTree>
    <p:extLst>
      <p:ext uri="{BB962C8B-B14F-4D97-AF65-F5344CB8AC3E}">
        <p14:creationId xmlns:p14="http://schemas.microsoft.com/office/powerpoint/2010/main" val="22424507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egnaposto immagine diapositiva 1"/>
          <p:cNvSpPr>
            <a:spLocks noGrp="1" noRot="1" noChangeAspect="1" noTextEdit="1"/>
          </p:cNvSpPr>
          <p:nvPr>
            <p:ph type="sldImg"/>
          </p:nvPr>
        </p:nvSpPr>
        <p:spPr>
          <a:ln/>
        </p:spPr>
      </p:sp>
      <p:sp>
        <p:nvSpPr>
          <p:cNvPr id="78851" name="Segnaposto note 2"/>
          <p:cNvSpPr>
            <a:spLocks noGrp="1"/>
          </p:cNvSpPr>
          <p:nvPr>
            <p:ph type="body" idx="1"/>
          </p:nvPr>
        </p:nvSpPr>
        <p:spPr>
          <a:noFill/>
          <a:ln/>
        </p:spPr>
        <p:txBody>
          <a:bodyPr/>
          <a:lstStyle/>
          <a:p>
            <a:endParaRPr lang="it-IT" smtClean="0"/>
          </a:p>
        </p:txBody>
      </p:sp>
      <p:sp>
        <p:nvSpPr>
          <p:cNvPr id="78852" name="Segnaposto numero diapositiva 3"/>
          <p:cNvSpPr>
            <a:spLocks noGrp="1"/>
          </p:cNvSpPr>
          <p:nvPr>
            <p:ph type="sldNum" sz="quarter" idx="5"/>
          </p:nvPr>
        </p:nvSpPr>
        <p:spPr>
          <a:noFill/>
        </p:spPr>
        <p:txBody>
          <a:bodyPr/>
          <a:lstStyle/>
          <a:p>
            <a:pPr defTabSz="944298"/>
            <a:fld id="{0D3C5AF4-7438-42EB-BE00-C2F692BC01A7}" type="slidenum">
              <a:rPr lang="en-GB" smtClean="0"/>
              <a:pPr defTabSz="944298"/>
              <a:t>10</a:t>
            </a:fld>
            <a:endParaRPr lang="en-GB" dirty="0" smtClean="0"/>
          </a:p>
        </p:txBody>
      </p:sp>
    </p:spTree>
    <p:extLst>
      <p:ext uri="{BB962C8B-B14F-4D97-AF65-F5344CB8AC3E}">
        <p14:creationId xmlns:p14="http://schemas.microsoft.com/office/powerpoint/2010/main" val="2927289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pPr defTabSz="978301"/>
            <a:fld id="{6F17ACE0-9CE0-AF4B-BBB2-3A9721195873}" type="slidenum">
              <a:rPr lang="en-GB">
                <a:latin typeface="Times New Roman" charset="0"/>
              </a:rPr>
              <a:pPr defTabSz="978301"/>
              <a:t>11</a:t>
            </a:fld>
            <a:endParaRPr lang="en-GB" dirty="0">
              <a:latin typeface="Times New Roman"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it-IT">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158838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12</a:t>
            </a:fld>
            <a:endParaRPr lang="en-US" dirty="0"/>
          </a:p>
        </p:txBody>
      </p:sp>
    </p:spTree>
    <p:extLst>
      <p:ext uri="{BB962C8B-B14F-4D97-AF65-F5344CB8AC3E}">
        <p14:creationId xmlns:p14="http://schemas.microsoft.com/office/powerpoint/2010/main" val="2503756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13</a:t>
            </a:fld>
            <a:endParaRPr lang="en-US" dirty="0"/>
          </a:p>
        </p:txBody>
      </p:sp>
    </p:spTree>
    <p:extLst>
      <p:ext uri="{BB962C8B-B14F-4D97-AF65-F5344CB8AC3E}">
        <p14:creationId xmlns:p14="http://schemas.microsoft.com/office/powerpoint/2010/main" val="2024533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14</a:t>
            </a:fld>
            <a:endParaRPr lang="en-US" dirty="0"/>
          </a:p>
        </p:txBody>
      </p:sp>
    </p:spTree>
    <p:extLst>
      <p:ext uri="{BB962C8B-B14F-4D97-AF65-F5344CB8AC3E}">
        <p14:creationId xmlns:p14="http://schemas.microsoft.com/office/powerpoint/2010/main" val="1834584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15</a:t>
            </a:fld>
            <a:endParaRPr lang="en-US" dirty="0"/>
          </a:p>
        </p:txBody>
      </p:sp>
    </p:spTree>
    <p:extLst>
      <p:ext uri="{BB962C8B-B14F-4D97-AF65-F5344CB8AC3E}">
        <p14:creationId xmlns:p14="http://schemas.microsoft.com/office/powerpoint/2010/main" val="1054531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16</a:t>
            </a:fld>
            <a:endParaRPr lang="en-US" dirty="0"/>
          </a:p>
        </p:txBody>
      </p:sp>
    </p:spTree>
    <p:extLst>
      <p:ext uri="{BB962C8B-B14F-4D97-AF65-F5344CB8AC3E}">
        <p14:creationId xmlns:p14="http://schemas.microsoft.com/office/powerpoint/2010/main" val="164094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17</a:t>
            </a:fld>
            <a:endParaRPr lang="en-US" dirty="0"/>
          </a:p>
        </p:txBody>
      </p:sp>
    </p:spTree>
    <p:extLst>
      <p:ext uri="{BB962C8B-B14F-4D97-AF65-F5344CB8AC3E}">
        <p14:creationId xmlns:p14="http://schemas.microsoft.com/office/powerpoint/2010/main" val="31842734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18</a:t>
            </a:fld>
            <a:endParaRPr lang="en-US" dirty="0"/>
          </a:p>
        </p:txBody>
      </p:sp>
    </p:spTree>
    <p:extLst>
      <p:ext uri="{BB962C8B-B14F-4D97-AF65-F5344CB8AC3E}">
        <p14:creationId xmlns:p14="http://schemas.microsoft.com/office/powerpoint/2010/main" val="2312891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19</a:t>
            </a:fld>
            <a:endParaRPr lang="en-US" dirty="0"/>
          </a:p>
        </p:txBody>
      </p:sp>
    </p:spTree>
    <p:extLst>
      <p:ext uri="{BB962C8B-B14F-4D97-AF65-F5344CB8AC3E}">
        <p14:creationId xmlns:p14="http://schemas.microsoft.com/office/powerpoint/2010/main" val="2600934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2</a:t>
            </a:fld>
            <a:endParaRPr lang="en-US" dirty="0"/>
          </a:p>
        </p:txBody>
      </p:sp>
    </p:spTree>
    <p:extLst>
      <p:ext uri="{BB962C8B-B14F-4D97-AF65-F5344CB8AC3E}">
        <p14:creationId xmlns:p14="http://schemas.microsoft.com/office/powerpoint/2010/main" val="31476694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20</a:t>
            </a:fld>
            <a:endParaRPr lang="en-US" dirty="0"/>
          </a:p>
        </p:txBody>
      </p:sp>
    </p:spTree>
    <p:extLst>
      <p:ext uri="{BB962C8B-B14F-4D97-AF65-F5344CB8AC3E}">
        <p14:creationId xmlns:p14="http://schemas.microsoft.com/office/powerpoint/2010/main" val="35475836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21</a:t>
            </a:fld>
            <a:endParaRPr lang="en-US" dirty="0"/>
          </a:p>
        </p:txBody>
      </p:sp>
    </p:spTree>
    <p:extLst>
      <p:ext uri="{BB962C8B-B14F-4D97-AF65-F5344CB8AC3E}">
        <p14:creationId xmlns:p14="http://schemas.microsoft.com/office/powerpoint/2010/main" val="877747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22</a:t>
            </a:fld>
            <a:endParaRPr lang="en-US" dirty="0"/>
          </a:p>
        </p:txBody>
      </p:sp>
    </p:spTree>
    <p:extLst>
      <p:ext uri="{BB962C8B-B14F-4D97-AF65-F5344CB8AC3E}">
        <p14:creationId xmlns:p14="http://schemas.microsoft.com/office/powerpoint/2010/main" val="30653368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23</a:t>
            </a:fld>
            <a:endParaRPr lang="en-US" dirty="0"/>
          </a:p>
        </p:txBody>
      </p:sp>
    </p:spTree>
    <p:extLst>
      <p:ext uri="{BB962C8B-B14F-4D97-AF65-F5344CB8AC3E}">
        <p14:creationId xmlns:p14="http://schemas.microsoft.com/office/powerpoint/2010/main" val="29833352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pPr>
              <a:defRPr/>
            </a:pPr>
            <a:fld id="{B9DF5CB4-1F12-4B4C-891B-F676007582BC}" type="slidenum">
              <a:rPr lang="en-US" smtClean="0"/>
              <a:pPr>
                <a:defRPr/>
              </a:pPr>
              <a:t>24</a:t>
            </a:fld>
            <a:endParaRPr lang="en-US" dirty="0"/>
          </a:p>
        </p:txBody>
      </p:sp>
    </p:spTree>
    <p:extLst>
      <p:ext uri="{BB962C8B-B14F-4D97-AF65-F5344CB8AC3E}">
        <p14:creationId xmlns:p14="http://schemas.microsoft.com/office/powerpoint/2010/main" val="39364629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pPr defTabSz="986796"/>
            <a:fld id="{1000BE62-F496-4343-97E0-F864F9528A0D}" type="slidenum">
              <a:rPr lang="en-GB">
                <a:latin typeface="Times New Roman" charset="0"/>
              </a:rPr>
              <a:pPr defTabSz="986796"/>
              <a:t>25</a:t>
            </a:fld>
            <a:endParaRPr lang="en-GB">
              <a:latin typeface="Times New Roman"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233806" indent="-233806" eaLnBrk="1" hangingPunct="1"/>
            <a:endParaRPr lang="it-IT">
              <a:latin typeface="Times New Roman" charset="0"/>
              <a:ea typeface="ＭＳ Ｐゴシック" charset="-128"/>
              <a:cs typeface="ＭＳ Ｐゴシック" charset="-128"/>
            </a:endParaRPr>
          </a:p>
        </p:txBody>
      </p:sp>
    </p:spTree>
    <p:extLst>
      <p:ext uri="{BB962C8B-B14F-4D97-AF65-F5344CB8AC3E}">
        <p14:creationId xmlns:p14="http://schemas.microsoft.com/office/powerpoint/2010/main" val="3397039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945871"/>
            <a:fld id="{BB8E3000-A4D0-4E02-A0AA-B79FC2F40AE1}" type="slidenum">
              <a:rPr lang="en-GB" smtClean="0"/>
              <a:pPr defTabSz="945871"/>
              <a:t>3</a:t>
            </a:fld>
            <a:endParaRPr lang="en-GB" dirty="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it-IT" dirty="0">
                <a:latin typeface="+mn-lt"/>
              </a:rPr>
              <a:t>La nozione implica che una scelta influenzi il </a:t>
            </a:r>
            <a:r>
              <a:rPr lang="it-IT" dirty="0">
                <a:latin typeface="+mn-lt"/>
                <a:hlinkClick r:id="rId3" tooltip="Risultato"/>
              </a:rPr>
              <a:t>risultato</a:t>
            </a:r>
            <a:r>
              <a:rPr lang="it-IT" dirty="0">
                <a:latin typeface="+mn-lt"/>
              </a:rPr>
              <a:t>. Le stesse perdite potenziali possono anche essere chiamate "rischi". Sebbene ogni </a:t>
            </a:r>
            <a:r>
              <a:rPr lang="it-IT" dirty="0">
                <a:latin typeface="+mn-lt"/>
                <a:hlinkClick r:id="rId4" tooltip="Comportamento"/>
              </a:rPr>
              <a:t>comportamento</a:t>
            </a:r>
            <a:r>
              <a:rPr lang="it-IT" dirty="0">
                <a:latin typeface="+mn-lt"/>
              </a:rPr>
              <a:t> umano sia rischioso alcuni hanno una percentuale di rischio maggiore.</a:t>
            </a:r>
          </a:p>
          <a:p>
            <a:r>
              <a:rPr lang="it-IT" dirty="0">
                <a:latin typeface="+mn-lt"/>
              </a:rPr>
              <a:t>Per "rischio" possiamo indicare anche la distribuzione dei possibili </a:t>
            </a:r>
            <a:r>
              <a:rPr lang="it-IT" dirty="0">
                <a:latin typeface="+mn-lt"/>
                <a:hlinkClick r:id="rId5" tooltip="Scostamento"/>
              </a:rPr>
              <a:t>scostamenti</a:t>
            </a:r>
            <a:r>
              <a:rPr lang="it-IT" dirty="0">
                <a:latin typeface="+mn-lt"/>
              </a:rPr>
              <a:t> dai risultati attesi per </a:t>
            </a:r>
            <a:r>
              <a:rPr lang="it-IT" dirty="0">
                <a:latin typeface="+mn-lt"/>
                <a:hlinkClick r:id="rId6" tooltip="Effetto"/>
              </a:rPr>
              <a:t>effetto</a:t>
            </a:r>
            <a:r>
              <a:rPr lang="it-IT" dirty="0">
                <a:latin typeface="+mn-lt"/>
              </a:rPr>
              <a:t> di eventi di incerta manifestazione, interni o esterni ad un </a:t>
            </a:r>
            <a:r>
              <a:rPr lang="it-IT" dirty="0">
                <a:latin typeface="+mn-lt"/>
                <a:hlinkClick r:id="rId7" tooltip="Sistema"/>
              </a:rPr>
              <a:t>sistema</a:t>
            </a:r>
            <a:r>
              <a:rPr lang="it-IT" dirty="0">
                <a:latin typeface="+mn-lt"/>
              </a:rPr>
              <a:t>.</a:t>
            </a:r>
          </a:p>
          <a:p>
            <a:pPr fontAlgn="auto">
              <a:spcAft>
                <a:spcPts val="0"/>
              </a:spcAft>
            </a:pPr>
            <a:r>
              <a:rPr lang="en-US" dirty="0">
                <a:latin typeface="Optane"/>
              </a:rPr>
              <a:t>The risk is identified by three elements: the damaging event, the intensity of the harmful event, and the likelihood that the malicious event will manifest itself.</a:t>
            </a:r>
          </a:p>
          <a:p>
            <a:pPr marL="926207" indent="-278027" defTabSz="972270" fontAlgn="auto">
              <a:spcAft>
                <a:spcPts val="0"/>
              </a:spcAft>
            </a:pPr>
            <a:r>
              <a:rPr lang="en-US" i="1" dirty="0">
                <a:latin typeface="Optane"/>
              </a:rPr>
              <a:t>Example 	damaging event: the loss due to the change in the exchange rate;</a:t>
            </a:r>
          </a:p>
          <a:p>
            <a:pPr marL="926207" indent="1019978" fontAlgn="auto">
              <a:spcAft>
                <a:spcPts val="0"/>
              </a:spcAft>
            </a:pPr>
            <a:r>
              <a:rPr lang="en-US" i="1" dirty="0">
                <a:latin typeface="Optane"/>
              </a:rPr>
              <a:t>intensity of the harmful event: loss of 10% of the value of the investment;</a:t>
            </a:r>
          </a:p>
          <a:p>
            <a:pPr marL="926207" indent="1019978" fontAlgn="auto">
              <a:spcAft>
                <a:spcPts val="0"/>
              </a:spcAft>
            </a:pPr>
            <a:r>
              <a:rPr lang="en-US" i="1" dirty="0">
                <a:latin typeface="Optane"/>
              </a:rPr>
              <a:t>probability of the event: 3%.</a:t>
            </a:r>
            <a:endParaRPr lang="it-IT" i="1" dirty="0">
              <a:latin typeface="Optane"/>
            </a:endParaRPr>
          </a:p>
          <a:p>
            <a:pPr eaLnBrk="1" hangingPunct="1"/>
            <a:endParaRPr lang="it-IT" dirty="0" smtClean="0"/>
          </a:p>
        </p:txBody>
      </p:sp>
    </p:spTree>
    <p:extLst>
      <p:ext uri="{BB962C8B-B14F-4D97-AF65-F5344CB8AC3E}">
        <p14:creationId xmlns:p14="http://schemas.microsoft.com/office/powerpoint/2010/main" val="1128898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945871"/>
            <a:fld id="{A4785EF7-7324-42E5-AE8F-02B72532A9A6}" type="slidenum">
              <a:rPr lang="en-GB" smtClean="0"/>
              <a:pPr defTabSz="945871"/>
              <a:t>4</a:t>
            </a:fld>
            <a:endParaRPr lang="en-GB" dirty="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marL="232927" indent="-232927" eaLnBrk="1" hangingPunct="1"/>
            <a:endParaRPr lang="it-IT" dirty="0" smtClean="0"/>
          </a:p>
        </p:txBody>
      </p:sp>
    </p:spTree>
    <p:extLst>
      <p:ext uri="{BB962C8B-B14F-4D97-AF65-F5344CB8AC3E}">
        <p14:creationId xmlns:p14="http://schemas.microsoft.com/office/powerpoint/2010/main" val="1008107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As an example of systemic risk, the collapse of Lehman Brothers in 2008 caused major reverberations throughout the financial system and the economy. Lehman Brother's size and integration in the economy caused its collapse to result in a domino effect that caused a major risk to the financial system in the U.S. </a:t>
            </a:r>
            <a:endParaRPr lang="it-IT" dirty="0"/>
          </a:p>
        </p:txBody>
      </p:sp>
      <p:sp>
        <p:nvSpPr>
          <p:cNvPr id="4" name="Segnaposto numero diapositiva 3"/>
          <p:cNvSpPr>
            <a:spLocks noGrp="1"/>
          </p:cNvSpPr>
          <p:nvPr>
            <p:ph type="sldNum" sz="quarter" idx="10"/>
          </p:nvPr>
        </p:nvSpPr>
        <p:spPr/>
        <p:txBody>
          <a:bodyPr/>
          <a:lstStyle/>
          <a:p>
            <a:pPr>
              <a:defRPr/>
            </a:pPr>
            <a:fld id="{284CBB5F-11CB-B64B-A52E-2E6190CCC1E8}" type="slidenum">
              <a:rPr lang="en-GB" smtClean="0"/>
              <a:pPr>
                <a:defRPr/>
              </a:pPr>
              <a:t>5</a:t>
            </a:fld>
            <a:endParaRPr lang="en-GB"/>
          </a:p>
        </p:txBody>
      </p:sp>
    </p:spTree>
    <p:extLst>
      <p:ext uri="{BB962C8B-B14F-4D97-AF65-F5344CB8AC3E}">
        <p14:creationId xmlns:p14="http://schemas.microsoft.com/office/powerpoint/2010/main" val="3207745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defTabSz="945871"/>
            <a:fld id="{A4785EF7-7324-42E5-AE8F-02B72532A9A6}" type="slidenum">
              <a:rPr lang="en-GB" smtClean="0"/>
              <a:pPr defTabSz="945871"/>
              <a:t>6</a:t>
            </a:fld>
            <a:endParaRPr lang="en-GB" dirty="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marL="232927" indent="-232927" eaLnBrk="1" hangingPunct="1"/>
            <a:endParaRPr lang="it-IT" dirty="0" smtClean="0"/>
          </a:p>
        </p:txBody>
      </p:sp>
    </p:spTree>
    <p:extLst>
      <p:ext uri="{BB962C8B-B14F-4D97-AF65-F5344CB8AC3E}">
        <p14:creationId xmlns:p14="http://schemas.microsoft.com/office/powerpoint/2010/main" val="588408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egnaposto immagine diapositiva 1"/>
          <p:cNvSpPr>
            <a:spLocks noGrp="1" noRot="1" noChangeAspect="1" noTextEdit="1"/>
          </p:cNvSpPr>
          <p:nvPr>
            <p:ph type="sldImg"/>
          </p:nvPr>
        </p:nvSpPr>
        <p:spPr>
          <a:ln/>
        </p:spPr>
      </p:sp>
      <p:sp>
        <p:nvSpPr>
          <p:cNvPr id="75779" name="Segnaposto note 2"/>
          <p:cNvSpPr>
            <a:spLocks noGrp="1"/>
          </p:cNvSpPr>
          <p:nvPr>
            <p:ph type="body" idx="1"/>
          </p:nvPr>
        </p:nvSpPr>
        <p:spPr>
          <a:noFill/>
          <a:ln/>
        </p:spPr>
        <p:txBody>
          <a:bodyPr/>
          <a:lstStyle/>
          <a:p>
            <a:r>
              <a:rPr lang="it-IT" dirty="0" smtClean="0"/>
              <a:t>Ford	Rating S&amp;P	</a:t>
            </a:r>
          </a:p>
          <a:p>
            <a:r>
              <a:rPr lang="it-IT" dirty="0" smtClean="0"/>
              <a:t>Nov-03	BBB-	</a:t>
            </a:r>
          </a:p>
          <a:p>
            <a:r>
              <a:rPr lang="it-IT" dirty="0" smtClean="0"/>
              <a:t>May-05	BB+	</a:t>
            </a:r>
          </a:p>
          <a:p>
            <a:r>
              <a:rPr lang="it-IT" dirty="0" smtClean="0"/>
              <a:t>Jan-06	BB-	</a:t>
            </a:r>
          </a:p>
          <a:p>
            <a:r>
              <a:rPr lang="it-IT" dirty="0" smtClean="0"/>
              <a:t>Jun-06	B+	</a:t>
            </a:r>
          </a:p>
          <a:p>
            <a:r>
              <a:rPr lang="it-IT" dirty="0" smtClean="0"/>
              <a:t>Sep-06	B	</a:t>
            </a:r>
          </a:p>
          <a:p>
            <a:endParaRPr lang="it-IT" dirty="0" smtClean="0"/>
          </a:p>
        </p:txBody>
      </p:sp>
      <p:sp>
        <p:nvSpPr>
          <p:cNvPr id="75780" name="Segnaposto numero diapositiva 3"/>
          <p:cNvSpPr>
            <a:spLocks noGrp="1"/>
          </p:cNvSpPr>
          <p:nvPr>
            <p:ph type="sldNum" sz="quarter" idx="5"/>
          </p:nvPr>
        </p:nvSpPr>
        <p:spPr>
          <a:noFill/>
        </p:spPr>
        <p:txBody>
          <a:bodyPr/>
          <a:lstStyle/>
          <a:p>
            <a:pPr defTabSz="944298"/>
            <a:fld id="{08BBFC7F-D5A0-4793-9847-814A88FDC517}" type="slidenum">
              <a:rPr lang="en-GB" smtClean="0"/>
              <a:pPr defTabSz="944298"/>
              <a:t>7</a:t>
            </a:fld>
            <a:endParaRPr lang="en-GB" dirty="0" smtClean="0"/>
          </a:p>
        </p:txBody>
      </p:sp>
    </p:spTree>
    <p:extLst>
      <p:ext uri="{BB962C8B-B14F-4D97-AF65-F5344CB8AC3E}">
        <p14:creationId xmlns:p14="http://schemas.microsoft.com/office/powerpoint/2010/main" val="1770433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egnaposto immagine diapositiva 1"/>
          <p:cNvSpPr>
            <a:spLocks noGrp="1" noRot="1" noChangeAspect="1" noTextEdit="1"/>
          </p:cNvSpPr>
          <p:nvPr>
            <p:ph type="sldImg"/>
          </p:nvPr>
        </p:nvSpPr>
        <p:spPr>
          <a:ln/>
        </p:spPr>
      </p:sp>
      <p:sp>
        <p:nvSpPr>
          <p:cNvPr id="76803" name="Segnaposto note 2"/>
          <p:cNvSpPr>
            <a:spLocks noGrp="1"/>
          </p:cNvSpPr>
          <p:nvPr>
            <p:ph type="body" idx="1"/>
          </p:nvPr>
        </p:nvSpPr>
        <p:spPr>
          <a:noFill/>
          <a:ln/>
        </p:spPr>
        <p:txBody>
          <a:bodyPr/>
          <a:lstStyle/>
          <a:p>
            <a:endParaRPr lang="it-IT" smtClean="0"/>
          </a:p>
        </p:txBody>
      </p:sp>
      <p:sp>
        <p:nvSpPr>
          <p:cNvPr id="76804" name="Segnaposto numero diapositiva 3"/>
          <p:cNvSpPr>
            <a:spLocks noGrp="1"/>
          </p:cNvSpPr>
          <p:nvPr>
            <p:ph type="sldNum" sz="quarter" idx="5"/>
          </p:nvPr>
        </p:nvSpPr>
        <p:spPr>
          <a:noFill/>
        </p:spPr>
        <p:txBody>
          <a:bodyPr/>
          <a:lstStyle/>
          <a:p>
            <a:pPr defTabSz="944298"/>
            <a:fld id="{EA0CC6E8-AFAB-4A3D-8CF5-036ED4421666}" type="slidenum">
              <a:rPr lang="en-GB" smtClean="0"/>
              <a:pPr defTabSz="944298"/>
              <a:t>8</a:t>
            </a:fld>
            <a:endParaRPr lang="en-GB" dirty="0" smtClean="0"/>
          </a:p>
        </p:txBody>
      </p:sp>
    </p:spTree>
    <p:extLst>
      <p:ext uri="{BB962C8B-B14F-4D97-AF65-F5344CB8AC3E}">
        <p14:creationId xmlns:p14="http://schemas.microsoft.com/office/powerpoint/2010/main" val="1905261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egnaposto immagine diapositiva 1"/>
          <p:cNvSpPr>
            <a:spLocks noGrp="1" noRot="1" noChangeAspect="1" noTextEdit="1"/>
          </p:cNvSpPr>
          <p:nvPr>
            <p:ph type="sldImg"/>
          </p:nvPr>
        </p:nvSpPr>
        <p:spPr>
          <a:ln/>
        </p:spPr>
      </p:sp>
      <p:sp>
        <p:nvSpPr>
          <p:cNvPr id="77827" name="Segnaposto note 2"/>
          <p:cNvSpPr>
            <a:spLocks noGrp="1"/>
          </p:cNvSpPr>
          <p:nvPr>
            <p:ph type="body" idx="1"/>
          </p:nvPr>
        </p:nvSpPr>
        <p:spPr>
          <a:noFill/>
          <a:ln/>
        </p:spPr>
        <p:txBody>
          <a:bodyPr/>
          <a:lstStyle/>
          <a:p>
            <a:r>
              <a:rPr lang="it-IT" smtClean="0"/>
              <a:t>Il money market è il mercato all’ingrosso della liquidità, mercato interbancario nel quale le banche si prestano o impiegano liquidità a varie scadenze. Euribor ed Eonia due indici molto usati nel money market</a:t>
            </a:r>
          </a:p>
        </p:txBody>
      </p:sp>
      <p:sp>
        <p:nvSpPr>
          <p:cNvPr id="77828" name="Segnaposto numero diapositiva 3"/>
          <p:cNvSpPr>
            <a:spLocks noGrp="1"/>
          </p:cNvSpPr>
          <p:nvPr>
            <p:ph type="sldNum" sz="quarter" idx="5"/>
          </p:nvPr>
        </p:nvSpPr>
        <p:spPr>
          <a:noFill/>
        </p:spPr>
        <p:txBody>
          <a:bodyPr/>
          <a:lstStyle/>
          <a:p>
            <a:pPr defTabSz="944298"/>
            <a:fld id="{373F422B-ACFD-45BA-BFF5-87BA019F96A8}" type="slidenum">
              <a:rPr lang="en-GB" smtClean="0"/>
              <a:pPr defTabSz="944298"/>
              <a:t>9</a:t>
            </a:fld>
            <a:endParaRPr lang="en-GB" dirty="0" smtClean="0"/>
          </a:p>
        </p:txBody>
      </p:sp>
    </p:spTree>
    <p:extLst>
      <p:ext uri="{BB962C8B-B14F-4D97-AF65-F5344CB8AC3E}">
        <p14:creationId xmlns:p14="http://schemas.microsoft.com/office/powerpoint/2010/main" val="16287821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4020"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smtClean="0"/>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smtClean="0">
                <a:solidFill>
                  <a:schemeClr val="tx1">
                    <a:lumMod val="75000"/>
                    <a:lumOff val="25000"/>
                  </a:schemeClr>
                </a:solidFill>
                <a:latin typeface="Optane" pitchFamily="2" charset="0"/>
                <a:cs typeface="Arial" charset="0"/>
              </a:rPr>
              <a:t>BOZZA</a:t>
            </a:r>
            <a:r>
              <a:rPr lang="en-US" sz="1800" b="1" i="1" u="sng" baseline="0" dirty="0" smtClean="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olo, testo e contenuto 2">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20998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olo e contenut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20564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smtClean="0"/>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03/07/2018</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smtClean="0"/>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03/07/2018</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‹N›</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smtClean="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‹N›</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Lst>
  <p:timing>
    <p:tnLst>
      <p:par>
        <p:cTn id="1" dur="indefinite" restart="never" nodeType="tmRoot"/>
      </p:par>
    </p:tnLst>
  </p:timing>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14.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488504" y="4005064"/>
            <a:ext cx="9001249" cy="2215991"/>
          </a:xfrm>
          <a:prstGeom prst="rect">
            <a:avLst/>
          </a:prstGeom>
        </p:spPr>
        <p:txBody>
          <a:bodyPr wrap="square" lIns="36000" tIns="0" rIns="36000" bIns="0">
            <a:spAutoFit/>
          </a:bodyPr>
          <a:lstStyle/>
          <a:p>
            <a:pPr algn="ctr" defTabSz="457200" eaLnBrk="0" fontAlgn="auto" hangingPunct="0">
              <a:spcBef>
                <a:spcPts val="0"/>
              </a:spcBef>
              <a:spcAft>
                <a:spcPts val="1200"/>
              </a:spcAft>
              <a:buClr>
                <a:srgbClr val="FFC000"/>
              </a:buClr>
              <a:buSzPct val="85000"/>
              <a:defRPr/>
            </a:pPr>
            <a:r>
              <a:rPr lang="en-GB" sz="3200" dirty="0" smtClean="0">
                <a:solidFill>
                  <a:schemeClr val="tx1">
                    <a:lumMod val="85000"/>
                    <a:lumOff val="15000"/>
                  </a:schemeClr>
                </a:solidFill>
                <a:latin typeface="Optane" pitchFamily="2" charset="0"/>
              </a:rPr>
              <a:t>Pension </a:t>
            </a:r>
            <a:r>
              <a:rPr lang="en-GB" sz="3200" dirty="0">
                <a:solidFill>
                  <a:schemeClr val="tx1">
                    <a:lumMod val="85000"/>
                    <a:lumOff val="15000"/>
                  </a:schemeClr>
                </a:solidFill>
                <a:latin typeface="Optane" pitchFamily="2" charset="0"/>
              </a:rPr>
              <a:t>Fund portfolio management: </a:t>
            </a:r>
            <a:r>
              <a:rPr lang="en-GB" sz="3200" dirty="0" err="1">
                <a:solidFill>
                  <a:schemeClr val="tx1">
                    <a:lumMod val="85000"/>
                    <a:lumOff val="15000"/>
                  </a:schemeClr>
                </a:solidFill>
                <a:latin typeface="Optane" pitchFamily="2" charset="0"/>
              </a:rPr>
              <a:t>risk&amp;risk</a:t>
            </a:r>
            <a:r>
              <a:rPr lang="en-GB" sz="3200" dirty="0">
                <a:solidFill>
                  <a:schemeClr val="tx1">
                    <a:lumMod val="85000"/>
                    <a:lumOff val="15000"/>
                  </a:schemeClr>
                </a:solidFill>
                <a:latin typeface="Optane" pitchFamily="2" charset="0"/>
              </a:rPr>
              <a:t> premium, diversification, allocation and governance</a:t>
            </a: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it-IT" sz="2000" i="1" kern="0" noProof="1" smtClean="0">
                <a:solidFill>
                  <a:schemeClr val="tx1">
                    <a:lumMod val="85000"/>
                    <a:lumOff val="15000"/>
                  </a:schemeClr>
                </a:solidFill>
                <a:latin typeface="Optane" pitchFamily="2" charset="0"/>
                <a:ea typeface="+mj-ea"/>
                <a:cs typeface="+mj-cs"/>
              </a:rPr>
              <a:t>Italy 1st – 15th July 2018</a:t>
            </a:r>
            <a:endParaRPr lang="it-IT" sz="2000" i="1" kern="0" noProof="1">
              <a:solidFill>
                <a:schemeClr val="tx1">
                  <a:lumMod val="85000"/>
                  <a:lumOff val="15000"/>
                </a:schemeClr>
              </a:solidFill>
              <a:latin typeface="Optane" pitchFamily="2" charset="0"/>
              <a:ea typeface="+mj-ea"/>
              <a:cs typeface="+mj-cs"/>
            </a:endParaRPr>
          </a:p>
        </p:txBody>
      </p:sp>
    </p:spTree>
    <p:extLst>
      <p:ext uri="{BB962C8B-B14F-4D97-AF65-F5344CB8AC3E}">
        <p14:creationId xmlns:p14="http://schemas.microsoft.com/office/powerpoint/2010/main" val="68059128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p:cNvPicPr>
            <a:picLocks noChangeAspect="1" noChangeArrowheads="1"/>
          </p:cNvPicPr>
          <p:nvPr/>
        </p:nvPicPr>
        <p:blipFill>
          <a:blip r:embed="rId3" cstate="print"/>
          <a:srcRect/>
          <a:stretch>
            <a:fillRect/>
          </a:stretch>
        </p:blipFill>
        <p:spPr bwMode="auto">
          <a:xfrm>
            <a:off x="477838" y="1487488"/>
            <a:ext cx="8953500" cy="3886200"/>
          </a:xfrm>
          <a:prstGeom prst="rect">
            <a:avLst/>
          </a:prstGeom>
          <a:noFill/>
          <a:ln w="9525">
            <a:noFill/>
            <a:miter lim="800000"/>
            <a:headEnd/>
            <a:tailEnd/>
          </a:ln>
        </p:spPr>
      </p:pic>
      <p:sp>
        <p:nvSpPr>
          <p:cNvPr id="4" name="Rectangle 2"/>
          <p:cNvSpPr txBox="1">
            <a:spLocks noChangeArrowheads="1"/>
          </p:cNvSpPr>
          <p:nvPr/>
        </p:nvSpPr>
        <p:spPr bwMode="auto">
          <a:xfrm>
            <a:off x="666750" y="876300"/>
            <a:ext cx="8247063" cy="481013"/>
          </a:xfrm>
          <a:prstGeom prst="rect">
            <a:avLst/>
          </a:prstGeom>
          <a:noFill/>
          <a:ln>
            <a:miter lim="800000"/>
            <a:headEnd/>
            <a:tailEnd/>
          </a:ln>
        </p:spPr>
        <p:txBody>
          <a:bodyPr/>
          <a:lstStyle/>
          <a:p>
            <a:pPr eaLnBrk="0" hangingPunct="0">
              <a:defRPr/>
            </a:pPr>
            <a:r>
              <a:rPr lang="en-US" kern="0" dirty="0">
                <a:latin typeface="Calibri" pitchFamily="34" charset="0"/>
                <a:ea typeface="+mj-ea"/>
                <a:cs typeface="+mj-cs"/>
              </a:rPr>
              <a:t>The 10 events of greater operational loss </a:t>
            </a:r>
            <a:r>
              <a:rPr lang="en-US" kern="0" dirty="0" smtClean="0">
                <a:latin typeface="Calibri" pitchFamily="34" charset="0"/>
                <a:ea typeface="+mj-ea"/>
                <a:cs typeface="+mj-cs"/>
              </a:rPr>
              <a:t>in </a:t>
            </a:r>
            <a:r>
              <a:rPr lang="en-US" kern="0" dirty="0">
                <a:latin typeface="Calibri" pitchFamily="34" charset="0"/>
                <a:ea typeface="+mj-ea"/>
                <a:cs typeface="+mj-cs"/>
              </a:rPr>
              <a:t>2008</a:t>
            </a:r>
            <a:r>
              <a:rPr lang="it-IT" sz="1600" kern="0" dirty="0">
                <a:latin typeface="Calibri" pitchFamily="34" charset="0"/>
                <a:ea typeface="+mj-ea"/>
                <a:cs typeface="+mj-cs"/>
              </a:rPr>
              <a:t/>
            </a:r>
            <a:br>
              <a:rPr lang="it-IT" sz="1600" kern="0" dirty="0">
                <a:latin typeface="Calibri" pitchFamily="34" charset="0"/>
                <a:ea typeface="+mj-ea"/>
                <a:cs typeface="+mj-cs"/>
              </a:rPr>
            </a:br>
            <a:endParaRPr lang="it-IT" sz="1600" kern="0" dirty="0">
              <a:latin typeface="Calibri" pitchFamily="34" charset="0"/>
              <a:ea typeface="+mj-ea"/>
              <a:cs typeface="+mj-cs"/>
            </a:endParaRPr>
          </a:p>
        </p:txBody>
      </p:sp>
      <p:sp>
        <p:nvSpPr>
          <p:cNvPr id="6"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en-US" altLang="it-IT" dirty="0"/>
              <a:t>Operational or counterparty risk: an example</a:t>
            </a:r>
            <a:endParaRPr lang="it-IT" altLang="it-IT" dirty="0"/>
          </a:p>
        </p:txBody>
      </p:sp>
    </p:spTree>
    <p:extLst>
      <p:ext uri="{BB962C8B-B14F-4D97-AF65-F5344CB8AC3E}">
        <p14:creationId xmlns:p14="http://schemas.microsoft.com/office/powerpoint/2010/main" val="3237475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7"/>
          <p:cNvGrpSpPr/>
          <p:nvPr/>
        </p:nvGrpSpPr>
        <p:grpSpPr>
          <a:xfrm>
            <a:off x="1064568" y="2122596"/>
            <a:ext cx="2283296" cy="1606559"/>
            <a:chOff x="1524000" y="2057400"/>
            <a:chExt cx="2971800" cy="1905000"/>
          </a:xfrm>
          <a:solidFill>
            <a:srgbClr val="005800"/>
          </a:solidFill>
        </p:grpSpPr>
        <p:sp>
          <p:nvSpPr>
            <p:cNvPr id="5" name="Rettangolo arrotondato 4"/>
            <p:cNvSpPr/>
            <p:nvPr/>
          </p:nvSpPr>
          <p:spPr bwMode="auto">
            <a:xfrm>
              <a:off x="1524000" y="2057400"/>
              <a:ext cx="2971800" cy="1905000"/>
            </a:xfrm>
            <a:prstGeom prst="roundRect">
              <a:avLst/>
            </a:prstGeom>
            <a:gr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prstTxWarp prst="textNoShape">
                <a:avLst/>
              </a:prstTxWarp>
            </a:bodyPr>
            <a:lstStyle/>
            <a:p>
              <a:pPr eaLnBrk="0" hangingPunct="0">
                <a:defRPr/>
              </a:pPr>
              <a:endParaRPr lang="en-GB" dirty="0">
                <a:solidFill>
                  <a:schemeClr val="tx1"/>
                </a:solidFill>
                <a:latin typeface="Optane"/>
              </a:endParaRPr>
            </a:p>
          </p:txBody>
        </p:sp>
        <p:sp>
          <p:nvSpPr>
            <p:cNvPr id="6" name="CasellaDiTesto 5"/>
            <p:cNvSpPr txBox="1"/>
            <p:nvPr/>
          </p:nvSpPr>
          <p:spPr>
            <a:xfrm>
              <a:off x="1600200" y="2633905"/>
              <a:ext cx="2819400" cy="729901"/>
            </a:xfrm>
            <a:prstGeom prst="rect">
              <a:avLst/>
            </a:prstGeom>
            <a:grpFill/>
          </p:spPr>
          <p:txBody>
            <a:bodyPr anchor="ctr">
              <a:spAutoFit/>
            </a:bodyPr>
            <a:lstStyle/>
            <a:p>
              <a:pPr algn="ctr">
                <a:defRPr/>
              </a:pPr>
              <a:r>
                <a:rPr lang="en-GB" dirty="0" smtClean="0">
                  <a:solidFill>
                    <a:srgbClr val="FFFFFF"/>
                  </a:solidFill>
                  <a:latin typeface="Optane"/>
                  <a:cs typeface="Copperplate Gothic Light"/>
                </a:rPr>
                <a:t>SUSTAINABILITY</a:t>
              </a:r>
            </a:p>
            <a:p>
              <a:pPr algn="ctr">
                <a:defRPr/>
              </a:pPr>
              <a:r>
                <a:rPr lang="en-GB" sz="1600" dirty="0" smtClean="0">
                  <a:solidFill>
                    <a:srgbClr val="FFFFFF"/>
                  </a:solidFill>
                  <a:latin typeface="Optane"/>
                  <a:cs typeface="Copperplate Gothic Light"/>
                </a:rPr>
                <a:t>(of PF)</a:t>
              </a:r>
              <a:endParaRPr lang="en-GB" sz="1600" dirty="0">
                <a:solidFill>
                  <a:srgbClr val="FFFFFF"/>
                </a:solidFill>
                <a:latin typeface="Optane"/>
                <a:cs typeface="Copperplate Gothic Light"/>
              </a:endParaRPr>
            </a:p>
          </p:txBody>
        </p:sp>
      </p:grpSp>
      <p:grpSp>
        <p:nvGrpSpPr>
          <p:cNvPr id="3" name="Gruppo 8"/>
          <p:cNvGrpSpPr/>
          <p:nvPr/>
        </p:nvGrpSpPr>
        <p:grpSpPr>
          <a:xfrm>
            <a:off x="6526188" y="2103965"/>
            <a:ext cx="2279104" cy="1606559"/>
            <a:chOff x="1524000" y="2057400"/>
            <a:chExt cx="2971800" cy="1905000"/>
          </a:xfrm>
          <a:solidFill>
            <a:srgbClr val="000066"/>
          </a:solidFill>
        </p:grpSpPr>
        <p:sp>
          <p:nvSpPr>
            <p:cNvPr id="10" name="Rettangolo arrotondato 9"/>
            <p:cNvSpPr/>
            <p:nvPr/>
          </p:nvSpPr>
          <p:spPr bwMode="auto">
            <a:xfrm>
              <a:off x="1524000" y="2057400"/>
              <a:ext cx="2971800" cy="1905000"/>
            </a:xfrm>
            <a:prstGeom prst="roundRect">
              <a:avLst/>
            </a:prstGeom>
            <a:gr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prstTxWarp prst="textNoShape">
                <a:avLst/>
              </a:prstTxWarp>
            </a:bodyPr>
            <a:lstStyle/>
            <a:p>
              <a:pPr eaLnBrk="0" hangingPunct="0">
                <a:defRPr/>
              </a:pPr>
              <a:endParaRPr lang="en-GB" dirty="0">
                <a:solidFill>
                  <a:schemeClr val="tx1"/>
                </a:solidFill>
                <a:latin typeface="Optane"/>
              </a:endParaRPr>
            </a:p>
          </p:txBody>
        </p:sp>
        <p:sp>
          <p:nvSpPr>
            <p:cNvPr id="11" name="CasellaDiTesto 10"/>
            <p:cNvSpPr txBox="1"/>
            <p:nvPr/>
          </p:nvSpPr>
          <p:spPr>
            <a:xfrm>
              <a:off x="1600201" y="2667000"/>
              <a:ext cx="2819400" cy="693405"/>
            </a:xfrm>
            <a:prstGeom prst="rect">
              <a:avLst/>
            </a:prstGeom>
            <a:grpFill/>
          </p:spPr>
          <p:txBody>
            <a:bodyPr>
              <a:spAutoFit/>
            </a:bodyPr>
            <a:lstStyle/>
            <a:p>
              <a:pPr algn="ctr">
                <a:defRPr/>
              </a:pPr>
              <a:r>
                <a:rPr lang="en-GB" dirty="0" smtClean="0">
                  <a:solidFill>
                    <a:schemeClr val="bg1"/>
                  </a:solidFill>
                  <a:latin typeface="Optane"/>
                  <a:cs typeface="Copperplate Gothic Light"/>
                </a:rPr>
                <a:t>ADEQUANCY</a:t>
              </a:r>
            </a:p>
            <a:p>
              <a:pPr algn="ctr">
                <a:defRPr/>
              </a:pPr>
              <a:r>
                <a:rPr lang="en-GB" sz="1400" dirty="0" smtClean="0">
                  <a:solidFill>
                    <a:schemeClr val="bg1"/>
                  </a:solidFill>
                  <a:latin typeface="Optane"/>
                  <a:cs typeface="Copperplate Gothic Light"/>
                </a:rPr>
                <a:t>(of benefits)</a:t>
              </a:r>
              <a:endParaRPr lang="en-GB" sz="1400" dirty="0">
                <a:solidFill>
                  <a:schemeClr val="bg1"/>
                </a:solidFill>
                <a:latin typeface="Optane"/>
                <a:cs typeface="Copperplate Gothic Light"/>
              </a:endParaRPr>
            </a:p>
          </p:txBody>
        </p:sp>
      </p:grpSp>
      <p:sp>
        <p:nvSpPr>
          <p:cNvPr id="12" name="Rectangle 4"/>
          <p:cNvSpPr txBox="1">
            <a:spLocks noChangeArrowheads="1"/>
          </p:cNvSpPr>
          <p:nvPr/>
        </p:nvSpPr>
        <p:spPr bwMode="auto">
          <a:xfrm>
            <a:off x="884684" y="1687265"/>
            <a:ext cx="7848600" cy="533400"/>
          </a:xfrm>
          <a:prstGeom prst="rect">
            <a:avLst/>
          </a:prstGeom>
          <a:noFill/>
          <a:ln>
            <a:miter lim="800000"/>
            <a:headEnd/>
            <a:tailEnd/>
          </a:ln>
        </p:spPr>
        <p:txBody>
          <a:bodyPr>
            <a:prstTxWarp prst="textNoShape">
              <a:avLst/>
            </a:prstTxWarp>
          </a:bodyPr>
          <a:lstStyle/>
          <a:p>
            <a:pPr algn="ctr" eaLnBrk="0" hangingPunct="0">
              <a:spcBef>
                <a:spcPct val="20000"/>
              </a:spcBef>
              <a:defRPr/>
            </a:pPr>
            <a:r>
              <a:rPr lang="en-GB" sz="2000" kern="0" dirty="0" smtClean="0">
                <a:solidFill>
                  <a:srgbClr val="002E5C"/>
                </a:solidFill>
                <a:latin typeface="Optane"/>
              </a:rPr>
              <a:t> The target is</a:t>
            </a:r>
            <a:endParaRPr lang="en-GB" sz="2000" kern="0" dirty="0">
              <a:solidFill>
                <a:srgbClr val="002E5C"/>
              </a:solidFill>
              <a:latin typeface="Optane"/>
            </a:endParaRPr>
          </a:p>
        </p:txBody>
      </p:sp>
      <p:sp>
        <p:nvSpPr>
          <p:cNvPr id="13" name="Rectangle 4"/>
          <p:cNvSpPr txBox="1">
            <a:spLocks noChangeArrowheads="1"/>
          </p:cNvSpPr>
          <p:nvPr/>
        </p:nvSpPr>
        <p:spPr bwMode="auto">
          <a:xfrm>
            <a:off x="2036676" y="4438200"/>
            <a:ext cx="5976664" cy="1421570"/>
          </a:xfrm>
          <a:prstGeom prst="rect">
            <a:avLst/>
          </a:prstGeom>
          <a:noFill/>
          <a:ln>
            <a:miter lim="800000"/>
            <a:headEnd/>
            <a:tailEnd/>
          </a:ln>
        </p:spPr>
        <p:txBody>
          <a:bodyPr>
            <a:prstTxWarp prst="textNoShape">
              <a:avLst/>
            </a:prstTxWarp>
          </a:bodyPr>
          <a:lstStyle/>
          <a:p>
            <a:pPr algn="ctr" eaLnBrk="0" hangingPunct="0">
              <a:spcBef>
                <a:spcPct val="20000"/>
              </a:spcBef>
            </a:pPr>
            <a:r>
              <a:rPr lang="en-GB" sz="2000" dirty="0" smtClean="0">
                <a:solidFill>
                  <a:srgbClr val="002E5C"/>
                </a:solidFill>
                <a:latin typeface="Optane"/>
              </a:rPr>
              <a:t>The risk is: do not pay the pensions</a:t>
            </a:r>
          </a:p>
          <a:p>
            <a:pPr marL="342900" indent="-342900" eaLnBrk="0" hangingPunct="0">
              <a:spcBef>
                <a:spcPct val="20000"/>
              </a:spcBef>
              <a:buFont typeface="Wingdings" panose="05000000000000000000" pitchFamily="2" charset="2"/>
              <a:buChar char="§"/>
            </a:pPr>
            <a:r>
              <a:rPr lang="en-GB" dirty="0" smtClean="0">
                <a:solidFill>
                  <a:srgbClr val="002E5C"/>
                </a:solidFill>
                <a:latin typeface="Optane"/>
              </a:rPr>
              <a:t>due to lack of financing/funding, </a:t>
            </a:r>
          </a:p>
          <a:p>
            <a:pPr marL="342900" indent="-342900" eaLnBrk="0" hangingPunct="0">
              <a:spcBef>
                <a:spcPct val="20000"/>
              </a:spcBef>
              <a:buFont typeface="Wingdings" panose="05000000000000000000" pitchFamily="2" charset="2"/>
              <a:buChar char="§"/>
            </a:pPr>
            <a:r>
              <a:rPr lang="en-GB" dirty="0" smtClean="0">
                <a:solidFill>
                  <a:srgbClr val="002E5C"/>
                </a:solidFill>
                <a:latin typeface="Optane"/>
              </a:rPr>
              <a:t>or financial resources shortage, </a:t>
            </a:r>
          </a:p>
          <a:p>
            <a:pPr marL="342900" indent="-342900" eaLnBrk="0" hangingPunct="0">
              <a:spcBef>
                <a:spcPct val="20000"/>
              </a:spcBef>
              <a:buFont typeface="Wingdings" panose="05000000000000000000" pitchFamily="2" charset="2"/>
              <a:buChar char="§"/>
            </a:pPr>
            <a:r>
              <a:rPr lang="en-GB" dirty="0" smtClean="0">
                <a:solidFill>
                  <a:srgbClr val="002E5C"/>
                </a:solidFill>
                <a:latin typeface="Optane"/>
              </a:rPr>
              <a:t>for inadequacy with respect to the function </a:t>
            </a:r>
            <a:endParaRPr lang="en-GB" dirty="0">
              <a:solidFill>
                <a:srgbClr val="002E5C"/>
              </a:solidFill>
              <a:latin typeface="Optane"/>
            </a:endParaRPr>
          </a:p>
        </p:txBody>
      </p:sp>
      <p:sp>
        <p:nvSpPr>
          <p:cNvPr id="15" name="Rectangle 2"/>
          <p:cNvSpPr txBox="1">
            <a:spLocks noChangeArrowheads="1"/>
          </p:cNvSpPr>
          <p:nvPr/>
        </p:nvSpPr>
        <p:spPr bwMode="auto">
          <a:xfrm>
            <a:off x="352465" y="-19581"/>
            <a:ext cx="8058781" cy="915178"/>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en-GB" altLang="it-IT" dirty="0" smtClean="0"/>
              <a:t>Portfolio management: for Pension Fund</a:t>
            </a:r>
          </a:p>
        </p:txBody>
      </p:sp>
      <p:sp>
        <p:nvSpPr>
          <p:cNvPr id="4" name="Rettangolo 3"/>
          <p:cNvSpPr/>
          <p:nvPr/>
        </p:nvSpPr>
        <p:spPr>
          <a:xfrm>
            <a:off x="632520" y="1016797"/>
            <a:ext cx="8568952" cy="646331"/>
          </a:xfrm>
          <a:prstGeom prst="rect">
            <a:avLst/>
          </a:prstGeom>
        </p:spPr>
        <p:txBody>
          <a:bodyPr wrap="square">
            <a:spAutoFit/>
          </a:bodyPr>
          <a:lstStyle/>
          <a:p>
            <a:pPr marL="360363" lvl="2" indent="-360363" defTabSz="180975">
              <a:buClr>
                <a:srgbClr val="FFCC00"/>
              </a:buClr>
              <a:buSzPct val="75000"/>
              <a:buFont typeface="Arial" pitchFamily="34" charset="0"/>
              <a:buChar char="►"/>
            </a:pPr>
            <a:r>
              <a:rPr lang="en-GB" dirty="0" smtClean="0">
                <a:latin typeface="Optane"/>
              </a:rPr>
              <a:t>- for a Pension Fund- Risk is: the chance to obtaining a level of benefit and / or financing of benefits lower than the targets set.</a:t>
            </a:r>
            <a:endParaRPr lang="en-GB" dirty="0">
              <a:latin typeface="Optane"/>
            </a:endParaRPr>
          </a:p>
        </p:txBody>
      </p:sp>
      <p:grpSp>
        <p:nvGrpSpPr>
          <p:cNvPr id="16" name="Gruppo 8"/>
          <p:cNvGrpSpPr/>
          <p:nvPr/>
        </p:nvGrpSpPr>
        <p:grpSpPr>
          <a:xfrm>
            <a:off x="3777444" y="2090234"/>
            <a:ext cx="2279104" cy="1606559"/>
            <a:chOff x="1524000" y="2057400"/>
            <a:chExt cx="2971800" cy="1905000"/>
          </a:xfrm>
          <a:solidFill>
            <a:srgbClr val="E39913"/>
          </a:solidFill>
        </p:grpSpPr>
        <p:sp>
          <p:nvSpPr>
            <p:cNvPr id="17" name="Rettangolo arrotondato 16"/>
            <p:cNvSpPr/>
            <p:nvPr/>
          </p:nvSpPr>
          <p:spPr bwMode="auto">
            <a:xfrm>
              <a:off x="1524000" y="2057400"/>
              <a:ext cx="2971800" cy="1905000"/>
            </a:xfrm>
            <a:prstGeom prst="roundRect">
              <a:avLst/>
            </a:prstGeom>
            <a:grp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prstTxWarp prst="textNoShape">
                <a:avLst/>
              </a:prstTxWarp>
            </a:bodyPr>
            <a:lstStyle/>
            <a:p>
              <a:pPr eaLnBrk="0" hangingPunct="0">
                <a:defRPr/>
              </a:pPr>
              <a:endParaRPr lang="en-GB" dirty="0">
                <a:solidFill>
                  <a:schemeClr val="tx1"/>
                </a:solidFill>
                <a:latin typeface="Optane"/>
              </a:endParaRPr>
            </a:p>
          </p:txBody>
        </p:sp>
        <p:sp>
          <p:nvSpPr>
            <p:cNvPr id="18" name="CasellaDiTesto 17"/>
            <p:cNvSpPr txBox="1"/>
            <p:nvPr/>
          </p:nvSpPr>
          <p:spPr>
            <a:xfrm>
              <a:off x="1600201" y="2667000"/>
              <a:ext cx="2819400" cy="693405"/>
            </a:xfrm>
            <a:prstGeom prst="rect">
              <a:avLst/>
            </a:prstGeom>
            <a:grpFill/>
          </p:spPr>
          <p:txBody>
            <a:bodyPr>
              <a:spAutoFit/>
            </a:bodyPr>
            <a:lstStyle/>
            <a:p>
              <a:pPr algn="ctr">
                <a:defRPr/>
              </a:pPr>
              <a:r>
                <a:rPr lang="en-GB" dirty="0" smtClean="0">
                  <a:solidFill>
                    <a:schemeClr val="bg1"/>
                  </a:solidFill>
                  <a:latin typeface="Optane"/>
                  <a:cs typeface="Copperplate Gothic Light"/>
                </a:rPr>
                <a:t>SOLVENCY</a:t>
              </a:r>
            </a:p>
            <a:p>
              <a:pPr algn="ctr">
                <a:defRPr/>
              </a:pPr>
              <a:r>
                <a:rPr lang="en-GB" sz="1400" dirty="0" smtClean="0">
                  <a:solidFill>
                    <a:schemeClr val="bg1"/>
                  </a:solidFill>
                  <a:latin typeface="Optane"/>
                  <a:cs typeface="Copperplate Gothic Light"/>
                </a:rPr>
                <a:t>(of benefits)</a:t>
              </a:r>
              <a:endParaRPr lang="en-GB" sz="1400" dirty="0">
                <a:solidFill>
                  <a:schemeClr val="bg1"/>
                </a:solidFill>
                <a:latin typeface="Optane"/>
                <a:cs typeface="Copperplate Gothic Light"/>
              </a:endParaRPr>
            </a:p>
          </p:txBody>
        </p:sp>
      </p:grpSp>
      <p:sp>
        <p:nvSpPr>
          <p:cNvPr id="9" name="Parentesi graffa chiusa 8"/>
          <p:cNvSpPr/>
          <p:nvPr/>
        </p:nvSpPr>
        <p:spPr>
          <a:xfrm rot="5400000">
            <a:off x="3198932" y="2453248"/>
            <a:ext cx="339784" cy="2880320"/>
          </a:xfrm>
          <a:prstGeom prst="rightBrace">
            <a:avLst>
              <a:gd name="adj1" fmla="val 53629"/>
              <a:gd name="adj2" fmla="val 4811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9" name="Parentesi graffa chiusa 18"/>
          <p:cNvSpPr/>
          <p:nvPr/>
        </p:nvSpPr>
        <p:spPr>
          <a:xfrm rot="5400000">
            <a:off x="6295276" y="2453247"/>
            <a:ext cx="339784" cy="2880320"/>
          </a:xfrm>
          <a:prstGeom prst="rightBrace">
            <a:avLst>
              <a:gd name="adj1" fmla="val 37642"/>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0" name="Rectangle 4"/>
          <p:cNvSpPr txBox="1">
            <a:spLocks noChangeArrowheads="1"/>
          </p:cNvSpPr>
          <p:nvPr/>
        </p:nvSpPr>
        <p:spPr bwMode="auto">
          <a:xfrm>
            <a:off x="2360712" y="4039945"/>
            <a:ext cx="2160240" cy="312050"/>
          </a:xfrm>
          <a:prstGeom prst="rect">
            <a:avLst/>
          </a:prstGeom>
          <a:noFill/>
          <a:ln>
            <a:miter lim="800000"/>
            <a:headEnd/>
            <a:tailEnd/>
          </a:ln>
        </p:spPr>
        <p:txBody>
          <a:bodyPr>
            <a:prstTxWarp prst="textNoShape">
              <a:avLst/>
            </a:prstTxWarp>
          </a:bodyPr>
          <a:lstStyle/>
          <a:p>
            <a:pPr algn="ctr" eaLnBrk="0" hangingPunct="0">
              <a:spcBef>
                <a:spcPct val="20000"/>
              </a:spcBef>
              <a:defRPr/>
            </a:pPr>
            <a:r>
              <a:rPr lang="en-GB" kern="0" dirty="0" smtClean="0">
                <a:solidFill>
                  <a:srgbClr val="002E5C"/>
                </a:solidFill>
                <a:latin typeface="Optane"/>
              </a:rPr>
              <a:t> PF Defined Benefit</a:t>
            </a:r>
            <a:endParaRPr lang="en-GB" kern="0" dirty="0">
              <a:solidFill>
                <a:srgbClr val="002E5C"/>
              </a:solidFill>
              <a:latin typeface="Optane"/>
            </a:endParaRPr>
          </a:p>
        </p:txBody>
      </p:sp>
      <p:sp>
        <p:nvSpPr>
          <p:cNvPr id="21" name="Rectangle 4"/>
          <p:cNvSpPr txBox="1">
            <a:spLocks noChangeArrowheads="1"/>
          </p:cNvSpPr>
          <p:nvPr/>
        </p:nvSpPr>
        <p:spPr bwMode="auto">
          <a:xfrm>
            <a:off x="5158036" y="4022105"/>
            <a:ext cx="2736304" cy="312050"/>
          </a:xfrm>
          <a:prstGeom prst="rect">
            <a:avLst/>
          </a:prstGeom>
          <a:noFill/>
          <a:ln>
            <a:miter lim="800000"/>
            <a:headEnd/>
            <a:tailEnd/>
          </a:ln>
        </p:spPr>
        <p:txBody>
          <a:bodyPr>
            <a:prstTxWarp prst="textNoShape">
              <a:avLst/>
            </a:prstTxWarp>
          </a:bodyPr>
          <a:lstStyle/>
          <a:p>
            <a:pPr algn="ctr" eaLnBrk="0" hangingPunct="0">
              <a:spcBef>
                <a:spcPct val="20000"/>
              </a:spcBef>
              <a:defRPr/>
            </a:pPr>
            <a:r>
              <a:rPr lang="en-GB" kern="0" dirty="0" smtClean="0">
                <a:solidFill>
                  <a:srgbClr val="002E5C"/>
                </a:solidFill>
                <a:latin typeface="Optane"/>
              </a:rPr>
              <a:t> PF Defined Contribution</a:t>
            </a:r>
            <a:endParaRPr lang="en-GB" kern="0" dirty="0">
              <a:solidFill>
                <a:srgbClr val="002E5C"/>
              </a:solidFill>
              <a:latin typeface="Optane"/>
            </a:endParaRPr>
          </a:p>
        </p:txBody>
      </p:sp>
      <p:sp>
        <p:nvSpPr>
          <p:cNvPr id="22" name="Rectangle 4"/>
          <p:cNvSpPr txBox="1">
            <a:spLocks noChangeArrowheads="1"/>
          </p:cNvSpPr>
          <p:nvPr/>
        </p:nvSpPr>
        <p:spPr bwMode="auto">
          <a:xfrm>
            <a:off x="352465" y="5963815"/>
            <a:ext cx="9209047" cy="415303"/>
          </a:xfrm>
          <a:prstGeom prst="rect">
            <a:avLst/>
          </a:prstGeom>
          <a:noFill/>
          <a:ln>
            <a:miter lim="800000"/>
            <a:headEnd/>
            <a:tailEnd/>
          </a:ln>
        </p:spPr>
        <p:txBody>
          <a:bodyPr>
            <a:prstTxWarp prst="textNoShape">
              <a:avLst/>
            </a:prstTxWarp>
          </a:bodyPr>
          <a:lstStyle/>
          <a:p>
            <a:pPr algn="ctr" eaLnBrk="0" hangingPunct="0">
              <a:spcBef>
                <a:spcPct val="20000"/>
              </a:spcBef>
            </a:pPr>
            <a:r>
              <a:rPr lang="en-GB" dirty="0" smtClean="0">
                <a:solidFill>
                  <a:srgbClr val="002E5C"/>
                </a:solidFill>
                <a:latin typeface="Optane"/>
              </a:rPr>
              <a:t>The PF objective is the payment of adequate benefits that is sustainable over time.</a:t>
            </a:r>
            <a:endParaRPr lang="en-GB" dirty="0">
              <a:solidFill>
                <a:srgbClr val="002E5C"/>
              </a:solidFill>
              <a:latin typeface="Optane"/>
            </a:endParaRPr>
          </a:p>
        </p:txBody>
      </p:sp>
    </p:spTree>
    <p:extLst>
      <p:ext uri="{BB962C8B-B14F-4D97-AF65-F5344CB8AC3E}">
        <p14:creationId xmlns:p14="http://schemas.microsoft.com/office/powerpoint/2010/main" val="2615333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bwMode="auto">
          <a:xfrm>
            <a:off x="201072" y="4127068"/>
            <a:ext cx="4590000" cy="2110244"/>
          </a:xfrm>
          <a:prstGeom prst="rect">
            <a:avLst/>
          </a:prstGeom>
          <a:noFill/>
          <a:ln>
            <a:miter lim="800000"/>
            <a:headEnd/>
            <a:tailEnd/>
          </a:ln>
        </p:spPr>
        <p:txBody>
          <a:bodyPr>
            <a:prstTxWarp prst="textNoShape">
              <a:avLst/>
            </a:prstTxWarp>
          </a:bodyPr>
          <a:lstStyle/>
          <a:p>
            <a:pPr eaLnBrk="0" hangingPunct="0">
              <a:spcBef>
                <a:spcPct val="20000"/>
              </a:spcBef>
              <a:defRPr/>
            </a:pPr>
            <a:r>
              <a:rPr lang="en-GB" sz="2000" kern="0" dirty="0" smtClean="0">
                <a:solidFill>
                  <a:srgbClr val="002E5C"/>
                </a:solidFill>
                <a:latin typeface="Optane"/>
              </a:rPr>
              <a:t>The riskiness of a pension fund depends on:</a:t>
            </a:r>
            <a:endParaRPr lang="en-GB" sz="2000" kern="0" dirty="0">
              <a:solidFill>
                <a:srgbClr val="002E5C"/>
              </a:solidFill>
              <a:latin typeface="Optane"/>
            </a:endParaRPr>
          </a:p>
        </p:txBody>
      </p:sp>
      <p:sp>
        <p:nvSpPr>
          <p:cNvPr id="5" name="Rectangle 4"/>
          <p:cNvSpPr txBox="1">
            <a:spLocks noChangeArrowheads="1"/>
          </p:cNvSpPr>
          <p:nvPr/>
        </p:nvSpPr>
        <p:spPr bwMode="auto">
          <a:xfrm>
            <a:off x="201072" y="4869160"/>
            <a:ext cx="4535904" cy="1440160"/>
          </a:xfrm>
          <a:prstGeom prst="rect">
            <a:avLst/>
          </a:prstGeom>
          <a:noFill/>
          <a:ln>
            <a:miter lim="800000"/>
            <a:headEnd/>
            <a:tailEnd/>
          </a:ln>
        </p:spPr>
        <p:txBody>
          <a:bodyPr>
            <a:prstTxWarp prst="textNoShape">
              <a:avLst/>
            </a:prstTxWarp>
          </a:bodyPr>
          <a:lstStyle/>
          <a:p>
            <a:pPr marL="360363" lvl="2" indent="-179388" eaLnBrk="0" hangingPunct="0">
              <a:spcBef>
                <a:spcPct val="20000"/>
              </a:spcBef>
              <a:buFont typeface="Arial"/>
              <a:buChar char="•"/>
              <a:defRPr/>
            </a:pPr>
            <a:r>
              <a:rPr lang="en-GB" sz="1600" kern="0" dirty="0" smtClean="0">
                <a:solidFill>
                  <a:srgbClr val="002E5C"/>
                </a:solidFill>
                <a:latin typeface="Optane"/>
              </a:rPr>
              <a:t> liabilities (the liabilities term structure)</a:t>
            </a:r>
          </a:p>
          <a:p>
            <a:pPr marL="360363" lvl="2" indent="-179388" eaLnBrk="0" hangingPunct="0">
              <a:spcBef>
                <a:spcPct val="20000"/>
              </a:spcBef>
              <a:buFont typeface="Arial"/>
              <a:buChar char="•"/>
              <a:defRPr/>
            </a:pPr>
            <a:r>
              <a:rPr lang="en-GB" sz="1600" kern="0" dirty="0" smtClean="0">
                <a:solidFill>
                  <a:srgbClr val="002E5C"/>
                </a:solidFill>
                <a:latin typeface="Optane"/>
              </a:rPr>
              <a:t> contributions (the contributory flows term structure)</a:t>
            </a:r>
          </a:p>
          <a:p>
            <a:pPr marL="360363" lvl="2" indent="-179388" eaLnBrk="0" hangingPunct="0">
              <a:spcBef>
                <a:spcPct val="20000"/>
              </a:spcBef>
              <a:buFont typeface="Arial"/>
              <a:buChar char="•"/>
              <a:defRPr/>
            </a:pPr>
            <a:r>
              <a:rPr lang="en-GB" sz="1600" kern="0" dirty="0" smtClean="0">
                <a:solidFill>
                  <a:srgbClr val="002E5C"/>
                </a:solidFill>
                <a:latin typeface="Optane"/>
              </a:rPr>
              <a:t> the available asset (amount and quality)</a:t>
            </a:r>
          </a:p>
        </p:txBody>
      </p:sp>
      <p:sp>
        <p:nvSpPr>
          <p:cNvPr id="8" name="Rectangle 2"/>
          <p:cNvSpPr txBox="1">
            <a:spLocks noChangeArrowheads="1"/>
          </p:cNvSpPr>
          <p:nvPr/>
        </p:nvSpPr>
        <p:spPr bwMode="auto">
          <a:xfrm>
            <a:off x="352465" y="-19581"/>
            <a:ext cx="8058781" cy="915178"/>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en-GB" altLang="it-IT" dirty="0" smtClean="0"/>
              <a:t>Portfolio management: for Pension Fund</a:t>
            </a:r>
          </a:p>
        </p:txBody>
      </p:sp>
      <p:pic>
        <p:nvPicPr>
          <p:cNvPr id="2" name="Immagine 1"/>
          <p:cNvPicPr>
            <a:picLocks noChangeAspect="1"/>
          </p:cNvPicPr>
          <p:nvPr/>
        </p:nvPicPr>
        <p:blipFill>
          <a:blip r:embed="rId3"/>
          <a:stretch>
            <a:fillRect/>
          </a:stretch>
        </p:blipFill>
        <p:spPr>
          <a:xfrm>
            <a:off x="201072" y="1052742"/>
            <a:ext cx="4590000" cy="3068095"/>
          </a:xfrm>
          <a:prstGeom prst="rect">
            <a:avLst/>
          </a:prstGeom>
        </p:spPr>
      </p:pic>
      <p:pic>
        <p:nvPicPr>
          <p:cNvPr id="3" name="Immagine 2"/>
          <p:cNvPicPr>
            <a:picLocks noChangeAspect="1"/>
          </p:cNvPicPr>
          <p:nvPr/>
        </p:nvPicPr>
        <p:blipFill>
          <a:blip r:embed="rId4"/>
          <a:stretch>
            <a:fillRect/>
          </a:stretch>
        </p:blipFill>
        <p:spPr>
          <a:xfrm>
            <a:off x="4920049" y="1052742"/>
            <a:ext cx="4590000" cy="3060000"/>
          </a:xfrm>
          <a:prstGeom prst="rect">
            <a:avLst/>
          </a:prstGeom>
        </p:spPr>
      </p:pic>
      <p:sp>
        <p:nvSpPr>
          <p:cNvPr id="7" name="Rectangle 4"/>
          <p:cNvSpPr txBox="1">
            <a:spLocks noChangeArrowheads="1"/>
          </p:cNvSpPr>
          <p:nvPr/>
        </p:nvSpPr>
        <p:spPr bwMode="auto">
          <a:xfrm>
            <a:off x="4920050" y="4269886"/>
            <a:ext cx="4607408" cy="2039433"/>
          </a:xfrm>
          <a:prstGeom prst="rect">
            <a:avLst/>
          </a:prstGeom>
          <a:noFill/>
          <a:ln>
            <a:miter lim="800000"/>
            <a:headEnd/>
            <a:tailEnd/>
          </a:ln>
        </p:spPr>
        <p:txBody>
          <a:bodyPr>
            <a:prstTxWarp prst="textNoShape">
              <a:avLst/>
            </a:prstTxWarp>
          </a:bodyPr>
          <a:lstStyle/>
          <a:p>
            <a:pPr marL="285750" indent="-285750" algn="just" eaLnBrk="0" hangingPunct="0">
              <a:spcBef>
                <a:spcPct val="20000"/>
              </a:spcBef>
              <a:buFont typeface="Wingdings" panose="05000000000000000000" pitchFamily="2" charset="2"/>
              <a:buChar char="§"/>
              <a:defRPr/>
            </a:pPr>
            <a:r>
              <a:rPr lang="en-GB" kern="0" dirty="0" smtClean="0">
                <a:solidFill>
                  <a:srgbClr val="002E5C"/>
                </a:solidFill>
                <a:latin typeface="Optane"/>
              </a:rPr>
              <a:t>Decrease of contribution flows</a:t>
            </a:r>
          </a:p>
          <a:p>
            <a:pPr marL="285750" indent="-285750" algn="just" eaLnBrk="0" hangingPunct="0">
              <a:spcBef>
                <a:spcPct val="20000"/>
              </a:spcBef>
              <a:buFont typeface="Wingdings" panose="05000000000000000000" pitchFamily="2" charset="2"/>
              <a:buChar char="§"/>
              <a:defRPr/>
            </a:pPr>
            <a:r>
              <a:rPr lang="en-GB" kern="0" dirty="0" smtClean="0">
                <a:solidFill>
                  <a:srgbClr val="002E5C"/>
                </a:solidFill>
                <a:latin typeface="Optane"/>
              </a:rPr>
              <a:t>increase in benefits, or</a:t>
            </a:r>
          </a:p>
          <a:p>
            <a:pPr marL="285750" indent="-285750" algn="just" eaLnBrk="0" hangingPunct="0">
              <a:spcBef>
                <a:spcPct val="20000"/>
              </a:spcBef>
              <a:buFont typeface="Wingdings" panose="05000000000000000000" pitchFamily="2" charset="2"/>
              <a:buChar char="§"/>
              <a:defRPr/>
            </a:pPr>
            <a:r>
              <a:rPr lang="en-GB" kern="0" dirty="0" smtClean="0">
                <a:solidFill>
                  <a:srgbClr val="002E5C"/>
                </a:solidFill>
                <a:latin typeface="Optane"/>
              </a:rPr>
              <a:t>portfolio finance losses</a:t>
            </a:r>
          </a:p>
          <a:p>
            <a:pPr algn="just" eaLnBrk="0" hangingPunct="0">
              <a:spcBef>
                <a:spcPct val="20000"/>
              </a:spcBef>
              <a:defRPr/>
            </a:pPr>
            <a:r>
              <a:rPr lang="en-GB" kern="0" dirty="0" smtClean="0">
                <a:solidFill>
                  <a:srgbClr val="002E5C"/>
                </a:solidFill>
                <a:latin typeface="Optane"/>
              </a:rPr>
              <a:t>can determine different levels of </a:t>
            </a:r>
            <a:r>
              <a:rPr lang="en-GB" kern="0" noProof="1" smtClean="0">
                <a:solidFill>
                  <a:srgbClr val="002E5C"/>
                </a:solidFill>
                <a:latin typeface="Optane"/>
              </a:rPr>
              <a:t>coverage</a:t>
            </a:r>
            <a:r>
              <a:rPr lang="en-GB" kern="0" dirty="0" smtClean="0">
                <a:solidFill>
                  <a:srgbClr val="002E5C"/>
                </a:solidFill>
                <a:latin typeface="Optane"/>
              </a:rPr>
              <a:t> (GAP) and therefore make necessary actions to maintain the adequate funding level.</a:t>
            </a:r>
            <a:endParaRPr lang="en-GB" sz="2000" kern="0" dirty="0" smtClean="0">
              <a:solidFill>
                <a:srgbClr val="002E5C"/>
              </a:solidFill>
              <a:latin typeface="Optane"/>
            </a:endParaRPr>
          </a:p>
        </p:txBody>
      </p:sp>
    </p:spTree>
    <p:extLst>
      <p:ext uri="{BB962C8B-B14F-4D97-AF65-F5344CB8AC3E}">
        <p14:creationId xmlns:p14="http://schemas.microsoft.com/office/powerpoint/2010/main" val="1522183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po 9"/>
          <p:cNvGrpSpPr>
            <a:grpSpLocks noChangeAspect="1"/>
          </p:cNvGrpSpPr>
          <p:nvPr/>
        </p:nvGrpSpPr>
        <p:grpSpPr>
          <a:xfrm>
            <a:off x="293434" y="2233410"/>
            <a:ext cx="4155510" cy="2640330"/>
            <a:chOff x="1371600" y="1371600"/>
            <a:chExt cx="6596063" cy="4191000"/>
          </a:xfrm>
        </p:grpSpPr>
        <p:pic>
          <p:nvPicPr>
            <p:cNvPr id="11" name="Immagine 3"/>
            <p:cNvPicPr>
              <a:picLocks noChangeAspect="1"/>
            </p:cNvPicPr>
            <p:nvPr/>
          </p:nvPicPr>
          <p:blipFill>
            <a:blip r:embed="rId3" cstate="print"/>
            <a:srcRect/>
            <a:stretch>
              <a:fillRect/>
            </a:stretch>
          </p:blipFill>
          <p:spPr bwMode="auto">
            <a:xfrm>
              <a:off x="1371600" y="1371600"/>
              <a:ext cx="6596063" cy="4191000"/>
            </a:xfrm>
            <a:prstGeom prst="rect">
              <a:avLst/>
            </a:prstGeom>
            <a:noFill/>
            <a:ln w="9525">
              <a:noFill/>
              <a:miter lim="800000"/>
              <a:headEnd/>
              <a:tailEnd/>
            </a:ln>
          </p:spPr>
        </p:pic>
        <p:sp>
          <p:nvSpPr>
            <p:cNvPr id="12" name="Rettangolo arrotondato 2"/>
            <p:cNvSpPr>
              <a:spLocks noChangeArrowheads="1"/>
            </p:cNvSpPr>
            <p:nvPr/>
          </p:nvSpPr>
          <p:spPr bwMode="auto">
            <a:xfrm>
              <a:off x="4800600" y="3352800"/>
              <a:ext cx="3124200" cy="1447800"/>
            </a:xfrm>
            <a:prstGeom prst="roundRect">
              <a:avLst>
                <a:gd name="adj" fmla="val 16667"/>
              </a:avLst>
            </a:prstGeom>
            <a:noFill/>
            <a:ln w="25400">
              <a:solidFill>
                <a:srgbClr val="FFBE2D"/>
              </a:solidFill>
              <a:round/>
              <a:headEnd/>
              <a:tailEnd/>
            </a:ln>
          </p:spPr>
          <p:txBody>
            <a:bodyPr>
              <a:prstTxWarp prst="textNoShape">
                <a:avLst/>
              </a:prstTxWarp>
            </a:bodyPr>
            <a:lstStyle/>
            <a:p>
              <a:pPr eaLnBrk="0" hangingPunct="0"/>
              <a:endParaRPr lang="en-GB" dirty="0"/>
            </a:p>
          </p:txBody>
        </p:sp>
      </p:grpSp>
      <p:sp>
        <p:nvSpPr>
          <p:cNvPr id="18" name="Per 17"/>
          <p:cNvSpPr/>
          <p:nvPr/>
        </p:nvSpPr>
        <p:spPr bwMode="auto">
          <a:xfrm>
            <a:off x="1820416" y="3481566"/>
            <a:ext cx="3276600" cy="914400"/>
          </a:xfrm>
          <a:prstGeom prst="mathMultiply">
            <a:avLst/>
          </a:prstGeom>
          <a:solidFill>
            <a:srgbClr val="FFBE2D">
              <a:alpha val="5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New Roman" pitchFamily="18" charset="0"/>
            </a:endParaRPr>
          </a:p>
        </p:txBody>
      </p:sp>
      <p:sp>
        <p:nvSpPr>
          <p:cNvPr id="20" name="Rectangle 4"/>
          <p:cNvSpPr txBox="1">
            <a:spLocks noChangeArrowheads="1"/>
          </p:cNvSpPr>
          <p:nvPr/>
        </p:nvSpPr>
        <p:spPr bwMode="auto">
          <a:xfrm>
            <a:off x="5994320" y="4856167"/>
            <a:ext cx="3528392" cy="1101743"/>
          </a:xfrm>
          <a:prstGeom prst="rect">
            <a:avLst/>
          </a:prstGeom>
          <a:noFill/>
          <a:ln>
            <a:miter lim="800000"/>
            <a:headEnd/>
            <a:tailEnd/>
          </a:ln>
        </p:spPr>
        <p:txBody>
          <a:bodyPr>
            <a:prstTxWarp prst="textNoShape">
              <a:avLst/>
            </a:prstTxWarp>
          </a:bodyPr>
          <a:lstStyle/>
          <a:p>
            <a:pPr algn="just" eaLnBrk="0" hangingPunct="0">
              <a:spcBef>
                <a:spcPct val="20000"/>
              </a:spcBef>
              <a:defRPr/>
            </a:pPr>
            <a:r>
              <a:rPr lang="en-GB" sz="1600" kern="0" dirty="0" smtClean="0">
                <a:solidFill>
                  <a:srgbClr val="002E5C"/>
                </a:solidFill>
                <a:latin typeface="Optane"/>
              </a:rPr>
              <a:t> A weak or unbalanced benefits/contribution rules or actuarial model leads to an over-exposure to financial risk</a:t>
            </a:r>
          </a:p>
        </p:txBody>
      </p:sp>
      <p:sp>
        <p:nvSpPr>
          <p:cNvPr id="23" name="Rectangle 4"/>
          <p:cNvSpPr txBox="1">
            <a:spLocks noChangeArrowheads="1"/>
          </p:cNvSpPr>
          <p:nvPr/>
        </p:nvSpPr>
        <p:spPr bwMode="auto">
          <a:xfrm>
            <a:off x="352465" y="4895397"/>
            <a:ext cx="3785856" cy="828884"/>
          </a:xfrm>
          <a:prstGeom prst="rect">
            <a:avLst/>
          </a:prstGeom>
          <a:noFill/>
          <a:ln>
            <a:miter lim="800000"/>
            <a:headEnd/>
            <a:tailEnd/>
          </a:ln>
        </p:spPr>
        <p:txBody>
          <a:bodyPr>
            <a:prstTxWarp prst="textNoShape">
              <a:avLst/>
            </a:prstTxWarp>
          </a:bodyPr>
          <a:lstStyle/>
          <a:p>
            <a:pPr algn="just" eaLnBrk="0" hangingPunct="0">
              <a:spcBef>
                <a:spcPct val="20000"/>
              </a:spcBef>
              <a:defRPr/>
            </a:pPr>
            <a:r>
              <a:rPr lang="en-GB" sz="1600" kern="0" dirty="0" smtClean="0">
                <a:solidFill>
                  <a:srgbClr val="002E5C"/>
                </a:solidFill>
                <a:latin typeface="Optane"/>
              </a:rPr>
              <a:t>An inconsistent or inefficient investment policy cause an over-exposure to actuarial risk</a:t>
            </a:r>
          </a:p>
        </p:txBody>
      </p:sp>
      <p:sp>
        <p:nvSpPr>
          <p:cNvPr id="27" name="Rectangle 4"/>
          <p:cNvSpPr txBox="1">
            <a:spLocks noChangeArrowheads="1"/>
          </p:cNvSpPr>
          <p:nvPr/>
        </p:nvSpPr>
        <p:spPr bwMode="auto">
          <a:xfrm>
            <a:off x="1634437" y="5957911"/>
            <a:ext cx="6912768" cy="342900"/>
          </a:xfrm>
          <a:prstGeom prst="rect">
            <a:avLst/>
          </a:prstGeom>
          <a:noFill/>
          <a:ln>
            <a:miter lim="800000"/>
            <a:headEnd/>
            <a:tailEnd/>
          </a:ln>
        </p:spPr>
        <p:txBody>
          <a:bodyPr>
            <a:prstTxWarp prst="textNoShape">
              <a:avLst/>
            </a:prstTxWarp>
          </a:bodyPr>
          <a:lstStyle/>
          <a:p>
            <a:pPr algn="ctr" eaLnBrk="0" hangingPunct="0">
              <a:spcBef>
                <a:spcPct val="20000"/>
              </a:spcBef>
              <a:defRPr/>
            </a:pPr>
            <a:r>
              <a:rPr lang="en-GB" sz="2000" kern="0" dirty="0" smtClean="0">
                <a:solidFill>
                  <a:srgbClr val="002E5C"/>
                </a:solidFill>
                <a:latin typeface="Optane"/>
              </a:rPr>
              <a:t>For both risk forms there are limits they can not overcome</a:t>
            </a:r>
          </a:p>
        </p:txBody>
      </p:sp>
      <p:sp>
        <p:nvSpPr>
          <p:cNvPr id="25" name="Rectangle 2"/>
          <p:cNvSpPr txBox="1">
            <a:spLocks noChangeArrowheads="1"/>
          </p:cNvSpPr>
          <p:nvPr/>
        </p:nvSpPr>
        <p:spPr bwMode="auto">
          <a:xfrm>
            <a:off x="352465" y="-19581"/>
            <a:ext cx="8058781" cy="915178"/>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en-GB" altLang="it-IT" dirty="0" smtClean="0"/>
              <a:t>Portfolio management: for Pension Fund</a:t>
            </a:r>
          </a:p>
        </p:txBody>
      </p:sp>
      <p:sp>
        <p:nvSpPr>
          <p:cNvPr id="24" name="Rettangolo 23"/>
          <p:cNvSpPr/>
          <p:nvPr/>
        </p:nvSpPr>
        <p:spPr>
          <a:xfrm>
            <a:off x="5296976" y="1699361"/>
            <a:ext cx="1760317" cy="400110"/>
          </a:xfrm>
          <a:prstGeom prst="rect">
            <a:avLst/>
          </a:prstGeom>
          <a:ln w="19050" cap="rnd">
            <a:noFill/>
          </a:ln>
        </p:spPr>
        <p:txBody>
          <a:bodyPr wrap="square" rtlCol="0" anchor="ctr">
            <a:spAutoFit/>
          </a:bodyPr>
          <a:lstStyle/>
          <a:p>
            <a:pPr marL="0" algn="just">
              <a:spcAft>
                <a:spcPts val="600"/>
              </a:spcAft>
            </a:pPr>
            <a:r>
              <a:rPr lang="en-GB" sz="2000" dirty="0" smtClean="0">
                <a:solidFill>
                  <a:schemeClr val="accent3">
                    <a:lumMod val="50000"/>
                  </a:schemeClr>
                </a:solidFill>
                <a:latin typeface="Optane"/>
              </a:rPr>
              <a:t>Actuarial Risk</a:t>
            </a:r>
            <a:endParaRPr lang="en-GB" sz="2000" dirty="0">
              <a:solidFill>
                <a:schemeClr val="accent3">
                  <a:lumMod val="50000"/>
                </a:schemeClr>
              </a:solidFill>
              <a:latin typeface="Optane"/>
            </a:endParaRPr>
          </a:p>
        </p:txBody>
      </p:sp>
      <p:sp>
        <p:nvSpPr>
          <p:cNvPr id="28" name="Rettangolo 27"/>
          <p:cNvSpPr/>
          <p:nvPr/>
        </p:nvSpPr>
        <p:spPr>
          <a:xfrm>
            <a:off x="2857642" y="1699361"/>
            <a:ext cx="1850309" cy="400110"/>
          </a:xfrm>
          <a:prstGeom prst="rect">
            <a:avLst/>
          </a:prstGeom>
          <a:ln w="19050" cap="rnd">
            <a:noFill/>
          </a:ln>
        </p:spPr>
        <p:txBody>
          <a:bodyPr wrap="square" rtlCol="0" anchor="ctr">
            <a:spAutoFit/>
          </a:bodyPr>
          <a:lstStyle/>
          <a:p>
            <a:pPr marL="0" algn="just">
              <a:spcAft>
                <a:spcPts val="600"/>
              </a:spcAft>
            </a:pPr>
            <a:r>
              <a:rPr lang="en-GB" sz="2000" dirty="0" smtClean="0">
                <a:latin typeface="Optane"/>
              </a:rPr>
              <a:t>Financial Risk</a:t>
            </a:r>
            <a:endParaRPr lang="en-GB" sz="2000" dirty="0">
              <a:latin typeface="Optane"/>
            </a:endParaRPr>
          </a:p>
        </p:txBody>
      </p:sp>
      <p:sp>
        <p:nvSpPr>
          <p:cNvPr id="29" name="Rectangle 4"/>
          <p:cNvSpPr txBox="1">
            <a:spLocks noChangeArrowheads="1"/>
          </p:cNvSpPr>
          <p:nvPr/>
        </p:nvSpPr>
        <p:spPr bwMode="auto">
          <a:xfrm>
            <a:off x="1424608" y="1403573"/>
            <a:ext cx="7200800" cy="359313"/>
          </a:xfrm>
          <a:prstGeom prst="rect">
            <a:avLst/>
          </a:prstGeom>
          <a:noFill/>
          <a:ln>
            <a:miter lim="800000"/>
            <a:headEnd/>
            <a:tailEnd/>
          </a:ln>
        </p:spPr>
        <p:txBody>
          <a:bodyPr>
            <a:prstTxWarp prst="textNoShape">
              <a:avLst/>
            </a:prstTxWarp>
          </a:bodyPr>
          <a:lstStyle/>
          <a:p>
            <a:pPr eaLnBrk="0" hangingPunct="0">
              <a:spcBef>
                <a:spcPts val="600"/>
              </a:spcBef>
              <a:spcAft>
                <a:spcPts val="600"/>
              </a:spcAft>
              <a:defRPr/>
            </a:pPr>
            <a:r>
              <a:rPr lang="en-GB" sz="1600" kern="0" dirty="0" smtClean="0">
                <a:solidFill>
                  <a:srgbClr val="002E5C"/>
                </a:solidFill>
                <a:latin typeface="Optane"/>
              </a:rPr>
              <a:t>Asset (t+1) =  Asset (t) +  Return       +   Contributions – Benefits - Expenses</a:t>
            </a:r>
          </a:p>
        </p:txBody>
      </p:sp>
      <p:grpSp>
        <p:nvGrpSpPr>
          <p:cNvPr id="37" name="Gruppo 36"/>
          <p:cNvGrpSpPr>
            <a:grpSpLocks noChangeAspect="1"/>
          </p:cNvGrpSpPr>
          <p:nvPr/>
        </p:nvGrpSpPr>
        <p:grpSpPr>
          <a:xfrm>
            <a:off x="5275952" y="2132856"/>
            <a:ext cx="4213552" cy="2654290"/>
            <a:chOff x="4258056" y="2977896"/>
            <a:chExt cx="5266944" cy="3346704"/>
          </a:xfrm>
        </p:grpSpPr>
        <p:pic>
          <p:nvPicPr>
            <p:cNvPr id="38" name="Immagine 37"/>
            <p:cNvPicPr>
              <a:picLocks noChangeAspect="1"/>
            </p:cNvPicPr>
            <p:nvPr/>
          </p:nvPicPr>
          <p:blipFill>
            <a:blip r:embed="rId4" cstate="print"/>
            <a:stretch>
              <a:fillRect/>
            </a:stretch>
          </p:blipFill>
          <p:spPr>
            <a:xfrm>
              <a:off x="4258056" y="2977896"/>
              <a:ext cx="5266944" cy="3346704"/>
            </a:xfrm>
            <a:prstGeom prst="rect">
              <a:avLst/>
            </a:prstGeom>
          </p:spPr>
        </p:pic>
        <p:sp>
          <p:nvSpPr>
            <p:cNvPr id="39" name="Rettangolo arrotondato 38"/>
            <p:cNvSpPr/>
            <p:nvPr/>
          </p:nvSpPr>
          <p:spPr bwMode="auto">
            <a:xfrm>
              <a:off x="7391400" y="4572000"/>
              <a:ext cx="1219200" cy="304800"/>
            </a:xfrm>
            <a:prstGeom prst="roundRect">
              <a:avLst/>
            </a:prstGeom>
            <a:noFill/>
            <a:ln w="9525" cap="flat" cmpd="sng" algn="ctr">
              <a:solidFill>
                <a:srgbClr val="66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New Roman" pitchFamily="18" charset="0"/>
              </a:endParaRPr>
            </a:p>
          </p:txBody>
        </p:sp>
        <p:sp>
          <p:nvSpPr>
            <p:cNvPr id="40" name="Rettangolo arrotondato 39"/>
            <p:cNvSpPr/>
            <p:nvPr/>
          </p:nvSpPr>
          <p:spPr bwMode="auto">
            <a:xfrm>
              <a:off x="7010400" y="4572000"/>
              <a:ext cx="2057400" cy="609600"/>
            </a:xfrm>
            <a:prstGeom prst="roundRect">
              <a:avLst/>
            </a:prstGeom>
            <a:noFill/>
            <a:ln w="9525" cap="flat" cmpd="sng" algn="ctr">
              <a:solidFill>
                <a:srgbClr val="33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New Roman" pitchFamily="18" charset="0"/>
              </a:endParaRPr>
            </a:p>
          </p:txBody>
        </p:sp>
        <p:sp>
          <p:nvSpPr>
            <p:cNvPr id="41" name="Rettangolo arrotondato 40"/>
            <p:cNvSpPr/>
            <p:nvPr/>
          </p:nvSpPr>
          <p:spPr bwMode="auto">
            <a:xfrm>
              <a:off x="6705600" y="4572000"/>
              <a:ext cx="2667000" cy="1371600"/>
            </a:xfrm>
            <a:prstGeom prst="roundRect">
              <a:avLst/>
            </a:prstGeom>
            <a:noFill/>
            <a:ln w="9525" cap="flat" cmpd="sng" algn="ctr">
              <a:solidFill>
                <a:srgbClr val="9DD8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New Roman" pitchFamily="18" charset="0"/>
              </a:endParaRPr>
            </a:p>
          </p:txBody>
        </p:sp>
      </p:grpSp>
      <mc:AlternateContent xmlns:mc="http://schemas.openxmlformats.org/markup-compatibility/2006" xmlns:a14="http://schemas.microsoft.com/office/drawing/2010/main">
        <mc:Choice Requires="a14">
          <p:sp>
            <p:nvSpPr>
              <p:cNvPr id="43" name="Rectangle 4"/>
              <p:cNvSpPr txBox="1">
                <a:spLocks noChangeArrowheads="1"/>
              </p:cNvSpPr>
              <p:nvPr/>
            </p:nvSpPr>
            <p:spPr bwMode="auto">
              <a:xfrm>
                <a:off x="1390584" y="1030403"/>
                <a:ext cx="7969320" cy="463279"/>
              </a:xfrm>
              <a:prstGeom prst="rect">
                <a:avLst/>
              </a:prstGeom>
              <a:noFill/>
              <a:ln>
                <a:miter lim="800000"/>
                <a:headEnd/>
                <a:tailEnd/>
              </a:ln>
            </p:spPr>
            <p:txBody>
              <a:bodyPr>
                <a:prstTxWarp prst="textNoShape">
                  <a:avLst/>
                </a:prstTxWarp>
              </a:bodyPr>
              <a:lstStyle/>
              <a:p>
                <a:pPr eaLnBrk="0" hangingPunct="0">
                  <a:spcBef>
                    <a:spcPts val="600"/>
                  </a:spcBef>
                  <a:spcAft>
                    <a:spcPts val="600"/>
                  </a:spcAft>
                  <a:defRPr/>
                </a:pPr>
                <a14:m>
                  <m:oMathPara xmlns:m="http://schemas.openxmlformats.org/officeDocument/2006/math">
                    <m:oMathParaPr>
                      <m:jc m:val="left"/>
                    </m:oMathParaPr>
                    <m:oMath xmlns:m="http://schemas.openxmlformats.org/officeDocument/2006/math">
                      <m:r>
                        <a:rPr lang="en-GB" sz="2000" b="0" i="1" kern="0" smtClean="0">
                          <a:solidFill>
                            <a:srgbClr val="002E5C"/>
                          </a:solidFill>
                          <a:latin typeface="Cambria Math" panose="02040503050406030204" pitchFamily="18" charset="0"/>
                        </a:rPr>
                        <m:t>𝐹</m:t>
                      </m:r>
                      <m:d>
                        <m:dPr>
                          <m:ctrlPr>
                            <a:rPr lang="en-GB" sz="2000" b="0" i="1" kern="0" smtClean="0">
                              <a:solidFill>
                                <a:srgbClr val="002E5C"/>
                              </a:solidFill>
                              <a:latin typeface="Cambria Math" panose="02040503050406030204" pitchFamily="18" charset="0"/>
                            </a:rPr>
                          </m:ctrlPr>
                        </m:dPr>
                        <m:e>
                          <m:r>
                            <a:rPr lang="en-GB" sz="2000" b="0" i="1" kern="0" smtClean="0">
                              <a:solidFill>
                                <a:srgbClr val="002E5C"/>
                              </a:solidFill>
                              <a:latin typeface="Cambria Math" panose="02040503050406030204" pitchFamily="18" charset="0"/>
                            </a:rPr>
                            <m:t>𝑡</m:t>
                          </m:r>
                          <m:r>
                            <a:rPr lang="en-GB" sz="2000" b="0" i="1" kern="0" smtClean="0">
                              <a:solidFill>
                                <a:srgbClr val="002E5C"/>
                              </a:solidFill>
                              <a:latin typeface="Cambria Math" panose="02040503050406030204" pitchFamily="18" charset="0"/>
                            </a:rPr>
                            <m:t>+1</m:t>
                          </m:r>
                        </m:e>
                      </m:d>
                      <m:r>
                        <a:rPr lang="en-GB" sz="2000" b="0" i="1" kern="0" smtClean="0">
                          <a:solidFill>
                            <a:srgbClr val="002E5C"/>
                          </a:solidFill>
                          <a:latin typeface="Cambria Math" panose="02040503050406030204" pitchFamily="18" charset="0"/>
                        </a:rPr>
                        <m:t>= </m:t>
                      </m:r>
                      <m:r>
                        <a:rPr lang="en-GB" sz="2000" b="0" i="1" kern="0" smtClean="0">
                          <a:solidFill>
                            <a:srgbClr val="002E5C"/>
                          </a:solidFill>
                          <a:latin typeface="Cambria Math" panose="02040503050406030204" pitchFamily="18" charset="0"/>
                        </a:rPr>
                        <m:t>𝐹</m:t>
                      </m:r>
                      <m:d>
                        <m:dPr>
                          <m:ctrlPr>
                            <a:rPr lang="en-GB" sz="2000" b="0" i="1" kern="0" smtClean="0">
                              <a:solidFill>
                                <a:srgbClr val="002E5C"/>
                              </a:solidFill>
                              <a:latin typeface="Cambria Math" panose="02040503050406030204" pitchFamily="18" charset="0"/>
                            </a:rPr>
                          </m:ctrlPr>
                        </m:dPr>
                        <m:e>
                          <m:r>
                            <a:rPr lang="en-GB" sz="2000" b="0" i="1" kern="0" smtClean="0">
                              <a:solidFill>
                                <a:srgbClr val="002E5C"/>
                              </a:solidFill>
                              <a:latin typeface="Cambria Math" panose="02040503050406030204" pitchFamily="18" charset="0"/>
                            </a:rPr>
                            <m:t>𝑡</m:t>
                          </m:r>
                        </m:e>
                      </m:d>
                      <m:r>
                        <a:rPr lang="en-GB" sz="2000" b="0" i="1" kern="0" smtClean="0">
                          <a:solidFill>
                            <a:srgbClr val="002E5C"/>
                          </a:solidFill>
                          <a:latin typeface="Cambria Math" panose="02040503050406030204" pitchFamily="18" charset="0"/>
                        </a:rPr>
                        <m:t>  +  </m:t>
                      </m:r>
                      <m:r>
                        <a:rPr lang="en-GB" sz="2000" b="0" i="1" kern="0" smtClean="0">
                          <a:solidFill>
                            <a:srgbClr val="002E5C"/>
                          </a:solidFill>
                          <a:latin typeface="Cambria Math" panose="02040503050406030204" pitchFamily="18" charset="0"/>
                        </a:rPr>
                        <m:t>𝑟</m:t>
                      </m:r>
                      <m:d>
                        <m:dPr>
                          <m:ctrlPr>
                            <a:rPr lang="en-GB" sz="2000" b="0" i="1" kern="0" smtClean="0">
                              <a:solidFill>
                                <a:srgbClr val="002E5C"/>
                              </a:solidFill>
                              <a:latin typeface="Cambria Math" panose="02040503050406030204" pitchFamily="18" charset="0"/>
                            </a:rPr>
                          </m:ctrlPr>
                        </m:dPr>
                        <m:e>
                          <m:r>
                            <a:rPr lang="en-GB" sz="2000" b="0" i="1" kern="0" smtClean="0">
                              <a:solidFill>
                                <a:srgbClr val="002E5C"/>
                              </a:solidFill>
                              <a:latin typeface="Cambria Math" panose="02040503050406030204" pitchFamily="18" charset="0"/>
                            </a:rPr>
                            <m:t>𝑡</m:t>
                          </m:r>
                          <m:r>
                            <a:rPr lang="en-GB" sz="2000" b="0" i="1" kern="0" smtClean="0">
                              <a:solidFill>
                                <a:srgbClr val="002E5C"/>
                              </a:solidFill>
                              <a:latin typeface="Cambria Math" panose="02040503050406030204" pitchFamily="18" charset="0"/>
                            </a:rPr>
                            <m:t>+1</m:t>
                          </m:r>
                        </m:e>
                      </m:d>
                      <m:r>
                        <a:rPr lang="en-GB" sz="2000" b="0" i="1" kern="0" smtClean="0">
                          <a:solidFill>
                            <a:srgbClr val="002E5C"/>
                          </a:solidFill>
                          <a:latin typeface="Cambria Math" panose="02040503050406030204" pitchFamily="18" charset="0"/>
                        </a:rPr>
                        <m:t> + </m:t>
                      </m:r>
                      <m:r>
                        <a:rPr lang="en-GB" sz="2000" b="0" i="1" kern="0" smtClean="0">
                          <a:solidFill>
                            <a:srgbClr val="002E5C"/>
                          </a:solidFill>
                          <a:latin typeface="Cambria Math" panose="02040503050406030204" pitchFamily="18" charset="0"/>
                        </a:rPr>
                        <m:t>𝐶</m:t>
                      </m:r>
                      <m:d>
                        <m:dPr>
                          <m:ctrlPr>
                            <a:rPr lang="en-GB" sz="2000" b="0" i="1" kern="0" smtClean="0">
                              <a:solidFill>
                                <a:srgbClr val="002E5C"/>
                              </a:solidFill>
                              <a:latin typeface="Cambria Math" panose="02040503050406030204" pitchFamily="18" charset="0"/>
                            </a:rPr>
                          </m:ctrlPr>
                        </m:dPr>
                        <m:e>
                          <m:r>
                            <a:rPr lang="en-GB" sz="2000" b="0" i="1" kern="0" smtClean="0">
                              <a:solidFill>
                                <a:srgbClr val="002E5C"/>
                              </a:solidFill>
                              <a:latin typeface="Cambria Math" panose="02040503050406030204" pitchFamily="18" charset="0"/>
                            </a:rPr>
                            <m:t>𝑡</m:t>
                          </m:r>
                          <m:r>
                            <a:rPr lang="en-GB" sz="2000" b="0" i="1" kern="0" smtClean="0">
                              <a:solidFill>
                                <a:srgbClr val="002E5C"/>
                              </a:solidFill>
                              <a:latin typeface="Cambria Math" panose="02040503050406030204" pitchFamily="18" charset="0"/>
                            </a:rPr>
                            <m:t>+1</m:t>
                          </m:r>
                        </m:e>
                      </m:d>
                      <m:r>
                        <a:rPr lang="en-GB" sz="2000" b="0" i="1" kern="0" smtClean="0">
                          <a:solidFill>
                            <a:srgbClr val="002E5C"/>
                          </a:solidFill>
                          <a:latin typeface="Cambria Math" panose="02040503050406030204" pitchFamily="18" charset="0"/>
                        </a:rPr>
                        <m:t>−</m:t>
                      </m:r>
                      <m:r>
                        <a:rPr lang="en-GB" sz="2000" b="0" i="1" kern="0" smtClean="0">
                          <a:solidFill>
                            <a:srgbClr val="002E5C"/>
                          </a:solidFill>
                          <a:latin typeface="Cambria Math" panose="02040503050406030204" pitchFamily="18" charset="0"/>
                        </a:rPr>
                        <m:t>𝑃</m:t>
                      </m:r>
                      <m:d>
                        <m:dPr>
                          <m:ctrlPr>
                            <a:rPr lang="en-GB" sz="2000" b="0" i="1" kern="0" smtClean="0">
                              <a:solidFill>
                                <a:srgbClr val="002E5C"/>
                              </a:solidFill>
                              <a:latin typeface="Cambria Math" panose="02040503050406030204" pitchFamily="18" charset="0"/>
                            </a:rPr>
                          </m:ctrlPr>
                        </m:dPr>
                        <m:e>
                          <m:r>
                            <a:rPr lang="en-GB" sz="2000" b="0" i="1" kern="0" smtClean="0">
                              <a:solidFill>
                                <a:srgbClr val="002E5C"/>
                              </a:solidFill>
                              <a:latin typeface="Cambria Math" panose="02040503050406030204" pitchFamily="18" charset="0"/>
                            </a:rPr>
                            <m:t>𝑡</m:t>
                          </m:r>
                          <m:r>
                            <a:rPr lang="en-GB" sz="2000" b="0" i="1" kern="0" smtClean="0">
                              <a:solidFill>
                                <a:srgbClr val="002E5C"/>
                              </a:solidFill>
                              <a:latin typeface="Cambria Math" panose="02040503050406030204" pitchFamily="18" charset="0"/>
                            </a:rPr>
                            <m:t>+1</m:t>
                          </m:r>
                        </m:e>
                      </m:d>
                      <m:r>
                        <a:rPr lang="en-GB" sz="2000" b="0" i="1" kern="0" smtClean="0">
                          <a:solidFill>
                            <a:srgbClr val="002E5C"/>
                          </a:solidFill>
                          <a:latin typeface="Cambria Math" panose="02040503050406030204" pitchFamily="18" charset="0"/>
                        </a:rPr>
                        <m:t>−</m:t>
                      </m:r>
                      <m:r>
                        <a:rPr lang="en-GB" sz="2000" b="0" i="1" kern="0" smtClean="0">
                          <a:solidFill>
                            <a:srgbClr val="002E5C"/>
                          </a:solidFill>
                          <a:latin typeface="Cambria Math" panose="02040503050406030204" pitchFamily="18" charset="0"/>
                        </a:rPr>
                        <m:t>𝑂</m:t>
                      </m:r>
                      <m:r>
                        <a:rPr lang="en-GB" sz="2000" b="0" i="1" kern="0" smtClean="0">
                          <a:solidFill>
                            <a:srgbClr val="002E5C"/>
                          </a:solidFill>
                          <a:latin typeface="Cambria Math" panose="02040503050406030204" pitchFamily="18" charset="0"/>
                        </a:rPr>
                        <m:t>(</m:t>
                      </m:r>
                      <m:r>
                        <a:rPr lang="en-GB" sz="2000" b="0" i="1" kern="0" smtClean="0">
                          <a:solidFill>
                            <a:srgbClr val="002E5C"/>
                          </a:solidFill>
                          <a:latin typeface="Cambria Math" panose="02040503050406030204" pitchFamily="18" charset="0"/>
                        </a:rPr>
                        <m:t>𝑡</m:t>
                      </m:r>
                      <m:r>
                        <a:rPr lang="en-GB" sz="2000" b="0" i="1" kern="0" smtClean="0">
                          <a:solidFill>
                            <a:srgbClr val="002E5C"/>
                          </a:solidFill>
                          <a:latin typeface="Cambria Math" panose="02040503050406030204" pitchFamily="18" charset="0"/>
                        </a:rPr>
                        <m:t>+1)</m:t>
                      </m:r>
                    </m:oMath>
                  </m:oMathPara>
                </a14:m>
                <a:endParaRPr lang="en-GB" sz="2000" kern="0" dirty="0" smtClean="0">
                  <a:solidFill>
                    <a:srgbClr val="002E5C"/>
                  </a:solidFill>
                  <a:latin typeface="Optane"/>
                </a:endParaRPr>
              </a:p>
            </p:txBody>
          </p:sp>
        </mc:Choice>
        <mc:Fallback xmlns="">
          <p:sp>
            <p:nvSpPr>
              <p:cNvPr id="43" name="Rectangle 4"/>
              <p:cNvSpPr txBox="1">
                <a:spLocks noRot="1" noChangeAspect="1" noMove="1" noResize="1" noEditPoints="1" noAdjustHandles="1" noChangeArrowheads="1" noChangeShapeType="1" noTextEdit="1"/>
              </p:cNvSpPr>
              <p:nvPr/>
            </p:nvSpPr>
            <p:spPr bwMode="auto">
              <a:xfrm>
                <a:off x="1390584" y="1030403"/>
                <a:ext cx="7969320" cy="463279"/>
              </a:xfrm>
              <a:prstGeom prst="rect">
                <a:avLst/>
              </a:prstGeom>
              <a:blipFill>
                <a:blip r:embed="rId5"/>
                <a:stretch>
                  <a:fillRect/>
                </a:stretch>
              </a:blipFill>
              <a:ln>
                <a:miter lim="800000"/>
                <a:headEnd/>
                <a:tailEnd/>
              </a:ln>
            </p:spPr>
            <p:txBody>
              <a:bodyPr/>
              <a:lstStyle/>
              <a:p>
                <a:r>
                  <a:rPr lang="en-GB">
                    <a:noFill/>
                  </a:rPr>
                  <a:t> </a:t>
                </a:r>
              </a:p>
            </p:txBody>
          </p:sp>
        </mc:Fallback>
      </mc:AlternateContent>
      <p:sp>
        <p:nvSpPr>
          <p:cNvPr id="30" name="Rettangolo arrotondato 29"/>
          <p:cNvSpPr/>
          <p:nvPr/>
        </p:nvSpPr>
        <p:spPr>
          <a:xfrm>
            <a:off x="5097015" y="1033626"/>
            <a:ext cx="2160241" cy="1107902"/>
          </a:xfrm>
          <a:prstGeom prst="roundRect">
            <a:avLst/>
          </a:prstGeom>
          <a:no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Freccia circolare in su 25"/>
          <p:cNvSpPr/>
          <p:nvPr/>
        </p:nvSpPr>
        <p:spPr bwMode="auto">
          <a:xfrm flipH="1">
            <a:off x="4214521" y="4471780"/>
            <a:ext cx="1600200" cy="762000"/>
          </a:xfrm>
          <a:prstGeom prst="curvedUpArrow">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New Roman" pitchFamily="18" charset="0"/>
            </a:endParaRPr>
          </a:p>
        </p:txBody>
      </p:sp>
      <p:sp>
        <p:nvSpPr>
          <p:cNvPr id="22" name="Freccia circolare in su 21"/>
          <p:cNvSpPr/>
          <p:nvPr/>
        </p:nvSpPr>
        <p:spPr bwMode="auto">
          <a:xfrm>
            <a:off x="4138321" y="4759812"/>
            <a:ext cx="1905000" cy="762000"/>
          </a:xfrm>
          <a:prstGeom prst="curvedUpArrow">
            <a:avLst/>
          </a:prstGeom>
          <a:solidFill>
            <a:srgbClr val="0066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Times New Roman" pitchFamily="18" charset="0"/>
            </a:endParaRPr>
          </a:p>
        </p:txBody>
      </p:sp>
      <p:pic>
        <p:nvPicPr>
          <p:cNvPr id="31" name="Immagine 30"/>
          <p:cNvPicPr>
            <a:picLocks noChangeAspect="1"/>
          </p:cNvPicPr>
          <p:nvPr/>
        </p:nvPicPr>
        <p:blipFill>
          <a:blip r:embed="rId6" cstate="print"/>
          <a:stretch>
            <a:fillRect/>
          </a:stretch>
        </p:blipFill>
        <p:spPr>
          <a:xfrm>
            <a:off x="4399664" y="2675849"/>
            <a:ext cx="697352" cy="640296"/>
          </a:xfrm>
          <a:prstGeom prst="rect">
            <a:avLst/>
          </a:prstGeom>
        </p:spPr>
      </p:pic>
      <p:sp>
        <p:nvSpPr>
          <p:cNvPr id="32" name="Rettangolo arrotondato 31"/>
          <p:cNvSpPr/>
          <p:nvPr/>
        </p:nvSpPr>
        <p:spPr>
          <a:xfrm>
            <a:off x="2720752" y="1033625"/>
            <a:ext cx="2016224" cy="1107903"/>
          </a:xfrm>
          <a:prstGeom prst="roundRect">
            <a:avLst/>
          </a:prstGeom>
          <a:no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7223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4"/>
          <p:cNvSpPr>
            <a:spLocks noChangeArrowheads="1"/>
          </p:cNvSpPr>
          <p:nvPr/>
        </p:nvSpPr>
        <p:spPr bwMode="auto">
          <a:xfrm>
            <a:off x="992560" y="1052736"/>
            <a:ext cx="8423795" cy="2160240"/>
          </a:xfrm>
          <a:prstGeom prst="rect">
            <a:avLst/>
          </a:prstGeom>
          <a:noFill/>
          <a:ln w="9525">
            <a:noFill/>
            <a:miter lim="800000"/>
            <a:headEnd/>
            <a:tailEnd/>
          </a:ln>
        </p:spPr>
        <p:txBody>
          <a:bodyPr/>
          <a:lstStyle/>
          <a:p>
            <a:pPr algn="just">
              <a:lnSpc>
                <a:spcPct val="110000"/>
              </a:lnSpc>
              <a:spcBef>
                <a:spcPct val="20000"/>
              </a:spcBef>
            </a:pPr>
            <a:r>
              <a:rPr lang="en-GB" sz="2000" dirty="0" smtClean="0">
                <a:latin typeface="Optane"/>
              </a:rPr>
              <a:t>The PF’ risk manifests itself as Asset Liabilities mismatching, due to:</a:t>
            </a:r>
          </a:p>
          <a:p>
            <a:pPr marL="342900" indent="-342900">
              <a:spcBef>
                <a:spcPct val="20000"/>
              </a:spcBef>
              <a:buClr>
                <a:srgbClr val="FFCC00"/>
              </a:buClr>
              <a:buSzPct val="75000"/>
              <a:buFontTx/>
              <a:buChar char="►"/>
            </a:pPr>
            <a:r>
              <a:rPr lang="en-GB" sz="2000" dirty="0" smtClean="0">
                <a:latin typeface="Optane"/>
              </a:rPr>
              <a:t>an unexpected increase in the benefits’ amount or their anticipation;</a:t>
            </a:r>
          </a:p>
          <a:p>
            <a:pPr marL="342900" indent="-342900">
              <a:spcBef>
                <a:spcPct val="20000"/>
              </a:spcBef>
              <a:buClr>
                <a:srgbClr val="FFCC00"/>
              </a:buClr>
              <a:buSzPct val="75000"/>
              <a:buFontTx/>
              <a:buChar char="►"/>
            </a:pPr>
            <a:r>
              <a:rPr lang="en-GB" sz="2000" dirty="0" smtClean="0">
                <a:latin typeface="Optane"/>
              </a:rPr>
              <a:t>an unexpected reduction in the contributions’ amount;</a:t>
            </a:r>
          </a:p>
          <a:p>
            <a:pPr marL="342900" indent="-342900">
              <a:spcBef>
                <a:spcPct val="20000"/>
              </a:spcBef>
              <a:buClr>
                <a:srgbClr val="FFCC00"/>
              </a:buClr>
              <a:buSzPct val="75000"/>
              <a:buFontTx/>
              <a:buChar char="►"/>
            </a:pPr>
            <a:r>
              <a:rPr lang="en-GB" sz="2000" dirty="0" smtClean="0">
                <a:latin typeface="Optane"/>
              </a:rPr>
              <a:t>the setting of an insufficient or incoherent target return;</a:t>
            </a:r>
          </a:p>
          <a:p>
            <a:pPr marL="342900" indent="-342900">
              <a:spcBef>
                <a:spcPct val="20000"/>
              </a:spcBef>
              <a:buClr>
                <a:srgbClr val="FFCC00"/>
              </a:buClr>
              <a:buSzPct val="75000"/>
              <a:buFontTx/>
              <a:buChar char="►"/>
            </a:pPr>
            <a:r>
              <a:rPr lang="en-GB" sz="2000" dirty="0" smtClean="0">
                <a:latin typeface="Optane"/>
              </a:rPr>
              <a:t>un asset’s inability to pay benefits (liquidity risk);</a:t>
            </a:r>
          </a:p>
          <a:p>
            <a:pPr marL="342900" indent="-342900">
              <a:spcBef>
                <a:spcPct val="20000"/>
              </a:spcBef>
              <a:buClr>
                <a:srgbClr val="FFCC00"/>
              </a:buClr>
              <a:buSzPct val="75000"/>
              <a:buFontTx/>
              <a:buChar char="►"/>
            </a:pPr>
            <a:r>
              <a:rPr lang="en-GB" sz="2000" dirty="0" smtClean="0">
                <a:latin typeface="Optane"/>
              </a:rPr>
              <a:t>a financial loss or the failure to achieve the target return.</a:t>
            </a:r>
          </a:p>
        </p:txBody>
      </p:sp>
      <p:sp>
        <p:nvSpPr>
          <p:cNvPr id="30724" name="Rectangle 6"/>
          <p:cNvSpPr>
            <a:spLocks noChangeArrowheads="1"/>
          </p:cNvSpPr>
          <p:nvPr/>
        </p:nvSpPr>
        <p:spPr bwMode="auto">
          <a:xfrm>
            <a:off x="632520" y="3717652"/>
            <a:ext cx="8280920" cy="2159000"/>
          </a:xfrm>
          <a:prstGeom prst="rect">
            <a:avLst/>
          </a:prstGeom>
          <a:noFill/>
          <a:ln w="9525">
            <a:noFill/>
            <a:miter lim="800000"/>
            <a:headEnd/>
            <a:tailEnd/>
          </a:ln>
        </p:spPr>
        <p:txBody>
          <a:bodyPr/>
          <a:lstStyle/>
          <a:p>
            <a:pPr algn="just">
              <a:lnSpc>
                <a:spcPct val="110000"/>
              </a:lnSpc>
              <a:spcBef>
                <a:spcPct val="20000"/>
              </a:spcBef>
            </a:pPr>
            <a:r>
              <a:rPr lang="en-GB" sz="2000" dirty="0" smtClean="0">
                <a:latin typeface="Optane"/>
              </a:rPr>
              <a:t>The fundamental safeguards to manage the riskiness of the pension fund are:</a:t>
            </a:r>
          </a:p>
          <a:p>
            <a:pPr marL="457200" indent="-457200" algn="just">
              <a:lnSpc>
                <a:spcPct val="110000"/>
              </a:lnSpc>
              <a:spcBef>
                <a:spcPct val="20000"/>
              </a:spcBef>
              <a:buFont typeface="+mj-lt"/>
              <a:buAutoNum type="arabicPeriod"/>
            </a:pPr>
            <a:r>
              <a:rPr lang="en-GB" sz="2000" dirty="0" smtClean="0">
                <a:latin typeface="Optane"/>
              </a:rPr>
              <a:t>the combined management of assets and liabilities (ALM)</a:t>
            </a:r>
          </a:p>
          <a:p>
            <a:pPr marL="457200" indent="-457200" algn="just">
              <a:lnSpc>
                <a:spcPct val="110000"/>
              </a:lnSpc>
              <a:spcBef>
                <a:spcPct val="20000"/>
              </a:spcBef>
              <a:buFont typeface="+mj-lt"/>
              <a:buAutoNum type="arabicPeriod"/>
            </a:pPr>
            <a:r>
              <a:rPr lang="en-GB" sz="2000" dirty="0" smtClean="0">
                <a:latin typeface="Optane"/>
              </a:rPr>
              <a:t>the assets and positions liquidity</a:t>
            </a:r>
          </a:p>
          <a:p>
            <a:pPr marL="457200" indent="-457200" algn="just">
              <a:lnSpc>
                <a:spcPct val="110000"/>
              </a:lnSpc>
              <a:spcBef>
                <a:spcPct val="20000"/>
              </a:spcBef>
              <a:buFont typeface="+mj-lt"/>
              <a:buAutoNum type="arabicPeriod"/>
            </a:pPr>
            <a:r>
              <a:rPr lang="en-GB" sz="2000" dirty="0" smtClean="0">
                <a:latin typeface="Optane"/>
              </a:rPr>
              <a:t>the concentrations</a:t>
            </a:r>
          </a:p>
          <a:p>
            <a:pPr marL="457200" indent="-457200" algn="just">
              <a:lnSpc>
                <a:spcPct val="110000"/>
              </a:lnSpc>
              <a:spcBef>
                <a:spcPct val="20000"/>
              </a:spcBef>
              <a:buFont typeface="+mj-lt"/>
              <a:buAutoNum type="arabicPeriod"/>
            </a:pPr>
            <a:r>
              <a:rPr lang="en-GB" sz="2000" dirty="0" smtClean="0">
                <a:latin typeface="Optane"/>
              </a:rPr>
              <a:t> the conflict of interests</a:t>
            </a:r>
          </a:p>
          <a:p>
            <a:pPr algn="just"/>
            <a:endParaRPr lang="en-GB" sz="2000" dirty="0">
              <a:latin typeface="Optane"/>
            </a:endParaRPr>
          </a:p>
        </p:txBody>
      </p:sp>
      <p:sp>
        <p:nvSpPr>
          <p:cNvPr id="6" name="Rectangle 2"/>
          <p:cNvSpPr txBox="1">
            <a:spLocks noChangeArrowheads="1"/>
          </p:cNvSpPr>
          <p:nvPr/>
        </p:nvSpPr>
        <p:spPr bwMode="auto">
          <a:xfrm>
            <a:off x="352465" y="-19581"/>
            <a:ext cx="8058781" cy="915178"/>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en-GB" altLang="it-IT" dirty="0" smtClean="0"/>
              <a:t>Portfolio management: for Pension Fund</a:t>
            </a:r>
          </a:p>
        </p:txBody>
      </p:sp>
    </p:spTree>
    <p:extLst>
      <p:ext uri="{BB962C8B-B14F-4D97-AF65-F5344CB8AC3E}">
        <p14:creationId xmlns:p14="http://schemas.microsoft.com/office/powerpoint/2010/main" val="181387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ttangolo 1"/>
          <p:cNvSpPr>
            <a:spLocks noChangeArrowheads="1"/>
          </p:cNvSpPr>
          <p:nvPr/>
        </p:nvSpPr>
        <p:spPr bwMode="auto">
          <a:xfrm>
            <a:off x="1059430" y="1043166"/>
            <a:ext cx="7943850" cy="1177315"/>
          </a:xfrm>
          <a:prstGeom prst="rect">
            <a:avLst/>
          </a:prstGeom>
          <a:noFill/>
          <a:ln w="9525" algn="ctr">
            <a:noFill/>
            <a:round/>
            <a:headEnd/>
            <a:tailEnd/>
          </a:ln>
        </p:spPr>
        <p:txBody>
          <a:bodyPr lIns="180000" rIns="180000"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it-IT" sz="1600" dirty="0">
                <a:latin typeface="Optane"/>
              </a:rPr>
              <a:t>Finance is the discipline that studies the processes by which individuals (institutions, people, businesses, etc.) manage money flows (allocations, uses, jobs, etc.) over time.</a:t>
            </a:r>
          </a:p>
          <a:p>
            <a:pPr algn="just"/>
            <a:r>
              <a:rPr lang="en-US" altLang="it-IT" sz="1600" dirty="0" smtClean="0">
                <a:latin typeface="Optane"/>
              </a:rPr>
              <a:t>Finance </a:t>
            </a:r>
            <a:r>
              <a:rPr lang="en-US" altLang="it-IT" sz="1600" dirty="0">
                <a:latin typeface="Optane"/>
              </a:rPr>
              <a:t>"explores ways of allocating money between alternative </a:t>
            </a:r>
            <a:r>
              <a:rPr lang="en-US" altLang="it-IT" sz="1600" dirty="0" smtClean="0">
                <a:latin typeface="Optane"/>
              </a:rPr>
              <a:t>uses, in </a:t>
            </a:r>
            <a:r>
              <a:rPr lang="en-US" altLang="it-IT" sz="1600" dirty="0">
                <a:latin typeface="Optane"/>
              </a:rPr>
              <a:t>order to maximize the investor's satisfaction. "</a:t>
            </a:r>
            <a:endParaRPr lang="it-IT" altLang="it-IT" sz="1600" dirty="0">
              <a:latin typeface="Optane"/>
            </a:endParaRPr>
          </a:p>
        </p:txBody>
      </p:sp>
      <p:sp>
        <p:nvSpPr>
          <p:cNvPr id="19" name="Rettangolo 18"/>
          <p:cNvSpPr/>
          <p:nvPr/>
        </p:nvSpPr>
        <p:spPr bwMode="auto">
          <a:xfrm>
            <a:off x="1077262" y="4329610"/>
            <a:ext cx="7943850" cy="972939"/>
          </a:xfrm>
          <a:prstGeom prst="rect">
            <a:avLst/>
          </a:prstGeom>
          <a:noFill/>
          <a:ln w="9525" cap="flat" cmpd="sng" algn="ctr">
            <a:noFill/>
            <a:prstDash val="solid"/>
            <a:round/>
            <a:headEnd type="none" w="med" len="med"/>
            <a:tailEnd type="none" w="med" len="med"/>
          </a:ln>
          <a:effectLst/>
        </p:spPr>
        <p:txBody>
          <a:bodyPr lIns="180000" rIns="180000" anchor="ctr"/>
          <a:lstStyle/>
          <a:p>
            <a:pPr algn="just">
              <a:defRPr/>
            </a:pPr>
            <a:r>
              <a:rPr lang="en-US" sz="1600" dirty="0" smtClean="0">
                <a:latin typeface="Optane"/>
              </a:rPr>
              <a:t>Portfolio </a:t>
            </a:r>
            <a:r>
              <a:rPr lang="en-US" sz="1600" dirty="0">
                <a:latin typeface="Optane"/>
              </a:rPr>
              <a:t>management consists in spending </a:t>
            </a:r>
            <a:r>
              <a:rPr lang="en-US" sz="1600" dirty="0" smtClean="0">
                <a:latin typeface="Optane"/>
              </a:rPr>
              <a:t>“at </a:t>
            </a:r>
            <a:r>
              <a:rPr lang="en-US" sz="1600" dirty="0">
                <a:latin typeface="Optane"/>
              </a:rPr>
              <a:t>best" the risk that is considered to be bearable and consistent with the objectives (the risk budget), by exposing itself to the financial risks obtained by investing capital, in order to maximize performance in relation to the its goal</a:t>
            </a:r>
            <a:r>
              <a:rPr lang="en-US" sz="1600" dirty="0" smtClean="0">
                <a:latin typeface="Optane"/>
              </a:rPr>
              <a:t>.</a:t>
            </a:r>
            <a:endParaRPr lang="it-IT" sz="1600" dirty="0" smtClean="0">
              <a:latin typeface="Optane"/>
            </a:endParaRPr>
          </a:p>
        </p:txBody>
      </p:sp>
      <p:sp>
        <p:nvSpPr>
          <p:cNvPr id="4102" name="Rettangolo 19"/>
          <p:cNvSpPr>
            <a:spLocks noChangeArrowheads="1"/>
          </p:cNvSpPr>
          <p:nvPr/>
        </p:nvSpPr>
        <p:spPr bwMode="auto">
          <a:xfrm>
            <a:off x="1086171" y="3187820"/>
            <a:ext cx="7926018" cy="1037107"/>
          </a:xfrm>
          <a:prstGeom prst="rect">
            <a:avLst/>
          </a:prstGeom>
          <a:noFill/>
          <a:ln w="9525" algn="ctr">
            <a:noFill/>
            <a:round/>
            <a:headEnd/>
            <a:tailEnd/>
          </a:ln>
        </p:spPr>
        <p:txBody>
          <a:bodyPr lIns="180000" rIns="180000"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it-IT" sz="1600" b="1" dirty="0">
                <a:latin typeface="Optane"/>
              </a:rPr>
              <a:t>Financial markets</a:t>
            </a:r>
            <a:r>
              <a:rPr lang="en-US" altLang="it-IT" sz="1600" dirty="0">
                <a:latin typeface="Optane"/>
              </a:rPr>
              <a:t> are the places where investors exchange risks against potential gains - returns - which are the remuneration that the investor receives for the risks he has exposed. Expected risks and returns are two related magnitudes and expressed by the prices of financial instruments</a:t>
            </a:r>
            <a:r>
              <a:rPr lang="en-US" altLang="it-IT" sz="1600" dirty="0" smtClean="0">
                <a:latin typeface="Optane"/>
              </a:rPr>
              <a:t>.</a:t>
            </a:r>
            <a:endParaRPr lang="it-IT" altLang="it-IT" sz="1600" dirty="0" smtClean="0">
              <a:latin typeface="Optane"/>
            </a:endParaRPr>
          </a:p>
        </p:txBody>
      </p:sp>
      <p:sp>
        <p:nvSpPr>
          <p:cNvPr id="4103" name="Rettangolo 20"/>
          <p:cNvSpPr>
            <a:spLocks noChangeArrowheads="1"/>
          </p:cNvSpPr>
          <p:nvPr/>
        </p:nvSpPr>
        <p:spPr bwMode="auto">
          <a:xfrm>
            <a:off x="1095791" y="2219393"/>
            <a:ext cx="7926018" cy="862612"/>
          </a:xfrm>
          <a:prstGeom prst="rect">
            <a:avLst/>
          </a:prstGeom>
          <a:noFill/>
          <a:ln w="9525" algn="ctr">
            <a:noFill/>
            <a:round/>
            <a:headEnd/>
            <a:tailEnd/>
          </a:ln>
        </p:spPr>
        <p:txBody>
          <a:bodyPr lIns="180000" rIns="180000"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r>
              <a:rPr lang="en-US" altLang="it-IT" sz="1600" dirty="0">
                <a:latin typeface="Optane"/>
              </a:rPr>
              <a:t>The investor's satisfaction is the achievement of his </a:t>
            </a:r>
            <a:r>
              <a:rPr lang="en-US" altLang="it-IT" sz="1600" b="1" dirty="0">
                <a:latin typeface="Optane"/>
              </a:rPr>
              <a:t>goal</a:t>
            </a:r>
            <a:r>
              <a:rPr lang="en-US" altLang="it-IT" sz="1600" dirty="0">
                <a:latin typeface="Optane"/>
              </a:rPr>
              <a:t>, as a rule: to receive a certain yield (</a:t>
            </a:r>
            <a:r>
              <a:rPr lang="en-US" altLang="it-IT" sz="1600" b="1" dirty="0">
                <a:latin typeface="Optane"/>
              </a:rPr>
              <a:t>expected return</a:t>
            </a:r>
            <a:r>
              <a:rPr lang="en-US" altLang="it-IT" sz="1600" dirty="0">
                <a:latin typeface="Optane"/>
              </a:rPr>
              <a:t>) </a:t>
            </a:r>
            <a:r>
              <a:rPr lang="en-US" altLang="it-IT" sz="1600" dirty="0" smtClean="0">
                <a:latin typeface="Optane"/>
              </a:rPr>
              <a:t>within </a:t>
            </a:r>
            <a:r>
              <a:rPr lang="en-US" altLang="it-IT" sz="1600" dirty="0">
                <a:latin typeface="Optane"/>
              </a:rPr>
              <a:t>a given </a:t>
            </a:r>
            <a:r>
              <a:rPr lang="en-US" altLang="it-IT" sz="1600" b="1" dirty="0">
                <a:latin typeface="Optane"/>
              </a:rPr>
              <a:t>time horizon</a:t>
            </a:r>
            <a:r>
              <a:rPr lang="en-US" altLang="it-IT" sz="1600" dirty="0">
                <a:latin typeface="Optane"/>
              </a:rPr>
              <a:t> compatible with his own level of </a:t>
            </a:r>
            <a:r>
              <a:rPr lang="en-US" altLang="it-IT" sz="1600" b="1" dirty="0">
                <a:latin typeface="Optane"/>
              </a:rPr>
              <a:t>risk appetite / aversion</a:t>
            </a:r>
            <a:r>
              <a:rPr lang="en-US" altLang="it-IT" sz="1600" dirty="0" smtClean="0">
                <a:latin typeface="Optane"/>
              </a:rPr>
              <a:t>.</a:t>
            </a:r>
          </a:p>
        </p:txBody>
      </p:sp>
      <p:sp>
        <p:nvSpPr>
          <p:cNvPr id="12" name="Rettangolo 11"/>
          <p:cNvSpPr/>
          <p:nvPr/>
        </p:nvSpPr>
        <p:spPr bwMode="auto">
          <a:xfrm>
            <a:off x="1086171" y="5458664"/>
            <a:ext cx="7943850" cy="755253"/>
          </a:xfrm>
          <a:prstGeom prst="rect">
            <a:avLst/>
          </a:prstGeom>
          <a:noFill/>
          <a:ln w="9525" cap="flat" cmpd="sng" algn="ctr">
            <a:noFill/>
            <a:prstDash val="solid"/>
            <a:round/>
            <a:headEnd type="none" w="med" len="med"/>
            <a:tailEnd type="none" w="med" len="med"/>
          </a:ln>
          <a:effectLst/>
        </p:spPr>
        <p:txBody>
          <a:bodyPr lIns="180000" rIns="180000" anchor="ctr"/>
          <a:lstStyle/>
          <a:p>
            <a:pPr algn="just">
              <a:defRPr/>
            </a:pPr>
            <a:r>
              <a:rPr lang="en-US" sz="1600" dirty="0">
                <a:latin typeface="Optane"/>
              </a:rPr>
              <a:t>The institutional investor is a risk manager, yields are the effect of how he has "spent" his own risk budget between different </a:t>
            </a:r>
            <a:r>
              <a:rPr lang="en-US" sz="1600" dirty="0" smtClean="0">
                <a:latin typeface="Optane"/>
              </a:rPr>
              <a:t>risk premium due </a:t>
            </a:r>
            <a:r>
              <a:rPr lang="en-US" sz="1600" dirty="0">
                <a:latin typeface="Optane"/>
              </a:rPr>
              <a:t>to market trends, pursuing </a:t>
            </a:r>
            <a:r>
              <a:rPr lang="en-US" sz="1600" dirty="0" smtClean="0">
                <a:latin typeface="Optane"/>
              </a:rPr>
              <a:t>its set of goals.</a:t>
            </a:r>
            <a:endParaRPr lang="en-US" sz="1600" dirty="0">
              <a:latin typeface="Optane"/>
            </a:endParaRPr>
          </a:p>
        </p:txBody>
      </p:sp>
      <p:sp>
        <p:nvSpPr>
          <p:cNvPr id="2" name="CasellaDiTesto 1"/>
          <p:cNvSpPr txBox="1"/>
          <p:nvPr/>
        </p:nvSpPr>
        <p:spPr>
          <a:xfrm>
            <a:off x="437586" y="1368380"/>
            <a:ext cx="576064" cy="523220"/>
          </a:xfrm>
          <a:prstGeom prst="rect">
            <a:avLst/>
          </a:prstGeom>
          <a:noFill/>
        </p:spPr>
        <p:txBody>
          <a:bodyPr wrap="square" rtlCol="0">
            <a:spAutoFit/>
          </a:bodyPr>
          <a:lstStyle/>
          <a:p>
            <a:r>
              <a:rPr lang="it-IT" sz="2800" dirty="0" smtClean="0">
                <a:latin typeface="Optane"/>
              </a:rPr>
              <a:t>1.</a:t>
            </a:r>
            <a:endParaRPr lang="it-IT" sz="2800" dirty="0">
              <a:latin typeface="Optane"/>
            </a:endParaRPr>
          </a:p>
        </p:txBody>
      </p:sp>
      <p:sp>
        <p:nvSpPr>
          <p:cNvPr id="14" name="CasellaDiTesto 13"/>
          <p:cNvSpPr txBox="1"/>
          <p:nvPr/>
        </p:nvSpPr>
        <p:spPr>
          <a:xfrm>
            <a:off x="404316" y="5574680"/>
            <a:ext cx="576064" cy="523220"/>
          </a:xfrm>
          <a:prstGeom prst="rect">
            <a:avLst/>
          </a:prstGeom>
          <a:noFill/>
        </p:spPr>
        <p:txBody>
          <a:bodyPr wrap="square" rtlCol="0">
            <a:spAutoFit/>
          </a:bodyPr>
          <a:lstStyle/>
          <a:p>
            <a:r>
              <a:rPr lang="it-IT" sz="2800" dirty="0">
                <a:latin typeface="Optane"/>
              </a:rPr>
              <a:t>5</a:t>
            </a:r>
            <a:r>
              <a:rPr lang="it-IT" sz="2800" dirty="0" smtClean="0">
                <a:latin typeface="Optane"/>
              </a:rPr>
              <a:t>.</a:t>
            </a:r>
            <a:endParaRPr lang="it-IT" sz="2800" dirty="0">
              <a:latin typeface="Optane"/>
            </a:endParaRPr>
          </a:p>
        </p:txBody>
      </p:sp>
      <p:sp>
        <p:nvSpPr>
          <p:cNvPr id="15" name="CasellaDiTesto 14"/>
          <p:cNvSpPr txBox="1"/>
          <p:nvPr/>
        </p:nvSpPr>
        <p:spPr>
          <a:xfrm>
            <a:off x="404316" y="4556576"/>
            <a:ext cx="576064" cy="523220"/>
          </a:xfrm>
          <a:prstGeom prst="rect">
            <a:avLst/>
          </a:prstGeom>
          <a:noFill/>
        </p:spPr>
        <p:txBody>
          <a:bodyPr wrap="square" rtlCol="0">
            <a:spAutoFit/>
          </a:bodyPr>
          <a:lstStyle/>
          <a:p>
            <a:r>
              <a:rPr lang="it-IT" sz="2800" dirty="0">
                <a:latin typeface="Optane"/>
              </a:rPr>
              <a:t>4</a:t>
            </a:r>
            <a:r>
              <a:rPr lang="it-IT" sz="2800" dirty="0" smtClean="0">
                <a:latin typeface="Optane"/>
              </a:rPr>
              <a:t>.</a:t>
            </a:r>
            <a:endParaRPr lang="it-IT" sz="2800" dirty="0">
              <a:latin typeface="Optane"/>
            </a:endParaRPr>
          </a:p>
        </p:txBody>
      </p:sp>
      <p:sp>
        <p:nvSpPr>
          <p:cNvPr id="16" name="CasellaDiTesto 15"/>
          <p:cNvSpPr txBox="1"/>
          <p:nvPr/>
        </p:nvSpPr>
        <p:spPr>
          <a:xfrm>
            <a:off x="404316" y="3444763"/>
            <a:ext cx="576064" cy="523220"/>
          </a:xfrm>
          <a:prstGeom prst="rect">
            <a:avLst/>
          </a:prstGeom>
          <a:noFill/>
        </p:spPr>
        <p:txBody>
          <a:bodyPr wrap="square" rtlCol="0">
            <a:spAutoFit/>
          </a:bodyPr>
          <a:lstStyle/>
          <a:p>
            <a:r>
              <a:rPr lang="it-IT" sz="2800" dirty="0">
                <a:latin typeface="Optane"/>
              </a:rPr>
              <a:t>3</a:t>
            </a:r>
            <a:r>
              <a:rPr lang="it-IT" sz="2800" dirty="0" smtClean="0">
                <a:latin typeface="Optane"/>
              </a:rPr>
              <a:t>.</a:t>
            </a:r>
            <a:endParaRPr lang="it-IT" sz="2800" dirty="0">
              <a:latin typeface="Optane"/>
            </a:endParaRPr>
          </a:p>
        </p:txBody>
      </p:sp>
      <p:sp>
        <p:nvSpPr>
          <p:cNvPr id="17" name="CasellaDiTesto 16"/>
          <p:cNvSpPr txBox="1"/>
          <p:nvPr/>
        </p:nvSpPr>
        <p:spPr>
          <a:xfrm>
            <a:off x="409454" y="2389089"/>
            <a:ext cx="576064" cy="523220"/>
          </a:xfrm>
          <a:prstGeom prst="rect">
            <a:avLst/>
          </a:prstGeom>
          <a:noFill/>
        </p:spPr>
        <p:txBody>
          <a:bodyPr wrap="square" rtlCol="0">
            <a:spAutoFit/>
          </a:bodyPr>
          <a:lstStyle/>
          <a:p>
            <a:r>
              <a:rPr lang="it-IT" sz="2800" dirty="0">
                <a:latin typeface="Optane"/>
              </a:rPr>
              <a:t>2</a:t>
            </a:r>
            <a:r>
              <a:rPr lang="it-IT" sz="2800" dirty="0" smtClean="0">
                <a:latin typeface="Optane"/>
              </a:rPr>
              <a:t>.</a:t>
            </a:r>
            <a:endParaRPr lang="it-IT" sz="2800" dirty="0">
              <a:latin typeface="Optane"/>
            </a:endParaRPr>
          </a:p>
        </p:txBody>
      </p:sp>
      <p:sp>
        <p:nvSpPr>
          <p:cNvPr id="20" name="Rectangle 2"/>
          <p:cNvSpPr txBox="1">
            <a:spLocks noChangeArrowheads="1"/>
          </p:cNvSpPr>
          <p:nvPr/>
        </p:nvSpPr>
        <p:spPr bwMode="auto">
          <a:xfrm>
            <a:off x="381682" y="-19455"/>
            <a:ext cx="8058781" cy="934633"/>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a:t>
            </a:r>
          </a:p>
        </p:txBody>
      </p:sp>
    </p:spTree>
    <p:extLst>
      <p:ext uri="{BB962C8B-B14F-4D97-AF65-F5344CB8AC3E}">
        <p14:creationId xmlns:p14="http://schemas.microsoft.com/office/powerpoint/2010/main" val="784223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bwMode="auto">
          <a:xfrm>
            <a:off x="344488" y="980728"/>
            <a:ext cx="5544615" cy="5328952"/>
          </a:xfrm>
          <a:prstGeom prst="rect">
            <a:avLst/>
          </a:prstGeom>
          <a:noFill/>
          <a:ln w="9525" cap="flat" cmpd="sng" algn="ctr">
            <a:no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just"/>
            <a:r>
              <a:rPr lang="en-US" dirty="0">
                <a:latin typeface="Optane"/>
              </a:rPr>
              <a:t>Financial management consists of spending </a:t>
            </a:r>
            <a:r>
              <a:rPr lang="en-US" dirty="0" smtClean="0">
                <a:latin typeface="Optane"/>
              </a:rPr>
              <a:t>at </a:t>
            </a:r>
            <a:r>
              <a:rPr lang="en-US" dirty="0">
                <a:latin typeface="Optane"/>
              </a:rPr>
              <a:t>"best" risk budget on the basis of market conditions, by exposing the financial risks obtained by investing capital to maximize the risk premium in relation to its objectives</a:t>
            </a:r>
            <a:r>
              <a:rPr lang="en-US" dirty="0" smtClean="0">
                <a:latin typeface="Optane"/>
              </a:rPr>
              <a:t>.</a:t>
            </a:r>
          </a:p>
          <a:p>
            <a:pPr lvl="0" algn="just"/>
            <a:endParaRPr lang="it-IT" sz="1800" dirty="0">
              <a:latin typeface="Optane"/>
            </a:endParaRPr>
          </a:p>
          <a:p>
            <a:pPr lvl="0">
              <a:spcAft>
                <a:spcPts val="1000"/>
              </a:spcAft>
            </a:pPr>
            <a:r>
              <a:rPr lang="en-US" dirty="0">
                <a:latin typeface="Optane"/>
              </a:rPr>
              <a:t>To this end, the investor must continually</a:t>
            </a:r>
            <a:r>
              <a:rPr lang="en-US" dirty="0" smtClean="0">
                <a:latin typeface="Optane"/>
              </a:rPr>
              <a:t>:</a:t>
            </a:r>
            <a:endParaRPr lang="it-IT" sz="1800" dirty="0">
              <a:latin typeface="Optane"/>
            </a:endParaRPr>
          </a:p>
          <a:p>
            <a:pPr marL="285750" lvl="1" indent="-285750">
              <a:spcAft>
                <a:spcPts val="1000"/>
              </a:spcAft>
              <a:buClr>
                <a:srgbClr val="FFCC00"/>
              </a:buClr>
              <a:buSzPct val="75000"/>
              <a:buFontTx/>
              <a:buChar char="►"/>
            </a:pPr>
            <a:r>
              <a:rPr lang="en-US" dirty="0" smtClean="0">
                <a:latin typeface="Optane"/>
              </a:rPr>
              <a:t>estimates and verifies benefits/contributions flows (realized and expected),</a:t>
            </a:r>
          </a:p>
          <a:p>
            <a:pPr marL="285750" lvl="1" indent="-285750">
              <a:spcAft>
                <a:spcPts val="1000"/>
              </a:spcAft>
              <a:buClr>
                <a:srgbClr val="FFCC00"/>
              </a:buClr>
              <a:buSzPct val="75000"/>
              <a:buFontTx/>
              <a:buChar char="►"/>
            </a:pPr>
            <a:r>
              <a:rPr lang="en-US" dirty="0" smtClean="0">
                <a:latin typeface="Optane"/>
              </a:rPr>
              <a:t>measure </a:t>
            </a:r>
            <a:r>
              <a:rPr lang="en-US" dirty="0">
                <a:latin typeface="Optane"/>
              </a:rPr>
              <a:t>the </a:t>
            </a:r>
            <a:r>
              <a:rPr lang="en-US" dirty="0" smtClean="0">
                <a:latin typeface="Optane"/>
              </a:rPr>
              <a:t>securities and PTFs risk premium</a:t>
            </a:r>
            <a:r>
              <a:rPr lang="it-IT" sz="1800" dirty="0" smtClean="0">
                <a:latin typeface="Optane"/>
              </a:rPr>
              <a:t>,</a:t>
            </a:r>
          </a:p>
          <a:p>
            <a:pPr marL="285750" lvl="1" indent="-285750">
              <a:spcAft>
                <a:spcPts val="1000"/>
              </a:spcAft>
              <a:buClr>
                <a:srgbClr val="FFCC00"/>
              </a:buClr>
              <a:buSzPct val="75000"/>
              <a:buFontTx/>
              <a:buChar char="►"/>
            </a:pPr>
            <a:r>
              <a:rPr lang="en-US" dirty="0">
                <a:latin typeface="Optane"/>
              </a:rPr>
              <a:t>measure the securities and PTFs </a:t>
            </a:r>
            <a:r>
              <a:rPr lang="en-US" dirty="0" smtClean="0">
                <a:latin typeface="Optane"/>
              </a:rPr>
              <a:t>risk,</a:t>
            </a:r>
          </a:p>
          <a:p>
            <a:pPr marL="285750" lvl="1" indent="-285750">
              <a:spcAft>
                <a:spcPts val="1000"/>
              </a:spcAft>
              <a:buClr>
                <a:srgbClr val="FFCC00"/>
              </a:buClr>
              <a:buSzPct val="75000"/>
              <a:buFontTx/>
              <a:buChar char="►"/>
            </a:pPr>
            <a:r>
              <a:rPr lang="en-US" dirty="0" smtClean="0">
                <a:latin typeface="Optane"/>
              </a:rPr>
              <a:t>assess </a:t>
            </a:r>
            <a:r>
              <a:rPr lang="en-US" dirty="0">
                <a:latin typeface="Optane"/>
              </a:rPr>
              <a:t>risk based on </a:t>
            </a:r>
            <a:r>
              <a:rPr lang="en-US" dirty="0" smtClean="0">
                <a:latin typeface="Optane"/>
              </a:rPr>
              <a:t>his </a:t>
            </a:r>
            <a:r>
              <a:rPr lang="en-US" dirty="0">
                <a:latin typeface="Optane"/>
              </a:rPr>
              <a:t>risk aversion</a:t>
            </a:r>
            <a:r>
              <a:rPr lang="en-US" dirty="0" smtClean="0">
                <a:latin typeface="Optane"/>
              </a:rPr>
              <a:t>,</a:t>
            </a:r>
          </a:p>
          <a:p>
            <a:pPr marL="285750" lvl="1" indent="-285750">
              <a:spcAft>
                <a:spcPts val="1000"/>
              </a:spcAft>
              <a:buClr>
                <a:srgbClr val="FFCC00"/>
              </a:buClr>
              <a:buSzPct val="75000"/>
              <a:buFontTx/>
              <a:buChar char="►"/>
            </a:pPr>
            <a:r>
              <a:rPr lang="en-US" dirty="0">
                <a:latin typeface="Optane"/>
              </a:rPr>
              <a:t>assess the adequacy of risk premium</a:t>
            </a:r>
            <a:r>
              <a:rPr lang="en-US" dirty="0" smtClean="0">
                <a:latin typeface="Optane"/>
              </a:rPr>
              <a:t>,</a:t>
            </a:r>
          </a:p>
          <a:p>
            <a:pPr marL="285750" lvl="1" indent="-285750">
              <a:spcAft>
                <a:spcPts val="1000"/>
              </a:spcAft>
              <a:buClr>
                <a:srgbClr val="FFCC00"/>
              </a:buClr>
              <a:buSzPct val="75000"/>
              <a:buFontTx/>
              <a:buChar char="►"/>
            </a:pPr>
            <a:r>
              <a:rPr lang="en-US" dirty="0" smtClean="0">
                <a:latin typeface="Optane"/>
              </a:rPr>
              <a:t>evaluate </a:t>
            </a:r>
            <a:r>
              <a:rPr lang="en-US" dirty="0">
                <a:latin typeface="Optane"/>
              </a:rPr>
              <a:t>profitability in relation to objectives</a:t>
            </a:r>
            <a:r>
              <a:rPr lang="it-IT" sz="1800" dirty="0" smtClean="0">
                <a:latin typeface="Optane"/>
              </a:rPr>
              <a:t>, </a:t>
            </a:r>
          </a:p>
          <a:p>
            <a:pPr marL="285750" lvl="1" indent="-285750">
              <a:spcAft>
                <a:spcPts val="1000"/>
              </a:spcAft>
              <a:buClr>
                <a:srgbClr val="FFCC00"/>
              </a:buClr>
              <a:buSzPct val="75000"/>
              <a:buFontTx/>
              <a:buChar char="►"/>
            </a:pPr>
            <a:r>
              <a:rPr lang="en-US" dirty="0">
                <a:latin typeface="Optane"/>
              </a:rPr>
              <a:t>define constraints (risk budget) or maximize result.</a:t>
            </a:r>
            <a:endParaRPr lang="it-IT" sz="1800" dirty="0">
              <a:latin typeface="Optane"/>
            </a:endParaRPr>
          </a:p>
        </p:txBody>
      </p:sp>
      <p:grpSp>
        <p:nvGrpSpPr>
          <p:cNvPr id="11" name="Gruppo 10"/>
          <p:cNvGrpSpPr/>
          <p:nvPr/>
        </p:nvGrpSpPr>
        <p:grpSpPr>
          <a:xfrm>
            <a:off x="6105128" y="980728"/>
            <a:ext cx="3240360" cy="5328952"/>
            <a:chOff x="5817096" y="980728"/>
            <a:chExt cx="2880320" cy="4896544"/>
          </a:xfrm>
        </p:grpSpPr>
        <p:sp>
          <p:nvSpPr>
            <p:cNvPr id="2" name="Rettangolo 1"/>
            <p:cNvSpPr/>
            <p:nvPr/>
          </p:nvSpPr>
          <p:spPr bwMode="auto">
            <a:xfrm>
              <a:off x="5817096" y="980728"/>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2000" dirty="0" err="1" smtClean="0">
                  <a:latin typeface="Optane"/>
                </a:rPr>
                <a:t>risk</a:t>
              </a:r>
              <a:endParaRPr lang="it-IT" sz="2000" dirty="0">
                <a:latin typeface="Optane"/>
              </a:endParaRPr>
            </a:p>
          </p:txBody>
        </p:sp>
        <p:sp>
          <p:nvSpPr>
            <p:cNvPr id="4" name="Rettangolo 3"/>
            <p:cNvSpPr/>
            <p:nvPr/>
          </p:nvSpPr>
          <p:spPr bwMode="auto">
            <a:xfrm>
              <a:off x="5817096" y="2204864"/>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2000" dirty="0" err="1" smtClean="0">
                  <a:latin typeface="Optane"/>
                </a:rPr>
                <a:t>Risk</a:t>
              </a:r>
              <a:r>
                <a:rPr lang="it-IT" sz="2000" dirty="0" smtClean="0">
                  <a:latin typeface="Optane"/>
                </a:rPr>
                <a:t> premium</a:t>
              </a:r>
            </a:p>
            <a:p>
              <a:pPr lvl="0" algn="ctr"/>
              <a:r>
                <a:rPr lang="it-IT" sz="2000" dirty="0" smtClean="0">
                  <a:latin typeface="Optane"/>
                </a:rPr>
                <a:t>(</a:t>
              </a:r>
              <a:r>
                <a:rPr lang="it-IT" sz="2000" dirty="0" err="1" smtClean="0">
                  <a:latin typeface="Optane"/>
                </a:rPr>
                <a:t>return</a:t>
              </a:r>
              <a:r>
                <a:rPr lang="it-IT" sz="2000" dirty="0" smtClean="0">
                  <a:latin typeface="Optane"/>
                </a:rPr>
                <a:t>)</a:t>
              </a:r>
              <a:endParaRPr lang="it-IT" sz="2000" dirty="0">
                <a:latin typeface="Optane"/>
              </a:endParaRPr>
            </a:p>
          </p:txBody>
        </p:sp>
        <p:sp>
          <p:nvSpPr>
            <p:cNvPr id="5" name="Rettangolo 4"/>
            <p:cNvSpPr/>
            <p:nvPr/>
          </p:nvSpPr>
          <p:spPr bwMode="auto">
            <a:xfrm>
              <a:off x="7257256" y="980728"/>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2000" dirty="0" err="1" smtClean="0">
                  <a:latin typeface="Optane"/>
                </a:rPr>
                <a:t>Risk</a:t>
              </a:r>
              <a:endParaRPr lang="it-IT" sz="2000" dirty="0" smtClean="0">
                <a:latin typeface="Optane"/>
              </a:endParaRPr>
            </a:p>
            <a:p>
              <a:pPr lvl="0" algn="ctr"/>
              <a:r>
                <a:rPr lang="it-IT" sz="2000" dirty="0" smtClean="0">
                  <a:latin typeface="Optane"/>
                </a:rPr>
                <a:t>budget </a:t>
              </a:r>
              <a:endParaRPr lang="it-IT" sz="2000" dirty="0">
                <a:latin typeface="Optane"/>
              </a:endParaRPr>
            </a:p>
          </p:txBody>
        </p:sp>
        <p:sp>
          <p:nvSpPr>
            <p:cNvPr id="6" name="Rettangolo 5"/>
            <p:cNvSpPr/>
            <p:nvPr/>
          </p:nvSpPr>
          <p:spPr bwMode="auto">
            <a:xfrm>
              <a:off x="7257256" y="3429000"/>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2000" dirty="0" err="1" smtClean="0">
                  <a:latin typeface="Optane"/>
                </a:rPr>
                <a:t>prices</a:t>
              </a:r>
              <a:endParaRPr lang="it-IT" sz="2000" dirty="0">
                <a:latin typeface="Optane"/>
              </a:endParaRPr>
            </a:p>
          </p:txBody>
        </p:sp>
        <p:sp>
          <p:nvSpPr>
            <p:cNvPr id="7" name="Rettangolo 6"/>
            <p:cNvSpPr/>
            <p:nvPr/>
          </p:nvSpPr>
          <p:spPr bwMode="auto">
            <a:xfrm>
              <a:off x="5817096" y="3429000"/>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2000" dirty="0" smtClean="0">
                  <a:latin typeface="Optane"/>
                </a:rPr>
                <a:t>market</a:t>
              </a:r>
              <a:endParaRPr lang="it-IT" sz="2000" dirty="0">
                <a:latin typeface="Optane"/>
              </a:endParaRPr>
            </a:p>
          </p:txBody>
        </p:sp>
        <p:sp>
          <p:nvSpPr>
            <p:cNvPr id="8" name="Rettangolo 7"/>
            <p:cNvSpPr/>
            <p:nvPr/>
          </p:nvSpPr>
          <p:spPr bwMode="auto">
            <a:xfrm>
              <a:off x="7257256" y="2204864"/>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2000" dirty="0" smtClean="0">
                  <a:latin typeface="Optane"/>
                </a:rPr>
                <a:t>Market </a:t>
              </a:r>
              <a:r>
                <a:rPr lang="it-IT" sz="2000" dirty="0" err="1" smtClean="0">
                  <a:latin typeface="Optane"/>
                </a:rPr>
                <a:t>returns</a:t>
              </a:r>
              <a:endParaRPr lang="it-IT" sz="2000" dirty="0">
                <a:latin typeface="Optane"/>
              </a:endParaRPr>
            </a:p>
          </p:txBody>
        </p:sp>
        <p:sp>
          <p:nvSpPr>
            <p:cNvPr id="9" name="Rettangolo 8"/>
            <p:cNvSpPr/>
            <p:nvPr/>
          </p:nvSpPr>
          <p:spPr bwMode="auto">
            <a:xfrm>
              <a:off x="5817096" y="4653136"/>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2000" dirty="0" err="1" smtClean="0">
                  <a:latin typeface="Optane"/>
                </a:rPr>
                <a:t>uncertainty</a:t>
              </a:r>
              <a:endParaRPr lang="it-IT" sz="2000" dirty="0">
                <a:latin typeface="Optane"/>
              </a:endParaRPr>
            </a:p>
          </p:txBody>
        </p:sp>
        <p:sp>
          <p:nvSpPr>
            <p:cNvPr id="10" name="Rettangolo 9"/>
            <p:cNvSpPr/>
            <p:nvPr/>
          </p:nvSpPr>
          <p:spPr bwMode="auto">
            <a:xfrm>
              <a:off x="7257256" y="4653136"/>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2000" dirty="0" err="1" smtClean="0">
                  <a:latin typeface="Optane"/>
                </a:rPr>
                <a:t>Objective</a:t>
              </a:r>
              <a:endParaRPr lang="it-IT" sz="2000" dirty="0" smtClean="0">
                <a:latin typeface="Optane"/>
              </a:endParaRPr>
            </a:p>
            <a:p>
              <a:pPr lvl="0" algn="ctr"/>
              <a:r>
                <a:rPr lang="it-IT" sz="2000" dirty="0" smtClean="0">
                  <a:latin typeface="Optane"/>
                </a:rPr>
                <a:t>(ALM)</a:t>
              </a:r>
              <a:endParaRPr lang="it-IT" sz="2000" dirty="0">
                <a:latin typeface="Optane"/>
              </a:endParaRPr>
            </a:p>
          </p:txBody>
        </p:sp>
      </p:grpSp>
      <p:sp>
        <p:nvSpPr>
          <p:cNvPr id="12"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1042934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po 12"/>
          <p:cNvGrpSpPr>
            <a:grpSpLocks noChangeAspect="1"/>
          </p:cNvGrpSpPr>
          <p:nvPr/>
        </p:nvGrpSpPr>
        <p:grpSpPr>
          <a:xfrm>
            <a:off x="923608" y="1009557"/>
            <a:ext cx="8058781" cy="691990"/>
            <a:chOff x="151420" y="689575"/>
            <a:chExt cx="11521280" cy="1227257"/>
          </a:xfrm>
        </p:grpSpPr>
        <p:sp>
          <p:nvSpPr>
            <p:cNvPr id="2" name="Rettangolo 1"/>
            <p:cNvSpPr/>
            <p:nvPr/>
          </p:nvSpPr>
          <p:spPr bwMode="auto">
            <a:xfrm>
              <a:off x="151420" y="692696"/>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1400" dirty="0" err="1" smtClean="0">
                  <a:latin typeface="Optane"/>
                </a:rPr>
                <a:t>risk</a:t>
              </a:r>
              <a:endParaRPr lang="it-IT" sz="1400" dirty="0">
                <a:latin typeface="Optane"/>
              </a:endParaRPr>
            </a:p>
          </p:txBody>
        </p:sp>
        <p:sp>
          <p:nvSpPr>
            <p:cNvPr id="3" name="Rettangolo 2"/>
            <p:cNvSpPr/>
            <p:nvPr/>
          </p:nvSpPr>
          <p:spPr bwMode="auto">
            <a:xfrm>
              <a:off x="3031740" y="691081"/>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lvl="0" algn="ctr"/>
              <a:r>
                <a:rPr lang="it-IT" sz="1400" dirty="0" err="1">
                  <a:latin typeface="Optane"/>
                </a:rPr>
                <a:t>r</a:t>
              </a:r>
              <a:r>
                <a:rPr lang="it-IT" sz="1400" dirty="0" err="1" smtClean="0">
                  <a:latin typeface="Optane"/>
                </a:rPr>
                <a:t>isk</a:t>
              </a:r>
              <a:r>
                <a:rPr lang="it-IT" sz="1400" dirty="0" smtClean="0">
                  <a:latin typeface="Optane"/>
                </a:rPr>
                <a:t> premium</a:t>
              </a:r>
            </a:p>
          </p:txBody>
        </p:sp>
        <p:sp>
          <p:nvSpPr>
            <p:cNvPr id="4" name="Rettangolo 3"/>
            <p:cNvSpPr/>
            <p:nvPr/>
          </p:nvSpPr>
          <p:spPr bwMode="auto">
            <a:xfrm>
              <a:off x="1591580" y="692696"/>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1400" dirty="0" err="1">
                  <a:latin typeface="Optane"/>
                </a:rPr>
                <a:t>r</a:t>
              </a:r>
              <a:r>
                <a:rPr lang="it-IT" sz="1400" dirty="0" err="1" smtClean="0">
                  <a:latin typeface="Optane"/>
                </a:rPr>
                <a:t>isk</a:t>
              </a:r>
              <a:endParaRPr lang="it-IT" sz="1400" dirty="0" smtClean="0">
                <a:latin typeface="Optane"/>
              </a:endParaRPr>
            </a:p>
            <a:p>
              <a:pPr lvl="0" algn="ctr"/>
              <a:r>
                <a:rPr lang="it-IT" sz="1400" dirty="0" smtClean="0">
                  <a:latin typeface="Optane"/>
                </a:rPr>
                <a:t>budget </a:t>
              </a:r>
              <a:endParaRPr lang="it-IT" sz="1400" dirty="0">
                <a:latin typeface="Optane"/>
              </a:endParaRPr>
            </a:p>
          </p:txBody>
        </p:sp>
        <p:sp>
          <p:nvSpPr>
            <p:cNvPr id="7" name="Rettangolo 6"/>
            <p:cNvSpPr/>
            <p:nvPr/>
          </p:nvSpPr>
          <p:spPr bwMode="auto">
            <a:xfrm>
              <a:off x="4471900" y="690319"/>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72000" tIns="45720" rIns="72000" bIns="45720" numCol="1" rtlCol="0" anchor="ctr" anchorCtr="0" compatLnSpc="1">
              <a:prstTxWarp prst="textNoShape">
                <a:avLst/>
              </a:prstTxWarp>
            </a:bodyPr>
            <a:lstStyle/>
            <a:p>
              <a:pPr lvl="0" algn="ctr"/>
              <a:r>
                <a:rPr lang="it-IT" sz="1400" dirty="0">
                  <a:latin typeface="Optane"/>
                </a:rPr>
                <a:t>m</a:t>
              </a:r>
              <a:r>
                <a:rPr lang="it-IT" sz="1400" dirty="0" smtClean="0">
                  <a:latin typeface="Optane"/>
                </a:rPr>
                <a:t>arket </a:t>
              </a:r>
              <a:r>
                <a:rPr lang="it-IT" sz="1400" dirty="0" err="1" smtClean="0">
                  <a:latin typeface="Optane"/>
                </a:rPr>
                <a:t>returns</a:t>
              </a:r>
              <a:endParaRPr lang="it-IT" sz="1400" dirty="0">
                <a:latin typeface="Optane"/>
              </a:endParaRPr>
            </a:p>
          </p:txBody>
        </p:sp>
        <p:sp>
          <p:nvSpPr>
            <p:cNvPr id="5" name="Rettangolo 4"/>
            <p:cNvSpPr/>
            <p:nvPr/>
          </p:nvSpPr>
          <p:spPr bwMode="auto">
            <a:xfrm>
              <a:off x="8792380" y="689575"/>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1400" dirty="0" err="1" smtClean="0">
                  <a:latin typeface="Optane"/>
                </a:rPr>
                <a:t>prices</a:t>
              </a:r>
              <a:endParaRPr lang="it-IT" sz="1400" dirty="0">
                <a:latin typeface="Optane"/>
              </a:endParaRPr>
            </a:p>
          </p:txBody>
        </p:sp>
        <p:sp>
          <p:nvSpPr>
            <p:cNvPr id="6" name="Rettangolo 5"/>
            <p:cNvSpPr/>
            <p:nvPr/>
          </p:nvSpPr>
          <p:spPr bwMode="auto">
            <a:xfrm>
              <a:off x="7352220" y="689575"/>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1400" dirty="0" smtClean="0">
                  <a:latin typeface="Optane"/>
                </a:rPr>
                <a:t>market</a:t>
              </a:r>
              <a:endParaRPr lang="it-IT" sz="1400" dirty="0">
                <a:latin typeface="Optane"/>
              </a:endParaRPr>
            </a:p>
          </p:txBody>
        </p:sp>
        <p:sp>
          <p:nvSpPr>
            <p:cNvPr id="8" name="Rettangolo 7"/>
            <p:cNvSpPr/>
            <p:nvPr/>
          </p:nvSpPr>
          <p:spPr bwMode="auto">
            <a:xfrm>
              <a:off x="5912060" y="689575"/>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lvl="0" algn="ctr"/>
              <a:r>
                <a:rPr lang="it-IT" sz="1400" dirty="0" err="1">
                  <a:latin typeface="Optane"/>
                </a:rPr>
                <a:t>u</a:t>
              </a:r>
              <a:r>
                <a:rPr lang="it-IT" sz="1400" dirty="0" err="1" smtClean="0">
                  <a:latin typeface="Optane"/>
                </a:rPr>
                <a:t>ncertainty</a:t>
              </a:r>
              <a:endParaRPr lang="it-IT" sz="1400" dirty="0">
                <a:latin typeface="Optane"/>
              </a:endParaRPr>
            </a:p>
          </p:txBody>
        </p:sp>
        <p:sp>
          <p:nvSpPr>
            <p:cNvPr id="9" name="Rettangolo 8"/>
            <p:cNvSpPr/>
            <p:nvPr/>
          </p:nvSpPr>
          <p:spPr bwMode="auto">
            <a:xfrm>
              <a:off x="10232540" y="689575"/>
              <a:ext cx="1440160" cy="1224136"/>
            </a:xfrm>
            <a:prstGeom prst="rect">
              <a:avLst/>
            </a:prstGeom>
            <a:no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algn="ctr"/>
              <a:r>
                <a:rPr lang="it-IT" sz="1400" dirty="0" err="1">
                  <a:latin typeface="Optane"/>
                </a:rPr>
                <a:t>Objectives</a:t>
              </a:r>
              <a:endParaRPr lang="it-IT" sz="1400" dirty="0">
                <a:latin typeface="Optane"/>
              </a:endParaRPr>
            </a:p>
            <a:p>
              <a:pPr algn="ctr"/>
              <a:r>
                <a:rPr lang="it-IT" sz="1400" dirty="0">
                  <a:latin typeface="Optane"/>
                </a:rPr>
                <a:t>(ALM)</a:t>
              </a:r>
            </a:p>
          </p:txBody>
        </p:sp>
      </p:grpSp>
      <p:pic>
        <p:nvPicPr>
          <p:cNvPr id="10" name="Immagin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7353" y="2128446"/>
            <a:ext cx="4384158" cy="3139200"/>
          </a:xfrm>
          <a:prstGeom prst="rect">
            <a:avLst/>
          </a:prstGeom>
        </p:spPr>
      </p:pic>
      <p:pic>
        <p:nvPicPr>
          <p:cNvPr id="11" name="Immagin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488" y="2132856"/>
            <a:ext cx="4383142" cy="3138473"/>
          </a:xfrm>
          <a:prstGeom prst="rect">
            <a:avLst/>
          </a:prstGeom>
        </p:spPr>
      </p:pic>
      <p:sp>
        <p:nvSpPr>
          <p:cNvPr id="14" name="Rettangolo 13"/>
          <p:cNvSpPr/>
          <p:nvPr/>
        </p:nvSpPr>
        <p:spPr bwMode="auto">
          <a:xfrm>
            <a:off x="344488" y="5267646"/>
            <a:ext cx="9217023" cy="1194996"/>
          </a:xfrm>
          <a:prstGeom prst="rect">
            <a:avLst/>
          </a:prstGeom>
          <a:noFill/>
          <a:ln w="9525" cap="flat" cmpd="sng" algn="ctr">
            <a:no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just"/>
            <a:r>
              <a:rPr lang="en-US" sz="2000" dirty="0" smtClean="0">
                <a:latin typeface="Optane"/>
              </a:rPr>
              <a:t>There </a:t>
            </a:r>
            <a:r>
              <a:rPr lang="en-US" sz="2000" dirty="0">
                <a:latin typeface="Optane"/>
              </a:rPr>
              <a:t>is </a:t>
            </a:r>
            <a:r>
              <a:rPr lang="en-US" sz="2000" dirty="0" smtClean="0">
                <a:latin typeface="Optane"/>
              </a:rPr>
              <a:t>just one </a:t>
            </a:r>
            <a:r>
              <a:rPr lang="en-US" sz="2000" dirty="0">
                <a:latin typeface="Optane"/>
              </a:rPr>
              <a:t>single </a:t>
            </a:r>
            <a:r>
              <a:rPr lang="en-US" sz="2000" dirty="0" smtClean="0">
                <a:latin typeface="Optane"/>
              </a:rPr>
              <a:t>tool the “governance”, </a:t>
            </a:r>
            <a:r>
              <a:rPr lang="en-US" sz="2000" dirty="0">
                <a:latin typeface="Optane"/>
              </a:rPr>
              <a:t>where by governance we mean the ability of an organization to function in a </a:t>
            </a:r>
            <a:r>
              <a:rPr lang="en-US" sz="2000" dirty="0" smtClean="0">
                <a:latin typeface="Optane"/>
              </a:rPr>
              <a:t>coherence </a:t>
            </a:r>
            <a:r>
              <a:rPr lang="en-US" sz="2000" dirty="0">
                <a:latin typeface="Optane"/>
              </a:rPr>
              <a:t>and systematic manner with its goals</a:t>
            </a:r>
            <a:endParaRPr lang="it-IT" sz="2000" dirty="0" smtClean="0">
              <a:latin typeface="Optane"/>
            </a:endParaRPr>
          </a:p>
        </p:txBody>
      </p:sp>
      <p:sp>
        <p:nvSpPr>
          <p:cNvPr id="16"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
        <p:nvSpPr>
          <p:cNvPr id="12" name="Rettangolo 11"/>
          <p:cNvSpPr/>
          <p:nvPr/>
        </p:nvSpPr>
        <p:spPr>
          <a:xfrm>
            <a:off x="2903839" y="1727456"/>
            <a:ext cx="4100803" cy="369332"/>
          </a:xfrm>
          <a:prstGeom prst="rect">
            <a:avLst/>
          </a:prstGeom>
        </p:spPr>
        <p:txBody>
          <a:bodyPr wrap="none">
            <a:spAutoFit/>
          </a:bodyPr>
          <a:lstStyle/>
          <a:p>
            <a:pPr lvl="0" algn="just"/>
            <a:r>
              <a:rPr lang="en-US" dirty="0">
                <a:latin typeface="Optane"/>
              </a:rPr>
              <a:t>How can this complexity be managed?</a:t>
            </a:r>
          </a:p>
        </p:txBody>
      </p:sp>
    </p:spTree>
    <p:extLst>
      <p:ext uri="{BB962C8B-B14F-4D97-AF65-F5344CB8AC3E}">
        <p14:creationId xmlns:p14="http://schemas.microsoft.com/office/powerpoint/2010/main" val="305513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bwMode="auto">
          <a:xfrm>
            <a:off x="1532620" y="925444"/>
            <a:ext cx="6948772" cy="504056"/>
          </a:xfrm>
          <a:prstGeom prst="rect">
            <a:avLst/>
          </a:prstGeom>
          <a:noFill/>
          <a:ln w="9525" cap="flat" cmpd="sng" algn="ctr">
            <a:no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just"/>
            <a:r>
              <a:rPr lang="en-US" dirty="0">
                <a:latin typeface="Optane"/>
              </a:rPr>
              <a:t>Governance consists of three main elements:</a:t>
            </a:r>
            <a:endParaRPr lang="it-IT" sz="1800" dirty="0" smtClean="0">
              <a:latin typeface="Optane"/>
            </a:endParaRPr>
          </a:p>
        </p:txBody>
      </p:sp>
      <p:sp>
        <p:nvSpPr>
          <p:cNvPr id="6" name="Rettangolo 5"/>
          <p:cNvSpPr/>
          <p:nvPr/>
        </p:nvSpPr>
        <p:spPr bwMode="auto">
          <a:xfrm>
            <a:off x="1532620" y="1413000"/>
            <a:ext cx="2340260" cy="1008112"/>
          </a:xfrm>
          <a:prstGeom prst="rect">
            <a:avLst/>
          </a:prstGeom>
          <a:solidFill>
            <a:srgbClr val="FFD03B"/>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1800" dirty="0" err="1" smtClean="0">
                <a:latin typeface="Optane"/>
              </a:rPr>
              <a:t>Institutional</a:t>
            </a:r>
            <a:r>
              <a:rPr lang="it-IT" sz="1800" dirty="0" smtClean="0">
                <a:latin typeface="Optane"/>
              </a:rPr>
              <a:t> </a:t>
            </a:r>
            <a:r>
              <a:rPr lang="it-IT" sz="1800" dirty="0" err="1" smtClean="0">
                <a:latin typeface="Optane"/>
              </a:rPr>
              <a:t>structure</a:t>
            </a:r>
            <a:endParaRPr lang="it-IT" sz="1800" dirty="0">
              <a:latin typeface="Optane"/>
            </a:endParaRPr>
          </a:p>
        </p:txBody>
      </p:sp>
      <p:sp>
        <p:nvSpPr>
          <p:cNvPr id="7" name="Rettangolo 6"/>
          <p:cNvSpPr/>
          <p:nvPr/>
        </p:nvSpPr>
        <p:spPr bwMode="auto">
          <a:xfrm>
            <a:off x="1532620" y="2421112"/>
            <a:ext cx="2340260" cy="1008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1800" dirty="0" smtClean="0">
                <a:latin typeface="Optane"/>
              </a:rPr>
              <a:t>People</a:t>
            </a:r>
            <a:endParaRPr lang="it-IT" sz="1800" dirty="0">
              <a:latin typeface="Optane"/>
            </a:endParaRPr>
          </a:p>
        </p:txBody>
      </p:sp>
      <p:sp>
        <p:nvSpPr>
          <p:cNvPr id="8" name="Rettangolo 7"/>
          <p:cNvSpPr/>
          <p:nvPr/>
        </p:nvSpPr>
        <p:spPr bwMode="auto">
          <a:xfrm>
            <a:off x="1532620" y="3429112"/>
            <a:ext cx="2340260" cy="1008000"/>
          </a:xfrm>
          <a:prstGeom prst="rect">
            <a:avLst/>
          </a:prstGeom>
          <a:solidFill>
            <a:srgbClr val="A0C2F8"/>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sz="1800" dirty="0" err="1" smtClean="0">
                <a:latin typeface="Optane"/>
              </a:rPr>
              <a:t>Processes</a:t>
            </a:r>
            <a:endParaRPr lang="it-IT" sz="1800" dirty="0">
              <a:latin typeface="Optane"/>
            </a:endParaRPr>
          </a:p>
        </p:txBody>
      </p:sp>
      <p:sp>
        <p:nvSpPr>
          <p:cNvPr id="9" name="Rettangolo 8"/>
          <p:cNvSpPr/>
          <p:nvPr/>
        </p:nvSpPr>
        <p:spPr bwMode="auto">
          <a:xfrm>
            <a:off x="3872880" y="1412999"/>
            <a:ext cx="4608512" cy="1008113"/>
          </a:xfrm>
          <a:prstGeom prst="rect">
            <a:avLst/>
          </a:prstGeom>
          <a:solidFill>
            <a:srgbClr val="FFD03B"/>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dirty="0" err="1">
                <a:latin typeface="Optane"/>
              </a:rPr>
              <a:t>Functions</a:t>
            </a:r>
            <a:r>
              <a:rPr lang="it-IT" dirty="0">
                <a:latin typeface="Optane"/>
              </a:rPr>
              <a:t>, </a:t>
            </a:r>
            <a:r>
              <a:rPr lang="it-IT" dirty="0" err="1">
                <a:latin typeface="Optane"/>
              </a:rPr>
              <a:t>statutes</a:t>
            </a:r>
            <a:r>
              <a:rPr lang="it-IT" dirty="0">
                <a:latin typeface="Optane"/>
              </a:rPr>
              <a:t>, </a:t>
            </a:r>
            <a:r>
              <a:rPr lang="it-IT" dirty="0" err="1">
                <a:latin typeface="Optane"/>
              </a:rPr>
              <a:t>regulations</a:t>
            </a:r>
            <a:r>
              <a:rPr lang="it-IT" dirty="0">
                <a:latin typeface="Optane"/>
              </a:rPr>
              <a:t>, </a:t>
            </a:r>
            <a:r>
              <a:rPr lang="it-IT" dirty="0" err="1">
                <a:latin typeface="Optane"/>
              </a:rPr>
              <a:t>agreements</a:t>
            </a:r>
            <a:r>
              <a:rPr lang="it-IT" dirty="0">
                <a:latin typeface="Optane"/>
              </a:rPr>
              <a:t>, </a:t>
            </a:r>
            <a:r>
              <a:rPr lang="it-IT" dirty="0" err="1" smtClean="0">
                <a:latin typeface="Optane"/>
              </a:rPr>
              <a:t>rights</a:t>
            </a:r>
            <a:r>
              <a:rPr lang="it-IT" dirty="0">
                <a:latin typeface="Optane"/>
              </a:rPr>
              <a:t>, </a:t>
            </a:r>
            <a:r>
              <a:rPr lang="it-IT" dirty="0" err="1">
                <a:latin typeface="Optane"/>
              </a:rPr>
              <a:t>representation</a:t>
            </a:r>
            <a:r>
              <a:rPr lang="it-IT" dirty="0">
                <a:latin typeface="Optane"/>
              </a:rPr>
              <a:t>, </a:t>
            </a:r>
            <a:r>
              <a:rPr lang="it-IT" dirty="0" err="1" smtClean="0">
                <a:latin typeface="Optane"/>
              </a:rPr>
              <a:t>bodies</a:t>
            </a:r>
            <a:r>
              <a:rPr lang="it-IT" dirty="0" smtClean="0">
                <a:latin typeface="Optane"/>
              </a:rPr>
              <a:t>/</a:t>
            </a:r>
            <a:r>
              <a:rPr lang="it-IT" dirty="0" err="1" smtClean="0">
                <a:latin typeface="Optane"/>
              </a:rPr>
              <a:t>organs</a:t>
            </a:r>
            <a:r>
              <a:rPr lang="it-IT" dirty="0">
                <a:latin typeface="Optane"/>
              </a:rPr>
              <a:t>, etc.</a:t>
            </a:r>
            <a:endParaRPr lang="it-IT" sz="1800" dirty="0">
              <a:latin typeface="Optane"/>
            </a:endParaRPr>
          </a:p>
        </p:txBody>
      </p:sp>
      <p:sp>
        <p:nvSpPr>
          <p:cNvPr id="10" name="Rettangolo 9"/>
          <p:cNvSpPr/>
          <p:nvPr/>
        </p:nvSpPr>
        <p:spPr bwMode="auto">
          <a:xfrm>
            <a:off x="3872880" y="2421111"/>
            <a:ext cx="4608512" cy="10080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dirty="0">
                <a:latin typeface="Optane"/>
              </a:rPr>
              <a:t>People, </a:t>
            </a:r>
            <a:r>
              <a:rPr lang="it-IT" dirty="0" err="1">
                <a:latin typeface="Optane"/>
              </a:rPr>
              <a:t>preparation</a:t>
            </a:r>
            <a:r>
              <a:rPr lang="it-IT" dirty="0">
                <a:latin typeface="Optane"/>
              </a:rPr>
              <a:t>, </a:t>
            </a:r>
            <a:r>
              <a:rPr lang="it-IT" dirty="0" err="1">
                <a:latin typeface="Optane"/>
              </a:rPr>
              <a:t>skills</a:t>
            </a:r>
            <a:r>
              <a:rPr lang="it-IT" dirty="0">
                <a:latin typeface="Optane"/>
              </a:rPr>
              <a:t>, </a:t>
            </a:r>
            <a:r>
              <a:rPr lang="it-IT" dirty="0" err="1">
                <a:latin typeface="Optane"/>
              </a:rPr>
              <a:t>responsibilities</a:t>
            </a:r>
            <a:r>
              <a:rPr lang="it-IT" dirty="0">
                <a:latin typeface="Optane"/>
              </a:rPr>
              <a:t>, </a:t>
            </a:r>
            <a:r>
              <a:rPr lang="it-IT" dirty="0" err="1">
                <a:latin typeface="Optane"/>
              </a:rPr>
              <a:t>powers</a:t>
            </a:r>
            <a:r>
              <a:rPr lang="it-IT" dirty="0">
                <a:latin typeface="Optane"/>
              </a:rPr>
              <a:t>, </a:t>
            </a:r>
            <a:r>
              <a:rPr lang="it-IT" dirty="0" err="1">
                <a:latin typeface="Optane"/>
              </a:rPr>
              <a:t>functions</a:t>
            </a:r>
            <a:r>
              <a:rPr lang="it-IT" dirty="0">
                <a:latin typeface="Optane"/>
              </a:rPr>
              <a:t>, </a:t>
            </a:r>
            <a:r>
              <a:rPr lang="it-IT" dirty="0" err="1">
                <a:latin typeface="Optane"/>
              </a:rPr>
              <a:t>experience</a:t>
            </a:r>
            <a:r>
              <a:rPr lang="it-IT" dirty="0">
                <a:latin typeface="Optane"/>
              </a:rPr>
              <a:t>, etc.</a:t>
            </a:r>
            <a:endParaRPr lang="it-IT" sz="1800" dirty="0">
              <a:latin typeface="Optane"/>
            </a:endParaRPr>
          </a:p>
        </p:txBody>
      </p:sp>
      <p:sp>
        <p:nvSpPr>
          <p:cNvPr id="11" name="Rettangolo 10"/>
          <p:cNvSpPr/>
          <p:nvPr/>
        </p:nvSpPr>
        <p:spPr bwMode="auto">
          <a:xfrm>
            <a:off x="3872880" y="3429112"/>
            <a:ext cx="4608512" cy="1008000"/>
          </a:xfrm>
          <a:prstGeom prst="rect">
            <a:avLst/>
          </a:prstGeom>
          <a:solidFill>
            <a:srgbClr val="A0C2F8"/>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ctr"/>
            <a:r>
              <a:rPr lang="it-IT" dirty="0" err="1">
                <a:latin typeface="Optane"/>
              </a:rPr>
              <a:t>Procedures</a:t>
            </a:r>
            <a:r>
              <a:rPr lang="it-IT" dirty="0">
                <a:latin typeface="Optane"/>
              </a:rPr>
              <a:t>, </a:t>
            </a:r>
            <a:r>
              <a:rPr lang="it-IT" dirty="0" err="1">
                <a:latin typeface="Optane"/>
              </a:rPr>
              <a:t>Verifications</a:t>
            </a:r>
            <a:r>
              <a:rPr lang="it-IT" dirty="0">
                <a:latin typeface="Optane"/>
              </a:rPr>
              <a:t>, Tools, </a:t>
            </a:r>
            <a:r>
              <a:rPr lang="it-IT" dirty="0" err="1">
                <a:latin typeface="Optane"/>
              </a:rPr>
              <a:t>Frequency</a:t>
            </a:r>
            <a:r>
              <a:rPr lang="it-IT" dirty="0">
                <a:latin typeface="Optane"/>
              </a:rPr>
              <a:t>, Organization, </a:t>
            </a:r>
            <a:r>
              <a:rPr lang="it-IT" dirty="0" err="1">
                <a:latin typeface="Optane"/>
              </a:rPr>
              <a:t>Decisions</a:t>
            </a:r>
            <a:r>
              <a:rPr lang="it-IT" dirty="0">
                <a:latin typeface="Optane"/>
              </a:rPr>
              <a:t>, Information, </a:t>
            </a:r>
            <a:r>
              <a:rPr lang="it-IT" dirty="0" err="1">
                <a:latin typeface="Optane"/>
              </a:rPr>
              <a:t>Transparency</a:t>
            </a:r>
            <a:r>
              <a:rPr lang="it-IT" dirty="0">
                <a:latin typeface="Optane"/>
              </a:rPr>
              <a:t>, </a:t>
            </a:r>
            <a:r>
              <a:rPr lang="it-IT" dirty="0" err="1">
                <a:latin typeface="Optane"/>
              </a:rPr>
              <a:t>Processes</a:t>
            </a:r>
            <a:r>
              <a:rPr lang="it-IT" dirty="0">
                <a:latin typeface="Optane"/>
              </a:rPr>
              <a:t>, etc.</a:t>
            </a:r>
            <a:endParaRPr lang="it-IT" sz="1800" dirty="0">
              <a:latin typeface="Optane"/>
            </a:endParaRPr>
          </a:p>
        </p:txBody>
      </p:sp>
      <p:sp>
        <p:nvSpPr>
          <p:cNvPr id="12" name="Rettangolo 11"/>
          <p:cNvSpPr/>
          <p:nvPr/>
        </p:nvSpPr>
        <p:spPr bwMode="auto">
          <a:xfrm>
            <a:off x="344488" y="4871609"/>
            <a:ext cx="4536504" cy="1365704"/>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marL="342900" lvl="0" indent="-342900" algn="just">
              <a:buFont typeface="+mj-lt"/>
              <a:buAutoNum type="arabicPeriod"/>
            </a:pPr>
            <a:r>
              <a:rPr lang="en-US" sz="1600" dirty="0">
                <a:latin typeface="Optane"/>
              </a:rPr>
              <a:t>Make timely and effective operational and management interventions that determine short-term performance without acting on the institutional structure;</a:t>
            </a:r>
            <a:endParaRPr lang="it-IT" sz="1600" dirty="0">
              <a:latin typeface="Optane"/>
            </a:endParaRPr>
          </a:p>
        </p:txBody>
      </p:sp>
      <p:sp>
        <p:nvSpPr>
          <p:cNvPr id="13" name="Rettangolo 12"/>
          <p:cNvSpPr/>
          <p:nvPr/>
        </p:nvSpPr>
        <p:spPr bwMode="auto">
          <a:xfrm>
            <a:off x="4953000" y="4871609"/>
            <a:ext cx="4536504" cy="1365704"/>
          </a:xfrm>
          <a:prstGeom prst="rect">
            <a:avLst/>
          </a:prstGeom>
          <a:no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marL="268288" lvl="0" indent="-268288" algn="just"/>
            <a:r>
              <a:rPr lang="it-IT" sz="1600" dirty="0" smtClean="0">
                <a:latin typeface="Optane"/>
              </a:rPr>
              <a:t>2. </a:t>
            </a:r>
            <a:r>
              <a:rPr lang="en-US" sz="1600" dirty="0">
                <a:latin typeface="Optane"/>
              </a:rPr>
              <a:t>Pursue long-term performance through the evolution and definition of the institutional structure.</a:t>
            </a:r>
            <a:endParaRPr lang="it-IT" sz="1600" dirty="0">
              <a:latin typeface="Optane"/>
            </a:endParaRPr>
          </a:p>
        </p:txBody>
      </p:sp>
      <p:sp>
        <p:nvSpPr>
          <p:cNvPr id="14" name="Rettangolo 13"/>
          <p:cNvSpPr/>
          <p:nvPr/>
        </p:nvSpPr>
        <p:spPr bwMode="auto">
          <a:xfrm>
            <a:off x="1522191" y="4439784"/>
            <a:ext cx="6944543" cy="431824"/>
          </a:xfrm>
          <a:prstGeom prst="rect">
            <a:avLst/>
          </a:prstGeom>
          <a:noFill/>
          <a:ln w="9525" cap="flat" cmpd="sng" algn="ctr">
            <a:no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just"/>
            <a:r>
              <a:rPr lang="it-IT" dirty="0">
                <a:latin typeface="Optane"/>
              </a:rPr>
              <a:t>with </a:t>
            </a:r>
            <a:r>
              <a:rPr lang="it-IT" dirty="0" err="1">
                <a:latin typeface="Optane"/>
              </a:rPr>
              <a:t>two</a:t>
            </a:r>
            <a:r>
              <a:rPr lang="it-IT" dirty="0">
                <a:latin typeface="Optane"/>
              </a:rPr>
              <a:t> </a:t>
            </a:r>
            <a:r>
              <a:rPr lang="it-IT" dirty="0" err="1">
                <a:latin typeface="Optane"/>
              </a:rPr>
              <a:t>priority</a:t>
            </a:r>
            <a:r>
              <a:rPr lang="it-IT" dirty="0">
                <a:latin typeface="Optane"/>
              </a:rPr>
              <a:t> </a:t>
            </a:r>
            <a:r>
              <a:rPr lang="it-IT" dirty="0" err="1">
                <a:latin typeface="Optane"/>
              </a:rPr>
              <a:t>objectives</a:t>
            </a:r>
            <a:r>
              <a:rPr lang="it-IT" dirty="0">
                <a:latin typeface="Optane"/>
              </a:rPr>
              <a:t>:</a:t>
            </a:r>
            <a:endParaRPr lang="it-IT" sz="1800" dirty="0" smtClean="0">
              <a:latin typeface="Optane"/>
            </a:endParaRPr>
          </a:p>
        </p:txBody>
      </p:sp>
      <p:sp>
        <p:nvSpPr>
          <p:cNvPr id="16"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3015944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bwMode="auto">
          <a:xfrm>
            <a:off x="344488" y="1052736"/>
            <a:ext cx="9217024" cy="5256584"/>
          </a:xfrm>
          <a:prstGeom prst="rect">
            <a:avLst/>
          </a:prstGeom>
          <a:noFill/>
          <a:ln w="9525" cap="flat" cmpd="sng" algn="ctr">
            <a:no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marL="0" lvl="1" algn="just">
              <a:spcBef>
                <a:spcPts val="1200"/>
              </a:spcBef>
              <a:spcAft>
                <a:spcPts val="1000"/>
              </a:spcAft>
              <a:buClr>
                <a:srgbClr val="FFCC00"/>
              </a:buClr>
              <a:buSzPct val="75000"/>
            </a:pPr>
            <a:r>
              <a:rPr lang="en-US" dirty="0" smtClean="0">
                <a:latin typeface="Optane"/>
              </a:rPr>
              <a:t>The </a:t>
            </a:r>
            <a:r>
              <a:rPr lang="en-US" dirty="0">
                <a:latin typeface="Optane"/>
              </a:rPr>
              <a:t>governance </a:t>
            </a:r>
            <a:r>
              <a:rPr lang="en-US" dirty="0" smtClean="0">
                <a:latin typeface="Optane"/>
              </a:rPr>
              <a:t>(of </a:t>
            </a:r>
            <a:r>
              <a:rPr lang="en-US" dirty="0">
                <a:latin typeface="Optane"/>
              </a:rPr>
              <a:t>an asset </a:t>
            </a:r>
            <a:r>
              <a:rPr lang="en-US" dirty="0" smtClean="0">
                <a:latin typeface="Optane"/>
              </a:rPr>
              <a:t>owner) </a:t>
            </a:r>
            <a:r>
              <a:rPr lang="en-US" dirty="0">
                <a:latin typeface="Optane"/>
              </a:rPr>
              <a:t>is not a philosophical or generic theme of organization, but it is the central issue for long-term value creation</a:t>
            </a:r>
            <a:r>
              <a:rPr lang="it-IT" dirty="0" smtClean="0">
                <a:latin typeface="Optane"/>
              </a:rPr>
              <a:t>.</a:t>
            </a:r>
            <a:endParaRPr lang="it-IT" dirty="0">
              <a:latin typeface="Optane"/>
            </a:endParaRPr>
          </a:p>
          <a:p>
            <a:pPr marL="0" lvl="1" algn="just">
              <a:spcBef>
                <a:spcPts val="1200"/>
              </a:spcBef>
              <a:spcAft>
                <a:spcPts val="1000"/>
              </a:spcAft>
              <a:buClr>
                <a:srgbClr val="FFCC00"/>
              </a:buClr>
              <a:buSzPct val="75000"/>
            </a:pPr>
            <a:r>
              <a:rPr lang="en-US" dirty="0">
                <a:latin typeface="Optane"/>
              </a:rPr>
              <a:t>Governance can add or subtract returns, or rather increase or decrease risk-adjusted returns, depending on its </a:t>
            </a:r>
            <a:r>
              <a:rPr lang="en-US" dirty="0" smtClean="0">
                <a:latin typeface="Optane"/>
              </a:rPr>
              <a:t>quality.</a:t>
            </a:r>
          </a:p>
          <a:p>
            <a:pPr marL="285750" lvl="1" indent="-285750">
              <a:spcBef>
                <a:spcPts val="1200"/>
              </a:spcBef>
              <a:spcAft>
                <a:spcPts val="1000"/>
              </a:spcAft>
              <a:buClr>
                <a:srgbClr val="FFCC00"/>
              </a:buClr>
              <a:buSzPct val="75000"/>
              <a:buFontTx/>
              <a:buChar char="►"/>
            </a:pPr>
            <a:r>
              <a:rPr lang="en-US" dirty="0">
                <a:latin typeface="Optane"/>
              </a:rPr>
              <a:t>The quality of governance depends </a:t>
            </a:r>
            <a:r>
              <a:rPr lang="en-US" dirty="0" smtClean="0">
                <a:latin typeface="Optane"/>
              </a:rPr>
              <a:t>on</a:t>
            </a:r>
            <a:r>
              <a:rPr lang="it-IT" dirty="0" smtClean="0">
                <a:latin typeface="Optane"/>
              </a:rPr>
              <a:t>:</a:t>
            </a:r>
            <a:endParaRPr lang="it-IT" dirty="0">
              <a:latin typeface="Optane"/>
            </a:endParaRPr>
          </a:p>
          <a:p>
            <a:pPr marL="742950" lvl="2" indent="-285750">
              <a:spcAft>
                <a:spcPts val="1000"/>
              </a:spcAft>
              <a:buClr>
                <a:srgbClr val="FFCC00"/>
              </a:buClr>
              <a:buSzPct val="75000"/>
              <a:buFontTx/>
              <a:buChar char="►"/>
              <a:tabLst>
                <a:tab pos="720725" algn="l"/>
              </a:tabLst>
            </a:pPr>
            <a:r>
              <a:rPr lang="en-US" dirty="0">
                <a:latin typeface="Optane"/>
              </a:rPr>
              <a:t>Full and constant exposure to risk (risk budget) for achieving the goals is the basis of every well-governed financial institution</a:t>
            </a:r>
            <a:r>
              <a:rPr lang="en-US" dirty="0" smtClean="0">
                <a:latin typeface="Optane"/>
              </a:rPr>
              <a:t>;</a:t>
            </a:r>
          </a:p>
          <a:p>
            <a:pPr marL="742950" lvl="2" indent="-285750">
              <a:spcAft>
                <a:spcPts val="1000"/>
              </a:spcAft>
              <a:buClr>
                <a:srgbClr val="FFCC00"/>
              </a:buClr>
              <a:buSzPct val="75000"/>
              <a:buFontTx/>
              <a:buChar char="►"/>
              <a:tabLst>
                <a:tab pos="720725" algn="l"/>
              </a:tabLst>
            </a:pPr>
            <a:r>
              <a:rPr lang="en-US" dirty="0">
                <a:latin typeface="Optane"/>
              </a:rPr>
              <a:t>The dedicated resources (invested) in its realization</a:t>
            </a:r>
            <a:r>
              <a:rPr lang="en-US" dirty="0" smtClean="0">
                <a:latin typeface="Optane"/>
              </a:rPr>
              <a:t>;</a:t>
            </a:r>
          </a:p>
          <a:p>
            <a:pPr marL="742950" lvl="2" indent="-285750">
              <a:spcAft>
                <a:spcPts val="1000"/>
              </a:spcAft>
              <a:buClr>
                <a:srgbClr val="FFCC00"/>
              </a:buClr>
              <a:buSzPct val="75000"/>
              <a:buFontTx/>
              <a:buChar char="►"/>
              <a:tabLst>
                <a:tab pos="720725" algn="l"/>
              </a:tabLst>
            </a:pPr>
            <a:r>
              <a:rPr lang="en-US" dirty="0">
                <a:latin typeface="Optane"/>
              </a:rPr>
              <a:t>The delegations and the operational spaces entrusted to </a:t>
            </a:r>
            <a:r>
              <a:rPr lang="en-US" dirty="0" smtClean="0">
                <a:latin typeface="Optane"/>
              </a:rPr>
              <a:t>it.</a:t>
            </a:r>
          </a:p>
          <a:p>
            <a:pPr marL="0" lvl="2">
              <a:spcAft>
                <a:spcPts val="1000"/>
              </a:spcAft>
              <a:buClr>
                <a:srgbClr val="FFCC00"/>
              </a:buClr>
              <a:buSzPct val="75000"/>
              <a:tabLst>
                <a:tab pos="720725" algn="l"/>
              </a:tabLst>
            </a:pPr>
            <a:r>
              <a:rPr lang="en-US" dirty="0" smtClean="0">
                <a:latin typeface="Optane"/>
              </a:rPr>
              <a:t>“Governance budget” is </a:t>
            </a:r>
            <a:r>
              <a:rPr lang="en-US" dirty="0">
                <a:latin typeface="Optane"/>
              </a:rPr>
              <a:t>the quality </a:t>
            </a:r>
            <a:r>
              <a:rPr lang="en-US" dirty="0" smtClean="0">
                <a:latin typeface="Optane"/>
              </a:rPr>
              <a:t>and quantity of investor's resources dedicated to governance</a:t>
            </a:r>
            <a:r>
              <a:rPr lang="en-US" dirty="0">
                <a:latin typeface="Optane"/>
              </a:rPr>
              <a:t>, which results in the ability to create value through effective </a:t>
            </a:r>
            <a:r>
              <a:rPr lang="en-US" dirty="0" smtClean="0">
                <a:latin typeface="Optane"/>
              </a:rPr>
              <a:t>actions, processes</a:t>
            </a:r>
            <a:r>
              <a:rPr lang="en-US" dirty="0">
                <a:latin typeface="Optane"/>
              </a:rPr>
              <a:t>, procedures and functions</a:t>
            </a:r>
            <a:r>
              <a:rPr lang="en-US" dirty="0" smtClean="0">
                <a:latin typeface="Optane"/>
              </a:rPr>
              <a:t>.</a:t>
            </a:r>
          </a:p>
          <a:p>
            <a:pPr marL="0" lvl="2">
              <a:spcAft>
                <a:spcPts val="1000"/>
              </a:spcAft>
              <a:buClr>
                <a:srgbClr val="FFCC00"/>
              </a:buClr>
              <a:buSzPct val="75000"/>
              <a:tabLst>
                <a:tab pos="720725" algn="l"/>
              </a:tabLst>
            </a:pPr>
            <a:r>
              <a:rPr lang="en-US" dirty="0">
                <a:latin typeface="Optane"/>
              </a:rPr>
              <a:t>Governance, in order to </a:t>
            </a:r>
            <a:r>
              <a:rPr lang="en-US" dirty="0" smtClean="0">
                <a:latin typeface="Optane"/>
              </a:rPr>
              <a:t>contribute </a:t>
            </a:r>
            <a:r>
              <a:rPr lang="en-US" dirty="0">
                <a:latin typeface="Optane"/>
              </a:rPr>
              <a:t>in generating value over the long term, has to face and manage five fundamental aspects:</a:t>
            </a:r>
            <a:endParaRPr lang="it-IT" dirty="0">
              <a:latin typeface="Optane"/>
            </a:endParaRPr>
          </a:p>
        </p:txBody>
      </p:sp>
      <p:sp>
        <p:nvSpPr>
          <p:cNvPr id="4"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3358318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052736"/>
            <a:ext cx="9200197" cy="2092881"/>
          </a:xfrm>
          <a:prstGeom prst="rect">
            <a:avLst/>
          </a:prstGeom>
        </p:spPr>
        <p:txBody>
          <a:bodyPr wrap="square">
            <a:spAutoFit/>
          </a:bodyPr>
          <a:lstStyle/>
          <a:p>
            <a:pPr lvl="1" indent="-457200" defTabSz="452438" eaLnBrk="0" hangingPunct="0">
              <a:spcBef>
                <a:spcPts val="1200"/>
              </a:spcBef>
              <a:spcAft>
                <a:spcPts val="1200"/>
              </a:spcAft>
              <a:buFont typeface="Wingdings" panose="05000000000000000000" pitchFamily="2" charset="2"/>
              <a:buChar char="ü"/>
              <a:tabLst>
                <a:tab pos="360363" algn="l"/>
              </a:tabLst>
              <a:defRPr/>
            </a:pPr>
            <a:r>
              <a:rPr lang="it-IT" sz="1600" kern="0" dirty="0" smtClean="0">
                <a:latin typeface="Optane"/>
                <a:ea typeface="ＭＳ Ｐゴシック" pitchFamily="-110" charset="-128"/>
                <a:cs typeface="ＭＳ Ｐゴシック" pitchFamily="-110" charset="-128"/>
              </a:rPr>
              <a:t>Financial Risk							pag. 3</a:t>
            </a:r>
          </a:p>
          <a:p>
            <a:pPr lvl="1" indent="-457200" defTabSz="452438" eaLnBrk="0" hangingPunct="0">
              <a:spcBef>
                <a:spcPts val="0"/>
              </a:spcBef>
              <a:spcAft>
                <a:spcPts val="1200"/>
              </a:spcAft>
              <a:buFont typeface="Wingdings" panose="05000000000000000000" pitchFamily="2" charset="2"/>
              <a:buChar char="ü"/>
              <a:tabLst>
                <a:tab pos="3408363" algn="l"/>
              </a:tabLst>
              <a:defRPr/>
            </a:pPr>
            <a:r>
              <a:rPr lang="it-IT" sz="1600" kern="0" dirty="0" smtClean="0">
                <a:latin typeface="Optane"/>
                <a:ea typeface="ＭＳ Ｐゴシック" pitchFamily="-110" charset="-128"/>
                <a:cs typeface="ＭＳ Ｐゴシック" pitchFamily="-110" charset="-128"/>
              </a:rPr>
              <a:t>Portfolio Management for </a:t>
            </a:r>
            <a:r>
              <a:rPr lang="it-IT" sz="1600" kern="0" dirty="0" err="1" smtClean="0">
                <a:latin typeface="Optane"/>
                <a:ea typeface="ＭＳ Ｐゴシック" pitchFamily="-110" charset="-128"/>
                <a:cs typeface="ＭＳ Ｐゴシック" pitchFamily="-110" charset="-128"/>
              </a:rPr>
              <a:t>Pension</a:t>
            </a:r>
            <a:r>
              <a:rPr lang="it-IT" sz="1600" kern="0" dirty="0" smtClean="0">
                <a:latin typeface="Optane"/>
                <a:ea typeface="ＭＳ Ｐゴシック" pitchFamily="-110" charset="-128"/>
                <a:cs typeface="ＭＳ Ｐゴシック" pitchFamily="-110" charset="-128"/>
              </a:rPr>
              <a:t> Funds	pag. 11</a:t>
            </a:r>
          </a:p>
          <a:p>
            <a:pPr lvl="2" indent="-457200" defTabSz="452438" eaLnBrk="0" hangingPunct="0">
              <a:spcBef>
                <a:spcPts val="0"/>
              </a:spcBef>
              <a:spcAft>
                <a:spcPts val="1200"/>
              </a:spcAft>
              <a:buFont typeface="Wingdings" panose="05000000000000000000" pitchFamily="2" charset="2"/>
              <a:buChar char="ü"/>
              <a:tabLst>
                <a:tab pos="3408363" algn="l"/>
              </a:tabLst>
              <a:defRPr/>
            </a:pPr>
            <a:r>
              <a:rPr lang="it-IT" sz="1600" kern="0" dirty="0" err="1" smtClean="0">
                <a:latin typeface="Optane"/>
                <a:ea typeface="ＭＳ Ｐゴシック" pitchFamily="-110" charset="-128"/>
                <a:cs typeface="ＭＳ Ｐゴシック" pitchFamily="-110" charset="-128"/>
              </a:rPr>
              <a:t>Pension</a:t>
            </a:r>
            <a:r>
              <a:rPr lang="it-IT" sz="1600" kern="0" dirty="0" smtClean="0">
                <a:latin typeface="Optane"/>
                <a:ea typeface="ＭＳ Ｐゴシック" pitchFamily="-110" charset="-128"/>
                <a:cs typeface="ＭＳ Ｐゴシック" pitchFamily="-110" charset="-128"/>
              </a:rPr>
              <a:t> Fund Risk</a:t>
            </a:r>
          </a:p>
          <a:p>
            <a:pPr lvl="2" indent="-457200" defTabSz="452438" eaLnBrk="0" hangingPunct="0">
              <a:spcBef>
                <a:spcPts val="0"/>
              </a:spcBef>
              <a:spcAft>
                <a:spcPts val="1200"/>
              </a:spcAft>
              <a:buFont typeface="Wingdings" panose="05000000000000000000" pitchFamily="2" charset="2"/>
              <a:buChar char="ü"/>
              <a:tabLst>
                <a:tab pos="3408363" algn="l"/>
              </a:tabLst>
              <a:defRPr/>
            </a:pPr>
            <a:r>
              <a:rPr lang="it-IT" sz="1600" kern="0" dirty="0" smtClean="0">
                <a:latin typeface="Optane"/>
                <a:ea typeface="ＭＳ Ｐゴシック" pitchFamily="-110" charset="-128"/>
                <a:cs typeface="ＭＳ Ｐゴシック" pitchFamily="-110" charset="-128"/>
              </a:rPr>
              <a:t>Financial Risk and </a:t>
            </a:r>
            <a:r>
              <a:rPr lang="it-IT" sz="1600" kern="0" dirty="0" err="1" smtClean="0">
                <a:latin typeface="Optane"/>
                <a:ea typeface="ＭＳ Ｐゴシック" pitchFamily="-110" charset="-128"/>
                <a:cs typeface="ＭＳ Ｐゴシック" pitchFamily="-110" charset="-128"/>
              </a:rPr>
              <a:t>Actuarial</a:t>
            </a:r>
            <a:r>
              <a:rPr lang="it-IT" sz="1600" kern="0" dirty="0" smtClean="0">
                <a:latin typeface="Optane"/>
                <a:ea typeface="ＭＳ Ｐゴシック" pitchFamily="-110" charset="-128"/>
                <a:cs typeface="ＭＳ Ｐゴシック" pitchFamily="-110" charset="-128"/>
              </a:rPr>
              <a:t> Risk</a:t>
            </a:r>
          </a:p>
          <a:p>
            <a:pPr lvl="1" indent="-457200" defTabSz="449263" eaLnBrk="0" hangingPunct="0">
              <a:spcBef>
                <a:spcPts val="1200"/>
              </a:spcBef>
              <a:spcAft>
                <a:spcPts val="1200"/>
              </a:spcAft>
              <a:buFont typeface="Wingdings" panose="05000000000000000000" pitchFamily="2" charset="2"/>
              <a:buChar char="ü"/>
              <a:tabLst>
                <a:tab pos="3140075" algn="l"/>
                <a:tab pos="3408363" algn="l"/>
              </a:tabLst>
              <a:defRPr/>
            </a:pPr>
            <a:r>
              <a:rPr lang="it-IT" sz="1600" kern="0" dirty="0" smtClean="0">
                <a:latin typeface="Optane"/>
                <a:ea typeface="ＭＳ Ｐゴシック" pitchFamily="-110" charset="-128"/>
                <a:cs typeface="ＭＳ Ｐゴシック" pitchFamily="-110" charset="-128"/>
              </a:rPr>
              <a:t>Portfolio Management: </a:t>
            </a:r>
            <a:r>
              <a:rPr lang="it-IT" sz="1600" kern="0" dirty="0" err="1" smtClean="0">
                <a:latin typeface="Optane"/>
                <a:ea typeface="ＭＳ Ｐゴシック" pitchFamily="-110" charset="-128"/>
                <a:cs typeface="ＭＳ Ｐゴシック" pitchFamily="-110" charset="-128"/>
              </a:rPr>
              <a:t>Governance</a:t>
            </a:r>
            <a:r>
              <a:rPr lang="it-IT" sz="1600" kern="0" dirty="0">
                <a:latin typeface="Optane"/>
                <a:ea typeface="ＭＳ Ｐゴシック" pitchFamily="-110" charset="-128"/>
                <a:cs typeface="ＭＳ Ｐゴシック" pitchFamily="-110" charset="-128"/>
              </a:rPr>
              <a:t>		</a:t>
            </a:r>
            <a:r>
              <a:rPr lang="it-IT" sz="1600" kern="0" dirty="0" smtClean="0">
                <a:latin typeface="Optane"/>
                <a:ea typeface="ＭＳ Ｐゴシック" pitchFamily="-110" charset="-128"/>
                <a:cs typeface="ＭＳ Ｐゴシック" pitchFamily="-110" charset="-128"/>
              </a:rPr>
              <a:t>pag</a:t>
            </a:r>
            <a:r>
              <a:rPr lang="it-IT" sz="1600" kern="0" dirty="0">
                <a:latin typeface="Optane"/>
                <a:ea typeface="ＭＳ Ｐゴシック" pitchFamily="-110" charset="-128"/>
                <a:cs typeface="ＭＳ Ｐゴシック" pitchFamily="-110" charset="-128"/>
              </a:rPr>
              <a:t>. </a:t>
            </a:r>
            <a:r>
              <a:rPr lang="it-IT" sz="1600" kern="0" dirty="0" smtClean="0">
                <a:latin typeface="Optane"/>
                <a:ea typeface="ＭＳ Ｐゴシック" pitchFamily="-110" charset="-128"/>
                <a:cs typeface="ＭＳ Ｐゴシック" pitchFamily="-110" charset="-128"/>
              </a:rPr>
              <a:t>16</a:t>
            </a:r>
            <a:endParaRPr lang="it-IT" sz="1600" kern="0" dirty="0">
              <a:latin typeface="Optane"/>
              <a:ea typeface="ＭＳ Ｐゴシック" pitchFamily="-110" charset="-128"/>
              <a:cs typeface="ＭＳ Ｐゴシック" pitchFamily="-110" charset="-128"/>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smtClean="0"/>
              <a:t>Index</a:t>
            </a:r>
            <a:endParaRPr lang="it-IT" dirty="0"/>
          </a:p>
        </p:txBody>
      </p:sp>
    </p:spTree>
    <p:extLst>
      <p:ext uri="{BB962C8B-B14F-4D97-AF65-F5344CB8AC3E}">
        <p14:creationId xmlns:p14="http://schemas.microsoft.com/office/powerpoint/2010/main" val="3030141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bwMode="auto">
          <a:xfrm>
            <a:off x="776536" y="1340768"/>
            <a:ext cx="8221499" cy="3960440"/>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marL="342900" indent="-342900" algn="just">
              <a:buAutoNum type="arabicPeriod"/>
            </a:pPr>
            <a:r>
              <a:rPr lang="en-US" sz="2000" b="1" dirty="0" smtClean="0">
                <a:latin typeface="Optane"/>
              </a:rPr>
              <a:t>Pursue </a:t>
            </a:r>
            <a:r>
              <a:rPr lang="en-US" sz="2000" b="1" dirty="0">
                <a:latin typeface="Optane"/>
              </a:rPr>
              <a:t>a clear goal, align with a common mission.</a:t>
            </a:r>
            <a:endParaRPr lang="it-IT" sz="2000" b="1" dirty="0">
              <a:latin typeface="Optane"/>
            </a:endParaRPr>
          </a:p>
          <a:p>
            <a:pPr marL="358775" lvl="0" algn="just"/>
            <a:r>
              <a:rPr lang="en-US" dirty="0">
                <a:latin typeface="Optane"/>
              </a:rPr>
              <a:t>Pension Funds or more generally Institutional Investors represent and consist of a composite set of parties, </a:t>
            </a:r>
            <a:r>
              <a:rPr lang="en-US" dirty="0" smtClean="0">
                <a:latin typeface="Optane"/>
              </a:rPr>
              <a:t>stake holders </a:t>
            </a:r>
            <a:r>
              <a:rPr lang="en-US" dirty="0">
                <a:latin typeface="Optane"/>
              </a:rPr>
              <a:t>and objectives. This element is made even more complex in organizations that often do not have an </a:t>
            </a:r>
            <a:r>
              <a:rPr lang="en-US" dirty="0" smtClean="0">
                <a:latin typeface="Optane"/>
              </a:rPr>
              <a:t>institutional and operational optimal organization, knowledge </a:t>
            </a:r>
            <a:r>
              <a:rPr lang="en-US" dirty="0">
                <a:latin typeface="Optane"/>
              </a:rPr>
              <a:t>and experience.</a:t>
            </a:r>
          </a:p>
          <a:p>
            <a:pPr marL="358775" lvl="0" algn="just"/>
            <a:endParaRPr lang="en-US" dirty="0">
              <a:latin typeface="Optane"/>
            </a:endParaRPr>
          </a:p>
          <a:p>
            <a:pPr marL="358775" lvl="0" algn="just"/>
            <a:r>
              <a:rPr lang="en-US" b="1" dirty="0">
                <a:latin typeface="Optane"/>
              </a:rPr>
              <a:t>Governance</a:t>
            </a:r>
            <a:r>
              <a:rPr lang="en-US" dirty="0">
                <a:latin typeface="Optane"/>
              </a:rPr>
              <a:t> has to center the evolutionary and reforming capacity of the institution, change must be a natural and continuous process aimed at achieving common goals in an evolving and often transforming context.</a:t>
            </a:r>
          </a:p>
          <a:p>
            <a:pPr marL="358775" lvl="0" algn="just"/>
            <a:endParaRPr lang="en-US" dirty="0">
              <a:latin typeface="Optane"/>
            </a:endParaRPr>
          </a:p>
          <a:p>
            <a:pPr marL="358775" lvl="0" algn="just"/>
            <a:r>
              <a:rPr lang="en-US" b="1" dirty="0">
                <a:latin typeface="Optane"/>
              </a:rPr>
              <a:t>Governance</a:t>
            </a:r>
            <a:r>
              <a:rPr lang="en-US" dirty="0">
                <a:latin typeface="Optane"/>
              </a:rPr>
              <a:t> must be able to define alignment of objectives and interests among all involved </a:t>
            </a:r>
            <a:r>
              <a:rPr lang="en-US" dirty="0" smtClean="0">
                <a:latin typeface="Optane"/>
              </a:rPr>
              <a:t>parties (stake holders).</a:t>
            </a:r>
            <a:endParaRPr lang="en-US" dirty="0">
              <a:latin typeface="Optane"/>
            </a:endParaRPr>
          </a:p>
        </p:txBody>
      </p:sp>
      <p:sp>
        <p:nvSpPr>
          <p:cNvPr id="5"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13594510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bwMode="auto">
          <a:xfrm>
            <a:off x="776536" y="1339200"/>
            <a:ext cx="8221499" cy="396044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marL="357188" lvl="0" indent="-357188" algn="just" defTabSz="358775">
              <a:spcAft>
                <a:spcPts val="600"/>
              </a:spcAft>
              <a:buAutoNum type="arabicPeriod" startAt="2"/>
            </a:pPr>
            <a:r>
              <a:rPr lang="en-US" sz="2000" b="1" dirty="0" smtClean="0">
                <a:latin typeface="Optane"/>
              </a:rPr>
              <a:t>Beware </a:t>
            </a:r>
            <a:r>
              <a:rPr lang="en-US" sz="2000" b="1" dirty="0">
                <a:latin typeface="Optane"/>
              </a:rPr>
              <a:t>of the time horizon</a:t>
            </a:r>
            <a:r>
              <a:rPr lang="en-US" sz="2000" b="1" dirty="0" smtClean="0">
                <a:latin typeface="Optane"/>
              </a:rPr>
              <a:t>.</a:t>
            </a:r>
          </a:p>
          <a:p>
            <a:pPr marL="358775" lvl="0" algn="just"/>
            <a:r>
              <a:rPr lang="en-US" dirty="0" smtClean="0">
                <a:latin typeface="Optane"/>
              </a:rPr>
              <a:t>Pension </a:t>
            </a:r>
            <a:r>
              <a:rPr lang="en-US" dirty="0">
                <a:latin typeface="Optane"/>
              </a:rPr>
              <a:t>funds are characterized by a long </a:t>
            </a:r>
            <a:r>
              <a:rPr lang="en-US" dirty="0" smtClean="0">
                <a:latin typeface="Optane"/>
              </a:rPr>
              <a:t>term investment </a:t>
            </a:r>
            <a:r>
              <a:rPr lang="en-US" dirty="0">
                <a:latin typeface="Optane"/>
              </a:rPr>
              <a:t>horizon, a key element of their risk / return profile. Management must include short-term interventions integrated with long-term choices, aware of the sequential nature of investment processes. Every effort must be made to maximize the benefits of the time horizon.</a:t>
            </a:r>
          </a:p>
          <a:p>
            <a:pPr marL="358775" lvl="0" algn="just"/>
            <a:endParaRPr lang="en-US" dirty="0">
              <a:latin typeface="Optane"/>
            </a:endParaRPr>
          </a:p>
          <a:p>
            <a:pPr marL="358775" lvl="0" algn="just"/>
            <a:r>
              <a:rPr lang="en-US" b="1" dirty="0">
                <a:latin typeface="Optane"/>
              </a:rPr>
              <a:t>Governance</a:t>
            </a:r>
            <a:r>
              <a:rPr lang="en-US" dirty="0">
                <a:latin typeface="Optane"/>
              </a:rPr>
              <a:t> must implement procedures and decisions that can benefit from short-term opportunities without penalizing long-term goals, eliminating impulsive choices and premature conclusions.</a:t>
            </a:r>
            <a:r>
              <a:rPr lang="it-IT" sz="1800" dirty="0" smtClean="0">
                <a:latin typeface="Optane"/>
              </a:rPr>
              <a:t> </a:t>
            </a:r>
          </a:p>
        </p:txBody>
      </p:sp>
      <p:sp>
        <p:nvSpPr>
          <p:cNvPr id="5"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3368066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bwMode="auto">
          <a:xfrm>
            <a:off x="776536" y="1339200"/>
            <a:ext cx="8221499" cy="396044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just" defTabSz="358775">
              <a:spcAft>
                <a:spcPts val="600"/>
              </a:spcAft>
            </a:pPr>
            <a:r>
              <a:rPr lang="it-IT" sz="1800" dirty="0">
                <a:latin typeface="Optane"/>
              </a:rPr>
              <a:t>3</a:t>
            </a:r>
            <a:r>
              <a:rPr lang="it-IT" sz="1800" dirty="0" smtClean="0">
                <a:latin typeface="Optane"/>
              </a:rPr>
              <a:t>.	</a:t>
            </a:r>
            <a:r>
              <a:rPr lang="it-IT" sz="2000" b="1" dirty="0" smtClean="0">
                <a:latin typeface="Optane"/>
              </a:rPr>
              <a:t>Focus on </a:t>
            </a:r>
            <a:r>
              <a:rPr lang="it-IT" sz="2000" b="1" dirty="0" err="1" smtClean="0">
                <a:latin typeface="Optane"/>
              </a:rPr>
              <a:t>risk</a:t>
            </a:r>
            <a:r>
              <a:rPr lang="it-IT" sz="2000" b="1" dirty="0" smtClean="0">
                <a:latin typeface="Optane"/>
              </a:rPr>
              <a:t> management</a:t>
            </a:r>
          </a:p>
          <a:p>
            <a:pPr marL="358775" lvl="0" algn="just"/>
            <a:r>
              <a:rPr lang="en-US" dirty="0">
                <a:latin typeface="Optane"/>
              </a:rPr>
              <a:t>Pension funds operate in the financial markets, a difficult and hostile environment, characterized by continually evolving risks and situations of uncertainty. Risk management needs to implement qualitative and quantitative processes to analyze this constantly moving environment to allow the investor to continue using the risk budget to maximize profitability.</a:t>
            </a:r>
          </a:p>
          <a:p>
            <a:pPr marL="358775" lvl="0" algn="just"/>
            <a:endParaRPr lang="en-US" dirty="0">
              <a:latin typeface="Optane"/>
            </a:endParaRPr>
          </a:p>
          <a:p>
            <a:pPr marL="358775" lvl="0" algn="just"/>
            <a:r>
              <a:rPr lang="en-US" b="1" dirty="0">
                <a:latin typeface="Optane"/>
              </a:rPr>
              <a:t>Governance</a:t>
            </a:r>
            <a:r>
              <a:rPr lang="en-US" dirty="0">
                <a:latin typeface="Optane"/>
              </a:rPr>
              <a:t> must act and operate efficiently </a:t>
            </a:r>
            <a:r>
              <a:rPr lang="en-US" dirty="0" smtClean="0">
                <a:latin typeface="Optane"/>
              </a:rPr>
              <a:t>in </a:t>
            </a:r>
            <a:r>
              <a:rPr lang="en-US" dirty="0">
                <a:latin typeface="Optane"/>
              </a:rPr>
              <a:t>a </a:t>
            </a:r>
            <a:r>
              <a:rPr lang="en-US" dirty="0" smtClean="0">
                <a:latin typeface="Optane"/>
              </a:rPr>
              <a:t>rapid </a:t>
            </a:r>
            <a:r>
              <a:rPr lang="en-US" dirty="0">
                <a:latin typeface="Optane"/>
              </a:rPr>
              <a:t>evolving </a:t>
            </a:r>
            <a:r>
              <a:rPr lang="en-US" dirty="0" smtClean="0">
                <a:latin typeface="Optane"/>
              </a:rPr>
              <a:t>risks context</a:t>
            </a:r>
            <a:r>
              <a:rPr lang="en-US" dirty="0">
                <a:latin typeface="Optane"/>
              </a:rPr>
              <a:t>, adapting effectively to market signals and conditions.</a:t>
            </a:r>
          </a:p>
        </p:txBody>
      </p:sp>
      <p:sp>
        <p:nvSpPr>
          <p:cNvPr id="5"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928970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bwMode="auto">
          <a:xfrm>
            <a:off x="776536" y="1340768"/>
            <a:ext cx="8221499" cy="396044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just" defTabSz="358775">
              <a:spcAft>
                <a:spcPts val="600"/>
              </a:spcAft>
            </a:pPr>
            <a:r>
              <a:rPr lang="it-IT" sz="1800" dirty="0" smtClean="0">
                <a:latin typeface="Optane"/>
              </a:rPr>
              <a:t>4.	</a:t>
            </a:r>
            <a:r>
              <a:rPr lang="it-IT" sz="2000" b="1" dirty="0" err="1">
                <a:latin typeface="Optane"/>
              </a:rPr>
              <a:t>I</a:t>
            </a:r>
            <a:r>
              <a:rPr lang="it-IT" sz="2000" b="1" dirty="0" err="1" smtClean="0">
                <a:latin typeface="Optane"/>
              </a:rPr>
              <a:t>nnovation</a:t>
            </a:r>
            <a:r>
              <a:rPr lang="it-IT" sz="2000" b="1" dirty="0" smtClean="0">
                <a:latin typeface="Optane"/>
              </a:rPr>
              <a:t> </a:t>
            </a:r>
            <a:r>
              <a:rPr lang="it-IT" sz="2000" b="1" dirty="0" err="1" smtClean="0">
                <a:latin typeface="Optane"/>
              </a:rPr>
              <a:t>capabilities</a:t>
            </a:r>
            <a:endParaRPr lang="it-IT" sz="2000" b="1" dirty="0" smtClean="0">
              <a:latin typeface="Optane"/>
            </a:endParaRPr>
          </a:p>
          <a:p>
            <a:pPr marL="358775" lvl="0" algn="just"/>
            <a:r>
              <a:rPr lang="en-US" dirty="0" smtClean="0">
                <a:latin typeface="Optane"/>
              </a:rPr>
              <a:t>Financial </a:t>
            </a:r>
            <a:r>
              <a:rPr lang="en-US" dirty="0">
                <a:latin typeface="Optane"/>
              </a:rPr>
              <a:t>industry </a:t>
            </a:r>
            <a:r>
              <a:rPr lang="en-US" dirty="0" smtClean="0">
                <a:latin typeface="Optane"/>
              </a:rPr>
              <a:t>and markets are </a:t>
            </a:r>
            <a:r>
              <a:rPr lang="en-US" dirty="0">
                <a:latin typeface="Optane"/>
              </a:rPr>
              <a:t>innovation generators, driven by huge </a:t>
            </a:r>
            <a:r>
              <a:rPr lang="en-US" dirty="0" smtClean="0">
                <a:latin typeface="Optane"/>
              </a:rPr>
              <a:t>profits </a:t>
            </a:r>
            <a:r>
              <a:rPr lang="en-US" dirty="0">
                <a:latin typeface="Optane"/>
              </a:rPr>
              <a:t>from new market opportunities or </a:t>
            </a:r>
            <a:r>
              <a:rPr lang="en-US" dirty="0" smtClean="0">
                <a:latin typeface="Optane"/>
              </a:rPr>
              <a:t>their </a:t>
            </a:r>
            <a:r>
              <a:rPr lang="en-US" dirty="0">
                <a:latin typeface="Optane"/>
              </a:rPr>
              <a:t>ability to transfer risks. An investor can benefit from this innovation if he is able to evaluate it, understand it, and manage it, aware of having to change his or her organization to do so.</a:t>
            </a:r>
          </a:p>
          <a:p>
            <a:pPr marL="358775" lvl="0" algn="just"/>
            <a:endParaRPr lang="en-US" dirty="0">
              <a:latin typeface="Optane"/>
            </a:endParaRPr>
          </a:p>
          <a:p>
            <a:pPr marL="358775" lvl="0" algn="just"/>
            <a:r>
              <a:rPr lang="en-US" b="1" dirty="0">
                <a:latin typeface="Optane"/>
              </a:rPr>
              <a:t>Governance</a:t>
            </a:r>
            <a:r>
              <a:rPr lang="en-US" dirty="0">
                <a:latin typeface="Optane"/>
              </a:rPr>
              <a:t> must be able to benefit from innovation through the ability to assess and understand new investment opportunities while applying new management and operational models; aware that today's risk management tools and procedures may be unsuitable for new financial products.</a:t>
            </a:r>
          </a:p>
        </p:txBody>
      </p:sp>
      <p:sp>
        <p:nvSpPr>
          <p:cNvPr id="5"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33135694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bwMode="auto">
          <a:xfrm>
            <a:off x="777600" y="1340768"/>
            <a:ext cx="8221499" cy="3960440"/>
          </a:xfrm>
          <a:prstGeom prst="rect">
            <a:avLst/>
          </a:prstGeom>
          <a:solidFill>
            <a:srgbClr val="FFDA65"/>
          </a:solidFill>
          <a:ln w="9525" cap="flat" cmpd="sng" algn="ctr">
            <a:solidFill>
              <a:schemeClr val="tx1"/>
            </a:solidFill>
            <a:prstDash val="solid"/>
            <a:round/>
            <a:headEnd type="none" w="med" len="med"/>
            <a:tailEnd type="none" w="med" len="med"/>
          </a:ln>
          <a:effectLst/>
        </p:spPr>
        <p:txBody>
          <a:bodyPr vert="horz" wrap="square" lIns="180000" tIns="45720" rIns="180000" bIns="45720" numCol="1" rtlCol="0" anchor="ctr" anchorCtr="0" compatLnSpc="1">
            <a:prstTxWarp prst="textNoShape">
              <a:avLst/>
            </a:prstTxWarp>
          </a:bodyPr>
          <a:lstStyle/>
          <a:p>
            <a:pPr lvl="0" algn="just" defTabSz="358775">
              <a:spcAft>
                <a:spcPts val="600"/>
              </a:spcAft>
            </a:pPr>
            <a:r>
              <a:rPr lang="it-IT" sz="1800" dirty="0" smtClean="0">
                <a:latin typeface="Optane"/>
              </a:rPr>
              <a:t>5.	</a:t>
            </a:r>
            <a:r>
              <a:rPr lang="it-IT" sz="2000" b="1" dirty="0" err="1">
                <a:latin typeface="Optane"/>
              </a:rPr>
              <a:t>Efficient</a:t>
            </a:r>
            <a:r>
              <a:rPr lang="it-IT" sz="2000" b="1" dirty="0">
                <a:latin typeface="Optane"/>
              </a:rPr>
              <a:t> management of </a:t>
            </a:r>
            <a:r>
              <a:rPr lang="it-IT" sz="2000" b="1" dirty="0" err="1">
                <a:latin typeface="Optane"/>
              </a:rPr>
              <a:t>counterparties</a:t>
            </a:r>
            <a:endParaRPr lang="it-IT" sz="1800" dirty="0" smtClean="0">
              <a:latin typeface="Optane"/>
            </a:endParaRPr>
          </a:p>
          <a:p>
            <a:pPr marL="358775" lvl="0" algn="just"/>
            <a:r>
              <a:rPr lang="en-US" dirty="0" smtClean="0">
                <a:latin typeface="Optane"/>
              </a:rPr>
              <a:t>Pension </a:t>
            </a:r>
            <a:r>
              <a:rPr lang="en-US" dirty="0">
                <a:latin typeface="Optane"/>
              </a:rPr>
              <a:t>Fund </a:t>
            </a:r>
            <a:r>
              <a:rPr lang="en-US" dirty="0" smtClean="0">
                <a:latin typeface="Optane"/>
              </a:rPr>
              <a:t>activity is </a:t>
            </a:r>
            <a:r>
              <a:rPr lang="en-US" dirty="0">
                <a:latin typeface="Optane"/>
              </a:rPr>
              <a:t>based on the extensive use of external entities, first of all the managers to whom the financial management is delegated. Selection, </a:t>
            </a:r>
            <a:r>
              <a:rPr lang="en-US" dirty="0" smtClean="0">
                <a:latin typeface="Optane"/>
              </a:rPr>
              <a:t>assignment and management of counterparties is </a:t>
            </a:r>
            <a:r>
              <a:rPr lang="en-US" dirty="0">
                <a:latin typeface="Optane"/>
              </a:rPr>
              <a:t>a complex organizational theme that involves the Fund's competencies and procedures, but also sees a certain level of information asymmetry between the parties as well as potential sources of conflict of interest.</a:t>
            </a:r>
          </a:p>
          <a:p>
            <a:pPr marL="358775" lvl="0" algn="just"/>
            <a:endParaRPr lang="en-US" dirty="0">
              <a:latin typeface="Optane"/>
            </a:endParaRPr>
          </a:p>
          <a:p>
            <a:pPr marL="358775" lvl="0" algn="just"/>
            <a:r>
              <a:rPr lang="en-US" b="1" dirty="0">
                <a:latin typeface="Optane"/>
              </a:rPr>
              <a:t>Governance</a:t>
            </a:r>
            <a:r>
              <a:rPr lang="en-US" dirty="0">
                <a:latin typeface="Optane"/>
              </a:rPr>
              <a:t> must be able to handle this complex issue (agency issue) in order to provide the </a:t>
            </a:r>
            <a:r>
              <a:rPr lang="en-US" dirty="0" smtClean="0">
                <a:latin typeface="Optane"/>
              </a:rPr>
              <a:t>Pension Fund </a:t>
            </a:r>
            <a:r>
              <a:rPr lang="en-US" dirty="0">
                <a:latin typeface="Optane"/>
              </a:rPr>
              <a:t>of the best Managers and other counterparties, capable </a:t>
            </a:r>
            <a:r>
              <a:rPr lang="en-US" dirty="0" smtClean="0">
                <a:latin typeface="Optane"/>
              </a:rPr>
              <a:t>to provide the best support to </a:t>
            </a:r>
            <a:r>
              <a:rPr lang="en-US" dirty="0">
                <a:latin typeface="Optane"/>
              </a:rPr>
              <a:t>achieve the goals.</a:t>
            </a:r>
          </a:p>
        </p:txBody>
      </p:sp>
      <p:sp>
        <p:nvSpPr>
          <p:cNvPr id="5"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29223998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11"/>
          <p:cNvSpPr>
            <a:spLocks noChangeArrowheads="1"/>
          </p:cNvSpPr>
          <p:nvPr/>
        </p:nvSpPr>
        <p:spPr bwMode="auto">
          <a:xfrm>
            <a:off x="200472" y="1052736"/>
            <a:ext cx="9217024" cy="5165517"/>
          </a:xfrm>
          <a:prstGeom prst="rect">
            <a:avLst/>
          </a:prstGeom>
          <a:noFill/>
          <a:ln w="9525">
            <a:noFill/>
            <a:miter lim="800000"/>
            <a:headEnd/>
            <a:tailEnd/>
          </a:ln>
        </p:spPr>
        <p:txBody>
          <a:bodyPr wrap="square">
            <a:prstTxWarp prst="textNoShape">
              <a:avLst/>
            </a:prstTxWarp>
            <a:spAutoFit/>
          </a:bodyPr>
          <a:lstStyle/>
          <a:p>
            <a:pPr marL="528638" lvl="1" indent="-342900" algn="just" eaLnBrk="0" hangingPunct="0">
              <a:spcBef>
                <a:spcPct val="20000"/>
              </a:spcBef>
              <a:spcAft>
                <a:spcPts val="1000"/>
              </a:spcAft>
              <a:buClr>
                <a:srgbClr val="FFDA65"/>
              </a:buClr>
              <a:buSzPct val="75000"/>
              <a:buFontTx/>
              <a:buChar char="►"/>
            </a:pPr>
            <a:r>
              <a:rPr lang="en-US" dirty="0">
                <a:latin typeface="Optane"/>
              </a:rPr>
              <a:t>Governance is the best investment to increase performance (and proper return on risk) and reduce the long-term risk of a Pension Fund.</a:t>
            </a:r>
          </a:p>
          <a:p>
            <a:pPr marL="528638" lvl="1" indent="-342900" algn="just" eaLnBrk="0" hangingPunct="0">
              <a:spcBef>
                <a:spcPct val="20000"/>
              </a:spcBef>
              <a:spcAft>
                <a:spcPts val="1000"/>
              </a:spcAft>
              <a:buClr>
                <a:srgbClr val="FFDA65"/>
              </a:buClr>
              <a:buSzPct val="75000"/>
              <a:buFontTx/>
              <a:buChar char="►"/>
            </a:pPr>
            <a:r>
              <a:rPr lang="en-US" dirty="0">
                <a:latin typeface="Optane"/>
              </a:rPr>
              <a:t>Financial markets </a:t>
            </a:r>
            <a:r>
              <a:rPr lang="en-US" dirty="0" smtClean="0">
                <a:latin typeface="Optane"/>
              </a:rPr>
              <a:t>are characterized </a:t>
            </a:r>
            <a:r>
              <a:rPr lang="en-US" dirty="0">
                <a:latin typeface="Optane"/>
              </a:rPr>
              <a:t>by huge variations in risks and long periods of uncertainty </a:t>
            </a:r>
            <a:r>
              <a:rPr lang="en-US" dirty="0" smtClean="0">
                <a:latin typeface="Optane"/>
              </a:rPr>
              <a:t>that make </a:t>
            </a:r>
            <a:r>
              <a:rPr lang="en-US" dirty="0">
                <a:latin typeface="Optane"/>
              </a:rPr>
              <a:t>risk </a:t>
            </a:r>
            <a:r>
              <a:rPr lang="en-US" dirty="0" smtClean="0">
                <a:latin typeface="Optane"/>
              </a:rPr>
              <a:t>management- </a:t>
            </a:r>
            <a:r>
              <a:rPr lang="en-US" dirty="0">
                <a:latin typeface="Optane"/>
              </a:rPr>
              <a:t>which must be integrated into </a:t>
            </a:r>
            <a:r>
              <a:rPr lang="en-US" dirty="0" smtClean="0">
                <a:latin typeface="Optane"/>
              </a:rPr>
              <a:t>governance- </a:t>
            </a:r>
            <a:r>
              <a:rPr lang="en-US" dirty="0">
                <a:latin typeface="Optane"/>
              </a:rPr>
              <a:t>the fundamental function of a Pension Fund.</a:t>
            </a:r>
          </a:p>
          <a:p>
            <a:pPr marL="528638" lvl="1" indent="-342900" algn="just" eaLnBrk="0" hangingPunct="0">
              <a:spcBef>
                <a:spcPct val="20000"/>
              </a:spcBef>
              <a:spcAft>
                <a:spcPts val="1000"/>
              </a:spcAft>
              <a:buClr>
                <a:srgbClr val="FFDA65"/>
              </a:buClr>
              <a:buSzPct val="75000"/>
              <a:buFontTx/>
              <a:buChar char="►"/>
            </a:pPr>
            <a:r>
              <a:rPr lang="en-US" dirty="0">
                <a:latin typeface="Optane"/>
              </a:rPr>
              <a:t>Expenses, time and resources dedicated to governance are not cost, they are an investment.</a:t>
            </a:r>
          </a:p>
          <a:p>
            <a:pPr marL="528638" lvl="1" indent="-342900" algn="just" eaLnBrk="0" hangingPunct="0">
              <a:spcBef>
                <a:spcPct val="20000"/>
              </a:spcBef>
              <a:spcAft>
                <a:spcPts val="1000"/>
              </a:spcAft>
              <a:buClr>
                <a:srgbClr val="FFDA65"/>
              </a:buClr>
              <a:buSzPct val="75000"/>
              <a:buFontTx/>
              <a:buChar char="►"/>
            </a:pPr>
            <a:r>
              <a:rPr lang="en-US" dirty="0">
                <a:latin typeface="Optane"/>
              </a:rPr>
              <a:t>The valuation of new investments / assets must always be compatible with the investor's governance. First </a:t>
            </a:r>
            <a:r>
              <a:rPr lang="en-US" dirty="0" smtClean="0">
                <a:latin typeface="Optane"/>
              </a:rPr>
              <a:t>the governance must evolve changes can occur in portfolios or </a:t>
            </a:r>
            <a:r>
              <a:rPr lang="en-US" dirty="0">
                <a:latin typeface="Optane"/>
              </a:rPr>
              <a:t>asset allocation; the valuation of new investments / assets must be a stimulus to change / improvement.</a:t>
            </a:r>
          </a:p>
          <a:p>
            <a:pPr marL="528638" lvl="1" indent="-342900" algn="just" eaLnBrk="0" hangingPunct="0">
              <a:spcBef>
                <a:spcPct val="20000"/>
              </a:spcBef>
              <a:spcAft>
                <a:spcPts val="1000"/>
              </a:spcAft>
              <a:buClr>
                <a:srgbClr val="FFDA65"/>
              </a:buClr>
              <a:buSzPct val="75000"/>
              <a:buFontTx/>
              <a:buChar char="►"/>
            </a:pPr>
            <a:r>
              <a:rPr lang="en-US" dirty="0">
                <a:latin typeface="Optane"/>
              </a:rPr>
              <a:t>Enhanced and developed governance enables you to benefit from financial innovation and save on asset management.</a:t>
            </a:r>
          </a:p>
          <a:p>
            <a:pPr marL="528638" lvl="1" indent="-342900" algn="just" eaLnBrk="0" hangingPunct="0">
              <a:spcBef>
                <a:spcPct val="20000"/>
              </a:spcBef>
              <a:spcAft>
                <a:spcPts val="1000"/>
              </a:spcAft>
              <a:buClr>
                <a:srgbClr val="FFDA65"/>
              </a:buClr>
              <a:buSzPct val="75000"/>
              <a:buFontTx/>
              <a:buChar char="►"/>
            </a:pPr>
            <a:r>
              <a:rPr lang="en-US" dirty="0">
                <a:latin typeface="Optane"/>
              </a:rPr>
              <a:t>Governance "never sleeps", but it has to evolve continuously in its three fundamental components; its evolution is a priority of the Fund</a:t>
            </a:r>
            <a:r>
              <a:rPr lang="en-US" dirty="0" smtClean="0">
                <a:latin typeface="Optane"/>
              </a:rPr>
              <a:t>.</a:t>
            </a:r>
            <a:endParaRPr lang="en-US" dirty="0">
              <a:latin typeface="Optane"/>
            </a:endParaRPr>
          </a:p>
        </p:txBody>
      </p:sp>
      <p:sp>
        <p:nvSpPr>
          <p:cNvPr id="4"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Portfolio management: </a:t>
            </a:r>
            <a:r>
              <a:rPr lang="it-IT" altLang="it-IT" dirty="0" err="1" smtClean="0"/>
              <a:t>Governance</a:t>
            </a:r>
            <a:endParaRPr lang="it-IT" altLang="it-IT" dirty="0"/>
          </a:p>
        </p:txBody>
      </p:sp>
    </p:spTree>
    <p:extLst>
      <p:ext uri="{BB962C8B-B14F-4D97-AF65-F5344CB8AC3E}">
        <p14:creationId xmlns:p14="http://schemas.microsoft.com/office/powerpoint/2010/main" val="3682621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4294967295"/>
          </p:nvPr>
        </p:nvSpPr>
        <p:spPr>
          <a:xfrm>
            <a:off x="563839" y="1052736"/>
            <a:ext cx="8712200" cy="4968552"/>
          </a:xfrm>
          <a:prstGeom prst="rect">
            <a:avLst/>
          </a:prstGeom>
        </p:spPr>
        <p:txBody>
          <a:bodyPr>
            <a:noAutofit/>
          </a:bodyPr>
          <a:lstStyle/>
          <a:p>
            <a:pPr marL="357188" indent="-357188"/>
            <a:r>
              <a:rPr lang="it-IT" sz="1600" dirty="0" err="1" smtClean="0">
                <a:latin typeface="Optane"/>
              </a:rPr>
              <a:t>Risk</a:t>
            </a:r>
            <a:r>
              <a:rPr lang="it-IT" sz="1600" dirty="0" smtClean="0">
                <a:latin typeface="Optane"/>
              </a:rPr>
              <a:t>:  </a:t>
            </a:r>
            <a:r>
              <a:rPr lang="en-US" sz="1600" i="1" dirty="0">
                <a:latin typeface="Optane"/>
              </a:rPr>
              <a:t>”</a:t>
            </a:r>
            <a:r>
              <a:rPr lang="it-IT" sz="1600" i="1" dirty="0" smtClean="0">
                <a:latin typeface="Optane"/>
              </a:rPr>
              <a:t>The </a:t>
            </a:r>
            <a:r>
              <a:rPr lang="en-US" sz="1600" i="1" dirty="0" smtClean="0">
                <a:latin typeface="Optane"/>
              </a:rPr>
              <a:t>exposure </a:t>
            </a:r>
            <a:r>
              <a:rPr lang="en-US" sz="1600" i="1" dirty="0">
                <a:latin typeface="Optane"/>
              </a:rPr>
              <a:t>to a future and uncertain event that can cause damage (danger</a:t>
            </a:r>
            <a:r>
              <a:rPr lang="en-US" sz="1600" i="1" dirty="0" smtClean="0">
                <a:latin typeface="Optane"/>
              </a:rPr>
              <a:t>)”</a:t>
            </a:r>
            <a:r>
              <a:rPr lang="en-US" sz="1600" dirty="0" smtClean="0">
                <a:latin typeface="Optane"/>
              </a:rPr>
              <a:t>;</a:t>
            </a:r>
          </a:p>
          <a:p>
            <a:pPr marL="357188" indent="-357188"/>
            <a:endParaRPr lang="en-US" sz="1600" dirty="0">
              <a:latin typeface="Optane"/>
            </a:endParaRPr>
          </a:p>
          <a:p>
            <a:pPr marL="357188" indent="0">
              <a:buNone/>
            </a:pPr>
            <a:r>
              <a:rPr lang="en-US" sz="1600" dirty="0" smtClean="0">
                <a:latin typeface="Optane"/>
              </a:rPr>
              <a:t>“Risk is a concept associated with human expectations and their prediction / intervention capacity in unknown or uncertain situations.</a:t>
            </a:r>
          </a:p>
          <a:p>
            <a:pPr marL="357188" indent="0">
              <a:buNone/>
            </a:pPr>
            <a:endParaRPr lang="en-US" sz="1600" dirty="0" smtClean="0">
              <a:latin typeface="Optane"/>
            </a:endParaRPr>
          </a:p>
          <a:p>
            <a:pPr marL="357188" indent="0">
              <a:buNone/>
            </a:pPr>
            <a:r>
              <a:rPr lang="en-US" sz="1600" dirty="0" smtClean="0">
                <a:latin typeface="Optane"/>
              </a:rPr>
              <a:t>Recent regulations define risk as "the effect of uncertainty on targets," pointing out that this effect can be both positive and negative. The word "risk" therefore appears more or less overlapping with the pair "risk / opportunity" or "danger / opportunity"</a:t>
            </a:r>
            <a:endParaRPr lang="it-IT" sz="1600" dirty="0" smtClean="0">
              <a:latin typeface="Optane"/>
            </a:endParaRPr>
          </a:p>
          <a:p>
            <a:pPr marL="0" lvl="1" indent="0">
              <a:spcBef>
                <a:spcPts val="0"/>
              </a:spcBef>
              <a:buSzPct val="75000"/>
              <a:buNone/>
            </a:pPr>
            <a:endParaRPr lang="it-IT" sz="1600" dirty="0">
              <a:latin typeface="Optane"/>
            </a:endParaRPr>
          </a:p>
          <a:p>
            <a:pPr marL="400050" lvl="2" indent="-400050">
              <a:buSzPct val="75000"/>
              <a:buFont typeface="Arial" pitchFamily="34" charset="0"/>
              <a:buChar char="►"/>
              <a:tabLst>
                <a:tab pos="360363" algn="l"/>
              </a:tabLst>
            </a:pPr>
            <a:r>
              <a:rPr lang="en-US" sz="1600" dirty="0">
                <a:latin typeface="Optane"/>
              </a:rPr>
              <a:t>- in finance - Risk: </a:t>
            </a:r>
            <a:r>
              <a:rPr lang="en-US" sz="1600" dirty="0" smtClean="0">
                <a:latin typeface="Optane"/>
              </a:rPr>
              <a:t>is the </a:t>
            </a:r>
            <a:r>
              <a:rPr lang="en-US" sz="1600" dirty="0">
                <a:latin typeface="Optane"/>
              </a:rPr>
              <a:t>possibility of obtaining a return </a:t>
            </a:r>
            <a:r>
              <a:rPr lang="en-US" sz="1600" dirty="0" smtClean="0">
                <a:latin typeface="Optane"/>
              </a:rPr>
              <a:t>(result) </a:t>
            </a:r>
            <a:r>
              <a:rPr lang="en-US" sz="1600" dirty="0">
                <a:latin typeface="Optane"/>
              </a:rPr>
              <a:t>in relation to the investment activity </a:t>
            </a:r>
            <a:r>
              <a:rPr lang="en-US" sz="1600" dirty="0" smtClean="0">
                <a:latin typeface="Optane"/>
              </a:rPr>
              <a:t>which is lower than expected, </a:t>
            </a:r>
            <a:r>
              <a:rPr lang="en-US" sz="1600" dirty="0">
                <a:latin typeface="Optane"/>
              </a:rPr>
              <a:t>the loss (</a:t>
            </a:r>
            <a:r>
              <a:rPr lang="en-US" sz="1600" dirty="0" err="1">
                <a:latin typeface="Optane"/>
              </a:rPr>
              <a:t>ie</a:t>
            </a:r>
            <a:r>
              <a:rPr lang="en-US" sz="1600" dirty="0">
                <a:latin typeface="Optane"/>
              </a:rPr>
              <a:t>, yielding less than 0) is only one case.</a:t>
            </a:r>
            <a:endParaRPr lang="it-IT" sz="1600" dirty="0" smtClean="0">
              <a:latin typeface="Optane"/>
            </a:endParaRPr>
          </a:p>
          <a:p>
            <a:pPr marL="457200" lvl="3" indent="0">
              <a:spcBef>
                <a:spcPts val="1200"/>
              </a:spcBef>
              <a:buSzPct val="75000"/>
              <a:buNone/>
              <a:tabLst>
                <a:tab pos="360363" algn="l"/>
              </a:tabLst>
            </a:pPr>
            <a:r>
              <a:rPr lang="en-US" sz="1600" dirty="0"/>
              <a:t>F</a:t>
            </a:r>
            <a:r>
              <a:rPr lang="en-US" sz="1600" dirty="0" smtClean="0"/>
              <a:t>inancial </a:t>
            </a:r>
            <a:r>
              <a:rPr lang="en-US" sz="1600" dirty="0"/>
              <a:t>risk of an investment is the distribution of possible deviations (realized returns) from the expected return or the target</a:t>
            </a:r>
            <a:r>
              <a:rPr lang="en-US" sz="1600" dirty="0" smtClean="0"/>
              <a:t>.</a:t>
            </a:r>
          </a:p>
          <a:p>
            <a:pPr marL="457200" lvl="3" indent="0">
              <a:spcBef>
                <a:spcPts val="1200"/>
              </a:spcBef>
              <a:buSzPct val="75000"/>
              <a:buNone/>
              <a:tabLst>
                <a:tab pos="360363" algn="l"/>
              </a:tabLst>
            </a:pPr>
            <a:endParaRPr lang="it-IT" sz="1600" dirty="0"/>
          </a:p>
          <a:p>
            <a:pPr marL="360363" lvl="2" indent="-360363" defTabSz="180975">
              <a:buSzPct val="75000"/>
              <a:buFont typeface="Arial" pitchFamily="34" charset="0"/>
              <a:buChar char="►"/>
            </a:pPr>
            <a:r>
              <a:rPr lang="en-US" sz="1600" dirty="0">
                <a:latin typeface="Optane"/>
              </a:rPr>
              <a:t>- for a Pension Fund - Risk: </a:t>
            </a:r>
            <a:r>
              <a:rPr lang="en-US" sz="1600" dirty="0" smtClean="0">
                <a:latin typeface="Optane"/>
              </a:rPr>
              <a:t>is the chance </a:t>
            </a:r>
            <a:r>
              <a:rPr lang="en-US" sz="1600" dirty="0">
                <a:latin typeface="Optane"/>
              </a:rPr>
              <a:t>to obtain </a:t>
            </a:r>
            <a:r>
              <a:rPr lang="en-US" sz="1600" dirty="0" smtClean="0">
                <a:latin typeface="Optane"/>
              </a:rPr>
              <a:t>a level of performance or a </a:t>
            </a:r>
            <a:r>
              <a:rPr lang="en-US" sz="1600" dirty="0">
                <a:latin typeface="Optane"/>
              </a:rPr>
              <a:t>funding of the pension </a:t>
            </a:r>
            <a:r>
              <a:rPr lang="en-US" sz="1600" dirty="0" smtClean="0">
                <a:latin typeface="Optane"/>
              </a:rPr>
              <a:t>liabilities lower than expected/targeted;</a:t>
            </a:r>
            <a:endParaRPr lang="it-IT" sz="1600" dirty="0">
              <a:latin typeface="Optane"/>
            </a:endParaRPr>
          </a:p>
        </p:txBody>
      </p:sp>
      <p:sp>
        <p:nvSpPr>
          <p:cNvPr id="5"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Financial </a:t>
            </a:r>
            <a:r>
              <a:rPr lang="it-IT" altLang="it-IT" dirty="0" err="1" smtClean="0"/>
              <a:t>Risk</a:t>
            </a:r>
            <a:endParaRPr lang="it-IT" altLang="it-IT" dirty="0"/>
          </a:p>
        </p:txBody>
      </p:sp>
    </p:spTree>
    <p:extLst>
      <p:ext uri="{BB962C8B-B14F-4D97-AF65-F5344CB8AC3E}">
        <p14:creationId xmlns:p14="http://schemas.microsoft.com/office/powerpoint/2010/main" val="1289097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344488" y="5216525"/>
            <a:ext cx="9072562" cy="658813"/>
          </a:xfrm>
          <a:prstGeom prst="rect">
            <a:avLst/>
          </a:prstGeom>
          <a:noFill/>
          <a:ln w="9525">
            <a:noFill/>
            <a:miter lim="800000"/>
            <a:headEnd/>
            <a:tailEnd/>
          </a:ln>
        </p:spPr>
        <p:txBody>
          <a:bodyPr/>
          <a:lstStyle/>
          <a:p>
            <a:pPr>
              <a:spcBef>
                <a:spcPct val="20000"/>
              </a:spcBef>
            </a:pPr>
            <a:endParaRPr lang="it-IT" sz="1600" i="1">
              <a:latin typeface="Tahoma" pitchFamily="34" charset="0"/>
            </a:endParaRPr>
          </a:p>
        </p:txBody>
      </p:sp>
      <p:sp>
        <p:nvSpPr>
          <p:cNvPr id="8" name="CasellaDiTesto 7"/>
          <p:cNvSpPr txBox="1"/>
          <p:nvPr/>
        </p:nvSpPr>
        <p:spPr>
          <a:xfrm>
            <a:off x="344488" y="0"/>
            <a:ext cx="8136904" cy="908720"/>
          </a:xfrm>
          <a:prstGeom prst="rect">
            <a:avLst/>
          </a:prstGeom>
        </p:spPr>
        <p:txBody>
          <a:bodyPr wrap="square" anchor="ctr" anchorCtr="0">
            <a:noAutofit/>
          </a:bodyPr>
          <a:lstStyle>
            <a:defPPr>
              <a:defRPr lang="en-US"/>
            </a:defPPr>
            <a:lvl1pPr>
              <a:defRPr sz="1800">
                <a:solidFill>
                  <a:srgbClr val="002060"/>
                </a:solidFill>
                <a:latin typeface="Zheng" panose="020B0406020202040204" pitchFamily="34" charset="2"/>
              </a:defRPr>
            </a:lvl1pPr>
            <a:lvl2pPr lvl="1">
              <a:defRPr sz="2400">
                <a:solidFill>
                  <a:srgbClr val="002060"/>
                </a:solidFill>
                <a:latin typeface="Optane"/>
              </a:defRPr>
            </a:lvl2pPr>
          </a:lstStyle>
          <a:p>
            <a:pPr lvl="1"/>
            <a:r>
              <a:rPr lang="it-IT" altLang="it-IT" dirty="0" smtClean="0"/>
              <a:t>Financial </a:t>
            </a:r>
            <a:r>
              <a:rPr lang="it-IT" altLang="it-IT" dirty="0" err="1" smtClean="0"/>
              <a:t>Risk</a:t>
            </a:r>
            <a:endParaRPr lang="it-IT" altLang="it-IT" dirty="0"/>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488" y="964611"/>
            <a:ext cx="4464497" cy="2896438"/>
          </a:xfrm>
          <a:prstGeom prst="rect">
            <a:avLst/>
          </a:prstGeom>
        </p:spPr>
      </p:pic>
      <p:pic>
        <p:nvPicPr>
          <p:cNvPr id="5"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39249" y="980452"/>
            <a:ext cx="4464497" cy="2883021"/>
          </a:xfrm>
          <a:prstGeom prst="rect">
            <a:avLst/>
          </a:prstGeom>
        </p:spPr>
      </p:pic>
      <p:pic>
        <p:nvPicPr>
          <p:cNvPr id="13" name="Immagine 12"/>
          <p:cNvPicPr>
            <a:picLocks noChangeAspect="1"/>
          </p:cNvPicPr>
          <p:nvPr/>
        </p:nvPicPr>
        <p:blipFill>
          <a:blip r:embed="rId5"/>
          <a:stretch>
            <a:fillRect/>
          </a:stretch>
        </p:blipFill>
        <p:spPr>
          <a:xfrm>
            <a:off x="344488" y="3948760"/>
            <a:ext cx="4464497" cy="2288552"/>
          </a:xfrm>
          <a:prstGeom prst="rect">
            <a:avLst/>
          </a:prstGeom>
        </p:spPr>
      </p:pic>
      <p:pic>
        <p:nvPicPr>
          <p:cNvPr id="14" name="Immagine 13"/>
          <p:cNvPicPr>
            <a:picLocks noChangeAspect="1"/>
          </p:cNvPicPr>
          <p:nvPr/>
        </p:nvPicPr>
        <p:blipFill>
          <a:blip r:embed="rId6"/>
          <a:stretch>
            <a:fillRect/>
          </a:stretch>
        </p:blipFill>
        <p:spPr>
          <a:xfrm>
            <a:off x="5039249" y="3942822"/>
            <a:ext cx="4464497" cy="2294490"/>
          </a:xfrm>
          <a:prstGeom prst="rect">
            <a:avLst/>
          </a:prstGeom>
        </p:spPr>
      </p:pic>
      <p:cxnSp>
        <p:nvCxnSpPr>
          <p:cNvPr id="16" name="Connettore diritto 15"/>
          <p:cNvCxnSpPr/>
          <p:nvPr/>
        </p:nvCxnSpPr>
        <p:spPr>
          <a:xfrm>
            <a:off x="2656800" y="4140000"/>
            <a:ext cx="0" cy="1726258"/>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a:xfrm>
            <a:off x="7340400" y="4149080"/>
            <a:ext cx="0" cy="1726258"/>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8" name="CasellaDiTesto 17"/>
          <p:cNvSpPr txBox="1"/>
          <p:nvPr/>
        </p:nvSpPr>
        <p:spPr>
          <a:xfrm>
            <a:off x="2875904" y="4010580"/>
            <a:ext cx="1057824" cy="276999"/>
          </a:xfrm>
          <a:prstGeom prst="rect">
            <a:avLst/>
          </a:prstGeom>
          <a:noFill/>
        </p:spPr>
        <p:txBody>
          <a:bodyPr wrap="square" rtlCol="0">
            <a:spAutoFit/>
          </a:bodyPr>
          <a:lstStyle/>
          <a:p>
            <a:r>
              <a:rPr lang="it-IT" sz="1200" dirty="0" err="1" smtClean="0">
                <a:solidFill>
                  <a:schemeClr val="accent3">
                    <a:lumMod val="50000"/>
                  </a:schemeClr>
                </a:solidFill>
                <a:latin typeface="Optane"/>
              </a:rPr>
              <a:t>Expected</a:t>
            </a:r>
            <a:r>
              <a:rPr lang="it-IT" sz="1200" dirty="0" smtClean="0">
                <a:solidFill>
                  <a:schemeClr val="accent3">
                    <a:lumMod val="50000"/>
                  </a:schemeClr>
                </a:solidFill>
                <a:latin typeface="Optane"/>
              </a:rPr>
              <a:t> Return</a:t>
            </a:r>
            <a:endParaRPr lang="it-IT" sz="1200" dirty="0">
              <a:solidFill>
                <a:schemeClr val="accent3">
                  <a:lumMod val="50000"/>
                </a:schemeClr>
              </a:solidFill>
              <a:latin typeface="Optane"/>
            </a:endParaRPr>
          </a:p>
        </p:txBody>
      </p:sp>
      <p:sp>
        <p:nvSpPr>
          <p:cNvPr id="23" name="CasellaDiTesto 22"/>
          <p:cNvSpPr txBox="1"/>
          <p:nvPr/>
        </p:nvSpPr>
        <p:spPr>
          <a:xfrm>
            <a:off x="7567390" y="4116551"/>
            <a:ext cx="1057824" cy="276999"/>
          </a:xfrm>
          <a:prstGeom prst="rect">
            <a:avLst/>
          </a:prstGeom>
          <a:noFill/>
        </p:spPr>
        <p:txBody>
          <a:bodyPr wrap="square" rtlCol="0">
            <a:spAutoFit/>
          </a:bodyPr>
          <a:lstStyle/>
          <a:p>
            <a:r>
              <a:rPr lang="it-IT" sz="1200" dirty="0" err="1" smtClean="0">
                <a:solidFill>
                  <a:schemeClr val="accent3">
                    <a:lumMod val="50000"/>
                  </a:schemeClr>
                </a:solidFill>
                <a:latin typeface="Optane"/>
              </a:rPr>
              <a:t>Expected</a:t>
            </a:r>
            <a:r>
              <a:rPr lang="it-IT" sz="1200" dirty="0" smtClean="0">
                <a:solidFill>
                  <a:schemeClr val="accent3">
                    <a:lumMod val="50000"/>
                  </a:schemeClr>
                </a:solidFill>
                <a:latin typeface="Optane"/>
              </a:rPr>
              <a:t> Return</a:t>
            </a:r>
            <a:endParaRPr lang="it-IT" sz="1200" dirty="0">
              <a:solidFill>
                <a:schemeClr val="accent3">
                  <a:lumMod val="50000"/>
                </a:schemeClr>
              </a:solidFill>
              <a:latin typeface="Optane"/>
            </a:endParaRPr>
          </a:p>
        </p:txBody>
      </p:sp>
      <p:sp>
        <p:nvSpPr>
          <p:cNvPr id="24" name="CasellaDiTesto 23"/>
          <p:cNvSpPr txBox="1"/>
          <p:nvPr/>
        </p:nvSpPr>
        <p:spPr>
          <a:xfrm>
            <a:off x="4246575" y="5803475"/>
            <a:ext cx="634193" cy="276999"/>
          </a:xfrm>
          <a:prstGeom prst="rect">
            <a:avLst/>
          </a:prstGeom>
          <a:noFill/>
        </p:spPr>
        <p:txBody>
          <a:bodyPr wrap="square" rtlCol="0">
            <a:spAutoFit/>
          </a:bodyPr>
          <a:lstStyle/>
          <a:p>
            <a:r>
              <a:rPr lang="it-IT" sz="1200" dirty="0" smtClean="0">
                <a:latin typeface="Optane"/>
              </a:rPr>
              <a:t>Return</a:t>
            </a:r>
            <a:endParaRPr lang="it-IT" sz="1200" dirty="0">
              <a:latin typeface="Optane"/>
            </a:endParaRPr>
          </a:p>
        </p:txBody>
      </p:sp>
      <p:sp>
        <p:nvSpPr>
          <p:cNvPr id="25" name="CasellaDiTesto 24"/>
          <p:cNvSpPr txBox="1"/>
          <p:nvPr/>
        </p:nvSpPr>
        <p:spPr>
          <a:xfrm>
            <a:off x="8940704" y="5817262"/>
            <a:ext cx="634193" cy="276999"/>
          </a:xfrm>
          <a:prstGeom prst="rect">
            <a:avLst/>
          </a:prstGeom>
          <a:noFill/>
        </p:spPr>
        <p:txBody>
          <a:bodyPr wrap="square" rtlCol="0">
            <a:spAutoFit/>
          </a:bodyPr>
          <a:lstStyle/>
          <a:p>
            <a:r>
              <a:rPr lang="it-IT" sz="1200" dirty="0" smtClean="0">
                <a:latin typeface="Optane"/>
              </a:rPr>
              <a:t>Return</a:t>
            </a:r>
            <a:endParaRPr lang="it-IT" sz="1200" dirty="0">
              <a:latin typeface="Optane"/>
            </a:endParaRPr>
          </a:p>
        </p:txBody>
      </p:sp>
      <p:sp>
        <p:nvSpPr>
          <p:cNvPr id="26" name="CasellaDiTesto 25"/>
          <p:cNvSpPr txBox="1"/>
          <p:nvPr/>
        </p:nvSpPr>
        <p:spPr>
          <a:xfrm>
            <a:off x="5039249" y="5924382"/>
            <a:ext cx="746226" cy="276999"/>
          </a:xfrm>
          <a:prstGeom prst="rect">
            <a:avLst/>
          </a:prstGeom>
          <a:noFill/>
        </p:spPr>
        <p:txBody>
          <a:bodyPr wrap="square" rtlCol="0">
            <a:spAutoFit/>
          </a:bodyPr>
          <a:lstStyle/>
          <a:p>
            <a:r>
              <a:rPr lang="it-IT" sz="1200" dirty="0" err="1" smtClean="0">
                <a:latin typeface="Optane"/>
              </a:rPr>
              <a:t>Freq</a:t>
            </a:r>
            <a:r>
              <a:rPr lang="it-IT" sz="1200" dirty="0" smtClean="0">
                <a:latin typeface="Optane"/>
              </a:rPr>
              <a:t>. %</a:t>
            </a:r>
            <a:endParaRPr lang="it-IT" sz="1200" dirty="0">
              <a:latin typeface="Optane"/>
            </a:endParaRPr>
          </a:p>
        </p:txBody>
      </p:sp>
      <p:sp>
        <p:nvSpPr>
          <p:cNvPr id="27" name="CasellaDiTesto 26"/>
          <p:cNvSpPr txBox="1"/>
          <p:nvPr/>
        </p:nvSpPr>
        <p:spPr>
          <a:xfrm>
            <a:off x="345120" y="5936137"/>
            <a:ext cx="719448" cy="276999"/>
          </a:xfrm>
          <a:prstGeom prst="rect">
            <a:avLst/>
          </a:prstGeom>
          <a:noFill/>
        </p:spPr>
        <p:txBody>
          <a:bodyPr wrap="square" rtlCol="0">
            <a:spAutoFit/>
          </a:bodyPr>
          <a:lstStyle/>
          <a:p>
            <a:r>
              <a:rPr lang="it-IT" sz="1200" dirty="0" err="1" smtClean="0">
                <a:latin typeface="Optane"/>
              </a:rPr>
              <a:t>Freq</a:t>
            </a:r>
            <a:r>
              <a:rPr lang="it-IT" sz="1200" dirty="0" smtClean="0">
                <a:latin typeface="Optane"/>
              </a:rPr>
              <a:t>. %</a:t>
            </a:r>
            <a:endParaRPr lang="it-IT" sz="1200" dirty="0">
              <a:latin typeface="Optane"/>
            </a:endParaRPr>
          </a:p>
        </p:txBody>
      </p:sp>
      <p:cxnSp>
        <p:nvCxnSpPr>
          <p:cNvPr id="22" name="Connettore 2 21"/>
          <p:cNvCxnSpPr/>
          <p:nvPr/>
        </p:nvCxnSpPr>
        <p:spPr>
          <a:xfrm>
            <a:off x="979313" y="2708920"/>
            <a:ext cx="301279" cy="544194"/>
          </a:xfrm>
          <a:prstGeom prst="straightConnector1">
            <a:avLst/>
          </a:prstGeom>
          <a:ln w="15875">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1" name="Connettore 2 30"/>
          <p:cNvCxnSpPr/>
          <p:nvPr/>
        </p:nvCxnSpPr>
        <p:spPr>
          <a:xfrm>
            <a:off x="3157930" y="1646359"/>
            <a:ext cx="354910" cy="616488"/>
          </a:xfrm>
          <a:prstGeom prst="straightConnector1">
            <a:avLst/>
          </a:prstGeom>
          <a:ln w="15875">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3" name="Connettore 2 32"/>
          <p:cNvCxnSpPr/>
          <p:nvPr/>
        </p:nvCxnSpPr>
        <p:spPr>
          <a:xfrm>
            <a:off x="5889104" y="2852936"/>
            <a:ext cx="360040" cy="247920"/>
          </a:xfrm>
          <a:prstGeom prst="straightConnector1">
            <a:avLst/>
          </a:prstGeom>
          <a:ln w="15875">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6" name="Connettore 2 35"/>
          <p:cNvCxnSpPr/>
          <p:nvPr/>
        </p:nvCxnSpPr>
        <p:spPr>
          <a:xfrm>
            <a:off x="6249144" y="2898085"/>
            <a:ext cx="144017" cy="283926"/>
          </a:xfrm>
          <a:prstGeom prst="straightConnector1">
            <a:avLst/>
          </a:prstGeom>
          <a:ln w="15875">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39" name="Connettore 2 38"/>
          <p:cNvCxnSpPr/>
          <p:nvPr/>
        </p:nvCxnSpPr>
        <p:spPr>
          <a:xfrm>
            <a:off x="7832105" y="1811627"/>
            <a:ext cx="145231" cy="321229"/>
          </a:xfrm>
          <a:prstGeom prst="straightConnector1">
            <a:avLst/>
          </a:prstGeom>
          <a:ln w="15875">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sp>
        <p:nvSpPr>
          <p:cNvPr id="2" name="Rettangolo arrotondato 1"/>
          <p:cNvSpPr/>
          <p:nvPr/>
        </p:nvSpPr>
        <p:spPr>
          <a:xfrm>
            <a:off x="1424607" y="4941168"/>
            <a:ext cx="1073711" cy="98321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ttangolo arrotondato 27"/>
          <p:cNvSpPr/>
          <p:nvPr/>
        </p:nvSpPr>
        <p:spPr>
          <a:xfrm>
            <a:off x="852181" y="2420888"/>
            <a:ext cx="572427" cy="98428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ttangolo arrotondato 28"/>
          <p:cNvSpPr/>
          <p:nvPr/>
        </p:nvSpPr>
        <p:spPr>
          <a:xfrm>
            <a:off x="3049171" y="1578324"/>
            <a:ext cx="535677" cy="84256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ttangolo arrotondato 29"/>
          <p:cNvSpPr/>
          <p:nvPr/>
        </p:nvSpPr>
        <p:spPr>
          <a:xfrm>
            <a:off x="5785475" y="2708919"/>
            <a:ext cx="751701" cy="52439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ttangolo arrotondato 31"/>
          <p:cNvSpPr/>
          <p:nvPr/>
        </p:nvSpPr>
        <p:spPr>
          <a:xfrm>
            <a:off x="6753199" y="5131237"/>
            <a:ext cx="546465" cy="71703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97630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a 2"/>
          <p:cNvGraphicFramePr/>
          <p:nvPr>
            <p:extLst>
              <p:ext uri="{D42A27DB-BD31-4B8C-83A1-F6EECF244321}">
                <p14:modId xmlns:p14="http://schemas.microsoft.com/office/powerpoint/2010/main" val="1368119096"/>
              </p:ext>
            </p:extLst>
          </p:nvPr>
        </p:nvGraphicFramePr>
        <p:xfrm>
          <a:off x="426864" y="1268760"/>
          <a:ext cx="8486576" cy="17025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ttangolo 5"/>
          <p:cNvSpPr/>
          <p:nvPr/>
        </p:nvSpPr>
        <p:spPr>
          <a:xfrm>
            <a:off x="560512" y="3218200"/>
            <a:ext cx="8784976" cy="2246769"/>
          </a:xfrm>
          <a:prstGeom prst="rect">
            <a:avLst/>
          </a:prstGeom>
        </p:spPr>
        <p:txBody>
          <a:bodyPr wrap="square">
            <a:spAutoFit/>
          </a:bodyPr>
          <a:lstStyle/>
          <a:p>
            <a:pPr marL="342900" indent="-342900">
              <a:buClr>
                <a:srgbClr val="FFCC00"/>
              </a:buClr>
              <a:buSzPct val="75000"/>
              <a:buFontTx/>
              <a:buChar char="►"/>
            </a:pPr>
            <a:r>
              <a:rPr lang="en-US" sz="2000" dirty="0">
                <a:latin typeface="Optane"/>
              </a:rPr>
              <a:t>Systematic Risk </a:t>
            </a:r>
            <a:r>
              <a:rPr lang="en-US" sz="2000" dirty="0" smtClean="0">
                <a:latin typeface="Optane"/>
              </a:rPr>
              <a:t>(</a:t>
            </a:r>
            <a:r>
              <a:rPr lang="en-US" sz="2000" dirty="0">
                <a:latin typeface="Optane"/>
              </a:rPr>
              <a:t>or </a:t>
            </a:r>
            <a:r>
              <a:rPr lang="en-US" sz="2000" dirty="0" smtClean="0">
                <a:latin typeface="Optane"/>
              </a:rPr>
              <a:t>Market Risk) : </a:t>
            </a:r>
            <a:r>
              <a:rPr lang="en-US" sz="2000" dirty="0">
                <a:latin typeface="Optane"/>
              </a:rPr>
              <a:t>It is the risk </a:t>
            </a:r>
            <a:r>
              <a:rPr lang="en-US" sz="2000" dirty="0" smtClean="0">
                <a:latin typeface="Optane"/>
              </a:rPr>
              <a:t>towards </a:t>
            </a:r>
            <a:r>
              <a:rPr lang="en-US" sz="2000" dirty="0">
                <a:latin typeface="Optane"/>
              </a:rPr>
              <a:t>the market as a whole, it is linked to macro-economic factors (recession, economic growth, wars, monetary policy, </a:t>
            </a:r>
            <a:r>
              <a:rPr lang="en-US" sz="2000" dirty="0" err="1">
                <a:latin typeface="Optane"/>
              </a:rPr>
              <a:t>etc</a:t>
            </a:r>
            <a:r>
              <a:rPr lang="en-US" sz="2000" dirty="0">
                <a:latin typeface="Optane"/>
              </a:rPr>
              <a:t> ...) and market functioning (risk appetite</a:t>
            </a:r>
            <a:r>
              <a:rPr lang="en-US" sz="2000" dirty="0" smtClean="0">
                <a:latin typeface="Optane"/>
              </a:rPr>
              <a:t>).</a:t>
            </a:r>
          </a:p>
          <a:p>
            <a:pPr algn="ctr">
              <a:buClr>
                <a:srgbClr val="FFCC00"/>
              </a:buClr>
              <a:buSzPct val="75000"/>
            </a:pPr>
            <a:r>
              <a:rPr lang="en-US" sz="2000" dirty="0">
                <a:latin typeface="Optane"/>
              </a:rPr>
              <a:t>	</a:t>
            </a:r>
            <a:r>
              <a:rPr lang="en-US" sz="2000" dirty="0" smtClean="0">
                <a:latin typeface="Optane"/>
              </a:rPr>
              <a:t>not </a:t>
            </a:r>
            <a:r>
              <a:rPr lang="en-US" sz="2000" dirty="0">
                <a:latin typeface="Optane"/>
              </a:rPr>
              <a:t>eliminable, only partially reduced for diversification</a:t>
            </a:r>
            <a:endParaRPr lang="it-IT" sz="2000" dirty="0" smtClean="0">
              <a:latin typeface="Optane"/>
            </a:endParaRPr>
          </a:p>
          <a:p>
            <a:pPr marL="342900" indent="-342900">
              <a:buClr>
                <a:srgbClr val="FFCC00"/>
              </a:buClr>
              <a:buSzPct val="75000"/>
              <a:buFontTx/>
              <a:buChar char="►"/>
            </a:pPr>
            <a:endParaRPr lang="it-IT" sz="2000" dirty="0">
              <a:latin typeface="Optane"/>
            </a:endParaRPr>
          </a:p>
          <a:p>
            <a:pPr marL="342900" indent="-342900">
              <a:buClr>
                <a:srgbClr val="FFCC00"/>
              </a:buClr>
              <a:buSzPct val="75000"/>
              <a:buFontTx/>
              <a:buChar char="►"/>
            </a:pPr>
            <a:r>
              <a:rPr lang="en-US" sz="2000" dirty="0">
                <a:latin typeface="Optane"/>
              </a:rPr>
              <a:t>Specific risk (or I</a:t>
            </a:r>
            <a:r>
              <a:rPr lang="en-US" sz="2000" dirty="0" smtClean="0">
                <a:latin typeface="Optane"/>
              </a:rPr>
              <a:t>diosyncratic  Risk): </a:t>
            </a:r>
            <a:r>
              <a:rPr lang="en-US" sz="2000" dirty="0">
                <a:latin typeface="Optane"/>
              </a:rPr>
              <a:t>peculiar and distinctive risk of </a:t>
            </a:r>
            <a:r>
              <a:rPr lang="en-US" sz="2000" dirty="0" smtClean="0">
                <a:latin typeface="Optane"/>
              </a:rPr>
              <a:t>the individual investment; </a:t>
            </a:r>
          </a:p>
          <a:p>
            <a:pPr algn="ctr">
              <a:buClr>
                <a:srgbClr val="FFCC00"/>
              </a:buClr>
              <a:buSzPct val="75000"/>
            </a:pPr>
            <a:r>
              <a:rPr lang="en-US" sz="2000" dirty="0" smtClean="0">
                <a:latin typeface="Optane"/>
              </a:rPr>
              <a:t>can </a:t>
            </a:r>
            <a:r>
              <a:rPr lang="en-US" sz="2000" dirty="0">
                <a:latin typeface="Optane"/>
              </a:rPr>
              <a:t>be reduced by </a:t>
            </a:r>
            <a:r>
              <a:rPr lang="en-US" sz="2000" dirty="0" smtClean="0">
                <a:latin typeface="Optane"/>
              </a:rPr>
              <a:t>diversification</a:t>
            </a:r>
            <a:endParaRPr lang="it-IT" sz="2000" dirty="0" smtClean="0">
              <a:latin typeface="Optane"/>
            </a:endParaRPr>
          </a:p>
        </p:txBody>
      </p:sp>
      <p:sp>
        <p:nvSpPr>
          <p:cNvPr id="7"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Financial </a:t>
            </a:r>
            <a:r>
              <a:rPr lang="it-IT" altLang="it-IT" dirty="0" err="1" smtClean="0"/>
              <a:t>Risk</a:t>
            </a:r>
            <a:endParaRPr lang="it-IT" altLang="it-IT" dirty="0"/>
          </a:p>
        </p:txBody>
      </p:sp>
    </p:spTree>
    <p:extLst>
      <p:ext uri="{BB962C8B-B14F-4D97-AF65-F5344CB8AC3E}">
        <p14:creationId xmlns:p14="http://schemas.microsoft.com/office/powerpoint/2010/main" val="537163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344488" y="5216525"/>
            <a:ext cx="9072562" cy="658813"/>
          </a:xfrm>
          <a:prstGeom prst="rect">
            <a:avLst/>
          </a:prstGeom>
          <a:noFill/>
          <a:ln w="9525">
            <a:noFill/>
            <a:miter lim="800000"/>
            <a:headEnd/>
            <a:tailEnd/>
          </a:ln>
        </p:spPr>
        <p:txBody>
          <a:bodyPr/>
          <a:lstStyle/>
          <a:p>
            <a:pPr>
              <a:spcBef>
                <a:spcPct val="20000"/>
              </a:spcBef>
            </a:pPr>
            <a:endParaRPr lang="it-IT" sz="1600" i="1">
              <a:latin typeface="Tahoma" pitchFamily="34" charset="0"/>
            </a:endParaRPr>
          </a:p>
        </p:txBody>
      </p:sp>
      <p:pic>
        <p:nvPicPr>
          <p:cNvPr id="6147" name="Picture 6" descr="leh-mangusta"/>
          <p:cNvPicPr>
            <a:picLocks noGrp="1" noChangeAspect="1" noChangeArrowheads="1"/>
          </p:cNvPicPr>
          <p:nvPr>
            <p:ph idx="4294967295"/>
          </p:nvPr>
        </p:nvPicPr>
        <p:blipFill>
          <a:blip r:embed="rId3" cstate="print"/>
          <a:srcRect/>
          <a:stretch>
            <a:fillRect/>
          </a:stretch>
        </p:blipFill>
        <p:spPr>
          <a:xfrm>
            <a:off x="920552" y="1196752"/>
            <a:ext cx="7681913" cy="4465637"/>
          </a:xfrm>
          <a:prstGeom prst="rect">
            <a:avLst/>
          </a:prstGeom>
          <a:noFill/>
        </p:spPr>
      </p:pic>
      <p:sp>
        <p:nvSpPr>
          <p:cNvPr id="5"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smtClean="0"/>
              <a:t>Market </a:t>
            </a:r>
            <a:r>
              <a:rPr lang="it-IT" altLang="it-IT" dirty="0" err="1" smtClean="0"/>
              <a:t>Risk</a:t>
            </a:r>
            <a:r>
              <a:rPr lang="it-IT" altLang="it-IT" dirty="0" smtClean="0"/>
              <a:t>: an </a:t>
            </a:r>
            <a:r>
              <a:rPr lang="it-IT" altLang="it-IT" dirty="0" err="1" smtClean="0"/>
              <a:t>example</a:t>
            </a:r>
            <a:endParaRPr lang="it-IT" altLang="it-IT" dirty="0"/>
          </a:p>
        </p:txBody>
      </p:sp>
    </p:spTree>
    <p:extLst>
      <p:ext uri="{BB962C8B-B14F-4D97-AF65-F5344CB8AC3E}">
        <p14:creationId xmlns:p14="http://schemas.microsoft.com/office/powerpoint/2010/main" val="3522203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descr="\\tsclient\C\Documents and Settings\Lara Pederzolli\Desktop\Ford_2010.bmp"/>
          <p:cNvPicPr>
            <a:picLocks noChangeAspect="1" noChangeArrowheads="1"/>
          </p:cNvPicPr>
          <p:nvPr/>
        </p:nvPicPr>
        <p:blipFill>
          <a:blip r:embed="rId3" cstate="print"/>
          <a:srcRect/>
          <a:stretch>
            <a:fillRect/>
          </a:stretch>
        </p:blipFill>
        <p:spPr bwMode="auto">
          <a:xfrm>
            <a:off x="1447800" y="1571625"/>
            <a:ext cx="7010400" cy="4367213"/>
          </a:xfrm>
          <a:prstGeom prst="rect">
            <a:avLst/>
          </a:prstGeom>
          <a:noFill/>
          <a:ln w="9525">
            <a:noFill/>
            <a:miter lim="800000"/>
            <a:headEnd/>
            <a:tailEnd/>
          </a:ln>
        </p:spPr>
      </p:pic>
      <p:sp>
        <p:nvSpPr>
          <p:cNvPr id="3" name="CasellaDiTesto 2"/>
          <p:cNvSpPr txBox="1"/>
          <p:nvPr/>
        </p:nvSpPr>
        <p:spPr>
          <a:xfrm>
            <a:off x="848419" y="1043444"/>
            <a:ext cx="9001125" cy="369332"/>
          </a:xfrm>
          <a:prstGeom prst="rect">
            <a:avLst/>
          </a:prstGeom>
          <a:noFill/>
        </p:spPr>
        <p:txBody>
          <a:bodyPr>
            <a:spAutoFit/>
          </a:bodyPr>
          <a:lstStyle/>
          <a:p>
            <a:pPr>
              <a:defRPr/>
            </a:pPr>
            <a:r>
              <a:rPr lang="en-US" dirty="0">
                <a:latin typeface="Optane"/>
                <a:ea typeface="+mj-ea"/>
                <a:cs typeface="+mj-cs"/>
              </a:rPr>
              <a:t>Corporate </a:t>
            </a:r>
            <a:r>
              <a:rPr lang="en-US" dirty="0" smtClean="0">
                <a:latin typeface="Optane"/>
                <a:ea typeface="+mj-ea"/>
                <a:cs typeface="+mj-cs"/>
              </a:rPr>
              <a:t>bond</a:t>
            </a:r>
            <a:r>
              <a:rPr lang="en-US" dirty="0">
                <a:latin typeface="Optane"/>
                <a:ea typeface="+mj-ea"/>
                <a:cs typeface="+mj-cs"/>
              </a:rPr>
              <a:t>, fixed coupon 5.85%; </a:t>
            </a:r>
            <a:r>
              <a:rPr lang="en-US" dirty="0" smtClean="0">
                <a:latin typeface="Optane"/>
                <a:ea typeface="+mj-ea"/>
                <a:cs typeface="+mj-cs"/>
              </a:rPr>
              <a:t>maturity May </a:t>
            </a:r>
            <a:r>
              <a:rPr lang="en-US" dirty="0">
                <a:latin typeface="Optane"/>
                <a:ea typeface="+mj-ea"/>
                <a:cs typeface="+mj-cs"/>
              </a:rPr>
              <a:t>20, 2010</a:t>
            </a:r>
            <a:endParaRPr lang="it-IT" sz="1800" dirty="0">
              <a:latin typeface="Optane"/>
              <a:ea typeface="+mj-ea"/>
              <a:cs typeface="+mj-cs"/>
            </a:endParaRPr>
          </a:p>
        </p:txBody>
      </p:sp>
      <p:sp>
        <p:nvSpPr>
          <p:cNvPr id="7"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a:t>Credit </a:t>
            </a:r>
            <a:r>
              <a:rPr lang="it-IT" altLang="it-IT" dirty="0" err="1"/>
              <a:t>risk</a:t>
            </a:r>
            <a:r>
              <a:rPr lang="it-IT" altLang="it-IT" dirty="0"/>
              <a:t>: an </a:t>
            </a:r>
            <a:r>
              <a:rPr lang="it-IT" altLang="it-IT" dirty="0" err="1"/>
              <a:t>example</a:t>
            </a:r>
            <a:endParaRPr lang="it-IT" altLang="it-IT" dirty="0"/>
          </a:p>
        </p:txBody>
      </p:sp>
    </p:spTree>
    <p:extLst>
      <p:ext uri="{BB962C8B-B14F-4D97-AF65-F5344CB8AC3E}">
        <p14:creationId xmlns:p14="http://schemas.microsoft.com/office/powerpoint/2010/main" val="4055964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tsclient\C\Documents and Settings\Lara Pederzolli\Desktop\rischio mercato.bmp"/>
          <p:cNvPicPr>
            <a:picLocks noChangeAspect="1" noChangeArrowheads="1"/>
          </p:cNvPicPr>
          <p:nvPr/>
        </p:nvPicPr>
        <p:blipFill>
          <a:blip r:embed="rId3" cstate="print"/>
          <a:srcRect/>
          <a:stretch>
            <a:fillRect/>
          </a:stretch>
        </p:blipFill>
        <p:spPr bwMode="auto">
          <a:xfrm>
            <a:off x="1424608" y="1268760"/>
            <a:ext cx="7010400" cy="5019675"/>
          </a:xfrm>
          <a:prstGeom prst="rect">
            <a:avLst/>
          </a:prstGeom>
          <a:noFill/>
          <a:ln w="9525">
            <a:noFill/>
            <a:miter lim="800000"/>
            <a:headEnd/>
            <a:tailEnd/>
          </a:ln>
        </p:spPr>
      </p:pic>
      <p:cxnSp>
        <p:nvCxnSpPr>
          <p:cNvPr id="18439" name="Connettore 1 8"/>
          <p:cNvCxnSpPr>
            <a:cxnSpLocks noChangeShapeType="1"/>
          </p:cNvCxnSpPr>
          <p:nvPr/>
        </p:nvCxnSpPr>
        <p:spPr bwMode="auto">
          <a:xfrm rot="5400000">
            <a:off x="4988718" y="3741912"/>
            <a:ext cx="2786063" cy="0"/>
          </a:xfrm>
          <a:prstGeom prst="line">
            <a:avLst/>
          </a:prstGeom>
          <a:noFill/>
          <a:ln w="19050" algn="ctr">
            <a:solidFill>
              <a:srgbClr val="FF0000"/>
            </a:solidFill>
            <a:round/>
            <a:headEnd/>
            <a:tailEnd/>
          </a:ln>
        </p:spPr>
      </p:cxnSp>
      <p:sp>
        <p:nvSpPr>
          <p:cNvPr id="8"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err="1" smtClean="0"/>
              <a:t>Interest</a:t>
            </a:r>
            <a:r>
              <a:rPr lang="it-IT" altLang="it-IT" dirty="0" smtClean="0"/>
              <a:t> Rate </a:t>
            </a:r>
            <a:r>
              <a:rPr lang="it-IT" altLang="it-IT" dirty="0" err="1"/>
              <a:t>risk</a:t>
            </a:r>
            <a:r>
              <a:rPr lang="it-IT" altLang="it-IT" dirty="0"/>
              <a:t>: an </a:t>
            </a:r>
            <a:r>
              <a:rPr lang="it-IT" altLang="it-IT" dirty="0" err="1"/>
              <a:t>example</a:t>
            </a:r>
            <a:endParaRPr lang="it-IT" altLang="it-IT" dirty="0"/>
          </a:p>
        </p:txBody>
      </p:sp>
    </p:spTree>
    <p:extLst>
      <p:ext uri="{BB962C8B-B14F-4D97-AF65-F5344CB8AC3E}">
        <p14:creationId xmlns:p14="http://schemas.microsoft.com/office/powerpoint/2010/main" val="2758075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309563" y="919050"/>
            <a:ext cx="9286875" cy="481013"/>
          </a:xfrm>
          <a:prstGeom prst="rect">
            <a:avLst/>
          </a:prstGeom>
          <a:noFill/>
          <a:ln>
            <a:miter lim="800000"/>
            <a:headEnd/>
            <a:tailEnd/>
          </a:ln>
        </p:spPr>
        <p:txBody>
          <a:bodyPr/>
          <a:lstStyle/>
          <a:p>
            <a:pPr eaLnBrk="0" hangingPunct="0">
              <a:defRPr/>
            </a:pPr>
            <a:r>
              <a:rPr lang="en-US" kern="0" dirty="0">
                <a:latin typeface="Optane"/>
                <a:ea typeface="+mj-ea"/>
                <a:cs typeface="+mj-cs"/>
              </a:rPr>
              <a:t>TED: Comparison between the official discount rate for Europe and the </a:t>
            </a:r>
            <a:r>
              <a:rPr lang="en-US" kern="0" dirty="0" err="1">
                <a:latin typeface="Optane"/>
                <a:ea typeface="+mj-ea"/>
                <a:cs typeface="+mj-cs"/>
              </a:rPr>
              <a:t>Euribor</a:t>
            </a:r>
            <a:r>
              <a:rPr lang="en-US" kern="0" dirty="0">
                <a:latin typeface="Optane"/>
                <a:ea typeface="+mj-ea"/>
                <a:cs typeface="+mj-cs"/>
              </a:rPr>
              <a:t> 3M</a:t>
            </a:r>
            <a:endParaRPr lang="it-IT" sz="1600" kern="0" dirty="0">
              <a:latin typeface="Optane"/>
              <a:ea typeface="+mj-ea"/>
              <a:cs typeface="+mj-cs"/>
            </a:endParaRPr>
          </a:p>
        </p:txBody>
      </p:sp>
      <p:pic>
        <p:nvPicPr>
          <p:cNvPr id="19460" name="Picture 5" descr="\\tsclient\C\Documents and Settings\Lara Pederzolli\Desktop\rischio liquidità.bmp"/>
          <p:cNvPicPr>
            <a:picLocks noChangeAspect="1" noChangeArrowheads="1"/>
          </p:cNvPicPr>
          <p:nvPr/>
        </p:nvPicPr>
        <p:blipFill>
          <a:blip r:embed="rId3" cstate="print"/>
          <a:srcRect/>
          <a:stretch>
            <a:fillRect/>
          </a:stretch>
        </p:blipFill>
        <p:spPr bwMode="auto">
          <a:xfrm>
            <a:off x="1666875" y="1232693"/>
            <a:ext cx="6286500" cy="4500563"/>
          </a:xfrm>
          <a:prstGeom prst="rect">
            <a:avLst/>
          </a:prstGeom>
          <a:noFill/>
          <a:ln w="9525">
            <a:noFill/>
            <a:miter lim="800000"/>
            <a:headEnd/>
            <a:tailEnd/>
          </a:ln>
        </p:spPr>
      </p:pic>
      <p:sp>
        <p:nvSpPr>
          <p:cNvPr id="8" name="Rectangle 2"/>
          <p:cNvSpPr txBox="1">
            <a:spLocks noChangeArrowheads="1"/>
          </p:cNvSpPr>
          <p:nvPr/>
        </p:nvSpPr>
        <p:spPr bwMode="auto">
          <a:xfrm>
            <a:off x="344488" y="0"/>
            <a:ext cx="8058781" cy="900000"/>
          </a:xfrm>
          <a:prstGeom prst="rect">
            <a:avLst/>
          </a:prstGeom>
          <a:extLst/>
        </p:spPr>
        <p:txBody>
          <a:bodyPr wrap="square" anchor="ctr" anchorCtr="0">
            <a:noAutofit/>
          </a:bodyPr>
          <a:lstStyle>
            <a:defPPr>
              <a:defRPr lang="en-US"/>
            </a:defPPr>
            <a:lvl1pPr>
              <a:defRPr sz="2000">
                <a:solidFill>
                  <a:srgbClr val="002060"/>
                </a:solidFill>
                <a:latin typeface="Optane"/>
              </a:defRPr>
            </a:lvl1pPr>
            <a:lvl2pPr lvl="1">
              <a:defRPr sz="2400">
                <a:solidFill>
                  <a:srgbClr val="002060"/>
                </a:solidFill>
                <a:latin typeface="Optane"/>
              </a:defRPr>
            </a:lvl2pPr>
          </a:lstStyle>
          <a:p>
            <a:pPr lvl="1"/>
            <a:r>
              <a:rPr lang="it-IT" altLang="it-IT" dirty="0" err="1"/>
              <a:t>Liquidity</a:t>
            </a:r>
            <a:r>
              <a:rPr lang="it-IT" altLang="it-IT" dirty="0"/>
              <a:t> </a:t>
            </a:r>
            <a:r>
              <a:rPr lang="it-IT" altLang="it-IT" dirty="0" err="1"/>
              <a:t>risk</a:t>
            </a:r>
            <a:r>
              <a:rPr lang="it-IT" altLang="it-IT" dirty="0"/>
              <a:t>: an </a:t>
            </a:r>
            <a:r>
              <a:rPr lang="it-IT" altLang="it-IT" dirty="0" err="1"/>
              <a:t>example</a:t>
            </a:r>
            <a:endParaRPr lang="it-IT" altLang="it-IT" dirty="0"/>
          </a:p>
        </p:txBody>
      </p:sp>
    </p:spTree>
    <p:extLst>
      <p:ext uri="{BB962C8B-B14F-4D97-AF65-F5344CB8AC3E}">
        <p14:creationId xmlns:p14="http://schemas.microsoft.com/office/powerpoint/2010/main" val="52742395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2854</TotalTime>
  <Words>1889</Words>
  <Application>Microsoft Office PowerPoint</Application>
  <PresentationFormat>A4 (21x29,7 cm)</PresentationFormat>
  <Paragraphs>228</Paragraphs>
  <Slides>25</Slides>
  <Notes>25</Notes>
  <HiddenSlides>0</HiddenSlides>
  <MMClips>0</MMClips>
  <ScaleCrop>false</ScaleCrop>
  <HeadingPairs>
    <vt:vector size="10" baseType="variant">
      <vt:variant>
        <vt:lpstr>Caratteri utilizzati</vt:lpstr>
      </vt:variant>
      <vt:variant>
        <vt:i4>11</vt:i4>
      </vt:variant>
      <vt:variant>
        <vt:lpstr>Tema</vt:lpstr>
      </vt:variant>
      <vt:variant>
        <vt:i4>1</vt:i4>
      </vt:variant>
      <vt:variant>
        <vt:lpstr>Server OLE incorporati</vt:lpstr>
      </vt:variant>
      <vt:variant>
        <vt:i4>1</vt:i4>
      </vt:variant>
      <vt:variant>
        <vt:lpstr>Titoli diapositive</vt:lpstr>
      </vt:variant>
      <vt:variant>
        <vt:i4>25</vt:i4>
      </vt:variant>
      <vt:variant>
        <vt:lpstr>Presentazioni personalizzate</vt:lpstr>
      </vt:variant>
      <vt:variant>
        <vt:i4>1</vt:i4>
      </vt:variant>
    </vt:vector>
  </HeadingPairs>
  <TitlesOfParts>
    <vt:vector size="39" baseType="lpstr">
      <vt:lpstr>ＭＳ Ｐゴシック</vt:lpstr>
      <vt:lpstr>宋体</vt:lpstr>
      <vt:lpstr>Arial</vt:lpstr>
      <vt:lpstr>Calibri</vt:lpstr>
      <vt:lpstr>Cambria Math</vt:lpstr>
      <vt:lpstr>Copperplate Gothic Light</vt:lpstr>
      <vt:lpstr>Optane</vt:lpstr>
      <vt:lpstr>Tahoma</vt:lpstr>
      <vt:lpstr>Times New Roman</vt:lpstr>
      <vt:lpstr>Wingdings</vt:lpstr>
      <vt:lpstr>Zheng</vt:lpstr>
      <vt:lpstr>SPRP_Correct Power Point Template v1</vt:lpstr>
      <vt:lpstr>think-cell Slide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Davide Cipparrone</cp:lastModifiedBy>
  <cp:revision>211</cp:revision>
  <cp:lastPrinted>2015-01-26T19:32:44Z</cp:lastPrinted>
  <dcterms:created xsi:type="dcterms:W3CDTF">2015-09-07T02:11:56Z</dcterms:created>
  <dcterms:modified xsi:type="dcterms:W3CDTF">2018-07-03T09:14:36Z</dcterms:modified>
</cp:coreProperties>
</file>