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0" r:id="rId1"/>
  </p:sldMasterIdLst>
  <p:notesMasterIdLst>
    <p:notesMasterId r:id="rId47"/>
  </p:notesMasterIdLst>
  <p:handoutMasterIdLst>
    <p:handoutMasterId r:id="rId48"/>
  </p:handoutMasterIdLst>
  <p:sldIdLst>
    <p:sldId id="1390" r:id="rId2"/>
    <p:sldId id="1391" r:id="rId3"/>
    <p:sldId id="1422" r:id="rId4"/>
    <p:sldId id="1368" r:id="rId5"/>
    <p:sldId id="1372" r:id="rId6"/>
    <p:sldId id="1421" r:id="rId7"/>
    <p:sldId id="1393" r:id="rId8"/>
    <p:sldId id="1394" r:id="rId9"/>
    <p:sldId id="1395" r:id="rId10"/>
    <p:sldId id="1396" r:id="rId11"/>
    <p:sldId id="1397" r:id="rId12"/>
    <p:sldId id="1398" r:id="rId13"/>
    <p:sldId id="1399" r:id="rId14"/>
    <p:sldId id="1400" r:id="rId15"/>
    <p:sldId id="1401" r:id="rId16"/>
    <p:sldId id="1404" r:id="rId17"/>
    <p:sldId id="1407" r:id="rId18"/>
    <p:sldId id="1408" r:id="rId19"/>
    <p:sldId id="1409" r:id="rId20"/>
    <p:sldId id="1410" r:id="rId21"/>
    <p:sldId id="1411" r:id="rId22"/>
    <p:sldId id="1413" r:id="rId23"/>
    <p:sldId id="1414" r:id="rId24"/>
    <p:sldId id="1415" r:id="rId25"/>
    <p:sldId id="1416" r:id="rId26"/>
    <p:sldId id="1417" r:id="rId27"/>
    <p:sldId id="1418" r:id="rId28"/>
    <p:sldId id="1419" r:id="rId29"/>
    <p:sldId id="1420" r:id="rId30"/>
    <p:sldId id="1423" r:id="rId31"/>
    <p:sldId id="1374" r:id="rId32"/>
    <p:sldId id="1375" r:id="rId33"/>
    <p:sldId id="1377" r:id="rId34"/>
    <p:sldId id="1358" r:id="rId35"/>
    <p:sldId id="1359" r:id="rId36"/>
    <p:sldId id="1360" r:id="rId37"/>
    <p:sldId id="1424" r:id="rId38"/>
    <p:sldId id="1379" r:id="rId39"/>
    <p:sldId id="1381" r:id="rId40"/>
    <p:sldId id="1385" r:id="rId41"/>
    <p:sldId id="1388" r:id="rId42"/>
    <p:sldId id="1389" r:id="rId43"/>
    <p:sldId id="1369" r:id="rId44"/>
    <p:sldId id="1370" r:id="rId45"/>
    <p:sldId id="1371" r:id="rId46"/>
  </p:sldIdLst>
  <p:sldSz cx="9906000" cy="6858000" type="A4"/>
  <p:notesSz cx="6792913" cy="9925050"/>
  <p:custShowLst>
    <p:custShow name="Custom Show 1" id="0">
      <p:sldLst/>
    </p:custShow>
  </p:custShowLst>
  <p:custDataLst>
    <p:tags r:id="rId5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F45E8E2-312A-4C6E-8C4C-F8F2B0C8F079}">
          <p14:sldIdLst>
            <p14:sldId id="1390"/>
            <p14:sldId id="1391"/>
            <p14:sldId id="1422"/>
            <p14:sldId id="1368"/>
            <p14:sldId id="1372"/>
            <p14:sldId id="1421"/>
            <p14:sldId id="1393"/>
            <p14:sldId id="1394"/>
            <p14:sldId id="1395"/>
            <p14:sldId id="1396"/>
            <p14:sldId id="1397"/>
            <p14:sldId id="1398"/>
            <p14:sldId id="1399"/>
            <p14:sldId id="1400"/>
            <p14:sldId id="1401"/>
            <p14:sldId id="1404"/>
            <p14:sldId id="1407"/>
            <p14:sldId id="1408"/>
            <p14:sldId id="1409"/>
            <p14:sldId id="1410"/>
            <p14:sldId id="1411"/>
            <p14:sldId id="1413"/>
            <p14:sldId id="1414"/>
            <p14:sldId id="1415"/>
            <p14:sldId id="1416"/>
            <p14:sldId id="1417"/>
            <p14:sldId id="1418"/>
            <p14:sldId id="1419"/>
            <p14:sldId id="1420"/>
            <p14:sldId id="1423"/>
            <p14:sldId id="1374"/>
            <p14:sldId id="1375"/>
            <p14:sldId id="1377"/>
            <p14:sldId id="1358"/>
            <p14:sldId id="1359"/>
            <p14:sldId id="1360"/>
            <p14:sldId id="1424"/>
            <p14:sldId id="1379"/>
            <p14:sldId id="1381"/>
            <p14:sldId id="1385"/>
            <p14:sldId id="1388"/>
            <p14:sldId id="1389"/>
            <p14:sldId id="1369"/>
            <p14:sldId id="1370"/>
            <p14:sldId id="137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663" userDrawn="1">
          <p15:clr>
            <a:srgbClr val="F26B43"/>
          </p15:clr>
        </p15:guide>
        <p15:guide id="2" orient="horz" pos="3974" userDrawn="1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1434" userDrawn="1">
          <p15:clr>
            <a:srgbClr val="A4A3A4"/>
          </p15:clr>
        </p15:guide>
        <p15:guide id="6" pos="217" userDrawn="1">
          <p15:clr>
            <a:srgbClr val="A4A3A4"/>
          </p15:clr>
        </p15:guide>
        <p15:guide id="7" pos="6023" userDrawn="1">
          <p15:clr>
            <a:srgbClr val="A4A3A4"/>
          </p15:clr>
        </p15:guide>
        <p15:guide id="8" orient="horz" pos="392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istina Zanetti" initials="CZ" lastIdx="1" clrIdx="0"/>
  <p:cmAuthor id="1" name="af" initials="" lastIdx="3" clrIdx="1"/>
  <p:cmAuthor id="2" name="Silvia Cianchi" initials="SC" lastIdx="3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B4E3"/>
    <a:srgbClr val="4F81BD"/>
    <a:srgbClr val="0000FF"/>
    <a:srgbClr val="000000"/>
    <a:srgbClr val="FFDA65"/>
    <a:srgbClr val="FFFFFF"/>
    <a:srgbClr val="FFCC00"/>
    <a:srgbClr val="E39913"/>
    <a:srgbClr val="F2F2F2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Stile chiaro 1 - Colore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ile medio 4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11" autoAdjust="0"/>
    <p:restoredTop sz="94524" autoAdjust="0"/>
  </p:normalViewPr>
  <p:slideViewPr>
    <p:cSldViewPr>
      <p:cViewPr varScale="1">
        <p:scale>
          <a:sx n="137" d="100"/>
          <a:sy n="137" d="100"/>
        </p:scale>
        <p:origin x="-728" y="-104"/>
      </p:cViewPr>
      <p:guideLst>
        <p:guide orient="horz" pos="663"/>
        <p:guide orient="horz" pos="3974"/>
        <p:guide orient="horz"/>
        <p:guide orient="horz" pos="1434"/>
        <p:guide orient="horz" pos="3929"/>
        <p:guide pos="217"/>
        <p:guide pos="602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7" d="100"/>
        <a:sy n="67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0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tags" Target="tags/tag1.xml"/><Relationship Id="rId51" Type="http://schemas.openxmlformats.org/officeDocument/2006/relationships/commentAuthors" Target="commentAuthors.xml"/><Relationship Id="rId52" Type="http://schemas.openxmlformats.org/officeDocument/2006/relationships/presProps" Target="presProps.xml"/><Relationship Id="rId53" Type="http://schemas.openxmlformats.org/officeDocument/2006/relationships/viewProps" Target="viewProps.xml"/><Relationship Id="rId54" Type="http://schemas.openxmlformats.org/officeDocument/2006/relationships/theme" Target="theme/theme1.xml"/><Relationship Id="rId55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070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2" tIns="48162" rIns="96322" bIns="48162" numCol="1" anchor="t" anchorCtr="0" compatLnSpc="1">
            <a:prstTxWarp prst="textNoShape">
              <a:avLst/>
            </a:prstTxWarp>
          </a:bodyPr>
          <a:lstStyle>
            <a:lvl1pPr defTabSz="89703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47259" y="3"/>
            <a:ext cx="2944070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2" tIns="48162" rIns="96322" bIns="48162" numCol="1" anchor="t" anchorCtr="0" compatLnSpc="1">
            <a:prstTxWarp prst="textNoShape">
              <a:avLst/>
            </a:prstTxWarp>
          </a:bodyPr>
          <a:lstStyle>
            <a:lvl1pPr algn="r" defTabSz="89703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C65DB725-3F53-423B-B263-9F51CF8FAAF6}" type="datetimeFigureOut">
              <a:rPr lang="en-US"/>
              <a:pPr>
                <a:defRPr/>
              </a:pPr>
              <a:t>01/07/18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425710"/>
            <a:ext cx="2944070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2" tIns="48162" rIns="96322" bIns="48162" numCol="1" anchor="b" anchorCtr="0" compatLnSpc="1">
            <a:prstTxWarp prst="textNoShape">
              <a:avLst/>
            </a:prstTxWarp>
          </a:bodyPr>
          <a:lstStyle>
            <a:lvl1pPr defTabSz="89703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47259" y="9425710"/>
            <a:ext cx="2944070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2" tIns="48162" rIns="96322" bIns="48162" numCol="1" anchor="b" anchorCtr="0" compatLnSpc="1">
            <a:prstTxWarp prst="textNoShape">
              <a:avLst/>
            </a:prstTxWarp>
          </a:bodyPr>
          <a:lstStyle>
            <a:lvl1pPr algn="r" defTabSz="89703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54AC8908-A1FB-4505-B212-4B2A7EC61AD6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249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3"/>
            <a:ext cx="2944070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2" tIns="48162" rIns="96322" bIns="48162" numCol="1" anchor="t" anchorCtr="0" compatLnSpc="1">
            <a:prstTxWarp prst="textNoShape">
              <a:avLst/>
            </a:prstTxWarp>
          </a:bodyPr>
          <a:lstStyle>
            <a:lvl1pPr defTabSz="89703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47259" y="3"/>
            <a:ext cx="2944070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2" tIns="48162" rIns="96322" bIns="48162" numCol="1" anchor="t" anchorCtr="0" compatLnSpc="1">
            <a:prstTxWarp prst="textNoShape">
              <a:avLst/>
            </a:prstTxWarp>
          </a:bodyPr>
          <a:lstStyle>
            <a:lvl1pPr algn="r" defTabSz="89703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72848AB1-372C-417D-B58B-3446A2DC6E62}" type="datetimeFigureOut">
              <a:rPr lang="en-US"/>
              <a:pPr>
                <a:defRPr/>
              </a:pPr>
              <a:t>01/07/18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7713"/>
            <a:ext cx="536892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715" tIns="49856" rIns="99715" bIns="49856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79769" y="4716027"/>
            <a:ext cx="5433379" cy="4465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2" tIns="48162" rIns="96322" bIns="481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425710"/>
            <a:ext cx="2944070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2" tIns="48162" rIns="96322" bIns="48162" numCol="1" anchor="b" anchorCtr="0" compatLnSpc="1">
            <a:prstTxWarp prst="textNoShape">
              <a:avLst/>
            </a:prstTxWarp>
          </a:bodyPr>
          <a:lstStyle>
            <a:lvl1pPr defTabSz="89703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47259" y="9425710"/>
            <a:ext cx="2944070" cy="49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2" tIns="48162" rIns="96322" bIns="48162" numCol="1" anchor="b" anchorCtr="0" compatLnSpc="1">
            <a:prstTxWarp prst="textNoShape">
              <a:avLst/>
            </a:prstTxWarp>
          </a:bodyPr>
          <a:lstStyle>
            <a:lvl1pPr algn="r" defTabSz="897035">
              <a:defRPr sz="1300">
                <a:latin typeface="Calibri" pitchFamily="34" charset="0"/>
              </a:defRPr>
            </a:lvl1pPr>
          </a:lstStyle>
          <a:p>
            <a:pPr>
              <a:defRPr/>
            </a:pPr>
            <a:fld id="{B9DF5CB4-1F12-4B4C-891B-F676007582BC}" type="slidenum">
              <a:rPr lang="en-US"/>
              <a:pPr>
                <a:defRPr/>
              </a:pPr>
              <a:t>‹n.›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229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it-IT" sz="1000" dirty="0"/>
          </a:p>
        </p:txBody>
      </p:sp>
    </p:spTree>
    <p:extLst>
      <p:ext uri="{BB962C8B-B14F-4D97-AF65-F5344CB8AC3E}">
        <p14:creationId xmlns:p14="http://schemas.microsoft.com/office/powerpoint/2010/main" val="4249249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41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8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674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7569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7878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04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064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0610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4524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22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047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245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523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7572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60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6166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588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56887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30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593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99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06458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9996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3396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43458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1431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2416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673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9180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32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697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51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54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151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424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DF5CB4-1F12-4B4C-891B-F676007582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85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slideMaster" Target="../slideMasters/slideMaster1.xml"/><Relationship Id="rId7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/>
          </p:cNvGraphicFramePr>
          <p:nvPr>
            <p:custDataLst>
              <p:tags r:id="rId2"/>
            </p:custData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4199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AutoShape 105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>
            <p:custDataLst>
              <p:tags r:id="rId3"/>
            </p:custDataLst>
          </p:nvPr>
        </p:nvSpPr>
        <p:spPr>
          <a:xfrm>
            <a:off x="200340" y="116540"/>
            <a:ext cx="9433310" cy="6718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Optane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  <p:custDataLst>
              <p:tags r:id="rId4"/>
            </p:custDataLst>
          </p:nvPr>
        </p:nvSpPr>
        <p:spPr>
          <a:xfrm>
            <a:off x="742950" y="2130436"/>
            <a:ext cx="8420100" cy="14700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5"/>
            </p:custDataLst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it-IT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3048468" y="476590"/>
            <a:ext cx="3766036" cy="32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1" i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BOZZA</a:t>
            </a:r>
            <a:r>
              <a:rPr lang="en-US" sz="1800" b="1" i="1" u="sng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cs typeface="Arial" charset="0"/>
              </a:rPr>
              <a:t> PER DISCUSSIONE</a:t>
            </a:r>
            <a:endParaRPr lang="en-US" sz="1400" b="1" i="1" u="sng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3"/>
            <a:ext cx="2414588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8" y="274643"/>
            <a:ext cx="7078663" cy="5851525"/>
          </a:xfrm>
        </p:spPr>
        <p:txBody>
          <a:bodyPr vert="eaVert"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2860" y="0"/>
            <a:ext cx="3599688" cy="3599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20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  <a:lvl2pPr>
              <a:defRPr>
                <a:latin typeface="Optane" pitchFamily="2" charset="0"/>
              </a:defRPr>
            </a:lvl2pPr>
            <a:lvl3pPr>
              <a:defRPr>
                <a:latin typeface="Optane" pitchFamily="2" charset="0"/>
              </a:defRPr>
            </a:lvl3pPr>
            <a:lvl4pPr>
              <a:defRPr>
                <a:latin typeface="Optane" pitchFamily="2" charset="0"/>
              </a:defRPr>
            </a:lvl4pPr>
            <a:lvl5pPr>
              <a:defRPr>
                <a:latin typeface="Optane" pitchFamily="2" charset="0"/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11"/>
            <a:ext cx="8420100" cy="1362075"/>
          </a:xfrm>
        </p:spPr>
        <p:txBody>
          <a:bodyPr anchor="t"/>
          <a:lstStyle>
            <a:lvl1pPr algn="l">
              <a:defRPr sz="4000" b="1" cap="all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>
                <a:latin typeface="Optane" pitchFamily="2" charset="0"/>
              </a:defRPr>
            </a:lvl1pPr>
            <a:lvl2pPr>
              <a:defRPr sz="2400">
                <a:latin typeface="Optane" pitchFamily="2" charset="0"/>
              </a:defRPr>
            </a:lvl2pPr>
            <a:lvl3pPr>
              <a:defRPr sz="2000">
                <a:latin typeface="Optane" pitchFamily="2" charset="0"/>
              </a:defRPr>
            </a:lvl3pPr>
            <a:lvl4pPr>
              <a:defRPr sz="1800">
                <a:latin typeface="Optane" pitchFamily="2" charset="0"/>
              </a:defRPr>
            </a:lvl4pPr>
            <a:lvl5pPr>
              <a:defRPr sz="1800">
                <a:latin typeface="Optane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>
                <a:latin typeface="Optane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>
                <a:latin typeface="Optane" pitchFamily="2" charset="0"/>
              </a:defRPr>
            </a:lvl1pPr>
            <a:lvl2pPr>
              <a:defRPr sz="2000">
                <a:latin typeface="Optane" pitchFamily="2" charset="0"/>
              </a:defRPr>
            </a:lvl2pPr>
            <a:lvl3pPr>
              <a:defRPr sz="1800">
                <a:latin typeface="Optane" pitchFamily="2" charset="0"/>
              </a:defRPr>
            </a:lvl3pPr>
            <a:lvl4pPr>
              <a:defRPr sz="1600">
                <a:latin typeface="Optane" pitchFamily="2" charset="0"/>
              </a:defRPr>
            </a:lvl4pPr>
            <a:lvl5pPr>
              <a:defRPr sz="1600">
                <a:latin typeface="Optane" pitchFamily="2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2332" y="6356361"/>
            <a:ext cx="2311400" cy="365125"/>
          </a:xfr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6"/>
            <a:ext cx="5537729" cy="5853113"/>
          </a:xfrm>
        </p:spPr>
        <p:txBody>
          <a:bodyPr/>
          <a:lstStyle>
            <a:lvl1pPr>
              <a:defRPr sz="3200">
                <a:latin typeface="Optane" pitchFamily="2" charset="0"/>
              </a:defRPr>
            </a:lvl1pPr>
            <a:lvl2pPr>
              <a:defRPr sz="2800">
                <a:latin typeface="Optane" pitchFamily="2" charset="0"/>
              </a:defRPr>
            </a:lvl2pPr>
            <a:lvl3pPr>
              <a:defRPr sz="2400">
                <a:latin typeface="Optane" pitchFamily="2" charset="0"/>
              </a:defRPr>
            </a:lvl3pPr>
            <a:lvl4pPr>
              <a:defRPr sz="2000">
                <a:latin typeface="Optane" pitchFamily="2" charset="0"/>
              </a:defRPr>
            </a:lvl4pPr>
            <a:lvl5pPr>
              <a:defRPr sz="2000">
                <a:latin typeface="Optane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>
                <a:latin typeface="Optane" pitchFamily="2" charset="0"/>
              </a:defRPr>
            </a:lvl1pPr>
          </a:lstStyle>
          <a:p>
            <a:r>
              <a:rPr lang="en-US" altLang="zh-CN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>
                <a:latin typeface="Optane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it-I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>
                <a:latin typeface="Optane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4550" y="6356361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r>
              <a:rPr lang="it-IT" dirty="0"/>
              <a:t>EY_IDEA MANAGEMENT_V0.5.PPTX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4178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5" y="0"/>
            <a:ext cx="908650" cy="90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4364" y="80970"/>
            <a:ext cx="9066340" cy="6480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it-I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6370" y="980661"/>
            <a:ext cx="8994330" cy="5145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it-I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04800856-2FB0-4830-8C60-1A6F6FE5BDA0}" type="datetimeFigureOut">
              <a:rPr lang="it-IT" smtClean="0"/>
              <a:pPr/>
              <a:t>01/07/18</a:t>
            </a:fld>
            <a:endParaRPr lang="it-I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6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Optane" pitchFamily="2" charset="0"/>
              </a:defRPr>
            </a:lvl1pPr>
          </a:lstStyle>
          <a:p>
            <a:fld id="{48D807C0-2D41-4638-AE7B-EAF76F0B0F71}" type="slidenum">
              <a:rPr lang="it-IT" smtClean="0"/>
              <a:pPr/>
              <a:t>‹n.›</a:t>
            </a:fld>
            <a:endParaRPr lang="it-I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44360" y="6381410"/>
            <a:ext cx="921728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344364" y="908650"/>
            <a:ext cx="9201590" cy="0"/>
          </a:xfrm>
          <a:prstGeom prst="line">
            <a:avLst/>
          </a:prstGeom>
          <a:noFill/>
          <a:ln w="19050">
            <a:solidFill>
              <a:schemeClr val="tx2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646464"/>
              </a:solidFill>
              <a:latin typeface="Optane" pitchFamily="2" charset="0"/>
            </a:endParaRPr>
          </a:p>
        </p:txBody>
      </p:sp>
      <p:sp>
        <p:nvSpPr>
          <p:cNvPr id="35" name="Rectangle 9"/>
          <p:cNvSpPr>
            <a:spLocks noChangeArrowheads="1"/>
          </p:cNvSpPr>
          <p:nvPr/>
        </p:nvSpPr>
        <p:spPr bwMode="auto">
          <a:xfrm>
            <a:off x="339635" y="6530579"/>
            <a:ext cx="66357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100" dirty="0">
                <a:solidFill>
                  <a:srgbClr val="000000"/>
                </a:solidFill>
                <a:latin typeface="Optane" pitchFamily="2" charset="0"/>
                <a:cs typeface="Arial" charset="0"/>
              </a:rPr>
              <a:t>Page </a:t>
            </a:r>
            <a:fld id="{176C9665-13A1-4E4A-84AC-67452C24411B}" type="slidenum">
              <a:rPr lang="en-US" sz="1100" smtClean="0">
                <a:solidFill>
                  <a:srgbClr val="000000"/>
                </a:solidFill>
                <a:latin typeface="Optane" pitchFamily="2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‹n.›</a:t>
            </a:fld>
            <a:endParaRPr lang="en-US" sz="1100" dirty="0">
              <a:solidFill>
                <a:srgbClr val="000000"/>
              </a:solidFill>
              <a:latin typeface="Optane" pitchFamily="2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Optane" pitchFamily="2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C000"/>
        </a:buClr>
        <a:buSzPct val="75000"/>
        <a:buFont typeface="Arial" pitchFamily="34" charset="0"/>
        <a:buChar char="►"/>
        <a:defRPr sz="3200" kern="1200">
          <a:solidFill>
            <a:schemeClr val="tx1"/>
          </a:solidFill>
          <a:latin typeface="Optane" pitchFamily="2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800" kern="1200">
          <a:solidFill>
            <a:schemeClr val="tx1"/>
          </a:solidFill>
          <a:latin typeface="Optane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•"/>
        <a:defRPr sz="2400" kern="1200">
          <a:solidFill>
            <a:schemeClr val="tx1"/>
          </a:solidFill>
          <a:latin typeface="Optane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–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FFC000"/>
        </a:buClr>
        <a:buFont typeface="Arial" pitchFamily="34" charset="0"/>
        <a:buChar char="»"/>
        <a:defRPr sz="2000" kern="1200">
          <a:solidFill>
            <a:schemeClr val="tx1"/>
          </a:solidFill>
          <a:latin typeface="Optane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3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560512" y="3717032"/>
            <a:ext cx="9001249" cy="2769989"/>
          </a:xfrm>
          <a:prstGeom prst="rect">
            <a:avLst/>
          </a:prstGeom>
        </p:spPr>
        <p:txBody>
          <a:bodyPr wrap="square" lIns="36000" tIns="0" rIns="36000" bIns="0">
            <a:spAutoFit/>
          </a:bodyPr>
          <a:lstStyle/>
          <a:p>
            <a:pPr lvl="0" algn="ctr"/>
            <a:r>
              <a:rPr lang="en-US" sz="3600" dirty="0" smtClean="0"/>
              <a:t>Social </a:t>
            </a:r>
            <a:r>
              <a:rPr lang="en-US" sz="3600" dirty="0"/>
              <a:t>contributions collection in Italy</a:t>
            </a:r>
            <a:endParaRPr lang="it-IT" sz="3600" dirty="0"/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Maria Sandra Petrotta</a:t>
            </a:r>
          </a:p>
          <a:p>
            <a:pPr algn="ctr" defTabSz="457200" eaLnBrk="0" hangingPunct="0">
              <a:buClr>
                <a:srgbClr val="FFC000"/>
              </a:buClr>
              <a:buSzPct val="85000"/>
              <a:defRPr/>
            </a:pPr>
            <a:r>
              <a:rPr lang="en-GB" sz="2000" b="1" dirty="0" smtClean="0">
                <a:latin typeface="Arial" panose="020B0604020202020204" pitchFamily="34" charset="0"/>
                <a:ea typeface="Arial Unicode MS" panose="020B0604020202020204" pitchFamily="34" charset="-122"/>
                <a:cs typeface="Arial" panose="020B0604020202020204" pitchFamily="34" charset="0"/>
              </a:rPr>
              <a:t>Ferdinando Montaldi</a:t>
            </a:r>
            <a:endParaRPr lang="en-GB" sz="2000" b="1" dirty="0">
              <a:latin typeface="Arial" panose="020B0604020202020204" pitchFamily="34" charset="0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pPr algn="ctr" defTabSz="457200" eaLnBrk="0" fontAlgn="auto" hangingPunct="0">
              <a:spcBef>
                <a:spcPts val="0"/>
              </a:spcBef>
              <a:spcAft>
                <a:spcPts val="1200"/>
              </a:spcAft>
              <a:buClr>
                <a:srgbClr val="FFC000"/>
              </a:buClr>
              <a:buSzPct val="85000"/>
              <a:defRPr/>
            </a:pPr>
            <a:endParaRPr lang="it-IT" sz="800" b="1" noProof="1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pPr algn="ctr" eaLnBrk="0" hangingPunct="0"/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Component Two- 2018 Training Course “</a:t>
            </a:r>
            <a:r>
              <a:rPr lang="en-US" altLang="zh-CN" sz="1400" i="1" dirty="0">
                <a:latin typeface="Arial" panose="020B0604020202020204" pitchFamily="34" charset="0"/>
              </a:rPr>
              <a:t>Financing the social security system in an ageing society: </a:t>
            </a:r>
          </a:p>
          <a:p>
            <a:pPr algn="ctr" eaLnBrk="0" hangingPunct="0"/>
            <a:r>
              <a:rPr lang="en-US" altLang="zh-CN" sz="1400" i="1" dirty="0">
                <a:latin typeface="Arial" panose="020B0604020202020204" pitchFamily="34" charset="0"/>
              </a:rPr>
              <a:t>the role of public finance and private supplementary funds</a:t>
            </a:r>
            <a:r>
              <a:rPr lang="en-US" altLang="zh-CN" sz="1400" dirty="0">
                <a:latin typeface="Arial" panose="020B0604020202020204" pitchFamily="34" charset="0"/>
                <a:ea typeface="宋体" panose="02010600030101010101" pitchFamily="2" charset="-122"/>
              </a:rPr>
              <a:t>”</a:t>
            </a:r>
            <a:endParaRPr lang="zh-CN" altLang="zh-CN" sz="1400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ctr"/>
            <a:endParaRPr lang="en-US" altLang="zh-CN" sz="4400" dirty="0">
              <a:cs typeface="Arial" panose="020B0604020202020204" pitchFamily="34" charset="0"/>
            </a:endParaRPr>
          </a:p>
          <a:p>
            <a:pPr algn="ctr"/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Italy, July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st</a:t>
            </a:r>
            <a:r>
              <a:rPr lang="en-US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-15</a:t>
            </a:r>
            <a:r>
              <a:rPr lang="en-US" altLang="zh-CN" sz="1400" b="1" baseline="30000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th</a:t>
            </a:r>
            <a:r>
              <a:rPr lang="pl-PL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, 201</a:t>
            </a:r>
            <a:r>
              <a:rPr lang="it-IT" altLang="zh-CN" sz="1400" b="1" dirty="0"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8</a:t>
            </a:r>
            <a:endParaRPr lang="pl-PL" altLang="zh-CN" sz="1400" b="1" dirty="0"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76613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Self-employed workers</a:t>
            </a:r>
          </a:p>
          <a:p>
            <a:r>
              <a:rPr lang="en-US" dirty="0" smtClean="0"/>
              <a:t>Artisans</a:t>
            </a:r>
            <a:endParaRPr lang="it-IT" dirty="0"/>
          </a:p>
        </p:txBody>
      </p:sp>
      <p:sp>
        <p:nvSpPr>
          <p:cNvPr id="8" name="Rectangle 7"/>
          <p:cNvSpPr/>
          <p:nvPr/>
        </p:nvSpPr>
        <p:spPr>
          <a:xfrm>
            <a:off x="2216696" y="1088741"/>
            <a:ext cx="7344817" cy="2196243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Activity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carried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by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prevailing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manual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work of 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entrepeneur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his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/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family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</a:p>
          <a:p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Activity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carried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in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form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Individual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enterprise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Family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enterprise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Companies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365" y="1088741"/>
            <a:ext cx="1728315" cy="2196243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Artisans</a:t>
            </a: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activity</a:t>
            </a:r>
            <a:endParaRPr lang="it-IT" sz="20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4365" y="3439211"/>
            <a:ext cx="9217148" cy="699793"/>
            <a:chOff x="344365" y="3645024"/>
            <a:chExt cx="9217148" cy="699793"/>
          </a:xfrm>
        </p:grpSpPr>
        <p:sp>
          <p:nvSpPr>
            <p:cNvPr id="9" name="Rectangle 8"/>
            <p:cNvSpPr/>
            <p:nvPr/>
          </p:nvSpPr>
          <p:spPr>
            <a:xfrm>
              <a:off x="2216696" y="3645025"/>
              <a:ext cx="7344817" cy="69979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Within 30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days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since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the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beginning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of the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activity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the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entrepeneur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must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ask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for the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registration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in the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Register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of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Artisans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enterprises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 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(the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Italian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«Albo </a:t>
              </a: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Imprese 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Artigiane»)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4365" y="3645024"/>
              <a:ext cx="1728315" cy="699792"/>
            </a:xfrm>
            <a:prstGeom prst="rect">
              <a:avLst/>
            </a:prstGeom>
            <a:noFill/>
          </p:spPr>
          <p:txBody>
            <a:bodyPr wrap="square" anchor="ctr">
              <a:noAutofit/>
            </a:bodyPr>
            <a:lstStyle/>
            <a:p>
              <a:pPr>
                <a:buClr>
                  <a:schemeClr val="tx2"/>
                </a:buClr>
                <a:buSzPct val="103000"/>
              </a:pPr>
              <a:r>
                <a:rPr lang="it-IT" sz="3600" b="1" dirty="0" smtClean="0">
                  <a:solidFill>
                    <a:schemeClr val="tx2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30 </a:t>
              </a:r>
              <a:r>
                <a:rPr lang="it-IT" sz="3600" b="1" dirty="0" err="1" smtClean="0">
                  <a:solidFill>
                    <a:schemeClr val="tx2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days</a:t>
              </a:r>
              <a:endParaRPr lang="it-IT" sz="3600" b="1" dirty="0">
                <a:solidFill>
                  <a:schemeClr val="tx2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216696" y="4293232"/>
            <a:ext cx="7344817" cy="1799593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minimum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enterprise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be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declared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fiscal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dministration (Law no.233/1990)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contribution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exceeds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minimum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;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maternity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contribution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4365" y="4293232"/>
            <a:ext cx="1728315" cy="17980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Contruibution</a:t>
            </a: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system</a:t>
            </a:r>
            <a:endParaRPr lang="it-IT" sz="20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488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241522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Self-employed workers</a:t>
            </a:r>
          </a:p>
          <a:p>
            <a:r>
              <a:rPr lang="en-US" dirty="0" smtClean="0"/>
              <a:t>Traders</a:t>
            </a:r>
            <a:endParaRPr lang="it-IT" dirty="0"/>
          </a:p>
        </p:txBody>
      </p:sp>
      <p:sp>
        <p:nvSpPr>
          <p:cNvPr id="8" name="Rectangle 7"/>
          <p:cNvSpPr/>
          <p:nvPr/>
        </p:nvSpPr>
        <p:spPr>
          <a:xfrm>
            <a:off x="2216696" y="1088741"/>
            <a:ext cx="7344817" cy="1620179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Entrepreneur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who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carries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 an entrepreneurial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activity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 the «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services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sector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»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according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with the law (no. 88/1989):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Trade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Turism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Inetrmediation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365" y="1088741"/>
            <a:ext cx="1728315" cy="1620179"/>
          </a:xfrm>
          <a:prstGeom prst="rect">
            <a:avLst/>
          </a:prstGeom>
          <a:solidFill>
            <a:srgbClr val="8EB4E3"/>
          </a:solidFill>
        </p:spPr>
        <p:txBody>
          <a:bodyPr wrap="square" rIns="36000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Trader</a:t>
            </a:r>
            <a:endParaRPr lang="it-IT" sz="20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4364" y="2908049"/>
            <a:ext cx="9217149" cy="118605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Asking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registration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Register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Enterprises,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entrepreneur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must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also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enroled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the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Fund for Traders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16696" y="4293096"/>
            <a:ext cx="7344817" cy="1799729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minimum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enterprise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be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declared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fiscal Administration (Law no.233/1990)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contribution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exceeds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minimum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;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maternity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contribution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 for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indemnity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case of end of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trade-activity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4365" y="4293232"/>
            <a:ext cx="1728315" cy="179802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system</a:t>
            </a:r>
            <a:endParaRPr lang="it-IT" sz="20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479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smtClean="0"/>
              <a:t>The </a:t>
            </a:r>
            <a:r>
              <a:rPr lang="it-IT" altLang="it-IT" dirty="0" err="1" smtClean="0"/>
              <a:t>income</a:t>
            </a:r>
            <a:endParaRPr lang="en-US" altLang="it-IT" dirty="0" smtClean="0"/>
          </a:p>
        </p:txBody>
      </p:sp>
      <p:sp>
        <p:nvSpPr>
          <p:cNvPr id="6" name="Rectangle 5"/>
          <p:cNvSpPr/>
          <p:nvPr/>
        </p:nvSpPr>
        <p:spPr>
          <a:xfrm>
            <a:off x="776536" y="2060848"/>
            <a:ext cx="9217149" cy="1764195"/>
          </a:xfrm>
          <a:prstGeom prst="rect">
            <a:avLst/>
          </a:prstGeom>
          <a:noFill/>
        </p:spPr>
        <p:txBody>
          <a:bodyPr wrap="square" anchor="t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annual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enterprise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declared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fiscal Administration (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tax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authorities</a:t>
            </a:r>
            <a:r>
              <a:rPr lang="it-IT" sz="2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 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276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smtClean="0"/>
              <a:t>The </a:t>
            </a:r>
            <a:r>
              <a:rPr lang="it-IT" altLang="it-IT" dirty="0" err="1" smtClean="0"/>
              <a:t>income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declaration</a:t>
            </a:r>
            <a:r>
              <a:rPr lang="it-IT" altLang="it-IT" dirty="0" smtClean="0"/>
              <a:t>	</a:t>
            </a:r>
            <a:endParaRPr lang="en-US" altLang="it-IT" dirty="0" smtClean="0"/>
          </a:p>
        </p:txBody>
      </p:sp>
      <p:sp>
        <p:nvSpPr>
          <p:cNvPr id="5" name="Rectangle 4"/>
          <p:cNvSpPr/>
          <p:nvPr/>
        </p:nvSpPr>
        <p:spPr>
          <a:xfrm>
            <a:off x="560512" y="2347516"/>
            <a:ext cx="9200197" cy="13681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Self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must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declare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their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fiscal Administration to determinate the social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due to INPS, by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filling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specific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box (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called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«RR») in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declaration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model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425" y="2492896"/>
            <a:ext cx="9200197" cy="576064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80792" y="3284984"/>
            <a:ext cx="6469830" cy="93610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Clr>
                <a:schemeClr val="tx2"/>
              </a:buClr>
              <a:buSzPct val="103000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425" y="3284984"/>
            <a:ext cx="2730367" cy="936104"/>
          </a:xfrm>
          <a:prstGeom prst="rect">
            <a:avLst/>
          </a:prstGeom>
        </p:spPr>
        <p:txBody>
          <a:bodyPr wrap="square" rIns="0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endParaRPr lang="it-IT" sz="2400" b="1" dirty="0" smtClean="0">
              <a:solidFill>
                <a:srgbClr val="8EB4E3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080792" y="4725144"/>
            <a:ext cx="6469830" cy="129614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Clr>
                <a:schemeClr val="tx2"/>
              </a:buClr>
              <a:buSzPct val="103000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29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smtClean="0"/>
              <a:t>Contribution and </a:t>
            </a:r>
            <a:r>
              <a:rPr lang="it-IT" altLang="it-IT" dirty="0" err="1" smtClean="0"/>
              <a:t>payment</a:t>
            </a:r>
            <a:endParaRPr lang="en-US" altLang="it-IT" dirty="0" smtClean="0"/>
          </a:p>
        </p:txBody>
      </p:sp>
      <p:sp>
        <p:nvSpPr>
          <p:cNvPr id="7" name="Rectangle 6"/>
          <p:cNvSpPr/>
          <p:nvPr/>
        </p:nvSpPr>
        <p:spPr>
          <a:xfrm>
            <a:off x="344364" y="2421379"/>
            <a:ext cx="9217149" cy="643401"/>
          </a:xfrm>
          <a:prstGeom prst="rect">
            <a:avLst/>
          </a:prstGeom>
          <a:noFill/>
        </p:spPr>
        <p:txBody>
          <a:bodyPr wrap="square" anchor="t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enterprise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92560" y="3465985"/>
            <a:ext cx="2088232" cy="2446310"/>
          </a:xfrm>
          <a:prstGeom prst="rect">
            <a:avLst/>
          </a:prstGeom>
          <a:solidFill>
            <a:schemeClr val="tx2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 </a:t>
            </a:r>
            <a:r>
              <a:rPr lang="en-US" sz="24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Invalidity, Old age and Survivors  (Italian «IVS»)</a:t>
            </a:r>
          </a:p>
        </p:txBody>
      </p:sp>
      <p:sp>
        <p:nvSpPr>
          <p:cNvPr id="9" name="Rectangle 8"/>
          <p:cNvSpPr/>
          <p:nvPr/>
        </p:nvSpPr>
        <p:spPr>
          <a:xfrm>
            <a:off x="3584848" y="3465985"/>
            <a:ext cx="4824214" cy="1043135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minimum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fixed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contribution)  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84848" y="4869160"/>
            <a:ext cx="4824214" cy="1043135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exceeding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minimum </a:t>
            </a:r>
          </a:p>
          <a:p>
            <a:pPr algn="ctr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percent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contribution)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4364" y="1088741"/>
            <a:ext cx="9217149" cy="643401"/>
          </a:xfrm>
          <a:prstGeom prst="rect">
            <a:avLst/>
          </a:prstGeom>
          <a:noFill/>
        </p:spPr>
        <p:txBody>
          <a:bodyPr wrap="square" anchor="t">
            <a:noAutofit/>
          </a:bodyPr>
          <a:lstStyle/>
          <a:p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INPS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has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 relation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only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with 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entrepeneur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who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responsible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himself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/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herself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for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/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partners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48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smtClean="0"/>
              <a:t>Contribution </a:t>
            </a:r>
            <a:r>
              <a:rPr lang="it-IT" altLang="it-IT" dirty="0" err="1" smtClean="0"/>
              <a:t>rates</a:t>
            </a:r>
            <a:r>
              <a:rPr lang="it-IT" altLang="it-IT" dirty="0" smtClean="0"/>
              <a:t> and minimum 2018</a:t>
            </a:r>
            <a:endParaRPr lang="en-US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488" y="4341253"/>
            <a:ext cx="9217025" cy="792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1970088">
              <a:buClr>
                <a:schemeClr val="tx2"/>
              </a:buClr>
              <a:buSzPct val="103000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Annual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minimum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relevant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the contribution for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Invalidity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Old age and Survivors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4664968" y="1056325"/>
            <a:ext cx="1844805" cy="369518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Artisans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50425" y="3020988"/>
            <a:ext cx="8831292" cy="720080"/>
            <a:chOff x="350425" y="2576873"/>
            <a:chExt cx="8831292" cy="720080"/>
          </a:xfrm>
        </p:grpSpPr>
        <p:sp>
          <p:nvSpPr>
            <p:cNvPr id="12" name="Rectangle 11"/>
            <p:cNvSpPr/>
            <p:nvPr/>
          </p:nvSpPr>
          <p:spPr>
            <a:xfrm>
              <a:off x="4664968" y="2752156"/>
              <a:ext cx="1844805" cy="369515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21%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336912" y="2752156"/>
              <a:ext cx="1844805" cy="369515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21,09%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50425" y="2576873"/>
              <a:ext cx="3810487" cy="720080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>
                <a:buClr>
                  <a:schemeClr val="tx2"/>
                </a:buClr>
                <a:buSzPct val="103000"/>
              </a:pP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Aged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less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than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21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years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endParaRPr lang="it-IT" sz="2000" b="1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344489" y="5589240"/>
            <a:ext cx="9217024" cy="720080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just">
              <a:buClr>
                <a:schemeClr val="tx2"/>
              </a:buClr>
              <a:buSzPct val="103000"/>
            </a:pPr>
            <a:endParaRPr lang="it-IT" sz="2000" i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44489" y="4377213"/>
            <a:ext cx="1872208" cy="72008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€ 15.710,00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336912" y="1056325"/>
            <a:ext cx="1844805" cy="369518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Traders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4448944" y="1412875"/>
            <a:ext cx="4824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4448944" y="4077072"/>
            <a:ext cx="4824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344365" y="1748880"/>
            <a:ext cx="8837352" cy="936103"/>
            <a:chOff x="344365" y="1628800"/>
            <a:chExt cx="8837352" cy="936103"/>
          </a:xfrm>
        </p:grpSpPr>
        <p:sp>
          <p:nvSpPr>
            <p:cNvPr id="9" name="Rectangle 8"/>
            <p:cNvSpPr/>
            <p:nvPr/>
          </p:nvSpPr>
          <p:spPr>
            <a:xfrm>
              <a:off x="4664968" y="1900029"/>
              <a:ext cx="1844805" cy="369515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24%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336912" y="1900029"/>
              <a:ext cx="1844805" cy="369515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24,09%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44365" y="1628800"/>
              <a:ext cx="3816547" cy="936103"/>
            </a:xfrm>
            <a:prstGeom prst="rect">
              <a:avLst/>
            </a:prstGeom>
            <a:noFill/>
          </p:spPr>
          <p:txBody>
            <a:bodyPr wrap="square" anchor="t">
              <a:noAutofit/>
            </a:bodyPr>
            <a:lstStyle/>
            <a:p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Aged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more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than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21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years</a:t>
              </a:r>
              <a:endPara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  <a:p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34008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smtClean="0"/>
              <a:t>Maximum </a:t>
            </a:r>
            <a:r>
              <a:rPr lang="it-IT" altLang="it-IT" dirty="0" err="1" smtClean="0"/>
              <a:t>income</a:t>
            </a:r>
            <a:r>
              <a:rPr lang="it-IT" altLang="it-IT" dirty="0" smtClean="0"/>
              <a:t>  2018</a:t>
            </a:r>
            <a:endParaRPr lang="en-US" altLang="it-IT" dirty="0" smtClean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448944" y="1412776"/>
            <a:ext cx="4824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448944" y="6093296"/>
            <a:ext cx="4824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344349" y="2130652"/>
            <a:ext cx="8928595" cy="1656183"/>
            <a:chOff x="344349" y="1777906"/>
            <a:chExt cx="8928595" cy="1656183"/>
          </a:xfrm>
        </p:grpSpPr>
        <p:sp>
          <p:nvSpPr>
            <p:cNvPr id="15" name="Rectangle 14"/>
            <p:cNvSpPr/>
            <p:nvPr/>
          </p:nvSpPr>
          <p:spPr>
            <a:xfrm>
              <a:off x="4448944" y="2000683"/>
              <a:ext cx="1664765" cy="480370"/>
            </a:xfrm>
            <a:prstGeom prst="rect">
              <a:avLst/>
            </a:prstGeom>
          </p:spPr>
          <p:txBody>
            <a:bodyPr wrap="square" lIns="72000" rIns="72000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€ 77.717,00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47529" y="2000683"/>
              <a:ext cx="2725415" cy="480370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44349" y="1777906"/>
              <a:ext cx="3456508" cy="1656183"/>
            </a:xfrm>
            <a:prstGeom prst="rect">
              <a:avLst/>
            </a:prstGeom>
            <a:noFill/>
          </p:spPr>
          <p:txBody>
            <a:bodyPr wrap="square" anchor="t">
              <a:noAutofit/>
            </a:bodyPr>
            <a:lstStyle/>
            <a:p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People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enroled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in the «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Independent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workers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Social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Insurance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Fund»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before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the 01.01.1996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4448944" y="4517316"/>
            <a:ext cx="1664765" cy="480370"/>
          </a:xfrm>
          <a:prstGeom prst="rect">
            <a:avLst/>
          </a:prstGeom>
        </p:spPr>
        <p:txBody>
          <a:bodyPr wrap="square" lIns="72000" rIns="72000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€ 101.427,00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47529" y="4517316"/>
            <a:ext cx="2725415" cy="480370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44349" y="4221088"/>
            <a:ext cx="3456508" cy="1966097"/>
          </a:xfrm>
          <a:prstGeom prst="rect">
            <a:avLst/>
          </a:prstGeom>
          <a:noFill/>
        </p:spPr>
        <p:txBody>
          <a:bodyPr wrap="square" anchor="t">
            <a:noAutofit/>
          </a:bodyPr>
          <a:lstStyle/>
          <a:p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enroled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 the «Independent workers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Insurance Fund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»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after the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01.01.1996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80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50425" y="0"/>
            <a:ext cx="9200197" cy="6813376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 called «</a:t>
            </a:r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Separate 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Fund» </a:t>
            </a:r>
            <a:endParaRPr lang="en-US" sz="4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i.e. other self-employed workers such as consultants, professionals, etc.)</a:t>
            </a:r>
          </a:p>
        </p:txBody>
      </p:sp>
    </p:spTree>
    <p:extLst>
      <p:ext uri="{BB962C8B-B14F-4D97-AF65-F5344CB8AC3E}">
        <p14:creationId xmlns:p14="http://schemas.microsoft.com/office/powerpoint/2010/main" val="2526637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Independent</a:t>
            </a:r>
            <a:r>
              <a:rPr lang="it-IT" sz="2400" dirty="0" smtClean="0"/>
              <a:t> </a:t>
            </a:r>
            <a:r>
              <a:rPr lang="it-IT" sz="2400" dirty="0" err="1" smtClean="0"/>
              <a:t>Professionals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6" name="Rectangle 5"/>
          <p:cNvSpPr/>
          <p:nvPr/>
        </p:nvSpPr>
        <p:spPr>
          <a:xfrm>
            <a:off x="344364" y="1052735"/>
            <a:ext cx="9217149" cy="319267"/>
          </a:xfrm>
          <a:prstGeom prst="rect">
            <a:avLst/>
          </a:prstGeom>
          <a:noFill/>
        </p:spPr>
        <p:txBody>
          <a:bodyPr wrap="square" anchor="t">
            <a:noAutofit/>
          </a:bodyPr>
          <a:lstStyle/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Professionals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who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enroled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a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specific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Social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Fund for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their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category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are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enroled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the so-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called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«Separate Fund»</a:t>
            </a:r>
            <a:endParaRPr lang="it-IT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They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must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have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from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usual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although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sole,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independent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837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Independent</a:t>
            </a:r>
            <a:r>
              <a:rPr lang="it-IT" sz="2400" dirty="0" smtClean="0"/>
              <a:t> </a:t>
            </a:r>
            <a:r>
              <a:rPr lang="it-IT" sz="2400" dirty="0" err="1" smtClean="0"/>
              <a:t>Professionals</a:t>
            </a:r>
            <a:endParaRPr lang="it-IT" sz="2400" dirty="0"/>
          </a:p>
        </p:txBody>
      </p:sp>
      <p:sp>
        <p:nvSpPr>
          <p:cNvPr id="4" name="Rectangle 3"/>
          <p:cNvSpPr/>
          <p:nvPr/>
        </p:nvSpPr>
        <p:spPr>
          <a:xfrm>
            <a:off x="350425" y="1052735"/>
            <a:ext cx="1794263" cy="1512169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Independent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work 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8704" y="1052735"/>
            <a:ext cx="7261918" cy="1512169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Art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 2222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civil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code</a:t>
            </a:r>
          </a:p>
          <a:p>
            <a:pPr>
              <a:buClr>
                <a:schemeClr val="tx2"/>
              </a:buClr>
              <a:buSzPct val="103000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contract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requires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remuneration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a work or service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mainly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performed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personally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orker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without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subordination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client.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425" y="2888579"/>
            <a:ext cx="1794263" cy="1512169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Intellectual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profession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88704" y="2888578"/>
            <a:ext cx="7261918" cy="1512169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Art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2229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civil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code</a:t>
            </a:r>
          </a:p>
          <a:p>
            <a:pPr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law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determines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intellectual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professions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require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registration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specific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professional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registers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344488" y="4941168"/>
            <a:ext cx="9206134" cy="100369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Art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2232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civil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code </a:t>
            </a:r>
          </a:p>
          <a:p>
            <a:pPr algn="ctr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independent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must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perform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personally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task </a:t>
            </a:r>
          </a:p>
        </p:txBody>
      </p:sp>
    </p:spTree>
    <p:extLst>
      <p:ext uri="{BB962C8B-B14F-4D97-AF65-F5344CB8AC3E}">
        <p14:creationId xmlns:p14="http://schemas.microsoft.com/office/powerpoint/2010/main" val="1238916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44364" y="980728"/>
            <a:ext cx="9200197" cy="5256584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514350" indent="-514350" algn="just">
              <a:lnSpc>
                <a:spcPct val="2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it-IT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Introduction</a:t>
            </a:r>
            <a:endParaRPr lang="it-IT" sz="28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514350" indent="-514350" algn="just">
              <a:lnSpc>
                <a:spcPct val="2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Self-</a:t>
            </a:r>
            <a:r>
              <a:rPr lang="it-IT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employed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the so-</a:t>
            </a:r>
            <a:r>
              <a:rPr lang="it-IT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called</a:t>
            </a:r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«Separate Fund»</a:t>
            </a:r>
          </a:p>
          <a:p>
            <a:pPr marL="514350" indent="-514350" algn="just">
              <a:lnSpc>
                <a:spcPct val="250000"/>
              </a:lnSpc>
              <a:buClr>
                <a:schemeClr val="tx2"/>
              </a:buClr>
              <a:buSzPct val="103000"/>
              <a:buFont typeface="+mj-lt"/>
              <a:buAutoNum type="arabicPeriod"/>
            </a:pPr>
            <a:r>
              <a:rPr lang="it-IT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Employees</a:t>
            </a:r>
            <a:endParaRPr lang="it-IT" sz="28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250000"/>
              </a:lnSpc>
              <a:buFont typeface="+mj-lt"/>
              <a:buAutoNum type="arabicPeriod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Index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5067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The independent workers’ income </a:t>
            </a:r>
          </a:p>
        </p:txBody>
      </p:sp>
      <p:sp>
        <p:nvSpPr>
          <p:cNvPr id="5" name="Rectangle 4"/>
          <p:cNvSpPr/>
          <p:nvPr/>
        </p:nvSpPr>
        <p:spPr>
          <a:xfrm>
            <a:off x="350425" y="1052735"/>
            <a:ext cx="9200197" cy="144021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independent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’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determined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difference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between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remunerations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also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kind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 and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incurred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expenses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incurred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the work in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same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period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04728" y="2852937"/>
            <a:ext cx="7045894" cy="1102442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remunerations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included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calendar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year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independently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from the moment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when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work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been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perfomed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relevant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only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determine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rate.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4728" y="4509120"/>
            <a:ext cx="7045894" cy="1296144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accrual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principle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valid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some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specific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expenses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such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depreciation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producer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goods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6543" y="2852937"/>
            <a:ext cx="1840153" cy="1102442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cash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principle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76543" y="4605971"/>
            <a:ext cx="1840153" cy="11024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Exceptions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667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The income</a:t>
            </a:r>
            <a:endParaRPr lang="it-IT" dirty="0"/>
          </a:p>
        </p:txBody>
      </p:sp>
      <p:sp>
        <p:nvSpPr>
          <p:cNvPr id="6" name="Rectangle 5"/>
          <p:cNvSpPr/>
          <p:nvPr/>
        </p:nvSpPr>
        <p:spPr>
          <a:xfrm>
            <a:off x="344365" y="1268760"/>
            <a:ext cx="9206257" cy="576064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determined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according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regime: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0425" y="2132856"/>
            <a:ext cx="9200197" cy="288032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analitical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professional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associations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the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lowest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rate-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payers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algn="just">
              <a:buClr>
                <a:schemeClr val="tx2"/>
              </a:buClr>
              <a:buSzPct val="103000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subsidised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new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productive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ventures</a:t>
            </a:r>
            <a:endParaRPr lang="it-IT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There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favourable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fiscal regime for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young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people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dismissed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firms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difficulties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522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endParaRPr lang="en-US" dirty="0" smtClean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065569" y="1268760"/>
            <a:ext cx="1800262" cy="482453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it-IT" sz="2000" strike="sngStrike" dirty="0" smtClean="0">
              <a:solidFill>
                <a:prstClr val="black">
                  <a:lumMod val="75000"/>
                  <a:lumOff val="25000"/>
                </a:prst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itolo 1"/>
          <p:cNvSpPr>
            <a:spLocks noGrp="1"/>
          </p:cNvSpPr>
          <p:nvPr>
            <p:ph type="title"/>
          </p:nvPr>
        </p:nvSpPr>
        <p:spPr>
          <a:xfrm>
            <a:off x="344488" y="116632"/>
            <a:ext cx="9156886" cy="648090"/>
          </a:xfrm>
        </p:spPr>
        <p:txBody>
          <a:bodyPr>
            <a:normAutofit/>
          </a:bodyPr>
          <a:lstStyle/>
          <a:p>
            <a:r>
              <a:rPr lang="it-IT" sz="2400" dirty="0" smtClean="0"/>
              <a:t>The so </a:t>
            </a:r>
            <a:r>
              <a:rPr lang="it-IT" sz="2400" dirty="0" err="1" smtClean="0"/>
              <a:t>called</a:t>
            </a:r>
            <a:r>
              <a:rPr lang="it-IT" sz="2400" dirty="0" smtClean="0"/>
              <a:t> «para-</a:t>
            </a:r>
            <a:r>
              <a:rPr lang="it-IT" sz="2400" dirty="0" err="1" smtClean="0"/>
              <a:t>subordinated</a:t>
            </a:r>
            <a:r>
              <a:rPr lang="it-IT" sz="2400" dirty="0" smtClean="0"/>
              <a:t> </a:t>
            </a:r>
            <a:r>
              <a:rPr lang="it-IT" sz="2400" dirty="0" err="1" smtClean="0"/>
              <a:t>workers</a:t>
            </a:r>
            <a:r>
              <a:rPr lang="it-IT" sz="2400" dirty="0" smtClean="0"/>
              <a:t>»</a:t>
            </a:r>
            <a:endParaRPr lang="it-IT" sz="2400" dirty="0"/>
          </a:p>
        </p:txBody>
      </p:sp>
      <p:grpSp>
        <p:nvGrpSpPr>
          <p:cNvPr id="28" name="Group 27"/>
          <p:cNvGrpSpPr/>
          <p:nvPr/>
        </p:nvGrpSpPr>
        <p:grpSpPr>
          <a:xfrm>
            <a:off x="344364" y="1052736"/>
            <a:ext cx="4680644" cy="3941560"/>
            <a:chOff x="344364" y="1052736"/>
            <a:chExt cx="4680644" cy="3941560"/>
          </a:xfrm>
        </p:grpSpPr>
        <p:sp>
          <p:nvSpPr>
            <p:cNvPr id="6" name="Rectangle 5"/>
            <p:cNvSpPr/>
            <p:nvPr/>
          </p:nvSpPr>
          <p:spPr>
            <a:xfrm>
              <a:off x="344365" y="1052736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Company </a:t>
              </a:r>
              <a:r>
                <a:rPr lang="it-IT" sz="20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administrators</a:t>
              </a:r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44364" y="4342558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20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PhD</a:t>
              </a:r>
              <a:r>
                <a:rPr lang="it-IT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Students</a:t>
              </a:r>
            </a:p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it-IT" sz="2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Etc</a:t>
              </a:r>
              <a:r>
                <a:rPr lang="it-IT" sz="20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.</a:t>
              </a:r>
              <a:r>
                <a:rPr lang="it-IT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44365" y="1930500"/>
            <a:ext cx="9157009" cy="651738"/>
            <a:chOff x="344365" y="1807903"/>
            <a:chExt cx="9157009" cy="651738"/>
          </a:xfrm>
        </p:grpSpPr>
        <p:sp>
          <p:nvSpPr>
            <p:cNvPr id="15" name="Rectangle 14"/>
            <p:cNvSpPr/>
            <p:nvPr/>
          </p:nvSpPr>
          <p:spPr>
            <a:xfrm>
              <a:off x="344365" y="1807903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r>
                <a:rPr lang="it-IT" sz="20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Occasional</a:t>
              </a:r>
              <a:r>
                <a:rPr lang="it-IT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independent</a:t>
              </a:r>
              <a:r>
                <a:rPr lang="it-IT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workers</a:t>
              </a:r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820731" y="1807903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pPr marL="2171700" lvl="4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44365" y="2808264"/>
            <a:ext cx="9157009" cy="651738"/>
            <a:chOff x="344365" y="2455648"/>
            <a:chExt cx="9157009" cy="651738"/>
          </a:xfrm>
        </p:grpSpPr>
        <p:sp>
          <p:nvSpPr>
            <p:cNvPr id="16" name="Rectangle 15"/>
            <p:cNvSpPr/>
            <p:nvPr/>
          </p:nvSpPr>
          <p:spPr>
            <a:xfrm>
              <a:off x="344365" y="2455648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820731" y="2455648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344365" y="3686028"/>
            <a:ext cx="4680643" cy="651738"/>
          </a:xfrm>
          <a:prstGeom prst="rect">
            <a:avLst/>
          </a:prstGeom>
        </p:spPr>
        <p:txBody>
          <a:bodyPr wrap="square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it-IT" sz="2000" dirty="0">
              <a:solidFill>
                <a:prstClr val="black">
                  <a:lumMod val="75000"/>
                  <a:lumOff val="25000"/>
                </a:prst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416496" y="2745997"/>
            <a:ext cx="9068040" cy="653545"/>
            <a:chOff x="416496" y="2131497"/>
            <a:chExt cx="9068040" cy="653545"/>
          </a:xfrm>
        </p:grpSpPr>
        <p:sp>
          <p:nvSpPr>
            <p:cNvPr id="18" name="Rectangle 17"/>
            <p:cNvSpPr/>
            <p:nvPr/>
          </p:nvSpPr>
          <p:spPr>
            <a:xfrm>
              <a:off x="416496" y="2133304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it-IT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«</a:t>
              </a:r>
              <a:r>
                <a:rPr lang="it-IT" sz="20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Collaborators</a:t>
              </a:r>
              <a:r>
                <a:rPr lang="it-IT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»</a:t>
              </a:r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803893" y="2131497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pPr marL="342900" indent="-342900">
                <a:spcAft>
                  <a:spcPts val="600"/>
                </a:spcAft>
                <a:buFont typeface="Arial" panose="020B0604020202020204" pitchFamily="34" charset="0"/>
                <a:buChar char="•"/>
              </a:pPr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16495" y="3565108"/>
            <a:ext cx="9366976" cy="2387838"/>
            <a:chOff x="134398" y="3705458"/>
            <a:chExt cx="9366976" cy="2387838"/>
          </a:xfrm>
        </p:grpSpPr>
        <p:sp>
          <p:nvSpPr>
            <p:cNvPr id="19" name="Rectangle 18"/>
            <p:cNvSpPr/>
            <p:nvPr/>
          </p:nvSpPr>
          <p:spPr>
            <a:xfrm>
              <a:off x="134398" y="3705458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it-IT" sz="2000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Door-to-door </a:t>
              </a:r>
              <a:r>
                <a:rPr lang="it-IT" sz="2000" dirty="0" err="1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selling</a:t>
              </a:r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4820731" y="5441558"/>
              <a:ext cx="4680643" cy="651738"/>
            </a:xfrm>
            <a:prstGeom prst="rect">
              <a:avLst/>
            </a:prstGeom>
          </p:spPr>
          <p:txBody>
            <a:bodyPr wrap="square" anchor="t">
              <a:noAutofit/>
            </a:bodyPr>
            <a:lstStyle/>
            <a:p>
              <a:endParaRPr lang="it-IT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4496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4489" y="116632"/>
            <a:ext cx="9156885" cy="648090"/>
          </a:xfrm>
        </p:spPr>
        <p:txBody>
          <a:bodyPr>
            <a:normAutofit/>
          </a:bodyPr>
          <a:lstStyle/>
          <a:p>
            <a:r>
              <a:rPr lang="en-US" sz="2400" dirty="0"/>
              <a:t>The so called «para-subordinated workers</a:t>
            </a:r>
            <a:r>
              <a:rPr lang="en-US" sz="2400" dirty="0" smtClean="0"/>
              <a:t>»: “Collaborators”</a:t>
            </a:r>
            <a:endParaRPr lang="it-IT" sz="2400" dirty="0"/>
          </a:p>
        </p:txBody>
      </p:sp>
      <p:sp>
        <p:nvSpPr>
          <p:cNvPr id="4" name="Rectangle 3"/>
          <p:cNvSpPr/>
          <p:nvPr/>
        </p:nvSpPr>
        <p:spPr>
          <a:xfrm>
            <a:off x="416496" y="1628800"/>
            <a:ext cx="1368151" cy="990270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Jobs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(law 81/2015)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72680" y="1988840"/>
            <a:ext cx="7621958" cy="70868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Collaborators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enroled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the «Separate Fund» under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following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conditions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2520" y="3284984"/>
            <a:ext cx="9206133" cy="17574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Contracts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regulated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a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national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collective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labour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agreement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registered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a Professional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Register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Certification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work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personal and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organised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the Client,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also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with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regard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time and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place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work.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Otherwise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considered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law an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195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Obligations for the Client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8504" y="3356992"/>
            <a:ext cx="9206134" cy="93610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Client must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INPS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and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other social Insurance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Institutions all the social contributions for the Collaborator, including the part charged to the worker</a:t>
            </a: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04528" y="1772816"/>
            <a:ext cx="7776864" cy="13681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Since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January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2005 the Clients must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send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monthly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«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declaration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remunerations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» to INPS or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other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social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Institutions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282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Social Contribution rates 2018 for Professionals</a:t>
            </a:r>
            <a:endParaRPr lang="en-US" altLang="it-IT" dirty="0"/>
          </a:p>
        </p:txBody>
      </p:sp>
      <p:grpSp>
        <p:nvGrpSpPr>
          <p:cNvPr id="3" name="Group 2"/>
          <p:cNvGrpSpPr/>
          <p:nvPr/>
        </p:nvGrpSpPr>
        <p:grpSpPr>
          <a:xfrm>
            <a:off x="350425" y="1957088"/>
            <a:ext cx="8850725" cy="1236990"/>
            <a:chOff x="350425" y="2264018"/>
            <a:chExt cx="8850725" cy="1236990"/>
          </a:xfrm>
        </p:grpSpPr>
        <p:sp>
          <p:nvSpPr>
            <p:cNvPr id="7" name="Rectangle 6"/>
            <p:cNvSpPr/>
            <p:nvPr/>
          </p:nvSpPr>
          <p:spPr>
            <a:xfrm>
              <a:off x="350425" y="2264018"/>
              <a:ext cx="3882495" cy="1236990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People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not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insured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with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another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mandatory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social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insurance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regime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520952" y="2264018"/>
              <a:ext cx="4680198" cy="1236990"/>
            </a:xfrm>
            <a:prstGeom prst="rect">
              <a:avLst/>
            </a:prstGeom>
          </p:spPr>
          <p:txBody>
            <a:bodyPr wrap="square" lIns="0" rIns="0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25,72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%</a:t>
              </a:r>
            </a:p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(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25,00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Invalidity,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Old-age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Survivors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+ 0,72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sickness, family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allowance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maternity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, hospital)</a:t>
              </a:r>
              <a:endPara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50425" y="3954414"/>
            <a:ext cx="8634487" cy="1378546"/>
            <a:chOff x="350425" y="3918661"/>
            <a:chExt cx="8634487" cy="1378546"/>
          </a:xfrm>
        </p:grpSpPr>
        <p:sp>
          <p:nvSpPr>
            <p:cNvPr id="9" name="Rectangle 8"/>
            <p:cNvSpPr/>
            <p:nvPr/>
          </p:nvSpPr>
          <p:spPr>
            <a:xfrm>
              <a:off x="350425" y="3918662"/>
              <a:ext cx="4098519" cy="1378545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Pensioners or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people</a:t>
              </a: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insured</a:t>
              </a: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with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another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mandatory</a:t>
              </a: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social </a:t>
              </a:r>
              <a:r>
                <a:rPr lang="it-IT" sz="2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insurance</a:t>
              </a: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regime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36976" y="3918661"/>
              <a:ext cx="4247936" cy="1378545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24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% 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(Invalidity,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Old-age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Survivors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)</a:t>
              </a:r>
            </a:p>
          </p:txBody>
        </p:sp>
      </p:grpSp>
      <p:cxnSp>
        <p:nvCxnSpPr>
          <p:cNvPr id="10" name="Straight Connector 9"/>
          <p:cNvCxnSpPr/>
          <p:nvPr/>
        </p:nvCxnSpPr>
        <p:spPr>
          <a:xfrm flipV="1">
            <a:off x="4448944" y="1196752"/>
            <a:ext cx="4824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448944" y="6093296"/>
            <a:ext cx="4824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1002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Social Contribution rates 2018 </a:t>
            </a:r>
            <a:r>
              <a:rPr lang="en-US" altLang="it-IT" dirty="0" smtClean="0"/>
              <a:t>for “Collaborators”</a:t>
            </a:r>
            <a:endParaRPr lang="en-US" altLang="it-IT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448944" y="1196752"/>
            <a:ext cx="4824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4448944" y="6093296"/>
            <a:ext cx="4824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350425" y="1375891"/>
            <a:ext cx="8778503" cy="1453466"/>
            <a:chOff x="350425" y="1528581"/>
            <a:chExt cx="8778503" cy="1453466"/>
          </a:xfrm>
        </p:grpSpPr>
        <p:sp>
          <p:nvSpPr>
            <p:cNvPr id="7" name="Rectangle 6"/>
            <p:cNvSpPr/>
            <p:nvPr/>
          </p:nvSpPr>
          <p:spPr>
            <a:xfrm>
              <a:off x="350425" y="1528581"/>
              <a:ext cx="4098519" cy="1453466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People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not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insured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with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another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mandatory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social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insurance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regime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who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are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required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to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contribute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for the unemployment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allowance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(DIS-COLL)</a:t>
              </a:r>
              <a:endPara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4592960" y="1528581"/>
              <a:ext cx="4535968" cy="1453466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34,23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%</a:t>
              </a:r>
            </a:p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(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33,00 Invalidity,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Old-age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Survivors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+ 0,72 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sickness, family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allowance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maternity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, hospital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+ 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0,51 unemployment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allowance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)</a:t>
              </a:r>
              <a:endPara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43793" y="3008496"/>
            <a:ext cx="8785135" cy="1699029"/>
            <a:chOff x="343793" y="3123279"/>
            <a:chExt cx="8785135" cy="1699029"/>
          </a:xfrm>
        </p:grpSpPr>
        <p:sp>
          <p:nvSpPr>
            <p:cNvPr id="9" name="Rectangle 8"/>
            <p:cNvSpPr/>
            <p:nvPr/>
          </p:nvSpPr>
          <p:spPr>
            <a:xfrm>
              <a:off x="343793" y="3123279"/>
              <a:ext cx="4098519" cy="1699029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People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not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insured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with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another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mandatory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social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insurance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regime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who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are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not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required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to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contribute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for the unemployment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allowance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(DIS-COLL)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592960" y="3123280"/>
              <a:ext cx="4535968" cy="1699028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33,72</a:t>
              </a: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%</a:t>
              </a:r>
              <a:endPara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(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33,00 Invalidity,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Old-age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Survivors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+ 0,72)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43793" y="4886664"/>
            <a:ext cx="8785135" cy="1027492"/>
            <a:chOff x="343793" y="4963539"/>
            <a:chExt cx="8785135" cy="1027492"/>
          </a:xfrm>
        </p:grpSpPr>
        <p:sp>
          <p:nvSpPr>
            <p:cNvPr id="13" name="Rectangle 12"/>
            <p:cNvSpPr/>
            <p:nvPr/>
          </p:nvSpPr>
          <p:spPr>
            <a:xfrm>
              <a:off x="343793" y="4963540"/>
              <a:ext cx="4098519" cy="1027491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Pensioners or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people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insured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with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another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mandatory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social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insurance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regime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592960" y="4963539"/>
              <a:ext cx="4535968" cy="1027491"/>
            </a:xfrm>
            <a:prstGeom prst="rect">
              <a:avLst/>
            </a:prstGeom>
          </p:spPr>
          <p:txBody>
            <a:bodyPr wrap="square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24% 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(Invalidity,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Old-age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, </a:t>
              </a:r>
              <a:r>
                <a:rPr lang="it-IT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Survivors</a:t>
              </a:r>
              <a:r>
                <a:rPr lang="it-IT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499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The contributions payment</a:t>
            </a:r>
            <a:endParaRPr lang="en-US" altLang="it-IT" dirty="0"/>
          </a:p>
        </p:txBody>
      </p:sp>
      <p:sp>
        <p:nvSpPr>
          <p:cNvPr id="7" name="Rectangle 6"/>
          <p:cNvSpPr/>
          <p:nvPr/>
        </p:nvSpPr>
        <p:spPr>
          <a:xfrm>
            <a:off x="425922" y="2780928"/>
            <a:ext cx="4230208" cy="79214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2/3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Client</a:t>
            </a:r>
          </a:p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1/3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«Collaborator»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4364" y="2054465"/>
            <a:ext cx="4391900" cy="416575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«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Collaborators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»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78523" y="2080443"/>
            <a:ext cx="4392000" cy="416575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Professionals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59419" y="2708920"/>
            <a:ext cx="4230208" cy="112389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Entirely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 the Professional</a:t>
            </a:r>
          </a:p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4% of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client by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professional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bill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1851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Maximum and minimum income 2018</a:t>
            </a:r>
            <a:endParaRPr lang="en-US" altLang="it-IT" dirty="0"/>
          </a:p>
        </p:txBody>
      </p:sp>
      <p:sp>
        <p:nvSpPr>
          <p:cNvPr id="8" name="Rectangle 7"/>
          <p:cNvSpPr/>
          <p:nvPr/>
        </p:nvSpPr>
        <p:spPr>
          <a:xfrm>
            <a:off x="4077872" y="3799491"/>
            <a:ext cx="4571873" cy="53837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1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72123" y="3799491"/>
            <a:ext cx="2461191" cy="53837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077872" y="4433856"/>
            <a:ext cx="4571873" cy="53837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1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72123" y="4433856"/>
            <a:ext cx="2461191" cy="53837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77872" y="5071518"/>
            <a:ext cx="4571873" cy="53837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lvl="1"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772123" y="5071518"/>
            <a:ext cx="2461191" cy="53837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568624" y="2408830"/>
            <a:ext cx="6361755" cy="1077514"/>
            <a:chOff x="895565" y="1052737"/>
            <a:chExt cx="6361755" cy="1077514"/>
          </a:xfrm>
        </p:grpSpPr>
        <p:sp>
          <p:nvSpPr>
            <p:cNvPr id="5" name="Rectangle 4"/>
            <p:cNvSpPr/>
            <p:nvPr/>
          </p:nvSpPr>
          <p:spPr>
            <a:xfrm>
              <a:off x="895565" y="1052737"/>
              <a:ext cx="2449223" cy="1077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€ 15.710,00 </a:t>
              </a:r>
            </a:p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Minimum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income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808097" y="1052737"/>
              <a:ext cx="2449223" cy="107751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€ 101.427,00</a:t>
              </a:r>
            </a:p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Maximum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income</a:t>
              </a:r>
              <a:endPara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230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err="1" smtClean="0"/>
              <a:t>Coverage</a:t>
            </a:r>
            <a:endParaRPr lang="en-US" altLang="it-IT" dirty="0" smtClean="0"/>
          </a:p>
        </p:txBody>
      </p:sp>
      <p:sp>
        <p:nvSpPr>
          <p:cNvPr id="5" name="Rectangle 4"/>
          <p:cNvSpPr/>
          <p:nvPr/>
        </p:nvSpPr>
        <p:spPr>
          <a:xfrm>
            <a:off x="350425" y="1052736"/>
            <a:ext cx="9200197" cy="1368152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registered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calendar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year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remunerations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paid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regardless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when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work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been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done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coverage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per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month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488" y="2390856"/>
            <a:ext cx="3240360" cy="906531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 of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an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at</a:t>
            </a: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least</a:t>
            </a: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equal</a:t>
            </a: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minimum</a:t>
            </a:r>
            <a:endParaRPr lang="it-IT" sz="20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8864" y="2483181"/>
            <a:ext cx="5821758" cy="721881"/>
          </a:xfrm>
          <a:prstGeom prst="rect">
            <a:avLst/>
          </a:prstGeom>
        </p:spPr>
        <p:txBody>
          <a:bodyPr wrap="square" lIns="36000" rIns="36000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Complete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coverage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12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months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44488" y="3501008"/>
            <a:ext cx="3240360" cy="906531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 of </a:t>
            </a:r>
            <a:r>
              <a:rPr lang="it-IT" sz="2000" b="1" dirty="0" err="1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an </a:t>
            </a:r>
            <a:r>
              <a:rPr lang="it-IT" sz="2000" b="1" dirty="0" err="1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lower</a:t>
            </a: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than</a:t>
            </a:r>
            <a:r>
              <a:rPr lang="it-IT" sz="20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minimum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28864" y="3503773"/>
            <a:ext cx="5821758" cy="901001"/>
          </a:xfrm>
          <a:prstGeom prst="rect">
            <a:avLst/>
          </a:prstGeom>
        </p:spPr>
        <p:txBody>
          <a:bodyPr wrap="square" lIns="36000" rIns="36000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months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coverage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reduced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in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proportion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648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0"/>
            <a:ext cx="9200197" cy="6813376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4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Introduction</a:t>
            </a:r>
            <a:endParaRPr lang="it-IT" sz="48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3</a:t>
            </a:r>
            <a:endParaRPr lang="it-I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838" y="260648"/>
            <a:ext cx="1930325" cy="193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145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0"/>
            <a:ext cx="9200197" cy="6813376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4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Employees</a:t>
            </a:r>
            <a:endParaRPr lang="it-IT" sz="48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3</a:t>
            </a:r>
            <a:endParaRPr lang="it-I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838" y="260648"/>
            <a:ext cx="1930325" cy="193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06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488" y="116632"/>
            <a:ext cx="7488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dirty="0" smtClean="0"/>
              <a:t>Legal </a:t>
            </a:r>
            <a:r>
              <a:rPr lang="it-IT" dirty="0"/>
              <a:t>Social </a:t>
            </a:r>
            <a:r>
              <a:rPr lang="it-IT" dirty="0" err="1"/>
              <a:t>Insurance</a:t>
            </a:r>
            <a:r>
              <a:rPr lang="it-IT" dirty="0"/>
              <a:t> </a:t>
            </a:r>
            <a:r>
              <a:rPr lang="it-IT" dirty="0" err="1" smtClean="0"/>
              <a:t>Relationship</a:t>
            </a:r>
            <a:r>
              <a:rPr lang="it-IT" dirty="0" smtClean="0"/>
              <a:t>: the subjects</a:t>
            </a:r>
          </a:p>
          <a:p>
            <a:r>
              <a:rPr lang="en-US" altLang="it-IT" dirty="0" smtClean="0"/>
              <a:t>Employee</a:t>
            </a:r>
          </a:p>
        </p:txBody>
      </p:sp>
      <p:sp>
        <p:nvSpPr>
          <p:cNvPr id="6" name="Rectangle 5"/>
          <p:cNvSpPr/>
          <p:nvPr/>
        </p:nvSpPr>
        <p:spPr>
          <a:xfrm>
            <a:off x="344488" y="2277342"/>
            <a:ext cx="9217147" cy="2231778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marL="285750" indent="-28575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employer</a:t>
            </a:r>
            <a:endParaRPr lang="it-IT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85750" indent="-28575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nstitution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collects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contribution and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provides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benefits/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allowances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(INPS)</a:t>
            </a:r>
          </a:p>
        </p:txBody>
      </p:sp>
      <p:sp>
        <p:nvSpPr>
          <p:cNvPr id="7" name="Rectangle 6"/>
          <p:cNvSpPr/>
          <p:nvPr/>
        </p:nvSpPr>
        <p:spPr>
          <a:xfrm>
            <a:off x="344488" y="1340768"/>
            <a:ext cx="9217147" cy="720080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Subjects of the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legal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social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relationship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476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16632"/>
            <a:ext cx="7632972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dirty="0" smtClean="0"/>
              <a:t>Legal Social </a:t>
            </a:r>
            <a:r>
              <a:rPr lang="it-IT" dirty="0" err="1"/>
              <a:t>I</a:t>
            </a:r>
            <a:r>
              <a:rPr lang="it-IT" dirty="0" err="1" smtClean="0"/>
              <a:t>nsurance</a:t>
            </a:r>
            <a:r>
              <a:rPr lang="it-IT" dirty="0" smtClean="0"/>
              <a:t> </a:t>
            </a:r>
            <a:r>
              <a:rPr lang="it-IT" dirty="0" err="1" smtClean="0"/>
              <a:t>Relationship</a:t>
            </a:r>
            <a:r>
              <a:rPr lang="it-IT" dirty="0" smtClean="0"/>
              <a:t>: the </a:t>
            </a:r>
            <a:r>
              <a:rPr lang="it-IT" dirty="0" err="1" smtClean="0"/>
              <a:t>principles</a:t>
            </a:r>
            <a:endParaRPr lang="it-IT" dirty="0" smtClean="0"/>
          </a:p>
          <a:p>
            <a:r>
              <a:rPr lang="it-IT" dirty="0" err="1" smtClean="0"/>
              <a:t>Employees</a:t>
            </a:r>
            <a:endParaRPr lang="en-US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365" y="1052736"/>
            <a:ext cx="9073132" cy="504056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aims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legal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social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relationship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 to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protect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family from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risks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reduction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or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loss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capacity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due to</a:t>
            </a: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accidents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charset="2"/>
              <a:buChar char="ü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ageing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00100" lvl="1" indent="-342900" algn="just">
              <a:buClr>
                <a:schemeClr val="tx2"/>
              </a:buClr>
              <a:buSzPct val="103000"/>
              <a:buFont typeface="Wingdings" charset="2"/>
              <a:buChar char="ü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death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starts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law with the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contract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types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insurances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established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the law</a:t>
            </a: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shared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between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ad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but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only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responsible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also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amount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social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benefits are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automatic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Principle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the “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automation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benefits” =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the benefits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does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depend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)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4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16614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dirty="0" smtClean="0"/>
              <a:t>The </a:t>
            </a:r>
            <a:r>
              <a:rPr lang="it-IT" dirty="0" err="1" smtClean="0"/>
              <a:t>principle</a:t>
            </a:r>
            <a:r>
              <a:rPr lang="it-IT" dirty="0" smtClean="0"/>
              <a:t> of “</a:t>
            </a:r>
            <a:r>
              <a:rPr lang="it-IT" dirty="0" err="1" smtClean="0"/>
              <a:t>automation</a:t>
            </a:r>
            <a:r>
              <a:rPr lang="it-IT" dirty="0" smtClean="0"/>
              <a:t> of benefits”</a:t>
            </a:r>
          </a:p>
          <a:p>
            <a:r>
              <a:rPr lang="it-IT" altLang="it-IT" dirty="0" smtClean="0"/>
              <a:t>Art. 2116 </a:t>
            </a:r>
            <a:r>
              <a:rPr lang="it-IT" altLang="it-IT" dirty="0" err="1" smtClean="0"/>
              <a:t>italian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civil</a:t>
            </a:r>
            <a:r>
              <a:rPr lang="it-IT" altLang="it-IT" dirty="0" smtClean="0"/>
              <a:t> code</a:t>
            </a:r>
            <a:endParaRPr lang="en-US" altLang="it-IT" dirty="0"/>
          </a:p>
        </p:txBody>
      </p:sp>
      <p:sp>
        <p:nvSpPr>
          <p:cNvPr id="13" name="Rectangle 12"/>
          <p:cNvSpPr/>
          <p:nvPr/>
        </p:nvSpPr>
        <p:spPr>
          <a:xfrm>
            <a:off x="344488" y="1052513"/>
            <a:ext cx="9217147" cy="144038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happened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when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employer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does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not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contributory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role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?</a:t>
            </a:r>
          </a:p>
          <a:p>
            <a:pPr marL="342900" indent="-342900" algn="just">
              <a:buClr>
                <a:schemeClr val="tx2"/>
              </a:buClr>
              <a:buSzPct val="103000"/>
              <a:buFont typeface="Wingdings" charset="2"/>
              <a:buChar char="Ø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Clr>
                <a:schemeClr val="tx2"/>
              </a:buClr>
              <a:buSzPct val="103000"/>
              <a:buFont typeface="Wingdings" charset="2"/>
              <a:buChar char="Ø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What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rights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? </a:t>
            </a:r>
          </a:p>
          <a:p>
            <a:pPr marL="742950" lvl="1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 algn="just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object 8"/>
          <p:cNvSpPr txBox="1"/>
          <p:nvPr/>
        </p:nvSpPr>
        <p:spPr>
          <a:xfrm>
            <a:off x="1496616" y="2793702"/>
            <a:ext cx="7848872" cy="92333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0" tIns="0" rIns="0" bIns="0" rtlCol="0" anchor="ctr">
            <a:spAutoFit/>
          </a:bodyPr>
          <a:lstStyle/>
          <a:p>
            <a:pPr marL="90805" marR="96520">
              <a:spcBef>
                <a:spcPts val="1355"/>
              </a:spcBef>
            </a:pPr>
            <a:r>
              <a:rPr lang="it-IT" sz="2000" spc="-10" dirty="0" err="1" smtClean="0">
                <a:latin typeface="Optane"/>
                <a:cs typeface="Tahoma"/>
              </a:rPr>
              <a:t>Employee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has</a:t>
            </a:r>
            <a:r>
              <a:rPr lang="it-IT" sz="2000" spc="-10" dirty="0">
                <a:latin typeface="Optane"/>
                <a:cs typeface="Tahoma"/>
              </a:rPr>
              <a:t> </a:t>
            </a:r>
            <a:r>
              <a:rPr lang="it-IT" sz="2000" spc="-10" dirty="0" smtClean="0">
                <a:latin typeface="Optane"/>
                <a:cs typeface="Tahoma"/>
              </a:rPr>
              <a:t>the </a:t>
            </a:r>
            <a:r>
              <a:rPr lang="it-IT" sz="2000" spc="-10" dirty="0">
                <a:latin typeface="Optane"/>
                <a:cs typeface="Tahoma"/>
              </a:rPr>
              <a:t>r</a:t>
            </a:r>
            <a:r>
              <a:rPr lang="it-IT" sz="2000" spc="-10" dirty="0" smtClean="0">
                <a:latin typeface="Optane"/>
                <a:cs typeface="Tahoma"/>
              </a:rPr>
              <a:t>ight to </a:t>
            </a:r>
            <a:r>
              <a:rPr lang="it-IT" sz="2000" spc="-10" dirty="0" err="1" smtClean="0">
                <a:latin typeface="Optane"/>
                <a:cs typeface="Tahoma"/>
              </a:rPr>
              <a:t>receive</a:t>
            </a:r>
            <a:r>
              <a:rPr lang="it-IT" sz="2000" spc="-10" dirty="0" smtClean="0">
                <a:latin typeface="Optane"/>
                <a:cs typeface="Tahoma"/>
              </a:rPr>
              <a:t> the benefits from INPS, </a:t>
            </a:r>
            <a:r>
              <a:rPr lang="it-IT" sz="2000" spc="-10" dirty="0" err="1" smtClean="0">
                <a:latin typeface="Optane"/>
                <a:cs typeface="Tahoma"/>
              </a:rPr>
              <a:t>although</a:t>
            </a:r>
            <a:r>
              <a:rPr lang="it-IT" sz="2000" spc="-10" dirty="0" smtClean="0">
                <a:latin typeface="Optane"/>
                <a:cs typeface="Tahoma"/>
              </a:rPr>
              <a:t> the </a:t>
            </a:r>
            <a:r>
              <a:rPr lang="it-IT" sz="2000" spc="-10" dirty="0" err="1">
                <a:latin typeface="Optane"/>
                <a:cs typeface="Tahoma"/>
              </a:rPr>
              <a:t>e</a:t>
            </a:r>
            <a:r>
              <a:rPr lang="it-IT" sz="2000" spc="-10" dirty="0" err="1" smtClean="0">
                <a:latin typeface="Optane"/>
                <a:cs typeface="Tahoma"/>
              </a:rPr>
              <a:t>mployer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had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not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regularly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paid</a:t>
            </a:r>
            <a:r>
              <a:rPr lang="it-IT" sz="2000" spc="-10" dirty="0" smtClean="0">
                <a:latin typeface="Optane"/>
                <a:cs typeface="Tahoma"/>
              </a:rPr>
              <a:t> the </a:t>
            </a:r>
            <a:r>
              <a:rPr lang="it-IT" sz="2000" spc="-10" dirty="0" err="1" smtClean="0">
                <a:latin typeface="Optane"/>
                <a:cs typeface="Tahoma"/>
              </a:rPr>
              <a:t>mandatory</a:t>
            </a:r>
            <a:r>
              <a:rPr lang="it-IT" sz="2000" spc="-10" dirty="0" smtClean="0">
                <a:latin typeface="Optane"/>
                <a:cs typeface="Tahoma"/>
              </a:rPr>
              <a:t> social </a:t>
            </a:r>
            <a:r>
              <a:rPr lang="it-IT" sz="2000" spc="-10" dirty="0" err="1" smtClean="0">
                <a:latin typeface="Optane"/>
                <a:cs typeface="Tahoma"/>
              </a:rPr>
              <a:t>contributions</a:t>
            </a:r>
            <a:r>
              <a:rPr lang="it-IT" sz="2000" spc="-10" dirty="0" smtClean="0">
                <a:latin typeface="Optane"/>
                <a:cs typeface="Tahoma"/>
              </a:rPr>
              <a:t>, </a:t>
            </a:r>
            <a:r>
              <a:rPr lang="it-IT" sz="2000" spc="-10" dirty="0" err="1" smtClean="0">
                <a:latin typeface="Optane"/>
                <a:cs typeface="Tahoma"/>
              </a:rPr>
              <a:t>within</a:t>
            </a:r>
            <a:r>
              <a:rPr lang="it-IT" sz="2000" spc="-10" dirty="0" smtClean="0">
                <a:latin typeface="Optane"/>
                <a:cs typeface="Tahoma"/>
              </a:rPr>
              <a:t> the </a:t>
            </a:r>
            <a:r>
              <a:rPr lang="it-IT" sz="2000" spc="-10" dirty="0" err="1" smtClean="0">
                <a:latin typeface="Optane"/>
                <a:cs typeface="Tahoma"/>
              </a:rPr>
              <a:t>legal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prescription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period</a:t>
            </a:r>
            <a:r>
              <a:rPr lang="it-IT" sz="2000" spc="-10" dirty="0" smtClean="0">
                <a:latin typeface="Optane"/>
                <a:cs typeface="Tahoma"/>
              </a:rPr>
              <a:t>: 5 </a:t>
            </a:r>
            <a:r>
              <a:rPr lang="it-IT" sz="2000" spc="-10" dirty="0" err="1" smtClean="0">
                <a:latin typeface="Optane"/>
                <a:cs typeface="Tahoma"/>
              </a:rPr>
              <a:t>years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endParaRPr lang="it-IT" sz="2000" dirty="0">
              <a:latin typeface="Optane"/>
              <a:cs typeface="Tahom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8504" y="2862663"/>
            <a:ext cx="704160" cy="566337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4000" b="1" dirty="0" smtClean="0">
                <a:solidFill>
                  <a:schemeClr val="tx2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</a:t>
            </a:r>
            <a:endParaRPr lang="it-IT" sz="4000" b="1" dirty="0">
              <a:solidFill>
                <a:schemeClr val="tx2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object 8"/>
          <p:cNvSpPr txBox="1"/>
          <p:nvPr/>
        </p:nvSpPr>
        <p:spPr>
          <a:xfrm>
            <a:off x="1496616" y="4017838"/>
            <a:ext cx="7848872" cy="92333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0" tIns="0" rIns="0" bIns="0" rtlCol="0" anchor="ctr">
            <a:spAutoFit/>
          </a:bodyPr>
          <a:lstStyle/>
          <a:p>
            <a:pPr marL="90805" marR="96520">
              <a:spcBef>
                <a:spcPts val="1355"/>
              </a:spcBef>
            </a:pPr>
            <a:r>
              <a:rPr lang="it-IT" sz="2000" spc="-10" dirty="0" err="1" smtClean="0">
                <a:latin typeface="Optane"/>
                <a:cs typeface="Tahoma"/>
              </a:rPr>
              <a:t>When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this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principle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is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not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applicable</a:t>
            </a:r>
            <a:r>
              <a:rPr lang="it-IT" sz="2000" spc="-10" dirty="0" smtClean="0">
                <a:latin typeface="Optane"/>
                <a:cs typeface="Tahoma"/>
              </a:rPr>
              <a:t> (</a:t>
            </a:r>
            <a:r>
              <a:rPr lang="it-IT" sz="2000" spc="-10" dirty="0" err="1" smtClean="0">
                <a:latin typeface="Optane"/>
                <a:cs typeface="Tahoma"/>
              </a:rPr>
              <a:t>there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was</a:t>
            </a:r>
            <a:r>
              <a:rPr lang="it-IT" sz="2000" spc="-10" dirty="0" smtClean="0">
                <a:latin typeface="Optane"/>
                <a:cs typeface="Tahoma"/>
              </a:rPr>
              <a:t> the </a:t>
            </a:r>
            <a:r>
              <a:rPr lang="it-IT" sz="2000" spc="-10" dirty="0" err="1" smtClean="0">
                <a:latin typeface="Optane"/>
                <a:cs typeface="Tahoma"/>
              </a:rPr>
              <a:t>statute</a:t>
            </a:r>
            <a:r>
              <a:rPr lang="it-IT" sz="2000" spc="-10" dirty="0" smtClean="0">
                <a:latin typeface="Optane"/>
                <a:cs typeface="Tahoma"/>
              </a:rPr>
              <a:t> of </a:t>
            </a:r>
            <a:r>
              <a:rPr lang="it-IT" sz="2000" spc="-10" dirty="0" err="1" smtClean="0">
                <a:latin typeface="Optane"/>
                <a:cs typeface="Tahoma"/>
              </a:rPr>
              <a:t>limitations</a:t>
            </a:r>
            <a:r>
              <a:rPr lang="it-IT" sz="2000" spc="-10" dirty="0" smtClean="0">
                <a:latin typeface="Optane"/>
                <a:cs typeface="Tahoma"/>
              </a:rPr>
              <a:t>), the </a:t>
            </a:r>
            <a:r>
              <a:rPr lang="it-IT" sz="2000" spc="-10" dirty="0" err="1">
                <a:latin typeface="Optane"/>
                <a:cs typeface="Tahoma"/>
              </a:rPr>
              <a:t>e</a:t>
            </a:r>
            <a:r>
              <a:rPr lang="it-IT" sz="2000" spc="-10" dirty="0" err="1" smtClean="0">
                <a:latin typeface="Optane"/>
                <a:cs typeface="Tahoma"/>
              </a:rPr>
              <a:t>mployer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is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responsible</a:t>
            </a:r>
            <a:r>
              <a:rPr lang="it-IT" sz="2000" spc="-10" dirty="0" smtClean="0">
                <a:latin typeface="Optane"/>
                <a:cs typeface="Tahoma"/>
              </a:rPr>
              <a:t> for the </a:t>
            </a:r>
            <a:r>
              <a:rPr lang="it-IT" sz="2000" spc="-10" dirty="0" err="1" smtClean="0">
                <a:latin typeface="Optane"/>
                <a:cs typeface="Tahoma"/>
              </a:rPr>
              <a:t>damage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incurred</a:t>
            </a:r>
            <a:r>
              <a:rPr lang="it-IT" sz="2000" spc="-10" dirty="0" smtClean="0">
                <a:latin typeface="Optane"/>
                <a:cs typeface="Tahoma"/>
              </a:rPr>
              <a:t> by the </a:t>
            </a:r>
            <a:r>
              <a:rPr lang="it-IT" sz="2000" spc="-10" dirty="0" err="1" smtClean="0">
                <a:latin typeface="Optane"/>
                <a:cs typeface="Tahoma"/>
              </a:rPr>
              <a:t>employee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endParaRPr lang="it-IT" sz="2000" dirty="0">
              <a:latin typeface="Optane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8504" y="4086799"/>
            <a:ext cx="704160" cy="566337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4000" b="1" dirty="0" smtClean="0">
                <a:solidFill>
                  <a:srgbClr val="8EB4E3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</a:t>
            </a:r>
            <a:endParaRPr lang="it-IT" sz="4000" b="1" dirty="0">
              <a:solidFill>
                <a:srgbClr val="8EB4E3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object 8"/>
          <p:cNvSpPr txBox="1"/>
          <p:nvPr/>
        </p:nvSpPr>
        <p:spPr>
          <a:xfrm>
            <a:off x="1496616" y="5241974"/>
            <a:ext cx="7848872" cy="923330"/>
          </a:xfrm>
          <a:prstGeom prst="rect">
            <a:avLst/>
          </a:prstGeom>
          <a:solidFill>
            <a:schemeClr val="bg1"/>
          </a:solidFill>
          <a:ln w="25400">
            <a:noFill/>
          </a:ln>
        </p:spPr>
        <p:txBody>
          <a:bodyPr vert="horz" wrap="square" lIns="0" tIns="0" rIns="0" bIns="0" rtlCol="0" anchor="ctr">
            <a:spAutoFit/>
          </a:bodyPr>
          <a:lstStyle/>
          <a:p>
            <a:pPr marL="90805" marR="96520">
              <a:spcBef>
                <a:spcPts val="1355"/>
              </a:spcBef>
            </a:pPr>
            <a:r>
              <a:rPr lang="it-IT" sz="2000" spc="-10" dirty="0" err="1" smtClean="0">
                <a:latin typeface="Optane"/>
                <a:cs typeface="Tahoma"/>
              </a:rPr>
              <a:t>According</a:t>
            </a:r>
            <a:r>
              <a:rPr lang="it-IT" sz="2000" spc="-10" dirty="0" smtClean="0">
                <a:latin typeface="Optane"/>
                <a:cs typeface="Tahoma"/>
              </a:rPr>
              <a:t> to the </a:t>
            </a:r>
            <a:r>
              <a:rPr lang="it-IT" sz="2000" spc="-10" dirty="0" err="1" smtClean="0">
                <a:latin typeface="Optane"/>
                <a:cs typeface="Tahoma"/>
              </a:rPr>
              <a:t>italian</a:t>
            </a:r>
            <a:r>
              <a:rPr lang="it-IT" sz="2000" spc="-10" dirty="0" smtClean="0">
                <a:latin typeface="Optane"/>
                <a:cs typeface="Tahoma"/>
              </a:rPr>
              <a:t> law, the </a:t>
            </a:r>
            <a:r>
              <a:rPr lang="it-IT" sz="2000" spc="-10" dirty="0" err="1">
                <a:latin typeface="Optane"/>
                <a:cs typeface="Tahoma"/>
              </a:rPr>
              <a:t>e</a:t>
            </a:r>
            <a:r>
              <a:rPr lang="it-IT" sz="2000" spc="-10" dirty="0" err="1" smtClean="0">
                <a:latin typeface="Optane"/>
                <a:cs typeface="Tahoma"/>
              </a:rPr>
              <a:t>mployer’s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responsability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is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contractual</a:t>
            </a:r>
            <a:r>
              <a:rPr lang="it-IT" sz="2000" spc="-10" dirty="0" smtClean="0">
                <a:latin typeface="Optane"/>
                <a:cs typeface="Tahoma"/>
              </a:rPr>
              <a:t>: </a:t>
            </a:r>
            <a:r>
              <a:rPr lang="it-IT" sz="2000" spc="-10" dirty="0" err="1" smtClean="0">
                <a:latin typeface="Optane"/>
                <a:cs typeface="Tahoma"/>
              </a:rPr>
              <a:t>therefore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it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is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actionable</a:t>
            </a:r>
            <a:r>
              <a:rPr lang="it-IT" sz="2000" spc="-10" dirty="0" smtClean="0">
                <a:latin typeface="Optane"/>
                <a:cs typeface="Tahoma"/>
              </a:rPr>
              <a:t> for </a:t>
            </a:r>
            <a:r>
              <a:rPr lang="it-IT" sz="2000" spc="-10" dirty="0" err="1" smtClean="0">
                <a:latin typeface="Optane"/>
                <a:cs typeface="Tahoma"/>
              </a:rPr>
              <a:t>ten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years</a:t>
            </a:r>
            <a:r>
              <a:rPr lang="it-IT" sz="2000" spc="-10" dirty="0" smtClean="0">
                <a:latin typeface="Optane"/>
                <a:cs typeface="Tahoma"/>
              </a:rPr>
              <a:t> (</a:t>
            </a:r>
            <a:r>
              <a:rPr lang="it-IT" sz="2000" spc="-10" dirty="0" err="1" smtClean="0">
                <a:latin typeface="Optane"/>
                <a:cs typeface="Tahoma"/>
              </a:rPr>
              <a:t>legal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prescription</a:t>
            </a:r>
            <a:r>
              <a:rPr lang="it-IT" sz="2000" spc="-10" dirty="0" smtClean="0">
                <a:latin typeface="Optane"/>
                <a:cs typeface="Tahoma"/>
              </a:rPr>
              <a:t> </a:t>
            </a:r>
            <a:r>
              <a:rPr lang="it-IT" sz="2000" spc="-10" dirty="0" err="1" smtClean="0">
                <a:latin typeface="Optane"/>
                <a:cs typeface="Tahoma"/>
              </a:rPr>
              <a:t>period</a:t>
            </a:r>
            <a:r>
              <a:rPr lang="it-IT" sz="2000" spc="-10" dirty="0" smtClean="0">
                <a:latin typeface="Optane"/>
                <a:cs typeface="Tahoma"/>
              </a:rPr>
              <a:t>).</a:t>
            </a:r>
            <a:endParaRPr lang="it-IT" sz="2000" spc="-10" dirty="0">
              <a:latin typeface="Optane"/>
              <a:cs typeface="Tahom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8504" y="5176792"/>
            <a:ext cx="704160" cy="566337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4000" b="1" dirty="0" smtClean="0">
                <a:solidFill>
                  <a:schemeClr val="bg1">
                    <a:lumMod val="50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</a:t>
            </a:r>
            <a:endParaRPr lang="it-IT" sz="4000" b="1" dirty="0">
              <a:solidFill>
                <a:schemeClr val="bg1">
                  <a:lumMod val="50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494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3" y="116632"/>
            <a:ext cx="9217149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err="1" smtClean="0"/>
              <a:t>Financing</a:t>
            </a:r>
            <a:r>
              <a:rPr lang="it-IT" altLang="it-IT" dirty="0" smtClean="0"/>
              <a:t> the Social </a:t>
            </a:r>
            <a:r>
              <a:rPr lang="it-IT" altLang="it-IT" dirty="0" err="1" smtClean="0"/>
              <a:t>Insurance</a:t>
            </a:r>
            <a:r>
              <a:rPr lang="it-IT" altLang="it-IT" dirty="0" smtClean="0"/>
              <a:t> System </a:t>
            </a:r>
          </a:p>
          <a:p>
            <a:r>
              <a:rPr lang="it-IT" altLang="it-IT" dirty="0" err="1" smtClean="0"/>
              <a:t>Employees</a:t>
            </a:r>
            <a:endParaRPr lang="en-US" altLang="it-IT" dirty="0"/>
          </a:p>
        </p:txBody>
      </p:sp>
      <p:grpSp>
        <p:nvGrpSpPr>
          <p:cNvPr id="30" name="Group 29"/>
          <p:cNvGrpSpPr/>
          <p:nvPr/>
        </p:nvGrpSpPr>
        <p:grpSpPr>
          <a:xfrm>
            <a:off x="498615" y="4062408"/>
            <a:ext cx="720000" cy="720000"/>
            <a:chOff x="560592" y="3405656"/>
            <a:chExt cx="720000" cy="720000"/>
          </a:xfrm>
        </p:grpSpPr>
        <p:sp>
          <p:nvSpPr>
            <p:cNvPr id="11" name="Oval 10"/>
            <p:cNvSpPr/>
            <p:nvPr/>
          </p:nvSpPr>
          <p:spPr>
            <a:xfrm>
              <a:off x="560592" y="3405656"/>
              <a:ext cx="720000" cy="720000"/>
            </a:xfrm>
            <a:prstGeom prst="ellipse">
              <a:avLst/>
            </a:prstGeom>
            <a:solidFill>
              <a:srgbClr val="8EB4E3"/>
            </a:solidFill>
          </p:spPr>
          <p:txBody>
            <a:bodyPr wrap="square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endParaRPr lang="it-IT" sz="24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723849" y="3563325"/>
              <a:ext cx="393486" cy="404662"/>
              <a:chOff x="12637315" y="8459304"/>
              <a:chExt cx="482600" cy="433388"/>
            </a:xfrm>
            <a:solidFill>
              <a:schemeClr val="tx1"/>
            </a:solidFill>
          </p:grpSpPr>
          <p:sp>
            <p:nvSpPr>
              <p:cNvPr id="13" name="Freeform 548"/>
              <p:cNvSpPr>
                <a:spLocks noEditPoints="1"/>
              </p:cNvSpPr>
              <p:nvPr/>
            </p:nvSpPr>
            <p:spPr bwMode="auto">
              <a:xfrm>
                <a:off x="12637315" y="8597417"/>
                <a:ext cx="482600" cy="295275"/>
              </a:xfrm>
              <a:custGeom>
                <a:avLst/>
                <a:gdLst>
                  <a:gd name="T0" fmla="*/ 304 w 304"/>
                  <a:gd name="T1" fmla="*/ 59 h 186"/>
                  <a:gd name="T2" fmla="*/ 304 w 304"/>
                  <a:gd name="T3" fmla="*/ 186 h 186"/>
                  <a:gd name="T4" fmla="*/ 283 w 304"/>
                  <a:gd name="T5" fmla="*/ 186 h 186"/>
                  <a:gd name="T6" fmla="*/ 283 w 304"/>
                  <a:gd name="T7" fmla="*/ 141 h 186"/>
                  <a:gd name="T8" fmla="*/ 248 w 304"/>
                  <a:gd name="T9" fmla="*/ 141 h 186"/>
                  <a:gd name="T10" fmla="*/ 248 w 304"/>
                  <a:gd name="T11" fmla="*/ 186 h 186"/>
                  <a:gd name="T12" fmla="*/ 234 w 304"/>
                  <a:gd name="T13" fmla="*/ 186 h 186"/>
                  <a:gd name="T14" fmla="*/ 234 w 304"/>
                  <a:gd name="T15" fmla="*/ 186 h 186"/>
                  <a:gd name="T16" fmla="*/ 14 w 304"/>
                  <a:gd name="T17" fmla="*/ 186 h 186"/>
                  <a:gd name="T18" fmla="*/ 14 w 304"/>
                  <a:gd name="T19" fmla="*/ 186 h 186"/>
                  <a:gd name="T20" fmla="*/ 10 w 304"/>
                  <a:gd name="T21" fmla="*/ 185 h 186"/>
                  <a:gd name="T22" fmla="*/ 6 w 304"/>
                  <a:gd name="T23" fmla="*/ 184 h 186"/>
                  <a:gd name="T24" fmla="*/ 4 w 304"/>
                  <a:gd name="T25" fmla="*/ 180 h 186"/>
                  <a:gd name="T26" fmla="*/ 2 w 304"/>
                  <a:gd name="T27" fmla="*/ 178 h 186"/>
                  <a:gd name="T28" fmla="*/ 0 w 304"/>
                  <a:gd name="T29" fmla="*/ 171 h 186"/>
                  <a:gd name="T30" fmla="*/ 0 w 304"/>
                  <a:gd name="T31" fmla="*/ 168 h 186"/>
                  <a:gd name="T32" fmla="*/ 0 w 304"/>
                  <a:gd name="T33" fmla="*/ 78 h 186"/>
                  <a:gd name="T34" fmla="*/ 0 w 304"/>
                  <a:gd name="T35" fmla="*/ 0 h 186"/>
                  <a:gd name="T36" fmla="*/ 90 w 304"/>
                  <a:gd name="T37" fmla="*/ 54 h 186"/>
                  <a:gd name="T38" fmla="*/ 90 w 304"/>
                  <a:gd name="T39" fmla="*/ 0 h 186"/>
                  <a:gd name="T40" fmla="*/ 166 w 304"/>
                  <a:gd name="T41" fmla="*/ 56 h 186"/>
                  <a:gd name="T42" fmla="*/ 166 w 304"/>
                  <a:gd name="T43" fmla="*/ 0 h 186"/>
                  <a:gd name="T44" fmla="*/ 234 w 304"/>
                  <a:gd name="T45" fmla="*/ 59 h 186"/>
                  <a:gd name="T46" fmla="*/ 304 w 304"/>
                  <a:gd name="T47" fmla="*/ 59 h 186"/>
                  <a:gd name="T48" fmla="*/ 220 w 304"/>
                  <a:gd name="T49" fmla="*/ 134 h 186"/>
                  <a:gd name="T50" fmla="*/ 220 w 304"/>
                  <a:gd name="T51" fmla="*/ 94 h 186"/>
                  <a:gd name="T52" fmla="*/ 166 w 304"/>
                  <a:gd name="T53" fmla="*/ 94 h 186"/>
                  <a:gd name="T54" fmla="*/ 166 w 304"/>
                  <a:gd name="T55" fmla="*/ 134 h 186"/>
                  <a:gd name="T56" fmla="*/ 220 w 304"/>
                  <a:gd name="T57" fmla="*/ 134 h 186"/>
                  <a:gd name="T58" fmla="*/ 149 w 304"/>
                  <a:gd name="T59" fmla="*/ 134 h 186"/>
                  <a:gd name="T60" fmla="*/ 149 w 304"/>
                  <a:gd name="T61" fmla="*/ 94 h 186"/>
                  <a:gd name="T62" fmla="*/ 96 w 304"/>
                  <a:gd name="T63" fmla="*/ 94 h 186"/>
                  <a:gd name="T64" fmla="*/ 96 w 304"/>
                  <a:gd name="T65" fmla="*/ 134 h 186"/>
                  <a:gd name="T66" fmla="*/ 149 w 304"/>
                  <a:gd name="T67" fmla="*/ 134 h 186"/>
                  <a:gd name="T68" fmla="*/ 76 w 304"/>
                  <a:gd name="T69" fmla="*/ 134 h 186"/>
                  <a:gd name="T70" fmla="*/ 76 w 304"/>
                  <a:gd name="T71" fmla="*/ 94 h 186"/>
                  <a:gd name="T72" fmla="*/ 24 w 304"/>
                  <a:gd name="T73" fmla="*/ 94 h 186"/>
                  <a:gd name="T74" fmla="*/ 24 w 304"/>
                  <a:gd name="T75" fmla="*/ 134 h 186"/>
                  <a:gd name="T76" fmla="*/ 76 w 304"/>
                  <a:gd name="T77" fmla="*/ 13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4" h="186">
                    <a:moveTo>
                      <a:pt x="304" y="59"/>
                    </a:moveTo>
                    <a:lnTo>
                      <a:pt x="304" y="186"/>
                    </a:lnTo>
                    <a:lnTo>
                      <a:pt x="283" y="186"/>
                    </a:lnTo>
                    <a:lnTo>
                      <a:pt x="283" y="141"/>
                    </a:lnTo>
                    <a:lnTo>
                      <a:pt x="248" y="141"/>
                    </a:lnTo>
                    <a:lnTo>
                      <a:pt x="248" y="186"/>
                    </a:lnTo>
                    <a:lnTo>
                      <a:pt x="234" y="186"/>
                    </a:lnTo>
                    <a:lnTo>
                      <a:pt x="234" y="186"/>
                    </a:lnTo>
                    <a:lnTo>
                      <a:pt x="14" y="186"/>
                    </a:lnTo>
                    <a:lnTo>
                      <a:pt x="14" y="186"/>
                    </a:lnTo>
                    <a:lnTo>
                      <a:pt x="10" y="185"/>
                    </a:lnTo>
                    <a:lnTo>
                      <a:pt x="6" y="184"/>
                    </a:lnTo>
                    <a:lnTo>
                      <a:pt x="4" y="180"/>
                    </a:lnTo>
                    <a:lnTo>
                      <a:pt x="2" y="178"/>
                    </a:lnTo>
                    <a:lnTo>
                      <a:pt x="0" y="171"/>
                    </a:lnTo>
                    <a:lnTo>
                      <a:pt x="0" y="168"/>
                    </a:lnTo>
                    <a:lnTo>
                      <a:pt x="0" y="78"/>
                    </a:lnTo>
                    <a:lnTo>
                      <a:pt x="0" y="0"/>
                    </a:lnTo>
                    <a:lnTo>
                      <a:pt x="90" y="54"/>
                    </a:lnTo>
                    <a:lnTo>
                      <a:pt x="90" y="0"/>
                    </a:lnTo>
                    <a:lnTo>
                      <a:pt x="166" y="56"/>
                    </a:lnTo>
                    <a:lnTo>
                      <a:pt x="166" y="0"/>
                    </a:lnTo>
                    <a:lnTo>
                      <a:pt x="234" y="59"/>
                    </a:lnTo>
                    <a:lnTo>
                      <a:pt x="304" y="59"/>
                    </a:lnTo>
                    <a:close/>
                    <a:moveTo>
                      <a:pt x="220" y="134"/>
                    </a:moveTo>
                    <a:lnTo>
                      <a:pt x="220" y="94"/>
                    </a:lnTo>
                    <a:lnTo>
                      <a:pt x="166" y="94"/>
                    </a:lnTo>
                    <a:lnTo>
                      <a:pt x="166" y="134"/>
                    </a:lnTo>
                    <a:lnTo>
                      <a:pt x="220" y="134"/>
                    </a:lnTo>
                    <a:close/>
                    <a:moveTo>
                      <a:pt x="149" y="134"/>
                    </a:moveTo>
                    <a:lnTo>
                      <a:pt x="149" y="94"/>
                    </a:lnTo>
                    <a:lnTo>
                      <a:pt x="96" y="94"/>
                    </a:lnTo>
                    <a:lnTo>
                      <a:pt x="96" y="134"/>
                    </a:lnTo>
                    <a:lnTo>
                      <a:pt x="149" y="134"/>
                    </a:lnTo>
                    <a:close/>
                    <a:moveTo>
                      <a:pt x="76" y="134"/>
                    </a:moveTo>
                    <a:lnTo>
                      <a:pt x="76" y="94"/>
                    </a:lnTo>
                    <a:lnTo>
                      <a:pt x="24" y="94"/>
                    </a:lnTo>
                    <a:lnTo>
                      <a:pt x="24" y="134"/>
                    </a:lnTo>
                    <a:lnTo>
                      <a:pt x="76" y="1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14" name="Rectangle 549"/>
              <p:cNvSpPr>
                <a:spLocks noChangeArrowheads="1"/>
              </p:cNvSpPr>
              <p:nvPr/>
            </p:nvSpPr>
            <p:spPr bwMode="auto">
              <a:xfrm>
                <a:off x="13008790" y="8648217"/>
                <a:ext cx="111125" cy="285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15" name="Rectangle 550"/>
              <p:cNvSpPr>
                <a:spLocks noChangeArrowheads="1"/>
              </p:cNvSpPr>
              <p:nvPr/>
            </p:nvSpPr>
            <p:spPr bwMode="auto">
              <a:xfrm>
                <a:off x="13065940" y="8459304"/>
                <a:ext cx="34925" cy="1778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16" name="Rectangle 551"/>
              <p:cNvSpPr>
                <a:spLocks noChangeArrowheads="1"/>
              </p:cNvSpPr>
              <p:nvPr/>
            </p:nvSpPr>
            <p:spPr bwMode="auto">
              <a:xfrm>
                <a:off x="13015140" y="8546617"/>
                <a:ext cx="34925" cy="873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17" name="Rectangle 552"/>
              <p:cNvSpPr>
                <a:spLocks noChangeArrowheads="1"/>
              </p:cNvSpPr>
              <p:nvPr/>
            </p:nvSpPr>
            <p:spPr bwMode="auto">
              <a:xfrm>
                <a:off x="12899541" y="8745680"/>
                <a:ext cx="88323" cy="65424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18" name="Rectangle 553"/>
              <p:cNvSpPr>
                <a:spLocks noChangeArrowheads="1"/>
              </p:cNvSpPr>
              <p:nvPr/>
            </p:nvSpPr>
            <p:spPr bwMode="auto">
              <a:xfrm>
                <a:off x="12788440" y="8745680"/>
                <a:ext cx="86687" cy="65424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19" name="Rectangle 554"/>
              <p:cNvSpPr>
                <a:spLocks noChangeArrowheads="1"/>
              </p:cNvSpPr>
              <p:nvPr/>
            </p:nvSpPr>
            <p:spPr bwMode="auto">
              <a:xfrm>
                <a:off x="12674164" y="8745680"/>
                <a:ext cx="85052" cy="65424"/>
              </a:xfrm>
              <a:prstGeom prst="rect">
                <a:avLst/>
              </a:prstGeom>
              <a:grp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361063" y="2780928"/>
            <a:ext cx="995104" cy="777837"/>
            <a:chOff x="361063" y="2432471"/>
            <a:chExt cx="995104" cy="777837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>
            <a:xfrm>
              <a:off x="361063" y="2432471"/>
              <a:ext cx="567600" cy="567600"/>
              <a:chOff x="560592" y="2432551"/>
              <a:chExt cx="720000" cy="72000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560592" y="2432551"/>
                <a:ext cx="720000" cy="720000"/>
              </a:xfrm>
              <a:prstGeom prst="ellipse">
                <a:avLst/>
              </a:prstGeom>
              <a:solidFill>
                <a:srgbClr val="8EB4E3"/>
              </a:solidFill>
            </p:spPr>
            <p:txBody>
              <a:bodyPr wrap="square" anchor="ctr">
                <a:noAutofit/>
              </a:bodyPr>
              <a:lstStyle/>
              <a:p>
                <a:pPr algn="ctr">
                  <a:lnSpc>
                    <a:spcPct val="150000"/>
                  </a:lnSpc>
                  <a:buClr>
                    <a:schemeClr val="tx2"/>
                  </a:buClr>
                  <a:buSzPct val="103000"/>
                </a:pPr>
                <a:endParaRPr lang="it-IT" sz="2400" b="1" dirty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21" name="Freeform 15"/>
              <p:cNvSpPr>
                <a:spLocks noEditPoints="1"/>
              </p:cNvSpPr>
              <p:nvPr/>
            </p:nvSpPr>
            <p:spPr bwMode="auto">
              <a:xfrm>
                <a:off x="762979" y="2602240"/>
                <a:ext cx="315226" cy="380622"/>
              </a:xfrm>
              <a:custGeom>
                <a:avLst/>
                <a:gdLst>
                  <a:gd name="T0" fmla="*/ 568 w 600"/>
                  <a:gd name="T1" fmla="*/ 513 h 724"/>
                  <a:gd name="T2" fmla="*/ 532 w 600"/>
                  <a:gd name="T3" fmla="*/ 486 h 724"/>
                  <a:gd name="T4" fmla="*/ 422 w 600"/>
                  <a:gd name="T5" fmla="*/ 442 h 724"/>
                  <a:gd name="T6" fmla="*/ 393 w 600"/>
                  <a:gd name="T7" fmla="*/ 418 h 724"/>
                  <a:gd name="T8" fmla="*/ 380 w 600"/>
                  <a:gd name="T9" fmla="*/ 387 h 724"/>
                  <a:gd name="T10" fmla="*/ 387 w 600"/>
                  <a:gd name="T11" fmla="*/ 374 h 724"/>
                  <a:gd name="T12" fmla="*/ 420 w 600"/>
                  <a:gd name="T13" fmla="*/ 305 h 724"/>
                  <a:gd name="T14" fmla="*/ 425 w 600"/>
                  <a:gd name="T15" fmla="*/ 305 h 724"/>
                  <a:gd name="T16" fmla="*/ 425 w 600"/>
                  <a:gd name="T17" fmla="*/ 305 h 724"/>
                  <a:gd name="T18" fmla="*/ 425 w 600"/>
                  <a:gd name="T19" fmla="*/ 305 h 724"/>
                  <a:gd name="T20" fmla="*/ 433 w 600"/>
                  <a:gd name="T21" fmla="*/ 304 h 724"/>
                  <a:gd name="T22" fmla="*/ 448 w 600"/>
                  <a:gd name="T23" fmla="*/ 283 h 724"/>
                  <a:gd name="T24" fmla="*/ 458 w 600"/>
                  <a:gd name="T25" fmla="*/ 249 h 724"/>
                  <a:gd name="T26" fmla="*/ 463 w 600"/>
                  <a:gd name="T27" fmla="*/ 219 h 724"/>
                  <a:gd name="T28" fmla="*/ 446 w 600"/>
                  <a:gd name="T29" fmla="*/ 203 h 724"/>
                  <a:gd name="T30" fmla="*/ 443 w 600"/>
                  <a:gd name="T31" fmla="*/ 203 h 724"/>
                  <a:gd name="T32" fmla="*/ 436 w 600"/>
                  <a:gd name="T33" fmla="*/ 207 h 724"/>
                  <a:gd name="T34" fmla="*/ 435 w 600"/>
                  <a:gd name="T35" fmla="*/ 208 h 724"/>
                  <a:gd name="T36" fmla="*/ 430 w 600"/>
                  <a:gd name="T37" fmla="*/ 202 h 724"/>
                  <a:gd name="T38" fmla="*/ 436 w 600"/>
                  <a:gd name="T39" fmla="*/ 136 h 724"/>
                  <a:gd name="T40" fmla="*/ 301 w 600"/>
                  <a:gd name="T41" fmla="*/ 0 h 724"/>
                  <a:gd name="T42" fmla="*/ 301 w 600"/>
                  <a:gd name="T43" fmla="*/ 0 h 724"/>
                  <a:gd name="T44" fmla="*/ 301 w 600"/>
                  <a:gd name="T45" fmla="*/ 0 h 724"/>
                  <a:gd name="T46" fmla="*/ 165 w 600"/>
                  <a:gd name="T47" fmla="*/ 136 h 724"/>
                  <a:gd name="T48" fmla="*/ 172 w 600"/>
                  <a:gd name="T49" fmla="*/ 202 h 724"/>
                  <a:gd name="T50" fmla="*/ 166 w 600"/>
                  <a:gd name="T51" fmla="*/ 208 h 724"/>
                  <a:gd name="T52" fmla="*/ 166 w 600"/>
                  <a:gd name="T53" fmla="*/ 207 h 724"/>
                  <a:gd name="T54" fmla="*/ 158 w 600"/>
                  <a:gd name="T55" fmla="*/ 203 h 724"/>
                  <a:gd name="T56" fmla="*/ 155 w 600"/>
                  <a:gd name="T57" fmla="*/ 203 h 724"/>
                  <a:gd name="T58" fmla="*/ 139 w 600"/>
                  <a:gd name="T59" fmla="*/ 219 h 724"/>
                  <a:gd name="T60" fmla="*/ 143 w 600"/>
                  <a:gd name="T61" fmla="*/ 249 h 724"/>
                  <a:gd name="T62" fmla="*/ 154 w 600"/>
                  <a:gd name="T63" fmla="*/ 283 h 724"/>
                  <a:gd name="T64" fmla="*/ 169 w 600"/>
                  <a:gd name="T65" fmla="*/ 304 h 724"/>
                  <a:gd name="T66" fmla="*/ 176 w 600"/>
                  <a:gd name="T67" fmla="*/ 305 h 724"/>
                  <a:gd name="T68" fmla="*/ 176 w 600"/>
                  <a:gd name="T69" fmla="*/ 305 h 724"/>
                  <a:gd name="T70" fmla="*/ 177 w 600"/>
                  <a:gd name="T71" fmla="*/ 305 h 724"/>
                  <a:gd name="T72" fmla="*/ 182 w 600"/>
                  <a:gd name="T73" fmla="*/ 305 h 724"/>
                  <a:gd name="T74" fmla="*/ 218 w 600"/>
                  <a:gd name="T75" fmla="*/ 374 h 724"/>
                  <a:gd name="T76" fmla="*/ 225 w 600"/>
                  <a:gd name="T77" fmla="*/ 387 h 724"/>
                  <a:gd name="T78" fmla="*/ 208 w 600"/>
                  <a:gd name="T79" fmla="*/ 419 h 724"/>
                  <a:gd name="T80" fmla="*/ 178 w 600"/>
                  <a:gd name="T81" fmla="*/ 442 h 724"/>
                  <a:gd name="T82" fmla="*/ 70 w 600"/>
                  <a:gd name="T83" fmla="*/ 486 h 724"/>
                  <a:gd name="T84" fmla="*/ 34 w 600"/>
                  <a:gd name="T85" fmla="*/ 513 h 724"/>
                  <a:gd name="T86" fmla="*/ 17 w 600"/>
                  <a:gd name="T87" fmla="*/ 678 h 724"/>
                  <a:gd name="T88" fmla="*/ 301 w 600"/>
                  <a:gd name="T89" fmla="*/ 724 h 724"/>
                  <a:gd name="T90" fmla="*/ 585 w 600"/>
                  <a:gd name="T91" fmla="*/ 678 h 724"/>
                  <a:gd name="T92" fmla="*/ 568 w 600"/>
                  <a:gd name="T93" fmla="*/ 513 h 724"/>
                  <a:gd name="T94" fmla="*/ 259 w 600"/>
                  <a:gd name="T95" fmla="*/ 457 h 724"/>
                  <a:gd name="T96" fmla="*/ 341 w 600"/>
                  <a:gd name="T97" fmla="*/ 457 h 724"/>
                  <a:gd name="T98" fmla="*/ 309 w 600"/>
                  <a:gd name="T99" fmla="*/ 514 h 724"/>
                  <a:gd name="T100" fmla="*/ 291 w 600"/>
                  <a:gd name="T101" fmla="*/ 514 h 724"/>
                  <a:gd name="T102" fmla="*/ 259 w 600"/>
                  <a:gd name="T103" fmla="*/ 457 h 724"/>
                  <a:gd name="T104" fmla="*/ 299 w 600"/>
                  <a:gd name="T105" fmla="*/ 708 h 724"/>
                  <a:gd name="T106" fmla="*/ 258 w 600"/>
                  <a:gd name="T107" fmla="*/ 678 h 724"/>
                  <a:gd name="T108" fmla="*/ 290 w 600"/>
                  <a:gd name="T109" fmla="*/ 533 h 724"/>
                  <a:gd name="T110" fmla="*/ 310 w 600"/>
                  <a:gd name="T111" fmla="*/ 533 h 724"/>
                  <a:gd name="T112" fmla="*/ 342 w 600"/>
                  <a:gd name="T113" fmla="*/ 678 h 724"/>
                  <a:gd name="T114" fmla="*/ 299 w 600"/>
                  <a:gd name="T115" fmla="*/ 708 h 7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00" h="724">
                    <a:moveTo>
                      <a:pt x="568" y="513"/>
                    </a:moveTo>
                    <a:cubicBezTo>
                      <a:pt x="562" y="505"/>
                      <a:pt x="548" y="495"/>
                      <a:pt x="532" y="486"/>
                    </a:cubicBezTo>
                    <a:cubicBezTo>
                      <a:pt x="502" y="470"/>
                      <a:pt x="447" y="453"/>
                      <a:pt x="422" y="442"/>
                    </a:cubicBezTo>
                    <a:cubicBezTo>
                      <a:pt x="393" y="418"/>
                      <a:pt x="393" y="418"/>
                      <a:pt x="393" y="418"/>
                    </a:cubicBezTo>
                    <a:cubicBezTo>
                      <a:pt x="384" y="413"/>
                      <a:pt x="379" y="398"/>
                      <a:pt x="380" y="387"/>
                    </a:cubicBezTo>
                    <a:cubicBezTo>
                      <a:pt x="381" y="383"/>
                      <a:pt x="385" y="379"/>
                      <a:pt x="387" y="374"/>
                    </a:cubicBezTo>
                    <a:cubicBezTo>
                      <a:pt x="398" y="355"/>
                      <a:pt x="415" y="331"/>
                      <a:pt x="420" y="305"/>
                    </a:cubicBezTo>
                    <a:cubicBezTo>
                      <a:pt x="421" y="305"/>
                      <a:pt x="423" y="305"/>
                      <a:pt x="425" y="305"/>
                    </a:cubicBezTo>
                    <a:cubicBezTo>
                      <a:pt x="425" y="305"/>
                      <a:pt x="425" y="305"/>
                      <a:pt x="425" y="305"/>
                    </a:cubicBezTo>
                    <a:cubicBezTo>
                      <a:pt x="425" y="305"/>
                      <a:pt x="425" y="305"/>
                      <a:pt x="425" y="305"/>
                    </a:cubicBezTo>
                    <a:cubicBezTo>
                      <a:pt x="428" y="305"/>
                      <a:pt x="430" y="305"/>
                      <a:pt x="433" y="304"/>
                    </a:cubicBezTo>
                    <a:cubicBezTo>
                      <a:pt x="444" y="302"/>
                      <a:pt x="448" y="283"/>
                      <a:pt x="448" y="283"/>
                    </a:cubicBezTo>
                    <a:cubicBezTo>
                      <a:pt x="448" y="283"/>
                      <a:pt x="457" y="254"/>
                      <a:pt x="458" y="249"/>
                    </a:cubicBezTo>
                    <a:cubicBezTo>
                      <a:pt x="460" y="243"/>
                      <a:pt x="464" y="232"/>
                      <a:pt x="463" y="219"/>
                    </a:cubicBezTo>
                    <a:cubicBezTo>
                      <a:pt x="462" y="209"/>
                      <a:pt x="453" y="203"/>
                      <a:pt x="446" y="203"/>
                    </a:cubicBezTo>
                    <a:cubicBezTo>
                      <a:pt x="445" y="203"/>
                      <a:pt x="444" y="203"/>
                      <a:pt x="443" y="203"/>
                    </a:cubicBezTo>
                    <a:cubicBezTo>
                      <a:pt x="441" y="204"/>
                      <a:pt x="439" y="205"/>
                      <a:pt x="436" y="207"/>
                    </a:cubicBezTo>
                    <a:cubicBezTo>
                      <a:pt x="436" y="207"/>
                      <a:pt x="436" y="207"/>
                      <a:pt x="435" y="208"/>
                    </a:cubicBezTo>
                    <a:cubicBezTo>
                      <a:pt x="433" y="208"/>
                      <a:pt x="430" y="205"/>
                      <a:pt x="430" y="202"/>
                    </a:cubicBezTo>
                    <a:cubicBezTo>
                      <a:pt x="434" y="180"/>
                      <a:pt x="436" y="157"/>
                      <a:pt x="436" y="136"/>
                    </a:cubicBezTo>
                    <a:cubicBezTo>
                      <a:pt x="436" y="61"/>
                      <a:pt x="376" y="0"/>
                      <a:pt x="301" y="0"/>
                    </a:cubicBezTo>
                    <a:cubicBezTo>
                      <a:pt x="301" y="0"/>
                      <a:pt x="301" y="0"/>
                      <a:pt x="301" y="0"/>
                    </a:cubicBezTo>
                    <a:cubicBezTo>
                      <a:pt x="301" y="0"/>
                      <a:pt x="301" y="0"/>
                      <a:pt x="301" y="0"/>
                    </a:cubicBezTo>
                    <a:cubicBezTo>
                      <a:pt x="226" y="0"/>
                      <a:pt x="165" y="61"/>
                      <a:pt x="165" y="136"/>
                    </a:cubicBezTo>
                    <a:cubicBezTo>
                      <a:pt x="165" y="157"/>
                      <a:pt x="168" y="180"/>
                      <a:pt x="172" y="202"/>
                    </a:cubicBezTo>
                    <a:cubicBezTo>
                      <a:pt x="172" y="205"/>
                      <a:pt x="169" y="208"/>
                      <a:pt x="166" y="208"/>
                    </a:cubicBezTo>
                    <a:cubicBezTo>
                      <a:pt x="166" y="207"/>
                      <a:pt x="166" y="207"/>
                      <a:pt x="166" y="207"/>
                    </a:cubicBezTo>
                    <a:cubicBezTo>
                      <a:pt x="163" y="205"/>
                      <a:pt x="161" y="204"/>
                      <a:pt x="158" y="203"/>
                    </a:cubicBezTo>
                    <a:cubicBezTo>
                      <a:pt x="157" y="203"/>
                      <a:pt x="156" y="203"/>
                      <a:pt x="155" y="203"/>
                    </a:cubicBezTo>
                    <a:cubicBezTo>
                      <a:pt x="148" y="203"/>
                      <a:pt x="140" y="209"/>
                      <a:pt x="139" y="219"/>
                    </a:cubicBezTo>
                    <a:cubicBezTo>
                      <a:pt x="137" y="232"/>
                      <a:pt x="142" y="243"/>
                      <a:pt x="143" y="249"/>
                    </a:cubicBezTo>
                    <a:cubicBezTo>
                      <a:pt x="145" y="254"/>
                      <a:pt x="154" y="283"/>
                      <a:pt x="154" y="283"/>
                    </a:cubicBezTo>
                    <a:cubicBezTo>
                      <a:pt x="154" y="283"/>
                      <a:pt x="158" y="302"/>
                      <a:pt x="169" y="304"/>
                    </a:cubicBezTo>
                    <a:cubicBezTo>
                      <a:pt x="171" y="305"/>
                      <a:pt x="174" y="305"/>
                      <a:pt x="176" y="305"/>
                    </a:cubicBezTo>
                    <a:cubicBezTo>
                      <a:pt x="176" y="305"/>
                      <a:pt x="176" y="305"/>
                      <a:pt x="176" y="305"/>
                    </a:cubicBezTo>
                    <a:cubicBezTo>
                      <a:pt x="177" y="305"/>
                      <a:pt x="177" y="305"/>
                      <a:pt x="177" y="305"/>
                    </a:cubicBezTo>
                    <a:cubicBezTo>
                      <a:pt x="179" y="305"/>
                      <a:pt x="181" y="305"/>
                      <a:pt x="182" y="305"/>
                    </a:cubicBezTo>
                    <a:cubicBezTo>
                      <a:pt x="187" y="331"/>
                      <a:pt x="208" y="355"/>
                      <a:pt x="218" y="374"/>
                    </a:cubicBezTo>
                    <a:cubicBezTo>
                      <a:pt x="220" y="379"/>
                      <a:pt x="225" y="383"/>
                      <a:pt x="225" y="387"/>
                    </a:cubicBezTo>
                    <a:cubicBezTo>
                      <a:pt x="227" y="398"/>
                      <a:pt x="217" y="414"/>
                      <a:pt x="208" y="419"/>
                    </a:cubicBezTo>
                    <a:cubicBezTo>
                      <a:pt x="178" y="442"/>
                      <a:pt x="178" y="442"/>
                      <a:pt x="178" y="442"/>
                    </a:cubicBezTo>
                    <a:cubicBezTo>
                      <a:pt x="153" y="454"/>
                      <a:pt x="99" y="470"/>
                      <a:pt x="70" y="486"/>
                    </a:cubicBezTo>
                    <a:cubicBezTo>
                      <a:pt x="54" y="495"/>
                      <a:pt x="40" y="505"/>
                      <a:pt x="34" y="513"/>
                    </a:cubicBezTo>
                    <a:cubicBezTo>
                      <a:pt x="7" y="535"/>
                      <a:pt x="0" y="653"/>
                      <a:pt x="17" y="678"/>
                    </a:cubicBezTo>
                    <a:cubicBezTo>
                      <a:pt x="32" y="697"/>
                      <a:pt x="35" y="724"/>
                      <a:pt x="301" y="724"/>
                    </a:cubicBezTo>
                    <a:cubicBezTo>
                      <a:pt x="566" y="724"/>
                      <a:pt x="570" y="697"/>
                      <a:pt x="585" y="678"/>
                    </a:cubicBezTo>
                    <a:cubicBezTo>
                      <a:pt x="600" y="653"/>
                      <a:pt x="589" y="530"/>
                      <a:pt x="568" y="513"/>
                    </a:cubicBezTo>
                    <a:close/>
                    <a:moveTo>
                      <a:pt x="259" y="457"/>
                    </a:moveTo>
                    <a:cubicBezTo>
                      <a:pt x="341" y="457"/>
                      <a:pt x="341" y="457"/>
                      <a:pt x="341" y="457"/>
                    </a:cubicBezTo>
                    <a:cubicBezTo>
                      <a:pt x="309" y="514"/>
                      <a:pt x="309" y="514"/>
                      <a:pt x="309" y="514"/>
                    </a:cubicBezTo>
                    <a:cubicBezTo>
                      <a:pt x="291" y="514"/>
                      <a:pt x="291" y="514"/>
                      <a:pt x="291" y="514"/>
                    </a:cubicBezTo>
                    <a:lnTo>
                      <a:pt x="259" y="457"/>
                    </a:lnTo>
                    <a:close/>
                    <a:moveTo>
                      <a:pt x="299" y="708"/>
                    </a:moveTo>
                    <a:cubicBezTo>
                      <a:pt x="258" y="678"/>
                      <a:pt x="258" y="678"/>
                      <a:pt x="258" y="678"/>
                    </a:cubicBezTo>
                    <a:cubicBezTo>
                      <a:pt x="290" y="533"/>
                      <a:pt x="290" y="533"/>
                      <a:pt x="290" y="533"/>
                    </a:cubicBezTo>
                    <a:cubicBezTo>
                      <a:pt x="310" y="533"/>
                      <a:pt x="310" y="533"/>
                      <a:pt x="310" y="533"/>
                    </a:cubicBezTo>
                    <a:cubicBezTo>
                      <a:pt x="342" y="678"/>
                      <a:pt x="342" y="678"/>
                      <a:pt x="342" y="678"/>
                    </a:cubicBezTo>
                    <a:lnTo>
                      <a:pt x="299" y="708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</p:grpSp>
        <p:grpSp>
          <p:nvGrpSpPr>
            <p:cNvPr id="2" name="Group 1"/>
            <p:cNvGrpSpPr>
              <a:grpSpLocks noChangeAspect="1"/>
            </p:cNvGrpSpPr>
            <p:nvPr/>
          </p:nvGrpSpPr>
          <p:grpSpPr>
            <a:xfrm>
              <a:off x="788567" y="2642708"/>
              <a:ext cx="567600" cy="567600"/>
              <a:chOff x="712992" y="3558056"/>
              <a:chExt cx="720000" cy="720000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712992" y="3558056"/>
                <a:ext cx="720000" cy="720000"/>
              </a:xfrm>
              <a:prstGeom prst="ellipse">
                <a:avLst/>
              </a:prstGeom>
              <a:solidFill>
                <a:srgbClr val="8EB4E3"/>
              </a:solidFill>
            </p:spPr>
            <p:txBody>
              <a:bodyPr wrap="square" anchor="ctr">
                <a:noAutofit/>
              </a:bodyPr>
              <a:lstStyle/>
              <a:p>
                <a:pPr algn="ctr">
                  <a:lnSpc>
                    <a:spcPct val="150000"/>
                  </a:lnSpc>
                  <a:buClr>
                    <a:schemeClr val="tx2"/>
                  </a:buClr>
                  <a:buSzPct val="103000"/>
                </a:pPr>
                <a:endParaRPr lang="it-IT" sz="2400" b="1" dirty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</p:txBody>
          </p:sp>
          <p:grpSp>
            <p:nvGrpSpPr>
              <p:cNvPr id="22" name="Group 21"/>
              <p:cNvGrpSpPr/>
              <p:nvPr/>
            </p:nvGrpSpPr>
            <p:grpSpPr>
              <a:xfrm>
                <a:off x="876249" y="3715725"/>
                <a:ext cx="393486" cy="404662"/>
                <a:chOff x="12637315" y="8459304"/>
                <a:chExt cx="482600" cy="433388"/>
              </a:xfrm>
              <a:solidFill>
                <a:schemeClr val="tx1"/>
              </a:solidFill>
            </p:grpSpPr>
            <p:sp>
              <p:nvSpPr>
                <p:cNvPr id="23" name="Freeform 548"/>
                <p:cNvSpPr>
                  <a:spLocks noEditPoints="1"/>
                </p:cNvSpPr>
                <p:nvPr/>
              </p:nvSpPr>
              <p:spPr bwMode="auto">
                <a:xfrm>
                  <a:off x="12637315" y="8597417"/>
                  <a:ext cx="482600" cy="295275"/>
                </a:xfrm>
                <a:custGeom>
                  <a:avLst/>
                  <a:gdLst>
                    <a:gd name="T0" fmla="*/ 304 w 304"/>
                    <a:gd name="T1" fmla="*/ 59 h 186"/>
                    <a:gd name="T2" fmla="*/ 304 w 304"/>
                    <a:gd name="T3" fmla="*/ 186 h 186"/>
                    <a:gd name="T4" fmla="*/ 283 w 304"/>
                    <a:gd name="T5" fmla="*/ 186 h 186"/>
                    <a:gd name="T6" fmla="*/ 283 w 304"/>
                    <a:gd name="T7" fmla="*/ 141 h 186"/>
                    <a:gd name="T8" fmla="*/ 248 w 304"/>
                    <a:gd name="T9" fmla="*/ 141 h 186"/>
                    <a:gd name="T10" fmla="*/ 248 w 304"/>
                    <a:gd name="T11" fmla="*/ 186 h 186"/>
                    <a:gd name="T12" fmla="*/ 234 w 304"/>
                    <a:gd name="T13" fmla="*/ 186 h 186"/>
                    <a:gd name="T14" fmla="*/ 234 w 304"/>
                    <a:gd name="T15" fmla="*/ 186 h 186"/>
                    <a:gd name="T16" fmla="*/ 14 w 304"/>
                    <a:gd name="T17" fmla="*/ 186 h 186"/>
                    <a:gd name="T18" fmla="*/ 14 w 304"/>
                    <a:gd name="T19" fmla="*/ 186 h 186"/>
                    <a:gd name="T20" fmla="*/ 10 w 304"/>
                    <a:gd name="T21" fmla="*/ 185 h 186"/>
                    <a:gd name="T22" fmla="*/ 6 w 304"/>
                    <a:gd name="T23" fmla="*/ 184 h 186"/>
                    <a:gd name="T24" fmla="*/ 4 w 304"/>
                    <a:gd name="T25" fmla="*/ 180 h 186"/>
                    <a:gd name="T26" fmla="*/ 2 w 304"/>
                    <a:gd name="T27" fmla="*/ 178 h 186"/>
                    <a:gd name="T28" fmla="*/ 0 w 304"/>
                    <a:gd name="T29" fmla="*/ 171 h 186"/>
                    <a:gd name="T30" fmla="*/ 0 w 304"/>
                    <a:gd name="T31" fmla="*/ 168 h 186"/>
                    <a:gd name="T32" fmla="*/ 0 w 304"/>
                    <a:gd name="T33" fmla="*/ 78 h 186"/>
                    <a:gd name="T34" fmla="*/ 0 w 304"/>
                    <a:gd name="T35" fmla="*/ 0 h 186"/>
                    <a:gd name="T36" fmla="*/ 90 w 304"/>
                    <a:gd name="T37" fmla="*/ 54 h 186"/>
                    <a:gd name="T38" fmla="*/ 90 w 304"/>
                    <a:gd name="T39" fmla="*/ 0 h 186"/>
                    <a:gd name="T40" fmla="*/ 166 w 304"/>
                    <a:gd name="T41" fmla="*/ 56 h 186"/>
                    <a:gd name="T42" fmla="*/ 166 w 304"/>
                    <a:gd name="T43" fmla="*/ 0 h 186"/>
                    <a:gd name="T44" fmla="*/ 234 w 304"/>
                    <a:gd name="T45" fmla="*/ 59 h 186"/>
                    <a:gd name="T46" fmla="*/ 304 w 304"/>
                    <a:gd name="T47" fmla="*/ 59 h 186"/>
                    <a:gd name="T48" fmla="*/ 220 w 304"/>
                    <a:gd name="T49" fmla="*/ 134 h 186"/>
                    <a:gd name="T50" fmla="*/ 220 w 304"/>
                    <a:gd name="T51" fmla="*/ 94 h 186"/>
                    <a:gd name="T52" fmla="*/ 166 w 304"/>
                    <a:gd name="T53" fmla="*/ 94 h 186"/>
                    <a:gd name="T54" fmla="*/ 166 w 304"/>
                    <a:gd name="T55" fmla="*/ 134 h 186"/>
                    <a:gd name="T56" fmla="*/ 220 w 304"/>
                    <a:gd name="T57" fmla="*/ 134 h 186"/>
                    <a:gd name="T58" fmla="*/ 149 w 304"/>
                    <a:gd name="T59" fmla="*/ 134 h 186"/>
                    <a:gd name="T60" fmla="*/ 149 w 304"/>
                    <a:gd name="T61" fmla="*/ 94 h 186"/>
                    <a:gd name="T62" fmla="*/ 96 w 304"/>
                    <a:gd name="T63" fmla="*/ 94 h 186"/>
                    <a:gd name="T64" fmla="*/ 96 w 304"/>
                    <a:gd name="T65" fmla="*/ 134 h 186"/>
                    <a:gd name="T66" fmla="*/ 149 w 304"/>
                    <a:gd name="T67" fmla="*/ 134 h 186"/>
                    <a:gd name="T68" fmla="*/ 76 w 304"/>
                    <a:gd name="T69" fmla="*/ 134 h 186"/>
                    <a:gd name="T70" fmla="*/ 76 w 304"/>
                    <a:gd name="T71" fmla="*/ 94 h 186"/>
                    <a:gd name="T72" fmla="*/ 24 w 304"/>
                    <a:gd name="T73" fmla="*/ 94 h 186"/>
                    <a:gd name="T74" fmla="*/ 24 w 304"/>
                    <a:gd name="T75" fmla="*/ 134 h 186"/>
                    <a:gd name="T76" fmla="*/ 76 w 304"/>
                    <a:gd name="T77" fmla="*/ 134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304" h="186">
                      <a:moveTo>
                        <a:pt x="304" y="59"/>
                      </a:moveTo>
                      <a:lnTo>
                        <a:pt x="304" y="186"/>
                      </a:lnTo>
                      <a:lnTo>
                        <a:pt x="283" y="186"/>
                      </a:lnTo>
                      <a:lnTo>
                        <a:pt x="283" y="141"/>
                      </a:lnTo>
                      <a:lnTo>
                        <a:pt x="248" y="141"/>
                      </a:lnTo>
                      <a:lnTo>
                        <a:pt x="248" y="186"/>
                      </a:lnTo>
                      <a:lnTo>
                        <a:pt x="234" y="186"/>
                      </a:lnTo>
                      <a:lnTo>
                        <a:pt x="234" y="186"/>
                      </a:lnTo>
                      <a:lnTo>
                        <a:pt x="14" y="186"/>
                      </a:lnTo>
                      <a:lnTo>
                        <a:pt x="14" y="186"/>
                      </a:lnTo>
                      <a:lnTo>
                        <a:pt x="10" y="185"/>
                      </a:lnTo>
                      <a:lnTo>
                        <a:pt x="6" y="184"/>
                      </a:lnTo>
                      <a:lnTo>
                        <a:pt x="4" y="180"/>
                      </a:lnTo>
                      <a:lnTo>
                        <a:pt x="2" y="178"/>
                      </a:lnTo>
                      <a:lnTo>
                        <a:pt x="0" y="171"/>
                      </a:lnTo>
                      <a:lnTo>
                        <a:pt x="0" y="168"/>
                      </a:lnTo>
                      <a:lnTo>
                        <a:pt x="0" y="78"/>
                      </a:lnTo>
                      <a:lnTo>
                        <a:pt x="0" y="0"/>
                      </a:lnTo>
                      <a:lnTo>
                        <a:pt x="90" y="54"/>
                      </a:lnTo>
                      <a:lnTo>
                        <a:pt x="90" y="0"/>
                      </a:lnTo>
                      <a:lnTo>
                        <a:pt x="166" y="56"/>
                      </a:lnTo>
                      <a:lnTo>
                        <a:pt x="166" y="0"/>
                      </a:lnTo>
                      <a:lnTo>
                        <a:pt x="234" y="59"/>
                      </a:lnTo>
                      <a:lnTo>
                        <a:pt x="304" y="59"/>
                      </a:lnTo>
                      <a:close/>
                      <a:moveTo>
                        <a:pt x="220" y="134"/>
                      </a:moveTo>
                      <a:lnTo>
                        <a:pt x="220" y="94"/>
                      </a:lnTo>
                      <a:lnTo>
                        <a:pt x="166" y="94"/>
                      </a:lnTo>
                      <a:lnTo>
                        <a:pt x="166" y="134"/>
                      </a:lnTo>
                      <a:lnTo>
                        <a:pt x="220" y="134"/>
                      </a:lnTo>
                      <a:close/>
                      <a:moveTo>
                        <a:pt x="149" y="134"/>
                      </a:moveTo>
                      <a:lnTo>
                        <a:pt x="149" y="94"/>
                      </a:lnTo>
                      <a:lnTo>
                        <a:pt x="96" y="94"/>
                      </a:lnTo>
                      <a:lnTo>
                        <a:pt x="96" y="134"/>
                      </a:lnTo>
                      <a:lnTo>
                        <a:pt x="149" y="134"/>
                      </a:lnTo>
                      <a:close/>
                      <a:moveTo>
                        <a:pt x="76" y="134"/>
                      </a:moveTo>
                      <a:lnTo>
                        <a:pt x="76" y="94"/>
                      </a:lnTo>
                      <a:lnTo>
                        <a:pt x="24" y="94"/>
                      </a:lnTo>
                      <a:lnTo>
                        <a:pt x="24" y="134"/>
                      </a:lnTo>
                      <a:lnTo>
                        <a:pt x="76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78191" tIns="39095" rIns="78191" bIns="39095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IE" sz="1368">
                    <a:solidFill>
                      <a:srgbClr val="646464"/>
                    </a:solidFill>
                  </a:endParaRPr>
                </a:p>
              </p:txBody>
            </p:sp>
            <p:sp>
              <p:nvSpPr>
                <p:cNvPr id="24" name="Rectangle 549"/>
                <p:cNvSpPr>
                  <a:spLocks noChangeArrowheads="1"/>
                </p:cNvSpPr>
                <p:nvPr/>
              </p:nvSpPr>
              <p:spPr bwMode="auto">
                <a:xfrm>
                  <a:off x="13008790" y="8648217"/>
                  <a:ext cx="111125" cy="285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78191" tIns="39095" rIns="78191" bIns="39095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IE" sz="1368">
                    <a:solidFill>
                      <a:srgbClr val="646464"/>
                    </a:solidFill>
                  </a:endParaRPr>
                </a:p>
              </p:txBody>
            </p:sp>
            <p:sp>
              <p:nvSpPr>
                <p:cNvPr id="25" name="Rectangle 550"/>
                <p:cNvSpPr>
                  <a:spLocks noChangeArrowheads="1"/>
                </p:cNvSpPr>
                <p:nvPr/>
              </p:nvSpPr>
              <p:spPr bwMode="auto">
                <a:xfrm>
                  <a:off x="13065940" y="8459304"/>
                  <a:ext cx="34925" cy="17780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78191" tIns="39095" rIns="78191" bIns="39095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IE" sz="1368">
                    <a:solidFill>
                      <a:srgbClr val="646464"/>
                    </a:solidFill>
                  </a:endParaRPr>
                </a:p>
              </p:txBody>
            </p:sp>
            <p:sp>
              <p:nvSpPr>
                <p:cNvPr id="26" name="Rectangle 551"/>
                <p:cNvSpPr>
                  <a:spLocks noChangeArrowheads="1"/>
                </p:cNvSpPr>
                <p:nvPr/>
              </p:nvSpPr>
              <p:spPr bwMode="auto">
                <a:xfrm>
                  <a:off x="13015140" y="8546617"/>
                  <a:ext cx="34925" cy="87313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78191" tIns="39095" rIns="78191" bIns="39095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IE" sz="1368">
                    <a:solidFill>
                      <a:srgbClr val="646464"/>
                    </a:solidFill>
                  </a:endParaRPr>
                </a:p>
              </p:txBody>
            </p:sp>
            <p:sp>
              <p:nvSpPr>
                <p:cNvPr id="27" name="Rectangle 552"/>
                <p:cNvSpPr>
                  <a:spLocks noChangeArrowheads="1"/>
                </p:cNvSpPr>
                <p:nvPr/>
              </p:nvSpPr>
              <p:spPr bwMode="auto">
                <a:xfrm>
                  <a:off x="12899541" y="8745680"/>
                  <a:ext cx="88323" cy="65424"/>
                </a:xfrm>
                <a:prstGeom prst="rect">
                  <a:avLst/>
                </a:prstGeom>
                <a:grp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/>
              </p:spPr>
              <p:txBody>
                <a:bodyPr vert="horz" wrap="square" lIns="78191" tIns="39095" rIns="78191" bIns="39095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IE" sz="1368">
                    <a:solidFill>
                      <a:srgbClr val="646464"/>
                    </a:solidFill>
                  </a:endParaRPr>
                </a:p>
              </p:txBody>
            </p:sp>
            <p:sp>
              <p:nvSpPr>
                <p:cNvPr id="28" name="Rectangle 553"/>
                <p:cNvSpPr>
                  <a:spLocks noChangeArrowheads="1"/>
                </p:cNvSpPr>
                <p:nvPr/>
              </p:nvSpPr>
              <p:spPr bwMode="auto">
                <a:xfrm>
                  <a:off x="12788440" y="8745680"/>
                  <a:ext cx="86687" cy="65424"/>
                </a:xfrm>
                <a:prstGeom prst="rect">
                  <a:avLst/>
                </a:prstGeom>
                <a:grp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/>
              </p:spPr>
              <p:txBody>
                <a:bodyPr vert="horz" wrap="square" lIns="78191" tIns="39095" rIns="78191" bIns="39095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IE" sz="1368">
                    <a:solidFill>
                      <a:srgbClr val="646464"/>
                    </a:solidFill>
                  </a:endParaRPr>
                </a:p>
              </p:txBody>
            </p:sp>
            <p:sp>
              <p:nvSpPr>
                <p:cNvPr id="29" name="Rectangle 554"/>
                <p:cNvSpPr>
                  <a:spLocks noChangeArrowheads="1"/>
                </p:cNvSpPr>
                <p:nvPr/>
              </p:nvSpPr>
              <p:spPr bwMode="auto">
                <a:xfrm>
                  <a:off x="12674164" y="8745680"/>
                  <a:ext cx="85052" cy="65424"/>
                </a:xfrm>
                <a:prstGeom prst="rect">
                  <a:avLst/>
                </a:prstGeom>
                <a:grpFill/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extLst/>
              </p:spPr>
              <p:txBody>
                <a:bodyPr vert="horz" wrap="square" lIns="78191" tIns="39095" rIns="78191" bIns="39095" numCol="1" anchor="t" anchorCtr="0" compatLnSpc="1">
                  <a:prstTxWarp prst="textNoShape">
                    <a:avLst/>
                  </a:prstTxWarp>
                </a:bodyPr>
                <a:lstStyle/>
                <a:p>
                  <a:pPr algn="ctr"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IE" sz="1368">
                    <a:solidFill>
                      <a:srgbClr val="646464"/>
                    </a:solidFill>
                  </a:endParaRPr>
                </a:p>
              </p:txBody>
            </p:sp>
          </p:grpSp>
        </p:grpSp>
      </p:grpSp>
      <p:sp>
        <p:nvSpPr>
          <p:cNvPr id="31" name="Rectangle 30"/>
          <p:cNvSpPr/>
          <p:nvPr/>
        </p:nvSpPr>
        <p:spPr>
          <a:xfrm>
            <a:off x="361063" y="1243345"/>
            <a:ext cx="9217148" cy="123440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Italian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mandatory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social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insurance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system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based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calculated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percentage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rates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on the 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558041" y="2911353"/>
            <a:ext cx="8147487" cy="80438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oth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mployer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must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different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%);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58041" y="4075773"/>
            <a:ext cx="8147487" cy="79179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nly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responsible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for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including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amount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6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smtClean="0"/>
              <a:t>How the </a:t>
            </a:r>
            <a:r>
              <a:rPr lang="it-IT" altLang="it-IT" dirty="0" err="1" smtClean="0"/>
              <a:t>contribution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is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established</a:t>
            </a:r>
            <a:endParaRPr lang="en-US" altLang="it-IT" dirty="0"/>
          </a:p>
        </p:txBody>
      </p:sp>
      <p:grpSp>
        <p:nvGrpSpPr>
          <p:cNvPr id="3" name="Group 2"/>
          <p:cNvGrpSpPr/>
          <p:nvPr/>
        </p:nvGrpSpPr>
        <p:grpSpPr>
          <a:xfrm>
            <a:off x="2601438" y="2024844"/>
            <a:ext cx="4703124" cy="2808312"/>
            <a:chOff x="2601438" y="2132856"/>
            <a:chExt cx="4703124" cy="2808312"/>
          </a:xfrm>
        </p:grpSpPr>
        <p:grpSp>
          <p:nvGrpSpPr>
            <p:cNvPr id="33" name="Group 32"/>
            <p:cNvGrpSpPr>
              <a:grpSpLocks noChangeAspect="1"/>
            </p:cNvGrpSpPr>
            <p:nvPr/>
          </p:nvGrpSpPr>
          <p:grpSpPr>
            <a:xfrm>
              <a:off x="2601438" y="2132856"/>
              <a:ext cx="1008112" cy="1008112"/>
              <a:chOff x="367512" y="3220077"/>
              <a:chExt cx="720000" cy="72000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367512" y="3220077"/>
                <a:ext cx="720000" cy="720000"/>
              </a:xfrm>
              <a:prstGeom prst="ellipse">
                <a:avLst/>
              </a:prstGeom>
              <a:solidFill>
                <a:srgbClr val="8EB4E3"/>
              </a:solidFill>
            </p:spPr>
            <p:txBody>
              <a:bodyPr wrap="square" anchor="ctr">
                <a:noAutofit/>
              </a:bodyPr>
              <a:lstStyle/>
              <a:p>
                <a:pPr algn="ctr">
                  <a:lnSpc>
                    <a:spcPct val="150000"/>
                  </a:lnSpc>
                  <a:buClr>
                    <a:schemeClr val="tx2"/>
                  </a:buClr>
                  <a:buSzPct val="103000"/>
                </a:pPr>
                <a:endParaRPr lang="it-IT" sz="2400" b="1" dirty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</p:txBody>
          </p:sp>
          <p:pic>
            <p:nvPicPr>
              <p:cNvPr id="35" name="Picture 34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16496" y="3249048"/>
                <a:ext cx="612000" cy="612000"/>
              </a:xfrm>
              <a:prstGeom prst="rect">
                <a:avLst/>
              </a:prstGeom>
            </p:spPr>
          </p:pic>
        </p:grpSp>
        <p:grpSp>
          <p:nvGrpSpPr>
            <p:cNvPr id="36" name="Group 35"/>
            <p:cNvGrpSpPr>
              <a:grpSpLocks noChangeAspect="1"/>
            </p:cNvGrpSpPr>
            <p:nvPr/>
          </p:nvGrpSpPr>
          <p:grpSpPr>
            <a:xfrm>
              <a:off x="2601438" y="3933056"/>
              <a:ext cx="1008112" cy="1008112"/>
              <a:chOff x="338892" y="4960342"/>
              <a:chExt cx="720000" cy="72000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338892" y="4960342"/>
                <a:ext cx="720000" cy="720000"/>
              </a:xfrm>
              <a:prstGeom prst="ellipse">
                <a:avLst/>
              </a:prstGeom>
              <a:solidFill>
                <a:srgbClr val="8EB4E3"/>
              </a:solidFill>
            </p:spPr>
            <p:txBody>
              <a:bodyPr wrap="square" anchor="ctr">
                <a:noAutofit/>
              </a:bodyPr>
              <a:lstStyle/>
              <a:p>
                <a:pPr algn="ctr">
                  <a:lnSpc>
                    <a:spcPct val="150000"/>
                  </a:lnSpc>
                  <a:buClr>
                    <a:schemeClr val="tx2"/>
                  </a:buClr>
                  <a:buSzPct val="103000"/>
                </a:pPr>
                <a:endParaRPr lang="it-IT" sz="2400" b="1" dirty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38" name="Freeform 111"/>
              <p:cNvSpPr>
                <a:spLocks noChangeAspect="1" noEditPoints="1"/>
              </p:cNvSpPr>
              <p:nvPr/>
            </p:nvSpPr>
            <p:spPr bwMode="auto">
              <a:xfrm>
                <a:off x="488504" y="5085240"/>
                <a:ext cx="382572" cy="504000"/>
              </a:xfrm>
              <a:custGeom>
                <a:avLst/>
                <a:gdLst>
                  <a:gd name="T0" fmla="*/ 2147483647 w 3620"/>
                  <a:gd name="T1" fmla="*/ 2147483647 h 4763"/>
                  <a:gd name="T2" fmla="*/ 2147483647 w 3620"/>
                  <a:gd name="T3" fmla="*/ 2147483647 h 4763"/>
                  <a:gd name="T4" fmla="*/ 2147483647 w 3620"/>
                  <a:gd name="T5" fmla="*/ 2147483647 h 4763"/>
                  <a:gd name="T6" fmla="*/ 2147483647 w 3620"/>
                  <a:gd name="T7" fmla="*/ 2147483647 h 4763"/>
                  <a:gd name="T8" fmla="*/ 2147483647 w 3620"/>
                  <a:gd name="T9" fmla="*/ 2147483647 h 4763"/>
                  <a:gd name="T10" fmla="*/ 2147483647 w 3620"/>
                  <a:gd name="T11" fmla="*/ 2147483647 h 4763"/>
                  <a:gd name="T12" fmla="*/ 2147483647 w 3620"/>
                  <a:gd name="T13" fmla="*/ 2147483647 h 4763"/>
                  <a:gd name="T14" fmla="*/ 2147483647 w 3620"/>
                  <a:gd name="T15" fmla="*/ 2147483647 h 4763"/>
                  <a:gd name="T16" fmla="*/ 2147483647 w 3620"/>
                  <a:gd name="T17" fmla="*/ 2147483647 h 4763"/>
                  <a:gd name="T18" fmla="*/ 2147483647 w 3620"/>
                  <a:gd name="T19" fmla="*/ 2147483647 h 4763"/>
                  <a:gd name="T20" fmla="*/ 2147483647 w 3620"/>
                  <a:gd name="T21" fmla="*/ 2147483647 h 4763"/>
                  <a:gd name="T22" fmla="*/ 2147483647 w 3620"/>
                  <a:gd name="T23" fmla="*/ 2147483647 h 4763"/>
                  <a:gd name="T24" fmla="*/ 2147483647 w 3620"/>
                  <a:gd name="T25" fmla="*/ 2147483647 h 4763"/>
                  <a:gd name="T26" fmla="*/ 2147483647 w 3620"/>
                  <a:gd name="T27" fmla="*/ 2147483647 h 4763"/>
                  <a:gd name="T28" fmla="*/ 2147483647 w 3620"/>
                  <a:gd name="T29" fmla="*/ 2147483647 h 4763"/>
                  <a:gd name="T30" fmla="*/ 2147483647 w 3620"/>
                  <a:gd name="T31" fmla="*/ 2147483647 h 4763"/>
                  <a:gd name="T32" fmla="*/ 2147483647 w 3620"/>
                  <a:gd name="T33" fmla="*/ 2147483647 h 4763"/>
                  <a:gd name="T34" fmla="*/ 2147483647 w 3620"/>
                  <a:gd name="T35" fmla="*/ 2147483647 h 4763"/>
                  <a:gd name="T36" fmla="*/ 2147483647 w 3620"/>
                  <a:gd name="T37" fmla="*/ 2147483647 h 4763"/>
                  <a:gd name="T38" fmla="*/ 2147483647 w 3620"/>
                  <a:gd name="T39" fmla="*/ 2147483647 h 4763"/>
                  <a:gd name="T40" fmla="*/ 2147483647 w 3620"/>
                  <a:gd name="T41" fmla="*/ 2147483647 h 4763"/>
                  <a:gd name="T42" fmla="*/ 2147483647 w 3620"/>
                  <a:gd name="T43" fmla="*/ 2147483647 h 4763"/>
                  <a:gd name="T44" fmla="*/ 2147483647 w 3620"/>
                  <a:gd name="T45" fmla="*/ 2147483647 h 4763"/>
                  <a:gd name="T46" fmla="*/ 2147483647 w 3620"/>
                  <a:gd name="T47" fmla="*/ 2147483647 h 4763"/>
                  <a:gd name="T48" fmla="*/ 2147483647 w 3620"/>
                  <a:gd name="T49" fmla="*/ 2147483647 h 4763"/>
                  <a:gd name="T50" fmla="*/ 2147483647 w 3620"/>
                  <a:gd name="T51" fmla="*/ 2147483647 h 4763"/>
                  <a:gd name="T52" fmla="*/ 2147483647 w 3620"/>
                  <a:gd name="T53" fmla="*/ 2147483647 h 4763"/>
                  <a:gd name="T54" fmla="*/ 2147483647 w 3620"/>
                  <a:gd name="T55" fmla="*/ 2147483647 h 4763"/>
                  <a:gd name="T56" fmla="*/ 2147483647 w 3620"/>
                  <a:gd name="T57" fmla="*/ 2147483647 h 4763"/>
                  <a:gd name="T58" fmla="*/ 2147483647 w 3620"/>
                  <a:gd name="T59" fmla="*/ 2147483647 h 4763"/>
                  <a:gd name="T60" fmla="*/ 2147483647 w 3620"/>
                  <a:gd name="T61" fmla="*/ 2147483647 h 4763"/>
                  <a:gd name="T62" fmla="*/ 2147483647 w 3620"/>
                  <a:gd name="T63" fmla="*/ 2147483647 h 4763"/>
                  <a:gd name="T64" fmla="*/ 2147483647 w 3620"/>
                  <a:gd name="T65" fmla="*/ 2147483647 h 4763"/>
                  <a:gd name="T66" fmla="*/ 2147483647 w 3620"/>
                  <a:gd name="T67" fmla="*/ 2147483647 h 4763"/>
                  <a:gd name="T68" fmla="*/ 2147483647 w 3620"/>
                  <a:gd name="T69" fmla="*/ 2147483647 h 4763"/>
                  <a:gd name="T70" fmla="*/ 2147483647 w 3620"/>
                  <a:gd name="T71" fmla="*/ 2147483647 h 4763"/>
                  <a:gd name="T72" fmla="*/ 2147483647 w 3620"/>
                  <a:gd name="T73" fmla="*/ 2147483647 h 4763"/>
                  <a:gd name="T74" fmla="*/ 2147483647 w 3620"/>
                  <a:gd name="T75" fmla="*/ 2147483647 h 4763"/>
                  <a:gd name="T76" fmla="*/ 2147483647 w 3620"/>
                  <a:gd name="T77" fmla="*/ 2147483647 h 4763"/>
                  <a:gd name="T78" fmla="*/ 2147483647 w 3620"/>
                  <a:gd name="T79" fmla="*/ 2147483647 h 4763"/>
                  <a:gd name="T80" fmla="*/ 2147483647 w 3620"/>
                  <a:gd name="T81" fmla="*/ 2147483647 h 4763"/>
                  <a:gd name="T82" fmla="*/ 2147483647 w 3620"/>
                  <a:gd name="T83" fmla="*/ 2147483647 h 4763"/>
                  <a:gd name="T84" fmla="*/ 2147483647 w 3620"/>
                  <a:gd name="T85" fmla="*/ 2147483647 h 4763"/>
                  <a:gd name="T86" fmla="*/ 2147483647 w 3620"/>
                  <a:gd name="T87" fmla="*/ 2147483647 h 4763"/>
                  <a:gd name="T88" fmla="*/ 2147483647 w 3620"/>
                  <a:gd name="T89" fmla="*/ 2147483647 h 4763"/>
                  <a:gd name="T90" fmla="*/ 2147483647 w 3620"/>
                  <a:gd name="T91" fmla="*/ 2147483647 h 4763"/>
                  <a:gd name="T92" fmla="*/ 2147483647 w 3620"/>
                  <a:gd name="T93" fmla="*/ 2147483647 h 4763"/>
                  <a:gd name="T94" fmla="*/ 2147483647 w 3620"/>
                  <a:gd name="T95" fmla="*/ 2147483647 h 4763"/>
                  <a:gd name="T96" fmla="*/ 2147483647 w 3620"/>
                  <a:gd name="T97" fmla="*/ 2147483647 h 4763"/>
                  <a:gd name="T98" fmla="*/ 2147483647 w 3620"/>
                  <a:gd name="T99" fmla="*/ 2147483647 h 4763"/>
                  <a:gd name="T100" fmla="*/ 2147483647 w 3620"/>
                  <a:gd name="T101" fmla="*/ 2147483647 h 4763"/>
                  <a:gd name="T102" fmla="*/ 2147483647 w 3620"/>
                  <a:gd name="T103" fmla="*/ 2147483647 h 4763"/>
                  <a:gd name="T104" fmla="*/ 2147483647 w 3620"/>
                  <a:gd name="T105" fmla="*/ 2147483647 h 4763"/>
                  <a:gd name="T106" fmla="*/ 2147483647 w 3620"/>
                  <a:gd name="T107" fmla="*/ 2147483647 h 4763"/>
                  <a:gd name="T108" fmla="*/ 2147483647 w 3620"/>
                  <a:gd name="T109" fmla="*/ 2147483647 h 4763"/>
                  <a:gd name="T110" fmla="*/ 2147483647 w 3620"/>
                  <a:gd name="T111" fmla="*/ 2147483647 h 4763"/>
                  <a:gd name="T112" fmla="*/ 2147483647 w 3620"/>
                  <a:gd name="T113" fmla="*/ 2147483647 h 4763"/>
                  <a:gd name="T114" fmla="*/ 2147483647 w 3620"/>
                  <a:gd name="T115" fmla="*/ 2147483647 h 4763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w 3620"/>
                  <a:gd name="T175" fmla="*/ 0 h 4763"/>
                  <a:gd name="T176" fmla="*/ 3620 w 3620"/>
                  <a:gd name="T177" fmla="*/ 4763 h 4763"/>
                </a:gdLst>
                <a:ahLst/>
                <a:cxnLst>
                  <a:cxn ang="T116">
                    <a:pos x="T0" y="T1"/>
                  </a:cxn>
                  <a:cxn ang="T117">
                    <a:pos x="T2" y="T3"/>
                  </a:cxn>
                  <a:cxn ang="T118">
                    <a:pos x="T4" y="T5"/>
                  </a:cxn>
                  <a:cxn ang="T119">
                    <a:pos x="T6" y="T7"/>
                  </a:cxn>
                  <a:cxn ang="T120">
                    <a:pos x="T8" y="T9"/>
                  </a:cxn>
                  <a:cxn ang="T121">
                    <a:pos x="T10" y="T11"/>
                  </a:cxn>
                  <a:cxn ang="T122">
                    <a:pos x="T12" y="T13"/>
                  </a:cxn>
                  <a:cxn ang="T123">
                    <a:pos x="T14" y="T15"/>
                  </a:cxn>
                  <a:cxn ang="T124">
                    <a:pos x="T16" y="T17"/>
                  </a:cxn>
                  <a:cxn ang="T125">
                    <a:pos x="T18" y="T19"/>
                  </a:cxn>
                  <a:cxn ang="T126">
                    <a:pos x="T20" y="T21"/>
                  </a:cxn>
                  <a:cxn ang="T127">
                    <a:pos x="T22" y="T23"/>
                  </a:cxn>
                  <a:cxn ang="T128">
                    <a:pos x="T24" y="T25"/>
                  </a:cxn>
                  <a:cxn ang="T129">
                    <a:pos x="T26" y="T27"/>
                  </a:cxn>
                  <a:cxn ang="T130">
                    <a:pos x="T28" y="T29"/>
                  </a:cxn>
                  <a:cxn ang="T131">
                    <a:pos x="T30" y="T31"/>
                  </a:cxn>
                  <a:cxn ang="T132">
                    <a:pos x="T32" y="T33"/>
                  </a:cxn>
                  <a:cxn ang="T133">
                    <a:pos x="T34" y="T35"/>
                  </a:cxn>
                  <a:cxn ang="T134">
                    <a:pos x="T36" y="T37"/>
                  </a:cxn>
                  <a:cxn ang="T135">
                    <a:pos x="T38" y="T39"/>
                  </a:cxn>
                  <a:cxn ang="T136">
                    <a:pos x="T40" y="T41"/>
                  </a:cxn>
                  <a:cxn ang="T137">
                    <a:pos x="T42" y="T43"/>
                  </a:cxn>
                  <a:cxn ang="T138">
                    <a:pos x="T44" y="T45"/>
                  </a:cxn>
                  <a:cxn ang="T139">
                    <a:pos x="T46" y="T47"/>
                  </a:cxn>
                  <a:cxn ang="T140">
                    <a:pos x="T48" y="T49"/>
                  </a:cxn>
                  <a:cxn ang="T141">
                    <a:pos x="T50" y="T51"/>
                  </a:cxn>
                  <a:cxn ang="T142">
                    <a:pos x="T52" y="T53"/>
                  </a:cxn>
                  <a:cxn ang="T143">
                    <a:pos x="T54" y="T55"/>
                  </a:cxn>
                  <a:cxn ang="T144">
                    <a:pos x="T56" y="T57"/>
                  </a:cxn>
                  <a:cxn ang="T145">
                    <a:pos x="T58" y="T59"/>
                  </a:cxn>
                  <a:cxn ang="T146">
                    <a:pos x="T60" y="T61"/>
                  </a:cxn>
                  <a:cxn ang="T147">
                    <a:pos x="T62" y="T63"/>
                  </a:cxn>
                  <a:cxn ang="T148">
                    <a:pos x="T64" y="T65"/>
                  </a:cxn>
                  <a:cxn ang="T149">
                    <a:pos x="T66" y="T67"/>
                  </a:cxn>
                  <a:cxn ang="T150">
                    <a:pos x="T68" y="T69"/>
                  </a:cxn>
                  <a:cxn ang="T151">
                    <a:pos x="T70" y="T71"/>
                  </a:cxn>
                  <a:cxn ang="T152">
                    <a:pos x="T72" y="T73"/>
                  </a:cxn>
                  <a:cxn ang="T153">
                    <a:pos x="T74" y="T75"/>
                  </a:cxn>
                  <a:cxn ang="T154">
                    <a:pos x="T76" y="T77"/>
                  </a:cxn>
                  <a:cxn ang="T155">
                    <a:pos x="T78" y="T79"/>
                  </a:cxn>
                  <a:cxn ang="T156">
                    <a:pos x="T80" y="T81"/>
                  </a:cxn>
                  <a:cxn ang="T157">
                    <a:pos x="T82" y="T83"/>
                  </a:cxn>
                  <a:cxn ang="T158">
                    <a:pos x="T84" y="T85"/>
                  </a:cxn>
                  <a:cxn ang="T159">
                    <a:pos x="T86" y="T87"/>
                  </a:cxn>
                  <a:cxn ang="T160">
                    <a:pos x="T88" y="T89"/>
                  </a:cxn>
                  <a:cxn ang="T161">
                    <a:pos x="T90" y="T91"/>
                  </a:cxn>
                  <a:cxn ang="T162">
                    <a:pos x="T92" y="T93"/>
                  </a:cxn>
                  <a:cxn ang="T163">
                    <a:pos x="T94" y="T95"/>
                  </a:cxn>
                  <a:cxn ang="T164">
                    <a:pos x="T96" y="T97"/>
                  </a:cxn>
                  <a:cxn ang="T165">
                    <a:pos x="T98" y="T99"/>
                  </a:cxn>
                  <a:cxn ang="T166">
                    <a:pos x="T100" y="T101"/>
                  </a:cxn>
                  <a:cxn ang="T167">
                    <a:pos x="T102" y="T103"/>
                  </a:cxn>
                  <a:cxn ang="T168">
                    <a:pos x="T104" y="T105"/>
                  </a:cxn>
                  <a:cxn ang="T169">
                    <a:pos x="T106" y="T107"/>
                  </a:cxn>
                  <a:cxn ang="T170">
                    <a:pos x="T108" y="T109"/>
                  </a:cxn>
                  <a:cxn ang="T171">
                    <a:pos x="T110" y="T111"/>
                  </a:cxn>
                  <a:cxn ang="T172">
                    <a:pos x="T112" y="T113"/>
                  </a:cxn>
                  <a:cxn ang="T173">
                    <a:pos x="T114" y="T115"/>
                  </a:cxn>
                </a:cxnLst>
                <a:rect l="T174" t="T175" r="T176" b="T177"/>
                <a:pathLst>
                  <a:path w="3620" h="4763">
                    <a:moveTo>
                      <a:pt x="2134" y="1093"/>
                    </a:moveTo>
                    <a:lnTo>
                      <a:pt x="2134" y="1093"/>
                    </a:lnTo>
                    <a:lnTo>
                      <a:pt x="2096" y="1113"/>
                    </a:lnTo>
                    <a:lnTo>
                      <a:pt x="2059" y="1132"/>
                    </a:lnTo>
                    <a:lnTo>
                      <a:pt x="2021" y="1149"/>
                    </a:lnTo>
                    <a:lnTo>
                      <a:pt x="1984" y="1167"/>
                    </a:lnTo>
                    <a:lnTo>
                      <a:pt x="1948" y="1183"/>
                    </a:lnTo>
                    <a:lnTo>
                      <a:pt x="1910" y="1197"/>
                    </a:lnTo>
                    <a:lnTo>
                      <a:pt x="1837" y="1224"/>
                    </a:lnTo>
                    <a:lnTo>
                      <a:pt x="1765" y="1247"/>
                    </a:lnTo>
                    <a:lnTo>
                      <a:pt x="1694" y="1267"/>
                    </a:lnTo>
                    <a:lnTo>
                      <a:pt x="1624" y="1284"/>
                    </a:lnTo>
                    <a:lnTo>
                      <a:pt x="1557" y="1298"/>
                    </a:lnTo>
                    <a:lnTo>
                      <a:pt x="1491" y="1310"/>
                    </a:lnTo>
                    <a:lnTo>
                      <a:pt x="1426" y="1319"/>
                    </a:lnTo>
                    <a:lnTo>
                      <a:pt x="1365" y="1326"/>
                    </a:lnTo>
                    <a:lnTo>
                      <a:pt x="1306" y="1332"/>
                    </a:lnTo>
                    <a:lnTo>
                      <a:pt x="1250" y="1335"/>
                    </a:lnTo>
                    <a:lnTo>
                      <a:pt x="1196" y="1338"/>
                    </a:lnTo>
                    <a:lnTo>
                      <a:pt x="1147" y="1339"/>
                    </a:lnTo>
                    <a:lnTo>
                      <a:pt x="1099" y="1339"/>
                    </a:lnTo>
                    <a:lnTo>
                      <a:pt x="1102" y="1282"/>
                    </a:lnTo>
                    <a:lnTo>
                      <a:pt x="1104" y="1217"/>
                    </a:lnTo>
                    <a:lnTo>
                      <a:pt x="1103" y="1148"/>
                    </a:lnTo>
                    <a:lnTo>
                      <a:pt x="1100" y="1083"/>
                    </a:lnTo>
                    <a:lnTo>
                      <a:pt x="1097" y="1020"/>
                    </a:lnTo>
                    <a:lnTo>
                      <a:pt x="1092" y="960"/>
                    </a:lnTo>
                    <a:lnTo>
                      <a:pt x="1085" y="902"/>
                    </a:lnTo>
                    <a:lnTo>
                      <a:pt x="1077" y="847"/>
                    </a:lnTo>
                    <a:lnTo>
                      <a:pt x="1069" y="797"/>
                    </a:lnTo>
                    <a:lnTo>
                      <a:pt x="1059" y="748"/>
                    </a:lnTo>
                    <a:lnTo>
                      <a:pt x="1048" y="703"/>
                    </a:lnTo>
                    <a:lnTo>
                      <a:pt x="1036" y="659"/>
                    </a:lnTo>
                    <a:lnTo>
                      <a:pt x="1023" y="619"/>
                    </a:lnTo>
                    <a:lnTo>
                      <a:pt x="1008" y="581"/>
                    </a:lnTo>
                    <a:lnTo>
                      <a:pt x="993" y="547"/>
                    </a:lnTo>
                    <a:lnTo>
                      <a:pt x="979" y="513"/>
                    </a:lnTo>
                    <a:lnTo>
                      <a:pt x="962" y="482"/>
                    </a:lnTo>
                    <a:lnTo>
                      <a:pt x="945" y="454"/>
                    </a:lnTo>
                    <a:lnTo>
                      <a:pt x="929" y="430"/>
                    </a:lnTo>
                    <a:lnTo>
                      <a:pt x="913" y="408"/>
                    </a:lnTo>
                    <a:lnTo>
                      <a:pt x="897" y="388"/>
                    </a:lnTo>
                    <a:lnTo>
                      <a:pt x="881" y="370"/>
                    </a:lnTo>
                    <a:lnTo>
                      <a:pt x="864" y="354"/>
                    </a:lnTo>
                    <a:lnTo>
                      <a:pt x="848" y="339"/>
                    </a:lnTo>
                    <a:lnTo>
                      <a:pt x="831" y="327"/>
                    </a:lnTo>
                    <a:lnTo>
                      <a:pt x="814" y="317"/>
                    </a:lnTo>
                    <a:lnTo>
                      <a:pt x="797" y="307"/>
                    </a:lnTo>
                    <a:lnTo>
                      <a:pt x="779" y="299"/>
                    </a:lnTo>
                    <a:lnTo>
                      <a:pt x="762" y="293"/>
                    </a:lnTo>
                    <a:lnTo>
                      <a:pt x="745" y="289"/>
                    </a:lnTo>
                    <a:lnTo>
                      <a:pt x="726" y="285"/>
                    </a:lnTo>
                    <a:lnTo>
                      <a:pt x="707" y="282"/>
                    </a:lnTo>
                    <a:lnTo>
                      <a:pt x="688" y="281"/>
                    </a:lnTo>
                    <a:lnTo>
                      <a:pt x="668" y="281"/>
                    </a:lnTo>
                    <a:lnTo>
                      <a:pt x="650" y="281"/>
                    </a:lnTo>
                    <a:lnTo>
                      <a:pt x="631" y="282"/>
                    </a:lnTo>
                    <a:lnTo>
                      <a:pt x="614" y="285"/>
                    </a:lnTo>
                    <a:lnTo>
                      <a:pt x="595" y="289"/>
                    </a:lnTo>
                    <a:lnTo>
                      <a:pt x="577" y="294"/>
                    </a:lnTo>
                    <a:lnTo>
                      <a:pt x="559" y="299"/>
                    </a:lnTo>
                    <a:lnTo>
                      <a:pt x="541" y="307"/>
                    </a:lnTo>
                    <a:lnTo>
                      <a:pt x="523" y="318"/>
                    </a:lnTo>
                    <a:lnTo>
                      <a:pt x="505" y="329"/>
                    </a:lnTo>
                    <a:lnTo>
                      <a:pt x="488" y="342"/>
                    </a:lnTo>
                    <a:lnTo>
                      <a:pt x="469" y="357"/>
                    </a:lnTo>
                    <a:lnTo>
                      <a:pt x="452" y="374"/>
                    </a:lnTo>
                    <a:lnTo>
                      <a:pt x="433" y="393"/>
                    </a:lnTo>
                    <a:lnTo>
                      <a:pt x="416" y="414"/>
                    </a:lnTo>
                    <a:lnTo>
                      <a:pt x="398" y="438"/>
                    </a:lnTo>
                    <a:lnTo>
                      <a:pt x="380" y="465"/>
                    </a:lnTo>
                    <a:lnTo>
                      <a:pt x="362" y="494"/>
                    </a:lnTo>
                    <a:lnTo>
                      <a:pt x="345" y="525"/>
                    </a:lnTo>
                    <a:lnTo>
                      <a:pt x="329" y="559"/>
                    </a:lnTo>
                    <a:lnTo>
                      <a:pt x="313" y="595"/>
                    </a:lnTo>
                    <a:lnTo>
                      <a:pt x="298" y="632"/>
                    </a:lnTo>
                    <a:lnTo>
                      <a:pt x="285" y="674"/>
                    </a:lnTo>
                    <a:lnTo>
                      <a:pt x="271" y="716"/>
                    </a:lnTo>
                    <a:lnTo>
                      <a:pt x="261" y="763"/>
                    </a:lnTo>
                    <a:lnTo>
                      <a:pt x="250" y="811"/>
                    </a:lnTo>
                    <a:lnTo>
                      <a:pt x="241" y="862"/>
                    </a:lnTo>
                    <a:lnTo>
                      <a:pt x="233" y="917"/>
                    </a:lnTo>
                    <a:lnTo>
                      <a:pt x="226" y="974"/>
                    </a:lnTo>
                    <a:lnTo>
                      <a:pt x="221" y="1033"/>
                    </a:lnTo>
                    <a:lnTo>
                      <a:pt x="217" y="1096"/>
                    </a:lnTo>
                    <a:lnTo>
                      <a:pt x="214" y="1163"/>
                    </a:lnTo>
                    <a:lnTo>
                      <a:pt x="214" y="1231"/>
                    </a:lnTo>
                    <a:lnTo>
                      <a:pt x="214" y="1300"/>
                    </a:lnTo>
                    <a:lnTo>
                      <a:pt x="217" y="1366"/>
                    </a:lnTo>
                    <a:lnTo>
                      <a:pt x="221" y="1429"/>
                    </a:lnTo>
                    <a:lnTo>
                      <a:pt x="226" y="1489"/>
                    </a:lnTo>
                    <a:lnTo>
                      <a:pt x="233" y="1545"/>
                    </a:lnTo>
                    <a:lnTo>
                      <a:pt x="239" y="1600"/>
                    </a:lnTo>
                    <a:lnTo>
                      <a:pt x="249" y="1650"/>
                    </a:lnTo>
                    <a:lnTo>
                      <a:pt x="259" y="1699"/>
                    </a:lnTo>
                    <a:lnTo>
                      <a:pt x="270" y="1744"/>
                    </a:lnTo>
                    <a:lnTo>
                      <a:pt x="282" y="1788"/>
                    </a:lnTo>
                    <a:lnTo>
                      <a:pt x="295" y="1828"/>
                    </a:lnTo>
                    <a:lnTo>
                      <a:pt x="310" y="1867"/>
                    </a:lnTo>
                    <a:lnTo>
                      <a:pt x="325" y="1902"/>
                    </a:lnTo>
                    <a:lnTo>
                      <a:pt x="340" y="1935"/>
                    </a:lnTo>
                    <a:lnTo>
                      <a:pt x="357" y="1966"/>
                    </a:lnTo>
                    <a:lnTo>
                      <a:pt x="374" y="1994"/>
                    </a:lnTo>
                    <a:lnTo>
                      <a:pt x="390" y="2019"/>
                    </a:lnTo>
                    <a:lnTo>
                      <a:pt x="408" y="2041"/>
                    </a:lnTo>
                    <a:lnTo>
                      <a:pt x="424" y="2061"/>
                    </a:lnTo>
                    <a:lnTo>
                      <a:pt x="441" y="2079"/>
                    </a:lnTo>
                    <a:lnTo>
                      <a:pt x="459" y="2096"/>
                    </a:lnTo>
                    <a:lnTo>
                      <a:pt x="475" y="2109"/>
                    </a:lnTo>
                    <a:lnTo>
                      <a:pt x="492" y="2122"/>
                    </a:lnTo>
                    <a:lnTo>
                      <a:pt x="509" y="2133"/>
                    </a:lnTo>
                    <a:lnTo>
                      <a:pt x="527" y="2142"/>
                    </a:lnTo>
                    <a:lnTo>
                      <a:pt x="544" y="2149"/>
                    </a:lnTo>
                    <a:lnTo>
                      <a:pt x="563" y="2156"/>
                    </a:lnTo>
                    <a:lnTo>
                      <a:pt x="580" y="2161"/>
                    </a:lnTo>
                    <a:lnTo>
                      <a:pt x="599" y="2164"/>
                    </a:lnTo>
                    <a:lnTo>
                      <a:pt x="618" y="2166"/>
                    </a:lnTo>
                    <a:lnTo>
                      <a:pt x="636" y="2168"/>
                    </a:lnTo>
                    <a:lnTo>
                      <a:pt x="655" y="2169"/>
                    </a:lnTo>
                    <a:lnTo>
                      <a:pt x="675" y="2168"/>
                    </a:lnTo>
                    <a:lnTo>
                      <a:pt x="694" y="2166"/>
                    </a:lnTo>
                    <a:lnTo>
                      <a:pt x="713" y="2164"/>
                    </a:lnTo>
                    <a:lnTo>
                      <a:pt x="731" y="2160"/>
                    </a:lnTo>
                    <a:lnTo>
                      <a:pt x="749" y="2156"/>
                    </a:lnTo>
                    <a:lnTo>
                      <a:pt x="767" y="2149"/>
                    </a:lnTo>
                    <a:lnTo>
                      <a:pt x="785" y="2141"/>
                    </a:lnTo>
                    <a:lnTo>
                      <a:pt x="802" y="2132"/>
                    </a:lnTo>
                    <a:lnTo>
                      <a:pt x="819" y="2121"/>
                    </a:lnTo>
                    <a:lnTo>
                      <a:pt x="837" y="2108"/>
                    </a:lnTo>
                    <a:lnTo>
                      <a:pt x="853" y="2093"/>
                    </a:lnTo>
                    <a:lnTo>
                      <a:pt x="870" y="2075"/>
                    </a:lnTo>
                    <a:lnTo>
                      <a:pt x="886" y="2057"/>
                    </a:lnTo>
                    <a:lnTo>
                      <a:pt x="904" y="2035"/>
                    </a:lnTo>
                    <a:lnTo>
                      <a:pt x="921" y="2013"/>
                    </a:lnTo>
                    <a:lnTo>
                      <a:pt x="937" y="1986"/>
                    </a:lnTo>
                    <a:lnTo>
                      <a:pt x="958" y="1951"/>
                    </a:lnTo>
                    <a:lnTo>
                      <a:pt x="979" y="1912"/>
                    </a:lnTo>
                    <a:lnTo>
                      <a:pt x="997" y="1872"/>
                    </a:lnTo>
                    <a:lnTo>
                      <a:pt x="1015" y="1828"/>
                    </a:lnTo>
                    <a:lnTo>
                      <a:pt x="1031" y="1780"/>
                    </a:lnTo>
                    <a:lnTo>
                      <a:pt x="1045" y="1731"/>
                    </a:lnTo>
                    <a:lnTo>
                      <a:pt x="1059" y="1677"/>
                    </a:lnTo>
                    <a:lnTo>
                      <a:pt x="1071" y="1620"/>
                    </a:lnTo>
                    <a:lnTo>
                      <a:pt x="1281" y="1660"/>
                    </a:lnTo>
                    <a:lnTo>
                      <a:pt x="1267" y="1724"/>
                    </a:lnTo>
                    <a:lnTo>
                      <a:pt x="1251" y="1787"/>
                    </a:lnTo>
                    <a:lnTo>
                      <a:pt x="1234" y="1846"/>
                    </a:lnTo>
                    <a:lnTo>
                      <a:pt x="1215" y="1902"/>
                    </a:lnTo>
                    <a:lnTo>
                      <a:pt x="1194" y="1955"/>
                    </a:lnTo>
                    <a:lnTo>
                      <a:pt x="1171" y="2006"/>
                    </a:lnTo>
                    <a:lnTo>
                      <a:pt x="1146" y="2054"/>
                    </a:lnTo>
                    <a:lnTo>
                      <a:pt x="1119" y="2100"/>
                    </a:lnTo>
                    <a:lnTo>
                      <a:pt x="1095" y="2136"/>
                    </a:lnTo>
                    <a:lnTo>
                      <a:pt x="1071" y="2169"/>
                    </a:lnTo>
                    <a:lnTo>
                      <a:pt x="1047" y="2200"/>
                    </a:lnTo>
                    <a:lnTo>
                      <a:pt x="1021" y="2228"/>
                    </a:lnTo>
                    <a:lnTo>
                      <a:pt x="995" y="2253"/>
                    </a:lnTo>
                    <a:lnTo>
                      <a:pt x="968" y="2276"/>
                    </a:lnTo>
                    <a:lnTo>
                      <a:pt x="940" y="2297"/>
                    </a:lnTo>
                    <a:lnTo>
                      <a:pt x="912" y="2315"/>
                    </a:lnTo>
                    <a:lnTo>
                      <a:pt x="882" y="2331"/>
                    </a:lnTo>
                    <a:lnTo>
                      <a:pt x="852" y="2345"/>
                    </a:lnTo>
                    <a:lnTo>
                      <a:pt x="821" y="2356"/>
                    </a:lnTo>
                    <a:lnTo>
                      <a:pt x="790" y="2365"/>
                    </a:lnTo>
                    <a:lnTo>
                      <a:pt x="758" y="2373"/>
                    </a:lnTo>
                    <a:lnTo>
                      <a:pt x="725" y="2379"/>
                    </a:lnTo>
                    <a:lnTo>
                      <a:pt x="690" y="2382"/>
                    </a:lnTo>
                    <a:lnTo>
                      <a:pt x="655" y="2383"/>
                    </a:lnTo>
                    <a:lnTo>
                      <a:pt x="622" y="2382"/>
                    </a:lnTo>
                    <a:lnTo>
                      <a:pt x="588" y="2379"/>
                    </a:lnTo>
                    <a:lnTo>
                      <a:pt x="555" y="2373"/>
                    </a:lnTo>
                    <a:lnTo>
                      <a:pt x="523" y="2367"/>
                    </a:lnTo>
                    <a:lnTo>
                      <a:pt x="492" y="2357"/>
                    </a:lnTo>
                    <a:lnTo>
                      <a:pt x="461" y="2347"/>
                    </a:lnTo>
                    <a:lnTo>
                      <a:pt x="432" y="2333"/>
                    </a:lnTo>
                    <a:lnTo>
                      <a:pt x="402" y="2317"/>
                    </a:lnTo>
                    <a:lnTo>
                      <a:pt x="374" y="2300"/>
                    </a:lnTo>
                    <a:lnTo>
                      <a:pt x="346" y="2280"/>
                    </a:lnTo>
                    <a:lnTo>
                      <a:pt x="319" y="2257"/>
                    </a:lnTo>
                    <a:lnTo>
                      <a:pt x="293" y="2233"/>
                    </a:lnTo>
                    <a:lnTo>
                      <a:pt x="267" y="2206"/>
                    </a:lnTo>
                    <a:lnTo>
                      <a:pt x="242" y="2177"/>
                    </a:lnTo>
                    <a:lnTo>
                      <a:pt x="218" y="2145"/>
                    </a:lnTo>
                    <a:lnTo>
                      <a:pt x="194" y="2110"/>
                    </a:lnTo>
                    <a:lnTo>
                      <a:pt x="171" y="2073"/>
                    </a:lnTo>
                    <a:lnTo>
                      <a:pt x="150" y="2034"/>
                    </a:lnTo>
                    <a:lnTo>
                      <a:pt x="131" y="1991"/>
                    </a:lnTo>
                    <a:lnTo>
                      <a:pt x="112" y="1947"/>
                    </a:lnTo>
                    <a:lnTo>
                      <a:pt x="95" y="1900"/>
                    </a:lnTo>
                    <a:lnTo>
                      <a:pt x="79" y="1852"/>
                    </a:lnTo>
                    <a:lnTo>
                      <a:pt x="64" y="1800"/>
                    </a:lnTo>
                    <a:lnTo>
                      <a:pt x="51" y="1747"/>
                    </a:lnTo>
                    <a:lnTo>
                      <a:pt x="39" y="1691"/>
                    </a:lnTo>
                    <a:lnTo>
                      <a:pt x="29" y="1633"/>
                    </a:lnTo>
                    <a:lnTo>
                      <a:pt x="20" y="1572"/>
                    </a:lnTo>
                    <a:lnTo>
                      <a:pt x="13" y="1509"/>
                    </a:lnTo>
                    <a:lnTo>
                      <a:pt x="7" y="1443"/>
                    </a:lnTo>
                    <a:lnTo>
                      <a:pt x="3" y="1375"/>
                    </a:lnTo>
                    <a:lnTo>
                      <a:pt x="0" y="1304"/>
                    </a:lnTo>
                    <a:lnTo>
                      <a:pt x="0" y="1231"/>
                    </a:lnTo>
                    <a:lnTo>
                      <a:pt x="0" y="1157"/>
                    </a:lnTo>
                    <a:lnTo>
                      <a:pt x="3" y="1087"/>
                    </a:lnTo>
                    <a:lnTo>
                      <a:pt x="8" y="1018"/>
                    </a:lnTo>
                    <a:lnTo>
                      <a:pt x="13" y="953"/>
                    </a:lnTo>
                    <a:lnTo>
                      <a:pt x="20" y="890"/>
                    </a:lnTo>
                    <a:lnTo>
                      <a:pt x="29" y="829"/>
                    </a:lnTo>
                    <a:lnTo>
                      <a:pt x="40" y="770"/>
                    </a:lnTo>
                    <a:lnTo>
                      <a:pt x="52" y="714"/>
                    </a:lnTo>
                    <a:lnTo>
                      <a:pt x="66" y="660"/>
                    </a:lnTo>
                    <a:lnTo>
                      <a:pt x="80" y="609"/>
                    </a:lnTo>
                    <a:lnTo>
                      <a:pt x="98" y="560"/>
                    </a:lnTo>
                    <a:lnTo>
                      <a:pt x="115" y="513"/>
                    </a:lnTo>
                    <a:lnTo>
                      <a:pt x="135" y="468"/>
                    </a:lnTo>
                    <a:lnTo>
                      <a:pt x="155" y="426"/>
                    </a:lnTo>
                    <a:lnTo>
                      <a:pt x="178" y="386"/>
                    </a:lnTo>
                    <a:lnTo>
                      <a:pt x="201" y="347"/>
                    </a:lnTo>
                    <a:lnTo>
                      <a:pt x="226" y="313"/>
                    </a:lnTo>
                    <a:lnTo>
                      <a:pt x="251" y="279"/>
                    </a:lnTo>
                    <a:lnTo>
                      <a:pt x="277" y="249"/>
                    </a:lnTo>
                    <a:lnTo>
                      <a:pt x="303" y="221"/>
                    </a:lnTo>
                    <a:lnTo>
                      <a:pt x="330" y="195"/>
                    </a:lnTo>
                    <a:lnTo>
                      <a:pt x="358" y="172"/>
                    </a:lnTo>
                    <a:lnTo>
                      <a:pt x="386" y="151"/>
                    </a:lnTo>
                    <a:lnTo>
                      <a:pt x="414" y="134"/>
                    </a:lnTo>
                    <a:lnTo>
                      <a:pt x="444" y="118"/>
                    </a:lnTo>
                    <a:lnTo>
                      <a:pt x="475" y="103"/>
                    </a:lnTo>
                    <a:lnTo>
                      <a:pt x="505" y="92"/>
                    </a:lnTo>
                    <a:lnTo>
                      <a:pt x="536" y="83"/>
                    </a:lnTo>
                    <a:lnTo>
                      <a:pt x="568" y="75"/>
                    </a:lnTo>
                    <a:lnTo>
                      <a:pt x="602" y="71"/>
                    </a:lnTo>
                    <a:lnTo>
                      <a:pt x="635" y="67"/>
                    </a:lnTo>
                    <a:lnTo>
                      <a:pt x="668" y="67"/>
                    </a:lnTo>
                    <a:lnTo>
                      <a:pt x="703" y="67"/>
                    </a:lnTo>
                    <a:lnTo>
                      <a:pt x="737" y="71"/>
                    </a:lnTo>
                    <a:lnTo>
                      <a:pt x="770" y="75"/>
                    </a:lnTo>
                    <a:lnTo>
                      <a:pt x="802" y="83"/>
                    </a:lnTo>
                    <a:lnTo>
                      <a:pt x="833" y="92"/>
                    </a:lnTo>
                    <a:lnTo>
                      <a:pt x="864" y="103"/>
                    </a:lnTo>
                    <a:lnTo>
                      <a:pt x="893" y="116"/>
                    </a:lnTo>
                    <a:lnTo>
                      <a:pt x="922" y="132"/>
                    </a:lnTo>
                    <a:lnTo>
                      <a:pt x="950" y="150"/>
                    </a:lnTo>
                    <a:lnTo>
                      <a:pt x="977" y="170"/>
                    </a:lnTo>
                    <a:lnTo>
                      <a:pt x="1004" y="192"/>
                    </a:lnTo>
                    <a:lnTo>
                      <a:pt x="1031" y="218"/>
                    </a:lnTo>
                    <a:lnTo>
                      <a:pt x="1055" y="245"/>
                    </a:lnTo>
                    <a:lnTo>
                      <a:pt x="1080" y="274"/>
                    </a:lnTo>
                    <a:lnTo>
                      <a:pt x="1103" y="306"/>
                    </a:lnTo>
                    <a:lnTo>
                      <a:pt x="1126" y="341"/>
                    </a:lnTo>
                    <a:lnTo>
                      <a:pt x="1147" y="374"/>
                    </a:lnTo>
                    <a:lnTo>
                      <a:pt x="1166" y="410"/>
                    </a:lnTo>
                    <a:lnTo>
                      <a:pt x="1184" y="448"/>
                    </a:lnTo>
                    <a:lnTo>
                      <a:pt x="1202" y="486"/>
                    </a:lnTo>
                    <a:lnTo>
                      <a:pt x="1218" y="528"/>
                    </a:lnTo>
                    <a:lnTo>
                      <a:pt x="1233" y="572"/>
                    </a:lnTo>
                    <a:lnTo>
                      <a:pt x="1246" y="617"/>
                    </a:lnTo>
                    <a:lnTo>
                      <a:pt x="1259" y="664"/>
                    </a:lnTo>
                    <a:lnTo>
                      <a:pt x="1270" y="714"/>
                    </a:lnTo>
                    <a:lnTo>
                      <a:pt x="1281" y="766"/>
                    </a:lnTo>
                    <a:lnTo>
                      <a:pt x="1290" y="819"/>
                    </a:lnTo>
                    <a:lnTo>
                      <a:pt x="1298" y="874"/>
                    </a:lnTo>
                    <a:lnTo>
                      <a:pt x="1305" y="931"/>
                    </a:lnTo>
                    <a:lnTo>
                      <a:pt x="1310" y="992"/>
                    </a:lnTo>
                    <a:lnTo>
                      <a:pt x="1314" y="1053"/>
                    </a:lnTo>
                    <a:lnTo>
                      <a:pt x="1317" y="1117"/>
                    </a:lnTo>
                    <a:lnTo>
                      <a:pt x="1370" y="1112"/>
                    </a:lnTo>
                    <a:lnTo>
                      <a:pt x="1426" y="1105"/>
                    </a:lnTo>
                    <a:lnTo>
                      <a:pt x="1484" y="1096"/>
                    </a:lnTo>
                    <a:lnTo>
                      <a:pt x="1544" y="1084"/>
                    </a:lnTo>
                    <a:lnTo>
                      <a:pt x="1605" y="1070"/>
                    </a:lnTo>
                    <a:lnTo>
                      <a:pt x="1668" y="1054"/>
                    </a:lnTo>
                    <a:lnTo>
                      <a:pt x="1731" y="1036"/>
                    </a:lnTo>
                    <a:lnTo>
                      <a:pt x="1797" y="1013"/>
                    </a:lnTo>
                    <a:lnTo>
                      <a:pt x="1862" y="989"/>
                    </a:lnTo>
                    <a:lnTo>
                      <a:pt x="1928" y="960"/>
                    </a:lnTo>
                    <a:lnTo>
                      <a:pt x="1961" y="944"/>
                    </a:lnTo>
                    <a:lnTo>
                      <a:pt x="1994" y="927"/>
                    </a:lnTo>
                    <a:lnTo>
                      <a:pt x="2028" y="910"/>
                    </a:lnTo>
                    <a:lnTo>
                      <a:pt x="2061" y="891"/>
                    </a:lnTo>
                    <a:lnTo>
                      <a:pt x="2095" y="871"/>
                    </a:lnTo>
                    <a:lnTo>
                      <a:pt x="2128" y="851"/>
                    </a:lnTo>
                    <a:lnTo>
                      <a:pt x="2162" y="830"/>
                    </a:lnTo>
                    <a:lnTo>
                      <a:pt x="2195" y="807"/>
                    </a:lnTo>
                    <a:lnTo>
                      <a:pt x="2228" y="783"/>
                    </a:lnTo>
                    <a:lnTo>
                      <a:pt x="2262" y="758"/>
                    </a:lnTo>
                    <a:lnTo>
                      <a:pt x="2295" y="731"/>
                    </a:lnTo>
                    <a:lnTo>
                      <a:pt x="2329" y="704"/>
                    </a:lnTo>
                    <a:lnTo>
                      <a:pt x="2679" y="0"/>
                    </a:lnTo>
                    <a:lnTo>
                      <a:pt x="3224" y="0"/>
                    </a:lnTo>
                    <a:lnTo>
                      <a:pt x="876" y="4708"/>
                    </a:lnTo>
                    <a:lnTo>
                      <a:pt x="334" y="4708"/>
                    </a:lnTo>
                    <a:lnTo>
                      <a:pt x="2134" y="1093"/>
                    </a:lnTo>
                    <a:close/>
                    <a:moveTo>
                      <a:pt x="2679" y="4377"/>
                    </a:moveTo>
                    <a:lnTo>
                      <a:pt x="2679" y="4377"/>
                    </a:lnTo>
                    <a:lnTo>
                      <a:pt x="2695" y="4401"/>
                    </a:lnTo>
                    <a:lnTo>
                      <a:pt x="2712" y="4422"/>
                    </a:lnTo>
                    <a:lnTo>
                      <a:pt x="2730" y="4442"/>
                    </a:lnTo>
                    <a:lnTo>
                      <a:pt x="2746" y="4461"/>
                    </a:lnTo>
                    <a:lnTo>
                      <a:pt x="2763" y="4477"/>
                    </a:lnTo>
                    <a:lnTo>
                      <a:pt x="2779" y="4490"/>
                    </a:lnTo>
                    <a:lnTo>
                      <a:pt x="2797" y="4502"/>
                    </a:lnTo>
                    <a:lnTo>
                      <a:pt x="2814" y="4513"/>
                    </a:lnTo>
                    <a:lnTo>
                      <a:pt x="2831" y="4522"/>
                    </a:lnTo>
                    <a:lnTo>
                      <a:pt x="2849" y="4530"/>
                    </a:lnTo>
                    <a:lnTo>
                      <a:pt x="2866" y="4537"/>
                    </a:lnTo>
                    <a:lnTo>
                      <a:pt x="2885" y="4541"/>
                    </a:lnTo>
                    <a:lnTo>
                      <a:pt x="2903" y="4545"/>
                    </a:lnTo>
                    <a:lnTo>
                      <a:pt x="2921" y="4548"/>
                    </a:lnTo>
                    <a:lnTo>
                      <a:pt x="2940" y="4549"/>
                    </a:lnTo>
                    <a:lnTo>
                      <a:pt x="2960" y="4549"/>
                    </a:lnTo>
                    <a:lnTo>
                      <a:pt x="2978" y="4549"/>
                    </a:lnTo>
                    <a:lnTo>
                      <a:pt x="2997" y="4548"/>
                    </a:lnTo>
                    <a:lnTo>
                      <a:pt x="3016" y="4545"/>
                    </a:lnTo>
                    <a:lnTo>
                      <a:pt x="3034" y="4541"/>
                    </a:lnTo>
                    <a:lnTo>
                      <a:pt x="3052" y="4536"/>
                    </a:lnTo>
                    <a:lnTo>
                      <a:pt x="3071" y="4530"/>
                    </a:lnTo>
                    <a:lnTo>
                      <a:pt x="3088" y="4522"/>
                    </a:lnTo>
                    <a:lnTo>
                      <a:pt x="3105" y="4513"/>
                    </a:lnTo>
                    <a:lnTo>
                      <a:pt x="3123" y="4501"/>
                    </a:lnTo>
                    <a:lnTo>
                      <a:pt x="3139" y="4489"/>
                    </a:lnTo>
                    <a:lnTo>
                      <a:pt x="3156" y="4474"/>
                    </a:lnTo>
                    <a:lnTo>
                      <a:pt x="3174" y="4457"/>
                    </a:lnTo>
                    <a:lnTo>
                      <a:pt x="3190" y="4438"/>
                    </a:lnTo>
                    <a:lnTo>
                      <a:pt x="3207" y="4417"/>
                    </a:lnTo>
                    <a:lnTo>
                      <a:pt x="3223" y="4394"/>
                    </a:lnTo>
                    <a:lnTo>
                      <a:pt x="3240" y="4369"/>
                    </a:lnTo>
                    <a:lnTo>
                      <a:pt x="3258" y="4338"/>
                    </a:lnTo>
                    <a:lnTo>
                      <a:pt x="3275" y="4305"/>
                    </a:lnTo>
                    <a:lnTo>
                      <a:pt x="3292" y="4270"/>
                    </a:lnTo>
                    <a:lnTo>
                      <a:pt x="3307" y="4234"/>
                    </a:lnTo>
                    <a:lnTo>
                      <a:pt x="3322" y="4194"/>
                    </a:lnTo>
                    <a:lnTo>
                      <a:pt x="3335" y="4152"/>
                    </a:lnTo>
                    <a:lnTo>
                      <a:pt x="3349" y="4108"/>
                    </a:lnTo>
                    <a:lnTo>
                      <a:pt x="3361" y="4063"/>
                    </a:lnTo>
                    <a:lnTo>
                      <a:pt x="3370" y="4013"/>
                    </a:lnTo>
                    <a:lnTo>
                      <a:pt x="3379" y="3962"/>
                    </a:lnTo>
                    <a:lnTo>
                      <a:pt x="3387" y="3909"/>
                    </a:lnTo>
                    <a:lnTo>
                      <a:pt x="3394" y="3853"/>
                    </a:lnTo>
                    <a:lnTo>
                      <a:pt x="3399" y="3794"/>
                    </a:lnTo>
                    <a:lnTo>
                      <a:pt x="3403" y="3733"/>
                    </a:lnTo>
                    <a:lnTo>
                      <a:pt x="3405" y="3668"/>
                    </a:lnTo>
                    <a:lnTo>
                      <a:pt x="3406" y="3602"/>
                    </a:lnTo>
                    <a:lnTo>
                      <a:pt x="3405" y="3532"/>
                    </a:lnTo>
                    <a:lnTo>
                      <a:pt x="3403" y="3467"/>
                    </a:lnTo>
                    <a:lnTo>
                      <a:pt x="3399" y="3403"/>
                    </a:lnTo>
                    <a:lnTo>
                      <a:pt x="3394" y="3344"/>
                    </a:lnTo>
                    <a:lnTo>
                      <a:pt x="3387" y="3286"/>
                    </a:lnTo>
                    <a:lnTo>
                      <a:pt x="3379" y="3233"/>
                    </a:lnTo>
                    <a:lnTo>
                      <a:pt x="3371" y="3181"/>
                    </a:lnTo>
                    <a:lnTo>
                      <a:pt x="3361" y="3133"/>
                    </a:lnTo>
                    <a:lnTo>
                      <a:pt x="3350" y="3087"/>
                    </a:lnTo>
                    <a:lnTo>
                      <a:pt x="3338" y="3044"/>
                    </a:lnTo>
                    <a:lnTo>
                      <a:pt x="3325" y="3004"/>
                    </a:lnTo>
                    <a:lnTo>
                      <a:pt x="3311" y="2967"/>
                    </a:lnTo>
                    <a:lnTo>
                      <a:pt x="3296" y="2931"/>
                    </a:lnTo>
                    <a:lnTo>
                      <a:pt x="3280" y="2899"/>
                    </a:lnTo>
                    <a:lnTo>
                      <a:pt x="3264" y="2868"/>
                    </a:lnTo>
                    <a:lnTo>
                      <a:pt x="3248" y="2840"/>
                    </a:lnTo>
                    <a:lnTo>
                      <a:pt x="3232" y="2816"/>
                    </a:lnTo>
                    <a:lnTo>
                      <a:pt x="3216" y="2793"/>
                    </a:lnTo>
                    <a:lnTo>
                      <a:pt x="3200" y="2773"/>
                    </a:lnTo>
                    <a:lnTo>
                      <a:pt x="3183" y="2756"/>
                    </a:lnTo>
                    <a:lnTo>
                      <a:pt x="3167" y="2740"/>
                    </a:lnTo>
                    <a:lnTo>
                      <a:pt x="3151" y="2725"/>
                    </a:lnTo>
                    <a:lnTo>
                      <a:pt x="3133" y="2713"/>
                    </a:lnTo>
                    <a:lnTo>
                      <a:pt x="3117" y="2702"/>
                    </a:lnTo>
                    <a:lnTo>
                      <a:pt x="3100" y="2693"/>
                    </a:lnTo>
                    <a:lnTo>
                      <a:pt x="3083" y="2686"/>
                    </a:lnTo>
                    <a:lnTo>
                      <a:pt x="3065" y="2680"/>
                    </a:lnTo>
                    <a:lnTo>
                      <a:pt x="3048" y="2674"/>
                    </a:lnTo>
                    <a:lnTo>
                      <a:pt x="3029" y="2670"/>
                    </a:lnTo>
                    <a:lnTo>
                      <a:pt x="3010" y="2669"/>
                    </a:lnTo>
                    <a:lnTo>
                      <a:pt x="2992" y="2667"/>
                    </a:lnTo>
                    <a:lnTo>
                      <a:pt x="2973" y="2666"/>
                    </a:lnTo>
                    <a:lnTo>
                      <a:pt x="2954" y="2667"/>
                    </a:lnTo>
                    <a:lnTo>
                      <a:pt x="2936" y="2669"/>
                    </a:lnTo>
                    <a:lnTo>
                      <a:pt x="2917" y="2670"/>
                    </a:lnTo>
                    <a:lnTo>
                      <a:pt x="2899" y="2674"/>
                    </a:lnTo>
                    <a:lnTo>
                      <a:pt x="2881" y="2680"/>
                    </a:lnTo>
                    <a:lnTo>
                      <a:pt x="2863" y="2686"/>
                    </a:lnTo>
                    <a:lnTo>
                      <a:pt x="2846" y="2694"/>
                    </a:lnTo>
                    <a:lnTo>
                      <a:pt x="2827" y="2704"/>
                    </a:lnTo>
                    <a:lnTo>
                      <a:pt x="2810" y="2714"/>
                    </a:lnTo>
                    <a:lnTo>
                      <a:pt x="2793" y="2728"/>
                    </a:lnTo>
                    <a:lnTo>
                      <a:pt x="2774" y="2742"/>
                    </a:lnTo>
                    <a:lnTo>
                      <a:pt x="2756" y="2760"/>
                    </a:lnTo>
                    <a:lnTo>
                      <a:pt x="2739" y="2778"/>
                    </a:lnTo>
                    <a:lnTo>
                      <a:pt x="2720" y="2801"/>
                    </a:lnTo>
                    <a:lnTo>
                      <a:pt x="2703" y="2824"/>
                    </a:lnTo>
                    <a:lnTo>
                      <a:pt x="2684" y="2851"/>
                    </a:lnTo>
                    <a:lnTo>
                      <a:pt x="2667" y="2880"/>
                    </a:lnTo>
                    <a:lnTo>
                      <a:pt x="2649" y="2911"/>
                    </a:lnTo>
                    <a:lnTo>
                      <a:pt x="2633" y="2944"/>
                    </a:lnTo>
                    <a:lnTo>
                      <a:pt x="2617" y="2979"/>
                    </a:lnTo>
                    <a:lnTo>
                      <a:pt x="2604" y="3018"/>
                    </a:lnTo>
                    <a:lnTo>
                      <a:pt x="2589" y="3058"/>
                    </a:lnTo>
                    <a:lnTo>
                      <a:pt x="2577" y="3102"/>
                    </a:lnTo>
                    <a:lnTo>
                      <a:pt x="2565" y="3147"/>
                    </a:lnTo>
                    <a:lnTo>
                      <a:pt x="2556" y="3195"/>
                    </a:lnTo>
                    <a:lnTo>
                      <a:pt x="2547" y="3248"/>
                    </a:lnTo>
                    <a:lnTo>
                      <a:pt x="2539" y="3301"/>
                    </a:lnTo>
                    <a:lnTo>
                      <a:pt x="2532" y="3357"/>
                    </a:lnTo>
                    <a:lnTo>
                      <a:pt x="2527" y="3417"/>
                    </a:lnTo>
                    <a:lnTo>
                      <a:pt x="2523" y="3480"/>
                    </a:lnTo>
                    <a:lnTo>
                      <a:pt x="2520" y="3546"/>
                    </a:lnTo>
                    <a:lnTo>
                      <a:pt x="2520" y="3615"/>
                    </a:lnTo>
                    <a:lnTo>
                      <a:pt x="2520" y="3683"/>
                    </a:lnTo>
                    <a:lnTo>
                      <a:pt x="2523" y="3749"/>
                    </a:lnTo>
                    <a:lnTo>
                      <a:pt x="2527" y="3811"/>
                    </a:lnTo>
                    <a:lnTo>
                      <a:pt x="2531" y="3872"/>
                    </a:lnTo>
                    <a:lnTo>
                      <a:pt x="2537" y="3928"/>
                    </a:lnTo>
                    <a:lnTo>
                      <a:pt x="2545" y="3981"/>
                    </a:lnTo>
                    <a:lnTo>
                      <a:pt x="2555" y="4033"/>
                    </a:lnTo>
                    <a:lnTo>
                      <a:pt x="2564" y="4081"/>
                    </a:lnTo>
                    <a:lnTo>
                      <a:pt x="2576" y="4127"/>
                    </a:lnTo>
                    <a:lnTo>
                      <a:pt x="2588" y="4170"/>
                    </a:lnTo>
                    <a:lnTo>
                      <a:pt x="2601" y="4211"/>
                    </a:lnTo>
                    <a:lnTo>
                      <a:pt x="2615" y="4248"/>
                    </a:lnTo>
                    <a:lnTo>
                      <a:pt x="2629" y="4285"/>
                    </a:lnTo>
                    <a:lnTo>
                      <a:pt x="2645" y="4317"/>
                    </a:lnTo>
                    <a:lnTo>
                      <a:pt x="2662" y="4347"/>
                    </a:lnTo>
                    <a:lnTo>
                      <a:pt x="2679" y="4377"/>
                    </a:lnTo>
                    <a:close/>
                    <a:moveTo>
                      <a:pt x="2500" y="4493"/>
                    </a:moveTo>
                    <a:lnTo>
                      <a:pt x="2500" y="4493"/>
                    </a:lnTo>
                    <a:lnTo>
                      <a:pt x="2477" y="4456"/>
                    </a:lnTo>
                    <a:lnTo>
                      <a:pt x="2456" y="4416"/>
                    </a:lnTo>
                    <a:lnTo>
                      <a:pt x="2436" y="4374"/>
                    </a:lnTo>
                    <a:lnTo>
                      <a:pt x="2417" y="4330"/>
                    </a:lnTo>
                    <a:lnTo>
                      <a:pt x="2400" y="4283"/>
                    </a:lnTo>
                    <a:lnTo>
                      <a:pt x="2383" y="4234"/>
                    </a:lnTo>
                    <a:lnTo>
                      <a:pt x="2369" y="4183"/>
                    </a:lnTo>
                    <a:lnTo>
                      <a:pt x="2355" y="4130"/>
                    </a:lnTo>
                    <a:lnTo>
                      <a:pt x="2345" y="4073"/>
                    </a:lnTo>
                    <a:lnTo>
                      <a:pt x="2334" y="4016"/>
                    </a:lnTo>
                    <a:lnTo>
                      <a:pt x="2326" y="3954"/>
                    </a:lnTo>
                    <a:lnTo>
                      <a:pt x="2318" y="3892"/>
                    </a:lnTo>
                    <a:lnTo>
                      <a:pt x="2313" y="3826"/>
                    </a:lnTo>
                    <a:lnTo>
                      <a:pt x="2309" y="3758"/>
                    </a:lnTo>
                    <a:lnTo>
                      <a:pt x="2306" y="3687"/>
                    </a:lnTo>
                    <a:lnTo>
                      <a:pt x="2306" y="3615"/>
                    </a:lnTo>
                    <a:lnTo>
                      <a:pt x="2306" y="3542"/>
                    </a:lnTo>
                    <a:lnTo>
                      <a:pt x="2309" y="3471"/>
                    </a:lnTo>
                    <a:lnTo>
                      <a:pt x="2313" y="3403"/>
                    </a:lnTo>
                    <a:lnTo>
                      <a:pt x="2318" y="3337"/>
                    </a:lnTo>
                    <a:lnTo>
                      <a:pt x="2326" y="3274"/>
                    </a:lnTo>
                    <a:lnTo>
                      <a:pt x="2335" y="3213"/>
                    </a:lnTo>
                    <a:lnTo>
                      <a:pt x="2346" y="3155"/>
                    </a:lnTo>
                    <a:lnTo>
                      <a:pt x="2358" y="3099"/>
                    </a:lnTo>
                    <a:lnTo>
                      <a:pt x="2371" y="3044"/>
                    </a:lnTo>
                    <a:lnTo>
                      <a:pt x="2386" y="2994"/>
                    </a:lnTo>
                    <a:lnTo>
                      <a:pt x="2402" y="2944"/>
                    </a:lnTo>
                    <a:lnTo>
                      <a:pt x="2421" y="2897"/>
                    </a:lnTo>
                    <a:lnTo>
                      <a:pt x="2440" y="2853"/>
                    </a:lnTo>
                    <a:lnTo>
                      <a:pt x="2460" y="2812"/>
                    </a:lnTo>
                    <a:lnTo>
                      <a:pt x="2482" y="2772"/>
                    </a:lnTo>
                    <a:lnTo>
                      <a:pt x="2505" y="2733"/>
                    </a:lnTo>
                    <a:lnTo>
                      <a:pt x="2531" y="2698"/>
                    </a:lnTo>
                    <a:lnTo>
                      <a:pt x="2556" y="2665"/>
                    </a:lnTo>
                    <a:lnTo>
                      <a:pt x="2581" y="2634"/>
                    </a:lnTo>
                    <a:lnTo>
                      <a:pt x="2608" y="2606"/>
                    </a:lnTo>
                    <a:lnTo>
                      <a:pt x="2635" y="2581"/>
                    </a:lnTo>
                    <a:lnTo>
                      <a:pt x="2663" y="2558"/>
                    </a:lnTo>
                    <a:lnTo>
                      <a:pt x="2691" y="2538"/>
                    </a:lnTo>
                    <a:lnTo>
                      <a:pt x="2719" y="2519"/>
                    </a:lnTo>
                    <a:lnTo>
                      <a:pt x="2748" y="2503"/>
                    </a:lnTo>
                    <a:lnTo>
                      <a:pt x="2779" y="2490"/>
                    </a:lnTo>
                    <a:lnTo>
                      <a:pt x="2810" y="2478"/>
                    </a:lnTo>
                    <a:lnTo>
                      <a:pt x="2841" y="2468"/>
                    </a:lnTo>
                    <a:lnTo>
                      <a:pt x="2873" y="2462"/>
                    </a:lnTo>
                    <a:lnTo>
                      <a:pt x="2905" y="2456"/>
                    </a:lnTo>
                    <a:lnTo>
                      <a:pt x="2938" y="2454"/>
                    </a:lnTo>
                    <a:lnTo>
                      <a:pt x="2973" y="2452"/>
                    </a:lnTo>
                    <a:lnTo>
                      <a:pt x="3006" y="2454"/>
                    </a:lnTo>
                    <a:lnTo>
                      <a:pt x="3041" y="2456"/>
                    </a:lnTo>
                    <a:lnTo>
                      <a:pt x="3073" y="2462"/>
                    </a:lnTo>
                    <a:lnTo>
                      <a:pt x="3105" y="2468"/>
                    </a:lnTo>
                    <a:lnTo>
                      <a:pt x="3136" y="2478"/>
                    </a:lnTo>
                    <a:lnTo>
                      <a:pt x="3167" y="2488"/>
                    </a:lnTo>
                    <a:lnTo>
                      <a:pt x="3196" y="2502"/>
                    </a:lnTo>
                    <a:lnTo>
                      <a:pt x="3226" y="2518"/>
                    </a:lnTo>
                    <a:lnTo>
                      <a:pt x="3254" y="2535"/>
                    </a:lnTo>
                    <a:lnTo>
                      <a:pt x="3280" y="2555"/>
                    </a:lnTo>
                    <a:lnTo>
                      <a:pt x="3307" y="2578"/>
                    </a:lnTo>
                    <a:lnTo>
                      <a:pt x="3333" y="2603"/>
                    </a:lnTo>
                    <a:lnTo>
                      <a:pt x="3358" y="2630"/>
                    </a:lnTo>
                    <a:lnTo>
                      <a:pt x="3382" y="2659"/>
                    </a:lnTo>
                    <a:lnTo>
                      <a:pt x="3406" y="2692"/>
                    </a:lnTo>
                    <a:lnTo>
                      <a:pt x="3429" y="2726"/>
                    </a:lnTo>
                    <a:lnTo>
                      <a:pt x="3452" y="2762"/>
                    </a:lnTo>
                    <a:lnTo>
                      <a:pt x="3472" y="2802"/>
                    </a:lnTo>
                    <a:lnTo>
                      <a:pt x="3492" y="2844"/>
                    </a:lnTo>
                    <a:lnTo>
                      <a:pt x="3510" y="2888"/>
                    </a:lnTo>
                    <a:lnTo>
                      <a:pt x="3526" y="2933"/>
                    </a:lnTo>
                    <a:lnTo>
                      <a:pt x="3542" y="2982"/>
                    </a:lnTo>
                    <a:lnTo>
                      <a:pt x="3557" y="3032"/>
                    </a:lnTo>
                    <a:lnTo>
                      <a:pt x="3571" y="3086"/>
                    </a:lnTo>
                    <a:lnTo>
                      <a:pt x="3581" y="3142"/>
                    </a:lnTo>
                    <a:lnTo>
                      <a:pt x="3592" y="3201"/>
                    </a:lnTo>
                    <a:lnTo>
                      <a:pt x="3600" y="3261"/>
                    </a:lnTo>
                    <a:lnTo>
                      <a:pt x="3607" y="3324"/>
                    </a:lnTo>
                    <a:lnTo>
                      <a:pt x="3613" y="3389"/>
                    </a:lnTo>
                    <a:lnTo>
                      <a:pt x="3617" y="3457"/>
                    </a:lnTo>
                    <a:lnTo>
                      <a:pt x="3619" y="3528"/>
                    </a:lnTo>
                    <a:lnTo>
                      <a:pt x="3620" y="3602"/>
                    </a:lnTo>
                    <a:lnTo>
                      <a:pt x="3619" y="3672"/>
                    </a:lnTo>
                    <a:lnTo>
                      <a:pt x="3617" y="3742"/>
                    </a:lnTo>
                    <a:lnTo>
                      <a:pt x="3612" y="3809"/>
                    </a:lnTo>
                    <a:lnTo>
                      <a:pt x="3607" y="3874"/>
                    </a:lnTo>
                    <a:lnTo>
                      <a:pt x="3600" y="3936"/>
                    </a:lnTo>
                    <a:lnTo>
                      <a:pt x="3591" y="3996"/>
                    </a:lnTo>
                    <a:lnTo>
                      <a:pt x="3580" y="4055"/>
                    </a:lnTo>
                    <a:lnTo>
                      <a:pt x="3568" y="4111"/>
                    </a:lnTo>
                    <a:lnTo>
                      <a:pt x="3554" y="4164"/>
                    </a:lnTo>
                    <a:lnTo>
                      <a:pt x="3540" y="4216"/>
                    </a:lnTo>
                    <a:lnTo>
                      <a:pt x="3524" y="4266"/>
                    </a:lnTo>
                    <a:lnTo>
                      <a:pt x="3506" y="4313"/>
                    </a:lnTo>
                    <a:lnTo>
                      <a:pt x="3488" y="4358"/>
                    </a:lnTo>
                    <a:lnTo>
                      <a:pt x="3466" y="4401"/>
                    </a:lnTo>
                    <a:lnTo>
                      <a:pt x="3445" y="4442"/>
                    </a:lnTo>
                    <a:lnTo>
                      <a:pt x="3421" y="4481"/>
                    </a:lnTo>
                    <a:lnTo>
                      <a:pt x="3398" y="4517"/>
                    </a:lnTo>
                    <a:lnTo>
                      <a:pt x="3374" y="4551"/>
                    </a:lnTo>
                    <a:lnTo>
                      <a:pt x="3349" y="4581"/>
                    </a:lnTo>
                    <a:lnTo>
                      <a:pt x="3323" y="4609"/>
                    </a:lnTo>
                    <a:lnTo>
                      <a:pt x="3298" y="4635"/>
                    </a:lnTo>
                    <a:lnTo>
                      <a:pt x="3271" y="4657"/>
                    </a:lnTo>
                    <a:lnTo>
                      <a:pt x="3243" y="4677"/>
                    </a:lnTo>
                    <a:lnTo>
                      <a:pt x="3215" y="4696"/>
                    </a:lnTo>
                    <a:lnTo>
                      <a:pt x="3186" y="4712"/>
                    </a:lnTo>
                    <a:lnTo>
                      <a:pt x="3155" y="4726"/>
                    </a:lnTo>
                    <a:lnTo>
                      <a:pt x="3124" y="4738"/>
                    </a:lnTo>
                    <a:lnTo>
                      <a:pt x="3093" y="4747"/>
                    </a:lnTo>
                    <a:lnTo>
                      <a:pt x="3061" y="4754"/>
                    </a:lnTo>
                    <a:lnTo>
                      <a:pt x="3028" y="4759"/>
                    </a:lnTo>
                    <a:lnTo>
                      <a:pt x="2994" y="4762"/>
                    </a:lnTo>
                    <a:lnTo>
                      <a:pt x="2960" y="4763"/>
                    </a:lnTo>
                    <a:lnTo>
                      <a:pt x="2925" y="4762"/>
                    </a:lnTo>
                    <a:lnTo>
                      <a:pt x="2891" y="4759"/>
                    </a:lnTo>
                    <a:lnTo>
                      <a:pt x="2859" y="4755"/>
                    </a:lnTo>
                    <a:lnTo>
                      <a:pt x="2827" y="4747"/>
                    </a:lnTo>
                    <a:lnTo>
                      <a:pt x="2797" y="4739"/>
                    </a:lnTo>
                    <a:lnTo>
                      <a:pt x="2766" y="4727"/>
                    </a:lnTo>
                    <a:lnTo>
                      <a:pt x="2736" y="4714"/>
                    </a:lnTo>
                    <a:lnTo>
                      <a:pt x="2707" y="4699"/>
                    </a:lnTo>
                    <a:lnTo>
                      <a:pt x="2679" y="4681"/>
                    </a:lnTo>
                    <a:lnTo>
                      <a:pt x="2651" y="4661"/>
                    </a:lnTo>
                    <a:lnTo>
                      <a:pt x="2624" y="4639"/>
                    </a:lnTo>
                    <a:lnTo>
                      <a:pt x="2597" y="4615"/>
                    </a:lnTo>
                    <a:lnTo>
                      <a:pt x="2572" y="4588"/>
                    </a:lnTo>
                    <a:lnTo>
                      <a:pt x="2547" y="4559"/>
                    </a:lnTo>
                    <a:lnTo>
                      <a:pt x="2523" y="4526"/>
                    </a:lnTo>
                    <a:lnTo>
                      <a:pt x="2500" y="449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DE"/>
              </a:p>
            </p:txBody>
          </p:sp>
        </p:grpSp>
        <p:sp>
          <p:nvSpPr>
            <p:cNvPr id="39" name="Rectangle 38"/>
            <p:cNvSpPr/>
            <p:nvPr/>
          </p:nvSpPr>
          <p:spPr>
            <a:xfrm>
              <a:off x="3825574" y="2406080"/>
              <a:ext cx="3478988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buClr>
                  <a:schemeClr val="tx2"/>
                </a:buClr>
                <a:buSzPct val="103000"/>
              </a:pPr>
              <a:r>
                <a:rPr lang="it-IT" sz="2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Income</a:t>
              </a:r>
              <a:r>
                <a:rPr lang="it-IT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/</a:t>
              </a:r>
              <a:r>
                <a:rPr lang="it-IT" sz="2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salary</a:t>
              </a:r>
              <a:endPara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3825574" y="4206280"/>
              <a:ext cx="347622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buClr>
                  <a:schemeClr val="tx2"/>
                </a:buClr>
                <a:buSzPct val="103000"/>
              </a:pPr>
              <a:r>
                <a:rPr lang="it-IT" sz="2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Percentage</a:t>
              </a:r>
              <a:r>
                <a:rPr lang="it-IT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rate</a:t>
              </a:r>
              <a:endPara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4536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16614"/>
            <a:ext cx="7056908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err="1" smtClean="0"/>
              <a:t>Contributions</a:t>
            </a:r>
            <a:r>
              <a:rPr lang="it-IT" altLang="it-IT" dirty="0" smtClean="0"/>
              <a:t>: </a:t>
            </a:r>
            <a:r>
              <a:rPr lang="it-IT" altLang="it-IT" dirty="0" err="1" smtClean="0"/>
              <a:t>principles</a:t>
            </a:r>
            <a:r>
              <a:rPr lang="it-IT" altLang="it-IT" dirty="0" smtClean="0"/>
              <a:t> of </a:t>
            </a:r>
            <a:r>
              <a:rPr lang="it-IT" altLang="it-IT" dirty="0" err="1" smtClean="0"/>
              <a:t>taxation</a:t>
            </a:r>
            <a:endParaRPr lang="en-US" altLang="it-IT" dirty="0"/>
          </a:p>
        </p:txBody>
      </p:sp>
      <p:sp>
        <p:nvSpPr>
          <p:cNvPr id="11" name="Rectangle 10"/>
          <p:cNvSpPr/>
          <p:nvPr/>
        </p:nvSpPr>
        <p:spPr>
          <a:xfrm>
            <a:off x="1568624" y="1196752"/>
            <a:ext cx="6654476" cy="648072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da-DK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Principles to determine the </a:t>
            </a:r>
            <a:r>
              <a:rPr lang="da-DK" sz="24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endParaRPr lang="da-DK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928664" y="2401724"/>
            <a:ext cx="2376264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Principle of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Gross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064568" y="2214591"/>
            <a:ext cx="671859" cy="566337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4000" b="1" dirty="0" smtClean="0">
                <a:solidFill>
                  <a:schemeClr val="tx2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</a:t>
            </a:r>
            <a:endParaRPr lang="it-IT" sz="4000" b="1" dirty="0">
              <a:solidFill>
                <a:schemeClr val="tx2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936987" y="2401724"/>
            <a:ext cx="2400389" cy="40011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Accrual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principle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0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69024" y="2214591"/>
            <a:ext cx="671859" cy="566337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4000" b="1" dirty="0" smtClean="0">
                <a:solidFill>
                  <a:schemeClr val="bg1">
                    <a:lumMod val="50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</a:t>
            </a:r>
            <a:endParaRPr lang="it-IT" sz="4000" b="1" dirty="0">
              <a:solidFill>
                <a:schemeClr val="bg1">
                  <a:lumMod val="50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14"/>
          <p:cNvSpPr/>
          <p:nvPr/>
        </p:nvSpPr>
        <p:spPr>
          <a:xfrm>
            <a:off x="632520" y="3933056"/>
            <a:ext cx="3816424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87313" algn="ctr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taxable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any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sum or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value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received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including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benefits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</a:p>
          <a:p>
            <a:pPr marL="87313" algn="ctr">
              <a:buClr>
                <a:schemeClr val="tx2"/>
              </a:buClr>
              <a:buSzPct val="103000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employment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relationship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Pentagono 1"/>
          <p:cNvSpPr/>
          <p:nvPr/>
        </p:nvSpPr>
        <p:spPr>
          <a:xfrm rot="5400000">
            <a:off x="2288704" y="3068960"/>
            <a:ext cx="648072" cy="792088"/>
          </a:xfrm>
          <a:prstGeom prst="homePlate">
            <a:avLst>
              <a:gd name="adj" fmla="val 3133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ctangle 14"/>
          <p:cNvSpPr/>
          <p:nvPr/>
        </p:nvSpPr>
        <p:spPr>
          <a:xfrm>
            <a:off x="5169024" y="3933056"/>
            <a:ext cx="3816424" cy="208823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87313" algn="ctr"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when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right to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receive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salary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even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employer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cannot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salary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Pentagono 15"/>
          <p:cNvSpPr/>
          <p:nvPr/>
        </p:nvSpPr>
        <p:spPr>
          <a:xfrm rot="5400000">
            <a:off x="6681192" y="3068960"/>
            <a:ext cx="648072" cy="792088"/>
          </a:xfrm>
          <a:prstGeom prst="homePlate">
            <a:avLst>
              <a:gd name="adj" fmla="val 3133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433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5"/>
          <p:cNvSpPr txBox="1"/>
          <p:nvPr/>
        </p:nvSpPr>
        <p:spPr>
          <a:xfrm>
            <a:off x="2360713" y="2420888"/>
            <a:ext cx="7191150" cy="3744416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en-US"/>
            </a:defPPr>
            <a:lvl1pPr>
              <a:buClr>
                <a:schemeClr val="tx2"/>
              </a:buClr>
              <a:buSzPct val="103000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defRPr>
            </a:lvl1pPr>
          </a:lstStyle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err="1" smtClean="0"/>
              <a:t>Refund</a:t>
            </a:r>
            <a:r>
              <a:rPr lang="it-IT" sz="2000" dirty="0" smtClean="0"/>
              <a:t> of </a:t>
            </a:r>
            <a:r>
              <a:rPr lang="it-IT" sz="2000" dirty="0" err="1" smtClean="0"/>
              <a:t>expenses</a:t>
            </a:r>
            <a:r>
              <a:rPr lang="it-IT" sz="2000" dirty="0" smtClean="0"/>
              <a:t> </a:t>
            </a:r>
            <a:r>
              <a:rPr lang="it-IT" sz="2000" dirty="0" err="1" smtClean="0"/>
              <a:t>during</a:t>
            </a:r>
            <a:r>
              <a:rPr lang="it-IT" sz="2000" dirty="0" smtClean="0"/>
              <a:t> business trip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smtClean="0"/>
              <a:t>Family </a:t>
            </a:r>
            <a:r>
              <a:rPr lang="it-IT" sz="2000" dirty="0" err="1" smtClean="0"/>
              <a:t>allowance</a:t>
            </a:r>
            <a:endParaRPr lang="it-IT" sz="20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smtClean="0"/>
              <a:t>Private </a:t>
            </a:r>
            <a:r>
              <a:rPr lang="it-IT" sz="2000" dirty="0" err="1" smtClean="0"/>
              <a:t>insurance</a:t>
            </a:r>
            <a:r>
              <a:rPr lang="it-IT" sz="2000" dirty="0" smtClean="0"/>
              <a:t> </a:t>
            </a:r>
            <a:r>
              <a:rPr lang="it-IT" sz="2000" dirty="0" err="1" smtClean="0"/>
              <a:t>against</a:t>
            </a:r>
            <a:r>
              <a:rPr lang="it-IT" sz="2000" dirty="0" smtClean="0"/>
              <a:t> </a:t>
            </a:r>
            <a:r>
              <a:rPr lang="it-IT" sz="2000" dirty="0" err="1" smtClean="0"/>
              <a:t>professional</a:t>
            </a:r>
            <a:r>
              <a:rPr lang="it-IT" sz="2000" dirty="0" smtClean="0"/>
              <a:t> </a:t>
            </a:r>
            <a:r>
              <a:rPr lang="it-IT" sz="2000" dirty="0" err="1" smtClean="0"/>
              <a:t>risks</a:t>
            </a:r>
            <a:endParaRPr lang="it-IT" sz="20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err="1" smtClean="0"/>
              <a:t>Contribution</a:t>
            </a:r>
            <a:r>
              <a:rPr lang="it-IT" sz="2000" dirty="0" smtClean="0"/>
              <a:t> to private </a:t>
            </a:r>
            <a:r>
              <a:rPr lang="it-IT" sz="2000" dirty="0" err="1" smtClean="0"/>
              <a:t>pension</a:t>
            </a:r>
            <a:r>
              <a:rPr lang="it-IT" sz="2000" dirty="0" smtClean="0"/>
              <a:t> funds or private </a:t>
            </a:r>
            <a:r>
              <a:rPr lang="it-IT" sz="2000" dirty="0" err="1" smtClean="0"/>
              <a:t>health</a:t>
            </a:r>
            <a:r>
              <a:rPr lang="it-IT" sz="2000" dirty="0" smtClean="0"/>
              <a:t> </a:t>
            </a:r>
            <a:r>
              <a:rPr lang="it-IT" sz="2000" dirty="0" err="1" smtClean="0"/>
              <a:t>plans</a:t>
            </a:r>
            <a:r>
              <a:rPr lang="it-IT" sz="2000" dirty="0" smtClean="0"/>
              <a:t> (</a:t>
            </a:r>
            <a:r>
              <a:rPr lang="it-IT" sz="2000" dirty="0" err="1" smtClean="0"/>
              <a:t>only</a:t>
            </a:r>
            <a:r>
              <a:rPr lang="it-IT" sz="2000" dirty="0" smtClean="0"/>
              <a:t> 10% of mutuale </a:t>
            </a:r>
            <a:r>
              <a:rPr lang="it-IT" sz="2000" dirty="0" err="1" smtClean="0"/>
              <a:t>contribution</a:t>
            </a:r>
            <a:r>
              <a:rPr lang="it-IT" sz="2000" dirty="0" smtClean="0"/>
              <a:t>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smtClean="0"/>
              <a:t>Performance-</a:t>
            </a:r>
            <a:r>
              <a:rPr lang="it-IT" sz="2000" dirty="0" err="1" smtClean="0"/>
              <a:t>based</a:t>
            </a:r>
            <a:r>
              <a:rPr lang="it-IT" sz="2000" dirty="0" smtClean="0"/>
              <a:t> bonus </a:t>
            </a:r>
            <a:r>
              <a:rPr lang="it-IT" sz="2000" dirty="0" err="1" smtClean="0"/>
              <a:t>financing</a:t>
            </a:r>
            <a:r>
              <a:rPr lang="it-IT" sz="2000" dirty="0" smtClean="0"/>
              <a:t> welfare </a:t>
            </a:r>
            <a:r>
              <a:rPr lang="it-IT" sz="2000" dirty="0" err="1" smtClean="0"/>
              <a:t>services</a:t>
            </a:r>
            <a:r>
              <a:rPr lang="it-IT" sz="2000" dirty="0" smtClean="0"/>
              <a:t> (company nursery </a:t>
            </a:r>
            <a:r>
              <a:rPr lang="it-IT" sz="2000" dirty="0" err="1" smtClean="0"/>
              <a:t>school</a:t>
            </a:r>
            <a:r>
              <a:rPr lang="it-IT" sz="2000" dirty="0" smtClean="0"/>
              <a:t>, private </a:t>
            </a:r>
            <a:r>
              <a:rPr lang="it-IT" sz="2000" dirty="0" err="1" smtClean="0"/>
              <a:t>pension</a:t>
            </a:r>
            <a:r>
              <a:rPr lang="it-IT" sz="2000" dirty="0" smtClean="0"/>
              <a:t> fund, private </a:t>
            </a:r>
            <a:r>
              <a:rPr lang="it-IT" sz="2000" dirty="0" err="1" smtClean="0"/>
              <a:t>health</a:t>
            </a:r>
            <a:r>
              <a:rPr lang="it-IT" sz="2000" dirty="0" smtClean="0"/>
              <a:t> </a:t>
            </a:r>
            <a:r>
              <a:rPr lang="it-IT" sz="2000" dirty="0" err="1" smtClean="0"/>
              <a:t>plan</a:t>
            </a:r>
            <a:r>
              <a:rPr lang="it-IT" sz="2000" dirty="0" smtClean="0"/>
              <a:t>, training </a:t>
            </a:r>
            <a:r>
              <a:rPr lang="it-IT" sz="2000" dirty="0" err="1" smtClean="0"/>
              <a:t>course</a:t>
            </a:r>
            <a:r>
              <a:rPr lang="it-IT" sz="2000" dirty="0" smtClean="0"/>
              <a:t> for family, etc.)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err="1" smtClean="0"/>
              <a:t>Severance</a:t>
            </a:r>
            <a:r>
              <a:rPr lang="it-IT" sz="2000" dirty="0" smtClean="0"/>
              <a:t> </a:t>
            </a:r>
            <a:r>
              <a:rPr lang="it-IT" sz="2000" dirty="0" err="1" smtClean="0"/>
              <a:t>payment</a:t>
            </a:r>
            <a:endParaRPr lang="it-IT" sz="20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err="1" smtClean="0"/>
              <a:t>Payment</a:t>
            </a:r>
            <a:r>
              <a:rPr lang="it-IT" sz="2000" dirty="0" smtClean="0"/>
              <a:t> to </a:t>
            </a:r>
            <a:r>
              <a:rPr lang="it-IT" sz="2000" dirty="0" err="1" smtClean="0"/>
              <a:t>support</a:t>
            </a:r>
            <a:r>
              <a:rPr lang="it-IT" sz="2000" dirty="0" smtClean="0"/>
              <a:t> </a:t>
            </a:r>
            <a:r>
              <a:rPr lang="it-IT" sz="2000" dirty="0" err="1" smtClean="0"/>
              <a:t>resignation</a:t>
            </a:r>
            <a:r>
              <a:rPr lang="it-IT" sz="2000" dirty="0" smtClean="0"/>
              <a:t> </a:t>
            </a:r>
            <a:r>
              <a:rPr lang="it-IT" sz="2000" dirty="0" err="1" smtClean="0"/>
              <a:t>before</a:t>
            </a:r>
            <a:r>
              <a:rPr lang="it-IT" sz="2000" dirty="0" smtClean="0"/>
              <a:t> </a:t>
            </a:r>
            <a:r>
              <a:rPr lang="it-IT" sz="2000" dirty="0" err="1" smtClean="0"/>
              <a:t>retirement</a:t>
            </a:r>
            <a:endParaRPr lang="it-IT" sz="20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it-IT" sz="2000" dirty="0" smtClean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sz="2000" dirty="0"/>
          </a:p>
        </p:txBody>
      </p:sp>
      <p:sp>
        <p:nvSpPr>
          <p:cNvPr id="10" name="Rectangle 9"/>
          <p:cNvSpPr/>
          <p:nvPr/>
        </p:nvSpPr>
        <p:spPr>
          <a:xfrm>
            <a:off x="272480" y="3566919"/>
            <a:ext cx="1872208" cy="1518265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da-DK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Exceptions</a:t>
            </a:r>
            <a:endParaRPr lang="da-DK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44364" y="44624"/>
            <a:ext cx="7056908" cy="720098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err="1" smtClean="0"/>
              <a:t>Contributions</a:t>
            </a:r>
            <a:r>
              <a:rPr lang="it-IT" altLang="it-IT" dirty="0" smtClean="0"/>
              <a:t>: the </a:t>
            </a:r>
            <a:r>
              <a:rPr lang="it-IT" altLang="it-IT" dirty="0" err="1" smtClean="0"/>
              <a:t>exceptions</a:t>
            </a:r>
            <a:r>
              <a:rPr lang="it-IT" altLang="it-IT" dirty="0" smtClean="0"/>
              <a:t> to the </a:t>
            </a:r>
            <a:r>
              <a:rPr lang="it-IT" altLang="it-IT" dirty="0" err="1" smtClean="0"/>
              <a:t>principle</a:t>
            </a:r>
            <a:r>
              <a:rPr lang="it-IT" altLang="it-IT" dirty="0" smtClean="0"/>
              <a:t> of </a:t>
            </a:r>
            <a:r>
              <a:rPr lang="it-IT" altLang="it-IT" dirty="0" err="1" smtClean="0"/>
              <a:t>gross</a:t>
            </a:r>
            <a:endParaRPr lang="en-US" altLang="it-IT" dirty="0"/>
          </a:p>
        </p:txBody>
      </p:sp>
      <p:sp>
        <p:nvSpPr>
          <p:cNvPr id="11" name="Rectangle 14"/>
          <p:cNvSpPr/>
          <p:nvPr/>
        </p:nvSpPr>
        <p:spPr>
          <a:xfrm>
            <a:off x="272480" y="1124744"/>
            <a:ext cx="9325037" cy="11505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87313" algn="ctr">
              <a:buClr>
                <a:schemeClr val="tx2"/>
              </a:buClr>
              <a:buSzPct val="103000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Follow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up:  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taxable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income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any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sum or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value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received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including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benefits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employment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relationship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27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7921004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err="1" smtClean="0"/>
              <a:t>Contribution</a:t>
            </a:r>
            <a:r>
              <a:rPr lang="it-IT" altLang="it-IT" dirty="0" smtClean="0"/>
              <a:t>: the </a:t>
            </a:r>
            <a:r>
              <a:rPr lang="it-IT" altLang="it-IT" dirty="0" err="1" smtClean="0"/>
              <a:t>exceptions</a:t>
            </a:r>
            <a:r>
              <a:rPr lang="it-IT" altLang="it-IT" dirty="0" smtClean="0"/>
              <a:t> to the </a:t>
            </a:r>
            <a:r>
              <a:rPr lang="it-IT" altLang="it-IT" dirty="0" err="1" smtClean="0"/>
              <a:t>accrual</a:t>
            </a:r>
            <a:r>
              <a:rPr lang="it-IT" altLang="it-IT" dirty="0" smtClean="0"/>
              <a:t> </a:t>
            </a:r>
            <a:r>
              <a:rPr lang="it-IT" altLang="it-IT" dirty="0" err="1" smtClean="0"/>
              <a:t>principle</a:t>
            </a:r>
            <a:endParaRPr lang="it-IT" altLang="it-IT" dirty="0" smtClean="0"/>
          </a:p>
        </p:txBody>
      </p:sp>
      <p:sp>
        <p:nvSpPr>
          <p:cNvPr id="6" name="object 5"/>
          <p:cNvSpPr txBox="1"/>
          <p:nvPr/>
        </p:nvSpPr>
        <p:spPr>
          <a:xfrm>
            <a:off x="2576735" y="3284984"/>
            <a:ext cx="6975127" cy="2310353"/>
          </a:xfrm>
          <a:prstGeom prst="rect">
            <a:avLst/>
          </a:prstGeom>
        </p:spPr>
        <p:txBody>
          <a:bodyPr wrap="square">
            <a:noAutofit/>
          </a:bodyPr>
          <a:lstStyle>
            <a:defPPr>
              <a:defRPr lang="en-US"/>
            </a:defPPr>
            <a:lvl1pPr>
              <a:buClr>
                <a:schemeClr val="tx2"/>
              </a:buClr>
              <a:buSzPct val="103000"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defRPr>
            </a:lvl1pPr>
          </a:lstStyle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err="1" smtClean="0"/>
              <a:t>Additional</a:t>
            </a:r>
            <a:r>
              <a:rPr lang="it-IT" sz="2000" dirty="0" smtClean="0"/>
              <a:t> </a:t>
            </a:r>
            <a:r>
              <a:rPr lang="it-IT" sz="2000" dirty="0" err="1" smtClean="0"/>
              <a:t>salary</a:t>
            </a:r>
            <a:r>
              <a:rPr lang="it-IT" sz="2000" dirty="0" smtClean="0"/>
              <a:t>, for </a:t>
            </a:r>
            <a:r>
              <a:rPr lang="it-IT" sz="2000" dirty="0" err="1" smtClean="0"/>
              <a:t>example</a:t>
            </a:r>
            <a:r>
              <a:rPr lang="it-IT" sz="2000" dirty="0" smtClean="0"/>
              <a:t> 13° </a:t>
            </a:r>
            <a:r>
              <a:rPr lang="it-IT" sz="2000" dirty="0" err="1" smtClean="0"/>
              <a:t>monthly</a:t>
            </a:r>
            <a:r>
              <a:rPr lang="it-IT" sz="2000" dirty="0" smtClean="0"/>
              <a:t> </a:t>
            </a:r>
            <a:r>
              <a:rPr lang="it-IT" sz="2000" dirty="0" err="1" smtClean="0"/>
              <a:t>salary</a:t>
            </a:r>
            <a:r>
              <a:rPr lang="it-IT" sz="2000" dirty="0" smtClean="0"/>
              <a:t> </a:t>
            </a:r>
            <a:r>
              <a:rPr lang="it-IT" sz="2000" dirty="0" err="1" smtClean="0"/>
              <a:t>paid</a:t>
            </a:r>
            <a:r>
              <a:rPr lang="it-IT" sz="2000" dirty="0" smtClean="0"/>
              <a:t> in </a:t>
            </a:r>
            <a:r>
              <a:rPr lang="it-IT" sz="2000" dirty="0" err="1" smtClean="0"/>
              <a:t>D</a:t>
            </a:r>
            <a:r>
              <a:rPr lang="it-IT" sz="2000" dirty="0" err="1" smtClean="0"/>
              <a:t>ecember</a:t>
            </a:r>
            <a:r>
              <a:rPr lang="it-IT" sz="2000" dirty="0" smtClean="0"/>
              <a:t>; 14° </a:t>
            </a:r>
            <a:r>
              <a:rPr lang="it-IT" sz="2000" dirty="0" err="1" smtClean="0"/>
              <a:t>additional</a:t>
            </a:r>
            <a:r>
              <a:rPr lang="it-IT" sz="2000" dirty="0" smtClean="0"/>
              <a:t> </a:t>
            </a:r>
            <a:r>
              <a:rPr lang="it-IT" sz="2000" dirty="0" err="1" smtClean="0"/>
              <a:t>salary</a:t>
            </a:r>
            <a:r>
              <a:rPr lang="it-IT" sz="2000" dirty="0" smtClean="0"/>
              <a:t> </a:t>
            </a:r>
            <a:r>
              <a:rPr lang="it-IT" sz="2000" dirty="0" err="1" smtClean="0"/>
              <a:t>paid</a:t>
            </a:r>
            <a:r>
              <a:rPr lang="it-IT" sz="2000" dirty="0" smtClean="0"/>
              <a:t> in </a:t>
            </a:r>
            <a:r>
              <a:rPr lang="it-IT" sz="2000" dirty="0" err="1" smtClean="0"/>
              <a:t>May</a:t>
            </a:r>
            <a:r>
              <a:rPr lang="it-IT" sz="2000" dirty="0" smtClean="0"/>
              <a:t> (</a:t>
            </a:r>
            <a:r>
              <a:rPr lang="it-IT" sz="2000" dirty="0" err="1" smtClean="0"/>
              <a:t>only</a:t>
            </a:r>
            <a:r>
              <a:rPr lang="it-IT" sz="2000" dirty="0" smtClean="0"/>
              <a:t> in </a:t>
            </a:r>
            <a:r>
              <a:rPr lang="it-IT" sz="2000" dirty="0" err="1" smtClean="0"/>
              <a:t>trade</a:t>
            </a:r>
            <a:r>
              <a:rPr lang="it-IT" sz="2000" dirty="0" smtClean="0"/>
              <a:t> ad private service </a:t>
            </a:r>
            <a:r>
              <a:rPr lang="it-IT" sz="2000" dirty="0" err="1" smtClean="0"/>
              <a:t>sector</a:t>
            </a:r>
            <a:r>
              <a:rPr lang="it-IT" sz="2000" dirty="0" smtClean="0"/>
              <a:t>, </a:t>
            </a:r>
            <a:r>
              <a:rPr lang="it-IT" sz="2000" dirty="0" err="1" smtClean="0"/>
              <a:t>not</a:t>
            </a:r>
            <a:r>
              <a:rPr lang="it-IT" sz="2000" dirty="0" smtClean="0"/>
              <a:t> in </a:t>
            </a:r>
            <a:r>
              <a:rPr lang="it-IT" sz="2000" dirty="0" err="1" smtClean="0"/>
              <a:t>industry</a:t>
            </a:r>
            <a:r>
              <a:rPr lang="it-IT" sz="2000" dirty="0" smtClean="0"/>
              <a:t> </a:t>
            </a:r>
            <a:r>
              <a:rPr lang="it-IT" sz="2000" dirty="0" err="1" smtClean="0"/>
              <a:t>sector</a:t>
            </a:r>
            <a:r>
              <a:rPr lang="it-IT" sz="2000" dirty="0" smtClean="0"/>
              <a:t>)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err="1" smtClean="0"/>
              <a:t>Extrardinary</a:t>
            </a:r>
            <a:r>
              <a:rPr lang="it-IT" sz="2000" dirty="0" smtClean="0"/>
              <a:t> </a:t>
            </a:r>
            <a:r>
              <a:rPr lang="it-IT" sz="2000" dirty="0" err="1" smtClean="0"/>
              <a:t>remuneration</a:t>
            </a:r>
            <a:r>
              <a:rPr lang="it-IT" sz="2000" dirty="0" smtClean="0"/>
              <a:t> </a:t>
            </a:r>
            <a:r>
              <a:rPr lang="it-IT" sz="2000" dirty="0" err="1" smtClean="0"/>
              <a:t>established</a:t>
            </a:r>
            <a:r>
              <a:rPr lang="it-IT" sz="2000" dirty="0" smtClean="0"/>
              <a:t> by the </a:t>
            </a:r>
            <a:r>
              <a:rPr lang="it-IT" sz="2000" dirty="0" err="1" smtClean="0"/>
              <a:t>collective</a:t>
            </a:r>
            <a:r>
              <a:rPr lang="it-IT" sz="2000" dirty="0" smtClean="0"/>
              <a:t> </a:t>
            </a:r>
            <a:r>
              <a:rPr lang="it-IT" sz="2000" dirty="0" err="1" smtClean="0"/>
              <a:t>labour</a:t>
            </a:r>
            <a:r>
              <a:rPr lang="it-IT" sz="2000" dirty="0" smtClean="0"/>
              <a:t> </a:t>
            </a:r>
            <a:r>
              <a:rPr lang="it-IT" sz="2000" dirty="0" err="1" smtClean="0"/>
              <a:t>agreement</a:t>
            </a:r>
            <a:endParaRPr lang="it-IT" sz="2000" dirty="0"/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2000" dirty="0" smtClean="0"/>
              <a:t>Performance</a:t>
            </a:r>
            <a:r>
              <a:rPr lang="it-IT" sz="2000" dirty="0" smtClean="0"/>
              <a:t>-</a:t>
            </a:r>
            <a:r>
              <a:rPr lang="it-IT" sz="2000" dirty="0" err="1" smtClean="0"/>
              <a:t>based</a:t>
            </a:r>
            <a:r>
              <a:rPr lang="it-IT" sz="2000" dirty="0" smtClean="0"/>
              <a:t> bonus</a:t>
            </a:r>
            <a:endParaRPr sz="2000" dirty="0"/>
          </a:p>
        </p:txBody>
      </p:sp>
      <p:sp>
        <p:nvSpPr>
          <p:cNvPr id="10" name="Rectangle 9"/>
          <p:cNvSpPr/>
          <p:nvPr/>
        </p:nvSpPr>
        <p:spPr>
          <a:xfrm>
            <a:off x="416496" y="3501008"/>
            <a:ext cx="1872208" cy="1518265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da-DK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Exceptions</a:t>
            </a:r>
            <a:endParaRPr lang="da-DK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14"/>
          <p:cNvSpPr/>
          <p:nvPr/>
        </p:nvSpPr>
        <p:spPr>
          <a:xfrm>
            <a:off x="272480" y="1412776"/>
            <a:ext cx="9325037" cy="11505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marL="87313" algn="ctr">
              <a:buClr>
                <a:schemeClr val="tx2"/>
              </a:buClr>
              <a:buSzPct val="103000"/>
            </a:pP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Follow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up:    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employer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when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has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right      </a:t>
            </a:r>
          </a:p>
          <a:p>
            <a:pPr marL="87313" algn="ctr">
              <a:buClr>
                <a:schemeClr val="tx2"/>
              </a:buClr>
              <a:buSzPct val="103000"/>
            </a:pP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            to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receive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salary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even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if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employer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cannot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salary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87313" algn="ctr">
              <a:buClr>
                <a:schemeClr val="tx2"/>
              </a:buClr>
              <a:buSzPct val="103000"/>
            </a:pP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908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Percentage rate: </a:t>
            </a:r>
            <a:r>
              <a:rPr lang="en-US" altLang="it-IT" dirty="0" smtClean="0"/>
              <a:t>pension insurance</a:t>
            </a:r>
            <a:endParaRPr lang="en-US" altLang="it-IT" dirty="0"/>
          </a:p>
        </p:txBody>
      </p:sp>
      <p:sp>
        <p:nvSpPr>
          <p:cNvPr id="9" name="Rectangle 8"/>
          <p:cNvSpPr/>
          <p:nvPr/>
        </p:nvSpPr>
        <p:spPr>
          <a:xfrm>
            <a:off x="334715" y="1279675"/>
            <a:ext cx="1593949" cy="1212824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33,00 %</a:t>
            </a:r>
            <a:endParaRPr lang="it-IT" sz="2400" b="1" dirty="0" smtClean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44687" y="1268537"/>
            <a:ext cx="7416825" cy="1223962"/>
          </a:xfrm>
          <a:prstGeom prst="rect">
            <a:avLst/>
          </a:prstGeom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 for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: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23,81 % 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mployer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9,19 % 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432720" y="4005064"/>
            <a:ext cx="5976665" cy="835984"/>
            <a:chOff x="1640632" y="2856811"/>
            <a:chExt cx="5976665" cy="835984"/>
          </a:xfrm>
        </p:grpSpPr>
        <p:sp>
          <p:nvSpPr>
            <p:cNvPr id="33" name="Rectangle 32"/>
            <p:cNvSpPr/>
            <p:nvPr/>
          </p:nvSpPr>
          <p:spPr>
            <a:xfrm>
              <a:off x="1640632" y="2856811"/>
              <a:ext cx="2016225" cy="835984"/>
            </a:xfrm>
            <a:prstGeom prst="rect">
              <a:avLst/>
            </a:prstGeom>
          </p:spPr>
          <p:txBody>
            <a:bodyPr wrap="square" rIns="36000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€ 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46.630,00</a:t>
              </a:r>
            </a:p>
            <a:p>
              <a:pPr algn="ctr">
                <a:buClr>
                  <a:schemeClr val="tx2"/>
                </a:buClr>
                <a:buSzPct val="103000"/>
              </a:pP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Annual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limit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01072" y="2856811"/>
              <a:ext cx="2016225" cy="835984"/>
            </a:xfrm>
            <a:prstGeom prst="rect">
              <a:avLst/>
            </a:prstGeom>
          </p:spPr>
          <p:txBody>
            <a:bodyPr wrap="square" rIns="36000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€ 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3.886,00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  <a:p>
              <a:pPr algn="ctr">
                <a:buClr>
                  <a:schemeClr val="tx2"/>
                </a:buClr>
                <a:buSzPct val="103000"/>
              </a:pP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Monthly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limit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44488" y="3429000"/>
            <a:ext cx="1593949" cy="1212824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 algn="ctr"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+</a:t>
            </a: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1,00 %</a:t>
            </a:r>
            <a:endParaRPr lang="it-IT" sz="2400" b="1" dirty="0" smtClean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44687" y="3140968"/>
            <a:ext cx="7416825" cy="1079947"/>
          </a:xfrm>
          <a:prstGeom prst="rect">
            <a:avLst/>
          </a:prstGeom>
        </p:spPr>
        <p:txBody>
          <a:bodyPr wrap="square" rIns="36000" anchor="t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Additional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contribution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 the part of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wage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exceeds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following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limits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3137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8065020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smtClean="0"/>
              <a:t>Social </a:t>
            </a:r>
            <a:r>
              <a:rPr lang="it-IT" altLang="it-IT" dirty="0" err="1" smtClean="0"/>
              <a:t>Insurance</a:t>
            </a:r>
            <a:r>
              <a:rPr lang="it-IT" altLang="it-IT" dirty="0" smtClean="0"/>
              <a:t> Regime</a:t>
            </a:r>
            <a:endParaRPr lang="it-IT" altLang="it-IT" dirty="0"/>
          </a:p>
        </p:txBody>
      </p:sp>
      <p:grpSp>
        <p:nvGrpSpPr>
          <p:cNvPr id="5" name="Group 4"/>
          <p:cNvGrpSpPr/>
          <p:nvPr/>
        </p:nvGrpSpPr>
        <p:grpSpPr>
          <a:xfrm>
            <a:off x="545462" y="2017463"/>
            <a:ext cx="8815076" cy="1339529"/>
            <a:chOff x="545462" y="2017463"/>
            <a:chExt cx="8815076" cy="1339529"/>
          </a:xfrm>
        </p:grpSpPr>
        <p:grpSp>
          <p:nvGrpSpPr>
            <p:cNvPr id="18" name="Group 17"/>
            <p:cNvGrpSpPr/>
            <p:nvPr/>
          </p:nvGrpSpPr>
          <p:grpSpPr>
            <a:xfrm>
              <a:off x="545462" y="2017463"/>
              <a:ext cx="8815076" cy="1339529"/>
              <a:chOff x="632520" y="2017463"/>
              <a:chExt cx="8815076" cy="1339529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5853248" y="2017463"/>
                <a:ext cx="3594348" cy="1339529"/>
              </a:xfrm>
              <a:prstGeom prst="rect">
                <a:avLst/>
              </a:prstGeom>
              <a:solidFill>
                <a:srgbClr val="8EB4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72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buClr>
                    <a:schemeClr val="tx2"/>
                  </a:buClr>
                  <a:buSzPct val="103000"/>
                </a:pPr>
                <a:endParaRPr lang="it-IT" sz="2400">
                  <a:solidFill>
                    <a:schemeClr val="tx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6177284" y="2264760"/>
                <a:ext cx="2982280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buClr>
                    <a:srgbClr val="1F497D"/>
                  </a:buClr>
                  <a:buSzPct val="103000"/>
                </a:pPr>
                <a:r>
                  <a:rPr lang="it-IT" sz="240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tane" pitchFamily="2" charset="0"/>
                    <a:ea typeface="Verdana" pitchFamily="34" charset="0"/>
                    <a:cs typeface="Verdana" pitchFamily="34" charset="0"/>
                  </a:rPr>
                  <a:t>Employees</a:t>
                </a:r>
                <a:endParaRPr lang="it-IT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  <a:p>
                <a:pPr lvl="0" algn="ctr">
                  <a:buClr>
                    <a:srgbClr val="1F497D"/>
                  </a:buClr>
                  <a:buSzPct val="103000"/>
                </a:pPr>
                <a:r>
                  <a:rPr lang="it-IT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tane" pitchFamily="2" charset="0"/>
                    <a:ea typeface="Verdana" pitchFamily="34" charset="0"/>
                    <a:cs typeface="Verdana" pitchFamily="34" charset="0"/>
                  </a:rPr>
                  <a:t>(public </a:t>
                </a:r>
                <a:r>
                  <a:rPr lang="it-IT" sz="240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tane" pitchFamily="2" charset="0"/>
                    <a:ea typeface="Verdana" pitchFamily="34" charset="0"/>
                    <a:cs typeface="Verdana" pitchFamily="34" charset="0"/>
                  </a:rPr>
                  <a:t>sector</a:t>
                </a:r>
                <a:r>
                  <a:rPr lang="it-IT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tane" pitchFamily="2" charset="0"/>
                    <a:ea typeface="Verdana" pitchFamily="34" charset="0"/>
                    <a:cs typeface="Verdana" pitchFamily="34" charset="0"/>
                  </a:rPr>
                  <a:t>)</a:t>
                </a:r>
                <a:endParaRPr lang="it-IT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632520" y="2017463"/>
                <a:ext cx="3594348" cy="1339529"/>
              </a:xfrm>
              <a:prstGeom prst="rect">
                <a:avLst/>
              </a:prstGeom>
              <a:solidFill>
                <a:srgbClr val="8EB4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7200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buClr>
                    <a:schemeClr val="tx2"/>
                  </a:buClr>
                  <a:buSzPct val="103000"/>
                </a:pPr>
                <a:endParaRPr lang="it-IT" sz="2400">
                  <a:solidFill>
                    <a:schemeClr val="tx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920552" y="2264760"/>
                <a:ext cx="301828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buClr>
                    <a:srgbClr val="1F497D"/>
                  </a:buClr>
                  <a:buSzPct val="103000"/>
                </a:pPr>
                <a:r>
                  <a:rPr lang="it-IT" sz="240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tane" pitchFamily="2" charset="0"/>
                    <a:ea typeface="Verdana" pitchFamily="34" charset="0"/>
                    <a:cs typeface="Verdana" pitchFamily="34" charset="0"/>
                  </a:rPr>
                  <a:t>Employees</a:t>
                </a:r>
                <a:endParaRPr lang="it-IT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  <a:p>
                <a:pPr lvl="0" algn="ctr">
                  <a:buClr>
                    <a:srgbClr val="1F497D"/>
                  </a:buClr>
                  <a:buSzPct val="103000"/>
                </a:pPr>
                <a:r>
                  <a:rPr lang="it-IT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tane" pitchFamily="2" charset="0"/>
                    <a:ea typeface="Verdana" pitchFamily="34" charset="0"/>
                    <a:cs typeface="Verdana" pitchFamily="34" charset="0"/>
                  </a:rPr>
                  <a:t>(private </a:t>
                </a:r>
                <a:r>
                  <a:rPr lang="it-IT" sz="240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tane" pitchFamily="2" charset="0"/>
                    <a:ea typeface="Verdana" pitchFamily="34" charset="0"/>
                    <a:cs typeface="Verdana" pitchFamily="34" charset="0"/>
                  </a:rPr>
                  <a:t>sector</a:t>
                </a:r>
                <a:r>
                  <a:rPr lang="it-IT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Optane" pitchFamily="2" charset="0"/>
                    <a:ea typeface="Verdana" pitchFamily="34" charset="0"/>
                    <a:cs typeface="Verdana" pitchFamily="34" charset="0"/>
                  </a:rPr>
                  <a:t>)</a:t>
                </a:r>
                <a:endParaRPr lang="it-IT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endParaRPr>
              </a:p>
            </p:txBody>
          </p:sp>
        </p:grpSp>
        <p:sp>
          <p:nvSpPr>
            <p:cNvPr id="20" name="Freeform 21"/>
            <p:cNvSpPr>
              <a:spLocks noEditPoints="1"/>
            </p:cNvSpPr>
            <p:nvPr/>
          </p:nvSpPr>
          <p:spPr bwMode="auto">
            <a:xfrm>
              <a:off x="8752532" y="2813202"/>
              <a:ext cx="602479" cy="532172"/>
            </a:xfrm>
            <a:custGeom>
              <a:avLst/>
              <a:gdLst>
                <a:gd name="T0" fmla="*/ 24 w 433"/>
                <a:gd name="T1" fmla="*/ 84 h 396"/>
                <a:gd name="T2" fmla="*/ 216 w 433"/>
                <a:gd name="T3" fmla="*/ 0 h 396"/>
                <a:gd name="T4" fmla="*/ 410 w 433"/>
                <a:gd name="T5" fmla="*/ 84 h 396"/>
                <a:gd name="T6" fmla="*/ 24 w 433"/>
                <a:gd name="T7" fmla="*/ 84 h 396"/>
                <a:gd name="T8" fmla="*/ 410 w 433"/>
                <a:gd name="T9" fmla="*/ 99 h 396"/>
                <a:gd name="T10" fmla="*/ 24 w 433"/>
                <a:gd name="T11" fmla="*/ 99 h 396"/>
                <a:gd name="T12" fmla="*/ 24 w 433"/>
                <a:gd name="T13" fmla="*/ 125 h 396"/>
                <a:gd name="T14" fmla="*/ 410 w 433"/>
                <a:gd name="T15" fmla="*/ 125 h 396"/>
                <a:gd name="T16" fmla="*/ 410 w 433"/>
                <a:gd name="T17" fmla="*/ 99 h 396"/>
                <a:gd name="T18" fmla="*/ 410 w 433"/>
                <a:gd name="T19" fmla="*/ 318 h 396"/>
                <a:gd name="T20" fmla="*/ 24 w 433"/>
                <a:gd name="T21" fmla="*/ 318 h 396"/>
                <a:gd name="T22" fmla="*/ 24 w 433"/>
                <a:gd name="T23" fmla="*/ 343 h 396"/>
                <a:gd name="T24" fmla="*/ 410 w 433"/>
                <a:gd name="T25" fmla="*/ 343 h 396"/>
                <a:gd name="T26" fmla="*/ 410 w 433"/>
                <a:gd name="T27" fmla="*/ 318 h 396"/>
                <a:gd name="T28" fmla="*/ 433 w 433"/>
                <a:gd name="T29" fmla="*/ 355 h 396"/>
                <a:gd name="T30" fmla="*/ 0 w 433"/>
                <a:gd name="T31" fmla="*/ 355 h 396"/>
                <a:gd name="T32" fmla="*/ 0 w 433"/>
                <a:gd name="T33" fmla="*/ 396 h 396"/>
                <a:gd name="T34" fmla="*/ 433 w 433"/>
                <a:gd name="T35" fmla="*/ 396 h 396"/>
                <a:gd name="T36" fmla="*/ 433 w 433"/>
                <a:gd name="T37" fmla="*/ 355 h 396"/>
                <a:gd name="T38" fmla="*/ 287 w 433"/>
                <a:gd name="T39" fmla="*/ 307 h 396"/>
                <a:gd name="T40" fmla="*/ 287 w 433"/>
                <a:gd name="T41" fmla="*/ 135 h 396"/>
                <a:gd name="T42" fmla="*/ 236 w 433"/>
                <a:gd name="T43" fmla="*/ 135 h 396"/>
                <a:gd name="T44" fmla="*/ 236 w 433"/>
                <a:gd name="T45" fmla="*/ 307 h 396"/>
                <a:gd name="T46" fmla="*/ 287 w 433"/>
                <a:gd name="T47" fmla="*/ 307 h 396"/>
                <a:gd name="T48" fmla="*/ 376 w 433"/>
                <a:gd name="T49" fmla="*/ 307 h 396"/>
                <a:gd name="T50" fmla="*/ 376 w 433"/>
                <a:gd name="T51" fmla="*/ 135 h 396"/>
                <a:gd name="T52" fmla="*/ 325 w 433"/>
                <a:gd name="T53" fmla="*/ 135 h 396"/>
                <a:gd name="T54" fmla="*/ 325 w 433"/>
                <a:gd name="T55" fmla="*/ 307 h 396"/>
                <a:gd name="T56" fmla="*/ 376 w 433"/>
                <a:gd name="T57" fmla="*/ 307 h 396"/>
                <a:gd name="T58" fmla="*/ 198 w 433"/>
                <a:gd name="T59" fmla="*/ 307 h 396"/>
                <a:gd name="T60" fmla="*/ 198 w 433"/>
                <a:gd name="T61" fmla="*/ 135 h 396"/>
                <a:gd name="T62" fmla="*/ 146 w 433"/>
                <a:gd name="T63" fmla="*/ 135 h 396"/>
                <a:gd name="T64" fmla="*/ 146 w 433"/>
                <a:gd name="T65" fmla="*/ 307 h 396"/>
                <a:gd name="T66" fmla="*/ 198 w 433"/>
                <a:gd name="T67" fmla="*/ 307 h 396"/>
                <a:gd name="T68" fmla="*/ 109 w 433"/>
                <a:gd name="T69" fmla="*/ 307 h 396"/>
                <a:gd name="T70" fmla="*/ 109 w 433"/>
                <a:gd name="T71" fmla="*/ 135 h 396"/>
                <a:gd name="T72" fmla="*/ 57 w 433"/>
                <a:gd name="T73" fmla="*/ 135 h 396"/>
                <a:gd name="T74" fmla="*/ 57 w 433"/>
                <a:gd name="T75" fmla="*/ 307 h 396"/>
                <a:gd name="T76" fmla="*/ 109 w 433"/>
                <a:gd name="T77" fmla="*/ 30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33" h="396">
                  <a:moveTo>
                    <a:pt x="24" y="84"/>
                  </a:moveTo>
                  <a:lnTo>
                    <a:pt x="216" y="0"/>
                  </a:lnTo>
                  <a:lnTo>
                    <a:pt x="410" y="84"/>
                  </a:lnTo>
                  <a:lnTo>
                    <a:pt x="24" y="84"/>
                  </a:lnTo>
                  <a:close/>
                  <a:moveTo>
                    <a:pt x="410" y="99"/>
                  </a:moveTo>
                  <a:lnTo>
                    <a:pt x="24" y="99"/>
                  </a:lnTo>
                  <a:lnTo>
                    <a:pt x="24" y="125"/>
                  </a:lnTo>
                  <a:lnTo>
                    <a:pt x="410" y="125"/>
                  </a:lnTo>
                  <a:lnTo>
                    <a:pt x="410" y="99"/>
                  </a:lnTo>
                  <a:close/>
                  <a:moveTo>
                    <a:pt x="410" y="318"/>
                  </a:moveTo>
                  <a:lnTo>
                    <a:pt x="24" y="318"/>
                  </a:lnTo>
                  <a:lnTo>
                    <a:pt x="24" y="343"/>
                  </a:lnTo>
                  <a:lnTo>
                    <a:pt x="410" y="343"/>
                  </a:lnTo>
                  <a:lnTo>
                    <a:pt x="410" y="318"/>
                  </a:lnTo>
                  <a:close/>
                  <a:moveTo>
                    <a:pt x="433" y="355"/>
                  </a:moveTo>
                  <a:lnTo>
                    <a:pt x="0" y="355"/>
                  </a:lnTo>
                  <a:lnTo>
                    <a:pt x="0" y="396"/>
                  </a:lnTo>
                  <a:lnTo>
                    <a:pt x="433" y="396"/>
                  </a:lnTo>
                  <a:lnTo>
                    <a:pt x="433" y="355"/>
                  </a:lnTo>
                  <a:close/>
                  <a:moveTo>
                    <a:pt x="287" y="307"/>
                  </a:moveTo>
                  <a:lnTo>
                    <a:pt x="287" y="135"/>
                  </a:lnTo>
                  <a:lnTo>
                    <a:pt x="236" y="135"/>
                  </a:lnTo>
                  <a:lnTo>
                    <a:pt x="236" y="307"/>
                  </a:lnTo>
                  <a:lnTo>
                    <a:pt x="287" y="307"/>
                  </a:lnTo>
                  <a:close/>
                  <a:moveTo>
                    <a:pt x="376" y="307"/>
                  </a:moveTo>
                  <a:lnTo>
                    <a:pt x="376" y="135"/>
                  </a:lnTo>
                  <a:lnTo>
                    <a:pt x="325" y="135"/>
                  </a:lnTo>
                  <a:lnTo>
                    <a:pt x="325" y="307"/>
                  </a:lnTo>
                  <a:lnTo>
                    <a:pt x="376" y="307"/>
                  </a:lnTo>
                  <a:close/>
                  <a:moveTo>
                    <a:pt x="198" y="307"/>
                  </a:moveTo>
                  <a:lnTo>
                    <a:pt x="198" y="135"/>
                  </a:lnTo>
                  <a:lnTo>
                    <a:pt x="146" y="135"/>
                  </a:lnTo>
                  <a:lnTo>
                    <a:pt x="146" y="307"/>
                  </a:lnTo>
                  <a:lnTo>
                    <a:pt x="198" y="307"/>
                  </a:lnTo>
                  <a:close/>
                  <a:moveTo>
                    <a:pt x="109" y="307"/>
                  </a:moveTo>
                  <a:lnTo>
                    <a:pt x="109" y="135"/>
                  </a:lnTo>
                  <a:lnTo>
                    <a:pt x="57" y="135"/>
                  </a:lnTo>
                  <a:lnTo>
                    <a:pt x="57" y="307"/>
                  </a:lnTo>
                  <a:lnTo>
                    <a:pt x="109" y="30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8191" tIns="39095" rIns="78191" bIns="39095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IE" sz="1368">
                <a:solidFill>
                  <a:srgbClr val="646464"/>
                </a:solidFill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560512" y="2752240"/>
              <a:ext cx="591889" cy="587598"/>
              <a:chOff x="12637315" y="8459304"/>
              <a:chExt cx="482600" cy="433388"/>
            </a:xfrm>
            <a:solidFill>
              <a:schemeClr val="bg1"/>
            </a:solidFill>
          </p:grpSpPr>
          <p:sp>
            <p:nvSpPr>
              <p:cNvPr id="23" name="Freeform 548"/>
              <p:cNvSpPr>
                <a:spLocks noEditPoints="1"/>
              </p:cNvSpPr>
              <p:nvPr/>
            </p:nvSpPr>
            <p:spPr bwMode="auto">
              <a:xfrm>
                <a:off x="12637315" y="8597417"/>
                <a:ext cx="482600" cy="295275"/>
              </a:xfrm>
              <a:custGeom>
                <a:avLst/>
                <a:gdLst>
                  <a:gd name="T0" fmla="*/ 304 w 304"/>
                  <a:gd name="T1" fmla="*/ 59 h 186"/>
                  <a:gd name="T2" fmla="*/ 304 w 304"/>
                  <a:gd name="T3" fmla="*/ 186 h 186"/>
                  <a:gd name="T4" fmla="*/ 283 w 304"/>
                  <a:gd name="T5" fmla="*/ 186 h 186"/>
                  <a:gd name="T6" fmla="*/ 283 w 304"/>
                  <a:gd name="T7" fmla="*/ 141 h 186"/>
                  <a:gd name="T8" fmla="*/ 248 w 304"/>
                  <a:gd name="T9" fmla="*/ 141 h 186"/>
                  <a:gd name="T10" fmla="*/ 248 w 304"/>
                  <a:gd name="T11" fmla="*/ 186 h 186"/>
                  <a:gd name="T12" fmla="*/ 234 w 304"/>
                  <a:gd name="T13" fmla="*/ 186 h 186"/>
                  <a:gd name="T14" fmla="*/ 234 w 304"/>
                  <a:gd name="T15" fmla="*/ 186 h 186"/>
                  <a:gd name="T16" fmla="*/ 14 w 304"/>
                  <a:gd name="T17" fmla="*/ 186 h 186"/>
                  <a:gd name="T18" fmla="*/ 14 w 304"/>
                  <a:gd name="T19" fmla="*/ 186 h 186"/>
                  <a:gd name="T20" fmla="*/ 10 w 304"/>
                  <a:gd name="T21" fmla="*/ 185 h 186"/>
                  <a:gd name="T22" fmla="*/ 6 w 304"/>
                  <a:gd name="T23" fmla="*/ 184 h 186"/>
                  <a:gd name="T24" fmla="*/ 4 w 304"/>
                  <a:gd name="T25" fmla="*/ 180 h 186"/>
                  <a:gd name="T26" fmla="*/ 2 w 304"/>
                  <a:gd name="T27" fmla="*/ 178 h 186"/>
                  <a:gd name="T28" fmla="*/ 0 w 304"/>
                  <a:gd name="T29" fmla="*/ 171 h 186"/>
                  <a:gd name="T30" fmla="*/ 0 w 304"/>
                  <a:gd name="T31" fmla="*/ 168 h 186"/>
                  <a:gd name="T32" fmla="*/ 0 w 304"/>
                  <a:gd name="T33" fmla="*/ 78 h 186"/>
                  <a:gd name="T34" fmla="*/ 0 w 304"/>
                  <a:gd name="T35" fmla="*/ 0 h 186"/>
                  <a:gd name="T36" fmla="*/ 90 w 304"/>
                  <a:gd name="T37" fmla="*/ 54 h 186"/>
                  <a:gd name="T38" fmla="*/ 90 w 304"/>
                  <a:gd name="T39" fmla="*/ 0 h 186"/>
                  <a:gd name="T40" fmla="*/ 166 w 304"/>
                  <a:gd name="T41" fmla="*/ 56 h 186"/>
                  <a:gd name="T42" fmla="*/ 166 w 304"/>
                  <a:gd name="T43" fmla="*/ 0 h 186"/>
                  <a:gd name="T44" fmla="*/ 234 w 304"/>
                  <a:gd name="T45" fmla="*/ 59 h 186"/>
                  <a:gd name="T46" fmla="*/ 304 w 304"/>
                  <a:gd name="T47" fmla="*/ 59 h 186"/>
                  <a:gd name="T48" fmla="*/ 220 w 304"/>
                  <a:gd name="T49" fmla="*/ 134 h 186"/>
                  <a:gd name="T50" fmla="*/ 220 w 304"/>
                  <a:gd name="T51" fmla="*/ 94 h 186"/>
                  <a:gd name="T52" fmla="*/ 166 w 304"/>
                  <a:gd name="T53" fmla="*/ 94 h 186"/>
                  <a:gd name="T54" fmla="*/ 166 w 304"/>
                  <a:gd name="T55" fmla="*/ 134 h 186"/>
                  <a:gd name="T56" fmla="*/ 220 w 304"/>
                  <a:gd name="T57" fmla="*/ 134 h 186"/>
                  <a:gd name="T58" fmla="*/ 149 w 304"/>
                  <a:gd name="T59" fmla="*/ 134 h 186"/>
                  <a:gd name="T60" fmla="*/ 149 w 304"/>
                  <a:gd name="T61" fmla="*/ 94 h 186"/>
                  <a:gd name="T62" fmla="*/ 96 w 304"/>
                  <a:gd name="T63" fmla="*/ 94 h 186"/>
                  <a:gd name="T64" fmla="*/ 96 w 304"/>
                  <a:gd name="T65" fmla="*/ 134 h 186"/>
                  <a:gd name="T66" fmla="*/ 149 w 304"/>
                  <a:gd name="T67" fmla="*/ 134 h 186"/>
                  <a:gd name="T68" fmla="*/ 76 w 304"/>
                  <a:gd name="T69" fmla="*/ 134 h 186"/>
                  <a:gd name="T70" fmla="*/ 76 w 304"/>
                  <a:gd name="T71" fmla="*/ 94 h 186"/>
                  <a:gd name="T72" fmla="*/ 24 w 304"/>
                  <a:gd name="T73" fmla="*/ 94 h 186"/>
                  <a:gd name="T74" fmla="*/ 24 w 304"/>
                  <a:gd name="T75" fmla="*/ 134 h 186"/>
                  <a:gd name="T76" fmla="*/ 76 w 304"/>
                  <a:gd name="T77" fmla="*/ 134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04" h="186">
                    <a:moveTo>
                      <a:pt x="304" y="59"/>
                    </a:moveTo>
                    <a:lnTo>
                      <a:pt x="304" y="186"/>
                    </a:lnTo>
                    <a:lnTo>
                      <a:pt x="283" y="186"/>
                    </a:lnTo>
                    <a:lnTo>
                      <a:pt x="283" y="141"/>
                    </a:lnTo>
                    <a:lnTo>
                      <a:pt x="248" y="141"/>
                    </a:lnTo>
                    <a:lnTo>
                      <a:pt x="248" y="186"/>
                    </a:lnTo>
                    <a:lnTo>
                      <a:pt x="234" y="186"/>
                    </a:lnTo>
                    <a:lnTo>
                      <a:pt x="234" y="186"/>
                    </a:lnTo>
                    <a:lnTo>
                      <a:pt x="14" y="186"/>
                    </a:lnTo>
                    <a:lnTo>
                      <a:pt x="14" y="186"/>
                    </a:lnTo>
                    <a:lnTo>
                      <a:pt x="10" y="185"/>
                    </a:lnTo>
                    <a:lnTo>
                      <a:pt x="6" y="184"/>
                    </a:lnTo>
                    <a:lnTo>
                      <a:pt x="4" y="180"/>
                    </a:lnTo>
                    <a:lnTo>
                      <a:pt x="2" y="178"/>
                    </a:lnTo>
                    <a:lnTo>
                      <a:pt x="0" y="171"/>
                    </a:lnTo>
                    <a:lnTo>
                      <a:pt x="0" y="168"/>
                    </a:lnTo>
                    <a:lnTo>
                      <a:pt x="0" y="78"/>
                    </a:lnTo>
                    <a:lnTo>
                      <a:pt x="0" y="0"/>
                    </a:lnTo>
                    <a:lnTo>
                      <a:pt x="90" y="54"/>
                    </a:lnTo>
                    <a:lnTo>
                      <a:pt x="90" y="0"/>
                    </a:lnTo>
                    <a:lnTo>
                      <a:pt x="166" y="56"/>
                    </a:lnTo>
                    <a:lnTo>
                      <a:pt x="166" y="0"/>
                    </a:lnTo>
                    <a:lnTo>
                      <a:pt x="234" y="59"/>
                    </a:lnTo>
                    <a:lnTo>
                      <a:pt x="304" y="59"/>
                    </a:lnTo>
                    <a:close/>
                    <a:moveTo>
                      <a:pt x="220" y="134"/>
                    </a:moveTo>
                    <a:lnTo>
                      <a:pt x="220" y="94"/>
                    </a:lnTo>
                    <a:lnTo>
                      <a:pt x="166" y="94"/>
                    </a:lnTo>
                    <a:lnTo>
                      <a:pt x="166" y="134"/>
                    </a:lnTo>
                    <a:lnTo>
                      <a:pt x="220" y="134"/>
                    </a:lnTo>
                    <a:close/>
                    <a:moveTo>
                      <a:pt x="149" y="134"/>
                    </a:moveTo>
                    <a:lnTo>
                      <a:pt x="149" y="94"/>
                    </a:lnTo>
                    <a:lnTo>
                      <a:pt x="96" y="94"/>
                    </a:lnTo>
                    <a:lnTo>
                      <a:pt x="96" y="134"/>
                    </a:lnTo>
                    <a:lnTo>
                      <a:pt x="149" y="134"/>
                    </a:lnTo>
                    <a:close/>
                    <a:moveTo>
                      <a:pt x="76" y="134"/>
                    </a:moveTo>
                    <a:lnTo>
                      <a:pt x="76" y="94"/>
                    </a:lnTo>
                    <a:lnTo>
                      <a:pt x="24" y="94"/>
                    </a:lnTo>
                    <a:lnTo>
                      <a:pt x="24" y="134"/>
                    </a:lnTo>
                    <a:lnTo>
                      <a:pt x="76" y="134"/>
                    </a:lnTo>
                    <a:close/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xtLst/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24" name="Rectangle 549"/>
              <p:cNvSpPr>
                <a:spLocks noChangeArrowheads="1"/>
              </p:cNvSpPr>
              <p:nvPr/>
            </p:nvSpPr>
            <p:spPr bwMode="auto">
              <a:xfrm>
                <a:off x="13008790" y="8648217"/>
                <a:ext cx="111125" cy="2857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25" name="Rectangle 550"/>
              <p:cNvSpPr>
                <a:spLocks noChangeArrowheads="1"/>
              </p:cNvSpPr>
              <p:nvPr/>
            </p:nvSpPr>
            <p:spPr bwMode="auto">
              <a:xfrm>
                <a:off x="13065940" y="8459304"/>
                <a:ext cx="34925" cy="17780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26" name="Rectangle 551"/>
              <p:cNvSpPr>
                <a:spLocks noChangeArrowheads="1"/>
              </p:cNvSpPr>
              <p:nvPr/>
            </p:nvSpPr>
            <p:spPr bwMode="auto">
              <a:xfrm>
                <a:off x="13015140" y="8546617"/>
                <a:ext cx="34925" cy="873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27" name="Rectangle 552"/>
              <p:cNvSpPr>
                <a:spLocks noChangeArrowheads="1"/>
              </p:cNvSpPr>
              <p:nvPr/>
            </p:nvSpPr>
            <p:spPr bwMode="auto">
              <a:xfrm>
                <a:off x="12900840" y="8746642"/>
                <a:ext cx="85725" cy="63500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28" name="Rectangle 553"/>
              <p:cNvSpPr>
                <a:spLocks noChangeArrowheads="1"/>
              </p:cNvSpPr>
              <p:nvPr/>
            </p:nvSpPr>
            <p:spPr bwMode="auto">
              <a:xfrm>
                <a:off x="12789715" y="8746642"/>
                <a:ext cx="84137" cy="63500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29" name="Rectangle 554"/>
              <p:cNvSpPr>
                <a:spLocks noChangeArrowheads="1"/>
              </p:cNvSpPr>
              <p:nvPr/>
            </p:nvSpPr>
            <p:spPr bwMode="auto">
              <a:xfrm>
                <a:off x="12675415" y="8746642"/>
                <a:ext cx="82550" cy="63500"/>
              </a:xfrm>
              <a:prstGeom prst="rect">
                <a:avLst/>
              </a:prstGeom>
              <a:grpFill/>
              <a:ln w="9525">
                <a:solidFill>
                  <a:schemeClr val="bg1"/>
                </a:solidFill>
                <a:miter lim="800000"/>
                <a:headEnd/>
                <a:tailEnd/>
              </a:ln>
              <a:extLst/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545462" y="4105695"/>
            <a:ext cx="8815076" cy="1339529"/>
            <a:chOff x="545462" y="4105695"/>
            <a:chExt cx="8815076" cy="1339529"/>
          </a:xfrm>
        </p:grpSpPr>
        <p:sp>
          <p:nvSpPr>
            <p:cNvPr id="14" name="Rectangle 13"/>
            <p:cNvSpPr/>
            <p:nvPr/>
          </p:nvSpPr>
          <p:spPr>
            <a:xfrm>
              <a:off x="5766190" y="4105695"/>
              <a:ext cx="3594348" cy="1339529"/>
            </a:xfrm>
            <a:prstGeom prst="rect">
              <a:avLst/>
            </a:prstGeom>
            <a:solidFill>
              <a:srgbClr val="8EB4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0" rIns="7200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endParaRPr lang="it-IT" sz="2400">
                <a:solidFill>
                  <a:schemeClr val="tx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912527" y="4466026"/>
              <a:ext cx="330167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Para-</a:t>
              </a:r>
              <a:r>
                <a:rPr lang="it-IT" sz="2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subordinated</a:t>
              </a:r>
              <a:r>
                <a:rPr lang="it-IT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workers</a:t>
              </a:r>
              <a:endParaRPr lang="it-IT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45462" y="4105695"/>
              <a:ext cx="3594348" cy="1339529"/>
            </a:xfrm>
            <a:prstGeom prst="rect">
              <a:avLst/>
            </a:prstGeom>
            <a:solidFill>
              <a:srgbClr val="8EB4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0" rIns="7200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endParaRPr lang="it-IT" sz="2400">
                <a:solidFill>
                  <a:schemeClr val="tx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1255570" y="4479503"/>
              <a:ext cx="217413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Independent</a:t>
              </a:r>
              <a:r>
                <a:rPr lang="it-IT" sz="2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4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workers</a:t>
              </a:r>
              <a:endParaRPr lang="it-IT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8677204" y="4811101"/>
              <a:ext cx="652600" cy="629298"/>
              <a:chOff x="16404453" y="6470167"/>
              <a:chExt cx="482599" cy="471487"/>
            </a:xfrm>
            <a:solidFill>
              <a:schemeClr val="bg1"/>
            </a:solidFill>
          </p:grpSpPr>
          <p:sp>
            <p:nvSpPr>
              <p:cNvPr id="31" name="Freeform 928"/>
              <p:cNvSpPr>
                <a:spLocks/>
              </p:cNvSpPr>
              <p:nvPr/>
            </p:nvSpPr>
            <p:spPr bwMode="auto">
              <a:xfrm>
                <a:off x="16733065" y="6801954"/>
                <a:ext cx="153987" cy="139700"/>
              </a:xfrm>
              <a:custGeom>
                <a:avLst/>
                <a:gdLst>
                  <a:gd name="T0" fmla="*/ 97 w 97"/>
                  <a:gd name="T1" fmla="*/ 34 h 88"/>
                  <a:gd name="T2" fmla="*/ 97 w 97"/>
                  <a:gd name="T3" fmla="*/ 34 h 88"/>
                  <a:gd name="T4" fmla="*/ 97 w 97"/>
                  <a:gd name="T5" fmla="*/ 71 h 88"/>
                  <a:gd name="T6" fmla="*/ 97 w 97"/>
                  <a:gd name="T7" fmla="*/ 71 h 88"/>
                  <a:gd name="T8" fmla="*/ 96 w 97"/>
                  <a:gd name="T9" fmla="*/ 74 h 88"/>
                  <a:gd name="T10" fmla="*/ 94 w 97"/>
                  <a:gd name="T11" fmla="*/ 76 h 88"/>
                  <a:gd name="T12" fmla="*/ 91 w 97"/>
                  <a:gd name="T13" fmla="*/ 80 h 88"/>
                  <a:gd name="T14" fmla="*/ 85 w 97"/>
                  <a:gd name="T15" fmla="*/ 82 h 88"/>
                  <a:gd name="T16" fmla="*/ 78 w 97"/>
                  <a:gd name="T17" fmla="*/ 86 h 88"/>
                  <a:gd name="T18" fmla="*/ 66 w 97"/>
                  <a:gd name="T19" fmla="*/ 87 h 88"/>
                  <a:gd name="T20" fmla="*/ 53 w 97"/>
                  <a:gd name="T21" fmla="*/ 88 h 88"/>
                  <a:gd name="T22" fmla="*/ 44 w 97"/>
                  <a:gd name="T23" fmla="*/ 88 h 88"/>
                  <a:gd name="T24" fmla="*/ 44 w 97"/>
                  <a:gd name="T25" fmla="*/ 88 h 88"/>
                  <a:gd name="T26" fmla="*/ 30 w 97"/>
                  <a:gd name="T27" fmla="*/ 87 h 88"/>
                  <a:gd name="T28" fmla="*/ 19 w 97"/>
                  <a:gd name="T29" fmla="*/ 86 h 88"/>
                  <a:gd name="T30" fmla="*/ 11 w 97"/>
                  <a:gd name="T31" fmla="*/ 82 h 88"/>
                  <a:gd name="T32" fmla="*/ 6 w 97"/>
                  <a:gd name="T33" fmla="*/ 80 h 88"/>
                  <a:gd name="T34" fmla="*/ 2 w 97"/>
                  <a:gd name="T35" fmla="*/ 76 h 88"/>
                  <a:gd name="T36" fmla="*/ 1 w 97"/>
                  <a:gd name="T37" fmla="*/ 74 h 88"/>
                  <a:gd name="T38" fmla="*/ 0 w 97"/>
                  <a:gd name="T39" fmla="*/ 71 h 88"/>
                  <a:gd name="T40" fmla="*/ 0 w 97"/>
                  <a:gd name="T41" fmla="*/ 71 h 88"/>
                  <a:gd name="T42" fmla="*/ 0 w 97"/>
                  <a:gd name="T43" fmla="*/ 34 h 88"/>
                  <a:gd name="T44" fmla="*/ 0 w 97"/>
                  <a:gd name="T45" fmla="*/ 34 h 88"/>
                  <a:gd name="T46" fmla="*/ 1 w 97"/>
                  <a:gd name="T47" fmla="*/ 27 h 88"/>
                  <a:gd name="T48" fmla="*/ 3 w 97"/>
                  <a:gd name="T49" fmla="*/ 20 h 88"/>
                  <a:gd name="T50" fmla="*/ 7 w 97"/>
                  <a:gd name="T51" fmla="*/ 15 h 88"/>
                  <a:gd name="T52" fmla="*/ 12 w 97"/>
                  <a:gd name="T53" fmla="*/ 11 h 88"/>
                  <a:gd name="T54" fmla="*/ 18 w 97"/>
                  <a:gd name="T55" fmla="*/ 7 h 88"/>
                  <a:gd name="T56" fmla="*/ 24 w 97"/>
                  <a:gd name="T57" fmla="*/ 5 h 88"/>
                  <a:gd name="T58" fmla="*/ 34 w 97"/>
                  <a:gd name="T59" fmla="*/ 0 h 88"/>
                  <a:gd name="T60" fmla="*/ 49 w 97"/>
                  <a:gd name="T61" fmla="*/ 6 h 88"/>
                  <a:gd name="T62" fmla="*/ 37 w 97"/>
                  <a:gd name="T63" fmla="*/ 48 h 88"/>
                  <a:gd name="T64" fmla="*/ 49 w 97"/>
                  <a:gd name="T65" fmla="*/ 64 h 88"/>
                  <a:gd name="T66" fmla="*/ 59 w 97"/>
                  <a:gd name="T67" fmla="*/ 48 h 88"/>
                  <a:gd name="T68" fmla="*/ 49 w 97"/>
                  <a:gd name="T69" fmla="*/ 6 h 88"/>
                  <a:gd name="T70" fmla="*/ 63 w 97"/>
                  <a:gd name="T71" fmla="*/ 0 h 88"/>
                  <a:gd name="T72" fmla="*/ 63 w 97"/>
                  <a:gd name="T73" fmla="*/ 0 h 88"/>
                  <a:gd name="T74" fmla="*/ 74 w 97"/>
                  <a:gd name="T75" fmla="*/ 5 h 88"/>
                  <a:gd name="T76" fmla="*/ 80 w 97"/>
                  <a:gd name="T77" fmla="*/ 7 h 88"/>
                  <a:gd name="T78" fmla="*/ 84 w 97"/>
                  <a:gd name="T79" fmla="*/ 11 h 88"/>
                  <a:gd name="T80" fmla="*/ 89 w 97"/>
                  <a:gd name="T81" fmla="*/ 15 h 88"/>
                  <a:gd name="T82" fmla="*/ 94 w 97"/>
                  <a:gd name="T83" fmla="*/ 20 h 88"/>
                  <a:gd name="T84" fmla="*/ 96 w 97"/>
                  <a:gd name="T85" fmla="*/ 27 h 88"/>
                  <a:gd name="T86" fmla="*/ 97 w 97"/>
                  <a:gd name="T87" fmla="*/ 34 h 88"/>
                  <a:gd name="T88" fmla="*/ 97 w 97"/>
                  <a:gd name="T89" fmla="*/ 34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7" h="88">
                    <a:moveTo>
                      <a:pt x="97" y="34"/>
                    </a:moveTo>
                    <a:lnTo>
                      <a:pt x="97" y="34"/>
                    </a:lnTo>
                    <a:lnTo>
                      <a:pt x="97" y="71"/>
                    </a:lnTo>
                    <a:lnTo>
                      <a:pt x="97" y="71"/>
                    </a:lnTo>
                    <a:lnTo>
                      <a:pt x="96" y="74"/>
                    </a:lnTo>
                    <a:lnTo>
                      <a:pt x="94" y="76"/>
                    </a:lnTo>
                    <a:lnTo>
                      <a:pt x="91" y="80"/>
                    </a:lnTo>
                    <a:lnTo>
                      <a:pt x="85" y="82"/>
                    </a:lnTo>
                    <a:lnTo>
                      <a:pt x="78" y="86"/>
                    </a:lnTo>
                    <a:lnTo>
                      <a:pt x="66" y="87"/>
                    </a:lnTo>
                    <a:lnTo>
                      <a:pt x="53" y="88"/>
                    </a:lnTo>
                    <a:lnTo>
                      <a:pt x="44" y="88"/>
                    </a:lnTo>
                    <a:lnTo>
                      <a:pt x="44" y="88"/>
                    </a:lnTo>
                    <a:lnTo>
                      <a:pt x="30" y="87"/>
                    </a:lnTo>
                    <a:lnTo>
                      <a:pt x="19" y="86"/>
                    </a:lnTo>
                    <a:lnTo>
                      <a:pt x="11" y="82"/>
                    </a:lnTo>
                    <a:lnTo>
                      <a:pt x="6" y="80"/>
                    </a:lnTo>
                    <a:lnTo>
                      <a:pt x="2" y="76"/>
                    </a:lnTo>
                    <a:lnTo>
                      <a:pt x="1" y="74"/>
                    </a:lnTo>
                    <a:lnTo>
                      <a:pt x="0" y="71"/>
                    </a:lnTo>
                    <a:lnTo>
                      <a:pt x="0" y="71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1" y="27"/>
                    </a:lnTo>
                    <a:lnTo>
                      <a:pt x="3" y="20"/>
                    </a:lnTo>
                    <a:lnTo>
                      <a:pt x="7" y="15"/>
                    </a:lnTo>
                    <a:lnTo>
                      <a:pt x="12" y="11"/>
                    </a:lnTo>
                    <a:lnTo>
                      <a:pt x="18" y="7"/>
                    </a:lnTo>
                    <a:lnTo>
                      <a:pt x="24" y="5"/>
                    </a:lnTo>
                    <a:lnTo>
                      <a:pt x="34" y="0"/>
                    </a:lnTo>
                    <a:lnTo>
                      <a:pt x="49" y="6"/>
                    </a:lnTo>
                    <a:lnTo>
                      <a:pt x="37" y="48"/>
                    </a:lnTo>
                    <a:lnTo>
                      <a:pt x="49" y="64"/>
                    </a:lnTo>
                    <a:lnTo>
                      <a:pt x="59" y="48"/>
                    </a:lnTo>
                    <a:lnTo>
                      <a:pt x="49" y="6"/>
                    </a:lnTo>
                    <a:lnTo>
                      <a:pt x="63" y="0"/>
                    </a:lnTo>
                    <a:lnTo>
                      <a:pt x="63" y="0"/>
                    </a:lnTo>
                    <a:lnTo>
                      <a:pt x="74" y="5"/>
                    </a:lnTo>
                    <a:lnTo>
                      <a:pt x="80" y="7"/>
                    </a:lnTo>
                    <a:lnTo>
                      <a:pt x="84" y="11"/>
                    </a:lnTo>
                    <a:lnTo>
                      <a:pt x="89" y="15"/>
                    </a:lnTo>
                    <a:lnTo>
                      <a:pt x="94" y="20"/>
                    </a:lnTo>
                    <a:lnTo>
                      <a:pt x="96" y="27"/>
                    </a:lnTo>
                    <a:lnTo>
                      <a:pt x="97" y="34"/>
                    </a:lnTo>
                    <a:lnTo>
                      <a:pt x="97" y="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32" name="Freeform 929"/>
              <p:cNvSpPr>
                <a:spLocks/>
              </p:cNvSpPr>
              <p:nvPr/>
            </p:nvSpPr>
            <p:spPr bwMode="auto">
              <a:xfrm>
                <a:off x="16771165" y="6705117"/>
                <a:ext cx="76200" cy="90488"/>
              </a:xfrm>
              <a:custGeom>
                <a:avLst/>
                <a:gdLst>
                  <a:gd name="T0" fmla="*/ 25 w 48"/>
                  <a:gd name="T1" fmla="*/ 0 h 57"/>
                  <a:gd name="T2" fmla="*/ 25 w 48"/>
                  <a:gd name="T3" fmla="*/ 0 h 57"/>
                  <a:gd name="T4" fmla="*/ 29 w 48"/>
                  <a:gd name="T5" fmla="*/ 0 h 57"/>
                  <a:gd name="T6" fmla="*/ 34 w 48"/>
                  <a:gd name="T7" fmla="*/ 3 h 57"/>
                  <a:gd name="T8" fmla="*/ 38 w 48"/>
                  <a:gd name="T9" fmla="*/ 5 h 57"/>
                  <a:gd name="T10" fmla="*/ 41 w 48"/>
                  <a:gd name="T11" fmla="*/ 9 h 57"/>
                  <a:gd name="T12" fmla="*/ 45 w 48"/>
                  <a:gd name="T13" fmla="*/ 12 h 57"/>
                  <a:gd name="T14" fmla="*/ 47 w 48"/>
                  <a:gd name="T15" fmla="*/ 17 h 57"/>
                  <a:gd name="T16" fmla="*/ 48 w 48"/>
                  <a:gd name="T17" fmla="*/ 23 h 57"/>
                  <a:gd name="T18" fmla="*/ 48 w 48"/>
                  <a:gd name="T19" fmla="*/ 29 h 57"/>
                  <a:gd name="T20" fmla="*/ 48 w 48"/>
                  <a:gd name="T21" fmla="*/ 29 h 57"/>
                  <a:gd name="T22" fmla="*/ 48 w 48"/>
                  <a:gd name="T23" fmla="*/ 35 h 57"/>
                  <a:gd name="T24" fmla="*/ 47 w 48"/>
                  <a:gd name="T25" fmla="*/ 40 h 57"/>
                  <a:gd name="T26" fmla="*/ 45 w 48"/>
                  <a:gd name="T27" fmla="*/ 44 h 57"/>
                  <a:gd name="T28" fmla="*/ 41 w 48"/>
                  <a:gd name="T29" fmla="*/ 49 h 57"/>
                  <a:gd name="T30" fmla="*/ 38 w 48"/>
                  <a:gd name="T31" fmla="*/ 53 h 57"/>
                  <a:gd name="T32" fmla="*/ 34 w 48"/>
                  <a:gd name="T33" fmla="*/ 55 h 57"/>
                  <a:gd name="T34" fmla="*/ 29 w 48"/>
                  <a:gd name="T35" fmla="*/ 56 h 57"/>
                  <a:gd name="T36" fmla="*/ 25 w 48"/>
                  <a:gd name="T37" fmla="*/ 57 h 57"/>
                  <a:gd name="T38" fmla="*/ 25 w 48"/>
                  <a:gd name="T39" fmla="*/ 57 h 57"/>
                  <a:gd name="T40" fmla="*/ 20 w 48"/>
                  <a:gd name="T41" fmla="*/ 56 h 57"/>
                  <a:gd name="T42" fmla="*/ 15 w 48"/>
                  <a:gd name="T43" fmla="*/ 55 h 57"/>
                  <a:gd name="T44" fmla="*/ 10 w 48"/>
                  <a:gd name="T45" fmla="*/ 53 h 57"/>
                  <a:gd name="T46" fmla="*/ 7 w 48"/>
                  <a:gd name="T47" fmla="*/ 49 h 57"/>
                  <a:gd name="T48" fmla="*/ 4 w 48"/>
                  <a:gd name="T49" fmla="*/ 44 h 57"/>
                  <a:gd name="T50" fmla="*/ 2 w 48"/>
                  <a:gd name="T51" fmla="*/ 40 h 57"/>
                  <a:gd name="T52" fmla="*/ 1 w 48"/>
                  <a:gd name="T53" fmla="*/ 35 h 57"/>
                  <a:gd name="T54" fmla="*/ 0 w 48"/>
                  <a:gd name="T55" fmla="*/ 29 h 57"/>
                  <a:gd name="T56" fmla="*/ 0 w 48"/>
                  <a:gd name="T57" fmla="*/ 29 h 57"/>
                  <a:gd name="T58" fmla="*/ 1 w 48"/>
                  <a:gd name="T59" fmla="*/ 23 h 57"/>
                  <a:gd name="T60" fmla="*/ 2 w 48"/>
                  <a:gd name="T61" fmla="*/ 17 h 57"/>
                  <a:gd name="T62" fmla="*/ 4 w 48"/>
                  <a:gd name="T63" fmla="*/ 12 h 57"/>
                  <a:gd name="T64" fmla="*/ 7 w 48"/>
                  <a:gd name="T65" fmla="*/ 9 h 57"/>
                  <a:gd name="T66" fmla="*/ 10 w 48"/>
                  <a:gd name="T67" fmla="*/ 5 h 57"/>
                  <a:gd name="T68" fmla="*/ 15 w 48"/>
                  <a:gd name="T69" fmla="*/ 3 h 57"/>
                  <a:gd name="T70" fmla="*/ 20 w 48"/>
                  <a:gd name="T71" fmla="*/ 0 h 57"/>
                  <a:gd name="T72" fmla="*/ 25 w 48"/>
                  <a:gd name="T73" fmla="*/ 0 h 57"/>
                  <a:gd name="T74" fmla="*/ 25 w 48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8" h="57">
                    <a:moveTo>
                      <a:pt x="25" y="0"/>
                    </a:moveTo>
                    <a:lnTo>
                      <a:pt x="25" y="0"/>
                    </a:lnTo>
                    <a:lnTo>
                      <a:pt x="29" y="0"/>
                    </a:lnTo>
                    <a:lnTo>
                      <a:pt x="34" y="3"/>
                    </a:lnTo>
                    <a:lnTo>
                      <a:pt x="38" y="5"/>
                    </a:lnTo>
                    <a:lnTo>
                      <a:pt x="41" y="9"/>
                    </a:lnTo>
                    <a:lnTo>
                      <a:pt x="45" y="12"/>
                    </a:lnTo>
                    <a:lnTo>
                      <a:pt x="47" y="17"/>
                    </a:lnTo>
                    <a:lnTo>
                      <a:pt x="48" y="23"/>
                    </a:lnTo>
                    <a:lnTo>
                      <a:pt x="48" y="29"/>
                    </a:lnTo>
                    <a:lnTo>
                      <a:pt x="48" y="29"/>
                    </a:lnTo>
                    <a:lnTo>
                      <a:pt x="48" y="35"/>
                    </a:lnTo>
                    <a:lnTo>
                      <a:pt x="47" y="40"/>
                    </a:lnTo>
                    <a:lnTo>
                      <a:pt x="45" y="44"/>
                    </a:lnTo>
                    <a:lnTo>
                      <a:pt x="41" y="49"/>
                    </a:lnTo>
                    <a:lnTo>
                      <a:pt x="38" y="53"/>
                    </a:lnTo>
                    <a:lnTo>
                      <a:pt x="34" y="55"/>
                    </a:lnTo>
                    <a:lnTo>
                      <a:pt x="29" y="56"/>
                    </a:lnTo>
                    <a:lnTo>
                      <a:pt x="25" y="57"/>
                    </a:lnTo>
                    <a:lnTo>
                      <a:pt x="25" y="57"/>
                    </a:lnTo>
                    <a:lnTo>
                      <a:pt x="20" y="56"/>
                    </a:lnTo>
                    <a:lnTo>
                      <a:pt x="15" y="55"/>
                    </a:lnTo>
                    <a:lnTo>
                      <a:pt x="10" y="53"/>
                    </a:lnTo>
                    <a:lnTo>
                      <a:pt x="7" y="49"/>
                    </a:lnTo>
                    <a:lnTo>
                      <a:pt x="4" y="44"/>
                    </a:lnTo>
                    <a:lnTo>
                      <a:pt x="2" y="40"/>
                    </a:lnTo>
                    <a:lnTo>
                      <a:pt x="1" y="35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1" y="23"/>
                    </a:lnTo>
                    <a:lnTo>
                      <a:pt x="2" y="17"/>
                    </a:lnTo>
                    <a:lnTo>
                      <a:pt x="4" y="12"/>
                    </a:lnTo>
                    <a:lnTo>
                      <a:pt x="7" y="9"/>
                    </a:lnTo>
                    <a:lnTo>
                      <a:pt x="10" y="5"/>
                    </a:lnTo>
                    <a:lnTo>
                      <a:pt x="15" y="3"/>
                    </a:lnTo>
                    <a:lnTo>
                      <a:pt x="20" y="0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33" name="Freeform 930"/>
              <p:cNvSpPr>
                <a:spLocks/>
              </p:cNvSpPr>
              <p:nvPr/>
            </p:nvSpPr>
            <p:spPr bwMode="auto">
              <a:xfrm>
                <a:off x="16567965" y="6568592"/>
                <a:ext cx="153987" cy="136525"/>
              </a:xfrm>
              <a:custGeom>
                <a:avLst/>
                <a:gdLst>
                  <a:gd name="T0" fmla="*/ 97 w 97"/>
                  <a:gd name="T1" fmla="*/ 33 h 86"/>
                  <a:gd name="T2" fmla="*/ 97 w 97"/>
                  <a:gd name="T3" fmla="*/ 33 h 86"/>
                  <a:gd name="T4" fmla="*/ 97 w 97"/>
                  <a:gd name="T5" fmla="*/ 70 h 86"/>
                  <a:gd name="T6" fmla="*/ 97 w 97"/>
                  <a:gd name="T7" fmla="*/ 70 h 86"/>
                  <a:gd name="T8" fmla="*/ 97 w 97"/>
                  <a:gd name="T9" fmla="*/ 72 h 86"/>
                  <a:gd name="T10" fmla="*/ 94 w 97"/>
                  <a:gd name="T11" fmla="*/ 76 h 86"/>
                  <a:gd name="T12" fmla="*/ 91 w 97"/>
                  <a:gd name="T13" fmla="*/ 78 h 86"/>
                  <a:gd name="T14" fmla="*/ 86 w 97"/>
                  <a:gd name="T15" fmla="*/ 80 h 86"/>
                  <a:gd name="T16" fmla="*/ 78 w 97"/>
                  <a:gd name="T17" fmla="*/ 84 h 86"/>
                  <a:gd name="T18" fmla="*/ 67 w 97"/>
                  <a:gd name="T19" fmla="*/ 85 h 86"/>
                  <a:gd name="T20" fmla="*/ 53 w 97"/>
                  <a:gd name="T21" fmla="*/ 86 h 86"/>
                  <a:gd name="T22" fmla="*/ 44 w 97"/>
                  <a:gd name="T23" fmla="*/ 86 h 86"/>
                  <a:gd name="T24" fmla="*/ 44 w 97"/>
                  <a:gd name="T25" fmla="*/ 86 h 86"/>
                  <a:gd name="T26" fmla="*/ 30 w 97"/>
                  <a:gd name="T27" fmla="*/ 85 h 86"/>
                  <a:gd name="T28" fmla="*/ 19 w 97"/>
                  <a:gd name="T29" fmla="*/ 84 h 86"/>
                  <a:gd name="T30" fmla="*/ 11 w 97"/>
                  <a:gd name="T31" fmla="*/ 80 h 86"/>
                  <a:gd name="T32" fmla="*/ 6 w 97"/>
                  <a:gd name="T33" fmla="*/ 78 h 86"/>
                  <a:gd name="T34" fmla="*/ 3 w 97"/>
                  <a:gd name="T35" fmla="*/ 76 h 86"/>
                  <a:gd name="T36" fmla="*/ 0 w 97"/>
                  <a:gd name="T37" fmla="*/ 72 h 86"/>
                  <a:gd name="T38" fmla="*/ 0 w 97"/>
                  <a:gd name="T39" fmla="*/ 70 h 86"/>
                  <a:gd name="T40" fmla="*/ 0 w 97"/>
                  <a:gd name="T41" fmla="*/ 70 h 86"/>
                  <a:gd name="T42" fmla="*/ 0 w 97"/>
                  <a:gd name="T43" fmla="*/ 33 h 86"/>
                  <a:gd name="T44" fmla="*/ 0 w 97"/>
                  <a:gd name="T45" fmla="*/ 33 h 86"/>
                  <a:gd name="T46" fmla="*/ 0 w 97"/>
                  <a:gd name="T47" fmla="*/ 26 h 86"/>
                  <a:gd name="T48" fmla="*/ 4 w 97"/>
                  <a:gd name="T49" fmla="*/ 19 h 86"/>
                  <a:gd name="T50" fmla="*/ 8 w 97"/>
                  <a:gd name="T51" fmla="*/ 14 h 86"/>
                  <a:gd name="T52" fmla="*/ 12 w 97"/>
                  <a:gd name="T53" fmla="*/ 9 h 86"/>
                  <a:gd name="T54" fmla="*/ 17 w 97"/>
                  <a:gd name="T55" fmla="*/ 5 h 86"/>
                  <a:gd name="T56" fmla="*/ 23 w 97"/>
                  <a:gd name="T57" fmla="*/ 3 h 86"/>
                  <a:gd name="T58" fmla="*/ 34 w 97"/>
                  <a:gd name="T59" fmla="*/ 0 h 86"/>
                  <a:gd name="T60" fmla="*/ 48 w 97"/>
                  <a:gd name="T61" fmla="*/ 4 h 86"/>
                  <a:gd name="T62" fmla="*/ 37 w 97"/>
                  <a:gd name="T63" fmla="*/ 46 h 86"/>
                  <a:gd name="T64" fmla="*/ 48 w 97"/>
                  <a:gd name="T65" fmla="*/ 63 h 86"/>
                  <a:gd name="T66" fmla="*/ 60 w 97"/>
                  <a:gd name="T67" fmla="*/ 46 h 86"/>
                  <a:gd name="T68" fmla="*/ 48 w 97"/>
                  <a:gd name="T69" fmla="*/ 4 h 86"/>
                  <a:gd name="T70" fmla="*/ 63 w 97"/>
                  <a:gd name="T71" fmla="*/ 0 h 86"/>
                  <a:gd name="T72" fmla="*/ 63 w 97"/>
                  <a:gd name="T73" fmla="*/ 0 h 86"/>
                  <a:gd name="T74" fmla="*/ 74 w 97"/>
                  <a:gd name="T75" fmla="*/ 3 h 86"/>
                  <a:gd name="T76" fmla="*/ 80 w 97"/>
                  <a:gd name="T77" fmla="*/ 5 h 86"/>
                  <a:gd name="T78" fmla="*/ 85 w 97"/>
                  <a:gd name="T79" fmla="*/ 9 h 86"/>
                  <a:gd name="T80" fmla="*/ 90 w 97"/>
                  <a:gd name="T81" fmla="*/ 14 h 86"/>
                  <a:gd name="T82" fmla="*/ 93 w 97"/>
                  <a:gd name="T83" fmla="*/ 19 h 86"/>
                  <a:gd name="T84" fmla="*/ 97 w 97"/>
                  <a:gd name="T85" fmla="*/ 26 h 86"/>
                  <a:gd name="T86" fmla="*/ 97 w 97"/>
                  <a:gd name="T87" fmla="*/ 33 h 86"/>
                  <a:gd name="T88" fmla="*/ 97 w 97"/>
                  <a:gd name="T89" fmla="*/ 33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7" h="86">
                    <a:moveTo>
                      <a:pt x="97" y="33"/>
                    </a:moveTo>
                    <a:lnTo>
                      <a:pt x="97" y="33"/>
                    </a:lnTo>
                    <a:lnTo>
                      <a:pt x="97" y="70"/>
                    </a:lnTo>
                    <a:lnTo>
                      <a:pt x="97" y="70"/>
                    </a:lnTo>
                    <a:lnTo>
                      <a:pt x="97" y="72"/>
                    </a:lnTo>
                    <a:lnTo>
                      <a:pt x="94" y="76"/>
                    </a:lnTo>
                    <a:lnTo>
                      <a:pt x="91" y="78"/>
                    </a:lnTo>
                    <a:lnTo>
                      <a:pt x="86" y="80"/>
                    </a:lnTo>
                    <a:lnTo>
                      <a:pt x="78" y="84"/>
                    </a:lnTo>
                    <a:lnTo>
                      <a:pt x="67" y="85"/>
                    </a:lnTo>
                    <a:lnTo>
                      <a:pt x="53" y="86"/>
                    </a:lnTo>
                    <a:lnTo>
                      <a:pt x="44" y="86"/>
                    </a:lnTo>
                    <a:lnTo>
                      <a:pt x="44" y="86"/>
                    </a:lnTo>
                    <a:lnTo>
                      <a:pt x="30" y="85"/>
                    </a:lnTo>
                    <a:lnTo>
                      <a:pt x="19" y="84"/>
                    </a:lnTo>
                    <a:lnTo>
                      <a:pt x="11" y="80"/>
                    </a:lnTo>
                    <a:lnTo>
                      <a:pt x="6" y="78"/>
                    </a:lnTo>
                    <a:lnTo>
                      <a:pt x="3" y="76"/>
                    </a:lnTo>
                    <a:lnTo>
                      <a:pt x="0" y="72"/>
                    </a:lnTo>
                    <a:lnTo>
                      <a:pt x="0" y="70"/>
                    </a:lnTo>
                    <a:lnTo>
                      <a:pt x="0" y="70"/>
                    </a:lnTo>
                    <a:lnTo>
                      <a:pt x="0" y="33"/>
                    </a:lnTo>
                    <a:lnTo>
                      <a:pt x="0" y="33"/>
                    </a:lnTo>
                    <a:lnTo>
                      <a:pt x="0" y="26"/>
                    </a:lnTo>
                    <a:lnTo>
                      <a:pt x="4" y="19"/>
                    </a:lnTo>
                    <a:lnTo>
                      <a:pt x="8" y="14"/>
                    </a:lnTo>
                    <a:lnTo>
                      <a:pt x="12" y="9"/>
                    </a:lnTo>
                    <a:lnTo>
                      <a:pt x="17" y="5"/>
                    </a:lnTo>
                    <a:lnTo>
                      <a:pt x="23" y="3"/>
                    </a:lnTo>
                    <a:lnTo>
                      <a:pt x="34" y="0"/>
                    </a:lnTo>
                    <a:lnTo>
                      <a:pt x="48" y="4"/>
                    </a:lnTo>
                    <a:lnTo>
                      <a:pt x="37" y="46"/>
                    </a:lnTo>
                    <a:lnTo>
                      <a:pt x="48" y="63"/>
                    </a:lnTo>
                    <a:lnTo>
                      <a:pt x="60" y="46"/>
                    </a:lnTo>
                    <a:lnTo>
                      <a:pt x="48" y="4"/>
                    </a:lnTo>
                    <a:lnTo>
                      <a:pt x="63" y="0"/>
                    </a:lnTo>
                    <a:lnTo>
                      <a:pt x="63" y="0"/>
                    </a:lnTo>
                    <a:lnTo>
                      <a:pt x="74" y="3"/>
                    </a:lnTo>
                    <a:lnTo>
                      <a:pt x="80" y="5"/>
                    </a:lnTo>
                    <a:lnTo>
                      <a:pt x="85" y="9"/>
                    </a:lnTo>
                    <a:lnTo>
                      <a:pt x="90" y="14"/>
                    </a:lnTo>
                    <a:lnTo>
                      <a:pt x="93" y="19"/>
                    </a:lnTo>
                    <a:lnTo>
                      <a:pt x="97" y="26"/>
                    </a:lnTo>
                    <a:lnTo>
                      <a:pt x="97" y="33"/>
                    </a:lnTo>
                    <a:lnTo>
                      <a:pt x="97" y="3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34" name="Freeform 931"/>
              <p:cNvSpPr>
                <a:spLocks/>
              </p:cNvSpPr>
              <p:nvPr/>
            </p:nvSpPr>
            <p:spPr bwMode="auto">
              <a:xfrm>
                <a:off x="16606065" y="6470167"/>
                <a:ext cx="77787" cy="90488"/>
              </a:xfrm>
              <a:custGeom>
                <a:avLst/>
                <a:gdLst>
                  <a:gd name="T0" fmla="*/ 24 w 49"/>
                  <a:gd name="T1" fmla="*/ 0 h 57"/>
                  <a:gd name="T2" fmla="*/ 24 w 49"/>
                  <a:gd name="T3" fmla="*/ 0 h 57"/>
                  <a:gd name="T4" fmla="*/ 30 w 49"/>
                  <a:gd name="T5" fmla="*/ 0 h 57"/>
                  <a:gd name="T6" fmla="*/ 35 w 49"/>
                  <a:gd name="T7" fmla="*/ 2 h 57"/>
                  <a:gd name="T8" fmla="*/ 38 w 49"/>
                  <a:gd name="T9" fmla="*/ 4 h 57"/>
                  <a:gd name="T10" fmla="*/ 42 w 49"/>
                  <a:gd name="T11" fmla="*/ 8 h 57"/>
                  <a:gd name="T12" fmla="*/ 45 w 49"/>
                  <a:gd name="T13" fmla="*/ 12 h 57"/>
                  <a:gd name="T14" fmla="*/ 47 w 49"/>
                  <a:gd name="T15" fmla="*/ 18 h 57"/>
                  <a:gd name="T16" fmla="*/ 49 w 49"/>
                  <a:gd name="T17" fmla="*/ 22 h 57"/>
                  <a:gd name="T18" fmla="*/ 49 w 49"/>
                  <a:gd name="T19" fmla="*/ 28 h 57"/>
                  <a:gd name="T20" fmla="*/ 49 w 49"/>
                  <a:gd name="T21" fmla="*/ 28 h 57"/>
                  <a:gd name="T22" fmla="*/ 49 w 49"/>
                  <a:gd name="T23" fmla="*/ 34 h 57"/>
                  <a:gd name="T24" fmla="*/ 47 w 49"/>
                  <a:gd name="T25" fmla="*/ 39 h 57"/>
                  <a:gd name="T26" fmla="*/ 45 w 49"/>
                  <a:gd name="T27" fmla="*/ 44 h 57"/>
                  <a:gd name="T28" fmla="*/ 42 w 49"/>
                  <a:gd name="T29" fmla="*/ 48 h 57"/>
                  <a:gd name="T30" fmla="*/ 38 w 49"/>
                  <a:gd name="T31" fmla="*/ 52 h 57"/>
                  <a:gd name="T32" fmla="*/ 35 w 49"/>
                  <a:gd name="T33" fmla="*/ 54 h 57"/>
                  <a:gd name="T34" fmla="*/ 30 w 49"/>
                  <a:gd name="T35" fmla="*/ 56 h 57"/>
                  <a:gd name="T36" fmla="*/ 24 w 49"/>
                  <a:gd name="T37" fmla="*/ 57 h 57"/>
                  <a:gd name="T38" fmla="*/ 24 w 49"/>
                  <a:gd name="T39" fmla="*/ 57 h 57"/>
                  <a:gd name="T40" fmla="*/ 19 w 49"/>
                  <a:gd name="T41" fmla="*/ 56 h 57"/>
                  <a:gd name="T42" fmla="*/ 14 w 49"/>
                  <a:gd name="T43" fmla="*/ 54 h 57"/>
                  <a:gd name="T44" fmla="*/ 11 w 49"/>
                  <a:gd name="T45" fmla="*/ 52 h 57"/>
                  <a:gd name="T46" fmla="*/ 7 w 49"/>
                  <a:gd name="T47" fmla="*/ 48 h 57"/>
                  <a:gd name="T48" fmla="*/ 4 w 49"/>
                  <a:gd name="T49" fmla="*/ 44 h 57"/>
                  <a:gd name="T50" fmla="*/ 1 w 49"/>
                  <a:gd name="T51" fmla="*/ 39 h 57"/>
                  <a:gd name="T52" fmla="*/ 0 w 49"/>
                  <a:gd name="T53" fmla="*/ 34 h 57"/>
                  <a:gd name="T54" fmla="*/ 0 w 49"/>
                  <a:gd name="T55" fmla="*/ 28 h 57"/>
                  <a:gd name="T56" fmla="*/ 0 w 49"/>
                  <a:gd name="T57" fmla="*/ 28 h 57"/>
                  <a:gd name="T58" fmla="*/ 0 w 49"/>
                  <a:gd name="T59" fmla="*/ 22 h 57"/>
                  <a:gd name="T60" fmla="*/ 1 w 49"/>
                  <a:gd name="T61" fmla="*/ 18 h 57"/>
                  <a:gd name="T62" fmla="*/ 4 w 49"/>
                  <a:gd name="T63" fmla="*/ 12 h 57"/>
                  <a:gd name="T64" fmla="*/ 7 w 49"/>
                  <a:gd name="T65" fmla="*/ 8 h 57"/>
                  <a:gd name="T66" fmla="*/ 11 w 49"/>
                  <a:gd name="T67" fmla="*/ 4 h 57"/>
                  <a:gd name="T68" fmla="*/ 14 w 49"/>
                  <a:gd name="T69" fmla="*/ 2 h 57"/>
                  <a:gd name="T70" fmla="*/ 19 w 49"/>
                  <a:gd name="T71" fmla="*/ 0 h 57"/>
                  <a:gd name="T72" fmla="*/ 24 w 49"/>
                  <a:gd name="T73" fmla="*/ 0 h 57"/>
                  <a:gd name="T74" fmla="*/ 24 w 49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9" h="57">
                    <a:moveTo>
                      <a:pt x="24" y="0"/>
                    </a:moveTo>
                    <a:lnTo>
                      <a:pt x="24" y="0"/>
                    </a:lnTo>
                    <a:lnTo>
                      <a:pt x="30" y="0"/>
                    </a:lnTo>
                    <a:lnTo>
                      <a:pt x="35" y="2"/>
                    </a:lnTo>
                    <a:lnTo>
                      <a:pt x="38" y="4"/>
                    </a:lnTo>
                    <a:lnTo>
                      <a:pt x="42" y="8"/>
                    </a:lnTo>
                    <a:lnTo>
                      <a:pt x="45" y="12"/>
                    </a:lnTo>
                    <a:lnTo>
                      <a:pt x="47" y="18"/>
                    </a:lnTo>
                    <a:lnTo>
                      <a:pt x="49" y="22"/>
                    </a:lnTo>
                    <a:lnTo>
                      <a:pt x="49" y="28"/>
                    </a:lnTo>
                    <a:lnTo>
                      <a:pt x="49" y="28"/>
                    </a:lnTo>
                    <a:lnTo>
                      <a:pt x="49" y="34"/>
                    </a:lnTo>
                    <a:lnTo>
                      <a:pt x="47" y="39"/>
                    </a:lnTo>
                    <a:lnTo>
                      <a:pt x="45" y="44"/>
                    </a:lnTo>
                    <a:lnTo>
                      <a:pt x="42" y="48"/>
                    </a:lnTo>
                    <a:lnTo>
                      <a:pt x="38" y="52"/>
                    </a:lnTo>
                    <a:lnTo>
                      <a:pt x="35" y="54"/>
                    </a:lnTo>
                    <a:lnTo>
                      <a:pt x="30" y="56"/>
                    </a:lnTo>
                    <a:lnTo>
                      <a:pt x="24" y="57"/>
                    </a:lnTo>
                    <a:lnTo>
                      <a:pt x="24" y="57"/>
                    </a:lnTo>
                    <a:lnTo>
                      <a:pt x="19" y="56"/>
                    </a:lnTo>
                    <a:lnTo>
                      <a:pt x="14" y="54"/>
                    </a:lnTo>
                    <a:lnTo>
                      <a:pt x="11" y="52"/>
                    </a:lnTo>
                    <a:lnTo>
                      <a:pt x="7" y="48"/>
                    </a:lnTo>
                    <a:lnTo>
                      <a:pt x="4" y="44"/>
                    </a:lnTo>
                    <a:lnTo>
                      <a:pt x="1" y="39"/>
                    </a:lnTo>
                    <a:lnTo>
                      <a:pt x="0" y="34"/>
                    </a:lnTo>
                    <a:lnTo>
                      <a:pt x="0" y="28"/>
                    </a:lnTo>
                    <a:lnTo>
                      <a:pt x="0" y="28"/>
                    </a:lnTo>
                    <a:lnTo>
                      <a:pt x="0" y="22"/>
                    </a:lnTo>
                    <a:lnTo>
                      <a:pt x="1" y="18"/>
                    </a:lnTo>
                    <a:lnTo>
                      <a:pt x="4" y="12"/>
                    </a:lnTo>
                    <a:lnTo>
                      <a:pt x="7" y="8"/>
                    </a:lnTo>
                    <a:lnTo>
                      <a:pt x="11" y="4"/>
                    </a:lnTo>
                    <a:lnTo>
                      <a:pt x="14" y="2"/>
                    </a:lnTo>
                    <a:lnTo>
                      <a:pt x="19" y="0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35" name="Freeform 932"/>
              <p:cNvSpPr>
                <a:spLocks/>
              </p:cNvSpPr>
              <p:nvPr/>
            </p:nvSpPr>
            <p:spPr bwMode="auto">
              <a:xfrm>
                <a:off x="16572728" y="6719404"/>
                <a:ext cx="149225" cy="123825"/>
              </a:xfrm>
              <a:custGeom>
                <a:avLst/>
                <a:gdLst>
                  <a:gd name="T0" fmla="*/ 52 w 94"/>
                  <a:gd name="T1" fmla="*/ 44 h 78"/>
                  <a:gd name="T2" fmla="*/ 94 w 94"/>
                  <a:gd name="T3" fmla="*/ 69 h 78"/>
                  <a:gd name="T4" fmla="*/ 94 w 94"/>
                  <a:gd name="T5" fmla="*/ 78 h 78"/>
                  <a:gd name="T6" fmla="*/ 47 w 94"/>
                  <a:gd name="T7" fmla="*/ 52 h 78"/>
                  <a:gd name="T8" fmla="*/ 0 w 94"/>
                  <a:gd name="T9" fmla="*/ 78 h 78"/>
                  <a:gd name="T10" fmla="*/ 0 w 94"/>
                  <a:gd name="T11" fmla="*/ 69 h 78"/>
                  <a:gd name="T12" fmla="*/ 41 w 94"/>
                  <a:gd name="T13" fmla="*/ 44 h 78"/>
                  <a:gd name="T14" fmla="*/ 41 w 94"/>
                  <a:gd name="T15" fmla="*/ 0 h 78"/>
                  <a:gd name="T16" fmla="*/ 45 w 94"/>
                  <a:gd name="T17" fmla="*/ 0 h 78"/>
                  <a:gd name="T18" fmla="*/ 52 w 94"/>
                  <a:gd name="T19" fmla="*/ 0 h 78"/>
                  <a:gd name="T20" fmla="*/ 52 w 94"/>
                  <a:gd name="T21" fmla="*/ 44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4" h="78">
                    <a:moveTo>
                      <a:pt x="52" y="44"/>
                    </a:moveTo>
                    <a:lnTo>
                      <a:pt x="94" y="69"/>
                    </a:lnTo>
                    <a:lnTo>
                      <a:pt x="94" y="78"/>
                    </a:lnTo>
                    <a:lnTo>
                      <a:pt x="47" y="52"/>
                    </a:lnTo>
                    <a:lnTo>
                      <a:pt x="0" y="78"/>
                    </a:lnTo>
                    <a:lnTo>
                      <a:pt x="0" y="69"/>
                    </a:lnTo>
                    <a:lnTo>
                      <a:pt x="41" y="44"/>
                    </a:lnTo>
                    <a:lnTo>
                      <a:pt x="41" y="0"/>
                    </a:lnTo>
                    <a:lnTo>
                      <a:pt x="45" y="0"/>
                    </a:lnTo>
                    <a:lnTo>
                      <a:pt x="52" y="0"/>
                    </a:lnTo>
                    <a:lnTo>
                      <a:pt x="52" y="4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36" name="Freeform 933"/>
              <p:cNvSpPr>
                <a:spLocks/>
              </p:cNvSpPr>
              <p:nvPr/>
            </p:nvSpPr>
            <p:spPr bwMode="auto">
              <a:xfrm>
                <a:off x="16404453" y="6801954"/>
                <a:ext cx="153987" cy="139700"/>
              </a:xfrm>
              <a:custGeom>
                <a:avLst/>
                <a:gdLst>
                  <a:gd name="T0" fmla="*/ 97 w 97"/>
                  <a:gd name="T1" fmla="*/ 34 h 88"/>
                  <a:gd name="T2" fmla="*/ 97 w 97"/>
                  <a:gd name="T3" fmla="*/ 34 h 88"/>
                  <a:gd name="T4" fmla="*/ 97 w 97"/>
                  <a:gd name="T5" fmla="*/ 71 h 88"/>
                  <a:gd name="T6" fmla="*/ 97 w 97"/>
                  <a:gd name="T7" fmla="*/ 71 h 88"/>
                  <a:gd name="T8" fmla="*/ 96 w 97"/>
                  <a:gd name="T9" fmla="*/ 74 h 88"/>
                  <a:gd name="T10" fmla="*/ 95 w 97"/>
                  <a:gd name="T11" fmla="*/ 76 h 88"/>
                  <a:gd name="T12" fmla="*/ 92 w 97"/>
                  <a:gd name="T13" fmla="*/ 80 h 88"/>
                  <a:gd name="T14" fmla="*/ 86 w 97"/>
                  <a:gd name="T15" fmla="*/ 82 h 88"/>
                  <a:gd name="T16" fmla="*/ 78 w 97"/>
                  <a:gd name="T17" fmla="*/ 86 h 88"/>
                  <a:gd name="T18" fmla="*/ 68 w 97"/>
                  <a:gd name="T19" fmla="*/ 87 h 88"/>
                  <a:gd name="T20" fmla="*/ 54 w 97"/>
                  <a:gd name="T21" fmla="*/ 88 h 88"/>
                  <a:gd name="T22" fmla="*/ 44 w 97"/>
                  <a:gd name="T23" fmla="*/ 88 h 88"/>
                  <a:gd name="T24" fmla="*/ 44 w 97"/>
                  <a:gd name="T25" fmla="*/ 88 h 88"/>
                  <a:gd name="T26" fmla="*/ 30 w 97"/>
                  <a:gd name="T27" fmla="*/ 87 h 88"/>
                  <a:gd name="T28" fmla="*/ 19 w 97"/>
                  <a:gd name="T29" fmla="*/ 86 h 88"/>
                  <a:gd name="T30" fmla="*/ 12 w 97"/>
                  <a:gd name="T31" fmla="*/ 82 h 88"/>
                  <a:gd name="T32" fmla="*/ 6 w 97"/>
                  <a:gd name="T33" fmla="*/ 80 h 88"/>
                  <a:gd name="T34" fmla="*/ 2 w 97"/>
                  <a:gd name="T35" fmla="*/ 76 h 88"/>
                  <a:gd name="T36" fmla="*/ 1 w 97"/>
                  <a:gd name="T37" fmla="*/ 74 h 88"/>
                  <a:gd name="T38" fmla="*/ 0 w 97"/>
                  <a:gd name="T39" fmla="*/ 71 h 88"/>
                  <a:gd name="T40" fmla="*/ 0 w 97"/>
                  <a:gd name="T41" fmla="*/ 71 h 88"/>
                  <a:gd name="T42" fmla="*/ 0 w 97"/>
                  <a:gd name="T43" fmla="*/ 34 h 88"/>
                  <a:gd name="T44" fmla="*/ 0 w 97"/>
                  <a:gd name="T45" fmla="*/ 34 h 88"/>
                  <a:gd name="T46" fmla="*/ 1 w 97"/>
                  <a:gd name="T47" fmla="*/ 27 h 88"/>
                  <a:gd name="T48" fmla="*/ 4 w 97"/>
                  <a:gd name="T49" fmla="*/ 20 h 88"/>
                  <a:gd name="T50" fmla="*/ 7 w 97"/>
                  <a:gd name="T51" fmla="*/ 15 h 88"/>
                  <a:gd name="T52" fmla="*/ 12 w 97"/>
                  <a:gd name="T53" fmla="*/ 11 h 88"/>
                  <a:gd name="T54" fmla="*/ 18 w 97"/>
                  <a:gd name="T55" fmla="*/ 7 h 88"/>
                  <a:gd name="T56" fmla="*/ 24 w 97"/>
                  <a:gd name="T57" fmla="*/ 5 h 88"/>
                  <a:gd name="T58" fmla="*/ 34 w 97"/>
                  <a:gd name="T59" fmla="*/ 0 h 88"/>
                  <a:gd name="T60" fmla="*/ 49 w 97"/>
                  <a:gd name="T61" fmla="*/ 6 h 88"/>
                  <a:gd name="T62" fmla="*/ 37 w 97"/>
                  <a:gd name="T63" fmla="*/ 48 h 88"/>
                  <a:gd name="T64" fmla="*/ 49 w 97"/>
                  <a:gd name="T65" fmla="*/ 64 h 88"/>
                  <a:gd name="T66" fmla="*/ 61 w 97"/>
                  <a:gd name="T67" fmla="*/ 48 h 88"/>
                  <a:gd name="T68" fmla="*/ 49 w 97"/>
                  <a:gd name="T69" fmla="*/ 6 h 88"/>
                  <a:gd name="T70" fmla="*/ 63 w 97"/>
                  <a:gd name="T71" fmla="*/ 0 h 88"/>
                  <a:gd name="T72" fmla="*/ 63 w 97"/>
                  <a:gd name="T73" fmla="*/ 0 h 88"/>
                  <a:gd name="T74" fmla="*/ 74 w 97"/>
                  <a:gd name="T75" fmla="*/ 5 h 88"/>
                  <a:gd name="T76" fmla="*/ 80 w 97"/>
                  <a:gd name="T77" fmla="*/ 7 h 88"/>
                  <a:gd name="T78" fmla="*/ 86 w 97"/>
                  <a:gd name="T79" fmla="*/ 11 h 88"/>
                  <a:gd name="T80" fmla="*/ 90 w 97"/>
                  <a:gd name="T81" fmla="*/ 15 h 88"/>
                  <a:gd name="T82" fmla="*/ 94 w 97"/>
                  <a:gd name="T83" fmla="*/ 20 h 88"/>
                  <a:gd name="T84" fmla="*/ 96 w 97"/>
                  <a:gd name="T85" fmla="*/ 27 h 88"/>
                  <a:gd name="T86" fmla="*/ 97 w 97"/>
                  <a:gd name="T87" fmla="*/ 34 h 88"/>
                  <a:gd name="T88" fmla="*/ 97 w 97"/>
                  <a:gd name="T89" fmla="*/ 34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97" h="88">
                    <a:moveTo>
                      <a:pt x="97" y="34"/>
                    </a:moveTo>
                    <a:lnTo>
                      <a:pt x="97" y="34"/>
                    </a:lnTo>
                    <a:lnTo>
                      <a:pt x="97" y="71"/>
                    </a:lnTo>
                    <a:lnTo>
                      <a:pt x="97" y="71"/>
                    </a:lnTo>
                    <a:lnTo>
                      <a:pt x="96" y="74"/>
                    </a:lnTo>
                    <a:lnTo>
                      <a:pt x="95" y="76"/>
                    </a:lnTo>
                    <a:lnTo>
                      <a:pt x="92" y="80"/>
                    </a:lnTo>
                    <a:lnTo>
                      <a:pt x="86" y="82"/>
                    </a:lnTo>
                    <a:lnTo>
                      <a:pt x="78" y="86"/>
                    </a:lnTo>
                    <a:lnTo>
                      <a:pt x="68" y="87"/>
                    </a:lnTo>
                    <a:lnTo>
                      <a:pt x="54" y="88"/>
                    </a:lnTo>
                    <a:lnTo>
                      <a:pt x="44" y="88"/>
                    </a:lnTo>
                    <a:lnTo>
                      <a:pt x="44" y="88"/>
                    </a:lnTo>
                    <a:lnTo>
                      <a:pt x="30" y="87"/>
                    </a:lnTo>
                    <a:lnTo>
                      <a:pt x="19" y="86"/>
                    </a:lnTo>
                    <a:lnTo>
                      <a:pt x="12" y="82"/>
                    </a:lnTo>
                    <a:lnTo>
                      <a:pt x="6" y="80"/>
                    </a:lnTo>
                    <a:lnTo>
                      <a:pt x="2" y="76"/>
                    </a:lnTo>
                    <a:lnTo>
                      <a:pt x="1" y="74"/>
                    </a:lnTo>
                    <a:lnTo>
                      <a:pt x="0" y="71"/>
                    </a:lnTo>
                    <a:lnTo>
                      <a:pt x="0" y="71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1" y="27"/>
                    </a:lnTo>
                    <a:lnTo>
                      <a:pt x="4" y="20"/>
                    </a:lnTo>
                    <a:lnTo>
                      <a:pt x="7" y="15"/>
                    </a:lnTo>
                    <a:lnTo>
                      <a:pt x="12" y="11"/>
                    </a:lnTo>
                    <a:lnTo>
                      <a:pt x="18" y="7"/>
                    </a:lnTo>
                    <a:lnTo>
                      <a:pt x="24" y="5"/>
                    </a:lnTo>
                    <a:lnTo>
                      <a:pt x="34" y="0"/>
                    </a:lnTo>
                    <a:lnTo>
                      <a:pt x="49" y="6"/>
                    </a:lnTo>
                    <a:lnTo>
                      <a:pt x="37" y="48"/>
                    </a:lnTo>
                    <a:lnTo>
                      <a:pt x="49" y="64"/>
                    </a:lnTo>
                    <a:lnTo>
                      <a:pt x="61" y="48"/>
                    </a:lnTo>
                    <a:lnTo>
                      <a:pt x="49" y="6"/>
                    </a:lnTo>
                    <a:lnTo>
                      <a:pt x="63" y="0"/>
                    </a:lnTo>
                    <a:lnTo>
                      <a:pt x="63" y="0"/>
                    </a:lnTo>
                    <a:lnTo>
                      <a:pt x="74" y="5"/>
                    </a:lnTo>
                    <a:lnTo>
                      <a:pt x="80" y="7"/>
                    </a:lnTo>
                    <a:lnTo>
                      <a:pt x="86" y="11"/>
                    </a:lnTo>
                    <a:lnTo>
                      <a:pt x="90" y="15"/>
                    </a:lnTo>
                    <a:lnTo>
                      <a:pt x="94" y="20"/>
                    </a:lnTo>
                    <a:lnTo>
                      <a:pt x="96" y="27"/>
                    </a:lnTo>
                    <a:lnTo>
                      <a:pt x="97" y="34"/>
                    </a:lnTo>
                    <a:lnTo>
                      <a:pt x="97" y="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  <p:sp>
            <p:nvSpPr>
              <p:cNvPr id="37" name="Freeform 934"/>
              <p:cNvSpPr>
                <a:spLocks/>
              </p:cNvSpPr>
              <p:nvPr/>
            </p:nvSpPr>
            <p:spPr bwMode="auto">
              <a:xfrm>
                <a:off x="16442553" y="6705117"/>
                <a:ext cx="79375" cy="90488"/>
              </a:xfrm>
              <a:custGeom>
                <a:avLst/>
                <a:gdLst>
                  <a:gd name="T0" fmla="*/ 25 w 50"/>
                  <a:gd name="T1" fmla="*/ 0 h 57"/>
                  <a:gd name="T2" fmla="*/ 25 w 50"/>
                  <a:gd name="T3" fmla="*/ 0 h 57"/>
                  <a:gd name="T4" fmla="*/ 30 w 50"/>
                  <a:gd name="T5" fmla="*/ 0 h 57"/>
                  <a:gd name="T6" fmla="*/ 34 w 50"/>
                  <a:gd name="T7" fmla="*/ 3 h 57"/>
                  <a:gd name="T8" fmla="*/ 39 w 50"/>
                  <a:gd name="T9" fmla="*/ 5 h 57"/>
                  <a:gd name="T10" fmla="*/ 43 w 50"/>
                  <a:gd name="T11" fmla="*/ 9 h 57"/>
                  <a:gd name="T12" fmla="*/ 45 w 50"/>
                  <a:gd name="T13" fmla="*/ 12 h 57"/>
                  <a:gd name="T14" fmla="*/ 47 w 50"/>
                  <a:gd name="T15" fmla="*/ 17 h 57"/>
                  <a:gd name="T16" fmla="*/ 49 w 50"/>
                  <a:gd name="T17" fmla="*/ 23 h 57"/>
                  <a:gd name="T18" fmla="*/ 50 w 50"/>
                  <a:gd name="T19" fmla="*/ 29 h 57"/>
                  <a:gd name="T20" fmla="*/ 50 w 50"/>
                  <a:gd name="T21" fmla="*/ 29 h 57"/>
                  <a:gd name="T22" fmla="*/ 49 w 50"/>
                  <a:gd name="T23" fmla="*/ 35 h 57"/>
                  <a:gd name="T24" fmla="*/ 47 w 50"/>
                  <a:gd name="T25" fmla="*/ 40 h 57"/>
                  <a:gd name="T26" fmla="*/ 45 w 50"/>
                  <a:gd name="T27" fmla="*/ 44 h 57"/>
                  <a:gd name="T28" fmla="*/ 43 w 50"/>
                  <a:gd name="T29" fmla="*/ 49 h 57"/>
                  <a:gd name="T30" fmla="*/ 39 w 50"/>
                  <a:gd name="T31" fmla="*/ 53 h 57"/>
                  <a:gd name="T32" fmla="*/ 34 w 50"/>
                  <a:gd name="T33" fmla="*/ 55 h 57"/>
                  <a:gd name="T34" fmla="*/ 30 w 50"/>
                  <a:gd name="T35" fmla="*/ 56 h 57"/>
                  <a:gd name="T36" fmla="*/ 25 w 50"/>
                  <a:gd name="T37" fmla="*/ 57 h 57"/>
                  <a:gd name="T38" fmla="*/ 25 w 50"/>
                  <a:gd name="T39" fmla="*/ 57 h 57"/>
                  <a:gd name="T40" fmla="*/ 20 w 50"/>
                  <a:gd name="T41" fmla="*/ 56 h 57"/>
                  <a:gd name="T42" fmla="*/ 15 w 50"/>
                  <a:gd name="T43" fmla="*/ 55 h 57"/>
                  <a:gd name="T44" fmla="*/ 10 w 50"/>
                  <a:gd name="T45" fmla="*/ 53 h 57"/>
                  <a:gd name="T46" fmla="*/ 7 w 50"/>
                  <a:gd name="T47" fmla="*/ 49 h 57"/>
                  <a:gd name="T48" fmla="*/ 5 w 50"/>
                  <a:gd name="T49" fmla="*/ 44 h 57"/>
                  <a:gd name="T50" fmla="*/ 2 w 50"/>
                  <a:gd name="T51" fmla="*/ 40 h 57"/>
                  <a:gd name="T52" fmla="*/ 1 w 50"/>
                  <a:gd name="T53" fmla="*/ 35 h 57"/>
                  <a:gd name="T54" fmla="*/ 0 w 50"/>
                  <a:gd name="T55" fmla="*/ 29 h 57"/>
                  <a:gd name="T56" fmla="*/ 0 w 50"/>
                  <a:gd name="T57" fmla="*/ 29 h 57"/>
                  <a:gd name="T58" fmla="*/ 1 w 50"/>
                  <a:gd name="T59" fmla="*/ 23 h 57"/>
                  <a:gd name="T60" fmla="*/ 2 w 50"/>
                  <a:gd name="T61" fmla="*/ 17 h 57"/>
                  <a:gd name="T62" fmla="*/ 5 w 50"/>
                  <a:gd name="T63" fmla="*/ 12 h 57"/>
                  <a:gd name="T64" fmla="*/ 7 w 50"/>
                  <a:gd name="T65" fmla="*/ 9 h 57"/>
                  <a:gd name="T66" fmla="*/ 10 w 50"/>
                  <a:gd name="T67" fmla="*/ 5 h 57"/>
                  <a:gd name="T68" fmla="*/ 15 w 50"/>
                  <a:gd name="T69" fmla="*/ 3 h 57"/>
                  <a:gd name="T70" fmla="*/ 20 w 50"/>
                  <a:gd name="T71" fmla="*/ 0 h 57"/>
                  <a:gd name="T72" fmla="*/ 25 w 50"/>
                  <a:gd name="T73" fmla="*/ 0 h 57"/>
                  <a:gd name="T74" fmla="*/ 25 w 50"/>
                  <a:gd name="T75" fmla="*/ 0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50" h="57">
                    <a:moveTo>
                      <a:pt x="25" y="0"/>
                    </a:moveTo>
                    <a:lnTo>
                      <a:pt x="25" y="0"/>
                    </a:lnTo>
                    <a:lnTo>
                      <a:pt x="30" y="0"/>
                    </a:lnTo>
                    <a:lnTo>
                      <a:pt x="34" y="3"/>
                    </a:lnTo>
                    <a:lnTo>
                      <a:pt x="39" y="5"/>
                    </a:lnTo>
                    <a:lnTo>
                      <a:pt x="43" y="9"/>
                    </a:lnTo>
                    <a:lnTo>
                      <a:pt x="45" y="12"/>
                    </a:lnTo>
                    <a:lnTo>
                      <a:pt x="47" y="17"/>
                    </a:lnTo>
                    <a:lnTo>
                      <a:pt x="49" y="23"/>
                    </a:lnTo>
                    <a:lnTo>
                      <a:pt x="50" y="29"/>
                    </a:lnTo>
                    <a:lnTo>
                      <a:pt x="50" y="29"/>
                    </a:lnTo>
                    <a:lnTo>
                      <a:pt x="49" y="35"/>
                    </a:lnTo>
                    <a:lnTo>
                      <a:pt x="47" y="40"/>
                    </a:lnTo>
                    <a:lnTo>
                      <a:pt x="45" y="44"/>
                    </a:lnTo>
                    <a:lnTo>
                      <a:pt x="43" y="49"/>
                    </a:lnTo>
                    <a:lnTo>
                      <a:pt x="39" y="53"/>
                    </a:lnTo>
                    <a:lnTo>
                      <a:pt x="34" y="55"/>
                    </a:lnTo>
                    <a:lnTo>
                      <a:pt x="30" y="56"/>
                    </a:lnTo>
                    <a:lnTo>
                      <a:pt x="25" y="57"/>
                    </a:lnTo>
                    <a:lnTo>
                      <a:pt x="25" y="57"/>
                    </a:lnTo>
                    <a:lnTo>
                      <a:pt x="20" y="56"/>
                    </a:lnTo>
                    <a:lnTo>
                      <a:pt x="15" y="55"/>
                    </a:lnTo>
                    <a:lnTo>
                      <a:pt x="10" y="53"/>
                    </a:lnTo>
                    <a:lnTo>
                      <a:pt x="7" y="49"/>
                    </a:lnTo>
                    <a:lnTo>
                      <a:pt x="5" y="44"/>
                    </a:lnTo>
                    <a:lnTo>
                      <a:pt x="2" y="40"/>
                    </a:lnTo>
                    <a:lnTo>
                      <a:pt x="1" y="35"/>
                    </a:lnTo>
                    <a:lnTo>
                      <a:pt x="0" y="29"/>
                    </a:lnTo>
                    <a:lnTo>
                      <a:pt x="0" y="29"/>
                    </a:lnTo>
                    <a:lnTo>
                      <a:pt x="1" y="23"/>
                    </a:lnTo>
                    <a:lnTo>
                      <a:pt x="2" y="17"/>
                    </a:lnTo>
                    <a:lnTo>
                      <a:pt x="5" y="12"/>
                    </a:lnTo>
                    <a:lnTo>
                      <a:pt x="7" y="9"/>
                    </a:lnTo>
                    <a:lnTo>
                      <a:pt x="10" y="5"/>
                    </a:lnTo>
                    <a:lnTo>
                      <a:pt x="15" y="3"/>
                    </a:lnTo>
                    <a:lnTo>
                      <a:pt x="20" y="0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78191" tIns="39095" rIns="78191" bIns="39095" numCol="1" anchor="t" anchorCtr="0" compatLnSpc="1">
                <a:prstTxWarp prst="textNoShape">
                  <a:avLst/>
                </a:prstTxWarp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IE" sz="1368">
                  <a:solidFill>
                    <a:srgbClr val="646464"/>
                  </a:solidFill>
                </a:endParaRPr>
              </a:p>
            </p:txBody>
          </p:sp>
        </p:grpSp>
        <p:sp>
          <p:nvSpPr>
            <p:cNvPr id="38" name="Freeform 15"/>
            <p:cNvSpPr>
              <a:spLocks noEditPoints="1"/>
            </p:cNvSpPr>
            <p:nvPr/>
          </p:nvSpPr>
          <p:spPr bwMode="auto">
            <a:xfrm>
              <a:off x="580531" y="4811102"/>
              <a:ext cx="567383" cy="624676"/>
            </a:xfrm>
            <a:custGeom>
              <a:avLst/>
              <a:gdLst>
                <a:gd name="T0" fmla="*/ 568 w 600"/>
                <a:gd name="T1" fmla="*/ 513 h 724"/>
                <a:gd name="T2" fmla="*/ 532 w 600"/>
                <a:gd name="T3" fmla="*/ 486 h 724"/>
                <a:gd name="T4" fmla="*/ 422 w 600"/>
                <a:gd name="T5" fmla="*/ 442 h 724"/>
                <a:gd name="T6" fmla="*/ 393 w 600"/>
                <a:gd name="T7" fmla="*/ 418 h 724"/>
                <a:gd name="T8" fmla="*/ 380 w 600"/>
                <a:gd name="T9" fmla="*/ 387 h 724"/>
                <a:gd name="T10" fmla="*/ 387 w 600"/>
                <a:gd name="T11" fmla="*/ 374 h 724"/>
                <a:gd name="T12" fmla="*/ 420 w 600"/>
                <a:gd name="T13" fmla="*/ 305 h 724"/>
                <a:gd name="T14" fmla="*/ 425 w 600"/>
                <a:gd name="T15" fmla="*/ 305 h 724"/>
                <a:gd name="T16" fmla="*/ 425 w 600"/>
                <a:gd name="T17" fmla="*/ 305 h 724"/>
                <a:gd name="T18" fmla="*/ 425 w 600"/>
                <a:gd name="T19" fmla="*/ 305 h 724"/>
                <a:gd name="T20" fmla="*/ 433 w 600"/>
                <a:gd name="T21" fmla="*/ 304 h 724"/>
                <a:gd name="T22" fmla="*/ 448 w 600"/>
                <a:gd name="T23" fmla="*/ 283 h 724"/>
                <a:gd name="T24" fmla="*/ 458 w 600"/>
                <a:gd name="T25" fmla="*/ 249 h 724"/>
                <a:gd name="T26" fmla="*/ 463 w 600"/>
                <a:gd name="T27" fmla="*/ 219 h 724"/>
                <a:gd name="T28" fmla="*/ 446 w 600"/>
                <a:gd name="T29" fmla="*/ 203 h 724"/>
                <a:gd name="T30" fmla="*/ 443 w 600"/>
                <a:gd name="T31" fmla="*/ 203 h 724"/>
                <a:gd name="T32" fmla="*/ 436 w 600"/>
                <a:gd name="T33" fmla="*/ 207 h 724"/>
                <a:gd name="T34" fmla="*/ 435 w 600"/>
                <a:gd name="T35" fmla="*/ 208 h 724"/>
                <a:gd name="T36" fmla="*/ 430 w 600"/>
                <a:gd name="T37" fmla="*/ 202 h 724"/>
                <a:gd name="T38" fmla="*/ 436 w 600"/>
                <a:gd name="T39" fmla="*/ 136 h 724"/>
                <a:gd name="T40" fmla="*/ 301 w 600"/>
                <a:gd name="T41" fmla="*/ 0 h 724"/>
                <a:gd name="T42" fmla="*/ 301 w 600"/>
                <a:gd name="T43" fmla="*/ 0 h 724"/>
                <a:gd name="T44" fmla="*/ 301 w 600"/>
                <a:gd name="T45" fmla="*/ 0 h 724"/>
                <a:gd name="T46" fmla="*/ 165 w 600"/>
                <a:gd name="T47" fmla="*/ 136 h 724"/>
                <a:gd name="T48" fmla="*/ 172 w 600"/>
                <a:gd name="T49" fmla="*/ 202 h 724"/>
                <a:gd name="T50" fmla="*/ 166 w 600"/>
                <a:gd name="T51" fmla="*/ 208 h 724"/>
                <a:gd name="T52" fmla="*/ 166 w 600"/>
                <a:gd name="T53" fmla="*/ 207 h 724"/>
                <a:gd name="T54" fmla="*/ 158 w 600"/>
                <a:gd name="T55" fmla="*/ 203 h 724"/>
                <a:gd name="T56" fmla="*/ 155 w 600"/>
                <a:gd name="T57" fmla="*/ 203 h 724"/>
                <a:gd name="T58" fmla="*/ 139 w 600"/>
                <a:gd name="T59" fmla="*/ 219 h 724"/>
                <a:gd name="T60" fmla="*/ 143 w 600"/>
                <a:gd name="T61" fmla="*/ 249 h 724"/>
                <a:gd name="T62" fmla="*/ 154 w 600"/>
                <a:gd name="T63" fmla="*/ 283 h 724"/>
                <a:gd name="T64" fmla="*/ 169 w 600"/>
                <a:gd name="T65" fmla="*/ 304 h 724"/>
                <a:gd name="T66" fmla="*/ 176 w 600"/>
                <a:gd name="T67" fmla="*/ 305 h 724"/>
                <a:gd name="T68" fmla="*/ 176 w 600"/>
                <a:gd name="T69" fmla="*/ 305 h 724"/>
                <a:gd name="T70" fmla="*/ 177 w 600"/>
                <a:gd name="T71" fmla="*/ 305 h 724"/>
                <a:gd name="T72" fmla="*/ 182 w 600"/>
                <a:gd name="T73" fmla="*/ 305 h 724"/>
                <a:gd name="T74" fmla="*/ 218 w 600"/>
                <a:gd name="T75" fmla="*/ 374 h 724"/>
                <a:gd name="T76" fmla="*/ 225 w 600"/>
                <a:gd name="T77" fmla="*/ 387 h 724"/>
                <a:gd name="T78" fmla="*/ 208 w 600"/>
                <a:gd name="T79" fmla="*/ 419 h 724"/>
                <a:gd name="T80" fmla="*/ 178 w 600"/>
                <a:gd name="T81" fmla="*/ 442 h 724"/>
                <a:gd name="T82" fmla="*/ 70 w 600"/>
                <a:gd name="T83" fmla="*/ 486 h 724"/>
                <a:gd name="T84" fmla="*/ 34 w 600"/>
                <a:gd name="T85" fmla="*/ 513 h 724"/>
                <a:gd name="T86" fmla="*/ 17 w 600"/>
                <a:gd name="T87" fmla="*/ 678 h 724"/>
                <a:gd name="T88" fmla="*/ 301 w 600"/>
                <a:gd name="T89" fmla="*/ 724 h 724"/>
                <a:gd name="T90" fmla="*/ 585 w 600"/>
                <a:gd name="T91" fmla="*/ 678 h 724"/>
                <a:gd name="T92" fmla="*/ 568 w 600"/>
                <a:gd name="T93" fmla="*/ 513 h 724"/>
                <a:gd name="T94" fmla="*/ 259 w 600"/>
                <a:gd name="T95" fmla="*/ 457 h 724"/>
                <a:gd name="T96" fmla="*/ 341 w 600"/>
                <a:gd name="T97" fmla="*/ 457 h 724"/>
                <a:gd name="T98" fmla="*/ 309 w 600"/>
                <a:gd name="T99" fmla="*/ 514 h 724"/>
                <a:gd name="T100" fmla="*/ 291 w 600"/>
                <a:gd name="T101" fmla="*/ 514 h 724"/>
                <a:gd name="T102" fmla="*/ 259 w 600"/>
                <a:gd name="T103" fmla="*/ 457 h 724"/>
                <a:gd name="T104" fmla="*/ 299 w 600"/>
                <a:gd name="T105" fmla="*/ 708 h 724"/>
                <a:gd name="T106" fmla="*/ 258 w 600"/>
                <a:gd name="T107" fmla="*/ 678 h 724"/>
                <a:gd name="T108" fmla="*/ 290 w 600"/>
                <a:gd name="T109" fmla="*/ 533 h 724"/>
                <a:gd name="T110" fmla="*/ 310 w 600"/>
                <a:gd name="T111" fmla="*/ 533 h 724"/>
                <a:gd name="T112" fmla="*/ 342 w 600"/>
                <a:gd name="T113" fmla="*/ 678 h 724"/>
                <a:gd name="T114" fmla="*/ 299 w 600"/>
                <a:gd name="T115" fmla="*/ 708 h 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00" h="724">
                  <a:moveTo>
                    <a:pt x="568" y="513"/>
                  </a:moveTo>
                  <a:cubicBezTo>
                    <a:pt x="562" y="505"/>
                    <a:pt x="548" y="495"/>
                    <a:pt x="532" y="486"/>
                  </a:cubicBezTo>
                  <a:cubicBezTo>
                    <a:pt x="502" y="470"/>
                    <a:pt x="447" y="453"/>
                    <a:pt x="422" y="442"/>
                  </a:cubicBezTo>
                  <a:cubicBezTo>
                    <a:pt x="393" y="418"/>
                    <a:pt x="393" y="418"/>
                    <a:pt x="393" y="418"/>
                  </a:cubicBezTo>
                  <a:cubicBezTo>
                    <a:pt x="384" y="413"/>
                    <a:pt x="379" y="398"/>
                    <a:pt x="380" y="387"/>
                  </a:cubicBezTo>
                  <a:cubicBezTo>
                    <a:pt x="381" y="383"/>
                    <a:pt x="385" y="379"/>
                    <a:pt x="387" y="374"/>
                  </a:cubicBezTo>
                  <a:cubicBezTo>
                    <a:pt x="398" y="355"/>
                    <a:pt x="415" y="331"/>
                    <a:pt x="420" y="305"/>
                  </a:cubicBezTo>
                  <a:cubicBezTo>
                    <a:pt x="421" y="305"/>
                    <a:pt x="423" y="305"/>
                    <a:pt x="425" y="305"/>
                  </a:cubicBezTo>
                  <a:cubicBezTo>
                    <a:pt x="425" y="305"/>
                    <a:pt x="425" y="305"/>
                    <a:pt x="425" y="305"/>
                  </a:cubicBezTo>
                  <a:cubicBezTo>
                    <a:pt x="425" y="305"/>
                    <a:pt x="425" y="305"/>
                    <a:pt x="425" y="305"/>
                  </a:cubicBezTo>
                  <a:cubicBezTo>
                    <a:pt x="428" y="305"/>
                    <a:pt x="430" y="305"/>
                    <a:pt x="433" y="304"/>
                  </a:cubicBezTo>
                  <a:cubicBezTo>
                    <a:pt x="444" y="302"/>
                    <a:pt x="448" y="283"/>
                    <a:pt x="448" y="283"/>
                  </a:cubicBezTo>
                  <a:cubicBezTo>
                    <a:pt x="448" y="283"/>
                    <a:pt x="457" y="254"/>
                    <a:pt x="458" y="249"/>
                  </a:cubicBezTo>
                  <a:cubicBezTo>
                    <a:pt x="460" y="243"/>
                    <a:pt x="464" y="232"/>
                    <a:pt x="463" y="219"/>
                  </a:cubicBezTo>
                  <a:cubicBezTo>
                    <a:pt x="462" y="209"/>
                    <a:pt x="453" y="203"/>
                    <a:pt x="446" y="203"/>
                  </a:cubicBezTo>
                  <a:cubicBezTo>
                    <a:pt x="445" y="203"/>
                    <a:pt x="444" y="203"/>
                    <a:pt x="443" y="203"/>
                  </a:cubicBezTo>
                  <a:cubicBezTo>
                    <a:pt x="441" y="204"/>
                    <a:pt x="439" y="205"/>
                    <a:pt x="436" y="207"/>
                  </a:cubicBezTo>
                  <a:cubicBezTo>
                    <a:pt x="436" y="207"/>
                    <a:pt x="436" y="207"/>
                    <a:pt x="435" y="208"/>
                  </a:cubicBezTo>
                  <a:cubicBezTo>
                    <a:pt x="433" y="208"/>
                    <a:pt x="430" y="205"/>
                    <a:pt x="430" y="202"/>
                  </a:cubicBezTo>
                  <a:cubicBezTo>
                    <a:pt x="434" y="180"/>
                    <a:pt x="436" y="157"/>
                    <a:pt x="436" y="136"/>
                  </a:cubicBezTo>
                  <a:cubicBezTo>
                    <a:pt x="436" y="61"/>
                    <a:pt x="376" y="0"/>
                    <a:pt x="301" y="0"/>
                  </a:cubicBezTo>
                  <a:cubicBezTo>
                    <a:pt x="301" y="0"/>
                    <a:pt x="301" y="0"/>
                    <a:pt x="301" y="0"/>
                  </a:cubicBezTo>
                  <a:cubicBezTo>
                    <a:pt x="301" y="0"/>
                    <a:pt x="301" y="0"/>
                    <a:pt x="301" y="0"/>
                  </a:cubicBezTo>
                  <a:cubicBezTo>
                    <a:pt x="226" y="0"/>
                    <a:pt x="165" y="61"/>
                    <a:pt x="165" y="136"/>
                  </a:cubicBezTo>
                  <a:cubicBezTo>
                    <a:pt x="165" y="157"/>
                    <a:pt x="168" y="180"/>
                    <a:pt x="172" y="202"/>
                  </a:cubicBezTo>
                  <a:cubicBezTo>
                    <a:pt x="172" y="205"/>
                    <a:pt x="169" y="208"/>
                    <a:pt x="166" y="208"/>
                  </a:cubicBezTo>
                  <a:cubicBezTo>
                    <a:pt x="166" y="207"/>
                    <a:pt x="166" y="207"/>
                    <a:pt x="166" y="207"/>
                  </a:cubicBezTo>
                  <a:cubicBezTo>
                    <a:pt x="163" y="205"/>
                    <a:pt x="161" y="204"/>
                    <a:pt x="158" y="203"/>
                  </a:cubicBezTo>
                  <a:cubicBezTo>
                    <a:pt x="157" y="203"/>
                    <a:pt x="156" y="203"/>
                    <a:pt x="155" y="203"/>
                  </a:cubicBezTo>
                  <a:cubicBezTo>
                    <a:pt x="148" y="203"/>
                    <a:pt x="140" y="209"/>
                    <a:pt x="139" y="219"/>
                  </a:cubicBezTo>
                  <a:cubicBezTo>
                    <a:pt x="137" y="232"/>
                    <a:pt x="142" y="243"/>
                    <a:pt x="143" y="249"/>
                  </a:cubicBezTo>
                  <a:cubicBezTo>
                    <a:pt x="145" y="254"/>
                    <a:pt x="154" y="283"/>
                    <a:pt x="154" y="283"/>
                  </a:cubicBezTo>
                  <a:cubicBezTo>
                    <a:pt x="154" y="283"/>
                    <a:pt x="158" y="302"/>
                    <a:pt x="169" y="304"/>
                  </a:cubicBezTo>
                  <a:cubicBezTo>
                    <a:pt x="171" y="305"/>
                    <a:pt x="174" y="305"/>
                    <a:pt x="176" y="305"/>
                  </a:cubicBezTo>
                  <a:cubicBezTo>
                    <a:pt x="176" y="305"/>
                    <a:pt x="176" y="305"/>
                    <a:pt x="176" y="305"/>
                  </a:cubicBezTo>
                  <a:cubicBezTo>
                    <a:pt x="177" y="305"/>
                    <a:pt x="177" y="305"/>
                    <a:pt x="177" y="305"/>
                  </a:cubicBezTo>
                  <a:cubicBezTo>
                    <a:pt x="179" y="305"/>
                    <a:pt x="181" y="305"/>
                    <a:pt x="182" y="305"/>
                  </a:cubicBezTo>
                  <a:cubicBezTo>
                    <a:pt x="187" y="331"/>
                    <a:pt x="208" y="355"/>
                    <a:pt x="218" y="374"/>
                  </a:cubicBezTo>
                  <a:cubicBezTo>
                    <a:pt x="220" y="379"/>
                    <a:pt x="225" y="383"/>
                    <a:pt x="225" y="387"/>
                  </a:cubicBezTo>
                  <a:cubicBezTo>
                    <a:pt x="227" y="398"/>
                    <a:pt x="217" y="414"/>
                    <a:pt x="208" y="419"/>
                  </a:cubicBezTo>
                  <a:cubicBezTo>
                    <a:pt x="178" y="442"/>
                    <a:pt x="178" y="442"/>
                    <a:pt x="178" y="442"/>
                  </a:cubicBezTo>
                  <a:cubicBezTo>
                    <a:pt x="153" y="454"/>
                    <a:pt x="99" y="470"/>
                    <a:pt x="70" y="486"/>
                  </a:cubicBezTo>
                  <a:cubicBezTo>
                    <a:pt x="54" y="495"/>
                    <a:pt x="40" y="505"/>
                    <a:pt x="34" y="513"/>
                  </a:cubicBezTo>
                  <a:cubicBezTo>
                    <a:pt x="7" y="535"/>
                    <a:pt x="0" y="653"/>
                    <a:pt x="17" y="678"/>
                  </a:cubicBezTo>
                  <a:cubicBezTo>
                    <a:pt x="32" y="697"/>
                    <a:pt x="35" y="724"/>
                    <a:pt x="301" y="724"/>
                  </a:cubicBezTo>
                  <a:cubicBezTo>
                    <a:pt x="566" y="724"/>
                    <a:pt x="570" y="697"/>
                    <a:pt x="585" y="678"/>
                  </a:cubicBezTo>
                  <a:cubicBezTo>
                    <a:pt x="600" y="653"/>
                    <a:pt x="589" y="530"/>
                    <a:pt x="568" y="513"/>
                  </a:cubicBezTo>
                  <a:close/>
                  <a:moveTo>
                    <a:pt x="259" y="457"/>
                  </a:moveTo>
                  <a:cubicBezTo>
                    <a:pt x="341" y="457"/>
                    <a:pt x="341" y="457"/>
                    <a:pt x="341" y="457"/>
                  </a:cubicBezTo>
                  <a:cubicBezTo>
                    <a:pt x="309" y="514"/>
                    <a:pt x="309" y="514"/>
                    <a:pt x="309" y="514"/>
                  </a:cubicBezTo>
                  <a:cubicBezTo>
                    <a:pt x="291" y="514"/>
                    <a:pt x="291" y="514"/>
                    <a:pt x="291" y="514"/>
                  </a:cubicBezTo>
                  <a:lnTo>
                    <a:pt x="259" y="457"/>
                  </a:lnTo>
                  <a:close/>
                  <a:moveTo>
                    <a:pt x="299" y="708"/>
                  </a:moveTo>
                  <a:cubicBezTo>
                    <a:pt x="258" y="678"/>
                    <a:pt x="258" y="678"/>
                    <a:pt x="258" y="678"/>
                  </a:cubicBezTo>
                  <a:cubicBezTo>
                    <a:pt x="290" y="533"/>
                    <a:pt x="290" y="533"/>
                    <a:pt x="290" y="533"/>
                  </a:cubicBezTo>
                  <a:cubicBezTo>
                    <a:pt x="310" y="533"/>
                    <a:pt x="310" y="533"/>
                    <a:pt x="310" y="533"/>
                  </a:cubicBezTo>
                  <a:cubicBezTo>
                    <a:pt x="342" y="678"/>
                    <a:pt x="342" y="678"/>
                    <a:pt x="342" y="678"/>
                  </a:cubicBezTo>
                  <a:lnTo>
                    <a:pt x="299" y="70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78191" tIns="39095" rIns="78191" bIns="39095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IE" sz="1368">
                <a:solidFill>
                  <a:srgbClr val="646464"/>
                </a:solidFill>
              </a:endParaRPr>
            </a:p>
          </p:txBody>
        </p:sp>
      </p:grpSp>
      <p:sp>
        <p:nvSpPr>
          <p:cNvPr id="8" name="Hexagon 7"/>
          <p:cNvSpPr/>
          <p:nvPr/>
        </p:nvSpPr>
        <p:spPr>
          <a:xfrm>
            <a:off x="3576040" y="2597344"/>
            <a:ext cx="2772000" cy="2268000"/>
          </a:xfrm>
          <a:prstGeom prst="hexagon">
            <a:avLst/>
          </a:prstGeom>
          <a:solidFill>
            <a:schemeClr val="tx2"/>
          </a:solidFill>
          <a:ln w="38100">
            <a:noFill/>
          </a:ln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400" b="1" dirty="0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General regime</a:t>
            </a:r>
            <a:endParaRPr lang="it-IT" sz="24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9880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 smtClean="0"/>
              <a:t>Percentage rate: other </a:t>
            </a:r>
            <a:r>
              <a:rPr lang="en-US" altLang="it-IT" dirty="0" smtClean="0"/>
              <a:t>insurance</a:t>
            </a:r>
            <a:endParaRPr lang="en-US" altLang="it-IT" dirty="0"/>
          </a:p>
        </p:txBody>
      </p:sp>
      <p:grpSp>
        <p:nvGrpSpPr>
          <p:cNvPr id="6" name="Group 5"/>
          <p:cNvGrpSpPr/>
          <p:nvPr/>
        </p:nvGrpSpPr>
        <p:grpSpPr>
          <a:xfrm>
            <a:off x="334715" y="980728"/>
            <a:ext cx="9226798" cy="712880"/>
            <a:chOff x="334715" y="1052512"/>
            <a:chExt cx="9226798" cy="1223963"/>
          </a:xfrm>
        </p:grpSpPr>
        <p:sp>
          <p:nvSpPr>
            <p:cNvPr id="9" name="Rectangle 8"/>
            <p:cNvSpPr/>
            <p:nvPr/>
          </p:nvSpPr>
          <p:spPr>
            <a:xfrm>
              <a:off x="334715" y="1063651"/>
              <a:ext cx="2314029" cy="1212824"/>
            </a:xfrm>
            <a:prstGeom prst="rect">
              <a:avLst/>
            </a:prstGeom>
            <a:solidFill>
              <a:srgbClr val="8EB4E3"/>
            </a:solidFill>
          </p:spPr>
          <p:txBody>
            <a:bodyPr wrap="square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4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2,22% - 3,21%</a:t>
              </a:r>
              <a:endParaRPr lang="it-IT" sz="24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368824" y="1052512"/>
              <a:ext cx="6192689" cy="1223963"/>
            </a:xfrm>
            <a:prstGeom prst="rect">
              <a:avLst/>
            </a:prstGeom>
          </p:spPr>
          <p:txBody>
            <a:bodyPr wrap="square" lIns="36000" rIns="0" anchor="ctr">
              <a:noAutofit/>
            </a:bodyPr>
            <a:lstStyle/>
            <a:p>
              <a:pPr>
                <a:buClr>
                  <a:schemeClr val="tx2"/>
                </a:buClr>
                <a:buSzPct val="103000"/>
              </a:pP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Sick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leave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4488" y="2780928"/>
            <a:ext cx="9226798" cy="750770"/>
            <a:chOff x="334715" y="2924832"/>
            <a:chExt cx="9226798" cy="1223963"/>
          </a:xfrm>
        </p:grpSpPr>
        <p:sp>
          <p:nvSpPr>
            <p:cNvPr id="12" name="Rectangle 11"/>
            <p:cNvSpPr/>
            <p:nvPr/>
          </p:nvSpPr>
          <p:spPr>
            <a:xfrm>
              <a:off x="334715" y="2930401"/>
              <a:ext cx="2304256" cy="1212823"/>
            </a:xfrm>
            <a:prstGeom prst="rect">
              <a:avLst/>
            </a:prstGeom>
            <a:solidFill>
              <a:srgbClr val="3366FF"/>
            </a:solidFill>
          </p:spPr>
          <p:txBody>
            <a:bodyPr wrap="square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400" b="1" dirty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0,68%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59051" y="2924832"/>
              <a:ext cx="6202462" cy="1223963"/>
            </a:xfrm>
            <a:prstGeom prst="rect">
              <a:avLst/>
            </a:prstGeom>
          </p:spPr>
          <p:txBody>
            <a:bodyPr wrap="square" lIns="36000" rIns="0" anchor="ctr">
              <a:noAutofit/>
            </a:bodyPr>
            <a:lstStyle/>
            <a:p>
              <a:pPr>
                <a:buClr>
                  <a:schemeClr val="tx2"/>
                </a:buClr>
                <a:buSzPct val="103000"/>
              </a:pPr>
              <a:r>
                <a:rPr lang="it-IT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F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amily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allowance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4715" y="3705062"/>
            <a:ext cx="9226798" cy="788460"/>
            <a:chOff x="334715" y="4797152"/>
            <a:chExt cx="9226798" cy="1223963"/>
          </a:xfrm>
        </p:grpSpPr>
        <p:sp>
          <p:nvSpPr>
            <p:cNvPr id="22" name="Rectangle 21"/>
            <p:cNvSpPr/>
            <p:nvPr/>
          </p:nvSpPr>
          <p:spPr>
            <a:xfrm>
              <a:off x="334715" y="4802722"/>
              <a:ext cx="2314029" cy="1212823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lIns="0" rIns="0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4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0,20%</a:t>
              </a:r>
              <a:endParaRPr lang="it-IT" sz="24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368824" y="4797152"/>
              <a:ext cx="6192689" cy="1223963"/>
            </a:xfrm>
            <a:prstGeom prst="rect">
              <a:avLst/>
            </a:prstGeom>
          </p:spPr>
          <p:txBody>
            <a:bodyPr wrap="square" lIns="36000" rIns="0" anchor="ctr">
              <a:noAutofit/>
            </a:bodyPr>
            <a:lstStyle/>
            <a:p>
              <a:pPr>
                <a:buClr>
                  <a:schemeClr val="tx2"/>
                </a:buClr>
                <a:buSzPct val="103000"/>
              </a:pP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Risk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of non-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payment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of </a:t>
              </a:r>
              <a:r>
                <a:rPr lang="it-IT" sz="20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everance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payment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34715" y="5589240"/>
            <a:ext cx="9226798" cy="648072"/>
            <a:chOff x="334715" y="4797152"/>
            <a:chExt cx="9226798" cy="1223963"/>
          </a:xfrm>
        </p:grpSpPr>
        <p:sp>
          <p:nvSpPr>
            <p:cNvPr id="18" name="Rectangle 17"/>
            <p:cNvSpPr/>
            <p:nvPr/>
          </p:nvSpPr>
          <p:spPr>
            <a:xfrm>
              <a:off x="334715" y="4802722"/>
              <a:ext cx="2314029" cy="121282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lIns="0" rIns="0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4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1,61%</a:t>
              </a:r>
              <a:endParaRPr lang="it-IT" sz="24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368824" y="4797152"/>
              <a:ext cx="6192689" cy="1223963"/>
            </a:xfrm>
            <a:prstGeom prst="rect">
              <a:avLst/>
            </a:prstGeom>
          </p:spPr>
          <p:txBody>
            <a:bodyPr wrap="square" lIns="36000" rIns="0" anchor="ctr">
              <a:noAutofit/>
            </a:bodyPr>
            <a:lstStyle/>
            <a:p>
              <a:pPr>
                <a:buClr>
                  <a:schemeClr val="tx2"/>
                </a:buClr>
                <a:buSzPct val="103000"/>
              </a:pP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Unemployment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(in case of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fixed</a:t>
              </a:r>
              <a:r>
                <a:rPr lang="it-IT" sz="20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-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term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workers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it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is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an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added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contribution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of 1,40%) 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15" name="Group 6"/>
          <p:cNvGrpSpPr/>
          <p:nvPr/>
        </p:nvGrpSpPr>
        <p:grpSpPr>
          <a:xfrm>
            <a:off x="344488" y="1874731"/>
            <a:ext cx="9226798" cy="750770"/>
            <a:chOff x="334715" y="2924832"/>
            <a:chExt cx="9226798" cy="1223963"/>
          </a:xfrm>
        </p:grpSpPr>
        <p:sp>
          <p:nvSpPr>
            <p:cNvPr id="16" name="Rectangle 11"/>
            <p:cNvSpPr/>
            <p:nvPr/>
          </p:nvSpPr>
          <p:spPr>
            <a:xfrm>
              <a:off x="334715" y="2930401"/>
              <a:ext cx="2304256" cy="121282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4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0,24% - 0,46%</a:t>
              </a:r>
              <a:endParaRPr lang="it-IT" sz="24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0" name="Rectangle 18"/>
            <p:cNvSpPr/>
            <p:nvPr/>
          </p:nvSpPr>
          <p:spPr>
            <a:xfrm>
              <a:off x="3359051" y="2924832"/>
              <a:ext cx="6202462" cy="1223963"/>
            </a:xfrm>
            <a:prstGeom prst="rect">
              <a:avLst/>
            </a:prstGeom>
          </p:spPr>
          <p:txBody>
            <a:bodyPr wrap="square" lIns="36000" rIns="0" anchor="ctr">
              <a:noAutofit/>
            </a:bodyPr>
            <a:lstStyle/>
            <a:p>
              <a:pPr>
                <a:buClr>
                  <a:schemeClr val="tx2"/>
                </a:buClr>
                <a:buSzPct val="103000"/>
              </a:pP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Maternity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leave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grpSp>
        <p:nvGrpSpPr>
          <p:cNvPr id="21" name="Group 5"/>
          <p:cNvGrpSpPr/>
          <p:nvPr/>
        </p:nvGrpSpPr>
        <p:grpSpPr>
          <a:xfrm>
            <a:off x="334714" y="4652913"/>
            <a:ext cx="9226798" cy="777887"/>
            <a:chOff x="334715" y="1052512"/>
            <a:chExt cx="9226798" cy="1223963"/>
          </a:xfrm>
        </p:grpSpPr>
        <p:sp>
          <p:nvSpPr>
            <p:cNvPr id="25" name="Rectangle 8"/>
            <p:cNvSpPr/>
            <p:nvPr/>
          </p:nvSpPr>
          <p:spPr>
            <a:xfrm>
              <a:off x="334715" y="1063650"/>
              <a:ext cx="2314030" cy="1212825"/>
            </a:xfrm>
            <a:prstGeom prst="rect">
              <a:avLst/>
            </a:prstGeom>
            <a:solidFill>
              <a:srgbClr val="8EB4E3"/>
            </a:solidFill>
          </p:spPr>
          <p:txBody>
            <a:bodyPr wrap="square" anchor="ctr">
              <a:noAutofit/>
            </a:bodyPr>
            <a:lstStyle/>
            <a:p>
              <a:pPr algn="ctr">
                <a:buClr>
                  <a:schemeClr val="tx2"/>
                </a:buClr>
                <a:buSzPct val="103000"/>
              </a:pPr>
              <a:r>
                <a:rPr lang="it-IT" sz="24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0,65% - </a:t>
              </a:r>
              <a:r>
                <a:rPr lang="it-IT" sz="24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5,60%</a:t>
              </a:r>
              <a:endParaRPr lang="it-IT" sz="24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26" name="Rectangle 9"/>
            <p:cNvSpPr/>
            <p:nvPr/>
          </p:nvSpPr>
          <p:spPr>
            <a:xfrm>
              <a:off x="3368825" y="1052512"/>
              <a:ext cx="6192688" cy="1223963"/>
            </a:xfrm>
            <a:prstGeom prst="rect">
              <a:avLst/>
            </a:prstGeom>
          </p:spPr>
          <p:txBody>
            <a:bodyPr wrap="square" lIns="36000" rIns="0" anchor="ctr">
              <a:noAutofit/>
            </a:bodyPr>
            <a:lstStyle/>
            <a:p>
              <a:pPr>
                <a:buClr>
                  <a:schemeClr val="tx2"/>
                </a:buClr>
                <a:buSzPct val="103000"/>
              </a:pP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Integration 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of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salary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during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temporary</a:t>
              </a:r>
              <a:r>
                <a:rPr lang="it-IT" sz="20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b="1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crisis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or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reorganization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of the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employee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7852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44624"/>
            <a:ext cx="7200924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err="1" smtClean="0"/>
              <a:t>Percentage</a:t>
            </a:r>
            <a:r>
              <a:rPr lang="it-IT" altLang="it-IT" dirty="0" smtClean="0"/>
              <a:t> rate: </a:t>
            </a:r>
            <a:r>
              <a:rPr lang="it-IT" altLang="it-IT" dirty="0" smtClean="0"/>
              <a:t>i</a:t>
            </a:r>
            <a:r>
              <a:rPr lang="it-IT" altLang="it-IT" dirty="0" smtClean="0"/>
              <a:t>ndustrial company</a:t>
            </a:r>
            <a:r>
              <a:rPr lang="it-IT" altLang="it-IT" dirty="0" smtClean="0"/>
              <a:t> (</a:t>
            </a:r>
            <a:r>
              <a:rPr lang="it-IT" altLang="it-IT" dirty="0" err="1" smtClean="0"/>
              <a:t>not</a:t>
            </a:r>
            <a:r>
              <a:rPr lang="it-IT" altLang="it-IT" dirty="0" smtClean="0"/>
              <a:t> building or </a:t>
            </a:r>
            <a:r>
              <a:rPr lang="it-IT" altLang="it-IT" dirty="0" err="1" smtClean="0"/>
              <a:t>mining</a:t>
            </a:r>
            <a:r>
              <a:rPr lang="it-IT" altLang="it-IT" dirty="0" smtClean="0"/>
              <a:t>) </a:t>
            </a:r>
            <a:r>
              <a:rPr lang="it-IT" altLang="it-IT" dirty="0" smtClean="0"/>
              <a:t>with up 49 </a:t>
            </a:r>
            <a:r>
              <a:rPr lang="it-IT" altLang="it-IT" dirty="0" err="1" smtClean="0"/>
              <a:t>employees</a:t>
            </a:r>
            <a:r>
              <a:rPr lang="it-IT" altLang="it-IT" dirty="0" smtClean="0"/>
              <a:t> (2018)</a:t>
            </a:r>
            <a:r>
              <a:rPr lang="it-IT" altLang="it-IT" dirty="0" smtClean="0"/>
              <a:t> </a:t>
            </a:r>
            <a:endParaRPr lang="en-US" altLang="it-IT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880992" y="6093296"/>
            <a:ext cx="4428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880992" y="1326099"/>
            <a:ext cx="4428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208584" y="1370839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Daily minimum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legal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wage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08584" y="1800153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Fund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584" y="2658781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Severance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Payment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08584" y="3088095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Family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allowance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08584" y="3517409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hort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crisis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208584" y="3946723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Long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crisis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or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reorganization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208584" y="4376037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Sick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leave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08584" y="4805351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Maternity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leave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16497" y="5234665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Total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08584" y="2229467"/>
            <a:ext cx="3384376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16496" y="5663979"/>
            <a:ext cx="3600399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 </a:t>
            </a:r>
            <a:r>
              <a:rPr lang="it-IT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which</a:t>
            </a: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charged</a:t>
            </a: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the </a:t>
            </a:r>
            <a:r>
              <a:rPr lang="it-IT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employee</a:t>
            </a:r>
            <a:endParaRPr lang="it-IT" i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i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557448" y="980728"/>
            <a:ext cx="1403664" cy="268842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Blue </a:t>
            </a:r>
            <a:r>
              <a:rPr lang="it-IT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collar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81564" y="137083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€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47,58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81564" y="180015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33,00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81564" y="265878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0,20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581564" y="308809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0,68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581564" y="351740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2,00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81564" y="394672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0,90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581564" y="437603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2,22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581564" y="480535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0,46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581564" y="523466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41,07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581564" y="222946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1,61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581564" y="566397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9,49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31388" y="980728"/>
            <a:ext cx="1403664" cy="268842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White </a:t>
            </a:r>
            <a:r>
              <a:rPr lang="it-IT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collar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231388" y="137083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€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47,58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231388" y="180015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33,00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231388" y="265878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0,20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231388" y="308809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0,68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231388" y="351740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2,00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6231388" y="394672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0,90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231388" y="437603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-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6231388" y="480535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0,46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6231388" y="523466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38,85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6231388" y="222946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1,61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231388" y="566397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9,49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905328" y="980728"/>
            <a:ext cx="1403664" cy="268842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Directors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994683" y="137083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€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131,63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994683" y="180015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33,00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994683" y="265878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0,40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7994683" y="308809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0,68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994683" y="351740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2,00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994683" y="394672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-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7994683" y="437603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-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7994683" y="480535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0,46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994683" y="523466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38,15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7994683" y="222946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1,61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994683" y="566397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9,19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078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16632"/>
            <a:ext cx="7290688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altLang="it-IT" dirty="0" err="1" smtClean="0"/>
              <a:t>Percentage</a:t>
            </a:r>
            <a:r>
              <a:rPr lang="it-IT" altLang="it-IT" dirty="0" smtClean="0"/>
              <a:t> rate: </a:t>
            </a:r>
            <a:r>
              <a:rPr lang="it-IT" altLang="it-IT" dirty="0" err="1" smtClean="0"/>
              <a:t>trade</a:t>
            </a:r>
            <a:r>
              <a:rPr lang="it-IT" altLang="it-IT" dirty="0" smtClean="0"/>
              <a:t> company with up 49 </a:t>
            </a:r>
            <a:r>
              <a:rPr lang="it-IT" altLang="it-IT" dirty="0" err="1" smtClean="0"/>
              <a:t>employees</a:t>
            </a:r>
            <a:r>
              <a:rPr lang="it-IT" altLang="it-IT" dirty="0" smtClean="0"/>
              <a:t> (2018)</a:t>
            </a:r>
            <a:endParaRPr lang="en-US" altLang="it-IT" dirty="0"/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880992" y="5640209"/>
            <a:ext cx="4428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4880992" y="1326099"/>
            <a:ext cx="4428000" cy="0"/>
          </a:xfrm>
          <a:prstGeom prst="line">
            <a:avLst/>
          </a:prstGeom>
          <a:ln w="28575">
            <a:solidFill>
              <a:srgbClr val="8EB4E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136576" y="1836694"/>
            <a:ext cx="3240359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Pension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Fund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136576" y="2695322"/>
            <a:ext cx="3240359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Severance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payment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136576" y="3553950"/>
            <a:ext cx="3240359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Long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crisis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or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reorganization</a:t>
            </a:r>
            <a:endParaRPr lang="it-IT" baseline="30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36576" y="3983264"/>
            <a:ext cx="3240359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Sickness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136576" y="4412578"/>
            <a:ext cx="3240359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Maternity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16497" y="4805351"/>
            <a:ext cx="3384375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Total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416497" y="5234665"/>
            <a:ext cx="381642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Of which charged to the employee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44489" y="5900538"/>
            <a:ext cx="9217024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endParaRPr lang="it-IT" sz="1600" baseline="30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136576" y="1407380"/>
            <a:ext cx="3240360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Daily 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minimum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legal</a:t>
            </a: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wage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557448" y="980728"/>
            <a:ext cx="1403664" cy="268842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Blue </a:t>
            </a:r>
            <a:r>
              <a:rPr lang="it-IT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collar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6231388" y="980728"/>
            <a:ext cx="1403664" cy="268842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White </a:t>
            </a:r>
            <a:r>
              <a:rPr lang="it-IT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collar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905328" y="980728"/>
            <a:ext cx="1403664" cy="268842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Directors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4581564" y="137083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€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47,58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581564" y="180015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33,00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4581564" y="265878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0,20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4581564" y="308809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0,68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581564" y="351740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0,90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581564" y="394672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2,44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4581564" y="437603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0,24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4581564" y="480535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39,07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581564" y="523466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9,49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581564" y="222946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1,61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6231388" y="137083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€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47,58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6231388" y="180015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33,00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231388" y="265878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0,20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6231388" y="308809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0,68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6231388" y="351740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0,90</a:t>
            </a:r>
          </a:p>
        </p:txBody>
      </p:sp>
      <p:sp>
        <p:nvSpPr>
          <p:cNvPr id="113" name="Rectangle 112"/>
          <p:cNvSpPr/>
          <p:nvPr/>
        </p:nvSpPr>
        <p:spPr>
          <a:xfrm>
            <a:off x="6231388" y="394672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2,44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6231388" y="437603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0,24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6231388" y="480535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39,07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6231388" y="523466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9,49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6231388" y="222946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1,61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7994683" y="137083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€ </a:t>
            </a: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131,63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994683" y="180015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33,00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7994683" y="265878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0,20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7994683" y="308809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0,68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7994683" y="3517409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-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7994683" y="3946723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-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7994683" y="437603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0,24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7994683" y="4805351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35,73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7994683" y="5234665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9,19</a:t>
            </a:r>
            <a:endParaRPr lang="it-IT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7994683" y="2229467"/>
            <a:ext cx="1051893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 algn="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1,61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136576" y="2266008"/>
            <a:ext cx="3240360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1136576" y="3124636"/>
            <a:ext cx="3240360" cy="384574"/>
          </a:xfrm>
          <a:prstGeom prst="rect">
            <a:avLst/>
          </a:prstGeom>
        </p:spPr>
        <p:txBody>
          <a:bodyPr wrap="square" lIns="36000" rIns="0" anchor="ctr">
            <a:noAutofit/>
          </a:bodyPr>
          <a:lstStyle/>
          <a:p>
            <a:pPr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Family </a:t>
            </a:r>
            <a:r>
              <a:rPr lang="it-IT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allowance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037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16632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INPS data on workers in Italy </a:t>
            </a:r>
            <a:r>
              <a:rPr lang="en-US" altLang="it-IT" dirty="0" smtClean="0"/>
              <a:t>–2017 </a:t>
            </a:r>
            <a:r>
              <a:rPr lang="en-US" altLang="it-IT" dirty="0" smtClean="0"/>
              <a:t>  </a:t>
            </a:r>
            <a:r>
              <a:rPr lang="en-US" altLang="it-IT" b="0" dirty="0" smtClean="0"/>
              <a:t>(</a:t>
            </a:r>
            <a:r>
              <a:rPr lang="en-US" altLang="it-IT" b="0" dirty="0"/>
              <a:t>expressed in thousands)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288156" y="1040285"/>
            <a:ext cx="525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8156" y="1832373"/>
            <a:ext cx="525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90880" y="6080374"/>
            <a:ext cx="525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384500" y="1112294"/>
            <a:ext cx="2392423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ctr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Average monthly data*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3632" y="1976389"/>
            <a:ext cx="2437120" cy="22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Contributory roles </a:t>
            </a:r>
            <a:r>
              <a:rPr lang="en-US" sz="16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(2)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6567" y="2780109"/>
            <a:ext cx="3676025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Employees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(industry/trade/finance)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6568" y="2996846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Farm workers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76568" y="3213582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Domestic workers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3632" y="4447812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Artisans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83632" y="4662209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Traders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0880" y="4876606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Self employed farm workers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90880" y="5091003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t" anchorCtr="0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Other independent workers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8616" y="5305400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 Consultants </a:t>
            </a:r>
            <a:r>
              <a:rPr lang="en-US" sz="14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(3)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8616" y="5519797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 Professionals </a:t>
            </a:r>
            <a:r>
              <a:rPr lang="en-US" sz="14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(4)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90880" y="5734196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Voucher workers </a:t>
            </a:r>
            <a:r>
              <a:rPr lang="en-US" sz="14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(5)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90880" y="3760765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Employees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796927" y="2780109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12.889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96927" y="2996846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604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796927" y="3213582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691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796927" y="4447812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1.634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96927" y="4662209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2.135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96927" y="4876606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445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796927" y="5091003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t" anchorCtr="0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766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96927" y="5305400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551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96927" y="5519797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215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96927" y="5734196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121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96927" y="3760765"/>
            <a:ext cx="73987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3.304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80992" y="2779503"/>
            <a:ext cx="6631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7,9%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880992" y="2996240"/>
            <a:ext cx="6631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7,9%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880992" y="3212976"/>
            <a:ext cx="6631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-6,2%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880992" y="4447206"/>
            <a:ext cx="6631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-5,2%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880992" y="4661603"/>
            <a:ext cx="6631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-0,2%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880992" y="4876000"/>
            <a:ext cx="6631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-1,3%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787344" y="5090397"/>
            <a:ext cx="75681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t" anchorCtr="0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-14,8%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787344" y="5304794"/>
            <a:ext cx="75681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-20,5%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880992" y="5519191"/>
            <a:ext cx="6631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4,2%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787344" y="5733590"/>
            <a:ext cx="756812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-45,3%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80992" y="3760159"/>
            <a:ext cx="6631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-1,0%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687365" y="1975783"/>
            <a:ext cx="8567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2,6%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3580903" y="1975783"/>
            <a:ext cx="955896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22.589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249144" y="1844824"/>
            <a:ext cx="3314090" cy="261483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AutoNum type="arabicParenBoth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Provisional data</a:t>
            </a:r>
          </a:p>
          <a:p>
            <a:pPr marL="342900" indent="-342900" algn="just">
              <a:buClr>
                <a:schemeClr val="tx2"/>
              </a:buClr>
              <a:buSzPct val="103000"/>
              <a:buAutoNum type="arabicParenBoth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Total number workers of various categories: the same worker might be counted more times if present in different categories</a:t>
            </a:r>
          </a:p>
          <a:p>
            <a:pPr marL="342900" indent="-342900" algn="just">
              <a:buClr>
                <a:schemeClr val="tx2"/>
              </a:buClr>
              <a:buSzPct val="103000"/>
              <a:buAutoNum type="arabicParenBoth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Included PhD students, etc.</a:t>
            </a:r>
          </a:p>
          <a:p>
            <a:pPr marL="342900" indent="-342900" algn="just">
              <a:buClr>
                <a:schemeClr val="tx2"/>
              </a:buClr>
              <a:buSzPct val="103000"/>
              <a:buAutoNum type="arabicParenBoth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Estimated data</a:t>
            </a:r>
          </a:p>
          <a:p>
            <a:pPr marL="342900" indent="-342900" algn="just">
              <a:buClr>
                <a:schemeClr val="tx2"/>
              </a:buClr>
              <a:buSzPct val="103000"/>
              <a:buAutoNum type="arabicParenBoth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vouchers for workers were abolished in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March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2017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249144" y="4627490"/>
            <a:ext cx="3229764" cy="38253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Source: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Inps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(figures as at May 2018)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719255" y="1400931"/>
            <a:ext cx="793243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2017</a:t>
            </a:r>
            <a:r>
              <a:rPr lang="en-US" sz="14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(1)</a:t>
            </a:r>
            <a:endParaRPr lang="en-US" sz="1400" b="1" baseline="300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726239" y="1391866"/>
            <a:ext cx="8238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Var. %</a:t>
            </a:r>
            <a:endParaRPr 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813230" y="1572043"/>
            <a:ext cx="734496" cy="30777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’14-’17</a:t>
            </a:r>
            <a:endParaRPr lang="it-IT" sz="1600" dirty="0"/>
          </a:p>
        </p:txBody>
      </p:sp>
      <p:sp>
        <p:nvSpPr>
          <p:cNvPr id="66" name="Rectangle 65"/>
          <p:cNvSpPr/>
          <p:nvPr/>
        </p:nvSpPr>
        <p:spPr>
          <a:xfrm>
            <a:off x="276568" y="2555752"/>
            <a:ext cx="3308280" cy="225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A1. Employees – private sector 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288156" y="3523969"/>
            <a:ext cx="3224684" cy="193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A2. Employees – public sector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88156" y="4225795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B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. Independent workers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7269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7704980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Earnings/wages and amount of work in </a:t>
            </a:r>
            <a:r>
              <a:rPr lang="en-US" altLang="it-IT" dirty="0" smtClean="0"/>
              <a:t>Italy – 2017 </a:t>
            </a:r>
            <a:endParaRPr lang="en-US" altLang="it-IT" dirty="0"/>
          </a:p>
        </p:txBody>
      </p:sp>
      <p:sp>
        <p:nvSpPr>
          <p:cNvPr id="10" name="Rectangle 9"/>
          <p:cNvSpPr/>
          <p:nvPr/>
        </p:nvSpPr>
        <p:spPr>
          <a:xfrm>
            <a:off x="339964" y="1988840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Total</a:t>
            </a:r>
            <a:endParaRPr 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2900" y="2568203"/>
            <a:ext cx="3323956" cy="212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A1. Employees – private sector 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32900" y="2792560"/>
            <a:ext cx="361198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Employees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(industry/trade/finance)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32900" y="3009297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Farm workers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32900" y="3226033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Domestic workers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4488" y="3536420"/>
            <a:ext cx="3240360" cy="2526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A2. Employees – public sector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9964" y="4460263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Artisans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44488" y="4238246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B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. Independent workers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9964" y="4674660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Traders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47212" y="4889057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Self employed farm workers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47212" y="5103454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t" anchorCtr="0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Other independent workers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4948" y="5317851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 Consultants </a:t>
            </a:r>
            <a:r>
              <a:rPr lang="en-US" sz="14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(2)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64948" y="5532248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 Professionals </a:t>
            </a:r>
            <a:r>
              <a:rPr lang="en-US" sz="14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(3)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</a:endParaRPr>
          </a:p>
          <a:p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7212" y="5746647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Voucher workers </a:t>
            </a:r>
            <a:r>
              <a:rPr lang="en-US" sz="1400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(4)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7212" y="3773216"/>
            <a:ext cx="2891908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Employees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656856" y="2792560"/>
            <a:ext cx="936275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333.473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830840" y="3009297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7.487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830840" y="3226033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5.725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30840" y="4460263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32.600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830840" y="4674660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42.277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830840" y="4889057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5.311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830840" y="5103454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t" anchorCtr="0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26.545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830840" y="5317851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21.136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30840" y="5532248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5.409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30840" y="5746647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365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43851" y="3773216"/>
            <a:ext cx="849280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112.767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93830" y="1988840"/>
            <a:ext cx="99930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566.550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4838197" y="2791954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9,5%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838197" y="3008691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9,0%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4838197" y="3225427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-2,9%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838197" y="4459657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-1,6%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838197" y="4674054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2,0%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838197" y="4888451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2,8%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730553" y="5102848"/>
            <a:ext cx="869935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0" bIns="0" rtlCol="0" anchor="t" anchorCtr="0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-8,4%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4730555" y="5317245"/>
            <a:ext cx="869933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-10,5%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4838197" y="5531642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1,1%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730555" y="5746041"/>
            <a:ext cx="869933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-43,7%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4838197" y="3772610"/>
            <a:ext cx="762291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1,1%</a:t>
            </a:r>
            <a:endParaRPr lang="en-US" sz="14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684901" y="1988234"/>
            <a:ext cx="915587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5,2%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6321152" y="1844824"/>
            <a:ext cx="3242082" cy="261483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342900" indent="-342900" algn="just">
              <a:buClr>
                <a:schemeClr val="tx2"/>
              </a:buClr>
              <a:buSzPct val="103000"/>
              <a:buAutoNum type="arabicParenBoth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Provisional data</a:t>
            </a:r>
          </a:p>
          <a:p>
            <a:pPr marL="342900" indent="-342900" algn="just">
              <a:buClr>
                <a:schemeClr val="tx2"/>
              </a:buClr>
              <a:buSzPct val="103000"/>
              <a:buAutoNum type="arabicParenBoth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Included PhD students, etc.</a:t>
            </a:r>
          </a:p>
          <a:p>
            <a:pPr marL="342900" indent="-342900" algn="just">
              <a:buClr>
                <a:schemeClr val="tx2"/>
              </a:buClr>
              <a:buSzPct val="103000"/>
              <a:buAutoNum type="arabicParenBoth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Estimated data</a:t>
            </a:r>
          </a:p>
          <a:p>
            <a:pPr marL="342900" indent="-342900" algn="just">
              <a:buClr>
                <a:schemeClr val="tx2"/>
              </a:buClr>
              <a:buSzPct val="103000"/>
              <a:buAutoNum type="arabicParenBoth"/>
            </a:pP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vouchers for workers were abolished in march 2017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321152" y="4627490"/>
            <a:ext cx="3157756" cy="382539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buClr>
                <a:schemeClr val="tx2"/>
              </a:buClr>
              <a:buSzPct val="103000"/>
            </a:pP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Sources: </a:t>
            </a:r>
            <a:r>
              <a:rPr 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Inp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(figures as at May 2018)</a:t>
            </a:r>
          </a:p>
          <a:p>
            <a:pPr algn="just">
              <a:buClr>
                <a:schemeClr val="tx2"/>
              </a:buClr>
              <a:buSzPct val="103000"/>
            </a:pP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344488" y="1052736"/>
            <a:ext cx="525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344488" y="1844824"/>
            <a:ext cx="525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47212" y="6092825"/>
            <a:ext cx="52560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2144688" y="1124744"/>
            <a:ext cx="3528393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Earnings and wages (millions of €)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775587" y="1413382"/>
            <a:ext cx="793243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2017</a:t>
            </a:r>
            <a:r>
              <a:rPr lang="en-US" sz="1400" b="1" baseline="30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(1)</a:t>
            </a:r>
            <a:endParaRPr lang="en-US" sz="1400" b="1" baseline="300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4782571" y="1404317"/>
            <a:ext cx="823864" cy="202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Var. %</a:t>
            </a:r>
            <a:endParaRPr lang="en-US" sz="14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869562" y="1584494"/>
            <a:ext cx="734496" cy="30777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’14-’17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243799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7632972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en-US" altLang="it-IT" dirty="0"/>
              <a:t>Social contributions: dynamics and factors – 2017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610033" y="1923596"/>
            <a:ext cx="3360506" cy="292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Social contributions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10033" y="2294510"/>
            <a:ext cx="3360506" cy="292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Employees </a:t>
            </a:r>
            <a:endParaRPr lang="en-US" sz="16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10033" y="3407252"/>
            <a:ext cx="5988252" cy="292143"/>
            <a:chOff x="332900" y="3014792"/>
            <a:chExt cx="5196164" cy="202967"/>
          </a:xfrm>
        </p:grpSpPr>
        <p:sp>
          <p:nvSpPr>
            <p:cNvPr id="14" name="Rectangle 13"/>
            <p:cNvSpPr/>
            <p:nvPr/>
          </p:nvSpPr>
          <p:spPr>
            <a:xfrm>
              <a:off x="332900" y="3014792"/>
              <a:ext cx="2916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Independent workers 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485064" y="3014792"/>
              <a:ext cx="1044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pPr algn="r"/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19.641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10033" y="3778166"/>
            <a:ext cx="5988252" cy="292143"/>
            <a:chOff x="332900" y="3271280"/>
            <a:chExt cx="5196164" cy="202967"/>
          </a:xfrm>
        </p:grpSpPr>
        <p:sp>
          <p:nvSpPr>
            <p:cNvPr id="15" name="Rectangle 14"/>
            <p:cNvSpPr/>
            <p:nvPr/>
          </p:nvSpPr>
          <p:spPr>
            <a:xfrm>
              <a:off x="332900" y="3271280"/>
              <a:ext cx="2916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Consultants and professionals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4485064" y="3271280"/>
              <a:ext cx="1044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pPr algn="r"/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7.519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</p:grpSp>
      <p:sp>
        <p:nvSpPr>
          <p:cNvPr id="65" name="Rectangle 64"/>
          <p:cNvSpPr/>
          <p:nvPr/>
        </p:nvSpPr>
        <p:spPr>
          <a:xfrm>
            <a:off x="6103212" y="1324207"/>
            <a:ext cx="727161" cy="292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ctr"/>
            <a:r>
              <a:rPr lang="en-US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2017</a:t>
            </a:r>
            <a:endParaRPr lang="en-US" sz="1400" b="1" baseline="30000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610033" y="1035569"/>
            <a:ext cx="3006071" cy="292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Categories of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rPr>
              <a:t>workers</a:t>
            </a:r>
            <a:endParaRPr 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Optane" pitchFamily="2" charset="0"/>
              <a:ea typeface="+mj-ea"/>
              <a:cs typeface="+mj-c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42081" y="2665424"/>
            <a:ext cx="5490344" cy="292143"/>
            <a:chOff x="764948" y="2501816"/>
            <a:chExt cx="4764116" cy="202967"/>
          </a:xfrm>
        </p:grpSpPr>
        <p:sp>
          <p:nvSpPr>
            <p:cNvPr id="64" name="Rectangle 63"/>
            <p:cNvSpPr/>
            <p:nvPr/>
          </p:nvSpPr>
          <p:spPr>
            <a:xfrm>
              <a:off x="764948" y="2501816"/>
              <a:ext cx="2891908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- Private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485064" y="2501816"/>
              <a:ext cx="1044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pPr algn="r"/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139.865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042081" y="3036338"/>
            <a:ext cx="5490344" cy="292143"/>
            <a:chOff x="764948" y="2758304"/>
            <a:chExt cx="4764116" cy="202967"/>
          </a:xfrm>
        </p:grpSpPr>
        <p:sp>
          <p:nvSpPr>
            <p:cNvPr id="70" name="Rectangle 69"/>
            <p:cNvSpPr/>
            <p:nvPr/>
          </p:nvSpPr>
          <p:spPr>
            <a:xfrm>
              <a:off x="764948" y="2758304"/>
              <a:ext cx="2891908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- Public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endParaRPr>
            </a:p>
            <a:p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485064" y="2758304"/>
              <a:ext cx="1044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pPr algn="r"/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38.055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610032" y="4149080"/>
            <a:ext cx="5988253" cy="292143"/>
            <a:chOff x="332899" y="3527768"/>
            <a:chExt cx="5196165" cy="202967"/>
          </a:xfrm>
        </p:grpSpPr>
        <p:sp>
          <p:nvSpPr>
            <p:cNvPr id="73" name="Rectangle 72"/>
            <p:cNvSpPr/>
            <p:nvPr/>
          </p:nvSpPr>
          <p:spPr>
            <a:xfrm>
              <a:off x="332899" y="3527768"/>
              <a:ext cx="2916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Voucher workers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485064" y="3527768"/>
              <a:ext cx="1044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pPr algn="r"/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47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610033" y="4519994"/>
            <a:ext cx="5988252" cy="292143"/>
            <a:chOff x="332900" y="3784256"/>
            <a:chExt cx="5196164" cy="202967"/>
          </a:xfrm>
        </p:grpSpPr>
        <p:sp>
          <p:nvSpPr>
            <p:cNvPr id="75" name="Rectangle 74"/>
            <p:cNvSpPr/>
            <p:nvPr/>
          </p:nvSpPr>
          <p:spPr>
            <a:xfrm>
              <a:off x="332900" y="3784256"/>
              <a:ext cx="2916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r>
                <a:rPr 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Gross total amount</a:t>
              </a:r>
              <a:endPara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485064" y="3784256"/>
              <a:ext cx="1044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pPr algn="r"/>
              <a:r>
                <a:rPr 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205.127</a:t>
              </a:r>
              <a:endPara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610032" y="4890908"/>
            <a:ext cx="5988253" cy="292143"/>
            <a:chOff x="332899" y="4040744"/>
            <a:chExt cx="5196165" cy="202967"/>
          </a:xfrm>
        </p:grpSpPr>
        <p:sp>
          <p:nvSpPr>
            <p:cNvPr id="77" name="Rectangle 76"/>
            <p:cNvSpPr/>
            <p:nvPr/>
          </p:nvSpPr>
          <p:spPr>
            <a:xfrm>
              <a:off x="332899" y="4040744"/>
              <a:ext cx="2916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r>
                <a:rPr lang="en-US" sz="16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      Whose</a:t>
              </a:r>
              <a:r>
                <a:rPr lang="en-US" sz="1600" i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: contributory benefits</a:t>
              </a:r>
              <a:endParaRPr lang="en-US" sz="1600" i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4485064" y="4040744"/>
              <a:ext cx="1044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pPr algn="r"/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19.918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597660" y="5261822"/>
            <a:ext cx="6002511" cy="292143"/>
            <a:chOff x="320527" y="4297232"/>
            <a:chExt cx="5208537" cy="202967"/>
          </a:xfrm>
        </p:grpSpPr>
        <p:sp>
          <p:nvSpPr>
            <p:cNvPr id="81" name="Rectangle 80"/>
            <p:cNvSpPr/>
            <p:nvPr/>
          </p:nvSpPr>
          <p:spPr>
            <a:xfrm>
              <a:off x="320527" y="4297232"/>
              <a:ext cx="4212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r>
                <a:rPr 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Net total amount </a:t>
              </a:r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</a:rPr>
                <a:t>(Net </a:t>
              </a:r>
              <a:r>
                <a:rPr 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</a:rPr>
                <a:t>of contributory benefits</a:t>
              </a:r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</a:rPr>
                <a:t>)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485064" y="4297232"/>
              <a:ext cx="1044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pPr algn="r"/>
              <a:r>
                <a:rPr lang="en-US" sz="1600" b="1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185.209</a:t>
              </a:r>
              <a:endPara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619175" y="5632736"/>
            <a:ext cx="5977717" cy="292143"/>
            <a:chOff x="342042" y="4553719"/>
            <a:chExt cx="5187022" cy="202967"/>
          </a:xfrm>
        </p:grpSpPr>
        <p:sp>
          <p:nvSpPr>
            <p:cNvPr id="85" name="Rectangle 84"/>
            <p:cNvSpPr/>
            <p:nvPr/>
          </p:nvSpPr>
          <p:spPr>
            <a:xfrm>
              <a:off x="342042" y="4553719"/>
              <a:ext cx="2916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r>
                <a:rPr lang="en-US" sz="16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% contributory benefits</a:t>
              </a:r>
              <a:endParaRPr 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endParaRP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4485064" y="4553719"/>
              <a:ext cx="1044000" cy="20296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rtlCol="0" anchor="t"/>
            <a:lstStyle/>
            <a:p>
              <a:pPr algn="r"/>
              <a:r>
                <a:rPr lang="en-US" sz="16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tane" pitchFamily="2" charset="0"/>
                  <a:ea typeface="+mj-ea"/>
                  <a:cs typeface="+mj-cs"/>
                </a:rPr>
                <a:t>9.7%</a:t>
              </a:r>
            </a:p>
          </p:txBody>
        </p:sp>
      </p:grpSp>
      <p:cxnSp>
        <p:nvCxnSpPr>
          <p:cNvPr id="31" name="Straight Connector 30"/>
          <p:cNvCxnSpPr/>
          <p:nvPr/>
        </p:nvCxnSpPr>
        <p:spPr>
          <a:xfrm>
            <a:off x="1621621" y="1052736"/>
            <a:ext cx="605721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21621" y="1844824"/>
            <a:ext cx="605721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24345" y="6092825"/>
            <a:ext cx="605721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3781861" y="1030398"/>
            <a:ext cx="4051459" cy="3103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t"/>
          <a:lstStyle/>
          <a:p>
            <a:pPr algn="r"/>
            <a:r>
              <a:rPr lang="en-US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</a:rPr>
              <a:t>Social contributions (millions of €)</a:t>
            </a:r>
          </a:p>
        </p:txBody>
      </p:sp>
    </p:spTree>
    <p:extLst>
      <p:ext uri="{BB962C8B-B14F-4D97-AF65-F5344CB8AC3E}">
        <p14:creationId xmlns:p14="http://schemas.microsoft.com/office/powerpoint/2010/main" val="2729574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0" rIns="91440" bIns="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r>
              <a:rPr lang="it-IT" dirty="0" err="1" smtClean="0"/>
              <a:t>Laws</a:t>
            </a:r>
            <a:endParaRPr lang="it-IT" dirty="0" smtClean="0"/>
          </a:p>
          <a:p>
            <a:r>
              <a:rPr lang="it-IT" dirty="0" smtClean="0"/>
              <a:t>Art</a:t>
            </a:r>
            <a:r>
              <a:rPr lang="it-IT" dirty="0"/>
              <a:t>. 38 </a:t>
            </a:r>
            <a:r>
              <a:rPr lang="it-IT" dirty="0" err="1" smtClean="0"/>
              <a:t>Italian</a:t>
            </a:r>
            <a:r>
              <a:rPr lang="it-IT" dirty="0" smtClean="0"/>
              <a:t> </a:t>
            </a:r>
            <a:r>
              <a:rPr lang="it-IT" smtClean="0"/>
              <a:t>Constitution</a:t>
            </a:r>
            <a:endParaRPr lang="it-IT" dirty="0"/>
          </a:p>
          <a:p>
            <a:endParaRPr lang="en-US" altLang="it-IT" dirty="0"/>
          </a:p>
        </p:txBody>
      </p:sp>
      <p:sp>
        <p:nvSpPr>
          <p:cNvPr id="5" name="Rectangle 4"/>
          <p:cNvSpPr/>
          <p:nvPr/>
        </p:nvSpPr>
        <p:spPr>
          <a:xfrm>
            <a:off x="344488" y="1061614"/>
            <a:ext cx="9217147" cy="518477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endParaRPr lang="en-US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Every citizen unable to work and without the necessary means of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subsistence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is entitled to welfare support.</a:t>
            </a: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 have the right to be assured adequate means for their needs and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necessities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 the case of accidents, illness, disability, old age and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involuntary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unemployment.</a:t>
            </a: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Disabled and handicapped persons are entitled to receive education and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vocational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training.</a:t>
            </a: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Responsibilities under this article are entrusted to entities and institutions</a:t>
            </a:r>
          </a:p>
          <a:p>
            <a:pPr>
              <a:spcAft>
                <a:spcPts val="600"/>
              </a:spcAft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    established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by or supported by the State.</a:t>
            </a:r>
          </a:p>
          <a:p>
            <a:pPr marL="285750" indent="-285750">
              <a:spcAft>
                <a:spcPts val="600"/>
              </a:spcAft>
              <a:buClr>
                <a:schemeClr val="tx2"/>
              </a:buClr>
              <a:buSzPct val="103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Private-sector assistance may be freely provided.</a:t>
            </a:r>
            <a:endParaRPr lang="it-IT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0523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0"/>
            <a:ext cx="9200197" cy="6813376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endParaRPr lang="en-US" sz="4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Self-employed 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workers </a:t>
            </a:r>
          </a:p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nd the so-called 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«</a:t>
            </a:r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Separate </a:t>
            </a:r>
            <a:r>
              <a:rPr lang="en-US" sz="4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Fund</a:t>
            </a:r>
            <a:r>
              <a:rPr lang="en-US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»</a:t>
            </a:r>
            <a:endParaRPr lang="en-US" sz="36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3</a:t>
            </a:r>
            <a:endParaRPr lang="it-I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838" y="260648"/>
            <a:ext cx="1930325" cy="193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1950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44364" y="175566"/>
            <a:ext cx="6912956" cy="6480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defPPr>
              <a:defRPr lang="en-US"/>
            </a:defPPr>
            <a:lvl1pPr lvl="0" defTabSz="914400" eaLnBrk="1" latinLnBrk="0" hangingPunct="1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  <a:latin typeface="Optane" pitchFamily="2" charset="0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grpSp>
        <p:nvGrpSpPr>
          <p:cNvPr id="13" name="Group 12"/>
          <p:cNvGrpSpPr/>
          <p:nvPr/>
        </p:nvGrpSpPr>
        <p:grpSpPr>
          <a:xfrm>
            <a:off x="491473" y="2204865"/>
            <a:ext cx="8923055" cy="1512167"/>
            <a:chOff x="344489" y="2204865"/>
            <a:chExt cx="8923055" cy="1512167"/>
          </a:xfrm>
        </p:grpSpPr>
        <p:sp>
          <p:nvSpPr>
            <p:cNvPr id="5" name="Rectangle 4"/>
            <p:cNvSpPr/>
            <p:nvPr/>
          </p:nvSpPr>
          <p:spPr>
            <a:xfrm>
              <a:off x="344489" y="2204865"/>
              <a:ext cx="4032448" cy="432047"/>
            </a:xfrm>
            <a:prstGeom prst="rect">
              <a:avLst/>
            </a:prstGeom>
            <a:solidFill>
              <a:srgbClr val="8EB4E3"/>
            </a:solidFill>
          </p:spPr>
          <p:txBody>
            <a:bodyPr wrap="square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sz="28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Self-</a:t>
              </a:r>
              <a:r>
                <a:rPr lang="it-IT" sz="2800" b="1" dirty="0" err="1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employed</a:t>
              </a:r>
              <a:r>
                <a:rPr lang="it-IT" sz="28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800" b="1" dirty="0" err="1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workers</a:t>
              </a:r>
              <a:endParaRPr lang="it-IT" sz="24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44489" y="2821603"/>
              <a:ext cx="4032448" cy="895429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Artisans</a:t>
              </a:r>
              <a:endPara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Traders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5235096" y="2204865"/>
              <a:ext cx="4032448" cy="43204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</p:spPr>
          <p:txBody>
            <a:bodyPr wrap="square" anchor="ctr">
              <a:noAutofit/>
            </a:bodyPr>
            <a:lstStyle/>
            <a:p>
              <a:pPr algn="ctr">
                <a:lnSpc>
                  <a:spcPct val="150000"/>
                </a:lnSpc>
                <a:buClr>
                  <a:schemeClr val="tx2"/>
                </a:buClr>
                <a:buSzPct val="103000"/>
              </a:pPr>
              <a:r>
                <a:rPr lang="it-IT" sz="24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The so-</a:t>
              </a:r>
              <a:r>
                <a:rPr lang="it-IT" sz="2400" b="1" dirty="0" err="1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called</a:t>
              </a:r>
              <a:r>
                <a:rPr lang="it-IT" sz="2400" b="1" dirty="0" smtClean="0">
                  <a:solidFill>
                    <a:schemeClr val="bg1"/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«Separate Fund»</a:t>
              </a:r>
              <a:endParaRPr lang="it-IT" sz="2400" b="1" dirty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235095" y="2821603"/>
              <a:ext cx="4032448" cy="895429"/>
            </a:xfrm>
            <a:prstGeom prst="rect">
              <a:avLst/>
            </a:prstGeom>
          </p:spPr>
          <p:txBody>
            <a:bodyPr wrap="square">
              <a:noAutofit/>
            </a:bodyPr>
            <a:lstStyle/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Professionals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without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an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autonomous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 social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insurance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Fund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So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called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para-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subordinated</a:t>
              </a:r>
              <a:r>
                <a:rPr lang="it-IT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 </a:t>
              </a:r>
              <a:r>
                <a:rPr lang="it-IT" sz="2000" dirty="0" err="1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Optane" pitchFamily="2" charset="0"/>
                  <a:ea typeface="Verdana" pitchFamily="34" charset="0"/>
                  <a:cs typeface="Verdana" pitchFamily="34" charset="0"/>
                </a:rPr>
                <a:t>workers</a:t>
              </a:r>
              <a:endParaRPr lang="it-I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344364" y="4293096"/>
            <a:ext cx="9217149" cy="144016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An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independent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work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implies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realization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of a work or a service for a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remuneration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taking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all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risks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4364" y="1088741"/>
            <a:ext cx="9217149" cy="643401"/>
          </a:xfrm>
          <a:prstGeom prst="rect">
            <a:avLst/>
          </a:prstGeom>
          <a:noFill/>
        </p:spPr>
        <p:txBody>
          <a:bodyPr wrap="square" anchor="t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Insurance of self-employed workers is assured by INPS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towards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following categories of workers:</a:t>
            </a:r>
          </a:p>
        </p:txBody>
      </p:sp>
      <p:sp>
        <p:nvSpPr>
          <p:cNvPr id="3" name="Rettangolo 2"/>
          <p:cNvSpPr/>
          <p:nvPr/>
        </p:nvSpPr>
        <p:spPr>
          <a:xfrm>
            <a:off x="632520" y="212213"/>
            <a:ext cx="54726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Optane" pitchFamily="2" charset="0"/>
                <a:ea typeface="+mj-ea"/>
                <a:cs typeface="+mj-cs"/>
              </a:rPr>
              <a:t>Self-employed workers and the so called «</a:t>
            </a:r>
            <a:r>
              <a:rPr lang="en-US" sz="2400" b="1" dirty="0" smtClean="0">
                <a:latin typeface="Optane" pitchFamily="2" charset="0"/>
                <a:ea typeface="+mj-ea"/>
                <a:cs typeface="+mj-cs"/>
              </a:rPr>
              <a:t>Separate </a:t>
            </a:r>
            <a:r>
              <a:rPr lang="en-US" sz="2400" b="1" dirty="0">
                <a:latin typeface="Optane" pitchFamily="2" charset="0"/>
                <a:ea typeface="+mj-ea"/>
                <a:cs typeface="+mj-cs"/>
              </a:rPr>
              <a:t>Fund» </a:t>
            </a:r>
            <a:endParaRPr lang="it-IT" sz="2400" b="1" dirty="0">
              <a:latin typeface="Optane" pitchFamily="2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7136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50425" y="0"/>
            <a:ext cx="9200197" cy="6813376"/>
          </a:xfrm>
          <a:prstGeom prst="rect">
            <a:avLst/>
          </a:prstGeom>
          <a:solidFill>
            <a:schemeClr val="bg1"/>
          </a:solidFill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4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Independent</a:t>
            </a:r>
            <a:r>
              <a:rPr lang="it-IT" sz="4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work</a:t>
            </a:r>
            <a:endParaRPr lang="it-IT" sz="4800" b="1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it-IT" smtClean="0"/>
              <a:t>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3815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 smtClean="0"/>
              <a:t>Special Funds </a:t>
            </a:r>
            <a:r>
              <a:rPr lang="it-IT" sz="2400" dirty="0" err="1" smtClean="0"/>
              <a:t>Artisans</a:t>
            </a:r>
            <a:r>
              <a:rPr lang="it-IT" sz="2400" dirty="0" smtClean="0"/>
              <a:t> and Traders </a:t>
            </a:r>
            <a:endParaRPr lang="it-IT" sz="2400" dirty="0"/>
          </a:p>
        </p:txBody>
      </p:sp>
      <p:sp>
        <p:nvSpPr>
          <p:cNvPr id="4" name="Rectangle 3"/>
          <p:cNvSpPr/>
          <p:nvPr/>
        </p:nvSpPr>
        <p:spPr>
          <a:xfrm>
            <a:off x="344364" y="1088741"/>
            <a:ext cx="9217149" cy="900099"/>
          </a:xfrm>
          <a:prstGeom prst="rect">
            <a:avLst/>
          </a:prstGeom>
          <a:noFill/>
        </p:spPr>
        <p:txBody>
          <a:bodyPr wrap="square" anchor="t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paid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by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Artisans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Traders  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related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to an entrepreneurial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activity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(i.e.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individual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firm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, family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firm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or company)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4364" y="5085184"/>
            <a:ext cx="9217149" cy="90009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noAutofit/>
          </a:bodyPr>
          <a:lstStyle/>
          <a:p>
            <a:pPr algn="ctr">
              <a:lnSpc>
                <a:spcPct val="150000"/>
              </a:lnSpc>
              <a:buClr>
                <a:schemeClr val="tx2"/>
              </a:buClr>
              <a:buSzPct val="103000"/>
            </a:pP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Social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contributions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are due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if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the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enterpreneurial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activity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must be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usual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and </a:t>
            </a:r>
            <a:r>
              <a:rPr lang="it-IT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prevailing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  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4365" y="2780929"/>
            <a:ext cx="1728315" cy="1224137"/>
          </a:xfrm>
          <a:prstGeom prst="rect">
            <a:avLst/>
          </a:prstGeom>
          <a:solidFill>
            <a:srgbClr val="8EB4E3"/>
          </a:solidFill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err="1" smtClean="0">
                <a:solidFill>
                  <a:schemeClr val="bg1"/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Entrepreuner</a:t>
            </a:r>
            <a:endParaRPr lang="it-IT" sz="2000" b="1" dirty="0">
              <a:solidFill>
                <a:schemeClr val="bg1"/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8704" y="2780928"/>
            <a:ext cx="7272809" cy="1224137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>
              <a:buClr>
                <a:schemeClr val="tx2"/>
              </a:buClr>
              <a:buSzPct val="103000"/>
            </a:pP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Art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 2082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Italian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civil</a:t>
            </a:r>
            <a:r>
              <a:rPr lang="it-IT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 code</a:t>
            </a:r>
          </a:p>
          <a:p>
            <a:pPr>
              <a:buClr>
                <a:schemeClr val="tx2"/>
              </a:buClr>
              <a:buSzPct val="103000"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The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entrepreneur is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one </a:t>
            </a: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who professionally carries on </a:t>
            </a: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economic organized activity to produce or exchange goods or services</a:t>
            </a:r>
            <a:r>
              <a:rPr lang="it-IT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tane" pitchFamily="2" charset="0"/>
                <a:ea typeface="Verdana" pitchFamily="34" charset="0"/>
                <a:cs typeface="Verdana" pitchFamily="34" charset="0"/>
              </a:rPr>
              <a:t>.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  <a:latin typeface="Optane" pitchFamily="2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395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6160&quot;&gt;&lt;version val=&quot;1797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1.55610000000000000000E+000&quot;&gt;&lt;m_ppcolschidx val=&quot;0&quot;/&gt;&lt;m_rgb r=&quot;5a&quot; g=&quot;be&quot; b=&quot;a3&quot;/&gt;&lt;/elem&gt;&lt;elem m_fUsage=&quot;1.00000000000000000000E+000&quot;&gt;&lt;m_ppcolschidx val=&quot;0&quot;/&gt;&lt;m_rgb r=&quot;cf&quot; g=&quot;f2&quot; b=&quot;fe&quot;/&gt;&lt;/elem&gt;&lt;elem m_fUsage=&quot;9.08764110000000010000E-001&quot;&gt;&lt;m_ppcolschidx val=&quot;0&quot;/&gt;&lt;m_rgb r=&quot;e7&quot; g=&quot;1e&quot; b=&quot;1&quot;/&gt;&lt;/elem&gt;&lt;elem m_fUsage=&quot;8.10000000000000050000E-001&quot;&gt;&lt;m_ppcolschidx val=&quot;0&quot;/&gt;&lt;m_rgb r=&quot;e3&quot; g=&quot;97&quot; b=&quot;4a&quot;/&gt;&lt;/elem&gt;&lt;elem m_fUsage=&quot;7.29000000000000090000E-001&quot;&gt;&lt;m_ppcolschidx val=&quot;0&quot;/&gt;&lt;m_rgb r=&quot;cd&quot; g=&quot;dd&quot; b=&quot;f8&quot;/&gt;&lt;/elem&gt;&lt;elem m_fUsage=&quot;5.90490000000000180000E-001&quot;&gt;&lt;m_ppcolschidx val=&quot;0&quot;/&gt;&lt;m_rgb r=&quot;0&quot; g=&quot;70&quot; b=&quot;c0&quot;/&gt;&lt;/elem&gt;&lt;elem m_fUsage=&quot;5.31441000000000160000E-001&quot;&gt;&lt;m_ppcolschidx val=&quot;0&quot;/&gt;&lt;m_rgb r=&quot;2d&quot; g=&quot;d2&quot; b=&quot;28&quot;/&gt;&lt;/elem&gt;&lt;/m_vecMRU&gt;&lt;/m_mruColor&gt;&lt;m_agendatheme&gt;&lt;m_aagendaitemprops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1&quot;/&gt;&lt;/m_font&gt;&lt;m_colFont&gt;&lt;m_ppcolschidx val=&quot;2&quot;/&gt;&lt;/m_colFont&gt;&lt;m_fill&gt;&lt;m_bVisible val=&quot;0&quot;/&gt;&lt;/m_fill&gt;&lt;m_linestyle&gt;&lt;m_bVisible val=&quot;1&quot;/&gt;&lt;m_nWeight val=&quot;6&quot;/&gt;&lt;m_col&gt;&lt;m_ppcolschidx val=&quot;2&quot;/&gt;&lt;/m_col&gt;&lt;m_msolinedashstyle val=&quot;1&quot;/&gt;&lt;m_msoarrowheadstyleBegin val=&quot;1&quot;/&gt;&lt;m_msoarrowheadstyleEnd val=&quot;1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elem&gt;&lt;m_bVisible val=&quot;1&quot;/&gt;&lt;m_font&gt;&lt;m_bBold val=&quot;0&quot;/&gt;&lt;/m_font&gt;&lt;m_colFont&gt;&lt;m_ppcolschidx val=&quot;2&quot;/&gt;&lt;/m_colFont&gt;&lt;m_fill&gt;&lt;m_bVisible val=&quot;0&quot;/&gt;&lt;/m_fill&gt;&lt;m_linestyle&gt;&lt;m_bVisible val=&quot;0&quot;/&gt;&lt;/m_linestyle&gt;&lt;/elem&gt;&lt;elem&gt;&lt;m_bVisible val=&quot;0&quot;/&gt;&lt;/elem&gt;&lt;/m_aagendaitemprops&gt;&lt;m_linestyleTopBottomLine&gt;&lt;m_bVisible val=&quot;0&quot;/&gt;&lt;/m_linestyleTopBottomLine&gt;&lt;/m_agendatheme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m_chMinusSymbol&gt;-&lt;/m_chMinusSymbol&gt;&lt;m_chDecimalSymbol17909&gt;.&lt;/m_chDecimalSymbol17909&gt;&lt;m_nGroupingDigits17909 val=&quot;3&quot;/&gt;&lt;m_chGroupingSymbol17909&gt;,&lt;/m_chGroupingSymbol17909&gt;&lt;/m_precDefault&gt;&lt;/CDefaultPrec&gt;&lt;/root&gt;"/>
  <p:tag name="THINKCELLUNDODONOTDELETE" val="51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3_ib8Pk6k6Ufdjr8CiE.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uj1_z0EmEi1ZermGN_6s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eHNUFTl0Uu77cVj3gD6Vw"/>
</p:tagLst>
</file>

<file path=ppt/theme/theme1.xml><?xml version="1.0" encoding="utf-8"?>
<a:theme xmlns:a="http://schemas.openxmlformats.org/drawingml/2006/main" name="SPRP_Correct Power Point Templat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2826</TotalTime>
  <Words>2811</Words>
  <Application>Microsoft Macintosh PowerPoint</Application>
  <PresentationFormat>A4 (21x29,7 cm)</PresentationFormat>
  <Paragraphs>538</Paragraphs>
  <Slides>45</Slides>
  <Notes>37</Notes>
  <HiddenSlides>0</HiddenSlides>
  <MMClips>0</MMClips>
  <ScaleCrop>false</ScaleCrop>
  <HeadingPairs>
    <vt:vector size="8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45</vt:i4>
      </vt:variant>
      <vt:variant>
        <vt:lpstr>Presentazioni personalizzate</vt:lpstr>
      </vt:variant>
      <vt:variant>
        <vt:i4>1</vt:i4>
      </vt:variant>
    </vt:vector>
  </HeadingPairs>
  <TitlesOfParts>
    <vt:vector size="48" baseType="lpstr">
      <vt:lpstr>SPRP_Correct Power Point Template v1</vt:lpstr>
      <vt:lpstr>think-cell Slide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Special Funds Artisans and Traders 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Independent Professionals</vt:lpstr>
      <vt:lpstr>Independent Professionals</vt:lpstr>
      <vt:lpstr>Presentazione di PowerPoint</vt:lpstr>
      <vt:lpstr>Presentazione di PowerPoint</vt:lpstr>
      <vt:lpstr>The so called «para-subordinated workers»</vt:lpstr>
      <vt:lpstr>The so called «para-subordinated workers»: “Collaborators”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Custom Show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SPRP-BJ User</dc:creator>
  <cp:lastModifiedBy>Ferdinando Montaldi</cp:lastModifiedBy>
  <cp:revision>335</cp:revision>
  <cp:lastPrinted>2018-06-25T12:49:02Z</cp:lastPrinted>
  <dcterms:created xsi:type="dcterms:W3CDTF">2015-09-07T02:11:56Z</dcterms:created>
  <dcterms:modified xsi:type="dcterms:W3CDTF">2018-07-01T11:49:18Z</dcterms:modified>
</cp:coreProperties>
</file>