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14" r:id="rId1"/>
  </p:sldMasterIdLst>
  <p:notesMasterIdLst>
    <p:notesMasterId r:id="rId23"/>
  </p:notesMasterIdLst>
  <p:handoutMasterIdLst>
    <p:handoutMasterId r:id="rId24"/>
  </p:handoutMasterIdLst>
  <p:sldIdLst>
    <p:sldId id="280" r:id="rId2"/>
    <p:sldId id="318" r:id="rId3"/>
    <p:sldId id="323" r:id="rId4"/>
    <p:sldId id="325" r:id="rId5"/>
    <p:sldId id="320" r:id="rId6"/>
    <p:sldId id="322" r:id="rId7"/>
    <p:sldId id="329" r:id="rId8"/>
    <p:sldId id="314" r:id="rId9"/>
    <p:sldId id="316" r:id="rId10"/>
    <p:sldId id="283" r:id="rId11"/>
    <p:sldId id="284" r:id="rId12"/>
    <p:sldId id="286" r:id="rId13"/>
    <p:sldId id="319" r:id="rId14"/>
    <p:sldId id="317" r:id="rId15"/>
    <p:sldId id="328" r:id="rId16"/>
    <p:sldId id="326" r:id="rId17"/>
    <p:sldId id="330" r:id="rId18"/>
    <p:sldId id="296" r:id="rId19"/>
    <p:sldId id="327" r:id="rId20"/>
    <p:sldId id="324" r:id="rId21"/>
    <p:sldId id="321" r:id="rId22"/>
  </p:sldIdLst>
  <p:sldSz cx="9144000" cy="6858000" type="screen4x3"/>
  <p:notesSz cx="6797675" cy="99266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 Unicode MS" pitchFamily="34" charset="-12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 Unicode MS" pitchFamily="34" charset="-12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 Unicode MS" pitchFamily="34" charset="-12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 Unicode MS" pitchFamily="34" charset="-12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 Unicode MS" pitchFamily="34" charset="-128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 Unicode MS" pitchFamily="34" charset="-128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 Unicode MS" pitchFamily="34" charset="-128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 Unicode MS" pitchFamily="34" charset="-128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 Unicode MS" pitchFamily="34" charset="-12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553F"/>
    <a:srgbClr val="2B7B2D"/>
    <a:srgbClr val="954F72"/>
    <a:srgbClr val="660033"/>
    <a:srgbClr val="E5FBF4"/>
    <a:srgbClr val="3F550D"/>
    <a:srgbClr val="FF6600"/>
    <a:srgbClr val="FFFFCC"/>
    <a:srgbClr val="225EA8"/>
    <a:srgbClr val="318C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6" autoAdjust="0"/>
    <p:restoredTop sz="86421" autoAdjust="0"/>
  </p:normalViewPr>
  <p:slideViewPr>
    <p:cSldViewPr>
      <p:cViewPr varScale="1">
        <p:scale>
          <a:sx n="109" d="100"/>
          <a:sy n="109" d="100"/>
        </p:scale>
        <p:origin x="15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-1638"/>
    </p:cViewPr>
  </p:sorterViewPr>
  <p:notesViewPr>
    <p:cSldViewPr>
      <p:cViewPr varScale="1">
        <p:scale>
          <a:sx n="82" d="100"/>
          <a:sy n="82" d="100"/>
        </p:scale>
        <p:origin x="395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server01\Relazione%20Annuale\Relazione%202015\Relazione%20del%20Presidente\Slides\Composizione_Patrimoni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723810295395099E-3"/>
          <c:y val="0.86467378169005127"/>
          <c:w val="0.988370719648345"/>
          <c:h val="0.11594011168636231"/>
        </c:manualLayout>
      </c:layout>
      <c:overlay val="0"/>
      <c:spPr>
        <a:noFill/>
        <a:ln w="0"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7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34" tIns="46017" rIns="92034" bIns="46017" numCol="1" anchor="t" anchorCtr="0" compatLnSpc="1">
            <a:prstTxWarp prst="textNoShape">
              <a:avLst/>
            </a:prstTxWarp>
          </a:bodyPr>
          <a:lstStyle>
            <a:lvl1pPr algn="l" defTabSz="920750" eaLnBrk="1" hangingPunct="1">
              <a:spcBef>
                <a:spcPct val="0"/>
              </a:spcBef>
              <a:buSzTx/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7" y="0"/>
            <a:ext cx="2945659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34" tIns="46017" rIns="92034" bIns="4601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spcBef>
                <a:spcPct val="0"/>
              </a:spcBef>
              <a:buSzTx/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750"/>
            <a:ext cx="2945659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34" tIns="46017" rIns="92034" bIns="46017" numCol="1" anchor="b" anchorCtr="0" compatLnSpc="1">
            <a:prstTxWarp prst="textNoShape">
              <a:avLst/>
            </a:prstTxWarp>
          </a:bodyPr>
          <a:lstStyle>
            <a:lvl1pPr algn="l" defTabSz="920750" eaLnBrk="1" hangingPunct="1">
              <a:spcBef>
                <a:spcPct val="0"/>
              </a:spcBef>
              <a:buSzTx/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7" y="9429750"/>
            <a:ext cx="2945659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34" tIns="46017" rIns="92034" bIns="4601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/>
            </a:lvl1pPr>
          </a:lstStyle>
          <a:p>
            <a:fld id="{AC1CE195-85FE-4062-9165-DFF0513412CF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2413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34" tIns="46017" rIns="92034" bIns="46017" numCol="1" anchor="t" anchorCtr="0" compatLnSpc="1">
            <a:prstTxWarp prst="textNoShape">
              <a:avLst/>
            </a:prstTxWarp>
          </a:bodyPr>
          <a:lstStyle>
            <a:lvl1pPr algn="l" defTabSz="920750" eaLnBrk="1" hangingPunct="1">
              <a:spcBef>
                <a:spcPct val="0"/>
              </a:spcBef>
              <a:buSzTx/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7" y="0"/>
            <a:ext cx="2945659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34" tIns="46017" rIns="92034" bIns="4601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spcBef>
                <a:spcPct val="0"/>
              </a:spcBef>
              <a:buSzTx/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8" y="4716464"/>
            <a:ext cx="4984962" cy="446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34" tIns="46017" rIns="92034" bIns="460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750"/>
            <a:ext cx="2945659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34" tIns="46017" rIns="92034" bIns="46017" numCol="1" anchor="b" anchorCtr="0" compatLnSpc="1">
            <a:prstTxWarp prst="textNoShape">
              <a:avLst/>
            </a:prstTxWarp>
          </a:bodyPr>
          <a:lstStyle>
            <a:lvl1pPr algn="l" defTabSz="920750" eaLnBrk="1" hangingPunct="1">
              <a:spcBef>
                <a:spcPct val="0"/>
              </a:spcBef>
              <a:buSzTx/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7" y="9429750"/>
            <a:ext cx="2945659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34" tIns="46017" rIns="92034" bIns="4601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/>
            </a:lvl1pPr>
          </a:lstStyle>
          <a:p>
            <a:fld id="{94B743F6-D266-46B1-9F31-BE54F4F008DF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043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743F6-D266-46B1-9F31-BE54F4F008D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4399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743F6-D266-46B1-9F31-BE54F4F008D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817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743F6-D266-46B1-9F31-BE54F4F008D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786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743F6-D266-46B1-9F31-BE54F4F008D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983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743F6-D266-46B1-9F31-BE54F4F008D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69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743F6-D266-46B1-9F31-BE54F4F008D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073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B743F6-D266-46B1-9F31-BE54F4F008D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3645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743F6-D266-46B1-9F31-BE54F4F008D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283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743F6-D266-46B1-9F31-BE54F4F008D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68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743F6-D266-46B1-9F31-BE54F4F008D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34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743F6-D266-46B1-9F31-BE54F4F008D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129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743F6-D266-46B1-9F31-BE54F4F008D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24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743F6-D266-46B1-9F31-BE54F4F008D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14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743F6-D266-46B1-9F31-BE54F4F008D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621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743F6-D266-46B1-9F31-BE54F4F008D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076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743F6-D266-46B1-9F31-BE54F4F008D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207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743F6-D266-46B1-9F31-BE54F4F008D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28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1430-584B-4D24-A59C-E86ED058ABD3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6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2806-6E75-4FF7-B560-43A718A7F350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28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9BA23-27D3-402D-9E13-81F7D9E5953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47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9B49-9064-4652-91E2-1759753DA9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32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A847E-4842-4999-9B2A-E9FB35FF219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67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5BACE-D761-44CC-B6BC-F1F3A9ED28E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842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156C2-E78A-45AA-9B0C-680B5A6561D1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478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155A-A78A-4B36-A83A-E43AD4DD5180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78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3FD31-4A75-4375-846C-637E17AE866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11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FF2D1-2B34-4A8B-8196-0BCE4A4DEB68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15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C3D9-F05F-44D6-BEF2-ABEA76161408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31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82F81-74C4-41C3-BC72-19729ED242D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3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15" r:id="rId1"/>
    <p:sldLayoutId id="2147485016" r:id="rId2"/>
    <p:sldLayoutId id="2147485017" r:id="rId3"/>
    <p:sldLayoutId id="2147485018" r:id="rId4"/>
    <p:sldLayoutId id="2147485019" r:id="rId5"/>
    <p:sldLayoutId id="2147485020" r:id="rId6"/>
    <p:sldLayoutId id="2147485021" r:id="rId7"/>
    <p:sldLayoutId id="2147485022" r:id="rId8"/>
    <p:sldLayoutId id="2147485023" r:id="rId9"/>
    <p:sldLayoutId id="2147485024" r:id="rId10"/>
    <p:sldLayoutId id="214748502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emf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rinaldi@covip.i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11"/>
          <p:cNvSpPr>
            <a:spLocks noChangeArrowheads="1"/>
          </p:cNvSpPr>
          <p:nvPr/>
        </p:nvSpPr>
        <p:spPr bwMode="auto">
          <a:xfrm>
            <a:off x="362145" y="2204864"/>
            <a:ext cx="8253736" cy="167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ts val="0"/>
              </a:spcBef>
            </a:pPr>
            <a:r>
              <a:rPr lang="fr-FR" sz="2800" dirty="0">
                <a:solidFill>
                  <a:srgbClr val="0D553F"/>
                </a:solidFill>
                <a:latin typeface="Calibri" panose="020F0502020204030204" pitchFamily="34" charset="0"/>
                <a:ea typeface="Arial Unicode MS" pitchFamily="34" charset="-128"/>
                <a:cs typeface="Arial" panose="020B0604020202020204" pitchFamily="34" charset="0"/>
              </a:rPr>
              <a:t>the </a:t>
            </a:r>
            <a:r>
              <a:rPr lang="fr-FR" sz="2800" dirty="0" err="1">
                <a:solidFill>
                  <a:srgbClr val="0D553F"/>
                </a:solidFill>
                <a:latin typeface="Calibri" panose="020F0502020204030204" pitchFamily="34" charset="0"/>
                <a:ea typeface="Arial Unicode MS" pitchFamily="34" charset="-128"/>
                <a:cs typeface="Arial" panose="020B0604020202020204" pitchFamily="34" charset="0"/>
              </a:rPr>
              <a:t>Italian</a:t>
            </a:r>
            <a:r>
              <a:rPr lang="fr-FR" sz="2800" dirty="0">
                <a:solidFill>
                  <a:srgbClr val="0D553F"/>
                </a:solidFill>
                <a:latin typeface="Calibri" panose="020F050202020403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fr-FR" sz="2800" dirty="0" err="1" smtClean="0">
                <a:solidFill>
                  <a:srgbClr val="0D553F"/>
                </a:solidFill>
                <a:latin typeface="Calibri" panose="020F0502020204030204" pitchFamily="34" charset="0"/>
                <a:ea typeface="Arial Unicode MS" pitchFamily="34" charset="-128"/>
                <a:cs typeface="Arial" panose="020B0604020202020204" pitchFamily="34" charset="0"/>
              </a:rPr>
              <a:t>Private</a:t>
            </a:r>
            <a:r>
              <a:rPr lang="fr-FR" sz="2800" dirty="0" smtClean="0">
                <a:solidFill>
                  <a:srgbClr val="0D553F"/>
                </a:solidFill>
                <a:latin typeface="Calibri" panose="020F0502020204030204" pitchFamily="34" charset="0"/>
                <a:ea typeface="Arial Unicode MS" pitchFamily="34" charset="-128"/>
                <a:cs typeface="Arial" panose="020B0604020202020204" pitchFamily="34" charset="0"/>
              </a:rPr>
              <a:t>, </a:t>
            </a:r>
            <a:r>
              <a:rPr lang="fr-FR" sz="2800" dirty="0" err="1" smtClean="0">
                <a:solidFill>
                  <a:srgbClr val="0D553F"/>
                </a:solidFill>
                <a:latin typeface="Calibri" panose="020F0502020204030204" pitchFamily="34" charset="0"/>
                <a:ea typeface="Arial Unicode MS" pitchFamily="34" charset="-128"/>
                <a:cs typeface="Arial" panose="020B0604020202020204" pitchFamily="34" charset="0"/>
              </a:rPr>
              <a:t>Supplementary</a:t>
            </a:r>
            <a:r>
              <a:rPr lang="fr-FR" sz="2800" dirty="0" smtClean="0">
                <a:solidFill>
                  <a:srgbClr val="0D553F"/>
                </a:solidFill>
                <a:latin typeface="Calibri" panose="020F050202020403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fr-FR" sz="2800" dirty="0" smtClean="0">
                <a:solidFill>
                  <a:srgbClr val="0D553F"/>
                </a:solidFill>
                <a:latin typeface="Calibri" panose="020F0502020204030204" pitchFamily="34" charset="0"/>
                <a:ea typeface="Arial Unicode MS" pitchFamily="34" charset="-128"/>
                <a:cs typeface="Arial" panose="020B0604020202020204" pitchFamily="34" charset="0"/>
              </a:rPr>
              <a:t>Pension System:</a:t>
            </a:r>
          </a:p>
          <a:p>
            <a:pPr algn="ctr" eaLnBrk="1" hangingPunct="1">
              <a:spcBef>
                <a:spcPts val="0"/>
              </a:spcBef>
            </a:pPr>
            <a:r>
              <a:rPr lang="fr-FR" sz="2800" dirty="0" smtClean="0">
                <a:solidFill>
                  <a:srgbClr val="0D553F"/>
                </a:solidFill>
                <a:latin typeface="Calibri" panose="020F0502020204030204" pitchFamily="34" charset="0"/>
                <a:ea typeface="Arial Unicode MS" pitchFamily="34" charset="-128"/>
                <a:cs typeface="Arial" panose="020B0604020202020204" pitchFamily="34" charset="0"/>
              </a:rPr>
              <a:t>Structure</a:t>
            </a:r>
            <a:r>
              <a:rPr lang="fr-FR" sz="2800" dirty="0">
                <a:solidFill>
                  <a:srgbClr val="0D553F"/>
                </a:solidFill>
                <a:latin typeface="Calibri" panose="020F0502020204030204" pitchFamily="34" charset="0"/>
                <a:ea typeface="Arial Unicode MS" pitchFamily="34" charset="-128"/>
                <a:cs typeface="Arial" panose="020B0604020202020204" pitchFamily="34" charset="0"/>
              </a:rPr>
              <a:t>, </a:t>
            </a:r>
            <a:r>
              <a:rPr lang="fr-FR" sz="2800" dirty="0" err="1" smtClean="0">
                <a:solidFill>
                  <a:srgbClr val="0D553F"/>
                </a:solidFill>
                <a:latin typeface="Calibri" panose="020F0502020204030204" pitchFamily="34" charset="0"/>
                <a:ea typeface="Arial Unicode MS" pitchFamily="34" charset="-128"/>
                <a:cs typeface="Arial" panose="020B0604020202020204" pitchFamily="34" charset="0"/>
              </a:rPr>
              <a:t>Regulation</a:t>
            </a:r>
            <a:r>
              <a:rPr lang="fr-FR" sz="2800" dirty="0">
                <a:solidFill>
                  <a:srgbClr val="0D553F"/>
                </a:solidFill>
                <a:latin typeface="Calibri" panose="020F0502020204030204" pitchFamily="34" charset="0"/>
                <a:ea typeface="Arial Unicode MS" pitchFamily="34" charset="-128"/>
                <a:cs typeface="Arial" panose="020B0604020202020204" pitchFamily="34" charset="0"/>
              </a:rPr>
              <a:t>, </a:t>
            </a:r>
            <a:r>
              <a:rPr lang="fr-FR" sz="2800" dirty="0" smtClean="0">
                <a:solidFill>
                  <a:srgbClr val="0D553F"/>
                </a:solidFill>
                <a:latin typeface="Calibri" panose="020F0502020204030204" pitchFamily="34" charset="0"/>
                <a:ea typeface="Arial Unicode MS" pitchFamily="34" charset="-128"/>
                <a:cs typeface="Arial" panose="020B0604020202020204" pitchFamily="34" charset="0"/>
              </a:rPr>
              <a:t>Supervision</a:t>
            </a:r>
          </a:p>
          <a:p>
            <a:pPr algn="ctr" eaLnBrk="1" hangingPunct="1">
              <a:spcBef>
                <a:spcPts val="600"/>
              </a:spcBef>
            </a:pPr>
            <a:r>
              <a:rPr lang="fr-FR" dirty="0" smtClean="0">
                <a:latin typeface="Calibri" panose="020F0502020204030204" pitchFamily="34" charset="0"/>
                <a:ea typeface="Arial Unicode MS" pitchFamily="34" charset="-128"/>
                <a:cs typeface="Arial" panose="020B0604020202020204" pitchFamily="34" charset="0"/>
              </a:rPr>
              <a:t>Ambrogio </a:t>
            </a:r>
            <a:r>
              <a:rPr lang="fr-FR" dirty="0" smtClean="0">
                <a:latin typeface="Calibri" panose="020F0502020204030204" pitchFamily="34" charset="0"/>
                <a:ea typeface="Arial Unicode MS" pitchFamily="34" charset="-128"/>
                <a:cs typeface="Arial" panose="020B0604020202020204" pitchFamily="34" charset="0"/>
              </a:rPr>
              <a:t>Rinaldi</a:t>
            </a:r>
            <a:endParaRPr lang="fr-FR" sz="2400" dirty="0" smtClean="0">
              <a:latin typeface="Calibri" panose="020F050202020403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algn="ctr" eaLnBrk="1" hangingPunct="1">
              <a:spcBef>
                <a:spcPts val="0"/>
              </a:spcBef>
            </a:pPr>
            <a:r>
              <a:rPr lang="fr-FR" sz="1400" dirty="0" smtClean="0">
                <a:solidFill>
                  <a:srgbClr val="0D553F"/>
                </a:solidFill>
                <a:latin typeface="Calibri" panose="020F0502020204030204" pitchFamily="34" charset="0"/>
                <a:ea typeface="Arial Unicode MS" pitchFamily="34" charset="-128"/>
                <a:cs typeface="Arial" panose="020B0604020202020204" pitchFamily="34" charset="0"/>
              </a:rPr>
              <a:t>Central </a:t>
            </a:r>
            <a:r>
              <a:rPr lang="fr-FR" sz="1400" dirty="0" err="1" smtClean="0">
                <a:solidFill>
                  <a:srgbClr val="0D553F"/>
                </a:solidFill>
                <a:latin typeface="Calibri" panose="020F0502020204030204" pitchFamily="34" charset="0"/>
                <a:ea typeface="Arial Unicode MS" pitchFamily="34" charset="-128"/>
                <a:cs typeface="Arial" panose="020B0604020202020204" pitchFamily="34" charset="0"/>
              </a:rPr>
              <a:t>Director</a:t>
            </a:r>
            <a:r>
              <a:rPr lang="fr-FR" sz="1400" dirty="0" smtClean="0">
                <a:solidFill>
                  <a:srgbClr val="0D553F"/>
                </a:solidFill>
                <a:latin typeface="Calibri" panose="020F0502020204030204" pitchFamily="34" charset="0"/>
                <a:ea typeface="Arial Unicode MS" pitchFamily="34" charset="-128"/>
                <a:cs typeface="Arial" panose="020B0604020202020204" pitchFamily="34" charset="0"/>
              </a:rPr>
              <a:t>, COVIP</a:t>
            </a:r>
            <a:endParaRPr lang="en-US" altLang="zh-CN" dirty="0">
              <a:latin typeface="Arial" panose="020B0604020202020204" pitchFamily="34" charset="0"/>
            </a:endParaRPr>
          </a:p>
        </p:txBody>
      </p:sp>
      <p:pic>
        <p:nvPicPr>
          <p:cNvPr id="5" name="Immagine 4" descr="\\server01\Public\marchi COVIP\MARCHIO_COVIP\Png\marchio_covip_4color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1595" y="259862"/>
            <a:ext cx="1728192" cy="122413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tangolo 1"/>
          <p:cNvSpPr/>
          <p:nvPr/>
        </p:nvSpPr>
        <p:spPr>
          <a:xfrm>
            <a:off x="362145" y="6168078"/>
            <a:ext cx="825373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 smtClean="0">
                <a:latin typeface="Arial" panose="020B0604020202020204" pitchFamily="34" charset="0"/>
              </a:rPr>
              <a:t>Component </a:t>
            </a:r>
            <a:r>
              <a:rPr lang="en-US" altLang="zh-CN" sz="1200" dirty="0">
                <a:latin typeface="Arial" panose="020B0604020202020204" pitchFamily="34" charset="0"/>
              </a:rPr>
              <a:t>Two - 2018 Training Course “</a:t>
            </a:r>
            <a:r>
              <a:rPr lang="en-US" altLang="zh-CN" sz="1200" i="1" dirty="0">
                <a:latin typeface="Arial" panose="020B0604020202020204" pitchFamily="34" charset="0"/>
              </a:rPr>
              <a:t>Financing the social security system in an ageing society: </a:t>
            </a:r>
          </a:p>
          <a:p>
            <a:pPr algn="ctr"/>
            <a:r>
              <a:rPr lang="en-US" altLang="zh-CN" sz="1200" i="1" dirty="0">
                <a:latin typeface="Arial" panose="020B0604020202020204" pitchFamily="34" charset="0"/>
              </a:rPr>
              <a:t>the role of public finance and private supplementary funds</a:t>
            </a:r>
            <a:r>
              <a:rPr lang="en-US" altLang="zh-CN" sz="1200" dirty="0">
                <a:latin typeface="Arial" panose="020B0604020202020204" pitchFamily="34" charset="0"/>
              </a:rPr>
              <a:t>”</a:t>
            </a:r>
            <a:endParaRPr lang="en-US" altLang="zh-CN" sz="4000" dirty="0">
              <a:cs typeface="Arial" panose="020B0604020202020204" pitchFamily="34" charset="0"/>
            </a:endParaRPr>
          </a:p>
          <a:p>
            <a:pPr algn="ctr"/>
            <a:r>
              <a:rPr lang="en-US" altLang="zh-CN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INPS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, Rome, July</a:t>
            </a:r>
            <a:r>
              <a:rPr lang="pl-PL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6,</a:t>
            </a:r>
            <a:r>
              <a:rPr lang="pl-PL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201</a:t>
            </a:r>
            <a:r>
              <a:rPr lang="it-IT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it-IT" sz="2400" dirty="0">
              <a:solidFill>
                <a:srgbClr val="0D553F"/>
              </a:solidFill>
              <a:latin typeface="Calibri" panose="020F050202020403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4857" y="4484757"/>
            <a:ext cx="2808312" cy="1683321"/>
          </a:xfrm>
          <a:prstGeom prst="rect">
            <a:avLst/>
          </a:prstGeom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6948264" y="6450127"/>
            <a:ext cx="2057400" cy="365125"/>
          </a:xfrm>
        </p:spPr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3026" y="251457"/>
            <a:ext cx="8712968" cy="515144"/>
          </a:xfrm>
        </p:spPr>
        <p:txBody>
          <a:bodyPr>
            <a:noAutofit/>
          </a:bodyPr>
          <a:lstStyle/>
          <a:p>
            <a:pPr algn="ctr"/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Assets</a:t>
            </a:r>
            <a:endParaRPr lang="it-IT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395535" y="724104"/>
            <a:ext cx="8347951" cy="0"/>
          </a:xfrm>
          <a:prstGeom prst="line">
            <a:avLst/>
          </a:prstGeom>
          <a:ln w="412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95" y="107400"/>
            <a:ext cx="571776" cy="468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377" y="1412776"/>
            <a:ext cx="8404110" cy="4608512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223701" y="1161563"/>
            <a:ext cx="12385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Million</a:t>
            </a:r>
            <a:r>
              <a:rPr lang="it-IT" sz="12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of </a:t>
            </a:r>
            <a:r>
              <a:rPr lang="it-IT" sz="1200" i="1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euros</a:t>
            </a:r>
            <a:endParaRPr lang="it-IT" sz="1200" i="1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155A-A78A-4B36-A83A-E43AD4DD518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8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6799" y="224813"/>
            <a:ext cx="8640960" cy="515144"/>
          </a:xfrm>
        </p:spPr>
        <p:txBody>
          <a:bodyPr>
            <a:noAutofit/>
          </a:bodyPr>
          <a:lstStyle/>
          <a:p>
            <a:pPr algn="ctr"/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Members</a:t>
            </a:r>
            <a:endParaRPr lang="it-IT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395535" y="703784"/>
            <a:ext cx="8347951" cy="0"/>
          </a:xfrm>
          <a:prstGeom prst="line">
            <a:avLst/>
          </a:prstGeom>
          <a:ln w="412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magin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80" y="89906"/>
            <a:ext cx="571776" cy="468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637" y="1484784"/>
            <a:ext cx="8151849" cy="4226711"/>
          </a:xfrm>
          <a:prstGeom prst="rect">
            <a:avLst/>
          </a:prstGeo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155A-A78A-4B36-A83A-E43AD4DD518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0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44510" y="116632"/>
            <a:ext cx="8091985" cy="587152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Membership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and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Coverage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Ratios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by Age and Gender</a:t>
            </a:r>
            <a:endParaRPr lang="it-IT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791569" y="7489710"/>
            <a:ext cx="1994643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195263" indent="-195263" algn="ctr" eaLnBrk="1" hangingPunct="1">
              <a:spcBef>
                <a:spcPct val="50000"/>
              </a:spcBef>
            </a:pPr>
            <a:r>
              <a:rPr lang="en-US" sz="1200" dirty="0" err="1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Relazione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200" dirty="0" err="1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Annuale</a:t>
            </a:r>
            <a:r>
              <a:rPr lang="en-US" sz="120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200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2017</a:t>
            </a:r>
            <a:endParaRPr lang="en-US" sz="1200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35" y="83720"/>
            <a:ext cx="571776" cy="468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cxnSp>
        <p:nvCxnSpPr>
          <p:cNvPr id="7" name="Connettore 1 6"/>
          <p:cNvCxnSpPr/>
          <p:nvPr/>
        </p:nvCxnSpPr>
        <p:spPr>
          <a:xfrm>
            <a:off x="395535" y="703784"/>
            <a:ext cx="8347951" cy="0"/>
          </a:xfrm>
          <a:prstGeom prst="line">
            <a:avLst/>
          </a:prstGeom>
          <a:ln w="412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140" y="1412776"/>
            <a:ext cx="8343346" cy="4464496"/>
          </a:xfrm>
          <a:prstGeom prst="rect">
            <a:avLst/>
          </a:prstGeom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155A-A78A-4B36-A83A-E43AD4DD518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75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5516" y="215608"/>
            <a:ext cx="8712968" cy="515144"/>
          </a:xfrm>
        </p:spPr>
        <p:txBody>
          <a:bodyPr>
            <a:noAutofit/>
          </a:bodyPr>
          <a:lstStyle/>
          <a:p>
            <a:pPr algn="ctr"/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Number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of </a:t>
            </a:r>
            <a:r>
              <a:rPr lang="it-IT" sz="2400" b="1" dirty="0" err="1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ension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b="1" dirty="0">
                <a:solidFill>
                  <a:schemeClr val="accent6">
                    <a:lumMod val="50000"/>
                  </a:schemeClr>
                </a:solidFill>
              </a:rPr>
              <a:t>f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unds –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Consolidation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of the System </a:t>
            </a:r>
            <a:endParaRPr lang="it-IT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395535" y="724104"/>
            <a:ext cx="8347951" cy="0"/>
          </a:xfrm>
          <a:prstGeom prst="line">
            <a:avLst/>
          </a:prstGeom>
          <a:ln w="412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95" y="107400"/>
            <a:ext cx="571776" cy="468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580" y="1030351"/>
            <a:ext cx="7682840" cy="5494994"/>
          </a:xfrm>
          <a:prstGeom prst="rect">
            <a:avLst/>
          </a:prstGeom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155A-A78A-4B36-A83A-E43AD4DD518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9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557" y="244806"/>
            <a:ext cx="8712968" cy="735922"/>
          </a:xfrm>
        </p:spPr>
        <p:txBody>
          <a:bodyPr>
            <a:noAutofit/>
          </a:bodyPr>
          <a:lstStyle/>
          <a:p>
            <a:pPr algn="ctr"/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Investment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Options</a:t>
            </a:r>
            <a:endParaRPr lang="it-IT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528487" y="836712"/>
            <a:ext cx="8347951" cy="0"/>
          </a:xfrm>
          <a:prstGeom prst="line">
            <a:avLst/>
          </a:prstGeom>
          <a:ln w="412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95" y="107400"/>
            <a:ext cx="571776" cy="468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3" name="CasellaDiTesto 2"/>
          <p:cNvSpPr txBox="1"/>
          <p:nvPr/>
        </p:nvSpPr>
        <p:spPr>
          <a:xfrm>
            <a:off x="374695" y="1379958"/>
            <a:ext cx="8301761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err="1" smtClean="0"/>
              <a:t>Most</a:t>
            </a:r>
            <a:r>
              <a:rPr lang="it-IT" sz="2000" b="0" dirty="0" smtClean="0"/>
              <a:t> of </a:t>
            </a:r>
            <a:r>
              <a:rPr lang="it-IT" sz="2000" b="0" dirty="0" err="1" smtClean="0"/>
              <a:t>pension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plans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offer</a:t>
            </a:r>
            <a:r>
              <a:rPr lang="it-IT" sz="2000" b="0" dirty="0" smtClean="0"/>
              <a:t> to </a:t>
            </a:r>
            <a:r>
              <a:rPr lang="it-IT" sz="2000" b="0" dirty="0" err="1" smtClean="0"/>
              <a:t>members</a:t>
            </a:r>
            <a:r>
              <a:rPr lang="it-IT" sz="2000" b="0" dirty="0" smtClean="0"/>
              <a:t> a </a:t>
            </a:r>
            <a:r>
              <a:rPr lang="it-IT" sz="2000" b="0" dirty="0" err="1" smtClean="0"/>
              <a:t>number</a:t>
            </a:r>
            <a:r>
              <a:rPr lang="it-IT" sz="2000" b="0" dirty="0" smtClean="0"/>
              <a:t> of </a:t>
            </a:r>
            <a:r>
              <a:rPr lang="it-IT" sz="2000" b="0" dirty="0" err="1" smtClean="0"/>
              <a:t>investment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options</a:t>
            </a:r>
            <a:r>
              <a:rPr lang="it-IT" sz="2000" b="0" dirty="0" smtClean="0"/>
              <a:t>: </a:t>
            </a:r>
            <a:r>
              <a:rPr lang="it-IT" sz="2000" b="0" dirty="0" err="1" smtClean="0"/>
              <a:t>tipically</a:t>
            </a:r>
            <a:r>
              <a:rPr lang="it-IT" sz="2000" b="0" dirty="0" smtClean="0"/>
              <a:t>, 4-5 </a:t>
            </a:r>
            <a:r>
              <a:rPr lang="it-IT" sz="2000" b="0" dirty="0" err="1" smtClean="0"/>
              <a:t>investment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options</a:t>
            </a:r>
            <a:endParaRPr lang="it-IT" sz="2000" b="0" dirty="0" smtClean="0"/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sz="2000" b="0" dirty="0" smtClean="0"/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err="1" smtClean="0"/>
              <a:t>Members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choose</a:t>
            </a:r>
            <a:r>
              <a:rPr lang="it-IT" sz="2000" b="0" dirty="0" smtClean="0"/>
              <a:t> the option </a:t>
            </a:r>
            <a:r>
              <a:rPr lang="it-IT" sz="2000" b="0" dirty="0" err="1" smtClean="0"/>
              <a:t>they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prefer</a:t>
            </a:r>
            <a:endParaRPr lang="it-IT" sz="2000" b="0" dirty="0" smtClean="0"/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0" dirty="0" smtClean="0"/>
              <a:t>in some </a:t>
            </a:r>
            <a:r>
              <a:rPr lang="it-IT" b="0" dirty="0" err="1" smtClean="0"/>
              <a:t>cases</a:t>
            </a:r>
            <a:r>
              <a:rPr lang="it-IT" b="0" dirty="0" smtClean="0"/>
              <a:t>, a default option </a:t>
            </a:r>
            <a:r>
              <a:rPr lang="it-IT" b="0" dirty="0" err="1" smtClean="0"/>
              <a:t>applies</a:t>
            </a:r>
            <a:endParaRPr lang="it-IT" b="0" dirty="0" smtClean="0"/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0" dirty="0" smtClean="0"/>
              <a:t>in case of «</a:t>
            </a:r>
            <a:r>
              <a:rPr lang="it-IT" b="0" dirty="0" err="1" smtClean="0"/>
              <a:t>silent</a:t>
            </a:r>
            <a:r>
              <a:rPr lang="it-IT" b="0" dirty="0" smtClean="0"/>
              <a:t>/</a:t>
            </a:r>
            <a:r>
              <a:rPr lang="it-IT" b="0" dirty="0" err="1" smtClean="0"/>
              <a:t>automatic</a:t>
            </a:r>
            <a:r>
              <a:rPr lang="it-IT" b="0" dirty="0" smtClean="0"/>
              <a:t>» </a:t>
            </a:r>
            <a:r>
              <a:rPr lang="it-IT" b="0" dirty="0" err="1" smtClean="0"/>
              <a:t>enrolment</a:t>
            </a:r>
            <a:r>
              <a:rPr lang="it-IT" b="0" dirty="0" smtClean="0"/>
              <a:t>, an option </a:t>
            </a:r>
            <a:r>
              <a:rPr lang="it-IT" b="0" dirty="0" err="1" smtClean="0"/>
              <a:t>has</a:t>
            </a:r>
            <a:r>
              <a:rPr lang="it-IT" b="0" dirty="0" smtClean="0"/>
              <a:t> to be </a:t>
            </a:r>
            <a:r>
              <a:rPr lang="it-IT" b="0" dirty="0" err="1" smtClean="0"/>
              <a:t>applied</a:t>
            </a:r>
            <a:r>
              <a:rPr lang="it-IT" b="0" dirty="0" smtClean="0"/>
              <a:t> </a:t>
            </a:r>
            <a:r>
              <a:rPr lang="it-IT" b="0" dirty="0" err="1" smtClean="0"/>
              <a:t>offering</a:t>
            </a:r>
            <a:r>
              <a:rPr lang="it-IT" b="0" dirty="0" smtClean="0"/>
              <a:t> a </a:t>
            </a:r>
            <a:r>
              <a:rPr lang="it-IT" b="0" dirty="0" err="1" smtClean="0"/>
              <a:t>return</a:t>
            </a:r>
            <a:r>
              <a:rPr lang="it-IT" b="0" dirty="0" smtClean="0"/>
              <a:t> </a:t>
            </a:r>
            <a:r>
              <a:rPr lang="it-IT" b="0" dirty="0" err="1" smtClean="0"/>
              <a:t>guarantee</a:t>
            </a:r>
            <a:r>
              <a:rPr lang="it-IT" b="0" dirty="0" smtClean="0"/>
              <a:t> </a:t>
            </a:r>
          </a:p>
          <a:p>
            <a:pPr marL="1200150" lvl="2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600" b="0" dirty="0" smtClean="0"/>
              <a:t>some </a:t>
            </a:r>
            <a:r>
              <a:rPr lang="it-IT" sz="1600" b="0" dirty="0" err="1" smtClean="0"/>
              <a:t>concern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about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such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guarantees</a:t>
            </a:r>
            <a:r>
              <a:rPr lang="it-IT" sz="1600" b="0" dirty="0" smtClean="0"/>
              <a:t> in the </a:t>
            </a:r>
            <a:r>
              <a:rPr lang="it-IT" sz="1600" b="0" dirty="0" err="1" smtClean="0"/>
              <a:t>current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low-yield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environment</a:t>
            </a:r>
            <a:endParaRPr lang="it-IT" sz="1600" b="0" dirty="0" smtClean="0"/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b="0" dirty="0" smtClean="0"/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smtClean="0"/>
              <a:t>Life-</a:t>
            </a:r>
            <a:r>
              <a:rPr lang="it-IT" sz="2000" b="0" dirty="0" err="1" smtClean="0"/>
              <a:t>cycle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investment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options</a:t>
            </a:r>
            <a:r>
              <a:rPr lang="it-IT" sz="2000" b="0" dirty="0" smtClean="0"/>
              <a:t> are </a:t>
            </a:r>
            <a:r>
              <a:rPr lang="it-IT" sz="2000" b="0" dirty="0" err="1" smtClean="0"/>
              <a:t>possible</a:t>
            </a:r>
            <a:r>
              <a:rPr lang="it-IT" sz="2000" b="0" dirty="0" smtClean="0"/>
              <a:t>, </a:t>
            </a:r>
            <a:r>
              <a:rPr lang="it-IT" sz="2000" b="0" dirty="0" err="1" smtClean="0"/>
              <a:t>but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still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not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very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popular</a:t>
            </a:r>
            <a:r>
              <a:rPr lang="it-IT" sz="2000" b="0" dirty="0" smtClean="0"/>
              <a:t>  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sz="2000" b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155A-A78A-4B36-A83A-E43AD4DD518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1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59938"/>
            <a:ext cx="7488832" cy="765365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Investment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options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by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age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of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members</a:t>
            </a:r>
            <a:endParaRPr lang="it-IT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395535" y="703784"/>
            <a:ext cx="8347951" cy="0"/>
          </a:xfrm>
          <a:prstGeom prst="line">
            <a:avLst/>
          </a:prstGeom>
          <a:ln w="412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571776" cy="468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424" y="1988840"/>
            <a:ext cx="7571428" cy="3847619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7264275" y="3700079"/>
            <a:ext cx="5453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Bonds</a:t>
            </a:r>
            <a:endParaRPr lang="it-IT" sz="105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7247800" y="3426215"/>
            <a:ext cx="7088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Balanced</a:t>
            </a:r>
            <a:endParaRPr lang="it-IT" sz="11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7247800" y="3936691"/>
            <a:ext cx="8338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Guaranteed</a:t>
            </a:r>
            <a:endParaRPr lang="it-IT" sz="11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7249848" y="3164605"/>
            <a:ext cx="5597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endParaRPr lang="it-IT" sz="11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155A-A78A-4B36-A83A-E43AD4DD518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4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6187" y="85359"/>
            <a:ext cx="8643752" cy="720080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Asset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Allocation</a:t>
            </a:r>
            <a:endParaRPr lang="it-IT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/>
          </p:nvPr>
        </p:nvGraphicFramePr>
        <p:xfrm>
          <a:off x="971600" y="1628800"/>
          <a:ext cx="729292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1" name="Connettore 1 10"/>
          <p:cNvCxnSpPr/>
          <p:nvPr/>
        </p:nvCxnSpPr>
        <p:spPr>
          <a:xfrm>
            <a:off x="395535" y="703784"/>
            <a:ext cx="8347951" cy="0"/>
          </a:xfrm>
          <a:prstGeom prst="line">
            <a:avLst/>
          </a:prstGeom>
          <a:ln w="412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824" y="137366"/>
            <a:ext cx="571776" cy="468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8982" y="1067096"/>
            <a:ext cx="8398162" cy="5515896"/>
          </a:xfrm>
          <a:prstGeom prst="rect">
            <a:avLst/>
          </a:prstGeom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155A-A78A-4B36-A83A-E43AD4DD518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79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3151"/>
            <a:ext cx="8712968" cy="735922"/>
          </a:xfrm>
        </p:spPr>
        <p:txBody>
          <a:bodyPr>
            <a:noAutofit/>
          </a:bodyPr>
          <a:lstStyle/>
          <a:p>
            <a:pPr algn="ctr"/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Asset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Management,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Returns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and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Costs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it-IT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528487" y="836712"/>
            <a:ext cx="8347951" cy="0"/>
          </a:xfrm>
          <a:prstGeom prst="line">
            <a:avLst/>
          </a:prstGeom>
          <a:ln w="412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95" y="107400"/>
            <a:ext cx="571776" cy="468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3" name="CasellaDiTesto 2"/>
          <p:cNvSpPr txBox="1"/>
          <p:nvPr/>
        </p:nvSpPr>
        <p:spPr>
          <a:xfrm>
            <a:off x="179512" y="1189611"/>
            <a:ext cx="8856984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err="1" smtClean="0"/>
              <a:t>Contractual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occupational</a:t>
            </a:r>
            <a:r>
              <a:rPr lang="it-IT" sz="2000" b="0" dirty="0" smtClean="0"/>
              <a:t> funds </a:t>
            </a:r>
            <a:r>
              <a:rPr lang="it-IT" sz="2000" b="0" dirty="0" err="1" smtClean="0"/>
              <a:t>have</a:t>
            </a:r>
            <a:r>
              <a:rPr lang="it-IT" sz="2000" b="0" dirty="0" smtClean="0"/>
              <a:t> to </a:t>
            </a:r>
            <a:r>
              <a:rPr lang="it-IT" sz="2000" b="0" dirty="0" err="1" smtClean="0"/>
              <a:t>appoint</a:t>
            </a:r>
            <a:r>
              <a:rPr lang="it-IT" sz="2000" b="0" dirty="0" smtClean="0"/>
              <a:t> an </a:t>
            </a:r>
            <a:r>
              <a:rPr lang="it-IT" sz="2000" b="0" dirty="0" err="1" smtClean="0"/>
              <a:t>external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asset</a:t>
            </a:r>
            <a:r>
              <a:rPr lang="it-IT" sz="2000" b="0" dirty="0" smtClean="0"/>
              <a:t> manager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smtClean="0"/>
              <a:t>Benchmark </a:t>
            </a:r>
            <a:r>
              <a:rPr lang="it-IT" sz="2000" b="0" dirty="0" err="1" smtClean="0"/>
              <a:t>portfolios</a:t>
            </a:r>
            <a:r>
              <a:rPr lang="it-IT" sz="2000" b="0" dirty="0" smtClean="0"/>
              <a:t> play a </a:t>
            </a:r>
            <a:r>
              <a:rPr lang="it-IT" sz="2000" b="0" dirty="0" err="1" smtClean="0"/>
              <a:t>key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role</a:t>
            </a:r>
            <a:r>
              <a:rPr lang="it-IT" sz="2000" b="0" dirty="0" smtClean="0"/>
              <a:t> (Strategic </a:t>
            </a:r>
            <a:r>
              <a:rPr lang="it-IT" sz="2000" b="0" dirty="0" err="1" smtClean="0"/>
              <a:t>Asset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Allocation</a:t>
            </a:r>
            <a:r>
              <a:rPr lang="it-IT" sz="2000" b="0" dirty="0" smtClean="0"/>
              <a:t> –SAA)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sz="2000" b="0" dirty="0" err="1" smtClean="0"/>
              <a:t>actual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asset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allocation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stays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close</a:t>
            </a:r>
            <a:r>
              <a:rPr lang="it-IT" sz="2000" b="0" dirty="0" smtClean="0"/>
              <a:t> to SAA                                     (</a:t>
            </a:r>
            <a:r>
              <a:rPr lang="it-IT" sz="2000" b="0" dirty="0" err="1" smtClean="0"/>
              <a:t>close</a:t>
            </a:r>
            <a:r>
              <a:rPr lang="it-IT" sz="2000" b="0" dirty="0" smtClean="0"/>
              <a:t>-to-passive </a:t>
            </a:r>
            <a:r>
              <a:rPr lang="it-IT" sz="2000" b="0" dirty="0" err="1" smtClean="0"/>
              <a:t>strategies</a:t>
            </a:r>
            <a:r>
              <a:rPr lang="it-IT" sz="2000" b="0" dirty="0" smtClean="0"/>
              <a:t>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smtClean="0"/>
              <a:t>Mark-to-market </a:t>
            </a:r>
            <a:r>
              <a:rPr lang="it-IT" sz="2000" b="0" dirty="0" err="1" smtClean="0"/>
              <a:t>valuation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is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strictly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required</a:t>
            </a:r>
            <a:r>
              <a:rPr lang="it-IT" sz="2000" b="0" dirty="0" smtClean="0"/>
              <a:t> 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b="0" dirty="0" err="1" smtClean="0"/>
              <a:t>hesitance</a:t>
            </a:r>
            <a:r>
              <a:rPr lang="it-IT" b="0" dirty="0" smtClean="0"/>
              <a:t> to </a:t>
            </a:r>
            <a:r>
              <a:rPr lang="it-IT" b="0" dirty="0" err="1" smtClean="0"/>
              <a:t>invest</a:t>
            </a:r>
            <a:r>
              <a:rPr lang="it-IT" b="0" dirty="0" smtClean="0"/>
              <a:t> in alternative </a:t>
            </a:r>
            <a:r>
              <a:rPr lang="it-IT" b="0" dirty="0" err="1" smtClean="0"/>
              <a:t>assets</a:t>
            </a:r>
            <a:endParaRPr lang="it-IT" b="0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smtClean="0"/>
              <a:t>Conservative </a:t>
            </a:r>
            <a:r>
              <a:rPr lang="it-IT" sz="2000" b="0" dirty="0" err="1" smtClean="0"/>
              <a:t>investment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behaviour</a:t>
            </a:r>
            <a:r>
              <a:rPr lang="it-IT" sz="2000" b="0" dirty="0" smtClean="0"/>
              <a:t>, </a:t>
            </a:r>
            <a:r>
              <a:rPr lang="it-IT" sz="2000" b="0" dirty="0" err="1" smtClean="0"/>
              <a:t>little</a:t>
            </a:r>
            <a:r>
              <a:rPr lang="it-IT" sz="2000" b="0" dirty="0" smtClean="0"/>
              <a:t> </a:t>
            </a:r>
            <a:r>
              <a:rPr lang="it-IT" sz="2000" b="0" dirty="0" smtClean="0"/>
              <a:t>use of </a:t>
            </a:r>
            <a:r>
              <a:rPr lang="it-IT" sz="2000" b="0" dirty="0" err="1" smtClean="0"/>
              <a:t>derivatives</a:t>
            </a:r>
            <a:endParaRPr lang="it-IT" sz="2000" b="0" dirty="0" smtClean="0"/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b="0" dirty="0" smtClean="0"/>
              <a:t>some </a:t>
            </a:r>
            <a:r>
              <a:rPr lang="it-IT" b="0" dirty="0" err="1" smtClean="0"/>
              <a:t>concern</a:t>
            </a:r>
            <a:r>
              <a:rPr lang="it-IT" b="0" dirty="0" smtClean="0"/>
              <a:t> for </a:t>
            </a:r>
            <a:r>
              <a:rPr lang="it-IT" b="0" dirty="0" err="1" smtClean="0"/>
              <a:t>exposure</a:t>
            </a:r>
            <a:r>
              <a:rPr lang="it-IT" b="0" dirty="0" smtClean="0"/>
              <a:t> </a:t>
            </a:r>
            <a:r>
              <a:rPr lang="it-IT" b="0" dirty="0" smtClean="0"/>
              <a:t>to </a:t>
            </a:r>
            <a:r>
              <a:rPr lang="it-IT" b="0" dirty="0" smtClean="0"/>
              <a:t>a </a:t>
            </a:r>
            <a:r>
              <a:rPr lang="it-IT" b="0" dirty="0" err="1" smtClean="0"/>
              <a:t>persistent</a:t>
            </a:r>
            <a:r>
              <a:rPr lang="it-IT" b="0" dirty="0" smtClean="0"/>
              <a:t> </a:t>
            </a:r>
            <a:r>
              <a:rPr lang="it-IT" b="0" dirty="0" err="1" smtClean="0"/>
              <a:t>low-yield</a:t>
            </a:r>
            <a:r>
              <a:rPr lang="it-IT" b="0" dirty="0" smtClean="0"/>
              <a:t> </a:t>
            </a:r>
            <a:r>
              <a:rPr lang="it-IT" b="0" dirty="0" err="1" smtClean="0"/>
              <a:t>environment</a:t>
            </a:r>
            <a:r>
              <a:rPr lang="it-IT" b="0" dirty="0" smtClean="0"/>
              <a:t> &amp; to market </a:t>
            </a:r>
            <a:r>
              <a:rPr lang="it-IT" b="0" dirty="0" err="1" smtClean="0"/>
              <a:t>risk</a:t>
            </a:r>
            <a:r>
              <a:rPr lang="it-IT" b="0" dirty="0" smtClean="0"/>
              <a:t>, </a:t>
            </a:r>
            <a:r>
              <a:rPr lang="it-IT" b="0" dirty="0" err="1" smtClean="0"/>
              <a:t>if</a:t>
            </a:r>
            <a:r>
              <a:rPr lang="it-IT" b="0" dirty="0" smtClean="0"/>
              <a:t> </a:t>
            </a:r>
            <a:r>
              <a:rPr lang="it-IT" b="0" dirty="0" err="1" smtClean="0"/>
              <a:t>rates</a:t>
            </a:r>
            <a:r>
              <a:rPr lang="it-IT" b="0" dirty="0" smtClean="0"/>
              <a:t> go up and/or </a:t>
            </a:r>
            <a:r>
              <a:rPr lang="it-IT" b="0" dirty="0" err="1" smtClean="0"/>
              <a:t>price</a:t>
            </a:r>
            <a:r>
              <a:rPr lang="it-IT" b="0" dirty="0" smtClean="0"/>
              <a:t> of </a:t>
            </a:r>
            <a:r>
              <a:rPr lang="it-IT" b="0" dirty="0" err="1" smtClean="0"/>
              <a:t>stocks</a:t>
            </a:r>
            <a:r>
              <a:rPr lang="it-IT" b="0" dirty="0" smtClean="0"/>
              <a:t> go </a:t>
            </a:r>
            <a:r>
              <a:rPr lang="it-IT" b="0" dirty="0" smtClean="0"/>
              <a:t>down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b="0" dirty="0" err="1" smtClean="0"/>
              <a:t>anyway</a:t>
            </a:r>
            <a:r>
              <a:rPr lang="it-IT" b="0" dirty="0" smtClean="0"/>
              <a:t>, </a:t>
            </a:r>
            <a:r>
              <a:rPr lang="it-IT" b="0" dirty="0" err="1" smtClean="0"/>
              <a:t>returns</a:t>
            </a:r>
            <a:r>
              <a:rPr lang="it-IT" b="0" dirty="0" smtClean="0"/>
              <a:t> </a:t>
            </a:r>
            <a:r>
              <a:rPr lang="it-IT" b="0" dirty="0" err="1" smtClean="0"/>
              <a:t>have</a:t>
            </a:r>
            <a:r>
              <a:rPr lang="it-IT" b="0" dirty="0" smtClean="0"/>
              <a:t> </a:t>
            </a:r>
            <a:r>
              <a:rPr lang="it-IT" b="0" dirty="0" err="1" smtClean="0"/>
              <a:t>been</a:t>
            </a:r>
            <a:r>
              <a:rPr lang="it-IT" b="0" dirty="0" smtClean="0"/>
              <a:t> </a:t>
            </a:r>
            <a:r>
              <a:rPr lang="it-IT" b="0" dirty="0" err="1" smtClean="0"/>
              <a:t>quite</a:t>
            </a:r>
            <a:r>
              <a:rPr lang="it-IT" b="0" dirty="0" smtClean="0"/>
              <a:t> OK so far, </a:t>
            </a:r>
            <a:r>
              <a:rPr lang="it-IT" b="0" dirty="0" err="1" smtClean="0"/>
              <a:t>despite</a:t>
            </a:r>
            <a:r>
              <a:rPr lang="it-IT" b="0" dirty="0" smtClean="0"/>
              <a:t> </a:t>
            </a:r>
            <a:r>
              <a:rPr lang="it-IT" b="0" dirty="0" err="1" smtClean="0"/>
              <a:t>recurrent</a:t>
            </a:r>
            <a:r>
              <a:rPr lang="it-IT" b="0" dirty="0" smtClean="0"/>
              <a:t> </a:t>
            </a:r>
            <a:r>
              <a:rPr lang="it-IT" b="0" dirty="0" err="1" smtClean="0"/>
              <a:t>financial</a:t>
            </a:r>
            <a:r>
              <a:rPr lang="it-IT" b="0" dirty="0" smtClean="0"/>
              <a:t> </a:t>
            </a:r>
            <a:r>
              <a:rPr lang="it-IT" b="0" dirty="0" err="1" smtClean="0"/>
              <a:t>crises</a:t>
            </a:r>
            <a:endParaRPr lang="it-IT" b="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err="1" smtClean="0"/>
              <a:t>Costs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have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been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kept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low</a:t>
            </a:r>
            <a:r>
              <a:rPr lang="it-IT" sz="2000" b="0" dirty="0" smtClean="0"/>
              <a:t> </a:t>
            </a:r>
            <a:r>
              <a:rPr lang="it-IT" sz="2000" b="0" dirty="0"/>
              <a:t>for </a:t>
            </a:r>
            <a:r>
              <a:rPr lang="it-IT" sz="2000" b="0" dirty="0" err="1"/>
              <a:t>contractual</a:t>
            </a:r>
            <a:r>
              <a:rPr lang="it-IT" sz="2000" b="0" dirty="0"/>
              <a:t> </a:t>
            </a:r>
            <a:r>
              <a:rPr lang="it-IT" sz="2000" b="0" dirty="0" err="1"/>
              <a:t>pension</a:t>
            </a:r>
            <a:r>
              <a:rPr lang="it-IT" sz="2000" b="0" dirty="0"/>
              <a:t> </a:t>
            </a:r>
            <a:r>
              <a:rPr lang="it-IT" sz="2000" b="0" dirty="0" smtClean="0"/>
              <a:t>funds, and </a:t>
            </a:r>
            <a:r>
              <a:rPr lang="it-IT" sz="2000" b="0" dirty="0" err="1" smtClean="0"/>
              <a:t>contributed</a:t>
            </a:r>
            <a:r>
              <a:rPr lang="it-IT" sz="2000" b="0" dirty="0" smtClean="0"/>
              <a:t> to </a:t>
            </a:r>
            <a:r>
              <a:rPr lang="it-IT" sz="2000" b="0" dirty="0" err="1" smtClean="0"/>
              <a:t>their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good</a:t>
            </a:r>
            <a:r>
              <a:rPr lang="it-IT" sz="2000" b="0" dirty="0" smtClean="0"/>
              <a:t> net </a:t>
            </a:r>
            <a:r>
              <a:rPr lang="it-IT" sz="2000" b="0" dirty="0" err="1" smtClean="0"/>
              <a:t>returns</a:t>
            </a:r>
            <a:endParaRPr lang="it-IT" sz="2000" b="0" dirty="0" smtClean="0"/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smtClean="0"/>
              <a:t>For </a:t>
            </a:r>
            <a:r>
              <a:rPr lang="it-IT" sz="2000" b="0" dirty="0" err="1" smtClean="0"/>
              <a:t>other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kinds</a:t>
            </a:r>
            <a:r>
              <a:rPr lang="it-IT" sz="2000" b="0" dirty="0" smtClean="0"/>
              <a:t> of </a:t>
            </a:r>
            <a:r>
              <a:rPr lang="it-IT" sz="2000" b="0" dirty="0" err="1" smtClean="0"/>
              <a:t>plans</a:t>
            </a:r>
            <a:r>
              <a:rPr lang="it-IT" sz="2000" b="0" dirty="0" smtClean="0"/>
              <a:t>, </a:t>
            </a:r>
            <a:r>
              <a:rPr lang="it-IT" sz="2000" b="0" dirty="0" err="1" smtClean="0"/>
              <a:t>costs</a:t>
            </a:r>
            <a:r>
              <a:rPr lang="it-IT" sz="2000" b="0" dirty="0" smtClean="0"/>
              <a:t> are </a:t>
            </a:r>
            <a:r>
              <a:rPr lang="it-IT" sz="2000" b="0" dirty="0" err="1" smtClean="0"/>
              <a:t>higher</a:t>
            </a:r>
            <a:r>
              <a:rPr lang="it-IT" sz="2000" b="0" dirty="0" smtClean="0"/>
              <a:t> and </a:t>
            </a:r>
            <a:r>
              <a:rPr lang="it-IT" sz="2000" b="0" dirty="0" err="1" smtClean="0"/>
              <a:t>highly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dispersed</a:t>
            </a:r>
            <a:r>
              <a:rPr lang="it-IT" sz="2000" b="0" dirty="0" smtClean="0"/>
              <a:t>  </a:t>
            </a:r>
            <a:endParaRPr lang="it-IT" sz="2000" b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155A-A78A-4B36-A83A-E43AD4DD518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31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0720" y="35190"/>
            <a:ext cx="8784975" cy="765365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Rates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of Return</a:t>
            </a:r>
            <a:endParaRPr lang="it-IT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395535" y="703784"/>
            <a:ext cx="8347951" cy="0"/>
          </a:xfrm>
          <a:prstGeom prst="line">
            <a:avLst/>
          </a:prstGeom>
          <a:ln w="412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571776" cy="468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131" name="Immagine 1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2083274"/>
            <a:ext cx="7784886" cy="2785886"/>
          </a:xfrm>
          <a:prstGeom prst="rect">
            <a:avLst/>
          </a:prstGeom>
        </p:spPr>
      </p:pic>
      <p:sp>
        <p:nvSpPr>
          <p:cNvPr id="3" name="Ovale 2"/>
          <p:cNvSpPr/>
          <p:nvPr/>
        </p:nvSpPr>
        <p:spPr>
          <a:xfrm>
            <a:off x="7164288" y="1772816"/>
            <a:ext cx="1058416" cy="2448272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155A-A78A-4B36-A83A-E43AD4DD518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1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112895"/>
            <a:ext cx="8784975" cy="765365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Costs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by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Type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and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Size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of Funds – Level and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Dispersion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it-IT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395535" y="703784"/>
            <a:ext cx="8347951" cy="0"/>
          </a:xfrm>
          <a:prstGeom prst="line">
            <a:avLst/>
          </a:prstGeom>
          <a:ln w="412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571776" cy="468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986" y="1408210"/>
            <a:ext cx="8208913" cy="5026531"/>
          </a:xfrm>
          <a:prstGeom prst="rect">
            <a:avLst/>
          </a:prstGeom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155A-A78A-4B36-A83A-E43AD4DD518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6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ttore 1 6"/>
          <p:cNvCxnSpPr/>
          <p:nvPr/>
        </p:nvCxnSpPr>
        <p:spPr>
          <a:xfrm>
            <a:off x="399574" y="980728"/>
            <a:ext cx="8347951" cy="0"/>
          </a:xfrm>
          <a:prstGeom prst="line">
            <a:avLst/>
          </a:prstGeom>
          <a:ln w="412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95" y="107400"/>
            <a:ext cx="571776" cy="468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3" name="CasellaDiTesto 2"/>
          <p:cNvSpPr txBox="1"/>
          <p:nvPr/>
        </p:nvSpPr>
        <p:spPr>
          <a:xfrm>
            <a:off x="374695" y="1484784"/>
            <a:ext cx="837283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err="1" smtClean="0"/>
              <a:t>Main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structural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features</a:t>
            </a:r>
            <a:endParaRPr lang="it-IT" sz="2000" b="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err="1" smtClean="0"/>
              <a:t>Evolution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since</a:t>
            </a:r>
            <a:r>
              <a:rPr lang="it-IT" sz="2000" b="0" dirty="0" smtClean="0"/>
              <a:t> the set-up of the </a:t>
            </a:r>
            <a:r>
              <a:rPr lang="it-IT" sz="2000" b="0" dirty="0" err="1" smtClean="0"/>
              <a:t>system</a:t>
            </a:r>
            <a:r>
              <a:rPr lang="it-IT" sz="2000" b="0" dirty="0" smtClean="0"/>
              <a:t> in the 90’s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/>
              <a:t>EU and </a:t>
            </a:r>
            <a:r>
              <a:rPr lang="it-IT" sz="2000" b="0" dirty="0" err="1"/>
              <a:t>Italian</a:t>
            </a:r>
            <a:r>
              <a:rPr lang="it-IT" sz="2000" b="0" dirty="0"/>
              <a:t> </a:t>
            </a:r>
            <a:r>
              <a:rPr lang="it-IT" sz="2000" b="0" dirty="0" err="1" smtClean="0"/>
              <a:t>regulation</a:t>
            </a:r>
            <a:endParaRPr lang="it-IT" sz="2000" b="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smtClean="0"/>
              <a:t>The </a:t>
            </a:r>
            <a:r>
              <a:rPr lang="it-IT" sz="2000" b="0" dirty="0" err="1" smtClean="0"/>
              <a:t>organization</a:t>
            </a:r>
            <a:r>
              <a:rPr lang="it-IT" sz="2000" b="0" dirty="0" smtClean="0"/>
              <a:t> of </a:t>
            </a:r>
            <a:r>
              <a:rPr lang="it-IT" sz="2000" b="0" dirty="0" err="1" smtClean="0"/>
              <a:t>supervision</a:t>
            </a:r>
            <a:endParaRPr lang="it-IT" sz="2000" b="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err="1" smtClean="0"/>
              <a:t>Main</a:t>
            </a:r>
            <a:r>
              <a:rPr lang="it-IT" sz="2000" b="0" dirty="0" smtClean="0"/>
              <a:t> quantitative information (end-2017)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err="1" smtClean="0"/>
              <a:t>members</a:t>
            </a:r>
            <a:r>
              <a:rPr lang="it-IT" sz="2000" b="0" dirty="0" smtClean="0"/>
              <a:t>, </a:t>
            </a:r>
            <a:r>
              <a:rPr lang="it-IT" sz="2000" b="0" dirty="0" err="1" smtClean="0"/>
              <a:t>contributions</a:t>
            </a:r>
            <a:r>
              <a:rPr lang="it-IT" sz="2000" b="0" dirty="0" smtClean="0"/>
              <a:t>, </a:t>
            </a:r>
            <a:r>
              <a:rPr lang="it-IT" sz="2000" b="0" dirty="0" err="1" smtClean="0"/>
              <a:t>assets</a:t>
            </a:r>
            <a:r>
              <a:rPr lang="it-IT" sz="2000" b="0" dirty="0" smtClean="0"/>
              <a:t>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err="1" smtClean="0"/>
              <a:t>asset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allocation</a:t>
            </a:r>
            <a:endParaRPr lang="it-IT" sz="2000" b="0" dirty="0" smtClean="0"/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err="1" smtClean="0"/>
              <a:t>returns</a:t>
            </a:r>
            <a:endParaRPr lang="it-IT" sz="2000" b="0" dirty="0" smtClean="0"/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err="1" smtClean="0"/>
              <a:t>costs</a:t>
            </a:r>
            <a:endParaRPr lang="it-IT" sz="2000" b="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sz="2000" b="0" dirty="0" smtClean="0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34556" y="244806"/>
            <a:ext cx="9109443" cy="735922"/>
          </a:xfrm>
        </p:spPr>
        <p:txBody>
          <a:bodyPr>
            <a:noAutofit/>
          </a:bodyPr>
          <a:lstStyle/>
          <a:p>
            <a:pPr algn="ctr"/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Contents</a:t>
            </a:r>
            <a:endParaRPr lang="it-IT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155A-A78A-4B36-A83A-E43AD4DD518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ttore 1 6"/>
          <p:cNvCxnSpPr/>
          <p:nvPr/>
        </p:nvCxnSpPr>
        <p:spPr>
          <a:xfrm>
            <a:off x="399574" y="980728"/>
            <a:ext cx="8347951" cy="0"/>
          </a:xfrm>
          <a:prstGeom prst="line">
            <a:avLst/>
          </a:prstGeom>
          <a:ln w="412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95" y="107400"/>
            <a:ext cx="571776" cy="468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3" name="CasellaDiTesto 2"/>
          <p:cNvSpPr txBox="1"/>
          <p:nvPr/>
        </p:nvSpPr>
        <p:spPr>
          <a:xfrm>
            <a:off x="374694" y="1484784"/>
            <a:ext cx="8661801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smtClean="0"/>
              <a:t>DC 		</a:t>
            </a:r>
            <a:r>
              <a:rPr lang="it-IT" sz="2000" b="0" dirty="0" err="1" smtClean="0"/>
              <a:t>Defined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Contributions</a:t>
            </a:r>
            <a:endParaRPr lang="it-IT" sz="2000" b="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smtClean="0"/>
              <a:t>DB 		</a:t>
            </a:r>
            <a:r>
              <a:rPr lang="it-IT" sz="2000" b="0" dirty="0" err="1" smtClean="0"/>
              <a:t>Defined</a:t>
            </a:r>
            <a:r>
              <a:rPr lang="it-IT" sz="2000" b="0" dirty="0" smtClean="0"/>
              <a:t> Benefits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smtClean="0"/>
              <a:t>EIOPA	</a:t>
            </a:r>
            <a:r>
              <a:rPr lang="it-IT" sz="2000" b="0" dirty="0" err="1" smtClean="0"/>
              <a:t>European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Insurance</a:t>
            </a:r>
            <a:r>
              <a:rPr lang="it-IT" sz="2000" b="0" dirty="0" smtClean="0"/>
              <a:t> and </a:t>
            </a:r>
            <a:r>
              <a:rPr lang="it-IT" sz="2000" b="0" dirty="0" err="1" smtClean="0"/>
              <a:t>Occupational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Pension</a:t>
            </a:r>
            <a:r>
              <a:rPr lang="it-IT" sz="2000" b="0" dirty="0" smtClean="0"/>
              <a:t> Authority</a:t>
            </a:r>
            <a:endParaRPr lang="it-IT" sz="2000" b="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smtClean="0"/>
              <a:t>IOPS		International </a:t>
            </a:r>
            <a:r>
              <a:rPr lang="it-IT" sz="2000" b="0" dirty="0" err="1" smtClean="0"/>
              <a:t>Associatio</a:t>
            </a:r>
            <a:r>
              <a:rPr lang="it-IT" sz="2000" b="0" dirty="0" smtClean="0"/>
              <a:t> of </a:t>
            </a:r>
            <a:r>
              <a:rPr lang="it-IT" sz="2000" b="0" dirty="0" err="1" smtClean="0"/>
              <a:t>Pension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Supervisors</a:t>
            </a:r>
            <a:endParaRPr lang="it-IT" sz="2000" b="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err="1" smtClean="0"/>
              <a:t>IORPs</a:t>
            </a:r>
            <a:r>
              <a:rPr lang="it-IT" sz="2000" b="0" dirty="0" smtClean="0"/>
              <a:t>	</a:t>
            </a:r>
            <a:r>
              <a:rPr lang="it-IT" sz="2000" b="0" dirty="0" err="1" smtClean="0"/>
              <a:t>Institutions</a:t>
            </a:r>
            <a:r>
              <a:rPr lang="it-IT" sz="2000" b="0" dirty="0" smtClean="0"/>
              <a:t> for </a:t>
            </a:r>
            <a:r>
              <a:rPr lang="it-IT" sz="2000" b="0" dirty="0" err="1" smtClean="0"/>
              <a:t>Occupational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Retirement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Provision</a:t>
            </a:r>
            <a:endParaRPr lang="it-IT" sz="2000" b="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smtClean="0"/>
              <a:t>OECD	Organization for </a:t>
            </a:r>
            <a:r>
              <a:rPr lang="it-IT" sz="2000" b="0" dirty="0" err="1" smtClean="0"/>
              <a:t>Economic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Cooperation</a:t>
            </a:r>
            <a:r>
              <a:rPr lang="it-IT" sz="2000" b="0" dirty="0" smtClean="0"/>
              <a:t> and Development</a:t>
            </a:r>
            <a:endParaRPr lang="it-IT" sz="2000" b="0" dirty="0" smtClean="0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34556" y="244806"/>
            <a:ext cx="9109443" cy="735922"/>
          </a:xfrm>
        </p:spPr>
        <p:txBody>
          <a:bodyPr>
            <a:noAutofit/>
          </a:bodyPr>
          <a:lstStyle/>
          <a:p>
            <a:pPr algn="ctr"/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Acronyms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it-IT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155A-A78A-4B36-A83A-E43AD4DD518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2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557" y="244806"/>
            <a:ext cx="8712968" cy="735922"/>
          </a:xfrm>
        </p:spPr>
        <p:txBody>
          <a:bodyPr>
            <a:noAutofit/>
          </a:bodyPr>
          <a:lstStyle/>
          <a:p>
            <a:pPr algn="ctr"/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it-IT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528487" y="836712"/>
            <a:ext cx="8347951" cy="0"/>
          </a:xfrm>
          <a:prstGeom prst="line">
            <a:avLst/>
          </a:prstGeom>
          <a:ln w="412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95" y="107400"/>
            <a:ext cx="571776" cy="468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3" name="CasellaDiTesto 2"/>
          <p:cNvSpPr txBox="1"/>
          <p:nvPr/>
        </p:nvSpPr>
        <p:spPr>
          <a:xfrm>
            <a:off x="827584" y="2606224"/>
            <a:ext cx="73448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2000" b="0" dirty="0" smtClean="0"/>
              <a:t>for </a:t>
            </a:r>
            <a:r>
              <a:rPr lang="it-IT" sz="2000" b="0" dirty="0" err="1" smtClean="0"/>
              <a:t>questions</a:t>
            </a:r>
            <a:r>
              <a:rPr lang="it-IT" sz="2000" b="0" dirty="0" smtClean="0"/>
              <a:t> and </a:t>
            </a:r>
            <a:r>
              <a:rPr lang="it-IT" sz="2000" b="0" dirty="0" err="1" smtClean="0"/>
              <a:t>further</a:t>
            </a:r>
            <a:r>
              <a:rPr lang="it-IT" sz="2000" b="0" dirty="0" smtClean="0"/>
              <a:t> information, </a:t>
            </a:r>
            <a:r>
              <a:rPr lang="it-IT" sz="2000" b="0" dirty="0" err="1" smtClean="0"/>
              <a:t>please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contact</a:t>
            </a:r>
            <a:endParaRPr lang="it-IT" sz="2000" b="0" dirty="0" smtClean="0"/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2000" b="0" dirty="0" smtClean="0">
                <a:hlinkClick r:id="rId4"/>
              </a:rPr>
              <a:t>rinaldi@covip.it</a:t>
            </a:r>
            <a:endParaRPr lang="it-IT" sz="2000" b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155A-A78A-4B36-A83A-E43AD4DD518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6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ttore 1 6"/>
          <p:cNvCxnSpPr/>
          <p:nvPr/>
        </p:nvCxnSpPr>
        <p:spPr>
          <a:xfrm>
            <a:off x="399574" y="980728"/>
            <a:ext cx="8347951" cy="0"/>
          </a:xfrm>
          <a:prstGeom prst="line">
            <a:avLst/>
          </a:prstGeom>
          <a:ln w="412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95" y="107400"/>
            <a:ext cx="571776" cy="468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3" name="CasellaDiTesto 2"/>
          <p:cNvSpPr txBox="1"/>
          <p:nvPr/>
        </p:nvSpPr>
        <p:spPr>
          <a:xfrm>
            <a:off x="539552" y="1302632"/>
            <a:ext cx="820797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err="1" smtClean="0"/>
              <a:t>almost</a:t>
            </a:r>
            <a:r>
              <a:rPr lang="it-IT" sz="2000" b="0" dirty="0" smtClean="0"/>
              <a:t> DC </a:t>
            </a:r>
            <a:r>
              <a:rPr lang="it-IT" sz="2000" b="0" dirty="0" err="1" smtClean="0"/>
              <a:t>only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since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mid</a:t>
            </a:r>
            <a:r>
              <a:rPr lang="it-IT" sz="2000" b="0" dirty="0" smtClean="0"/>
              <a:t> ‘90s (establishment of the </a:t>
            </a:r>
            <a:r>
              <a:rPr lang="it-IT" sz="2000" b="0" dirty="0" err="1" smtClean="0"/>
              <a:t>current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system</a:t>
            </a:r>
            <a:r>
              <a:rPr lang="it-IT" sz="2000" b="0" dirty="0" smtClean="0"/>
              <a:t>)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b="0" dirty="0" smtClean="0"/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err="1" smtClean="0"/>
              <a:t>different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kinds</a:t>
            </a:r>
            <a:r>
              <a:rPr lang="it-IT" sz="2000" b="0" dirty="0" smtClean="0"/>
              <a:t> of </a:t>
            </a:r>
            <a:r>
              <a:rPr lang="it-IT" sz="2000" b="0" dirty="0" err="1" smtClean="0"/>
              <a:t>pension</a:t>
            </a:r>
            <a:r>
              <a:rPr lang="it-IT" sz="2000" b="0" dirty="0" smtClean="0"/>
              <a:t> funds</a:t>
            </a:r>
            <a:r>
              <a:rPr lang="it-IT" b="0" dirty="0" smtClean="0"/>
              <a:t>: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0" dirty="0" smtClean="0"/>
              <a:t>«</a:t>
            </a:r>
            <a:r>
              <a:rPr lang="it-IT" b="0" dirty="0" err="1" smtClean="0"/>
              <a:t>Contractual</a:t>
            </a:r>
            <a:r>
              <a:rPr lang="it-IT" b="0" dirty="0" smtClean="0"/>
              <a:t>» </a:t>
            </a:r>
            <a:r>
              <a:rPr lang="it-IT" b="0" dirty="0" err="1" smtClean="0"/>
              <a:t>Occupational</a:t>
            </a:r>
            <a:r>
              <a:rPr lang="it-IT" b="0" dirty="0" smtClean="0"/>
              <a:t> Funds</a:t>
            </a:r>
          </a:p>
          <a:p>
            <a:pPr marL="1200150" lvl="2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0" dirty="0" smtClean="0"/>
              <a:t>set-up </a:t>
            </a:r>
            <a:r>
              <a:rPr lang="it-IT" b="0" dirty="0" err="1" smtClean="0"/>
              <a:t>at</a:t>
            </a:r>
            <a:r>
              <a:rPr lang="it-IT" b="0" dirty="0" smtClean="0"/>
              <a:t> </a:t>
            </a:r>
            <a:r>
              <a:rPr lang="it-IT" b="0" u="sng" dirty="0" err="1" smtClean="0"/>
              <a:t>industry</a:t>
            </a:r>
            <a:r>
              <a:rPr lang="it-IT" b="0" u="sng" dirty="0" smtClean="0"/>
              <a:t> </a:t>
            </a:r>
            <a:r>
              <a:rPr lang="it-IT" b="0" u="sng" dirty="0" err="1" smtClean="0"/>
              <a:t>level</a:t>
            </a:r>
            <a:r>
              <a:rPr lang="it-IT" b="0" u="sng" dirty="0" smtClean="0"/>
              <a:t> </a:t>
            </a:r>
            <a:r>
              <a:rPr lang="it-IT" b="0" dirty="0"/>
              <a:t>for </a:t>
            </a:r>
            <a:r>
              <a:rPr lang="it-IT" b="0" dirty="0" err="1" smtClean="0"/>
              <a:t>all</a:t>
            </a:r>
            <a:r>
              <a:rPr lang="it-IT" b="0" dirty="0" smtClean="0"/>
              <a:t> </a:t>
            </a:r>
            <a:r>
              <a:rPr lang="it-IT" b="0" dirty="0" err="1" smtClean="0"/>
              <a:t>sectors</a:t>
            </a:r>
            <a:r>
              <a:rPr lang="it-IT" b="0" dirty="0" smtClean="0"/>
              <a:t> </a:t>
            </a:r>
            <a:endParaRPr lang="it-IT" b="0" dirty="0" smtClean="0"/>
          </a:p>
          <a:p>
            <a:pPr marL="1200150" lvl="2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600" b="0" dirty="0" err="1" smtClean="0"/>
              <a:t>initiative</a:t>
            </a:r>
            <a:r>
              <a:rPr lang="it-IT" sz="1600" b="0" dirty="0" smtClean="0"/>
              <a:t> by </a:t>
            </a:r>
            <a:r>
              <a:rPr lang="it-IT" sz="1600" b="0" dirty="0" err="1" smtClean="0"/>
              <a:t>Trade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Unions</a:t>
            </a:r>
            <a:r>
              <a:rPr lang="it-IT" sz="1600" b="0" dirty="0" smtClean="0"/>
              <a:t> &amp; </a:t>
            </a:r>
            <a:r>
              <a:rPr lang="it-IT" sz="1600" b="0" dirty="0" err="1" smtClean="0"/>
              <a:t>Employers</a:t>
            </a:r>
            <a:r>
              <a:rPr lang="it-IT" sz="1600" b="0" dirty="0" smtClean="0"/>
              <a:t>’ </a:t>
            </a:r>
            <a:r>
              <a:rPr lang="it-IT" sz="1600" b="0" dirty="0" err="1" smtClean="0"/>
              <a:t>Associations</a:t>
            </a:r>
            <a:endParaRPr lang="it-IT" sz="1600" b="0" dirty="0" smtClean="0"/>
          </a:p>
          <a:p>
            <a:pPr marL="1200150" lvl="2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600" b="0" dirty="0" smtClean="0"/>
              <a:t>non-profit</a:t>
            </a:r>
          </a:p>
          <a:p>
            <a:pPr marL="1200150" lvl="2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600" b="0" dirty="0" smtClean="0"/>
              <a:t>some </a:t>
            </a:r>
            <a:r>
              <a:rPr lang="it-IT" b="0" dirty="0" smtClean="0"/>
              <a:t>«</a:t>
            </a:r>
            <a:r>
              <a:rPr lang="it-IT" b="0" dirty="0" err="1" smtClean="0"/>
              <a:t>regional</a:t>
            </a:r>
            <a:r>
              <a:rPr lang="it-IT" b="0" dirty="0" smtClean="0"/>
              <a:t>» </a:t>
            </a:r>
            <a:r>
              <a:rPr lang="it-IT" b="0" dirty="0" err="1" smtClean="0"/>
              <a:t>occupational</a:t>
            </a:r>
            <a:r>
              <a:rPr lang="it-IT" b="0" dirty="0" smtClean="0"/>
              <a:t> funds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0" dirty="0" smtClean="0"/>
              <a:t>Open </a:t>
            </a:r>
            <a:r>
              <a:rPr lang="it-IT" b="0" dirty="0" err="1" smtClean="0"/>
              <a:t>Pension</a:t>
            </a:r>
            <a:r>
              <a:rPr lang="it-IT" b="0" dirty="0" smtClean="0"/>
              <a:t> Funds</a:t>
            </a:r>
          </a:p>
          <a:p>
            <a:pPr marL="1200150" lvl="2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0" dirty="0" err="1" smtClean="0"/>
              <a:t>established</a:t>
            </a:r>
            <a:r>
              <a:rPr lang="it-IT" b="0" dirty="0" smtClean="0"/>
              <a:t> by </a:t>
            </a:r>
            <a:r>
              <a:rPr lang="it-IT" b="0" dirty="0" err="1" smtClean="0"/>
              <a:t>financial</a:t>
            </a:r>
            <a:r>
              <a:rPr lang="it-IT" b="0" dirty="0" smtClean="0"/>
              <a:t> and </a:t>
            </a:r>
            <a:r>
              <a:rPr lang="it-IT" b="0" dirty="0" err="1" smtClean="0"/>
              <a:t>insurance</a:t>
            </a:r>
            <a:r>
              <a:rPr lang="it-IT" b="0" dirty="0" smtClean="0"/>
              <a:t> </a:t>
            </a:r>
            <a:r>
              <a:rPr lang="it-IT" b="0" dirty="0" err="1" smtClean="0"/>
              <a:t>groups</a:t>
            </a:r>
            <a:endParaRPr lang="it-IT" b="0" dirty="0" smtClean="0"/>
          </a:p>
          <a:p>
            <a:pPr marL="1200150" lvl="2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0" dirty="0" smtClean="0"/>
              <a:t>open to </a:t>
            </a:r>
            <a:r>
              <a:rPr lang="it-IT" b="0" dirty="0" err="1" smtClean="0"/>
              <a:t>individual</a:t>
            </a:r>
            <a:r>
              <a:rPr lang="it-IT" b="0" dirty="0" smtClean="0"/>
              <a:t> &amp; </a:t>
            </a:r>
            <a:r>
              <a:rPr lang="it-IT" b="0" dirty="0" err="1" smtClean="0"/>
              <a:t>collective</a:t>
            </a:r>
            <a:r>
              <a:rPr lang="it-IT" b="0" dirty="0" smtClean="0"/>
              <a:t> </a:t>
            </a:r>
            <a:r>
              <a:rPr lang="it-IT" b="0" dirty="0" err="1" smtClean="0"/>
              <a:t>membership</a:t>
            </a:r>
            <a:endParaRPr lang="it-IT" b="0" dirty="0" smtClean="0"/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0" dirty="0" err="1" smtClean="0"/>
              <a:t>Insurance-based</a:t>
            </a:r>
            <a:r>
              <a:rPr lang="it-IT" b="0" dirty="0" smtClean="0"/>
              <a:t> Personal </a:t>
            </a:r>
            <a:r>
              <a:rPr lang="it-IT" b="0" dirty="0" err="1" smtClean="0"/>
              <a:t>Plans</a:t>
            </a:r>
            <a:r>
              <a:rPr lang="it-IT" b="0" dirty="0" smtClean="0"/>
              <a:t> (</a:t>
            </a:r>
            <a:r>
              <a:rPr lang="it-IT" b="0" dirty="0" err="1" smtClean="0"/>
              <a:t>PIPs</a:t>
            </a:r>
            <a:r>
              <a:rPr lang="it-IT" b="0" dirty="0" smtClean="0"/>
              <a:t>)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0" dirty="0" err="1" smtClean="0"/>
              <a:t>many</a:t>
            </a:r>
            <a:r>
              <a:rPr lang="it-IT" b="0" dirty="0" smtClean="0"/>
              <a:t> «</a:t>
            </a:r>
            <a:r>
              <a:rPr lang="it-IT" b="0" dirty="0" err="1" smtClean="0"/>
              <a:t>old</a:t>
            </a:r>
            <a:r>
              <a:rPr lang="it-IT" b="0" dirty="0" smtClean="0"/>
              <a:t>» </a:t>
            </a:r>
            <a:r>
              <a:rPr lang="it-IT" b="0" dirty="0" err="1" smtClean="0"/>
              <a:t>pension</a:t>
            </a:r>
            <a:r>
              <a:rPr lang="it-IT" b="0" dirty="0" smtClean="0"/>
              <a:t> funds </a:t>
            </a:r>
            <a:r>
              <a:rPr lang="it-IT" b="0" dirty="0" err="1" smtClean="0"/>
              <a:t>at</a:t>
            </a:r>
            <a:r>
              <a:rPr lang="it-IT" b="0" dirty="0" smtClean="0"/>
              <a:t> </a:t>
            </a:r>
            <a:r>
              <a:rPr lang="it-IT" b="0" u="sng" dirty="0" smtClean="0"/>
              <a:t>company </a:t>
            </a:r>
            <a:r>
              <a:rPr lang="it-IT" b="0" u="sng" dirty="0" err="1" smtClean="0"/>
              <a:t>level</a:t>
            </a:r>
            <a:endParaRPr lang="it-IT" b="0" u="sng" dirty="0" smtClean="0"/>
          </a:p>
          <a:p>
            <a:pPr marL="1200150" lvl="2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600" b="0" dirty="0" smtClean="0"/>
              <a:t>on-</a:t>
            </a:r>
            <a:r>
              <a:rPr lang="it-IT" sz="1600" b="0" dirty="0" err="1" smtClean="0"/>
              <a:t>going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consolidation</a:t>
            </a:r>
            <a:r>
              <a:rPr lang="it-IT" sz="1600" b="0" dirty="0" smtClean="0"/>
              <a:t>, </a:t>
            </a:r>
            <a:r>
              <a:rPr lang="it-IT" sz="1600" b="0" dirty="0" err="1" smtClean="0"/>
              <a:t>transformation</a:t>
            </a:r>
            <a:r>
              <a:rPr lang="it-IT" sz="1600" b="0" dirty="0" smtClean="0"/>
              <a:t> from DB to DC</a:t>
            </a:r>
          </a:p>
          <a:p>
            <a:pPr marL="1200150" lvl="2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it-IT" sz="1600" b="0" dirty="0" smtClean="0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34556" y="244806"/>
            <a:ext cx="9109443" cy="735922"/>
          </a:xfrm>
        </p:spPr>
        <p:txBody>
          <a:bodyPr>
            <a:noAutofit/>
          </a:bodyPr>
          <a:lstStyle/>
          <a:p>
            <a:pPr algn="ctr"/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the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Italian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Supplementary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Pension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System:</a:t>
            </a:r>
            <a:b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Main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Structural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Features</a:t>
            </a:r>
            <a:endParaRPr lang="it-IT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155A-A78A-4B36-A83A-E43AD4DD518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6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ttore 1 6"/>
          <p:cNvCxnSpPr/>
          <p:nvPr/>
        </p:nvCxnSpPr>
        <p:spPr>
          <a:xfrm>
            <a:off x="399574" y="980728"/>
            <a:ext cx="8347951" cy="0"/>
          </a:xfrm>
          <a:prstGeom prst="line">
            <a:avLst/>
          </a:prstGeom>
          <a:ln w="412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95" y="107400"/>
            <a:ext cx="571776" cy="468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3" name="CasellaDiTesto 2"/>
          <p:cNvSpPr txBox="1"/>
          <p:nvPr/>
        </p:nvSpPr>
        <p:spPr>
          <a:xfrm>
            <a:off x="34556" y="1310980"/>
            <a:ext cx="8929932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smtClean="0"/>
              <a:t>1993</a:t>
            </a:r>
            <a:r>
              <a:rPr lang="it-IT" sz="2000" b="0" dirty="0" smtClean="0">
                <a:sym typeface="Wingdings" panose="05000000000000000000" pitchFamily="2" charset="2"/>
              </a:rPr>
              <a:t></a:t>
            </a:r>
            <a:r>
              <a:rPr lang="it-IT" sz="2000" b="0" dirty="0" smtClean="0"/>
              <a:t>: </a:t>
            </a:r>
            <a:r>
              <a:rPr lang="it-IT" sz="2000" b="0" dirty="0" err="1" smtClean="0"/>
              <a:t>current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system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is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introduced</a:t>
            </a:r>
            <a:endParaRPr lang="it-IT" sz="2000" b="0" dirty="0" smtClean="0"/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0" dirty="0" smtClean="0"/>
              <a:t>in the </a:t>
            </a:r>
            <a:r>
              <a:rPr lang="it-IT" b="0" dirty="0" err="1" smtClean="0"/>
              <a:t>occasion</a:t>
            </a:r>
            <a:r>
              <a:rPr lang="it-IT" b="0" dirty="0" smtClean="0"/>
              <a:t> of a major </a:t>
            </a:r>
            <a:r>
              <a:rPr lang="it-IT" b="0" dirty="0" err="1" smtClean="0"/>
              <a:t>reform</a:t>
            </a:r>
            <a:r>
              <a:rPr lang="it-IT" b="0" dirty="0" smtClean="0"/>
              <a:t> of 1° pillar </a:t>
            </a:r>
            <a:r>
              <a:rPr lang="it-IT" b="0" dirty="0" err="1" smtClean="0"/>
              <a:t>pensions</a:t>
            </a:r>
            <a:r>
              <a:rPr lang="it-IT" b="0" dirty="0" smtClean="0"/>
              <a:t>, to compensate </a:t>
            </a:r>
            <a:r>
              <a:rPr lang="it-IT" b="0" dirty="0" err="1" smtClean="0"/>
              <a:t>pension</a:t>
            </a:r>
            <a:r>
              <a:rPr lang="it-IT" b="0" dirty="0" smtClean="0"/>
              <a:t> </a:t>
            </a:r>
            <a:r>
              <a:rPr lang="it-IT" b="0" dirty="0" err="1" smtClean="0"/>
              <a:t>cuts</a:t>
            </a:r>
            <a:r>
              <a:rPr lang="it-IT" b="0" dirty="0" smtClean="0"/>
              <a:t> for future </a:t>
            </a:r>
            <a:r>
              <a:rPr lang="it-IT" b="0" dirty="0" err="1" smtClean="0"/>
              <a:t>retirees</a:t>
            </a:r>
            <a:endParaRPr lang="it-IT" b="0" dirty="0" smtClean="0"/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0" dirty="0" err="1" smtClean="0"/>
              <a:t>significant</a:t>
            </a:r>
            <a:r>
              <a:rPr lang="it-IT" b="0" dirty="0" smtClean="0"/>
              <a:t> </a:t>
            </a:r>
            <a:r>
              <a:rPr lang="it-IT" b="0" dirty="0" err="1" smtClean="0"/>
              <a:t>tax</a:t>
            </a:r>
            <a:r>
              <a:rPr lang="it-IT" b="0" dirty="0" smtClean="0"/>
              <a:t> </a:t>
            </a:r>
            <a:r>
              <a:rPr lang="it-IT" b="0" dirty="0" err="1" smtClean="0"/>
              <a:t>advantages</a:t>
            </a:r>
            <a:r>
              <a:rPr lang="it-IT" b="0" dirty="0" smtClean="0"/>
              <a:t> </a:t>
            </a:r>
            <a:r>
              <a:rPr lang="it-IT" b="0" dirty="0" err="1" smtClean="0"/>
              <a:t>introduced</a:t>
            </a:r>
            <a:endParaRPr lang="it-IT" b="0" dirty="0" smtClean="0"/>
          </a:p>
          <a:p>
            <a:pPr marL="1200150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1600" b="0" dirty="0"/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smtClean="0"/>
              <a:t>2005-2007 major </a:t>
            </a:r>
            <a:r>
              <a:rPr lang="it-IT" sz="2000" b="0" dirty="0" err="1" smtClean="0"/>
              <a:t>reform</a:t>
            </a:r>
            <a:endParaRPr lang="it-IT" sz="2000" b="0" dirty="0" smtClean="0"/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0" dirty="0" err="1" smtClean="0"/>
              <a:t>system</a:t>
            </a:r>
            <a:r>
              <a:rPr lang="it-IT" b="0" dirty="0" smtClean="0"/>
              <a:t>-wide </a:t>
            </a:r>
            <a:r>
              <a:rPr lang="it-IT" b="0" dirty="0"/>
              <a:t>auto-</a:t>
            </a:r>
            <a:r>
              <a:rPr lang="it-IT" b="0" dirty="0" err="1"/>
              <a:t>enrolment</a:t>
            </a:r>
            <a:r>
              <a:rPr lang="it-IT" b="0" dirty="0"/>
              <a:t> </a:t>
            </a:r>
            <a:r>
              <a:rPr lang="it-IT" b="0" dirty="0" err="1" smtClean="0"/>
              <a:t>introduced</a:t>
            </a:r>
            <a:endParaRPr lang="it-IT" sz="2000" b="0" dirty="0"/>
          </a:p>
          <a:p>
            <a:pPr marL="1200150" lvl="2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600" b="0" dirty="0" err="1" smtClean="0"/>
              <a:t>based</a:t>
            </a:r>
            <a:r>
              <a:rPr lang="it-IT" sz="1600" b="0" dirty="0" smtClean="0"/>
              <a:t> on </a:t>
            </a:r>
            <a:r>
              <a:rPr lang="it-IT" sz="1600" b="0" dirty="0" err="1" smtClean="0"/>
              <a:t>severance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pay</a:t>
            </a:r>
            <a:r>
              <a:rPr lang="it-IT" sz="1600" b="0" dirty="0" smtClean="0"/>
              <a:t> «TFR» (7%of </a:t>
            </a:r>
            <a:r>
              <a:rPr lang="it-IT" sz="1600" b="0" dirty="0" err="1" smtClean="0"/>
              <a:t>current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wages</a:t>
            </a:r>
            <a:r>
              <a:rPr lang="it-IT" sz="1600" b="0" dirty="0" smtClean="0"/>
              <a:t>) to be </a:t>
            </a:r>
            <a:r>
              <a:rPr lang="it-IT" sz="1600" b="0" dirty="0" err="1" smtClean="0"/>
              <a:t>paid</a:t>
            </a:r>
            <a:r>
              <a:rPr lang="it-IT" sz="1600" b="0" dirty="0" smtClean="0"/>
              <a:t> to </a:t>
            </a:r>
            <a:r>
              <a:rPr lang="it-IT" sz="1600" b="0" dirty="0" err="1" smtClean="0"/>
              <a:t>pension</a:t>
            </a:r>
            <a:r>
              <a:rPr lang="it-IT" sz="1600" b="0" dirty="0" smtClean="0"/>
              <a:t> funds</a:t>
            </a:r>
          </a:p>
          <a:p>
            <a:pPr marL="1200150" lvl="2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600" b="0" dirty="0" err="1" smtClean="0"/>
              <a:t>limited</a:t>
            </a:r>
            <a:r>
              <a:rPr lang="it-IT" sz="1600" b="0" dirty="0" smtClean="0"/>
              <a:t> success, </a:t>
            </a:r>
            <a:r>
              <a:rPr lang="it-IT" sz="1600" b="0" dirty="0" err="1" smtClean="0"/>
              <a:t>comes</a:t>
            </a:r>
            <a:r>
              <a:rPr lang="it-IT" sz="1600" b="0" dirty="0" smtClean="0"/>
              <a:t> on the top of </a:t>
            </a:r>
            <a:r>
              <a:rPr lang="it-IT" sz="1600" b="0" dirty="0" err="1" smtClean="0"/>
              <a:t>contributions</a:t>
            </a:r>
            <a:r>
              <a:rPr lang="it-IT" sz="1600" b="0" dirty="0" smtClean="0"/>
              <a:t> of 33% of </a:t>
            </a:r>
            <a:r>
              <a:rPr lang="it-IT" sz="1600" b="0" dirty="0" err="1" smtClean="0"/>
              <a:t>current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wages</a:t>
            </a:r>
            <a:r>
              <a:rPr lang="it-IT" sz="1600" b="0" dirty="0" smtClean="0"/>
              <a:t> of to be </a:t>
            </a:r>
            <a:r>
              <a:rPr lang="it-IT" sz="1600" b="0" dirty="0" err="1" smtClean="0"/>
              <a:t>paid</a:t>
            </a:r>
            <a:r>
              <a:rPr lang="it-IT" sz="1600" b="0" dirty="0" smtClean="0"/>
              <a:t> for 1°pill. </a:t>
            </a:r>
            <a:r>
              <a:rPr lang="it-IT" sz="1600" b="0" dirty="0" err="1" smtClean="0"/>
              <a:t>pensions</a:t>
            </a:r>
            <a:endParaRPr lang="it-IT" sz="1600" b="0" dirty="0" smtClean="0"/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sz="2000" b="0" dirty="0" smtClean="0"/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err="1" smtClean="0"/>
              <a:t>since</a:t>
            </a:r>
            <a:r>
              <a:rPr lang="it-IT" sz="2000" b="0" dirty="0" smtClean="0"/>
              <a:t> 2015, </a:t>
            </a:r>
            <a:r>
              <a:rPr lang="it-IT" sz="2000" b="0" dirty="0" err="1" smtClean="0"/>
              <a:t>introduction</a:t>
            </a:r>
            <a:r>
              <a:rPr lang="it-IT" sz="2000" b="0" dirty="0" smtClean="0"/>
              <a:t> of «</a:t>
            </a:r>
            <a:r>
              <a:rPr lang="it-IT" sz="2000" b="0" dirty="0" err="1" smtClean="0"/>
              <a:t>contractual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enrolment</a:t>
            </a:r>
            <a:r>
              <a:rPr lang="it-IT" sz="2000" b="0" dirty="0" smtClean="0"/>
              <a:t>» </a:t>
            </a:r>
            <a:r>
              <a:rPr lang="it-IT" sz="2000" b="0" dirty="0" err="1" smtClean="0"/>
              <a:t>at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industry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level</a:t>
            </a:r>
            <a:endParaRPr lang="it-IT" sz="2000" b="0" dirty="0" smtClean="0"/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0" dirty="0" err="1" smtClean="0"/>
              <a:t>membership</a:t>
            </a:r>
            <a:r>
              <a:rPr lang="it-IT" b="0" dirty="0" smtClean="0"/>
              <a:t> </a:t>
            </a:r>
            <a:r>
              <a:rPr lang="it-IT" b="0" dirty="0" err="1" smtClean="0"/>
              <a:t>rises</a:t>
            </a:r>
            <a:r>
              <a:rPr lang="it-IT" b="0" dirty="0" smtClean="0"/>
              <a:t>, </a:t>
            </a:r>
            <a:r>
              <a:rPr lang="it-IT" b="0" dirty="0" err="1" smtClean="0"/>
              <a:t>but</a:t>
            </a:r>
            <a:r>
              <a:rPr lang="it-IT" b="0" dirty="0" smtClean="0"/>
              <a:t> with </a:t>
            </a:r>
            <a:r>
              <a:rPr lang="it-IT" b="0" dirty="0" err="1" smtClean="0"/>
              <a:t>low</a:t>
            </a:r>
            <a:r>
              <a:rPr lang="it-IT" b="0" dirty="0" smtClean="0"/>
              <a:t> </a:t>
            </a:r>
            <a:r>
              <a:rPr lang="it-IT" b="0" dirty="0" err="1" smtClean="0"/>
              <a:t>contributions</a:t>
            </a:r>
            <a:r>
              <a:rPr lang="it-IT" b="0" dirty="0" smtClean="0"/>
              <a:t> </a:t>
            </a:r>
            <a:endParaRPr lang="it-IT" b="0" dirty="0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34556" y="244806"/>
            <a:ext cx="9109443" cy="735922"/>
          </a:xfrm>
        </p:spPr>
        <p:txBody>
          <a:bodyPr>
            <a:noAutofit/>
          </a:bodyPr>
          <a:lstStyle/>
          <a:p>
            <a:pPr algn="ctr"/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the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Italian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Supplementary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Pension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System:</a:t>
            </a:r>
            <a:b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Evolution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since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the Set-up of the System in the 90’s</a:t>
            </a:r>
            <a:endParaRPr lang="it-IT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155A-A78A-4B36-A83A-E43AD4DD518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4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ttore 1 6"/>
          <p:cNvCxnSpPr/>
          <p:nvPr/>
        </p:nvCxnSpPr>
        <p:spPr>
          <a:xfrm>
            <a:off x="356489" y="852210"/>
            <a:ext cx="8347951" cy="0"/>
          </a:xfrm>
          <a:prstGeom prst="line">
            <a:avLst/>
          </a:prstGeom>
          <a:ln w="412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95" y="107400"/>
            <a:ext cx="571776" cy="468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3" name="CasellaDiTesto 2"/>
          <p:cNvSpPr txBox="1"/>
          <p:nvPr/>
        </p:nvSpPr>
        <p:spPr>
          <a:xfrm>
            <a:off x="251276" y="1001163"/>
            <a:ext cx="8785219" cy="5806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b="0" dirty="0" smtClean="0"/>
              <a:t>Reference </a:t>
            </a:r>
            <a:r>
              <a:rPr lang="it-IT" b="0" dirty="0" smtClean="0"/>
              <a:t>EU Directive: IORP I (2003), </a:t>
            </a:r>
            <a:r>
              <a:rPr lang="it-IT" sz="1600" b="0" dirty="0" smtClean="0"/>
              <a:t>a </a:t>
            </a:r>
            <a:r>
              <a:rPr lang="it-IT" sz="1600" b="0" dirty="0" smtClean="0"/>
              <a:t>«minimum </a:t>
            </a:r>
            <a:r>
              <a:rPr lang="it-IT" sz="1600" b="0" dirty="0" err="1" smtClean="0"/>
              <a:t>harmonization</a:t>
            </a:r>
            <a:r>
              <a:rPr lang="it-IT" sz="1600" b="0" dirty="0" smtClean="0"/>
              <a:t>» </a:t>
            </a:r>
            <a:r>
              <a:rPr lang="it-IT" sz="1600" b="0" dirty="0" err="1" smtClean="0"/>
              <a:t>directive</a:t>
            </a:r>
            <a:endParaRPr lang="it-IT" sz="1600" b="0" dirty="0" smtClean="0"/>
          </a:p>
          <a:p>
            <a:pPr marL="1200150" lvl="2" indent="-28575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1600" b="0" dirty="0" err="1" smtClean="0"/>
              <a:t>solvency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requirements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introduced</a:t>
            </a:r>
            <a:r>
              <a:rPr lang="it-IT" sz="1600" b="0" dirty="0" smtClean="0"/>
              <a:t>, on the </a:t>
            </a:r>
            <a:r>
              <a:rPr lang="it-IT" sz="1600" b="0" dirty="0" err="1" smtClean="0"/>
              <a:t>basis</a:t>
            </a:r>
            <a:r>
              <a:rPr lang="it-IT" sz="1600" b="0" dirty="0" smtClean="0"/>
              <a:t> of «</a:t>
            </a:r>
            <a:r>
              <a:rPr lang="it-IT" sz="1600" b="0" dirty="0" err="1" smtClean="0"/>
              <a:t>Solvency</a:t>
            </a:r>
            <a:r>
              <a:rPr lang="it-IT" sz="1600" b="0" dirty="0" smtClean="0"/>
              <a:t> 1» EU </a:t>
            </a:r>
            <a:r>
              <a:rPr lang="it-IT" sz="1600" b="0" dirty="0" err="1" smtClean="0"/>
              <a:t>regulation</a:t>
            </a:r>
            <a:r>
              <a:rPr lang="it-IT" sz="1600" b="0" dirty="0" smtClean="0"/>
              <a:t> in </a:t>
            </a:r>
            <a:r>
              <a:rPr lang="it-IT" sz="1600" b="0" dirty="0" err="1" smtClean="0"/>
              <a:t>place</a:t>
            </a:r>
            <a:r>
              <a:rPr lang="it-IT" sz="1600" b="0" dirty="0" smtClean="0"/>
              <a:t> for </a:t>
            </a:r>
            <a:r>
              <a:rPr lang="it-IT" sz="1600" b="0" dirty="0" err="1" smtClean="0"/>
              <a:t>insurance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firms</a:t>
            </a:r>
            <a:endParaRPr lang="it-IT" sz="1600" b="0" dirty="0" smtClean="0"/>
          </a:p>
          <a:p>
            <a:pPr marL="1200150" lvl="2" indent="-28575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1600" b="0" dirty="0" err="1" smtClean="0"/>
              <a:t>limited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attention</a:t>
            </a:r>
            <a:r>
              <a:rPr lang="it-IT" sz="1600" b="0" dirty="0" smtClean="0"/>
              <a:t> to DC </a:t>
            </a:r>
            <a:r>
              <a:rPr lang="it-IT" sz="1600" b="0" dirty="0" err="1" smtClean="0"/>
              <a:t>plans</a:t>
            </a:r>
            <a:endParaRPr lang="it-IT" sz="1600" b="0" dirty="0" smtClean="0"/>
          </a:p>
          <a:p>
            <a:pPr marL="742950" lvl="1" indent="-28575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it-IT" b="0" dirty="0" smtClean="0"/>
          </a:p>
          <a:p>
            <a:pPr marL="742950" lvl="1" indent="-28575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b="0" dirty="0" smtClean="0"/>
              <a:t>National </a:t>
            </a:r>
            <a:r>
              <a:rPr lang="it-IT" b="0" dirty="0" err="1" smtClean="0"/>
              <a:t>regulation</a:t>
            </a:r>
            <a:r>
              <a:rPr lang="it-IT" b="0" dirty="0" smtClean="0"/>
              <a:t> </a:t>
            </a:r>
            <a:r>
              <a:rPr lang="it-IT" b="0" dirty="0" smtClean="0"/>
              <a:t>more </a:t>
            </a:r>
            <a:r>
              <a:rPr lang="it-IT" b="0" dirty="0" err="1" smtClean="0"/>
              <a:t>focused</a:t>
            </a:r>
            <a:r>
              <a:rPr lang="it-IT" b="0" dirty="0" smtClean="0"/>
              <a:t> </a:t>
            </a:r>
            <a:r>
              <a:rPr lang="it-IT" b="0" dirty="0" smtClean="0"/>
              <a:t>on DC </a:t>
            </a:r>
            <a:r>
              <a:rPr lang="it-IT" b="0" dirty="0" err="1" smtClean="0"/>
              <a:t>plans</a:t>
            </a:r>
            <a:r>
              <a:rPr lang="it-IT" b="0" dirty="0" smtClean="0"/>
              <a:t>.  </a:t>
            </a:r>
            <a:r>
              <a:rPr lang="it-IT" b="0" dirty="0" err="1" smtClean="0"/>
              <a:t>Main</a:t>
            </a:r>
            <a:r>
              <a:rPr lang="it-IT" b="0" dirty="0" smtClean="0"/>
              <a:t> </a:t>
            </a:r>
            <a:r>
              <a:rPr lang="it-IT" b="0" dirty="0" err="1" smtClean="0"/>
              <a:t>features</a:t>
            </a:r>
            <a:r>
              <a:rPr lang="it-IT" b="0" dirty="0" smtClean="0"/>
              <a:t>: </a:t>
            </a:r>
            <a:endParaRPr lang="it-IT" b="0" dirty="0" smtClean="0"/>
          </a:p>
          <a:p>
            <a:pPr marL="1200150" lvl="2" indent="-28575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1600" b="0" dirty="0" err="1" smtClean="0"/>
              <a:t>individual</a:t>
            </a:r>
            <a:r>
              <a:rPr lang="it-IT" sz="1600" b="0" dirty="0" smtClean="0"/>
              <a:t> accounts</a:t>
            </a:r>
          </a:p>
          <a:p>
            <a:pPr marL="1200150" lvl="2" indent="-28575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1600" b="0" dirty="0" err="1" smtClean="0"/>
              <a:t>mark</a:t>
            </a:r>
            <a:r>
              <a:rPr lang="it-IT" sz="1600" b="0" dirty="0" smtClean="0"/>
              <a:t>-to-market </a:t>
            </a:r>
            <a:r>
              <a:rPr lang="it-IT" sz="1600" b="0" dirty="0" err="1" smtClean="0"/>
              <a:t>valuation</a:t>
            </a:r>
            <a:r>
              <a:rPr lang="it-IT" sz="1600" b="0" dirty="0" smtClean="0"/>
              <a:t> of </a:t>
            </a:r>
            <a:r>
              <a:rPr lang="it-IT" sz="1600" b="0" dirty="0" err="1" smtClean="0"/>
              <a:t>assets</a:t>
            </a:r>
            <a:endParaRPr lang="it-IT" sz="1600" b="0" dirty="0" smtClean="0"/>
          </a:p>
          <a:p>
            <a:pPr marL="1200150" lvl="2" indent="-28575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1600" b="0" dirty="0" err="1" smtClean="0"/>
              <a:t>comprehensive</a:t>
            </a:r>
            <a:r>
              <a:rPr lang="it-IT" sz="1600" b="0" dirty="0" smtClean="0"/>
              <a:t> information to </a:t>
            </a:r>
            <a:r>
              <a:rPr lang="it-IT" sz="1600" b="0" dirty="0" err="1" smtClean="0"/>
              <a:t>members</a:t>
            </a:r>
            <a:endParaRPr lang="it-IT" sz="1600" b="0" dirty="0" smtClean="0"/>
          </a:p>
          <a:p>
            <a:pPr marL="1200150" lvl="2" indent="-28575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1600" b="0" dirty="0" err="1" smtClean="0"/>
              <a:t>comparability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across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all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different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kinds</a:t>
            </a:r>
            <a:r>
              <a:rPr lang="it-IT" sz="1600" b="0" dirty="0" smtClean="0"/>
              <a:t> of </a:t>
            </a:r>
            <a:r>
              <a:rPr lang="it-IT" sz="1600" b="0" dirty="0" err="1" smtClean="0"/>
              <a:t>plans</a:t>
            </a:r>
            <a:endParaRPr lang="it-IT" sz="1600" b="0" dirty="0" smtClean="0"/>
          </a:p>
          <a:p>
            <a:pPr marL="1200150" lvl="2" indent="-28575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1600" b="0" dirty="0" err="1" smtClean="0"/>
              <a:t>members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may</a:t>
            </a:r>
            <a:r>
              <a:rPr lang="it-IT" sz="1600" b="0" dirty="0" smtClean="0"/>
              <a:t> transfer </a:t>
            </a:r>
            <a:r>
              <a:rPr lang="it-IT" sz="1600" b="0" dirty="0" err="1" smtClean="0"/>
              <a:t>their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accrued</a:t>
            </a:r>
            <a:r>
              <a:rPr lang="it-IT" sz="1600" b="0" dirty="0" smtClean="0"/>
              <a:t> capital </a:t>
            </a:r>
            <a:r>
              <a:rPr lang="it-IT" sz="1600" b="0" dirty="0" err="1" smtClean="0"/>
              <a:t>across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different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plans</a:t>
            </a:r>
            <a:endParaRPr lang="it-IT" sz="1600" b="0" dirty="0"/>
          </a:p>
          <a:p>
            <a:pPr marL="742950" lvl="1" indent="-28575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it-IT" b="0" dirty="0" smtClean="0"/>
          </a:p>
          <a:p>
            <a:pPr marL="742950" lvl="1" indent="-28575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b="0" dirty="0" smtClean="0"/>
              <a:t>IORP </a:t>
            </a:r>
            <a:r>
              <a:rPr lang="it-IT" b="0" dirty="0"/>
              <a:t>II </a:t>
            </a:r>
            <a:r>
              <a:rPr lang="it-IT" b="0" dirty="0" smtClean="0"/>
              <a:t>EU Directive </a:t>
            </a:r>
            <a:r>
              <a:rPr lang="it-IT" b="0" dirty="0" err="1"/>
              <a:t>approved</a:t>
            </a:r>
            <a:r>
              <a:rPr lang="it-IT" b="0" dirty="0"/>
              <a:t> in 2016 and to be </a:t>
            </a:r>
            <a:r>
              <a:rPr lang="it-IT" b="0" dirty="0" err="1"/>
              <a:t>applied</a:t>
            </a:r>
            <a:r>
              <a:rPr lang="it-IT" b="0" dirty="0"/>
              <a:t> by Jan2019</a:t>
            </a:r>
          </a:p>
          <a:p>
            <a:pPr marL="1200150" lvl="2" indent="-28575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1600" b="0" dirty="0" err="1"/>
              <a:t>attention</a:t>
            </a:r>
            <a:r>
              <a:rPr lang="it-IT" sz="1600" b="0" dirty="0"/>
              <a:t> to </a:t>
            </a:r>
            <a:r>
              <a:rPr lang="it-IT" sz="1600" b="0" dirty="0" err="1"/>
              <a:t>governance</a:t>
            </a:r>
            <a:r>
              <a:rPr lang="it-IT" sz="1600" b="0" dirty="0"/>
              <a:t>, </a:t>
            </a:r>
            <a:r>
              <a:rPr lang="it-IT" sz="1600" b="0" dirty="0" err="1"/>
              <a:t>key</a:t>
            </a:r>
            <a:r>
              <a:rPr lang="it-IT" sz="1600" b="0" dirty="0"/>
              <a:t> </a:t>
            </a:r>
            <a:r>
              <a:rPr lang="it-IT" sz="1600" b="0" dirty="0" err="1"/>
              <a:t>functions</a:t>
            </a:r>
            <a:r>
              <a:rPr lang="it-IT" sz="1600" b="0" dirty="0"/>
              <a:t>, </a:t>
            </a:r>
            <a:r>
              <a:rPr lang="it-IT" sz="1600" b="0" dirty="0" err="1"/>
              <a:t>internal</a:t>
            </a:r>
            <a:r>
              <a:rPr lang="it-IT" sz="1600" b="0" dirty="0"/>
              <a:t> </a:t>
            </a:r>
            <a:r>
              <a:rPr lang="it-IT" sz="1600" b="0" dirty="0" err="1"/>
              <a:t>controls</a:t>
            </a:r>
            <a:endParaRPr lang="it-IT" sz="1600" b="0" dirty="0"/>
          </a:p>
          <a:p>
            <a:pPr marL="1200150" lvl="2" indent="-28575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1600" b="0" dirty="0" err="1"/>
              <a:t>increased</a:t>
            </a:r>
            <a:r>
              <a:rPr lang="it-IT" sz="1600" b="0" dirty="0"/>
              <a:t> </a:t>
            </a:r>
            <a:r>
              <a:rPr lang="it-IT" sz="1600" b="0" dirty="0" err="1"/>
              <a:t>attention</a:t>
            </a:r>
            <a:r>
              <a:rPr lang="it-IT" sz="1600" b="0" dirty="0"/>
              <a:t> </a:t>
            </a:r>
            <a:r>
              <a:rPr lang="it-IT" sz="1600" b="0" dirty="0" smtClean="0"/>
              <a:t>to DC </a:t>
            </a:r>
            <a:r>
              <a:rPr lang="it-IT" sz="1600" b="0" dirty="0" err="1" smtClean="0"/>
              <a:t>plans</a:t>
            </a:r>
            <a:r>
              <a:rPr lang="it-IT" sz="1600" b="0" dirty="0" smtClean="0"/>
              <a:t> and info to </a:t>
            </a:r>
            <a:r>
              <a:rPr lang="it-IT" sz="1600" b="0" dirty="0" err="1" smtClean="0"/>
              <a:t>members</a:t>
            </a:r>
            <a:r>
              <a:rPr lang="it-IT" sz="1600" b="0" dirty="0" smtClean="0"/>
              <a:t>, </a:t>
            </a:r>
            <a:r>
              <a:rPr lang="it-IT" sz="1600" b="0" dirty="0" err="1" smtClean="0"/>
              <a:t>but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not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beyond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Italian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regulation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already</a:t>
            </a:r>
            <a:r>
              <a:rPr lang="it-IT" sz="1600" b="0" dirty="0" smtClean="0"/>
              <a:t> in </a:t>
            </a:r>
            <a:r>
              <a:rPr lang="it-IT" sz="1600" b="0" dirty="0" err="1" smtClean="0"/>
              <a:t>place</a:t>
            </a:r>
            <a:endParaRPr lang="it-IT" sz="1600" b="0" dirty="0"/>
          </a:p>
          <a:p>
            <a:pPr marL="1200150" lvl="2" indent="-28575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sz="1600" b="0" dirty="0" err="1"/>
              <a:t>transposition</a:t>
            </a:r>
            <a:r>
              <a:rPr lang="it-IT" sz="1600" b="0" dirty="0"/>
              <a:t> in the </a:t>
            </a:r>
            <a:r>
              <a:rPr lang="it-IT" sz="1600" b="0" dirty="0" err="1"/>
              <a:t>national</a:t>
            </a:r>
            <a:r>
              <a:rPr lang="it-IT" sz="1600" b="0" dirty="0"/>
              <a:t> </a:t>
            </a:r>
            <a:r>
              <a:rPr lang="it-IT" sz="1600" b="0" dirty="0" err="1"/>
              <a:t>legislation</a:t>
            </a:r>
            <a:r>
              <a:rPr lang="it-IT" sz="1600" b="0" dirty="0"/>
              <a:t> </a:t>
            </a:r>
            <a:r>
              <a:rPr lang="it-IT" sz="1600" b="0" dirty="0" err="1"/>
              <a:t>is</a:t>
            </a:r>
            <a:r>
              <a:rPr lang="it-IT" sz="1600" b="0" dirty="0"/>
              <a:t> in </a:t>
            </a:r>
            <a:r>
              <a:rPr lang="it-IT" sz="1600" b="0" dirty="0" err="1" smtClean="0"/>
              <a:t>course</a:t>
            </a:r>
            <a:endParaRPr lang="it-IT" sz="1600" b="0" dirty="0" smtClean="0"/>
          </a:p>
          <a:p>
            <a:pPr marL="1200150" lvl="2" indent="-28575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it-IT" sz="1600" b="0" dirty="0"/>
          </a:p>
          <a:p>
            <a:pPr marL="742950" lvl="1" indent="-28575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it-IT" b="0" dirty="0" err="1" smtClean="0"/>
              <a:t>Proposed</a:t>
            </a:r>
            <a:r>
              <a:rPr lang="it-IT" b="0" dirty="0" smtClean="0"/>
              <a:t> EU </a:t>
            </a:r>
            <a:r>
              <a:rPr lang="it-IT" b="0" dirty="0" err="1" smtClean="0"/>
              <a:t>Regulation</a:t>
            </a:r>
            <a:r>
              <a:rPr lang="it-IT" b="0" dirty="0" smtClean="0"/>
              <a:t> on Pan-</a:t>
            </a:r>
            <a:r>
              <a:rPr lang="it-IT" b="0" dirty="0" err="1" smtClean="0"/>
              <a:t>European</a:t>
            </a:r>
            <a:r>
              <a:rPr lang="it-IT" b="0" dirty="0" smtClean="0"/>
              <a:t> Personal </a:t>
            </a:r>
            <a:r>
              <a:rPr lang="it-IT" b="0" dirty="0" err="1" smtClean="0"/>
              <a:t>Pensions</a:t>
            </a:r>
            <a:r>
              <a:rPr lang="it-IT" b="0" dirty="0" smtClean="0"/>
              <a:t> (PEPP)</a:t>
            </a:r>
            <a:endParaRPr lang="it-IT" sz="2000" b="0" dirty="0" smtClean="0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45019" y="116288"/>
            <a:ext cx="9109443" cy="735922"/>
          </a:xfrm>
        </p:spPr>
        <p:txBody>
          <a:bodyPr>
            <a:noAutofit/>
          </a:bodyPr>
          <a:lstStyle/>
          <a:p>
            <a:pPr algn="ctr"/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The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Italian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Supplementary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Pension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System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b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EU and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Italian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Regulation</a:t>
            </a:r>
            <a:endParaRPr lang="it-IT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155A-A78A-4B36-A83A-E43AD4DD518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25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ttore 1 6"/>
          <p:cNvCxnSpPr/>
          <p:nvPr/>
        </p:nvCxnSpPr>
        <p:spPr>
          <a:xfrm>
            <a:off x="356489" y="852210"/>
            <a:ext cx="8347951" cy="0"/>
          </a:xfrm>
          <a:prstGeom prst="line">
            <a:avLst/>
          </a:prstGeom>
          <a:ln w="412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95" y="107400"/>
            <a:ext cx="571776" cy="468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3" name="CasellaDiTesto 2"/>
          <p:cNvSpPr txBox="1"/>
          <p:nvPr/>
        </p:nvSpPr>
        <p:spPr>
          <a:xfrm>
            <a:off x="251520" y="1293395"/>
            <a:ext cx="845292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smtClean="0"/>
              <a:t>COVIP </a:t>
            </a:r>
            <a:r>
              <a:rPr lang="it-IT" sz="2000" b="0" dirty="0" err="1" smtClean="0"/>
              <a:t>is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competent</a:t>
            </a:r>
            <a:r>
              <a:rPr lang="it-IT" sz="2000" b="0" dirty="0" smtClean="0"/>
              <a:t> for the </a:t>
            </a:r>
            <a:r>
              <a:rPr lang="it-IT" sz="2000" b="0" dirty="0" err="1" smtClean="0"/>
              <a:t>supervision</a:t>
            </a:r>
            <a:r>
              <a:rPr lang="it-IT" sz="2000" b="0" dirty="0" smtClean="0"/>
              <a:t> of </a:t>
            </a:r>
            <a:r>
              <a:rPr lang="it-IT" sz="2000" b="0" dirty="0" err="1" smtClean="0"/>
              <a:t>all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kinds</a:t>
            </a:r>
            <a:r>
              <a:rPr lang="it-IT" sz="2000" b="0" dirty="0" smtClean="0"/>
              <a:t> of </a:t>
            </a:r>
            <a:r>
              <a:rPr lang="it-IT" sz="2000" b="0" dirty="0" err="1" smtClean="0"/>
              <a:t>supplementary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pension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plans</a:t>
            </a:r>
            <a:r>
              <a:rPr lang="it-IT" sz="2000" b="0" dirty="0" smtClean="0"/>
              <a:t> </a:t>
            </a:r>
          </a:p>
          <a:p>
            <a:pPr marL="12001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0" dirty="0" err="1" smtClean="0"/>
              <a:t>Independent</a:t>
            </a:r>
            <a:r>
              <a:rPr lang="it-IT" b="0" dirty="0" smtClean="0"/>
              <a:t> </a:t>
            </a:r>
            <a:r>
              <a:rPr lang="it-IT" b="0" dirty="0" err="1" smtClean="0"/>
              <a:t>Institution</a:t>
            </a:r>
            <a:r>
              <a:rPr lang="it-IT" b="0" dirty="0" smtClean="0"/>
              <a:t>, Board </a:t>
            </a:r>
            <a:r>
              <a:rPr lang="it-IT" b="0" dirty="0" err="1" smtClean="0"/>
              <a:t>appointed</a:t>
            </a:r>
            <a:r>
              <a:rPr lang="it-IT" b="0" dirty="0" smtClean="0"/>
              <a:t> by </a:t>
            </a:r>
            <a:r>
              <a:rPr lang="it-IT" b="0" dirty="0" err="1" smtClean="0"/>
              <a:t>Gvt</a:t>
            </a:r>
            <a:r>
              <a:rPr lang="it-IT" b="0" dirty="0" smtClean="0"/>
              <a:t> for 7 </a:t>
            </a:r>
            <a:r>
              <a:rPr lang="it-IT" b="0" dirty="0" err="1" smtClean="0"/>
              <a:t>years</a:t>
            </a:r>
            <a:endParaRPr lang="it-IT" b="0" dirty="0" smtClean="0"/>
          </a:p>
          <a:p>
            <a:pPr marL="12001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0" dirty="0" smtClean="0"/>
              <a:t>Comprehensive </a:t>
            </a:r>
            <a:r>
              <a:rPr lang="it-IT" b="0" dirty="0" err="1" smtClean="0"/>
              <a:t>Regulatory</a:t>
            </a:r>
            <a:r>
              <a:rPr lang="it-IT" b="0" dirty="0" smtClean="0"/>
              <a:t> and </a:t>
            </a:r>
            <a:r>
              <a:rPr lang="it-IT" b="0" dirty="0" err="1" smtClean="0"/>
              <a:t>Supervisory</a:t>
            </a:r>
            <a:r>
              <a:rPr lang="it-IT" b="0" dirty="0" smtClean="0"/>
              <a:t> </a:t>
            </a:r>
            <a:r>
              <a:rPr lang="it-IT" b="0" dirty="0" err="1" smtClean="0"/>
              <a:t>Powers</a:t>
            </a:r>
            <a:endParaRPr lang="it-IT" b="0" dirty="0" smtClean="0"/>
          </a:p>
          <a:p>
            <a:pPr marL="1657350" lvl="3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sz="1600" b="0" dirty="0" err="1" smtClean="0"/>
              <a:t>responsible</a:t>
            </a:r>
            <a:r>
              <a:rPr lang="it-IT" sz="1600" b="0" dirty="0" smtClean="0"/>
              <a:t> for </a:t>
            </a:r>
            <a:r>
              <a:rPr lang="it-IT" sz="1600" b="0" dirty="0" err="1" smtClean="0"/>
              <a:t>both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prudential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supervision</a:t>
            </a:r>
            <a:r>
              <a:rPr lang="it-IT" sz="1600" b="0" dirty="0" smtClean="0"/>
              <a:t> and for information to </a:t>
            </a:r>
            <a:r>
              <a:rPr lang="it-IT" sz="1600" b="0" dirty="0" err="1" smtClean="0"/>
              <a:t>members</a:t>
            </a:r>
            <a:r>
              <a:rPr lang="it-IT" sz="1600" b="0" dirty="0" smtClean="0"/>
              <a:t> (</a:t>
            </a:r>
            <a:r>
              <a:rPr lang="it-IT" sz="1600" b="0" dirty="0" err="1" smtClean="0"/>
              <a:t>consistently</a:t>
            </a:r>
            <a:r>
              <a:rPr lang="it-IT" sz="1600" b="0" dirty="0" smtClean="0"/>
              <a:t> with a DC </a:t>
            </a:r>
            <a:r>
              <a:rPr lang="it-IT" sz="1600" b="0" dirty="0" err="1" smtClean="0"/>
              <a:t>system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where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risks</a:t>
            </a:r>
            <a:r>
              <a:rPr lang="it-IT" sz="1600" b="0" dirty="0" smtClean="0"/>
              <a:t> are </a:t>
            </a:r>
            <a:r>
              <a:rPr lang="it-IT" sz="1600" b="0" dirty="0" err="1" smtClean="0"/>
              <a:t>held</a:t>
            </a:r>
            <a:r>
              <a:rPr lang="it-IT" sz="1600" b="0" dirty="0" smtClean="0"/>
              <a:t> by </a:t>
            </a:r>
            <a:r>
              <a:rPr lang="it-IT" sz="1600" b="0" dirty="0" err="1" smtClean="0"/>
              <a:t>members</a:t>
            </a:r>
            <a:r>
              <a:rPr lang="it-IT" sz="1600" b="0" dirty="0" smtClean="0"/>
              <a:t>)</a:t>
            </a:r>
          </a:p>
          <a:p>
            <a:pPr marL="12001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0" dirty="0" err="1" smtClean="0"/>
              <a:t>Cooperates</a:t>
            </a:r>
            <a:r>
              <a:rPr lang="it-IT" b="0" dirty="0" smtClean="0"/>
              <a:t> with </a:t>
            </a:r>
            <a:r>
              <a:rPr lang="it-IT" b="0" dirty="0" err="1" smtClean="0"/>
              <a:t>other</a:t>
            </a:r>
            <a:r>
              <a:rPr lang="it-IT" b="0" dirty="0" smtClean="0"/>
              <a:t> </a:t>
            </a:r>
            <a:r>
              <a:rPr lang="it-IT" b="0" dirty="0" err="1" smtClean="0"/>
              <a:t>supervisory</a:t>
            </a:r>
            <a:r>
              <a:rPr lang="it-IT" b="0" dirty="0" smtClean="0"/>
              <a:t> </a:t>
            </a:r>
            <a:r>
              <a:rPr lang="it-IT" b="0" dirty="0" err="1" smtClean="0"/>
              <a:t>authorities</a:t>
            </a:r>
            <a:r>
              <a:rPr lang="it-IT" b="0" dirty="0" smtClean="0"/>
              <a:t> of banking, </a:t>
            </a:r>
            <a:r>
              <a:rPr lang="it-IT" b="0" dirty="0" err="1" smtClean="0"/>
              <a:t>financial</a:t>
            </a:r>
            <a:r>
              <a:rPr lang="it-IT" b="0" dirty="0" smtClean="0"/>
              <a:t> and </a:t>
            </a:r>
            <a:r>
              <a:rPr lang="it-IT" b="0" dirty="0" err="1" smtClean="0"/>
              <a:t>insurance</a:t>
            </a:r>
            <a:r>
              <a:rPr lang="it-IT" b="0" dirty="0" smtClean="0"/>
              <a:t> </a:t>
            </a:r>
            <a:r>
              <a:rPr lang="it-IT" b="0" dirty="0" err="1" smtClean="0"/>
              <a:t>sectors</a:t>
            </a:r>
            <a:endParaRPr lang="it-IT" b="0" dirty="0" smtClean="0"/>
          </a:p>
          <a:p>
            <a:pPr marL="12001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0" dirty="0" err="1"/>
              <a:t>a</a:t>
            </a:r>
            <a:r>
              <a:rPr lang="it-IT" b="0" dirty="0" err="1" smtClean="0"/>
              <a:t>t</a:t>
            </a:r>
            <a:r>
              <a:rPr lang="it-IT" b="0" dirty="0" smtClean="0"/>
              <a:t> EU </a:t>
            </a:r>
            <a:r>
              <a:rPr lang="it-IT" b="0" dirty="0" err="1" smtClean="0"/>
              <a:t>level</a:t>
            </a:r>
            <a:r>
              <a:rPr lang="it-IT" b="0" dirty="0" smtClean="0"/>
              <a:t>, </a:t>
            </a:r>
            <a:r>
              <a:rPr lang="it-IT" b="0" dirty="0" err="1" smtClean="0"/>
              <a:t>participates</a:t>
            </a:r>
            <a:r>
              <a:rPr lang="it-IT" b="0" dirty="0" smtClean="0"/>
              <a:t> in EIOPA work and </a:t>
            </a:r>
            <a:r>
              <a:rPr lang="it-IT" b="0" dirty="0" err="1" smtClean="0"/>
              <a:t>decisions</a:t>
            </a:r>
            <a:r>
              <a:rPr lang="it-IT" b="0" dirty="0" smtClean="0"/>
              <a:t> (</a:t>
            </a:r>
            <a:r>
              <a:rPr lang="it-IT" b="0" dirty="0" err="1" smtClean="0"/>
              <a:t>supervisory</a:t>
            </a:r>
            <a:r>
              <a:rPr lang="it-IT" b="0" dirty="0" smtClean="0"/>
              <a:t> </a:t>
            </a:r>
            <a:r>
              <a:rPr lang="it-IT" b="0" dirty="0" err="1" smtClean="0"/>
              <a:t>convergence</a:t>
            </a:r>
            <a:r>
              <a:rPr lang="it-IT" b="0" dirty="0" smtClean="0"/>
              <a:t>)</a:t>
            </a:r>
          </a:p>
          <a:p>
            <a:pPr marL="12001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0" dirty="0" err="1" smtClean="0"/>
              <a:t>Contributes</a:t>
            </a:r>
            <a:r>
              <a:rPr lang="it-IT" b="0" dirty="0" smtClean="0"/>
              <a:t> to </a:t>
            </a:r>
            <a:r>
              <a:rPr lang="it-IT" b="0" dirty="0" err="1" smtClean="0"/>
              <a:t>other</a:t>
            </a:r>
            <a:r>
              <a:rPr lang="it-IT" b="0" dirty="0" smtClean="0"/>
              <a:t> </a:t>
            </a:r>
            <a:r>
              <a:rPr lang="it-IT" b="0" dirty="0" err="1" smtClean="0"/>
              <a:t>international</a:t>
            </a:r>
            <a:r>
              <a:rPr lang="it-IT" b="0" dirty="0" smtClean="0"/>
              <a:t> fora on </a:t>
            </a:r>
            <a:r>
              <a:rPr lang="it-IT" b="0" dirty="0" err="1" smtClean="0"/>
              <a:t>pensions</a:t>
            </a:r>
            <a:r>
              <a:rPr lang="it-IT" b="0" dirty="0" smtClean="0"/>
              <a:t> (OECD, IOPS, etc</a:t>
            </a:r>
            <a:r>
              <a:rPr lang="it-IT" b="0" dirty="0" smtClean="0"/>
              <a:t>.) </a:t>
            </a:r>
            <a:r>
              <a:rPr lang="it-IT" b="0" dirty="0" smtClean="0">
                <a:sym typeface="Wingdings" panose="05000000000000000000" pitchFamily="2" charset="2"/>
              </a:rPr>
              <a:t></a:t>
            </a:r>
            <a:r>
              <a:rPr lang="it-IT" b="0" dirty="0" smtClean="0"/>
              <a:t>IOPS meeting </a:t>
            </a:r>
            <a:r>
              <a:rPr lang="it-IT" b="0" dirty="0" smtClean="0"/>
              <a:t>in </a:t>
            </a:r>
            <a:r>
              <a:rPr lang="it-IT" b="0" dirty="0" err="1" smtClean="0"/>
              <a:t>Bejing</a:t>
            </a:r>
            <a:r>
              <a:rPr lang="it-IT" b="0" dirty="0" smtClean="0"/>
              <a:t> </a:t>
            </a:r>
            <a:r>
              <a:rPr lang="it-IT" b="0" dirty="0" err="1" smtClean="0"/>
              <a:t>next</a:t>
            </a:r>
            <a:r>
              <a:rPr lang="it-IT" b="0" dirty="0" smtClean="0"/>
              <a:t> </a:t>
            </a:r>
            <a:r>
              <a:rPr lang="it-IT" b="0" dirty="0" err="1" smtClean="0"/>
              <a:t>October</a:t>
            </a:r>
            <a:r>
              <a:rPr lang="it-IT" b="0" dirty="0" smtClean="0"/>
              <a:t> !! </a:t>
            </a:r>
            <a:endParaRPr lang="it-IT" b="0" dirty="0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45019" y="116288"/>
            <a:ext cx="9109443" cy="735922"/>
          </a:xfrm>
        </p:spPr>
        <p:txBody>
          <a:bodyPr>
            <a:noAutofit/>
          </a:bodyPr>
          <a:lstStyle/>
          <a:p>
            <a:pPr algn="ctr"/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The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Italian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Supplementary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Pension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System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b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the Organization of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Supervision</a:t>
            </a:r>
            <a:endParaRPr lang="it-IT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155A-A78A-4B36-A83A-E43AD4DD518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1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ttore 1 6"/>
          <p:cNvCxnSpPr/>
          <p:nvPr/>
        </p:nvCxnSpPr>
        <p:spPr>
          <a:xfrm>
            <a:off x="356489" y="852210"/>
            <a:ext cx="8347951" cy="0"/>
          </a:xfrm>
          <a:prstGeom prst="line">
            <a:avLst/>
          </a:prstGeom>
          <a:ln w="412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95" y="107400"/>
            <a:ext cx="571776" cy="468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3" name="CasellaDiTesto 2"/>
          <p:cNvSpPr txBox="1"/>
          <p:nvPr/>
        </p:nvSpPr>
        <p:spPr>
          <a:xfrm>
            <a:off x="28491" y="1147873"/>
            <a:ext cx="893599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err="1" smtClean="0"/>
              <a:t>Structural</a:t>
            </a:r>
            <a:r>
              <a:rPr lang="it-IT" sz="2000" b="0" dirty="0" smtClean="0"/>
              <a:t>/</a:t>
            </a:r>
            <a:r>
              <a:rPr lang="it-IT" sz="2000" b="0" dirty="0" err="1" smtClean="0"/>
              <a:t>regulatory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supervision</a:t>
            </a:r>
            <a:endParaRPr lang="it-IT" sz="2000" b="0" dirty="0" smtClean="0"/>
          </a:p>
          <a:p>
            <a:pPr marL="1200150" lvl="2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0" dirty="0" err="1" smtClean="0"/>
              <a:t>Authorization</a:t>
            </a:r>
            <a:r>
              <a:rPr lang="it-IT" b="0" dirty="0" smtClean="0"/>
              <a:t> – </a:t>
            </a:r>
            <a:r>
              <a:rPr lang="it-IT" b="0" dirty="0" err="1" smtClean="0"/>
              <a:t>access</a:t>
            </a:r>
            <a:r>
              <a:rPr lang="it-IT" b="0" dirty="0" smtClean="0"/>
              <a:t> to market</a:t>
            </a:r>
          </a:p>
          <a:p>
            <a:pPr marL="1200150" lvl="2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0" dirty="0" smtClean="0"/>
              <a:t>Templates for by-</a:t>
            </a:r>
            <a:r>
              <a:rPr lang="it-IT" b="0" dirty="0" err="1" smtClean="0"/>
              <a:t>laws</a:t>
            </a:r>
            <a:r>
              <a:rPr lang="it-IT" b="0" dirty="0" smtClean="0"/>
              <a:t>, fund </a:t>
            </a:r>
            <a:r>
              <a:rPr lang="it-IT" b="0" dirty="0" err="1" smtClean="0"/>
              <a:t>rules</a:t>
            </a:r>
            <a:r>
              <a:rPr lang="it-IT" b="0" dirty="0" smtClean="0"/>
              <a:t>, information to </a:t>
            </a:r>
            <a:r>
              <a:rPr lang="it-IT" b="0" dirty="0" err="1" smtClean="0"/>
              <a:t>members</a:t>
            </a:r>
            <a:endParaRPr lang="it-IT" sz="2000" b="0" dirty="0" smtClean="0"/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sz="2000" b="0" dirty="0" smtClean="0"/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err="1" smtClean="0"/>
              <a:t>Controls</a:t>
            </a:r>
            <a:r>
              <a:rPr lang="it-IT" sz="2000" b="0" dirty="0" smtClean="0"/>
              <a:t>  </a:t>
            </a:r>
          </a:p>
          <a:p>
            <a:pPr marL="1200150" lvl="2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0" dirty="0" smtClean="0"/>
              <a:t>desk-</a:t>
            </a:r>
            <a:r>
              <a:rPr lang="it-IT" b="0" dirty="0" err="1" smtClean="0"/>
              <a:t>based</a:t>
            </a:r>
            <a:r>
              <a:rPr lang="it-IT" b="0" dirty="0" smtClean="0"/>
              <a:t> </a:t>
            </a:r>
            <a:r>
              <a:rPr lang="it-IT" b="0" dirty="0" err="1" smtClean="0"/>
              <a:t>checking</a:t>
            </a:r>
            <a:r>
              <a:rPr lang="it-IT" b="0" dirty="0" smtClean="0"/>
              <a:t> of </a:t>
            </a:r>
            <a:r>
              <a:rPr lang="it-IT" b="0" dirty="0" err="1" smtClean="0"/>
              <a:t>documents</a:t>
            </a:r>
            <a:r>
              <a:rPr lang="it-IT" b="0" dirty="0" smtClean="0"/>
              <a:t> </a:t>
            </a:r>
            <a:r>
              <a:rPr lang="it-IT" b="0" dirty="0" err="1" smtClean="0"/>
              <a:t>issued</a:t>
            </a:r>
            <a:r>
              <a:rPr lang="it-IT" b="0" dirty="0" smtClean="0"/>
              <a:t> by </a:t>
            </a:r>
            <a:r>
              <a:rPr lang="it-IT" b="0" dirty="0" err="1" smtClean="0"/>
              <a:t>pension</a:t>
            </a:r>
            <a:r>
              <a:rPr lang="it-IT" b="0" dirty="0" smtClean="0"/>
              <a:t> </a:t>
            </a:r>
            <a:r>
              <a:rPr lang="it-IT" b="0" dirty="0" err="1" smtClean="0"/>
              <a:t>plans</a:t>
            </a:r>
            <a:endParaRPr lang="it-IT" b="0" dirty="0"/>
          </a:p>
          <a:p>
            <a:pPr marL="1200150" lvl="2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0" dirty="0" smtClean="0"/>
              <a:t>regular reporting of </a:t>
            </a:r>
            <a:r>
              <a:rPr lang="it-IT" b="0" dirty="0" err="1" smtClean="0"/>
              <a:t>all</a:t>
            </a:r>
            <a:r>
              <a:rPr lang="it-IT" b="0" dirty="0" smtClean="0"/>
              <a:t> </a:t>
            </a:r>
            <a:r>
              <a:rPr lang="it-IT" b="0" dirty="0" err="1" smtClean="0"/>
              <a:t>pension</a:t>
            </a:r>
            <a:r>
              <a:rPr lang="it-IT" b="0" dirty="0" smtClean="0"/>
              <a:t> </a:t>
            </a:r>
            <a:r>
              <a:rPr lang="it-IT" b="0" dirty="0" err="1" smtClean="0"/>
              <a:t>plans</a:t>
            </a:r>
            <a:r>
              <a:rPr lang="it-IT" b="0" dirty="0" smtClean="0"/>
              <a:t> </a:t>
            </a:r>
            <a:r>
              <a:rPr lang="it-IT" b="0" dirty="0" err="1" smtClean="0"/>
              <a:t>based</a:t>
            </a:r>
            <a:r>
              <a:rPr lang="it-IT" b="0" dirty="0" smtClean="0"/>
              <a:t> on </a:t>
            </a:r>
            <a:r>
              <a:rPr lang="it-IT" b="0" dirty="0" err="1" smtClean="0"/>
              <a:t>highly</a:t>
            </a:r>
            <a:r>
              <a:rPr lang="it-IT" b="0" dirty="0" smtClean="0"/>
              <a:t> </a:t>
            </a:r>
            <a:r>
              <a:rPr lang="it-IT" b="0" dirty="0" err="1" smtClean="0"/>
              <a:t>developed</a:t>
            </a:r>
            <a:r>
              <a:rPr lang="it-IT" b="0" dirty="0" smtClean="0"/>
              <a:t> IT </a:t>
            </a:r>
            <a:r>
              <a:rPr lang="it-IT" b="0" dirty="0" err="1" smtClean="0"/>
              <a:t>system</a:t>
            </a:r>
            <a:endParaRPr lang="it-IT" b="0" dirty="0" smtClean="0"/>
          </a:p>
          <a:p>
            <a:pPr marL="1657350" lvl="3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600" b="0" dirty="0" smtClean="0"/>
              <a:t>data </a:t>
            </a:r>
            <a:r>
              <a:rPr lang="it-IT" sz="1600" b="0" dirty="0" err="1" smtClean="0"/>
              <a:t>collected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at</a:t>
            </a:r>
            <a:r>
              <a:rPr lang="it-IT" sz="1600" b="0" dirty="0" smtClean="0"/>
              <a:t> the </a:t>
            </a:r>
            <a:r>
              <a:rPr lang="it-IT" sz="1600" b="0" dirty="0" err="1" smtClean="0"/>
              <a:t>level</a:t>
            </a:r>
            <a:r>
              <a:rPr lang="it-IT" sz="1600" b="0" dirty="0" smtClean="0"/>
              <a:t> of </a:t>
            </a:r>
            <a:r>
              <a:rPr lang="it-IT" sz="1600" b="0" dirty="0" err="1" smtClean="0"/>
              <a:t>individual</a:t>
            </a:r>
            <a:r>
              <a:rPr lang="it-IT" sz="1600" b="0" dirty="0" smtClean="0"/>
              <a:t> security and of </a:t>
            </a:r>
            <a:r>
              <a:rPr lang="it-IT" sz="1600" b="0" dirty="0" err="1" smtClean="0"/>
              <a:t>individual</a:t>
            </a:r>
            <a:r>
              <a:rPr lang="it-IT" sz="1600" b="0" dirty="0" smtClean="0"/>
              <a:t> </a:t>
            </a:r>
            <a:r>
              <a:rPr lang="it-IT" sz="1600" b="0" dirty="0" err="1" smtClean="0"/>
              <a:t>member</a:t>
            </a:r>
            <a:endParaRPr lang="it-IT" sz="1600" b="0" dirty="0" smtClean="0"/>
          </a:p>
          <a:p>
            <a:pPr marL="1200150" lvl="2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0" dirty="0" smtClean="0"/>
              <a:t>on-site </a:t>
            </a:r>
            <a:r>
              <a:rPr lang="it-IT" b="0" dirty="0" err="1" smtClean="0"/>
              <a:t>inspections</a:t>
            </a:r>
            <a:endParaRPr lang="it-IT" b="0" dirty="0" smtClean="0"/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it-IT" sz="2000" b="0" dirty="0"/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err="1" smtClean="0"/>
              <a:t>Letters</a:t>
            </a:r>
            <a:r>
              <a:rPr lang="it-IT" sz="2000" b="0" dirty="0" smtClean="0"/>
              <a:t> of </a:t>
            </a:r>
            <a:r>
              <a:rPr lang="it-IT" sz="2000" b="0" dirty="0" err="1" smtClean="0"/>
              <a:t>intervention</a:t>
            </a:r>
            <a:endParaRPr lang="it-IT" sz="2000" b="0" dirty="0" smtClean="0"/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err="1" smtClean="0"/>
              <a:t>Sanctions</a:t>
            </a:r>
            <a:endParaRPr lang="it-IT" sz="2000" b="0" dirty="0" smtClean="0"/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smtClean="0"/>
              <a:t>Last-</a:t>
            </a:r>
            <a:r>
              <a:rPr lang="it-IT" sz="2000" b="0" dirty="0" err="1" smtClean="0"/>
              <a:t>resort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Measures</a:t>
            </a:r>
            <a:r>
              <a:rPr lang="it-IT" sz="2000" b="0" dirty="0" smtClean="0"/>
              <a:t> (</a:t>
            </a:r>
            <a:r>
              <a:rPr lang="it-IT" sz="2000" b="0" dirty="0" err="1" smtClean="0"/>
              <a:t>winding</a:t>
            </a:r>
            <a:r>
              <a:rPr lang="it-IT" sz="2000" b="0" dirty="0" smtClean="0"/>
              <a:t>-up, etc.)</a:t>
            </a:r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45019" y="116288"/>
            <a:ext cx="9109443" cy="735922"/>
          </a:xfrm>
        </p:spPr>
        <p:txBody>
          <a:bodyPr>
            <a:noAutofit/>
          </a:bodyPr>
          <a:lstStyle/>
          <a:p>
            <a:pPr algn="ctr"/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Supervisory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Practices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and Tools</a:t>
            </a:r>
            <a:endParaRPr lang="it-IT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155A-A78A-4B36-A83A-E43AD4DD518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556" y="244806"/>
            <a:ext cx="9109443" cy="735922"/>
          </a:xfrm>
        </p:spPr>
        <p:txBody>
          <a:bodyPr>
            <a:noAutofit/>
          </a:bodyPr>
          <a:lstStyle/>
          <a:p>
            <a:pPr algn="ctr"/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Italian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Supplementary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Pension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System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b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Main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Data (end-2017)</a:t>
            </a:r>
            <a:endParaRPr lang="it-IT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399574" y="980728"/>
            <a:ext cx="8347951" cy="0"/>
          </a:xfrm>
          <a:prstGeom prst="line">
            <a:avLst/>
          </a:prstGeom>
          <a:ln w="412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95" y="107400"/>
            <a:ext cx="571776" cy="468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3" name="CasellaDiTesto 2"/>
          <p:cNvSpPr txBox="1"/>
          <p:nvPr/>
        </p:nvSpPr>
        <p:spPr>
          <a:xfrm>
            <a:off x="501300" y="2234477"/>
            <a:ext cx="817595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400" b="0" dirty="0" err="1" smtClean="0"/>
              <a:t>Assets</a:t>
            </a:r>
            <a:r>
              <a:rPr lang="it-IT" sz="2400" b="0" dirty="0" smtClean="0"/>
              <a:t> 162 </a:t>
            </a:r>
            <a:r>
              <a:rPr lang="it-IT" sz="2400" b="0" dirty="0" err="1"/>
              <a:t>billion</a:t>
            </a:r>
            <a:r>
              <a:rPr lang="it-IT" sz="2400" b="0" dirty="0"/>
              <a:t> euro </a:t>
            </a:r>
            <a:r>
              <a:rPr lang="it-IT" sz="2000" b="0" dirty="0"/>
              <a:t>( 9.5% </a:t>
            </a:r>
            <a:r>
              <a:rPr lang="it-IT" sz="2000" b="0" dirty="0" smtClean="0"/>
              <a:t>GDP  </a:t>
            </a:r>
            <a:r>
              <a:rPr lang="it-IT" sz="2000" b="0" dirty="0" smtClean="0"/>
              <a:t>3.7</a:t>
            </a:r>
            <a:r>
              <a:rPr lang="it-IT" sz="2000" b="0" dirty="0"/>
              <a:t>% </a:t>
            </a:r>
            <a:r>
              <a:rPr lang="it-IT" sz="2000" b="0" dirty="0" err="1" smtClean="0"/>
              <a:t>Households</a:t>
            </a:r>
            <a:r>
              <a:rPr lang="it-IT" sz="2000" b="0" dirty="0" smtClean="0"/>
              <a:t>’ </a:t>
            </a:r>
            <a:r>
              <a:rPr lang="it-IT" sz="2000" b="0" dirty="0" err="1" smtClean="0"/>
              <a:t>assets</a:t>
            </a:r>
            <a:r>
              <a:rPr lang="it-IT" sz="2000" b="0" dirty="0" smtClean="0"/>
              <a:t>)</a:t>
            </a:r>
          </a:p>
          <a:p>
            <a:pPr marL="285750" indent="-28575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400" b="0" dirty="0" err="1" smtClean="0"/>
              <a:t>Members</a:t>
            </a:r>
            <a:r>
              <a:rPr lang="it-IT" sz="2400" b="0" dirty="0" smtClean="0"/>
              <a:t> </a:t>
            </a:r>
            <a:r>
              <a:rPr lang="it-IT" sz="2400" b="0" dirty="0" smtClean="0"/>
              <a:t>7.6 </a:t>
            </a:r>
            <a:r>
              <a:rPr lang="it-IT" sz="2400" b="0" dirty="0"/>
              <a:t>ml </a:t>
            </a:r>
            <a:r>
              <a:rPr lang="it-IT" sz="2000" b="0" dirty="0"/>
              <a:t>(</a:t>
            </a:r>
            <a:r>
              <a:rPr lang="it-IT" sz="2000" b="0" dirty="0" smtClean="0"/>
              <a:t>28.9</a:t>
            </a:r>
            <a:r>
              <a:rPr lang="it-IT" sz="2000" b="0" dirty="0" smtClean="0"/>
              <a:t>% </a:t>
            </a:r>
            <a:r>
              <a:rPr lang="it-IT" sz="2000" b="0" dirty="0"/>
              <a:t>work force</a:t>
            </a:r>
            <a:r>
              <a:rPr lang="it-IT" sz="2000" b="0" dirty="0" smtClean="0"/>
              <a:t>)</a:t>
            </a:r>
          </a:p>
          <a:p>
            <a:pPr marL="285750" indent="-28575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400" b="0" dirty="0" err="1" smtClean="0"/>
              <a:t>Annual</a:t>
            </a:r>
            <a:r>
              <a:rPr lang="it-IT" sz="2400" b="0" dirty="0" smtClean="0"/>
              <a:t> </a:t>
            </a:r>
            <a:r>
              <a:rPr lang="it-IT" sz="2400" b="0" dirty="0"/>
              <a:t>flow of </a:t>
            </a:r>
            <a:r>
              <a:rPr lang="it-IT" sz="2400" b="0" dirty="0" err="1"/>
              <a:t>contributions</a:t>
            </a:r>
            <a:r>
              <a:rPr lang="it-IT" sz="2400" b="0" dirty="0"/>
              <a:t> </a:t>
            </a:r>
            <a:r>
              <a:rPr lang="it-IT" sz="2400" b="0" dirty="0" smtClean="0"/>
              <a:t>14.5 </a:t>
            </a:r>
            <a:r>
              <a:rPr lang="it-IT" sz="2400" b="0" dirty="0" err="1" smtClean="0"/>
              <a:t>bln</a:t>
            </a:r>
            <a:r>
              <a:rPr lang="it-IT" sz="2400" b="0" dirty="0" smtClean="0"/>
              <a:t> euro  </a:t>
            </a:r>
            <a:r>
              <a:rPr lang="it-IT" sz="2000" b="0" dirty="0" smtClean="0"/>
              <a:t>(0.8%GDP)</a:t>
            </a:r>
            <a:endParaRPr lang="it-IT" sz="2000" b="0" dirty="0"/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err="1"/>
              <a:t>usually</a:t>
            </a:r>
            <a:r>
              <a:rPr lang="it-IT" sz="2000" b="0" dirty="0"/>
              <a:t>, 9-10% of </a:t>
            </a:r>
            <a:r>
              <a:rPr lang="it-IT" sz="2000" b="0" dirty="0" err="1"/>
              <a:t>current</a:t>
            </a:r>
            <a:r>
              <a:rPr lang="it-IT" sz="2000" b="0" dirty="0"/>
              <a:t> </a:t>
            </a:r>
            <a:r>
              <a:rPr lang="it-IT" sz="2000" b="0" dirty="0" err="1"/>
              <a:t>wages</a:t>
            </a:r>
            <a:r>
              <a:rPr lang="it-IT" sz="2000" b="0" dirty="0"/>
              <a:t> </a:t>
            </a:r>
            <a:r>
              <a:rPr lang="it-IT" sz="2000" b="0" dirty="0" smtClean="0"/>
              <a:t>                                              </a:t>
            </a:r>
            <a:r>
              <a:rPr lang="it-IT" b="0" dirty="0" smtClean="0"/>
              <a:t>(</a:t>
            </a:r>
            <a:r>
              <a:rPr lang="it-IT" b="0" dirty="0"/>
              <a:t>7% TFR + 2-3% </a:t>
            </a:r>
            <a:r>
              <a:rPr lang="it-IT" b="0" dirty="0" err="1"/>
              <a:t>employer+employee</a:t>
            </a:r>
            <a:r>
              <a:rPr lang="it-IT" b="0" dirty="0"/>
              <a:t> </a:t>
            </a:r>
            <a:r>
              <a:rPr lang="it-IT" b="0" dirty="0" err="1"/>
              <a:t>contributions</a:t>
            </a:r>
            <a:r>
              <a:rPr lang="it-IT" b="0" dirty="0"/>
              <a:t>)</a:t>
            </a:r>
          </a:p>
          <a:p>
            <a:pPr marL="8001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b="0" dirty="0" err="1" smtClean="0"/>
              <a:t>about</a:t>
            </a:r>
            <a:r>
              <a:rPr lang="it-IT" sz="2000" b="0" dirty="0" smtClean="0"/>
              <a:t> </a:t>
            </a:r>
            <a:r>
              <a:rPr lang="it-IT" sz="2000" b="0" dirty="0" smtClean="0"/>
              <a:t>2m </a:t>
            </a:r>
            <a:r>
              <a:rPr lang="it-IT" sz="2000" b="0" dirty="0" err="1" smtClean="0"/>
              <a:t>members</a:t>
            </a:r>
            <a:r>
              <a:rPr lang="it-IT" sz="2000" b="0" dirty="0" smtClean="0"/>
              <a:t> do </a:t>
            </a:r>
            <a:r>
              <a:rPr lang="it-IT" sz="2000" b="0" dirty="0" err="1" smtClean="0"/>
              <a:t>not</a:t>
            </a:r>
            <a:r>
              <a:rPr lang="it-IT" sz="2000" b="0" dirty="0" smtClean="0"/>
              <a:t> </a:t>
            </a:r>
            <a:r>
              <a:rPr lang="it-IT" sz="2000" b="0" dirty="0" err="1" smtClean="0"/>
              <a:t>contribute</a:t>
            </a:r>
            <a:endParaRPr lang="it-IT" sz="2000" b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155A-A78A-4B36-A83A-E43AD4DD518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13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1172" y="208960"/>
            <a:ext cx="8712968" cy="515144"/>
          </a:xfrm>
        </p:spPr>
        <p:txBody>
          <a:bodyPr>
            <a:noAutofit/>
          </a:bodyPr>
          <a:lstStyle/>
          <a:p>
            <a:pPr algn="ctr"/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Pension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funds‘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assets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</a:rPr>
              <a:t> in % of GDP in OECD </a:t>
            </a:r>
            <a:r>
              <a:rPr lang="it-IT" sz="2400" b="1" dirty="0" err="1" smtClean="0">
                <a:solidFill>
                  <a:schemeClr val="accent6">
                    <a:lumMod val="50000"/>
                  </a:schemeClr>
                </a:solidFill>
              </a:rPr>
              <a:t>countries</a:t>
            </a:r>
            <a:endParaRPr lang="it-IT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395535" y="724104"/>
            <a:ext cx="8347951" cy="0"/>
          </a:xfrm>
          <a:prstGeom prst="line">
            <a:avLst/>
          </a:prstGeom>
          <a:ln w="412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95" y="107400"/>
            <a:ext cx="571776" cy="468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583" y="991311"/>
            <a:ext cx="7727842" cy="5437286"/>
          </a:xfrm>
          <a:prstGeom prst="rect">
            <a:avLst/>
          </a:prstGeom>
        </p:spPr>
      </p:pic>
      <p:sp>
        <p:nvSpPr>
          <p:cNvPr id="3" name="Ovale 2"/>
          <p:cNvSpPr/>
          <p:nvPr/>
        </p:nvSpPr>
        <p:spPr>
          <a:xfrm>
            <a:off x="1043608" y="4365104"/>
            <a:ext cx="1346448" cy="21602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155A-A78A-4B36-A83A-E43AD4DD518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66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11722</TotalTime>
  <Words>970</Words>
  <Application>Microsoft Office PowerPoint</Application>
  <PresentationFormat>Presentazione su schermo (4:3)</PresentationFormat>
  <Paragraphs>173</Paragraphs>
  <Slides>21</Slides>
  <Notes>17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9" baseType="lpstr">
      <vt:lpstr>Arial Unicode MS</vt:lpstr>
      <vt:lpstr>宋体</vt:lpstr>
      <vt:lpstr>Arial</vt:lpstr>
      <vt:lpstr>Calibri</vt:lpstr>
      <vt:lpstr>Calibri Light</vt:lpstr>
      <vt:lpstr>Times New Roman</vt:lpstr>
      <vt:lpstr>Wingdings</vt:lpstr>
      <vt:lpstr>Tema di Office</vt:lpstr>
      <vt:lpstr>Presentazione standard di PowerPoint</vt:lpstr>
      <vt:lpstr>Contents</vt:lpstr>
      <vt:lpstr>the Italian Supplementary Pension System:  Main Structural Features</vt:lpstr>
      <vt:lpstr>the Italian Supplementary Pension System:  Evolution since the Set-up of the System in the 90’s</vt:lpstr>
      <vt:lpstr>The Italian Supplementary Pension System: EU and Italian Regulation</vt:lpstr>
      <vt:lpstr>The Italian Supplementary Pension System: the Organization of Supervision</vt:lpstr>
      <vt:lpstr>Supervisory Practices and Tools</vt:lpstr>
      <vt:lpstr>Italian Supplementary Pension System: Main Data (end-2017)</vt:lpstr>
      <vt:lpstr>Pension funds‘ assets in % of GDP in OECD countries</vt:lpstr>
      <vt:lpstr>Assets</vt:lpstr>
      <vt:lpstr>Members</vt:lpstr>
      <vt:lpstr>Membership and Coverage Ratios by Age and Gender</vt:lpstr>
      <vt:lpstr>Number of pension funds – Consolidation of the System </vt:lpstr>
      <vt:lpstr>Investment Options</vt:lpstr>
      <vt:lpstr>Investment options by age of members</vt:lpstr>
      <vt:lpstr>Asset Allocation</vt:lpstr>
      <vt:lpstr>Asset Management, Returns and Costs </vt:lpstr>
      <vt:lpstr>Rates of Return</vt:lpstr>
      <vt:lpstr>Costs by Type and Size of Funds – Level and Dispersion </vt:lpstr>
      <vt:lpstr>Acronyms </vt:lpstr>
      <vt:lpstr> </vt:lpstr>
    </vt:vector>
  </TitlesOfParts>
  <Company>Covip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Di_Nardo</dc:creator>
  <cp:lastModifiedBy>Rinaldi Ambrogio</cp:lastModifiedBy>
  <cp:revision>950</cp:revision>
  <cp:lastPrinted>2018-06-06T10:21:59Z</cp:lastPrinted>
  <dcterms:created xsi:type="dcterms:W3CDTF">2001-10-02T09:21:18Z</dcterms:created>
  <dcterms:modified xsi:type="dcterms:W3CDTF">2018-07-02T17:45:49Z</dcterms:modified>
</cp:coreProperties>
</file>