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29"/>
  </p:notesMasterIdLst>
  <p:handoutMasterIdLst>
    <p:handoutMasterId r:id="rId30"/>
  </p:handoutMasterIdLst>
  <p:sldIdLst>
    <p:sldId id="1347" r:id="rId2"/>
    <p:sldId id="1322" r:id="rId3"/>
    <p:sldId id="1323" r:id="rId4"/>
    <p:sldId id="1379" r:id="rId5"/>
    <p:sldId id="1373" r:id="rId6"/>
    <p:sldId id="1386" r:id="rId7"/>
    <p:sldId id="1389" r:id="rId8"/>
    <p:sldId id="1403" r:id="rId9"/>
    <p:sldId id="1394" r:id="rId10"/>
    <p:sldId id="1334" r:id="rId11"/>
    <p:sldId id="1385" r:id="rId12"/>
    <p:sldId id="1388" r:id="rId13"/>
    <p:sldId id="1343" r:id="rId14"/>
    <p:sldId id="1399" r:id="rId15"/>
    <p:sldId id="1397" r:id="rId16"/>
    <p:sldId id="1400" r:id="rId17"/>
    <p:sldId id="1401" r:id="rId18"/>
    <p:sldId id="1330" r:id="rId19"/>
    <p:sldId id="1345" r:id="rId20"/>
    <p:sldId id="1392" r:id="rId21"/>
    <p:sldId id="1372" r:id="rId22"/>
    <p:sldId id="1377" r:id="rId23"/>
    <p:sldId id="1390" r:id="rId24"/>
    <p:sldId id="1402" r:id="rId25"/>
    <p:sldId id="1348" r:id="rId26"/>
    <p:sldId id="1339" r:id="rId27"/>
    <p:sldId id="1335" r:id="rId28"/>
  </p:sldIdLst>
  <p:sldSz cx="9906000" cy="6858000" type="A4"/>
  <p:notesSz cx="6669088" cy="9926638"/>
  <p:custShowLst>
    <p:custShow name="Custom Show 1" id="0">
      <p:sldLst/>
    </p:custShow>
  </p:custShowLst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5252" autoAdjust="0"/>
  </p:normalViewPr>
  <p:slideViewPr>
    <p:cSldViewPr>
      <p:cViewPr varScale="1">
        <p:scale>
          <a:sx n="68" d="100"/>
          <a:sy n="68" d="100"/>
        </p:scale>
        <p:origin x="1662" y="60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4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t" anchorCtr="0" compatLnSpc="1">
            <a:prstTxWarp prst="textNoShape">
              <a:avLst/>
            </a:prstTxWarp>
          </a:bodyPr>
          <a:lstStyle>
            <a:lvl1pPr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777130" y="4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t" anchorCtr="0" compatLnSpc="1">
            <a:prstTxWarp prst="textNoShape">
              <a:avLst/>
            </a:prstTxWarp>
          </a:bodyPr>
          <a:lstStyle>
            <a:lvl1pPr algn="r"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27218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b" anchorCtr="0" compatLnSpc="1">
            <a:prstTxWarp prst="textNoShape">
              <a:avLst/>
            </a:prstTxWarp>
          </a:bodyPr>
          <a:lstStyle>
            <a:lvl1pPr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777130" y="9427218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b" anchorCtr="0" compatLnSpc="1">
            <a:prstTxWarp prst="textNoShape">
              <a:avLst/>
            </a:prstTxWarp>
          </a:bodyPr>
          <a:lstStyle>
            <a:lvl1pPr algn="r"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4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t" anchorCtr="0" compatLnSpc="1">
            <a:prstTxWarp prst="textNoShape">
              <a:avLst/>
            </a:prstTxWarp>
          </a:bodyPr>
          <a:lstStyle>
            <a:lvl1pPr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777130" y="4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t" anchorCtr="0" compatLnSpc="1">
            <a:prstTxWarp prst="textNoShape">
              <a:avLst/>
            </a:prstTxWarp>
          </a:bodyPr>
          <a:lstStyle>
            <a:lvl1pPr algn="r"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2/27/2019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9288" y="747713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7" tIns="49492" rIns="98987" bIns="4949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67380" y="4716783"/>
            <a:ext cx="5334336" cy="44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27218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b" anchorCtr="0" compatLnSpc="1">
            <a:prstTxWarp prst="textNoShape">
              <a:avLst/>
            </a:prstTxWarp>
          </a:bodyPr>
          <a:lstStyle>
            <a:lvl1pPr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777130" y="9427218"/>
            <a:ext cx="2890404" cy="49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8" tIns="47810" rIns="95618" bIns="47810" numCol="1" anchor="b" anchorCtr="0" compatLnSpc="1">
            <a:prstTxWarp prst="textNoShape">
              <a:avLst/>
            </a:prstTxWarp>
          </a:bodyPr>
          <a:lstStyle>
            <a:lvl1pPr algn="r" defTabSz="890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35783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70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37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61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05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76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76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99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5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345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02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44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91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55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320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552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28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719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872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9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36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52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1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6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07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4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9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27/02/2019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816156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/>
              <a:t>LONG TERM CARE POLICY SOLUTIONS FOR AN AGEING SOCIETY AND ITS FINANCIAL SUSTAINABILITY IN THE GERMAN EXPERIENCE </a:t>
            </a:r>
            <a:r>
              <a:rPr lang="en-US" sz="3600" dirty="0"/>
              <a:t>	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16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14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Markus </a:t>
            </a:r>
            <a:r>
              <a:rPr lang="en-GB" sz="1400" b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Sailer</a:t>
            </a: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Two- 2018 Training Course “</a:t>
            </a:r>
            <a:r>
              <a:rPr lang="en-US" altLang="zh-CN" sz="1400" i="1" dirty="0">
                <a:latin typeface="Arial" panose="020B0604020202020204" pitchFamily="34" charset="0"/>
              </a:rPr>
              <a:t>Financing the social security system in an ageing society: </a:t>
            </a:r>
          </a:p>
          <a:p>
            <a:pPr algn="ctr" eaLnBrk="0" hangingPunct="0"/>
            <a:r>
              <a:rPr lang="en-US" altLang="zh-CN" sz="1400" i="1" dirty="0">
                <a:latin typeface="Arial" panose="020B0604020202020204" pitchFamily="34" charset="0"/>
              </a:rPr>
              <a:t>the role of public finance and private supplementary funds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32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July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-15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6089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TYPE OF ELDERLY SERVICES: </a:t>
            </a:r>
            <a:br>
              <a:rPr lang="de-DE" sz="4000" b="1" dirty="0"/>
            </a:br>
            <a:r>
              <a:rPr lang="de-DE" sz="4000" b="1" dirty="0"/>
              <a:t>FORMAL AND INFORMAL CARE</a:t>
            </a:r>
          </a:p>
        </p:txBody>
      </p:sp>
    </p:spTree>
    <p:extLst>
      <p:ext uri="{BB962C8B-B14F-4D97-AF65-F5344CB8AC3E}">
        <p14:creationId xmlns:p14="http://schemas.microsoft.com/office/powerpoint/2010/main" val="1891388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DEFINITION … IN NEED FOR CARE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Impairments of independence or incapacitation due to physical, mental and psychological disabilities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… in six fields, which are weighted (next slide)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The need must be long-term, at least for six months and of a defined gravity </a:t>
            </a:r>
          </a:p>
        </p:txBody>
      </p:sp>
    </p:spTree>
    <p:extLst>
      <p:ext uri="{BB962C8B-B14F-4D97-AF65-F5344CB8AC3E}">
        <p14:creationId xmlns:p14="http://schemas.microsoft.com/office/powerpoint/2010/main" val="191330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DIMENSIONS OF ASSESSMENT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Mobility (10%)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Cognitive and communicative abilities (15%, jointly with (3))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Behaviour patterns and psychological problems (15%, jointly with (2)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Level of self sufficiency (40%)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Health restrictions, demands and stress due to therapies (20%)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+mj-lt"/>
              <a:buAutoNum type="arabicParenBoth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Structure of every day life and social contacts (15%)</a:t>
            </a:r>
          </a:p>
        </p:txBody>
      </p:sp>
    </p:spTree>
    <p:extLst>
      <p:ext uri="{BB962C8B-B14F-4D97-AF65-F5344CB8AC3E}">
        <p14:creationId xmlns:p14="http://schemas.microsoft.com/office/powerpoint/2010/main" val="3564410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CARE GRADES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38113"/>
              </p:ext>
            </p:extLst>
          </p:nvPr>
        </p:nvGraphicFramePr>
        <p:xfrm>
          <a:off x="560512" y="2564523"/>
          <a:ext cx="8850192" cy="3672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23">
                <a:tc>
                  <a:txBody>
                    <a:bodyPr/>
                    <a:lstStyle/>
                    <a:p>
                      <a:r>
                        <a:rPr lang="de-DE" sz="1600" dirty="0"/>
                        <a:t>TYPE</a:t>
                      </a:r>
                      <a:r>
                        <a:rPr lang="de-DE" sz="1600" baseline="0" dirty="0"/>
                        <a:t> OF BENEFIT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CARE GRADE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3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Points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12.5-27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27-47.5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47.5-70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70-90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90-100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206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b="1" noProof="0" dirty="0"/>
                        <a:t>Minor</a:t>
                      </a:r>
                      <a:r>
                        <a:rPr lang="en-GB" sz="1600" b="1" baseline="0" noProof="0" dirty="0"/>
                        <a:t> </a:t>
                      </a:r>
                      <a:r>
                        <a:rPr lang="en-GB" sz="1600" baseline="0" noProof="0" dirty="0"/>
                        <a:t>impairment of independence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Considerable</a:t>
                      </a:r>
                      <a:r>
                        <a:rPr lang="en-GB" sz="1600" baseline="0" noProof="0" dirty="0"/>
                        <a:t> impairment of independence</a:t>
                      </a:r>
                      <a:endParaRPr lang="en-GB" sz="1600" noProof="0" dirty="0"/>
                    </a:p>
                    <a:p>
                      <a:pPr algn="l"/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Severe </a:t>
                      </a:r>
                      <a:r>
                        <a:rPr lang="en-GB" sz="1600" baseline="0" noProof="0" dirty="0"/>
                        <a:t>impairment of independence</a:t>
                      </a:r>
                      <a:endParaRPr lang="en-GB" sz="1600" noProof="0" dirty="0"/>
                    </a:p>
                    <a:p>
                      <a:pPr algn="l"/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Most severe </a:t>
                      </a:r>
                      <a:r>
                        <a:rPr lang="en-GB" sz="1600" b="1" baseline="0" noProof="0" dirty="0"/>
                        <a:t> </a:t>
                      </a:r>
                      <a:r>
                        <a:rPr lang="en-GB" sz="1600" baseline="0" noProof="0" dirty="0"/>
                        <a:t>impairment of independence</a:t>
                      </a:r>
                      <a:endParaRPr lang="en-GB" sz="1600" noProof="0" dirty="0"/>
                    </a:p>
                    <a:p>
                      <a:pPr algn="l"/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Most severe </a:t>
                      </a:r>
                      <a:r>
                        <a:rPr lang="en-GB" sz="1600" b="1" baseline="0" noProof="0" dirty="0"/>
                        <a:t> </a:t>
                      </a:r>
                      <a:r>
                        <a:rPr lang="en-GB" sz="1600" baseline="0" noProof="0" dirty="0"/>
                        <a:t>impairment of independence </a:t>
                      </a:r>
                      <a:r>
                        <a:rPr lang="en-GB" sz="1600" b="1" baseline="0" noProof="0" dirty="0"/>
                        <a:t>with special care requirements </a:t>
                      </a:r>
                      <a:endParaRPr lang="en-GB" sz="1600" b="1" noProof="0" dirty="0"/>
                    </a:p>
                    <a:p>
                      <a:pPr algn="l"/>
                      <a:endParaRPr lang="en-GB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3">
                <a:tc gridSpan="4">
                  <a:txBody>
                    <a:bodyPr/>
                    <a:lstStyle/>
                    <a:p>
                      <a:r>
                        <a:rPr lang="de-DE" sz="1400" dirty="0"/>
                        <a:t>Source: </a:t>
                      </a:r>
                      <a:r>
                        <a:rPr lang="de-DE" sz="1400" dirty="0" err="1"/>
                        <a:t>Social</a:t>
                      </a:r>
                      <a:r>
                        <a:rPr lang="de-DE" sz="1400" baseline="0" dirty="0"/>
                        <a:t> Code Book </a:t>
                      </a:r>
                      <a:r>
                        <a:rPr lang="de-DE" sz="1400" baseline="0" dirty="0" err="1"/>
                        <a:t>no</a:t>
                      </a:r>
                      <a:r>
                        <a:rPr lang="de-DE" sz="1400" baseline="0" dirty="0"/>
                        <a:t> 11</a:t>
                      </a:r>
                      <a:endParaRPr lang="en-GB" sz="1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632520" y="1367057"/>
            <a:ext cx="8778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r>
              <a:rPr lang="en-GB" sz="2800" dirty="0">
                <a:solidFill>
                  <a:prstClr val="black"/>
                </a:solidFill>
                <a:latin typeface="Optane" pitchFamily="2" charset="0"/>
              </a:rPr>
              <a:t>The weighted results are added to a total of 0 to 100 points.. The scale is divided into five segments which define the five grades of “need for care”.</a:t>
            </a:r>
          </a:p>
        </p:txBody>
      </p:sp>
    </p:spTree>
    <p:extLst>
      <p:ext uri="{BB962C8B-B14F-4D97-AF65-F5344CB8AC3E}">
        <p14:creationId xmlns:p14="http://schemas.microsoft.com/office/powerpoint/2010/main" val="2216020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LIST OF BENEFITS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200472" y="1124744"/>
            <a:ext cx="8784976" cy="4968552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Cash transfer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Benefits in kind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Substitute for prevented caregiver 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Day-/Night care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Supplementary ambulatory care and relief benefits 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Short term care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Social insurance of caregivers (non-professional)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Auxiliary devices / improvements to the living environment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In-patient care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In-patient care in home for handicapped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In-patient care top-ups 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Counselling services in LTC matters</a:t>
            </a:r>
          </a:p>
          <a:p>
            <a:pPr marL="514350" lvl="0" indent="-514350">
              <a:spcBef>
                <a:spcPts val="0"/>
              </a:spcBef>
              <a:buFont typeface="+mj-lt"/>
              <a:buAutoNum type="arabicParenBoth"/>
            </a:pPr>
            <a:r>
              <a:rPr lang="en-US" sz="2400" dirty="0">
                <a:solidFill>
                  <a:prstClr val="black"/>
                </a:solidFill>
              </a:rPr>
              <a:t>Other benefits: Training courses, …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16639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SIZE OF </a:t>
            </a:r>
            <a:r>
              <a:rPr lang="de-DE" sz="3200"/>
              <a:t>BENEFITS ACCORDING TO CARE GRADE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69430"/>
              </p:ext>
            </p:extLst>
          </p:nvPr>
        </p:nvGraphicFramePr>
        <p:xfrm>
          <a:off x="560512" y="952914"/>
          <a:ext cx="8850192" cy="5297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TYPE</a:t>
                      </a:r>
                      <a:r>
                        <a:rPr lang="de-DE" sz="1600" baseline="0" dirty="0"/>
                        <a:t> OF BENEFIT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CARE GRADE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CARE GRADE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62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Euro per month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Care allowance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Outpatient care:</a:t>
                      </a:r>
                      <a:br>
                        <a:rPr lang="en-GB" sz="1600" noProof="0" dirty="0"/>
                      </a:br>
                      <a:r>
                        <a:rPr lang="en-GB" sz="1600" noProof="0" dirty="0"/>
                        <a:t>benefits</a:t>
                      </a:r>
                      <a:r>
                        <a:rPr lang="en-GB" sz="1600" baseline="0" noProof="0" dirty="0"/>
                        <a:t> in cash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545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728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901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Outpatient care:</a:t>
                      </a:r>
                      <a:br>
                        <a:rPr lang="en-GB" sz="1600" noProof="0" dirty="0"/>
                      </a:br>
                      <a:r>
                        <a:rPr lang="en-GB" sz="1600" noProof="0" dirty="0"/>
                        <a:t>benefits</a:t>
                      </a:r>
                      <a:r>
                        <a:rPr lang="en-GB" sz="1600" baseline="0" noProof="0" dirty="0"/>
                        <a:t> in kind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689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1,298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1,995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Inpatient</a:t>
                      </a:r>
                      <a:r>
                        <a:rPr lang="en-GB" sz="1600" baseline="0" noProof="0" dirty="0"/>
                        <a:t> care: </a:t>
                      </a:r>
                      <a:br>
                        <a:rPr lang="en-GB" sz="1600" baseline="0" noProof="0" dirty="0"/>
                      </a:br>
                      <a:r>
                        <a:rPr lang="en-GB" sz="1600" baseline="0" noProof="0" dirty="0"/>
                        <a:t>benefits in kind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770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1,262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1,775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2,005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Day- / Night care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689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1,298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1,995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Euro per </a:t>
                      </a:r>
                      <a:r>
                        <a:rPr lang="de-DE" sz="1600" dirty="0" err="1"/>
                        <a:t>year</a:t>
                      </a:r>
                      <a:endParaRPr lang="de-DE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Short</a:t>
                      </a:r>
                      <a:r>
                        <a:rPr lang="en-GB" sz="1600" baseline="0" noProof="0" dirty="0"/>
                        <a:t> term care and substitute for prevented care giver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1,612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de-DE" sz="1400" dirty="0"/>
                        <a:t>Source: Federal  </a:t>
                      </a:r>
                      <a:r>
                        <a:rPr lang="en-GB" sz="1400" noProof="0" dirty="0"/>
                        <a:t>Ministry of Health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00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BENEFITS, </a:t>
            </a:r>
            <a:r>
              <a:rPr lang="de-DE" sz="3200" dirty="0" err="1"/>
              <a:t>for</a:t>
            </a:r>
            <a:r>
              <a:rPr lang="de-DE" sz="3200" dirty="0"/>
              <a:t> all care grades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200472" y="1124744"/>
            <a:ext cx="8784976" cy="49685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Auxiliary devices: 40 Euro per month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Improvements to the living environment: 4,000 euro per case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Top up for resident group: 214 Euro per month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Counselling services in LTC matters; 23 Euro per semester: grade 1-3, per quarter: grade 4 and 5</a:t>
            </a:r>
          </a:p>
        </p:txBody>
      </p:sp>
    </p:spTree>
    <p:extLst>
      <p:ext uri="{BB962C8B-B14F-4D97-AF65-F5344CB8AC3E}">
        <p14:creationId xmlns:p14="http://schemas.microsoft.com/office/powerpoint/2010/main" val="4074914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/>
              <a:t>NUMBER OF BENEFICIARIES </a:t>
            </a:r>
            <a:br>
              <a:rPr lang="de-DE" sz="3200" dirty="0"/>
            </a:br>
            <a:r>
              <a:rPr lang="de-DE" sz="2200" dirty="0"/>
              <a:t>(2017, in </a:t>
            </a:r>
            <a:r>
              <a:rPr lang="de-DE" sz="2200" dirty="0" err="1"/>
              <a:t>thousend</a:t>
            </a:r>
            <a:r>
              <a:rPr lang="de-DE" sz="2200" dirty="0"/>
              <a:t>, </a:t>
            </a:r>
            <a:r>
              <a:rPr lang="de-DE" sz="2200" dirty="0" err="1"/>
              <a:t>rounded</a:t>
            </a:r>
            <a:r>
              <a:rPr lang="de-DE" sz="2200" dirty="0"/>
              <a:t> </a:t>
            </a:r>
            <a:r>
              <a:rPr lang="de-DE" sz="2200" dirty="0" err="1"/>
              <a:t>figures</a:t>
            </a:r>
            <a:r>
              <a:rPr lang="de-DE" sz="2200" dirty="0"/>
              <a:t>) </a:t>
            </a:r>
            <a:endParaRPr lang="de-DE" sz="32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428442"/>
              </p:ext>
            </p:extLst>
          </p:nvPr>
        </p:nvGraphicFramePr>
        <p:xfrm>
          <a:off x="1651000" y="2025640"/>
          <a:ext cx="6604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CARE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OUT-PATIENT</a:t>
                      </a:r>
                      <a:r>
                        <a:rPr lang="de-DE" baseline="0" dirty="0"/>
                        <a:t> CARE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IN-PATIENT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1,269.2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1,1456.0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695.2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240.9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936.5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285.4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224.2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232.7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2,522.0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779.9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3,302.0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Source: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de-DE" dirty="0"/>
                        <a:t>Federal </a:t>
                      </a:r>
                      <a:r>
                        <a:rPr lang="de-DE" dirty="0" err="1"/>
                        <a:t>Ministry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Health</a:t>
                      </a:r>
                      <a:r>
                        <a:rPr lang="de-DE" dirty="0"/>
                        <a:t> (BMG)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342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FINANCING AND SPENDING LEVELS </a:t>
            </a:r>
          </a:p>
        </p:txBody>
      </p:sp>
    </p:spTree>
    <p:extLst>
      <p:ext uri="{BB962C8B-B14F-4D97-AF65-F5344CB8AC3E}">
        <p14:creationId xmlns:p14="http://schemas.microsoft.com/office/powerpoint/2010/main" val="83610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FINANCIAL PARAMETERS: RATE OF CONTRIBUTIONS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09851"/>
              </p:ext>
            </p:extLst>
          </p:nvPr>
        </p:nvGraphicFramePr>
        <p:xfrm>
          <a:off x="1651000" y="1227666"/>
          <a:ext cx="66039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de-DE" dirty="0"/>
                        <a:t>TIME PERIOD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RATE</a:t>
                      </a:r>
                      <a:r>
                        <a:rPr lang="de-DE" baseline="0" dirty="0"/>
                        <a:t> OF CONTRIBUTION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 in 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1995</a:t>
                      </a:r>
                      <a:r>
                        <a:rPr lang="en-GB" sz="1600" baseline="0" noProof="0" dirty="0"/>
                        <a:t>, January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1996,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1996,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2008,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2008,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2012,</a:t>
                      </a:r>
                      <a:r>
                        <a:rPr lang="en-GB" sz="1600" baseline="0" noProof="0" dirty="0"/>
                        <a:t> December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2013,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2014, 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2015 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(present)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600" noProof="0" dirty="0"/>
                        <a:t>Since 2005 the rate of contribution for childless insured is increased</a:t>
                      </a:r>
                      <a:r>
                        <a:rPr lang="en-GB" sz="1600" baseline="0" noProof="0" dirty="0"/>
                        <a:t> by 0.25%.</a:t>
                      </a: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27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Principles of design and organisation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 of insured </a:t>
            </a: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Index: MANAGEMENT AND ORGANISATION:</a:t>
            </a:r>
          </a:p>
          <a:p>
            <a:r>
              <a:rPr lang="en-US" dirty="0"/>
              <a:t>        DECENTRALISATION AND INTEGRATION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CONTRIBUTION PAYMENT 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Contributions levied on gross wages up to the contributory threshold, Euro 4,425.00 per month in 2018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Employees: Contributions are equally shared between employees and employers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Pensioners pay entire contribution   </a:t>
            </a:r>
          </a:p>
        </p:txBody>
      </p:sp>
    </p:spTree>
    <p:extLst>
      <p:ext uri="{BB962C8B-B14F-4D97-AF65-F5344CB8AC3E}">
        <p14:creationId xmlns:p14="http://schemas.microsoft.com/office/powerpoint/2010/main" val="3802645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FINANCIAL PARAMETERS: REVENUES AND EXPENDITURE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01671"/>
              </p:ext>
            </p:extLst>
          </p:nvPr>
        </p:nvGraphicFramePr>
        <p:xfrm>
          <a:off x="560512" y="1227666"/>
          <a:ext cx="8850190" cy="3072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77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TOTAL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EXPENDITURE ON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TOTAL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6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de-DE" dirty="0"/>
                        <a:t>In </a:t>
                      </a:r>
                      <a:r>
                        <a:rPr lang="de-DE" dirty="0" err="1"/>
                        <a:t>billion</a:t>
                      </a:r>
                      <a:r>
                        <a:rPr lang="de-DE" dirty="0"/>
                        <a:t> Euro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de-DE" sz="1200" dirty="0"/>
                        <a:t>All </a:t>
                      </a:r>
                      <a:r>
                        <a:rPr lang="de-DE" sz="1200" dirty="0" err="1"/>
                        <a:t>figures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rounded</a:t>
                      </a:r>
                      <a:r>
                        <a:rPr lang="de-DE" sz="120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de-DE" sz="1400" dirty="0"/>
                        <a:t>Source: Federal Statistical Office,</a:t>
                      </a:r>
                      <a:r>
                        <a:rPr lang="de-DE" sz="1400" baseline="0" dirty="0"/>
                        <a:t> S</a:t>
                      </a:r>
                      <a:r>
                        <a:rPr lang="de-DE" sz="1400" dirty="0"/>
                        <a:t>tatistical </a:t>
                      </a:r>
                      <a:r>
                        <a:rPr lang="de-DE" sz="1400" dirty="0" err="1"/>
                        <a:t>Yearbook</a:t>
                      </a:r>
                      <a:r>
                        <a:rPr lang="de-DE" sz="1400" dirty="0"/>
                        <a:t> 2017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278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MECHANISM OF REVENUE SHARING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 err="1">
                <a:solidFill>
                  <a:prstClr val="black"/>
                </a:solidFill>
                <a:latin typeface="Optane" pitchFamily="2" charset="0"/>
              </a:rPr>
              <a:t>Dotations</a:t>
            </a: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 from contributions made by pensioners.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Excess funds of LTC funds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Other contributions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Preliminary, ex ante revenue and expenditure sharing based on estimated balances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Ex post annual revenue and expenditure sharing based on final balances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Principle of expenditure appropriation: Fund’s share on scheme’s revenues 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Management by Federal Insurance Supervisory Office   </a:t>
            </a:r>
          </a:p>
        </p:txBody>
      </p:sp>
    </p:spTree>
    <p:extLst>
      <p:ext uri="{BB962C8B-B14F-4D97-AF65-F5344CB8AC3E}">
        <p14:creationId xmlns:p14="http://schemas.microsoft.com/office/powerpoint/2010/main" val="2190547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MEDIUM TERM FINANCIAL STABILITY 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344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Model projections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Current rate of contributions sufficient until 2022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Additional revenues from increased contribution rate: Euro 2.5bn p.a. 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Further increase in revenues to Euro 2.7bn by 2020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0664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LONG TERM FINANCIAL STABILITY 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Model projections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Macroeconomic model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Scenario T+: positive development regarding demography, employment, productivity, gross domestic product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Scenario T-: negative development regarding demography, employment, productivity, gross domestic product 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2459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FINANCIAL PARAMETERS: PROJECTION OF EXPENDITURE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8720"/>
            <a:ext cx="9906000" cy="559376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30287" y="2943235"/>
            <a:ext cx="346249" cy="12778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en-GB" sz="1050" dirty="0"/>
              <a:t>In percent of GDP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177136" y="1268760"/>
            <a:ext cx="309634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de-DE" sz="1400" dirty="0"/>
              <a:t>- </a:t>
            </a:r>
            <a:r>
              <a:rPr lang="de-DE" sz="1400" dirty="0" err="1"/>
              <a:t>price</a:t>
            </a:r>
            <a:r>
              <a:rPr lang="de-DE" sz="1400" dirty="0"/>
              <a:t> </a:t>
            </a:r>
            <a:r>
              <a:rPr lang="de-DE" sz="1400" dirty="0" err="1"/>
              <a:t>indexed</a:t>
            </a:r>
            <a:r>
              <a:rPr lang="de-DE" sz="1400" dirty="0"/>
              <a:t> </a:t>
            </a:r>
          </a:p>
          <a:p>
            <a:pPr algn="ctr"/>
            <a:r>
              <a:rPr lang="de-DE" sz="1400" dirty="0"/>
              <a:t>___ wage </a:t>
            </a:r>
            <a:r>
              <a:rPr lang="de-DE" sz="1400" dirty="0" err="1"/>
              <a:t>indexed</a:t>
            </a: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3800872" y="1268760"/>
            <a:ext cx="154817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Projections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933220" y="5034662"/>
            <a:ext cx="154817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Scenario T+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896" y="3572210"/>
            <a:ext cx="1579001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83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LONG TERM CARE PROVIDENT FUND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387107"/>
              </p:ext>
            </p:extLst>
          </p:nvPr>
        </p:nvGraphicFramePr>
        <p:xfrm>
          <a:off x="704528" y="1227666"/>
          <a:ext cx="8352928" cy="4876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19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noProof="0" dirty="0"/>
                        <a:t>Established and</a:t>
                      </a:r>
                      <a:r>
                        <a:rPr lang="en-GB" sz="2000" b="0" baseline="0" noProof="0" dirty="0"/>
                        <a:t> operational</a:t>
                      </a:r>
                      <a:endParaRPr lang="en-GB" sz="2000" b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b="0" noProof="0" dirty="0"/>
                        <a:t>In 2015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Smoothing of expected increase in contribution rates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Accumulation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2015 to 2033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Annual dotation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 of previous year’s (standardised) revenues</a:t>
                      </a:r>
                      <a:endParaRPr lang="en-GB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Dotation of 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 1.36bn</a:t>
                      </a:r>
                      <a:endParaRPr lang="en-GB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Assets, end of 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 3.83bn </a:t>
                      </a:r>
                      <a:endParaRPr lang="en-GB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Decumulation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Starting</a:t>
                      </a:r>
                      <a:r>
                        <a:rPr lang="en-GB" sz="2000" baseline="0" noProof="0" dirty="0"/>
                        <a:t> in 2035</a:t>
                      </a:r>
                      <a:endParaRPr lang="en-GB" sz="20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Maximum annual drawing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excess of 1/20 of the assets as of end of 2034</a:t>
                      </a:r>
                      <a:endParaRPr lang="en-GB" sz="24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German</a:t>
                      </a:r>
                      <a:r>
                        <a:rPr lang="en-GB" sz="2000" baseline="0" noProof="0" dirty="0"/>
                        <a:t> Central Bank (Deutsche Bundesbank)</a:t>
                      </a:r>
                      <a:endParaRPr lang="en-GB" sz="20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Monitoring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German Federal Ministry of Health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25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000" b="1" dirty="0" err="1"/>
              <a:t>Thank</a:t>
            </a:r>
            <a:r>
              <a:rPr lang="de-DE" sz="4000" b="1" dirty="0"/>
              <a:t> </a:t>
            </a:r>
            <a:r>
              <a:rPr lang="de-DE" sz="4000" b="1" dirty="0" err="1"/>
              <a:t>you</a:t>
            </a:r>
            <a:r>
              <a:rPr lang="de-DE" sz="4000" b="1" dirty="0"/>
              <a:t> </a:t>
            </a:r>
            <a:r>
              <a:rPr lang="de-DE" sz="4000" b="1" dirty="0" err="1"/>
              <a:t>very</a:t>
            </a:r>
            <a:r>
              <a:rPr lang="de-DE" sz="4000" b="1" dirty="0"/>
              <a:t> </a:t>
            </a:r>
            <a:r>
              <a:rPr lang="de-DE" sz="4000" b="1" dirty="0" err="1"/>
              <a:t>much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220248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Definition: …»in need for care»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Dimensions of assessment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Care grades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List of benefits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Size of benefit according to care grade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Benefits for all grades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 of beneficiaries</a:t>
            </a: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Index: TYPE OF ELDERLY SERVICES:</a:t>
            </a:r>
          </a:p>
          <a:p>
            <a:r>
              <a:rPr lang="en-US" dirty="0"/>
              <a:t>        FORMAL AND INFORMAL CARE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683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Financial parameters: rate of contributions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payment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Financial parameters: Revenues and expenditure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Mechanism of revenue sharing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Medium term financial stability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Long term financial stability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Financial parameters: projection of expenditure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Long term care provident fund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Index: FINANCING AND SPENDING LEVELS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92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MANAGEMENT AND ORGANIZATION:</a:t>
            </a:r>
            <a:br>
              <a:rPr lang="de-DE" sz="4000" b="1" dirty="0"/>
            </a:br>
            <a:r>
              <a:rPr lang="de-DE" sz="4000" b="1" dirty="0"/>
              <a:t>DECENTRALIZATION AND INTEGRATION</a:t>
            </a:r>
          </a:p>
        </p:txBody>
      </p:sp>
    </p:spTree>
    <p:extLst>
      <p:ext uri="{BB962C8B-B14F-4D97-AF65-F5344CB8AC3E}">
        <p14:creationId xmlns:p14="http://schemas.microsoft.com/office/powerpoint/2010/main" val="308734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PRINCIPLES OF DESIGN AND ORGANISATION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268760"/>
            <a:ext cx="8568952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Germany: History of social security and social protection through branches of social insurance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Statutory health insurance (1883), statutory industrial injury insurance (1884), statutory pension insurance (1889), statutory unemployment insurance (1927)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Coverage gap: insurance of the long term care risk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If in need of care: out-of-pocket payment or means tested social assistance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1995: statutory </a:t>
            </a:r>
            <a:r>
              <a:rPr lang="en-GB" sz="3200" b="1" dirty="0">
                <a:solidFill>
                  <a:prstClr val="black"/>
                </a:solidFill>
                <a:latin typeface="Optane" pitchFamily="2" charset="0"/>
              </a:rPr>
              <a:t>social long term care insurance </a:t>
            </a: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(LTCI)  </a:t>
            </a:r>
          </a:p>
        </p:txBody>
      </p:sp>
    </p:spTree>
    <p:extLst>
      <p:ext uri="{BB962C8B-B14F-4D97-AF65-F5344CB8AC3E}">
        <p14:creationId xmlns:p14="http://schemas.microsoft.com/office/powerpoint/2010/main" val="208760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PRINCIPLES OF DESIGN AND ORGANISATION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052736"/>
            <a:ext cx="8568952" cy="610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Mandatory social insurance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Statutory benefits, partially comprehensive insurance 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LTCI Management entrusted to Statutory Health Funds, but separate branch and distinct accounts; LTC insurance follows health insurance  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Private insurance for those not entitled to statutory health insurance or opting out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Opting out possible, if monthly (annual) wage is above Euro 4,950 (59,000)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Supplementary insurance for individual benefits: private insurance, tax subsidized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02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PRINCIPLES OF DESIGN AND ORGANISATION</a:t>
            </a:r>
          </a:p>
        </p:txBody>
      </p:sp>
      <p:sp>
        <p:nvSpPr>
          <p:cNvPr id="5" name="Rechteck 4"/>
          <p:cNvSpPr/>
          <p:nvPr/>
        </p:nvSpPr>
        <p:spPr>
          <a:xfrm>
            <a:off x="704528" y="1052736"/>
            <a:ext cx="856895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Delivery of services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GB" sz="3200" dirty="0">
                <a:solidFill>
                  <a:prstClr val="black"/>
                </a:solidFill>
                <a:latin typeface="Optane" pitchFamily="2" charset="0"/>
              </a:rPr>
              <a:t>Care givers (family members or acquaintances): home care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US" sz="3200" dirty="0">
                <a:solidFill>
                  <a:prstClr val="black"/>
                </a:solidFill>
                <a:latin typeface="Optane" pitchFamily="2" charset="0"/>
              </a:rPr>
              <a:t>Contracted facilities under municipal, non-profit or private ownership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US" sz="3200" dirty="0">
                <a:solidFill>
                  <a:prstClr val="black"/>
                </a:solidFill>
                <a:latin typeface="Optane" pitchFamily="2" charset="0"/>
              </a:rPr>
              <a:t>Out-patient care services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r>
              <a:rPr lang="en-US" sz="3200" dirty="0">
                <a:solidFill>
                  <a:prstClr val="black"/>
                </a:solidFill>
                <a:latin typeface="Optane" pitchFamily="2" charset="0"/>
              </a:rPr>
              <a:t>In-patient care services, nursing homes</a:t>
            </a: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</a:pPr>
            <a:endParaRPr lang="en-GB" sz="3200" dirty="0">
              <a:solidFill>
                <a:prstClr val="black"/>
              </a:solidFill>
              <a:latin typeface="Opta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99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NUMBER OF INSURED (2017, in </a:t>
            </a:r>
            <a:r>
              <a:rPr lang="de-DE" sz="3200" dirty="0" err="1"/>
              <a:t>million</a:t>
            </a:r>
            <a:r>
              <a:rPr lang="de-DE" sz="3200" dirty="0"/>
              <a:t>) 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08578"/>
              </p:ext>
            </p:extLst>
          </p:nvPr>
        </p:nvGraphicFramePr>
        <p:xfrm>
          <a:off x="1651000" y="2025640"/>
          <a:ext cx="66039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SOCIAL LTC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PRIVATE LTC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Contributing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members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n.a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Family </a:t>
                      </a:r>
                      <a:r>
                        <a:rPr lang="de-DE" dirty="0" err="1"/>
                        <a:t>members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n.a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109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0</TotalTime>
  <Words>1216</Words>
  <Application>Microsoft Office PowerPoint</Application>
  <PresentationFormat>A4 Paper (210x297 mm)</PresentationFormat>
  <Paragraphs>367</Paragraphs>
  <Slides>27</Slides>
  <Notes>27</Notes>
  <HiddenSlides>0</HiddenSlides>
  <MMClips>0</MMClips>
  <ScaleCrop>false</ScaleCrop>
  <HeadingPairs>
    <vt:vector size="10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1</vt:i4>
      </vt:variant>
    </vt:vector>
  </HeadingPairs>
  <TitlesOfParts>
    <vt:vector size="34" baseType="lpstr">
      <vt:lpstr>Optane</vt:lpstr>
      <vt:lpstr>Arial</vt:lpstr>
      <vt:lpstr>Calibri</vt:lpstr>
      <vt:lpstr>Wingdings</vt:lpstr>
      <vt:lpstr>SPRP_Correct Power Point Template v1</vt:lpstr>
      <vt:lpstr>think-cell Slide</vt:lpstr>
      <vt:lpstr>PowerPoint Presentation</vt:lpstr>
      <vt:lpstr>PowerPoint Presentation</vt:lpstr>
      <vt:lpstr>PowerPoint Presentation</vt:lpstr>
      <vt:lpstr>PowerPoint Presentation</vt:lpstr>
      <vt:lpstr> </vt:lpstr>
      <vt:lpstr>PRINCIPLES OF DESIGN AND ORGANISATION</vt:lpstr>
      <vt:lpstr>PRINCIPLES OF DESIGN AND ORGANISATION</vt:lpstr>
      <vt:lpstr>PRINCIPLES OF DESIGN AND ORGANISATION</vt:lpstr>
      <vt:lpstr>NUMBER OF INSURED (2017, in million) </vt:lpstr>
      <vt:lpstr> </vt:lpstr>
      <vt:lpstr>DEFINITION … IN NEED FOR CARE</vt:lpstr>
      <vt:lpstr>DIMENSIONS OF ASSESSMENT</vt:lpstr>
      <vt:lpstr>CARE GRADES</vt:lpstr>
      <vt:lpstr>LIST OF BENEFITS</vt:lpstr>
      <vt:lpstr>SIZE OF BENEFITS ACCORDING TO CARE GRADE</vt:lpstr>
      <vt:lpstr>BENEFITS, for all care grades</vt:lpstr>
      <vt:lpstr>NUMBER OF BENEFICIARIES  (2017, in thousend, rounded figures) </vt:lpstr>
      <vt:lpstr> </vt:lpstr>
      <vt:lpstr>FINANCIAL PARAMETERS: RATE OF CONTRIBUTIONS</vt:lpstr>
      <vt:lpstr>CONTRIBUTION PAYMENT </vt:lpstr>
      <vt:lpstr>FINANCIAL PARAMETERS: REVENUES AND EXPENDITURE</vt:lpstr>
      <vt:lpstr>MECHANISM OF REVENUE SHARING</vt:lpstr>
      <vt:lpstr>MEDIUM TERM FINANCIAL STABILITY </vt:lpstr>
      <vt:lpstr>LONG TERM FINANCIAL STABILITY </vt:lpstr>
      <vt:lpstr>FINANCIAL PARAMETERS: PROJECTION OF EXPENDITURE</vt:lpstr>
      <vt:lpstr>LONG TERM CARE PROVIDENT FUND</vt:lpstr>
      <vt:lpstr> 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SPRP-BJ User</cp:lastModifiedBy>
  <cp:revision>114</cp:revision>
  <cp:lastPrinted>2018-07-10T18:18:02Z</cp:lastPrinted>
  <dcterms:created xsi:type="dcterms:W3CDTF">2015-09-07T02:11:56Z</dcterms:created>
  <dcterms:modified xsi:type="dcterms:W3CDTF">2019-02-27T07:44:17Z</dcterms:modified>
</cp:coreProperties>
</file>