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24"/>
  </p:notesMasterIdLst>
  <p:handoutMasterIdLst>
    <p:handoutMasterId r:id="rId25"/>
  </p:handoutMasterIdLst>
  <p:sldIdLst>
    <p:sldId id="1229" r:id="rId2"/>
    <p:sldId id="1322" r:id="rId3"/>
    <p:sldId id="1321" r:id="rId4"/>
    <p:sldId id="1323" r:id="rId5"/>
    <p:sldId id="1324" r:id="rId6"/>
    <p:sldId id="1325" r:id="rId7"/>
    <p:sldId id="1326" r:id="rId8"/>
    <p:sldId id="1331" r:id="rId9"/>
    <p:sldId id="1327" r:id="rId10"/>
    <p:sldId id="1330" r:id="rId11"/>
    <p:sldId id="1329" r:id="rId12"/>
    <p:sldId id="1328" r:id="rId13"/>
    <p:sldId id="1332" r:id="rId14"/>
    <p:sldId id="1334" r:id="rId15"/>
    <p:sldId id="1335" r:id="rId16"/>
    <p:sldId id="1333" r:id="rId17"/>
    <p:sldId id="1341" r:id="rId18"/>
    <p:sldId id="1336" r:id="rId19"/>
    <p:sldId id="1337" r:id="rId20"/>
    <p:sldId id="1338" r:id="rId21"/>
    <p:sldId id="1339" r:id="rId22"/>
    <p:sldId id="1340" r:id="rId23"/>
  </p:sldIdLst>
  <p:sldSz cx="9906000" cy="6858000" type="A4"/>
  <p:notesSz cx="7104063" cy="10234613"/>
  <p:custShowLst>
    <p:custShow name="Custom Show 1" id="0">
      <p:sldLst/>
    </p:custShow>
  </p:custShowLst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2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pos="6023">
          <p15:clr>
            <a:srgbClr val="A4A3A4"/>
          </p15:clr>
        </p15:guide>
        <p15:guide id="6" pos="308">
          <p15:clr>
            <a:srgbClr val="A4A3A4"/>
          </p15:clr>
        </p15:guide>
        <p15:guide id="7" pos="5796">
          <p15:clr>
            <a:srgbClr val="A4A3A4"/>
          </p15:clr>
        </p15:guide>
        <p15:guide id="8" pos="2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9913"/>
    <a:srgbClr val="FFCC00"/>
    <a:srgbClr val="FFDA65"/>
    <a:srgbClr val="000000"/>
    <a:srgbClr val="FFFFFF"/>
    <a:srgbClr val="F2F2F2"/>
    <a:srgbClr val="FFFF99"/>
    <a:srgbClr val="FFFFCC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11" autoAdjust="0"/>
    <p:restoredTop sz="95252" autoAdjust="0"/>
  </p:normalViewPr>
  <p:slideViewPr>
    <p:cSldViewPr>
      <p:cViewPr>
        <p:scale>
          <a:sx n="90" d="100"/>
          <a:sy n="90" d="100"/>
        </p:scale>
        <p:origin x="-1450" y="-58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432373804040608E-2"/>
          <c:y val="6.0959346737145807E-2"/>
          <c:w val="0.92229041405945478"/>
          <c:h val="0.71739148316456536"/>
        </c:manualLayout>
      </c:layout>
      <c:barChart>
        <c:barDir val="col"/>
        <c:grouping val="clustered"/>
        <c:varyColors val="0"/>
        <c:ser>
          <c:idx val="0"/>
          <c:order val="0"/>
          <c:tx>
            <c:v>Italia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Sheet0!$B$3:$X$3</c:f>
              <c:strCache>
                <c:ptCount val="23"/>
                <c:pt idx="0">
                  <c:v>2005</c:v>
                </c:pt>
                <c:pt idx="2">
                  <c:v>2006</c:v>
                </c:pt>
                <c:pt idx="4">
                  <c:v>2007</c:v>
                </c:pt>
                <c:pt idx="6">
                  <c:v>2008</c:v>
                </c:pt>
                <c:pt idx="8">
                  <c:v>2009</c:v>
                </c:pt>
                <c:pt idx="10">
                  <c:v>2010</c:v>
                </c:pt>
                <c:pt idx="12">
                  <c:v>2011</c:v>
                </c:pt>
                <c:pt idx="14">
                  <c:v>2012</c:v>
                </c:pt>
                <c:pt idx="16">
                  <c:v>2013</c:v>
                </c:pt>
                <c:pt idx="18">
                  <c:v>2014</c:v>
                </c:pt>
                <c:pt idx="20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Sheet0!$B$20:$X$20</c:f>
              <c:numCache>
                <c:formatCode>General</c:formatCode>
                <c:ptCount val="23"/>
                <c:pt idx="0">
                  <c:v>1.34</c:v>
                </c:pt>
                <c:pt idx="1">
                  <c:v>0</c:v>
                </c:pt>
                <c:pt idx="2">
                  <c:v>1.37</c:v>
                </c:pt>
                <c:pt idx="3">
                  <c:v>0</c:v>
                </c:pt>
                <c:pt idx="4">
                  <c:v>1.4</c:v>
                </c:pt>
                <c:pt idx="5">
                  <c:v>0</c:v>
                </c:pt>
                <c:pt idx="6">
                  <c:v>1.45</c:v>
                </c:pt>
                <c:pt idx="7">
                  <c:v>0</c:v>
                </c:pt>
                <c:pt idx="8">
                  <c:v>1.45</c:v>
                </c:pt>
                <c:pt idx="9">
                  <c:v>0</c:v>
                </c:pt>
                <c:pt idx="10">
                  <c:v>1.46</c:v>
                </c:pt>
                <c:pt idx="11">
                  <c:v>0</c:v>
                </c:pt>
                <c:pt idx="12">
                  <c:v>1.44</c:v>
                </c:pt>
                <c:pt idx="13">
                  <c:v>0</c:v>
                </c:pt>
                <c:pt idx="14">
                  <c:v>1.43</c:v>
                </c:pt>
                <c:pt idx="15">
                  <c:v>0</c:v>
                </c:pt>
                <c:pt idx="16">
                  <c:v>1.39</c:v>
                </c:pt>
                <c:pt idx="17">
                  <c:v>0</c:v>
                </c:pt>
                <c:pt idx="18">
                  <c:v>1.37</c:v>
                </c:pt>
                <c:pt idx="19">
                  <c:v>0</c:v>
                </c:pt>
                <c:pt idx="20">
                  <c:v>1.35</c:v>
                </c:pt>
                <c:pt idx="21">
                  <c:v>0</c:v>
                </c:pt>
                <c:pt idx="22">
                  <c:v>1.34</c:v>
                </c:pt>
              </c:numCache>
            </c:numRef>
          </c:val>
        </c:ser>
        <c:ser>
          <c:idx val="1"/>
          <c:order val="1"/>
          <c:tx>
            <c:v>EU 28</c:v>
          </c:tx>
          <c:spPr>
            <a:solidFill>
              <a:schemeClr val="bg2">
                <a:lumMod val="75000"/>
              </a:schemeClr>
            </a:solidFill>
            <a:ln w="6350">
              <a:solidFill>
                <a:schemeClr val="accent1"/>
              </a:solidFill>
            </a:ln>
          </c:spPr>
          <c:invertIfNegative val="0"/>
          <c:cat>
            <c:strRef>
              <c:f>Sheet0!$B$3:$X$3</c:f>
              <c:strCache>
                <c:ptCount val="23"/>
                <c:pt idx="0">
                  <c:v>2005</c:v>
                </c:pt>
                <c:pt idx="2">
                  <c:v>2006</c:v>
                </c:pt>
                <c:pt idx="4">
                  <c:v>2007</c:v>
                </c:pt>
                <c:pt idx="6">
                  <c:v>2008</c:v>
                </c:pt>
                <c:pt idx="8">
                  <c:v>2009</c:v>
                </c:pt>
                <c:pt idx="10">
                  <c:v>2010</c:v>
                </c:pt>
                <c:pt idx="12">
                  <c:v>2011</c:v>
                </c:pt>
                <c:pt idx="14">
                  <c:v>2012</c:v>
                </c:pt>
                <c:pt idx="16">
                  <c:v>2013</c:v>
                </c:pt>
                <c:pt idx="18">
                  <c:v>2014</c:v>
                </c:pt>
                <c:pt idx="20">
                  <c:v>2015</c:v>
                </c:pt>
                <c:pt idx="22">
                  <c:v>2016</c:v>
                </c:pt>
              </c:strCache>
            </c:strRef>
          </c:cat>
          <c:val>
            <c:numRef>
              <c:f>Sheet0!$B$4:$X$4</c:f>
              <c:numCache>
                <c:formatCode>General</c:formatCode>
                <c:ptCount val="23"/>
                <c:pt idx="0">
                  <c:v>1.51</c:v>
                </c:pt>
                <c:pt idx="1">
                  <c:v>0</c:v>
                </c:pt>
                <c:pt idx="2">
                  <c:v>1.54</c:v>
                </c:pt>
                <c:pt idx="3">
                  <c:v>0</c:v>
                </c:pt>
                <c:pt idx="4">
                  <c:v>1.56</c:v>
                </c:pt>
                <c:pt idx="5">
                  <c:v>0</c:v>
                </c:pt>
                <c:pt idx="6">
                  <c:v>1.61</c:v>
                </c:pt>
                <c:pt idx="7">
                  <c:v>0</c:v>
                </c:pt>
                <c:pt idx="8">
                  <c:v>1.61</c:v>
                </c:pt>
                <c:pt idx="9">
                  <c:v>0</c:v>
                </c:pt>
                <c:pt idx="10">
                  <c:v>1.62</c:v>
                </c:pt>
                <c:pt idx="11">
                  <c:v>0</c:v>
                </c:pt>
                <c:pt idx="12">
                  <c:v>1.59</c:v>
                </c:pt>
                <c:pt idx="13">
                  <c:v>0</c:v>
                </c:pt>
                <c:pt idx="14">
                  <c:v>1.59</c:v>
                </c:pt>
                <c:pt idx="15">
                  <c:v>0</c:v>
                </c:pt>
                <c:pt idx="16">
                  <c:v>1.55</c:v>
                </c:pt>
                <c:pt idx="17">
                  <c:v>0</c:v>
                </c:pt>
                <c:pt idx="18">
                  <c:v>1.58</c:v>
                </c:pt>
                <c:pt idx="19">
                  <c:v>0</c:v>
                </c:pt>
                <c:pt idx="20">
                  <c:v>1.57</c:v>
                </c:pt>
                <c:pt idx="21">
                  <c:v>0</c:v>
                </c:pt>
                <c:pt idx="2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-37"/>
        <c:axId val="39577088"/>
        <c:axId val="39578624"/>
      </c:barChart>
      <c:catAx>
        <c:axId val="3957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9578624"/>
        <c:crosses val="autoZero"/>
        <c:auto val="1"/>
        <c:lblAlgn val="ctr"/>
        <c:lblOffset val="100"/>
        <c:noMultiLvlLbl val="0"/>
      </c:catAx>
      <c:valAx>
        <c:axId val="39578624"/>
        <c:scaling>
          <c:orientation val="minMax"/>
          <c:min val="1"/>
        </c:scaling>
        <c:delete val="0"/>
        <c:axPos val="l"/>
        <c:majorGridlines>
          <c:spPr>
            <a:ln w="6350">
              <a:solidFill>
                <a:schemeClr val="accent1"/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it-IT"/>
          </a:p>
        </c:txPr>
        <c:crossAx val="395770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379126719553982"/>
          <c:y val="0.8757456620634877"/>
          <c:w val="0.44746247927661076"/>
          <c:h val="5.3053988761293636E-2"/>
        </c:manualLayout>
      </c:layout>
      <c:overlay val="0"/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bg2">
          <a:lumMod val="25000"/>
        </a:schemeClr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476205470842954E-2"/>
          <c:y val="4.1580324651114074E-2"/>
          <c:w val="0.89296667734574353"/>
          <c:h val="0.81720753359442644"/>
        </c:manualLayout>
      </c:layout>
      <c:barChart>
        <c:barDir val="col"/>
        <c:grouping val="clustered"/>
        <c:varyColors val="0"/>
        <c:ser>
          <c:idx val="0"/>
          <c:order val="0"/>
          <c:tx>
            <c:v>MEF-RGS</c:v>
          </c:tx>
          <c:spPr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c:spPr>
          <c:invertIfNegative val="0"/>
          <c:cat>
            <c:strRef>
              <c:f>'RGS data'!$B$6:$B$17</c:f>
              <c:strCache>
                <c:ptCount val="12"/>
                <c:pt idx="0">
                  <c:v>2010-2015</c:v>
                </c:pt>
                <c:pt idx="1">
                  <c:v>2016-2020</c:v>
                </c:pt>
                <c:pt idx="2">
                  <c:v>2021-2025</c:v>
                </c:pt>
                <c:pt idx="3">
                  <c:v>2026-2030</c:v>
                </c:pt>
                <c:pt idx="4">
                  <c:v>2031-2035</c:v>
                </c:pt>
                <c:pt idx="5">
                  <c:v>2036-2040</c:v>
                </c:pt>
                <c:pt idx="6">
                  <c:v>2041-2045</c:v>
                </c:pt>
                <c:pt idx="7">
                  <c:v>2046-2050</c:v>
                </c:pt>
                <c:pt idx="8">
                  <c:v>3051-2055</c:v>
                </c:pt>
                <c:pt idx="9">
                  <c:v>2056-2060</c:v>
                </c:pt>
                <c:pt idx="10">
                  <c:v>2061-2065</c:v>
                </c:pt>
                <c:pt idx="11">
                  <c:v>2066-2070</c:v>
                </c:pt>
              </c:strCache>
            </c:strRef>
          </c:cat>
          <c:val>
            <c:numRef>
              <c:f>'RGS data'!$D$6:$D$17</c:f>
              <c:numCache>
                <c:formatCode>0.00</c:formatCode>
                <c:ptCount val="12"/>
                <c:pt idx="0">
                  <c:v>-0.59265302490552063</c:v>
                </c:pt>
                <c:pt idx="1">
                  <c:v>1.2275150445925087</c:v>
                </c:pt>
                <c:pt idx="2">
                  <c:v>1.591070012730289</c:v>
                </c:pt>
                <c:pt idx="3">
                  <c:v>1.4737721183498698</c:v>
                </c:pt>
                <c:pt idx="4">
                  <c:v>1.165461585218619</c:v>
                </c:pt>
                <c:pt idx="5">
                  <c:v>1.0355962509867922</c:v>
                </c:pt>
                <c:pt idx="6">
                  <c:v>0.9309024161591628</c:v>
                </c:pt>
                <c:pt idx="7">
                  <c:v>1.0942954858533804</c:v>
                </c:pt>
                <c:pt idx="8">
                  <c:v>1.2383867124408754</c:v>
                </c:pt>
                <c:pt idx="9">
                  <c:v>1.2640782775974913</c:v>
                </c:pt>
                <c:pt idx="10">
                  <c:v>1.2242928137899733</c:v>
                </c:pt>
                <c:pt idx="11">
                  <c:v>1.21363313004752</c:v>
                </c:pt>
              </c:numCache>
            </c:numRef>
          </c:val>
        </c:ser>
        <c:ser>
          <c:idx val="1"/>
          <c:order val="1"/>
          <c:tx>
            <c:v>EPC-WGA</c:v>
          </c:tx>
          <c:spPr>
            <a:solidFill>
              <a:schemeClr val="bg2">
                <a:lumMod val="75000"/>
              </a:schemeClr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'WGA data'!$D$6:$D$17</c:f>
              <c:numCache>
                <c:formatCode>0.00</c:formatCode>
                <c:ptCount val="12"/>
                <c:pt idx="0">
                  <c:v>-0.59265302490552063</c:v>
                </c:pt>
                <c:pt idx="1">
                  <c:v>1.2275150445925087</c:v>
                </c:pt>
                <c:pt idx="2">
                  <c:v>0.63205606065344089</c:v>
                </c:pt>
                <c:pt idx="3">
                  <c:v>0.3717142833420839</c:v>
                </c:pt>
                <c:pt idx="4">
                  <c:v>0.28555576388376025</c:v>
                </c:pt>
                <c:pt idx="5">
                  <c:v>0.40441670633137861</c:v>
                </c:pt>
                <c:pt idx="6">
                  <c:v>0.84036261296345227</c:v>
                </c:pt>
                <c:pt idx="7">
                  <c:v>1.184992474298574</c:v>
                </c:pt>
                <c:pt idx="8">
                  <c:v>1.4429508284967474</c:v>
                </c:pt>
                <c:pt idx="9">
                  <c:v>1.3192372666841479</c:v>
                </c:pt>
                <c:pt idx="10">
                  <c:v>1.3704906736877298</c:v>
                </c:pt>
                <c:pt idx="11">
                  <c:v>1.2825724953465345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9"/>
        <c:overlap val="-70"/>
        <c:axId val="134067328"/>
        <c:axId val="134068864"/>
      </c:barChart>
      <c:catAx>
        <c:axId val="134067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200" b="0">
                <a:solidFill>
                  <a:sysClr val="windowText" lastClr="000000"/>
                </a:solidFill>
                <a:latin typeface="+mn-lt"/>
              </a:defRPr>
            </a:pPr>
            <a:endParaRPr lang="it-IT"/>
          </a:p>
        </c:txPr>
        <c:crossAx val="134068864"/>
        <c:crosses val="autoZero"/>
        <c:auto val="1"/>
        <c:lblAlgn val="ctr"/>
        <c:lblOffset val="100"/>
        <c:noMultiLvlLbl val="0"/>
      </c:catAx>
      <c:valAx>
        <c:axId val="134068864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solidFill>
                  <a:sysClr val="windowText" lastClr="000000"/>
                </a:solidFill>
                <a:latin typeface="+mn-lt"/>
              </a:defRPr>
            </a:pPr>
            <a:endParaRPr lang="it-IT"/>
          </a:p>
        </c:txPr>
        <c:crossAx val="134067328"/>
        <c:crosses val="autoZero"/>
        <c:crossBetween val="between"/>
        <c:majorUnit val="0.25"/>
      </c:valAx>
    </c:plotArea>
    <c:legend>
      <c:legendPos val="b"/>
      <c:layout>
        <c:manualLayout>
          <c:xMode val="edge"/>
          <c:yMode val="edge"/>
          <c:x val="0.2756215841786257"/>
          <c:y val="0.91267410242323799"/>
          <c:w val="0.45421835708073122"/>
          <c:h val="5.3835252354083707E-2"/>
        </c:manualLayout>
      </c:layout>
      <c:overlay val="0"/>
      <c:txPr>
        <a:bodyPr/>
        <a:lstStyle/>
        <a:p>
          <a:pPr>
            <a:defRPr>
              <a:solidFill>
                <a:sysClr val="windowText" lastClr="000000"/>
              </a:solidFill>
              <a:latin typeface="+mn-lt"/>
            </a:defRPr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 b="0">
          <a:solidFill>
            <a:schemeClr val="bg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523378198281632E-2"/>
          <c:y val="3.8225379662224314E-2"/>
          <c:w val="0.92183592242935686"/>
          <c:h val="0.7372877974434765"/>
        </c:manualLayout>
      </c:layout>
      <c:lineChart>
        <c:grouping val="standard"/>
        <c:varyColors val="0"/>
        <c:ser>
          <c:idx val="2"/>
          <c:order val="0"/>
          <c:tx>
            <c:v>RGS project. 2017</c:v>
          </c:tx>
          <c:spPr>
            <a:ln w="381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9.9694243192456761E-3"/>
                  <c:y val="1.6396262631532928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12,7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1.2727218045178091E-2"/>
                  <c:y val="1.6396262631532928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13,0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layout>
                <c:manualLayout>
                  <c:x val="-2.1020762128578008E-2"/>
                  <c:y val="4.5092407572867442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15,9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delete val="1"/>
            </c:dLbl>
            <c:dLbl>
              <c:idx val="20"/>
              <c:layout>
                <c:manualLayout>
                  <c:x val="-2.6543764612099483E-2"/>
                  <c:y val="2.0919369564369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15,3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delete val="1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delete val="1"/>
            </c:dLbl>
            <c:dLbl>
              <c:idx val="30"/>
              <c:delete val="1"/>
            </c:dLbl>
            <c:dLbl>
              <c:idx val="31"/>
              <c:delete val="1"/>
            </c:dLbl>
            <c:dLbl>
              <c:idx val="32"/>
              <c:delete val="1"/>
            </c:dLbl>
            <c:dLbl>
              <c:idx val="33"/>
              <c:delete val="1"/>
            </c:dLbl>
            <c:dLbl>
              <c:idx val="34"/>
              <c:delete val="1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delete val="1"/>
            </c:dLbl>
            <c:dLbl>
              <c:idx val="38"/>
              <c:delete val="1"/>
            </c:dLbl>
            <c:dLbl>
              <c:idx val="39"/>
              <c:delete val="1"/>
            </c:dLbl>
            <c:dLbl>
              <c:idx val="40"/>
              <c:delete val="1"/>
            </c:dLbl>
            <c:dLbl>
              <c:idx val="41"/>
              <c:layout>
                <c:manualLayout>
                  <c:x val="-1.7236210787077587E-3"/>
                  <c:y val="-2.6573253230415438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16,4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delete val="1"/>
            </c:dLbl>
            <c:dLbl>
              <c:idx val="43"/>
              <c:delete val="1"/>
            </c:dLbl>
            <c:dLbl>
              <c:idx val="44"/>
              <c:delete val="1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delete val="1"/>
            </c:dLbl>
            <c:dLbl>
              <c:idx val="50"/>
              <c:delete val="1"/>
            </c:dLbl>
            <c:dLbl>
              <c:idx val="51"/>
              <c:delete val="1"/>
            </c:dLbl>
            <c:dLbl>
              <c:idx val="52"/>
              <c:delete val="1"/>
            </c:dLbl>
            <c:dLbl>
              <c:idx val="53"/>
              <c:delete val="1"/>
            </c:dLbl>
            <c:dLbl>
              <c:idx val="54"/>
              <c:delete val="1"/>
            </c:dLbl>
            <c:dLbl>
              <c:idx val="55"/>
              <c:delete val="1"/>
            </c:dLbl>
            <c:dLbl>
              <c:idx val="56"/>
              <c:delete val="1"/>
            </c:dLbl>
            <c:dLbl>
              <c:idx val="57"/>
              <c:delete val="1"/>
            </c:dLbl>
            <c:dLbl>
              <c:idx val="58"/>
              <c:delete val="1"/>
            </c:dLbl>
            <c:dLbl>
              <c:idx val="59"/>
              <c:delete val="1"/>
            </c:dLbl>
            <c:dLbl>
              <c:idx val="60"/>
              <c:delete val="1"/>
            </c:dLbl>
            <c:dLbl>
              <c:idx val="61"/>
              <c:delete val="1"/>
            </c:dLbl>
            <c:dLbl>
              <c:idx val="62"/>
              <c:delete val="1"/>
            </c:dLbl>
            <c:dLbl>
              <c:idx val="63"/>
              <c:delete val="1"/>
            </c:dLbl>
            <c:dLbl>
              <c:idx val="64"/>
              <c:delete val="1"/>
            </c:dLbl>
            <c:dLbl>
              <c:idx val="65"/>
              <c:delete val="1"/>
            </c:dLbl>
            <c:dLbl>
              <c:idx val="66"/>
              <c:delete val="1"/>
            </c:dLbl>
            <c:dLbl>
              <c:idx val="67"/>
              <c:delete val="1"/>
            </c:dLbl>
            <c:dLbl>
              <c:idx val="68"/>
              <c:delete val="1"/>
            </c:dLbl>
            <c:dLbl>
              <c:idx val="69"/>
              <c:delete val="1"/>
            </c:dLbl>
            <c:dLbl>
              <c:idx val="70"/>
              <c:layout>
                <c:manualLayout>
                  <c:x val="-2.1255206557121455E-2"/>
                  <c:y val="2.7704029963624605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0">
                        <a:latin typeface="+mn-lt"/>
                        <a:cs typeface="Times New Roman" panose="02020603050405020304" pitchFamily="18" charset="0"/>
                      </a:rPr>
                      <a:t>13,1</a:t>
                    </a:r>
                    <a:endParaRPr 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0" vert="horz"/>
              <a:lstStyle/>
              <a:p>
                <a:pPr>
                  <a:defRPr sz="1100" b="0">
                    <a:latin typeface="+mn-lt"/>
                    <a:cs typeface="Times New Roman" panose="02020603050405020304" pitchFamily="18" charset="0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[1]Foglio1!$A$5:$A$75</c:f>
              <c:numCache>
                <c:formatCode>General</c:formatCode>
                <c:ptCount val="7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  <c:pt idx="25">
                  <c:v>2025</c:v>
                </c:pt>
                <c:pt idx="26">
                  <c:v>2026</c:v>
                </c:pt>
                <c:pt idx="27">
                  <c:v>2027</c:v>
                </c:pt>
                <c:pt idx="28">
                  <c:v>2028</c:v>
                </c:pt>
                <c:pt idx="29">
                  <c:v>2029</c:v>
                </c:pt>
                <c:pt idx="30">
                  <c:v>2030</c:v>
                </c:pt>
                <c:pt idx="31">
                  <c:v>2031</c:v>
                </c:pt>
                <c:pt idx="32">
                  <c:v>2032</c:v>
                </c:pt>
                <c:pt idx="33">
                  <c:v>2033</c:v>
                </c:pt>
                <c:pt idx="34">
                  <c:v>2034</c:v>
                </c:pt>
                <c:pt idx="35">
                  <c:v>2035</c:v>
                </c:pt>
                <c:pt idx="36">
                  <c:v>2036</c:v>
                </c:pt>
                <c:pt idx="37">
                  <c:v>2037</c:v>
                </c:pt>
                <c:pt idx="38">
                  <c:v>2038</c:v>
                </c:pt>
                <c:pt idx="39">
                  <c:v>2039</c:v>
                </c:pt>
                <c:pt idx="40">
                  <c:v>2040</c:v>
                </c:pt>
                <c:pt idx="41">
                  <c:v>2041</c:v>
                </c:pt>
                <c:pt idx="42">
                  <c:v>2042</c:v>
                </c:pt>
                <c:pt idx="43">
                  <c:v>2043</c:v>
                </c:pt>
                <c:pt idx="44">
                  <c:v>2044</c:v>
                </c:pt>
                <c:pt idx="45">
                  <c:v>2045</c:v>
                </c:pt>
                <c:pt idx="46">
                  <c:v>2046</c:v>
                </c:pt>
                <c:pt idx="47">
                  <c:v>2047</c:v>
                </c:pt>
                <c:pt idx="48">
                  <c:v>2048</c:v>
                </c:pt>
                <c:pt idx="49">
                  <c:v>2049</c:v>
                </c:pt>
                <c:pt idx="50">
                  <c:v>2050</c:v>
                </c:pt>
                <c:pt idx="51">
                  <c:v>2051</c:v>
                </c:pt>
                <c:pt idx="52">
                  <c:v>2052</c:v>
                </c:pt>
                <c:pt idx="53">
                  <c:v>2053</c:v>
                </c:pt>
                <c:pt idx="54">
                  <c:v>2054</c:v>
                </c:pt>
                <c:pt idx="55">
                  <c:v>2055</c:v>
                </c:pt>
                <c:pt idx="56">
                  <c:v>2056</c:v>
                </c:pt>
                <c:pt idx="57">
                  <c:v>2057</c:v>
                </c:pt>
                <c:pt idx="58">
                  <c:v>2058</c:v>
                </c:pt>
                <c:pt idx="59">
                  <c:v>2059</c:v>
                </c:pt>
                <c:pt idx="60">
                  <c:v>2060</c:v>
                </c:pt>
                <c:pt idx="61">
                  <c:v>2061</c:v>
                </c:pt>
                <c:pt idx="62">
                  <c:v>2062</c:v>
                </c:pt>
                <c:pt idx="63">
                  <c:v>2063</c:v>
                </c:pt>
                <c:pt idx="64">
                  <c:v>2064</c:v>
                </c:pt>
                <c:pt idx="65">
                  <c:v>2065</c:v>
                </c:pt>
                <c:pt idx="66">
                  <c:v>2066</c:v>
                </c:pt>
                <c:pt idx="67">
                  <c:v>2067</c:v>
                </c:pt>
                <c:pt idx="68">
                  <c:v>2068</c:v>
                </c:pt>
                <c:pt idx="69">
                  <c:v>2069</c:v>
                </c:pt>
                <c:pt idx="70">
                  <c:v>2070</c:v>
                </c:pt>
              </c:numCache>
            </c:numRef>
          </c:cat>
          <c:val>
            <c:numRef>
              <c:f>[1]Foglio1!$B$5:$B$75</c:f>
              <c:numCache>
                <c:formatCode>General</c:formatCode>
                <c:ptCount val="71"/>
                <c:pt idx="0">
                  <c:v>12.709465096164585</c:v>
                </c:pt>
                <c:pt idx="1">
                  <c:v>12.704621647795587</c:v>
                </c:pt>
                <c:pt idx="2">
                  <c:v>12.849362465866962</c:v>
                </c:pt>
                <c:pt idx="3">
                  <c:v>12.949830337584983</c:v>
                </c:pt>
                <c:pt idx="4">
                  <c:v>12.950693456668356</c:v>
                </c:pt>
                <c:pt idx="5">
                  <c:v>13.059889945123823</c:v>
                </c:pt>
                <c:pt idx="6">
                  <c:v>12.988443820170668</c:v>
                </c:pt>
                <c:pt idx="7">
                  <c:v>13.004032160857724</c:v>
                </c:pt>
                <c:pt idx="8">
                  <c:v>13.33583055194633</c:v>
                </c:pt>
                <c:pt idx="9">
                  <c:v>14.328648058581306</c:v>
                </c:pt>
                <c:pt idx="10">
                  <c:v>14.475501855661351</c:v>
                </c:pt>
                <c:pt idx="11">
                  <c:v>14.539819475813353</c:v>
                </c:pt>
                <c:pt idx="12">
                  <c:v>15.056261753174834</c:v>
                </c:pt>
                <c:pt idx="13">
                  <c:v>15.84</c:v>
                </c:pt>
                <c:pt idx="14">
                  <c:v>15.86</c:v>
                </c:pt>
                <c:pt idx="15">
                  <c:v>15.64</c:v>
                </c:pt>
                <c:pt idx="16">
                  <c:v>15.48</c:v>
                </c:pt>
                <c:pt idx="17">
                  <c:v>15.42</c:v>
                </c:pt>
                <c:pt idx="18">
                  <c:v>15.34</c:v>
                </c:pt>
                <c:pt idx="19">
                  <c:v>15.25</c:v>
                </c:pt>
                <c:pt idx="20">
                  <c:v>15.27</c:v>
                </c:pt>
                <c:pt idx="21">
                  <c:v>15.24</c:v>
                </c:pt>
                <c:pt idx="22">
                  <c:v>15.26</c:v>
                </c:pt>
                <c:pt idx="23">
                  <c:v>15.28</c:v>
                </c:pt>
                <c:pt idx="24">
                  <c:v>15.31</c:v>
                </c:pt>
                <c:pt idx="25">
                  <c:v>15.36</c:v>
                </c:pt>
                <c:pt idx="26">
                  <c:v>15.38</c:v>
                </c:pt>
                <c:pt idx="27">
                  <c:v>15.43</c:v>
                </c:pt>
                <c:pt idx="28">
                  <c:v>15.47</c:v>
                </c:pt>
                <c:pt idx="29">
                  <c:v>15.5</c:v>
                </c:pt>
                <c:pt idx="30">
                  <c:v>15.52</c:v>
                </c:pt>
                <c:pt idx="31">
                  <c:v>15.54</c:v>
                </c:pt>
                <c:pt idx="32">
                  <c:v>15.57</c:v>
                </c:pt>
                <c:pt idx="33">
                  <c:v>15.64</c:v>
                </c:pt>
                <c:pt idx="34">
                  <c:v>15.69</c:v>
                </c:pt>
                <c:pt idx="35">
                  <c:v>15.8</c:v>
                </c:pt>
                <c:pt idx="36">
                  <c:v>15.88</c:v>
                </c:pt>
                <c:pt idx="37">
                  <c:v>15.94</c:v>
                </c:pt>
                <c:pt idx="38">
                  <c:v>16.05</c:v>
                </c:pt>
                <c:pt idx="39">
                  <c:v>16.14</c:v>
                </c:pt>
                <c:pt idx="40">
                  <c:v>16.190000000000001</c:v>
                </c:pt>
                <c:pt idx="41">
                  <c:v>16.21</c:v>
                </c:pt>
                <c:pt idx="42">
                  <c:v>16.22</c:v>
                </c:pt>
                <c:pt idx="43">
                  <c:v>16.23</c:v>
                </c:pt>
                <c:pt idx="44">
                  <c:v>16.190000000000001</c:v>
                </c:pt>
                <c:pt idx="45">
                  <c:v>16.14</c:v>
                </c:pt>
                <c:pt idx="46">
                  <c:v>16.04</c:v>
                </c:pt>
                <c:pt idx="47">
                  <c:v>15.98</c:v>
                </c:pt>
                <c:pt idx="48">
                  <c:v>15.89</c:v>
                </c:pt>
                <c:pt idx="49">
                  <c:v>15.73</c:v>
                </c:pt>
                <c:pt idx="50">
                  <c:v>15.58</c:v>
                </c:pt>
                <c:pt idx="51">
                  <c:v>15.45</c:v>
                </c:pt>
                <c:pt idx="52">
                  <c:v>15.3</c:v>
                </c:pt>
                <c:pt idx="53">
                  <c:v>14.99</c:v>
                </c:pt>
                <c:pt idx="54">
                  <c:v>14.87</c:v>
                </c:pt>
                <c:pt idx="55">
                  <c:v>14.7</c:v>
                </c:pt>
                <c:pt idx="56">
                  <c:v>14.62</c:v>
                </c:pt>
                <c:pt idx="57">
                  <c:v>14.53</c:v>
                </c:pt>
                <c:pt idx="58">
                  <c:v>14.44</c:v>
                </c:pt>
                <c:pt idx="59">
                  <c:v>14.36</c:v>
                </c:pt>
                <c:pt idx="60">
                  <c:v>14.24</c:v>
                </c:pt>
                <c:pt idx="61">
                  <c:v>14.13</c:v>
                </c:pt>
                <c:pt idx="62">
                  <c:v>14.01</c:v>
                </c:pt>
                <c:pt idx="63">
                  <c:v>13.87</c:v>
                </c:pt>
                <c:pt idx="64">
                  <c:v>13.73</c:v>
                </c:pt>
                <c:pt idx="65">
                  <c:v>13.56</c:v>
                </c:pt>
                <c:pt idx="66">
                  <c:v>13.43</c:v>
                </c:pt>
                <c:pt idx="67">
                  <c:v>13.31</c:v>
                </c:pt>
                <c:pt idx="68">
                  <c:v>13.22</c:v>
                </c:pt>
                <c:pt idx="69">
                  <c:v>13.15</c:v>
                </c:pt>
                <c:pt idx="70">
                  <c:v>13.1</c:v>
                </c:pt>
              </c:numCache>
            </c:numRef>
          </c:val>
          <c:smooth val="0"/>
        </c:ser>
        <c:ser>
          <c:idx val="0"/>
          <c:order val="1"/>
          <c:tx>
            <c:v>WGA project. 2017</c:v>
          </c:tx>
          <c:spPr>
            <a:ln w="38100">
              <a:solidFill>
                <a:schemeClr val="bg2">
                  <a:lumMod val="75000"/>
                </a:schemeClr>
              </a:solidFill>
              <a:prstDash val="solid"/>
            </a:ln>
          </c:spPr>
          <c:marker>
            <c:symbol val="none"/>
          </c:marker>
          <c:dLbls>
            <c:delete val="1"/>
          </c:dLbls>
          <c:val>
            <c:numRef>
              <c:f>[1]Foglio1!$G$5:$G$75</c:f>
              <c:numCache>
                <c:formatCode>General</c:formatCode>
                <c:ptCount val="71"/>
                <c:pt idx="0">
                  <c:v>12.709465096164585</c:v>
                </c:pt>
                <c:pt idx="1">
                  <c:v>12.704621647795587</c:v>
                </c:pt>
                <c:pt idx="2">
                  <c:v>12.849362465866962</c:v>
                </c:pt>
                <c:pt idx="3">
                  <c:v>12.949830337584983</c:v>
                </c:pt>
                <c:pt idx="4">
                  <c:v>12.950693456668356</c:v>
                </c:pt>
                <c:pt idx="5">
                  <c:v>13.059889945123823</c:v>
                </c:pt>
                <c:pt idx="6">
                  <c:v>12.988443820170668</c:v>
                </c:pt>
                <c:pt idx="7">
                  <c:v>13.004032160857724</c:v>
                </c:pt>
                <c:pt idx="8">
                  <c:v>13.33583055194633</c:v>
                </c:pt>
                <c:pt idx="9">
                  <c:v>14.328648058581306</c:v>
                </c:pt>
                <c:pt idx="10">
                  <c:v>14.475501855661351</c:v>
                </c:pt>
                <c:pt idx="11">
                  <c:v>14.539819475813353</c:v>
                </c:pt>
                <c:pt idx="12">
                  <c:v>15.056261753174834</c:v>
                </c:pt>
                <c:pt idx="13">
                  <c:v>15.84</c:v>
                </c:pt>
                <c:pt idx="14">
                  <c:v>15.86</c:v>
                </c:pt>
                <c:pt idx="15">
                  <c:v>15.64</c:v>
                </c:pt>
                <c:pt idx="16">
                  <c:v>15.48</c:v>
                </c:pt>
                <c:pt idx="17">
                  <c:v>15.42</c:v>
                </c:pt>
                <c:pt idx="18">
                  <c:v>15.34</c:v>
                </c:pt>
                <c:pt idx="19">
                  <c:v>15.25</c:v>
                </c:pt>
                <c:pt idx="20">
                  <c:v>15.27</c:v>
                </c:pt>
                <c:pt idx="21">
                  <c:v>15.39</c:v>
                </c:pt>
                <c:pt idx="22">
                  <c:v>15.56</c:v>
                </c:pt>
                <c:pt idx="23">
                  <c:v>15.7</c:v>
                </c:pt>
                <c:pt idx="24">
                  <c:v>15.85</c:v>
                </c:pt>
                <c:pt idx="25">
                  <c:v>16</c:v>
                </c:pt>
                <c:pt idx="26">
                  <c:v>16.149999999999999</c:v>
                </c:pt>
                <c:pt idx="27">
                  <c:v>16.329999999999998</c:v>
                </c:pt>
                <c:pt idx="28">
                  <c:v>16.489999999999998</c:v>
                </c:pt>
                <c:pt idx="29">
                  <c:v>16.7</c:v>
                </c:pt>
                <c:pt idx="30">
                  <c:v>16.850000000000001</c:v>
                </c:pt>
                <c:pt idx="31">
                  <c:v>17.059999999999999</c:v>
                </c:pt>
                <c:pt idx="32">
                  <c:v>17.28</c:v>
                </c:pt>
                <c:pt idx="33">
                  <c:v>17.5</c:v>
                </c:pt>
                <c:pt idx="34">
                  <c:v>17.73</c:v>
                </c:pt>
                <c:pt idx="35">
                  <c:v>17.95</c:v>
                </c:pt>
                <c:pt idx="36">
                  <c:v>18.05</c:v>
                </c:pt>
                <c:pt idx="37">
                  <c:v>18.14</c:v>
                </c:pt>
                <c:pt idx="38">
                  <c:v>18.21</c:v>
                </c:pt>
                <c:pt idx="39">
                  <c:v>18.27</c:v>
                </c:pt>
                <c:pt idx="40">
                  <c:v>18.34</c:v>
                </c:pt>
                <c:pt idx="41">
                  <c:v>18.39</c:v>
                </c:pt>
                <c:pt idx="42">
                  <c:v>18.420000000000002</c:v>
                </c:pt>
                <c:pt idx="43">
                  <c:v>18.399999999999999</c:v>
                </c:pt>
                <c:pt idx="44">
                  <c:v>18.38</c:v>
                </c:pt>
                <c:pt idx="45">
                  <c:v>18.29</c:v>
                </c:pt>
                <c:pt idx="46">
                  <c:v>18.11</c:v>
                </c:pt>
                <c:pt idx="47">
                  <c:v>17.88</c:v>
                </c:pt>
                <c:pt idx="48">
                  <c:v>17.66</c:v>
                </c:pt>
                <c:pt idx="49">
                  <c:v>17.420000000000002</c:v>
                </c:pt>
                <c:pt idx="50">
                  <c:v>17.2</c:v>
                </c:pt>
                <c:pt idx="51">
                  <c:v>16.96</c:v>
                </c:pt>
                <c:pt idx="52">
                  <c:v>16.68</c:v>
                </c:pt>
                <c:pt idx="53">
                  <c:v>16.420000000000002</c:v>
                </c:pt>
                <c:pt idx="54">
                  <c:v>16.11</c:v>
                </c:pt>
                <c:pt idx="55">
                  <c:v>15.8</c:v>
                </c:pt>
                <c:pt idx="56">
                  <c:v>15.62</c:v>
                </c:pt>
                <c:pt idx="57">
                  <c:v>15.44</c:v>
                </c:pt>
                <c:pt idx="58">
                  <c:v>15.29</c:v>
                </c:pt>
                <c:pt idx="59">
                  <c:v>15.14</c:v>
                </c:pt>
                <c:pt idx="60">
                  <c:v>15</c:v>
                </c:pt>
                <c:pt idx="61">
                  <c:v>14.86</c:v>
                </c:pt>
                <c:pt idx="62">
                  <c:v>14.71</c:v>
                </c:pt>
                <c:pt idx="63">
                  <c:v>14.58</c:v>
                </c:pt>
                <c:pt idx="64">
                  <c:v>14.39</c:v>
                </c:pt>
                <c:pt idx="65">
                  <c:v>14.26</c:v>
                </c:pt>
                <c:pt idx="66">
                  <c:v>14.17</c:v>
                </c:pt>
                <c:pt idx="67">
                  <c:v>14.08</c:v>
                </c:pt>
                <c:pt idx="68">
                  <c:v>13.99</c:v>
                </c:pt>
                <c:pt idx="69">
                  <c:v>13.88</c:v>
                </c:pt>
                <c:pt idx="70">
                  <c:v>13.8</c:v>
                </c:pt>
              </c:numCache>
            </c:numRef>
          </c:val>
          <c:smooth val="0"/>
        </c:ser>
        <c:ser>
          <c:idx val="1"/>
          <c:order val="2"/>
          <c:tx>
            <c:v>RGS project. 2015</c:v>
          </c:tx>
          <c:spPr>
            <a:ln w="38100">
              <a:solidFill>
                <a:schemeClr val="tx2">
                  <a:lumMod val="60000"/>
                  <a:lumOff val="40000"/>
                </a:schemeClr>
              </a:solidFill>
              <a:prstDash val="sysDot"/>
            </a:ln>
          </c:spPr>
          <c:marker>
            <c:symbol val="none"/>
          </c:marker>
          <c:dLbls>
            <c:delete val="1"/>
          </c:dLbls>
          <c:val>
            <c:numRef>
              <c:f>[2]Foglio1!$B$4:$B$64</c:f>
              <c:numCache>
                <c:formatCode>General</c:formatCode>
                <c:ptCount val="61"/>
                <c:pt idx="8">
                  <c:v>13.4</c:v>
                </c:pt>
                <c:pt idx="9">
                  <c:v>14</c:v>
                </c:pt>
                <c:pt idx="10">
                  <c:v>14.8</c:v>
                </c:pt>
                <c:pt idx="11">
                  <c:v>14.89</c:v>
                </c:pt>
                <c:pt idx="12">
                  <c:v>15.03</c:v>
                </c:pt>
                <c:pt idx="13">
                  <c:v>15.66</c:v>
                </c:pt>
                <c:pt idx="14">
                  <c:v>15.78</c:v>
                </c:pt>
                <c:pt idx="15">
                  <c:v>15.74</c:v>
                </c:pt>
                <c:pt idx="16">
                  <c:v>15.66</c:v>
                </c:pt>
                <c:pt idx="17">
                  <c:v>15.62</c:v>
                </c:pt>
                <c:pt idx="18">
                  <c:v>15.51</c:v>
                </c:pt>
                <c:pt idx="19">
                  <c:v>15.42</c:v>
                </c:pt>
                <c:pt idx="20">
                  <c:v>15.31</c:v>
                </c:pt>
                <c:pt idx="21">
                  <c:v>15.29</c:v>
                </c:pt>
                <c:pt idx="22">
                  <c:v>15.26</c:v>
                </c:pt>
                <c:pt idx="23">
                  <c:v>15.25</c:v>
                </c:pt>
                <c:pt idx="24">
                  <c:v>15.21</c:v>
                </c:pt>
                <c:pt idx="25">
                  <c:v>15.18</c:v>
                </c:pt>
                <c:pt idx="26">
                  <c:v>15.08</c:v>
                </c:pt>
                <c:pt idx="27">
                  <c:v>14.94</c:v>
                </c:pt>
                <c:pt idx="28">
                  <c:v>14.96</c:v>
                </c:pt>
                <c:pt idx="29">
                  <c:v>14.97</c:v>
                </c:pt>
                <c:pt idx="30">
                  <c:v>14.97</c:v>
                </c:pt>
                <c:pt idx="31">
                  <c:v>15.01</c:v>
                </c:pt>
                <c:pt idx="32">
                  <c:v>15.08</c:v>
                </c:pt>
                <c:pt idx="33">
                  <c:v>15.14</c:v>
                </c:pt>
                <c:pt idx="34">
                  <c:v>15.16</c:v>
                </c:pt>
                <c:pt idx="35">
                  <c:v>15.19</c:v>
                </c:pt>
                <c:pt idx="36">
                  <c:v>15.24</c:v>
                </c:pt>
                <c:pt idx="37">
                  <c:v>15.29</c:v>
                </c:pt>
                <c:pt idx="38">
                  <c:v>15.33</c:v>
                </c:pt>
                <c:pt idx="39">
                  <c:v>15.36</c:v>
                </c:pt>
                <c:pt idx="40">
                  <c:v>15.39</c:v>
                </c:pt>
                <c:pt idx="41">
                  <c:v>15.43</c:v>
                </c:pt>
                <c:pt idx="42">
                  <c:v>15.46</c:v>
                </c:pt>
                <c:pt idx="43">
                  <c:v>15.52</c:v>
                </c:pt>
                <c:pt idx="44">
                  <c:v>15.51</c:v>
                </c:pt>
                <c:pt idx="45">
                  <c:v>15.49</c:v>
                </c:pt>
                <c:pt idx="46">
                  <c:v>15.39</c:v>
                </c:pt>
                <c:pt idx="47">
                  <c:v>15.28</c:v>
                </c:pt>
                <c:pt idx="48">
                  <c:v>15.16</c:v>
                </c:pt>
                <c:pt idx="49">
                  <c:v>15.03</c:v>
                </c:pt>
                <c:pt idx="50">
                  <c:v>14.81</c:v>
                </c:pt>
                <c:pt idx="51">
                  <c:v>14.71</c:v>
                </c:pt>
                <c:pt idx="52">
                  <c:v>14.59</c:v>
                </c:pt>
                <c:pt idx="53">
                  <c:v>14.46</c:v>
                </c:pt>
                <c:pt idx="54">
                  <c:v>14.34</c:v>
                </c:pt>
                <c:pt idx="55">
                  <c:v>14.25</c:v>
                </c:pt>
                <c:pt idx="56">
                  <c:v>14.16</c:v>
                </c:pt>
                <c:pt idx="57">
                  <c:v>14.05</c:v>
                </c:pt>
                <c:pt idx="58">
                  <c:v>13.99</c:v>
                </c:pt>
                <c:pt idx="59">
                  <c:v>13.85</c:v>
                </c:pt>
                <c:pt idx="60">
                  <c:v>13.79</c:v>
                </c:pt>
              </c:numCache>
            </c:numRef>
          </c:val>
          <c:smooth val="0"/>
        </c:ser>
        <c:ser>
          <c:idx val="3"/>
          <c:order val="3"/>
          <c:tx>
            <c:v>WGA project. 2015</c:v>
          </c:tx>
          <c:spPr>
            <a:ln w="38100">
              <a:solidFill>
                <a:schemeClr val="bg2">
                  <a:lumMod val="75000"/>
                </a:schemeClr>
              </a:solidFill>
              <a:prstDash val="sysDot"/>
            </a:ln>
          </c:spPr>
          <c:marker>
            <c:symbol val="none"/>
          </c:marker>
          <c:dPt>
            <c:idx val="50"/>
            <c:bubble3D val="0"/>
          </c:dPt>
          <c:dLbls>
            <c:delete val="1"/>
          </c:dLbls>
          <c:val>
            <c:numRef>
              <c:f>[2]Foglio1!$G$4:$G$64</c:f>
              <c:numCache>
                <c:formatCode>General</c:formatCode>
                <c:ptCount val="61"/>
                <c:pt idx="8">
                  <c:v>14.25</c:v>
                </c:pt>
                <c:pt idx="9">
                  <c:v>15.01</c:v>
                </c:pt>
                <c:pt idx="10">
                  <c:v>15.23</c:v>
                </c:pt>
                <c:pt idx="11">
                  <c:v>15.36</c:v>
                </c:pt>
                <c:pt idx="12">
                  <c:v>15.680868691276521</c:v>
                </c:pt>
                <c:pt idx="13">
                  <c:v>16.190000000000001</c:v>
                </c:pt>
                <c:pt idx="14">
                  <c:v>16.12</c:v>
                </c:pt>
                <c:pt idx="15">
                  <c:v>16.07</c:v>
                </c:pt>
                <c:pt idx="16">
                  <c:v>15.97</c:v>
                </c:pt>
                <c:pt idx="17">
                  <c:v>15.91</c:v>
                </c:pt>
                <c:pt idx="18">
                  <c:v>15.86</c:v>
                </c:pt>
                <c:pt idx="19">
                  <c:v>15.74</c:v>
                </c:pt>
                <c:pt idx="20">
                  <c:v>15.58</c:v>
                </c:pt>
                <c:pt idx="21">
                  <c:v>15.49</c:v>
                </c:pt>
                <c:pt idx="22">
                  <c:v>15.47</c:v>
                </c:pt>
                <c:pt idx="23">
                  <c:v>15.38</c:v>
                </c:pt>
                <c:pt idx="24">
                  <c:v>15.31</c:v>
                </c:pt>
                <c:pt idx="25">
                  <c:v>15.24</c:v>
                </c:pt>
                <c:pt idx="26">
                  <c:v>15.15</c:v>
                </c:pt>
                <c:pt idx="27">
                  <c:v>15.11</c:v>
                </c:pt>
                <c:pt idx="28">
                  <c:v>15.13</c:v>
                </c:pt>
                <c:pt idx="29">
                  <c:v>15.19</c:v>
                </c:pt>
                <c:pt idx="30">
                  <c:v>15.24</c:v>
                </c:pt>
                <c:pt idx="31">
                  <c:v>15.36</c:v>
                </c:pt>
                <c:pt idx="32">
                  <c:v>15.48</c:v>
                </c:pt>
                <c:pt idx="33">
                  <c:v>15.6</c:v>
                </c:pt>
                <c:pt idx="34">
                  <c:v>15.68</c:v>
                </c:pt>
                <c:pt idx="35">
                  <c:v>15.75</c:v>
                </c:pt>
                <c:pt idx="36">
                  <c:v>15.82</c:v>
                </c:pt>
                <c:pt idx="37">
                  <c:v>15.91</c:v>
                </c:pt>
                <c:pt idx="38">
                  <c:v>15.99</c:v>
                </c:pt>
                <c:pt idx="39">
                  <c:v>16.07</c:v>
                </c:pt>
                <c:pt idx="40">
                  <c:v>16.13</c:v>
                </c:pt>
                <c:pt idx="41">
                  <c:v>16.149999999999999</c:v>
                </c:pt>
                <c:pt idx="42">
                  <c:v>16.170000000000002</c:v>
                </c:pt>
                <c:pt idx="43">
                  <c:v>16.2</c:v>
                </c:pt>
                <c:pt idx="44">
                  <c:v>16.21</c:v>
                </c:pt>
                <c:pt idx="45">
                  <c:v>16.22</c:v>
                </c:pt>
                <c:pt idx="46">
                  <c:v>16.260000000000002</c:v>
                </c:pt>
                <c:pt idx="47">
                  <c:v>16.170000000000002</c:v>
                </c:pt>
                <c:pt idx="48">
                  <c:v>16.079999999999998</c:v>
                </c:pt>
                <c:pt idx="49">
                  <c:v>15.99</c:v>
                </c:pt>
                <c:pt idx="50">
                  <c:v>15.89</c:v>
                </c:pt>
                <c:pt idx="51">
                  <c:v>15.75</c:v>
                </c:pt>
                <c:pt idx="52">
                  <c:v>15.57</c:v>
                </c:pt>
                <c:pt idx="53">
                  <c:v>15.39</c:v>
                </c:pt>
                <c:pt idx="54">
                  <c:v>15.26</c:v>
                </c:pt>
                <c:pt idx="55">
                  <c:v>15.1</c:v>
                </c:pt>
                <c:pt idx="56">
                  <c:v>15</c:v>
                </c:pt>
                <c:pt idx="57">
                  <c:v>14.91</c:v>
                </c:pt>
                <c:pt idx="58">
                  <c:v>14.78</c:v>
                </c:pt>
                <c:pt idx="59">
                  <c:v>14.65</c:v>
                </c:pt>
                <c:pt idx="60">
                  <c:v>14.54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2475520"/>
        <c:axId val="152477056"/>
      </c:lineChart>
      <c:catAx>
        <c:axId val="152475520"/>
        <c:scaling>
          <c:orientation val="minMax"/>
        </c:scaling>
        <c:delete val="0"/>
        <c:axPos val="b"/>
        <c:majorGridlines>
          <c:spPr>
            <a:ln w="3175">
              <a:solidFill>
                <a:schemeClr val="accent1">
                  <a:lumMod val="40000"/>
                  <a:lumOff val="60000"/>
                </a:schemeClr>
              </a:solidFill>
              <a:prstDash val="sysDot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it-IT"/>
          </a:p>
        </c:txPr>
        <c:crossAx val="15247705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152477056"/>
        <c:scaling>
          <c:orientation val="minMax"/>
          <c:max val="19"/>
          <c:min val="12"/>
        </c:scaling>
        <c:delete val="0"/>
        <c:axPos val="l"/>
        <c:majorGridlines>
          <c:spPr>
            <a:ln w="3175">
              <a:solidFill>
                <a:schemeClr val="tx2"/>
              </a:solidFill>
              <a:prstDash val="sysDot"/>
            </a:ln>
          </c:spPr>
        </c:majorGridlines>
        <c:title>
          <c:tx>
            <c:rich>
              <a:bodyPr rot="0" vert="horz"/>
              <a:lstStyle/>
              <a:p>
                <a:pPr>
                  <a:defRPr sz="1400">
                    <a:latin typeface="+mn-lt"/>
                  </a:defRPr>
                </a:pPr>
                <a:r>
                  <a:rPr lang="en-US" sz="1400">
                    <a:latin typeface="+mn-lt"/>
                  </a:rPr>
                  <a:t>%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it-IT"/>
          </a:p>
        </c:txPr>
        <c:crossAx val="15247552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5.700514787523972E-2"/>
          <c:y val="0.88677933239297824"/>
          <c:w val="0.89740926826381906"/>
          <c:h val="5.3243023152074867E-2"/>
        </c:manualLayout>
      </c:layout>
      <c:overlay val="0"/>
      <c:txPr>
        <a:bodyPr/>
        <a:lstStyle/>
        <a:p>
          <a:pPr>
            <a:defRPr sz="1500">
              <a:latin typeface="+mn-lt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it-IT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13313823138729E-2"/>
          <c:y val="6.1835577296967002E-2"/>
          <c:w val="0.92086686176861277"/>
          <c:h val="0.75615659292942417"/>
        </c:manualLayout>
      </c:layout>
      <c:barChart>
        <c:barDir val="col"/>
        <c:grouping val="clustered"/>
        <c:varyColors val="0"/>
        <c:ser>
          <c:idx val="0"/>
          <c:order val="0"/>
          <c:tx>
            <c:v>EU 28</c:v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Sheet0!$C$3:$I$3</c:f>
              <c:strCache>
                <c:ptCount val="7"/>
                <c:pt idx="0">
                  <c:v>2020</c:v>
                </c:pt>
                <c:pt idx="1">
                  <c:v>2030</c:v>
                </c:pt>
                <c:pt idx="2">
                  <c:v>2040</c:v>
                </c:pt>
                <c:pt idx="3">
                  <c:v>2050</c:v>
                </c:pt>
                <c:pt idx="4">
                  <c:v>2060</c:v>
                </c:pt>
                <c:pt idx="5">
                  <c:v>2070</c:v>
                </c:pt>
                <c:pt idx="6">
                  <c:v>2080</c:v>
                </c:pt>
              </c:strCache>
            </c:strRef>
          </c:cat>
          <c:val>
            <c:numRef>
              <c:f>Sheet0!$C$4:$I$4</c:f>
              <c:numCache>
                <c:formatCode>_(* #,##0.0_);_(* \(#,##0.0\);_(* "-"??_);_(@_)</c:formatCode>
                <c:ptCount val="7"/>
                <c:pt idx="0">
                  <c:v>31.7</c:v>
                </c:pt>
                <c:pt idx="1">
                  <c:v>39.1</c:v>
                </c:pt>
                <c:pt idx="2">
                  <c:v>46.4</c:v>
                </c:pt>
                <c:pt idx="3">
                  <c:v>50.3</c:v>
                </c:pt>
                <c:pt idx="4">
                  <c:v>51.6</c:v>
                </c:pt>
                <c:pt idx="5">
                  <c:v>51.2</c:v>
                </c:pt>
                <c:pt idx="6">
                  <c:v>52.3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BED-45EF-95AA-AD4E97EB8603}"/>
            </c:ext>
          </c:extLst>
        </c:ser>
        <c:ser>
          <c:idx val="1"/>
          <c:order val="1"/>
          <c:tx>
            <c:v>ITA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val>
            <c:numRef>
              <c:f>Sheet0!$C$16:$I$16</c:f>
              <c:numCache>
                <c:formatCode>_(* #,##0.0_);_(* \(#,##0.0\);_(* "-"??_);_(@_)</c:formatCode>
                <c:ptCount val="7"/>
                <c:pt idx="0">
                  <c:v>36.1</c:v>
                </c:pt>
                <c:pt idx="1">
                  <c:v>44.3</c:v>
                </c:pt>
                <c:pt idx="2">
                  <c:v>57.3</c:v>
                </c:pt>
                <c:pt idx="3">
                  <c:v>62.5</c:v>
                </c:pt>
                <c:pt idx="4">
                  <c:v>61.2</c:v>
                </c:pt>
                <c:pt idx="5">
                  <c:v>60.2</c:v>
                </c:pt>
                <c:pt idx="6">
                  <c:v>62.7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8"/>
        <c:overlap val="-70"/>
        <c:axId val="121389056"/>
        <c:axId val="121390592"/>
      </c:barChart>
      <c:catAx>
        <c:axId val="121389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it-IT"/>
          </a:p>
        </c:txPr>
        <c:crossAx val="121390592"/>
        <c:crosses val="autoZero"/>
        <c:auto val="1"/>
        <c:lblAlgn val="ctr"/>
        <c:lblOffset val="100"/>
        <c:noMultiLvlLbl val="0"/>
      </c:catAx>
      <c:valAx>
        <c:axId val="121390592"/>
        <c:scaling>
          <c:orientation val="minMax"/>
          <c:min val="30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_(* #,##0.0_);_(* \(#,##0.0\);_(* &quot;-&quot;??_);_(@_)" sourceLinked="1"/>
        <c:majorTickMark val="out"/>
        <c:minorTickMark val="none"/>
        <c:tickLblPos val="nextTo"/>
        <c:crossAx val="121389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646632208277041"/>
          <c:y val="0.90243572310431863"/>
          <c:w val="0.39390604736337742"/>
          <c:h val="4.7882786106708014E-2"/>
        </c:manualLayout>
      </c:layout>
      <c:overlay val="0"/>
      <c:txPr>
        <a:bodyPr/>
        <a:lstStyle/>
        <a:p>
          <a:pPr>
            <a:defRPr sz="1800">
              <a:latin typeface="+mn-lt"/>
            </a:defRPr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tx2">
          <a:lumMod val="75000"/>
        </a:schemeClr>
      </a:solidFill>
    </a:ln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it-IT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912877093955013E-2"/>
          <c:y val="2.844339442995274E-2"/>
          <c:w val="0.94167664843962251"/>
          <c:h val="0.86669996824847073"/>
        </c:manualLayout>
      </c:layout>
      <c:barChart>
        <c:barDir val="col"/>
        <c:grouping val="clustered"/>
        <c:varyColors val="0"/>
        <c:ser>
          <c:idx val="0"/>
          <c:order val="0"/>
          <c:tx>
            <c:v>EU 28</c:v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Data!$AB$115:$AD$116</c:f>
              <c:strCache>
                <c:ptCount val="3"/>
                <c:pt idx="0">
                  <c:v>med 2005-2007</c:v>
                </c:pt>
                <c:pt idx="1">
                  <c:v>med 2008-2013</c:v>
                </c:pt>
                <c:pt idx="2">
                  <c:v>med 2014-2017</c:v>
                </c:pt>
              </c:strCache>
            </c:strRef>
          </c:cat>
          <c:val>
            <c:numRef>
              <c:f>Data!$AB$117:$AD$117</c:f>
              <c:numCache>
                <c:formatCode>0.00</c:formatCode>
                <c:ptCount val="3"/>
                <c:pt idx="0">
                  <c:v>3.1775444645574358</c:v>
                </c:pt>
                <c:pt idx="1">
                  <c:v>-2.885798292329711E-2</c:v>
                </c:pt>
                <c:pt idx="2">
                  <c:v>2.2503742115998002</c:v>
                </c:pt>
              </c:numCache>
            </c:numRef>
          </c:val>
        </c:ser>
        <c:ser>
          <c:idx val="1"/>
          <c:order val="1"/>
          <c:tx>
            <c:v>ITA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Data!$AB$115:$AD$116</c:f>
              <c:strCache>
                <c:ptCount val="3"/>
                <c:pt idx="0">
                  <c:v>med 2005-2007</c:v>
                </c:pt>
                <c:pt idx="1">
                  <c:v>med 2008-2013</c:v>
                </c:pt>
                <c:pt idx="2">
                  <c:v>med 2014-2017</c:v>
                </c:pt>
              </c:strCache>
            </c:strRef>
          </c:cat>
          <c:val>
            <c:numRef>
              <c:f>Data!$AB$134:$AD$134</c:f>
              <c:numCache>
                <c:formatCode>0.00</c:formatCode>
                <c:ptCount val="3"/>
                <c:pt idx="0">
                  <c:v>1.7402276006817319</c:v>
                </c:pt>
                <c:pt idx="1">
                  <c:v>-1.4694143385841851</c:v>
                </c:pt>
                <c:pt idx="2">
                  <c:v>1.1041709579440024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1"/>
        <c:overlap val="-58"/>
        <c:axId val="121540608"/>
        <c:axId val="121542144"/>
      </c:barChart>
      <c:catAx>
        <c:axId val="121540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+mn-lt"/>
              </a:defRPr>
            </a:pPr>
            <a:endParaRPr lang="it-IT"/>
          </a:p>
        </c:txPr>
        <c:crossAx val="121542144"/>
        <c:crosses val="autoZero"/>
        <c:auto val="1"/>
        <c:lblAlgn val="ctr"/>
        <c:lblOffset val="100"/>
        <c:noMultiLvlLbl val="0"/>
      </c:catAx>
      <c:valAx>
        <c:axId val="121542144"/>
        <c:scaling>
          <c:orientation val="minMax"/>
          <c:max val="3.5"/>
          <c:min val="-2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0.00" sourceLinked="1"/>
        <c:majorTickMark val="out"/>
        <c:minorTickMark val="none"/>
        <c:tickLblPos val="nextTo"/>
        <c:crossAx val="1215406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655045574646295"/>
          <c:y val="0.90441295756973084"/>
          <c:w val="0.53679294737559502"/>
          <c:h val="9.5587063427490307E-2"/>
        </c:manualLayout>
      </c:layout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bg2">
          <a:lumMod val="25000"/>
        </a:schemeClr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374876243110244E-2"/>
          <c:y val="4.1696834558161623E-2"/>
          <c:w val="0.92862512375688977"/>
          <c:h val="0.9425009333271077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Data!$A$123:$A$150</c:f>
              <c:strCache>
                <c:ptCount val="28"/>
                <c:pt idx="0">
                  <c:v>Belgium</c:v>
                </c:pt>
                <c:pt idx="1">
                  <c:v>Bulgaria</c:v>
                </c:pt>
                <c:pt idx="2">
                  <c:v>Czech Republic</c:v>
                </c:pt>
                <c:pt idx="3">
                  <c:v>Denmark</c:v>
                </c:pt>
                <c:pt idx="4">
                  <c:v>Germany</c:v>
                </c:pt>
                <c:pt idx="5">
                  <c:v>Estonia</c:v>
                </c:pt>
                <c:pt idx="6">
                  <c:v>Ireland</c:v>
                </c:pt>
                <c:pt idx="7">
                  <c:v>Greece</c:v>
                </c:pt>
                <c:pt idx="8">
                  <c:v>Spain</c:v>
                </c:pt>
                <c:pt idx="9">
                  <c:v>France</c:v>
                </c:pt>
                <c:pt idx="10">
                  <c:v>Croatia</c:v>
                </c:pt>
                <c:pt idx="11">
                  <c:v>Italy</c:v>
                </c:pt>
                <c:pt idx="12">
                  <c:v>Cyprus</c:v>
                </c:pt>
                <c:pt idx="13">
                  <c:v>Latvia</c:v>
                </c:pt>
                <c:pt idx="14">
                  <c:v>Lithuania</c:v>
                </c:pt>
                <c:pt idx="15">
                  <c:v>Luxembourg</c:v>
                </c:pt>
                <c:pt idx="16">
                  <c:v>Hungary</c:v>
                </c:pt>
                <c:pt idx="17">
                  <c:v>Malta</c:v>
                </c:pt>
                <c:pt idx="18">
                  <c:v>Netherlands</c:v>
                </c:pt>
                <c:pt idx="19">
                  <c:v>Austria</c:v>
                </c:pt>
                <c:pt idx="20">
                  <c:v>Poland</c:v>
                </c:pt>
                <c:pt idx="21">
                  <c:v>Portugal</c:v>
                </c:pt>
                <c:pt idx="22">
                  <c:v>Romania</c:v>
                </c:pt>
                <c:pt idx="23">
                  <c:v>Slovenia</c:v>
                </c:pt>
                <c:pt idx="24">
                  <c:v>Slovakia</c:v>
                </c:pt>
                <c:pt idx="25">
                  <c:v>Finland</c:v>
                </c:pt>
                <c:pt idx="26">
                  <c:v>Sweden</c:v>
                </c:pt>
                <c:pt idx="27">
                  <c:v>United Kingdom</c:v>
                </c:pt>
              </c:strCache>
            </c:strRef>
          </c:cat>
          <c:val>
            <c:numRef>
              <c:f>Data!$AE$123:$AE$150</c:f>
              <c:numCache>
                <c:formatCode>0.00</c:formatCode>
                <c:ptCount val="28"/>
                <c:pt idx="0">
                  <c:v>1.2771129983676726</c:v>
                </c:pt>
                <c:pt idx="1">
                  <c:v>2.7696142476897028</c:v>
                </c:pt>
                <c:pt idx="2">
                  <c:v>2.3432231142781923</c:v>
                </c:pt>
                <c:pt idx="3">
                  <c:v>0.93345723520949953</c:v>
                </c:pt>
                <c:pt idx="4">
                  <c:v>1.5820840343688196</c:v>
                </c:pt>
                <c:pt idx="5">
                  <c:v>2.1215341823448681</c:v>
                </c:pt>
                <c:pt idx="6">
                  <c:v>4.6216565670111764</c:v>
                </c:pt>
                <c:pt idx="7">
                  <c:v>-1.6089380726823581</c:v>
                </c:pt>
                <c:pt idx="8">
                  <c:v>0.91727727830323669</c:v>
                </c:pt>
                <c:pt idx="9">
                  <c:v>1.0573832682404323</c:v>
                </c:pt>
                <c:pt idx="10">
                  <c:v>0.68003866182710648</c:v>
                </c:pt>
                <c:pt idx="11">
                  <c:v>-0.15915372653594698</c:v>
                </c:pt>
                <c:pt idx="12">
                  <c:v>0.99341847030693842</c:v>
                </c:pt>
                <c:pt idx="13">
                  <c:v>2.0343784958337188</c:v>
                </c:pt>
                <c:pt idx="14">
                  <c:v>2.755149196739564</c:v>
                </c:pt>
                <c:pt idx="15">
                  <c:v>2.7179146658534639</c:v>
                </c:pt>
                <c:pt idx="16">
                  <c:v>1.2612455220442751</c:v>
                </c:pt>
                <c:pt idx="17">
                  <c:v>4.0231488992879969</c:v>
                </c:pt>
                <c:pt idx="18">
                  <c:v>1.3350087435699483</c:v>
                </c:pt>
                <c:pt idx="19">
                  <c:v>1.3958257752668974</c:v>
                </c:pt>
                <c:pt idx="20">
                  <c:v>3.8879343500423507</c:v>
                </c:pt>
                <c:pt idx="21">
                  <c:v>0.26617520363005626</c:v>
                </c:pt>
                <c:pt idx="22">
                  <c:v>3.3395598460827784</c:v>
                </c:pt>
                <c:pt idx="23">
                  <c:v>1.6311097314867906</c:v>
                </c:pt>
                <c:pt idx="24">
                  <c:v>3.6494706684888896</c:v>
                </c:pt>
                <c:pt idx="25">
                  <c:v>0.77862920835269245</c:v>
                </c:pt>
                <c:pt idx="26">
                  <c:v>2.0507459993190085</c:v>
                </c:pt>
                <c:pt idx="27">
                  <c:v>1.3297026454796228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527104"/>
        <c:axId val="132392064"/>
      </c:barChart>
      <c:catAx>
        <c:axId val="122527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solidFill>
                  <a:schemeClr val="tx2">
                    <a:lumMod val="75000"/>
                  </a:schemeClr>
                </a:solidFill>
              </a:defRPr>
            </a:pPr>
            <a:endParaRPr lang="it-IT"/>
          </a:p>
        </c:txPr>
        <c:crossAx val="132392064"/>
        <c:crosses val="autoZero"/>
        <c:auto val="1"/>
        <c:lblAlgn val="ctr"/>
        <c:lblOffset val="100"/>
        <c:noMultiLvlLbl val="0"/>
      </c:catAx>
      <c:valAx>
        <c:axId val="1323920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22527104"/>
        <c:crosses val="autoZero"/>
        <c:crossBetween val="between"/>
      </c:valAx>
      <c:spPr>
        <a:ln>
          <a:solidFill>
            <a:schemeClr val="bg2">
              <a:lumMod val="25000"/>
            </a:schemeClr>
          </a:solidFill>
        </a:ln>
      </c:spPr>
    </c:plotArea>
    <c:plotVisOnly val="1"/>
    <c:dispBlanksAs val="gap"/>
    <c:showDLblsOverMax val="0"/>
  </c:chart>
  <c:spPr>
    <a:ln>
      <a:solidFill>
        <a:schemeClr val="bg2">
          <a:lumMod val="25000"/>
        </a:schemeClr>
      </a:solidFill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EU28</c:v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Sheet0!$F$4:$P$4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Sheet0!$F$7:$P$7</c:f>
              <c:numCache>
                <c:formatCode>_(* #,##0.00_);_(* \(#,##0.00\);_(* "-"??_);_(@_)</c:formatCode>
                <c:ptCount val="11"/>
                <c:pt idx="0">
                  <c:v>0.51</c:v>
                </c:pt>
                <c:pt idx="1">
                  <c:v>0.5</c:v>
                </c:pt>
                <c:pt idx="2">
                  <c:v>0.49</c:v>
                </c:pt>
                <c:pt idx="3">
                  <c:v>0.49</c:v>
                </c:pt>
                <c:pt idx="4">
                  <c:v>0.51</c:v>
                </c:pt>
                <c:pt idx="5">
                  <c:v>0.53</c:v>
                </c:pt>
                <c:pt idx="6">
                  <c:v>0.54</c:v>
                </c:pt>
                <c:pt idx="7">
                  <c:v>0.54</c:v>
                </c:pt>
                <c:pt idx="8">
                  <c:v>0.56000000000000005</c:v>
                </c:pt>
                <c:pt idx="9">
                  <c:v>0.56000000000000005</c:v>
                </c:pt>
                <c:pt idx="10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22-4A9C-B263-136BE5056A4F}"/>
            </c:ext>
          </c:extLst>
        </c:ser>
        <c:ser>
          <c:idx val="1"/>
          <c:order val="1"/>
          <c:tx>
            <c:v>Italia</c:v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val>
            <c:numRef>
              <c:f>Sheet0!$F$20:$P$20</c:f>
              <c:numCache>
                <c:formatCode>General</c:formatCode>
                <c:ptCount val="11"/>
                <c:pt idx="0">
                  <c:v>0.57999999999999996</c:v>
                </c:pt>
                <c:pt idx="1">
                  <c:v>0.57999999999999996</c:v>
                </c:pt>
                <c:pt idx="2">
                  <c:v>0.49</c:v>
                </c:pt>
                <c:pt idx="3">
                  <c:v>0.51</c:v>
                </c:pt>
                <c:pt idx="4">
                  <c:v>0.51</c:v>
                </c:pt>
                <c:pt idx="5">
                  <c:v>0.53</c:v>
                </c:pt>
                <c:pt idx="6">
                  <c:v>0.55000000000000004</c:v>
                </c:pt>
                <c:pt idx="7">
                  <c:v>0.59</c:v>
                </c:pt>
                <c:pt idx="8">
                  <c:v>0.62</c:v>
                </c:pt>
                <c:pt idx="9">
                  <c:v>0.64</c:v>
                </c:pt>
                <c:pt idx="10">
                  <c:v>0.66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40"/>
        <c:axId val="132300160"/>
        <c:axId val="132301952"/>
      </c:barChart>
      <c:catAx>
        <c:axId val="132300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132301952"/>
        <c:crosses val="autoZero"/>
        <c:auto val="1"/>
        <c:lblAlgn val="ctr"/>
        <c:lblOffset val="100"/>
        <c:noMultiLvlLbl val="0"/>
      </c:catAx>
      <c:valAx>
        <c:axId val="132301952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crossAx val="1323001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it-IT"/>
        </a:p>
      </c:txPr>
    </c:legend>
    <c:plotVisOnly val="1"/>
    <c:dispBlanksAs val="gap"/>
    <c:showDLblsOverMax val="0"/>
  </c:chart>
  <c:spPr>
    <a:ln w="6350">
      <a:solidFill>
        <a:schemeClr val="bg2">
          <a:lumMod val="25000"/>
        </a:schemeClr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491308798111666E-2"/>
          <c:y val="5.6099520688177515E-2"/>
          <c:w val="0.86099313191066207"/>
          <c:h val="0.73031091783452629"/>
        </c:manualLayout>
      </c:layout>
      <c:barChart>
        <c:barDir val="col"/>
        <c:grouping val="clustered"/>
        <c:varyColors val="0"/>
        <c:ser>
          <c:idx val="0"/>
          <c:order val="0"/>
          <c:tx>
            <c:v>ISTAT</c:v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'RGS data'!$A$5:$A$17</c:f>
              <c:numCache>
                <c:formatCode>General</c:formatCode>
                <c:ptCount val="13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  <c:pt idx="11">
                  <c:v>2065</c:v>
                </c:pt>
                <c:pt idx="12">
                  <c:v>2070</c:v>
                </c:pt>
              </c:numCache>
            </c:numRef>
          </c:cat>
          <c:val>
            <c:numRef>
              <c:f>'RGS data'!$P$5:$P$17</c:f>
              <c:numCache>
                <c:formatCode>0.00</c:formatCode>
                <c:ptCount val="13"/>
                <c:pt idx="0">
                  <c:v>1.46</c:v>
                </c:pt>
                <c:pt idx="1">
                  <c:v>1.35</c:v>
                </c:pt>
                <c:pt idx="2">
                  <c:v>1.41</c:v>
                </c:pt>
                <c:pt idx="3">
                  <c:v>1.44</c:v>
                </c:pt>
                <c:pt idx="4">
                  <c:v>1.47</c:v>
                </c:pt>
                <c:pt idx="5">
                  <c:v>1.49</c:v>
                </c:pt>
                <c:pt idx="6">
                  <c:v>1.51</c:v>
                </c:pt>
                <c:pt idx="7">
                  <c:v>1.53</c:v>
                </c:pt>
                <c:pt idx="8">
                  <c:v>1.55</c:v>
                </c:pt>
                <c:pt idx="9">
                  <c:v>1.57</c:v>
                </c:pt>
                <c:pt idx="10">
                  <c:v>1.58</c:v>
                </c:pt>
                <c:pt idx="11">
                  <c:v>1.59</c:v>
                </c:pt>
                <c:pt idx="12">
                  <c:v>1.59</c:v>
                </c:pt>
              </c:numCache>
            </c:numRef>
          </c:val>
        </c:ser>
        <c:ser>
          <c:idx val="1"/>
          <c:order val="1"/>
          <c:tx>
            <c:v>EUROSTAT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'RGS data'!$A$5:$A$17</c:f>
              <c:numCache>
                <c:formatCode>General</c:formatCode>
                <c:ptCount val="13"/>
                <c:pt idx="0">
                  <c:v>2010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  <c:pt idx="6">
                  <c:v>2040</c:v>
                </c:pt>
                <c:pt idx="7">
                  <c:v>2045</c:v>
                </c:pt>
                <c:pt idx="8">
                  <c:v>2050</c:v>
                </c:pt>
                <c:pt idx="9">
                  <c:v>2055</c:v>
                </c:pt>
                <c:pt idx="10">
                  <c:v>2060</c:v>
                </c:pt>
                <c:pt idx="11">
                  <c:v>2065</c:v>
                </c:pt>
                <c:pt idx="12">
                  <c:v>2070</c:v>
                </c:pt>
              </c:numCache>
            </c:numRef>
          </c:cat>
          <c:val>
            <c:numRef>
              <c:f>'WGA data'!$P$5:$P$17</c:f>
              <c:numCache>
                <c:formatCode>0.00</c:formatCode>
                <c:ptCount val="13"/>
                <c:pt idx="0">
                  <c:v>1.46</c:v>
                </c:pt>
                <c:pt idx="1">
                  <c:v>1.35</c:v>
                </c:pt>
                <c:pt idx="2">
                  <c:v>1.36</c:v>
                </c:pt>
                <c:pt idx="3">
                  <c:v>1.39</c:v>
                </c:pt>
                <c:pt idx="4">
                  <c:v>1.42</c:v>
                </c:pt>
                <c:pt idx="5">
                  <c:v>1.45</c:v>
                </c:pt>
                <c:pt idx="6">
                  <c:v>1.48</c:v>
                </c:pt>
                <c:pt idx="7">
                  <c:v>1.51</c:v>
                </c:pt>
                <c:pt idx="8">
                  <c:v>1.54</c:v>
                </c:pt>
                <c:pt idx="9">
                  <c:v>1.57</c:v>
                </c:pt>
                <c:pt idx="10">
                  <c:v>1.6</c:v>
                </c:pt>
                <c:pt idx="11">
                  <c:v>1.63</c:v>
                </c:pt>
                <c:pt idx="12">
                  <c:v>1.66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70"/>
        <c:axId val="121325440"/>
        <c:axId val="121326976"/>
      </c:barChart>
      <c:catAx>
        <c:axId val="12132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0" i="0">
                <a:latin typeface="+mn-lt"/>
              </a:defRPr>
            </a:pPr>
            <a:endParaRPr lang="it-IT"/>
          </a:p>
        </c:txPr>
        <c:crossAx val="121326976"/>
        <c:crosses val="autoZero"/>
        <c:auto val="1"/>
        <c:lblAlgn val="ctr"/>
        <c:lblOffset val="100"/>
        <c:noMultiLvlLbl val="0"/>
      </c:catAx>
      <c:valAx>
        <c:axId val="121326976"/>
        <c:scaling>
          <c:orientation val="minMax"/>
          <c:min val="1.2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0" i="0">
                <a:latin typeface="+mn-lt"/>
              </a:defRPr>
            </a:pPr>
            <a:endParaRPr lang="it-IT"/>
          </a:p>
        </c:txPr>
        <c:crossAx val="121325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954180551364386"/>
          <c:y val="0.90383978965062195"/>
          <c:w val="0.51784532322887045"/>
          <c:h val="4.7995268260259537E-2"/>
        </c:manualLayout>
      </c:layout>
      <c:overlay val="0"/>
      <c:txPr>
        <a:bodyPr/>
        <a:lstStyle/>
        <a:p>
          <a:pPr>
            <a:defRPr sz="1800">
              <a:latin typeface="+mn-lt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</c:spPr>
  <c:txPr>
    <a:bodyPr/>
    <a:lstStyle/>
    <a:p>
      <a:pPr>
        <a:defRPr>
          <a:ln>
            <a:noFill/>
          </a:ln>
        </a:defRPr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416591489109472E-2"/>
          <c:y val="5.3404127389364092E-2"/>
          <c:w val="0.87478221377539278"/>
          <c:h val="0.69123380897511943"/>
        </c:manualLayout>
      </c:layout>
      <c:barChart>
        <c:barDir val="col"/>
        <c:grouping val="clustered"/>
        <c:varyColors val="0"/>
        <c:ser>
          <c:idx val="0"/>
          <c:order val="0"/>
          <c:tx>
            <c:v>ISTAT</c:v>
          </c:tx>
          <c:spPr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c:spPr>
          <c:invertIfNegative val="0"/>
          <c:cat>
            <c:strRef>
              <c:f>'RGS data'!$B$6:$B$17</c:f>
              <c:strCache>
                <c:ptCount val="12"/>
                <c:pt idx="0">
                  <c:v>2010-2015</c:v>
                </c:pt>
                <c:pt idx="1">
                  <c:v>2016-2020</c:v>
                </c:pt>
                <c:pt idx="2">
                  <c:v>2021-2025</c:v>
                </c:pt>
                <c:pt idx="3">
                  <c:v>2026-2030</c:v>
                </c:pt>
                <c:pt idx="4">
                  <c:v>2031-2035</c:v>
                </c:pt>
                <c:pt idx="5">
                  <c:v>2036-2040</c:v>
                </c:pt>
                <c:pt idx="6">
                  <c:v>2041-2045</c:v>
                </c:pt>
                <c:pt idx="7">
                  <c:v>2046-2050</c:v>
                </c:pt>
                <c:pt idx="8">
                  <c:v>3051-2055</c:v>
                </c:pt>
                <c:pt idx="9">
                  <c:v>2056-2060</c:v>
                </c:pt>
                <c:pt idx="10">
                  <c:v>2061-2065</c:v>
                </c:pt>
                <c:pt idx="11">
                  <c:v>2066-2070</c:v>
                </c:pt>
              </c:strCache>
            </c:strRef>
          </c:cat>
          <c:val>
            <c:numRef>
              <c:f>'RGS data'!$S$6:$S$17</c:f>
              <c:numCache>
                <c:formatCode>0.0</c:formatCode>
                <c:ptCount val="12"/>
                <c:pt idx="0">
                  <c:v>133.1</c:v>
                </c:pt>
                <c:pt idx="1">
                  <c:v>147.4</c:v>
                </c:pt>
                <c:pt idx="2">
                  <c:v>165.2</c:v>
                </c:pt>
                <c:pt idx="3">
                  <c:v>161.4</c:v>
                </c:pt>
                <c:pt idx="4">
                  <c:v>161.5</c:v>
                </c:pt>
                <c:pt idx="5">
                  <c:v>160.1</c:v>
                </c:pt>
                <c:pt idx="6">
                  <c:v>157</c:v>
                </c:pt>
                <c:pt idx="7">
                  <c:v>155</c:v>
                </c:pt>
                <c:pt idx="8">
                  <c:v>151.30000000000001</c:v>
                </c:pt>
                <c:pt idx="9">
                  <c:v>145.1</c:v>
                </c:pt>
                <c:pt idx="10">
                  <c:v>139.1</c:v>
                </c:pt>
                <c:pt idx="11">
                  <c:v>133.6</c:v>
                </c:pt>
              </c:numCache>
            </c:numRef>
          </c:val>
        </c:ser>
        <c:ser>
          <c:idx val="1"/>
          <c:order val="1"/>
          <c:tx>
            <c:v>EUROSTAT</c:v>
          </c:tx>
          <c:spPr>
            <a:solidFill>
              <a:schemeClr val="bg2">
                <a:lumMod val="75000"/>
              </a:schemeClr>
            </a:solidFill>
            <a:ln w="6350">
              <a:solidFill>
                <a:schemeClr val="tx1"/>
              </a:solidFill>
            </a:ln>
          </c:spPr>
          <c:invertIfNegative val="0"/>
          <c:val>
            <c:numRef>
              <c:f>'WGA data'!$S$6:$S$17</c:f>
              <c:numCache>
                <c:formatCode>0.0</c:formatCode>
                <c:ptCount val="12"/>
                <c:pt idx="0">
                  <c:v>133.1</c:v>
                </c:pt>
                <c:pt idx="1">
                  <c:v>161.19999999999999</c:v>
                </c:pt>
                <c:pt idx="2">
                  <c:v>181.7</c:v>
                </c:pt>
                <c:pt idx="3">
                  <c:v>209.7</c:v>
                </c:pt>
                <c:pt idx="4">
                  <c:v>216.3</c:v>
                </c:pt>
                <c:pt idx="5">
                  <c:v>217.7</c:v>
                </c:pt>
                <c:pt idx="6">
                  <c:v>204.1</c:v>
                </c:pt>
                <c:pt idx="7">
                  <c:v>197.4</c:v>
                </c:pt>
                <c:pt idx="8">
                  <c:v>187.9</c:v>
                </c:pt>
                <c:pt idx="9">
                  <c:v>176.7</c:v>
                </c:pt>
                <c:pt idx="10">
                  <c:v>171.7</c:v>
                </c:pt>
                <c:pt idx="11">
                  <c:v>163.80000000000001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1"/>
        <c:overlap val="-70"/>
        <c:axId val="133034752"/>
        <c:axId val="133036288"/>
      </c:barChart>
      <c:catAx>
        <c:axId val="1330347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200" b="0">
                <a:latin typeface="+mn-lt"/>
                <a:cs typeface="Times New Roman" panose="02020603050405020304" pitchFamily="18" charset="0"/>
              </a:defRPr>
            </a:pPr>
            <a:endParaRPr lang="it-IT"/>
          </a:p>
        </c:txPr>
        <c:crossAx val="133036288"/>
        <c:crosses val="autoZero"/>
        <c:auto val="1"/>
        <c:lblAlgn val="ctr"/>
        <c:lblOffset val="100"/>
        <c:noMultiLvlLbl val="0"/>
      </c:catAx>
      <c:valAx>
        <c:axId val="133036288"/>
        <c:scaling>
          <c:orientation val="minMax"/>
        </c:scaling>
        <c:delete val="0"/>
        <c:axPos val="l"/>
        <c:majorGridlines>
          <c:spPr>
            <a:ln w="6350">
              <a:prstDash val="sysDash"/>
            </a:ln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+mn-lt"/>
                <a:cs typeface="Times New Roman" panose="02020603050405020304" pitchFamily="18" charset="0"/>
              </a:defRPr>
            </a:pPr>
            <a:endParaRPr lang="it-IT"/>
          </a:p>
        </c:txPr>
        <c:crossAx val="1330347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274199652314456"/>
          <c:y val="0.93434925469657648"/>
          <c:w val="0.52357410050744169"/>
          <c:h val="4.4709466134241517E-2"/>
        </c:manualLayout>
      </c:layout>
      <c:overlay val="0"/>
      <c:txPr>
        <a:bodyPr/>
        <a:lstStyle/>
        <a:p>
          <a:pPr>
            <a:defRPr sz="1800">
              <a:latin typeface="+mn-lt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213514384926053E-2"/>
          <c:y val="5.8417112961843612E-2"/>
          <c:w val="0.90927781453250289"/>
          <c:h val="0.79507219344779567"/>
        </c:manualLayout>
      </c:layout>
      <c:barChart>
        <c:barDir val="col"/>
        <c:grouping val="clustered"/>
        <c:varyColors val="0"/>
        <c:ser>
          <c:idx val="0"/>
          <c:order val="0"/>
          <c:tx>
            <c:v>MEF-RGS</c:v>
          </c:tx>
          <c:spPr>
            <a:solidFill>
              <a:schemeClr val="tx2">
                <a:lumMod val="60000"/>
                <a:lumOff val="40000"/>
              </a:schemeClr>
            </a:solidFill>
            <a:ln w="15875">
              <a:solidFill>
                <a:schemeClr val="accent1">
                  <a:lumMod val="75000"/>
                </a:schemeClr>
              </a:solidFill>
            </a:ln>
          </c:spPr>
          <c:invertIfNegative val="0"/>
          <c:cat>
            <c:strRef>
              <c:f>'RGS data'!$B$6:$B$17</c:f>
              <c:strCache>
                <c:ptCount val="12"/>
                <c:pt idx="0">
                  <c:v>2010-2015</c:v>
                </c:pt>
                <c:pt idx="1">
                  <c:v>2016-2020</c:v>
                </c:pt>
                <c:pt idx="2">
                  <c:v>2021-2025</c:v>
                </c:pt>
                <c:pt idx="3">
                  <c:v>2026-2030</c:v>
                </c:pt>
                <c:pt idx="4">
                  <c:v>2031-2035</c:v>
                </c:pt>
                <c:pt idx="5">
                  <c:v>2036-2040</c:v>
                </c:pt>
                <c:pt idx="6">
                  <c:v>2041-2045</c:v>
                </c:pt>
                <c:pt idx="7">
                  <c:v>2046-2050</c:v>
                </c:pt>
                <c:pt idx="8">
                  <c:v>2051-2055</c:v>
                </c:pt>
                <c:pt idx="9">
                  <c:v>2056-2060</c:v>
                </c:pt>
                <c:pt idx="10">
                  <c:v>2061-2065</c:v>
                </c:pt>
                <c:pt idx="11">
                  <c:v>2066-2070</c:v>
                </c:pt>
              </c:strCache>
            </c:strRef>
          </c:cat>
          <c:val>
            <c:numRef>
              <c:f>'RGS data'!$I$6:$I$17</c:f>
              <c:numCache>
                <c:formatCode>0.00</c:formatCode>
                <c:ptCount val="12"/>
                <c:pt idx="0">
                  <c:v>-0.52781632697690428</c:v>
                </c:pt>
                <c:pt idx="1">
                  <c:v>0.23588484146672695</c:v>
                </c:pt>
                <c:pt idx="2">
                  <c:v>0.68745813378849885</c:v>
                </c:pt>
                <c:pt idx="3">
                  <c:v>1.0224510414851284</c:v>
                </c:pt>
                <c:pt idx="4">
                  <c:v>1.3180177474304333</c:v>
                </c:pt>
                <c:pt idx="5">
                  <c:v>1.476186984564043</c:v>
                </c:pt>
                <c:pt idx="6">
                  <c:v>1.6157483943122664</c:v>
                </c:pt>
                <c:pt idx="7">
                  <c:v>1.5505347469519482</c:v>
                </c:pt>
                <c:pt idx="8">
                  <c:v>1.4881588929660516</c:v>
                </c:pt>
                <c:pt idx="9">
                  <c:v>1.4892387887275094</c:v>
                </c:pt>
                <c:pt idx="10">
                  <c:v>1.5142512941564767</c:v>
                </c:pt>
                <c:pt idx="11">
                  <c:v>1.5265251428682403</c:v>
                </c:pt>
              </c:numCache>
            </c:numRef>
          </c:val>
        </c:ser>
        <c:ser>
          <c:idx val="1"/>
          <c:order val="1"/>
          <c:tx>
            <c:v>EPC-WGA</c:v>
          </c:tx>
          <c:spPr>
            <a:solidFill>
              <a:schemeClr val="bg2">
                <a:lumMod val="75000"/>
              </a:schemeClr>
            </a:solidFill>
          </c:spPr>
          <c:invertIfNegative val="0"/>
          <c:val>
            <c:numRef>
              <c:f>'WGA data'!$I$6:$I$17</c:f>
              <c:numCache>
                <c:formatCode>0.00</c:formatCode>
                <c:ptCount val="12"/>
                <c:pt idx="0">
                  <c:v>-0.52781632697690428</c:v>
                </c:pt>
                <c:pt idx="1">
                  <c:v>0.23588484146672695</c:v>
                </c:pt>
                <c:pt idx="2">
                  <c:v>0.13980147183929592</c:v>
                </c:pt>
                <c:pt idx="3">
                  <c:v>0.43228994890633921</c:v>
                </c:pt>
                <c:pt idx="4">
                  <c:v>0.74079142190606184</c:v>
                </c:pt>
                <c:pt idx="5">
                  <c:v>1.0920252932804742</c:v>
                </c:pt>
                <c:pt idx="6">
                  <c:v>1.4676758323364902</c:v>
                </c:pt>
                <c:pt idx="7">
                  <c:v>1.6059094582721478</c:v>
                </c:pt>
                <c:pt idx="8">
                  <c:v>1.5926586080154292</c:v>
                </c:pt>
                <c:pt idx="9">
                  <c:v>1.5793217697344097</c:v>
                </c:pt>
                <c:pt idx="10">
                  <c:v>1.5647867555519612</c:v>
                </c:pt>
                <c:pt idx="11">
                  <c:v>1.5462551198904384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3"/>
        <c:overlap val="-84"/>
        <c:axId val="133283200"/>
        <c:axId val="133284992"/>
      </c:barChart>
      <c:catAx>
        <c:axId val="13328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 sz="1200" b="0"/>
            </a:pPr>
            <a:endParaRPr lang="it-IT"/>
          </a:p>
        </c:txPr>
        <c:crossAx val="133284992"/>
        <c:crosses val="autoZero"/>
        <c:auto val="1"/>
        <c:lblAlgn val="ctr"/>
        <c:lblOffset val="100"/>
        <c:noMultiLvlLbl val="0"/>
      </c:catAx>
      <c:valAx>
        <c:axId val="133284992"/>
        <c:scaling>
          <c:orientation val="minMax"/>
        </c:scaling>
        <c:delete val="0"/>
        <c:axPos val="l"/>
        <c:majorGridlines>
          <c:spPr>
            <a:ln w="9525">
              <a:prstDash val="sysDash"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it-IT"/>
          </a:p>
        </c:txPr>
        <c:crossAx val="133283200"/>
        <c:crosses val="autoZero"/>
        <c:crossBetween val="between"/>
        <c:majorUnit val="0.25"/>
      </c:valAx>
    </c:plotArea>
    <c:legend>
      <c:legendPos val="b"/>
      <c:layout>
        <c:manualLayout>
          <c:xMode val="edge"/>
          <c:yMode val="edge"/>
          <c:x val="0.27928751147220504"/>
          <c:y val="0.91002150340447108"/>
          <c:w val="0.40960639076261862"/>
          <c:h val="4.9301377490961036E-2"/>
        </c:manualLayout>
      </c:layout>
      <c:overlay val="0"/>
      <c:txPr>
        <a:bodyPr/>
        <a:lstStyle/>
        <a:p>
          <a:pPr>
            <a:defRPr sz="1800" b="0"/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b="1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246889360737438E-2"/>
          <c:y val="4.2353165933818743E-2"/>
          <c:w val="0.92350853522550769"/>
          <c:h val="0.69259890240953614"/>
        </c:manualLayout>
      </c:layout>
      <c:barChart>
        <c:barDir val="col"/>
        <c:grouping val="clustered"/>
        <c:varyColors val="0"/>
        <c:ser>
          <c:idx val="0"/>
          <c:order val="0"/>
          <c:tx>
            <c:v>MEF-RGS</c:v>
          </c:tx>
          <c:spPr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'RGS data'!$B$5:$B$17</c:f>
              <c:strCache>
                <c:ptCount val="13"/>
                <c:pt idx="0">
                  <c:v>2006-2010</c:v>
                </c:pt>
                <c:pt idx="1">
                  <c:v>2011-2015</c:v>
                </c:pt>
                <c:pt idx="2">
                  <c:v>2016-2020</c:v>
                </c:pt>
                <c:pt idx="3">
                  <c:v>2021-2025</c:v>
                </c:pt>
                <c:pt idx="4">
                  <c:v>2026-2030</c:v>
                </c:pt>
                <c:pt idx="5">
                  <c:v>2031-2035</c:v>
                </c:pt>
                <c:pt idx="6">
                  <c:v>2036-2040</c:v>
                </c:pt>
                <c:pt idx="7">
                  <c:v>2041-2045</c:v>
                </c:pt>
                <c:pt idx="8">
                  <c:v>2046-2050</c:v>
                </c:pt>
                <c:pt idx="9">
                  <c:v>2051-2055</c:v>
                </c:pt>
                <c:pt idx="10">
                  <c:v>2056-2060</c:v>
                </c:pt>
                <c:pt idx="11">
                  <c:v>2061-2065</c:v>
                </c:pt>
                <c:pt idx="12">
                  <c:v>2066-2070</c:v>
                </c:pt>
              </c:strCache>
            </c:strRef>
          </c:cat>
          <c:val>
            <c:numRef>
              <c:f>'RGS data'!$U$5:$U$17</c:f>
              <c:numCache>
                <c:formatCode>#,##0.0_ ;\-#,##0.0\ </c:formatCode>
                <c:ptCount val="13"/>
                <c:pt idx="0">
                  <c:v>56.8</c:v>
                </c:pt>
                <c:pt idx="1">
                  <c:v>56.3</c:v>
                </c:pt>
                <c:pt idx="2">
                  <c:v>59</c:v>
                </c:pt>
                <c:pt idx="3">
                  <c:v>61.4</c:v>
                </c:pt>
                <c:pt idx="4">
                  <c:v>63.3</c:v>
                </c:pt>
                <c:pt idx="5">
                  <c:v>65</c:v>
                </c:pt>
                <c:pt idx="6">
                  <c:v>66.099999999999994</c:v>
                </c:pt>
                <c:pt idx="7">
                  <c:v>66.5</c:v>
                </c:pt>
                <c:pt idx="8">
                  <c:v>66.7</c:v>
                </c:pt>
                <c:pt idx="9">
                  <c:v>66.599999999999994</c:v>
                </c:pt>
                <c:pt idx="10">
                  <c:v>66.400000000000006</c:v>
                </c:pt>
                <c:pt idx="11">
                  <c:v>66.400000000000006</c:v>
                </c:pt>
                <c:pt idx="12">
                  <c:v>66.400000000000006</c:v>
                </c:pt>
              </c:numCache>
            </c:numRef>
          </c:val>
        </c:ser>
        <c:ser>
          <c:idx val="1"/>
          <c:order val="1"/>
          <c:tx>
            <c:v>EPC-WGA</c:v>
          </c:tx>
          <c:spPr>
            <a:solidFill>
              <a:schemeClr val="bg2">
                <a:lumMod val="75000"/>
              </a:schemeClr>
            </a:solidFill>
            <a:ln w="6350">
              <a:solidFill>
                <a:schemeClr val="tx1"/>
              </a:solidFill>
            </a:ln>
          </c:spPr>
          <c:invertIfNegative val="0"/>
          <c:cat>
            <c:strRef>
              <c:f>'RGS data'!$B$5:$B$17</c:f>
              <c:strCache>
                <c:ptCount val="13"/>
                <c:pt idx="0">
                  <c:v>2006-2010</c:v>
                </c:pt>
                <c:pt idx="1">
                  <c:v>2011-2015</c:v>
                </c:pt>
                <c:pt idx="2">
                  <c:v>2016-2020</c:v>
                </c:pt>
                <c:pt idx="3">
                  <c:v>2021-2025</c:v>
                </c:pt>
                <c:pt idx="4">
                  <c:v>2026-2030</c:v>
                </c:pt>
                <c:pt idx="5">
                  <c:v>2031-2035</c:v>
                </c:pt>
                <c:pt idx="6">
                  <c:v>2036-2040</c:v>
                </c:pt>
                <c:pt idx="7">
                  <c:v>2041-2045</c:v>
                </c:pt>
                <c:pt idx="8">
                  <c:v>2046-2050</c:v>
                </c:pt>
                <c:pt idx="9">
                  <c:v>2051-2055</c:v>
                </c:pt>
                <c:pt idx="10">
                  <c:v>2056-2060</c:v>
                </c:pt>
                <c:pt idx="11">
                  <c:v>2061-2065</c:v>
                </c:pt>
                <c:pt idx="12">
                  <c:v>2066-2070</c:v>
                </c:pt>
              </c:strCache>
            </c:strRef>
          </c:cat>
          <c:val>
            <c:numRef>
              <c:f>'WGA data'!$U$5:$U$17</c:f>
              <c:numCache>
                <c:formatCode>#,##0.0_ ;\-#,##0.0\ </c:formatCode>
                <c:ptCount val="13"/>
                <c:pt idx="0">
                  <c:v>56.8</c:v>
                </c:pt>
                <c:pt idx="1">
                  <c:v>56.3</c:v>
                </c:pt>
                <c:pt idx="2">
                  <c:v>59.2</c:v>
                </c:pt>
                <c:pt idx="3">
                  <c:v>60.5</c:v>
                </c:pt>
                <c:pt idx="4">
                  <c:v>61.4</c:v>
                </c:pt>
                <c:pt idx="5">
                  <c:v>62</c:v>
                </c:pt>
                <c:pt idx="6">
                  <c:v>62.2</c:v>
                </c:pt>
                <c:pt idx="7">
                  <c:v>62.4</c:v>
                </c:pt>
                <c:pt idx="8">
                  <c:v>62.4</c:v>
                </c:pt>
                <c:pt idx="9">
                  <c:v>62.2</c:v>
                </c:pt>
                <c:pt idx="10">
                  <c:v>62.1</c:v>
                </c:pt>
                <c:pt idx="11">
                  <c:v>62.2</c:v>
                </c:pt>
                <c:pt idx="12">
                  <c:v>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1"/>
        <c:overlap val="-58"/>
        <c:axId val="133970176"/>
        <c:axId val="133971968"/>
      </c:barChart>
      <c:catAx>
        <c:axId val="133970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5400000" vert="horz"/>
          <a:lstStyle/>
          <a:p>
            <a:pPr>
              <a:defRPr sz="1200" b="0">
                <a:latin typeface="+mn-lt"/>
                <a:cs typeface="Times New Roman" panose="02020603050405020304" pitchFamily="18" charset="0"/>
              </a:defRPr>
            </a:pPr>
            <a:endParaRPr lang="it-IT"/>
          </a:p>
        </c:txPr>
        <c:crossAx val="133971968"/>
        <c:crosses val="autoZero"/>
        <c:auto val="1"/>
        <c:lblAlgn val="ctr"/>
        <c:lblOffset val="100"/>
        <c:noMultiLvlLbl val="0"/>
      </c:catAx>
      <c:valAx>
        <c:axId val="133971968"/>
        <c:scaling>
          <c:orientation val="minMax"/>
        </c:scaling>
        <c:delete val="0"/>
        <c:axPos val="l"/>
        <c:majorGridlines>
          <c:spPr>
            <a:ln w="6350">
              <a:prstDash val="sysDash"/>
            </a:ln>
          </c:spPr>
        </c:majorGridlines>
        <c:numFmt formatCode="#,##0.0_ ;\-#,##0.0\ " sourceLinked="1"/>
        <c:majorTickMark val="out"/>
        <c:minorTickMark val="none"/>
        <c:tickLblPos val="nextTo"/>
        <c:txPr>
          <a:bodyPr/>
          <a:lstStyle/>
          <a:p>
            <a:pPr>
              <a:defRPr sz="1200" b="0">
                <a:latin typeface="+mn-lt"/>
                <a:cs typeface="Times New Roman" panose="02020603050405020304" pitchFamily="18" charset="0"/>
              </a:defRPr>
            </a:pPr>
            <a:endParaRPr lang="it-IT"/>
          </a:p>
        </c:txPr>
        <c:crossAx val="133970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414105495917139"/>
          <c:y val="0.91396712417040793"/>
          <c:w val="0.38387707931223664"/>
          <c:h val="4.9301377490961036E-2"/>
        </c:manualLayout>
      </c:layout>
      <c:overlay val="0"/>
      <c:txPr>
        <a:bodyPr/>
        <a:lstStyle/>
        <a:p>
          <a:pPr>
            <a:defRPr sz="1800">
              <a:latin typeface="+mn-lt"/>
              <a:cs typeface="Times New Roman" panose="02020603050405020304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0.07348</cdr:x>
      <cdr:y>0.05455</cdr:y>
    </cdr:from>
    <cdr:to>
      <cdr:x>0.36817</cdr:x>
      <cdr:y>0.14545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82291" y="251394"/>
          <a:ext cx="2736274" cy="41891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25000"/>
          </a:schemeClr>
        </a:solidFill>
        <a:ln xmlns:a="http://schemas.openxmlformats.org/drawingml/2006/main" w="6350">
          <a:solidFill>
            <a:schemeClr val="tx2">
              <a:lumMod val="60000"/>
              <a:lumOff val="40000"/>
            </a:schemeClr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  Eurostat </a:t>
          </a:r>
          <a:r>
            <a:rPr lang="en-US" sz="1600" b="1" dirty="0">
              <a:solidFill>
                <a:schemeClr val="bg1"/>
              </a:solidFill>
            </a:rPr>
            <a:t>projections </a:t>
          </a:r>
          <a:r>
            <a:rPr lang="en-US" sz="1600" b="1" dirty="0" smtClean="0">
              <a:solidFill>
                <a:schemeClr val="bg1"/>
              </a:solidFill>
            </a:rPr>
            <a:t>to </a:t>
          </a:r>
          <a:r>
            <a:rPr lang="en-US" sz="1600" b="1" dirty="0">
              <a:solidFill>
                <a:schemeClr val="bg1"/>
              </a:solidFill>
            </a:rPr>
            <a:t>2080</a:t>
          </a:r>
          <a:endParaRPr lang="en-GB" sz="16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0.586</cdr:x>
      <cdr:y>0.05634</cdr:y>
    </cdr:from>
    <cdr:to>
      <cdr:x>0.64131</cdr:x>
      <cdr:y>0.10206</cdr:y>
    </cdr:to>
    <cdr:sp macro="" textlink="">
      <cdr:nvSpPr>
        <cdr:cNvPr id="4" name="CasellaDiTesto 1"/>
        <cdr:cNvSpPr txBox="1"/>
      </cdr:nvSpPr>
      <cdr:spPr>
        <a:xfrm xmlns:a="http://schemas.openxmlformats.org/drawingml/2006/main">
          <a:off x="5397059" y="288031"/>
          <a:ext cx="509339" cy="2337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100" b="0" dirty="0">
              <a:latin typeface="+mn-lt"/>
              <a:cs typeface="Times New Roman" panose="02020603050405020304" pitchFamily="18" charset="0"/>
            </a:rPr>
            <a:t>18,4</a:t>
          </a:r>
        </a:p>
      </cdr:txBody>
    </cdr:sp>
  </cdr:relSizeAnchor>
  <cdr:relSizeAnchor xmlns:cdr="http://schemas.openxmlformats.org/drawingml/2006/chartDrawing">
    <cdr:from>
      <cdr:x>0.93784</cdr:x>
      <cdr:y>0.52113</cdr:y>
    </cdr:from>
    <cdr:to>
      <cdr:x>0.9855</cdr:x>
      <cdr:y>0.55948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8637419" y="2664295"/>
          <a:ext cx="438946" cy="1960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100" b="0" dirty="0">
              <a:latin typeface="+mn-lt"/>
              <a:cs typeface="Times New Roman" panose="02020603050405020304" pitchFamily="18" charset="0"/>
            </a:rPr>
            <a:t>13,8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t" anchorCtr="0" compatLnSpc="1">
            <a:prstTxWarp prst="textNoShape">
              <a:avLst/>
            </a:prstTxWarp>
          </a:bodyPr>
          <a:lstStyle>
            <a:lvl1pPr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3483" y="3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t" anchorCtr="0" compatLnSpc="1">
            <a:prstTxWarp prst="textNoShape">
              <a:avLst/>
            </a:prstTxWarp>
          </a:bodyPr>
          <a:lstStyle>
            <a:lvl1pPr algn="r"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7/1/2018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719698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b" anchorCtr="0" compatLnSpc="1">
            <a:prstTxWarp prst="textNoShape">
              <a:avLst/>
            </a:prstTxWarp>
          </a:bodyPr>
          <a:lstStyle>
            <a:lvl1pPr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3483" y="9719698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b" anchorCtr="0" compatLnSpc="1">
            <a:prstTxWarp prst="textNoShape">
              <a:avLst/>
            </a:prstTxWarp>
          </a:bodyPr>
          <a:lstStyle>
            <a:lvl1pPr algn="r"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t" anchorCtr="0" compatLnSpc="1">
            <a:prstTxWarp prst="textNoShape">
              <a:avLst/>
            </a:prstTxWarp>
          </a:bodyPr>
          <a:lstStyle>
            <a:lvl1pPr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3483" y="3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t" anchorCtr="0" compatLnSpc="1">
            <a:prstTxWarp prst="textNoShape">
              <a:avLst/>
            </a:prstTxWarp>
          </a:bodyPr>
          <a:lstStyle>
            <a:lvl1pPr algn="r"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7/1/2018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40375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416" tIns="51707" rIns="103416" bIns="5170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10906" y="4863120"/>
            <a:ext cx="5682255" cy="460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719698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b" anchorCtr="0" compatLnSpc="1">
            <a:prstTxWarp prst="textNoShape">
              <a:avLst/>
            </a:prstTxWarp>
          </a:bodyPr>
          <a:lstStyle>
            <a:lvl1pPr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3483" y="9719698"/>
            <a:ext cx="3078924" cy="51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897" tIns="49950" rIns="99897" bIns="49950" numCol="1" anchor="b" anchorCtr="0" compatLnSpc="1">
            <a:prstTxWarp prst="textNoShape">
              <a:avLst/>
            </a:prstTxWarp>
          </a:bodyPr>
          <a:lstStyle>
            <a:lvl1pPr algn="r" defTabSz="930332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984408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7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3936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01/07/2018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754600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2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Demography, economic growth and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3200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sustainability of social security system</a:t>
            </a:r>
            <a:endParaRPr lang="en-GB" sz="3200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endParaRPr lang="en-GB" sz="2000" b="1" dirty="0" smtClean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Gianni </a:t>
            </a:r>
            <a:r>
              <a:rPr lang="en-GB" sz="2000" b="1" dirty="0" err="1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Geroldi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Two- 2018 Training Course “</a:t>
            </a:r>
            <a:r>
              <a:rPr lang="en-US" altLang="zh-CN" sz="1400" i="1" dirty="0">
                <a:latin typeface="Arial" panose="020B0604020202020204" pitchFamily="34" charset="0"/>
              </a:rPr>
              <a:t>Financing the social security system in an ageing society: </a:t>
            </a:r>
          </a:p>
          <a:p>
            <a:pPr algn="ctr" eaLnBrk="0" hangingPunct="0"/>
            <a:r>
              <a:rPr lang="en-US" altLang="zh-CN" sz="1400" i="1" dirty="0">
                <a:latin typeface="Arial" panose="020B0604020202020204" pitchFamily="34" charset="0"/>
              </a:rPr>
              <a:t>the role of public finance and private supplementary funds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20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July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-15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2484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0552" y="116632"/>
            <a:ext cx="7200800" cy="7200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/>
              <a:t>2.3     </a:t>
            </a:r>
            <a:r>
              <a:rPr lang="en-US" altLang="it-IT" sz="2200" dirty="0" smtClean="0"/>
              <a:t>GDP </a:t>
            </a:r>
            <a:r>
              <a:rPr lang="en-US" altLang="it-IT" sz="2200" dirty="0"/>
              <a:t>growth rate in real </a:t>
            </a:r>
            <a:r>
              <a:rPr lang="en-US" altLang="it-IT" sz="2200" dirty="0" smtClean="0"/>
              <a:t>terms </a:t>
            </a:r>
          </a:p>
          <a:p>
            <a:r>
              <a:rPr lang="en-US" altLang="it-IT" sz="2200" dirty="0"/>
              <a:t> </a:t>
            </a:r>
            <a:r>
              <a:rPr lang="en-US" altLang="it-IT" sz="2200" dirty="0" smtClean="0"/>
              <a:t>      </a:t>
            </a:r>
            <a:r>
              <a:rPr lang="en-US" altLang="it-IT" sz="1800" dirty="0" smtClean="0"/>
              <a:t>      (</a:t>
            </a:r>
            <a:r>
              <a:rPr lang="en-US" altLang="it-IT" sz="1800" dirty="0"/>
              <a:t>average values for each period)</a:t>
            </a:r>
          </a:p>
          <a:p>
            <a:pPr algn="ctr"/>
            <a:r>
              <a:rPr lang="en-US" altLang="it-IT" sz="1400" dirty="0"/>
              <a:t> 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390951"/>
              </p:ext>
            </p:extLst>
          </p:nvPr>
        </p:nvGraphicFramePr>
        <p:xfrm>
          <a:off x="776536" y="1124744"/>
          <a:ext cx="8280920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57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520" y="116632"/>
            <a:ext cx="7704856" cy="648090"/>
          </a:xfrm>
        </p:spPr>
        <p:txBody>
          <a:bodyPr>
            <a:noAutofit/>
          </a:bodyPr>
          <a:lstStyle/>
          <a:p>
            <a:r>
              <a:rPr lang="en-GB" sz="2200" dirty="0" smtClean="0"/>
              <a:t>2.4  EU 28: GDP yearly average rate of growth since 2005</a:t>
            </a:r>
            <a:endParaRPr lang="en-GB" sz="2200" dirty="0"/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384065"/>
              </p:ext>
            </p:extLst>
          </p:nvPr>
        </p:nvGraphicFramePr>
        <p:xfrm>
          <a:off x="560512" y="1124744"/>
          <a:ext cx="8459125" cy="490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46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0552" y="188640"/>
            <a:ext cx="640871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2.5    EU 28: </a:t>
            </a:r>
            <a:r>
              <a:rPr lang="en-US" altLang="it-IT" sz="2200" dirty="0"/>
              <a:t>Pension calculating method</a:t>
            </a:r>
            <a:endParaRPr lang="it-IT" sz="2200" dirty="0"/>
          </a:p>
        </p:txBody>
      </p:sp>
      <p:sp>
        <p:nvSpPr>
          <p:cNvPr id="2" name="Rettangolo 1"/>
          <p:cNvSpPr/>
          <p:nvPr/>
        </p:nvSpPr>
        <p:spPr>
          <a:xfrm>
            <a:off x="704527" y="5548670"/>
            <a:ext cx="868496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i="1" dirty="0" smtClean="0">
                <a:latin typeface="+mn-lt"/>
              </a:rPr>
              <a:t>            ERS</a:t>
            </a:r>
            <a:r>
              <a:rPr lang="en-US" sz="1400" dirty="0">
                <a:latin typeface="+mn-lt"/>
              </a:rPr>
              <a:t>. earning related </a:t>
            </a:r>
            <a:r>
              <a:rPr lang="en-US" sz="1400" dirty="0" smtClean="0">
                <a:latin typeface="+mn-lt"/>
              </a:rPr>
              <a:t>systems                 </a:t>
            </a:r>
            <a:r>
              <a:rPr lang="en-US" sz="1400" i="1" dirty="0" smtClean="0">
                <a:latin typeface="+mn-lt"/>
              </a:rPr>
              <a:t>NDC</a:t>
            </a:r>
            <a:r>
              <a:rPr lang="en-US" sz="1400" dirty="0">
                <a:latin typeface="+mn-lt"/>
              </a:rPr>
              <a:t>: notional define </a:t>
            </a:r>
            <a:r>
              <a:rPr lang="en-US" sz="1400" dirty="0" smtClean="0">
                <a:latin typeface="+mn-lt"/>
              </a:rPr>
              <a:t>contribution                 </a:t>
            </a:r>
            <a:r>
              <a:rPr lang="en-US" sz="1400" i="1" dirty="0" smtClean="0">
                <a:latin typeface="+mn-lt"/>
              </a:rPr>
              <a:t>BFR</a:t>
            </a:r>
            <a:r>
              <a:rPr lang="en-US" sz="1400" dirty="0" smtClean="0">
                <a:latin typeface="+mn-lt"/>
              </a:rPr>
              <a:t>: basic </a:t>
            </a:r>
            <a:r>
              <a:rPr lang="en-US" sz="1400" dirty="0">
                <a:latin typeface="+mn-lt"/>
              </a:rPr>
              <a:t>flat </a:t>
            </a:r>
            <a:r>
              <a:rPr lang="en-US" sz="1400" dirty="0" smtClean="0">
                <a:latin typeface="+mn-lt"/>
              </a:rPr>
              <a:t>rate  </a:t>
            </a:r>
          </a:p>
          <a:p>
            <a:pPr algn="just">
              <a:spcBef>
                <a:spcPts val="600"/>
              </a:spcBef>
            </a:pPr>
            <a:r>
              <a:rPr lang="en-US" sz="1400" dirty="0" smtClean="0">
                <a:latin typeface="+mn-lt"/>
              </a:rPr>
              <a:t>              Except BFR, </a:t>
            </a:r>
            <a:r>
              <a:rPr lang="en-US" sz="1400" dirty="0">
                <a:latin typeface="+mn-lt"/>
              </a:rPr>
              <a:t>all </a:t>
            </a:r>
            <a:r>
              <a:rPr lang="en-US" sz="1400" dirty="0" smtClean="0">
                <a:latin typeface="+mn-lt"/>
              </a:rPr>
              <a:t>countries have </a:t>
            </a:r>
            <a:r>
              <a:rPr lang="en-US" sz="1400" dirty="0">
                <a:latin typeface="+mn-lt"/>
              </a:rPr>
              <a:t>progressively lengthened the career period to be taken into account</a:t>
            </a:r>
            <a:endParaRPr lang="it-IT" sz="1400" dirty="0">
              <a:latin typeface="+mn-lt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67048"/>
              </p:ext>
            </p:extLst>
          </p:nvPr>
        </p:nvGraphicFramePr>
        <p:xfrm>
          <a:off x="689610" y="908721"/>
          <a:ext cx="8526779" cy="4391595"/>
        </p:xfrm>
        <a:graphic>
          <a:graphicData uri="http://schemas.openxmlformats.org/drawingml/2006/table">
            <a:tbl>
              <a:tblPr/>
              <a:tblGrid>
                <a:gridCol w="968649"/>
                <a:gridCol w="815671"/>
                <a:gridCol w="1163522"/>
                <a:gridCol w="1169869"/>
                <a:gridCol w="989597"/>
                <a:gridCol w="990231"/>
                <a:gridCol w="1259371"/>
                <a:gridCol w="1169869"/>
              </a:tblGrid>
              <a:tr h="49081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pension calculating method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period of reference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income of reference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pension calculating method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period of reference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income of reference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Belgium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Lithuania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best 25 ys.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 earnings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Bulgaria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from 15 ys. to full career 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ratio indiv/average 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Luxembourg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worked years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refer earning (m &amp; M)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Czech Repub.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ratio indiv/average 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Hungary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 decreas. coeff.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96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Denmark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BFR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Malta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different periods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y.earnings 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Germany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Netherlands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BFR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mbri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Estonia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cumulated contrib.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Austria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from 20 to 40 ys. (2040)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96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Ireland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BFR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Poland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cumulated contrib.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Greece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Portugal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Spain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from 228 weeks to 300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(m &amp; M)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Romania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best 25 ys.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Slovenia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best 21-24 ys.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92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Croatia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ratio indiv/average 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Slovakia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Italy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cumulated contrib.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Finland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40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Cyprus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ERS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m.earnings with limit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Sweden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full career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cumulated contrib.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596"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Latvia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NDC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best 25 ys.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cumulated contrib.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United Kingd.</a:t>
                      </a:r>
                      <a:endParaRPr lang="it-IT" sz="10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BFR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6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0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9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4568" y="80970"/>
            <a:ext cx="7056784" cy="648090"/>
          </a:xfrm>
        </p:spPr>
        <p:txBody>
          <a:bodyPr>
            <a:normAutofit/>
          </a:bodyPr>
          <a:lstStyle/>
          <a:p>
            <a:r>
              <a:rPr lang="it-IT" sz="2200" dirty="0" smtClean="0"/>
              <a:t>2.6   EU 28:  </a:t>
            </a:r>
            <a:r>
              <a:rPr lang="en-US" sz="2200" dirty="0"/>
              <a:t>Current and future retirement age</a:t>
            </a:r>
          </a:p>
        </p:txBody>
      </p:sp>
      <p:sp>
        <p:nvSpPr>
          <p:cNvPr id="7" name="Rettangolo 6"/>
          <p:cNvSpPr/>
          <p:nvPr/>
        </p:nvSpPr>
        <p:spPr>
          <a:xfrm>
            <a:off x="488504" y="5535213"/>
            <a:ext cx="9001000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>
              <a:lnSpc>
                <a:spcPct val="110000"/>
              </a:lnSpc>
              <a:buFontTx/>
              <a:buChar char="-"/>
            </a:pPr>
            <a:r>
              <a:rPr lang="en-US" sz="1400" dirty="0" smtClean="0">
                <a:latin typeface="+mn-lt"/>
              </a:rPr>
              <a:t>all EU </a:t>
            </a:r>
            <a:r>
              <a:rPr lang="en-US" sz="1400" dirty="0">
                <a:latin typeface="+mn-lt"/>
              </a:rPr>
              <a:t>countries </a:t>
            </a:r>
            <a:r>
              <a:rPr lang="en-US" sz="1400" dirty="0" smtClean="0">
                <a:latin typeface="+mn-lt"/>
              </a:rPr>
              <a:t>have already raised retirement </a:t>
            </a:r>
            <a:r>
              <a:rPr lang="en-US" sz="1400" dirty="0">
                <a:latin typeface="+mn-lt"/>
              </a:rPr>
              <a:t>age and </a:t>
            </a:r>
            <a:r>
              <a:rPr lang="en-US" sz="1400" dirty="0" smtClean="0">
                <a:latin typeface="+mn-lt"/>
              </a:rPr>
              <a:t>planned further increases, </a:t>
            </a:r>
            <a:r>
              <a:rPr lang="en-US" sz="1400" dirty="0">
                <a:latin typeface="+mn-lt"/>
              </a:rPr>
              <a:t>except Luxemburg and </a:t>
            </a:r>
            <a:r>
              <a:rPr lang="en-US" sz="1400" dirty="0" smtClean="0">
                <a:latin typeface="+mn-lt"/>
              </a:rPr>
              <a:t>Slovenia.</a:t>
            </a:r>
            <a:endParaRPr lang="en-US" sz="1400" dirty="0">
              <a:latin typeface="+mn-lt"/>
            </a:endParaRPr>
          </a:p>
          <a:p>
            <a:pPr marL="180000" indent="-180000">
              <a:lnSpc>
                <a:spcPct val="110000"/>
              </a:lnSpc>
              <a:buFontTx/>
              <a:buChar char="-"/>
            </a:pPr>
            <a:r>
              <a:rPr lang="en-US" sz="1400" dirty="0">
                <a:latin typeface="+mn-lt"/>
              </a:rPr>
              <a:t>several countries </a:t>
            </a:r>
            <a:r>
              <a:rPr lang="en-US" sz="1400" dirty="0" smtClean="0">
                <a:latin typeface="+mn-lt"/>
              </a:rPr>
              <a:t>introduced </a:t>
            </a:r>
            <a:r>
              <a:rPr lang="en-US" sz="1400" dirty="0">
                <a:latin typeface="+mn-lt"/>
              </a:rPr>
              <a:t>mechanisms to link the minimum pensionable age </a:t>
            </a:r>
            <a:r>
              <a:rPr lang="en-US" sz="1400" dirty="0" smtClean="0">
                <a:latin typeface="+mn-lt"/>
              </a:rPr>
              <a:t>to indicators of </a:t>
            </a:r>
            <a:r>
              <a:rPr lang="en-US" sz="1400" dirty="0">
                <a:latin typeface="+mn-lt"/>
              </a:rPr>
              <a:t>population </a:t>
            </a:r>
            <a:r>
              <a:rPr lang="en-US" sz="1400" dirty="0" smtClean="0">
                <a:latin typeface="+mn-lt"/>
              </a:rPr>
              <a:t>ageing</a:t>
            </a:r>
            <a:endParaRPr lang="it-IT" sz="1400" dirty="0">
              <a:latin typeface="+mn-lt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584625"/>
              </p:ext>
            </p:extLst>
          </p:nvPr>
        </p:nvGraphicFramePr>
        <p:xfrm>
          <a:off x="560511" y="1124748"/>
          <a:ext cx="8568953" cy="4348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288"/>
                <a:gridCol w="1251586"/>
                <a:gridCol w="1251455"/>
                <a:gridCol w="1347995"/>
                <a:gridCol w="524213"/>
                <a:gridCol w="1224136"/>
                <a:gridCol w="1152128"/>
                <a:gridCol w="1368152"/>
              </a:tblGrid>
              <a:tr h="36003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Country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 Retirement  age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Country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600"/>
                        </a:spcBef>
                      </a:pPr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Retirement age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87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Current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Future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Current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Future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BE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Belgium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(2030)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Lithuania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63,6 M  62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(2026)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BG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Bulgaria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62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63 F (2020)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LU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Luxembourg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CZ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Czech Republic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63,2 M  62,4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(2041)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HU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Hungary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62,6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(2022)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DK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Denmark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M  65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(2022); 67+ (2030)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MT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Malta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62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(2027)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DE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Germany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(2031)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NL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Netherlands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65,9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67+ (2022)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EE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Estonia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65,3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65 82026)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AT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Austria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60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(2033)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IE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Ireland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66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68 (2028)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PL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Poland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65,7 M  60,7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EL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Greece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67+ (2021)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PT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Portugal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66,3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ES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Spain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(2027)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RO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Romania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60,6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65M  63F (2030)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FR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France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65,4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(2023)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SI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Slovenia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HR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Croatia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61,3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(2038)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SK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Slovakia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62,2 N  59/62,2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IT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Italy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66,7+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FI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Finland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63/68 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(2027); 65+ (2030)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CY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Cyprus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65+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 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SE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Sweden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61/67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61/67 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6587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LV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Latvia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62,9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(2025)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UK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United Kingdom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65 M   63,7 F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noProof="0" dirty="0" smtClean="0">
                          <a:effectLst/>
                          <a:latin typeface="+mn-lt"/>
                        </a:rPr>
                        <a:t>67 (2028)  68 (2046)</a:t>
                      </a:r>
                      <a:endParaRPr lang="en-GB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3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04528" y="260648"/>
            <a:ext cx="7128792" cy="5760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2.7  Aggregate </a:t>
            </a:r>
            <a:r>
              <a:rPr lang="en-US" altLang="it-IT" sz="2200" dirty="0"/>
              <a:t>replacement </a:t>
            </a:r>
            <a:r>
              <a:rPr lang="en-US" altLang="it-IT" sz="2200" dirty="0" smtClean="0"/>
              <a:t>ratio (ARR)</a:t>
            </a:r>
            <a:endParaRPr lang="en-US" altLang="it-IT" sz="2200" dirty="0"/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357070"/>
              </p:ext>
            </p:extLst>
          </p:nvPr>
        </p:nvGraphicFramePr>
        <p:xfrm>
          <a:off x="488504" y="1124744"/>
          <a:ext cx="885698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205153"/>
              </p:ext>
            </p:extLst>
          </p:nvPr>
        </p:nvGraphicFramePr>
        <p:xfrm>
          <a:off x="704528" y="5805264"/>
          <a:ext cx="8496944" cy="460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7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 dirty="0" smtClean="0">
                          <a:effectLst/>
                        </a:rPr>
                        <a:t>ARR</a:t>
                      </a:r>
                      <a:r>
                        <a:rPr lang="en-GB" sz="1500" u="none" strike="noStrike" noProof="0" dirty="0" smtClean="0">
                          <a:effectLst/>
                        </a:rPr>
                        <a:t>:    ratio  of the median individual gross  pensions of 65-74 age relative to median</a:t>
                      </a:r>
                    </a:p>
                    <a:p>
                      <a:pPr algn="l" fontAlgn="b"/>
                      <a:r>
                        <a:rPr lang="en-GB" sz="1500" u="none" strike="noStrike" noProof="0" dirty="0" smtClean="0">
                          <a:effectLst/>
                        </a:rPr>
                        <a:t>            individual gross earnings of 50-59 age, excluding other social benefits. </a:t>
                      </a:r>
                      <a:endParaRPr lang="en-GB" sz="1500" b="0" i="0" u="none" strike="noStrike" noProof="0" dirty="0">
                        <a:effectLst/>
                        <a:latin typeface="Arial"/>
                      </a:endParaRPr>
                    </a:p>
                  </a:txBody>
                  <a:tcPr marL="2959" marR="2959" marT="295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500" b="0" i="0" u="none" strike="noStrike" dirty="0">
                        <a:effectLst/>
                        <a:latin typeface="Arial"/>
                      </a:endParaRPr>
                    </a:p>
                  </a:txBody>
                  <a:tcPr marL="2959" marR="2959" marT="2959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2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76536" y="188640"/>
            <a:ext cx="7200800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2.8  Main consequences of pension reforms</a:t>
            </a:r>
            <a:endParaRPr lang="it-IT" sz="2200" dirty="0"/>
          </a:p>
        </p:txBody>
      </p:sp>
      <p:sp>
        <p:nvSpPr>
          <p:cNvPr id="2" name="Rettangolo 1"/>
          <p:cNvSpPr/>
          <p:nvPr/>
        </p:nvSpPr>
        <p:spPr>
          <a:xfrm>
            <a:off x="416496" y="1052736"/>
            <a:ext cx="8856984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180000" algn="just">
              <a:lnSpc>
                <a:spcPct val="130000"/>
              </a:lnSpc>
              <a:buFontTx/>
              <a:buChar char="-"/>
            </a:pPr>
            <a:r>
              <a:rPr lang="en-GB" dirty="0" smtClean="0">
                <a:latin typeface="Arial Narrow" panose="020B0606020202030204" pitchFamily="34" charset="0"/>
              </a:rPr>
              <a:t>increases in retirement age, more restrictive rules for calculating pension benefits and stronger correlation between contribution paid and benefits slow down pension expenditure (</a:t>
            </a:r>
            <a:r>
              <a:rPr lang="en-GB" b="1" i="1" dirty="0" smtClean="0">
                <a:latin typeface="Arial Narrow" panose="020B0606020202030204" pitchFamily="34" charset="0"/>
              </a:rPr>
              <a:t>financial sustainability</a:t>
            </a:r>
            <a:r>
              <a:rPr lang="en-GB" dirty="0" smtClean="0">
                <a:latin typeface="Arial Narrow" panose="020B0606020202030204" pitchFamily="34" charset="0"/>
              </a:rPr>
              <a:t>).</a:t>
            </a:r>
          </a:p>
          <a:p>
            <a:pPr marL="180000" indent="-180000" algn="just">
              <a:lnSpc>
                <a:spcPct val="130000"/>
              </a:lnSpc>
              <a:buFontTx/>
              <a:buChar char="-"/>
            </a:pPr>
            <a:r>
              <a:rPr lang="en-GB" dirty="0" smtClean="0">
                <a:latin typeface="Arial Narrow" panose="020B0606020202030204" pitchFamily="34" charset="0"/>
              </a:rPr>
              <a:t>acting primarily on raising the age and extending the contributory career is aimed at avoiding an excessive reduction of pension benefits (</a:t>
            </a:r>
            <a:r>
              <a:rPr lang="en-GB" b="1" i="1" dirty="0" smtClean="0">
                <a:latin typeface="Arial Narrow" panose="020B0606020202030204" pitchFamily="34" charset="0"/>
              </a:rPr>
              <a:t>social sustainability</a:t>
            </a:r>
            <a:r>
              <a:rPr lang="en-GB" dirty="0" smtClean="0">
                <a:latin typeface="Arial Narrow" panose="020B0606020202030204" pitchFamily="34" charset="0"/>
              </a:rPr>
              <a:t>).</a:t>
            </a:r>
          </a:p>
          <a:p>
            <a:pPr marL="180000" indent="-180000" algn="just">
              <a:lnSpc>
                <a:spcPct val="130000"/>
              </a:lnSpc>
              <a:buFontTx/>
              <a:buChar char="-"/>
            </a:pPr>
            <a:r>
              <a:rPr lang="en-GB" dirty="0" smtClean="0">
                <a:latin typeface="Arial Narrow" panose="020B0606020202030204" pitchFamily="34" charset="0"/>
              </a:rPr>
              <a:t>however, problematic aspects emerged on which there is a broad discussion in most European countries; in particular:</a:t>
            </a:r>
          </a:p>
          <a:p>
            <a:pPr marL="637200" lvl="1" indent="-180000" algn="just">
              <a:lnSpc>
                <a:spcPct val="130000"/>
              </a:lnSpc>
              <a:buFontTx/>
              <a:buChar char="-"/>
            </a:pPr>
            <a:r>
              <a:rPr lang="en-GB" dirty="0" smtClean="0">
                <a:latin typeface="Arial Narrow" panose="020B0606020202030204" pitchFamily="34" charset="0"/>
              </a:rPr>
              <a:t>difficulties to prolong work beyond the age of 65, especially for the most heavy jobs, for those who have high collective responsibility and for those who are unemployed </a:t>
            </a:r>
          </a:p>
          <a:p>
            <a:pPr marL="637200" lvl="1" indent="-180000" algn="just">
              <a:lnSpc>
                <a:spcPct val="130000"/>
              </a:lnSpc>
              <a:buFontTx/>
              <a:buChar char="-"/>
            </a:pPr>
            <a:r>
              <a:rPr lang="en-GB" dirty="0" smtClean="0">
                <a:latin typeface="Arial Narrow" panose="020B0606020202030204" pitchFamily="34" charset="0"/>
              </a:rPr>
              <a:t>risks on the amount of pensions due to: </a:t>
            </a:r>
            <a:r>
              <a:rPr lang="en-GB" dirty="0" err="1" smtClean="0">
                <a:latin typeface="Arial Narrow" panose="020B0606020202030204" pitchFamily="34" charset="0"/>
              </a:rPr>
              <a:t>i</a:t>
            </a:r>
            <a:r>
              <a:rPr lang="en-GB" dirty="0" smtClean="0">
                <a:latin typeface="Arial Narrow" panose="020B0606020202030204" pitchFamily="34" charset="0"/>
              </a:rPr>
              <a:t>) discontinuous work; ii) negative impact of low paid job periods with the calculation of pension extended to whole working </a:t>
            </a:r>
            <a:r>
              <a:rPr lang="en-GB" dirty="0" smtClean="0">
                <a:latin typeface="Arial Narrow" panose="020B0606020202030204" pitchFamily="34" charset="0"/>
              </a:rPr>
              <a:t>career; </a:t>
            </a:r>
            <a:r>
              <a:rPr lang="en-GB" dirty="0" smtClean="0">
                <a:latin typeface="Arial Narrow" panose="020B0606020202030204" pitchFamily="34" charset="0"/>
              </a:rPr>
              <a:t>iii) unpredictability of accumulation due to the funded or similar method </a:t>
            </a:r>
            <a:endParaRPr lang="en-GB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44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6496" y="1700808"/>
            <a:ext cx="892899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 startAt="3"/>
            </a:pPr>
            <a:r>
              <a:rPr lang="en-US" sz="2800" b="1" dirty="0" smtClean="0">
                <a:latin typeface="Optane"/>
              </a:rPr>
              <a:t>What </a:t>
            </a:r>
            <a:r>
              <a:rPr lang="en-US" sz="2800" b="1" dirty="0">
                <a:latin typeface="Optane"/>
              </a:rPr>
              <a:t>does the future </a:t>
            </a:r>
            <a:r>
              <a:rPr lang="en-US" sz="2800" b="1" dirty="0" smtClean="0">
                <a:latin typeface="Optane"/>
              </a:rPr>
              <a:t>hold ?</a:t>
            </a:r>
          </a:p>
          <a:p>
            <a:r>
              <a:rPr lang="en-US" b="1" dirty="0" smtClean="0">
                <a:latin typeface="Optane"/>
              </a:rPr>
              <a:t>  </a:t>
            </a:r>
          </a:p>
          <a:p>
            <a:endParaRPr lang="en-US" b="1" dirty="0" smtClean="0">
              <a:latin typeface="Optane"/>
            </a:endParaRPr>
          </a:p>
          <a:p>
            <a:endParaRPr lang="en-US" b="1" dirty="0">
              <a:latin typeface="Optane"/>
            </a:endParaRPr>
          </a:p>
          <a:p>
            <a:pPr>
              <a:spcAft>
                <a:spcPts val="0"/>
              </a:spcAft>
            </a:pPr>
            <a:r>
              <a:rPr lang="en-US" sz="1600" dirty="0">
                <a:latin typeface="Optane"/>
              </a:rPr>
              <a:t>The expected long-term evolution of the ratio between pension expenditure and GDP </a:t>
            </a:r>
            <a:r>
              <a:rPr lang="en-US" sz="1600" dirty="0" smtClean="0">
                <a:latin typeface="Optane"/>
              </a:rPr>
              <a:t>based on: </a:t>
            </a:r>
          </a:p>
          <a:p>
            <a:pPr>
              <a:spcAft>
                <a:spcPts val="0"/>
              </a:spcAft>
            </a:pPr>
            <a:endParaRPr lang="en-US" sz="1600" dirty="0" smtClean="0">
              <a:latin typeface="Optane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i="1" u="sng" dirty="0" smtClean="0">
                <a:latin typeface="Optane"/>
              </a:rPr>
              <a:t>projections</a:t>
            </a:r>
            <a:r>
              <a:rPr lang="en-US" sz="1600" dirty="0" smtClean="0">
                <a:latin typeface="Optane"/>
              </a:rPr>
              <a:t> of ISTAT (Italian National Institute of Statistics) and EUROSTAT (European Institute of Statistics) </a:t>
            </a:r>
          </a:p>
          <a:p>
            <a:pPr>
              <a:spcAft>
                <a:spcPts val="1200"/>
              </a:spcAft>
            </a:pPr>
            <a:endParaRPr lang="en-US" sz="1600" dirty="0" smtClean="0">
              <a:latin typeface="Optane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i="1" u="sng" dirty="0">
                <a:latin typeface="Optane"/>
              </a:rPr>
              <a:t>different </a:t>
            </a:r>
            <a:r>
              <a:rPr lang="en-US" sz="1600" i="1" u="sng" dirty="0" smtClean="0">
                <a:latin typeface="Optane"/>
              </a:rPr>
              <a:t>hypotheses </a:t>
            </a:r>
            <a:r>
              <a:rPr lang="en-US" sz="1600" i="1" dirty="0">
                <a:latin typeface="Optane"/>
              </a:rPr>
              <a:t> </a:t>
            </a:r>
            <a:r>
              <a:rPr lang="en-US" sz="1600" dirty="0" smtClean="0">
                <a:latin typeface="Optane"/>
              </a:rPr>
              <a:t>of Italian Ministry </a:t>
            </a:r>
            <a:r>
              <a:rPr lang="en-US" sz="1600" dirty="0">
                <a:latin typeface="Optane"/>
              </a:rPr>
              <a:t>of Economy and Finance - General Accounting Office (MEF-RGS</a:t>
            </a:r>
            <a:r>
              <a:rPr lang="en-US" sz="1600" dirty="0" smtClean="0">
                <a:latin typeface="Optane"/>
              </a:rPr>
              <a:t>) and European Commission Economic </a:t>
            </a:r>
            <a:r>
              <a:rPr lang="en-US" sz="1600" dirty="0">
                <a:latin typeface="Optane"/>
              </a:rPr>
              <a:t>Policy Committee - Working Group on Aging (EPC-WGA</a:t>
            </a:r>
            <a:r>
              <a:rPr lang="en-US" sz="1600" dirty="0" smtClean="0">
                <a:latin typeface="Optane"/>
              </a:rPr>
              <a:t>)</a:t>
            </a:r>
            <a:endParaRPr lang="en-GB" sz="1600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31076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8584" y="188640"/>
            <a:ext cx="5976664" cy="64809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3.1  Rates of fertility</a:t>
            </a:r>
            <a:endParaRPr lang="en-GB" sz="2200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458471"/>
              </p:ext>
            </p:extLst>
          </p:nvPr>
        </p:nvGraphicFramePr>
        <p:xfrm>
          <a:off x="776536" y="1412776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781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0552" y="116632"/>
            <a:ext cx="5688756" cy="64809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     3.2   Net </a:t>
            </a:r>
            <a:r>
              <a:rPr lang="en-GB" sz="2200" dirty="0"/>
              <a:t>migration balance</a:t>
            </a:r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335349"/>
              </p:ext>
            </p:extLst>
          </p:nvPr>
        </p:nvGraphicFramePr>
        <p:xfrm>
          <a:off x="632520" y="1052736"/>
          <a:ext cx="8891173" cy="512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165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528" y="80970"/>
            <a:ext cx="8706176" cy="648090"/>
          </a:xfrm>
        </p:spPr>
        <p:txBody>
          <a:bodyPr>
            <a:normAutofit fontScale="90000"/>
          </a:bodyPr>
          <a:lstStyle/>
          <a:p>
            <a:r>
              <a:rPr lang="en-GB" sz="2400" dirty="0" smtClean="0"/>
              <a:t>3.3 Productivity rates of change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      (</a:t>
            </a:r>
            <a:r>
              <a:rPr lang="en-US" dirty="0" smtClean="0"/>
              <a:t>GDP </a:t>
            </a:r>
            <a:r>
              <a:rPr lang="en-US" dirty="0"/>
              <a:t>per </a:t>
            </a:r>
            <a:r>
              <a:rPr lang="en-US" dirty="0" smtClean="0"/>
              <a:t>employed at constant prices; five-year averages)</a:t>
            </a:r>
            <a:endParaRPr lang="en-GB" dirty="0"/>
          </a:p>
        </p:txBody>
      </p:sp>
      <p:graphicFrame>
        <p:nvGraphicFramePr>
          <p:cNvPr id="5" name="Grafic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50858"/>
              </p:ext>
            </p:extLst>
          </p:nvPr>
        </p:nvGraphicFramePr>
        <p:xfrm>
          <a:off x="776536" y="1124744"/>
          <a:ext cx="8243838" cy="4973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9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980728"/>
            <a:ext cx="9200197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1.       Some general issues on sustainability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1.1</a:t>
            </a:r>
            <a:r>
              <a:rPr lang="en-GB" sz="1700" dirty="0" smtClean="0">
                <a:latin typeface="+mj-lt"/>
              </a:rPr>
              <a:t>     A </a:t>
            </a:r>
            <a:r>
              <a:rPr lang="en-GB" sz="1700" dirty="0">
                <a:latin typeface="+mj-lt"/>
              </a:rPr>
              <a:t>common indicator of pension expenditure </a:t>
            </a:r>
            <a:r>
              <a:rPr lang="en-GB" sz="1700" dirty="0" smtClean="0">
                <a:latin typeface="+mj-lt"/>
              </a:rPr>
              <a:t>sustainability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1.2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 Re-elaborating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the same 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indicator</a:t>
            </a:r>
          </a:p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1700" dirty="0">
                <a:latin typeface="+mj-lt"/>
              </a:rPr>
              <a:t>1.3 </a:t>
            </a:r>
            <a:r>
              <a:rPr lang="en-GB" sz="1700" dirty="0" smtClean="0">
                <a:latin typeface="+mj-lt"/>
              </a:rPr>
              <a:t>    </a:t>
            </a:r>
            <a:r>
              <a:rPr lang="en-US" sz="1700" dirty="0" smtClean="0">
                <a:latin typeface="+mj-lt"/>
              </a:rPr>
              <a:t>Areas </a:t>
            </a:r>
            <a:r>
              <a:rPr lang="en-US" sz="1700" dirty="0">
                <a:latin typeface="+mj-lt"/>
              </a:rPr>
              <a:t>and relationships influencing the sustainability of pension </a:t>
            </a:r>
            <a:r>
              <a:rPr lang="en-US" sz="1700" dirty="0" smtClean="0">
                <a:latin typeface="+mj-lt"/>
              </a:rPr>
              <a:t>systems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.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   A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situation that involves particular attention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for  the pension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expenditure: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the case of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Italy 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2.1     Rates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of fertility in the period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2005-2016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2.2 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LT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projection of old age dependency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ratio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2.3 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GDP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growth rate in real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terms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2.4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EU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28: GDP yearly average rate of growth since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2005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2.5     EU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28: Pension calculating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method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2.6     EU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28:  Current and future retirement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age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2.7     Aggregate </a:t>
            </a:r>
            <a:r>
              <a:rPr lang="en-GB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replacement ratio (ARR</a:t>
            </a:r>
            <a:r>
              <a:rPr lang="en-GB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2.8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Main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consequences of pension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reforms</a:t>
            </a: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.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   What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does the future hold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? </a:t>
            </a: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3.1     Rates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of fertility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3.2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Net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migration balance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3.3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Productivity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rates of change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3.4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Rates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of employment (age 15-64)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3.5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Five-year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averages of real GDP growth rates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3.6  </a:t>
            </a:r>
            <a:r>
              <a:rPr lang="en-US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   Public </a:t>
            </a:r>
            <a:r>
              <a:rPr lang="en-US" sz="17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expenditure on pensions as a share of GDP</a:t>
            </a: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algn="just">
              <a:spcAft>
                <a:spcPts val="0"/>
              </a:spcAft>
              <a:buClr>
                <a:schemeClr val="tx2"/>
              </a:buClr>
              <a:buSzPct val="103000"/>
            </a:pPr>
            <a:endParaRPr lang="en-US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Aft>
                <a:spcPts val="600"/>
              </a:spcAft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US" sz="17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panose="05000000000000000000" pitchFamily="2" charset="2"/>
              <a:buChar char="ü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7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7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019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4528" y="116632"/>
            <a:ext cx="5688756" cy="648090"/>
          </a:xfrm>
        </p:spPr>
        <p:txBody>
          <a:bodyPr>
            <a:normAutofit fontScale="90000"/>
          </a:bodyPr>
          <a:lstStyle/>
          <a:p>
            <a:r>
              <a:rPr lang="en-GB" sz="2400" dirty="0" smtClean="0"/>
              <a:t>3.4  Rates of employment (age 15-64)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1800" dirty="0"/>
              <a:t> </a:t>
            </a:r>
            <a:r>
              <a:rPr lang="en-GB" sz="1800" dirty="0" smtClean="0"/>
              <a:t>        (</a:t>
            </a:r>
            <a:r>
              <a:rPr lang="en-US" sz="1800" dirty="0"/>
              <a:t>Average employment rates for the </a:t>
            </a:r>
            <a:r>
              <a:rPr lang="en-US" sz="1800" dirty="0" smtClean="0"/>
              <a:t>period)</a:t>
            </a:r>
            <a:endParaRPr lang="en-GB" sz="2200" dirty="0"/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00053"/>
              </p:ext>
            </p:extLst>
          </p:nvPr>
        </p:nvGraphicFramePr>
        <p:xfrm>
          <a:off x="488504" y="1268760"/>
          <a:ext cx="8747157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86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 3.5   </a:t>
            </a:r>
            <a:r>
              <a:rPr lang="en-US" sz="2200" dirty="0" smtClean="0"/>
              <a:t>Five-year </a:t>
            </a:r>
            <a:r>
              <a:rPr lang="en-US" sz="2200" dirty="0"/>
              <a:t>averages of real GDP growth rates</a:t>
            </a:r>
            <a:endParaRPr lang="en-GB" sz="2200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3704"/>
              </p:ext>
            </p:extLst>
          </p:nvPr>
        </p:nvGraphicFramePr>
        <p:xfrm>
          <a:off x="632520" y="1052736"/>
          <a:ext cx="8387117" cy="519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64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520" y="15032"/>
            <a:ext cx="7560964" cy="64809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3.6  Public </a:t>
            </a:r>
            <a:r>
              <a:rPr lang="en-US" sz="2200" dirty="0"/>
              <a:t>expenditure on pensions as a share of GDP</a:t>
            </a:r>
            <a:endParaRPr lang="en-GB" sz="2200" dirty="0"/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55650"/>
              </p:ext>
            </p:extLst>
          </p:nvPr>
        </p:nvGraphicFramePr>
        <p:xfrm>
          <a:off x="348029" y="1052737"/>
          <a:ext cx="920994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2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244232" y="2492896"/>
            <a:ext cx="74888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Optane"/>
              </a:rPr>
              <a:t>1.  Some </a:t>
            </a:r>
            <a:r>
              <a:rPr lang="en-US" sz="2800" b="1" dirty="0">
                <a:latin typeface="Optane"/>
              </a:rPr>
              <a:t>general issues on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33130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200" dirty="0" smtClean="0">
                <a:latin typeface="+mj-lt"/>
              </a:rPr>
              <a:t>1.1  A common indicator of pension expenditure sustainability</a:t>
            </a:r>
            <a:endParaRPr lang="en-GB" sz="2200" dirty="0">
              <a:latin typeface="+mj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6536" y="980661"/>
            <a:ext cx="8352928" cy="51455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000" dirty="0" smtClean="0">
                <a:latin typeface="+mn-lt"/>
              </a:rPr>
              <a:t>The ratio between pension expenditure (</a:t>
            </a:r>
            <a:r>
              <a:rPr lang="en-GB" sz="2000" i="1" dirty="0" smtClean="0">
                <a:latin typeface="+mn-lt"/>
              </a:rPr>
              <a:t>S</a:t>
            </a:r>
            <a:r>
              <a:rPr lang="en-GB" sz="2000" dirty="0" smtClean="0">
                <a:latin typeface="+mn-lt"/>
              </a:rPr>
              <a:t>) and GDP (</a:t>
            </a:r>
            <a:r>
              <a:rPr lang="en-GB" sz="2000" i="1" dirty="0" smtClean="0">
                <a:latin typeface="+mn-lt"/>
              </a:rPr>
              <a:t>Y</a:t>
            </a:r>
            <a:r>
              <a:rPr lang="en-GB" sz="2000" dirty="0" smtClean="0">
                <a:latin typeface="+mn-lt"/>
              </a:rPr>
              <a:t>) is the most commonly used indicator by the European Commission in the analysis on the financial sustainability of pension systems in EU Member States. It can be represented as follows:</a:t>
            </a:r>
          </a:p>
          <a:p>
            <a:pPr marL="0" indent="0">
              <a:buNone/>
            </a:pPr>
            <a:r>
              <a:rPr lang="en-GB" sz="2400" i="1" dirty="0" smtClean="0"/>
              <a:t>                                             </a:t>
            </a:r>
            <a:r>
              <a:rPr lang="en-GB" sz="2400" i="1" dirty="0" err="1" smtClean="0"/>
              <a:t>p.N</a:t>
            </a:r>
            <a:endParaRPr lang="en-GB" sz="2400" i="1" dirty="0" smtClean="0">
              <a:latin typeface="+mn-lt"/>
            </a:endParaRPr>
          </a:p>
          <a:p>
            <a:pPr marL="0" indent="0">
              <a:buNone/>
            </a:pPr>
            <a:r>
              <a:rPr lang="en-GB" sz="2400" i="1" dirty="0" smtClean="0">
                <a:latin typeface="+mn-lt"/>
              </a:rPr>
              <a:t>                                      S/Y </a:t>
            </a:r>
            <a:r>
              <a:rPr lang="en-GB" sz="2400" dirty="0" smtClean="0">
                <a:latin typeface="+mn-lt"/>
              </a:rPr>
              <a:t>= </a:t>
            </a:r>
          </a:p>
          <a:p>
            <a:pPr marL="0" indent="0">
              <a:buNone/>
            </a:pPr>
            <a:r>
              <a:rPr lang="en-GB" sz="2400" dirty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                                                       </a:t>
            </a:r>
            <a:r>
              <a:rPr lang="en-GB" sz="2400" i="1" dirty="0" smtClean="0">
                <a:latin typeface="+mn-lt"/>
              </a:rPr>
              <a:t>π.E</a:t>
            </a:r>
          </a:p>
          <a:p>
            <a:pPr marL="0" indent="0">
              <a:buNone/>
            </a:pPr>
            <a:endParaRPr lang="en-GB" sz="2000" dirty="0" smtClean="0">
              <a:latin typeface="+mn-lt"/>
            </a:endParaRPr>
          </a:p>
          <a:p>
            <a:pPr marL="0" indent="0">
              <a:buNone/>
            </a:pPr>
            <a:r>
              <a:rPr lang="en-GB" sz="2000" i="1" dirty="0" smtClean="0">
                <a:latin typeface="+mn-lt"/>
              </a:rPr>
              <a:t>S</a:t>
            </a:r>
            <a:r>
              <a:rPr lang="en-GB" sz="2000" dirty="0" smtClean="0">
                <a:latin typeface="+mn-lt"/>
              </a:rPr>
              <a:t> = pension expenditures</a:t>
            </a:r>
          </a:p>
          <a:p>
            <a:pPr marL="0" indent="0">
              <a:buNone/>
            </a:pPr>
            <a:r>
              <a:rPr lang="en-GB" sz="2000" i="1" dirty="0" smtClean="0">
                <a:latin typeface="+mn-lt"/>
              </a:rPr>
              <a:t>Y</a:t>
            </a:r>
            <a:r>
              <a:rPr lang="en-GB" sz="2000" dirty="0" smtClean="0">
                <a:latin typeface="+mn-lt"/>
              </a:rPr>
              <a:t> = GDP (gross domestic product)</a:t>
            </a:r>
          </a:p>
          <a:p>
            <a:pPr marL="0" indent="0">
              <a:buNone/>
            </a:pPr>
            <a:r>
              <a:rPr lang="en-GB" sz="2000" i="1" dirty="0" smtClean="0">
                <a:latin typeface="+mn-lt"/>
              </a:rPr>
              <a:t>P</a:t>
            </a:r>
            <a:r>
              <a:rPr lang="en-GB" sz="2000" dirty="0" smtClean="0">
                <a:latin typeface="+mn-lt"/>
              </a:rPr>
              <a:t> = average amount of pension benefit</a:t>
            </a:r>
          </a:p>
          <a:p>
            <a:pPr marL="0" indent="0">
              <a:buNone/>
            </a:pPr>
            <a:r>
              <a:rPr lang="en-GB" sz="2000" i="1" dirty="0" smtClean="0">
                <a:latin typeface="+mn-lt"/>
              </a:rPr>
              <a:t>N</a:t>
            </a:r>
            <a:r>
              <a:rPr lang="en-GB" sz="2000" dirty="0" smtClean="0">
                <a:latin typeface="+mn-lt"/>
              </a:rPr>
              <a:t> = n° of pensions</a:t>
            </a:r>
          </a:p>
          <a:p>
            <a:pPr marL="0" indent="0">
              <a:buNone/>
            </a:pPr>
            <a:r>
              <a:rPr lang="en-GB" sz="2000" i="1" dirty="0" smtClean="0">
                <a:latin typeface="Symbol" panose="05050102010706020507" pitchFamily="18" charset="2"/>
              </a:rPr>
              <a:t>p</a:t>
            </a:r>
            <a:r>
              <a:rPr lang="en-GB" sz="2000" dirty="0" smtClean="0">
                <a:latin typeface="+mn-lt"/>
              </a:rPr>
              <a:t> = productivity per capita</a:t>
            </a:r>
          </a:p>
          <a:p>
            <a:pPr marL="0" indent="0">
              <a:buNone/>
            </a:pPr>
            <a:r>
              <a:rPr lang="en-GB" sz="2000" i="1" dirty="0" smtClean="0">
                <a:latin typeface="+mn-lt"/>
              </a:rPr>
              <a:t>E</a:t>
            </a:r>
            <a:r>
              <a:rPr lang="en-GB" sz="2000" dirty="0" smtClean="0">
                <a:latin typeface="+mn-lt"/>
              </a:rPr>
              <a:t> = employment </a:t>
            </a:r>
            <a:r>
              <a:rPr lang="en-GB" sz="1600" dirty="0" smtClean="0">
                <a:latin typeface="+mn-lt"/>
              </a:rPr>
              <a:t>(workers subject to statutory pension system)</a:t>
            </a:r>
          </a:p>
          <a:p>
            <a:pPr marL="0" indent="0">
              <a:buNone/>
            </a:pPr>
            <a:endParaRPr lang="en-GB" sz="2000" dirty="0" smtClean="0">
              <a:latin typeface="+mn-lt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4301766" y="2636912"/>
            <a:ext cx="129930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23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+mj-lt"/>
              </a:rPr>
              <a:t>1.2 </a:t>
            </a:r>
            <a:r>
              <a:rPr lang="en-US" sz="2200" dirty="0" smtClean="0">
                <a:latin typeface="+mj-lt"/>
              </a:rPr>
              <a:t>  Re-elaborating </a:t>
            </a:r>
            <a:r>
              <a:rPr lang="en-US" sz="2200" dirty="0">
                <a:latin typeface="+mj-lt"/>
              </a:rPr>
              <a:t>the same indicator</a:t>
            </a:r>
            <a:endParaRPr lang="it-IT" sz="2200" dirty="0">
              <a:latin typeface="+mj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04528" y="980728"/>
            <a:ext cx="82089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i="1" dirty="0"/>
              <a:t>P</a:t>
            </a:r>
            <a:r>
              <a:rPr lang="en-US" dirty="0"/>
              <a:t> = total population</a:t>
            </a:r>
          </a:p>
          <a:p>
            <a:pPr>
              <a:spcAft>
                <a:spcPts val="600"/>
              </a:spcAft>
            </a:pPr>
            <a:r>
              <a:rPr lang="en-US" i="1" dirty="0"/>
              <a:t>O</a:t>
            </a:r>
            <a:r>
              <a:rPr lang="en-US" dirty="0"/>
              <a:t> = old age population </a:t>
            </a:r>
            <a:r>
              <a:rPr lang="en-US" dirty="0" smtClean="0"/>
              <a:t>(e.g., </a:t>
            </a:r>
            <a:r>
              <a:rPr lang="en-US" dirty="0"/>
              <a:t>population aged 65 and over)</a:t>
            </a:r>
          </a:p>
          <a:p>
            <a:pPr>
              <a:spcAft>
                <a:spcPts val="600"/>
              </a:spcAft>
            </a:pPr>
            <a:r>
              <a:rPr lang="en-US" i="1" dirty="0"/>
              <a:t>A</a:t>
            </a:r>
            <a:r>
              <a:rPr lang="en-US" dirty="0"/>
              <a:t> = population in active age </a:t>
            </a:r>
            <a:r>
              <a:rPr lang="en-US" dirty="0" smtClean="0"/>
              <a:t>(e.g., </a:t>
            </a:r>
            <a:r>
              <a:rPr lang="en-US" dirty="0"/>
              <a:t>population between 15 and 64 years of age)</a:t>
            </a:r>
          </a:p>
          <a:p>
            <a:pPr>
              <a:spcAft>
                <a:spcPts val="600"/>
              </a:spcAft>
            </a:pPr>
            <a:r>
              <a:rPr lang="en-US" i="1" dirty="0"/>
              <a:t>a</a:t>
            </a:r>
            <a:r>
              <a:rPr lang="en-US" dirty="0"/>
              <a:t> = </a:t>
            </a:r>
            <a:r>
              <a:rPr lang="en-US" i="1" dirty="0"/>
              <a:t>A/P</a:t>
            </a:r>
            <a:r>
              <a:rPr lang="en-US" dirty="0"/>
              <a:t>    ratio of active age </a:t>
            </a:r>
            <a:r>
              <a:rPr lang="en-US" dirty="0" smtClean="0"/>
              <a:t>population over total population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i="1" dirty="0"/>
              <a:t>b</a:t>
            </a:r>
            <a:r>
              <a:rPr lang="en-US" dirty="0"/>
              <a:t> = </a:t>
            </a:r>
            <a:r>
              <a:rPr lang="en-US" i="1" dirty="0"/>
              <a:t>N/O</a:t>
            </a:r>
            <a:r>
              <a:rPr lang="en-US" dirty="0"/>
              <a:t>   </a:t>
            </a:r>
            <a:r>
              <a:rPr lang="en-US" dirty="0" smtClean="0"/>
              <a:t>ratio of beneficiaries over old age population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i="1" dirty="0"/>
              <a:t>d</a:t>
            </a:r>
            <a:r>
              <a:rPr lang="en-US" dirty="0"/>
              <a:t> = </a:t>
            </a:r>
            <a:r>
              <a:rPr lang="en-US" i="1" dirty="0"/>
              <a:t>O/P</a:t>
            </a:r>
            <a:r>
              <a:rPr lang="en-US" dirty="0"/>
              <a:t>   old age dependency rate </a:t>
            </a:r>
          </a:p>
          <a:p>
            <a:pPr>
              <a:spcAft>
                <a:spcPts val="600"/>
              </a:spcAft>
            </a:pPr>
            <a:r>
              <a:rPr lang="en-US" i="1" dirty="0"/>
              <a:t>e</a:t>
            </a:r>
            <a:r>
              <a:rPr lang="en-US" dirty="0"/>
              <a:t> =</a:t>
            </a:r>
            <a:r>
              <a:rPr lang="en-US" i="1" dirty="0"/>
              <a:t> E/A    </a:t>
            </a:r>
            <a:r>
              <a:rPr lang="en-US" dirty="0"/>
              <a:t>rate of </a:t>
            </a:r>
            <a:r>
              <a:rPr lang="en-US" dirty="0" smtClean="0"/>
              <a:t>employment</a:t>
            </a:r>
          </a:p>
          <a:p>
            <a:pPr>
              <a:spcAft>
                <a:spcPts val="600"/>
              </a:spcAft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   </a:t>
            </a:r>
            <a:r>
              <a:rPr lang="en-US" sz="1600" dirty="0" smtClean="0"/>
              <a:t>with some substitution</a:t>
            </a:r>
            <a:r>
              <a:rPr lang="en-US" sz="1400" dirty="0" smtClean="0"/>
              <a:t>: </a:t>
            </a:r>
            <a:r>
              <a:rPr lang="en-US" i="1" dirty="0" smtClean="0"/>
              <a:t> S/Y  </a:t>
            </a:r>
            <a:r>
              <a:rPr lang="en-US" i="1" dirty="0"/>
              <a:t>= (</a:t>
            </a:r>
            <a:r>
              <a:rPr lang="en-US" i="1" dirty="0" err="1"/>
              <a:t>p.b.O</a:t>
            </a:r>
            <a:r>
              <a:rPr lang="en-US" i="1" dirty="0"/>
              <a:t>)/(π.</a:t>
            </a:r>
            <a:r>
              <a:rPr lang="en-US" i="1" dirty="0" err="1"/>
              <a:t>e.A</a:t>
            </a:r>
            <a:r>
              <a:rPr lang="en-US" i="1" dirty="0"/>
              <a:t> </a:t>
            </a:r>
            <a:r>
              <a:rPr lang="en-US" i="1" dirty="0" smtClean="0"/>
              <a:t>) = </a:t>
            </a:r>
            <a:r>
              <a:rPr lang="en-US" i="1" dirty="0"/>
              <a:t>(</a:t>
            </a:r>
            <a:r>
              <a:rPr lang="en-US" i="1" dirty="0" err="1"/>
              <a:t>p.b.d.P</a:t>
            </a:r>
            <a:r>
              <a:rPr lang="en-US" i="1" dirty="0"/>
              <a:t>)/(π.</a:t>
            </a:r>
            <a:r>
              <a:rPr lang="en-US" i="1" dirty="0" err="1"/>
              <a:t>e.a.P</a:t>
            </a:r>
            <a:r>
              <a:rPr lang="en-US" i="1" dirty="0"/>
              <a:t>)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endParaRPr lang="en-US" dirty="0"/>
          </a:p>
          <a:p>
            <a:pPr>
              <a:spcAft>
                <a:spcPts val="300"/>
              </a:spcAft>
            </a:pPr>
            <a:r>
              <a:rPr lang="en-US" i="1" dirty="0" smtClean="0"/>
              <a:t>                                      </a:t>
            </a:r>
            <a:endParaRPr lang="en-US" dirty="0"/>
          </a:p>
        </p:txBody>
      </p:sp>
      <p:sp>
        <p:nvSpPr>
          <p:cNvPr id="5" name="Rettangolo arrotondato 4"/>
          <p:cNvSpPr/>
          <p:nvPr/>
        </p:nvSpPr>
        <p:spPr>
          <a:xfrm>
            <a:off x="3080792" y="4509120"/>
            <a:ext cx="3096344" cy="1584176"/>
          </a:xfrm>
          <a:prstGeom prst="roundRect">
            <a:avLst/>
          </a:prstGeom>
          <a:solidFill>
            <a:srgbClr val="FFDA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300"/>
              </a:spcAft>
            </a:pPr>
            <a:endParaRPr lang="en-US" i="1" dirty="0" smtClean="0">
              <a:solidFill>
                <a:schemeClr val="tx1"/>
              </a:solidFill>
            </a:endParaRPr>
          </a:p>
          <a:p>
            <a:pPr>
              <a:spcAft>
                <a:spcPts val="300"/>
              </a:spcAft>
            </a:pPr>
            <a:r>
              <a:rPr lang="en-US" sz="2400" i="1" dirty="0" smtClean="0">
                <a:solidFill>
                  <a:schemeClr val="tx1"/>
                </a:solidFill>
              </a:rPr>
              <a:t>                  </a:t>
            </a:r>
            <a:r>
              <a:rPr lang="en-US" sz="2400" i="1" dirty="0" err="1" smtClean="0">
                <a:solidFill>
                  <a:schemeClr val="tx1"/>
                </a:solidFill>
              </a:rPr>
              <a:t>p.b.d</a:t>
            </a:r>
            <a:r>
              <a:rPr lang="en-US" sz="2400" i="1" dirty="0" smtClean="0">
                <a:solidFill>
                  <a:schemeClr val="tx1"/>
                </a:solidFill>
              </a:rPr>
              <a:t>                            </a:t>
            </a:r>
          </a:p>
          <a:p>
            <a:pPr>
              <a:spcAft>
                <a:spcPts val="3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S/Y =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300"/>
              </a:spcAft>
            </a:pPr>
            <a:r>
              <a:rPr lang="en-US" sz="2400" i="1" dirty="0" smtClean="0">
                <a:solidFill>
                  <a:schemeClr val="tx1"/>
                </a:solidFill>
              </a:rPr>
              <a:t>                  π.</a:t>
            </a:r>
            <a:r>
              <a:rPr lang="en-US" sz="2400" i="1" dirty="0" err="1" smtClean="0">
                <a:solidFill>
                  <a:schemeClr val="tx1"/>
                </a:solidFill>
              </a:rPr>
              <a:t>e.a</a:t>
            </a:r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088904" y="5301208"/>
            <a:ext cx="14401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58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488" y="80970"/>
            <a:ext cx="9073008" cy="64809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1.3 </a:t>
            </a:r>
            <a:r>
              <a:rPr lang="en-US" dirty="0">
                <a:latin typeface="+mj-lt"/>
              </a:rPr>
              <a:t>Areas and relationships </a:t>
            </a:r>
            <a:r>
              <a:rPr lang="en-US" dirty="0" smtClean="0">
                <a:latin typeface="+mj-lt"/>
              </a:rPr>
              <a:t>influencing </a:t>
            </a:r>
            <a:r>
              <a:rPr lang="en-US" dirty="0">
                <a:latin typeface="+mj-lt"/>
              </a:rPr>
              <a:t>the sustainability of pension systems</a:t>
            </a:r>
            <a:endParaRPr lang="en-GB" dirty="0">
              <a:latin typeface="+mj-lt"/>
            </a:endParaRPr>
          </a:p>
        </p:txBody>
      </p:sp>
      <p:pic>
        <p:nvPicPr>
          <p:cNvPr id="17162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1124744"/>
            <a:ext cx="8847164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7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4528" y="980661"/>
            <a:ext cx="8784976" cy="4104523"/>
          </a:xfrm>
        </p:spPr>
        <p:txBody>
          <a:bodyPr>
            <a:normAutofit/>
          </a:bodyPr>
          <a:lstStyle/>
          <a:p>
            <a:endParaRPr lang="en-US" sz="2800" b="1" dirty="0" smtClean="0">
              <a:latin typeface="Optane"/>
            </a:endParaRPr>
          </a:p>
          <a:p>
            <a:endParaRPr lang="en-US" sz="2800" b="1" dirty="0">
              <a:latin typeface="Optane"/>
            </a:endParaRPr>
          </a:p>
          <a:p>
            <a:pPr marL="0" indent="0">
              <a:buNone/>
            </a:pPr>
            <a:r>
              <a:rPr lang="en-US" sz="2800" b="1" dirty="0" smtClean="0">
                <a:latin typeface="Optane"/>
              </a:rPr>
              <a:t>2. </a:t>
            </a:r>
            <a:r>
              <a:rPr lang="en-US" sz="2800" b="1" dirty="0">
                <a:latin typeface="Optane"/>
              </a:rPr>
              <a:t>A situation that involves particular attention for  </a:t>
            </a:r>
            <a:endParaRPr lang="en-US" sz="2800" b="1" dirty="0" smtClean="0">
              <a:latin typeface="Optane"/>
            </a:endParaRPr>
          </a:p>
          <a:p>
            <a:pPr marL="0" indent="0">
              <a:buNone/>
            </a:pPr>
            <a:r>
              <a:rPr lang="en-US" sz="2800" b="1" dirty="0">
                <a:latin typeface="Optane"/>
              </a:rPr>
              <a:t> </a:t>
            </a:r>
            <a:r>
              <a:rPr lang="en-US" sz="2800" b="1" dirty="0" smtClean="0">
                <a:latin typeface="Optane"/>
              </a:rPr>
              <a:t>   the </a:t>
            </a:r>
            <a:r>
              <a:rPr lang="en-US" sz="2800" b="1" dirty="0">
                <a:latin typeface="Optane"/>
              </a:rPr>
              <a:t>pension expenditure:  the case of Italy </a:t>
            </a:r>
            <a:endParaRPr lang="en-GB" sz="2800" b="1" dirty="0">
              <a:latin typeface="Optane"/>
            </a:endParaRPr>
          </a:p>
        </p:txBody>
      </p:sp>
    </p:spTree>
    <p:extLst>
      <p:ext uri="{BB962C8B-B14F-4D97-AF65-F5344CB8AC3E}">
        <p14:creationId xmlns:p14="http://schemas.microsoft.com/office/powerpoint/2010/main" val="317742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4568" y="116632"/>
            <a:ext cx="6552852" cy="648090"/>
          </a:xfrm>
        </p:spPr>
        <p:txBody>
          <a:bodyPr>
            <a:normAutofit/>
          </a:bodyPr>
          <a:lstStyle/>
          <a:p>
            <a:r>
              <a:rPr lang="en-GB" sz="2200" dirty="0" smtClean="0"/>
              <a:t>2.1  Rates of fertility </a:t>
            </a:r>
            <a:r>
              <a:rPr lang="en-US" sz="2200" dirty="0" smtClean="0"/>
              <a:t>in </a:t>
            </a:r>
            <a:r>
              <a:rPr lang="en-US" sz="2200" dirty="0"/>
              <a:t>the period </a:t>
            </a:r>
            <a:r>
              <a:rPr lang="en-US" sz="2200" dirty="0" smtClean="0"/>
              <a:t>2005-2016</a:t>
            </a:r>
            <a:endParaRPr lang="en-GB" sz="2200" dirty="0"/>
          </a:p>
        </p:txBody>
      </p:sp>
      <p:graphicFrame>
        <p:nvGraphicFramePr>
          <p:cNvPr id="4" name="Gra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95939"/>
              </p:ext>
            </p:extLst>
          </p:nvPr>
        </p:nvGraphicFramePr>
        <p:xfrm>
          <a:off x="776536" y="1484784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84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0472" y="188640"/>
            <a:ext cx="8208912" cy="6480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sz="2200" dirty="0" smtClean="0"/>
              <a:t> 2.2     LT projection </a:t>
            </a:r>
            <a:r>
              <a:rPr lang="en-US" altLang="it-IT" sz="2200" dirty="0"/>
              <a:t>of old age dependency ratio </a:t>
            </a:r>
            <a:r>
              <a:rPr lang="en-US" altLang="it-IT" sz="1400" dirty="0"/>
              <a:t> </a:t>
            </a:r>
            <a:r>
              <a:rPr lang="en-US" altLang="it-IT" sz="1400" dirty="0" smtClean="0"/>
              <a:t>      </a:t>
            </a:r>
          </a:p>
          <a:p>
            <a:r>
              <a:rPr lang="en-US" altLang="it-IT" sz="1400" dirty="0"/>
              <a:t> </a:t>
            </a:r>
            <a:r>
              <a:rPr lang="en-US" altLang="it-IT" sz="1400" dirty="0" smtClean="0"/>
              <a:t>                    (</a:t>
            </a:r>
            <a:r>
              <a:rPr lang="en-US" altLang="it-IT" sz="1600" dirty="0"/>
              <a:t>population 65 and over to population 15 to 64 years )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72962"/>
              </p:ext>
            </p:extLst>
          </p:nvPr>
        </p:nvGraphicFramePr>
        <p:xfrm>
          <a:off x="310299" y="1124744"/>
          <a:ext cx="928540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287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SPRP_Correct Power Point Template v1</Template>
  <TotalTime>1642</TotalTime>
  <Words>1363</Words>
  <Application>Microsoft Office PowerPoint</Application>
  <PresentationFormat>A4 (21x29,7 cm)</PresentationFormat>
  <Paragraphs>370</Paragraphs>
  <Slides>22</Slides>
  <Notes>7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  <vt:variant>
        <vt:lpstr>Presentazioni personalizzate</vt:lpstr>
      </vt:variant>
      <vt:variant>
        <vt:i4>1</vt:i4>
      </vt:variant>
    </vt:vector>
  </HeadingPairs>
  <TitlesOfParts>
    <vt:vector size="25" baseType="lpstr">
      <vt:lpstr>SPRP_Correct Power Point Template v1</vt:lpstr>
      <vt:lpstr>think-cell Slide</vt:lpstr>
      <vt:lpstr>Presentazione standard di PowerPoint</vt:lpstr>
      <vt:lpstr>Presentazione standard di PowerPoint</vt:lpstr>
      <vt:lpstr>Presentazione standard di PowerPoint</vt:lpstr>
      <vt:lpstr>1.1  A common indicator of pension expenditure sustainability</vt:lpstr>
      <vt:lpstr>1.2   Re-elaborating the same indicator</vt:lpstr>
      <vt:lpstr>1.3 Areas and relationships influencing the sustainability of pension systems</vt:lpstr>
      <vt:lpstr>Presentazione standard di PowerPoint</vt:lpstr>
      <vt:lpstr>2.1  Rates of fertility in the period 2005-2016</vt:lpstr>
      <vt:lpstr>Presentazione standard di PowerPoint</vt:lpstr>
      <vt:lpstr>Presentazione standard di PowerPoint</vt:lpstr>
      <vt:lpstr>2.4  EU 28: GDP yearly average rate of growth since 2005</vt:lpstr>
      <vt:lpstr>Presentazione standard di PowerPoint</vt:lpstr>
      <vt:lpstr>2.6   EU 28:  Current and future retirement age</vt:lpstr>
      <vt:lpstr>Presentazione standard di PowerPoint</vt:lpstr>
      <vt:lpstr>Presentazione standard di PowerPoint</vt:lpstr>
      <vt:lpstr>Presentazione standard di PowerPoint</vt:lpstr>
      <vt:lpstr>3.1  Rates of fertility</vt:lpstr>
      <vt:lpstr>     3.2   Net migration balance</vt:lpstr>
      <vt:lpstr>3.3 Productivity rates of change        (GDP per employed at constant prices; five-year averages)</vt:lpstr>
      <vt:lpstr>3.4  Rates of employment (age 15-64)          (Average employment rates for the period)</vt:lpstr>
      <vt:lpstr> 3.5   Five-year averages of real GDP growth rates</vt:lpstr>
      <vt:lpstr>3.6  Public expenditure on pensions as a share of GDP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utente</cp:lastModifiedBy>
  <cp:revision>77</cp:revision>
  <cp:lastPrinted>2018-06-16T07:15:56Z</cp:lastPrinted>
  <dcterms:created xsi:type="dcterms:W3CDTF">2015-09-07T02:11:56Z</dcterms:created>
  <dcterms:modified xsi:type="dcterms:W3CDTF">2018-07-01T07:59:24Z</dcterms:modified>
</cp:coreProperties>
</file>