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18"/>
  </p:notesMasterIdLst>
  <p:handoutMasterIdLst>
    <p:handoutMasterId r:id="rId19"/>
  </p:handoutMasterIdLst>
  <p:sldIdLst>
    <p:sldId id="1229" r:id="rId2"/>
    <p:sldId id="1322" r:id="rId3"/>
    <p:sldId id="1321" r:id="rId4"/>
    <p:sldId id="1329" r:id="rId5"/>
    <p:sldId id="1330" r:id="rId6"/>
    <p:sldId id="1331" r:id="rId7"/>
    <p:sldId id="1338" r:id="rId8"/>
    <p:sldId id="1339" r:id="rId9"/>
    <p:sldId id="1333" r:id="rId10"/>
    <p:sldId id="1341" r:id="rId11"/>
    <p:sldId id="1334" r:id="rId12"/>
    <p:sldId id="1336" r:id="rId13"/>
    <p:sldId id="1335" r:id="rId14"/>
    <p:sldId id="1337" r:id="rId15"/>
    <p:sldId id="1327" r:id="rId16"/>
    <p:sldId id="1326" r:id="rId17"/>
  </p:sldIdLst>
  <p:sldSz cx="9906000" cy="6858000" type="A4"/>
  <p:notesSz cx="6794500" cy="9931400"/>
  <p:custShowLst>
    <p:custShow name="Custom Show 1" id="0">
      <p:sldLst/>
    </p:custShow>
  </p:custShowLst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84029" autoAdjust="0"/>
  </p:normalViewPr>
  <p:slideViewPr>
    <p:cSldViewPr>
      <p:cViewPr>
        <p:scale>
          <a:sx n="80" d="100"/>
          <a:sy n="80" d="100"/>
        </p:scale>
        <p:origin x="-1122" y="60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6/28/2018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6/28/2018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78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72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75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94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6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58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1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53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25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65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56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3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94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28/06/2018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28/06/2018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28/06/2018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28/06/2018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28/06/2018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28/06/2018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28/06/2018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28/06/2018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28/06/2018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28/06/2018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28/06/2018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ob.it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n.linciano@consob.it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60512" y="3645024"/>
            <a:ext cx="9001249" cy="2954655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36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Engaging people in retirement saving</a:t>
            </a: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32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Insights from cognitive sciences</a:t>
            </a:r>
            <a:endParaRPr lang="en-GB" sz="32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2000" b="1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Nadia </a:t>
            </a:r>
            <a:r>
              <a:rPr lang="en-GB" sz="2000" b="1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Linciano</a:t>
            </a:r>
            <a:endParaRPr lang="en-GB" sz="2000" b="1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Component Two- 2018 Training Course “</a:t>
            </a:r>
            <a:r>
              <a:rPr lang="en-US" altLang="zh-CN" sz="1400" i="1" dirty="0">
                <a:latin typeface="Arial" panose="020B0604020202020204" pitchFamily="34" charset="0"/>
              </a:rPr>
              <a:t>Financing the social security system in an ageing society: </a:t>
            </a:r>
          </a:p>
          <a:p>
            <a:pPr algn="ctr" eaLnBrk="0" hangingPunct="0"/>
            <a:r>
              <a:rPr lang="en-US" altLang="zh-CN" sz="1400" i="1" dirty="0">
                <a:latin typeface="Arial" panose="020B0604020202020204" pitchFamily="34" charset="0"/>
              </a:rPr>
              <a:t>the role of public finance and private supplementary funds</a:t>
            </a:r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zh-CN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en-US" altLang="zh-CN" sz="4400" dirty="0">
              <a:cs typeface="Arial" panose="020B0604020202020204" pitchFamily="34" charset="0"/>
            </a:endParaRP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Italy, July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en-US" altLang="zh-CN" sz="1400" b="1" baseline="30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-15</a:t>
            </a:r>
            <a:r>
              <a:rPr lang="en-US" altLang="zh-CN" sz="1400" b="1" baseline="30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8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350425" y="1220554"/>
            <a:ext cx="920019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 a result of behavioural biases,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‘</a:t>
            </a:r>
            <a:r>
              <a:rPr lang="en-US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... households do not smooth consumption much over the life cycle ...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’ (Lusardi, 1999) and hence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undersave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retirement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Need alternative frameworks: E.g., 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Behavioral life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cycle hypothesis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assuming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bounded rationality and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using the concepts of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framing,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mental accounting,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and lack of self-control (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Shefrin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and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Thaler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1988)</a:t>
            </a:r>
          </a:p>
          <a:p>
            <a:pPr lvl="1" algn="just">
              <a:buClr>
                <a:schemeClr val="tx2"/>
              </a:buClr>
              <a:buSzPct val="103000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key assumption of the BLC theory is that households treat components of their wealth as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nonfungible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even in the absence of credit rationing. Specifically, wealth is assumed to be divided into three mental accounts: current income, current assets, and future income. The temptation to spend is assumed to be greatest for current income and least for future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 policy grounds: effective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tools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need to be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behaviourally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informed</a:t>
            </a: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2480" y="116632"/>
            <a:ext cx="9001124" cy="7200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Why do people </a:t>
            </a:r>
            <a:r>
              <a:rPr lang="en-US" altLang="it-IT" dirty="0" err="1" smtClean="0"/>
              <a:t>undersave</a:t>
            </a:r>
            <a:r>
              <a:rPr lang="en-US" altLang="it-IT" dirty="0" smtClean="0"/>
              <a:t> for retirement?</a:t>
            </a:r>
            <a:endParaRPr lang="it-IT" dirty="0"/>
          </a:p>
          <a:p>
            <a:r>
              <a:rPr lang="en-GB" dirty="0" smtClean="0"/>
              <a:t>A behavioural perspective 			</a:t>
            </a:r>
            <a:r>
              <a:rPr lang="en-GB" dirty="0" smtClean="0"/>
              <a:t>		</a:t>
            </a:r>
            <a:r>
              <a:rPr lang="en-GB" b="0" dirty="0" smtClean="0"/>
              <a:t>(</a:t>
            </a:r>
            <a:r>
              <a:rPr lang="en-GB" b="0" dirty="0"/>
              <a:t>continued)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325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344488" y="1128801"/>
            <a:ext cx="920019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Change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people’s 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behaviour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simply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by changing the choice architecture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i.e. the way options are presented in the environment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Nudges for savings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 workplace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retirement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accounts: 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enroll employees automatically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use automatic salary escalation to increase contribution rates 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option of opting out of the plan, change allocations and adjust contributions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Automatic enrolment is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effective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because of …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inertia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(sticking to defaults)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default option is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perceived as recommended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by policy makers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defaults become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reference points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(deviations from them feel like losses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lvl="1" algn="just">
              <a:buClr>
                <a:schemeClr val="tx2"/>
              </a:buClr>
              <a:buSzPct val="103000"/>
            </a:pP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Sunstein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and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Thaler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(2008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lvl="1" algn="just">
              <a:buClr>
                <a:schemeClr val="tx2"/>
              </a:buClr>
              <a:buSzPct val="103000"/>
            </a:pP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2480" y="260648"/>
            <a:ext cx="9001124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smtClean="0"/>
              <a:t>Policy actions: Nudging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32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344488" y="908720"/>
            <a:ext cx="920019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Pros</a:t>
            </a:r>
            <a:r>
              <a:rPr lang="en-US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Nudge</a:t>
            </a:r>
            <a:endParaRPr lang="en-US" sz="2400" b="1" dirty="0" smtClean="0">
              <a:solidFill>
                <a:srgbClr val="C00000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… preserves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autonomy because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it makes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some actions easier to select without restricting the choice set 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… reduces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errors and biases by encouraging people to make better decisions ‘as judged by themselves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’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it-IT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Cons</a:t>
            </a: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opt-out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policies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are based on the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inaction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 the decision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maker: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lower commitment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 implement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decision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opt-out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‘choices’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are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less likely to reflect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decision makers'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true preferences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than will more active choices 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Opt-out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effective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only when there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 a single optimal course of action, that most people don't take, and that policy-makers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identify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and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favour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by making it the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default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default policies </a:t>
            </a: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may be counterproductive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if viewed as a substitute for other, more substantive, interventions, such as educational programmes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2480" y="116632"/>
            <a:ext cx="9001124" cy="7920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Policy actions: Nudging</a:t>
            </a:r>
          </a:p>
          <a:p>
            <a:r>
              <a:rPr lang="en-GB" dirty="0" smtClean="0"/>
              <a:t>Pros and Cons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91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344488" y="908720"/>
            <a:ext cx="920019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Communication is key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to boost saving </a:t>
            </a: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culture and push individuals to take personal responsibility for long term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saving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US" sz="2400" dirty="0"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Technology can be used to ameliorate communication and make managing finances easier (</a:t>
            </a:r>
            <a:r>
              <a:rPr lang="en-US" sz="2400" b="1" dirty="0" err="1" smtClean="0">
                <a:latin typeface="Optane" pitchFamily="2" charset="0"/>
                <a:ea typeface="Verdana" pitchFamily="34" charset="0"/>
                <a:cs typeface="Verdana" pitchFamily="34" charset="0"/>
              </a:rPr>
              <a:t>FinTech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). Pensions </a:t>
            </a: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industry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slow </a:t>
            </a: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to embrace </a:t>
            </a:r>
            <a:r>
              <a:rPr lang="en-US" sz="2400" dirty="0" err="1" smtClean="0">
                <a:latin typeface="Optane" pitchFamily="2" charset="0"/>
                <a:ea typeface="Verdana" pitchFamily="34" charset="0"/>
                <a:cs typeface="Verdana" pitchFamily="34" charset="0"/>
              </a:rPr>
              <a:t>FinTech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, with some exceptions (</a:t>
            </a:r>
            <a:r>
              <a:rPr lang="en-US" sz="2400" dirty="0" err="1" smtClean="0">
                <a:latin typeface="Optane" pitchFamily="2" charset="0"/>
                <a:ea typeface="Verdana" pitchFamily="34" charset="0"/>
                <a:cs typeface="Verdana" pitchFamily="34" charset="0"/>
              </a:rPr>
              <a:t>PensionBee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 in the UK)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US" sz="2400" dirty="0"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b="1" dirty="0" err="1" smtClean="0">
                <a:latin typeface="Optane" pitchFamily="2" charset="0"/>
                <a:ea typeface="Verdana" pitchFamily="34" charset="0"/>
                <a:cs typeface="Verdana" pitchFamily="34" charset="0"/>
              </a:rPr>
              <a:t>Behavioural</a:t>
            </a:r>
            <a:r>
              <a:rPr lang="en-US" sz="24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 insights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: communication </a:t>
            </a: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has to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…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be </a:t>
            </a:r>
            <a:r>
              <a:rPr lang="en-US" sz="22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simple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, dealing with real, practical event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make </a:t>
            </a:r>
            <a:r>
              <a:rPr lang="en-US" sz="2200" b="1" dirty="0">
                <a:latin typeface="Optane" pitchFamily="2" charset="0"/>
                <a:ea typeface="Verdana" pitchFamily="34" charset="0"/>
                <a:cs typeface="Verdana" pitchFamily="34" charset="0"/>
              </a:rPr>
              <a:t>emotional connections </a:t>
            </a: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with 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individuals’ lives and overtake </a:t>
            </a: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some stereotypes regarding ‘old 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people’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2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targeted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, relevant </a:t>
            </a: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and 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contextualized. 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Communication </a:t>
            </a: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needs to differ across younger and older 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workers: temporal </a:t>
            </a: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construal 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theory suggests </a:t>
            </a: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that individuals 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farther </a:t>
            </a: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away from an event 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think </a:t>
            </a: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about 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it in abstract </a:t>
            </a: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terms rather than considering the details of the event, but if an event will occur in the near future, people think more 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concretely</a:t>
            </a:r>
          </a:p>
          <a:p>
            <a:pPr lvl="1" algn="just">
              <a:buClr>
                <a:schemeClr val="tx2"/>
              </a:buClr>
              <a:buSzPct val="103000"/>
            </a:pPr>
            <a:r>
              <a:rPr lang="en-GB" sz="16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Alemanni </a:t>
            </a:r>
            <a:r>
              <a:rPr lang="en-GB" sz="16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(2017)</a:t>
            </a:r>
            <a:endParaRPr lang="en-US" sz="1600" dirty="0" smtClean="0"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2480" y="44624"/>
            <a:ext cx="9001124" cy="9087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smtClean="0"/>
              <a:t>Policy actions: engaging </a:t>
            </a:r>
          </a:p>
          <a:p>
            <a:r>
              <a:rPr lang="en-GB" smtClean="0"/>
              <a:t>(towards awareness in pension choices)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09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72480" y="44624"/>
            <a:ext cx="9001124" cy="9087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Policy actions: engaging </a:t>
            </a:r>
          </a:p>
          <a:p>
            <a:r>
              <a:rPr lang="en-GB" dirty="0" smtClean="0"/>
              <a:t>(towards awareness in pension choices </a:t>
            </a:r>
            <a:r>
              <a:rPr lang="en-GB" dirty="0" smtClean="0"/>
              <a:t>				- </a:t>
            </a:r>
            <a:r>
              <a:rPr lang="en-GB" b="0" dirty="0" smtClean="0"/>
              <a:t>continued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4"/>
          <p:cNvSpPr/>
          <p:nvPr/>
        </p:nvSpPr>
        <p:spPr>
          <a:xfrm>
            <a:off x="344488" y="995819"/>
            <a:ext cx="9200197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b="1" dirty="0" err="1" smtClean="0">
                <a:latin typeface="Optane" pitchFamily="2" charset="0"/>
                <a:ea typeface="Verdana" pitchFamily="34" charset="0"/>
                <a:cs typeface="Verdana" pitchFamily="34" charset="0"/>
              </a:rPr>
              <a:t>Behavioural</a:t>
            </a:r>
            <a:r>
              <a:rPr lang="en-US" sz="24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 insights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: communication </a:t>
            </a: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has to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rely on …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p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roper </a:t>
            </a:r>
            <a:r>
              <a:rPr lang="en-US" sz="24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goal </a:t>
            </a:r>
            <a:r>
              <a:rPr lang="en-US" sz="24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framing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, which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depends also on the target (young versus old workers)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‘</a:t>
            </a:r>
            <a:r>
              <a:rPr lang="en-US" sz="2400" b="1" dirty="0">
                <a:latin typeface="Optane" pitchFamily="2" charset="0"/>
                <a:ea typeface="Verdana" pitchFamily="34" charset="0"/>
                <a:cs typeface="Verdana" pitchFamily="34" charset="0"/>
              </a:rPr>
              <a:t>outcome</a:t>
            </a: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’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focused approach: people want to…</a:t>
            </a:r>
          </a:p>
          <a:p>
            <a:pPr marL="1257300" lvl="2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establish </a:t>
            </a: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a target income in retirement (‘what do I need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?’)</a:t>
            </a:r>
          </a:p>
          <a:p>
            <a:pPr marL="1257300" lvl="2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know </a:t>
            </a: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where they are against that 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target</a:t>
            </a:r>
          </a:p>
          <a:p>
            <a:pPr marL="1257300" lvl="2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k</a:t>
            </a:r>
            <a:r>
              <a:rPr lang="en-US" sz="22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now what </a:t>
            </a:r>
            <a:r>
              <a:rPr lang="en-US" sz="2200" dirty="0">
                <a:latin typeface="Optane" pitchFamily="2" charset="0"/>
                <a:ea typeface="Verdana" pitchFamily="34" charset="0"/>
                <a:cs typeface="Verdana" pitchFamily="34" charset="0"/>
              </a:rPr>
              <a:t>to do about it if it looks like they might miss it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GB" sz="2000" dirty="0" smtClean="0"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Gamification: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people </a:t>
            </a: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are more apt to change </a:t>
            </a:r>
            <a:r>
              <a:rPr lang="en-US" sz="2400" dirty="0" err="1" smtClean="0">
                <a:latin typeface="Optane" pitchFamily="2" charset="0"/>
                <a:ea typeface="Verdana" pitchFamily="34" charset="0"/>
                <a:cs typeface="Verdana" pitchFamily="34" charset="0"/>
              </a:rPr>
              <a:t>behaviour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when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engaged </a:t>
            </a: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in fun, achievement-oriented tasks with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pre-set rewards </a:t>
            </a: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for positive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action (used in healthcare)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US" sz="2000" dirty="0"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Social norms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and ‘make-it-social’ communication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US" sz="2000" dirty="0"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Communication can change </a:t>
            </a:r>
            <a:r>
              <a:rPr lang="en-US" sz="24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perceptions </a:t>
            </a:r>
            <a:r>
              <a:rPr lang="en-US" sz="2400" b="1" dirty="0">
                <a:latin typeface="Optane" pitchFamily="2" charset="0"/>
                <a:ea typeface="Verdana" pitchFamily="34" charset="0"/>
                <a:cs typeface="Verdana" pitchFamily="34" charset="0"/>
              </a:rPr>
              <a:t>and feelings </a:t>
            </a: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towards pension as a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concept, which in turn impact </a:t>
            </a: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on the decision maker’s attitude towards the 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task (e.g., anxiety about retirement leads to </a:t>
            </a:r>
            <a:r>
              <a:rPr lang="en-US" sz="2400" dirty="0" err="1" smtClean="0">
                <a:latin typeface="Optane" pitchFamily="2" charset="0"/>
                <a:ea typeface="Verdana" pitchFamily="34" charset="0"/>
                <a:cs typeface="Verdana" pitchFamily="34" charset="0"/>
              </a:rPr>
              <a:t>undersaving</a:t>
            </a:r>
            <a:r>
              <a:rPr lang="en-US" sz="24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en-GB" sz="1600" dirty="0" err="1">
                <a:latin typeface="Optane" pitchFamily="2" charset="0"/>
                <a:ea typeface="Verdana" pitchFamily="34" charset="0"/>
                <a:cs typeface="Verdana" pitchFamily="34" charset="0"/>
              </a:rPr>
              <a:t>Alemanni</a:t>
            </a:r>
            <a:r>
              <a:rPr lang="en-GB" sz="1600" dirty="0">
                <a:latin typeface="Optane" pitchFamily="2" charset="0"/>
                <a:ea typeface="Verdana" pitchFamily="34" charset="0"/>
                <a:cs typeface="Verdana" pitchFamily="34" charset="0"/>
              </a:rPr>
              <a:t> (2017</a:t>
            </a:r>
            <a:r>
              <a:rPr lang="en-GB" sz="16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  <a:endParaRPr lang="en-GB" sz="2000" dirty="0"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36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72480" y="188640"/>
            <a:ext cx="9001124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References</a:t>
            </a:r>
            <a:endParaRPr lang="it-IT" dirty="0"/>
          </a:p>
        </p:txBody>
      </p:sp>
      <p:sp>
        <p:nvSpPr>
          <p:cNvPr id="3" name="Rectangle 4"/>
          <p:cNvSpPr/>
          <p:nvPr/>
        </p:nvSpPr>
        <p:spPr>
          <a:xfrm>
            <a:off x="350425" y="1086991"/>
            <a:ext cx="920019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Alemanni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B. (2017), From nudging to engaging in pension, in N.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Linciano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P.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Soccorso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(eds.)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Challenges in ensuring  financial competencies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  <a:hlinkClick r:id="rId3"/>
              </a:rPr>
              <a:t>www.consob.it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Hardcastle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R.  (2015), How can we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incentivise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pension saving? 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behavioural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perspective, Department for Work and Pensions,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no 109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Future self-continuity: how conceptions of the future self transform intertemporal choice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Hershfield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H. E. (2011), Future self-continuity: how conceptions of the future self transform intertemporal choice, Ann N Y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Acad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Sci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30-43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Kahneman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D. (2012), Thinking fast and slow, Penguin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Lee, J. M. and S. D. Hanna (2015), Savings Goals and Saving Behavior From a Perspective of Maslow’s Hierarchy of Needs, Journal of Financial Counseling and Planning, Volume 26, Issue 2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Lusardi, A. (1999), ‘Information, Expectations, and Savings for Retirement’, in Henry Aaron (ed.), Behavioral Dimensions of Retirement Economics, Washington, D.C.: Brookings Institution and Russell Sage Foundation, pp. 81–115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OECD (2016), Pensions Outlook 2016, OECD Publishing Paris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Shefrin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H. H. and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Thaler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R. H. (1988), The behavioral life-cycle hypothesis, Economic Inquiry 26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Sunstein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C. and R.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Thaler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(2008), Nudge: Improving Decisions About Health, Wealth, and Happiness, Yale Univ. Pr. 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Thaler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R.H.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(1985), “Mental Accounting and Consumer Choice”, Marketing Science, 4,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pp. 199-214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Thaler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R.H.  (1989), “Saving,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Fungibility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Mental Accounts”, Journal of Economic Perspectives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4, pp.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193-205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it-IT" dirty="0">
              <a:solidFill>
                <a:srgbClr val="FF0000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86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2492896"/>
            <a:ext cx="920019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Thank</a:t>
            </a: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you</a:t>
            </a: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</a:t>
            </a:r>
            <a:r>
              <a:rPr lang="it-IT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your</a:t>
            </a: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attention</a:t>
            </a: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!</a:t>
            </a:r>
          </a:p>
          <a:p>
            <a:pPr algn="ctr"/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Nadia Linciano</a:t>
            </a:r>
          </a:p>
          <a:p>
            <a:pPr algn="ctr"/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  <a:hlinkClick r:id="rId2"/>
              </a:rPr>
              <a:t>n.linciano@consob.it</a:t>
            </a: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16632"/>
            <a:ext cx="6912956" cy="10081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Engaging people in retirement saving</a:t>
            </a:r>
          </a:p>
          <a:p>
            <a:r>
              <a:rPr lang="en-US" altLang="it-IT" sz="2000" dirty="0"/>
              <a:t>Insights from cognitive sciences</a:t>
            </a:r>
          </a:p>
        </p:txBody>
      </p:sp>
    </p:spTree>
    <p:extLst>
      <p:ext uri="{BB962C8B-B14F-4D97-AF65-F5344CB8AC3E}">
        <p14:creationId xmlns:p14="http://schemas.microsoft.com/office/powerpoint/2010/main" val="305031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Why engaging people in retirement saving is important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How people can be engaged in retirement 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saving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Why standard engagement may not 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work? A </a:t>
            </a:r>
            <a:r>
              <a:rPr lang="en-US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behavioural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perspective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Policy </a:t>
            </a:r>
            <a:r>
              <a:rPr lang="it-IT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actions</a:t>
            </a:r>
            <a:r>
              <a:rPr lang="it-IT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  <a:r>
              <a:rPr lang="it-IT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Nudging</a:t>
            </a:r>
            <a:endParaRPr lang="it-IT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Policy </a:t>
            </a:r>
            <a:r>
              <a:rPr lang="it-IT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actions</a:t>
            </a:r>
            <a:r>
              <a:rPr lang="it-IT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  <a:r>
              <a:rPr lang="it-IT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Engaging</a:t>
            </a:r>
            <a:endParaRPr lang="it-IT" sz="32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it-IT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Index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72480" y="260630"/>
            <a:ext cx="9001124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Why engaging people in retirement saving is important</a:t>
            </a:r>
            <a:endParaRPr lang="it-IT" dirty="0"/>
          </a:p>
        </p:txBody>
      </p:sp>
      <p:sp>
        <p:nvSpPr>
          <p:cNvPr id="3" name="Rectangle 4"/>
          <p:cNvSpPr/>
          <p:nvPr/>
        </p:nvSpPr>
        <p:spPr>
          <a:xfrm>
            <a:off x="350425" y="1045760"/>
            <a:ext cx="920019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 a macro perspective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promoting retirement savings …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… may increase national savings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… favours reallocation of savings into retirement products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…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reinforces the role of private pensions in the provision of retirement income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and reduce individuals’ reliance on public safety net, to the benefit of sustainability of public finances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... support long-term investments and, eventually, long-term growth</a:t>
            </a:r>
          </a:p>
          <a:p>
            <a:pPr lvl="1" algn="just">
              <a:buClr>
                <a:schemeClr val="tx2"/>
              </a:buClr>
              <a:buSzPct val="103000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 a </a:t>
            </a: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micro perspective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promoting retirement savings enhances individuals’ financial well-being, their ability to control their lifestyle over the life-cycle and their resilience to several (longevity and financial) risks</a:t>
            </a:r>
          </a:p>
          <a:p>
            <a:pPr algn="just">
              <a:buClr>
                <a:schemeClr val="tx2"/>
              </a:buClr>
              <a:buSzPct val="103000"/>
            </a:pP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Macro and micro perspectives intertwined </a:t>
            </a:r>
          </a:p>
          <a:p>
            <a:pPr algn="just">
              <a:buClr>
                <a:schemeClr val="tx2"/>
              </a:buClr>
              <a:buSzPct val="103000"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endParaRPr lang="en-GB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OECD (2016)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72480" y="260630"/>
            <a:ext cx="9001124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How </a:t>
            </a:r>
            <a:r>
              <a:rPr lang="en-US" altLang="it-IT" dirty="0" smtClean="0"/>
              <a:t>people can be engaged in retirement saving</a:t>
            </a:r>
            <a:endParaRPr lang="it-IT" dirty="0"/>
          </a:p>
        </p:txBody>
      </p:sp>
      <p:sp>
        <p:nvSpPr>
          <p:cNvPr id="3" name="Rectangle 4"/>
          <p:cNvSpPr/>
          <p:nvPr/>
        </p:nvSpPr>
        <p:spPr>
          <a:xfrm>
            <a:off x="350425" y="1045760"/>
            <a:ext cx="920019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Several </a:t>
            </a: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policy </a:t>
            </a: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levers …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design of pension arrangements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tax treatment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financial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advice for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retirement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financial education</a:t>
            </a:r>
          </a:p>
          <a:p>
            <a:pPr lvl="1" algn="just">
              <a:buClr>
                <a:schemeClr val="tx2"/>
              </a:buClr>
              <a:buSzPct val="103000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… resting on the </a:t>
            </a: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classic </a:t>
            </a: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rationality hypothesis 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enjoy a similar lifestyle in retirement as in one’s working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life, individuals use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saving and wealth to smooth out income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over lifetime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Individuals have well-defined preferences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 the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available choice alternatives that allow them to choose the optimal option (i.e. the option maximizing their benefit)</a:t>
            </a:r>
          </a:p>
          <a:p>
            <a:pPr marL="1257300" lvl="2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rational agent takes account of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all available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information, probabilities of events, potential costs and benefits and acts consistently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by choosing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best choice</a:t>
            </a:r>
          </a:p>
          <a:p>
            <a:pPr marL="1257300" lvl="2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rational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agent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shows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self-control in intertemporal choices</a:t>
            </a:r>
          </a:p>
        </p:txBody>
      </p:sp>
    </p:spTree>
    <p:extLst>
      <p:ext uri="{BB962C8B-B14F-4D97-AF65-F5344CB8AC3E}">
        <p14:creationId xmlns:p14="http://schemas.microsoft.com/office/powerpoint/2010/main" val="311981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72480" y="260630"/>
            <a:ext cx="9001124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Life cycle theory: planning and saving</a:t>
            </a:r>
            <a:endParaRPr lang="it-IT" dirty="0"/>
          </a:p>
        </p:txBody>
      </p:sp>
      <p:sp>
        <p:nvSpPr>
          <p:cNvPr id="3" name="Rectangle 4"/>
          <p:cNvSpPr/>
          <p:nvPr/>
        </p:nvSpPr>
        <p:spPr>
          <a:xfrm>
            <a:off x="350425" y="5939988"/>
            <a:ext cx="92001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Source: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Hardcastle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(2015)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Immagine 4"/>
          <p:cNvPicPr/>
          <p:nvPr/>
        </p:nvPicPr>
        <p:blipFill rotWithShape="1">
          <a:blip r:embed="rId3"/>
          <a:srcRect l="22860" t="28109" r="9208" b="5315"/>
          <a:stretch/>
        </p:blipFill>
        <p:spPr bwMode="auto">
          <a:xfrm>
            <a:off x="488504" y="980728"/>
            <a:ext cx="8713092" cy="48965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928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350425" y="980728"/>
            <a:ext cx="9200197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‘real man’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versus the ‘economic’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man (</a:t>
            </a:r>
            <a:r>
              <a:rPr lang="en-GB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Kanehman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2012;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OECD 2016)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Information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overload,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menu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effect and choice overload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Limited attention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Rules of thumbs (heuristics)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Framing effect, mental accounting, myopia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‘Unstable’ risk tolerance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Inertia or ‘status quo 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bias’</a:t>
            </a: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dynamic inconsistency (lack of self-control)</a:t>
            </a:r>
          </a:p>
          <a:p>
            <a:pPr lvl="1" algn="just">
              <a:buClr>
                <a:schemeClr val="tx2"/>
              </a:buClr>
              <a:buSzPct val="103000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Information overload, menu effect and choice overload</a:t>
            </a:r>
          </a:p>
          <a:p>
            <a:pPr lvl="1">
              <a:buClr>
                <a:schemeClr val="tx2"/>
              </a:buClr>
              <a:buSzPct val="103000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Information overload is the individual incapacity to process the information available (either because of lack of time or of competences).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Therefore, more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information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 not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necessarily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helpful.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When dealing with a high number of options, individuals prefer those they understand better (which are not necessarily the best ones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2480" y="116632"/>
            <a:ext cx="9001124" cy="7200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Why standard engagement may not work?</a:t>
            </a:r>
            <a:endParaRPr lang="it-IT" dirty="0"/>
          </a:p>
          <a:p>
            <a:r>
              <a:rPr lang="en-GB" dirty="0" smtClean="0"/>
              <a:t>A behavioural perspective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1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350425" y="965041"/>
            <a:ext cx="920019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Limited attention</a:t>
            </a:r>
            <a:endParaRPr lang="en-GB" sz="2400" b="1" strike="sngStrike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lvl="1" algn="just">
              <a:buClr>
                <a:schemeClr val="tx2"/>
              </a:buClr>
              <a:buSzPct val="103000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Individuals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have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 finite amount of attention at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their disposal and are often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are much less attentive to tasks than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they themselves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assume. As a result,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they may forget things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or miss details that turn out to be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important and miss benefits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and consequences of options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lvl="1" algn="just">
              <a:buClr>
                <a:schemeClr val="tx2"/>
              </a:buClr>
              <a:buSzPct val="103000"/>
            </a:pPr>
            <a:endParaRPr lang="en-GB" sz="2400" dirty="0">
              <a:solidFill>
                <a:srgbClr val="FF0000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Rules of thumbs (heuristics</a:t>
            </a: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lvl="1" algn="just">
              <a:buClr>
                <a:schemeClr val="tx2"/>
              </a:buClr>
              <a:buSzPct val="103000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Mental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shortcuts that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allow to make complex decisions by learning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or discovery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based on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 practical approach.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They are not optimal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or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rational, but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sufficient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for reaching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 goal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lvl="1" algn="just">
              <a:buClr>
                <a:schemeClr val="tx2"/>
              </a:buClr>
              <a:buSzPct val="103000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Framing effect, mental </a:t>
            </a: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accounting</a:t>
            </a: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lvl="1" algn="just">
              <a:buClr>
                <a:schemeClr val="tx2"/>
              </a:buClr>
              <a:buSzPct val="103000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Framing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effect: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perceptual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phenomenon, equivalent to visual illusion, implying that different presentations of the same information may lead to different choices</a:t>
            </a:r>
          </a:p>
          <a:p>
            <a:pPr lvl="1" algn="just">
              <a:buClr>
                <a:schemeClr val="tx2"/>
              </a:buClr>
              <a:buSzPct val="103000"/>
            </a:pP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Mental </a:t>
            </a: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accounting: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tendency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 people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 separate their money (income and wealth) into separate accounts based on a variety of subjective criteria, like the source of the money and the purpose for each account (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Thaler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1985 and 1989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2480" y="44624"/>
            <a:ext cx="9001124" cy="10801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Why standard engagement may not work?</a:t>
            </a:r>
            <a:endParaRPr lang="it-IT" dirty="0"/>
          </a:p>
          <a:p>
            <a:r>
              <a:rPr lang="en-GB" dirty="0"/>
              <a:t>A behavioural </a:t>
            </a:r>
            <a:r>
              <a:rPr lang="en-GB" dirty="0" smtClean="0"/>
              <a:t>perspective    			</a:t>
            </a:r>
            <a:r>
              <a:rPr lang="en-GB" dirty="0" smtClean="0"/>
              <a:t>		</a:t>
            </a:r>
            <a:r>
              <a:rPr lang="en-GB" b="0" dirty="0" smtClean="0"/>
              <a:t>(</a:t>
            </a:r>
            <a:r>
              <a:rPr lang="en-GB" b="0" dirty="0" smtClean="0"/>
              <a:t>continued)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47938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41658" y="116632"/>
            <a:ext cx="9001124" cy="10801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Why standard engagement may not work?</a:t>
            </a:r>
            <a:endParaRPr lang="it-IT" dirty="0"/>
          </a:p>
          <a:p>
            <a:r>
              <a:rPr lang="en-GB" dirty="0"/>
              <a:t>A behavioural perspective </a:t>
            </a:r>
            <a:r>
              <a:rPr lang="en-GB" dirty="0" smtClean="0"/>
              <a:t>			</a:t>
            </a:r>
            <a:r>
              <a:rPr lang="en-GB" dirty="0" smtClean="0"/>
              <a:t>		</a:t>
            </a:r>
            <a:r>
              <a:rPr lang="en-GB" b="0" dirty="0" smtClean="0"/>
              <a:t>(</a:t>
            </a:r>
            <a:r>
              <a:rPr lang="en-GB" b="0" dirty="0"/>
              <a:t>continued)</a:t>
            </a:r>
            <a:endParaRPr lang="en-GB" dirty="0"/>
          </a:p>
          <a:p>
            <a:endParaRPr lang="en-GB" dirty="0"/>
          </a:p>
        </p:txBody>
      </p:sp>
      <p:sp>
        <p:nvSpPr>
          <p:cNvPr id="2" name="Rettangolo 1"/>
          <p:cNvSpPr/>
          <p:nvPr/>
        </p:nvSpPr>
        <p:spPr>
          <a:xfrm>
            <a:off x="488504" y="980728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Unstable </a:t>
            </a: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risk tolerance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1" algn="just">
              <a:buClr>
                <a:schemeClr val="tx2"/>
              </a:buClr>
              <a:buSzPct val="103000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Risk perception and risk tolerance vary depending on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framing and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mental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accounts</a:t>
            </a:r>
          </a:p>
          <a:p>
            <a:pPr lvl="1" algn="just">
              <a:buClr>
                <a:schemeClr val="tx2"/>
              </a:buClr>
              <a:buSzPct val="103000"/>
            </a:pP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Inertia or ‘status quo </a:t>
            </a:r>
            <a:r>
              <a:rPr lang="en-GB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bias’</a:t>
            </a: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lvl="1" algn="just">
              <a:buClr>
                <a:schemeClr val="tx2"/>
              </a:buClr>
              <a:buSzPct val="103000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Unwillingness of individuals to change a decision that has already been made even when it is not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satisfactory.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It weakens the competitive pressures coming from the demand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side</a:t>
            </a:r>
          </a:p>
          <a:p>
            <a:pPr lvl="1" algn="just">
              <a:buClr>
                <a:schemeClr val="tx2"/>
              </a:buClr>
              <a:buSzPct val="103000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Myopia </a:t>
            </a:r>
            <a:endPara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lvl="1" algn="just">
              <a:buClr>
                <a:schemeClr val="tx2"/>
              </a:buClr>
              <a:buSzPct val="103000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Attitude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 focus on short-term outcomes, which may be regarded as safer, even when making long term decisions</a:t>
            </a:r>
          </a:p>
          <a:p>
            <a:pPr lvl="1" algn="just">
              <a:buClr>
                <a:schemeClr val="tx2"/>
              </a:buClr>
              <a:buSzPct val="103000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Dynamic inconsistency or time inconsistency</a:t>
            </a:r>
          </a:p>
          <a:p>
            <a:pPr lvl="1" algn="just">
              <a:buClr>
                <a:schemeClr val="tx2"/>
              </a:buClr>
              <a:buSzPct val="103000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Propensity to change preferences over time.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Self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control literature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relates it to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 variety of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behaviours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including procrastination, addiction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efforts at weight loss, and saving for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retirement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99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344488" y="1052736"/>
            <a:ext cx="920019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Psychological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determinants of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undersaving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temporal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discounting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(present versus future rewards)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Want to save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for the future but not have the financial means to do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Present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rewards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more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arousing and emotional than future rewards 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Not able to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project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thoughts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and feelings into the distant future  (people overestimate the degree to which they will feel good about a positive outcome and bad about a negative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outcome)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lvl="1" algn="just">
              <a:buClr>
                <a:schemeClr val="tx2"/>
              </a:buClr>
              <a:buSzPct val="103000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Future </a:t>
            </a:r>
            <a:r>
              <a:rPr lang="it-IT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selves</a:t>
            </a: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intertemporal decision making is impinged by conflicts between temporally distinct selves (e.g.,  a long-term planner and a short-sighted doer) 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People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recognising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tensions between the wishes of today’s self and the desires of tomorrow’s self may engage in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precommitment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strategies constraining future behavior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Saving for the future depends on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degree future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selves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are perceived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similar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(to present selves),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vivid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aging avatar experiments) and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positive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Hershfield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2011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	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2480" y="116632"/>
            <a:ext cx="9001124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Further considerations on dynamic inconsistency</a:t>
            </a:r>
          </a:p>
          <a:p>
            <a:r>
              <a:rPr lang="en-GB" dirty="0" smtClean="0"/>
              <a:t>Present and future rewards versus future selves theories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39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783</TotalTime>
  <Words>1940</Words>
  <Application>Microsoft Office PowerPoint</Application>
  <PresentationFormat>A4 (21x29,7 cm)</PresentationFormat>
  <Paragraphs>187</Paragraphs>
  <Slides>16</Slides>
  <Notes>14</Notes>
  <HiddenSlides>0</HiddenSlides>
  <MMClips>0</MMClips>
  <ScaleCrop>false</ScaleCrop>
  <HeadingPairs>
    <vt:vector size="8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16</vt:i4>
      </vt:variant>
      <vt:variant>
        <vt:lpstr>Presentazioni personalizzate</vt:lpstr>
      </vt:variant>
      <vt:variant>
        <vt:i4>1</vt:i4>
      </vt:variant>
    </vt:vector>
  </HeadingPairs>
  <TitlesOfParts>
    <vt:vector size="19" baseType="lpstr">
      <vt:lpstr>SPRP_Correct Power Point Template v1</vt:lpstr>
      <vt:lpstr>think-cell Slide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Custom Show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GdL CONSOB</cp:lastModifiedBy>
  <cp:revision>83</cp:revision>
  <cp:lastPrinted>2015-01-26T19:32:44Z</cp:lastPrinted>
  <dcterms:created xsi:type="dcterms:W3CDTF">2015-09-07T02:11:56Z</dcterms:created>
  <dcterms:modified xsi:type="dcterms:W3CDTF">2018-06-28T09:17:16Z</dcterms:modified>
</cp:coreProperties>
</file>