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1"/>
  </p:sldMasterIdLst>
  <p:notesMasterIdLst>
    <p:notesMasterId r:id="rId37"/>
  </p:notesMasterIdLst>
  <p:handoutMasterIdLst>
    <p:handoutMasterId r:id="rId38"/>
  </p:handoutMasterIdLst>
  <p:sldIdLst>
    <p:sldId id="1229" r:id="rId2"/>
    <p:sldId id="1360" r:id="rId3"/>
    <p:sldId id="1361" r:id="rId4"/>
    <p:sldId id="1364" r:id="rId5"/>
    <p:sldId id="1362" r:id="rId6"/>
    <p:sldId id="1369" r:id="rId7"/>
    <p:sldId id="1363" r:id="rId8"/>
    <p:sldId id="1365" r:id="rId9"/>
    <p:sldId id="1373" r:id="rId10"/>
    <p:sldId id="1374" r:id="rId11"/>
    <p:sldId id="1367" r:id="rId12"/>
    <p:sldId id="1376" r:id="rId13"/>
    <p:sldId id="1377" r:id="rId14"/>
    <p:sldId id="1375" r:id="rId15"/>
    <p:sldId id="1368" r:id="rId16"/>
    <p:sldId id="1366" r:id="rId17"/>
    <p:sldId id="1380" r:id="rId18"/>
    <p:sldId id="1381" r:id="rId19"/>
    <p:sldId id="1385" r:id="rId20"/>
    <p:sldId id="1386" r:id="rId21"/>
    <p:sldId id="1383" r:id="rId22"/>
    <p:sldId id="334" r:id="rId23"/>
    <p:sldId id="335" r:id="rId24"/>
    <p:sldId id="293" r:id="rId25"/>
    <p:sldId id="294" r:id="rId26"/>
    <p:sldId id="295" r:id="rId27"/>
    <p:sldId id="296" r:id="rId28"/>
    <p:sldId id="285" r:id="rId29"/>
    <p:sldId id="288" r:id="rId30"/>
    <p:sldId id="1378" r:id="rId31"/>
    <p:sldId id="1379" r:id="rId32"/>
    <p:sldId id="1355" r:id="rId33"/>
    <p:sldId id="1356" r:id="rId34"/>
    <p:sldId id="1359" r:id="rId35"/>
    <p:sldId id="1387" r:id="rId36"/>
  </p:sldIdLst>
  <p:sldSz cx="9906000" cy="6858000" type="A4"/>
  <p:notesSz cx="6794500" cy="9931400"/>
  <p:custShowLst>
    <p:custShow name="Custom Show 1" id="0">
      <p:sldLst/>
    </p:custShow>
  </p:custShowLst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6023">
          <p15:clr>
            <a:srgbClr val="A4A3A4"/>
          </p15:clr>
        </p15:guide>
        <p15:guide id="6" pos="308">
          <p15:clr>
            <a:srgbClr val="A4A3A4"/>
          </p15:clr>
        </p15:guide>
        <p15:guide id="7" pos="5796">
          <p15:clr>
            <a:srgbClr val="A4A3A4"/>
          </p15:clr>
        </p15:guide>
        <p15:guide id="8" pos="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CZ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DA65"/>
    <a:srgbClr val="FFFFFF"/>
    <a:srgbClr val="FFCC00"/>
    <a:srgbClr val="E39913"/>
    <a:srgbClr val="F2F2F2"/>
    <a:srgbClr val="FFFF99"/>
    <a:srgbClr val="FFFFCC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5252" autoAdjust="0"/>
  </p:normalViewPr>
  <p:slideViewPr>
    <p:cSldViewPr>
      <p:cViewPr varScale="1">
        <p:scale>
          <a:sx n="109" d="100"/>
          <a:sy n="109" d="100"/>
        </p:scale>
        <p:origin x="1728" y="78"/>
      </p:cViewPr>
      <p:guideLst>
        <p:guide orient="horz" pos="572"/>
        <p:guide orient="horz" pos="3838"/>
        <p:guide orient="horz"/>
        <p:guide orient="horz" pos="890"/>
        <p:guide pos="6023"/>
        <p:guide pos="308"/>
        <p:guide pos="5796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65DB725-3F53-423B-B263-9F51CF8FAAF6}" type="datetimeFigureOut">
              <a:rPr lang="en-US"/>
              <a:pPr>
                <a:defRPr/>
              </a:pPr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4AC8908-A1FB-4505-B212-4B2A7EC61AD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848AB1-372C-417D-B58B-3446A2DC6E62}" type="datetimeFigureOut">
              <a:rPr lang="en-US"/>
              <a:pPr>
                <a:defRPr/>
              </a:pPr>
              <a:t>6/29/2018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7713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928" y="4719044"/>
            <a:ext cx="5434648" cy="44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DF5CB4-1F12-4B4C-891B-F676007582B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22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98440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1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8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97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0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18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7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935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72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>
            <p:custDataLst>
              <p:tags r:id="rId3"/>
            </p:custDataLst>
          </p:nvPr>
        </p:nvSpPr>
        <p:spPr>
          <a:xfrm>
            <a:off x="200340" y="116540"/>
            <a:ext cx="9433310" cy="67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it-IT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468" y="476590"/>
            <a:ext cx="3766036" cy="3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BOZZA</a:t>
            </a:r>
            <a:r>
              <a:rPr lang="en-US" sz="1800" b="1" i="1" u="sng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29/06/2018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29/06/2018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0" y="0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29/06/2018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29/06/2018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29/06/2018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29/06/2018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29/06/2018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332" y="6356361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29/06/2018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29/06/2018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29/06/2018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17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25" y="0"/>
            <a:ext cx="908650" cy="9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370" y="980661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29/06/2018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360" y="6381410"/>
            <a:ext cx="92172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364" y="908650"/>
            <a:ext cx="920159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  <a:latin typeface="Optane" pitchFamily="2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635" y="6530579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  <a:cs typeface="Arial" charset="0"/>
              </a:rPr>
              <a:t>Page </a:t>
            </a:r>
            <a:fld id="{176C9665-13A1-4E4A-84AC-67452C24411B}" type="slidenum">
              <a:rPr lang="en-US" sz="110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sz="1100" dirty="0">
              <a:solidFill>
                <a:srgbClr val="000000"/>
              </a:solidFill>
              <a:latin typeface="Optane" pitchFamily="2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488504" y="3717032"/>
            <a:ext cx="9073009" cy="289310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The Italian Social Security Policy Response to Population Ageing</a:t>
            </a:r>
          </a:p>
          <a:p>
            <a:pPr algn="ctr"/>
            <a:endParaRPr lang="en-GB" sz="2000" b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Michele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Raitano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(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Sapienza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University of Rome)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it-IT" sz="800" b="1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eaLnBrk="0" hangingPunct="0"/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Component Two- </a:t>
            </a:r>
            <a:r>
              <a:rPr lang="en-US" altLang="zh-CN" sz="1400" dirty="0">
                <a:latin typeface="Arial" panose="020B0604020202020204" pitchFamily="34" charset="0"/>
              </a:rPr>
              <a:t>2018 Training Course “</a:t>
            </a:r>
            <a:r>
              <a:rPr lang="en-US" altLang="zh-CN" sz="1400" i="1" dirty="0">
                <a:latin typeface="Arial" panose="020B0604020202020204" pitchFamily="34" charset="0"/>
              </a:rPr>
              <a:t>Financing the social security system in an ageing society: </a:t>
            </a:r>
          </a:p>
          <a:p>
            <a:pPr algn="ctr" eaLnBrk="0" hangingPunct="0"/>
            <a:r>
              <a:rPr lang="en-US" altLang="zh-CN" sz="1400" i="1" dirty="0">
                <a:latin typeface="Arial" panose="020B0604020202020204" pitchFamily="34" charset="0"/>
              </a:rPr>
              <a:t>the role of public finance and private supplementary funds</a:t>
            </a:r>
            <a:r>
              <a:rPr lang="en-US" altLang="zh-CN" sz="1400" dirty="0">
                <a:latin typeface="Arial" panose="020B0604020202020204" pitchFamily="34" charset="0"/>
              </a:rPr>
              <a:t>”</a:t>
            </a:r>
            <a:endParaRPr lang="zh-CN" altLang="zh-CN" sz="1400" dirty="0"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</a:p>
          <a:p>
            <a:pPr algn="ctr" eaLnBrk="0" hangingPunct="0"/>
            <a:endParaRPr lang="zh-CN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Italy, July 1</a:t>
            </a:r>
            <a:r>
              <a:rPr lang="en-US" altLang="zh-CN" sz="1400" b="1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</a:t>
            </a:r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-15th</a:t>
            </a:r>
            <a:r>
              <a:rPr lang="pl-PL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201</a:t>
            </a:r>
            <a:r>
              <a:rPr lang="it-IT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</a:t>
            </a:r>
            <a:endParaRPr lang="pl-PL" altLang="zh-CN" sz="14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484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5" y="980728"/>
            <a:ext cx="9289156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dirty="0"/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Life expectancy at age 65 according to AWG 2018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0FF3361-9BBE-4194-BA37-C67DBE3DB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30" y="1340768"/>
            <a:ext cx="742604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6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5" y="980728"/>
            <a:ext cx="9289156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dirty="0"/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The uncertainty of employment rate trends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40" y="1122894"/>
            <a:ext cx="6912768" cy="49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5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5" y="980728"/>
            <a:ext cx="9289156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dirty="0"/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Labour force according to AWG 2018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FCCA0A0-05B9-4FE5-8C2F-5CE415B50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72" y="1124744"/>
            <a:ext cx="790686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4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5" y="980728"/>
            <a:ext cx="9289156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dirty="0"/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Effective retirement age according to AWG 2018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983887-FC71-4BD2-A2B8-3DC50EC7D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1078150"/>
            <a:ext cx="8731781" cy="523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66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5" y="980728"/>
            <a:ext cx="9289156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dirty="0"/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Projected dependency ratios according to AWG 2018 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B4811B2-ED8C-4A0E-8C7F-675933842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70" y="1268760"/>
            <a:ext cx="768155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6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5" y="980728"/>
            <a:ext cx="9289156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dirty="0"/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Assumptions on productivity growth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2" y="1268760"/>
            <a:ext cx="861377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5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5" y="980728"/>
            <a:ext cx="9289156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dirty="0"/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The uncertainty of GDP growth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17" y="1060261"/>
            <a:ext cx="7238960" cy="49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46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5" y="980728"/>
            <a:ext cx="9289156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dirty="0"/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Determinants of pension spending change 2016-2070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F2EB517-C3E0-4888-891B-2521EEAD9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72" y="1124744"/>
            <a:ext cx="814646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84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4" y="823656"/>
            <a:ext cx="9206259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2009-2011 reforms established the automatic link between changes in life expectancy at birth and eligibility requirements for pensions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Ratio 1:1 in retirement age increase WRT life expectancy increase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Automatic increase in both earnings related and NDC schemes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Limited flexibility in retirement age in the NDC inconsistent with the NDC logic: 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retirement allowed 3 years before the standard age for those with a pension amounting at least 2.8*social assistance benefit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retirement allowed 4 years after the standard age for those with a pension lower than 1.5*social assistance benefit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727293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</a:pP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Ageing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and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pension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rules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in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Italy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80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5" y="980728"/>
            <a:ext cx="92062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727293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</a:pP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Expected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requirements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for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old-age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pensions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in 2011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372AA3C-08E2-4793-80BB-977472E7A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56" y="1412776"/>
            <a:ext cx="62909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6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5" y="980728"/>
            <a:ext cx="9289156" cy="795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 preliminary issue: demographic risks in PAYG vs funded schemes =&gt; how to deal with the «disappearance» of the young?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Demographic projections in Italy and their effects on pension spending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Italian pension reforms to cope with an ageing population: automatic increase in retirement ages and exceptions for heavy workers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Are there heterogeneities in older workers employability?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Pension adequacy and increase in retirement age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dirty="0"/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/>
              <a:t>Index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7588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5" y="980728"/>
            <a:ext cx="92062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727293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</a:pP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Expected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requirements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for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early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retirement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in 2011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5B4564F-85BB-4279-AC55-CBEFD4170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648" y="1434364"/>
            <a:ext cx="6599756" cy="41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57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464" y="908720"/>
            <a:ext cx="9649071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Update in retirement ages in 2019: 67 years or 43 contribution years and 3 months (42+3 for females) for early retirement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Advanced pension with a bank loan “Voluntary APE” (trial until 2018) since age 63 (costly for workers) or “firm APE” (costs paid by the firm)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Social APE for some categories: disabled, long-term unemployed, and those with 6 out of 7 final years worked in 15 types of “heavy jobs” and 36 years of total contribution =&gt; how are these jobs defined?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Heterogeneity in workability and life expectancy according to the type of job =&gt; an expert Commission established by the Budget Law for 2018 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Are life expectancy homogenous? Implications for the NDC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727293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</a:pP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Recent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Italian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reforms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about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retirement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ages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79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344488" y="15615"/>
            <a:ext cx="9289032" cy="922114"/>
          </a:xfrm>
        </p:spPr>
        <p:txBody>
          <a:bodyPr>
            <a:normAutofit/>
          </a:bodyPr>
          <a:lstStyle/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SzPct val="103000"/>
            </a:pP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Heterogeneity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in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elderly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employability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: open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questions</a:t>
            </a: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344488" y="1124745"/>
            <a:ext cx="8894792" cy="5256584"/>
          </a:xfrm>
        </p:spPr>
        <p:txBody>
          <a:bodyPr/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Is retirement postponement a free choice of the worker?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Are older workers homogenous?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Is the productive system able to provide labour supply for an ageing workforce?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Could the increase in retirement age determine a reduction of potential output trough a lower productivity?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Rapid increase of eligibility requirements puts stress on LMPs and welfare system.</a:t>
            </a: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3000"/>
              <a:buNone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</a:endParaRPr>
          </a:p>
          <a:p>
            <a:endParaRPr lang="en-GB" sz="2600" dirty="0"/>
          </a:p>
          <a:p>
            <a:endParaRPr lang="it-IT" sz="2700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607FD-2CE1-4807-A442-1F4B7B7F557C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160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909EC-DD7B-4642-8964-A8E5543FD12F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16496" y="274638"/>
            <a:ext cx="8651304" cy="633412"/>
          </a:xfrm>
        </p:spPr>
        <p:txBody>
          <a:bodyPr>
            <a:noAutofit/>
          </a:bodyPr>
          <a:lstStyle/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SzPct val="1030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Implicit assumptions behind the 2011 reform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200472" y="1196752"/>
            <a:ext cx="9433048" cy="5256437"/>
          </a:xfrm>
        </p:spPr>
        <p:txBody>
          <a:bodyPr>
            <a:normAutofit fontScale="47500" lnSpcReduction="20000"/>
          </a:bodyPr>
          <a:lstStyle/>
          <a:p>
            <a:pPr algn="just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Low employment rates of older workers in Italy were considered due only to loose eligibility requirements =&gt; belief in a sort of “Say law” of older workers supply.</a:t>
            </a:r>
          </a:p>
          <a:p>
            <a:pPr algn="just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Limited attention to the interplay of individual characteristics affecting both labour demand and supply, i.e. skills, health status, family needs. </a:t>
            </a:r>
          </a:p>
          <a:p>
            <a:pPr algn="just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However, clear evidence that retirement age and employment chances strongly depend on individual characteristics, mostly favouring the well-off workers =&gt; are older individuals’ employment rates by their characteristics (e.g. education)?</a:t>
            </a:r>
          </a:p>
          <a:p>
            <a:pPr algn="just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Clear merits of introducing tools as the APE</a:t>
            </a:r>
          </a:p>
          <a:p>
            <a:pPr algn="just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From risks to become a poor pensioner to the risk to become an old unemployed?</a:t>
            </a:r>
          </a:p>
          <a:p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2014428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504" y="274639"/>
            <a:ext cx="8579296" cy="550985"/>
          </a:xfrm>
        </p:spPr>
        <p:txBody>
          <a:bodyPr>
            <a:noAutofit/>
          </a:bodyPr>
          <a:lstStyle/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SzPct val="103000"/>
            </a:pP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Elderly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emp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.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rates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: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All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educational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groups</a:t>
            </a: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568" y="960258"/>
            <a:ext cx="8154232" cy="5165907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AFF1E-63C9-4DD5-BDC2-D6D392199B4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504" y="274638"/>
            <a:ext cx="8579296" cy="542108"/>
          </a:xfrm>
        </p:spPr>
        <p:txBody>
          <a:bodyPr>
            <a:noAutofit/>
          </a:bodyPr>
          <a:lstStyle/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SzPct val="103000"/>
            </a:pP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Elderly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emp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.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rates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: At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most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lower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secondary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graduates</a:t>
            </a: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690" y="1060990"/>
            <a:ext cx="7755852" cy="5065174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AFF1E-63C9-4DD5-BDC2-D6D392199B4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88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488" y="399237"/>
            <a:ext cx="8507288" cy="332600"/>
          </a:xfrm>
        </p:spPr>
        <p:txBody>
          <a:bodyPr>
            <a:noAutofit/>
          </a:bodyPr>
          <a:lstStyle/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SzPct val="103000"/>
            </a:pP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Elderly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emp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.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rates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: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upper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secondary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graduates</a:t>
            </a: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663" y="1012054"/>
            <a:ext cx="8247166" cy="511411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AFF1E-63C9-4DD5-BDC2-D6D392199B4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2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520" y="274639"/>
            <a:ext cx="8435280" cy="488842"/>
          </a:xfrm>
        </p:spPr>
        <p:txBody>
          <a:bodyPr>
            <a:normAutofit/>
          </a:bodyPr>
          <a:lstStyle/>
          <a:p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Elderly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emp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.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rates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: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tertiary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graduates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036" y="949912"/>
            <a:ext cx="8617125" cy="5176253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AFF1E-63C9-4DD5-BDC2-D6D392199B4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45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2480" y="274638"/>
            <a:ext cx="8795320" cy="533230"/>
          </a:xfrm>
        </p:spPr>
        <p:txBody>
          <a:bodyPr>
            <a:normAutofit/>
          </a:bodyPr>
          <a:lstStyle/>
          <a:p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Elderly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emp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.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rates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: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all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educational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groups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-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Males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348" y="1038688"/>
            <a:ext cx="8113452" cy="5087477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AFF1E-63C9-4DD5-BDC2-D6D392199B4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63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6496" y="180851"/>
            <a:ext cx="8373616" cy="550985"/>
          </a:xfrm>
        </p:spPr>
        <p:txBody>
          <a:bodyPr>
            <a:normAutofit/>
          </a:bodyPr>
          <a:lstStyle/>
          <a:p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Elderly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emp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.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rates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: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tertiary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graduates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 -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Males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184" y="1040518"/>
            <a:ext cx="8373616" cy="5085646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AFF1E-63C9-4DD5-BDC2-D6D392199B4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8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1866" y="1196752"/>
            <a:ext cx="9289156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altLang="zh-CN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PAYG has an explicit intergenerational link. In financial equilibrium: </a:t>
            </a:r>
          </a:p>
          <a:p>
            <a:pPr algn="just" eaLnBrk="1" hangingPunct="1">
              <a:lnSpc>
                <a:spcPct val="150000"/>
              </a:lnSpc>
              <a:buClr>
                <a:schemeClr val="tx2"/>
              </a:buClr>
              <a:buSzPct val="103000"/>
            </a:pPr>
            <a:r>
              <a:rPr lang="en-GB" altLang="zh-CN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			</a:t>
            </a:r>
            <a:r>
              <a:rPr lang="en-GB" altLang="zh-CN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twL</a:t>
            </a:r>
            <a:r>
              <a:rPr lang="en-GB" altLang="zh-CN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=</a:t>
            </a:r>
            <a:r>
              <a:rPr lang="en-GB" altLang="zh-CN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pN</a:t>
            </a:r>
            <a:r>
              <a:rPr lang="en-GB" altLang="zh-CN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altLang="zh-CN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  <a:sym typeface="Symbol" panose="05050102010706020507" pitchFamily="18" charset="2"/>
              </a:rPr>
              <a:t> t=p/w*N/L</a:t>
            </a:r>
          </a:p>
          <a:p>
            <a:pPr marL="342900" indent="-342900" algn="just" eaLnBrk="1" hangingPunct="1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altLang="it-IT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  <a:sym typeface="Symbol" panose="05050102010706020507" pitchFamily="18" charset="2"/>
              </a:rPr>
              <a:t>Are N and L purely exogenous variables? Role of pension, labour market and immigration policies (and demographic policies in the very long run)</a:t>
            </a:r>
          </a:p>
          <a:p>
            <a:pPr marL="342900" indent="-342900" algn="just" eaLnBrk="1" hangingPunct="1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altLang="it-IT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  <a:sym typeface="Symbol" panose="05050102010706020507" pitchFamily="18" charset="2"/>
              </a:rPr>
              <a:t>Does the financial equilibrium only depend on the number of producers?</a:t>
            </a: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/>
              <a:t>Demographic risks in public pensions (a)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846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Earnings related benefits independent on retirement age, but on (mostly) final wages and years of contributions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	P</a:t>
            </a:r>
            <a:r>
              <a:rPr lang="en-GB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ER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=c*CY*W</a:t>
            </a:r>
            <a:r>
              <a:rPr lang="en-GB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t-1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NDC pensions – being actuarial based – strictly related to retirement age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r>
              <a:rPr lang="en-GB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	P</a:t>
            </a:r>
            <a:r>
              <a:rPr lang="en-GB" altLang="zh-CN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</a:t>
            </a:r>
            <a:r>
              <a:rPr lang="en-GB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=M*CT 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r>
              <a:rPr lang="en-GB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	where M=f(W, t, g) over the whole career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727293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</a:pP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Population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ageing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and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pension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adequacy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(a)</a:t>
            </a:r>
          </a:p>
        </p:txBody>
      </p:sp>
    </p:spTree>
    <p:extLst>
      <p:ext uri="{BB962C8B-B14F-4D97-AF65-F5344CB8AC3E}">
        <p14:creationId xmlns:p14="http://schemas.microsoft.com/office/powerpoint/2010/main" val="2385043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4" y="908720"/>
            <a:ext cx="9206259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Employability crucial to assess if the increase in retirement age enough to guarantee pension adequacy, especially in NDC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NDC formula acts as a sort of mirror of labour market outcomes =&gt; individuals disadvantaged in the labour market will be disadvantaged also during retirement.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An increase in retirement age – if coupled with an increase in employability – has two positive effects on NDC pensions: trough contributions and transformation coefficients.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From risks of being a poor pensioner to risks of being an old unemployed?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727293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</a:pP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Population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ageing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and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pension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adequacy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(b)</a:t>
            </a:r>
          </a:p>
        </p:txBody>
      </p:sp>
    </p:spTree>
    <p:extLst>
      <p:ext uri="{BB962C8B-B14F-4D97-AF65-F5344CB8AC3E}">
        <p14:creationId xmlns:p14="http://schemas.microsoft.com/office/powerpoint/2010/main" val="1753596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Expected</a:t>
            </a:r>
            <a:r>
              <a:rPr lang="it-IT" dirty="0"/>
              <a:t> </a:t>
            </a:r>
            <a:r>
              <a:rPr lang="it-IT" dirty="0" err="1"/>
              <a:t>pensions</a:t>
            </a:r>
            <a:r>
              <a:rPr lang="it-IT" dirty="0"/>
              <a:t>: </a:t>
            </a:r>
            <a:r>
              <a:rPr lang="it-IT" dirty="0" err="1"/>
              <a:t>continuous</a:t>
            </a:r>
            <a:r>
              <a:rPr lang="it-IT" dirty="0"/>
              <a:t> </a:t>
            </a:r>
            <a:r>
              <a:rPr lang="it-IT" dirty="0" err="1"/>
              <a:t>careers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153" y="2060848"/>
            <a:ext cx="933590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Expected</a:t>
            </a:r>
            <a:r>
              <a:rPr lang="it-IT" dirty="0"/>
              <a:t> </a:t>
            </a:r>
            <a:r>
              <a:rPr lang="it-IT" dirty="0" err="1"/>
              <a:t>pensions</a:t>
            </a:r>
            <a:r>
              <a:rPr lang="it-IT" dirty="0"/>
              <a:t>: </a:t>
            </a:r>
            <a:r>
              <a:rPr lang="it-IT" dirty="0" err="1"/>
              <a:t>fragmented</a:t>
            </a:r>
            <a:r>
              <a:rPr lang="it-IT" dirty="0"/>
              <a:t> </a:t>
            </a:r>
            <a:r>
              <a:rPr lang="it-IT" dirty="0" err="1"/>
              <a:t>careers</a:t>
            </a: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870" y="1916832"/>
            <a:ext cx="86664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Expected</a:t>
            </a:r>
            <a:r>
              <a:rPr lang="it-IT" dirty="0"/>
              <a:t> </a:t>
            </a:r>
            <a:r>
              <a:rPr lang="it-IT" dirty="0" err="1"/>
              <a:t>pensions</a:t>
            </a:r>
            <a:r>
              <a:rPr lang="it-IT" dirty="0"/>
              <a:t>: parasubordinate </a:t>
            </a:r>
            <a:r>
              <a:rPr lang="it-IT" dirty="0" err="1"/>
              <a:t>until</a:t>
            </a:r>
            <a:r>
              <a:rPr lang="it-IT" dirty="0"/>
              <a:t> 2017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04" y="1484785"/>
            <a:ext cx="89830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5" y="980728"/>
            <a:ext cx="9289156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GDP growth is the crucial variable to be assessed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Heterogeneity in life expectancy and in older-workers employability =&gt; towards forms of flexibility in retirement age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Does the increase in retirement age differently affect health of individuals performing different types of jobs?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Importance of the expert Commission to analyse jobs heaviness and life expectancy gaps </a:t>
            </a:r>
            <a:r>
              <a:rPr lang="en-GB" sz="250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between individuals</a:t>
            </a:r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</a:rPr>
              <a:t>No risks of pension inadequacy for standard workers, risks related to fragility of the working career, at both young and old ages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/>
              <a:t>Conclusions and open questions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227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1866" y="1196752"/>
            <a:ext cx="9289156" cy="708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altLang="it-IT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  <a:sym typeface="Symbol" panose="05050102010706020507" pitchFamily="18" charset="2"/>
              </a:rPr>
              <a:t>Are funded scheme neutral with respect to population ageing?</a:t>
            </a:r>
          </a:p>
          <a:p>
            <a:pPr marL="342900" indent="-342900" algn="just" eaLnBrk="1" hangingPunct="1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altLang="it-IT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  <a:sym typeface="Symbol" panose="05050102010706020507" pitchFamily="18" charset="2"/>
              </a:rPr>
              <a:t>What is the role of financial markets? What are the drivers of stocks and bonds prices?</a:t>
            </a:r>
          </a:p>
          <a:p>
            <a:pPr marL="342900" indent="-342900" algn="just" eaLnBrk="1" hangingPunct="1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altLang="it-IT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  <a:sym typeface="Symbol" panose="05050102010706020507" pitchFamily="18" charset="2"/>
              </a:rPr>
              <a:t>Trade off between risks and diversification in international financial markets.</a:t>
            </a:r>
          </a:p>
          <a:p>
            <a:pPr marL="342900" indent="-342900" algn="just" eaLnBrk="1" hangingPunct="1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altLang="it-IT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  <a:sym typeface="Symbol" panose="05050102010706020507" pitchFamily="18" charset="2"/>
              </a:rPr>
              <a:t>The crucial dimensions is always the total production (in a country or worldwide).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dirty="0"/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/>
              <a:t>Demographic risks in public pensions (b)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235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5" y="980728"/>
            <a:ext cx="9289156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 general issue related to demographic risks: What would happen in a world without young (i.e. the last generation abstraction)? Or without jobs? Or in a permanent stagnation context?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When these scenarios do not affect total product, but the number of producers only: distributive issue, unrelated with the impossibility of a pension scheme =&gt; Issues related to computation method rather than to financing methods 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 permanent stagnation limits for both PAYG and funded schemes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dirty="0"/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727293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/>
              <a:t>What would happen in a “world without young”?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634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5" y="980728"/>
            <a:ext cx="9289156" cy="824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Mechanical exercises (no general equilibrium models) on current pension rules based on several assumptions on: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Demographic trends: fertility, mortality, migration rates and migrants’ composition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Employment rates by age and gender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Productivity growth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=&gt; GDP growth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N.B. Projections not forecasts! The baseline scenario is the central scenario, not the most likely scenario.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dirty="0"/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727293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/>
              <a:t>Determinants of projected pension spending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358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5" y="980728"/>
            <a:ext cx="9289156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dirty="0"/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Projections of gross public pension spending in Italy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27" y="1268761"/>
            <a:ext cx="8913559" cy="4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9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5" y="980728"/>
            <a:ext cx="9289156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dirty="0"/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The uncertainty of demographic projections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83" y="1197447"/>
            <a:ext cx="8178865" cy="49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2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5" y="980728"/>
            <a:ext cx="9289156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dirty="0"/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260648"/>
            <a:ext cx="6912956" cy="563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Life expectancy at birth according to AWG 2018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202069-E595-46A6-9A9D-FAA77A10B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756" y="1268760"/>
            <a:ext cx="742604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830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j1_z0EmEi1ZermGN_6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NUFTl0Uu77cVj3gD6Vw"/>
</p:tagLst>
</file>

<file path=ppt/theme/theme1.xml><?xml version="1.0" encoding="utf-8"?>
<a:theme xmlns:a="http://schemas.openxmlformats.org/drawingml/2006/main" name="SPRP_Correct Power Poin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SPRP_Correct Power Point Template v1</Template>
  <TotalTime>228</TotalTime>
  <Words>1170</Words>
  <Application>Microsoft Office PowerPoint</Application>
  <PresentationFormat>A4 (21x29,7 cm)</PresentationFormat>
  <Paragraphs>226</Paragraphs>
  <Slides>35</Slides>
  <Notes>7</Notes>
  <HiddenSlides>0</HiddenSlides>
  <MMClips>0</MMClips>
  <ScaleCrop>false</ScaleCrop>
  <HeadingPairs>
    <vt:vector size="10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  <vt:variant>
        <vt:lpstr>Presentazioni personalizzate</vt:lpstr>
      </vt:variant>
      <vt:variant>
        <vt:i4>1</vt:i4>
      </vt:variant>
    </vt:vector>
  </HeadingPairs>
  <TitlesOfParts>
    <vt:vector size="46" baseType="lpstr">
      <vt:lpstr>宋体</vt:lpstr>
      <vt:lpstr>Arial</vt:lpstr>
      <vt:lpstr>Arial Unicode MS</vt:lpstr>
      <vt:lpstr>Calibri</vt:lpstr>
      <vt:lpstr>Optane</vt:lpstr>
      <vt:lpstr>Symbol</vt:lpstr>
      <vt:lpstr>Verdana</vt:lpstr>
      <vt:lpstr>Wingdings</vt:lpstr>
      <vt:lpstr>SPRP_Correct Power Point Template v1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Heterogeneity in elderly employability: open questions</vt:lpstr>
      <vt:lpstr>Implicit assumptions behind the 2011 reform</vt:lpstr>
      <vt:lpstr>Elderly emp. rates: All educational groups</vt:lpstr>
      <vt:lpstr>Elderly emp. rates: At most lower secondary graduates</vt:lpstr>
      <vt:lpstr>Elderly emp. rates: upper secondary graduates</vt:lpstr>
      <vt:lpstr>Elderly emp. rates: tertiary graduates</vt:lpstr>
      <vt:lpstr>Elderly emp. rates: all educational groups - Males</vt:lpstr>
      <vt:lpstr>Elderly emp. rates: tertiary graduates - Males</vt:lpstr>
      <vt:lpstr>Presentazione standard di PowerPoint</vt:lpstr>
      <vt:lpstr>Presentazione standard di PowerPoint</vt:lpstr>
      <vt:lpstr>Expected pensions: continuous careers</vt:lpstr>
      <vt:lpstr>Expected pensions: fragmented careers</vt:lpstr>
      <vt:lpstr>Expected pensions: parasubordinate until 2017</vt:lpstr>
      <vt:lpstr>Presentazione standard di PowerPoint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SPRP-BJ User</dc:creator>
  <cp:lastModifiedBy>michele raitano</cp:lastModifiedBy>
  <cp:revision>89</cp:revision>
  <cp:lastPrinted>2015-01-26T19:32:44Z</cp:lastPrinted>
  <dcterms:created xsi:type="dcterms:W3CDTF">2015-09-07T02:11:56Z</dcterms:created>
  <dcterms:modified xsi:type="dcterms:W3CDTF">2018-06-29T08:08:29Z</dcterms:modified>
</cp:coreProperties>
</file>