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7" r:id="rId2"/>
    <p:sldId id="261" r:id="rId3"/>
    <p:sldId id="258" r:id="rId4"/>
    <p:sldId id="265" r:id="rId5"/>
    <p:sldId id="266" r:id="rId6"/>
    <p:sldId id="268" r:id="rId7"/>
    <p:sldId id="269" r:id="rId8"/>
    <p:sldId id="270" r:id="rId9"/>
    <p:sldId id="271" r:id="rId10"/>
    <p:sldId id="273" r:id="rId11"/>
    <p:sldId id="274" r:id="rId12"/>
    <p:sldId id="275" r:id="rId13"/>
    <p:sldId id="272" r:id="rId14"/>
    <p:sldId id="276" r:id="rId15"/>
    <p:sldId id="279" r:id="rId16"/>
    <p:sldId id="280" r:id="rId17"/>
    <p:sldId id="281" r:id="rId18"/>
    <p:sldId id="282" r:id="rId19"/>
    <p:sldId id="283" r:id="rId20"/>
    <p:sldId id="284" r:id="rId21"/>
    <p:sldId id="285" r:id="rId22"/>
    <p:sldId id="286" r:id="rId23"/>
    <p:sldId id="287" r:id="rId24"/>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Bruni" initials="M" lastIdx="1" clrIdx="0"/>
  <p:cmAuthor id="2" name="林大王"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0" d="100"/>
          <a:sy n="80" d="100"/>
        </p:scale>
        <p:origin x="120" y="6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7/2/2018</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CustomShape 1"/>
          <p:cNvSpPr/>
          <p:nvPr/>
        </p:nvSpPr>
        <p:spPr>
          <a:xfrm>
            <a:off x="679320" y="4719600"/>
            <a:ext cx="5433480" cy="4466880"/>
          </a:xfrm>
          <a:prstGeom prst="rect">
            <a:avLst/>
          </a:prstGeom>
          <a:noFill/>
          <a:ln w="9360">
            <a:noFill/>
          </a:ln>
        </p:spPr>
        <p:style>
          <a:lnRef idx="0">
            <a:srgbClr val="FFFFFF"/>
          </a:lnRef>
          <a:fillRef idx="0">
            <a:srgbClr val="FFFFFF"/>
          </a:fillRef>
          <a:effectRef idx="0">
            <a:srgbClr val="FFFFFF"/>
          </a:effectRef>
          <a:fontRef idx="minor"/>
        </p:style>
      </p:sp>
      <p:sp>
        <p:nvSpPr>
          <p:cNvPr id="329" name="CustomShape 2"/>
          <p:cNvSpPr/>
          <p:nvPr/>
        </p:nvSpPr>
        <p:spPr>
          <a:xfrm>
            <a:off x="3848040" y="9431280"/>
            <a:ext cx="2944440" cy="496440"/>
          </a:xfrm>
          <a:prstGeom prst="rect">
            <a:avLst/>
          </a:prstGeom>
          <a:noFill/>
          <a:ln w="9360">
            <a:noFill/>
          </a:ln>
        </p:spPr>
        <p:style>
          <a:lnRef idx="0">
            <a:srgbClr val="FFFFFF"/>
          </a:lnRef>
          <a:fillRef idx="0">
            <a:srgbClr val="FFFFFF"/>
          </a:fillRef>
          <a:effectRef idx="0">
            <a:srgbClr val="FFFFFF"/>
          </a:effectRef>
          <a:fontRef idx="minor"/>
        </p:style>
        <p:txBody>
          <a:bodyPr lIns="96480" tIns="48240" rIns="96480" bIns="48240" anchor="b"/>
          <a:lstStyle/>
          <a:p>
            <a:pPr algn="r">
              <a:lnSpc>
                <a:spcPct val="100000"/>
              </a:lnSpc>
            </a:pPr>
            <a:fld id="{EA4DE54D-7028-4057-A429-59E44293D47F}" type="slidenum">
              <a:rPr lang="en-US" sz="1300" strike="noStrike">
                <a:solidFill>
                  <a:srgbClr val="000000"/>
                </a:solidFill>
                <a:latin typeface="Calibri" panose="020F0502020204030204"/>
                <a:ea typeface="+mn-ea"/>
              </a:rPr>
              <a:t>10</a:t>
            </a:fld>
            <a:endParaRPr lang="en-US" sz="1300" strike="noStrike">
              <a:solidFill>
                <a:srgbClr val="000000"/>
              </a:solidFill>
              <a:latin typeface="Calibri" panose="020F0502020204030204"/>
              <a:ea typeface="+mn-ea"/>
            </a:endParaRPr>
          </a:p>
        </p:txBody>
      </p:sp>
      <p:sp>
        <p:nvSpPr>
          <p:cNvPr id="330" name="TextShape 3"/>
          <p:cNvSpPr txBox="1"/>
          <p:nvPr/>
        </p:nvSpPr>
        <p:spPr>
          <a:xfrm>
            <a:off x="4278240" y="10156680"/>
            <a:ext cx="3257280" cy="510840"/>
          </a:xfrm>
          <a:prstGeom prst="rect">
            <a:avLst/>
          </a:prstGeom>
          <a:noFill/>
          <a:ln w="9360">
            <a:noFill/>
          </a:ln>
        </p:spPr>
        <p:txBody>
          <a:bodyPr lIns="0" tIns="0" rIns="0" bIns="0" anchor="b"/>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1"/>
          <p:cNvSpPr/>
          <p:nvPr/>
        </p:nvSpPr>
        <p:spPr>
          <a:xfrm>
            <a:off x="679320" y="4719600"/>
            <a:ext cx="5433480" cy="4466880"/>
          </a:xfrm>
          <a:prstGeom prst="rect">
            <a:avLst/>
          </a:prstGeom>
          <a:noFill/>
          <a:ln w="9360">
            <a:noFill/>
          </a:ln>
        </p:spPr>
        <p:style>
          <a:lnRef idx="0">
            <a:srgbClr val="FFFFFF"/>
          </a:lnRef>
          <a:fillRef idx="0">
            <a:srgbClr val="FFFFFF"/>
          </a:fillRef>
          <a:effectRef idx="0">
            <a:srgbClr val="FFFFFF"/>
          </a:effectRef>
          <a:fontRef idx="minor"/>
        </p:style>
      </p:sp>
      <p:sp>
        <p:nvSpPr>
          <p:cNvPr id="332" name="CustomShape 2"/>
          <p:cNvSpPr/>
          <p:nvPr/>
        </p:nvSpPr>
        <p:spPr>
          <a:xfrm>
            <a:off x="3848040" y="9431280"/>
            <a:ext cx="2944440" cy="496440"/>
          </a:xfrm>
          <a:prstGeom prst="rect">
            <a:avLst/>
          </a:prstGeom>
          <a:noFill/>
          <a:ln w="9360">
            <a:noFill/>
          </a:ln>
        </p:spPr>
        <p:style>
          <a:lnRef idx="0">
            <a:srgbClr val="FFFFFF"/>
          </a:lnRef>
          <a:fillRef idx="0">
            <a:srgbClr val="FFFFFF"/>
          </a:fillRef>
          <a:effectRef idx="0">
            <a:srgbClr val="FFFFFF"/>
          </a:effectRef>
          <a:fontRef idx="minor"/>
        </p:style>
        <p:txBody>
          <a:bodyPr lIns="96480" tIns="48240" rIns="96480" bIns="48240" anchor="b"/>
          <a:lstStyle/>
          <a:p>
            <a:pPr algn="r">
              <a:lnSpc>
                <a:spcPct val="100000"/>
              </a:lnSpc>
            </a:pPr>
            <a:fld id="{2AC53561-A63C-4AFF-9CD2-4FD32C33E726}" type="slidenum">
              <a:rPr lang="en-US" sz="1300" strike="noStrike">
                <a:solidFill>
                  <a:srgbClr val="000000"/>
                </a:solidFill>
                <a:latin typeface="Calibri" panose="020F0502020204030204"/>
                <a:ea typeface="+mn-ea"/>
              </a:rPr>
              <a:t>11</a:t>
            </a:fld>
            <a:endParaRPr lang="en-US" sz="1300" strike="noStrike">
              <a:solidFill>
                <a:srgbClr val="000000"/>
              </a:solidFill>
              <a:latin typeface="Calibri" panose="020F0502020204030204"/>
              <a:ea typeface="+mn-ea"/>
            </a:endParaRPr>
          </a:p>
        </p:txBody>
      </p:sp>
      <p:sp>
        <p:nvSpPr>
          <p:cNvPr id="333" name="TextShape 3"/>
          <p:cNvSpPr txBox="1"/>
          <p:nvPr/>
        </p:nvSpPr>
        <p:spPr>
          <a:xfrm>
            <a:off x="4278240" y="10156680"/>
            <a:ext cx="3257280" cy="510840"/>
          </a:xfrm>
          <a:prstGeom prst="rect">
            <a:avLst/>
          </a:prstGeom>
          <a:noFill/>
          <a:ln w="9360">
            <a:noFill/>
          </a:ln>
        </p:spPr>
        <p:txBody>
          <a:bodyPr lIns="0" tIns="0" rIns="0" bIns="0" anchor="b"/>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CustomShape 1"/>
          <p:cNvSpPr/>
          <p:nvPr/>
        </p:nvSpPr>
        <p:spPr>
          <a:xfrm>
            <a:off x="679320" y="4719600"/>
            <a:ext cx="5433480" cy="4466880"/>
          </a:xfrm>
          <a:prstGeom prst="rect">
            <a:avLst/>
          </a:prstGeom>
          <a:noFill/>
          <a:ln w="9360">
            <a:noFill/>
          </a:ln>
        </p:spPr>
        <p:style>
          <a:lnRef idx="0">
            <a:srgbClr val="FFFFFF"/>
          </a:lnRef>
          <a:fillRef idx="0">
            <a:srgbClr val="FFFFFF"/>
          </a:fillRef>
          <a:effectRef idx="0">
            <a:srgbClr val="FFFFFF"/>
          </a:effectRef>
          <a:fontRef idx="minor"/>
        </p:style>
      </p:sp>
      <p:sp>
        <p:nvSpPr>
          <p:cNvPr id="335" name="CustomShape 2"/>
          <p:cNvSpPr/>
          <p:nvPr/>
        </p:nvSpPr>
        <p:spPr>
          <a:xfrm>
            <a:off x="3848040" y="9431280"/>
            <a:ext cx="2944440" cy="496440"/>
          </a:xfrm>
          <a:prstGeom prst="rect">
            <a:avLst/>
          </a:prstGeom>
          <a:noFill/>
          <a:ln w="9360">
            <a:noFill/>
          </a:ln>
        </p:spPr>
        <p:style>
          <a:lnRef idx="0">
            <a:srgbClr val="FFFFFF"/>
          </a:lnRef>
          <a:fillRef idx="0">
            <a:srgbClr val="FFFFFF"/>
          </a:fillRef>
          <a:effectRef idx="0">
            <a:srgbClr val="FFFFFF"/>
          </a:effectRef>
          <a:fontRef idx="minor"/>
        </p:style>
        <p:txBody>
          <a:bodyPr lIns="96480" tIns="48240" rIns="96480" bIns="48240" anchor="b"/>
          <a:lstStyle/>
          <a:p>
            <a:pPr algn="r">
              <a:lnSpc>
                <a:spcPct val="100000"/>
              </a:lnSpc>
            </a:pPr>
            <a:fld id="{D39B7E97-65BF-49C5-8F7F-0DC544F924FF}" type="slidenum">
              <a:rPr lang="en-US" sz="1300" strike="noStrike">
                <a:solidFill>
                  <a:srgbClr val="000000"/>
                </a:solidFill>
                <a:latin typeface="Calibri" panose="020F0502020204030204"/>
                <a:ea typeface="+mn-ea"/>
              </a:rPr>
              <a:t>12</a:t>
            </a:fld>
            <a:endParaRPr lang="en-US" sz="1300" strike="noStrike">
              <a:solidFill>
                <a:srgbClr val="000000"/>
              </a:solidFill>
              <a:latin typeface="Calibri" panose="020F0502020204030204"/>
              <a:ea typeface="+mn-ea"/>
            </a:endParaRPr>
          </a:p>
        </p:txBody>
      </p:sp>
      <p:sp>
        <p:nvSpPr>
          <p:cNvPr id="336" name="TextShape 3"/>
          <p:cNvSpPr txBox="1"/>
          <p:nvPr/>
        </p:nvSpPr>
        <p:spPr>
          <a:xfrm>
            <a:off x="4278240" y="10156680"/>
            <a:ext cx="3257280" cy="510840"/>
          </a:xfrm>
          <a:prstGeom prst="rect">
            <a:avLst/>
          </a:prstGeom>
          <a:noFill/>
          <a:ln w="9360">
            <a:noFill/>
          </a:ln>
        </p:spPr>
        <p:txBody>
          <a:bodyPr lIns="0" tIns="0" rIns="0" bIns="0" anchor="b"/>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t>7/2/2018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t>7/2/2018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7/2/2018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7/2/2018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7/2/2018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4420" y="989965"/>
            <a:ext cx="7772400" cy="1523999"/>
          </a:xfrm>
        </p:spPr>
        <p:txBody>
          <a:bodyPr>
            <a:noAutofit/>
          </a:bodyPr>
          <a:lstStyle/>
          <a:p>
            <a:br>
              <a:rPr lang="en-US" sz="3600" b="1" dirty="0">
                <a:solidFill>
                  <a:srgbClr val="00B0F0"/>
                </a:solidFill>
              </a:rPr>
            </a:br>
            <a:br>
              <a:rPr lang="it-IT" altLang="en-US" sz="4000" b="1" dirty="0">
                <a:solidFill>
                  <a:srgbClr val="00B0F0"/>
                </a:solidFill>
                <a:latin typeface="Times New Roman" panose="02020603050405020304" charset="0"/>
              </a:rPr>
            </a:br>
            <a:br>
              <a:rPr lang="it-IT" altLang="en-US" sz="4000" b="1" dirty="0">
                <a:solidFill>
                  <a:srgbClr val="00B0F0"/>
                </a:solidFill>
                <a:latin typeface="Times New Roman" panose="02020603050405020304" charset="0"/>
              </a:rPr>
            </a:br>
            <a:br>
              <a:rPr lang="it-IT" altLang="en-US" sz="4000" b="1" dirty="0">
                <a:solidFill>
                  <a:srgbClr val="00B0F0"/>
                </a:solidFill>
                <a:latin typeface="Times New Roman" panose="02020603050405020304" charset="0"/>
              </a:rPr>
            </a:br>
            <a:br>
              <a:rPr lang="it-IT" altLang="en-US" sz="4000" b="1" dirty="0">
                <a:solidFill>
                  <a:srgbClr val="00B0F0"/>
                </a:solidFill>
                <a:latin typeface="Times New Roman" panose="02020603050405020304" charset="0"/>
              </a:rPr>
            </a:br>
            <a:br>
              <a:rPr lang="it-IT" altLang="en-US" sz="4000" b="1" dirty="0">
                <a:solidFill>
                  <a:srgbClr val="00B0F0"/>
                </a:solidFill>
                <a:latin typeface="Times New Roman" panose="02020603050405020304" charset="0"/>
              </a:rPr>
            </a:br>
            <a:br>
              <a:rPr lang="it-IT" altLang="en-US" sz="4000" b="1" dirty="0">
                <a:solidFill>
                  <a:srgbClr val="00B0F0"/>
                </a:solidFill>
                <a:latin typeface="Times New Roman" panose="02020603050405020304" charset="0"/>
              </a:rPr>
            </a:br>
            <a:r>
              <a:rPr lang="it-IT" altLang="en-US" sz="4000" b="1" dirty="0">
                <a:solidFill>
                  <a:srgbClr val="0070C0"/>
                </a:solidFill>
                <a:latin typeface="Times New Roman" panose="02020603050405020304" charset="0"/>
              </a:rPr>
              <a:t>T</a:t>
            </a:r>
            <a:r>
              <a:rPr lang="en-US" sz="4000" b="1" dirty="0">
                <a:solidFill>
                  <a:srgbClr val="0070C0"/>
                </a:solidFill>
                <a:latin typeface="Times New Roman" panose="02020603050405020304" charset="0"/>
              </a:rPr>
              <a:t>he aging process in China </a:t>
            </a:r>
            <a:r>
              <a:rPr lang="it-IT" altLang="en-US" sz="4000" b="1" dirty="0">
                <a:solidFill>
                  <a:srgbClr val="0070C0"/>
                </a:solidFill>
                <a:latin typeface="Times New Roman" panose="02020603050405020304" charset="0"/>
              </a:rPr>
              <a:t>in an international perspective </a:t>
            </a:r>
          </a:p>
        </p:txBody>
      </p:sp>
      <p:sp>
        <p:nvSpPr>
          <p:cNvPr id="4" name="Rectangle 3"/>
          <p:cNvSpPr/>
          <p:nvPr/>
        </p:nvSpPr>
        <p:spPr>
          <a:xfrm>
            <a:off x="1752600" y="4114800"/>
            <a:ext cx="3386455" cy="1938020"/>
          </a:xfrm>
          <a:prstGeom prst="rect">
            <a:avLst/>
          </a:prstGeom>
        </p:spPr>
        <p:txBody>
          <a:bodyPr wrap="none">
            <a:spAutoFit/>
          </a:bodyPr>
          <a:lstStyle/>
          <a:p>
            <a:endParaRPr lang="en-US" sz="2000" dirty="0"/>
          </a:p>
          <a:p>
            <a:r>
              <a:rPr lang="en-US" sz="2000" dirty="0"/>
              <a:t>Michele </a:t>
            </a:r>
            <a:r>
              <a:rPr lang="en-US" sz="2000" dirty="0" err="1"/>
              <a:t>Bruni</a:t>
            </a:r>
            <a:endParaRPr lang="en-US" sz="2000" dirty="0"/>
          </a:p>
          <a:p>
            <a:r>
              <a:rPr lang="en-US" sz="2000" dirty="0"/>
              <a:t>EU-China SPRP</a:t>
            </a:r>
          </a:p>
          <a:p>
            <a:endParaRPr lang="en-US" sz="2000" dirty="0"/>
          </a:p>
          <a:p>
            <a:r>
              <a:rPr lang="it-IT" altLang="en-US" sz="2000" dirty="0"/>
              <a:t>CAPP </a:t>
            </a:r>
            <a:r>
              <a:rPr lang="en-US" sz="2000" dirty="0"/>
              <a:t>Center for Public Policies </a:t>
            </a:r>
          </a:p>
          <a:p>
            <a:r>
              <a:rPr lang="en-US" sz="2000" dirty="0"/>
              <a:t>University of Modena</a:t>
            </a:r>
          </a:p>
        </p:txBody>
      </p:sp>
      <p:sp>
        <p:nvSpPr>
          <p:cNvPr id="3" name="Slide Number Placeholder 2"/>
          <p:cNvSpPr>
            <a:spLocks noGrp="1"/>
          </p:cNvSpPr>
          <p:nvPr>
            <p:ph type="sldNum" sz="quarter" idx="12"/>
          </p:nvPr>
        </p:nvSpPr>
        <p:spPr/>
        <p:txBody>
          <a:bodyPr/>
          <a:lstStyle/>
          <a:p>
            <a:fld id="{C356632B-E069-4C92-9C7F-01B3FCC23C96}"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1342525" y="176040"/>
            <a:ext cx="8367480" cy="64728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gn="ctr">
              <a:lnSpc>
                <a:spcPct val="100000"/>
              </a:lnSpc>
            </a:pPr>
            <a:r>
              <a:rPr lang="en-US" sz="2000" b="1" strike="noStrike">
                <a:solidFill>
                  <a:srgbClr val="262626"/>
                </a:solidFill>
                <a:latin typeface="Optane"/>
                <a:ea typeface="WenQuanYi Micro Hei"/>
              </a:rPr>
              <a:t>China: Population by main age group </a:t>
            </a:r>
            <a:r>
              <a:rPr lang="en-US" b="1" strike="noStrike">
                <a:solidFill>
                  <a:srgbClr val="262626"/>
                </a:solidFill>
                <a:latin typeface="Optane"/>
                <a:ea typeface="WenQuanYi Micro Hei"/>
              </a:rPr>
              <a:t>(absolute values in million and percentage composition)</a:t>
            </a:r>
          </a:p>
        </p:txBody>
      </p:sp>
      <p:sp>
        <p:nvSpPr>
          <p:cNvPr id="262" name="CustomShape 2"/>
          <p:cNvSpPr/>
          <p:nvPr/>
        </p:nvSpPr>
        <p:spPr>
          <a:xfrm>
            <a:off x="1429645" y="6048360"/>
            <a:ext cx="2734920" cy="31860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nSpc>
                <a:spcPct val="100000"/>
              </a:lnSpc>
            </a:pPr>
            <a:r>
              <a:rPr lang="en-US" sz="1500" strike="noStrike">
                <a:solidFill>
                  <a:srgbClr val="000000"/>
                </a:solidFill>
                <a:latin typeface="Arial" panose="020B0604020202020204"/>
                <a:ea typeface="WenQuanYi Micro Hei"/>
              </a:rPr>
              <a:t>Source: UN DESA, 2017</a:t>
            </a:r>
          </a:p>
        </p:txBody>
      </p:sp>
      <p:pic>
        <p:nvPicPr>
          <p:cNvPr id="263" name="Picture 11266"/>
          <p:cNvPicPr/>
          <p:nvPr/>
        </p:nvPicPr>
        <p:blipFill>
          <a:blip r:embed="rId3"/>
          <a:stretch>
            <a:fillRect/>
          </a:stretch>
        </p:blipFill>
        <p:spPr>
          <a:xfrm>
            <a:off x="1621885" y="2087640"/>
            <a:ext cx="8880120" cy="3912840"/>
          </a:xfrm>
          <a:prstGeom prst="rect">
            <a:avLst/>
          </a:prstGeom>
          <a:ln w="9360">
            <a:noFill/>
          </a:ln>
        </p:spPr>
      </p:pic>
      <p:sp>
        <p:nvSpPr>
          <p:cNvPr id="264" name="CustomShape 3"/>
          <p:cNvSpPr/>
          <p:nvPr/>
        </p:nvSpPr>
        <p:spPr>
          <a:xfrm>
            <a:off x="1672645" y="1008000"/>
            <a:ext cx="8712000" cy="101880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gn="just">
              <a:lnSpc>
                <a:spcPct val="100000"/>
              </a:lnSpc>
            </a:pPr>
            <a:r>
              <a:rPr lang="en-US" sz="1600" strike="noStrike">
                <a:solidFill>
                  <a:srgbClr val="000000"/>
                </a:solidFill>
                <a:latin typeface="Arial" panose="020B0604020202020204"/>
                <a:ea typeface="WenQuanYi Micro Hei"/>
              </a:rPr>
              <a:t>From 1950 to 2015 the number of people 65 and plus has increased five-fold and the percentage on total population from 4.4% to 9.7%. In the following 35 years the number of elderly will increase from 135  to  360 million and their percentage over total population will reach 26.1%. At the same time</a:t>
            </a:r>
            <a:r>
              <a:rPr lang="it-IT" altLang="en-US" sz="1600" strike="noStrike">
                <a:solidFill>
                  <a:srgbClr val="000000"/>
                </a:solidFill>
                <a:latin typeface="Arial" panose="020B0604020202020204"/>
                <a:ea typeface="WenQuanYi Micro Hei"/>
              </a:rPr>
              <a:t>,</a:t>
            </a:r>
            <a:r>
              <a:rPr lang="en-US" sz="1600" strike="noStrike">
                <a:solidFill>
                  <a:srgbClr val="000000"/>
                </a:solidFill>
                <a:latin typeface="Arial" panose="020B0604020202020204"/>
                <a:ea typeface="WenQuanYi Micro Hei"/>
              </a:rPr>
              <a:t> those 80 and above will become almost one third of the elderly.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1"/>
          <p:cNvSpPr/>
          <p:nvPr/>
        </p:nvSpPr>
        <p:spPr>
          <a:xfrm>
            <a:off x="1342525" y="176040"/>
            <a:ext cx="8367480" cy="64728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gn="ctr">
              <a:lnSpc>
                <a:spcPct val="100000"/>
              </a:lnSpc>
            </a:pPr>
            <a:r>
              <a:rPr lang="en-US" sz="2000" b="1" strike="noStrike">
                <a:solidFill>
                  <a:srgbClr val="262626"/>
                </a:solidFill>
                <a:latin typeface="Optane"/>
                <a:ea typeface="WenQuanYi Micro Hei"/>
              </a:rPr>
              <a:t>China: Population by main age group: </a:t>
            </a:r>
            <a:r>
              <a:rPr lang="en-US" b="1" strike="noStrike">
                <a:solidFill>
                  <a:srgbClr val="262626"/>
                </a:solidFill>
                <a:latin typeface="Optane"/>
                <a:ea typeface="WenQuanYi Micro Hei"/>
              </a:rPr>
              <a:t>yearly absolute change in million and yearly percentage change</a:t>
            </a:r>
          </a:p>
        </p:txBody>
      </p:sp>
      <p:sp>
        <p:nvSpPr>
          <p:cNvPr id="266" name="CustomShape 2"/>
          <p:cNvSpPr/>
          <p:nvPr/>
        </p:nvSpPr>
        <p:spPr>
          <a:xfrm>
            <a:off x="1429645" y="6048360"/>
            <a:ext cx="2734920" cy="31860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nSpc>
                <a:spcPct val="100000"/>
              </a:lnSpc>
            </a:pPr>
            <a:r>
              <a:rPr lang="en-US" sz="1500" strike="noStrike">
                <a:solidFill>
                  <a:srgbClr val="000000"/>
                </a:solidFill>
                <a:latin typeface="Arial" panose="020B0604020202020204"/>
                <a:ea typeface="WenQuanYi Micro Hei"/>
              </a:rPr>
              <a:t>Source: UN DESA, 2017</a:t>
            </a:r>
          </a:p>
        </p:txBody>
      </p:sp>
      <p:pic>
        <p:nvPicPr>
          <p:cNvPr id="267" name="Picture 12290"/>
          <p:cNvPicPr/>
          <p:nvPr/>
        </p:nvPicPr>
        <p:blipFill>
          <a:blip r:embed="rId3"/>
          <a:stretch>
            <a:fillRect/>
          </a:stretch>
        </p:blipFill>
        <p:spPr>
          <a:xfrm>
            <a:off x="1661485" y="2165400"/>
            <a:ext cx="8751600" cy="3882600"/>
          </a:xfrm>
          <a:prstGeom prst="rect">
            <a:avLst/>
          </a:prstGeom>
          <a:ln w="9360">
            <a:noFill/>
          </a:ln>
        </p:spPr>
      </p:pic>
      <p:sp>
        <p:nvSpPr>
          <p:cNvPr id="268" name="CustomShape 3"/>
          <p:cNvSpPr/>
          <p:nvPr/>
        </p:nvSpPr>
        <p:spPr>
          <a:xfrm>
            <a:off x="1574005" y="979560"/>
            <a:ext cx="8927640" cy="96012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gn="just">
              <a:lnSpc>
                <a:spcPct val="100000"/>
              </a:lnSpc>
            </a:pPr>
            <a:r>
              <a:rPr lang="en-US" sz="1500" strike="noStrike">
                <a:solidFill>
                  <a:srgbClr val="000000"/>
                </a:solidFill>
                <a:latin typeface="Arial" panose="020B0604020202020204"/>
                <a:ea typeface="WenQuanYi Micro Hei"/>
              </a:rPr>
              <a:t>Between 2015 and 2030 total population will </a:t>
            </a:r>
            <a:r>
              <a:rPr lang="it-IT" altLang="en-US" sz="1500" strike="noStrike">
                <a:solidFill>
                  <a:srgbClr val="000000"/>
                </a:solidFill>
                <a:latin typeface="Arial" panose="020B0604020202020204"/>
                <a:ea typeface="WenQuanYi Micro Hei"/>
              </a:rPr>
              <a:t>i</a:t>
            </a:r>
            <a:r>
              <a:rPr lang="en-US" sz="1500" strike="noStrike">
                <a:solidFill>
                  <a:srgbClr val="000000"/>
                </a:solidFill>
                <a:latin typeface="Arial" panose="020B0604020202020204"/>
                <a:ea typeface="WenQuanYi Micro Hei"/>
              </a:rPr>
              <a:t>ncrease (+ 3.3 million per year) as a balance between</a:t>
            </a:r>
            <a:r>
              <a:rPr lang="en-US" sz="1500">
                <a:solidFill>
                  <a:srgbClr val="000000"/>
                </a:solidFill>
                <a:latin typeface="Arial" panose="020B0604020202020204"/>
                <a:ea typeface="WenQuanYi Micro Hei"/>
                <a:sym typeface="+mn-ea"/>
              </a:rPr>
              <a:t>, on </a:t>
            </a:r>
            <a:r>
              <a:rPr lang="it-IT" altLang="en-US" sz="1500">
                <a:solidFill>
                  <a:srgbClr val="000000"/>
                </a:solidFill>
                <a:latin typeface="Arial" panose="020B0604020202020204"/>
                <a:ea typeface="WenQuanYi Micro Hei"/>
                <a:sym typeface="+mn-ea"/>
              </a:rPr>
              <a:t>the </a:t>
            </a:r>
            <a:r>
              <a:rPr lang="en-US" sz="1500">
                <a:solidFill>
                  <a:srgbClr val="000000"/>
                </a:solidFill>
                <a:latin typeface="Arial" panose="020B0604020202020204"/>
                <a:ea typeface="WenQuanYi Micro Hei"/>
                <a:sym typeface="+mn-ea"/>
              </a:rPr>
              <a:t>one hand, </a:t>
            </a:r>
            <a:r>
              <a:rPr lang="en-US" sz="1500" strike="noStrike">
                <a:solidFill>
                  <a:srgbClr val="000000"/>
                </a:solidFill>
                <a:latin typeface="Arial" panose="020B0604020202020204"/>
                <a:ea typeface="WenQuanYi Micro Hei"/>
              </a:rPr>
              <a:t>a decline by 1.6 million  young and  2.5 million people in working age and, on the o</a:t>
            </a:r>
            <a:r>
              <a:rPr lang="it-IT" altLang="en-US" sz="1500" strike="noStrike">
                <a:solidFill>
                  <a:srgbClr val="000000"/>
                </a:solidFill>
                <a:latin typeface="Arial" panose="020B0604020202020204"/>
                <a:ea typeface="WenQuanYi Micro Hei"/>
              </a:rPr>
              <a:t>n </a:t>
            </a:r>
            <a:r>
              <a:rPr lang="en-US" sz="1500" strike="noStrike">
                <a:solidFill>
                  <a:srgbClr val="000000"/>
                </a:solidFill>
                <a:latin typeface="Arial" panose="020B0604020202020204"/>
                <a:ea typeface="WenQuanYi Micro Hei"/>
              </a:rPr>
              <a:t>the </a:t>
            </a:r>
            <a:r>
              <a:rPr lang="it-IT" altLang="en-US" sz="1500" strike="noStrike">
                <a:solidFill>
                  <a:srgbClr val="000000"/>
                </a:solidFill>
                <a:latin typeface="Arial" panose="020B0604020202020204"/>
                <a:ea typeface="WenQuanYi Micro Hei"/>
              </a:rPr>
              <a:t>other </a:t>
            </a:r>
            <a:r>
              <a:rPr lang="en-US" sz="1500" strike="noStrike">
                <a:solidFill>
                  <a:srgbClr val="000000"/>
                </a:solidFill>
                <a:latin typeface="Arial" panose="020B0604020202020204"/>
                <a:ea typeface="WenQuanYi Micro Hei"/>
              </a:rPr>
              <a:t>hand, an increase by 7.4 million of the elderly. In the following  20 years the increase of the elderly (4.5 million) will not be sufficient to offset the decline of the young </a:t>
            </a:r>
            <a:r>
              <a:rPr lang="it-IT" altLang="en-US" sz="1500" strike="noStrike">
                <a:solidFill>
                  <a:srgbClr val="000000"/>
                </a:solidFill>
                <a:latin typeface="Arial" panose="020B0604020202020204"/>
                <a:ea typeface="WenQuanYi Micro Hei"/>
              </a:rPr>
              <a:t>(-</a:t>
            </a:r>
            <a:r>
              <a:rPr lang="en-US" sz="1500" strike="noStrike">
                <a:solidFill>
                  <a:srgbClr val="000000"/>
                </a:solidFill>
                <a:latin typeface="Arial" panose="020B0604020202020204"/>
                <a:ea typeface="WenQuanYi Micro Hei"/>
              </a:rPr>
              <a:t>1.2 million</a:t>
            </a:r>
            <a:r>
              <a:rPr lang="it-IT" altLang="en-US" sz="1500" strike="noStrike">
                <a:solidFill>
                  <a:srgbClr val="000000"/>
                </a:solidFill>
                <a:latin typeface="Arial" panose="020B0604020202020204"/>
                <a:ea typeface="WenQuanYi Micro Hei"/>
              </a:rPr>
              <a:t>)</a:t>
            </a:r>
            <a:r>
              <a:rPr lang="en-US" sz="1500" strike="noStrike">
                <a:solidFill>
                  <a:srgbClr val="000000"/>
                </a:solidFill>
                <a:latin typeface="Arial" panose="020B0604020202020204"/>
                <a:ea typeface="WenQuanYi Micro Hei"/>
              </a:rPr>
              <a:t> and of working age population </a:t>
            </a:r>
            <a:r>
              <a:rPr lang="it-IT" altLang="en-US" sz="1500" strike="noStrike">
                <a:solidFill>
                  <a:srgbClr val="000000"/>
                </a:solidFill>
                <a:latin typeface="Arial" panose="020B0604020202020204"/>
                <a:ea typeface="WenQuanYi Micro Hei"/>
              </a:rPr>
              <a:t>(</a:t>
            </a:r>
            <a:r>
              <a:rPr lang="en-US" sz="1500" strike="noStrike">
                <a:solidFill>
                  <a:srgbClr val="000000"/>
                </a:solidFill>
                <a:latin typeface="Arial" panose="020B0604020202020204"/>
                <a:ea typeface="WenQuanYi Micro Hei"/>
              </a:rPr>
              <a:t> </a:t>
            </a:r>
            <a:r>
              <a:rPr lang="it-IT" altLang="en-US" sz="1500" strike="noStrike">
                <a:solidFill>
                  <a:srgbClr val="000000"/>
                </a:solidFill>
                <a:latin typeface="Arial" panose="020B0604020202020204"/>
                <a:ea typeface="WenQuanYi Micro Hei"/>
              </a:rPr>
              <a:t>-</a:t>
            </a:r>
            <a:r>
              <a:rPr lang="en-US" sz="1500" strike="noStrike">
                <a:solidFill>
                  <a:srgbClr val="000000"/>
                </a:solidFill>
                <a:latin typeface="Arial" panose="020B0604020202020204"/>
                <a:ea typeface="WenQuanYi Micro Hei"/>
              </a:rPr>
              <a:t>6.1 million</a:t>
            </a:r>
            <a:r>
              <a:rPr lang="it-IT" altLang="en-US" sz="1500" strike="noStrike">
                <a:solidFill>
                  <a:srgbClr val="000000"/>
                </a:solidFill>
                <a:latin typeface="Arial" panose="020B0604020202020204"/>
                <a:ea typeface="WenQuanYi Micro Hei"/>
              </a:rPr>
              <a:t>)</a:t>
            </a:r>
            <a:r>
              <a:rPr lang="en-US" sz="1500" strike="noStrike">
                <a:solidFill>
                  <a:srgbClr val="000000"/>
                </a:solidFill>
                <a:latin typeface="Arial" panose="020B0604020202020204"/>
                <a:ea typeface="WenQuanYi Micro Hei"/>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1"/>
          <p:cNvSpPr/>
          <p:nvPr/>
        </p:nvSpPr>
        <p:spPr>
          <a:xfrm>
            <a:off x="1342525" y="287280"/>
            <a:ext cx="8367480" cy="502920"/>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nSpc>
                <a:spcPct val="100000"/>
              </a:lnSpc>
            </a:pPr>
            <a:r>
              <a:rPr lang="en-US" sz="2400" b="1" strike="noStrike">
                <a:solidFill>
                  <a:srgbClr val="262626"/>
                </a:solidFill>
                <a:latin typeface="Optane"/>
                <a:ea typeface="WenQuanYi Micro Hei"/>
              </a:rPr>
              <a:t>1.3 </a:t>
            </a:r>
            <a:r>
              <a:rPr lang="en-US" sz="2000" b="1" strike="noStrike">
                <a:solidFill>
                  <a:srgbClr val="262626"/>
                </a:solidFill>
                <a:latin typeface="Optane"/>
                <a:ea typeface="WenQuanYi Micro Hei"/>
              </a:rPr>
              <a:t>China: Ageing Process / 1</a:t>
            </a:r>
          </a:p>
          <a:p>
            <a:pPr>
              <a:lnSpc>
                <a:spcPct val="100000"/>
              </a:lnSpc>
            </a:pPr>
            <a:endParaRPr lang="en-US" sz="2000" b="1" strike="noStrike">
              <a:solidFill>
                <a:srgbClr val="262626"/>
              </a:solidFill>
              <a:latin typeface="Optane"/>
              <a:ea typeface="WenQuanYi Micro Hei"/>
            </a:endParaRPr>
          </a:p>
        </p:txBody>
      </p:sp>
      <p:sp>
        <p:nvSpPr>
          <p:cNvPr id="270" name="CustomShape 2"/>
          <p:cNvSpPr/>
          <p:nvPr/>
        </p:nvSpPr>
        <p:spPr>
          <a:xfrm>
            <a:off x="1863090" y="1152525"/>
            <a:ext cx="8462645" cy="5314315"/>
          </a:xfrm>
          <a:prstGeom prst="rect">
            <a:avLst/>
          </a:prstGeom>
          <a:noFill/>
          <a:ln w="9360">
            <a:noFill/>
          </a:ln>
        </p:spPr>
        <p:style>
          <a:lnRef idx="0">
            <a:srgbClr val="FFFFFF"/>
          </a:lnRef>
          <a:fillRef idx="0">
            <a:srgbClr val="FFFFFF"/>
          </a:fillRef>
          <a:effectRef idx="0">
            <a:srgbClr val="FFFFFF"/>
          </a:effectRef>
          <a:fontRef idx="minor"/>
        </p:style>
        <p:txBody>
          <a:bodyPr lIns="90000" tIns="45000" rIns="90000" bIns="45000"/>
          <a:lstStyle/>
          <a:p>
            <a:pPr algn="just">
              <a:lnSpc>
                <a:spcPct val="100000"/>
              </a:lnSpc>
            </a:pPr>
            <a:r>
              <a:rPr lang="en-US" sz="2000" strike="noStrike">
                <a:solidFill>
                  <a:srgbClr val="000000"/>
                </a:solidFill>
                <a:latin typeface="Times New Roman" panose="02020603050405020304" charset="0"/>
                <a:ea typeface="WenQuanYi Micro Hei"/>
              </a:rPr>
              <a:t>To better appreciate the speed of the Chinese ageing process, the following slide compares China with 14 other big countries as to the percentage of people 65 and older in 2015, 2030, 2060 and 2100. </a:t>
            </a:r>
            <a:r>
              <a:rPr lang="it-IT" altLang="en-US" sz="2000" strike="noStrike">
                <a:solidFill>
                  <a:srgbClr val="000000"/>
                </a:solidFill>
                <a:latin typeface="Times New Roman" panose="02020603050405020304" charset="0"/>
                <a:ea typeface="WenQuanYi Micro Hei"/>
              </a:rPr>
              <a:t>The countries </a:t>
            </a:r>
            <a:r>
              <a:rPr lang="en-US" sz="2000" strike="noStrike">
                <a:solidFill>
                  <a:srgbClr val="000000"/>
                </a:solidFill>
                <a:latin typeface="Times New Roman" panose="02020603050405020304" charset="0"/>
                <a:ea typeface="WenQuanYi Micro Hei"/>
              </a:rPr>
              <a:t> are classified into three groups: those where the percentage of the elderly is  below 15%,  those where it is between 15% and 30%, and those where it is above 30%.</a:t>
            </a:r>
          </a:p>
          <a:p>
            <a:pPr algn="just">
              <a:lnSpc>
                <a:spcPct val="100000"/>
              </a:lnSpc>
            </a:pPr>
            <a:endParaRPr sz="2000">
              <a:latin typeface="Times New Roman" panose="02020603050405020304" charset="0"/>
            </a:endParaRPr>
          </a:p>
          <a:p>
            <a:pPr algn="just">
              <a:lnSpc>
                <a:spcPct val="100000"/>
              </a:lnSpc>
            </a:pPr>
            <a:r>
              <a:rPr lang="en-US" sz="2000" strike="noStrike">
                <a:solidFill>
                  <a:srgbClr val="000000"/>
                </a:solidFill>
                <a:latin typeface="Times New Roman" panose="02020603050405020304" charset="0"/>
                <a:ea typeface="WenQuanYi Micro Hei"/>
              </a:rPr>
              <a:t>In 2015 in China the percentage of elderly was still below 10%, a situation shared not only by the 6 poorest countries in the sample, but also by Russia and the USA (both above 10%). The remaining 6 countries include Japan where more than 1/4 of the population was already above 64, and 5 EU countries.</a:t>
            </a:r>
          </a:p>
          <a:p>
            <a:pPr algn="just">
              <a:lnSpc>
                <a:spcPct val="100000"/>
              </a:lnSpc>
            </a:pPr>
            <a:endParaRPr sz="2000">
              <a:latin typeface="Times New Roman" panose="02020603050405020304" charset="0"/>
            </a:endParaRPr>
          </a:p>
          <a:p>
            <a:pPr algn="just">
              <a:lnSpc>
                <a:spcPct val="100000"/>
              </a:lnSpc>
            </a:pPr>
            <a:r>
              <a:rPr lang="en-US" sz="2000" strike="noStrike">
                <a:solidFill>
                  <a:srgbClr val="000000"/>
                </a:solidFill>
                <a:latin typeface="Times New Roman" panose="02020603050405020304" charset="0"/>
                <a:ea typeface="WenQuanYi Micro Hei"/>
              </a:rPr>
              <a:t>With time the percentage of elderly tends to increase in all 15 countries, but the progression of China stands out for its rapidity. </a:t>
            </a:r>
          </a:p>
          <a:p>
            <a:pPr algn="just">
              <a:lnSpc>
                <a:spcPct val="100000"/>
              </a:lnSpc>
            </a:pPr>
            <a:endParaRPr sz="2000">
              <a:latin typeface="Times New Roman" panose="02020603050405020304" charset="0"/>
            </a:endParaRPr>
          </a:p>
          <a:p>
            <a:pPr algn="just">
              <a:lnSpc>
                <a:spcPct val="100000"/>
              </a:lnSpc>
            </a:pPr>
            <a:r>
              <a:rPr lang="en-US" sz="2000" strike="noStrike">
                <a:solidFill>
                  <a:srgbClr val="000000"/>
                </a:solidFill>
                <a:latin typeface="Times New Roman" panose="02020603050405020304" charset="0"/>
                <a:ea typeface="WenQuanYi Micro Hei"/>
              </a:rPr>
              <a:t>By 2060 China will have broken the 30% mark together with Spain, Italy and the UK.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Selected countries; percentage of people 65 and above; 2015, 2030, 2060, 2100</a:t>
            </a:r>
          </a:p>
        </p:txBody>
      </p:sp>
      <p:sp>
        <p:nvSpPr>
          <p:cNvPr id="4" name="Slide Number Placeholder 3"/>
          <p:cNvSpPr>
            <a:spLocks noGrp="1"/>
          </p:cNvSpPr>
          <p:nvPr>
            <p:ph type="sldNum" sz="quarter" idx="12"/>
          </p:nvPr>
        </p:nvSpPr>
        <p:spPr/>
        <p:txBody>
          <a:bodyPr/>
          <a:lstStyle/>
          <a:p>
            <a:fld id="{C356632B-E069-4C92-9C7F-01B3FCC23C96}" type="slidenum">
              <a:rPr lang="en-US" smtClean="0"/>
              <a:t>13</a:t>
            </a:fld>
            <a:endParaRPr lang="en-US"/>
          </a:p>
        </p:txBody>
      </p:sp>
      <p:pic>
        <p:nvPicPr>
          <p:cNvPr id="5" name="Content Placeholder 4"/>
          <p:cNvPicPr>
            <a:picLocks noGrp="1" noChangeAspect="1"/>
          </p:cNvPicPr>
          <p:nvPr>
            <p:ph idx="1"/>
          </p:nvPr>
        </p:nvPicPr>
        <p:blipFill>
          <a:blip r:embed="rId2"/>
          <a:stretch>
            <a:fillRect/>
          </a:stretch>
        </p:blipFill>
        <p:spPr>
          <a:xfrm>
            <a:off x="2025650" y="1781810"/>
            <a:ext cx="7767320" cy="43713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altLang="en-US"/>
              <a:t>D</a:t>
            </a:r>
            <a:r>
              <a:rPr lang="en-US"/>
              <a:t>emographic indicators of socioeconomic burden; 1950-2100</a:t>
            </a:r>
          </a:p>
        </p:txBody>
      </p:sp>
      <p:sp>
        <p:nvSpPr>
          <p:cNvPr id="3" name="Content Placeholder 2"/>
          <p:cNvSpPr>
            <a:spLocks noGrp="1"/>
          </p:cNvSpPr>
          <p:nvPr>
            <p:ph idx="1"/>
          </p:nvPr>
        </p:nvSpPr>
        <p:spPr>
          <a:xfrm>
            <a:off x="838200" y="1825625"/>
            <a:ext cx="10515600" cy="4612640"/>
          </a:xfrm>
        </p:spPr>
        <p:txBody>
          <a:bodyPr>
            <a:normAutofit fontScale="90000" lnSpcReduction="10000"/>
          </a:bodyPr>
          <a:lstStyle/>
          <a:p>
            <a:r>
              <a:rPr lang="en-US" sz="3200"/>
              <a:t>The indicators most commonly used are strictly demographic in nature. </a:t>
            </a:r>
          </a:p>
          <a:p>
            <a:r>
              <a:rPr lang="en-US" sz="3200"/>
              <a:t>The </a:t>
            </a:r>
            <a:r>
              <a:rPr lang="en-US" sz="3200">
                <a:solidFill>
                  <a:srgbClr val="00B050"/>
                </a:solidFill>
              </a:rPr>
              <a:t>Old age dependency ratio </a:t>
            </a:r>
            <a:r>
              <a:rPr lang="en-US" sz="3200"/>
              <a:t>(OADR) is computed dividing the number of elderly by the number of people in working age. </a:t>
            </a:r>
          </a:p>
          <a:p>
            <a:r>
              <a:rPr lang="en-US" sz="3200"/>
              <a:t> </a:t>
            </a:r>
            <a:r>
              <a:rPr lang="it-IT" altLang="en-US" sz="3200"/>
              <a:t>T</a:t>
            </a:r>
            <a:r>
              <a:rPr lang="en-US" sz="3200"/>
              <a:t>he ratio between the number of youth (normally 0-14) and the number of people in working age (the </a:t>
            </a:r>
            <a:r>
              <a:rPr lang="en-US" sz="3200">
                <a:solidFill>
                  <a:srgbClr val="0070C0"/>
                </a:solidFill>
              </a:rPr>
              <a:t>Young age dependency ratio</a:t>
            </a:r>
            <a:r>
              <a:rPr lang="en-US" sz="3200"/>
              <a:t>, YADR) provides a measure of the socioeconomic burden represented by the children. </a:t>
            </a:r>
          </a:p>
          <a:p>
            <a:r>
              <a:rPr lang="en-US" sz="3200"/>
              <a:t>The sum of the two indicators gives the</a:t>
            </a:r>
            <a:r>
              <a:rPr lang="en-US" sz="3200">
                <a:solidFill>
                  <a:srgbClr val="FF0000"/>
                </a:solidFill>
              </a:rPr>
              <a:t> Total age dependency ratio</a:t>
            </a:r>
            <a:r>
              <a:rPr lang="en-US" sz="3200"/>
              <a:t> (TADR), which is normally taken as a measure of the socioeconomic burden of a country</a:t>
            </a:r>
          </a:p>
        </p:txBody>
      </p:sp>
      <p:sp>
        <p:nvSpPr>
          <p:cNvPr id="4" name="Slide Number Placeholder 3"/>
          <p:cNvSpPr>
            <a:spLocks noGrp="1"/>
          </p:cNvSpPr>
          <p:nvPr>
            <p:ph type="sldNum" sz="quarter" idx="12"/>
          </p:nvPr>
        </p:nvSpPr>
        <p:spPr/>
        <p:txBody>
          <a:bodyPr/>
          <a:lstStyle/>
          <a:p>
            <a:fld id="{C356632B-E069-4C92-9C7F-01B3FCC23C96}"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135"/>
            <a:ext cx="10515600" cy="1139190"/>
          </a:xfrm>
        </p:spPr>
        <p:txBody>
          <a:bodyPr>
            <a:normAutofit fontScale="90000"/>
          </a:bodyPr>
          <a:lstStyle/>
          <a:p>
            <a:r>
              <a:rPr lang="it-IT" altLang="en-US" b="1"/>
              <a:t>The limits of the demographic indicators of socioeconomic dependency (1)</a:t>
            </a:r>
          </a:p>
        </p:txBody>
      </p:sp>
      <p:sp>
        <p:nvSpPr>
          <p:cNvPr id="3" name="Content Placeholder 2"/>
          <p:cNvSpPr>
            <a:spLocks noGrp="1"/>
          </p:cNvSpPr>
          <p:nvPr>
            <p:ph idx="1"/>
          </p:nvPr>
        </p:nvSpPr>
        <p:spPr>
          <a:xfrm>
            <a:off x="609600" y="1587500"/>
            <a:ext cx="10972800" cy="4768850"/>
          </a:xfrm>
        </p:spPr>
        <p:txBody>
          <a:bodyPr>
            <a:normAutofit/>
          </a:bodyPr>
          <a:lstStyle/>
          <a:p>
            <a:r>
              <a:rPr lang="en-US" sz="2400"/>
              <a:t>Only one part of </a:t>
            </a:r>
            <a:r>
              <a:rPr lang="it-IT" altLang="en-US" sz="2400"/>
              <a:t>the people in working age </a:t>
            </a:r>
            <a:r>
              <a:rPr lang="en-US" sz="2400"/>
              <a:t>, sometimes less than 60</a:t>
            </a:r>
            <a:r>
              <a:rPr lang="it-IT" altLang="en-US" sz="2400"/>
              <a:t>%</a:t>
            </a:r>
            <a:r>
              <a:rPr lang="en-US" sz="2400"/>
              <a:t>, has a formal job</a:t>
            </a:r>
            <a:r>
              <a:rPr lang="it-IT" altLang="en-US" sz="2400"/>
              <a:t>;</a:t>
            </a:r>
          </a:p>
          <a:p>
            <a:r>
              <a:rPr lang="en-US" sz="2400">
                <a:sym typeface="+mn-ea"/>
              </a:rPr>
              <a:t>The duration of the training phase of life has greatly increased, and in developed countries the average age of entry in the working phase of life is above 20</a:t>
            </a:r>
            <a:r>
              <a:rPr lang="it-IT" altLang="en-US" sz="2400">
                <a:sym typeface="+mn-ea"/>
              </a:rPr>
              <a:t>, while in many </a:t>
            </a:r>
            <a:r>
              <a:rPr lang="en-US" sz="2400">
                <a:sym typeface="+mn-ea"/>
              </a:rPr>
              <a:t>developing countries </a:t>
            </a:r>
            <a:r>
              <a:rPr lang="it-IT" altLang="en-US" sz="2400">
                <a:sym typeface="+mn-ea"/>
              </a:rPr>
              <a:t>numerous c</a:t>
            </a:r>
            <a:r>
              <a:rPr lang="en-US" sz="2400">
                <a:sym typeface="+mn-ea"/>
              </a:rPr>
              <a:t>hildren start working before becoming 15;</a:t>
            </a:r>
          </a:p>
          <a:p>
            <a:r>
              <a:rPr lang="it-IT" altLang="en-US" sz="2400">
                <a:sym typeface="+mn-ea"/>
              </a:rPr>
              <a:t>In some countries  the retirement age is below 64as (China is one of them)</a:t>
            </a:r>
          </a:p>
          <a:p>
            <a:r>
              <a:rPr lang="en-US" sz="2400">
                <a:sym typeface="+mn-ea"/>
              </a:rPr>
              <a:t>Differences in the education system, economic and social development, productive specialization and technologies create different percentages of students, housewives and unemployed in different countries.</a:t>
            </a:r>
            <a:endParaRPr lang="en-US" sz="2400"/>
          </a:p>
          <a:p>
            <a:r>
              <a:rPr lang="en-US" sz="2400">
                <a:sym typeface="+mn-ea"/>
              </a:rPr>
              <a:t>In conclusion at present the people in the 15-64 age group do not represent those that maintain, while those in the 0-14 and 15-64 age groups do not represent the sustained and therefore </a:t>
            </a:r>
          </a:p>
          <a:p>
            <a:endParaRPr lang="en-US"/>
          </a:p>
          <a:p>
            <a:endParaRPr lang="en-US"/>
          </a:p>
          <a:p>
            <a:endParaRPr lang="en-US"/>
          </a:p>
        </p:txBody>
      </p:sp>
      <p:sp>
        <p:nvSpPr>
          <p:cNvPr id="4" name="Slide Number Placeholder 3"/>
          <p:cNvSpPr>
            <a:spLocks noGrp="1"/>
          </p:cNvSpPr>
          <p:nvPr>
            <p:ph type="sldNum" sz="quarter" idx="12"/>
          </p:nvPr>
        </p:nvSpPr>
        <p:spPr/>
        <p:txBody>
          <a:bodyPr/>
          <a:lstStyle/>
          <a:p>
            <a:fld id="{C356632B-E069-4C92-9C7F-01B3FCC23C96}"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it-IT" altLang="en-US">
                <a:sym typeface="+mn-ea"/>
              </a:rPr>
            </a:br>
            <a:r>
              <a:rPr lang="it-IT" altLang="en-US" b="1">
                <a:sym typeface="+mn-ea"/>
              </a:rPr>
              <a:t>The limits of the demographic indicators of socioeconomic dependency (2)</a:t>
            </a:r>
            <a:br>
              <a:rPr lang="it-IT" altLang="en-US"/>
            </a:br>
            <a:endParaRPr lang="en-US"/>
          </a:p>
        </p:txBody>
      </p:sp>
      <p:sp>
        <p:nvSpPr>
          <p:cNvPr id="3" name="Content Placeholder 2"/>
          <p:cNvSpPr>
            <a:spLocks noGrp="1"/>
          </p:cNvSpPr>
          <p:nvPr>
            <p:ph idx="1"/>
          </p:nvPr>
        </p:nvSpPr>
        <p:spPr/>
        <p:txBody>
          <a:bodyPr>
            <a:normAutofit fontScale="90000" lnSpcReduction="10000"/>
          </a:bodyPr>
          <a:lstStyle/>
          <a:p>
            <a:r>
              <a:rPr lang="it-IT" altLang="en-US" b="1">
                <a:solidFill>
                  <a:srgbClr val="FF0000"/>
                </a:solidFill>
                <a:sym typeface="+mn-ea"/>
              </a:rPr>
              <a:t>In conclusion </a:t>
            </a:r>
            <a:r>
              <a:rPr lang="en-US" b="1">
                <a:solidFill>
                  <a:srgbClr val="FF0000"/>
                </a:solidFill>
                <a:sym typeface="+mn-ea"/>
              </a:rPr>
              <a:t>the demographic indicators are not a good measure of socioeconomic dependency </a:t>
            </a:r>
          </a:p>
          <a:p>
            <a:pPr marL="0" indent="0">
              <a:buNone/>
            </a:pPr>
            <a:r>
              <a:rPr lang="it-IT" altLang="en-US"/>
              <a:t>Moreover:</a:t>
            </a:r>
          </a:p>
          <a:p>
            <a:r>
              <a:rPr lang="it-IT" altLang="en-US" b="1">
                <a:solidFill>
                  <a:srgbClr val="0070C0"/>
                </a:solidFill>
              </a:rPr>
              <a:t>The differences in the age of entries and exits </a:t>
            </a:r>
            <a:r>
              <a:rPr lang="en-US" b="1">
                <a:solidFill>
                  <a:srgbClr val="0070C0"/>
                </a:solidFill>
              </a:rPr>
              <a:t>make cross section analyses highly misleading</a:t>
            </a:r>
            <a:r>
              <a:rPr lang="it-IT" altLang="en-US" b="1">
                <a:solidFill>
                  <a:srgbClr val="0070C0"/>
                </a:solidFill>
              </a:rPr>
              <a:t>;</a:t>
            </a:r>
            <a:r>
              <a:rPr lang="en-US" b="1">
                <a:solidFill>
                  <a:srgbClr val="0070C0"/>
                </a:solidFill>
              </a:rPr>
              <a:t> </a:t>
            </a:r>
          </a:p>
          <a:p>
            <a:r>
              <a:rPr lang="it-IT" altLang="en-US" b="1">
                <a:solidFill>
                  <a:srgbClr val="00B050"/>
                </a:solidFill>
              </a:rPr>
              <a:t>While t</a:t>
            </a:r>
            <a:r>
              <a:rPr lang="en-US" b="1">
                <a:solidFill>
                  <a:srgbClr val="00B050"/>
                </a:solidFill>
              </a:rPr>
              <a:t>he increase in life duration and in the training phase of life will bring, in not too far a future,  to rais</a:t>
            </a:r>
            <a:r>
              <a:rPr lang="it-IT" altLang="en-US" b="1">
                <a:solidFill>
                  <a:srgbClr val="00B050"/>
                </a:solidFill>
              </a:rPr>
              <a:t>e </a:t>
            </a:r>
            <a:r>
              <a:rPr lang="en-US" b="1">
                <a:solidFill>
                  <a:srgbClr val="00B050"/>
                </a:solidFill>
              </a:rPr>
              <a:t>retirement age, </a:t>
            </a:r>
            <a:r>
              <a:rPr lang="it-IT" altLang="en-US" b="1">
                <a:solidFill>
                  <a:srgbClr val="00B050"/>
                </a:solidFill>
              </a:rPr>
              <a:t>and </a:t>
            </a:r>
            <a:r>
              <a:rPr lang="en-US" b="1">
                <a:solidFill>
                  <a:srgbClr val="00B050"/>
                </a:solidFill>
              </a:rPr>
              <a:t>to modify the definition of working age first to 20-70 and then to 25-74; this will make  extremely difficult to make inter-temporal comparisons. </a:t>
            </a:r>
          </a:p>
        </p:txBody>
      </p:sp>
      <p:sp>
        <p:nvSpPr>
          <p:cNvPr id="4" name="Slide Number Placeholder 3"/>
          <p:cNvSpPr>
            <a:spLocks noGrp="1"/>
          </p:cNvSpPr>
          <p:nvPr>
            <p:ph type="sldNum" sz="quarter" idx="12"/>
          </p:nvPr>
        </p:nvSpPr>
        <p:spPr/>
        <p:txBody>
          <a:bodyPr/>
          <a:lstStyle/>
          <a:p>
            <a:fld id="{C356632B-E069-4C92-9C7F-01B3FCC23C96}"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altLang="en-US" b="1">
                <a:solidFill>
                  <a:srgbClr val="0070C0"/>
                </a:solidFill>
              </a:rPr>
              <a:t>TEDI: an economic indicator of socioeconomic dependency (1)</a:t>
            </a:r>
          </a:p>
        </p:txBody>
      </p:sp>
      <p:sp>
        <p:nvSpPr>
          <p:cNvPr id="3" name="Content Placeholder 2"/>
          <p:cNvSpPr>
            <a:spLocks noGrp="1"/>
          </p:cNvSpPr>
          <p:nvPr>
            <p:ph idx="1"/>
          </p:nvPr>
        </p:nvSpPr>
        <p:spPr/>
        <p:txBody>
          <a:bodyPr>
            <a:normAutofit/>
          </a:bodyPr>
          <a:lstStyle/>
          <a:p>
            <a:pPr marL="0" indent="0">
              <a:buNone/>
            </a:pPr>
            <a:r>
              <a:rPr lang="en-US">
                <a:solidFill>
                  <a:srgbClr val="0070C0"/>
                </a:solidFill>
              </a:rPr>
              <a:t>The problems </a:t>
            </a:r>
            <a:r>
              <a:rPr lang="it-IT" altLang="en-US">
                <a:solidFill>
                  <a:srgbClr val="0070C0"/>
                </a:solidFill>
              </a:rPr>
              <a:t>we have just outlined </a:t>
            </a:r>
            <a:r>
              <a:rPr lang="en-US">
                <a:solidFill>
                  <a:srgbClr val="0070C0"/>
                </a:solidFill>
              </a:rPr>
              <a:t> can be easily solved by substituting </a:t>
            </a:r>
            <a:r>
              <a:rPr lang="it-IT" altLang="en-US">
                <a:solidFill>
                  <a:srgbClr val="0070C0"/>
                </a:solidFill>
              </a:rPr>
              <a:t>E</a:t>
            </a:r>
            <a:r>
              <a:rPr lang="en-US">
                <a:solidFill>
                  <a:srgbClr val="0070C0"/>
                </a:solidFill>
              </a:rPr>
              <a:t>mployment to WAP. </a:t>
            </a:r>
            <a:endParaRPr lang="en-US" altLang="en-US">
              <a:solidFill>
                <a:srgbClr val="0070C0"/>
              </a:solidFill>
            </a:endParaRPr>
          </a:p>
          <a:p>
            <a:pPr marL="0" indent="0">
              <a:buNone/>
            </a:pPr>
            <a:r>
              <a:rPr lang="en-US" b="1">
                <a:solidFill>
                  <a:schemeClr val="accent6">
                    <a:lumMod val="75000"/>
                  </a:schemeClr>
                </a:solidFill>
              </a:rPr>
              <a:t>Adopting this approach, the Total economic dependency indicator (TEDI) is computed by dividing the total number of dependents by the number of employed, in substance the number of those that do not work by those that have a job.</a:t>
            </a:r>
            <a:r>
              <a:rPr lang="en-US">
                <a:solidFill>
                  <a:srgbClr val="FF0000"/>
                </a:solidFill>
              </a:rPr>
              <a:t> </a:t>
            </a:r>
          </a:p>
          <a:p>
            <a:pPr marL="0" indent="0">
              <a:buNone/>
            </a:pPr>
            <a:r>
              <a:rPr lang="en-US" b="1">
                <a:solidFill>
                  <a:srgbClr val="C00000"/>
                </a:solidFill>
              </a:rPr>
              <a:t>TEDI tells us how many people are sustained, in a given area or in a given country by,  1,000 workers. </a:t>
            </a:r>
          </a:p>
          <a:p>
            <a:pPr marL="0" indent="0">
              <a:buNone/>
            </a:pPr>
            <a:endParaRPr lang="en-US"/>
          </a:p>
        </p:txBody>
      </p:sp>
      <p:sp>
        <p:nvSpPr>
          <p:cNvPr id="4" name="Slide Number Placeholder 3"/>
          <p:cNvSpPr>
            <a:spLocks noGrp="1"/>
          </p:cNvSpPr>
          <p:nvPr>
            <p:ph type="sldNum" sz="quarter" idx="12"/>
          </p:nvPr>
        </p:nvSpPr>
        <p:spPr/>
        <p:txBody>
          <a:bodyPr/>
          <a:lstStyle/>
          <a:p>
            <a:fld id="{C356632B-E069-4C92-9C7F-01B3FCC23C96}"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it-IT" altLang="en-US">
                <a:sym typeface="+mn-ea"/>
              </a:rPr>
            </a:br>
            <a:r>
              <a:rPr lang="it-IT" altLang="en-US">
                <a:sym typeface="+mn-ea"/>
              </a:rPr>
              <a:t>TEDI: an economic indicator of socioeconomic dependency (2)</a:t>
            </a:r>
            <a:br>
              <a:rPr lang="it-IT" altLang="en-US"/>
            </a:br>
            <a:endParaRPr lang="en-US"/>
          </a:p>
        </p:txBody>
      </p:sp>
      <p:sp>
        <p:nvSpPr>
          <p:cNvPr id="3" name="Content Placeholder 2"/>
          <p:cNvSpPr>
            <a:spLocks noGrp="1"/>
          </p:cNvSpPr>
          <p:nvPr>
            <p:ph idx="1"/>
          </p:nvPr>
        </p:nvSpPr>
        <p:spPr/>
        <p:txBody>
          <a:bodyPr>
            <a:normAutofit fontScale="80000"/>
          </a:bodyPr>
          <a:lstStyle/>
          <a:p>
            <a:pPr marL="0" indent="0">
              <a:buNone/>
            </a:pPr>
            <a:r>
              <a:rPr lang="it-IT" altLang="en-US">
                <a:sym typeface="+mn-ea"/>
              </a:rPr>
              <a:t>T</a:t>
            </a:r>
            <a:r>
              <a:rPr lang="en-US">
                <a:sym typeface="+mn-ea"/>
              </a:rPr>
              <a:t>he economic indicators allows:</a:t>
            </a:r>
            <a:endParaRPr lang="en-US"/>
          </a:p>
          <a:p>
            <a:r>
              <a:rPr lang="it-IT" b="1">
                <a:solidFill>
                  <a:srgbClr val="00B050"/>
                </a:solidFill>
                <a:sym typeface="+mn-ea"/>
              </a:rPr>
              <a:t>Estimating</a:t>
            </a:r>
            <a:r>
              <a:rPr lang="en-US" b="1">
                <a:solidFill>
                  <a:srgbClr val="00B050"/>
                </a:solidFill>
                <a:sym typeface="+mn-ea"/>
              </a:rPr>
              <a:t> the structural burden by a large</a:t>
            </a:r>
            <a:r>
              <a:rPr lang="it-IT" altLang="en-US" b="1">
                <a:solidFill>
                  <a:srgbClr val="00B050"/>
                </a:solidFill>
                <a:sym typeface="+mn-ea"/>
              </a:rPr>
              <a:t>r</a:t>
            </a:r>
            <a:r>
              <a:rPr lang="en-US" b="1">
                <a:solidFill>
                  <a:srgbClr val="00B050"/>
                </a:solidFill>
                <a:sym typeface="+mn-ea"/>
              </a:rPr>
              <a:t> number of typologies of dependents: students, non-labour force in working age, unemployed, retired, etc.;</a:t>
            </a:r>
          </a:p>
          <a:p>
            <a:r>
              <a:rPr lang="en-US" b="1">
                <a:solidFill>
                  <a:srgbClr val="0070C0"/>
                </a:solidFill>
                <a:sym typeface="+mn-ea"/>
              </a:rPr>
              <a:t>Verify in which measure the changes in the structural burden are due, on the one hand, to demographic tendencies and</a:t>
            </a:r>
            <a:r>
              <a:rPr lang="it-IT" altLang="en-US" b="1">
                <a:solidFill>
                  <a:srgbClr val="0070C0"/>
                </a:solidFill>
                <a:sym typeface="+mn-ea"/>
              </a:rPr>
              <a:t>,</a:t>
            </a:r>
            <a:r>
              <a:rPr lang="en-US" b="1">
                <a:solidFill>
                  <a:srgbClr val="0070C0"/>
                </a:solidFill>
                <a:sym typeface="+mn-ea"/>
              </a:rPr>
              <a:t> on the other, to the capacity (or lack of capacity) of the economic system to generate additional employment; </a:t>
            </a:r>
          </a:p>
          <a:p>
            <a:r>
              <a:rPr lang="en-US" b="1">
                <a:solidFill>
                  <a:srgbClr val="FF0000"/>
                </a:solidFill>
                <a:sym typeface="+mn-ea"/>
              </a:rPr>
              <a:t>Estimate the growth of employment, and therefore of production, needed to obtain a given level of structural burden</a:t>
            </a:r>
            <a:r>
              <a:rPr lang="en-US">
                <a:sym typeface="+mn-ea"/>
              </a:rPr>
              <a:t>.</a:t>
            </a:r>
            <a:endParaRPr lang="en-US"/>
          </a:p>
          <a:p>
            <a:endParaRPr lang="en-US"/>
          </a:p>
        </p:txBody>
      </p:sp>
      <p:sp>
        <p:nvSpPr>
          <p:cNvPr id="4" name="Slide Number Placeholder 3"/>
          <p:cNvSpPr>
            <a:spLocks noGrp="1"/>
          </p:cNvSpPr>
          <p:nvPr>
            <p:ph type="sldNum" sz="quarter" idx="12"/>
          </p:nvPr>
        </p:nvSpPr>
        <p:spPr/>
        <p:txBody>
          <a:bodyPr/>
          <a:lstStyle/>
          <a:p>
            <a:fld id="{C356632B-E069-4C92-9C7F-01B3FCC23C96}"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altLang="en-US" sz="3600">
                <a:solidFill>
                  <a:srgbClr val="FF0000"/>
                </a:solidFill>
              </a:rPr>
              <a:t>EU - Total and specific rates of economic dependecny </a:t>
            </a:r>
          </a:p>
        </p:txBody>
      </p:sp>
      <p:sp>
        <p:nvSpPr>
          <p:cNvPr id="3" name="Text Placeholder 2"/>
          <p:cNvSpPr>
            <a:spLocks noGrp="1"/>
          </p:cNvSpPr>
          <p:nvPr>
            <p:ph type="body" idx="1"/>
          </p:nvPr>
        </p:nvSpPr>
        <p:spPr/>
        <p:txBody>
          <a:bodyPr/>
          <a:lstStyle/>
          <a:p>
            <a:pPr algn="ctr"/>
            <a:r>
              <a:rPr lang="it-IT" altLang="en-US"/>
              <a:t>TEDI</a:t>
            </a:r>
          </a:p>
        </p:txBody>
      </p:sp>
      <p:sp>
        <p:nvSpPr>
          <p:cNvPr id="5" name="Text Placeholder 4"/>
          <p:cNvSpPr>
            <a:spLocks noGrp="1"/>
          </p:cNvSpPr>
          <p:nvPr>
            <p:ph type="body" sz="quarter" idx="3"/>
          </p:nvPr>
        </p:nvSpPr>
        <p:spPr/>
        <p:txBody>
          <a:bodyPr/>
          <a:lstStyle/>
          <a:p>
            <a:pPr algn="ctr"/>
            <a:r>
              <a:rPr lang="it-IT" altLang="en-US"/>
              <a:t>Shares of specific rates  </a:t>
            </a:r>
          </a:p>
        </p:txBody>
      </p:sp>
      <p:sp>
        <p:nvSpPr>
          <p:cNvPr id="7" name="Slide Number Placeholder 6"/>
          <p:cNvSpPr>
            <a:spLocks noGrp="1"/>
          </p:cNvSpPr>
          <p:nvPr>
            <p:ph type="sldNum" sz="quarter" idx="12"/>
          </p:nvPr>
        </p:nvSpPr>
        <p:spPr/>
        <p:txBody>
          <a:bodyPr/>
          <a:lstStyle/>
          <a:p>
            <a:fld id="{C356632B-E069-4C92-9C7F-01B3FCC23C96}" type="slidenum">
              <a:rPr lang="en-US" smtClean="0"/>
              <a:t>19</a:t>
            </a:fld>
            <a:endParaRPr lang="en-US"/>
          </a:p>
        </p:txBody>
      </p:sp>
      <p:pic>
        <p:nvPicPr>
          <p:cNvPr id="8" name="Content Placeholder 7"/>
          <p:cNvPicPr>
            <a:picLocks noGrp="1" noChangeAspect="1"/>
          </p:cNvPicPr>
          <p:nvPr>
            <p:ph sz="quarter" idx="4"/>
          </p:nvPr>
        </p:nvPicPr>
        <p:blipFill>
          <a:blip r:embed="rId2"/>
          <a:stretch>
            <a:fillRect/>
          </a:stretch>
        </p:blipFill>
        <p:spPr>
          <a:xfrm>
            <a:off x="6321425" y="2301875"/>
            <a:ext cx="5389245" cy="3206115"/>
          </a:xfrm>
          <a:prstGeom prst="rect">
            <a:avLst/>
          </a:prstGeom>
        </p:spPr>
      </p:pic>
      <p:pic>
        <p:nvPicPr>
          <p:cNvPr id="9" name="Content Placeholder 8"/>
          <p:cNvPicPr>
            <a:picLocks noGrp="1" noChangeAspect="1"/>
          </p:cNvPicPr>
          <p:nvPr>
            <p:ph sz="half" idx="2"/>
          </p:nvPr>
        </p:nvPicPr>
        <p:blipFill>
          <a:blip r:embed="rId3"/>
          <a:stretch>
            <a:fillRect/>
          </a:stretch>
        </p:blipFill>
        <p:spPr>
          <a:xfrm>
            <a:off x="609600" y="2301875"/>
            <a:ext cx="5386705" cy="29521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857250"/>
          </a:xfrm>
        </p:spPr>
        <p:txBody>
          <a:bodyPr>
            <a:normAutofit/>
          </a:bodyPr>
          <a:lstStyle/>
          <a:p>
            <a:r>
              <a:rPr lang="en-US" b="1" dirty="0">
                <a:solidFill>
                  <a:srgbClr val="0000FF"/>
                </a:solidFill>
              </a:rPr>
              <a:t>Ageing and labor shortage </a:t>
            </a:r>
          </a:p>
        </p:txBody>
      </p:sp>
      <p:sp>
        <p:nvSpPr>
          <p:cNvPr id="3" name="TextBox 2"/>
          <p:cNvSpPr txBox="1"/>
          <p:nvPr/>
        </p:nvSpPr>
        <p:spPr>
          <a:xfrm>
            <a:off x="983615" y="1085850"/>
            <a:ext cx="9914255" cy="6443345"/>
          </a:xfrm>
          <a:prstGeom prst="rect">
            <a:avLst/>
          </a:prstGeom>
          <a:noFill/>
        </p:spPr>
        <p:txBody>
          <a:bodyPr wrap="square" rtlCol="0">
            <a:spAutoFit/>
          </a:bodyPr>
          <a:lstStyle/>
          <a:p>
            <a:pPr marL="342900" indent="-342900">
              <a:spcBef>
                <a:spcPct val="20000"/>
              </a:spcBef>
            </a:pPr>
            <a:r>
              <a:rPr lang="en-US" sz="3200" b="1" dirty="0">
                <a:solidFill>
                  <a:srgbClr val="00B050"/>
                </a:solidFill>
                <a:sym typeface="+mn-ea"/>
              </a:rPr>
              <a:t>China</a:t>
            </a:r>
            <a:r>
              <a:rPr lang="it-IT" altLang="en-US" sz="3200" b="1" dirty="0">
                <a:solidFill>
                  <a:srgbClr val="00B050"/>
                </a:solidFill>
                <a:sym typeface="+mn-ea"/>
              </a:rPr>
              <a:t>,</a:t>
            </a:r>
            <a:r>
              <a:rPr lang="en-US" sz="3200" b="1" dirty="0">
                <a:solidFill>
                  <a:srgbClr val="00B050"/>
                </a:solidFill>
                <a:sym typeface="+mn-ea"/>
              </a:rPr>
              <a:t> </a:t>
            </a:r>
            <a:r>
              <a:rPr lang="it-IT" altLang="en-US" sz="3200" b="1" dirty="0">
                <a:solidFill>
                  <a:srgbClr val="00B050"/>
                </a:solidFill>
                <a:sym typeface="+mn-ea"/>
              </a:rPr>
              <a:t> Europe, and numerous other developed and developping countries</a:t>
            </a:r>
            <a:r>
              <a:rPr lang="en-US" sz="3200" b="1" dirty="0">
                <a:solidFill>
                  <a:srgbClr val="00B050"/>
                </a:solidFill>
              </a:rPr>
              <a:t> are affected by similar demographic trends, namely  a progressive population ageing and an increasing labor shortage.</a:t>
            </a:r>
          </a:p>
          <a:p>
            <a:pPr marL="342900" indent="-342900">
              <a:spcBef>
                <a:spcPct val="20000"/>
              </a:spcBef>
            </a:pPr>
            <a:r>
              <a:rPr lang="it-IT" altLang="en-US" sz="3200" b="1" dirty="0">
                <a:solidFill>
                  <a:srgbClr val="FF0000"/>
                </a:solidFill>
              </a:rPr>
              <a:t>T</a:t>
            </a:r>
            <a:r>
              <a:rPr lang="en-US" sz="3200" b="1" dirty="0">
                <a:solidFill>
                  <a:srgbClr val="FF0000"/>
                </a:solidFill>
              </a:rPr>
              <a:t>he cause of these trends that already affect</a:t>
            </a:r>
            <a:r>
              <a:rPr lang="it-IT" altLang="en-US" sz="3200" b="1" dirty="0">
                <a:solidFill>
                  <a:srgbClr val="FF0000"/>
                </a:solidFill>
              </a:rPr>
              <a:t>s</a:t>
            </a:r>
            <a:r>
              <a:rPr lang="en-US" sz="3200" b="1" dirty="0">
                <a:solidFill>
                  <a:srgbClr val="FF0000"/>
                </a:solidFill>
              </a:rPr>
              <a:t> around 70 countries and during this century will spread </a:t>
            </a:r>
            <a:r>
              <a:rPr lang="it-IT" altLang="en-US" sz="3200" b="1" dirty="0">
                <a:solidFill>
                  <a:srgbClr val="FF0000"/>
                </a:solidFill>
              </a:rPr>
              <a:t>to </a:t>
            </a:r>
            <a:r>
              <a:rPr lang="en-US" sz="3200" b="1" dirty="0">
                <a:solidFill>
                  <a:srgbClr val="FF0000"/>
                </a:solidFill>
              </a:rPr>
              <a:t>all the others</a:t>
            </a:r>
            <a:r>
              <a:rPr lang="it-IT" altLang="en-US" sz="3200" b="1" dirty="0">
                <a:solidFill>
                  <a:srgbClr val="FF0000"/>
                </a:solidFill>
              </a:rPr>
              <a:t>,</a:t>
            </a:r>
            <a:r>
              <a:rPr lang="en-US" sz="3200" b="1" dirty="0">
                <a:solidFill>
                  <a:srgbClr val="FF0000"/>
                </a:solidFill>
              </a:rPr>
              <a:t> </a:t>
            </a:r>
            <a:r>
              <a:rPr lang="it-IT" altLang="en-US" sz="3200" b="1" dirty="0">
                <a:solidFill>
                  <a:srgbClr val="FF0000"/>
                </a:solidFill>
              </a:rPr>
              <a:t>is represented mainly by the so called </a:t>
            </a:r>
            <a:r>
              <a:rPr lang="it-IT" altLang="en-US" sz="3200" b="1" i="1" dirty="0">
                <a:solidFill>
                  <a:srgbClr val="FF0000"/>
                </a:solidFill>
              </a:rPr>
              <a:t>demographic transition</a:t>
            </a:r>
            <a:r>
              <a:rPr lang="it-IT" altLang="en-US" sz="3200" b="1" dirty="0">
                <a:solidFill>
                  <a:srgbClr val="FF0000"/>
                </a:solidFill>
              </a:rPr>
              <a:t>, with a relevat contribution coming  from </a:t>
            </a:r>
            <a:r>
              <a:rPr lang="it-IT" altLang="en-US" sz="3200" b="1" dirty="0">
                <a:solidFill>
                  <a:srgbClr val="FF0000"/>
                </a:solidFill>
                <a:sym typeface="+mn-ea"/>
              </a:rPr>
              <a:t>the improvement in life conditions and the progress of medicine</a:t>
            </a:r>
            <a:endParaRPr lang="en-US" sz="3200" b="1" dirty="0">
              <a:solidFill>
                <a:srgbClr val="0070C0"/>
              </a:solidFill>
            </a:endParaRPr>
          </a:p>
          <a:p>
            <a:pPr marL="342900" indent="-342900">
              <a:spcBef>
                <a:spcPct val="20000"/>
              </a:spcBef>
            </a:pPr>
            <a:endParaRPr lang="en-US" sz="2400" b="1" dirty="0">
              <a:solidFill>
                <a:srgbClr val="FF0000"/>
              </a:solidFill>
            </a:endParaRPr>
          </a:p>
          <a:p>
            <a:pPr marL="342900" indent="-342900" algn="dist">
              <a:spcBef>
                <a:spcPct val="20000"/>
              </a:spcBef>
            </a:pPr>
            <a:endParaRPr lang="en-US" sz="2400" b="1" dirty="0">
              <a:solidFill>
                <a:srgbClr val="0070C0"/>
              </a:solidFill>
            </a:endParaRPr>
          </a:p>
          <a:p>
            <a:pPr marL="342900" indent="-342900">
              <a:spcBef>
                <a:spcPct val="20000"/>
              </a:spcBef>
            </a:pPr>
            <a:endParaRPr lang="en-US" sz="2400" b="1" dirty="0">
              <a:solidFill>
                <a:srgbClr val="FF0000"/>
              </a:solidFill>
            </a:endParaRPr>
          </a:p>
        </p:txBody>
      </p:sp>
      <p:sp>
        <p:nvSpPr>
          <p:cNvPr id="4" name="Slide Number Placeholder 3"/>
          <p:cNvSpPr>
            <a:spLocks noGrp="1"/>
          </p:cNvSpPr>
          <p:nvPr>
            <p:ph type="sldNum" sz="quarter" idx="12"/>
          </p:nvPr>
        </p:nvSpPr>
        <p:spPr/>
        <p:txBody>
          <a:bodyPr/>
          <a:lstStyle/>
          <a:p>
            <a:fld id="{C356632B-E069-4C92-9C7F-01B3FCC23C96}"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t>EU </a:t>
            </a:r>
          </a:p>
        </p:txBody>
      </p:sp>
      <p:sp>
        <p:nvSpPr>
          <p:cNvPr id="4" name="Content Placeholder 3"/>
          <p:cNvSpPr>
            <a:spLocks noGrp="1"/>
          </p:cNvSpPr>
          <p:nvPr>
            <p:ph sz="half" idx="2"/>
          </p:nvPr>
        </p:nvSpPr>
        <p:spPr/>
        <p:txBody>
          <a:bodyPr>
            <a:normAutofit fontScale="85000" lnSpcReduction="20000"/>
          </a:bodyPr>
          <a:lstStyle/>
          <a:p>
            <a:r>
              <a:rPr lang="en-US">
                <a:solidFill>
                  <a:srgbClr val="0070C0"/>
                </a:solidFill>
              </a:rPr>
              <a:t>TEDI presents a long term negative trend, that is the socioeconomic burden has been progressively declining in spite of the growth in total population;</a:t>
            </a:r>
          </a:p>
          <a:p>
            <a:r>
              <a:rPr lang="it-IT" altLang="en-US">
                <a:solidFill>
                  <a:srgbClr val="0070C0"/>
                </a:solidFill>
              </a:rPr>
              <a:t>It i</a:t>
            </a:r>
            <a:r>
              <a:rPr lang="en-US">
                <a:solidFill>
                  <a:srgbClr val="0070C0"/>
                </a:solidFill>
              </a:rPr>
              <a:t>s characterized by short term oscillation which are explained by the economic cycle; it increases in period of crisis, declines in period of growth;</a:t>
            </a:r>
          </a:p>
          <a:p>
            <a:r>
              <a:rPr lang="it-IT" altLang="en-US">
                <a:solidFill>
                  <a:srgbClr val="0070C0"/>
                </a:solidFill>
              </a:rPr>
              <a:t>I</a:t>
            </a:r>
            <a:r>
              <a:rPr lang="en-US">
                <a:solidFill>
                  <a:srgbClr val="0070C0"/>
                </a:solidFill>
              </a:rPr>
              <a:t>s characterized by a progressive decline of the share of </a:t>
            </a:r>
            <a:r>
              <a:rPr lang="it-IT" altLang="en-US">
                <a:solidFill>
                  <a:srgbClr val="0070C0"/>
                </a:solidFill>
              </a:rPr>
              <a:t>the </a:t>
            </a:r>
            <a:r>
              <a:rPr lang="en-US">
                <a:solidFill>
                  <a:srgbClr val="0070C0"/>
                </a:solidFill>
              </a:rPr>
              <a:t>young, a progressive growth of the share of elderly, while the share of the dependents in working age has been substantially constant and remains the most relevant group.</a:t>
            </a:r>
          </a:p>
        </p:txBody>
      </p:sp>
      <p:sp>
        <p:nvSpPr>
          <p:cNvPr id="5" name="Slide Number Placeholder 4"/>
          <p:cNvSpPr>
            <a:spLocks noGrp="1"/>
          </p:cNvSpPr>
          <p:nvPr>
            <p:ph type="sldNum" sz="quarter" idx="12"/>
          </p:nvPr>
        </p:nvSpPr>
        <p:spPr/>
        <p:txBody>
          <a:bodyPr/>
          <a:lstStyle/>
          <a:p>
            <a:fld id="{C356632B-E069-4C92-9C7F-01B3FCC23C96}" type="slidenum">
              <a:rPr lang="en-US" smtClean="0"/>
              <a:t>20</a:t>
            </a:fld>
            <a:endParaRPr lang="en-US"/>
          </a:p>
        </p:txBody>
      </p:sp>
      <p:sp>
        <p:nvSpPr>
          <p:cNvPr id="9" name="Content Placeholder 8"/>
          <p:cNvSpPr>
            <a:spLocks noGrp="1"/>
          </p:cNvSpPr>
          <p:nvPr>
            <p:ph sz="half" idx="1"/>
          </p:nvPr>
        </p:nvSpPr>
        <p:spPr/>
        <p:txBody>
          <a:bodyPr>
            <a:normAutofit fontScale="85000" lnSpcReduction="20000"/>
          </a:bodyPr>
          <a:lstStyle/>
          <a:p>
            <a:r>
              <a:rPr lang="it-IT" altLang="en-US" dirty="0">
                <a:solidFill>
                  <a:srgbClr val="FF0000"/>
                </a:solidFill>
              </a:rPr>
              <a:t>From 1991 to 2015 </a:t>
            </a:r>
            <a:r>
              <a:rPr lang="en-US" dirty="0">
                <a:solidFill>
                  <a:srgbClr val="FF0000"/>
                </a:solidFill>
              </a:rPr>
              <a:t>the number of dependents for 1,000 workers has been, equal</a:t>
            </a:r>
            <a:r>
              <a:rPr lang="it-IT" altLang="en-US" dirty="0">
                <a:solidFill>
                  <a:srgbClr val="FF0000"/>
                </a:solidFill>
              </a:rPr>
              <a:t>,</a:t>
            </a:r>
            <a:r>
              <a:rPr lang="en-US" dirty="0">
                <a:solidFill>
                  <a:srgbClr val="FF0000"/>
                </a:solidFill>
              </a:rPr>
              <a:t> on the average, to 1,334, but notable variations have been registered. </a:t>
            </a:r>
          </a:p>
          <a:p>
            <a:r>
              <a:rPr lang="en-US" dirty="0">
                <a:solidFill>
                  <a:srgbClr val="FF0000"/>
                </a:solidFill>
              </a:rPr>
              <a:t>TEDI reached a maximum value of 1,450 in 1994, then progressively declined during the long expansionary phase that lasted till 2008 when registered a minimum of 1,216. During the financial crisis TEDI increased again </a:t>
            </a:r>
            <a:r>
              <a:rPr lang="it-IT" altLang="en-US" dirty="0" err="1">
                <a:solidFill>
                  <a:srgbClr val="FF0000"/>
                </a:solidFill>
              </a:rPr>
              <a:t>reaching</a:t>
            </a:r>
            <a:r>
              <a:rPr lang="it-IT" altLang="en-US" dirty="0">
                <a:solidFill>
                  <a:srgbClr val="FF0000"/>
                </a:solidFill>
              </a:rPr>
              <a:t> a new maximum  </a:t>
            </a:r>
            <a:r>
              <a:rPr lang="en-US" dirty="0">
                <a:solidFill>
                  <a:srgbClr val="FF0000"/>
                </a:solidFill>
              </a:rPr>
              <a:t>in 201</a:t>
            </a:r>
            <a:r>
              <a:rPr lang="it-IT" altLang="en-US" dirty="0">
                <a:solidFill>
                  <a:srgbClr val="FF0000"/>
                </a:solidFill>
              </a:rPr>
              <a:t>3</a:t>
            </a:r>
            <a:r>
              <a:rPr lang="en-US" dirty="0">
                <a:solidFill>
                  <a:srgbClr val="FF0000"/>
                </a:solidFill>
              </a:rPr>
              <a:t> when a new phase of decline came in. In 2015 it was equal to 1,274.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6240"/>
            <a:ext cx="10972800" cy="810895"/>
          </a:xfrm>
        </p:spPr>
        <p:txBody>
          <a:bodyPr>
            <a:normAutofit fontScale="90000"/>
          </a:bodyPr>
          <a:lstStyle/>
          <a:p>
            <a:r>
              <a:rPr lang="it-IT" altLang="en-US" sz="3600">
                <a:solidFill>
                  <a:srgbClr val="FF0000"/>
                </a:solidFill>
                <a:sym typeface="+mn-ea"/>
              </a:rPr>
              <a:t>China - Total rates of economic dependency and its determinants</a:t>
            </a:r>
            <a:endParaRPr lang="en-US" sz="3600"/>
          </a:p>
        </p:txBody>
      </p:sp>
      <p:sp>
        <p:nvSpPr>
          <p:cNvPr id="5" name="Slide Number Placeholder 4"/>
          <p:cNvSpPr>
            <a:spLocks noGrp="1"/>
          </p:cNvSpPr>
          <p:nvPr>
            <p:ph type="sldNum" sz="quarter" idx="12"/>
          </p:nvPr>
        </p:nvSpPr>
        <p:spPr/>
        <p:txBody>
          <a:bodyPr/>
          <a:lstStyle/>
          <a:p>
            <a:fld id="{C356632B-E069-4C92-9C7F-01B3FCC23C96}" type="slidenum">
              <a:rPr lang="en-US" smtClean="0"/>
              <a:t>21</a:t>
            </a:fld>
            <a:endParaRPr lang="en-US"/>
          </a:p>
        </p:txBody>
      </p:sp>
      <p:pic>
        <p:nvPicPr>
          <p:cNvPr id="6" name="Content Placeholder 5"/>
          <p:cNvPicPr>
            <a:picLocks noGrp="1" noChangeAspect="1"/>
          </p:cNvPicPr>
          <p:nvPr>
            <p:ph sz="half" idx="2"/>
          </p:nvPr>
        </p:nvPicPr>
        <p:blipFill>
          <a:blip r:embed="rId2"/>
          <a:stretch>
            <a:fillRect/>
          </a:stretch>
        </p:blipFill>
        <p:spPr>
          <a:xfrm>
            <a:off x="6116320" y="1319530"/>
            <a:ext cx="5466080" cy="3971290"/>
          </a:xfrm>
          <a:prstGeom prst="rect">
            <a:avLst/>
          </a:prstGeom>
        </p:spPr>
      </p:pic>
      <p:pic>
        <p:nvPicPr>
          <p:cNvPr id="7" name="Content Placeholder 6"/>
          <p:cNvPicPr>
            <a:picLocks noGrp="1" noChangeAspect="1"/>
          </p:cNvPicPr>
          <p:nvPr>
            <p:ph sz="half" idx="1"/>
          </p:nvPr>
        </p:nvPicPr>
        <p:blipFill>
          <a:blip r:embed="rId3"/>
          <a:stretch>
            <a:fillRect/>
          </a:stretch>
        </p:blipFill>
        <p:spPr>
          <a:xfrm>
            <a:off x="64770" y="1319530"/>
            <a:ext cx="5982970" cy="3592830"/>
          </a:xfrm>
          <a:prstGeom prst="rect">
            <a:avLst/>
          </a:prstGeom>
        </p:spPr>
      </p:pic>
      <p:sp>
        <p:nvSpPr>
          <p:cNvPr id="100" name="Text Box 99"/>
          <p:cNvSpPr txBox="1"/>
          <p:nvPr/>
        </p:nvSpPr>
        <p:spPr>
          <a:xfrm>
            <a:off x="301625" y="5148580"/>
            <a:ext cx="5532755" cy="1630045"/>
          </a:xfrm>
          <a:prstGeom prst="rect">
            <a:avLst/>
          </a:prstGeom>
          <a:noFill/>
          <a:ln w="9525">
            <a:noFill/>
          </a:ln>
        </p:spPr>
        <p:txBody>
          <a:bodyPr wrap="square">
            <a:spAutoFit/>
          </a:bodyPr>
          <a:lstStyle/>
          <a:p>
            <a:pPr indent="0"/>
            <a:r>
              <a:rPr sz="2000" b="0">
                <a:latin typeface="Times New Roman" panose="02020603050405020304" charset="0"/>
                <a:cs typeface="Times New Roman" panose="02020603050405020304" charset="0"/>
              </a:rPr>
              <a:t>In  the 1995-2015 period, TEDI registered an average value of </a:t>
            </a:r>
            <a:r>
              <a:rPr sz="2000" b="1">
                <a:solidFill>
                  <a:srgbClr val="0070C0"/>
                </a:solidFill>
                <a:latin typeface="Times New Roman" panose="02020603050405020304" charset="0"/>
                <a:cs typeface="Times New Roman" panose="02020603050405020304" charset="0"/>
              </a:rPr>
              <a:t>761</a:t>
            </a:r>
            <a:r>
              <a:rPr sz="2000" b="0">
                <a:latin typeface="Times New Roman" panose="02020603050405020304" charset="0"/>
                <a:cs typeface="Times New Roman" panose="02020603050405020304" charset="0"/>
              </a:rPr>
              <a:t>, the single values  being included in a very small interval: in 1995</a:t>
            </a:r>
            <a:r>
              <a:rPr lang="en-US" sz="2000" b="0">
                <a:latin typeface="Times New Roman" panose="02020603050405020304" charset="0"/>
                <a:cs typeface="Times New Roman" panose="02020603050405020304" charset="0"/>
              </a:rPr>
              <a:t>,</a:t>
            </a:r>
            <a:r>
              <a:rPr sz="2000" b="0">
                <a:latin typeface="Times New Roman" panose="02020603050405020304" charset="0"/>
                <a:cs typeface="Times New Roman" panose="02020603050405020304" charset="0"/>
              </a:rPr>
              <a:t> 1,000 employed sustained </a:t>
            </a:r>
            <a:r>
              <a:rPr sz="2000" b="1">
                <a:solidFill>
                  <a:srgbClr val="FF0000"/>
                </a:solidFill>
                <a:latin typeface="Times New Roman" panose="02020603050405020304" charset="0"/>
                <a:cs typeface="Times New Roman" panose="02020603050405020304" charset="0"/>
              </a:rPr>
              <a:t>779</a:t>
            </a:r>
            <a:r>
              <a:rPr sz="2000" b="0">
                <a:latin typeface="Times New Roman" panose="02020603050405020304" charset="0"/>
                <a:cs typeface="Times New Roman" panose="02020603050405020304" charset="0"/>
              </a:rPr>
              <a:t> dependents that declined to </a:t>
            </a:r>
            <a:r>
              <a:rPr sz="2000" b="1">
                <a:solidFill>
                  <a:srgbClr val="FF0000"/>
                </a:solidFill>
                <a:latin typeface="Times New Roman" panose="02020603050405020304" charset="0"/>
                <a:cs typeface="Times New Roman" panose="02020603050405020304" charset="0"/>
              </a:rPr>
              <a:t>750</a:t>
            </a:r>
            <a:r>
              <a:rPr sz="2000" b="0">
                <a:latin typeface="Times New Roman" panose="02020603050405020304" charset="0"/>
                <a:cs typeface="Times New Roman" panose="02020603050405020304" charset="0"/>
              </a:rPr>
              <a:t> in 2004 to then climb back to </a:t>
            </a:r>
            <a:r>
              <a:rPr sz="2000" b="1">
                <a:solidFill>
                  <a:srgbClr val="FF0000"/>
                </a:solidFill>
                <a:latin typeface="Times New Roman" panose="02020603050405020304" charset="0"/>
                <a:cs typeface="Times New Roman" panose="02020603050405020304" charset="0"/>
              </a:rPr>
              <a:t>775. </a:t>
            </a:r>
          </a:p>
        </p:txBody>
      </p:sp>
      <p:sp>
        <p:nvSpPr>
          <p:cNvPr id="8" name="Text Box 7"/>
          <p:cNvSpPr txBox="1"/>
          <p:nvPr/>
        </p:nvSpPr>
        <p:spPr>
          <a:xfrm>
            <a:off x="6309360" y="5434330"/>
            <a:ext cx="5080000" cy="922020"/>
          </a:xfrm>
          <a:prstGeom prst="rect">
            <a:avLst/>
          </a:prstGeom>
          <a:noFill/>
          <a:ln w="9525">
            <a:noFill/>
          </a:ln>
        </p:spPr>
        <p:txBody>
          <a:bodyPr>
            <a:spAutoFit/>
          </a:bodyPr>
          <a:lstStyle/>
          <a:p>
            <a:pPr indent="0">
              <a:buFont typeface="Arial" panose="020B0604020202020204" pitchFamily="34" charset="0"/>
              <a:buNone/>
            </a:pPr>
            <a:r>
              <a:rPr sz="1100" b="0">
                <a:latin typeface="Symbol" panose="05050102010706020507" charset="0"/>
                <a:cs typeface="Symbol" panose="05050102010706020507" charset="0"/>
              </a:rPr>
              <a:t>·</a:t>
            </a:r>
            <a:r>
              <a:rPr sz="1100" b="1">
                <a:latin typeface="Symbol" panose="05050102010706020507" charset="0"/>
                <a:cs typeface="Symbol" panose="05050102010706020507" charset="0"/>
              </a:rPr>
              <a:t> </a:t>
            </a:r>
            <a:r>
              <a:rPr lang="it-IT" sz="1800" b="1">
                <a:latin typeface="Cambria" panose="02040503050406030204" charset="0"/>
                <a:cs typeface="Cambria" panose="02040503050406030204" charset="0"/>
              </a:rPr>
              <a:t>The R</a:t>
            </a:r>
            <a:r>
              <a:rPr lang="en-US" altLang="it-IT" sz="1800" b="1">
                <a:latin typeface="Cambria" panose="02040503050406030204" charset="0"/>
                <a:cs typeface="Cambria" panose="02040503050406030204" charset="0"/>
              </a:rPr>
              <a:t>o</a:t>
            </a:r>
            <a:r>
              <a:rPr lang="it-IT" sz="1800" b="1">
                <a:latin typeface="Cambria" panose="02040503050406030204" charset="0"/>
                <a:cs typeface="Cambria" panose="02040503050406030204" charset="0"/>
              </a:rPr>
              <a:t>G of TP and EMP have been  declining;</a:t>
            </a:r>
            <a:r>
              <a:rPr lang="it-IT" sz="1800" b="0">
                <a:latin typeface="Cambria" panose="02040503050406030204" charset="0"/>
                <a:cs typeface="Cambria" panose="02040503050406030204" charset="0"/>
              </a:rPr>
              <a:t> </a:t>
            </a:r>
            <a:endParaRPr b="0">
              <a:latin typeface="Symbol" panose="05050102010706020507" charset="0"/>
              <a:cs typeface="Symbol" panose="05050102010706020507" charset="0"/>
            </a:endParaRPr>
          </a:p>
          <a:p>
            <a:pPr indent="0">
              <a:buFont typeface="Arial" panose="020B0604020202020204" pitchFamily="34" charset="0"/>
              <a:buNone/>
            </a:pPr>
            <a:r>
              <a:rPr b="0">
                <a:latin typeface="Symbol" panose="05050102010706020507" charset="0"/>
                <a:cs typeface="Symbol" panose="05050102010706020507" charset="0"/>
              </a:rPr>
              <a:t>· </a:t>
            </a:r>
            <a:r>
              <a:rPr b="1">
                <a:solidFill>
                  <a:srgbClr val="FF0000"/>
                </a:solidFill>
                <a:latin typeface="Cambria" panose="02040503050406030204" charset="0"/>
                <a:cs typeface="Cambria" panose="02040503050406030204" charset="0"/>
              </a:rPr>
              <a:t>Between 1995 and 2004 </a:t>
            </a:r>
            <a:r>
              <a:rPr lang="it-IT" b="1">
                <a:solidFill>
                  <a:srgbClr val="FF0000"/>
                </a:solidFill>
                <a:latin typeface="Cambria" panose="02040503050406030204" charset="0"/>
                <a:cs typeface="Cambria" panose="02040503050406030204" charset="0"/>
              </a:rPr>
              <a:t>A</a:t>
            </a:r>
            <a:r>
              <a:rPr lang="en-US" altLang="it-IT" b="1">
                <a:solidFill>
                  <a:srgbClr val="FF0000"/>
                </a:solidFill>
                <a:latin typeface="Cambria" panose="02040503050406030204" charset="0"/>
                <a:cs typeface="Cambria" panose="02040503050406030204" charset="0"/>
              </a:rPr>
              <a:t>Yr</a:t>
            </a:r>
            <a:r>
              <a:rPr lang="it-IT" b="1">
                <a:solidFill>
                  <a:srgbClr val="FF0000"/>
                </a:solidFill>
                <a:latin typeface="Cambria" panose="02040503050406030204" charset="0"/>
                <a:cs typeface="Cambria" panose="02040503050406030204" charset="0"/>
              </a:rPr>
              <a:t>GE&gt;A</a:t>
            </a:r>
            <a:r>
              <a:rPr lang="en-US" altLang="it-IT" b="1">
                <a:solidFill>
                  <a:srgbClr val="FF0000"/>
                </a:solidFill>
                <a:latin typeface="Cambria" panose="02040503050406030204" charset="0"/>
                <a:cs typeface="Cambria" panose="02040503050406030204" charset="0"/>
              </a:rPr>
              <a:t>Yr</a:t>
            </a:r>
            <a:r>
              <a:rPr lang="it-IT" b="1">
                <a:solidFill>
                  <a:srgbClr val="FF0000"/>
                </a:solidFill>
                <a:latin typeface="Cambria" panose="02040503050406030204" charset="0"/>
                <a:cs typeface="Cambria" panose="02040503050406030204" charset="0"/>
              </a:rPr>
              <a:t>GP </a:t>
            </a:r>
          </a:p>
          <a:p>
            <a:pPr indent="0">
              <a:buFont typeface="Arial" panose="020B0604020202020204" pitchFamily="34" charset="0"/>
              <a:buNone/>
            </a:pPr>
            <a:r>
              <a:rPr b="0">
                <a:latin typeface="Symbol" panose="05050102010706020507" charset="0"/>
                <a:cs typeface="Symbol" panose="05050102010706020507" charset="0"/>
              </a:rPr>
              <a:t>· </a:t>
            </a:r>
            <a:r>
              <a:rPr lang="it-IT" b="1">
                <a:solidFill>
                  <a:srgbClr val="0070C0"/>
                </a:solidFill>
                <a:latin typeface="Symbol" panose="05050102010706020507" charset="0"/>
                <a:cs typeface="Symbol" panose="05050102010706020507" charset="0"/>
              </a:rPr>
              <a:t>B</a:t>
            </a:r>
            <a:r>
              <a:rPr b="1">
                <a:solidFill>
                  <a:srgbClr val="0070C0"/>
                </a:solidFill>
                <a:latin typeface="Cambria" panose="02040503050406030204" charset="0"/>
                <a:cs typeface="Cambria" panose="02040503050406030204" charset="0"/>
              </a:rPr>
              <a:t>etween 2004 and 2015 </a:t>
            </a:r>
            <a:r>
              <a:rPr lang="it-IT" b="1">
                <a:solidFill>
                  <a:srgbClr val="0070C0"/>
                </a:solidFill>
                <a:latin typeface="Cambria" panose="02040503050406030204" charset="0"/>
                <a:cs typeface="Cambria" panose="02040503050406030204" charset="0"/>
                <a:sym typeface="+mn-ea"/>
              </a:rPr>
              <a:t>A</a:t>
            </a:r>
            <a:r>
              <a:rPr lang="en-US" altLang="it-IT" b="1">
                <a:solidFill>
                  <a:srgbClr val="0070C0"/>
                </a:solidFill>
                <a:latin typeface="Cambria" panose="02040503050406030204" charset="0"/>
                <a:cs typeface="Cambria" panose="02040503050406030204" charset="0"/>
                <a:sym typeface="+mn-ea"/>
              </a:rPr>
              <a:t>Yr</a:t>
            </a:r>
            <a:r>
              <a:rPr lang="it-IT" b="1">
                <a:solidFill>
                  <a:srgbClr val="0070C0"/>
                </a:solidFill>
                <a:latin typeface="Cambria" panose="02040503050406030204" charset="0"/>
                <a:cs typeface="Cambria" panose="02040503050406030204" charset="0"/>
                <a:sym typeface="+mn-ea"/>
              </a:rPr>
              <a:t>GE&lt;A</a:t>
            </a:r>
            <a:r>
              <a:rPr lang="en-US" altLang="it-IT" b="1">
                <a:solidFill>
                  <a:srgbClr val="0070C0"/>
                </a:solidFill>
                <a:latin typeface="Cambria" panose="02040503050406030204" charset="0"/>
                <a:cs typeface="Cambria" panose="02040503050406030204" charset="0"/>
                <a:sym typeface="+mn-ea"/>
              </a:rPr>
              <a:t>Yr</a:t>
            </a:r>
            <a:r>
              <a:rPr lang="it-IT" b="1">
                <a:solidFill>
                  <a:srgbClr val="0070C0"/>
                </a:solidFill>
                <a:latin typeface="Cambria" panose="02040503050406030204" charset="0"/>
                <a:cs typeface="Cambria" panose="02040503050406030204" charset="0"/>
                <a:sym typeface="+mn-ea"/>
              </a:rPr>
              <a:t>GP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altLang="en-US">
                <a:solidFill>
                  <a:srgbClr val="FF0000"/>
                </a:solidFill>
                <a:sym typeface="+mn-ea"/>
              </a:rPr>
              <a:t>China -Urban Areas; Total rates of economic dependency and its determinants</a:t>
            </a:r>
            <a:endParaRPr lang="en-US"/>
          </a:p>
        </p:txBody>
      </p:sp>
      <p:sp>
        <p:nvSpPr>
          <p:cNvPr id="5" name="Slide Number Placeholder 4"/>
          <p:cNvSpPr>
            <a:spLocks noGrp="1"/>
          </p:cNvSpPr>
          <p:nvPr>
            <p:ph type="sldNum" sz="quarter" idx="12"/>
          </p:nvPr>
        </p:nvSpPr>
        <p:spPr/>
        <p:txBody>
          <a:bodyPr/>
          <a:lstStyle/>
          <a:p>
            <a:fld id="{C356632B-E069-4C92-9C7F-01B3FCC23C96}" type="slidenum">
              <a:rPr lang="en-US" smtClean="0"/>
              <a:t>22</a:t>
            </a:fld>
            <a:endParaRPr lang="en-US"/>
          </a:p>
        </p:txBody>
      </p:sp>
      <p:pic>
        <p:nvPicPr>
          <p:cNvPr id="6" name="Content Placeholder 5"/>
          <p:cNvPicPr>
            <a:picLocks noGrp="1" noChangeAspect="1"/>
          </p:cNvPicPr>
          <p:nvPr>
            <p:ph sz="half" idx="1"/>
          </p:nvPr>
        </p:nvPicPr>
        <p:blipFill>
          <a:blip r:embed="rId2"/>
          <a:stretch>
            <a:fillRect/>
          </a:stretch>
        </p:blipFill>
        <p:spPr>
          <a:xfrm>
            <a:off x="420370" y="1600200"/>
            <a:ext cx="5855335" cy="3515995"/>
          </a:xfrm>
          <a:prstGeom prst="rect">
            <a:avLst/>
          </a:prstGeom>
        </p:spPr>
      </p:pic>
      <p:pic>
        <p:nvPicPr>
          <p:cNvPr id="7" name="Content Placeholder 6"/>
          <p:cNvPicPr>
            <a:picLocks noGrp="1" noChangeAspect="1"/>
          </p:cNvPicPr>
          <p:nvPr>
            <p:ph sz="half" idx="2"/>
          </p:nvPr>
        </p:nvPicPr>
        <p:blipFill>
          <a:blip r:embed="rId3"/>
          <a:stretch>
            <a:fillRect/>
          </a:stretch>
        </p:blipFill>
        <p:spPr>
          <a:xfrm>
            <a:off x="6276340" y="1600200"/>
            <a:ext cx="5516880" cy="4008120"/>
          </a:xfrm>
          <a:prstGeom prst="rect">
            <a:avLst/>
          </a:prstGeom>
        </p:spPr>
      </p:pic>
      <p:sp>
        <p:nvSpPr>
          <p:cNvPr id="100" name="Text Box 99"/>
          <p:cNvSpPr txBox="1"/>
          <p:nvPr/>
        </p:nvSpPr>
        <p:spPr>
          <a:xfrm>
            <a:off x="609600" y="5608320"/>
            <a:ext cx="10615930" cy="1322070"/>
          </a:xfrm>
          <a:prstGeom prst="rect">
            <a:avLst/>
          </a:prstGeom>
          <a:noFill/>
          <a:ln w="9525">
            <a:noFill/>
          </a:ln>
        </p:spPr>
        <p:txBody>
          <a:bodyPr wrap="square">
            <a:spAutoFit/>
          </a:bodyPr>
          <a:lstStyle/>
          <a:p>
            <a:pPr indent="0"/>
            <a:r>
              <a:rPr sz="2000" b="0">
                <a:cs typeface="Times New Roman" panose="02020603050405020304" charset="0"/>
              </a:rPr>
              <a:t>The values of urban TEDY are much higher than those </a:t>
            </a:r>
            <a:r>
              <a:rPr lang="en-US" sz="2000" b="0">
                <a:cs typeface="Times New Roman" panose="02020603050405020304" charset="0"/>
              </a:rPr>
              <a:t>of</a:t>
            </a:r>
            <a:r>
              <a:rPr sz="2000" b="0">
                <a:cs typeface="Times New Roman" panose="02020603050405020304" charset="0"/>
              </a:rPr>
              <a:t> the country as a whole, the average over the 1995 to 2015 period being </a:t>
            </a:r>
            <a:r>
              <a:rPr lang="en-US" sz="2000" b="0">
                <a:cs typeface="Times New Roman" panose="02020603050405020304" charset="0"/>
              </a:rPr>
              <a:t>equal to </a:t>
            </a:r>
            <a:r>
              <a:rPr sz="2000" b="1">
                <a:solidFill>
                  <a:srgbClr val="0070C0"/>
                </a:solidFill>
                <a:latin typeface="Times New Roman" panose="02020603050405020304" charset="0"/>
                <a:cs typeface="Times New Roman" panose="02020603050405020304" charset="0"/>
              </a:rPr>
              <a:t>940</a:t>
            </a:r>
            <a:r>
              <a:rPr sz="2000" b="0">
                <a:cs typeface="Times New Roman" panose="02020603050405020304" charset="0"/>
              </a:rPr>
              <a:t>. Moreover this indicator present</a:t>
            </a:r>
            <a:r>
              <a:rPr lang="en-US" sz="2000" b="0">
                <a:cs typeface="Times New Roman" panose="02020603050405020304" charset="0"/>
              </a:rPr>
              <a:t>s</a:t>
            </a:r>
            <a:r>
              <a:rPr sz="2000" b="0">
                <a:cs typeface="Times New Roman" panose="02020603050405020304" charset="0"/>
              </a:rPr>
              <a:t> </a:t>
            </a:r>
            <a:r>
              <a:rPr lang="en-US" sz="2000" b="0">
                <a:cs typeface="Times New Roman" panose="02020603050405020304" charset="0"/>
              </a:rPr>
              <a:t>a wider range and </a:t>
            </a:r>
            <a:r>
              <a:rPr sz="2000" b="0">
                <a:cs typeface="Times New Roman" panose="02020603050405020304" charset="0"/>
              </a:rPr>
              <a:t>opposite trends, increasing from an initial value of </a:t>
            </a:r>
            <a:r>
              <a:rPr sz="2000" b="1">
                <a:solidFill>
                  <a:srgbClr val="FF0000"/>
                </a:solidFill>
                <a:latin typeface="Times New Roman" panose="02020603050405020304" charset="0"/>
                <a:cs typeface="Times New Roman" panose="02020603050405020304" charset="0"/>
              </a:rPr>
              <a:t>847</a:t>
            </a:r>
            <a:r>
              <a:rPr sz="2000" b="0">
                <a:cs typeface="Times New Roman" panose="02020603050405020304" charset="0"/>
              </a:rPr>
              <a:t> to a maximum of </a:t>
            </a:r>
            <a:r>
              <a:rPr sz="2000" b="1">
                <a:solidFill>
                  <a:srgbClr val="FF0000"/>
                </a:solidFill>
                <a:latin typeface="Times New Roman" panose="02020603050405020304" charset="0"/>
                <a:cs typeface="Times New Roman" panose="02020603050405020304" charset="0"/>
              </a:rPr>
              <a:t>997 </a:t>
            </a:r>
            <a:r>
              <a:rPr sz="2000" b="0">
                <a:cs typeface="Times New Roman" panose="02020603050405020304" charset="0"/>
              </a:rPr>
              <a:t>in 2003 to then decline to  </a:t>
            </a:r>
            <a:r>
              <a:rPr sz="2000" b="1">
                <a:solidFill>
                  <a:srgbClr val="FF0000"/>
                </a:solidFill>
                <a:latin typeface="Times New Roman" panose="02020603050405020304" charset="0"/>
                <a:cs typeface="Times New Roman" panose="02020603050405020304" charset="0"/>
              </a:rPr>
              <a:t>908</a:t>
            </a:r>
            <a:r>
              <a:rPr sz="2000" b="0">
                <a:cs typeface="Times New Roman" panose="02020603050405020304" charset="0"/>
              </a:rPr>
              <a:t> in 2015. </a:t>
            </a:r>
            <a:endParaRPr lang="en-US"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274955"/>
            <a:ext cx="10972800" cy="519430"/>
          </a:xfrm>
        </p:spPr>
        <p:txBody>
          <a:bodyPr>
            <a:normAutofit fontScale="90000"/>
          </a:bodyPr>
          <a:lstStyle/>
          <a:p>
            <a:r>
              <a:rPr lang="it-IT" altLang="en-US"/>
              <a:t>Economic indicators; scenarios </a:t>
            </a:r>
          </a:p>
        </p:txBody>
      </p:sp>
      <p:sp>
        <p:nvSpPr>
          <p:cNvPr id="4" name="Slide Number Placeholder 3"/>
          <p:cNvSpPr>
            <a:spLocks noGrp="1"/>
          </p:cNvSpPr>
          <p:nvPr>
            <p:ph type="sldNum" sz="quarter" idx="12"/>
          </p:nvPr>
        </p:nvSpPr>
        <p:spPr/>
        <p:txBody>
          <a:bodyPr/>
          <a:lstStyle/>
          <a:p>
            <a:fld id="{C356632B-E069-4C92-9C7F-01B3FCC23C96}" type="slidenum">
              <a:rPr lang="en-US" smtClean="0"/>
              <a:t>23</a:t>
            </a:fld>
            <a:endParaRPr lang="en-US"/>
          </a:p>
        </p:txBody>
      </p:sp>
      <p:pic>
        <p:nvPicPr>
          <p:cNvPr id="12" name="Content Placeholder 11"/>
          <p:cNvPicPr>
            <a:picLocks noGrp="1" noChangeAspect="1"/>
          </p:cNvPicPr>
          <p:nvPr>
            <p:ph idx="1"/>
          </p:nvPr>
        </p:nvPicPr>
        <p:blipFill>
          <a:blip r:embed="rId2"/>
          <a:stretch>
            <a:fillRect/>
          </a:stretch>
        </p:blipFill>
        <p:spPr>
          <a:xfrm>
            <a:off x="609600" y="943610"/>
            <a:ext cx="10237470" cy="51250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altLang="en-US" b="1">
                <a:solidFill>
                  <a:srgbClr val="FF0000"/>
                </a:solidFill>
              </a:rPr>
              <a:t>China and the consequences of the DT</a:t>
            </a:r>
          </a:p>
        </p:txBody>
      </p:sp>
      <p:sp>
        <p:nvSpPr>
          <p:cNvPr id="3" name="Content Placeholder 2"/>
          <p:cNvSpPr>
            <a:spLocks noGrp="1"/>
          </p:cNvSpPr>
          <p:nvPr>
            <p:ph idx="1"/>
          </p:nvPr>
        </p:nvSpPr>
        <p:spPr>
          <a:xfrm>
            <a:off x="838200" y="1589405"/>
            <a:ext cx="9772650" cy="4848860"/>
          </a:xfrm>
        </p:spPr>
        <p:txBody>
          <a:bodyPr>
            <a:normAutofit/>
          </a:bodyPr>
          <a:lstStyle/>
          <a:p>
            <a:r>
              <a:rPr lang="it-IT" altLang="en-US" sz="3600" b="1" dirty="0">
                <a:solidFill>
                  <a:srgbClr val="00B050"/>
                </a:solidFill>
              </a:rPr>
              <a:t>In China t</a:t>
            </a:r>
            <a:r>
              <a:rPr lang="en-US" sz="3600" b="1" dirty="0">
                <a:solidFill>
                  <a:srgbClr val="00B050"/>
                </a:solidFill>
              </a:rPr>
              <a:t>he aging process is by now  becoming a very hot topic of political and scholarly </a:t>
            </a:r>
            <a:r>
              <a:rPr lang="it-IT" altLang="en-US" sz="3600" b="1" dirty="0" err="1">
                <a:solidFill>
                  <a:srgbClr val="00B050"/>
                </a:solidFill>
              </a:rPr>
              <a:t>debate, while the discussion on labour shortage is for the moment substantially avoided </a:t>
            </a:r>
            <a:r>
              <a:rPr lang="it-IT" altLang="en-US" sz="3600" b="1" dirty="0">
                <a:solidFill>
                  <a:srgbClr val="00B050"/>
                </a:solidFill>
              </a:rPr>
              <a:t> </a:t>
            </a:r>
          </a:p>
          <a:p>
            <a:r>
              <a:rPr lang="it-IT" altLang="en-US" sz="3600" b="1" dirty="0">
                <a:solidFill>
                  <a:srgbClr val="0070C0"/>
                </a:solidFill>
              </a:rPr>
              <a:t>If data and forecasts are by now largely available, o</a:t>
            </a:r>
            <a:r>
              <a:rPr lang="it-IT" altLang="en-US" sz="3600" b="1" dirty="0">
                <a:solidFill>
                  <a:srgbClr val="0070C0"/>
                </a:solidFill>
                <a:sym typeface="+mn-ea"/>
              </a:rPr>
              <a:t>pinions on the  consequences of the phenomenon largely differ</a:t>
            </a:r>
            <a:r>
              <a:rPr lang="it-IT" altLang="en-US" sz="3600" b="1" dirty="0">
                <a:solidFill>
                  <a:srgbClr val="0070C0"/>
                </a:solidFill>
              </a:rPr>
              <a:t> </a:t>
            </a:r>
          </a:p>
          <a:p>
            <a:pPr marL="0" indent="0">
              <a:buNone/>
            </a:pPr>
            <a:endParaRPr lang="it-IT" altLang="en-US" dirty="0"/>
          </a:p>
          <a:p>
            <a:endParaRPr lang="it-IT"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915" y="274955"/>
            <a:ext cx="10811510" cy="653415"/>
          </a:xfrm>
        </p:spPr>
        <p:txBody>
          <a:bodyPr>
            <a:noAutofit/>
          </a:bodyPr>
          <a:lstStyle/>
          <a:p>
            <a:pPr algn="ctr"/>
            <a:r>
              <a:rPr lang="it-IT" altLang="en-US" sz="3600" b="1" dirty="0">
                <a:solidFill>
                  <a:srgbClr val="0000FF"/>
                </a:solidFill>
              </a:rPr>
              <a:t>The </a:t>
            </a:r>
            <a:r>
              <a:rPr lang="en-US" sz="3600" b="1" dirty="0">
                <a:solidFill>
                  <a:srgbClr val="0000FF"/>
                </a:solidFill>
              </a:rPr>
              <a:t>demographic transition</a:t>
            </a:r>
          </a:p>
        </p:txBody>
      </p:sp>
      <p:sp>
        <p:nvSpPr>
          <p:cNvPr id="3" name="Content Placeholder 2"/>
          <p:cNvSpPr>
            <a:spLocks noGrp="1"/>
          </p:cNvSpPr>
          <p:nvPr>
            <p:ph idx="1"/>
          </p:nvPr>
        </p:nvSpPr>
        <p:spPr>
          <a:xfrm>
            <a:off x="520700" y="928370"/>
            <a:ext cx="11256010" cy="5427980"/>
          </a:xfrm>
        </p:spPr>
        <p:txBody>
          <a:bodyPr>
            <a:normAutofit fontScale="90000"/>
          </a:bodyPr>
          <a:lstStyle/>
          <a:p>
            <a:pPr>
              <a:lnSpc>
                <a:spcPct val="100000"/>
              </a:lnSpc>
              <a:spcAft>
                <a:spcPts val="100"/>
              </a:spcAft>
              <a:buNone/>
            </a:pPr>
            <a:r>
              <a:rPr lang="it-IT" altLang="en-US" sz="3400" b="1" dirty="0">
                <a:solidFill>
                  <a:srgbClr val="002060"/>
                </a:solidFill>
                <a:latin typeface="Times New Roman" panose="02020603050405020304" charset="0"/>
              </a:rPr>
              <a:t>The </a:t>
            </a:r>
            <a:r>
              <a:rPr lang="en-US" sz="3400" b="1" dirty="0">
                <a:solidFill>
                  <a:srgbClr val="002060"/>
                </a:solidFill>
                <a:latin typeface="Times New Roman" panose="02020603050405020304" charset="0"/>
              </a:rPr>
              <a:t>DT </a:t>
            </a:r>
            <a:r>
              <a:rPr lang="it-IT" altLang="en-US" sz="3400" b="1" dirty="0">
                <a:solidFill>
                  <a:srgbClr val="002060"/>
                </a:solidFill>
                <a:latin typeface="Times New Roman" panose="02020603050405020304" charset="0"/>
              </a:rPr>
              <a:t>has been defined </a:t>
            </a:r>
            <a:r>
              <a:rPr lang="en-US" sz="3400" b="1" dirty="0">
                <a:solidFill>
                  <a:srgbClr val="002060"/>
                </a:solidFill>
                <a:latin typeface="Times New Roman" panose="02020603050405020304" charset="0"/>
              </a:rPr>
              <a:t>a</a:t>
            </a:r>
            <a:r>
              <a:rPr lang="it-IT" altLang="en-US" sz="3400" b="1" dirty="0">
                <a:solidFill>
                  <a:srgbClr val="002060"/>
                </a:solidFill>
                <a:latin typeface="Times New Roman" panose="02020603050405020304" charset="0"/>
              </a:rPr>
              <a:t>s</a:t>
            </a:r>
            <a:r>
              <a:rPr lang="en-US" sz="3400" b="1" dirty="0">
                <a:solidFill>
                  <a:srgbClr val="002060"/>
                </a:solidFill>
                <a:latin typeface="Times New Roman" panose="02020603050405020304" charset="0"/>
              </a:rPr>
              <a:t> process that brings a population from a traditional regime, characterized by high rates of fertility and mortality, to a modern regime, characterized by low fertility and low mortality. </a:t>
            </a:r>
          </a:p>
          <a:p>
            <a:pPr>
              <a:buNone/>
            </a:pPr>
            <a:r>
              <a:rPr lang="it-IT" altLang="en-US" sz="3400" b="1" dirty="0">
                <a:solidFill>
                  <a:srgbClr val="FF0000"/>
                </a:solidFill>
                <a:latin typeface="Times New Roman" panose="02020603050405020304" charset="0"/>
              </a:rPr>
              <a:t> </a:t>
            </a:r>
            <a:r>
              <a:rPr lang="it-IT" altLang="en-US" sz="3400" b="1" dirty="0">
                <a:solidFill>
                  <a:srgbClr val="FF0000"/>
                </a:solidFill>
                <a:latin typeface="Times New Roman" panose="02020603050405020304" charset="0"/>
                <a:sym typeface="+mn-ea"/>
              </a:rPr>
              <a:t>The demographic transition started to affect some European countries  at the end of the XVIII century and has then spread to other countries  together  with socioeconomic development. </a:t>
            </a:r>
          </a:p>
          <a:p>
            <a:pPr>
              <a:buNone/>
            </a:pPr>
            <a:r>
              <a:rPr lang="it-IT" altLang="en-US" sz="3400" b="1" dirty="0">
                <a:solidFill>
                  <a:srgbClr val="00B050"/>
                </a:solidFill>
                <a:latin typeface="Times New Roman" panose="02020603050405020304" charset="0"/>
                <a:sym typeface="+mn-ea"/>
              </a:rPr>
              <a:t>The DT is connected to economic growth and social development, while religious, political  and ideological factors play a relevant role in determining its pace and impact.</a:t>
            </a:r>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C356632B-E069-4C92-9C7F-01B3FCC23C96}"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The phases of the demographic transition</a:t>
            </a:r>
          </a:p>
        </p:txBody>
      </p:sp>
      <p:sp>
        <p:nvSpPr>
          <p:cNvPr id="4" name="Slide Number Placeholder 3"/>
          <p:cNvSpPr>
            <a:spLocks noGrp="1"/>
          </p:cNvSpPr>
          <p:nvPr>
            <p:ph type="sldNum" sz="quarter" idx="12"/>
          </p:nvPr>
        </p:nvSpPr>
        <p:spPr/>
        <p:txBody>
          <a:bodyPr/>
          <a:lstStyle/>
          <a:p>
            <a:fld id="{C356632B-E069-4C92-9C7F-01B3FCC23C96}" type="slidenum">
              <a:rPr lang="en-US" smtClean="0"/>
              <a:t>5</a:t>
            </a:fld>
            <a:endParaRPr lang="en-US"/>
          </a:p>
        </p:txBody>
      </p:sp>
      <p:pic>
        <p:nvPicPr>
          <p:cNvPr id="10" name="Content Placeholder 9"/>
          <p:cNvPicPr>
            <a:picLocks noGrp="1" noChangeAspect="1"/>
          </p:cNvPicPr>
          <p:nvPr>
            <p:ph idx="1"/>
          </p:nvPr>
        </p:nvPicPr>
        <p:blipFill>
          <a:blip r:embed="rId2"/>
          <a:stretch>
            <a:fillRect/>
          </a:stretch>
        </p:blipFill>
        <p:spPr>
          <a:xfrm>
            <a:off x="1411605" y="1600200"/>
            <a:ext cx="12028170" cy="491871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altLang="en-US" sz="3600" dirty="0"/>
              <a:t>The convergence of </a:t>
            </a:r>
            <a:r>
              <a:rPr lang="en-US" sz="3600" dirty="0"/>
              <a:t>Europe and China: total fertility rate and life expectancy in selected periods</a:t>
            </a:r>
          </a:p>
        </p:txBody>
      </p:sp>
      <p:sp>
        <p:nvSpPr>
          <p:cNvPr id="3" name="Slide Number Placeholder 2"/>
          <p:cNvSpPr>
            <a:spLocks noGrp="1"/>
          </p:cNvSpPr>
          <p:nvPr>
            <p:ph type="sldNum" sz="quarter" idx="12"/>
          </p:nvPr>
        </p:nvSpPr>
        <p:spPr/>
        <p:txBody>
          <a:bodyPr/>
          <a:lstStyle/>
          <a:p>
            <a:fld id="{C356632B-E069-4C92-9C7F-01B3FCC23C96}" type="slidenum">
              <a:rPr lang="en-US" smtClean="0"/>
              <a:t>6</a:t>
            </a:fld>
            <a:endParaRPr lang="en-US"/>
          </a:p>
        </p:txBody>
      </p:sp>
      <p:graphicFrame>
        <p:nvGraphicFramePr>
          <p:cNvPr id="4" name="Object 3"/>
          <p:cNvGraphicFramePr>
            <a:graphicFrameLocks noChangeAspect="1"/>
          </p:cNvGraphicFramePr>
          <p:nvPr/>
        </p:nvGraphicFramePr>
        <p:xfrm>
          <a:off x="981075" y="1505585"/>
          <a:ext cx="9939020" cy="3847465"/>
        </p:xfrm>
        <a:graphic>
          <a:graphicData uri="http://schemas.openxmlformats.org/presentationml/2006/ole">
            <mc:AlternateContent xmlns:mc="http://schemas.openxmlformats.org/markup-compatibility/2006">
              <mc:Choice xmlns:v="urn:schemas-microsoft-com:vml" Requires="v">
                <p:oleObj spid="_x0000_s5134" name="工作表" r:id="rId3" imgW="7493000" imgH="2908300" progId="Excel.Sheet.8">
                  <p:embed/>
                </p:oleObj>
              </mc:Choice>
              <mc:Fallback>
                <p:oleObj name="工作表" r:id="rId3" imgW="7493000" imgH="29083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075" y="1505585"/>
                        <a:ext cx="9939020" cy="3847465"/>
                      </a:xfrm>
                      <a:prstGeom prst="rect">
                        <a:avLst/>
                      </a:prstGeom>
                      <a:noFill/>
                      <a:ln>
                        <a:noFill/>
                      </a:ln>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229600" cy="1143000"/>
          </a:xfrm>
        </p:spPr>
        <p:txBody>
          <a:bodyPr>
            <a:noAutofit/>
          </a:bodyPr>
          <a:lstStyle/>
          <a:p>
            <a:r>
              <a:rPr lang="en-US" sz="2800" b="1" dirty="0">
                <a:solidFill>
                  <a:srgbClr val="0000FF"/>
                </a:solidFill>
              </a:rPr>
              <a:t>Europe and China – Crude birth rate, crude death rate and natural rate of growth; 1950-2070 </a:t>
            </a:r>
          </a:p>
        </p:txBody>
      </p:sp>
      <p:sp>
        <p:nvSpPr>
          <p:cNvPr id="3" name="Text Placeholder 2"/>
          <p:cNvSpPr>
            <a:spLocks noGrp="1"/>
          </p:cNvSpPr>
          <p:nvPr>
            <p:ph type="body" idx="1"/>
          </p:nvPr>
        </p:nvSpPr>
        <p:spPr>
          <a:xfrm>
            <a:off x="1905000" y="1981200"/>
            <a:ext cx="4040188" cy="369887"/>
          </a:xfrm>
        </p:spPr>
        <p:txBody>
          <a:bodyPr>
            <a:normAutofit fontScale="72500"/>
          </a:bodyPr>
          <a:lstStyle/>
          <a:p>
            <a:pPr algn="ctr"/>
            <a:r>
              <a:rPr lang="en-US" dirty="0">
                <a:solidFill>
                  <a:srgbClr val="FF0000"/>
                </a:solidFill>
              </a:rPr>
              <a:t>Europe</a:t>
            </a:r>
          </a:p>
        </p:txBody>
      </p:sp>
      <p:sp>
        <p:nvSpPr>
          <p:cNvPr id="5" name="Text Placeholder 4"/>
          <p:cNvSpPr>
            <a:spLocks noGrp="1"/>
          </p:cNvSpPr>
          <p:nvPr>
            <p:ph type="body" sz="quarter" idx="3"/>
          </p:nvPr>
        </p:nvSpPr>
        <p:spPr>
          <a:xfrm>
            <a:off x="6172200" y="1981200"/>
            <a:ext cx="4041775" cy="369887"/>
          </a:xfrm>
        </p:spPr>
        <p:txBody>
          <a:bodyPr>
            <a:normAutofit fontScale="72500"/>
          </a:bodyPr>
          <a:lstStyle/>
          <a:p>
            <a:pPr algn="ctr"/>
            <a:r>
              <a:rPr lang="en-US" dirty="0">
                <a:solidFill>
                  <a:srgbClr val="FF0000"/>
                </a:solidFill>
              </a:rPr>
              <a:t>China</a:t>
            </a:r>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067435" y="1981200"/>
            <a:ext cx="5295900" cy="4050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477000" y="1981200"/>
            <a:ext cx="5199380" cy="4050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9"/>
          <p:cNvSpPr>
            <a:spLocks noGrp="1"/>
          </p:cNvSpPr>
          <p:nvPr>
            <p:ph type="sldNum" sz="quarter" idx="12"/>
          </p:nvPr>
        </p:nvSpPr>
        <p:spPr/>
        <p:txBody>
          <a:bodyPr/>
          <a:lstStyle/>
          <a:p>
            <a:fld id="{C356632B-E069-4C92-9C7F-01B3FCC23C96}"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it-IT" altLang="en-US"/>
              <a:t>China - Average yearly number of births, deaths </a:t>
            </a:r>
            <a:br>
              <a:rPr lang="it-IT" altLang="en-US"/>
            </a:br>
            <a:r>
              <a:rPr lang="it-IT" altLang="en-US"/>
              <a:t>and natural balance (thousand)</a:t>
            </a:r>
          </a:p>
        </p:txBody>
      </p:sp>
      <p:sp>
        <p:nvSpPr>
          <p:cNvPr id="3" name="Slide Number Placeholder 2"/>
          <p:cNvSpPr>
            <a:spLocks noGrp="1"/>
          </p:cNvSpPr>
          <p:nvPr>
            <p:ph type="sldNum" sz="quarter" idx="12"/>
          </p:nvPr>
        </p:nvSpPr>
        <p:spPr/>
        <p:txBody>
          <a:bodyPr/>
          <a:lstStyle/>
          <a:p>
            <a:fld id="{C356632B-E069-4C92-9C7F-01B3FCC23C96}" type="slidenum">
              <a:rPr lang="en-US" smtClean="0"/>
              <a:t>8</a:t>
            </a:fld>
            <a:endParaRPr lang="en-US"/>
          </a:p>
        </p:txBody>
      </p:sp>
      <p:pic>
        <p:nvPicPr>
          <p:cNvPr id="4" name="Content Placeholder 3"/>
          <p:cNvPicPr>
            <a:picLocks noGrp="1" noChangeAspect="1"/>
          </p:cNvPicPr>
          <p:nvPr>
            <p:ph idx="1"/>
          </p:nvPr>
        </p:nvPicPr>
        <p:blipFill>
          <a:blip r:embed="rId2"/>
          <a:stretch>
            <a:fillRect/>
          </a:stretch>
        </p:blipFill>
        <p:spPr>
          <a:xfrm>
            <a:off x="2157095" y="1612265"/>
            <a:ext cx="7686675" cy="461518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955"/>
            <a:ext cx="10972800" cy="1292860"/>
          </a:xfrm>
        </p:spPr>
        <p:txBody>
          <a:bodyPr>
            <a:normAutofit/>
          </a:bodyPr>
          <a:lstStyle/>
          <a:p>
            <a:r>
              <a:rPr lang="en-US" sz="3200" b="1"/>
              <a:t> Europe </a:t>
            </a:r>
            <a:r>
              <a:rPr lang="it-IT" altLang="en-US" sz="3200" b="1"/>
              <a:t>and China</a:t>
            </a:r>
            <a:r>
              <a:rPr lang="en-US" sz="3200" b="1"/>
              <a:t>; total population; absolute value, absolute change and percentage change </a:t>
            </a:r>
            <a:r>
              <a:rPr lang="it-IT" altLang="en-US" sz="3200" b="1"/>
              <a:t>in </a:t>
            </a:r>
            <a:r>
              <a:rPr lang="en-US" sz="3200" b="1"/>
              <a:t> relevant periods</a:t>
            </a:r>
            <a:r>
              <a:rPr lang="it-IT" altLang="en-US" sz="3200" b="1"/>
              <a:t>; </a:t>
            </a:r>
            <a:r>
              <a:rPr lang="en-US" sz="3200" b="1"/>
              <a:t>1950-2100</a:t>
            </a:r>
            <a:r>
              <a:rPr lang="en-US" sz="3200"/>
              <a:t> </a:t>
            </a:r>
          </a:p>
        </p:txBody>
      </p:sp>
      <p:sp>
        <p:nvSpPr>
          <p:cNvPr id="7" name="Slide Number Placeholder 6"/>
          <p:cNvSpPr>
            <a:spLocks noGrp="1"/>
          </p:cNvSpPr>
          <p:nvPr>
            <p:ph type="sldNum" sz="quarter" idx="12"/>
          </p:nvPr>
        </p:nvSpPr>
        <p:spPr/>
        <p:txBody>
          <a:bodyPr/>
          <a:lstStyle/>
          <a:p>
            <a:fld id="{C356632B-E069-4C92-9C7F-01B3FCC23C96}" type="slidenum">
              <a:rPr lang="en-US" smtClean="0"/>
              <a:t>9</a:t>
            </a:fld>
            <a:endParaRPr lang="en-US"/>
          </a:p>
        </p:txBody>
      </p:sp>
      <p:pic>
        <p:nvPicPr>
          <p:cNvPr id="13" name="Content Placeholder 12"/>
          <p:cNvPicPr>
            <a:picLocks noGrp="1" noChangeAspect="1"/>
          </p:cNvPicPr>
          <p:nvPr>
            <p:ph sz="half" idx="2"/>
          </p:nvPr>
        </p:nvPicPr>
        <p:blipFill>
          <a:blip r:embed="rId2"/>
          <a:stretch>
            <a:fillRect/>
          </a:stretch>
        </p:blipFill>
        <p:spPr>
          <a:xfrm>
            <a:off x="609600" y="2366010"/>
            <a:ext cx="5524500" cy="2034540"/>
          </a:xfrm>
          <a:prstGeom prst="rect">
            <a:avLst/>
          </a:prstGeom>
        </p:spPr>
      </p:pic>
      <p:pic>
        <p:nvPicPr>
          <p:cNvPr id="15" name="Content Placeholder 14"/>
          <p:cNvPicPr>
            <a:picLocks noGrp="1" noChangeAspect="1"/>
          </p:cNvPicPr>
          <p:nvPr>
            <p:ph sz="quarter" idx="4"/>
          </p:nvPr>
        </p:nvPicPr>
        <p:blipFill>
          <a:blip r:embed="rId3"/>
          <a:stretch>
            <a:fillRect/>
          </a:stretch>
        </p:blipFill>
        <p:spPr>
          <a:xfrm>
            <a:off x="6134100" y="2366645"/>
            <a:ext cx="4886325" cy="245999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1694</Words>
  <Application>Microsoft Office PowerPoint</Application>
  <PresentationFormat>Widescreen</PresentationFormat>
  <Paragraphs>105</Paragraphs>
  <Slides>23</Slides>
  <Notes>3</Notes>
  <HiddenSlides>0</HiddenSlides>
  <MMClips>0</MMClips>
  <ScaleCrop>false</ScaleCrop>
  <HeadingPairs>
    <vt:vector size="8" baseType="variant">
      <vt:variant>
        <vt:lpstr>Caratteri utilizzati</vt:lpstr>
      </vt:variant>
      <vt:variant>
        <vt:i4>8</vt:i4>
      </vt:variant>
      <vt:variant>
        <vt:lpstr>Tema</vt:lpstr>
      </vt:variant>
      <vt:variant>
        <vt:i4>1</vt:i4>
      </vt:variant>
      <vt:variant>
        <vt:lpstr>Server OLE incorporati</vt:lpstr>
      </vt:variant>
      <vt:variant>
        <vt:i4>1</vt:i4>
      </vt:variant>
      <vt:variant>
        <vt:lpstr>Titoli diapositive</vt:lpstr>
      </vt:variant>
      <vt:variant>
        <vt:i4>23</vt:i4>
      </vt:variant>
    </vt:vector>
  </HeadingPairs>
  <TitlesOfParts>
    <vt:vector size="33" baseType="lpstr">
      <vt:lpstr>Arial</vt:lpstr>
      <vt:lpstr>Calibri</vt:lpstr>
      <vt:lpstr>Calibri Light</vt:lpstr>
      <vt:lpstr>Cambria</vt:lpstr>
      <vt:lpstr>Optane</vt:lpstr>
      <vt:lpstr>Symbol</vt:lpstr>
      <vt:lpstr>Times New Roman</vt:lpstr>
      <vt:lpstr>WenQuanYi Micro Hei</vt:lpstr>
      <vt:lpstr>Office Theme</vt:lpstr>
      <vt:lpstr>工作表</vt:lpstr>
      <vt:lpstr>       The aging process in China in an international perspective </vt:lpstr>
      <vt:lpstr>Ageing and labor shortage </vt:lpstr>
      <vt:lpstr>China and the consequences of the DT</vt:lpstr>
      <vt:lpstr>The demographic transition</vt:lpstr>
      <vt:lpstr>The phases of the demographic transition</vt:lpstr>
      <vt:lpstr>The convergence of Europe and China: total fertility rate and life expectancy in selected periods</vt:lpstr>
      <vt:lpstr>Europe and China – Crude birth rate, crude death rate and natural rate of growth; 1950-2070 </vt:lpstr>
      <vt:lpstr>China - Average yearly number of births, deaths  and natural balance (thousand)</vt:lpstr>
      <vt:lpstr> Europe and China; total population; absolute value, absolute change and percentage change in  relevant periods; 1950-2100 </vt:lpstr>
      <vt:lpstr>Presentazione standard di PowerPoint</vt:lpstr>
      <vt:lpstr>Presentazione standard di PowerPoint</vt:lpstr>
      <vt:lpstr>Presentazione standard di PowerPoint</vt:lpstr>
      <vt:lpstr>Selected countries; percentage of people 65 and above; 2015, 2030, 2060, 2100</vt:lpstr>
      <vt:lpstr>Demographic indicators of socioeconomic burden; 1950-2100</vt:lpstr>
      <vt:lpstr>The limits of the demographic indicators of socioeconomic dependency (1)</vt:lpstr>
      <vt:lpstr> The limits of the demographic indicators of socioeconomic dependency (2) </vt:lpstr>
      <vt:lpstr>TEDI: an economic indicator of socioeconomic dependency (1)</vt:lpstr>
      <vt:lpstr> TEDI: an economic indicator of socioeconomic dependency (2) </vt:lpstr>
      <vt:lpstr>EU - Total and specific rates of economic dependecny </vt:lpstr>
      <vt:lpstr>EU </vt:lpstr>
      <vt:lpstr>China - Total rates of economic dependency and its determinants</vt:lpstr>
      <vt:lpstr>China -Urban Areas; Total rates of economic dependency and its determinants</vt:lpstr>
      <vt:lpstr>Economic indicators; scenarios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Michele Bruni</dc:creator>
  <cp:lastModifiedBy>Sandra Nisticò</cp:lastModifiedBy>
  <cp:revision>3</cp:revision>
  <dcterms:created xsi:type="dcterms:W3CDTF">2018-06-29T07:35:00Z</dcterms:created>
  <dcterms:modified xsi:type="dcterms:W3CDTF">2018-07-02T13:03:51Z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1033-10.2.0.6080</vt:lpwstr>
  </property>
</Properties>
</file>