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7.xml" ContentType="application/vnd.openxmlformats-officedocument.presentationml.notesSlide+xml"/>
  <Override PartName="/ppt/charts/chart3.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handoutMasterIdLst>
    <p:handoutMasterId r:id="rId19"/>
  </p:handoutMasterIdLst>
  <p:sldIdLst>
    <p:sldId id="256" r:id="rId2"/>
    <p:sldId id="412" r:id="rId3"/>
    <p:sldId id="415" r:id="rId4"/>
    <p:sldId id="432" r:id="rId5"/>
    <p:sldId id="423" r:id="rId6"/>
    <p:sldId id="419" r:id="rId7"/>
    <p:sldId id="435" r:id="rId8"/>
    <p:sldId id="430" r:id="rId9"/>
    <p:sldId id="438" r:id="rId10"/>
    <p:sldId id="433" r:id="rId11"/>
    <p:sldId id="411" r:id="rId12"/>
    <p:sldId id="426" r:id="rId13"/>
    <p:sldId id="427" r:id="rId14"/>
    <p:sldId id="431" r:id="rId15"/>
    <p:sldId id="439" r:id="rId16"/>
    <p:sldId id="436" r:id="rId17"/>
  </p:sldIdLst>
  <p:sldSz cx="9144000" cy="6858000" type="screen4x3"/>
  <p:notesSz cx="6718300" cy="9855200"/>
  <p:defaultTextStyle>
    <a:defPPr>
      <a:defRPr lang="en-GB"/>
    </a:defPPr>
    <a:lvl1pPr algn="l" rtl="0" fontAlgn="base">
      <a:spcBef>
        <a:spcPct val="0"/>
      </a:spcBef>
      <a:spcAft>
        <a:spcPct val="0"/>
      </a:spcAft>
      <a:defRPr sz="1000" kern="1200">
        <a:solidFill>
          <a:srgbClr val="0F5494"/>
        </a:solidFill>
        <a:latin typeface="Verdana" pitchFamily="34" charset="0"/>
        <a:ea typeface="+mn-ea"/>
        <a:cs typeface="+mn-cs"/>
      </a:defRPr>
    </a:lvl1pPr>
    <a:lvl2pPr marL="457200" algn="l" rtl="0" fontAlgn="base">
      <a:spcBef>
        <a:spcPct val="0"/>
      </a:spcBef>
      <a:spcAft>
        <a:spcPct val="0"/>
      </a:spcAft>
      <a:defRPr sz="1000" kern="1200">
        <a:solidFill>
          <a:srgbClr val="0F5494"/>
        </a:solidFill>
        <a:latin typeface="Verdana" pitchFamily="34" charset="0"/>
        <a:ea typeface="+mn-ea"/>
        <a:cs typeface="+mn-cs"/>
      </a:defRPr>
    </a:lvl2pPr>
    <a:lvl3pPr marL="914400" algn="l" rtl="0" fontAlgn="base">
      <a:spcBef>
        <a:spcPct val="0"/>
      </a:spcBef>
      <a:spcAft>
        <a:spcPct val="0"/>
      </a:spcAft>
      <a:defRPr sz="1000" kern="1200">
        <a:solidFill>
          <a:srgbClr val="0F5494"/>
        </a:solidFill>
        <a:latin typeface="Verdana" pitchFamily="34" charset="0"/>
        <a:ea typeface="+mn-ea"/>
        <a:cs typeface="+mn-cs"/>
      </a:defRPr>
    </a:lvl3pPr>
    <a:lvl4pPr marL="1371600" algn="l" rtl="0" fontAlgn="base">
      <a:spcBef>
        <a:spcPct val="0"/>
      </a:spcBef>
      <a:spcAft>
        <a:spcPct val="0"/>
      </a:spcAft>
      <a:defRPr sz="1000" kern="1200">
        <a:solidFill>
          <a:srgbClr val="0F5494"/>
        </a:solidFill>
        <a:latin typeface="Verdana" pitchFamily="34" charset="0"/>
        <a:ea typeface="+mn-ea"/>
        <a:cs typeface="+mn-cs"/>
      </a:defRPr>
    </a:lvl4pPr>
    <a:lvl5pPr marL="1828800" algn="l" rtl="0" fontAlgn="base">
      <a:spcBef>
        <a:spcPct val="0"/>
      </a:spcBef>
      <a:spcAft>
        <a:spcPct val="0"/>
      </a:spcAft>
      <a:defRPr sz="1000" kern="1200">
        <a:solidFill>
          <a:srgbClr val="0F5494"/>
        </a:solidFill>
        <a:latin typeface="Verdana" pitchFamily="34" charset="0"/>
        <a:ea typeface="+mn-ea"/>
        <a:cs typeface="+mn-cs"/>
      </a:defRPr>
    </a:lvl5pPr>
    <a:lvl6pPr marL="2286000" algn="l" defTabSz="914400" rtl="0" eaLnBrk="1" latinLnBrk="0" hangingPunct="1">
      <a:defRPr sz="1000" kern="1200">
        <a:solidFill>
          <a:srgbClr val="0F5494"/>
        </a:solidFill>
        <a:latin typeface="Verdana" pitchFamily="34" charset="0"/>
        <a:ea typeface="+mn-ea"/>
        <a:cs typeface="+mn-cs"/>
      </a:defRPr>
    </a:lvl6pPr>
    <a:lvl7pPr marL="2743200" algn="l" defTabSz="914400" rtl="0" eaLnBrk="1" latinLnBrk="0" hangingPunct="1">
      <a:defRPr sz="1000" kern="1200">
        <a:solidFill>
          <a:srgbClr val="0F5494"/>
        </a:solidFill>
        <a:latin typeface="Verdana" pitchFamily="34" charset="0"/>
        <a:ea typeface="+mn-ea"/>
        <a:cs typeface="+mn-cs"/>
      </a:defRPr>
    </a:lvl7pPr>
    <a:lvl8pPr marL="3200400" algn="l" defTabSz="914400" rtl="0" eaLnBrk="1" latinLnBrk="0" hangingPunct="1">
      <a:defRPr sz="1000" kern="1200">
        <a:solidFill>
          <a:srgbClr val="0F5494"/>
        </a:solidFill>
        <a:latin typeface="Verdana" pitchFamily="34" charset="0"/>
        <a:ea typeface="+mn-ea"/>
        <a:cs typeface="+mn-cs"/>
      </a:defRPr>
    </a:lvl8pPr>
    <a:lvl9pPr marL="3657600" algn="l" defTabSz="914400" rtl="0" eaLnBrk="1" latinLnBrk="0" hangingPunct="1">
      <a:defRPr sz="1000" kern="1200">
        <a:solidFill>
          <a:srgbClr val="0F5494"/>
        </a:solidFill>
        <a:latin typeface="Verdana"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VALHO Artur (SANCO)" initials="ACC"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CC"/>
    <a:srgbClr val="3E6FD2"/>
    <a:srgbClr val="0F5494"/>
    <a:srgbClr val="2D5EC1"/>
    <a:srgbClr val="3166CF"/>
    <a:srgbClr val="99CCFF"/>
    <a:srgbClr val="FF3300"/>
    <a:srgbClr val="BDDEFF"/>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2449" autoAdjust="0"/>
    <p:restoredTop sz="72919" autoAdjust="0"/>
  </p:normalViewPr>
  <p:slideViewPr>
    <p:cSldViewPr>
      <p:cViewPr varScale="1">
        <p:scale>
          <a:sx n="80" d="100"/>
          <a:sy n="80" d="100"/>
        </p:scale>
        <p:origin x="-2430" y="-96"/>
      </p:cViewPr>
      <p:guideLst>
        <p:guide orient="horz" pos="2160"/>
        <p:guide pos="2880"/>
      </p:guideLst>
    </p:cSldViewPr>
  </p:slideViewPr>
  <p:outlineViewPr>
    <p:cViewPr>
      <p:scale>
        <a:sx n="33" d="100"/>
        <a:sy n="33" d="100"/>
      </p:scale>
      <p:origin x="0" y="1098"/>
    </p:cViewPr>
  </p:outlineViewPr>
  <p:notesTextViewPr>
    <p:cViewPr>
      <p:scale>
        <a:sx n="100" d="100"/>
        <a:sy n="100" d="100"/>
      </p:scale>
      <p:origin x="0" y="0"/>
    </p:cViewPr>
  </p:notesTextViewPr>
  <p:sorterViewPr>
    <p:cViewPr>
      <p:scale>
        <a:sx n="66" d="100"/>
        <a:sy n="66" d="100"/>
      </p:scale>
      <p:origin x="0" y="0"/>
    </p:cViewPr>
  </p:sorterViewPr>
  <p:notesViewPr>
    <p:cSldViewPr>
      <p:cViewPr>
        <p:scale>
          <a:sx n="80" d="100"/>
          <a:sy n="80" d="100"/>
        </p:scale>
        <p:origin x="-3942" y="-96"/>
      </p:cViewPr>
      <p:guideLst>
        <p:guide orient="horz" pos="3104"/>
        <p:guide pos="211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a:t>Employment rates,</a:t>
            </a:r>
            <a:r>
              <a:rPr lang="en-GB" baseline="0"/>
              <a:t> EU28, 2016</a:t>
            </a:r>
            <a:endParaRPr lang="en-GB"/>
          </a:p>
        </c:rich>
      </c:tx>
      <c:layout/>
      <c:overlay val="0"/>
    </c:title>
    <c:autoTitleDeleted val="0"/>
    <c:plotArea>
      <c:layout/>
      <c:barChart>
        <c:barDir val="col"/>
        <c:grouping val="clustered"/>
        <c:varyColors val="0"/>
        <c:ser>
          <c:idx val="0"/>
          <c:order val="0"/>
          <c:spPr>
            <a:solidFill>
              <a:srgbClr val="0099CC"/>
            </a:solidFill>
          </c:spPr>
          <c:invertIfNegative val="0"/>
          <c:cat>
            <c:multiLvlStrRef>
              <c:f>'chart gradient'!$A$9:$B$24</c:f>
              <c:multiLvlStrCache>
                <c:ptCount val="16"/>
                <c:lvl>
                  <c:pt idx="2">
                    <c:v>Men</c:v>
                  </c:pt>
                  <c:pt idx="3">
                    <c:v>Women</c:v>
                  </c:pt>
                  <c:pt idx="5">
                    <c:v>20-24</c:v>
                  </c:pt>
                  <c:pt idx="6">
                    <c:v>25-54</c:v>
                  </c:pt>
                  <c:pt idx="7">
                    <c:v>55-64</c:v>
                  </c:pt>
                  <c:pt idx="9">
                    <c:v>Native</c:v>
                  </c:pt>
                  <c:pt idx="10">
                    <c:v>Other EU28</c:v>
                  </c:pt>
                  <c:pt idx="11">
                    <c:v>Extra EU28</c:v>
                  </c:pt>
                  <c:pt idx="13">
                    <c:v>High</c:v>
                  </c:pt>
                  <c:pt idx="14">
                    <c:v>Medium</c:v>
                  </c:pt>
                  <c:pt idx="15">
                    <c:v>Low</c:v>
                  </c:pt>
                </c:lvl>
                <c:lvl>
                  <c:pt idx="0">
                    <c:v>Total</c:v>
                  </c:pt>
                  <c:pt idx="2">
                    <c:v>Sex</c:v>
                  </c:pt>
                  <c:pt idx="5">
                    <c:v>Age</c:v>
                  </c:pt>
                  <c:pt idx="9">
                    <c:v>Country of birth</c:v>
                  </c:pt>
                  <c:pt idx="13">
                    <c:v>Educational attaintment</c:v>
                  </c:pt>
                </c:lvl>
              </c:multiLvlStrCache>
            </c:multiLvlStrRef>
          </c:cat>
          <c:val>
            <c:numRef>
              <c:f>'chart gradient'!$C$9:$C$24</c:f>
              <c:numCache>
                <c:formatCode>General</c:formatCode>
                <c:ptCount val="16"/>
                <c:pt idx="0" formatCode="#,##0.0">
                  <c:v>71</c:v>
                </c:pt>
                <c:pt idx="2" formatCode="#,##0.0">
                  <c:v>76.8</c:v>
                </c:pt>
                <c:pt idx="3" formatCode="#,##0.0">
                  <c:v>65.3</c:v>
                </c:pt>
                <c:pt idx="5" formatCode="#,##0.0">
                  <c:v>50.6</c:v>
                </c:pt>
                <c:pt idx="6" formatCode="#,##0.0">
                  <c:v>78.7</c:v>
                </c:pt>
                <c:pt idx="7" formatCode="#,##0.0">
                  <c:v>55.2</c:v>
                </c:pt>
                <c:pt idx="9">
                  <c:v>71.8</c:v>
                </c:pt>
                <c:pt idx="10">
                  <c:v>72.599999999999994</c:v>
                </c:pt>
                <c:pt idx="11">
                  <c:v>61.2</c:v>
                </c:pt>
                <c:pt idx="13">
                  <c:v>83.4</c:v>
                </c:pt>
                <c:pt idx="14">
                  <c:v>71.599999999999994</c:v>
                </c:pt>
                <c:pt idx="15">
                  <c:v>53.6</c:v>
                </c:pt>
              </c:numCache>
            </c:numRef>
          </c:val>
        </c:ser>
        <c:dLbls>
          <c:showLegendKey val="0"/>
          <c:showVal val="0"/>
          <c:showCatName val="0"/>
          <c:showSerName val="0"/>
          <c:showPercent val="0"/>
          <c:showBubbleSize val="0"/>
        </c:dLbls>
        <c:gapWidth val="150"/>
        <c:axId val="124283136"/>
        <c:axId val="124289024"/>
      </c:barChart>
      <c:catAx>
        <c:axId val="124283136"/>
        <c:scaling>
          <c:orientation val="minMax"/>
        </c:scaling>
        <c:delete val="0"/>
        <c:axPos val="b"/>
        <c:majorTickMark val="out"/>
        <c:minorTickMark val="none"/>
        <c:tickLblPos val="nextTo"/>
        <c:txPr>
          <a:bodyPr rot="-5400000" vert="horz"/>
          <a:lstStyle/>
          <a:p>
            <a:pPr>
              <a:defRPr sz="1200" b="0"/>
            </a:pPr>
            <a:endParaRPr lang="en-US"/>
          </a:p>
        </c:txPr>
        <c:crossAx val="124289024"/>
        <c:crosses val="autoZero"/>
        <c:auto val="1"/>
        <c:lblAlgn val="ctr"/>
        <c:lblOffset val="100"/>
        <c:noMultiLvlLbl val="0"/>
      </c:catAx>
      <c:valAx>
        <c:axId val="124289024"/>
        <c:scaling>
          <c:orientation val="minMax"/>
          <c:max val="100"/>
        </c:scaling>
        <c:delete val="0"/>
        <c:axPos val="l"/>
        <c:majorGridlines/>
        <c:numFmt formatCode="#,##0" sourceLinked="0"/>
        <c:majorTickMark val="out"/>
        <c:minorTickMark val="none"/>
        <c:tickLblPos val="nextTo"/>
        <c:txPr>
          <a:bodyPr/>
          <a:lstStyle/>
          <a:p>
            <a:pPr>
              <a:defRPr sz="1200" b="0"/>
            </a:pPr>
            <a:endParaRPr lang="en-US"/>
          </a:p>
        </c:txPr>
        <c:crossAx val="124283136"/>
        <c:crosses val="autoZero"/>
        <c:crossBetween val="between"/>
      </c:valAx>
    </c:plotArea>
    <c:plotVisOnly val="1"/>
    <c:dispBlanksAs val="gap"/>
    <c:showDLblsOverMax val="0"/>
  </c:chart>
  <c:spPr>
    <a:solidFill>
      <a:schemeClr val="bg1"/>
    </a:solidFill>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GB" sz="1600" dirty="0"/>
              <a:t>Inequality comparison: the US, the EU-28 and </a:t>
            </a:r>
            <a:r>
              <a:rPr lang="en-GB" sz="1600" dirty="0" smtClean="0"/>
              <a:t>euro </a:t>
            </a:r>
            <a:r>
              <a:rPr lang="en-GB" sz="1600" dirty="0"/>
              <a:t>area. Gini index</a:t>
            </a:r>
          </a:p>
        </c:rich>
      </c:tx>
      <c:layout/>
      <c:overlay val="0"/>
    </c:title>
    <c:autoTitleDeleted val="0"/>
    <c:plotArea>
      <c:layout/>
      <c:lineChart>
        <c:grouping val="standard"/>
        <c:varyColors val="0"/>
        <c:ser>
          <c:idx val="0"/>
          <c:order val="0"/>
          <c:tx>
            <c:strRef>
              <c:f>'C:\Users\carvaar\AppData\Local\Microsoft\Windows\Temporary Internet Files\Content.Outlook\6XGQB3HF\[Figures, presentation 21.12.2016.xlsx]USA - EU - Euro area comparison'!$C$4</c:f>
              <c:strCache>
                <c:ptCount val="1"/>
                <c:pt idx="0">
                  <c:v>US, market income</c:v>
                </c:pt>
              </c:strCache>
            </c:strRef>
          </c:tx>
          <c:spPr>
            <a:ln w="38100"/>
          </c:spPr>
          <c:marker>
            <c:symbol val="none"/>
          </c:marker>
          <c:cat>
            <c:numRef>
              <c:f>'C:\Users\carvaar\AppData\Local\Microsoft\Windows\Temporary Internet Files\Content.Outlook\6XGQB3HF\[Figures, presentation 21.12.2016.xlsx]USA - EU - Euro area comparison'!$B$6:$B$13</c:f>
              <c:numCache>
                <c:formatCode>General</c:formatCode>
                <c:ptCount val="8"/>
                <c:pt idx="0">
                  <c:v>2006</c:v>
                </c:pt>
                <c:pt idx="1">
                  <c:v>2007</c:v>
                </c:pt>
                <c:pt idx="2">
                  <c:v>2008</c:v>
                </c:pt>
                <c:pt idx="3">
                  <c:v>2009</c:v>
                </c:pt>
                <c:pt idx="4">
                  <c:v>2010</c:v>
                </c:pt>
                <c:pt idx="5">
                  <c:v>2011</c:v>
                </c:pt>
                <c:pt idx="6">
                  <c:v>2012</c:v>
                </c:pt>
                <c:pt idx="7">
                  <c:v>2013</c:v>
                </c:pt>
              </c:numCache>
            </c:numRef>
          </c:cat>
          <c:val>
            <c:numRef>
              <c:f>'C:\Users\carvaar\AppData\Local\Microsoft\Windows\Temporary Internet Files\Content.Outlook\6XGQB3HF\[Figures, presentation 21.12.2016.xlsx]USA - EU - Euro area comparison'!$C$6:$C$13</c:f>
              <c:numCache>
                <c:formatCode>General</c:formatCode>
                <c:ptCount val="8"/>
                <c:pt idx="2">
                  <c:v>0.48599999999999999</c:v>
                </c:pt>
                <c:pt idx="3">
                  <c:v>0.499</c:v>
                </c:pt>
                <c:pt idx="4">
                  <c:v>0.499</c:v>
                </c:pt>
                <c:pt idx="5">
                  <c:v>0.50800000000000001</c:v>
                </c:pt>
                <c:pt idx="6">
                  <c:v>0.50600000000000001</c:v>
                </c:pt>
                <c:pt idx="7">
                  <c:v>0.51300000000000001</c:v>
                </c:pt>
              </c:numCache>
            </c:numRef>
          </c:val>
          <c:smooth val="0"/>
        </c:ser>
        <c:ser>
          <c:idx val="1"/>
          <c:order val="1"/>
          <c:tx>
            <c:strRef>
              <c:f>'C:\Users\carvaar\AppData\Local\Microsoft\Windows\Temporary Internet Files\Content.Outlook\6XGQB3HF\[Figures, presentation 21.12.2016.xlsx]USA - EU - Euro area comparison'!$D$4</c:f>
              <c:strCache>
                <c:ptCount val="1"/>
                <c:pt idx="0">
                  <c:v>EU 28, market income</c:v>
                </c:pt>
              </c:strCache>
            </c:strRef>
          </c:tx>
          <c:spPr>
            <a:ln w="38100"/>
          </c:spPr>
          <c:marker>
            <c:symbol val="none"/>
          </c:marker>
          <c:cat>
            <c:numRef>
              <c:f>'C:\Users\carvaar\AppData\Local\Microsoft\Windows\Temporary Internet Files\Content.Outlook\6XGQB3HF\[Figures, presentation 21.12.2016.xlsx]USA - EU - Euro area comparison'!$B$6:$B$13</c:f>
              <c:numCache>
                <c:formatCode>General</c:formatCode>
                <c:ptCount val="8"/>
                <c:pt idx="0">
                  <c:v>2006</c:v>
                </c:pt>
                <c:pt idx="1">
                  <c:v>2007</c:v>
                </c:pt>
                <c:pt idx="2">
                  <c:v>2008</c:v>
                </c:pt>
                <c:pt idx="3">
                  <c:v>2009</c:v>
                </c:pt>
                <c:pt idx="4">
                  <c:v>2010</c:v>
                </c:pt>
                <c:pt idx="5">
                  <c:v>2011</c:v>
                </c:pt>
                <c:pt idx="6">
                  <c:v>2012</c:v>
                </c:pt>
                <c:pt idx="7">
                  <c:v>2013</c:v>
                </c:pt>
              </c:numCache>
            </c:numRef>
          </c:cat>
          <c:val>
            <c:numRef>
              <c:f>'C:\Users\carvaar\AppData\Local\Microsoft\Windows\Temporary Internet Files\Content.Outlook\6XGQB3HF\[Figures, presentation 21.12.2016.xlsx]USA - EU - Euro area comparison'!$D$6:$D$13</c:f>
              <c:numCache>
                <c:formatCode>General</c:formatCode>
                <c:ptCount val="8"/>
                <c:pt idx="0">
                  <c:v>0.53953297776872589</c:v>
                </c:pt>
                <c:pt idx="1">
                  <c:v>0.53338559855963008</c:v>
                </c:pt>
                <c:pt idx="2">
                  <c:v>0.53117266239237293</c:v>
                </c:pt>
                <c:pt idx="3">
                  <c:v>0.53521969219011711</c:v>
                </c:pt>
                <c:pt idx="4">
                  <c:v>0.54062630401433565</c:v>
                </c:pt>
                <c:pt idx="5">
                  <c:v>0.54066957767100965</c:v>
                </c:pt>
                <c:pt idx="6">
                  <c:v>0.54390107840278978</c:v>
                </c:pt>
                <c:pt idx="7">
                  <c:v>0.54369027917783475</c:v>
                </c:pt>
              </c:numCache>
            </c:numRef>
          </c:val>
          <c:smooth val="0"/>
        </c:ser>
        <c:ser>
          <c:idx val="2"/>
          <c:order val="2"/>
          <c:tx>
            <c:strRef>
              <c:f>'C:\Users\carvaar\AppData\Local\Microsoft\Windows\Temporary Internet Files\Content.Outlook\6XGQB3HF\[Figures, presentation 21.12.2016.xlsx]USA - EU - Euro area comparison'!$E$4</c:f>
              <c:strCache>
                <c:ptCount val="1"/>
                <c:pt idx="0">
                  <c:v>EA, market income</c:v>
                </c:pt>
              </c:strCache>
            </c:strRef>
          </c:tx>
          <c:spPr>
            <a:ln w="38100"/>
          </c:spPr>
          <c:marker>
            <c:symbol val="none"/>
          </c:marker>
          <c:cat>
            <c:numRef>
              <c:f>'C:\Users\carvaar\AppData\Local\Microsoft\Windows\Temporary Internet Files\Content.Outlook\6XGQB3HF\[Figures, presentation 21.12.2016.xlsx]USA - EU - Euro area comparison'!$B$6:$B$13</c:f>
              <c:numCache>
                <c:formatCode>General</c:formatCode>
                <c:ptCount val="8"/>
                <c:pt idx="0">
                  <c:v>2006</c:v>
                </c:pt>
                <c:pt idx="1">
                  <c:v>2007</c:v>
                </c:pt>
                <c:pt idx="2">
                  <c:v>2008</c:v>
                </c:pt>
                <c:pt idx="3">
                  <c:v>2009</c:v>
                </c:pt>
                <c:pt idx="4">
                  <c:v>2010</c:v>
                </c:pt>
                <c:pt idx="5">
                  <c:v>2011</c:v>
                </c:pt>
                <c:pt idx="6">
                  <c:v>2012</c:v>
                </c:pt>
                <c:pt idx="7">
                  <c:v>2013</c:v>
                </c:pt>
              </c:numCache>
            </c:numRef>
          </c:cat>
          <c:val>
            <c:numRef>
              <c:f>'C:\Users\carvaar\AppData\Local\Microsoft\Windows\Temporary Internet Files\Content.Outlook\6XGQB3HF\[Figures, presentation 21.12.2016.xlsx]USA - EU - Euro area comparison'!$E$6:$E$13</c:f>
              <c:numCache>
                <c:formatCode>General</c:formatCode>
                <c:ptCount val="8"/>
                <c:pt idx="0">
                  <c:v>0.50810921505134832</c:v>
                </c:pt>
                <c:pt idx="1">
                  <c:v>0.50497029272827842</c:v>
                </c:pt>
                <c:pt idx="2">
                  <c:v>0.50242111011968971</c:v>
                </c:pt>
                <c:pt idx="3">
                  <c:v>0.50962432140353531</c:v>
                </c:pt>
                <c:pt idx="4">
                  <c:v>0.51706029757326433</c:v>
                </c:pt>
                <c:pt idx="5">
                  <c:v>0.51693724369361482</c:v>
                </c:pt>
                <c:pt idx="6">
                  <c:v>0.52353986911806338</c:v>
                </c:pt>
                <c:pt idx="7">
                  <c:v>0.52464027641879696</c:v>
                </c:pt>
              </c:numCache>
            </c:numRef>
          </c:val>
          <c:smooth val="0"/>
        </c:ser>
        <c:ser>
          <c:idx val="3"/>
          <c:order val="3"/>
          <c:tx>
            <c:strRef>
              <c:f>'C:\Users\carvaar\AppData\Local\Microsoft\Windows\Temporary Internet Files\Content.Outlook\6XGQB3HF\[Figures, presentation 21.12.2016.xlsx]USA - EU - Euro area comparison'!$G$4</c:f>
              <c:strCache>
                <c:ptCount val="1"/>
                <c:pt idx="0">
                  <c:v>US, disposable income</c:v>
                </c:pt>
              </c:strCache>
            </c:strRef>
          </c:tx>
          <c:spPr>
            <a:ln w="38100">
              <a:solidFill>
                <a:srgbClr val="0070C0"/>
              </a:solidFill>
              <a:prstDash val="sysDash"/>
            </a:ln>
          </c:spPr>
          <c:marker>
            <c:symbol val="none"/>
          </c:marker>
          <c:cat>
            <c:numRef>
              <c:f>'C:\Users\carvaar\AppData\Local\Microsoft\Windows\Temporary Internet Files\Content.Outlook\6XGQB3HF\[Figures, presentation 21.12.2016.xlsx]USA - EU - Euro area comparison'!$B$6:$B$13</c:f>
              <c:numCache>
                <c:formatCode>General</c:formatCode>
                <c:ptCount val="8"/>
                <c:pt idx="0">
                  <c:v>2006</c:v>
                </c:pt>
                <c:pt idx="1">
                  <c:v>2007</c:v>
                </c:pt>
                <c:pt idx="2">
                  <c:v>2008</c:v>
                </c:pt>
                <c:pt idx="3">
                  <c:v>2009</c:v>
                </c:pt>
                <c:pt idx="4">
                  <c:v>2010</c:v>
                </c:pt>
                <c:pt idx="5">
                  <c:v>2011</c:v>
                </c:pt>
                <c:pt idx="6">
                  <c:v>2012</c:v>
                </c:pt>
                <c:pt idx="7">
                  <c:v>2013</c:v>
                </c:pt>
              </c:numCache>
            </c:numRef>
          </c:cat>
          <c:val>
            <c:numRef>
              <c:f>'C:\Users\carvaar\AppData\Local\Microsoft\Windows\Temporary Internet Files\Content.Outlook\6XGQB3HF\[Figures, presentation 21.12.2016.xlsx]USA - EU - Euro area comparison'!$G$6:$G$13</c:f>
              <c:numCache>
                <c:formatCode>General</c:formatCode>
                <c:ptCount val="8"/>
                <c:pt idx="0">
                  <c:v>0.38400000000000001</c:v>
                </c:pt>
                <c:pt idx="1">
                  <c:v>0.376</c:v>
                </c:pt>
                <c:pt idx="2">
                  <c:v>0.378</c:v>
                </c:pt>
                <c:pt idx="3">
                  <c:v>0.379</c:v>
                </c:pt>
                <c:pt idx="4">
                  <c:v>0.38</c:v>
                </c:pt>
                <c:pt idx="5">
                  <c:v>0.38900000000000001</c:v>
                </c:pt>
                <c:pt idx="6">
                  <c:v>0.38900000000000001</c:v>
                </c:pt>
                <c:pt idx="7">
                  <c:v>0.39600000000000002</c:v>
                </c:pt>
              </c:numCache>
            </c:numRef>
          </c:val>
          <c:smooth val="0"/>
        </c:ser>
        <c:ser>
          <c:idx val="4"/>
          <c:order val="4"/>
          <c:tx>
            <c:strRef>
              <c:f>'C:\Users\carvaar\AppData\Local\Microsoft\Windows\Temporary Internet Files\Content.Outlook\6XGQB3HF\[Figures, presentation 21.12.2016.xlsx]USA - EU - Euro area comparison'!$H$4</c:f>
              <c:strCache>
                <c:ptCount val="1"/>
                <c:pt idx="0">
                  <c:v>EU 28, disposable income</c:v>
                </c:pt>
              </c:strCache>
            </c:strRef>
          </c:tx>
          <c:spPr>
            <a:ln w="38100">
              <a:solidFill>
                <a:srgbClr val="C00000"/>
              </a:solidFill>
              <a:prstDash val="sysDash"/>
            </a:ln>
          </c:spPr>
          <c:marker>
            <c:symbol val="none"/>
          </c:marker>
          <c:cat>
            <c:numRef>
              <c:f>'C:\Users\carvaar\AppData\Local\Microsoft\Windows\Temporary Internet Files\Content.Outlook\6XGQB3HF\[Figures, presentation 21.12.2016.xlsx]USA - EU - Euro area comparison'!$B$6:$B$13</c:f>
              <c:numCache>
                <c:formatCode>General</c:formatCode>
                <c:ptCount val="8"/>
                <c:pt idx="0">
                  <c:v>2006</c:v>
                </c:pt>
                <c:pt idx="1">
                  <c:v>2007</c:v>
                </c:pt>
                <c:pt idx="2">
                  <c:v>2008</c:v>
                </c:pt>
                <c:pt idx="3">
                  <c:v>2009</c:v>
                </c:pt>
                <c:pt idx="4">
                  <c:v>2010</c:v>
                </c:pt>
                <c:pt idx="5">
                  <c:v>2011</c:v>
                </c:pt>
                <c:pt idx="6">
                  <c:v>2012</c:v>
                </c:pt>
                <c:pt idx="7">
                  <c:v>2013</c:v>
                </c:pt>
              </c:numCache>
            </c:numRef>
          </c:cat>
          <c:val>
            <c:numRef>
              <c:f>'C:\Users\carvaar\AppData\Local\Microsoft\Windows\Temporary Internet Files\Content.Outlook\6XGQB3HF\[Figures, presentation 21.12.2016.xlsx]USA - EU - Euro area comparison'!$H$6:$H$13</c:f>
              <c:numCache>
                <c:formatCode>General</c:formatCode>
                <c:ptCount val="8"/>
                <c:pt idx="0">
                  <c:v>0.35948029292895822</c:v>
                </c:pt>
                <c:pt idx="1">
                  <c:v>0.35875415104148173</c:v>
                </c:pt>
                <c:pt idx="2">
                  <c:v>0.35422431666413146</c:v>
                </c:pt>
                <c:pt idx="3">
                  <c:v>0.34875730379545183</c:v>
                </c:pt>
                <c:pt idx="4">
                  <c:v>0.35048308533617117</c:v>
                </c:pt>
                <c:pt idx="5">
                  <c:v>0.35077886864803243</c:v>
                </c:pt>
                <c:pt idx="6">
                  <c:v>0.349787362351133</c:v>
                </c:pt>
                <c:pt idx="7">
                  <c:v>0.34968362444721668</c:v>
                </c:pt>
              </c:numCache>
            </c:numRef>
          </c:val>
          <c:smooth val="0"/>
        </c:ser>
        <c:ser>
          <c:idx val="5"/>
          <c:order val="5"/>
          <c:tx>
            <c:strRef>
              <c:f>'C:\Users\carvaar\AppData\Local\Microsoft\Windows\Temporary Internet Files\Content.Outlook\6XGQB3HF\[Figures, presentation 21.12.2016.xlsx]USA - EU - Euro area comparison'!$I$4</c:f>
              <c:strCache>
                <c:ptCount val="1"/>
                <c:pt idx="0">
                  <c:v>EA, disposable income</c:v>
                </c:pt>
              </c:strCache>
            </c:strRef>
          </c:tx>
          <c:spPr>
            <a:ln w="38100">
              <a:solidFill>
                <a:srgbClr val="92D050"/>
              </a:solidFill>
              <a:prstDash val="sysDash"/>
            </a:ln>
          </c:spPr>
          <c:marker>
            <c:symbol val="none"/>
          </c:marker>
          <c:cat>
            <c:numRef>
              <c:f>'C:\Users\carvaar\AppData\Local\Microsoft\Windows\Temporary Internet Files\Content.Outlook\6XGQB3HF\[Figures, presentation 21.12.2016.xlsx]USA - EU - Euro area comparison'!$B$6:$B$13</c:f>
              <c:numCache>
                <c:formatCode>General</c:formatCode>
                <c:ptCount val="8"/>
                <c:pt idx="0">
                  <c:v>2006</c:v>
                </c:pt>
                <c:pt idx="1">
                  <c:v>2007</c:v>
                </c:pt>
                <c:pt idx="2">
                  <c:v>2008</c:v>
                </c:pt>
                <c:pt idx="3">
                  <c:v>2009</c:v>
                </c:pt>
                <c:pt idx="4">
                  <c:v>2010</c:v>
                </c:pt>
                <c:pt idx="5">
                  <c:v>2011</c:v>
                </c:pt>
                <c:pt idx="6">
                  <c:v>2012</c:v>
                </c:pt>
                <c:pt idx="7">
                  <c:v>2013</c:v>
                </c:pt>
              </c:numCache>
            </c:numRef>
          </c:cat>
          <c:val>
            <c:numRef>
              <c:f>'C:\Users\carvaar\AppData\Local\Microsoft\Windows\Temporary Internet Files\Content.Outlook\6XGQB3HF\[Figures, presentation 21.12.2016.xlsx]USA - EU - Euro area comparison'!$I$6:$I$13</c:f>
              <c:numCache>
                <c:formatCode>General</c:formatCode>
                <c:ptCount val="8"/>
                <c:pt idx="0">
                  <c:v>0.31511286604613647</c:v>
                </c:pt>
                <c:pt idx="1">
                  <c:v>0.31769149359257115</c:v>
                </c:pt>
                <c:pt idx="2">
                  <c:v>0.31356658676577753</c:v>
                </c:pt>
                <c:pt idx="3">
                  <c:v>0.31314843462241759</c:v>
                </c:pt>
                <c:pt idx="4">
                  <c:v>0.31797707083807736</c:v>
                </c:pt>
                <c:pt idx="5">
                  <c:v>0.31849850760366077</c:v>
                </c:pt>
                <c:pt idx="6">
                  <c:v>0.32204858701975969</c:v>
                </c:pt>
                <c:pt idx="7">
                  <c:v>0.32457857006723473</c:v>
                </c:pt>
              </c:numCache>
            </c:numRef>
          </c:val>
          <c:smooth val="0"/>
        </c:ser>
        <c:dLbls>
          <c:showLegendKey val="0"/>
          <c:showVal val="0"/>
          <c:showCatName val="0"/>
          <c:showSerName val="0"/>
          <c:showPercent val="0"/>
          <c:showBubbleSize val="0"/>
        </c:dLbls>
        <c:marker val="1"/>
        <c:smooth val="0"/>
        <c:axId val="127317120"/>
        <c:axId val="127318656"/>
      </c:lineChart>
      <c:catAx>
        <c:axId val="127317120"/>
        <c:scaling>
          <c:orientation val="minMax"/>
        </c:scaling>
        <c:delete val="0"/>
        <c:axPos val="b"/>
        <c:numFmt formatCode="General" sourceLinked="1"/>
        <c:majorTickMark val="out"/>
        <c:minorTickMark val="none"/>
        <c:tickLblPos val="nextTo"/>
        <c:crossAx val="127318656"/>
        <c:crosses val="autoZero"/>
        <c:auto val="1"/>
        <c:lblAlgn val="ctr"/>
        <c:lblOffset val="100"/>
        <c:noMultiLvlLbl val="0"/>
      </c:catAx>
      <c:valAx>
        <c:axId val="127318656"/>
        <c:scaling>
          <c:orientation val="minMax"/>
          <c:max val="0.55000000000000004"/>
          <c:min val="0.30000000000000004"/>
        </c:scaling>
        <c:delete val="0"/>
        <c:axPos val="l"/>
        <c:majorGridlines/>
        <c:numFmt formatCode="0.00" sourceLinked="0"/>
        <c:majorTickMark val="out"/>
        <c:minorTickMark val="none"/>
        <c:tickLblPos val="nextTo"/>
        <c:crossAx val="127317120"/>
        <c:crosses val="autoZero"/>
        <c:crossBetween val="between"/>
      </c:valAx>
    </c:plotArea>
    <c:legend>
      <c:legendPos val="b"/>
      <c:layout>
        <c:manualLayout>
          <c:xMode val="edge"/>
          <c:yMode val="edge"/>
          <c:x val="7.8396531080763457E-2"/>
          <c:y val="0.91513219225568276"/>
          <c:w val="0.84729773970285394"/>
          <c:h val="7.2346069299770249E-2"/>
        </c:manualLayout>
      </c:layout>
      <c:overlay val="0"/>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'Impact social transfers on ineq'!$G$9</c:f>
              <c:strCache>
                <c:ptCount val="1"/>
                <c:pt idx="0">
                  <c:v>Reduction in income inequality as a result of social benefits, excl pensions (%), left axis</c:v>
                </c:pt>
              </c:strCache>
            </c:strRef>
          </c:tx>
          <c:spPr>
            <a:solidFill>
              <a:srgbClr val="3166CF"/>
            </a:solidFill>
          </c:spPr>
          <c:invertIfNegative val="0"/>
          <c:cat>
            <c:strRef>
              <c:f>'Impact social transfers on ineq'!$F$10:$F$37</c:f>
              <c:strCache>
                <c:ptCount val="28"/>
                <c:pt idx="0">
                  <c:v>IE</c:v>
                </c:pt>
                <c:pt idx="1">
                  <c:v>DK</c:v>
                </c:pt>
                <c:pt idx="2">
                  <c:v>FI</c:v>
                </c:pt>
                <c:pt idx="3">
                  <c:v>BE</c:v>
                </c:pt>
                <c:pt idx="4">
                  <c:v>SE</c:v>
                </c:pt>
                <c:pt idx="5">
                  <c:v>UK</c:v>
                </c:pt>
                <c:pt idx="6">
                  <c:v>SI</c:v>
                </c:pt>
                <c:pt idx="7">
                  <c:v>AT</c:v>
                </c:pt>
                <c:pt idx="8">
                  <c:v>NL</c:v>
                </c:pt>
                <c:pt idx="9">
                  <c:v>LU</c:v>
                </c:pt>
                <c:pt idx="10">
                  <c:v>HU</c:v>
                </c:pt>
                <c:pt idx="11">
                  <c:v>FR</c:v>
                </c:pt>
                <c:pt idx="12">
                  <c:v>DE</c:v>
                </c:pt>
                <c:pt idx="13">
                  <c:v>HR</c:v>
                </c:pt>
                <c:pt idx="14">
                  <c:v>CZ</c:v>
                </c:pt>
                <c:pt idx="15">
                  <c:v>MT</c:v>
                </c:pt>
                <c:pt idx="16">
                  <c:v>SK</c:v>
                </c:pt>
                <c:pt idx="17">
                  <c:v>ES</c:v>
                </c:pt>
                <c:pt idx="18">
                  <c:v>PT</c:v>
                </c:pt>
                <c:pt idx="19">
                  <c:v>LT</c:v>
                </c:pt>
                <c:pt idx="20">
                  <c:v>CY</c:v>
                </c:pt>
                <c:pt idx="21">
                  <c:v>PL</c:v>
                </c:pt>
                <c:pt idx="22">
                  <c:v>EE</c:v>
                </c:pt>
                <c:pt idx="23">
                  <c:v>BG</c:v>
                </c:pt>
                <c:pt idx="24">
                  <c:v>RO</c:v>
                </c:pt>
                <c:pt idx="25">
                  <c:v>IT</c:v>
                </c:pt>
                <c:pt idx="26">
                  <c:v>LV</c:v>
                </c:pt>
                <c:pt idx="27">
                  <c:v>EL</c:v>
                </c:pt>
              </c:strCache>
            </c:strRef>
          </c:cat>
          <c:val>
            <c:numRef>
              <c:f>'Impact social transfers on ineq'!$G$10:$G$37</c:f>
              <c:numCache>
                <c:formatCode>General</c:formatCode>
                <c:ptCount val="28"/>
                <c:pt idx="0">
                  <c:v>30.3738317757009</c:v>
                </c:pt>
                <c:pt idx="1">
                  <c:v>26.344086021505387</c:v>
                </c:pt>
                <c:pt idx="2">
                  <c:v>25.663716814159294</c:v>
                </c:pt>
                <c:pt idx="3">
                  <c:v>24.27745664739885</c:v>
                </c:pt>
                <c:pt idx="4">
                  <c:v>22.461538461538463</c:v>
                </c:pt>
                <c:pt idx="5">
                  <c:v>20.78239608801956</c:v>
                </c:pt>
                <c:pt idx="6">
                  <c:v>19.141914191419144</c:v>
                </c:pt>
                <c:pt idx="7">
                  <c:v>19.047619047619051</c:v>
                </c:pt>
                <c:pt idx="8">
                  <c:v>18.597560975609749</c:v>
                </c:pt>
                <c:pt idx="9">
                  <c:v>17.867435158501451</c:v>
                </c:pt>
                <c:pt idx="10">
                  <c:v>17.78425655976676</c:v>
                </c:pt>
                <c:pt idx="11">
                  <c:v>17.280453257790363</c:v>
                </c:pt>
                <c:pt idx="12">
                  <c:v>17.079889807162523</c:v>
                </c:pt>
                <c:pt idx="13">
                  <c:v>17.073170731707311</c:v>
                </c:pt>
                <c:pt idx="14">
                  <c:v>14.96598639455782</c:v>
                </c:pt>
                <c:pt idx="15">
                  <c:v>14.067278287461777</c:v>
                </c:pt>
                <c:pt idx="16">
                  <c:v>13.186813186813193</c:v>
                </c:pt>
                <c:pt idx="17">
                  <c:v>12.182741116751263</c:v>
                </c:pt>
                <c:pt idx="18">
                  <c:v>10.052910052910047</c:v>
                </c:pt>
                <c:pt idx="19">
                  <c:v>9.9762470308788664</c:v>
                </c:pt>
                <c:pt idx="20">
                  <c:v>9.6774193548387117</c:v>
                </c:pt>
                <c:pt idx="21">
                  <c:v>9.4674556213017631</c:v>
                </c:pt>
                <c:pt idx="22">
                  <c:v>8.6614173228346569</c:v>
                </c:pt>
                <c:pt idx="23">
                  <c:v>7.7306733167082324</c:v>
                </c:pt>
                <c:pt idx="24">
                  <c:v>7.4257425742574252</c:v>
                </c:pt>
                <c:pt idx="25">
                  <c:v>6.8965517241379279</c:v>
                </c:pt>
                <c:pt idx="26">
                  <c:v>6.5963060686015833</c:v>
                </c:pt>
                <c:pt idx="27">
                  <c:v>6.301369863013691</c:v>
                </c:pt>
              </c:numCache>
            </c:numRef>
          </c:val>
        </c:ser>
        <c:dLbls>
          <c:showLegendKey val="0"/>
          <c:showVal val="0"/>
          <c:showCatName val="0"/>
          <c:showSerName val="0"/>
          <c:showPercent val="0"/>
          <c:showBubbleSize val="0"/>
        </c:dLbls>
        <c:gapWidth val="150"/>
        <c:axId val="127390464"/>
        <c:axId val="127392384"/>
      </c:barChart>
      <c:lineChart>
        <c:grouping val="standard"/>
        <c:varyColors val="0"/>
        <c:ser>
          <c:idx val="1"/>
          <c:order val="1"/>
          <c:tx>
            <c:strRef>
              <c:f>'Impact social transfers on ineq'!$H$9</c:f>
              <c:strCache>
                <c:ptCount val="1"/>
                <c:pt idx="0">
                  <c:v>Spending on social benefits, excl pensions (% of GDP), right axis</c:v>
                </c:pt>
              </c:strCache>
            </c:strRef>
          </c:tx>
          <c:spPr>
            <a:ln>
              <a:noFill/>
            </a:ln>
          </c:spPr>
          <c:marker>
            <c:symbol val="diamond"/>
            <c:size val="7"/>
            <c:spPr>
              <a:solidFill>
                <a:srgbClr val="FFC000"/>
              </a:solidFill>
              <a:ln>
                <a:solidFill>
                  <a:schemeClr val="tx2"/>
                </a:solidFill>
              </a:ln>
            </c:spPr>
          </c:marker>
          <c:cat>
            <c:strRef>
              <c:f>'Impact social transfers on ineq'!$F$10:$F$37</c:f>
              <c:strCache>
                <c:ptCount val="28"/>
                <c:pt idx="0">
                  <c:v>IE</c:v>
                </c:pt>
                <c:pt idx="1">
                  <c:v>DK</c:v>
                </c:pt>
                <c:pt idx="2">
                  <c:v>FI</c:v>
                </c:pt>
                <c:pt idx="3">
                  <c:v>BE</c:v>
                </c:pt>
                <c:pt idx="4">
                  <c:v>SE</c:v>
                </c:pt>
                <c:pt idx="5">
                  <c:v>UK</c:v>
                </c:pt>
                <c:pt idx="6">
                  <c:v>SI</c:v>
                </c:pt>
                <c:pt idx="7">
                  <c:v>AT</c:v>
                </c:pt>
                <c:pt idx="8">
                  <c:v>NL</c:v>
                </c:pt>
                <c:pt idx="9">
                  <c:v>LU</c:v>
                </c:pt>
                <c:pt idx="10">
                  <c:v>HU</c:v>
                </c:pt>
                <c:pt idx="11">
                  <c:v>FR</c:v>
                </c:pt>
                <c:pt idx="12">
                  <c:v>DE</c:v>
                </c:pt>
                <c:pt idx="13">
                  <c:v>HR</c:v>
                </c:pt>
                <c:pt idx="14">
                  <c:v>CZ</c:v>
                </c:pt>
                <c:pt idx="15">
                  <c:v>MT</c:v>
                </c:pt>
                <c:pt idx="16">
                  <c:v>SK</c:v>
                </c:pt>
                <c:pt idx="17">
                  <c:v>ES</c:v>
                </c:pt>
                <c:pt idx="18">
                  <c:v>PT</c:v>
                </c:pt>
                <c:pt idx="19">
                  <c:v>LT</c:v>
                </c:pt>
                <c:pt idx="20">
                  <c:v>CY</c:v>
                </c:pt>
                <c:pt idx="21">
                  <c:v>PL</c:v>
                </c:pt>
                <c:pt idx="22">
                  <c:v>EE</c:v>
                </c:pt>
                <c:pt idx="23">
                  <c:v>BG</c:v>
                </c:pt>
                <c:pt idx="24">
                  <c:v>RO</c:v>
                </c:pt>
                <c:pt idx="25">
                  <c:v>IT</c:v>
                </c:pt>
                <c:pt idx="26">
                  <c:v>LV</c:v>
                </c:pt>
                <c:pt idx="27">
                  <c:v>EL</c:v>
                </c:pt>
              </c:strCache>
            </c:strRef>
          </c:cat>
          <c:val>
            <c:numRef>
              <c:f>'Impact social transfers on ineq'!$H$10:$H$37</c:f>
              <c:numCache>
                <c:formatCode>General</c:formatCode>
                <c:ptCount val="28"/>
                <c:pt idx="0">
                  <c:v>13.7</c:v>
                </c:pt>
                <c:pt idx="1">
                  <c:v>17.5</c:v>
                </c:pt>
                <c:pt idx="2">
                  <c:v>18.2</c:v>
                </c:pt>
                <c:pt idx="3">
                  <c:v>17.3</c:v>
                </c:pt>
                <c:pt idx="4">
                  <c:v>16.5</c:v>
                </c:pt>
                <c:pt idx="5">
                  <c:v>15.5</c:v>
                </c:pt>
                <c:pt idx="6">
                  <c:v>12</c:v>
                </c:pt>
                <c:pt idx="7">
                  <c:v>14.4</c:v>
                </c:pt>
                <c:pt idx="8">
                  <c:v>16.5</c:v>
                </c:pt>
                <c:pt idx="9">
                  <c:v>14</c:v>
                </c:pt>
                <c:pt idx="10">
                  <c:v>9.4</c:v>
                </c:pt>
                <c:pt idx="11">
                  <c:v>17.5</c:v>
                </c:pt>
                <c:pt idx="12">
                  <c:v>16.899999999999999</c:v>
                </c:pt>
                <c:pt idx="13">
                  <c:v>11.9</c:v>
                </c:pt>
                <c:pt idx="14">
                  <c:v>10.199999999999999</c:v>
                </c:pt>
                <c:pt idx="15">
                  <c:v>8.6999999999999993</c:v>
                </c:pt>
                <c:pt idx="16">
                  <c:v>9.8000000000000007</c:v>
                </c:pt>
                <c:pt idx="17">
                  <c:v>12.7</c:v>
                </c:pt>
                <c:pt idx="18">
                  <c:v>10.9</c:v>
                </c:pt>
                <c:pt idx="19">
                  <c:v>7.3</c:v>
                </c:pt>
                <c:pt idx="20">
                  <c:v>9.9</c:v>
                </c:pt>
                <c:pt idx="21">
                  <c:v>7.3</c:v>
                </c:pt>
                <c:pt idx="22">
                  <c:v>8.3000000000000007</c:v>
                </c:pt>
                <c:pt idx="23">
                  <c:v>9</c:v>
                </c:pt>
                <c:pt idx="24">
                  <c:v>6.5</c:v>
                </c:pt>
                <c:pt idx="25">
                  <c:v>12</c:v>
                </c:pt>
                <c:pt idx="26">
                  <c:v>6.9</c:v>
                </c:pt>
                <c:pt idx="27">
                  <c:v>9</c:v>
                </c:pt>
              </c:numCache>
            </c:numRef>
          </c:val>
          <c:smooth val="0"/>
        </c:ser>
        <c:dLbls>
          <c:showLegendKey val="0"/>
          <c:showVal val="0"/>
          <c:showCatName val="0"/>
          <c:showSerName val="0"/>
          <c:showPercent val="0"/>
          <c:showBubbleSize val="0"/>
        </c:dLbls>
        <c:marker val="1"/>
        <c:smooth val="0"/>
        <c:axId val="127395712"/>
        <c:axId val="127394176"/>
      </c:lineChart>
      <c:catAx>
        <c:axId val="127390464"/>
        <c:scaling>
          <c:orientation val="minMax"/>
        </c:scaling>
        <c:delete val="0"/>
        <c:axPos val="b"/>
        <c:majorTickMark val="out"/>
        <c:minorTickMark val="none"/>
        <c:tickLblPos val="nextTo"/>
        <c:crossAx val="127392384"/>
        <c:crosses val="autoZero"/>
        <c:auto val="1"/>
        <c:lblAlgn val="ctr"/>
        <c:lblOffset val="100"/>
        <c:noMultiLvlLbl val="0"/>
      </c:catAx>
      <c:valAx>
        <c:axId val="127392384"/>
        <c:scaling>
          <c:orientation val="minMax"/>
        </c:scaling>
        <c:delete val="0"/>
        <c:axPos val="l"/>
        <c:majorGridlines/>
        <c:numFmt formatCode="General" sourceLinked="1"/>
        <c:majorTickMark val="out"/>
        <c:minorTickMark val="none"/>
        <c:tickLblPos val="nextTo"/>
        <c:crossAx val="127390464"/>
        <c:crosses val="autoZero"/>
        <c:crossBetween val="between"/>
      </c:valAx>
      <c:valAx>
        <c:axId val="127394176"/>
        <c:scaling>
          <c:orientation val="minMax"/>
        </c:scaling>
        <c:delete val="0"/>
        <c:axPos val="r"/>
        <c:numFmt formatCode="General" sourceLinked="1"/>
        <c:majorTickMark val="out"/>
        <c:minorTickMark val="none"/>
        <c:tickLblPos val="nextTo"/>
        <c:crossAx val="127395712"/>
        <c:crosses val="max"/>
        <c:crossBetween val="between"/>
      </c:valAx>
      <c:catAx>
        <c:axId val="127395712"/>
        <c:scaling>
          <c:orientation val="minMax"/>
        </c:scaling>
        <c:delete val="1"/>
        <c:axPos val="b"/>
        <c:majorTickMark val="out"/>
        <c:minorTickMark val="none"/>
        <c:tickLblPos val="nextTo"/>
        <c:crossAx val="127394176"/>
        <c:crosses val="autoZero"/>
        <c:auto val="1"/>
        <c:lblAlgn val="ctr"/>
        <c:lblOffset val="100"/>
        <c:noMultiLvlLbl val="0"/>
      </c:catAx>
      <c:spPr>
        <a:solidFill>
          <a:schemeClr val="bg1">
            <a:lumMod val="95000"/>
          </a:schemeClr>
        </a:solidFill>
      </c:spPr>
    </c:plotArea>
    <c:legend>
      <c:legendPos val="b"/>
      <c:layout/>
      <c:overlay val="0"/>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B9A69D-C5EA-4831-9C64-AD94293DBEDE}"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GB"/>
        </a:p>
      </dgm:t>
    </dgm:pt>
    <dgm:pt modelId="{9A6B5A5B-CBD0-41A5-B448-FBEF7BBE1847}">
      <dgm:prSet/>
      <dgm:spPr>
        <a:effectLst/>
      </dgm:spPr>
      <dgm:t>
        <a:bodyPr/>
        <a:lstStyle/>
        <a:p>
          <a:pPr rtl="0"/>
          <a:r>
            <a:rPr lang="en-GB" b="1" i="0" dirty="0" smtClean="0"/>
            <a:t>European Pillar of Social Rights</a:t>
          </a:r>
          <a:endParaRPr lang="en-GB" b="1" dirty="0"/>
        </a:p>
      </dgm:t>
    </dgm:pt>
    <dgm:pt modelId="{70DBDEC9-376B-438D-83F2-99E5E54766A8}" type="parTrans" cxnId="{93906CCB-84AC-43EF-981A-E83F8A0D9527}">
      <dgm:prSet/>
      <dgm:spPr/>
      <dgm:t>
        <a:bodyPr/>
        <a:lstStyle/>
        <a:p>
          <a:endParaRPr lang="en-GB"/>
        </a:p>
      </dgm:t>
    </dgm:pt>
    <dgm:pt modelId="{D82832FE-E612-4081-A15F-36C7CAA37347}" type="sibTrans" cxnId="{93906CCB-84AC-43EF-981A-E83F8A0D9527}">
      <dgm:prSet/>
      <dgm:spPr/>
      <dgm:t>
        <a:bodyPr/>
        <a:lstStyle/>
        <a:p>
          <a:endParaRPr lang="en-GB"/>
        </a:p>
      </dgm:t>
    </dgm:pt>
    <dgm:pt modelId="{2D289A68-8A7A-41B6-8491-C0994FEBB384}">
      <dgm:prSet/>
      <dgm:spPr>
        <a:effectLst/>
      </dgm:spPr>
      <dgm:t>
        <a:bodyPr/>
        <a:lstStyle/>
        <a:p>
          <a:pPr rtl="0"/>
          <a:r>
            <a:rPr lang="en-GB" b="1" i="0" dirty="0" smtClean="0"/>
            <a:t>Social dialogue</a:t>
          </a:r>
          <a:endParaRPr lang="en-GB" b="1" dirty="0"/>
        </a:p>
      </dgm:t>
    </dgm:pt>
    <dgm:pt modelId="{7E1CD284-A65C-4C44-868D-A8E9B9226CCD}" type="parTrans" cxnId="{9728A949-ABE5-4563-B168-AA423226F89E}">
      <dgm:prSet/>
      <dgm:spPr/>
      <dgm:t>
        <a:bodyPr/>
        <a:lstStyle/>
        <a:p>
          <a:endParaRPr lang="en-GB"/>
        </a:p>
      </dgm:t>
    </dgm:pt>
    <dgm:pt modelId="{D2E1886A-AE34-4735-806E-DE239321952B}" type="sibTrans" cxnId="{9728A949-ABE5-4563-B168-AA423226F89E}">
      <dgm:prSet/>
      <dgm:spPr/>
      <dgm:t>
        <a:bodyPr/>
        <a:lstStyle/>
        <a:p>
          <a:endParaRPr lang="en-GB"/>
        </a:p>
      </dgm:t>
    </dgm:pt>
    <dgm:pt modelId="{03502E99-3880-4DEE-A7D0-B456A2B0319D}">
      <dgm:prSet/>
      <dgm:spPr>
        <a:effectLst/>
      </dgm:spPr>
      <dgm:t>
        <a:bodyPr/>
        <a:lstStyle/>
        <a:p>
          <a:pPr rtl="0"/>
          <a:r>
            <a:rPr lang="en-GB" b="1" i="0" dirty="0" smtClean="0"/>
            <a:t>Funding</a:t>
          </a:r>
          <a:endParaRPr lang="en-GB" b="1" dirty="0"/>
        </a:p>
      </dgm:t>
    </dgm:pt>
    <dgm:pt modelId="{BF2BA02F-BB83-4F79-B78B-F91CB8B2CE5F}" type="parTrans" cxnId="{C77D2953-A3BD-4205-9C3C-59F945483888}">
      <dgm:prSet/>
      <dgm:spPr/>
      <dgm:t>
        <a:bodyPr/>
        <a:lstStyle/>
        <a:p>
          <a:endParaRPr lang="en-GB"/>
        </a:p>
      </dgm:t>
    </dgm:pt>
    <dgm:pt modelId="{A5105D9A-4805-4111-9BBA-CF4EA8A5439B}" type="sibTrans" cxnId="{C77D2953-A3BD-4205-9C3C-59F945483888}">
      <dgm:prSet/>
      <dgm:spPr/>
      <dgm:t>
        <a:bodyPr/>
        <a:lstStyle/>
        <a:p>
          <a:endParaRPr lang="en-GB"/>
        </a:p>
      </dgm:t>
    </dgm:pt>
    <dgm:pt modelId="{A953F429-35DD-432C-94F9-9245A2CE0966}">
      <dgm:prSet/>
      <dgm:spPr>
        <a:effectLst/>
      </dgm:spPr>
      <dgm:t>
        <a:bodyPr/>
        <a:lstStyle/>
        <a:p>
          <a:pPr rtl="0"/>
          <a:r>
            <a:rPr lang="de-DE" b="1" dirty="0" err="1" smtClean="0"/>
            <a:t>Civil</a:t>
          </a:r>
          <a:r>
            <a:rPr lang="de-DE" b="1" dirty="0" smtClean="0"/>
            <a:t> Society</a:t>
          </a:r>
          <a:endParaRPr lang="en-GB" b="1" dirty="0"/>
        </a:p>
      </dgm:t>
    </dgm:pt>
    <dgm:pt modelId="{AC0EAD28-17B1-42A6-8D7B-3513868D5F53}" type="parTrans" cxnId="{5638074D-0F47-488D-8364-AEE45F082942}">
      <dgm:prSet/>
      <dgm:spPr/>
      <dgm:t>
        <a:bodyPr/>
        <a:lstStyle/>
        <a:p>
          <a:endParaRPr lang="en-GB"/>
        </a:p>
      </dgm:t>
    </dgm:pt>
    <dgm:pt modelId="{D7CD74F9-F2DD-445E-9BD1-46159B4151B3}" type="sibTrans" cxnId="{5638074D-0F47-488D-8364-AEE45F082942}">
      <dgm:prSet/>
      <dgm:spPr/>
      <dgm:t>
        <a:bodyPr/>
        <a:lstStyle/>
        <a:p>
          <a:endParaRPr lang="en-GB"/>
        </a:p>
      </dgm:t>
    </dgm:pt>
    <dgm:pt modelId="{0CCEF5DF-863E-4913-B5BB-E6D5B7F4245F}">
      <dgm:prSet/>
      <dgm:spPr>
        <a:effectLst/>
      </dgm:spPr>
      <dgm:t>
        <a:bodyPr/>
        <a:lstStyle/>
        <a:p>
          <a:pPr rtl="0"/>
          <a:r>
            <a:rPr lang="en-GB" b="1" i="0" dirty="0" smtClean="0"/>
            <a:t>European Semester</a:t>
          </a:r>
          <a:endParaRPr lang="en-GB" b="1" dirty="0"/>
        </a:p>
      </dgm:t>
    </dgm:pt>
    <dgm:pt modelId="{35B7CA80-B050-4204-A736-C0AF7777EAA6}" type="parTrans" cxnId="{9C8F666F-DB5C-4E63-9763-6ABC5D6E9589}">
      <dgm:prSet/>
      <dgm:spPr/>
      <dgm:t>
        <a:bodyPr/>
        <a:lstStyle/>
        <a:p>
          <a:endParaRPr lang="en-GB"/>
        </a:p>
      </dgm:t>
    </dgm:pt>
    <dgm:pt modelId="{E376644E-65B9-495A-8606-6F7CECD3BBCD}" type="sibTrans" cxnId="{9C8F666F-DB5C-4E63-9763-6ABC5D6E9589}">
      <dgm:prSet/>
      <dgm:spPr/>
      <dgm:t>
        <a:bodyPr/>
        <a:lstStyle/>
        <a:p>
          <a:endParaRPr lang="en-GB"/>
        </a:p>
      </dgm:t>
    </dgm:pt>
    <dgm:pt modelId="{571F9E0A-F090-4B39-8648-424F7C39FB6E}" type="pres">
      <dgm:prSet presAssocID="{06B9A69D-C5EA-4831-9C64-AD94293DBEDE}" presName="Name0" presStyleCnt="0">
        <dgm:presLayoutVars>
          <dgm:dir/>
          <dgm:resizeHandles val="exact"/>
        </dgm:presLayoutVars>
      </dgm:prSet>
      <dgm:spPr/>
      <dgm:t>
        <a:bodyPr/>
        <a:lstStyle/>
        <a:p>
          <a:endParaRPr lang="en-GB"/>
        </a:p>
      </dgm:t>
    </dgm:pt>
    <dgm:pt modelId="{F648428C-581A-44F4-A7E3-C18AF689DE81}" type="pres">
      <dgm:prSet presAssocID="{9A6B5A5B-CBD0-41A5-B448-FBEF7BBE1847}" presName="Name5" presStyleLbl="vennNode1" presStyleIdx="0" presStyleCnt="5">
        <dgm:presLayoutVars>
          <dgm:bulletEnabled val="1"/>
        </dgm:presLayoutVars>
      </dgm:prSet>
      <dgm:spPr/>
      <dgm:t>
        <a:bodyPr/>
        <a:lstStyle/>
        <a:p>
          <a:endParaRPr lang="en-GB"/>
        </a:p>
      </dgm:t>
    </dgm:pt>
    <dgm:pt modelId="{C249C6F7-05F2-4749-BA5B-C4D230041FD8}" type="pres">
      <dgm:prSet presAssocID="{D82832FE-E612-4081-A15F-36C7CAA37347}" presName="space" presStyleCnt="0"/>
      <dgm:spPr/>
    </dgm:pt>
    <dgm:pt modelId="{B07B2CCC-508D-4D0E-A239-213D74D8A5D7}" type="pres">
      <dgm:prSet presAssocID="{03502E99-3880-4DEE-A7D0-B456A2B0319D}" presName="Name5" presStyleLbl="vennNode1" presStyleIdx="1" presStyleCnt="5">
        <dgm:presLayoutVars>
          <dgm:bulletEnabled val="1"/>
        </dgm:presLayoutVars>
      </dgm:prSet>
      <dgm:spPr/>
      <dgm:t>
        <a:bodyPr/>
        <a:lstStyle/>
        <a:p>
          <a:endParaRPr lang="en-GB"/>
        </a:p>
      </dgm:t>
    </dgm:pt>
    <dgm:pt modelId="{C4E8B117-A269-4F8E-AAAE-FD76FB7760D7}" type="pres">
      <dgm:prSet presAssocID="{A5105D9A-4805-4111-9BBA-CF4EA8A5439B}" presName="space" presStyleCnt="0"/>
      <dgm:spPr/>
    </dgm:pt>
    <dgm:pt modelId="{F1663094-6624-4B7B-9C47-EF445E87CE83}" type="pres">
      <dgm:prSet presAssocID="{0CCEF5DF-863E-4913-B5BB-E6D5B7F4245F}" presName="Name5" presStyleLbl="vennNode1" presStyleIdx="2" presStyleCnt="5">
        <dgm:presLayoutVars>
          <dgm:bulletEnabled val="1"/>
        </dgm:presLayoutVars>
      </dgm:prSet>
      <dgm:spPr/>
      <dgm:t>
        <a:bodyPr/>
        <a:lstStyle/>
        <a:p>
          <a:endParaRPr lang="en-GB"/>
        </a:p>
      </dgm:t>
    </dgm:pt>
    <dgm:pt modelId="{931CA9D2-A447-4D01-9C06-FF88428EB511}" type="pres">
      <dgm:prSet presAssocID="{E376644E-65B9-495A-8606-6F7CECD3BBCD}" presName="space" presStyleCnt="0"/>
      <dgm:spPr/>
    </dgm:pt>
    <dgm:pt modelId="{74964719-73F0-4E3F-97C1-701792DEF2A4}" type="pres">
      <dgm:prSet presAssocID="{2D289A68-8A7A-41B6-8491-C0994FEBB384}" presName="Name5" presStyleLbl="vennNode1" presStyleIdx="3" presStyleCnt="5">
        <dgm:presLayoutVars>
          <dgm:bulletEnabled val="1"/>
        </dgm:presLayoutVars>
      </dgm:prSet>
      <dgm:spPr/>
      <dgm:t>
        <a:bodyPr/>
        <a:lstStyle/>
        <a:p>
          <a:endParaRPr lang="en-GB"/>
        </a:p>
      </dgm:t>
    </dgm:pt>
    <dgm:pt modelId="{DD501FC7-5467-4AD7-B7F1-15A1737EE271}" type="pres">
      <dgm:prSet presAssocID="{D2E1886A-AE34-4735-806E-DE239321952B}" presName="space" presStyleCnt="0"/>
      <dgm:spPr/>
    </dgm:pt>
    <dgm:pt modelId="{7EB60EDA-4111-479D-ABCA-8704E31228D1}" type="pres">
      <dgm:prSet presAssocID="{A953F429-35DD-432C-94F9-9245A2CE0966}" presName="Name5" presStyleLbl="vennNode1" presStyleIdx="4" presStyleCnt="5">
        <dgm:presLayoutVars>
          <dgm:bulletEnabled val="1"/>
        </dgm:presLayoutVars>
      </dgm:prSet>
      <dgm:spPr/>
      <dgm:t>
        <a:bodyPr/>
        <a:lstStyle/>
        <a:p>
          <a:endParaRPr lang="en-GB"/>
        </a:p>
      </dgm:t>
    </dgm:pt>
  </dgm:ptLst>
  <dgm:cxnLst>
    <dgm:cxn modelId="{1AD3033E-B792-4451-938D-14D50D5D75A5}" type="presOf" srcId="{9A6B5A5B-CBD0-41A5-B448-FBEF7BBE1847}" destId="{F648428C-581A-44F4-A7E3-C18AF689DE81}" srcOrd="0" destOrd="0" presId="urn:microsoft.com/office/officeart/2005/8/layout/venn3"/>
    <dgm:cxn modelId="{9C8F666F-DB5C-4E63-9763-6ABC5D6E9589}" srcId="{06B9A69D-C5EA-4831-9C64-AD94293DBEDE}" destId="{0CCEF5DF-863E-4913-B5BB-E6D5B7F4245F}" srcOrd="2" destOrd="0" parTransId="{35B7CA80-B050-4204-A736-C0AF7777EAA6}" sibTransId="{E376644E-65B9-495A-8606-6F7CECD3BBCD}"/>
    <dgm:cxn modelId="{0767A4C6-84F2-4925-89DA-AB0E8BF78A61}" type="presOf" srcId="{A953F429-35DD-432C-94F9-9245A2CE0966}" destId="{7EB60EDA-4111-479D-ABCA-8704E31228D1}" srcOrd="0" destOrd="0" presId="urn:microsoft.com/office/officeart/2005/8/layout/venn3"/>
    <dgm:cxn modelId="{10966F41-3270-40B1-9F3F-695E7089754A}" type="presOf" srcId="{03502E99-3880-4DEE-A7D0-B456A2B0319D}" destId="{B07B2CCC-508D-4D0E-A239-213D74D8A5D7}" srcOrd="0" destOrd="0" presId="urn:microsoft.com/office/officeart/2005/8/layout/venn3"/>
    <dgm:cxn modelId="{22BB4641-7C52-4AAD-B209-3ADB85493437}" type="presOf" srcId="{06B9A69D-C5EA-4831-9C64-AD94293DBEDE}" destId="{571F9E0A-F090-4B39-8648-424F7C39FB6E}" srcOrd="0" destOrd="0" presId="urn:microsoft.com/office/officeart/2005/8/layout/venn3"/>
    <dgm:cxn modelId="{C6CE8DC8-2F77-4AB2-8E50-26054C3A34E0}" type="presOf" srcId="{0CCEF5DF-863E-4913-B5BB-E6D5B7F4245F}" destId="{F1663094-6624-4B7B-9C47-EF445E87CE83}" srcOrd="0" destOrd="0" presId="urn:microsoft.com/office/officeart/2005/8/layout/venn3"/>
    <dgm:cxn modelId="{9728A949-ABE5-4563-B168-AA423226F89E}" srcId="{06B9A69D-C5EA-4831-9C64-AD94293DBEDE}" destId="{2D289A68-8A7A-41B6-8491-C0994FEBB384}" srcOrd="3" destOrd="0" parTransId="{7E1CD284-A65C-4C44-868D-A8E9B9226CCD}" sibTransId="{D2E1886A-AE34-4735-806E-DE239321952B}"/>
    <dgm:cxn modelId="{C77D2953-A3BD-4205-9C3C-59F945483888}" srcId="{06B9A69D-C5EA-4831-9C64-AD94293DBEDE}" destId="{03502E99-3880-4DEE-A7D0-B456A2B0319D}" srcOrd="1" destOrd="0" parTransId="{BF2BA02F-BB83-4F79-B78B-F91CB8B2CE5F}" sibTransId="{A5105D9A-4805-4111-9BBA-CF4EA8A5439B}"/>
    <dgm:cxn modelId="{5638074D-0F47-488D-8364-AEE45F082942}" srcId="{06B9A69D-C5EA-4831-9C64-AD94293DBEDE}" destId="{A953F429-35DD-432C-94F9-9245A2CE0966}" srcOrd="4" destOrd="0" parTransId="{AC0EAD28-17B1-42A6-8D7B-3513868D5F53}" sibTransId="{D7CD74F9-F2DD-445E-9BD1-46159B4151B3}"/>
    <dgm:cxn modelId="{93906CCB-84AC-43EF-981A-E83F8A0D9527}" srcId="{06B9A69D-C5EA-4831-9C64-AD94293DBEDE}" destId="{9A6B5A5B-CBD0-41A5-B448-FBEF7BBE1847}" srcOrd="0" destOrd="0" parTransId="{70DBDEC9-376B-438D-83F2-99E5E54766A8}" sibTransId="{D82832FE-E612-4081-A15F-36C7CAA37347}"/>
    <dgm:cxn modelId="{7B4763CE-AA07-4843-B880-EB9A838649C9}" type="presOf" srcId="{2D289A68-8A7A-41B6-8491-C0994FEBB384}" destId="{74964719-73F0-4E3F-97C1-701792DEF2A4}" srcOrd="0" destOrd="0" presId="urn:microsoft.com/office/officeart/2005/8/layout/venn3"/>
    <dgm:cxn modelId="{20C12118-B546-4341-9984-D3BC37750DDA}" type="presParOf" srcId="{571F9E0A-F090-4B39-8648-424F7C39FB6E}" destId="{F648428C-581A-44F4-A7E3-C18AF689DE81}" srcOrd="0" destOrd="0" presId="urn:microsoft.com/office/officeart/2005/8/layout/venn3"/>
    <dgm:cxn modelId="{ACBFA70F-C35B-4E1A-95E1-B2106182D65B}" type="presParOf" srcId="{571F9E0A-F090-4B39-8648-424F7C39FB6E}" destId="{C249C6F7-05F2-4749-BA5B-C4D230041FD8}" srcOrd="1" destOrd="0" presId="urn:microsoft.com/office/officeart/2005/8/layout/venn3"/>
    <dgm:cxn modelId="{72455B45-4CEF-4ECA-8564-E4FEF2F5FBF7}" type="presParOf" srcId="{571F9E0A-F090-4B39-8648-424F7C39FB6E}" destId="{B07B2CCC-508D-4D0E-A239-213D74D8A5D7}" srcOrd="2" destOrd="0" presId="urn:microsoft.com/office/officeart/2005/8/layout/venn3"/>
    <dgm:cxn modelId="{1F99B3EF-3F28-4E56-99D3-B10D7D97BFB6}" type="presParOf" srcId="{571F9E0A-F090-4B39-8648-424F7C39FB6E}" destId="{C4E8B117-A269-4F8E-AAAE-FD76FB7760D7}" srcOrd="3" destOrd="0" presId="urn:microsoft.com/office/officeart/2005/8/layout/venn3"/>
    <dgm:cxn modelId="{69EADB1C-55D9-4B68-B756-A9EA58D05548}" type="presParOf" srcId="{571F9E0A-F090-4B39-8648-424F7C39FB6E}" destId="{F1663094-6624-4B7B-9C47-EF445E87CE83}" srcOrd="4" destOrd="0" presId="urn:microsoft.com/office/officeart/2005/8/layout/venn3"/>
    <dgm:cxn modelId="{26EE45BA-3B3F-459B-8C4F-E4B0E636F531}" type="presParOf" srcId="{571F9E0A-F090-4B39-8648-424F7C39FB6E}" destId="{931CA9D2-A447-4D01-9C06-FF88428EB511}" srcOrd="5" destOrd="0" presId="urn:microsoft.com/office/officeart/2005/8/layout/venn3"/>
    <dgm:cxn modelId="{2B737619-B5CD-4BD9-B62F-377543D38095}" type="presParOf" srcId="{571F9E0A-F090-4B39-8648-424F7C39FB6E}" destId="{74964719-73F0-4E3F-97C1-701792DEF2A4}" srcOrd="6" destOrd="0" presId="urn:microsoft.com/office/officeart/2005/8/layout/venn3"/>
    <dgm:cxn modelId="{883B197F-7255-4A22-B55D-972AC4D3BAF9}" type="presParOf" srcId="{571F9E0A-F090-4B39-8648-424F7C39FB6E}" destId="{DD501FC7-5467-4AD7-B7F1-15A1737EE271}" srcOrd="7" destOrd="0" presId="urn:microsoft.com/office/officeart/2005/8/layout/venn3"/>
    <dgm:cxn modelId="{95988046-1F0E-4982-A2EB-D915346EEA20}" type="presParOf" srcId="{571F9E0A-F090-4B39-8648-424F7C39FB6E}" destId="{7EB60EDA-4111-479D-ABCA-8704E31228D1}" srcOrd="8" destOrd="0" presId="urn:microsoft.com/office/officeart/2005/8/layout/venn3"/>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E7DA89-9FBB-4188-9B81-6481FA8B1CA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68B33AED-F1FD-4557-BB79-8E31597A6711}">
      <dgm:prSet/>
      <dgm:spPr/>
      <dgm:t>
        <a:bodyPr/>
        <a:lstStyle/>
        <a:p>
          <a:pPr rtl="0"/>
          <a:r>
            <a:rPr lang="en-GB" b="1" i="0" dirty="0" smtClean="0"/>
            <a:t>Equal opportunities and access to the labour market</a:t>
          </a:r>
          <a:endParaRPr lang="en-GB" dirty="0"/>
        </a:p>
      </dgm:t>
    </dgm:pt>
    <dgm:pt modelId="{AD2D05B2-C04D-40B0-A900-BE207DE78837}" type="parTrans" cxnId="{B6BF1D18-A049-4486-83C5-BA3C86528252}">
      <dgm:prSet/>
      <dgm:spPr/>
      <dgm:t>
        <a:bodyPr/>
        <a:lstStyle/>
        <a:p>
          <a:endParaRPr lang="en-GB"/>
        </a:p>
      </dgm:t>
    </dgm:pt>
    <dgm:pt modelId="{31A92D87-A602-4222-800E-079CB8FE0EF1}" type="sibTrans" cxnId="{B6BF1D18-A049-4486-83C5-BA3C86528252}">
      <dgm:prSet/>
      <dgm:spPr/>
      <dgm:t>
        <a:bodyPr/>
        <a:lstStyle/>
        <a:p>
          <a:endParaRPr lang="en-GB"/>
        </a:p>
      </dgm:t>
    </dgm:pt>
    <dgm:pt modelId="{A4144F3D-BB2B-4E59-9B3D-249894E1E520}">
      <dgm:prSet/>
      <dgm:spPr/>
      <dgm:t>
        <a:bodyPr/>
        <a:lstStyle/>
        <a:p>
          <a:pPr rtl="0"/>
          <a:r>
            <a:rPr lang="en-GB" b="1" smtClean="0"/>
            <a:t>Education, training and life-long learning</a:t>
          </a:r>
          <a:endParaRPr lang="en-GB"/>
        </a:p>
      </dgm:t>
    </dgm:pt>
    <dgm:pt modelId="{A607CFF3-23D2-4AEA-A9A3-2FA55A6C9A7F}" type="parTrans" cxnId="{BB406328-0EC9-45DB-9AEE-15F26DE0BFF5}">
      <dgm:prSet/>
      <dgm:spPr/>
      <dgm:t>
        <a:bodyPr/>
        <a:lstStyle/>
        <a:p>
          <a:endParaRPr lang="en-GB"/>
        </a:p>
      </dgm:t>
    </dgm:pt>
    <dgm:pt modelId="{5D52C0B5-B14E-4D31-9DF5-3D1C16F62CA6}" type="sibTrans" cxnId="{BB406328-0EC9-45DB-9AEE-15F26DE0BFF5}">
      <dgm:prSet/>
      <dgm:spPr/>
      <dgm:t>
        <a:bodyPr/>
        <a:lstStyle/>
        <a:p>
          <a:endParaRPr lang="en-GB"/>
        </a:p>
      </dgm:t>
    </dgm:pt>
    <dgm:pt modelId="{D06E7253-1136-45E6-BA12-897B464BD58A}">
      <dgm:prSet/>
      <dgm:spPr/>
      <dgm:t>
        <a:bodyPr/>
        <a:lstStyle/>
        <a:p>
          <a:pPr rtl="0"/>
          <a:r>
            <a:rPr lang="en-GB" b="1" dirty="0" smtClean="0"/>
            <a:t>Gender equality</a:t>
          </a:r>
          <a:endParaRPr lang="en-GB" dirty="0"/>
        </a:p>
      </dgm:t>
    </dgm:pt>
    <dgm:pt modelId="{AC502103-2593-4AF6-A527-2C354B1E1163}" type="parTrans" cxnId="{B1253B7B-D0FA-4472-8728-E0AB6A3B568F}">
      <dgm:prSet/>
      <dgm:spPr/>
      <dgm:t>
        <a:bodyPr/>
        <a:lstStyle/>
        <a:p>
          <a:endParaRPr lang="en-GB"/>
        </a:p>
      </dgm:t>
    </dgm:pt>
    <dgm:pt modelId="{41480B7F-7E45-48A4-90DD-2883052B65C6}" type="sibTrans" cxnId="{B1253B7B-D0FA-4472-8728-E0AB6A3B568F}">
      <dgm:prSet/>
      <dgm:spPr/>
      <dgm:t>
        <a:bodyPr/>
        <a:lstStyle/>
        <a:p>
          <a:endParaRPr lang="en-GB"/>
        </a:p>
      </dgm:t>
    </dgm:pt>
    <dgm:pt modelId="{C83D7D52-4CFF-4874-AD3A-DE1E9D157F85}">
      <dgm:prSet/>
      <dgm:spPr/>
      <dgm:t>
        <a:bodyPr/>
        <a:lstStyle/>
        <a:p>
          <a:pPr rtl="0"/>
          <a:r>
            <a:rPr lang="en-GB" b="1" smtClean="0"/>
            <a:t>Equal opportunities</a:t>
          </a:r>
          <a:endParaRPr lang="en-GB"/>
        </a:p>
      </dgm:t>
    </dgm:pt>
    <dgm:pt modelId="{82C86810-584C-418B-843A-6433613F4E26}" type="parTrans" cxnId="{89C63C68-834A-4B6D-AB6F-A361A8A44D0D}">
      <dgm:prSet/>
      <dgm:spPr/>
      <dgm:t>
        <a:bodyPr/>
        <a:lstStyle/>
        <a:p>
          <a:endParaRPr lang="en-GB"/>
        </a:p>
      </dgm:t>
    </dgm:pt>
    <dgm:pt modelId="{3F9AC077-E5FD-4309-A769-A16D9BFC2733}" type="sibTrans" cxnId="{89C63C68-834A-4B6D-AB6F-A361A8A44D0D}">
      <dgm:prSet/>
      <dgm:spPr/>
      <dgm:t>
        <a:bodyPr/>
        <a:lstStyle/>
        <a:p>
          <a:endParaRPr lang="en-GB"/>
        </a:p>
      </dgm:t>
    </dgm:pt>
    <dgm:pt modelId="{DB39BFDA-B598-4940-9738-4A9C87671394}">
      <dgm:prSet/>
      <dgm:spPr/>
      <dgm:t>
        <a:bodyPr/>
        <a:lstStyle/>
        <a:p>
          <a:pPr rtl="0"/>
          <a:r>
            <a:rPr lang="en-GB" b="1" smtClean="0"/>
            <a:t>Active support to employment</a:t>
          </a:r>
          <a:endParaRPr lang="en-GB"/>
        </a:p>
      </dgm:t>
    </dgm:pt>
    <dgm:pt modelId="{3FB1EE13-DD63-4DC6-8499-CA15B8A724F7}" type="parTrans" cxnId="{1A12F6EB-7A42-44F4-8257-B83FA0F02485}">
      <dgm:prSet/>
      <dgm:spPr/>
      <dgm:t>
        <a:bodyPr/>
        <a:lstStyle/>
        <a:p>
          <a:endParaRPr lang="en-GB"/>
        </a:p>
      </dgm:t>
    </dgm:pt>
    <dgm:pt modelId="{29D4971D-5DC1-4B61-924F-A98E2C0E7C9A}" type="sibTrans" cxnId="{1A12F6EB-7A42-44F4-8257-B83FA0F02485}">
      <dgm:prSet/>
      <dgm:spPr/>
      <dgm:t>
        <a:bodyPr/>
        <a:lstStyle/>
        <a:p>
          <a:endParaRPr lang="en-GB"/>
        </a:p>
      </dgm:t>
    </dgm:pt>
    <dgm:pt modelId="{426A9222-04BC-4D41-8C9F-87A7030D0F50}">
      <dgm:prSet/>
      <dgm:spPr/>
      <dgm:t>
        <a:bodyPr/>
        <a:lstStyle/>
        <a:p>
          <a:pPr rtl="0"/>
          <a:r>
            <a:rPr lang="en-GB" b="1" dirty="0" smtClean="0"/>
            <a:t>Secure and adaptable employment</a:t>
          </a:r>
          <a:endParaRPr lang="en-GB" dirty="0"/>
        </a:p>
      </dgm:t>
    </dgm:pt>
    <dgm:pt modelId="{79E57C9D-2183-4293-A7AD-C7A075DCF0D7}" type="parTrans" cxnId="{647B2203-9468-41A3-A4F1-A57F14ECDB61}">
      <dgm:prSet/>
      <dgm:spPr/>
      <dgm:t>
        <a:bodyPr/>
        <a:lstStyle/>
        <a:p>
          <a:endParaRPr lang="en-GB"/>
        </a:p>
      </dgm:t>
    </dgm:pt>
    <dgm:pt modelId="{187CF7F7-D616-407F-B072-2E01399CB1FD}" type="sibTrans" cxnId="{647B2203-9468-41A3-A4F1-A57F14ECDB61}">
      <dgm:prSet/>
      <dgm:spPr/>
      <dgm:t>
        <a:bodyPr/>
        <a:lstStyle/>
        <a:p>
          <a:endParaRPr lang="en-GB"/>
        </a:p>
      </dgm:t>
    </dgm:pt>
    <dgm:pt modelId="{225D2C21-9EFF-49C9-B9ED-03B3EB96EAA9}">
      <dgm:prSet/>
      <dgm:spPr/>
      <dgm:t>
        <a:bodyPr/>
        <a:lstStyle/>
        <a:p>
          <a:pPr rtl="0"/>
          <a:r>
            <a:rPr lang="en-GB" b="1" i="0" dirty="0" smtClean="0"/>
            <a:t>Fair working conditions</a:t>
          </a:r>
          <a:endParaRPr lang="en-GB" dirty="0"/>
        </a:p>
      </dgm:t>
    </dgm:pt>
    <dgm:pt modelId="{D77A25E6-337E-4271-8D5C-AEA66460DA2F}" type="parTrans" cxnId="{5D4D6904-1632-42C8-8A8C-D1F979FA3ACC}">
      <dgm:prSet/>
      <dgm:spPr/>
      <dgm:t>
        <a:bodyPr/>
        <a:lstStyle/>
        <a:p>
          <a:endParaRPr lang="en-GB"/>
        </a:p>
      </dgm:t>
    </dgm:pt>
    <dgm:pt modelId="{E48A6DC7-A5F7-4F4D-9828-A81AF4CBF42F}" type="sibTrans" cxnId="{5D4D6904-1632-42C8-8A8C-D1F979FA3ACC}">
      <dgm:prSet/>
      <dgm:spPr/>
      <dgm:t>
        <a:bodyPr/>
        <a:lstStyle/>
        <a:p>
          <a:endParaRPr lang="en-GB"/>
        </a:p>
      </dgm:t>
    </dgm:pt>
    <dgm:pt modelId="{D97321F3-8355-466A-9C76-F96D07BD8CFA}">
      <dgm:prSet/>
      <dgm:spPr/>
      <dgm:t>
        <a:bodyPr/>
        <a:lstStyle/>
        <a:p>
          <a:pPr rtl="0"/>
          <a:r>
            <a:rPr lang="en-GB" b="1" smtClean="0"/>
            <a:t>Wages</a:t>
          </a:r>
          <a:endParaRPr lang="en-GB"/>
        </a:p>
      </dgm:t>
    </dgm:pt>
    <dgm:pt modelId="{58838E38-9EEF-4C48-8FE4-98B75A39A264}" type="parTrans" cxnId="{4954A901-596C-43BA-B19C-2DE02B3B99B2}">
      <dgm:prSet/>
      <dgm:spPr/>
      <dgm:t>
        <a:bodyPr/>
        <a:lstStyle/>
        <a:p>
          <a:endParaRPr lang="en-GB"/>
        </a:p>
      </dgm:t>
    </dgm:pt>
    <dgm:pt modelId="{D40685DD-EDF7-446D-859C-9D17C1CE62C4}" type="sibTrans" cxnId="{4954A901-596C-43BA-B19C-2DE02B3B99B2}">
      <dgm:prSet/>
      <dgm:spPr/>
      <dgm:t>
        <a:bodyPr/>
        <a:lstStyle/>
        <a:p>
          <a:endParaRPr lang="en-GB"/>
        </a:p>
      </dgm:t>
    </dgm:pt>
    <dgm:pt modelId="{67EAD58B-A070-4564-92E6-43DBD7B9F149}">
      <dgm:prSet/>
      <dgm:spPr/>
      <dgm:t>
        <a:bodyPr/>
        <a:lstStyle/>
        <a:p>
          <a:pPr rtl="0"/>
          <a:r>
            <a:rPr lang="en-GB" b="1" dirty="0" smtClean="0"/>
            <a:t>Information about employment conditions and protection in case of dismissals</a:t>
          </a:r>
          <a:endParaRPr lang="en-GB" dirty="0"/>
        </a:p>
      </dgm:t>
    </dgm:pt>
    <dgm:pt modelId="{2889BF81-67A1-4553-87B2-AF58ABA2E45A}" type="parTrans" cxnId="{4FC367C8-4203-437F-9B18-F8524B6C0FDD}">
      <dgm:prSet/>
      <dgm:spPr/>
      <dgm:t>
        <a:bodyPr/>
        <a:lstStyle/>
        <a:p>
          <a:endParaRPr lang="en-GB"/>
        </a:p>
      </dgm:t>
    </dgm:pt>
    <dgm:pt modelId="{BE12D0C1-9F72-4C2D-B4F3-428BE36B3345}" type="sibTrans" cxnId="{4FC367C8-4203-437F-9B18-F8524B6C0FDD}">
      <dgm:prSet/>
      <dgm:spPr/>
      <dgm:t>
        <a:bodyPr/>
        <a:lstStyle/>
        <a:p>
          <a:endParaRPr lang="en-GB"/>
        </a:p>
      </dgm:t>
    </dgm:pt>
    <dgm:pt modelId="{2087C08D-8D1A-4D3E-A128-0B809B7DBBF8}">
      <dgm:prSet/>
      <dgm:spPr/>
      <dgm:t>
        <a:bodyPr/>
        <a:lstStyle/>
        <a:p>
          <a:pPr rtl="0"/>
          <a:r>
            <a:rPr lang="en-GB" b="1" smtClean="0"/>
            <a:t>Social dialogue and involvement of workers </a:t>
          </a:r>
          <a:endParaRPr lang="en-GB"/>
        </a:p>
      </dgm:t>
    </dgm:pt>
    <dgm:pt modelId="{089F3ABB-6CF0-4B5E-880A-3B5D03C0DCDA}" type="parTrans" cxnId="{4085A36E-F8BA-4506-8281-4C9CA00A180C}">
      <dgm:prSet/>
      <dgm:spPr/>
      <dgm:t>
        <a:bodyPr/>
        <a:lstStyle/>
        <a:p>
          <a:endParaRPr lang="en-GB"/>
        </a:p>
      </dgm:t>
    </dgm:pt>
    <dgm:pt modelId="{EEE04DFB-EC23-4CFF-8B1B-282A26D3DCB4}" type="sibTrans" cxnId="{4085A36E-F8BA-4506-8281-4C9CA00A180C}">
      <dgm:prSet/>
      <dgm:spPr/>
      <dgm:t>
        <a:bodyPr/>
        <a:lstStyle/>
        <a:p>
          <a:endParaRPr lang="en-GB"/>
        </a:p>
      </dgm:t>
    </dgm:pt>
    <dgm:pt modelId="{AD219E67-9D1E-41CC-A048-D722DD91B930}">
      <dgm:prSet/>
      <dgm:spPr/>
      <dgm:t>
        <a:bodyPr/>
        <a:lstStyle/>
        <a:p>
          <a:pPr rtl="0"/>
          <a:r>
            <a:rPr lang="en-GB" b="1" smtClean="0"/>
            <a:t>Work-life balance</a:t>
          </a:r>
          <a:endParaRPr lang="en-GB"/>
        </a:p>
      </dgm:t>
    </dgm:pt>
    <dgm:pt modelId="{12A4A3A8-0442-4999-83F0-170127E90F63}" type="parTrans" cxnId="{496A7074-7880-467E-A7C0-D9E1AB39EC3B}">
      <dgm:prSet/>
      <dgm:spPr/>
      <dgm:t>
        <a:bodyPr/>
        <a:lstStyle/>
        <a:p>
          <a:endParaRPr lang="en-GB"/>
        </a:p>
      </dgm:t>
    </dgm:pt>
    <dgm:pt modelId="{740CB9A3-7856-4DF4-A5F7-9111EB42372E}" type="sibTrans" cxnId="{496A7074-7880-467E-A7C0-D9E1AB39EC3B}">
      <dgm:prSet/>
      <dgm:spPr/>
      <dgm:t>
        <a:bodyPr/>
        <a:lstStyle/>
        <a:p>
          <a:endParaRPr lang="en-GB"/>
        </a:p>
      </dgm:t>
    </dgm:pt>
    <dgm:pt modelId="{8FDAD8CF-A553-4FF3-8611-8A566B079E12}">
      <dgm:prSet/>
      <dgm:spPr/>
      <dgm:t>
        <a:bodyPr/>
        <a:lstStyle/>
        <a:p>
          <a:pPr rtl="0"/>
          <a:r>
            <a:rPr lang="en-GB" b="1" smtClean="0"/>
            <a:t>Healthy, safe and well-adapted work environment</a:t>
          </a:r>
          <a:endParaRPr lang="en-GB"/>
        </a:p>
      </dgm:t>
    </dgm:pt>
    <dgm:pt modelId="{C3260FFD-5E31-4F62-8DD9-2936DFE15E68}" type="parTrans" cxnId="{A2354300-4A76-4062-BB04-B0AB41A2D422}">
      <dgm:prSet/>
      <dgm:spPr/>
      <dgm:t>
        <a:bodyPr/>
        <a:lstStyle/>
        <a:p>
          <a:endParaRPr lang="en-GB"/>
        </a:p>
      </dgm:t>
    </dgm:pt>
    <dgm:pt modelId="{006B9AD3-E02E-40F2-819B-772BB256ED83}" type="sibTrans" cxnId="{A2354300-4A76-4062-BB04-B0AB41A2D422}">
      <dgm:prSet/>
      <dgm:spPr/>
      <dgm:t>
        <a:bodyPr/>
        <a:lstStyle/>
        <a:p>
          <a:endParaRPr lang="en-GB"/>
        </a:p>
      </dgm:t>
    </dgm:pt>
    <dgm:pt modelId="{56FDF8CE-0DB7-46C8-AD89-277EA7963E19}">
      <dgm:prSet/>
      <dgm:spPr/>
      <dgm:t>
        <a:bodyPr/>
        <a:lstStyle/>
        <a:p>
          <a:pPr rtl="0"/>
          <a:r>
            <a:rPr lang="en-GB" b="1" i="0" dirty="0" smtClean="0"/>
            <a:t>Adequate and sustainable social protection</a:t>
          </a:r>
          <a:endParaRPr lang="en-GB" dirty="0"/>
        </a:p>
      </dgm:t>
    </dgm:pt>
    <dgm:pt modelId="{C813468C-1B35-454A-9E9E-1D8BFADEDE12}" type="parTrans" cxnId="{78B33C5A-79BC-43FF-87D8-53FD0067B662}">
      <dgm:prSet/>
      <dgm:spPr/>
      <dgm:t>
        <a:bodyPr/>
        <a:lstStyle/>
        <a:p>
          <a:endParaRPr lang="en-GB"/>
        </a:p>
      </dgm:t>
    </dgm:pt>
    <dgm:pt modelId="{4228682E-53B6-4003-9F3B-C06F65DA41FD}" type="sibTrans" cxnId="{78B33C5A-79BC-43FF-87D8-53FD0067B662}">
      <dgm:prSet/>
      <dgm:spPr/>
      <dgm:t>
        <a:bodyPr/>
        <a:lstStyle/>
        <a:p>
          <a:endParaRPr lang="en-GB"/>
        </a:p>
      </dgm:t>
    </dgm:pt>
    <dgm:pt modelId="{44852CCE-F788-491F-A2C2-93A1D61F0091}">
      <dgm:prSet/>
      <dgm:spPr/>
      <dgm:t>
        <a:bodyPr/>
        <a:lstStyle/>
        <a:p>
          <a:pPr rtl="0"/>
          <a:r>
            <a:rPr lang="en-GB" b="1" smtClean="0"/>
            <a:t>Childcare and support to children</a:t>
          </a:r>
          <a:endParaRPr lang="en-GB"/>
        </a:p>
      </dgm:t>
    </dgm:pt>
    <dgm:pt modelId="{1FDA39FC-36A1-452D-90B4-2E05C3EAD966}" type="parTrans" cxnId="{6CF2DBBE-DC0F-41F5-B5D6-14C1EE9379BC}">
      <dgm:prSet/>
      <dgm:spPr/>
      <dgm:t>
        <a:bodyPr/>
        <a:lstStyle/>
        <a:p>
          <a:endParaRPr lang="en-GB"/>
        </a:p>
      </dgm:t>
    </dgm:pt>
    <dgm:pt modelId="{C3006530-C2AE-4DC4-B0EA-9C51D3E5A02B}" type="sibTrans" cxnId="{6CF2DBBE-DC0F-41F5-B5D6-14C1EE9379BC}">
      <dgm:prSet/>
      <dgm:spPr/>
      <dgm:t>
        <a:bodyPr/>
        <a:lstStyle/>
        <a:p>
          <a:endParaRPr lang="en-GB"/>
        </a:p>
      </dgm:t>
    </dgm:pt>
    <dgm:pt modelId="{AA07EADF-756A-4B88-9589-06343792D1A1}">
      <dgm:prSet/>
      <dgm:spPr/>
      <dgm:t>
        <a:bodyPr/>
        <a:lstStyle/>
        <a:p>
          <a:pPr rtl="0"/>
          <a:r>
            <a:rPr lang="en-GB" b="1" smtClean="0"/>
            <a:t>Social Protection</a:t>
          </a:r>
          <a:endParaRPr lang="en-GB"/>
        </a:p>
      </dgm:t>
    </dgm:pt>
    <dgm:pt modelId="{0E882A3C-ED1F-4F78-945F-66087968B63C}" type="parTrans" cxnId="{861DD132-D6CD-4231-B637-35E90C70662E}">
      <dgm:prSet/>
      <dgm:spPr/>
      <dgm:t>
        <a:bodyPr/>
        <a:lstStyle/>
        <a:p>
          <a:endParaRPr lang="en-GB"/>
        </a:p>
      </dgm:t>
    </dgm:pt>
    <dgm:pt modelId="{928881C9-7742-48A8-9CCF-C76DCAC58885}" type="sibTrans" cxnId="{861DD132-D6CD-4231-B637-35E90C70662E}">
      <dgm:prSet/>
      <dgm:spPr/>
      <dgm:t>
        <a:bodyPr/>
        <a:lstStyle/>
        <a:p>
          <a:endParaRPr lang="en-GB"/>
        </a:p>
      </dgm:t>
    </dgm:pt>
    <dgm:pt modelId="{9269E79B-F96E-4281-9540-1A7981A5951E}">
      <dgm:prSet/>
      <dgm:spPr/>
      <dgm:t>
        <a:bodyPr/>
        <a:lstStyle/>
        <a:p>
          <a:pPr rtl="0"/>
          <a:r>
            <a:rPr lang="en-GB" b="1" dirty="0" smtClean="0"/>
            <a:t>Unemployment benefits</a:t>
          </a:r>
          <a:endParaRPr lang="en-GB" dirty="0"/>
        </a:p>
      </dgm:t>
    </dgm:pt>
    <dgm:pt modelId="{E274994A-755D-403F-9521-933DAFCB32A8}" type="parTrans" cxnId="{438847D3-7494-449D-84FC-6865027163EA}">
      <dgm:prSet/>
      <dgm:spPr/>
      <dgm:t>
        <a:bodyPr/>
        <a:lstStyle/>
        <a:p>
          <a:endParaRPr lang="en-GB"/>
        </a:p>
      </dgm:t>
    </dgm:pt>
    <dgm:pt modelId="{75C465BE-F0E9-46B9-B131-5CAD6FB80433}" type="sibTrans" cxnId="{438847D3-7494-449D-84FC-6865027163EA}">
      <dgm:prSet/>
      <dgm:spPr/>
      <dgm:t>
        <a:bodyPr/>
        <a:lstStyle/>
        <a:p>
          <a:endParaRPr lang="en-GB"/>
        </a:p>
      </dgm:t>
    </dgm:pt>
    <dgm:pt modelId="{525D96AE-FF04-41EF-B63F-90F4D4B34039}">
      <dgm:prSet/>
      <dgm:spPr/>
      <dgm:t>
        <a:bodyPr/>
        <a:lstStyle/>
        <a:p>
          <a:pPr rtl="0"/>
          <a:r>
            <a:rPr lang="en-GB" b="1" smtClean="0"/>
            <a:t>Old age income and pensions</a:t>
          </a:r>
          <a:endParaRPr lang="en-GB"/>
        </a:p>
      </dgm:t>
    </dgm:pt>
    <dgm:pt modelId="{097DC191-83B1-4E02-8781-FFA13E351198}" type="parTrans" cxnId="{BC734D48-DC98-46BF-ABEE-9AEF64AEC3D1}">
      <dgm:prSet/>
      <dgm:spPr/>
      <dgm:t>
        <a:bodyPr/>
        <a:lstStyle/>
        <a:p>
          <a:endParaRPr lang="en-GB"/>
        </a:p>
      </dgm:t>
    </dgm:pt>
    <dgm:pt modelId="{8BC1C393-EF78-4375-8E21-95838B3270C7}" type="sibTrans" cxnId="{BC734D48-DC98-46BF-ABEE-9AEF64AEC3D1}">
      <dgm:prSet/>
      <dgm:spPr/>
      <dgm:t>
        <a:bodyPr/>
        <a:lstStyle/>
        <a:p>
          <a:endParaRPr lang="en-GB"/>
        </a:p>
      </dgm:t>
    </dgm:pt>
    <dgm:pt modelId="{4A6D2615-CFD9-4E0F-A92A-28CB35EDC4A8}">
      <dgm:prSet/>
      <dgm:spPr/>
      <dgm:t>
        <a:bodyPr/>
        <a:lstStyle/>
        <a:p>
          <a:pPr rtl="0"/>
          <a:r>
            <a:rPr lang="en-GB" b="1" dirty="0" smtClean="0"/>
            <a:t>Minimum income</a:t>
          </a:r>
          <a:endParaRPr lang="en-GB" dirty="0"/>
        </a:p>
      </dgm:t>
    </dgm:pt>
    <dgm:pt modelId="{43919B1D-6E9D-4E4C-9A80-402E0F48FF0C}" type="parTrans" cxnId="{02A33EEC-7561-417A-AF53-A8F090BDB0C3}">
      <dgm:prSet/>
      <dgm:spPr/>
      <dgm:t>
        <a:bodyPr/>
        <a:lstStyle/>
        <a:p>
          <a:endParaRPr lang="en-GB"/>
        </a:p>
      </dgm:t>
    </dgm:pt>
    <dgm:pt modelId="{00756D29-B383-4709-973A-1B35B268D8FD}" type="sibTrans" cxnId="{02A33EEC-7561-417A-AF53-A8F090BDB0C3}">
      <dgm:prSet/>
      <dgm:spPr/>
      <dgm:t>
        <a:bodyPr/>
        <a:lstStyle/>
        <a:p>
          <a:endParaRPr lang="en-GB"/>
        </a:p>
      </dgm:t>
    </dgm:pt>
    <dgm:pt modelId="{D2A1D965-8757-4ACE-AF39-1C2553A530B6}">
      <dgm:prSet/>
      <dgm:spPr/>
      <dgm:t>
        <a:bodyPr/>
        <a:lstStyle/>
        <a:p>
          <a:pPr rtl="0"/>
          <a:r>
            <a:rPr lang="en-GB" b="1" smtClean="0"/>
            <a:t>Health care</a:t>
          </a:r>
          <a:endParaRPr lang="en-GB"/>
        </a:p>
      </dgm:t>
    </dgm:pt>
    <dgm:pt modelId="{D8A34620-AF8F-4253-BFA6-8EE7E4869B0D}" type="parTrans" cxnId="{5340B43B-96F6-4919-86A8-C24D0537EE97}">
      <dgm:prSet/>
      <dgm:spPr/>
      <dgm:t>
        <a:bodyPr/>
        <a:lstStyle/>
        <a:p>
          <a:endParaRPr lang="en-GB"/>
        </a:p>
      </dgm:t>
    </dgm:pt>
    <dgm:pt modelId="{E5C055D2-E4DD-4DE5-9982-7DC1CCA29C8D}" type="sibTrans" cxnId="{5340B43B-96F6-4919-86A8-C24D0537EE97}">
      <dgm:prSet/>
      <dgm:spPr/>
      <dgm:t>
        <a:bodyPr/>
        <a:lstStyle/>
        <a:p>
          <a:endParaRPr lang="en-GB"/>
        </a:p>
      </dgm:t>
    </dgm:pt>
    <dgm:pt modelId="{AE04E9B6-4C90-4837-8BE4-762D3C16DBFE}">
      <dgm:prSet/>
      <dgm:spPr/>
      <dgm:t>
        <a:bodyPr/>
        <a:lstStyle/>
        <a:p>
          <a:pPr rtl="0"/>
          <a:r>
            <a:rPr lang="en-GB" b="1" smtClean="0"/>
            <a:t>Inclusion of people with disabilities</a:t>
          </a:r>
          <a:endParaRPr lang="en-GB"/>
        </a:p>
      </dgm:t>
    </dgm:pt>
    <dgm:pt modelId="{2217F062-32DD-4907-9566-AC705C9B2016}" type="parTrans" cxnId="{AF48E242-08F3-44BF-A8E7-94C8DDDA1DAE}">
      <dgm:prSet/>
      <dgm:spPr/>
      <dgm:t>
        <a:bodyPr/>
        <a:lstStyle/>
        <a:p>
          <a:endParaRPr lang="en-GB"/>
        </a:p>
      </dgm:t>
    </dgm:pt>
    <dgm:pt modelId="{DDAB286E-4281-4AE2-BA1D-6F9DABA0A6B3}" type="sibTrans" cxnId="{AF48E242-08F3-44BF-A8E7-94C8DDDA1DAE}">
      <dgm:prSet/>
      <dgm:spPr/>
      <dgm:t>
        <a:bodyPr/>
        <a:lstStyle/>
        <a:p>
          <a:endParaRPr lang="en-GB"/>
        </a:p>
      </dgm:t>
    </dgm:pt>
    <dgm:pt modelId="{0080C62E-3B31-4E50-B96D-D93E4C82E312}">
      <dgm:prSet/>
      <dgm:spPr/>
      <dgm:t>
        <a:bodyPr/>
        <a:lstStyle/>
        <a:p>
          <a:pPr rtl="0"/>
          <a:r>
            <a:rPr lang="en-GB" b="1" smtClean="0"/>
            <a:t>Long-term care </a:t>
          </a:r>
          <a:endParaRPr lang="en-GB"/>
        </a:p>
      </dgm:t>
    </dgm:pt>
    <dgm:pt modelId="{1A82A354-6F2B-4F8D-8842-B4B7ABEF8D8B}" type="parTrans" cxnId="{59F66481-60A0-4CAD-A6DC-CBAAC1B4A728}">
      <dgm:prSet/>
      <dgm:spPr/>
      <dgm:t>
        <a:bodyPr/>
        <a:lstStyle/>
        <a:p>
          <a:endParaRPr lang="en-GB"/>
        </a:p>
      </dgm:t>
    </dgm:pt>
    <dgm:pt modelId="{EEB3963A-E379-4CB9-97BD-468376C8DBF2}" type="sibTrans" cxnId="{59F66481-60A0-4CAD-A6DC-CBAAC1B4A728}">
      <dgm:prSet/>
      <dgm:spPr/>
      <dgm:t>
        <a:bodyPr/>
        <a:lstStyle/>
        <a:p>
          <a:endParaRPr lang="en-GB"/>
        </a:p>
      </dgm:t>
    </dgm:pt>
    <dgm:pt modelId="{7AE1FCA4-51BE-4609-8591-9269FAE5261E}">
      <dgm:prSet/>
      <dgm:spPr/>
      <dgm:t>
        <a:bodyPr/>
        <a:lstStyle/>
        <a:p>
          <a:pPr rtl="0"/>
          <a:r>
            <a:rPr lang="en-GB" b="1" smtClean="0"/>
            <a:t>Housing and assistance for the homeless</a:t>
          </a:r>
          <a:endParaRPr lang="en-GB"/>
        </a:p>
      </dgm:t>
    </dgm:pt>
    <dgm:pt modelId="{21739B07-36E0-4FD7-BDA4-77BF571EA71B}" type="parTrans" cxnId="{3423196D-3B77-424D-898E-397EA5DE399F}">
      <dgm:prSet/>
      <dgm:spPr/>
      <dgm:t>
        <a:bodyPr/>
        <a:lstStyle/>
        <a:p>
          <a:endParaRPr lang="en-GB"/>
        </a:p>
      </dgm:t>
    </dgm:pt>
    <dgm:pt modelId="{4922CF07-BCF4-4DD4-BFE2-70C2EBDF6CDC}" type="sibTrans" cxnId="{3423196D-3B77-424D-898E-397EA5DE399F}">
      <dgm:prSet/>
      <dgm:spPr/>
      <dgm:t>
        <a:bodyPr/>
        <a:lstStyle/>
        <a:p>
          <a:endParaRPr lang="en-GB"/>
        </a:p>
      </dgm:t>
    </dgm:pt>
    <dgm:pt modelId="{CDA28192-6609-49F7-9ADD-E749C8366F31}">
      <dgm:prSet/>
      <dgm:spPr/>
      <dgm:t>
        <a:bodyPr/>
        <a:lstStyle/>
        <a:p>
          <a:pPr rtl="0"/>
          <a:r>
            <a:rPr lang="en-GB" b="1" smtClean="0"/>
            <a:t>Access to essential services</a:t>
          </a:r>
          <a:endParaRPr lang="en-GB"/>
        </a:p>
      </dgm:t>
    </dgm:pt>
    <dgm:pt modelId="{6883FED4-6E15-401C-9BEE-55FA720BEC18}" type="parTrans" cxnId="{7016D918-EBDD-49D3-972B-7B96DA5C8F7D}">
      <dgm:prSet/>
      <dgm:spPr/>
      <dgm:t>
        <a:bodyPr/>
        <a:lstStyle/>
        <a:p>
          <a:endParaRPr lang="en-GB"/>
        </a:p>
      </dgm:t>
    </dgm:pt>
    <dgm:pt modelId="{3B56322E-F91E-4CFA-89B7-87D0F70CC2A7}" type="sibTrans" cxnId="{7016D918-EBDD-49D3-972B-7B96DA5C8F7D}">
      <dgm:prSet/>
      <dgm:spPr/>
      <dgm:t>
        <a:bodyPr/>
        <a:lstStyle/>
        <a:p>
          <a:endParaRPr lang="en-GB"/>
        </a:p>
      </dgm:t>
    </dgm:pt>
    <dgm:pt modelId="{D6F508A7-8356-4A1D-A723-3EE3F94DFE76}" type="pres">
      <dgm:prSet presAssocID="{B4E7DA89-9FBB-4188-9B81-6481FA8B1CAA}" presName="Name0" presStyleCnt="0">
        <dgm:presLayoutVars>
          <dgm:dir/>
          <dgm:animLvl val="lvl"/>
          <dgm:resizeHandles val="exact"/>
        </dgm:presLayoutVars>
      </dgm:prSet>
      <dgm:spPr/>
      <dgm:t>
        <a:bodyPr/>
        <a:lstStyle/>
        <a:p>
          <a:endParaRPr lang="en-GB"/>
        </a:p>
      </dgm:t>
    </dgm:pt>
    <dgm:pt modelId="{CA7ED847-F498-40AE-BB5A-9B9FF67B0327}" type="pres">
      <dgm:prSet presAssocID="{68B33AED-F1FD-4557-BB79-8E31597A6711}" presName="composite" presStyleCnt="0"/>
      <dgm:spPr/>
    </dgm:pt>
    <dgm:pt modelId="{6E4D670A-9E44-488E-A431-036B5B89165E}" type="pres">
      <dgm:prSet presAssocID="{68B33AED-F1FD-4557-BB79-8E31597A6711}" presName="parTx" presStyleLbl="alignNode1" presStyleIdx="0" presStyleCnt="3">
        <dgm:presLayoutVars>
          <dgm:chMax val="0"/>
          <dgm:chPref val="0"/>
          <dgm:bulletEnabled val="1"/>
        </dgm:presLayoutVars>
      </dgm:prSet>
      <dgm:spPr>
        <a:prstGeom prst="round2SameRect">
          <a:avLst/>
        </a:prstGeom>
      </dgm:spPr>
      <dgm:t>
        <a:bodyPr/>
        <a:lstStyle/>
        <a:p>
          <a:endParaRPr lang="en-GB"/>
        </a:p>
      </dgm:t>
    </dgm:pt>
    <dgm:pt modelId="{046D9D5A-D3D9-4DD2-AFEA-774AB256DAC8}" type="pres">
      <dgm:prSet presAssocID="{68B33AED-F1FD-4557-BB79-8E31597A6711}" presName="desTx" presStyleLbl="alignAccFollowNode1" presStyleIdx="0" presStyleCnt="3">
        <dgm:presLayoutVars>
          <dgm:bulletEnabled val="1"/>
        </dgm:presLayoutVars>
      </dgm:prSet>
      <dgm:spPr/>
      <dgm:t>
        <a:bodyPr/>
        <a:lstStyle/>
        <a:p>
          <a:endParaRPr lang="en-GB"/>
        </a:p>
      </dgm:t>
    </dgm:pt>
    <dgm:pt modelId="{40ADA6F0-C7C6-4528-8DB8-0F0762990B29}" type="pres">
      <dgm:prSet presAssocID="{31A92D87-A602-4222-800E-079CB8FE0EF1}" presName="space" presStyleCnt="0"/>
      <dgm:spPr/>
    </dgm:pt>
    <dgm:pt modelId="{84D48A58-9CD0-4503-883F-BAFE925BF8C9}" type="pres">
      <dgm:prSet presAssocID="{225D2C21-9EFF-49C9-B9ED-03B3EB96EAA9}" presName="composite" presStyleCnt="0"/>
      <dgm:spPr/>
    </dgm:pt>
    <dgm:pt modelId="{91A6CEEF-339D-4CCE-9C8A-4E5F8B6B4BE7}" type="pres">
      <dgm:prSet presAssocID="{225D2C21-9EFF-49C9-B9ED-03B3EB96EAA9}" presName="parTx" presStyleLbl="alignNode1" presStyleIdx="1" presStyleCnt="3">
        <dgm:presLayoutVars>
          <dgm:chMax val="0"/>
          <dgm:chPref val="0"/>
          <dgm:bulletEnabled val="1"/>
        </dgm:presLayoutVars>
      </dgm:prSet>
      <dgm:spPr>
        <a:prstGeom prst="round2SameRect">
          <a:avLst/>
        </a:prstGeom>
      </dgm:spPr>
      <dgm:t>
        <a:bodyPr/>
        <a:lstStyle/>
        <a:p>
          <a:endParaRPr lang="en-GB"/>
        </a:p>
      </dgm:t>
    </dgm:pt>
    <dgm:pt modelId="{6F353EAD-5B37-40E5-AF56-30230B6DFB8B}" type="pres">
      <dgm:prSet presAssocID="{225D2C21-9EFF-49C9-B9ED-03B3EB96EAA9}" presName="desTx" presStyleLbl="alignAccFollowNode1" presStyleIdx="1" presStyleCnt="3">
        <dgm:presLayoutVars>
          <dgm:bulletEnabled val="1"/>
        </dgm:presLayoutVars>
      </dgm:prSet>
      <dgm:spPr/>
      <dgm:t>
        <a:bodyPr/>
        <a:lstStyle/>
        <a:p>
          <a:endParaRPr lang="en-GB"/>
        </a:p>
      </dgm:t>
    </dgm:pt>
    <dgm:pt modelId="{234CADE2-938C-4D15-B8E3-F3A545301E7F}" type="pres">
      <dgm:prSet presAssocID="{E48A6DC7-A5F7-4F4D-9828-A81AF4CBF42F}" presName="space" presStyleCnt="0"/>
      <dgm:spPr/>
    </dgm:pt>
    <dgm:pt modelId="{B154BB04-0410-46E6-BEBD-90C1644DD035}" type="pres">
      <dgm:prSet presAssocID="{56FDF8CE-0DB7-46C8-AD89-277EA7963E19}" presName="composite" presStyleCnt="0"/>
      <dgm:spPr/>
    </dgm:pt>
    <dgm:pt modelId="{A6317FED-BC95-41E7-B282-419BC8B611F5}" type="pres">
      <dgm:prSet presAssocID="{56FDF8CE-0DB7-46C8-AD89-277EA7963E19}" presName="parTx" presStyleLbl="alignNode1" presStyleIdx="2" presStyleCnt="3">
        <dgm:presLayoutVars>
          <dgm:chMax val="0"/>
          <dgm:chPref val="0"/>
          <dgm:bulletEnabled val="1"/>
        </dgm:presLayoutVars>
      </dgm:prSet>
      <dgm:spPr>
        <a:prstGeom prst="round2SameRect">
          <a:avLst/>
        </a:prstGeom>
      </dgm:spPr>
      <dgm:t>
        <a:bodyPr/>
        <a:lstStyle/>
        <a:p>
          <a:endParaRPr lang="en-GB"/>
        </a:p>
      </dgm:t>
    </dgm:pt>
    <dgm:pt modelId="{5A84BE6C-3D97-4762-B543-EEFD88375C60}" type="pres">
      <dgm:prSet presAssocID="{56FDF8CE-0DB7-46C8-AD89-277EA7963E19}" presName="desTx" presStyleLbl="alignAccFollowNode1" presStyleIdx="2" presStyleCnt="3">
        <dgm:presLayoutVars>
          <dgm:bulletEnabled val="1"/>
        </dgm:presLayoutVars>
      </dgm:prSet>
      <dgm:spPr/>
      <dgm:t>
        <a:bodyPr/>
        <a:lstStyle/>
        <a:p>
          <a:endParaRPr lang="en-GB"/>
        </a:p>
      </dgm:t>
    </dgm:pt>
  </dgm:ptLst>
  <dgm:cxnLst>
    <dgm:cxn modelId="{89C63C68-834A-4B6D-AB6F-A361A8A44D0D}" srcId="{68B33AED-F1FD-4557-BB79-8E31597A6711}" destId="{C83D7D52-4CFF-4874-AD3A-DE1E9D157F85}" srcOrd="2" destOrd="0" parTransId="{82C86810-584C-418B-843A-6433613F4E26}" sibTransId="{3F9AC077-E5FD-4309-A769-A16D9BFC2733}"/>
    <dgm:cxn modelId="{BC734D48-DC98-46BF-ABEE-9AEF64AEC3D1}" srcId="{56FDF8CE-0DB7-46C8-AD89-277EA7963E19}" destId="{525D96AE-FF04-41EF-B63F-90F4D4B34039}" srcOrd="4" destOrd="0" parTransId="{097DC191-83B1-4E02-8781-FFA13E351198}" sibTransId="{8BC1C393-EF78-4375-8E21-95838B3270C7}"/>
    <dgm:cxn modelId="{2AF17DD1-85E9-4AAC-9FFC-8290EAD048D5}" type="presOf" srcId="{DB39BFDA-B598-4940-9738-4A9C87671394}" destId="{046D9D5A-D3D9-4DD2-AFEA-774AB256DAC8}" srcOrd="0" destOrd="3" presId="urn:microsoft.com/office/officeart/2005/8/layout/hList1"/>
    <dgm:cxn modelId="{A2354300-4A76-4062-BB04-B0AB41A2D422}" srcId="{225D2C21-9EFF-49C9-B9ED-03B3EB96EAA9}" destId="{8FDAD8CF-A553-4FF3-8611-8A566B079E12}" srcOrd="4" destOrd="0" parTransId="{C3260FFD-5E31-4F62-8DD9-2936DFE15E68}" sibTransId="{006B9AD3-E02E-40F2-819B-772BB256ED83}"/>
    <dgm:cxn modelId="{4085A36E-F8BA-4506-8281-4C9CA00A180C}" srcId="{225D2C21-9EFF-49C9-B9ED-03B3EB96EAA9}" destId="{2087C08D-8D1A-4D3E-A128-0B809B7DBBF8}" srcOrd="2" destOrd="0" parTransId="{089F3ABB-6CF0-4B5E-880A-3B5D03C0DCDA}" sibTransId="{EEE04DFB-EC23-4CFF-8B1B-282A26D3DCB4}"/>
    <dgm:cxn modelId="{7016D918-EBDD-49D3-972B-7B96DA5C8F7D}" srcId="{56FDF8CE-0DB7-46C8-AD89-277EA7963E19}" destId="{CDA28192-6609-49F7-9ADD-E749C8366F31}" srcOrd="9" destOrd="0" parTransId="{6883FED4-6E15-401C-9BEE-55FA720BEC18}" sibTransId="{3B56322E-F91E-4CFA-89B7-87D0F70CC2A7}"/>
    <dgm:cxn modelId="{78B33C5A-79BC-43FF-87D8-53FD0067B662}" srcId="{B4E7DA89-9FBB-4188-9B81-6481FA8B1CAA}" destId="{56FDF8CE-0DB7-46C8-AD89-277EA7963E19}" srcOrd="2" destOrd="0" parTransId="{C813468C-1B35-454A-9E9E-1D8BFADEDE12}" sibTransId="{4228682E-53B6-4003-9F3B-C06F65DA41FD}"/>
    <dgm:cxn modelId="{226F02B5-880F-4E5E-A635-122DF8921207}" type="presOf" srcId="{CDA28192-6609-49F7-9ADD-E749C8366F31}" destId="{5A84BE6C-3D97-4762-B543-EEFD88375C60}" srcOrd="0" destOrd="9" presId="urn:microsoft.com/office/officeart/2005/8/layout/hList1"/>
    <dgm:cxn modelId="{1A12F6EB-7A42-44F4-8257-B83FA0F02485}" srcId="{68B33AED-F1FD-4557-BB79-8E31597A6711}" destId="{DB39BFDA-B598-4940-9738-4A9C87671394}" srcOrd="3" destOrd="0" parTransId="{3FB1EE13-DD63-4DC6-8499-CA15B8A724F7}" sibTransId="{29D4971D-5DC1-4B61-924F-A98E2C0E7C9A}"/>
    <dgm:cxn modelId="{5340B43B-96F6-4919-86A8-C24D0537EE97}" srcId="{56FDF8CE-0DB7-46C8-AD89-277EA7963E19}" destId="{D2A1D965-8757-4ACE-AF39-1C2553A530B6}" srcOrd="5" destOrd="0" parTransId="{D8A34620-AF8F-4253-BFA6-8EE7E4869B0D}" sibTransId="{E5C055D2-E4DD-4DE5-9982-7DC1CCA29C8D}"/>
    <dgm:cxn modelId="{395EF0B2-B99C-4C20-8779-87AB6B83E923}" type="presOf" srcId="{AA07EADF-756A-4B88-9589-06343792D1A1}" destId="{5A84BE6C-3D97-4762-B543-EEFD88375C60}" srcOrd="0" destOrd="1" presId="urn:microsoft.com/office/officeart/2005/8/layout/hList1"/>
    <dgm:cxn modelId="{02A33EEC-7561-417A-AF53-A8F090BDB0C3}" srcId="{56FDF8CE-0DB7-46C8-AD89-277EA7963E19}" destId="{4A6D2615-CFD9-4E0F-A92A-28CB35EDC4A8}" srcOrd="3" destOrd="0" parTransId="{43919B1D-6E9D-4E4C-9A80-402E0F48FF0C}" sibTransId="{00756D29-B383-4709-973A-1B35B268D8FD}"/>
    <dgm:cxn modelId="{031D5791-744D-4469-AA2D-693CBE2A8F8F}" type="presOf" srcId="{426A9222-04BC-4D41-8C9F-87A7030D0F50}" destId="{046D9D5A-D3D9-4DD2-AFEA-774AB256DAC8}" srcOrd="0" destOrd="4" presId="urn:microsoft.com/office/officeart/2005/8/layout/hList1"/>
    <dgm:cxn modelId="{AFEA12BE-D571-4CFB-8620-B259D75BA763}" type="presOf" srcId="{A4144F3D-BB2B-4E59-9B3D-249894E1E520}" destId="{046D9D5A-D3D9-4DD2-AFEA-774AB256DAC8}" srcOrd="0" destOrd="0" presId="urn:microsoft.com/office/officeart/2005/8/layout/hList1"/>
    <dgm:cxn modelId="{438847D3-7494-449D-84FC-6865027163EA}" srcId="{56FDF8CE-0DB7-46C8-AD89-277EA7963E19}" destId="{9269E79B-F96E-4281-9540-1A7981A5951E}" srcOrd="2" destOrd="0" parTransId="{E274994A-755D-403F-9521-933DAFCB32A8}" sibTransId="{75C465BE-F0E9-46B9-B131-5CAD6FB80433}"/>
    <dgm:cxn modelId="{5BE5CF94-7386-46DD-892D-5E1AB34B988D}" type="presOf" srcId="{56FDF8CE-0DB7-46C8-AD89-277EA7963E19}" destId="{A6317FED-BC95-41E7-B282-419BC8B611F5}" srcOrd="0" destOrd="0" presId="urn:microsoft.com/office/officeart/2005/8/layout/hList1"/>
    <dgm:cxn modelId="{F5070D52-00AB-4F88-918F-C2654405AE72}" type="presOf" srcId="{0080C62E-3B31-4E50-B96D-D93E4C82E312}" destId="{5A84BE6C-3D97-4762-B543-EEFD88375C60}" srcOrd="0" destOrd="7" presId="urn:microsoft.com/office/officeart/2005/8/layout/hList1"/>
    <dgm:cxn modelId="{59F66481-60A0-4CAD-A6DC-CBAAC1B4A728}" srcId="{56FDF8CE-0DB7-46C8-AD89-277EA7963E19}" destId="{0080C62E-3B31-4E50-B96D-D93E4C82E312}" srcOrd="7" destOrd="0" parTransId="{1A82A354-6F2B-4F8D-8842-B4B7ABEF8D8B}" sibTransId="{EEB3963A-E379-4CB9-97BD-468376C8DBF2}"/>
    <dgm:cxn modelId="{647B2203-9468-41A3-A4F1-A57F14ECDB61}" srcId="{68B33AED-F1FD-4557-BB79-8E31597A6711}" destId="{426A9222-04BC-4D41-8C9F-87A7030D0F50}" srcOrd="4" destOrd="0" parTransId="{79E57C9D-2183-4293-A7AD-C7A075DCF0D7}" sibTransId="{187CF7F7-D616-407F-B072-2E01399CB1FD}"/>
    <dgm:cxn modelId="{4954A901-596C-43BA-B19C-2DE02B3B99B2}" srcId="{225D2C21-9EFF-49C9-B9ED-03B3EB96EAA9}" destId="{D97321F3-8355-466A-9C76-F96D07BD8CFA}" srcOrd="0" destOrd="0" parTransId="{58838E38-9EEF-4C48-8FE4-98B75A39A264}" sibTransId="{D40685DD-EDF7-446D-859C-9D17C1CE62C4}"/>
    <dgm:cxn modelId="{7F9DFF7C-20A1-4DE0-9C5B-A24543391E81}" type="presOf" srcId="{AD219E67-9D1E-41CC-A048-D722DD91B930}" destId="{6F353EAD-5B37-40E5-AF56-30230B6DFB8B}" srcOrd="0" destOrd="3" presId="urn:microsoft.com/office/officeart/2005/8/layout/hList1"/>
    <dgm:cxn modelId="{8781F3BD-676C-42BE-9FB9-B702A64A8FAF}" type="presOf" srcId="{C83D7D52-4CFF-4874-AD3A-DE1E9D157F85}" destId="{046D9D5A-D3D9-4DD2-AFEA-774AB256DAC8}" srcOrd="0" destOrd="2" presId="urn:microsoft.com/office/officeart/2005/8/layout/hList1"/>
    <dgm:cxn modelId="{496A7074-7880-467E-A7C0-D9E1AB39EC3B}" srcId="{225D2C21-9EFF-49C9-B9ED-03B3EB96EAA9}" destId="{AD219E67-9D1E-41CC-A048-D722DD91B930}" srcOrd="3" destOrd="0" parTransId="{12A4A3A8-0442-4999-83F0-170127E90F63}" sibTransId="{740CB9A3-7856-4DF4-A5F7-9111EB42372E}"/>
    <dgm:cxn modelId="{506054A5-2624-4EB4-8908-4242243391F3}" type="presOf" srcId="{525D96AE-FF04-41EF-B63F-90F4D4B34039}" destId="{5A84BE6C-3D97-4762-B543-EEFD88375C60}" srcOrd="0" destOrd="4" presId="urn:microsoft.com/office/officeart/2005/8/layout/hList1"/>
    <dgm:cxn modelId="{B1253B7B-D0FA-4472-8728-E0AB6A3B568F}" srcId="{68B33AED-F1FD-4557-BB79-8E31597A6711}" destId="{D06E7253-1136-45E6-BA12-897B464BD58A}" srcOrd="1" destOrd="0" parTransId="{AC502103-2593-4AF6-A527-2C354B1E1163}" sibTransId="{41480B7F-7E45-48A4-90DD-2883052B65C6}"/>
    <dgm:cxn modelId="{3423196D-3B77-424D-898E-397EA5DE399F}" srcId="{56FDF8CE-0DB7-46C8-AD89-277EA7963E19}" destId="{7AE1FCA4-51BE-4609-8591-9269FAE5261E}" srcOrd="8" destOrd="0" parTransId="{21739B07-36E0-4FD7-BDA4-77BF571EA71B}" sibTransId="{4922CF07-BCF4-4DD4-BFE2-70C2EBDF6CDC}"/>
    <dgm:cxn modelId="{B6BF1D18-A049-4486-83C5-BA3C86528252}" srcId="{B4E7DA89-9FBB-4188-9B81-6481FA8B1CAA}" destId="{68B33AED-F1FD-4557-BB79-8E31597A6711}" srcOrd="0" destOrd="0" parTransId="{AD2D05B2-C04D-40B0-A900-BE207DE78837}" sibTransId="{31A92D87-A602-4222-800E-079CB8FE0EF1}"/>
    <dgm:cxn modelId="{A2827853-2480-4363-8E4E-2AC6E8E4DE2B}" type="presOf" srcId="{4A6D2615-CFD9-4E0F-A92A-28CB35EDC4A8}" destId="{5A84BE6C-3D97-4762-B543-EEFD88375C60}" srcOrd="0" destOrd="3" presId="urn:microsoft.com/office/officeart/2005/8/layout/hList1"/>
    <dgm:cxn modelId="{58A783F1-4461-41F0-A05E-E0A202CC2DD7}" type="presOf" srcId="{2087C08D-8D1A-4D3E-A128-0B809B7DBBF8}" destId="{6F353EAD-5B37-40E5-AF56-30230B6DFB8B}" srcOrd="0" destOrd="2" presId="urn:microsoft.com/office/officeart/2005/8/layout/hList1"/>
    <dgm:cxn modelId="{7022045F-F86D-4B1D-8164-7C3585AEFC54}" type="presOf" srcId="{D97321F3-8355-466A-9C76-F96D07BD8CFA}" destId="{6F353EAD-5B37-40E5-AF56-30230B6DFB8B}" srcOrd="0" destOrd="0" presId="urn:microsoft.com/office/officeart/2005/8/layout/hList1"/>
    <dgm:cxn modelId="{06476D38-8406-4910-82CA-0DEA782A8531}" type="presOf" srcId="{9269E79B-F96E-4281-9540-1A7981A5951E}" destId="{5A84BE6C-3D97-4762-B543-EEFD88375C60}" srcOrd="0" destOrd="2" presId="urn:microsoft.com/office/officeart/2005/8/layout/hList1"/>
    <dgm:cxn modelId="{6CF2DBBE-DC0F-41F5-B5D6-14C1EE9379BC}" srcId="{56FDF8CE-0DB7-46C8-AD89-277EA7963E19}" destId="{44852CCE-F788-491F-A2C2-93A1D61F0091}" srcOrd="0" destOrd="0" parTransId="{1FDA39FC-36A1-452D-90B4-2E05C3EAD966}" sibTransId="{C3006530-C2AE-4DC4-B0EA-9C51D3E5A02B}"/>
    <dgm:cxn modelId="{CDC7C572-EA7F-42C5-B83A-27D18BFF6E29}" type="presOf" srcId="{8FDAD8CF-A553-4FF3-8611-8A566B079E12}" destId="{6F353EAD-5B37-40E5-AF56-30230B6DFB8B}" srcOrd="0" destOrd="4" presId="urn:microsoft.com/office/officeart/2005/8/layout/hList1"/>
    <dgm:cxn modelId="{92B37479-E98B-4BAE-B3DF-FC8CDB2FA96F}" type="presOf" srcId="{44852CCE-F788-491F-A2C2-93A1D61F0091}" destId="{5A84BE6C-3D97-4762-B543-EEFD88375C60}" srcOrd="0" destOrd="0" presId="urn:microsoft.com/office/officeart/2005/8/layout/hList1"/>
    <dgm:cxn modelId="{AF48E242-08F3-44BF-A8E7-94C8DDDA1DAE}" srcId="{56FDF8CE-0DB7-46C8-AD89-277EA7963E19}" destId="{AE04E9B6-4C90-4837-8BE4-762D3C16DBFE}" srcOrd="6" destOrd="0" parTransId="{2217F062-32DD-4907-9566-AC705C9B2016}" sibTransId="{DDAB286E-4281-4AE2-BA1D-6F9DABA0A6B3}"/>
    <dgm:cxn modelId="{97087984-EA03-4C3B-A8E6-39C7263879A7}" type="presOf" srcId="{7AE1FCA4-51BE-4609-8591-9269FAE5261E}" destId="{5A84BE6C-3D97-4762-B543-EEFD88375C60}" srcOrd="0" destOrd="8" presId="urn:microsoft.com/office/officeart/2005/8/layout/hList1"/>
    <dgm:cxn modelId="{0B091A7C-7117-4120-AD46-E35DCB770F51}" type="presOf" srcId="{B4E7DA89-9FBB-4188-9B81-6481FA8B1CAA}" destId="{D6F508A7-8356-4A1D-A723-3EE3F94DFE76}" srcOrd="0" destOrd="0" presId="urn:microsoft.com/office/officeart/2005/8/layout/hList1"/>
    <dgm:cxn modelId="{13CD0576-CA6C-4EA0-B440-461AE9575ECD}" type="presOf" srcId="{68B33AED-F1FD-4557-BB79-8E31597A6711}" destId="{6E4D670A-9E44-488E-A431-036B5B89165E}" srcOrd="0" destOrd="0" presId="urn:microsoft.com/office/officeart/2005/8/layout/hList1"/>
    <dgm:cxn modelId="{5D4D6904-1632-42C8-8A8C-D1F979FA3ACC}" srcId="{B4E7DA89-9FBB-4188-9B81-6481FA8B1CAA}" destId="{225D2C21-9EFF-49C9-B9ED-03B3EB96EAA9}" srcOrd="1" destOrd="0" parTransId="{D77A25E6-337E-4271-8D5C-AEA66460DA2F}" sibTransId="{E48A6DC7-A5F7-4F4D-9828-A81AF4CBF42F}"/>
    <dgm:cxn modelId="{6E48FD7D-18FB-4A0E-9843-AED5870F86AD}" type="presOf" srcId="{225D2C21-9EFF-49C9-B9ED-03B3EB96EAA9}" destId="{91A6CEEF-339D-4CCE-9C8A-4E5F8B6B4BE7}" srcOrd="0" destOrd="0" presId="urn:microsoft.com/office/officeart/2005/8/layout/hList1"/>
    <dgm:cxn modelId="{26E981CD-C79D-41F6-8889-812BF4F03447}" type="presOf" srcId="{D06E7253-1136-45E6-BA12-897B464BD58A}" destId="{046D9D5A-D3D9-4DD2-AFEA-774AB256DAC8}" srcOrd="0" destOrd="1" presId="urn:microsoft.com/office/officeart/2005/8/layout/hList1"/>
    <dgm:cxn modelId="{17A80F89-323E-4C72-B9E8-B7C7597B1537}" type="presOf" srcId="{D2A1D965-8757-4ACE-AF39-1C2553A530B6}" destId="{5A84BE6C-3D97-4762-B543-EEFD88375C60}" srcOrd="0" destOrd="5" presId="urn:microsoft.com/office/officeart/2005/8/layout/hList1"/>
    <dgm:cxn modelId="{E0D9B3ED-4EEF-481D-A300-8DCD25970EBF}" type="presOf" srcId="{67EAD58B-A070-4564-92E6-43DBD7B9F149}" destId="{6F353EAD-5B37-40E5-AF56-30230B6DFB8B}" srcOrd="0" destOrd="1" presId="urn:microsoft.com/office/officeart/2005/8/layout/hList1"/>
    <dgm:cxn modelId="{C43904D6-109B-44F7-88AA-1BFAAEA4A096}" type="presOf" srcId="{AE04E9B6-4C90-4837-8BE4-762D3C16DBFE}" destId="{5A84BE6C-3D97-4762-B543-EEFD88375C60}" srcOrd="0" destOrd="6" presId="urn:microsoft.com/office/officeart/2005/8/layout/hList1"/>
    <dgm:cxn modelId="{861DD132-D6CD-4231-B637-35E90C70662E}" srcId="{56FDF8CE-0DB7-46C8-AD89-277EA7963E19}" destId="{AA07EADF-756A-4B88-9589-06343792D1A1}" srcOrd="1" destOrd="0" parTransId="{0E882A3C-ED1F-4F78-945F-66087968B63C}" sibTransId="{928881C9-7742-48A8-9CCF-C76DCAC58885}"/>
    <dgm:cxn modelId="{4FC367C8-4203-437F-9B18-F8524B6C0FDD}" srcId="{225D2C21-9EFF-49C9-B9ED-03B3EB96EAA9}" destId="{67EAD58B-A070-4564-92E6-43DBD7B9F149}" srcOrd="1" destOrd="0" parTransId="{2889BF81-67A1-4553-87B2-AF58ABA2E45A}" sibTransId="{BE12D0C1-9F72-4C2D-B4F3-428BE36B3345}"/>
    <dgm:cxn modelId="{BB406328-0EC9-45DB-9AEE-15F26DE0BFF5}" srcId="{68B33AED-F1FD-4557-BB79-8E31597A6711}" destId="{A4144F3D-BB2B-4E59-9B3D-249894E1E520}" srcOrd="0" destOrd="0" parTransId="{A607CFF3-23D2-4AEA-A9A3-2FA55A6C9A7F}" sibTransId="{5D52C0B5-B14E-4D31-9DF5-3D1C16F62CA6}"/>
    <dgm:cxn modelId="{6FF3C0F5-2EAE-4C7C-B370-3814C6A510E3}" type="presParOf" srcId="{D6F508A7-8356-4A1D-A723-3EE3F94DFE76}" destId="{CA7ED847-F498-40AE-BB5A-9B9FF67B0327}" srcOrd="0" destOrd="0" presId="urn:microsoft.com/office/officeart/2005/8/layout/hList1"/>
    <dgm:cxn modelId="{179DE6E9-F4E3-4FA3-85E8-569273EAD00E}" type="presParOf" srcId="{CA7ED847-F498-40AE-BB5A-9B9FF67B0327}" destId="{6E4D670A-9E44-488E-A431-036B5B89165E}" srcOrd="0" destOrd="0" presId="urn:microsoft.com/office/officeart/2005/8/layout/hList1"/>
    <dgm:cxn modelId="{792098C7-45D4-4921-AE63-5860EDBAE57C}" type="presParOf" srcId="{CA7ED847-F498-40AE-BB5A-9B9FF67B0327}" destId="{046D9D5A-D3D9-4DD2-AFEA-774AB256DAC8}" srcOrd="1" destOrd="0" presId="urn:microsoft.com/office/officeart/2005/8/layout/hList1"/>
    <dgm:cxn modelId="{8572064E-8D8B-467E-8E40-55214E2F1364}" type="presParOf" srcId="{D6F508A7-8356-4A1D-A723-3EE3F94DFE76}" destId="{40ADA6F0-C7C6-4528-8DB8-0F0762990B29}" srcOrd="1" destOrd="0" presId="urn:microsoft.com/office/officeart/2005/8/layout/hList1"/>
    <dgm:cxn modelId="{99DFA555-CE59-48B1-9C69-A7A3B713F3D2}" type="presParOf" srcId="{D6F508A7-8356-4A1D-A723-3EE3F94DFE76}" destId="{84D48A58-9CD0-4503-883F-BAFE925BF8C9}" srcOrd="2" destOrd="0" presId="urn:microsoft.com/office/officeart/2005/8/layout/hList1"/>
    <dgm:cxn modelId="{FED5195D-0727-4496-800F-88E2BBEDC2A7}" type="presParOf" srcId="{84D48A58-9CD0-4503-883F-BAFE925BF8C9}" destId="{91A6CEEF-339D-4CCE-9C8A-4E5F8B6B4BE7}" srcOrd="0" destOrd="0" presId="urn:microsoft.com/office/officeart/2005/8/layout/hList1"/>
    <dgm:cxn modelId="{6B6C46F2-B8D7-4475-B968-04DDB4579D58}" type="presParOf" srcId="{84D48A58-9CD0-4503-883F-BAFE925BF8C9}" destId="{6F353EAD-5B37-40E5-AF56-30230B6DFB8B}" srcOrd="1" destOrd="0" presId="urn:microsoft.com/office/officeart/2005/8/layout/hList1"/>
    <dgm:cxn modelId="{05D06ABD-6064-40AD-BD0D-3DC76771C8D0}" type="presParOf" srcId="{D6F508A7-8356-4A1D-A723-3EE3F94DFE76}" destId="{234CADE2-938C-4D15-B8E3-F3A545301E7F}" srcOrd="3" destOrd="0" presId="urn:microsoft.com/office/officeart/2005/8/layout/hList1"/>
    <dgm:cxn modelId="{8D782228-D5E7-42FC-BE47-7457FA826854}" type="presParOf" srcId="{D6F508A7-8356-4A1D-A723-3EE3F94DFE76}" destId="{B154BB04-0410-46E6-BEBD-90C1644DD035}" srcOrd="4" destOrd="0" presId="urn:microsoft.com/office/officeart/2005/8/layout/hList1"/>
    <dgm:cxn modelId="{E5EEDCA2-9B1D-453F-9721-84D9ACD5EAE0}" type="presParOf" srcId="{B154BB04-0410-46E6-BEBD-90C1644DD035}" destId="{A6317FED-BC95-41E7-B282-419BC8B611F5}" srcOrd="0" destOrd="0" presId="urn:microsoft.com/office/officeart/2005/8/layout/hList1"/>
    <dgm:cxn modelId="{3429B5AD-AA0A-45D7-BD61-FDE47D16CCCF}" type="presParOf" srcId="{B154BB04-0410-46E6-BEBD-90C1644DD035}" destId="{5A84BE6C-3D97-4762-B543-EEFD88375C6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A9901B-0DCD-41D4-865A-BA3F49D9620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C8A367CA-0D16-4AAB-B13C-5FF2FC9F4181}">
      <dgm:prSet/>
      <dgm:spPr/>
      <dgm:t>
        <a:bodyPr/>
        <a:lstStyle/>
        <a:p>
          <a:pPr rtl="0"/>
          <a:r>
            <a:rPr lang="de-DE" b="0" i="0" dirty="0" err="1" smtClean="0"/>
            <a:t>Proposal</a:t>
          </a:r>
          <a:r>
            <a:rPr lang="de-DE" b="0" i="0" dirty="0" smtClean="0"/>
            <a:t> on Work-Life Balance: </a:t>
          </a:r>
          <a:endParaRPr lang="en-GB" dirty="0"/>
        </a:p>
      </dgm:t>
    </dgm:pt>
    <dgm:pt modelId="{3A54955A-0FD2-4B64-A03B-0DEED5140F4A}" type="parTrans" cxnId="{BAE4F100-FF7A-4EA0-8281-4B8B8C158134}">
      <dgm:prSet/>
      <dgm:spPr/>
      <dgm:t>
        <a:bodyPr/>
        <a:lstStyle/>
        <a:p>
          <a:endParaRPr lang="en-GB"/>
        </a:p>
      </dgm:t>
    </dgm:pt>
    <dgm:pt modelId="{1C65B635-4FB8-4943-B548-364774A7AAEE}" type="sibTrans" cxnId="{BAE4F100-FF7A-4EA0-8281-4B8B8C158134}">
      <dgm:prSet/>
      <dgm:spPr/>
      <dgm:t>
        <a:bodyPr/>
        <a:lstStyle/>
        <a:p>
          <a:endParaRPr lang="en-GB"/>
        </a:p>
      </dgm:t>
    </dgm:pt>
    <dgm:pt modelId="{0F04F5EA-0289-4ADC-8E8E-0C6C6EAEEBC0}">
      <dgm:prSet/>
      <dgm:spPr/>
      <dgm:t>
        <a:bodyPr/>
        <a:lstStyle/>
        <a:p>
          <a:pPr rtl="0"/>
          <a:r>
            <a:rPr lang="de-DE" b="1" i="0" dirty="0" smtClean="0"/>
            <a:t>Directive + </a:t>
          </a:r>
          <a:r>
            <a:rPr lang="de-DE" b="1" i="0" dirty="0" err="1" smtClean="0"/>
            <a:t>policy</a:t>
          </a:r>
          <a:r>
            <a:rPr lang="de-DE" b="1" i="0" dirty="0" smtClean="0"/>
            <a:t> </a:t>
          </a:r>
          <a:r>
            <a:rPr lang="de-DE" b="1" i="0" dirty="0" err="1" smtClean="0"/>
            <a:t>measures</a:t>
          </a:r>
          <a:r>
            <a:rPr lang="de-DE" b="0" i="0" dirty="0" smtClean="0"/>
            <a:t/>
          </a:r>
          <a:br>
            <a:rPr lang="de-DE" b="0" i="0" dirty="0" smtClean="0"/>
          </a:br>
          <a:r>
            <a:rPr lang="de-DE" b="0" i="0" dirty="0" smtClean="0"/>
            <a:t>(</a:t>
          </a:r>
          <a:r>
            <a:rPr lang="de-DE" b="0" i="0" dirty="0" err="1" smtClean="0"/>
            <a:t>Paternity</a:t>
          </a:r>
          <a:r>
            <a:rPr lang="de-DE" b="0" i="0" dirty="0" smtClean="0"/>
            <a:t>, parental </a:t>
          </a:r>
          <a:r>
            <a:rPr lang="de-DE" b="0" i="0" dirty="0" err="1" smtClean="0"/>
            <a:t>and</a:t>
          </a:r>
          <a:r>
            <a:rPr lang="de-DE" b="0" i="0" dirty="0" smtClean="0"/>
            <a:t> </a:t>
          </a:r>
          <a:r>
            <a:rPr lang="de-DE" b="0" i="0" dirty="0" err="1" smtClean="0"/>
            <a:t>carer's</a:t>
          </a:r>
          <a:r>
            <a:rPr lang="de-DE" b="0" i="0" dirty="0" smtClean="0"/>
            <a:t> </a:t>
          </a:r>
          <a:r>
            <a:rPr lang="de-DE" b="0" i="0" dirty="0" err="1" smtClean="0"/>
            <a:t>leave</a:t>
          </a:r>
          <a:r>
            <a:rPr lang="de-DE" b="0" i="0" dirty="0" smtClean="0"/>
            <a:t>, flexible </a:t>
          </a:r>
          <a:r>
            <a:rPr lang="de-DE" b="0" i="0" dirty="0" err="1" smtClean="0"/>
            <a:t>working</a:t>
          </a:r>
          <a:r>
            <a:rPr lang="de-DE" b="0" i="0" dirty="0" smtClean="0"/>
            <a:t> </a:t>
          </a:r>
          <a:r>
            <a:rPr lang="de-DE" b="0" i="0" dirty="0" err="1" smtClean="0"/>
            <a:t>arrangements</a:t>
          </a:r>
          <a:r>
            <a:rPr lang="de-DE" b="0" i="0" dirty="0" smtClean="0"/>
            <a:t> </a:t>
          </a:r>
          <a:r>
            <a:rPr lang="de-DE" b="0" i="0" dirty="0" err="1" smtClean="0"/>
            <a:t>and</a:t>
          </a:r>
          <a:r>
            <a:rPr lang="de-DE" b="0" i="0" dirty="0" smtClean="0"/>
            <a:t> </a:t>
          </a:r>
          <a:r>
            <a:rPr lang="de-DE" b="0" i="0" dirty="0" err="1" smtClean="0"/>
            <a:t>dismissal</a:t>
          </a:r>
          <a:r>
            <a:rPr lang="de-DE" b="0" i="0" dirty="0" smtClean="0"/>
            <a:t> </a:t>
          </a:r>
          <a:r>
            <a:rPr lang="de-DE" b="0" i="0" dirty="0" err="1" smtClean="0"/>
            <a:t>protection</a:t>
          </a:r>
          <a:r>
            <a:rPr lang="de-DE" b="0" i="0" dirty="0" smtClean="0"/>
            <a:t>/</a:t>
          </a:r>
          <a:r>
            <a:rPr lang="de-DE" b="0" i="0" dirty="0" err="1" smtClean="0"/>
            <a:t>anti</a:t>
          </a:r>
          <a:r>
            <a:rPr lang="de-DE" b="0" i="0" dirty="0" smtClean="0"/>
            <a:t> </a:t>
          </a:r>
          <a:r>
            <a:rPr lang="de-DE" b="0" i="0" dirty="0" err="1" smtClean="0"/>
            <a:t>discrimination</a:t>
          </a:r>
          <a:r>
            <a:rPr lang="de-DE" b="0" i="0" dirty="0" smtClean="0"/>
            <a:t>)</a:t>
          </a:r>
          <a:endParaRPr lang="en-GB" dirty="0"/>
        </a:p>
      </dgm:t>
    </dgm:pt>
    <dgm:pt modelId="{FD12908D-292E-4A43-8E6A-755C65633E78}" type="parTrans" cxnId="{9173F146-7F12-4447-9D7F-0CA187B88D45}">
      <dgm:prSet/>
      <dgm:spPr/>
      <dgm:t>
        <a:bodyPr/>
        <a:lstStyle/>
        <a:p>
          <a:endParaRPr lang="en-GB"/>
        </a:p>
      </dgm:t>
    </dgm:pt>
    <dgm:pt modelId="{CC286416-91DA-4135-A36F-E458007ABCA4}" type="sibTrans" cxnId="{9173F146-7F12-4447-9D7F-0CA187B88D45}">
      <dgm:prSet/>
      <dgm:spPr/>
      <dgm:t>
        <a:bodyPr/>
        <a:lstStyle/>
        <a:p>
          <a:endParaRPr lang="en-GB"/>
        </a:p>
      </dgm:t>
    </dgm:pt>
    <dgm:pt modelId="{174A4B7B-EA3D-4B49-9EE4-AFCB2DDEFBCB}">
      <dgm:prSet/>
      <dgm:spPr>
        <a:solidFill>
          <a:srgbClr val="FFCC66"/>
        </a:solidFill>
      </dgm:spPr>
      <dgm:t>
        <a:bodyPr/>
        <a:lstStyle/>
        <a:p>
          <a:pPr rtl="0"/>
          <a:r>
            <a:rPr lang="de-DE" b="0" i="0" dirty="0" smtClean="0"/>
            <a:t>Initiative on Access </a:t>
          </a:r>
          <a:r>
            <a:rPr lang="de-DE" b="0" i="0" dirty="0" err="1" smtClean="0"/>
            <a:t>to</a:t>
          </a:r>
          <a:r>
            <a:rPr lang="de-DE" b="0" i="0" dirty="0" smtClean="0"/>
            <a:t> </a:t>
          </a:r>
          <a:r>
            <a:rPr lang="de-DE" b="0" i="0" dirty="0" err="1" smtClean="0"/>
            <a:t>Social</a:t>
          </a:r>
          <a:r>
            <a:rPr lang="de-DE" b="0" i="0" dirty="0" smtClean="0"/>
            <a:t> </a:t>
          </a:r>
          <a:r>
            <a:rPr lang="de-DE" b="0" i="0" dirty="0" err="1" smtClean="0"/>
            <a:t>Protection</a:t>
          </a:r>
          <a:r>
            <a:rPr lang="de-DE" b="0" i="0" dirty="0" smtClean="0"/>
            <a:t>:</a:t>
          </a:r>
          <a:endParaRPr lang="en-GB" dirty="0"/>
        </a:p>
      </dgm:t>
    </dgm:pt>
    <dgm:pt modelId="{9515CEEE-63C2-41F1-A045-4AF6774028BF}" type="parTrans" cxnId="{C9553972-D3B2-4385-A567-D18650D8A666}">
      <dgm:prSet/>
      <dgm:spPr/>
      <dgm:t>
        <a:bodyPr/>
        <a:lstStyle/>
        <a:p>
          <a:endParaRPr lang="en-GB"/>
        </a:p>
      </dgm:t>
    </dgm:pt>
    <dgm:pt modelId="{2385932D-7680-4A64-B1D5-B34D2D39D678}" type="sibTrans" cxnId="{C9553972-D3B2-4385-A567-D18650D8A666}">
      <dgm:prSet/>
      <dgm:spPr/>
      <dgm:t>
        <a:bodyPr/>
        <a:lstStyle/>
        <a:p>
          <a:endParaRPr lang="en-GB"/>
        </a:p>
      </dgm:t>
    </dgm:pt>
    <dgm:pt modelId="{14CFF5A1-C462-4367-A623-48E16704B60F}">
      <dgm:prSet/>
      <dgm:spPr>
        <a:solidFill>
          <a:srgbClr val="FFFFCC">
            <a:alpha val="89804"/>
          </a:srgbClr>
        </a:solidFill>
      </dgm:spPr>
      <dgm:t>
        <a:bodyPr/>
        <a:lstStyle/>
        <a:p>
          <a:pPr rtl="0"/>
          <a:r>
            <a:rPr lang="de-DE" b="1" dirty="0" err="1" smtClean="0"/>
            <a:t>Social</a:t>
          </a:r>
          <a:r>
            <a:rPr lang="de-DE" b="1" dirty="0" smtClean="0"/>
            <a:t> </a:t>
          </a:r>
          <a:r>
            <a:rPr lang="de-DE" b="1" dirty="0" err="1" smtClean="0"/>
            <a:t>partners</a:t>
          </a:r>
          <a:r>
            <a:rPr lang="de-DE" b="1" dirty="0" smtClean="0"/>
            <a:t>' </a:t>
          </a:r>
          <a:r>
            <a:rPr lang="de-DE" b="1" dirty="0" err="1" smtClean="0"/>
            <a:t>consultation</a:t>
          </a:r>
          <a:r>
            <a:rPr lang="de-DE" b="0" dirty="0" smtClean="0"/>
            <a:t/>
          </a:r>
          <a:br>
            <a:rPr lang="de-DE" b="0" dirty="0" smtClean="0"/>
          </a:br>
          <a:r>
            <a:rPr lang="de-DE" b="0" dirty="0" smtClean="0"/>
            <a:t>(</a:t>
          </a:r>
          <a:r>
            <a:rPr lang="de-DE" b="0" dirty="0" err="1" smtClean="0"/>
            <a:t>How</a:t>
          </a:r>
          <a:r>
            <a:rPr lang="de-DE" b="0" dirty="0" smtClean="0"/>
            <a:t> </a:t>
          </a:r>
          <a:r>
            <a:rPr lang="de-DE" b="0" dirty="0" err="1" smtClean="0"/>
            <a:t>to</a:t>
          </a:r>
          <a:r>
            <a:rPr lang="de-DE" b="0" dirty="0" smtClean="0"/>
            <a:t> </a:t>
          </a:r>
          <a:r>
            <a:rPr lang="de-DE" b="0" dirty="0" err="1" smtClean="0"/>
            <a:t>provide</a:t>
          </a:r>
          <a:r>
            <a:rPr lang="de-DE" b="0" dirty="0" smtClean="0"/>
            <a:t> </a:t>
          </a:r>
          <a:r>
            <a:rPr lang="de-DE" b="0" dirty="0" err="1" smtClean="0"/>
            <a:t>as</a:t>
          </a:r>
          <a:r>
            <a:rPr lang="de-DE" b="0" dirty="0" smtClean="0"/>
            <a:t> </a:t>
          </a:r>
          <a:r>
            <a:rPr lang="de-DE" b="0" dirty="0" err="1" smtClean="0"/>
            <a:t>many</a:t>
          </a:r>
          <a:r>
            <a:rPr lang="de-DE" b="0" dirty="0" smtClean="0"/>
            <a:t> </a:t>
          </a:r>
          <a:r>
            <a:rPr lang="de-DE" b="0" dirty="0" err="1" smtClean="0"/>
            <a:t>people</a:t>
          </a:r>
          <a:r>
            <a:rPr lang="de-DE" b="0" dirty="0" smtClean="0"/>
            <a:t> </a:t>
          </a:r>
          <a:r>
            <a:rPr lang="de-DE" b="0" dirty="0" err="1" smtClean="0"/>
            <a:t>as</a:t>
          </a:r>
          <a:r>
            <a:rPr lang="de-DE" b="0" dirty="0" smtClean="0"/>
            <a:t> </a:t>
          </a:r>
          <a:r>
            <a:rPr lang="de-DE" b="0" dirty="0" err="1" smtClean="0"/>
            <a:t>possible</a:t>
          </a:r>
          <a:r>
            <a:rPr lang="de-DE" b="0" dirty="0" smtClean="0"/>
            <a:t> </a:t>
          </a:r>
          <a:r>
            <a:rPr lang="de-DE" b="0" dirty="0" err="1" smtClean="0"/>
            <a:t>with</a:t>
          </a:r>
          <a:r>
            <a:rPr lang="de-DE" b="0" dirty="0" smtClean="0"/>
            <a:t> </a:t>
          </a:r>
          <a:r>
            <a:rPr lang="de-DE" b="0" dirty="0" err="1" smtClean="0"/>
            <a:t>social</a:t>
          </a:r>
          <a:r>
            <a:rPr lang="de-DE" b="0" dirty="0" smtClean="0"/>
            <a:t> </a:t>
          </a:r>
          <a:r>
            <a:rPr lang="de-DE" b="0" dirty="0" err="1" smtClean="0"/>
            <a:t>security</a:t>
          </a:r>
          <a:r>
            <a:rPr lang="de-DE" b="0" dirty="0" smtClean="0"/>
            <a:t> </a:t>
          </a:r>
          <a:r>
            <a:rPr lang="de-DE" b="0" dirty="0" err="1" smtClean="0"/>
            <a:t>coverage</a:t>
          </a:r>
          <a:r>
            <a:rPr lang="de-DE" b="0" dirty="0" smtClean="0"/>
            <a:t>?)</a:t>
          </a:r>
          <a:endParaRPr lang="en-GB" dirty="0"/>
        </a:p>
      </dgm:t>
    </dgm:pt>
    <dgm:pt modelId="{53586240-463D-48B4-B416-05DB221CF636}" type="parTrans" cxnId="{C291EB16-26FE-428A-AF6C-26BC861F8DAD}">
      <dgm:prSet/>
      <dgm:spPr/>
      <dgm:t>
        <a:bodyPr/>
        <a:lstStyle/>
        <a:p>
          <a:endParaRPr lang="en-GB"/>
        </a:p>
      </dgm:t>
    </dgm:pt>
    <dgm:pt modelId="{D62FDD88-E432-4D7F-B213-5EBA3AF25998}" type="sibTrans" cxnId="{C291EB16-26FE-428A-AF6C-26BC861F8DAD}">
      <dgm:prSet/>
      <dgm:spPr/>
      <dgm:t>
        <a:bodyPr/>
        <a:lstStyle/>
        <a:p>
          <a:endParaRPr lang="en-GB"/>
        </a:p>
      </dgm:t>
    </dgm:pt>
    <dgm:pt modelId="{99D3C1DA-37CB-4FBA-B8F9-B23F7009DB21}">
      <dgm:prSet/>
      <dgm:spPr>
        <a:solidFill>
          <a:srgbClr val="FFCC66"/>
        </a:solidFill>
      </dgm:spPr>
      <dgm:t>
        <a:bodyPr/>
        <a:lstStyle/>
        <a:p>
          <a:pPr rtl="0"/>
          <a:r>
            <a:rPr lang="de-DE" b="0" i="0" dirty="0" err="1" smtClean="0"/>
            <a:t>Changes</a:t>
          </a:r>
          <a:r>
            <a:rPr lang="de-DE" b="0" i="0" dirty="0" smtClean="0"/>
            <a:t> </a:t>
          </a:r>
          <a:r>
            <a:rPr lang="de-DE" b="0" i="0" dirty="0" err="1" smtClean="0"/>
            <a:t>to</a:t>
          </a:r>
          <a:r>
            <a:rPr lang="de-DE" b="0" i="0" dirty="0" smtClean="0"/>
            <a:t> </a:t>
          </a:r>
          <a:r>
            <a:rPr lang="de-DE" b="0" i="0" dirty="0" err="1" smtClean="0"/>
            <a:t>Written</a:t>
          </a:r>
          <a:r>
            <a:rPr lang="de-DE" b="0" i="0" dirty="0" smtClean="0"/>
            <a:t> Statement </a:t>
          </a:r>
          <a:r>
            <a:rPr lang="de-DE" b="0" i="0" dirty="0" err="1" smtClean="0"/>
            <a:t>Directive</a:t>
          </a:r>
          <a:r>
            <a:rPr lang="de-DE" b="0" i="0" dirty="0" smtClean="0"/>
            <a:t>:</a:t>
          </a:r>
          <a:endParaRPr lang="en-GB" dirty="0"/>
        </a:p>
      </dgm:t>
    </dgm:pt>
    <dgm:pt modelId="{484481FE-4E58-43C5-B0ED-7033140321F8}" type="parTrans" cxnId="{707AB43C-282C-4561-BB31-864C149EAE00}">
      <dgm:prSet/>
      <dgm:spPr/>
      <dgm:t>
        <a:bodyPr/>
        <a:lstStyle/>
        <a:p>
          <a:endParaRPr lang="en-GB"/>
        </a:p>
      </dgm:t>
    </dgm:pt>
    <dgm:pt modelId="{43035A58-5B01-49DE-B9EC-B7DD918D75F4}" type="sibTrans" cxnId="{707AB43C-282C-4561-BB31-864C149EAE00}">
      <dgm:prSet/>
      <dgm:spPr/>
      <dgm:t>
        <a:bodyPr/>
        <a:lstStyle/>
        <a:p>
          <a:endParaRPr lang="en-GB"/>
        </a:p>
      </dgm:t>
    </dgm:pt>
    <dgm:pt modelId="{65DBF757-5D8A-4156-8BF6-E9F6B3780A85}">
      <dgm:prSet/>
      <dgm:spPr>
        <a:solidFill>
          <a:srgbClr val="FFFFCC">
            <a:alpha val="89804"/>
          </a:srgbClr>
        </a:solidFill>
      </dgm:spPr>
      <dgm:t>
        <a:bodyPr/>
        <a:lstStyle/>
        <a:p>
          <a:pPr rtl="0"/>
          <a:r>
            <a:rPr lang="de-DE" b="1" dirty="0" err="1" smtClean="0"/>
            <a:t>Social</a:t>
          </a:r>
          <a:r>
            <a:rPr lang="de-DE" b="1" dirty="0" smtClean="0"/>
            <a:t> </a:t>
          </a:r>
          <a:r>
            <a:rPr lang="de-DE" b="1" dirty="0" err="1" smtClean="0"/>
            <a:t>partners</a:t>
          </a:r>
          <a:r>
            <a:rPr lang="de-DE" b="1" dirty="0" smtClean="0"/>
            <a:t>' </a:t>
          </a:r>
          <a:r>
            <a:rPr lang="de-DE" b="1" dirty="0" err="1" smtClean="0"/>
            <a:t>consultation</a:t>
          </a:r>
          <a:r>
            <a:rPr lang="de-DE" b="1" dirty="0" smtClean="0"/>
            <a:t> on the </a:t>
          </a:r>
          <a:r>
            <a:rPr lang="de-DE" b="1" dirty="0" err="1" smtClean="0"/>
            <a:t>Written</a:t>
          </a:r>
          <a:r>
            <a:rPr lang="de-DE" b="1" dirty="0" smtClean="0"/>
            <a:t> Statement Directive (91/533/EEC)</a:t>
          </a:r>
          <a:r>
            <a:rPr lang="de-DE" b="0" dirty="0" smtClean="0"/>
            <a:t/>
          </a:r>
          <a:br>
            <a:rPr lang="de-DE" b="0" dirty="0" smtClean="0"/>
          </a:br>
          <a:r>
            <a:rPr lang="de-DE" b="0" dirty="0" smtClean="0"/>
            <a:t>(</a:t>
          </a:r>
          <a:r>
            <a:rPr lang="de-DE" b="0" dirty="0" err="1" smtClean="0"/>
            <a:t>Better</a:t>
          </a:r>
          <a:r>
            <a:rPr lang="de-DE" b="0" dirty="0" smtClean="0"/>
            <a:t> </a:t>
          </a:r>
          <a:r>
            <a:rPr lang="de-DE" b="0" dirty="0" err="1" smtClean="0"/>
            <a:t>information</a:t>
          </a:r>
          <a:r>
            <a:rPr lang="de-DE" b="0" dirty="0" smtClean="0"/>
            <a:t> for </a:t>
          </a:r>
          <a:r>
            <a:rPr lang="de-DE" b="0" dirty="0" err="1" smtClean="0"/>
            <a:t>workers</a:t>
          </a:r>
          <a:r>
            <a:rPr lang="de-DE" b="0" dirty="0" smtClean="0"/>
            <a:t>; </a:t>
          </a:r>
          <a:r>
            <a:rPr lang="de-DE" b="0" dirty="0" err="1" smtClean="0"/>
            <a:t>opportunity</a:t>
          </a:r>
          <a:r>
            <a:rPr lang="de-DE" b="0" dirty="0" smtClean="0"/>
            <a:t> </a:t>
          </a:r>
          <a:r>
            <a:rPr lang="de-DE" b="0" dirty="0" err="1" smtClean="0"/>
            <a:t>to</a:t>
          </a:r>
          <a:r>
            <a:rPr lang="de-DE" b="0" dirty="0" smtClean="0"/>
            <a:t> </a:t>
          </a:r>
          <a:r>
            <a:rPr lang="de-DE" b="0" dirty="0" err="1" smtClean="0"/>
            <a:t>poen</a:t>
          </a:r>
          <a:r>
            <a:rPr lang="de-DE" b="0" dirty="0" smtClean="0"/>
            <a:t> a </a:t>
          </a:r>
          <a:r>
            <a:rPr lang="de-DE" b="0" dirty="0" err="1" smtClean="0"/>
            <a:t>debate</a:t>
          </a:r>
          <a:r>
            <a:rPr lang="de-DE" b="0" dirty="0" smtClean="0"/>
            <a:t> on </a:t>
          </a:r>
          <a:r>
            <a:rPr lang="de-DE" b="0" dirty="0" err="1" smtClean="0"/>
            <a:t>minimum</a:t>
          </a:r>
          <a:r>
            <a:rPr lang="de-DE" b="0" dirty="0" smtClean="0"/>
            <a:t> </a:t>
          </a:r>
          <a:r>
            <a:rPr lang="de-DE" b="0" dirty="0" err="1" smtClean="0"/>
            <a:t>safeguards</a:t>
          </a:r>
          <a:r>
            <a:rPr lang="de-DE" b="0" dirty="0" smtClean="0"/>
            <a:t> in </a:t>
          </a:r>
          <a:r>
            <a:rPr lang="de-DE" b="0" dirty="0" err="1" smtClean="0"/>
            <a:t>very</a:t>
          </a:r>
          <a:r>
            <a:rPr lang="de-DE" b="0" dirty="0" smtClean="0"/>
            <a:t> flexible </a:t>
          </a:r>
          <a:r>
            <a:rPr lang="de-DE" b="0" dirty="0" err="1" smtClean="0"/>
            <a:t>and</a:t>
          </a:r>
          <a:r>
            <a:rPr lang="de-DE" b="0" dirty="0" smtClean="0"/>
            <a:t>/</a:t>
          </a:r>
          <a:r>
            <a:rPr lang="de-DE" b="0" dirty="0" err="1" smtClean="0"/>
            <a:t>or</a:t>
          </a:r>
          <a:r>
            <a:rPr lang="de-DE" b="0" dirty="0" smtClean="0"/>
            <a:t> </a:t>
          </a:r>
          <a:r>
            <a:rPr lang="de-DE" b="0" dirty="0" err="1" smtClean="0"/>
            <a:t>precarious</a:t>
          </a:r>
          <a:r>
            <a:rPr lang="de-DE" b="0" dirty="0" smtClean="0"/>
            <a:t> </a:t>
          </a:r>
          <a:r>
            <a:rPr lang="de-DE" b="0" dirty="0" err="1" smtClean="0"/>
            <a:t>jobs</a:t>
          </a:r>
          <a:r>
            <a:rPr lang="de-DE" b="0" dirty="0" smtClean="0"/>
            <a:t>)</a:t>
          </a:r>
          <a:endParaRPr lang="en-GB" dirty="0"/>
        </a:p>
      </dgm:t>
    </dgm:pt>
    <dgm:pt modelId="{53BFB0FC-68A2-4C3C-98DC-5AB09FBDE7DF}" type="parTrans" cxnId="{782C1F7C-2B35-493D-A293-6C754AD3C323}">
      <dgm:prSet/>
      <dgm:spPr/>
      <dgm:t>
        <a:bodyPr/>
        <a:lstStyle/>
        <a:p>
          <a:endParaRPr lang="en-GB"/>
        </a:p>
      </dgm:t>
    </dgm:pt>
    <dgm:pt modelId="{547D6025-1FD9-462C-8199-1F0E3FD4D4F9}" type="sibTrans" cxnId="{782C1F7C-2B35-493D-A293-6C754AD3C323}">
      <dgm:prSet/>
      <dgm:spPr/>
      <dgm:t>
        <a:bodyPr/>
        <a:lstStyle/>
        <a:p>
          <a:endParaRPr lang="en-GB"/>
        </a:p>
      </dgm:t>
    </dgm:pt>
    <dgm:pt modelId="{EF08D501-9538-42E7-836C-D92847BAF81A}">
      <dgm:prSet/>
      <dgm:spPr>
        <a:solidFill>
          <a:srgbClr val="92D050"/>
        </a:solidFill>
      </dgm:spPr>
      <dgm:t>
        <a:bodyPr/>
        <a:lstStyle/>
        <a:p>
          <a:pPr rtl="0"/>
          <a:r>
            <a:rPr lang="de-DE" i="0" dirty="0" smtClean="0"/>
            <a:t>Communication on Working Time </a:t>
          </a:r>
          <a:r>
            <a:rPr lang="de-DE" i="0" dirty="0" err="1" smtClean="0"/>
            <a:t>Directive</a:t>
          </a:r>
          <a:r>
            <a:rPr lang="de-DE" i="0" dirty="0" smtClean="0"/>
            <a:t>:</a:t>
          </a:r>
          <a:endParaRPr lang="en-GB" dirty="0"/>
        </a:p>
      </dgm:t>
    </dgm:pt>
    <dgm:pt modelId="{5DA0A6F0-A68E-47EB-8F8D-622F305B4145}" type="parTrans" cxnId="{2047D2F0-69B3-4A1A-8E64-C9656FADB05F}">
      <dgm:prSet/>
      <dgm:spPr/>
      <dgm:t>
        <a:bodyPr/>
        <a:lstStyle/>
        <a:p>
          <a:endParaRPr lang="en-GB"/>
        </a:p>
      </dgm:t>
    </dgm:pt>
    <dgm:pt modelId="{D1AFCA9D-2EAE-4B7F-83E6-FCED429336E6}" type="sibTrans" cxnId="{2047D2F0-69B3-4A1A-8E64-C9656FADB05F}">
      <dgm:prSet/>
      <dgm:spPr/>
      <dgm:t>
        <a:bodyPr/>
        <a:lstStyle/>
        <a:p>
          <a:endParaRPr lang="en-GB"/>
        </a:p>
      </dgm:t>
    </dgm:pt>
    <dgm:pt modelId="{3E00235A-819C-4AE7-802B-DB8B9B0204CF}">
      <dgm:prSet/>
      <dgm:spPr>
        <a:solidFill>
          <a:srgbClr val="CCFFCC">
            <a:alpha val="89804"/>
          </a:srgbClr>
        </a:solidFill>
      </dgm:spPr>
      <dgm:t>
        <a:bodyPr/>
        <a:lstStyle/>
        <a:p>
          <a:pPr rtl="0"/>
          <a:r>
            <a:rPr lang="de-DE" b="1" dirty="0" smtClean="0"/>
            <a:t>Legal </a:t>
          </a:r>
          <a:r>
            <a:rPr lang="de-DE" b="1" dirty="0" err="1" smtClean="0"/>
            <a:t>guidance</a:t>
          </a:r>
          <a:r>
            <a:rPr lang="de-DE" b="1" dirty="0" smtClean="0"/>
            <a:t> on </a:t>
          </a:r>
          <a:r>
            <a:rPr lang="de-DE" b="1" i="0" dirty="0" err="1" smtClean="0"/>
            <a:t>Directive</a:t>
          </a:r>
          <a:r>
            <a:rPr lang="de-DE" b="1" i="0" dirty="0" smtClean="0"/>
            <a:t> 2003/88/EC</a:t>
          </a:r>
          <a:r>
            <a:rPr lang="de-DE" b="0" i="0" dirty="0" smtClean="0"/>
            <a:t/>
          </a:r>
          <a:br>
            <a:rPr lang="de-DE" b="0" i="0" dirty="0" smtClean="0"/>
          </a:br>
          <a:r>
            <a:rPr lang="de-DE" b="0" i="0" dirty="0" smtClean="0"/>
            <a:t>(</a:t>
          </a:r>
          <a:r>
            <a:rPr lang="de-DE" b="0" i="0" dirty="0" err="1" smtClean="0"/>
            <a:t>greater</a:t>
          </a:r>
          <a:r>
            <a:rPr lang="de-DE" b="0" i="0" dirty="0" smtClean="0"/>
            <a:t> </a:t>
          </a:r>
          <a:r>
            <a:rPr lang="de-DE" b="0" i="0" dirty="0" err="1" smtClean="0"/>
            <a:t>certainty</a:t>
          </a:r>
          <a:r>
            <a:rPr lang="de-DE" b="0" i="0" dirty="0" smtClean="0"/>
            <a:t> </a:t>
          </a:r>
          <a:r>
            <a:rPr lang="de-DE" b="0" i="0" dirty="0" err="1" smtClean="0"/>
            <a:t>and</a:t>
          </a:r>
          <a:r>
            <a:rPr lang="de-DE" b="0" i="0" dirty="0" smtClean="0"/>
            <a:t> </a:t>
          </a:r>
          <a:r>
            <a:rPr lang="de-DE" b="0" i="0" dirty="0" err="1" smtClean="0"/>
            <a:t>clarity</a:t>
          </a:r>
          <a:r>
            <a:rPr lang="de-DE" b="0" i="0" dirty="0" smtClean="0"/>
            <a:t>; </a:t>
          </a:r>
          <a:r>
            <a:rPr lang="de-DE" b="0" i="0" dirty="0" err="1" smtClean="0"/>
            <a:t>better</a:t>
          </a:r>
          <a:r>
            <a:rPr lang="de-DE" b="0" i="0" dirty="0" smtClean="0"/>
            <a:t> </a:t>
          </a:r>
          <a:r>
            <a:rPr lang="de-DE" b="0" i="0" dirty="0" err="1" smtClean="0"/>
            <a:t>apply</a:t>
          </a:r>
          <a:r>
            <a:rPr lang="de-DE" b="0" i="0" dirty="0" smtClean="0"/>
            <a:t> </a:t>
          </a:r>
          <a:r>
            <a:rPr lang="de-DE" b="0" i="0" dirty="0" err="1" smtClean="0"/>
            <a:t>the</a:t>
          </a:r>
          <a:r>
            <a:rPr lang="de-DE" b="0" i="0" dirty="0" smtClean="0"/>
            <a:t> </a:t>
          </a:r>
          <a:r>
            <a:rPr lang="de-DE" b="0" i="0" dirty="0" err="1" smtClean="0"/>
            <a:t>Directive's</a:t>
          </a:r>
          <a:r>
            <a:rPr lang="de-DE" b="0" i="0" dirty="0" smtClean="0"/>
            <a:t> </a:t>
          </a:r>
          <a:r>
            <a:rPr lang="de-DE" b="0" i="0" dirty="0" err="1" smtClean="0"/>
            <a:t>provisions</a:t>
          </a:r>
          <a:r>
            <a:rPr lang="de-DE" b="0" i="0" dirty="0" smtClean="0"/>
            <a:t>; </a:t>
          </a:r>
          <a:r>
            <a:rPr lang="de-DE" b="0" i="0" dirty="0" err="1" smtClean="0"/>
            <a:t>effective</a:t>
          </a:r>
          <a:r>
            <a:rPr lang="de-DE" b="0" i="0" dirty="0" smtClean="0"/>
            <a:t> </a:t>
          </a:r>
          <a:r>
            <a:rPr lang="de-DE" b="0" i="0" dirty="0" err="1" smtClean="0"/>
            <a:t>enforcement</a:t>
          </a:r>
          <a:r>
            <a:rPr lang="de-DE" b="0" i="0" dirty="0" smtClean="0"/>
            <a:t>; </a:t>
          </a:r>
          <a:r>
            <a:rPr lang="de-DE" b="0" i="0" dirty="0" err="1" smtClean="0"/>
            <a:t>better</a:t>
          </a:r>
          <a:r>
            <a:rPr lang="de-DE" b="0" i="0" dirty="0" smtClean="0"/>
            <a:t> </a:t>
          </a:r>
          <a:r>
            <a:rPr lang="de-DE" b="0" i="0" dirty="0" err="1" smtClean="0"/>
            <a:t>protection</a:t>
          </a:r>
          <a:r>
            <a:rPr lang="de-DE" b="0" i="0" dirty="0" smtClean="0"/>
            <a:t> </a:t>
          </a:r>
          <a:r>
            <a:rPr lang="de-DE" b="0" i="0" dirty="0" err="1" smtClean="0"/>
            <a:t>of</a:t>
          </a:r>
          <a:r>
            <a:rPr lang="de-DE" b="0" i="0" dirty="0" smtClean="0"/>
            <a:t> </a:t>
          </a:r>
          <a:r>
            <a:rPr lang="de-DE" b="0" i="0" dirty="0" err="1" smtClean="0"/>
            <a:t>workers</a:t>
          </a:r>
          <a:r>
            <a:rPr lang="de-DE" b="0" i="0" dirty="0" smtClean="0"/>
            <a:t>' </a:t>
          </a:r>
          <a:r>
            <a:rPr lang="de-DE" b="0" i="0" dirty="0" err="1" smtClean="0"/>
            <a:t>health</a:t>
          </a:r>
          <a:r>
            <a:rPr lang="de-DE" b="0" i="0" dirty="0" smtClean="0"/>
            <a:t> </a:t>
          </a:r>
          <a:r>
            <a:rPr lang="de-DE" b="0" i="0" dirty="0" err="1" smtClean="0"/>
            <a:t>and</a:t>
          </a:r>
          <a:r>
            <a:rPr lang="de-DE" b="0" i="0" dirty="0" smtClean="0"/>
            <a:t> </a:t>
          </a:r>
          <a:r>
            <a:rPr lang="de-DE" b="0" i="0" dirty="0" err="1" smtClean="0"/>
            <a:t>safety</a:t>
          </a:r>
          <a:r>
            <a:rPr lang="de-DE" b="0" i="0" dirty="0" smtClean="0"/>
            <a:t>)</a:t>
          </a:r>
          <a:endParaRPr lang="en-GB" dirty="0"/>
        </a:p>
      </dgm:t>
    </dgm:pt>
    <dgm:pt modelId="{3C53F40F-824A-47F7-AE0A-7D54A868C293}" type="parTrans" cxnId="{A1F86FC5-340B-4EE8-81AA-F843529D8DE9}">
      <dgm:prSet/>
      <dgm:spPr/>
      <dgm:t>
        <a:bodyPr/>
        <a:lstStyle/>
        <a:p>
          <a:endParaRPr lang="en-GB"/>
        </a:p>
      </dgm:t>
    </dgm:pt>
    <dgm:pt modelId="{F3E8A9A0-6C00-4DEA-94EE-ED637D4EF981}" type="sibTrans" cxnId="{A1F86FC5-340B-4EE8-81AA-F843529D8DE9}">
      <dgm:prSet/>
      <dgm:spPr/>
      <dgm:t>
        <a:bodyPr/>
        <a:lstStyle/>
        <a:p>
          <a:endParaRPr lang="en-GB"/>
        </a:p>
      </dgm:t>
    </dgm:pt>
    <dgm:pt modelId="{B9706C0A-2FE7-46C8-B065-DE9E5851A7C4}" type="pres">
      <dgm:prSet presAssocID="{F6A9901B-0DCD-41D4-865A-BA3F49D9620B}" presName="Name0" presStyleCnt="0">
        <dgm:presLayoutVars>
          <dgm:dir/>
          <dgm:animLvl val="lvl"/>
          <dgm:resizeHandles val="exact"/>
        </dgm:presLayoutVars>
      </dgm:prSet>
      <dgm:spPr/>
      <dgm:t>
        <a:bodyPr/>
        <a:lstStyle/>
        <a:p>
          <a:endParaRPr lang="en-GB"/>
        </a:p>
      </dgm:t>
    </dgm:pt>
    <dgm:pt modelId="{D36D28B7-1BBA-4EA6-8986-E749D67DA885}" type="pres">
      <dgm:prSet presAssocID="{C8A367CA-0D16-4AAB-B13C-5FF2FC9F4181}" presName="linNode" presStyleCnt="0"/>
      <dgm:spPr/>
    </dgm:pt>
    <dgm:pt modelId="{91A4154E-C2DA-4909-9FD3-F83A0F1BB7B7}" type="pres">
      <dgm:prSet presAssocID="{C8A367CA-0D16-4AAB-B13C-5FF2FC9F4181}" presName="parentText" presStyleLbl="node1" presStyleIdx="0" presStyleCnt="4">
        <dgm:presLayoutVars>
          <dgm:chMax val="1"/>
          <dgm:bulletEnabled val="1"/>
        </dgm:presLayoutVars>
      </dgm:prSet>
      <dgm:spPr/>
      <dgm:t>
        <a:bodyPr/>
        <a:lstStyle/>
        <a:p>
          <a:endParaRPr lang="en-GB"/>
        </a:p>
      </dgm:t>
    </dgm:pt>
    <dgm:pt modelId="{B4B49C69-DDE5-498B-9C6E-A731B226E014}" type="pres">
      <dgm:prSet presAssocID="{C8A367CA-0D16-4AAB-B13C-5FF2FC9F4181}" presName="descendantText" presStyleLbl="alignAccFollowNode1" presStyleIdx="0" presStyleCnt="4">
        <dgm:presLayoutVars>
          <dgm:bulletEnabled val="1"/>
        </dgm:presLayoutVars>
      </dgm:prSet>
      <dgm:spPr/>
      <dgm:t>
        <a:bodyPr/>
        <a:lstStyle/>
        <a:p>
          <a:endParaRPr lang="en-GB"/>
        </a:p>
      </dgm:t>
    </dgm:pt>
    <dgm:pt modelId="{0CD3AFF5-A26D-4981-A69D-3FED127A84FA}" type="pres">
      <dgm:prSet presAssocID="{1C65B635-4FB8-4943-B548-364774A7AAEE}" presName="sp" presStyleCnt="0"/>
      <dgm:spPr/>
    </dgm:pt>
    <dgm:pt modelId="{FE86AD80-494E-491D-AFA1-3C5E308DB7D4}" type="pres">
      <dgm:prSet presAssocID="{174A4B7B-EA3D-4B49-9EE4-AFCB2DDEFBCB}" presName="linNode" presStyleCnt="0"/>
      <dgm:spPr/>
    </dgm:pt>
    <dgm:pt modelId="{FB665F2B-EF9F-44B5-AA45-3D05D1B17DB3}" type="pres">
      <dgm:prSet presAssocID="{174A4B7B-EA3D-4B49-9EE4-AFCB2DDEFBCB}" presName="parentText" presStyleLbl="node1" presStyleIdx="1" presStyleCnt="4" custLinFactY="92260" custLinFactNeighborY="100000">
        <dgm:presLayoutVars>
          <dgm:chMax val="1"/>
          <dgm:bulletEnabled val="1"/>
        </dgm:presLayoutVars>
      </dgm:prSet>
      <dgm:spPr/>
      <dgm:t>
        <a:bodyPr/>
        <a:lstStyle/>
        <a:p>
          <a:endParaRPr lang="en-GB"/>
        </a:p>
      </dgm:t>
    </dgm:pt>
    <dgm:pt modelId="{FE4AF290-C169-4ADA-95FA-CDBE5C9472AE}" type="pres">
      <dgm:prSet presAssocID="{174A4B7B-EA3D-4B49-9EE4-AFCB2DDEFBCB}" presName="descendantText" presStyleLbl="alignAccFollowNode1" presStyleIdx="1" presStyleCnt="4" custLinFactY="100000" custLinFactNeighborY="140330">
        <dgm:presLayoutVars>
          <dgm:bulletEnabled val="1"/>
        </dgm:presLayoutVars>
      </dgm:prSet>
      <dgm:spPr/>
      <dgm:t>
        <a:bodyPr/>
        <a:lstStyle/>
        <a:p>
          <a:endParaRPr lang="en-GB"/>
        </a:p>
      </dgm:t>
    </dgm:pt>
    <dgm:pt modelId="{29CECDE5-2D42-4C63-A774-E7950DB575D0}" type="pres">
      <dgm:prSet presAssocID="{2385932D-7680-4A64-B1D5-B34D2D39D678}" presName="sp" presStyleCnt="0"/>
      <dgm:spPr/>
    </dgm:pt>
    <dgm:pt modelId="{2C0B7525-5571-4DC1-895B-78D587B56834}" type="pres">
      <dgm:prSet presAssocID="{99D3C1DA-37CB-4FBA-B8F9-B23F7009DB21}" presName="linNode" presStyleCnt="0"/>
      <dgm:spPr/>
    </dgm:pt>
    <dgm:pt modelId="{0884A870-DC12-4276-8D33-514082DFAD95}" type="pres">
      <dgm:prSet presAssocID="{99D3C1DA-37CB-4FBA-B8F9-B23F7009DB21}" presName="parentText" presStyleLbl="node1" presStyleIdx="2" presStyleCnt="4" custLinFactNeighborY="-11896">
        <dgm:presLayoutVars>
          <dgm:chMax val="1"/>
          <dgm:bulletEnabled val="1"/>
        </dgm:presLayoutVars>
      </dgm:prSet>
      <dgm:spPr/>
      <dgm:t>
        <a:bodyPr/>
        <a:lstStyle/>
        <a:p>
          <a:endParaRPr lang="en-GB"/>
        </a:p>
      </dgm:t>
    </dgm:pt>
    <dgm:pt modelId="{C4D55C41-D730-4EDE-8B7B-AB699CDE20F7}" type="pres">
      <dgm:prSet presAssocID="{99D3C1DA-37CB-4FBA-B8F9-B23F7009DB21}" presName="descendantText" presStyleLbl="alignAccFollowNode1" presStyleIdx="2" presStyleCnt="4" custLinFactNeighborY="-12959">
        <dgm:presLayoutVars>
          <dgm:bulletEnabled val="1"/>
        </dgm:presLayoutVars>
      </dgm:prSet>
      <dgm:spPr/>
      <dgm:t>
        <a:bodyPr/>
        <a:lstStyle/>
        <a:p>
          <a:endParaRPr lang="en-GB"/>
        </a:p>
      </dgm:t>
    </dgm:pt>
    <dgm:pt modelId="{2282F692-19F1-4D95-80C7-A2EC15AC5144}" type="pres">
      <dgm:prSet presAssocID="{43035A58-5B01-49DE-B9EC-B7DD918D75F4}" presName="sp" presStyleCnt="0"/>
      <dgm:spPr/>
    </dgm:pt>
    <dgm:pt modelId="{DAE9A283-5B64-4431-B5E3-80B0D8240FF8}" type="pres">
      <dgm:prSet presAssocID="{EF08D501-9538-42E7-836C-D92847BAF81A}" presName="linNode" presStyleCnt="0"/>
      <dgm:spPr/>
    </dgm:pt>
    <dgm:pt modelId="{10E00588-34EB-4F15-9E24-BEBA0A362A7E}" type="pres">
      <dgm:prSet presAssocID="{EF08D501-9538-42E7-836C-D92847BAF81A}" presName="parentText" presStyleLbl="node1" presStyleIdx="3" presStyleCnt="4" custLinFactY="-100000" custLinFactNeighborY="-116052">
        <dgm:presLayoutVars>
          <dgm:chMax val="1"/>
          <dgm:bulletEnabled val="1"/>
        </dgm:presLayoutVars>
      </dgm:prSet>
      <dgm:spPr/>
      <dgm:t>
        <a:bodyPr/>
        <a:lstStyle/>
        <a:p>
          <a:endParaRPr lang="en-GB"/>
        </a:p>
      </dgm:t>
    </dgm:pt>
    <dgm:pt modelId="{AE31FBEE-AD58-409F-887F-D01F7B98FD15}" type="pres">
      <dgm:prSet presAssocID="{EF08D501-9538-42E7-836C-D92847BAF81A}" presName="descendantText" presStyleLbl="alignAccFollowNode1" presStyleIdx="3" presStyleCnt="4" custLinFactY="-100000" custLinFactNeighborY="-170062">
        <dgm:presLayoutVars>
          <dgm:bulletEnabled val="1"/>
        </dgm:presLayoutVars>
      </dgm:prSet>
      <dgm:spPr/>
      <dgm:t>
        <a:bodyPr/>
        <a:lstStyle/>
        <a:p>
          <a:endParaRPr lang="en-GB"/>
        </a:p>
      </dgm:t>
    </dgm:pt>
  </dgm:ptLst>
  <dgm:cxnLst>
    <dgm:cxn modelId="{8E1E5D00-8455-4AA2-8931-E74C6879BEAC}" type="presOf" srcId="{174A4B7B-EA3D-4B49-9EE4-AFCB2DDEFBCB}" destId="{FB665F2B-EF9F-44B5-AA45-3D05D1B17DB3}" srcOrd="0" destOrd="0" presId="urn:microsoft.com/office/officeart/2005/8/layout/vList5"/>
    <dgm:cxn modelId="{9173F146-7F12-4447-9D7F-0CA187B88D45}" srcId="{C8A367CA-0D16-4AAB-B13C-5FF2FC9F4181}" destId="{0F04F5EA-0289-4ADC-8E8E-0C6C6EAEEBC0}" srcOrd="0" destOrd="0" parTransId="{FD12908D-292E-4A43-8E6A-755C65633E78}" sibTransId="{CC286416-91DA-4135-A36F-E458007ABCA4}"/>
    <dgm:cxn modelId="{A944341E-D6BA-4B57-A8D7-05CBADF7D84E}" type="presOf" srcId="{F6A9901B-0DCD-41D4-865A-BA3F49D9620B}" destId="{B9706C0A-2FE7-46C8-B065-DE9E5851A7C4}" srcOrd="0" destOrd="0" presId="urn:microsoft.com/office/officeart/2005/8/layout/vList5"/>
    <dgm:cxn modelId="{DE8958A4-F81C-4B34-A9B9-D9BEC6807C5B}" type="presOf" srcId="{3E00235A-819C-4AE7-802B-DB8B9B0204CF}" destId="{AE31FBEE-AD58-409F-887F-D01F7B98FD15}" srcOrd="0" destOrd="0" presId="urn:microsoft.com/office/officeart/2005/8/layout/vList5"/>
    <dgm:cxn modelId="{65877DB6-8236-4818-A755-C85ED46AF23F}" type="presOf" srcId="{99D3C1DA-37CB-4FBA-B8F9-B23F7009DB21}" destId="{0884A870-DC12-4276-8D33-514082DFAD95}" srcOrd="0" destOrd="0" presId="urn:microsoft.com/office/officeart/2005/8/layout/vList5"/>
    <dgm:cxn modelId="{782C1F7C-2B35-493D-A293-6C754AD3C323}" srcId="{99D3C1DA-37CB-4FBA-B8F9-B23F7009DB21}" destId="{65DBF757-5D8A-4156-8BF6-E9F6B3780A85}" srcOrd="0" destOrd="0" parTransId="{53BFB0FC-68A2-4C3C-98DC-5AB09FBDE7DF}" sibTransId="{547D6025-1FD9-462C-8199-1F0E3FD4D4F9}"/>
    <dgm:cxn modelId="{434011C4-AB68-4BFA-AA7D-E2AEF93D145E}" type="presOf" srcId="{65DBF757-5D8A-4156-8BF6-E9F6B3780A85}" destId="{C4D55C41-D730-4EDE-8B7B-AB699CDE20F7}" srcOrd="0" destOrd="0" presId="urn:microsoft.com/office/officeart/2005/8/layout/vList5"/>
    <dgm:cxn modelId="{E9289550-1D70-49F4-84C7-3BF81EE40976}" type="presOf" srcId="{C8A367CA-0D16-4AAB-B13C-5FF2FC9F4181}" destId="{91A4154E-C2DA-4909-9FD3-F83A0F1BB7B7}" srcOrd="0" destOrd="0" presId="urn:microsoft.com/office/officeart/2005/8/layout/vList5"/>
    <dgm:cxn modelId="{92A0F6DA-230D-4FCF-936C-C8B1C8F5E7A5}" type="presOf" srcId="{0F04F5EA-0289-4ADC-8E8E-0C6C6EAEEBC0}" destId="{B4B49C69-DDE5-498B-9C6E-A731B226E014}" srcOrd="0" destOrd="0" presId="urn:microsoft.com/office/officeart/2005/8/layout/vList5"/>
    <dgm:cxn modelId="{BAE4F100-FF7A-4EA0-8281-4B8B8C158134}" srcId="{F6A9901B-0DCD-41D4-865A-BA3F49D9620B}" destId="{C8A367CA-0D16-4AAB-B13C-5FF2FC9F4181}" srcOrd="0" destOrd="0" parTransId="{3A54955A-0FD2-4B64-A03B-0DEED5140F4A}" sibTransId="{1C65B635-4FB8-4943-B548-364774A7AAEE}"/>
    <dgm:cxn modelId="{2047D2F0-69B3-4A1A-8E64-C9656FADB05F}" srcId="{F6A9901B-0DCD-41D4-865A-BA3F49D9620B}" destId="{EF08D501-9538-42E7-836C-D92847BAF81A}" srcOrd="3" destOrd="0" parTransId="{5DA0A6F0-A68E-47EB-8F8D-622F305B4145}" sibTransId="{D1AFCA9D-2EAE-4B7F-83E6-FCED429336E6}"/>
    <dgm:cxn modelId="{C9553972-D3B2-4385-A567-D18650D8A666}" srcId="{F6A9901B-0DCD-41D4-865A-BA3F49D9620B}" destId="{174A4B7B-EA3D-4B49-9EE4-AFCB2DDEFBCB}" srcOrd="1" destOrd="0" parTransId="{9515CEEE-63C2-41F1-A045-4AF6774028BF}" sibTransId="{2385932D-7680-4A64-B1D5-B34D2D39D678}"/>
    <dgm:cxn modelId="{707AB43C-282C-4561-BB31-864C149EAE00}" srcId="{F6A9901B-0DCD-41D4-865A-BA3F49D9620B}" destId="{99D3C1DA-37CB-4FBA-B8F9-B23F7009DB21}" srcOrd="2" destOrd="0" parTransId="{484481FE-4E58-43C5-B0ED-7033140321F8}" sibTransId="{43035A58-5B01-49DE-B9EC-B7DD918D75F4}"/>
    <dgm:cxn modelId="{A1F86FC5-340B-4EE8-81AA-F843529D8DE9}" srcId="{EF08D501-9538-42E7-836C-D92847BAF81A}" destId="{3E00235A-819C-4AE7-802B-DB8B9B0204CF}" srcOrd="0" destOrd="0" parTransId="{3C53F40F-824A-47F7-AE0A-7D54A868C293}" sibTransId="{F3E8A9A0-6C00-4DEA-94EE-ED637D4EF981}"/>
    <dgm:cxn modelId="{9DE27F52-57C6-46A0-9499-64DB3FE6C473}" type="presOf" srcId="{14CFF5A1-C462-4367-A623-48E16704B60F}" destId="{FE4AF290-C169-4ADA-95FA-CDBE5C9472AE}" srcOrd="0" destOrd="0" presId="urn:microsoft.com/office/officeart/2005/8/layout/vList5"/>
    <dgm:cxn modelId="{7DBD6CC6-F249-4A4F-ADC3-650FA2B7C649}" type="presOf" srcId="{EF08D501-9538-42E7-836C-D92847BAF81A}" destId="{10E00588-34EB-4F15-9E24-BEBA0A362A7E}" srcOrd="0" destOrd="0" presId="urn:microsoft.com/office/officeart/2005/8/layout/vList5"/>
    <dgm:cxn modelId="{C291EB16-26FE-428A-AF6C-26BC861F8DAD}" srcId="{174A4B7B-EA3D-4B49-9EE4-AFCB2DDEFBCB}" destId="{14CFF5A1-C462-4367-A623-48E16704B60F}" srcOrd="0" destOrd="0" parTransId="{53586240-463D-48B4-B416-05DB221CF636}" sibTransId="{D62FDD88-E432-4D7F-B213-5EBA3AF25998}"/>
    <dgm:cxn modelId="{0F2E6A32-D7E5-4B93-B655-FAB7104526D4}" type="presParOf" srcId="{B9706C0A-2FE7-46C8-B065-DE9E5851A7C4}" destId="{D36D28B7-1BBA-4EA6-8986-E749D67DA885}" srcOrd="0" destOrd="0" presId="urn:microsoft.com/office/officeart/2005/8/layout/vList5"/>
    <dgm:cxn modelId="{F926915B-BCCB-44D4-8EB5-989989C7CBB4}" type="presParOf" srcId="{D36D28B7-1BBA-4EA6-8986-E749D67DA885}" destId="{91A4154E-C2DA-4909-9FD3-F83A0F1BB7B7}" srcOrd="0" destOrd="0" presId="urn:microsoft.com/office/officeart/2005/8/layout/vList5"/>
    <dgm:cxn modelId="{DE337B31-3C54-4D91-83B8-85C0F7F9CF4F}" type="presParOf" srcId="{D36D28B7-1BBA-4EA6-8986-E749D67DA885}" destId="{B4B49C69-DDE5-498B-9C6E-A731B226E014}" srcOrd="1" destOrd="0" presId="urn:microsoft.com/office/officeart/2005/8/layout/vList5"/>
    <dgm:cxn modelId="{DE94A8DC-5163-4586-874D-0AC0231005A7}" type="presParOf" srcId="{B9706C0A-2FE7-46C8-B065-DE9E5851A7C4}" destId="{0CD3AFF5-A26D-4981-A69D-3FED127A84FA}" srcOrd="1" destOrd="0" presId="urn:microsoft.com/office/officeart/2005/8/layout/vList5"/>
    <dgm:cxn modelId="{EA32BD8C-AB10-4C61-83F3-58DAA32E4549}" type="presParOf" srcId="{B9706C0A-2FE7-46C8-B065-DE9E5851A7C4}" destId="{FE86AD80-494E-491D-AFA1-3C5E308DB7D4}" srcOrd="2" destOrd="0" presId="urn:microsoft.com/office/officeart/2005/8/layout/vList5"/>
    <dgm:cxn modelId="{08E5163C-C024-4A21-9C35-E700776F9297}" type="presParOf" srcId="{FE86AD80-494E-491D-AFA1-3C5E308DB7D4}" destId="{FB665F2B-EF9F-44B5-AA45-3D05D1B17DB3}" srcOrd="0" destOrd="0" presId="urn:microsoft.com/office/officeart/2005/8/layout/vList5"/>
    <dgm:cxn modelId="{62FD6034-394F-40D4-8B66-54D1AE5184CB}" type="presParOf" srcId="{FE86AD80-494E-491D-AFA1-3C5E308DB7D4}" destId="{FE4AF290-C169-4ADA-95FA-CDBE5C9472AE}" srcOrd="1" destOrd="0" presId="urn:microsoft.com/office/officeart/2005/8/layout/vList5"/>
    <dgm:cxn modelId="{E0645E10-919F-49CA-9663-562522A47AC6}" type="presParOf" srcId="{B9706C0A-2FE7-46C8-B065-DE9E5851A7C4}" destId="{29CECDE5-2D42-4C63-A774-E7950DB575D0}" srcOrd="3" destOrd="0" presId="urn:microsoft.com/office/officeart/2005/8/layout/vList5"/>
    <dgm:cxn modelId="{D2079B5C-05F8-4B10-9287-FEC9ADD3FD43}" type="presParOf" srcId="{B9706C0A-2FE7-46C8-B065-DE9E5851A7C4}" destId="{2C0B7525-5571-4DC1-895B-78D587B56834}" srcOrd="4" destOrd="0" presId="urn:microsoft.com/office/officeart/2005/8/layout/vList5"/>
    <dgm:cxn modelId="{801BA807-F3E2-4B35-90D3-290DA4E62617}" type="presParOf" srcId="{2C0B7525-5571-4DC1-895B-78D587B56834}" destId="{0884A870-DC12-4276-8D33-514082DFAD95}" srcOrd="0" destOrd="0" presId="urn:microsoft.com/office/officeart/2005/8/layout/vList5"/>
    <dgm:cxn modelId="{8ABFC30D-4874-408C-AA5C-9CC909F37044}" type="presParOf" srcId="{2C0B7525-5571-4DC1-895B-78D587B56834}" destId="{C4D55C41-D730-4EDE-8B7B-AB699CDE20F7}" srcOrd="1" destOrd="0" presId="urn:microsoft.com/office/officeart/2005/8/layout/vList5"/>
    <dgm:cxn modelId="{66D2D664-F7D2-44B4-B8BB-30DAAE457211}" type="presParOf" srcId="{B9706C0A-2FE7-46C8-B065-DE9E5851A7C4}" destId="{2282F692-19F1-4D95-80C7-A2EC15AC5144}" srcOrd="5" destOrd="0" presId="urn:microsoft.com/office/officeart/2005/8/layout/vList5"/>
    <dgm:cxn modelId="{A8F79DAB-D3BD-417D-B562-7D6C786343FA}" type="presParOf" srcId="{B9706C0A-2FE7-46C8-B065-DE9E5851A7C4}" destId="{DAE9A283-5B64-4431-B5E3-80B0D8240FF8}" srcOrd="6" destOrd="0" presId="urn:microsoft.com/office/officeart/2005/8/layout/vList5"/>
    <dgm:cxn modelId="{A64679FC-078B-4C6D-8C62-08F76E77A9BE}" type="presParOf" srcId="{DAE9A283-5B64-4431-B5E3-80B0D8240FF8}" destId="{10E00588-34EB-4F15-9E24-BEBA0A362A7E}" srcOrd="0" destOrd="0" presId="urn:microsoft.com/office/officeart/2005/8/layout/vList5"/>
    <dgm:cxn modelId="{1797F326-4856-44C6-B7DC-9082B420375E}" type="presParOf" srcId="{DAE9A283-5B64-4431-B5E3-80B0D8240FF8}" destId="{AE31FBEE-AD58-409F-887F-D01F7B98FD1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48428C-581A-44F4-A7E3-C18AF689DE81}">
      <dsp:nvSpPr>
        <dsp:cNvPr id="0" name=""/>
        <dsp:cNvSpPr/>
      </dsp:nvSpPr>
      <dsp:spPr>
        <a:xfrm>
          <a:off x="993" y="1016470"/>
          <a:ext cx="1936885" cy="193688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6593" tIns="21590" rIns="106593" bIns="21590" numCol="1" spcCol="1270" anchor="ctr" anchorCtr="0">
          <a:noAutofit/>
        </a:bodyPr>
        <a:lstStyle/>
        <a:p>
          <a:pPr lvl="0" algn="ctr" defTabSz="755650" rtl="0">
            <a:lnSpc>
              <a:spcPct val="90000"/>
            </a:lnSpc>
            <a:spcBef>
              <a:spcPct val="0"/>
            </a:spcBef>
            <a:spcAft>
              <a:spcPct val="35000"/>
            </a:spcAft>
          </a:pPr>
          <a:r>
            <a:rPr lang="en-GB" sz="1700" b="1" i="0" kern="1200" dirty="0" smtClean="0"/>
            <a:t>European Pillar of Social Rights</a:t>
          </a:r>
          <a:endParaRPr lang="en-GB" sz="1700" b="1" kern="1200" dirty="0"/>
        </a:p>
      </dsp:txBody>
      <dsp:txXfrm>
        <a:off x="284643" y="1300120"/>
        <a:ext cx="1369585" cy="1369585"/>
      </dsp:txXfrm>
    </dsp:sp>
    <dsp:sp modelId="{B07B2CCC-508D-4D0E-A239-213D74D8A5D7}">
      <dsp:nvSpPr>
        <dsp:cNvPr id="0" name=""/>
        <dsp:cNvSpPr/>
      </dsp:nvSpPr>
      <dsp:spPr>
        <a:xfrm>
          <a:off x="1550501" y="1016470"/>
          <a:ext cx="1936885" cy="193688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6593" tIns="21590" rIns="106593" bIns="21590" numCol="1" spcCol="1270" anchor="ctr" anchorCtr="0">
          <a:noAutofit/>
        </a:bodyPr>
        <a:lstStyle/>
        <a:p>
          <a:pPr lvl="0" algn="ctr" defTabSz="755650" rtl="0">
            <a:lnSpc>
              <a:spcPct val="90000"/>
            </a:lnSpc>
            <a:spcBef>
              <a:spcPct val="0"/>
            </a:spcBef>
            <a:spcAft>
              <a:spcPct val="35000"/>
            </a:spcAft>
          </a:pPr>
          <a:r>
            <a:rPr lang="en-GB" sz="1700" b="1" i="0" kern="1200" dirty="0" smtClean="0"/>
            <a:t>Funding</a:t>
          </a:r>
          <a:endParaRPr lang="en-GB" sz="1700" b="1" kern="1200" dirty="0"/>
        </a:p>
      </dsp:txBody>
      <dsp:txXfrm>
        <a:off x="1834151" y="1300120"/>
        <a:ext cx="1369585" cy="1369585"/>
      </dsp:txXfrm>
    </dsp:sp>
    <dsp:sp modelId="{F1663094-6624-4B7B-9C47-EF445E87CE83}">
      <dsp:nvSpPr>
        <dsp:cNvPr id="0" name=""/>
        <dsp:cNvSpPr/>
      </dsp:nvSpPr>
      <dsp:spPr>
        <a:xfrm>
          <a:off x="3100009" y="1016470"/>
          <a:ext cx="1936885" cy="193688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6593" tIns="21590" rIns="106593" bIns="21590" numCol="1" spcCol="1270" anchor="ctr" anchorCtr="0">
          <a:noAutofit/>
        </a:bodyPr>
        <a:lstStyle/>
        <a:p>
          <a:pPr lvl="0" algn="ctr" defTabSz="755650" rtl="0">
            <a:lnSpc>
              <a:spcPct val="90000"/>
            </a:lnSpc>
            <a:spcBef>
              <a:spcPct val="0"/>
            </a:spcBef>
            <a:spcAft>
              <a:spcPct val="35000"/>
            </a:spcAft>
          </a:pPr>
          <a:r>
            <a:rPr lang="en-GB" sz="1700" b="1" i="0" kern="1200" dirty="0" smtClean="0"/>
            <a:t>European Semester</a:t>
          </a:r>
          <a:endParaRPr lang="en-GB" sz="1700" b="1" kern="1200" dirty="0"/>
        </a:p>
      </dsp:txBody>
      <dsp:txXfrm>
        <a:off x="3383659" y="1300120"/>
        <a:ext cx="1369585" cy="1369585"/>
      </dsp:txXfrm>
    </dsp:sp>
    <dsp:sp modelId="{74964719-73F0-4E3F-97C1-701792DEF2A4}">
      <dsp:nvSpPr>
        <dsp:cNvPr id="0" name=""/>
        <dsp:cNvSpPr/>
      </dsp:nvSpPr>
      <dsp:spPr>
        <a:xfrm>
          <a:off x="4649517" y="1016470"/>
          <a:ext cx="1936885" cy="193688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6593" tIns="21590" rIns="106593" bIns="21590" numCol="1" spcCol="1270" anchor="ctr" anchorCtr="0">
          <a:noAutofit/>
        </a:bodyPr>
        <a:lstStyle/>
        <a:p>
          <a:pPr lvl="0" algn="ctr" defTabSz="755650" rtl="0">
            <a:lnSpc>
              <a:spcPct val="90000"/>
            </a:lnSpc>
            <a:spcBef>
              <a:spcPct val="0"/>
            </a:spcBef>
            <a:spcAft>
              <a:spcPct val="35000"/>
            </a:spcAft>
          </a:pPr>
          <a:r>
            <a:rPr lang="en-GB" sz="1700" b="1" i="0" kern="1200" dirty="0" smtClean="0"/>
            <a:t>Social dialogue</a:t>
          </a:r>
          <a:endParaRPr lang="en-GB" sz="1700" b="1" kern="1200" dirty="0"/>
        </a:p>
      </dsp:txBody>
      <dsp:txXfrm>
        <a:off x="4933167" y="1300120"/>
        <a:ext cx="1369585" cy="1369585"/>
      </dsp:txXfrm>
    </dsp:sp>
    <dsp:sp modelId="{7EB60EDA-4111-479D-ABCA-8704E31228D1}">
      <dsp:nvSpPr>
        <dsp:cNvPr id="0" name=""/>
        <dsp:cNvSpPr/>
      </dsp:nvSpPr>
      <dsp:spPr>
        <a:xfrm>
          <a:off x="6199025" y="1016470"/>
          <a:ext cx="1936885" cy="193688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6593" tIns="21590" rIns="106593" bIns="21590" numCol="1" spcCol="1270" anchor="ctr" anchorCtr="0">
          <a:noAutofit/>
        </a:bodyPr>
        <a:lstStyle/>
        <a:p>
          <a:pPr lvl="0" algn="ctr" defTabSz="755650" rtl="0">
            <a:lnSpc>
              <a:spcPct val="90000"/>
            </a:lnSpc>
            <a:spcBef>
              <a:spcPct val="0"/>
            </a:spcBef>
            <a:spcAft>
              <a:spcPct val="35000"/>
            </a:spcAft>
          </a:pPr>
          <a:r>
            <a:rPr lang="de-DE" sz="1700" b="1" kern="1200" dirty="0" err="1" smtClean="0"/>
            <a:t>Civil</a:t>
          </a:r>
          <a:r>
            <a:rPr lang="de-DE" sz="1700" b="1" kern="1200" dirty="0" smtClean="0"/>
            <a:t> Society</a:t>
          </a:r>
          <a:endParaRPr lang="en-GB" sz="1700" b="1" kern="1200" dirty="0"/>
        </a:p>
      </dsp:txBody>
      <dsp:txXfrm>
        <a:off x="6482675" y="1300120"/>
        <a:ext cx="1369585" cy="13695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4D670A-9E44-488E-A431-036B5B89165E}">
      <dsp:nvSpPr>
        <dsp:cNvPr id="0" name=""/>
        <dsp:cNvSpPr/>
      </dsp:nvSpPr>
      <dsp:spPr>
        <a:xfrm>
          <a:off x="2571" y="43854"/>
          <a:ext cx="2507456" cy="633204"/>
        </a:xfrm>
        <a:prstGeom prst="round2Same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rtl="0">
            <a:lnSpc>
              <a:spcPct val="90000"/>
            </a:lnSpc>
            <a:spcBef>
              <a:spcPct val="0"/>
            </a:spcBef>
            <a:spcAft>
              <a:spcPct val="35000"/>
            </a:spcAft>
          </a:pPr>
          <a:r>
            <a:rPr lang="en-GB" sz="1200" b="1" i="0" kern="1200" dirty="0" smtClean="0"/>
            <a:t>Equal opportunities and access to the labour market</a:t>
          </a:r>
          <a:endParaRPr lang="en-GB" sz="1200" kern="1200" dirty="0"/>
        </a:p>
      </dsp:txBody>
      <dsp:txXfrm>
        <a:off x="33481" y="74764"/>
        <a:ext cx="2445636" cy="602294"/>
      </dsp:txXfrm>
    </dsp:sp>
    <dsp:sp modelId="{046D9D5A-D3D9-4DD2-AFEA-774AB256DAC8}">
      <dsp:nvSpPr>
        <dsp:cNvPr id="0" name=""/>
        <dsp:cNvSpPr/>
      </dsp:nvSpPr>
      <dsp:spPr>
        <a:xfrm>
          <a:off x="2571" y="677059"/>
          <a:ext cx="2507456" cy="291287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rtl="0">
            <a:lnSpc>
              <a:spcPct val="90000"/>
            </a:lnSpc>
            <a:spcBef>
              <a:spcPct val="0"/>
            </a:spcBef>
            <a:spcAft>
              <a:spcPct val="15000"/>
            </a:spcAft>
            <a:buChar char="••"/>
          </a:pPr>
          <a:r>
            <a:rPr lang="en-GB" sz="1200" b="1" kern="1200" smtClean="0"/>
            <a:t>Education, training and life-long learning</a:t>
          </a:r>
          <a:endParaRPr lang="en-GB" sz="1200" kern="1200"/>
        </a:p>
        <a:p>
          <a:pPr marL="114300" lvl="1" indent="-114300" algn="l" defTabSz="533400" rtl="0">
            <a:lnSpc>
              <a:spcPct val="90000"/>
            </a:lnSpc>
            <a:spcBef>
              <a:spcPct val="0"/>
            </a:spcBef>
            <a:spcAft>
              <a:spcPct val="15000"/>
            </a:spcAft>
            <a:buChar char="••"/>
          </a:pPr>
          <a:r>
            <a:rPr lang="en-GB" sz="1200" b="1" kern="1200" dirty="0" smtClean="0"/>
            <a:t>Gender equality</a:t>
          </a:r>
          <a:endParaRPr lang="en-GB" sz="1200" kern="1200" dirty="0"/>
        </a:p>
        <a:p>
          <a:pPr marL="114300" lvl="1" indent="-114300" algn="l" defTabSz="533400" rtl="0">
            <a:lnSpc>
              <a:spcPct val="90000"/>
            </a:lnSpc>
            <a:spcBef>
              <a:spcPct val="0"/>
            </a:spcBef>
            <a:spcAft>
              <a:spcPct val="15000"/>
            </a:spcAft>
            <a:buChar char="••"/>
          </a:pPr>
          <a:r>
            <a:rPr lang="en-GB" sz="1200" b="1" kern="1200" smtClean="0"/>
            <a:t>Equal opportunities</a:t>
          </a:r>
          <a:endParaRPr lang="en-GB" sz="1200" kern="1200"/>
        </a:p>
        <a:p>
          <a:pPr marL="114300" lvl="1" indent="-114300" algn="l" defTabSz="533400" rtl="0">
            <a:lnSpc>
              <a:spcPct val="90000"/>
            </a:lnSpc>
            <a:spcBef>
              <a:spcPct val="0"/>
            </a:spcBef>
            <a:spcAft>
              <a:spcPct val="15000"/>
            </a:spcAft>
            <a:buChar char="••"/>
          </a:pPr>
          <a:r>
            <a:rPr lang="en-GB" sz="1200" b="1" kern="1200" smtClean="0"/>
            <a:t>Active support to employment</a:t>
          </a:r>
          <a:endParaRPr lang="en-GB" sz="1200" kern="1200"/>
        </a:p>
        <a:p>
          <a:pPr marL="114300" lvl="1" indent="-114300" algn="l" defTabSz="533400" rtl="0">
            <a:lnSpc>
              <a:spcPct val="90000"/>
            </a:lnSpc>
            <a:spcBef>
              <a:spcPct val="0"/>
            </a:spcBef>
            <a:spcAft>
              <a:spcPct val="15000"/>
            </a:spcAft>
            <a:buChar char="••"/>
          </a:pPr>
          <a:r>
            <a:rPr lang="en-GB" sz="1200" b="1" kern="1200" dirty="0" smtClean="0"/>
            <a:t>Secure and adaptable employment</a:t>
          </a:r>
          <a:endParaRPr lang="en-GB" sz="1200" kern="1200" dirty="0"/>
        </a:p>
      </dsp:txBody>
      <dsp:txXfrm>
        <a:off x="2571" y="677059"/>
        <a:ext cx="2507456" cy="2912873"/>
      </dsp:txXfrm>
    </dsp:sp>
    <dsp:sp modelId="{91A6CEEF-339D-4CCE-9C8A-4E5F8B6B4BE7}">
      <dsp:nvSpPr>
        <dsp:cNvPr id="0" name=""/>
        <dsp:cNvSpPr/>
      </dsp:nvSpPr>
      <dsp:spPr>
        <a:xfrm>
          <a:off x="2861071" y="43854"/>
          <a:ext cx="2507456" cy="633204"/>
        </a:xfrm>
        <a:prstGeom prst="round2Same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rtl="0">
            <a:lnSpc>
              <a:spcPct val="90000"/>
            </a:lnSpc>
            <a:spcBef>
              <a:spcPct val="0"/>
            </a:spcBef>
            <a:spcAft>
              <a:spcPct val="35000"/>
            </a:spcAft>
          </a:pPr>
          <a:r>
            <a:rPr lang="en-GB" sz="1200" b="1" i="0" kern="1200" dirty="0" smtClean="0"/>
            <a:t>Fair working conditions</a:t>
          </a:r>
          <a:endParaRPr lang="en-GB" sz="1200" kern="1200" dirty="0"/>
        </a:p>
      </dsp:txBody>
      <dsp:txXfrm>
        <a:off x="2891981" y="74764"/>
        <a:ext cx="2445636" cy="602294"/>
      </dsp:txXfrm>
    </dsp:sp>
    <dsp:sp modelId="{6F353EAD-5B37-40E5-AF56-30230B6DFB8B}">
      <dsp:nvSpPr>
        <dsp:cNvPr id="0" name=""/>
        <dsp:cNvSpPr/>
      </dsp:nvSpPr>
      <dsp:spPr>
        <a:xfrm>
          <a:off x="2861071" y="677059"/>
          <a:ext cx="2507456" cy="291287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rtl="0">
            <a:lnSpc>
              <a:spcPct val="90000"/>
            </a:lnSpc>
            <a:spcBef>
              <a:spcPct val="0"/>
            </a:spcBef>
            <a:spcAft>
              <a:spcPct val="15000"/>
            </a:spcAft>
            <a:buChar char="••"/>
          </a:pPr>
          <a:r>
            <a:rPr lang="en-GB" sz="1200" b="1" kern="1200" smtClean="0"/>
            <a:t>Wages</a:t>
          </a:r>
          <a:endParaRPr lang="en-GB" sz="1200" kern="1200"/>
        </a:p>
        <a:p>
          <a:pPr marL="114300" lvl="1" indent="-114300" algn="l" defTabSz="533400" rtl="0">
            <a:lnSpc>
              <a:spcPct val="90000"/>
            </a:lnSpc>
            <a:spcBef>
              <a:spcPct val="0"/>
            </a:spcBef>
            <a:spcAft>
              <a:spcPct val="15000"/>
            </a:spcAft>
            <a:buChar char="••"/>
          </a:pPr>
          <a:r>
            <a:rPr lang="en-GB" sz="1200" b="1" kern="1200" dirty="0" smtClean="0"/>
            <a:t>Information about employment conditions and protection in case of dismissals</a:t>
          </a:r>
          <a:endParaRPr lang="en-GB" sz="1200" kern="1200" dirty="0"/>
        </a:p>
        <a:p>
          <a:pPr marL="114300" lvl="1" indent="-114300" algn="l" defTabSz="533400" rtl="0">
            <a:lnSpc>
              <a:spcPct val="90000"/>
            </a:lnSpc>
            <a:spcBef>
              <a:spcPct val="0"/>
            </a:spcBef>
            <a:spcAft>
              <a:spcPct val="15000"/>
            </a:spcAft>
            <a:buChar char="••"/>
          </a:pPr>
          <a:r>
            <a:rPr lang="en-GB" sz="1200" b="1" kern="1200" smtClean="0"/>
            <a:t>Social dialogue and involvement of workers </a:t>
          </a:r>
          <a:endParaRPr lang="en-GB" sz="1200" kern="1200"/>
        </a:p>
        <a:p>
          <a:pPr marL="114300" lvl="1" indent="-114300" algn="l" defTabSz="533400" rtl="0">
            <a:lnSpc>
              <a:spcPct val="90000"/>
            </a:lnSpc>
            <a:spcBef>
              <a:spcPct val="0"/>
            </a:spcBef>
            <a:spcAft>
              <a:spcPct val="15000"/>
            </a:spcAft>
            <a:buChar char="••"/>
          </a:pPr>
          <a:r>
            <a:rPr lang="en-GB" sz="1200" b="1" kern="1200" smtClean="0"/>
            <a:t>Work-life balance</a:t>
          </a:r>
          <a:endParaRPr lang="en-GB" sz="1200" kern="1200"/>
        </a:p>
        <a:p>
          <a:pPr marL="114300" lvl="1" indent="-114300" algn="l" defTabSz="533400" rtl="0">
            <a:lnSpc>
              <a:spcPct val="90000"/>
            </a:lnSpc>
            <a:spcBef>
              <a:spcPct val="0"/>
            </a:spcBef>
            <a:spcAft>
              <a:spcPct val="15000"/>
            </a:spcAft>
            <a:buChar char="••"/>
          </a:pPr>
          <a:r>
            <a:rPr lang="en-GB" sz="1200" b="1" kern="1200" smtClean="0"/>
            <a:t>Healthy, safe and well-adapted work environment</a:t>
          </a:r>
          <a:endParaRPr lang="en-GB" sz="1200" kern="1200"/>
        </a:p>
      </dsp:txBody>
      <dsp:txXfrm>
        <a:off x="2861071" y="677059"/>
        <a:ext cx="2507456" cy="2912873"/>
      </dsp:txXfrm>
    </dsp:sp>
    <dsp:sp modelId="{A6317FED-BC95-41E7-B282-419BC8B611F5}">
      <dsp:nvSpPr>
        <dsp:cNvPr id="0" name=""/>
        <dsp:cNvSpPr/>
      </dsp:nvSpPr>
      <dsp:spPr>
        <a:xfrm>
          <a:off x="5719571" y="43854"/>
          <a:ext cx="2507456" cy="633204"/>
        </a:xfrm>
        <a:prstGeom prst="round2Same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rtl="0">
            <a:lnSpc>
              <a:spcPct val="90000"/>
            </a:lnSpc>
            <a:spcBef>
              <a:spcPct val="0"/>
            </a:spcBef>
            <a:spcAft>
              <a:spcPct val="35000"/>
            </a:spcAft>
          </a:pPr>
          <a:r>
            <a:rPr lang="en-GB" sz="1200" b="1" i="0" kern="1200" dirty="0" smtClean="0"/>
            <a:t>Adequate and sustainable social protection</a:t>
          </a:r>
          <a:endParaRPr lang="en-GB" sz="1200" kern="1200" dirty="0"/>
        </a:p>
      </dsp:txBody>
      <dsp:txXfrm>
        <a:off x="5750481" y="74764"/>
        <a:ext cx="2445636" cy="602294"/>
      </dsp:txXfrm>
    </dsp:sp>
    <dsp:sp modelId="{5A84BE6C-3D97-4762-B543-EEFD88375C60}">
      <dsp:nvSpPr>
        <dsp:cNvPr id="0" name=""/>
        <dsp:cNvSpPr/>
      </dsp:nvSpPr>
      <dsp:spPr>
        <a:xfrm>
          <a:off x="5719571" y="677059"/>
          <a:ext cx="2507456" cy="291287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rtl="0">
            <a:lnSpc>
              <a:spcPct val="90000"/>
            </a:lnSpc>
            <a:spcBef>
              <a:spcPct val="0"/>
            </a:spcBef>
            <a:spcAft>
              <a:spcPct val="15000"/>
            </a:spcAft>
            <a:buChar char="••"/>
          </a:pPr>
          <a:r>
            <a:rPr lang="en-GB" sz="1200" b="1" kern="1200" smtClean="0"/>
            <a:t>Childcare and support to children</a:t>
          </a:r>
          <a:endParaRPr lang="en-GB" sz="1200" kern="1200"/>
        </a:p>
        <a:p>
          <a:pPr marL="114300" lvl="1" indent="-114300" algn="l" defTabSz="533400" rtl="0">
            <a:lnSpc>
              <a:spcPct val="90000"/>
            </a:lnSpc>
            <a:spcBef>
              <a:spcPct val="0"/>
            </a:spcBef>
            <a:spcAft>
              <a:spcPct val="15000"/>
            </a:spcAft>
            <a:buChar char="••"/>
          </a:pPr>
          <a:r>
            <a:rPr lang="en-GB" sz="1200" b="1" kern="1200" smtClean="0"/>
            <a:t>Social Protection</a:t>
          </a:r>
          <a:endParaRPr lang="en-GB" sz="1200" kern="1200"/>
        </a:p>
        <a:p>
          <a:pPr marL="114300" lvl="1" indent="-114300" algn="l" defTabSz="533400" rtl="0">
            <a:lnSpc>
              <a:spcPct val="90000"/>
            </a:lnSpc>
            <a:spcBef>
              <a:spcPct val="0"/>
            </a:spcBef>
            <a:spcAft>
              <a:spcPct val="15000"/>
            </a:spcAft>
            <a:buChar char="••"/>
          </a:pPr>
          <a:r>
            <a:rPr lang="en-GB" sz="1200" b="1" kern="1200" dirty="0" smtClean="0"/>
            <a:t>Unemployment benefits</a:t>
          </a:r>
          <a:endParaRPr lang="en-GB" sz="1200" kern="1200" dirty="0"/>
        </a:p>
        <a:p>
          <a:pPr marL="114300" lvl="1" indent="-114300" algn="l" defTabSz="533400" rtl="0">
            <a:lnSpc>
              <a:spcPct val="90000"/>
            </a:lnSpc>
            <a:spcBef>
              <a:spcPct val="0"/>
            </a:spcBef>
            <a:spcAft>
              <a:spcPct val="15000"/>
            </a:spcAft>
            <a:buChar char="••"/>
          </a:pPr>
          <a:r>
            <a:rPr lang="en-GB" sz="1200" b="1" kern="1200" dirty="0" smtClean="0"/>
            <a:t>Minimum income</a:t>
          </a:r>
          <a:endParaRPr lang="en-GB" sz="1200" kern="1200" dirty="0"/>
        </a:p>
        <a:p>
          <a:pPr marL="114300" lvl="1" indent="-114300" algn="l" defTabSz="533400" rtl="0">
            <a:lnSpc>
              <a:spcPct val="90000"/>
            </a:lnSpc>
            <a:spcBef>
              <a:spcPct val="0"/>
            </a:spcBef>
            <a:spcAft>
              <a:spcPct val="15000"/>
            </a:spcAft>
            <a:buChar char="••"/>
          </a:pPr>
          <a:r>
            <a:rPr lang="en-GB" sz="1200" b="1" kern="1200" smtClean="0"/>
            <a:t>Old age income and pensions</a:t>
          </a:r>
          <a:endParaRPr lang="en-GB" sz="1200" kern="1200"/>
        </a:p>
        <a:p>
          <a:pPr marL="114300" lvl="1" indent="-114300" algn="l" defTabSz="533400" rtl="0">
            <a:lnSpc>
              <a:spcPct val="90000"/>
            </a:lnSpc>
            <a:spcBef>
              <a:spcPct val="0"/>
            </a:spcBef>
            <a:spcAft>
              <a:spcPct val="15000"/>
            </a:spcAft>
            <a:buChar char="••"/>
          </a:pPr>
          <a:r>
            <a:rPr lang="en-GB" sz="1200" b="1" kern="1200" smtClean="0"/>
            <a:t>Health care</a:t>
          </a:r>
          <a:endParaRPr lang="en-GB" sz="1200" kern="1200"/>
        </a:p>
        <a:p>
          <a:pPr marL="114300" lvl="1" indent="-114300" algn="l" defTabSz="533400" rtl="0">
            <a:lnSpc>
              <a:spcPct val="90000"/>
            </a:lnSpc>
            <a:spcBef>
              <a:spcPct val="0"/>
            </a:spcBef>
            <a:spcAft>
              <a:spcPct val="15000"/>
            </a:spcAft>
            <a:buChar char="••"/>
          </a:pPr>
          <a:r>
            <a:rPr lang="en-GB" sz="1200" b="1" kern="1200" smtClean="0"/>
            <a:t>Inclusion of people with disabilities</a:t>
          </a:r>
          <a:endParaRPr lang="en-GB" sz="1200" kern="1200"/>
        </a:p>
        <a:p>
          <a:pPr marL="114300" lvl="1" indent="-114300" algn="l" defTabSz="533400" rtl="0">
            <a:lnSpc>
              <a:spcPct val="90000"/>
            </a:lnSpc>
            <a:spcBef>
              <a:spcPct val="0"/>
            </a:spcBef>
            <a:spcAft>
              <a:spcPct val="15000"/>
            </a:spcAft>
            <a:buChar char="••"/>
          </a:pPr>
          <a:r>
            <a:rPr lang="en-GB" sz="1200" b="1" kern="1200" smtClean="0"/>
            <a:t>Long-term care </a:t>
          </a:r>
          <a:endParaRPr lang="en-GB" sz="1200" kern="1200"/>
        </a:p>
        <a:p>
          <a:pPr marL="114300" lvl="1" indent="-114300" algn="l" defTabSz="533400" rtl="0">
            <a:lnSpc>
              <a:spcPct val="90000"/>
            </a:lnSpc>
            <a:spcBef>
              <a:spcPct val="0"/>
            </a:spcBef>
            <a:spcAft>
              <a:spcPct val="15000"/>
            </a:spcAft>
            <a:buChar char="••"/>
          </a:pPr>
          <a:r>
            <a:rPr lang="en-GB" sz="1200" b="1" kern="1200" smtClean="0"/>
            <a:t>Housing and assistance for the homeless</a:t>
          </a:r>
          <a:endParaRPr lang="en-GB" sz="1200" kern="1200"/>
        </a:p>
        <a:p>
          <a:pPr marL="114300" lvl="1" indent="-114300" algn="l" defTabSz="533400" rtl="0">
            <a:lnSpc>
              <a:spcPct val="90000"/>
            </a:lnSpc>
            <a:spcBef>
              <a:spcPct val="0"/>
            </a:spcBef>
            <a:spcAft>
              <a:spcPct val="15000"/>
            </a:spcAft>
            <a:buChar char="••"/>
          </a:pPr>
          <a:r>
            <a:rPr lang="en-GB" sz="1200" b="1" kern="1200" smtClean="0"/>
            <a:t>Access to essential services</a:t>
          </a:r>
          <a:endParaRPr lang="en-GB" sz="1200" kern="1200"/>
        </a:p>
      </dsp:txBody>
      <dsp:txXfrm>
        <a:off x="5719571" y="677059"/>
        <a:ext cx="2507456" cy="29128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B49C69-DDE5-498B-9C6E-A731B226E014}">
      <dsp:nvSpPr>
        <dsp:cNvPr id="0" name=""/>
        <dsp:cNvSpPr/>
      </dsp:nvSpPr>
      <dsp:spPr>
        <a:xfrm rot="5400000">
          <a:off x="5218499" y="-2159473"/>
          <a:ext cx="755257"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rtl="0">
            <a:lnSpc>
              <a:spcPct val="90000"/>
            </a:lnSpc>
            <a:spcBef>
              <a:spcPct val="0"/>
            </a:spcBef>
            <a:spcAft>
              <a:spcPct val="15000"/>
            </a:spcAft>
            <a:buChar char="••"/>
          </a:pPr>
          <a:r>
            <a:rPr lang="de-DE" sz="1100" b="1" i="0" kern="1200" dirty="0" smtClean="0"/>
            <a:t>Directive + </a:t>
          </a:r>
          <a:r>
            <a:rPr lang="de-DE" sz="1100" b="1" i="0" kern="1200" dirty="0" err="1" smtClean="0"/>
            <a:t>policy</a:t>
          </a:r>
          <a:r>
            <a:rPr lang="de-DE" sz="1100" b="1" i="0" kern="1200" dirty="0" smtClean="0"/>
            <a:t> </a:t>
          </a:r>
          <a:r>
            <a:rPr lang="de-DE" sz="1100" b="1" i="0" kern="1200" dirty="0" err="1" smtClean="0"/>
            <a:t>measures</a:t>
          </a:r>
          <a:r>
            <a:rPr lang="de-DE" sz="1100" b="0" i="0" kern="1200" dirty="0" smtClean="0"/>
            <a:t/>
          </a:r>
          <a:br>
            <a:rPr lang="de-DE" sz="1100" b="0" i="0" kern="1200" dirty="0" smtClean="0"/>
          </a:br>
          <a:r>
            <a:rPr lang="de-DE" sz="1100" b="0" i="0" kern="1200" dirty="0" smtClean="0"/>
            <a:t>(</a:t>
          </a:r>
          <a:r>
            <a:rPr lang="de-DE" sz="1100" b="0" i="0" kern="1200" dirty="0" err="1" smtClean="0"/>
            <a:t>Paternity</a:t>
          </a:r>
          <a:r>
            <a:rPr lang="de-DE" sz="1100" b="0" i="0" kern="1200" dirty="0" smtClean="0"/>
            <a:t>, parental </a:t>
          </a:r>
          <a:r>
            <a:rPr lang="de-DE" sz="1100" b="0" i="0" kern="1200" dirty="0" err="1" smtClean="0"/>
            <a:t>and</a:t>
          </a:r>
          <a:r>
            <a:rPr lang="de-DE" sz="1100" b="0" i="0" kern="1200" dirty="0" smtClean="0"/>
            <a:t> </a:t>
          </a:r>
          <a:r>
            <a:rPr lang="de-DE" sz="1100" b="0" i="0" kern="1200" dirty="0" err="1" smtClean="0"/>
            <a:t>carer's</a:t>
          </a:r>
          <a:r>
            <a:rPr lang="de-DE" sz="1100" b="0" i="0" kern="1200" dirty="0" smtClean="0"/>
            <a:t> </a:t>
          </a:r>
          <a:r>
            <a:rPr lang="de-DE" sz="1100" b="0" i="0" kern="1200" dirty="0" err="1" smtClean="0"/>
            <a:t>leave</a:t>
          </a:r>
          <a:r>
            <a:rPr lang="de-DE" sz="1100" b="0" i="0" kern="1200" dirty="0" smtClean="0"/>
            <a:t>, flexible </a:t>
          </a:r>
          <a:r>
            <a:rPr lang="de-DE" sz="1100" b="0" i="0" kern="1200" dirty="0" err="1" smtClean="0"/>
            <a:t>working</a:t>
          </a:r>
          <a:r>
            <a:rPr lang="de-DE" sz="1100" b="0" i="0" kern="1200" dirty="0" smtClean="0"/>
            <a:t> </a:t>
          </a:r>
          <a:r>
            <a:rPr lang="de-DE" sz="1100" b="0" i="0" kern="1200" dirty="0" err="1" smtClean="0"/>
            <a:t>arrangements</a:t>
          </a:r>
          <a:r>
            <a:rPr lang="de-DE" sz="1100" b="0" i="0" kern="1200" dirty="0" smtClean="0"/>
            <a:t> </a:t>
          </a:r>
          <a:r>
            <a:rPr lang="de-DE" sz="1100" b="0" i="0" kern="1200" dirty="0" err="1" smtClean="0"/>
            <a:t>and</a:t>
          </a:r>
          <a:r>
            <a:rPr lang="de-DE" sz="1100" b="0" i="0" kern="1200" dirty="0" smtClean="0"/>
            <a:t> </a:t>
          </a:r>
          <a:r>
            <a:rPr lang="de-DE" sz="1100" b="0" i="0" kern="1200" dirty="0" err="1" smtClean="0"/>
            <a:t>dismissal</a:t>
          </a:r>
          <a:r>
            <a:rPr lang="de-DE" sz="1100" b="0" i="0" kern="1200" dirty="0" smtClean="0"/>
            <a:t> </a:t>
          </a:r>
          <a:r>
            <a:rPr lang="de-DE" sz="1100" b="0" i="0" kern="1200" dirty="0" err="1" smtClean="0"/>
            <a:t>protection</a:t>
          </a:r>
          <a:r>
            <a:rPr lang="de-DE" sz="1100" b="0" i="0" kern="1200" dirty="0" smtClean="0"/>
            <a:t>/</a:t>
          </a:r>
          <a:r>
            <a:rPr lang="de-DE" sz="1100" b="0" i="0" kern="1200" dirty="0" err="1" smtClean="0"/>
            <a:t>anti</a:t>
          </a:r>
          <a:r>
            <a:rPr lang="de-DE" sz="1100" b="0" i="0" kern="1200" dirty="0" smtClean="0"/>
            <a:t> </a:t>
          </a:r>
          <a:r>
            <a:rPr lang="de-DE" sz="1100" b="0" i="0" kern="1200" dirty="0" err="1" smtClean="0"/>
            <a:t>discrimination</a:t>
          </a:r>
          <a:r>
            <a:rPr lang="de-DE" sz="1100" b="0" i="0" kern="1200" dirty="0" smtClean="0"/>
            <a:t>)</a:t>
          </a:r>
          <a:endParaRPr lang="en-GB" sz="1100" kern="1200" dirty="0"/>
        </a:p>
      </dsp:txBody>
      <dsp:txXfrm rot="-5400000">
        <a:off x="2962656" y="133239"/>
        <a:ext cx="5230075" cy="681519"/>
      </dsp:txXfrm>
    </dsp:sp>
    <dsp:sp modelId="{91A4154E-C2DA-4909-9FD3-F83A0F1BB7B7}">
      <dsp:nvSpPr>
        <dsp:cNvPr id="0" name=""/>
        <dsp:cNvSpPr/>
      </dsp:nvSpPr>
      <dsp:spPr>
        <a:xfrm>
          <a:off x="0" y="1962"/>
          <a:ext cx="2962656" cy="94407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de-DE" sz="1800" b="0" i="0" kern="1200" dirty="0" err="1" smtClean="0"/>
            <a:t>Proposal</a:t>
          </a:r>
          <a:r>
            <a:rPr lang="de-DE" sz="1800" b="0" i="0" kern="1200" dirty="0" smtClean="0"/>
            <a:t> on Work-Life Balance: </a:t>
          </a:r>
          <a:endParaRPr lang="en-GB" sz="1800" kern="1200" dirty="0"/>
        </a:p>
      </dsp:txBody>
      <dsp:txXfrm>
        <a:off x="46086" y="48048"/>
        <a:ext cx="2870484" cy="851899"/>
      </dsp:txXfrm>
    </dsp:sp>
    <dsp:sp modelId="{FE4AF290-C169-4ADA-95FA-CDBE5C9472AE}">
      <dsp:nvSpPr>
        <dsp:cNvPr id="0" name=""/>
        <dsp:cNvSpPr/>
      </dsp:nvSpPr>
      <dsp:spPr>
        <a:xfrm rot="5400000">
          <a:off x="5218499" y="646911"/>
          <a:ext cx="755257" cy="5266944"/>
        </a:xfrm>
        <a:prstGeom prst="round2SameRect">
          <a:avLst/>
        </a:prstGeom>
        <a:solidFill>
          <a:srgbClr val="FFFFCC">
            <a:alpha val="89804"/>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rtl="0">
            <a:lnSpc>
              <a:spcPct val="90000"/>
            </a:lnSpc>
            <a:spcBef>
              <a:spcPct val="0"/>
            </a:spcBef>
            <a:spcAft>
              <a:spcPct val="15000"/>
            </a:spcAft>
            <a:buChar char="••"/>
          </a:pPr>
          <a:r>
            <a:rPr lang="de-DE" sz="1100" b="1" kern="1200" dirty="0" err="1" smtClean="0"/>
            <a:t>Social</a:t>
          </a:r>
          <a:r>
            <a:rPr lang="de-DE" sz="1100" b="1" kern="1200" dirty="0" smtClean="0"/>
            <a:t> </a:t>
          </a:r>
          <a:r>
            <a:rPr lang="de-DE" sz="1100" b="1" kern="1200" dirty="0" err="1" smtClean="0"/>
            <a:t>partners</a:t>
          </a:r>
          <a:r>
            <a:rPr lang="de-DE" sz="1100" b="1" kern="1200" dirty="0" smtClean="0"/>
            <a:t>' </a:t>
          </a:r>
          <a:r>
            <a:rPr lang="de-DE" sz="1100" b="1" kern="1200" dirty="0" err="1" smtClean="0"/>
            <a:t>consultation</a:t>
          </a:r>
          <a:r>
            <a:rPr lang="de-DE" sz="1100" b="0" kern="1200" dirty="0" smtClean="0"/>
            <a:t/>
          </a:r>
          <a:br>
            <a:rPr lang="de-DE" sz="1100" b="0" kern="1200" dirty="0" smtClean="0"/>
          </a:br>
          <a:r>
            <a:rPr lang="de-DE" sz="1100" b="0" kern="1200" dirty="0" smtClean="0"/>
            <a:t>(</a:t>
          </a:r>
          <a:r>
            <a:rPr lang="de-DE" sz="1100" b="0" kern="1200" dirty="0" err="1" smtClean="0"/>
            <a:t>How</a:t>
          </a:r>
          <a:r>
            <a:rPr lang="de-DE" sz="1100" b="0" kern="1200" dirty="0" smtClean="0"/>
            <a:t> </a:t>
          </a:r>
          <a:r>
            <a:rPr lang="de-DE" sz="1100" b="0" kern="1200" dirty="0" err="1" smtClean="0"/>
            <a:t>to</a:t>
          </a:r>
          <a:r>
            <a:rPr lang="de-DE" sz="1100" b="0" kern="1200" dirty="0" smtClean="0"/>
            <a:t> </a:t>
          </a:r>
          <a:r>
            <a:rPr lang="de-DE" sz="1100" b="0" kern="1200" dirty="0" err="1" smtClean="0"/>
            <a:t>provide</a:t>
          </a:r>
          <a:r>
            <a:rPr lang="de-DE" sz="1100" b="0" kern="1200" dirty="0" smtClean="0"/>
            <a:t> </a:t>
          </a:r>
          <a:r>
            <a:rPr lang="de-DE" sz="1100" b="0" kern="1200" dirty="0" err="1" smtClean="0"/>
            <a:t>as</a:t>
          </a:r>
          <a:r>
            <a:rPr lang="de-DE" sz="1100" b="0" kern="1200" dirty="0" smtClean="0"/>
            <a:t> </a:t>
          </a:r>
          <a:r>
            <a:rPr lang="de-DE" sz="1100" b="0" kern="1200" dirty="0" err="1" smtClean="0"/>
            <a:t>many</a:t>
          </a:r>
          <a:r>
            <a:rPr lang="de-DE" sz="1100" b="0" kern="1200" dirty="0" smtClean="0"/>
            <a:t> </a:t>
          </a:r>
          <a:r>
            <a:rPr lang="de-DE" sz="1100" b="0" kern="1200" dirty="0" err="1" smtClean="0"/>
            <a:t>people</a:t>
          </a:r>
          <a:r>
            <a:rPr lang="de-DE" sz="1100" b="0" kern="1200" dirty="0" smtClean="0"/>
            <a:t> </a:t>
          </a:r>
          <a:r>
            <a:rPr lang="de-DE" sz="1100" b="0" kern="1200" dirty="0" err="1" smtClean="0"/>
            <a:t>as</a:t>
          </a:r>
          <a:r>
            <a:rPr lang="de-DE" sz="1100" b="0" kern="1200" dirty="0" smtClean="0"/>
            <a:t> </a:t>
          </a:r>
          <a:r>
            <a:rPr lang="de-DE" sz="1100" b="0" kern="1200" dirty="0" err="1" smtClean="0"/>
            <a:t>possible</a:t>
          </a:r>
          <a:r>
            <a:rPr lang="de-DE" sz="1100" b="0" kern="1200" dirty="0" smtClean="0"/>
            <a:t> </a:t>
          </a:r>
          <a:r>
            <a:rPr lang="de-DE" sz="1100" b="0" kern="1200" dirty="0" err="1" smtClean="0"/>
            <a:t>with</a:t>
          </a:r>
          <a:r>
            <a:rPr lang="de-DE" sz="1100" b="0" kern="1200" dirty="0" smtClean="0"/>
            <a:t> </a:t>
          </a:r>
          <a:r>
            <a:rPr lang="de-DE" sz="1100" b="0" kern="1200" dirty="0" err="1" smtClean="0"/>
            <a:t>social</a:t>
          </a:r>
          <a:r>
            <a:rPr lang="de-DE" sz="1100" b="0" kern="1200" dirty="0" smtClean="0"/>
            <a:t> </a:t>
          </a:r>
          <a:r>
            <a:rPr lang="de-DE" sz="1100" b="0" kern="1200" dirty="0" err="1" smtClean="0"/>
            <a:t>security</a:t>
          </a:r>
          <a:r>
            <a:rPr lang="de-DE" sz="1100" b="0" kern="1200" dirty="0" smtClean="0"/>
            <a:t> </a:t>
          </a:r>
          <a:r>
            <a:rPr lang="de-DE" sz="1100" b="0" kern="1200" dirty="0" err="1" smtClean="0"/>
            <a:t>coverage</a:t>
          </a:r>
          <a:r>
            <a:rPr lang="de-DE" sz="1100" b="0" kern="1200" dirty="0" smtClean="0"/>
            <a:t>?)</a:t>
          </a:r>
          <a:endParaRPr lang="en-GB" sz="1100" kern="1200" dirty="0"/>
        </a:p>
      </dsp:txBody>
      <dsp:txXfrm rot="-5400000">
        <a:off x="2962656" y="2939624"/>
        <a:ext cx="5230075" cy="681519"/>
      </dsp:txXfrm>
    </dsp:sp>
    <dsp:sp modelId="{FB665F2B-EF9F-44B5-AA45-3D05D1B17DB3}">
      <dsp:nvSpPr>
        <dsp:cNvPr id="0" name=""/>
        <dsp:cNvSpPr/>
      </dsp:nvSpPr>
      <dsp:spPr>
        <a:xfrm>
          <a:off x="0" y="2808310"/>
          <a:ext cx="2962656" cy="944071"/>
        </a:xfrm>
        <a:prstGeom prst="roundRect">
          <a:avLst/>
        </a:prstGeom>
        <a:solidFill>
          <a:srgbClr val="FFCC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de-DE" sz="1800" b="0" i="0" kern="1200" dirty="0" smtClean="0"/>
            <a:t>Initiative on Access </a:t>
          </a:r>
          <a:r>
            <a:rPr lang="de-DE" sz="1800" b="0" i="0" kern="1200" dirty="0" err="1" smtClean="0"/>
            <a:t>to</a:t>
          </a:r>
          <a:r>
            <a:rPr lang="de-DE" sz="1800" b="0" i="0" kern="1200" dirty="0" smtClean="0"/>
            <a:t> </a:t>
          </a:r>
          <a:r>
            <a:rPr lang="de-DE" sz="1800" b="0" i="0" kern="1200" dirty="0" err="1" smtClean="0"/>
            <a:t>Social</a:t>
          </a:r>
          <a:r>
            <a:rPr lang="de-DE" sz="1800" b="0" i="0" kern="1200" dirty="0" smtClean="0"/>
            <a:t> </a:t>
          </a:r>
          <a:r>
            <a:rPr lang="de-DE" sz="1800" b="0" i="0" kern="1200" dirty="0" err="1" smtClean="0"/>
            <a:t>Protection</a:t>
          </a:r>
          <a:r>
            <a:rPr lang="de-DE" sz="1800" b="0" i="0" kern="1200" dirty="0" smtClean="0"/>
            <a:t>:</a:t>
          </a:r>
          <a:endParaRPr lang="en-GB" sz="1800" kern="1200" dirty="0"/>
        </a:p>
      </dsp:txBody>
      <dsp:txXfrm>
        <a:off x="46086" y="2854396"/>
        <a:ext cx="2870484" cy="851899"/>
      </dsp:txXfrm>
    </dsp:sp>
    <dsp:sp modelId="{C4D55C41-D730-4EDE-8B7B-AB699CDE20F7}">
      <dsp:nvSpPr>
        <dsp:cNvPr id="0" name=""/>
        <dsp:cNvSpPr/>
      </dsp:nvSpPr>
      <dsp:spPr>
        <a:xfrm rot="5400000">
          <a:off x="5218499" y="-274796"/>
          <a:ext cx="755257" cy="5266944"/>
        </a:xfrm>
        <a:prstGeom prst="round2SameRect">
          <a:avLst/>
        </a:prstGeom>
        <a:solidFill>
          <a:srgbClr val="FFFFCC">
            <a:alpha val="89804"/>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rtl="0">
            <a:lnSpc>
              <a:spcPct val="90000"/>
            </a:lnSpc>
            <a:spcBef>
              <a:spcPct val="0"/>
            </a:spcBef>
            <a:spcAft>
              <a:spcPct val="15000"/>
            </a:spcAft>
            <a:buChar char="••"/>
          </a:pPr>
          <a:r>
            <a:rPr lang="de-DE" sz="1100" b="1" kern="1200" dirty="0" err="1" smtClean="0"/>
            <a:t>Social</a:t>
          </a:r>
          <a:r>
            <a:rPr lang="de-DE" sz="1100" b="1" kern="1200" dirty="0" smtClean="0"/>
            <a:t> </a:t>
          </a:r>
          <a:r>
            <a:rPr lang="de-DE" sz="1100" b="1" kern="1200" dirty="0" err="1" smtClean="0"/>
            <a:t>partners</a:t>
          </a:r>
          <a:r>
            <a:rPr lang="de-DE" sz="1100" b="1" kern="1200" dirty="0" smtClean="0"/>
            <a:t>' </a:t>
          </a:r>
          <a:r>
            <a:rPr lang="de-DE" sz="1100" b="1" kern="1200" dirty="0" err="1" smtClean="0"/>
            <a:t>consultation</a:t>
          </a:r>
          <a:r>
            <a:rPr lang="de-DE" sz="1100" b="1" kern="1200" dirty="0" smtClean="0"/>
            <a:t> on the </a:t>
          </a:r>
          <a:r>
            <a:rPr lang="de-DE" sz="1100" b="1" kern="1200" dirty="0" err="1" smtClean="0"/>
            <a:t>Written</a:t>
          </a:r>
          <a:r>
            <a:rPr lang="de-DE" sz="1100" b="1" kern="1200" dirty="0" smtClean="0"/>
            <a:t> Statement Directive (91/533/EEC)</a:t>
          </a:r>
          <a:r>
            <a:rPr lang="de-DE" sz="1100" b="0" kern="1200" dirty="0" smtClean="0"/>
            <a:t/>
          </a:r>
          <a:br>
            <a:rPr lang="de-DE" sz="1100" b="0" kern="1200" dirty="0" smtClean="0"/>
          </a:br>
          <a:r>
            <a:rPr lang="de-DE" sz="1100" b="0" kern="1200" dirty="0" smtClean="0"/>
            <a:t>(</a:t>
          </a:r>
          <a:r>
            <a:rPr lang="de-DE" sz="1100" b="0" kern="1200" dirty="0" err="1" smtClean="0"/>
            <a:t>Better</a:t>
          </a:r>
          <a:r>
            <a:rPr lang="de-DE" sz="1100" b="0" kern="1200" dirty="0" smtClean="0"/>
            <a:t> </a:t>
          </a:r>
          <a:r>
            <a:rPr lang="de-DE" sz="1100" b="0" kern="1200" dirty="0" err="1" smtClean="0"/>
            <a:t>information</a:t>
          </a:r>
          <a:r>
            <a:rPr lang="de-DE" sz="1100" b="0" kern="1200" dirty="0" smtClean="0"/>
            <a:t> for </a:t>
          </a:r>
          <a:r>
            <a:rPr lang="de-DE" sz="1100" b="0" kern="1200" dirty="0" err="1" smtClean="0"/>
            <a:t>workers</a:t>
          </a:r>
          <a:r>
            <a:rPr lang="de-DE" sz="1100" b="0" kern="1200" dirty="0" smtClean="0"/>
            <a:t>; </a:t>
          </a:r>
          <a:r>
            <a:rPr lang="de-DE" sz="1100" b="0" kern="1200" dirty="0" err="1" smtClean="0"/>
            <a:t>opportunity</a:t>
          </a:r>
          <a:r>
            <a:rPr lang="de-DE" sz="1100" b="0" kern="1200" dirty="0" smtClean="0"/>
            <a:t> </a:t>
          </a:r>
          <a:r>
            <a:rPr lang="de-DE" sz="1100" b="0" kern="1200" dirty="0" err="1" smtClean="0"/>
            <a:t>to</a:t>
          </a:r>
          <a:r>
            <a:rPr lang="de-DE" sz="1100" b="0" kern="1200" dirty="0" smtClean="0"/>
            <a:t> </a:t>
          </a:r>
          <a:r>
            <a:rPr lang="de-DE" sz="1100" b="0" kern="1200" dirty="0" err="1" smtClean="0"/>
            <a:t>poen</a:t>
          </a:r>
          <a:r>
            <a:rPr lang="de-DE" sz="1100" b="0" kern="1200" dirty="0" smtClean="0"/>
            <a:t> a </a:t>
          </a:r>
          <a:r>
            <a:rPr lang="de-DE" sz="1100" b="0" kern="1200" dirty="0" err="1" smtClean="0"/>
            <a:t>debate</a:t>
          </a:r>
          <a:r>
            <a:rPr lang="de-DE" sz="1100" b="0" kern="1200" dirty="0" smtClean="0"/>
            <a:t> on </a:t>
          </a:r>
          <a:r>
            <a:rPr lang="de-DE" sz="1100" b="0" kern="1200" dirty="0" err="1" smtClean="0"/>
            <a:t>minimum</a:t>
          </a:r>
          <a:r>
            <a:rPr lang="de-DE" sz="1100" b="0" kern="1200" dirty="0" smtClean="0"/>
            <a:t> </a:t>
          </a:r>
          <a:r>
            <a:rPr lang="de-DE" sz="1100" b="0" kern="1200" dirty="0" err="1" smtClean="0"/>
            <a:t>safeguards</a:t>
          </a:r>
          <a:r>
            <a:rPr lang="de-DE" sz="1100" b="0" kern="1200" dirty="0" smtClean="0"/>
            <a:t> in </a:t>
          </a:r>
          <a:r>
            <a:rPr lang="de-DE" sz="1100" b="0" kern="1200" dirty="0" err="1" smtClean="0"/>
            <a:t>very</a:t>
          </a:r>
          <a:r>
            <a:rPr lang="de-DE" sz="1100" b="0" kern="1200" dirty="0" smtClean="0"/>
            <a:t> flexible </a:t>
          </a:r>
          <a:r>
            <a:rPr lang="de-DE" sz="1100" b="0" kern="1200" dirty="0" err="1" smtClean="0"/>
            <a:t>and</a:t>
          </a:r>
          <a:r>
            <a:rPr lang="de-DE" sz="1100" b="0" kern="1200" dirty="0" smtClean="0"/>
            <a:t>/</a:t>
          </a:r>
          <a:r>
            <a:rPr lang="de-DE" sz="1100" b="0" kern="1200" dirty="0" err="1" smtClean="0"/>
            <a:t>or</a:t>
          </a:r>
          <a:r>
            <a:rPr lang="de-DE" sz="1100" b="0" kern="1200" dirty="0" smtClean="0"/>
            <a:t> </a:t>
          </a:r>
          <a:r>
            <a:rPr lang="de-DE" sz="1100" b="0" kern="1200" dirty="0" err="1" smtClean="0"/>
            <a:t>precarious</a:t>
          </a:r>
          <a:r>
            <a:rPr lang="de-DE" sz="1100" b="0" kern="1200" dirty="0" smtClean="0"/>
            <a:t> </a:t>
          </a:r>
          <a:r>
            <a:rPr lang="de-DE" sz="1100" b="0" kern="1200" dirty="0" err="1" smtClean="0"/>
            <a:t>jobs</a:t>
          </a:r>
          <a:r>
            <a:rPr lang="de-DE" sz="1100" b="0" kern="1200" dirty="0" smtClean="0"/>
            <a:t>)</a:t>
          </a:r>
          <a:endParaRPr lang="en-GB" sz="1100" kern="1200" dirty="0"/>
        </a:p>
      </dsp:txBody>
      <dsp:txXfrm rot="-5400000">
        <a:off x="2962656" y="2017916"/>
        <a:ext cx="5230075" cy="681519"/>
      </dsp:txXfrm>
    </dsp:sp>
    <dsp:sp modelId="{0884A870-DC12-4276-8D33-514082DFAD95}">
      <dsp:nvSpPr>
        <dsp:cNvPr id="0" name=""/>
        <dsp:cNvSpPr/>
      </dsp:nvSpPr>
      <dsp:spPr>
        <a:xfrm>
          <a:off x="0" y="1872206"/>
          <a:ext cx="2962656" cy="944071"/>
        </a:xfrm>
        <a:prstGeom prst="roundRect">
          <a:avLst/>
        </a:prstGeom>
        <a:solidFill>
          <a:srgbClr val="FFCC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de-DE" sz="1800" b="0" i="0" kern="1200" dirty="0" err="1" smtClean="0"/>
            <a:t>Changes</a:t>
          </a:r>
          <a:r>
            <a:rPr lang="de-DE" sz="1800" b="0" i="0" kern="1200" dirty="0" smtClean="0"/>
            <a:t> </a:t>
          </a:r>
          <a:r>
            <a:rPr lang="de-DE" sz="1800" b="0" i="0" kern="1200" dirty="0" err="1" smtClean="0"/>
            <a:t>to</a:t>
          </a:r>
          <a:r>
            <a:rPr lang="de-DE" sz="1800" b="0" i="0" kern="1200" dirty="0" smtClean="0"/>
            <a:t> </a:t>
          </a:r>
          <a:r>
            <a:rPr lang="de-DE" sz="1800" b="0" i="0" kern="1200" dirty="0" err="1" smtClean="0"/>
            <a:t>Written</a:t>
          </a:r>
          <a:r>
            <a:rPr lang="de-DE" sz="1800" b="0" i="0" kern="1200" dirty="0" smtClean="0"/>
            <a:t> Statement </a:t>
          </a:r>
          <a:r>
            <a:rPr lang="de-DE" sz="1800" b="0" i="0" kern="1200" dirty="0" err="1" smtClean="0"/>
            <a:t>Directive</a:t>
          </a:r>
          <a:r>
            <a:rPr lang="de-DE" sz="1800" b="0" i="0" kern="1200" dirty="0" smtClean="0"/>
            <a:t>:</a:t>
          </a:r>
          <a:endParaRPr lang="en-GB" sz="1800" kern="1200" dirty="0"/>
        </a:p>
      </dsp:txBody>
      <dsp:txXfrm>
        <a:off x="46086" y="1918292"/>
        <a:ext cx="2870484" cy="851899"/>
      </dsp:txXfrm>
    </dsp:sp>
    <dsp:sp modelId="{AE31FBEE-AD58-409F-887F-D01F7B98FD15}">
      <dsp:nvSpPr>
        <dsp:cNvPr id="0" name=""/>
        <dsp:cNvSpPr/>
      </dsp:nvSpPr>
      <dsp:spPr>
        <a:xfrm rot="5400000">
          <a:off x="5218499" y="-1225310"/>
          <a:ext cx="755257" cy="5266944"/>
        </a:xfrm>
        <a:prstGeom prst="round2SameRect">
          <a:avLst/>
        </a:prstGeom>
        <a:solidFill>
          <a:srgbClr val="CCFFCC">
            <a:alpha val="89804"/>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rtl="0">
            <a:lnSpc>
              <a:spcPct val="90000"/>
            </a:lnSpc>
            <a:spcBef>
              <a:spcPct val="0"/>
            </a:spcBef>
            <a:spcAft>
              <a:spcPct val="15000"/>
            </a:spcAft>
            <a:buChar char="••"/>
          </a:pPr>
          <a:r>
            <a:rPr lang="de-DE" sz="1100" b="1" kern="1200" dirty="0" smtClean="0"/>
            <a:t>Legal </a:t>
          </a:r>
          <a:r>
            <a:rPr lang="de-DE" sz="1100" b="1" kern="1200" dirty="0" err="1" smtClean="0"/>
            <a:t>guidance</a:t>
          </a:r>
          <a:r>
            <a:rPr lang="de-DE" sz="1100" b="1" kern="1200" dirty="0" smtClean="0"/>
            <a:t> on </a:t>
          </a:r>
          <a:r>
            <a:rPr lang="de-DE" sz="1100" b="1" i="0" kern="1200" dirty="0" err="1" smtClean="0"/>
            <a:t>Directive</a:t>
          </a:r>
          <a:r>
            <a:rPr lang="de-DE" sz="1100" b="1" i="0" kern="1200" dirty="0" smtClean="0"/>
            <a:t> 2003/88/EC</a:t>
          </a:r>
          <a:r>
            <a:rPr lang="de-DE" sz="1100" b="0" i="0" kern="1200" dirty="0" smtClean="0"/>
            <a:t/>
          </a:r>
          <a:br>
            <a:rPr lang="de-DE" sz="1100" b="0" i="0" kern="1200" dirty="0" smtClean="0"/>
          </a:br>
          <a:r>
            <a:rPr lang="de-DE" sz="1100" b="0" i="0" kern="1200" dirty="0" smtClean="0"/>
            <a:t>(</a:t>
          </a:r>
          <a:r>
            <a:rPr lang="de-DE" sz="1100" b="0" i="0" kern="1200" dirty="0" err="1" smtClean="0"/>
            <a:t>greater</a:t>
          </a:r>
          <a:r>
            <a:rPr lang="de-DE" sz="1100" b="0" i="0" kern="1200" dirty="0" smtClean="0"/>
            <a:t> </a:t>
          </a:r>
          <a:r>
            <a:rPr lang="de-DE" sz="1100" b="0" i="0" kern="1200" dirty="0" err="1" smtClean="0"/>
            <a:t>certainty</a:t>
          </a:r>
          <a:r>
            <a:rPr lang="de-DE" sz="1100" b="0" i="0" kern="1200" dirty="0" smtClean="0"/>
            <a:t> </a:t>
          </a:r>
          <a:r>
            <a:rPr lang="de-DE" sz="1100" b="0" i="0" kern="1200" dirty="0" err="1" smtClean="0"/>
            <a:t>and</a:t>
          </a:r>
          <a:r>
            <a:rPr lang="de-DE" sz="1100" b="0" i="0" kern="1200" dirty="0" smtClean="0"/>
            <a:t> </a:t>
          </a:r>
          <a:r>
            <a:rPr lang="de-DE" sz="1100" b="0" i="0" kern="1200" dirty="0" err="1" smtClean="0"/>
            <a:t>clarity</a:t>
          </a:r>
          <a:r>
            <a:rPr lang="de-DE" sz="1100" b="0" i="0" kern="1200" dirty="0" smtClean="0"/>
            <a:t>; </a:t>
          </a:r>
          <a:r>
            <a:rPr lang="de-DE" sz="1100" b="0" i="0" kern="1200" dirty="0" err="1" smtClean="0"/>
            <a:t>better</a:t>
          </a:r>
          <a:r>
            <a:rPr lang="de-DE" sz="1100" b="0" i="0" kern="1200" dirty="0" smtClean="0"/>
            <a:t> </a:t>
          </a:r>
          <a:r>
            <a:rPr lang="de-DE" sz="1100" b="0" i="0" kern="1200" dirty="0" err="1" smtClean="0"/>
            <a:t>apply</a:t>
          </a:r>
          <a:r>
            <a:rPr lang="de-DE" sz="1100" b="0" i="0" kern="1200" dirty="0" smtClean="0"/>
            <a:t> </a:t>
          </a:r>
          <a:r>
            <a:rPr lang="de-DE" sz="1100" b="0" i="0" kern="1200" dirty="0" err="1" smtClean="0"/>
            <a:t>the</a:t>
          </a:r>
          <a:r>
            <a:rPr lang="de-DE" sz="1100" b="0" i="0" kern="1200" dirty="0" smtClean="0"/>
            <a:t> </a:t>
          </a:r>
          <a:r>
            <a:rPr lang="de-DE" sz="1100" b="0" i="0" kern="1200" dirty="0" err="1" smtClean="0"/>
            <a:t>Directive's</a:t>
          </a:r>
          <a:r>
            <a:rPr lang="de-DE" sz="1100" b="0" i="0" kern="1200" dirty="0" smtClean="0"/>
            <a:t> </a:t>
          </a:r>
          <a:r>
            <a:rPr lang="de-DE" sz="1100" b="0" i="0" kern="1200" dirty="0" err="1" smtClean="0"/>
            <a:t>provisions</a:t>
          </a:r>
          <a:r>
            <a:rPr lang="de-DE" sz="1100" b="0" i="0" kern="1200" dirty="0" smtClean="0"/>
            <a:t>; </a:t>
          </a:r>
          <a:r>
            <a:rPr lang="de-DE" sz="1100" b="0" i="0" kern="1200" dirty="0" err="1" smtClean="0"/>
            <a:t>effective</a:t>
          </a:r>
          <a:r>
            <a:rPr lang="de-DE" sz="1100" b="0" i="0" kern="1200" dirty="0" smtClean="0"/>
            <a:t> </a:t>
          </a:r>
          <a:r>
            <a:rPr lang="de-DE" sz="1100" b="0" i="0" kern="1200" dirty="0" err="1" smtClean="0"/>
            <a:t>enforcement</a:t>
          </a:r>
          <a:r>
            <a:rPr lang="de-DE" sz="1100" b="0" i="0" kern="1200" dirty="0" smtClean="0"/>
            <a:t>; </a:t>
          </a:r>
          <a:r>
            <a:rPr lang="de-DE" sz="1100" b="0" i="0" kern="1200" dirty="0" err="1" smtClean="0"/>
            <a:t>better</a:t>
          </a:r>
          <a:r>
            <a:rPr lang="de-DE" sz="1100" b="0" i="0" kern="1200" dirty="0" smtClean="0"/>
            <a:t> </a:t>
          </a:r>
          <a:r>
            <a:rPr lang="de-DE" sz="1100" b="0" i="0" kern="1200" dirty="0" err="1" smtClean="0"/>
            <a:t>protection</a:t>
          </a:r>
          <a:r>
            <a:rPr lang="de-DE" sz="1100" b="0" i="0" kern="1200" dirty="0" smtClean="0"/>
            <a:t> </a:t>
          </a:r>
          <a:r>
            <a:rPr lang="de-DE" sz="1100" b="0" i="0" kern="1200" dirty="0" err="1" smtClean="0"/>
            <a:t>of</a:t>
          </a:r>
          <a:r>
            <a:rPr lang="de-DE" sz="1100" b="0" i="0" kern="1200" dirty="0" smtClean="0"/>
            <a:t> </a:t>
          </a:r>
          <a:r>
            <a:rPr lang="de-DE" sz="1100" b="0" i="0" kern="1200" dirty="0" err="1" smtClean="0"/>
            <a:t>workers</a:t>
          </a:r>
          <a:r>
            <a:rPr lang="de-DE" sz="1100" b="0" i="0" kern="1200" dirty="0" smtClean="0"/>
            <a:t>' </a:t>
          </a:r>
          <a:r>
            <a:rPr lang="de-DE" sz="1100" b="0" i="0" kern="1200" dirty="0" err="1" smtClean="0"/>
            <a:t>health</a:t>
          </a:r>
          <a:r>
            <a:rPr lang="de-DE" sz="1100" b="0" i="0" kern="1200" dirty="0" smtClean="0"/>
            <a:t> </a:t>
          </a:r>
          <a:r>
            <a:rPr lang="de-DE" sz="1100" b="0" i="0" kern="1200" dirty="0" err="1" smtClean="0"/>
            <a:t>and</a:t>
          </a:r>
          <a:r>
            <a:rPr lang="de-DE" sz="1100" b="0" i="0" kern="1200" dirty="0" smtClean="0"/>
            <a:t> </a:t>
          </a:r>
          <a:r>
            <a:rPr lang="de-DE" sz="1100" b="0" i="0" kern="1200" dirty="0" err="1" smtClean="0"/>
            <a:t>safety</a:t>
          </a:r>
          <a:r>
            <a:rPr lang="de-DE" sz="1100" b="0" i="0" kern="1200" dirty="0" smtClean="0"/>
            <a:t>)</a:t>
          </a:r>
          <a:endParaRPr lang="en-GB" sz="1100" kern="1200" dirty="0"/>
        </a:p>
      </dsp:txBody>
      <dsp:txXfrm rot="-5400000">
        <a:off x="2962656" y="1067402"/>
        <a:ext cx="5230075" cy="681519"/>
      </dsp:txXfrm>
    </dsp:sp>
    <dsp:sp modelId="{10E00588-34EB-4F15-9E24-BEBA0A362A7E}">
      <dsp:nvSpPr>
        <dsp:cNvPr id="0" name=""/>
        <dsp:cNvSpPr/>
      </dsp:nvSpPr>
      <dsp:spPr>
        <a:xfrm>
          <a:off x="0" y="936102"/>
          <a:ext cx="2962656" cy="944071"/>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de-DE" sz="1800" i="0" kern="1200" dirty="0" smtClean="0"/>
            <a:t>Communication on Working Time </a:t>
          </a:r>
          <a:r>
            <a:rPr lang="de-DE" sz="1800" i="0" kern="1200" dirty="0" err="1" smtClean="0"/>
            <a:t>Directive</a:t>
          </a:r>
          <a:r>
            <a:rPr lang="de-DE" sz="1800" i="0" kern="1200" dirty="0" smtClean="0"/>
            <a:t>:</a:t>
          </a:r>
          <a:endParaRPr lang="en-GB" sz="1800" kern="1200" dirty="0"/>
        </a:p>
      </dsp:txBody>
      <dsp:txXfrm>
        <a:off x="46086" y="982188"/>
        <a:ext cx="2870484" cy="851899"/>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11734" cy="494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599" tIns="45301" rIns="90599" bIns="45301" numCol="1" anchor="t" anchorCtr="0" compatLnSpc="1">
            <a:prstTxWarp prst="textNoShape">
              <a:avLst/>
            </a:prstTxWarp>
          </a:bodyPr>
          <a:lstStyle>
            <a:lvl1pPr>
              <a:defRPr sz="1200">
                <a:solidFill>
                  <a:schemeClr val="tx1"/>
                </a:solidFill>
                <a:latin typeface="Arial" charset="0"/>
              </a:defRPr>
            </a:lvl1pPr>
          </a:lstStyle>
          <a:p>
            <a:pPr>
              <a:defRPr/>
            </a:pPr>
            <a:endParaRPr lang="en-US" altLang="en-US"/>
          </a:p>
        </p:txBody>
      </p:sp>
      <p:sp>
        <p:nvSpPr>
          <p:cNvPr id="37891" name="Rectangle 3"/>
          <p:cNvSpPr>
            <a:spLocks noGrp="1" noChangeArrowheads="1"/>
          </p:cNvSpPr>
          <p:nvPr>
            <p:ph type="dt" sz="quarter" idx="1"/>
          </p:nvPr>
        </p:nvSpPr>
        <p:spPr bwMode="auto">
          <a:xfrm>
            <a:off x="3805000" y="0"/>
            <a:ext cx="2911734" cy="494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599" tIns="45301" rIns="90599" bIns="45301" numCol="1" anchor="t" anchorCtr="0" compatLnSpc="1">
            <a:prstTxWarp prst="textNoShape">
              <a:avLst/>
            </a:prstTxWarp>
          </a:bodyPr>
          <a:lstStyle>
            <a:lvl1pPr algn="r">
              <a:defRPr sz="1200">
                <a:solidFill>
                  <a:schemeClr val="tx1"/>
                </a:solidFill>
                <a:latin typeface="Arial" charset="0"/>
              </a:defRPr>
            </a:lvl1pPr>
          </a:lstStyle>
          <a:p>
            <a:pPr>
              <a:defRPr/>
            </a:pPr>
            <a:endParaRPr lang="en-US" altLang="en-US"/>
          </a:p>
        </p:txBody>
      </p:sp>
      <p:sp>
        <p:nvSpPr>
          <p:cNvPr id="37892" name="Rectangle 4"/>
          <p:cNvSpPr>
            <a:spLocks noGrp="1" noChangeArrowheads="1"/>
          </p:cNvSpPr>
          <p:nvPr>
            <p:ph type="ftr" sz="quarter" idx="2"/>
          </p:nvPr>
        </p:nvSpPr>
        <p:spPr bwMode="auto">
          <a:xfrm>
            <a:off x="0" y="9359609"/>
            <a:ext cx="2911734" cy="494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599" tIns="45301" rIns="90599" bIns="45301" numCol="1" anchor="b" anchorCtr="0" compatLnSpc="1">
            <a:prstTxWarp prst="textNoShape">
              <a:avLst/>
            </a:prstTxWarp>
          </a:bodyPr>
          <a:lstStyle>
            <a:lvl1pPr>
              <a:defRPr sz="1200">
                <a:solidFill>
                  <a:schemeClr val="tx1"/>
                </a:solidFill>
                <a:latin typeface="Arial" charset="0"/>
              </a:defRPr>
            </a:lvl1pPr>
          </a:lstStyle>
          <a:p>
            <a:pPr>
              <a:defRPr/>
            </a:pPr>
            <a:endParaRPr lang="en-US" altLang="en-US"/>
          </a:p>
        </p:txBody>
      </p:sp>
      <p:sp>
        <p:nvSpPr>
          <p:cNvPr id="37893" name="Rectangle 5"/>
          <p:cNvSpPr>
            <a:spLocks noGrp="1" noChangeArrowheads="1"/>
          </p:cNvSpPr>
          <p:nvPr>
            <p:ph type="sldNum" sz="quarter" idx="3"/>
          </p:nvPr>
        </p:nvSpPr>
        <p:spPr bwMode="auto">
          <a:xfrm>
            <a:off x="3805000" y="9359609"/>
            <a:ext cx="2911734" cy="494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599" tIns="45301" rIns="90599" bIns="45301" numCol="1" anchor="b" anchorCtr="0" compatLnSpc="1">
            <a:prstTxWarp prst="textNoShape">
              <a:avLst/>
            </a:prstTxWarp>
          </a:bodyPr>
          <a:lstStyle>
            <a:lvl1pPr algn="r">
              <a:defRPr sz="1200">
                <a:solidFill>
                  <a:schemeClr val="tx1"/>
                </a:solidFill>
                <a:latin typeface="Arial" charset="0"/>
              </a:defRPr>
            </a:lvl1pPr>
          </a:lstStyle>
          <a:p>
            <a:pPr>
              <a:defRPr/>
            </a:pPr>
            <a:fld id="{7B47787D-DDE7-4BBE-9632-443F74BDB66B}" type="slidenum">
              <a:rPr lang="en-GB" altLang="en-US"/>
              <a:pPr>
                <a:defRPr/>
              </a:pPr>
              <a:t>‹#›</a:t>
            </a:fld>
            <a:endParaRPr lang="en-GB" altLang="en-US"/>
          </a:p>
        </p:txBody>
      </p:sp>
    </p:spTree>
    <p:extLst>
      <p:ext uri="{BB962C8B-B14F-4D97-AF65-F5344CB8AC3E}">
        <p14:creationId xmlns:p14="http://schemas.microsoft.com/office/powerpoint/2010/main" val="22001160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11734" cy="494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599" tIns="45301" rIns="90599" bIns="45301" numCol="1" anchor="t" anchorCtr="0" compatLnSpc="1">
            <a:prstTxWarp prst="textNoShape">
              <a:avLst/>
            </a:prstTxWarp>
          </a:bodyPr>
          <a:lstStyle>
            <a:lvl1pPr>
              <a:defRPr sz="1200">
                <a:solidFill>
                  <a:schemeClr val="tx1"/>
                </a:solidFill>
                <a:latin typeface="Arial" charset="0"/>
              </a:defRPr>
            </a:lvl1pPr>
          </a:lstStyle>
          <a:p>
            <a:pPr>
              <a:defRPr/>
            </a:pPr>
            <a:endParaRPr lang="en-US" altLang="en-US"/>
          </a:p>
        </p:txBody>
      </p:sp>
      <p:sp>
        <p:nvSpPr>
          <p:cNvPr id="36867" name="Rectangle 3"/>
          <p:cNvSpPr>
            <a:spLocks noGrp="1" noChangeArrowheads="1"/>
          </p:cNvSpPr>
          <p:nvPr>
            <p:ph type="dt" idx="1"/>
          </p:nvPr>
        </p:nvSpPr>
        <p:spPr bwMode="auto">
          <a:xfrm>
            <a:off x="3805000" y="0"/>
            <a:ext cx="2911734" cy="494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599" tIns="45301" rIns="90599" bIns="45301" numCol="1" anchor="t" anchorCtr="0" compatLnSpc="1">
            <a:prstTxWarp prst="textNoShape">
              <a:avLst/>
            </a:prstTxWarp>
          </a:bodyPr>
          <a:lstStyle>
            <a:lvl1pPr algn="r">
              <a:defRPr sz="1200">
                <a:solidFill>
                  <a:schemeClr val="tx1"/>
                </a:solidFill>
                <a:latin typeface="Arial" charset="0"/>
              </a:defRPr>
            </a:lvl1pPr>
          </a:lstStyle>
          <a:p>
            <a:pPr>
              <a:defRPr/>
            </a:pPr>
            <a:endParaRPr lang="en-US" altLang="en-US"/>
          </a:p>
        </p:txBody>
      </p:sp>
      <p:sp>
        <p:nvSpPr>
          <p:cNvPr id="37892" name="Rectangle 4"/>
          <p:cNvSpPr>
            <a:spLocks noGrp="1" noRot="1" noChangeAspect="1" noChangeArrowheads="1" noTextEdit="1"/>
          </p:cNvSpPr>
          <p:nvPr>
            <p:ph type="sldImg" idx="2"/>
          </p:nvPr>
        </p:nvSpPr>
        <p:spPr bwMode="auto">
          <a:xfrm>
            <a:off x="896938" y="739775"/>
            <a:ext cx="4926012" cy="36957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6869" name="Rectangle 5"/>
          <p:cNvSpPr>
            <a:spLocks noGrp="1" noChangeArrowheads="1"/>
          </p:cNvSpPr>
          <p:nvPr>
            <p:ph type="body" sz="quarter" idx="3"/>
          </p:nvPr>
        </p:nvSpPr>
        <p:spPr bwMode="auto">
          <a:xfrm>
            <a:off x="672302" y="4680592"/>
            <a:ext cx="5375266" cy="4435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599" tIns="45301" rIns="90599" bIns="45301"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6870" name="Rectangle 6"/>
          <p:cNvSpPr>
            <a:spLocks noGrp="1" noChangeArrowheads="1"/>
          </p:cNvSpPr>
          <p:nvPr>
            <p:ph type="ftr" sz="quarter" idx="4"/>
          </p:nvPr>
        </p:nvSpPr>
        <p:spPr bwMode="auto">
          <a:xfrm>
            <a:off x="0" y="9359609"/>
            <a:ext cx="2911734" cy="494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599" tIns="45301" rIns="90599" bIns="45301" numCol="1" anchor="b" anchorCtr="0" compatLnSpc="1">
            <a:prstTxWarp prst="textNoShape">
              <a:avLst/>
            </a:prstTxWarp>
          </a:bodyPr>
          <a:lstStyle>
            <a:lvl1pPr>
              <a:defRPr sz="1200">
                <a:solidFill>
                  <a:schemeClr val="tx1"/>
                </a:solidFill>
                <a:latin typeface="Arial" charset="0"/>
              </a:defRPr>
            </a:lvl1pPr>
          </a:lstStyle>
          <a:p>
            <a:pPr>
              <a:defRPr/>
            </a:pPr>
            <a:endParaRPr lang="en-US" altLang="en-US"/>
          </a:p>
        </p:txBody>
      </p:sp>
      <p:sp>
        <p:nvSpPr>
          <p:cNvPr id="36871" name="Rectangle 7"/>
          <p:cNvSpPr>
            <a:spLocks noGrp="1" noChangeArrowheads="1"/>
          </p:cNvSpPr>
          <p:nvPr>
            <p:ph type="sldNum" sz="quarter" idx="5"/>
          </p:nvPr>
        </p:nvSpPr>
        <p:spPr bwMode="auto">
          <a:xfrm>
            <a:off x="3805000" y="9359609"/>
            <a:ext cx="2911734" cy="494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599" tIns="45301" rIns="90599" bIns="45301" numCol="1" anchor="b" anchorCtr="0" compatLnSpc="1">
            <a:prstTxWarp prst="textNoShape">
              <a:avLst/>
            </a:prstTxWarp>
          </a:bodyPr>
          <a:lstStyle>
            <a:lvl1pPr algn="r">
              <a:defRPr sz="1200">
                <a:solidFill>
                  <a:schemeClr val="tx1"/>
                </a:solidFill>
                <a:latin typeface="Arial" charset="0"/>
              </a:defRPr>
            </a:lvl1pPr>
          </a:lstStyle>
          <a:p>
            <a:pPr>
              <a:defRPr/>
            </a:pPr>
            <a:fld id="{A18B71D4-0C98-47E7-9DBD-9C4E3EFAB3A5}" type="slidenum">
              <a:rPr lang="en-GB" altLang="en-US"/>
              <a:pPr>
                <a:defRPr/>
              </a:pPr>
              <a:t>‹#›</a:t>
            </a:fld>
            <a:endParaRPr lang="en-GB" altLang="en-US"/>
          </a:p>
        </p:txBody>
      </p:sp>
    </p:spTree>
    <p:extLst>
      <p:ext uri="{BB962C8B-B14F-4D97-AF65-F5344CB8AC3E}">
        <p14:creationId xmlns:p14="http://schemas.microsoft.com/office/powerpoint/2010/main" val="13387619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ec.europa.eu/social/main.jsp?catId=853&amp;langId=en&amp;" TargetMode="External"/><Relationship Id="rId7" Type="http://schemas.openxmlformats.org/officeDocument/2006/relationships/hyperlink" Target="http://ec.europa.eu/social/main.jsp?catId=867&amp;langId=en"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ec.europa.eu/social/main.jsp?catId=857&amp;langId=en&amp;intPageId=984" TargetMode="External"/><Relationship Id="rId5" Type="http://schemas.openxmlformats.org/officeDocument/2006/relationships/hyperlink" Target="http://ec.europa.eu/social/main.jsp?catId=857&amp;langId=en&amp;intPageId=973" TargetMode="External"/><Relationship Id="rId4" Type="http://schemas.openxmlformats.org/officeDocument/2006/relationships/hyperlink" Target="http://ec.europa.eu/social/main.jsp?catId=851&amp;langId=en"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p:spPr>
        <p:txBody>
          <a:bodyPr/>
          <a:lstStyle/>
          <a:p>
            <a:pPr eaLnBrk="1" hangingPunct="1"/>
            <a:endParaRPr lang="en-US" altLang="en-US" dirty="0" smtClean="0">
              <a:latin typeface="Arial" charset="0"/>
            </a:endParaRPr>
          </a:p>
        </p:txBody>
      </p:sp>
      <p:sp>
        <p:nvSpPr>
          <p:cNvPr id="3891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35016" indent="-282698" eaLnBrk="0" hangingPunct="0">
              <a:spcBef>
                <a:spcPct val="30000"/>
              </a:spcBef>
              <a:defRPr sz="1200">
                <a:solidFill>
                  <a:schemeClr val="tx1"/>
                </a:solidFill>
                <a:latin typeface="Arial" charset="0"/>
              </a:defRPr>
            </a:lvl2pPr>
            <a:lvl3pPr marL="1130794" indent="-226158" eaLnBrk="0" hangingPunct="0">
              <a:spcBef>
                <a:spcPct val="30000"/>
              </a:spcBef>
              <a:defRPr sz="1200">
                <a:solidFill>
                  <a:schemeClr val="tx1"/>
                </a:solidFill>
                <a:latin typeface="Arial" charset="0"/>
              </a:defRPr>
            </a:lvl3pPr>
            <a:lvl4pPr marL="1583112" indent="-226158" eaLnBrk="0" hangingPunct="0">
              <a:spcBef>
                <a:spcPct val="30000"/>
              </a:spcBef>
              <a:defRPr sz="1200">
                <a:solidFill>
                  <a:schemeClr val="tx1"/>
                </a:solidFill>
                <a:latin typeface="Arial" charset="0"/>
              </a:defRPr>
            </a:lvl4pPr>
            <a:lvl5pPr marL="2035430" indent="-226158" eaLnBrk="0" hangingPunct="0">
              <a:spcBef>
                <a:spcPct val="30000"/>
              </a:spcBef>
              <a:defRPr sz="1200">
                <a:solidFill>
                  <a:schemeClr val="tx1"/>
                </a:solidFill>
                <a:latin typeface="Arial" charset="0"/>
              </a:defRPr>
            </a:lvl5pPr>
            <a:lvl6pPr marL="2487748" indent="-226158" eaLnBrk="0" fontAlgn="base" hangingPunct="0">
              <a:spcBef>
                <a:spcPct val="30000"/>
              </a:spcBef>
              <a:spcAft>
                <a:spcPct val="0"/>
              </a:spcAft>
              <a:defRPr sz="1200">
                <a:solidFill>
                  <a:schemeClr val="tx1"/>
                </a:solidFill>
                <a:latin typeface="Arial" charset="0"/>
              </a:defRPr>
            </a:lvl6pPr>
            <a:lvl7pPr marL="2940066" indent="-226158" eaLnBrk="0" fontAlgn="base" hangingPunct="0">
              <a:spcBef>
                <a:spcPct val="30000"/>
              </a:spcBef>
              <a:spcAft>
                <a:spcPct val="0"/>
              </a:spcAft>
              <a:defRPr sz="1200">
                <a:solidFill>
                  <a:schemeClr val="tx1"/>
                </a:solidFill>
                <a:latin typeface="Arial" charset="0"/>
              </a:defRPr>
            </a:lvl7pPr>
            <a:lvl8pPr marL="3392384" indent="-226158" eaLnBrk="0" fontAlgn="base" hangingPunct="0">
              <a:spcBef>
                <a:spcPct val="30000"/>
              </a:spcBef>
              <a:spcAft>
                <a:spcPct val="0"/>
              </a:spcAft>
              <a:defRPr sz="1200">
                <a:solidFill>
                  <a:schemeClr val="tx1"/>
                </a:solidFill>
                <a:latin typeface="Arial" charset="0"/>
              </a:defRPr>
            </a:lvl8pPr>
            <a:lvl9pPr marL="3844701" indent="-22615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13E32E6-5073-4369-8360-F79B92EB3A09}" type="slidenum">
              <a:rPr lang="en-GB" altLang="en-US" smtClean="0"/>
              <a:pPr eaLnBrk="1" hangingPunct="1">
                <a:spcBef>
                  <a:spcPct val="0"/>
                </a:spcBef>
              </a:pPr>
              <a:t>1</a:t>
            </a:fld>
            <a:endParaRPr lang="en-GB"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Setting minimum standards and providing policy guidance: e.g. Directives on Working Time </a:t>
            </a:r>
          </a:p>
          <a:p>
            <a:endParaRPr lang="en-GB" dirty="0"/>
          </a:p>
          <a:p>
            <a:r>
              <a:rPr lang="en-GB" dirty="0"/>
              <a:t>Most of the tools to deliver on social Europe are in the hands of Member States and of social partners.</a:t>
            </a:r>
          </a:p>
          <a:p>
            <a:endParaRPr lang="nl-BE" dirty="0"/>
          </a:p>
          <a:p>
            <a:r>
              <a:rPr lang="nl-BE" dirty="0"/>
              <a:t>The EU sets a </a:t>
            </a:r>
            <a:r>
              <a:rPr lang="nl-BE" dirty="0" err="1"/>
              <a:t>framework</a:t>
            </a:r>
            <a:r>
              <a:rPr lang="nl-BE" dirty="0"/>
              <a:t> </a:t>
            </a:r>
            <a:r>
              <a:rPr lang="nl-BE" dirty="0" err="1"/>
              <a:t>and</a:t>
            </a:r>
            <a:r>
              <a:rPr lang="nl-BE" dirty="0"/>
              <a:t> supports</a:t>
            </a:r>
          </a:p>
          <a:p>
            <a:pPr>
              <a:buFont typeface="Wingdings" panose="05000000000000000000" pitchFamily="2" charset="2"/>
              <a:buChar char="§"/>
            </a:pPr>
            <a:r>
              <a:rPr lang="en-GB" dirty="0"/>
              <a:t>Minimum standards and policy guidance</a:t>
            </a:r>
          </a:p>
          <a:p>
            <a:pPr>
              <a:buFont typeface="Wingdings" panose="05000000000000000000" pitchFamily="2" charset="2"/>
              <a:buChar char="§"/>
            </a:pPr>
            <a:r>
              <a:rPr lang="nl-BE" dirty="0"/>
              <a:t>Policy </a:t>
            </a:r>
            <a:r>
              <a:rPr lang="nl-BE" dirty="0" err="1"/>
              <a:t>coordination</a:t>
            </a:r>
            <a:r>
              <a:rPr lang="nl-BE" dirty="0"/>
              <a:t>: European Semester</a:t>
            </a:r>
          </a:p>
          <a:p>
            <a:pPr>
              <a:buFont typeface="Wingdings" panose="05000000000000000000" pitchFamily="2" charset="2"/>
              <a:buChar char="§"/>
            </a:pPr>
            <a:r>
              <a:rPr lang="nl-BE" dirty="0" err="1"/>
              <a:t>Funding</a:t>
            </a:r>
            <a:r>
              <a:rPr lang="nl-BE" dirty="0"/>
              <a:t>: European </a:t>
            </a:r>
            <a:r>
              <a:rPr lang="nl-BE" dirty="0" err="1"/>
              <a:t>Social</a:t>
            </a:r>
            <a:r>
              <a:rPr lang="nl-BE" dirty="0"/>
              <a:t> Fund; YEI; </a:t>
            </a:r>
            <a:r>
              <a:rPr lang="nl-BE" dirty="0" err="1"/>
              <a:t>etc</a:t>
            </a:r>
            <a:endParaRPr lang="nl-BE" dirty="0"/>
          </a:p>
          <a:p>
            <a:pPr>
              <a:buFont typeface="Wingdings" panose="05000000000000000000" pitchFamily="2" charset="2"/>
              <a:buChar char="§"/>
            </a:pPr>
            <a:r>
              <a:rPr lang="nl-BE" dirty="0" err="1"/>
              <a:t>Social</a:t>
            </a:r>
            <a:r>
              <a:rPr lang="nl-BE" dirty="0"/>
              <a:t> </a:t>
            </a:r>
            <a:r>
              <a:rPr lang="nl-BE" dirty="0" err="1"/>
              <a:t>dialogue</a:t>
            </a:r>
            <a:endParaRPr lang="nl-BE" dirty="0"/>
          </a:p>
          <a:p>
            <a:r>
              <a:rPr lang="en-GB" dirty="0" smtClean="0"/>
              <a:t>and Temporary Agency Work; Recommendations: on Youth Guarantee and Long-Term Unemployed </a:t>
            </a:r>
            <a:endParaRPr lang="en-GB" dirty="0"/>
          </a:p>
        </p:txBody>
      </p:sp>
      <p:sp>
        <p:nvSpPr>
          <p:cNvPr id="4" name="Slide Number Placeholder 3"/>
          <p:cNvSpPr>
            <a:spLocks noGrp="1"/>
          </p:cNvSpPr>
          <p:nvPr>
            <p:ph type="sldNum" sz="quarter" idx="10"/>
          </p:nvPr>
        </p:nvSpPr>
        <p:spPr/>
        <p:txBody>
          <a:bodyPr/>
          <a:lstStyle/>
          <a:p>
            <a:pPr>
              <a:defRPr/>
            </a:pPr>
            <a:fld id="{A18B71D4-0C98-47E7-9DBD-9C4E3EFAB3A5}" type="slidenum">
              <a:rPr lang="en-GB" altLang="en-US" smtClean="0"/>
              <a:pPr>
                <a:defRPr/>
              </a:pPr>
              <a:t>11</a:t>
            </a:fld>
            <a:endParaRPr lang="en-GB" altLang="en-US"/>
          </a:p>
        </p:txBody>
      </p:sp>
    </p:spTree>
    <p:extLst>
      <p:ext uri="{BB962C8B-B14F-4D97-AF65-F5344CB8AC3E}">
        <p14:creationId xmlns:p14="http://schemas.microsoft.com/office/powerpoint/2010/main" val="22775664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The</a:t>
            </a:r>
            <a:r>
              <a:rPr lang="nl-BE" baseline="0" dirty="0" smtClean="0"/>
              <a:t> European </a:t>
            </a:r>
            <a:r>
              <a:rPr lang="nl-BE" baseline="0" dirty="0" err="1" smtClean="0"/>
              <a:t>Pillar</a:t>
            </a:r>
            <a:r>
              <a:rPr lang="nl-BE" baseline="0" dirty="0" smtClean="0"/>
              <a:t> of </a:t>
            </a:r>
            <a:r>
              <a:rPr lang="nl-BE" baseline="0" dirty="0" err="1" smtClean="0"/>
              <a:t>Social</a:t>
            </a:r>
            <a:r>
              <a:rPr lang="nl-BE" baseline="0" dirty="0" smtClean="0"/>
              <a:t> </a:t>
            </a:r>
            <a:r>
              <a:rPr lang="nl-BE" baseline="0" dirty="0" err="1" smtClean="0"/>
              <a:t>Rights</a:t>
            </a:r>
            <a:r>
              <a:rPr lang="nl-BE" baseline="0" dirty="0" smtClean="0"/>
              <a:t> is a </a:t>
            </a:r>
            <a:r>
              <a:rPr lang="nl-BE" baseline="0" dirty="0" err="1" smtClean="0"/>
              <a:t>compass</a:t>
            </a:r>
            <a:r>
              <a:rPr lang="nl-BE" baseline="0" dirty="0" smtClean="0"/>
              <a:t> </a:t>
            </a:r>
            <a:r>
              <a:rPr lang="nl-BE" baseline="0" dirty="0" err="1" smtClean="0"/>
              <a:t>toward</a:t>
            </a:r>
            <a:r>
              <a:rPr lang="nl-BE" baseline="0" dirty="0" smtClean="0"/>
              <a:t> </a:t>
            </a:r>
            <a:r>
              <a:rPr lang="nl-BE" baseline="0" dirty="0" err="1" smtClean="0"/>
              <a:t>renewed</a:t>
            </a:r>
            <a:r>
              <a:rPr lang="nl-BE" baseline="0" dirty="0" smtClean="0"/>
              <a:t> </a:t>
            </a:r>
            <a:r>
              <a:rPr lang="nl-BE" baseline="0" dirty="0" err="1" smtClean="0"/>
              <a:t>convergence</a:t>
            </a:r>
            <a:r>
              <a:rPr lang="nl-BE" baseline="0" dirty="0" smtClean="0"/>
              <a:t> </a:t>
            </a:r>
            <a:endParaRPr lang="en-GB" dirty="0"/>
          </a:p>
        </p:txBody>
      </p:sp>
      <p:sp>
        <p:nvSpPr>
          <p:cNvPr id="4" name="Slide Number Placeholder 3"/>
          <p:cNvSpPr>
            <a:spLocks noGrp="1"/>
          </p:cNvSpPr>
          <p:nvPr>
            <p:ph type="sldNum" sz="quarter" idx="10"/>
          </p:nvPr>
        </p:nvSpPr>
        <p:spPr/>
        <p:txBody>
          <a:bodyPr/>
          <a:lstStyle/>
          <a:p>
            <a:pPr>
              <a:defRPr/>
            </a:pPr>
            <a:fld id="{A18B71D4-0C98-47E7-9DBD-9C4E3EFAB3A5}" type="slidenum">
              <a:rPr lang="en-GB" altLang="en-US" smtClean="0"/>
              <a:pPr>
                <a:defRPr/>
              </a:pPr>
              <a:t>12</a:t>
            </a:fld>
            <a:endParaRPr lang="en-GB" altLang="en-US"/>
          </a:p>
        </p:txBody>
      </p:sp>
    </p:spTree>
    <p:extLst>
      <p:ext uri="{BB962C8B-B14F-4D97-AF65-F5344CB8AC3E}">
        <p14:creationId xmlns:p14="http://schemas.microsoft.com/office/powerpoint/2010/main" val="8920962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err="1" smtClean="0"/>
              <a:t>Currentl</a:t>
            </a:r>
            <a:r>
              <a:rPr lang="nl-BE" baseline="0" dirty="0" err="1" smtClean="0"/>
              <a:t>y</a:t>
            </a:r>
            <a:r>
              <a:rPr lang="nl-BE" baseline="0" dirty="0" smtClean="0"/>
              <a:t> building support at </a:t>
            </a:r>
            <a:r>
              <a:rPr lang="nl-BE" baseline="0" dirty="0" err="1" smtClean="0"/>
              <a:t>the</a:t>
            </a:r>
            <a:r>
              <a:rPr lang="nl-BE" baseline="0" dirty="0" smtClean="0"/>
              <a:t> </a:t>
            </a:r>
            <a:r>
              <a:rPr lang="nl-BE" baseline="0" dirty="0" err="1" smtClean="0"/>
              <a:t>highest</a:t>
            </a:r>
            <a:r>
              <a:rPr lang="nl-BE" baseline="0" dirty="0" smtClean="0"/>
              <a:t> </a:t>
            </a:r>
            <a:r>
              <a:rPr lang="nl-BE" baseline="0" dirty="0" err="1" smtClean="0"/>
              <a:t>political</a:t>
            </a:r>
            <a:r>
              <a:rPr lang="nl-BE" baseline="0" dirty="0" smtClean="0"/>
              <a:t> level (</a:t>
            </a:r>
            <a:r>
              <a:rPr lang="nl-BE" baseline="0" dirty="0" err="1" smtClean="0"/>
              <a:t>interinstitutional</a:t>
            </a:r>
            <a:r>
              <a:rPr lang="nl-BE" baseline="0" dirty="0" smtClean="0"/>
              <a:t> </a:t>
            </a:r>
            <a:r>
              <a:rPr lang="nl-BE" baseline="0" dirty="0" err="1" smtClean="0"/>
              <a:t>declaration</a:t>
            </a:r>
            <a:r>
              <a:rPr lang="nl-BE" baseline="0" dirty="0" smtClean="0"/>
              <a:t>)</a:t>
            </a:r>
          </a:p>
          <a:p>
            <a:r>
              <a:rPr lang="nl-BE" baseline="0" dirty="0" err="1" smtClean="0"/>
              <a:t>Role</a:t>
            </a:r>
            <a:r>
              <a:rPr lang="nl-BE" baseline="0" dirty="0" smtClean="0"/>
              <a:t> of </a:t>
            </a:r>
            <a:r>
              <a:rPr lang="nl-BE" baseline="0" dirty="0" err="1" smtClean="0"/>
              <a:t>social</a:t>
            </a:r>
            <a:r>
              <a:rPr lang="nl-BE" baseline="0" dirty="0" smtClean="0"/>
              <a:t> partners (</a:t>
            </a:r>
            <a:r>
              <a:rPr lang="nl-BE" baseline="0" dirty="0" err="1" smtClean="0"/>
              <a:t>ongoing</a:t>
            </a:r>
            <a:r>
              <a:rPr lang="nl-BE" baseline="0" dirty="0" smtClean="0"/>
              <a:t> </a:t>
            </a:r>
            <a:r>
              <a:rPr lang="nl-BE" baseline="0" dirty="0" err="1" smtClean="0"/>
              <a:t>social</a:t>
            </a:r>
            <a:r>
              <a:rPr lang="nl-BE" baseline="0" dirty="0" smtClean="0"/>
              <a:t> partner </a:t>
            </a:r>
            <a:r>
              <a:rPr lang="nl-BE" baseline="0" dirty="0" err="1" smtClean="0"/>
              <a:t>consultaton</a:t>
            </a:r>
            <a:r>
              <a:rPr lang="nl-BE" baseline="0" dirty="0" smtClean="0"/>
              <a:t> on access </a:t>
            </a:r>
            <a:r>
              <a:rPr lang="nl-BE" baseline="0" dirty="0" err="1" smtClean="0"/>
              <a:t>to</a:t>
            </a:r>
            <a:r>
              <a:rPr lang="nl-BE" baseline="0" dirty="0" smtClean="0"/>
              <a:t> </a:t>
            </a:r>
            <a:r>
              <a:rPr lang="nl-BE" baseline="0" dirty="0" err="1" smtClean="0"/>
              <a:t>social</a:t>
            </a:r>
            <a:r>
              <a:rPr lang="nl-BE" baseline="0" dirty="0" smtClean="0"/>
              <a:t> </a:t>
            </a:r>
            <a:r>
              <a:rPr lang="nl-BE" baseline="0" dirty="0" err="1" smtClean="0"/>
              <a:t>protection</a:t>
            </a:r>
            <a:r>
              <a:rPr lang="nl-BE" baseline="0" dirty="0" smtClean="0"/>
              <a:t>)</a:t>
            </a:r>
            <a:endParaRPr lang="en-GB" dirty="0"/>
          </a:p>
        </p:txBody>
      </p:sp>
      <p:sp>
        <p:nvSpPr>
          <p:cNvPr id="4" name="Slide Number Placeholder 3"/>
          <p:cNvSpPr>
            <a:spLocks noGrp="1"/>
          </p:cNvSpPr>
          <p:nvPr>
            <p:ph type="sldNum" sz="quarter" idx="10"/>
          </p:nvPr>
        </p:nvSpPr>
        <p:spPr/>
        <p:txBody>
          <a:bodyPr/>
          <a:lstStyle/>
          <a:p>
            <a:pPr>
              <a:defRPr/>
            </a:pPr>
            <a:fld id="{A18B71D4-0C98-47E7-9DBD-9C4E3EFAB3A5}" type="slidenum">
              <a:rPr lang="en-GB" altLang="en-US" smtClean="0"/>
              <a:pPr>
                <a:defRPr/>
              </a:pPr>
              <a:t>13</a:t>
            </a:fld>
            <a:endParaRPr lang="en-GB" altLang="en-US"/>
          </a:p>
        </p:txBody>
      </p:sp>
    </p:spTree>
    <p:extLst>
      <p:ext uri="{BB962C8B-B14F-4D97-AF65-F5344CB8AC3E}">
        <p14:creationId xmlns:p14="http://schemas.microsoft.com/office/powerpoint/2010/main" val="7214931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z="1000" dirty="0"/>
              <a:t>The chart above is taken from a 2008 study by James Heckman assessing the return of a unit dollar invested at different ages of the </a:t>
            </a:r>
            <a:r>
              <a:rPr lang="en-GB" altLang="en-US" sz="1000" dirty="0" err="1"/>
              <a:t>lifecourse</a:t>
            </a:r>
            <a:r>
              <a:rPr lang="en-GB" altLang="en-US" sz="1000" dirty="0"/>
              <a:t>, assuming $1 is initially invested at each age. The chart shows that the earlier you begin to invest (starting with programmes targeted towards the earliest years) the greater the returns.  That being said, investment later in the </a:t>
            </a:r>
            <a:r>
              <a:rPr lang="en-GB" altLang="en-US" sz="1000" dirty="0" err="1"/>
              <a:t>lifecourse</a:t>
            </a:r>
            <a:r>
              <a:rPr lang="en-GB" altLang="en-US" sz="1000" dirty="0"/>
              <a:t>, such as job and skill training, or in enabling people who have long-term care needs to participate through self-caring still brings significant rates of return, though somewhat lower.</a:t>
            </a: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866" indent="-285718">
              <a:defRPr>
                <a:solidFill>
                  <a:schemeClr val="tx1"/>
                </a:solidFill>
                <a:latin typeface="Verdana" pitchFamily="34" charset="0"/>
              </a:defRPr>
            </a:lvl2pPr>
            <a:lvl3pPr marL="1142872" indent="-228574">
              <a:defRPr>
                <a:solidFill>
                  <a:schemeClr val="tx1"/>
                </a:solidFill>
                <a:latin typeface="Verdana" pitchFamily="34" charset="0"/>
              </a:defRPr>
            </a:lvl3pPr>
            <a:lvl4pPr marL="1600020" indent="-228574">
              <a:defRPr>
                <a:solidFill>
                  <a:schemeClr val="tx1"/>
                </a:solidFill>
                <a:latin typeface="Verdana" pitchFamily="34" charset="0"/>
              </a:defRPr>
            </a:lvl4pPr>
            <a:lvl5pPr marL="2057168" indent="-228574">
              <a:defRPr>
                <a:solidFill>
                  <a:schemeClr val="tx1"/>
                </a:solidFill>
                <a:latin typeface="Verdana" pitchFamily="34" charset="0"/>
              </a:defRPr>
            </a:lvl5pPr>
            <a:lvl6pPr marL="2514318" indent="-228574" fontAlgn="base">
              <a:spcBef>
                <a:spcPct val="0"/>
              </a:spcBef>
              <a:spcAft>
                <a:spcPct val="0"/>
              </a:spcAft>
              <a:defRPr>
                <a:solidFill>
                  <a:schemeClr val="tx1"/>
                </a:solidFill>
                <a:latin typeface="Verdana" pitchFamily="34" charset="0"/>
              </a:defRPr>
            </a:lvl6pPr>
            <a:lvl7pPr marL="2971466" indent="-228574" fontAlgn="base">
              <a:spcBef>
                <a:spcPct val="0"/>
              </a:spcBef>
              <a:spcAft>
                <a:spcPct val="0"/>
              </a:spcAft>
              <a:defRPr>
                <a:solidFill>
                  <a:schemeClr val="tx1"/>
                </a:solidFill>
                <a:latin typeface="Verdana" pitchFamily="34" charset="0"/>
              </a:defRPr>
            </a:lvl7pPr>
            <a:lvl8pPr marL="3428614" indent="-228574" fontAlgn="base">
              <a:spcBef>
                <a:spcPct val="0"/>
              </a:spcBef>
              <a:spcAft>
                <a:spcPct val="0"/>
              </a:spcAft>
              <a:defRPr>
                <a:solidFill>
                  <a:schemeClr val="tx1"/>
                </a:solidFill>
                <a:latin typeface="Verdana" pitchFamily="34" charset="0"/>
              </a:defRPr>
            </a:lvl8pPr>
            <a:lvl9pPr marL="3885764" indent="-228574" fontAlgn="base">
              <a:spcBef>
                <a:spcPct val="0"/>
              </a:spcBef>
              <a:spcAft>
                <a:spcPct val="0"/>
              </a:spcAft>
              <a:defRPr>
                <a:solidFill>
                  <a:schemeClr val="tx1"/>
                </a:solidFill>
                <a:latin typeface="Verdana" pitchFamily="34" charset="0"/>
              </a:defRPr>
            </a:lvl9pPr>
          </a:lstStyle>
          <a:p>
            <a:fld id="{3E7B1DD3-E048-4BA9-A40F-4E97DF4139ED}" type="slidenum">
              <a:rPr lang="en-GB" altLang="en-US">
                <a:solidFill>
                  <a:srgbClr val="000000"/>
                </a:solidFill>
                <a:latin typeface="Arial" pitchFamily="34" charset="0"/>
                <a:ea typeface="MS PGothic" pitchFamily="34" charset="-128"/>
              </a:rPr>
              <a:pPr/>
              <a:t>15</a:t>
            </a:fld>
            <a:endParaRPr lang="en-GB" altLang="en-US">
              <a:solidFill>
                <a:srgbClr val="000000"/>
              </a:solidFill>
              <a:latin typeface="Arial" pitchFamily="34" charset="0"/>
              <a:ea typeface="MS PGothic"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General context: </a:t>
            </a:r>
            <a:r>
              <a:rPr lang="en-GB" dirty="0" smtClean="0"/>
              <a:t>Today, the European Union is finally, firmly on the path to recovery,</a:t>
            </a:r>
            <a:r>
              <a:rPr lang="en-GB" baseline="0" dirty="0" smtClean="0"/>
              <a:t> both in terms of GDP and employment.</a:t>
            </a:r>
          </a:p>
          <a:p>
            <a:r>
              <a:rPr lang="en-GB" baseline="0" dirty="0" smtClean="0"/>
              <a:t>Note however that there remain large differences </a:t>
            </a:r>
            <a:r>
              <a:rPr lang="en-GB" u="sng" baseline="0" dirty="0" smtClean="0"/>
              <a:t>between</a:t>
            </a:r>
            <a:r>
              <a:rPr lang="en-GB" baseline="0" dirty="0" smtClean="0"/>
              <a:t> countries, and promoting renewed convergence remains a challenge.</a:t>
            </a:r>
          </a:p>
          <a:p>
            <a:r>
              <a:rPr lang="nl-BE" baseline="0" dirty="0" smtClean="0"/>
              <a:t>In 2016, </a:t>
            </a:r>
            <a:r>
              <a:rPr lang="nl-BE" baseline="0" dirty="0" err="1" smtClean="0"/>
              <a:t>the</a:t>
            </a:r>
            <a:r>
              <a:rPr lang="nl-BE" baseline="0" dirty="0" smtClean="0"/>
              <a:t> </a:t>
            </a:r>
            <a:r>
              <a:rPr lang="nl-BE" baseline="0" dirty="0" err="1" smtClean="0"/>
              <a:t>employment</a:t>
            </a:r>
            <a:r>
              <a:rPr lang="nl-BE" baseline="0" dirty="0" smtClean="0"/>
              <a:t> </a:t>
            </a:r>
            <a:r>
              <a:rPr lang="nl-BE" baseline="0" dirty="0" err="1" smtClean="0"/>
              <a:t>rate</a:t>
            </a:r>
            <a:r>
              <a:rPr lang="nl-BE" baseline="0" dirty="0" smtClean="0"/>
              <a:t> of </a:t>
            </a:r>
            <a:r>
              <a:rPr lang="nl-BE" baseline="0" dirty="0" err="1" smtClean="0"/>
              <a:t>the</a:t>
            </a:r>
            <a:r>
              <a:rPr lang="nl-BE" baseline="0" dirty="0" smtClean="0"/>
              <a:t> </a:t>
            </a:r>
            <a:r>
              <a:rPr lang="nl-BE" baseline="0" dirty="0" err="1" smtClean="0"/>
              <a:t>population</a:t>
            </a:r>
            <a:r>
              <a:rPr lang="nl-BE" baseline="0" dirty="0" smtClean="0"/>
              <a:t> </a:t>
            </a:r>
            <a:r>
              <a:rPr lang="nl-BE" baseline="0" dirty="0" err="1" smtClean="0"/>
              <a:t>aged</a:t>
            </a:r>
            <a:r>
              <a:rPr lang="nl-BE" baseline="0" dirty="0" smtClean="0"/>
              <a:t> 20 </a:t>
            </a:r>
            <a:r>
              <a:rPr lang="nl-BE" baseline="0" dirty="0" err="1" smtClean="0"/>
              <a:t>to</a:t>
            </a:r>
            <a:r>
              <a:rPr lang="nl-BE" baseline="0" dirty="0" smtClean="0"/>
              <a:t> 64 </a:t>
            </a:r>
            <a:r>
              <a:rPr lang="nl-BE" baseline="0" dirty="0" err="1" smtClean="0"/>
              <a:t>stood</a:t>
            </a:r>
            <a:r>
              <a:rPr lang="nl-BE" baseline="0" dirty="0" smtClean="0"/>
              <a:t> at 56,2%, </a:t>
            </a:r>
            <a:r>
              <a:rPr lang="nl-BE" baseline="0" dirty="0" err="1" smtClean="0"/>
              <a:t>whereas</a:t>
            </a:r>
            <a:r>
              <a:rPr lang="nl-BE" baseline="0" dirty="0" smtClean="0"/>
              <a:t> in Sweden </a:t>
            </a:r>
            <a:r>
              <a:rPr lang="nl-BE" baseline="0" dirty="0" err="1" smtClean="0"/>
              <a:t>this</a:t>
            </a:r>
            <a:r>
              <a:rPr lang="nl-BE" baseline="0" dirty="0" smtClean="0"/>
              <a:t> was 81,2% (</a:t>
            </a:r>
            <a:r>
              <a:rPr lang="nl-BE" baseline="0" dirty="0" err="1" smtClean="0"/>
              <a:t>note</a:t>
            </a:r>
            <a:r>
              <a:rPr lang="nl-BE" baseline="0" dirty="0" smtClean="0"/>
              <a:t>, 78,6% in Germany)</a:t>
            </a:r>
            <a:endParaRPr lang="en-GB" dirty="0"/>
          </a:p>
        </p:txBody>
      </p:sp>
      <p:sp>
        <p:nvSpPr>
          <p:cNvPr id="4" name="Slide Number Placeholder 3"/>
          <p:cNvSpPr>
            <a:spLocks noGrp="1"/>
          </p:cNvSpPr>
          <p:nvPr>
            <p:ph type="sldNum" sz="quarter" idx="10"/>
          </p:nvPr>
        </p:nvSpPr>
        <p:spPr/>
        <p:txBody>
          <a:bodyPr/>
          <a:lstStyle/>
          <a:p>
            <a:pPr>
              <a:defRPr/>
            </a:pPr>
            <a:fld id="{A18B71D4-0C98-47E7-9DBD-9C4E3EFAB3A5}" type="slidenum">
              <a:rPr lang="en-GB" altLang="en-US" smtClean="0"/>
              <a:pPr>
                <a:defRPr/>
              </a:pPr>
              <a:t>3</a:t>
            </a:fld>
            <a:endParaRPr lang="en-GB" altLang="en-US"/>
          </a:p>
        </p:txBody>
      </p:sp>
    </p:spTree>
    <p:extLst>
      <p:ext uri="{BB962C8B-B14F-4D97-AF65-F5344CB8AC3E}">
        <p14:creationId xmlns:p14="http://schemas.microsoft.com/office/powerpoint/2010/main" val="1027860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i="0" baseline="0" dirty="0" err="1" smtClean="0"/>
              <a:t>Moreover</a:t>
            </a:r>
            <a:r>
              <a:rPr lang="nl-BE" i="0" baseline="0" dirty="0" smtClean="0"/>
              <a:t>, in most Member </a:t>
            </a:r>
            <a:r>
              <a:rPr lang="nl-BE" i="0" baseline="0" dirty="0" err="1" smtClean="0"/>
              <a:t>States</a:t>
            </a:r>
            <a:r>
              <a:rPr lang="nl-BE" i="0" baseline="0" dirty="0" smtClean="0"/>
              <a:t>, </a:t>
            </a:r>
            <a:r>
              <a:rPr lang="nl-BE" i="0" baseline="0" dirty="0" err="1" smtClean="0"/>
              <a:t>certain</a:t>
            </a:r>
            <a:r>
              <a:rPr lang="nl-BE" i="0" baseline="0" dirty="0" smtClean="0"/>
              <a:t> </a:t>
            </a:r>
            <a:r>
              <a:rPr lang="nl-BE" i="0" baseline="0" dirty="0" err="1" smtClean="0"/>
              <a:t>groups</a:t>
            </a:r>
            <a:r>
              <a:rPr lang="nl-BE" i="0" baseline="0" dirty="0" smtClean="0"/>
              <a:t> of </a:t>
            </a:r>
            <a:r>
              <a:rPr lang="nl-BE" i="0" baseline="0" dirty="0" err="1" smtClean="0"/>
              <a:t>the</a:t>
            </a:r>
            <a:r>
              <a:rPr lang="nl-BE" i="0" baseline="0" dirty="0" smtClean="0"/>
              <a:t> </a:t>
            </a:r>
            <a:r>
              <a:rPr lang="nl-BE" i="0" baseline="0" dirty="0" err="1" smtClean="0"/>
              <a:t>population</a:t>
            </a:r>
            <a:r>
              <a:rPr lang="nl-BE" i="0" baseline="0" dirty="0" smtClean="0"/>
              <a:t> have </a:t>
            </a:r>
            <a:r>
              <a:rPr lang="nl-BE" i="0" baseline="0" dirty="0" err="1" smtClean="0"/>
              <a:t>lower</a:t>
            </a:r>
            <a:r>
              <a:rPr lang="nl-BE" i="0" baseline="0" dirty="0" smtClean="0"/>
              <a:t> </a:t>
            </a:r>
            <a:r>
              <a:rPr lang="nl-BE" i="0" baseline="0" dirty="0" err="1" smtClean="0"/>
              <a:t>employment</a:t>
            </a:r>
            <a:r>
              <a:rPr lang="nl-BE" i="0" baseline="0" dirty="0" smtClean="0"/>
              <a:t> </a:t>
            </a:r>
            <a:r>
              <a:rPr lang="nl-BE" i="0" baseline="0" dirty="0" err="1" smtClean="0"/>
              <a:t>rates</a:t>
            </a:r>
            <a:r>
              <a:rPr lang="nl-BE" i="0" baseline="0" dirty="0" smtClean="0"/>
              <a:t>.</a:t>
            </a:r>
          </a:p>
          <a:p>
            <a:r>
              <a:rPr lang="nl-BE" i="0" baseline="0" dirty="0" err="1" smtClean="0"/>
              <a:t>Despite</a:t>
            </a:r>
            <a:r>
              <a:rPr lang="nl-BE" i="0" baseline="0" dirty="0" smtClean="0"/>
              <a:t> major </a:t>
            </a:r>
            <a:r>
              <a:rPr lang="nl-BE" i="0" baseline="0" dirty="0" err="1" smtClean="0"/>
              <a:t>increases</a:t>
            </a:r>
            <a:r>
              <a:rPr lang="nl-BE" i="0" baseline="0" dirty="0" smtClean="0"/>
              <a:t> over recent decades, </a:t>
            </a:r>
            <a:r>
              <a:rPr lang="nl-BE" i="0" baseline="0" dirty="0" err="1" smtClean="0"/>
              <a:t>the</a:t>
            </a:r>
            <a:r>
              <a:rPr lang="nl-BE" i="0" baseline="0" dirty="0" smtClean="0"/>
              <a:t> </a:t>
            </a:r>
            <a:r>
              <a:rPr lang="nl-BE" i="0" baseline="0" dirty="0" err="1" smtClean="0"/>
              <a:t>employment</a:t>
            </a:r>
            <a:r>
              <a:rPr lang="nl-BE" i="0" baseline="0" dirty="0" smtClean="0"/>
              <a:t> </a:t>
            </a:r>
            <a:r>
              <a:rPr lang="nl-BE" i="0" baseline="0" dirty="0" err="1" smtClean="0"/>
              <a:t>rates</a:t>
            </a:r>
            <a:r>
              <a:rPr lang="nl-BE" i="0" baseline="0" dirty="0" smtClean="0"/>
              <a:t> of </a:t>
            </a:r>
            <a:r>
              <a:rPr lang="nl-BE" i="0" baseline="0" dirty="0" err="1" smtClean="0"/>
              <a:t>women</a:t>
            </a:r>
            <a:r>
              <a:rPr lang="nl-BE" i="0" baseline="0" dirty="0" smtClean="0"/>
              <a:t> </a:t>
            </a:r>
            <a:r>
              <a:rPr lang="nl-BE" i="0" baseline="0" dirty="0" err="1" smtClean="0"/>
              <a:t>remains</a:t>
            </a:r>
            <a:r>
              <a:rPr lang="nl-BE" i="0" baseline="0" dirty="0" smtClean="0"/>
              <a:t> below </a:t>
            </a:r>
            <a:r>
              <a:rPr lang="nl-BE" i="0" baseline="0" dirty="0" err="1" smtClean="0"/>
              <a:t>those</a:t>
            </a:r>
            <a:r>
              <a:rPr lang="nl-BE" i="0" baseline="0" dirty="0" smtClean="0"/>
              <a:t> of men.</a:t>
            </a:r>
          </a:p>
          <a:p>
            <a:r>
              <a:rPr lang="nl-BE" i="0" baseline="0" dirty="0" smtClean="0"/>
              <a:t>At EU28 level, </a:t>
            </a:r>
            <a:r>
              <a:rPr lang="nl-BE" i="0" baseline="0" dirty="0" err="1" smtClean="0"/>
              <a:t>the</a:t>
            </a:r>
            <a:r>
              <a:rPr lang="nl-BE" i="0" baseline="0" dirty="0" smtClean="0"/>
              <a:t> gap in 2016 </a:t>
            </a:r>
            <a:r>
              <a:rPr lang="nl-BE" i="0" baseline="0" dirty="0" err="1" smtClean="0"/>
              <a:t>remains</a:t>
            </a:r>
            <a:r>
              <a:rPr lang="nl-BE" i="0" baseline="0" dirty="0" smtClean="0"/>
              <a:t> at more </a:t>
            </a:r>
            <a:r>
              <a:rPr lang="nl-BE" i="0" baseline="0" dirty="0" err="1" smtClean="0"/>
              <a:t>than</a:t>
            </a:r>
            <a:r>
              <a:rPr lang="nl-BE" i="0" baseline="0" dirty="0" smtClean="0"/>
              <a:t> 10 percentage points (65,3% versus 76,8%).</a:t>
            </a:r>
          </a:p>
          <a:p>
            <a:endParaRPr lang="nl-BE" i="0" baseline="0" dirty="0" smtClean="0"/>
          </a:p>
          <a:p>
            <a:r>
              <a:rPr lang="nl-BE" i="0" baseline="0" dirty="0" err="1" smtClean="0"/>
              <a:t>Among</a:t>
            </a:r>
            <a:r>
              <a:rPr lang="nl-BE" i="0" baseline="0" dirty="0" smtClean="0"/>
              <a:t> </a:t>
            </a:r>
            <a:r>
              <a:rPr lang="nl-BE" i="0" baseline="0" dirty="0" err="1" smtClean="0"/>
              <a:t>the</a:t>
            </a:r>
            <a:r>
              <a:rPr lang="nl-BE" i="0" baseline="0" dirty="0" smtClean="0"/>
              <a:t> </a:t>
            </a:r>
            <a:r>
              <a:rPr lang="nl-BE" i="0" baseline="0" dirty="0" err="1" smtClean="0"/>
              <a:t>population</a:t>
            </a:r>
            <a:r>
              <a:rPr lang="nl-BE" i="0" baseline="0" dirty="0" smtClean="0"/>
              <a:t> </a:t>
            </a:r>
            <a:r>
              <a:rPr lang="nl-BE" i="0" baseline="0" dirty="0" err="1" smtClean="0"/>
              <a:t>aged</a:t>
            </a:r>
            <a:r>
              <a:rPr lang="nl-BE" i="0" baseline="0" dirty="0" smtClean="0"/>
              <a:t> 55 </a:t>
            </a:r>
            <a:r>
              <a:rPr lang="nl-BE" i="0" baseline="0" dirty="0" err="1" smtClean="0"/>
              <a:t>to</a:t>
            </a:r>
            <a:r>
              <a:rPr lang="nl-BE" i="0" baseline="0" dirty="0" smtClean="0"/>
              <a:t> 64, </a:t>
            </a:r>
            <a:r>
              <a:rPr lang="nl-BE" i="0" baseline="0" dirty="0" err="1" smtClean="0"/>
              <a:t>emplloyment</a:t>
            </a:r>
            <a:r>
              <a:rPr lang="nl-BE" i="0" baseline="0" dirty="0" smtClean="0"/>
              <a:t> </a:t>
            </a:r>
            <a:r>
              <a:rPr lang="nl-BE" i="0" baseline="0" dirty="0" err="1" smtClean="0"/>
              <a:t>rates</a:t>
            </a:r>
            <a:r>
              <a:rPr lang="nl-BE" i="0" baseline="0" dirty="0" smtClean="0"/>
              <a:t> have </a:t>
            </a:r>
            <a:r>
              <a:rPr lang="nl-BE" i="0" baseline="0" dirty="0" err="1" smtClean="0"/>
              <a:t>increased</a:t>
            </a:r>
            <a:r>
              <a:rPr lang="nl-BE" i="0" baseline="0" dirty="0" smtClean="0"/>
              <a:t>, </a:t>
            </a:r>
            <a:r>
              <a:rPr lang="nl-BE" i="0" baseline="0" dirty="0" err="1" smtClean="0"/>
              <a:t>partly</a:t>
            </a:r>
            <a:r>
              <a:rPr lang="nl-BE" i="0" baseline="0" dirty="0" smtClean="0"/>
              <a:t> </a:t>
            </a:r>
            <a:r>
              <a:rPr lang="nl-BE" i="0" baseline="0" dirty="0" err="1" smtClean="0"/>
              <a:t>due</a:t>
            </a:r>
            <a:r>
              <a:rPr lang="nl-BE" i="0" baseline="0" dirty="0" smtClean="0"/>
              <a:t> </a:t>
            </a:r>
            <a:r>
              <a:rPr lang="nl-BE" i="0" baseline="0" dirty="0" err="1" smtClean="0"/>
              <a:t>to</a:t>
            </a:r>
            <a:r>
              <a:rPr lang="nl-BE" i="0" baseline="0" dirty="0" smtClean="0"/>
              <a:t> </a:t>
            </a:r>
            <a:r>
              <a:rPr lang="nl-BE" i="0" baseline="0" dirty="0" err="1" smtClean="0"/>
              <a:t>increased</a:t>
            </a:r>
            <a:r>
              <a:rPr lang="nl-BE" i="0" baseline="0" dirty="0" smtClean="0"/>
              <a:t> </a:t>
            </a:r>
            <a:r>
              <a:rPr lang="nl-BE" i="0" baseline="0" dirty="0" err="1" smtClean="0"/>
              <a:t>participation</a:t>
            </a:r>
            <a:r>
              <a:rPr lang="nl-BE" i="0" baseline="0" dirty="0" smtClean="0"/>
              <a:t> of </a:t>
            </a:r>
            <a:r>
              <a:rPr lang="nl-BE" i="0" baseline="0" dirty="0" err="1" smtClean="0"/>
              <a:t>women</a:t>
            </a:r>
            <a:r>
              <a:rPr lang="nl-BE" i="0" baseline="0" dirty="0" smtClean="0"/>
              <a:t>. </a:t>
            </a:r>
          </a:p>
          <a:p>
            <a:r>
              <a:rPr lang="nl-BE" i="0" baseline="0" dirty="0" err="1" smtClean="0"/>
              <a:t>Still</a:t>
            </a:r>
            <a:r>
              <a:rPr lang="nl-BE" i="0" baseline="0" dirty="0" smtClean="0"/>
              <a:t>, in light of </a:t>
            </a:r>
            <a:r>
              <a:rPr lang="nl-BE" i="0" baseline="0" dirty="0" err="1" smtClean="0"/>
              <a:t>the</a:t>
            </a:r>
            <a:r>
              <a:rPr lang="nl-BE" i="0" baseline="0" dirty="0" smtClean="0"/>
              <a:t> </a:t>
            </a:r>
            <a:r>
              <a:rPr lang="nl-BE" i="0" baseline="0" dirty="0" err="1" smtClean="0"/>
              <a:t>upcoming</a:t>
            </a:r>
            <a:r>
              <a:rPr lang="nl-BE" i="0" baseline="0" dirty="0" smtClean="0"/>
              <a:t> </a:t>
            </a:r>
            <a:r>
              <a:rPr lang="nl-BE" i="0" baseline="0" dirty="0" err="1" smtClean="0"/>
              <a:t>demographic</a:t>
            </a:r>
            <a:r>
              <a:rPr lang="nl-BE" i="0" baseline="0" dirty="0" smtClean="0"/>
              <a:t> </a:t>
            </a:r>
            <a:r>
              <a:rPr lang="nl-BE" i="0" baseline="0" dirty="0" err="1" smtClean="0"/>
              <a:t>challenges</a:t>
            </a:r>
            <a:r>
              <a:rPr lang="nl-BE" i="0" baseline="0" dirty="0" smtClean="0"/>
              <a:t>, more </a:t>
            </a:r>
            <a:r>
              <a:rPr lang="nl-BE" i="0" baseline="0" dirty="0" err="1" smtClean="0"/>
              <a:t>needs</a:t>
            </a:r>
            <a:r>
              <a:rPr lang="nl-BE" i="0" baseline="0" dirty="0" smtClean="0"/>
              <a:t> </a:t>
            </a:r>
            <a:r>
              <a:rPr lang="nl-BE" i="0" baseline="0" dirty="0" err="1" smtClean="0"/>
              <a:t>to</a:t>
            </a:r>
            <a:r>
              <a:rPr lang="nl-BE" i="0" baseline="0" dirty="0" smtClean="0"/>
              <a:t> </a:t>
            </a:r>
            <a:r>
              <a:rPr lang="nl-BE" i="0" baseline="0" dirty="0" err="1" smtClean="0"/>
              <a:t>be</a:t>
            </a:r>
            <a:r>
              <a:rPr lang="nl-BE" i="0" baseline="0" dirty="0" smtClean="0"/>
              <a:t> </a:t>
            </a:r>
            <a:r>
              <a:rPr lang="nl-BE" i="0" baseline="0" dirty="0" err="1" smtClean="0"/>
              <a:t>done</a:t>
            </a:r>
            <a:r>
              <a:rPr lang="nl-BE" i="0" baseline="0" dirty="0" smtClean="0"/>
              <a:t> </a:t>
            </a:r>
            <a:r>
              <a:rPr lang="nl-BE" i="0" baseline="0" dirty="0" err="1" smtClean="0"/>
              <a:t>here</a:t>
            </a:r>
            <a:r>
              <a:rPr lang="nl-BE" i="0" baseline="0" dirty="0" smtClean="0"/>
              <a:t>.</a:t>
            </a:r>
          </a:p>
          <a:p>
            <a:r>
              <a:rPr lang="nl-BE" i="0" baseline="0" dirty="0" err="1" smtClean="0"/>
              <a:t>Among</a:t>
            </a:r>
            <a:r>
              <a:rPr lang="nl-BE" i="0" baseline="0" dirty="0" smtClean="0"/>
              <a:t> </a:t>
            </a:r>
            <a:r>
              <a:rPr lang="nl-BE" i="0" baseline="0" dirty="0" err="1" smtClean="0"/>
              <a:t>younger</a:t>
            </a:r>
            <a:r>
              <a:rPr lang="nl-BE" i="0" baseline="0" dirty="0" smtClean="0"/>
              <a:t> </a:t>
            </a:r>
            <a:r>
              <a:rPr lang="nl-BE" i="0" baseline="0" dirty="0" err="1" smtClean="0"/>
              <a:t>workers</a:t>
            </a:r>
            <a:r>
              <a:rPr lang="nl-BE" i="0" baseline="0" dirty="0" smtClean="0"/>
              <a:t>, </a:t>
            </a:r>
            <a:r>
              <a:rPr lang="nl-BE" i="0" baseline="0" dirty="0" err="1" smtClean="0"/>
              <a:t>labour</a:t>
            </a:r>
            <a:r>
              <a:rPr lang="nl-BE" i="0" baseline="0" dirty="0" smtClean="0"/>
              <a:t> force </a:t>
            </a:r>
            <a:r>
              <a:rPr lang="nl-BE" i="0" baseline="0" dirty="0" err="1" smtClean="0"/>
              <a:t>participation</a:t>
            </a:r>
            <a:r>
              <a:rPr lang="nl-BE" i="0" baseline="0" dirty="0" smtClean="0"/>
              <a:t> has </a:t>
            </a:r>
            <a:r>
              <a:rPr lang="nl-BE" i="0" baseline="0" dirty="0" err="1" smtClean="0"/>
              <a:t>to</a:t>
            </a:r>
            <a:r>
              <a:rPr lang="nl-BE" i="0" baseline="0" dirty="0" smtClean="0"/>
              <a:t> </a:t>
            </a:r>
            <a:r>
              <a:rPr lang="nl-BE" i="0" baseline="0" dirty="0" err="1" smtClean="0"/>
              <a:t>some</a:t>
            </a:r>
            <a:r>
              <a:rPr lang="nl-BE" i="0" baseline="0" dirty="0" smtClean="0"/>
              <a:t> </a:t>
            </a:r>
            <a:r>
              <a:rPr lang="nl-BE" i="0" baseline="0" dirty="0" err="1" smtClean="0"/>
              <a:t>extent</a:t>
            </a:r>
            <a:r>
              <a:rPr lang="nl-BE" i="0" baseline="0" dirty="0" smtClean="0"/>
              <a:t> </a:t>
            </a:r>
            <a:r>
              <a:rPr lang="nl-BE" i="0" baseline="0" dirty="0" err="1" smtClean="0"/>
              <a:t>decrased</a:t>
            </a:r>
            <a:r>
              <a:rPr lang="nl-BE" i="0" baseline="0" dirty="0" smtClean="0"/>
              <a:t> </a:t>
            </a:r>
            <a:r>
              <a:rPr lang="nl-BE" i="0" baseline="0" dirty="0" err="1" smtClean="0"/>
              <a:t>due</a:t>
            </a:r>
            <a:r>
              <a:rPr lang="nl-BE" i="0" baseline="0" dirty="0" smtClean="0"/>
              <a:t> </a:t>
            </a:r>
            <a:r>
              <a:rPr lang="nl-BE" i="0" baseline="0" dirty="0" err="1" smtClean="0"/>
              <a:t>to</a:t>
            </a:r>
            <a:r>
              <a:rPr lang="nl-BE" i="0" baseline="0" dirty="0" smtClean="0"/>
              <a:t> </a:t>
            </a:r>
            <a:r>
              <a:rPr lang="nl-BE" i="0" baseline="0" dirty="0" err="1" smtClean="0"/>
              <a:t>postponed</a:t>
            </a:r>
            <a:r>
              <a:rPr lang="nl-BE" i="0" baseline="0" dirty="0" smtClean="0"/>
              <a:t> entry on </a:t>
            </a:r>
            <a:r>
              <a:rPr lang="nl-BE" i="0" baseline="0" dirty="0" err="1" smtClean="0"/>
              <a:t>the</a:t>
            </a:r>
            <a:r>
              <a:rPr lang="nl-BE" i="0" baseline="0" dirty="0" smtClean="0"/>
              <a:t> </a:t>
            </a:r>
            <a:r>
              <a:rPr lang="nl-BE" i="0" baseline="0" dirty="0" err="1" smtClean="0"/>
              <a:t>labour</a:t>
            </a:r>
            <a:r>
              <a:rPr lang="nl-BE" i="0" baseline="0" dirty="0" smtClean="0"/>
              <a:t> market (</a:t>
            </a:r>
            <a:r>
              <a:rPr lang="nl-BE" i="0" baseline="0" dirty="0" err="1" smtClean="0"/>
              <a:t>higher</a:t>
            </a:r>
            <a:r>
              <a:rPr lang="nl-BE" i="0" baseline="0" dirty="0" smtClean="0"/>
              <a:t> </a:t>
            </a:r>
            <a:r>
              <a:rPr lang="nl-BE" i="0" baseline="0" dirty="0" err="1" smtClean="0"/>
              <a:t>educational</a:t>
            </a:r>
            <a:r>
              <a:rPr lang="nl-BE" i="0" baseline="0" dirty="0" smtClean="0"/>
              <a:t> </a:t>
            </a:r>
            <a:r>
              <a:rPr lang="nl-BE" i="0" baseline="0" dirty="0" err="1" smtClean="0"/>
              <a:t>attainment</a:t>
            </a:r>
            <a:r>
              <a:rPr lang="nl-BE" i="0" baseline="0" dirty="0" smtClean="0"/>
              <a:t>).</a:t>
            </a:r>
          </a:p>
          <a:p>
            <a:r>
              <a:rPr lang="nl-BE" i="0" baseline="0" dirty="0" smtClean="0"/>
              <a:t>But </a:t>
            </a:r>
            <a:r>
              <a:rPr lang="nl-BE" i="0" baseline="0" dirty="0" err="1" smtClean="0"/>
              <a:t>the</a:t>
            </a:r>
            <a:r>
              <a:rPr lang="nl-BE" i="0" baseline="0" dirty="0" smtClean="0"/>
              <a:t> crisis </a:t>
            </a:r>
            <a:r>
              <a:rPr lang="nl-BE" i="0" baseline="0" dirty="0" err="1" smtClean="0"/>
              <a:t>also</a:t>
            </a:r>
            <a:r>
              <a:rPr lang="nl-BE" i="0" baseline="0" dirty="0" smtClean="0"/>
              <a:t> </a:t>
            </a:r>
            <a:r>
              <a:rPr lang="nl-BE" i="0" baseline="0" dirty="0" err="1" smtClean="0"/>
              <a:t>brought</a:t>
            </a:r>
            <a:r>
              <a:rPr lang="nl-BE" i="0" baseline="0" dirty="0" smtClean="0"/>
              <a:t> major </a:t>
            </a:r>
            <a:r>
              <a:rPr lang="nl-BE" i="0" baseline="0" dirty="0" err="1" smtClean="0"/>
              <a:t>increases</a:t>
            </a:r>
            <a:r>
              <a:rPr lang="nl-BE" i="0" baseline="0" dirty="0" smtClean="0"/>
              <a:t> in </a:t>
            </a:r>
            <a:r>
              <a:rPr lang="nl-BE" i="0" baseline="0" dirty="0" err="1" smtClean="0"/>
              <a:t>youth</a:t>
            </a:r>
            <a:r>
              <a:rPr lang="nl-BE" i="0" baseline="0" dirty="0" smtClean="0"/>
              <a:t> </a:t>
            </a:r>
            <a:r>
              <a:rPr lang="nl-BE" i="0" baseline="0" dirty="0" err="1" smtClean="0"/>
              <a:t>unemployment</a:t>
            </a:r>
            <a:r>
              <a:rPr lang="nl-BE" i="0" baseline="0" dirty="0" smtClean="0"/>
              <a:t>.</a:t>
            </a:r>
          </a:p>
          <a:p>
            <a:endParaRPr lang="nl-BE" i="0" baseline="0" dirty="0" smtClean="0"/>
          </a:p>
          <a:p>
            <a:r>
              <a:rPr lang="nl-BE" i="0" baseline="0" dirty="0" err="1" smtClean="0"/>
              <a:t>Whereas</a:t>
            </a:r>
            <a:r>
              <a:rPr lang="nl-BE" i="0" baseline="0" dirty="0" smtClean="0"/>
              <a:t> EU mobile </a:t>
            </a:r>
            <a:r>
              <a:rPr lang="nl-BE" i="0" baseline="0" dirty="0" err="1" smtClean="0"/>
              <a:t>workers</a:t>
            </a:r>
            <a:r>
              <a:rPr lang="nl-BE" i="0" baseline="0" dirty="0" smtClean="0"/>
              <a:t> </a:t>
            </a:r>
            <a:r>
              <a:rPr lang="nl-BE" i="0" baseline="0" dirty="0" err="1" smtClean="0"/>
              <a:t>tend</a:t>
            </a:r>
            <a:r>
              <a:rPr lang="nl-BE" i="0" baseline="0" dirty="0" smtClean="0"/>
              <a:t> </a:t>
            </a:r>
            <a:r>
              <a:rPr lang="nl-BE" i="0" baseline="0" dirty="0" err="1" smtClean="0"/>
              <a:t>to</a:t>
            </a:r>
            <a:r>
              <a:rPr lang="nl-BE" i="0" baseline="0" dirty="0" smtClean="0"/>
              <a:t> have high </a:t>
            </a:r>
            <a:r>
              <a:rPr lang="nl-BE" i="0" baseline="0" dirty="0" err="1" smtClean="0"/>
              <a:t>employment</a:t>
            </a:r>
            <a:r>
              <a:rPr lang="nl-BE" i="0" baseline="0" dirty="0" smtClean="0"/>
              <a:t> </a:t>
            </a:r>
            <a:r>
              <a:rPr lang="nl-BE" i="0" baseline="0" dirty="0" err="1" smtClean="0"/>
              <a:t>rates</a:t>
            </a:r>
            <a:r>
              <a:rPr lang="nl-BE" i="0" baseline="0" dirty="0" smtClean="0"/>
              <a:t>, even </a:t>
            </a:r>
            <a:r>
              <a:rPr lang="nl-BE" i="0" baseline="0" dirty="0" err="1" smtClean="0"/>
              <a:t>slightly</a:t>
            </a:r>
            <a:r>
              <a:rPr lang="nl-BE" i="0" baseline="0" dirty="0" smtClean="0"/>
              <a:t> </a:t>
            </a:r>
            <a:r>
              <a:rPr lang="nl-BE" i="0" baseline="0" dirty="0" err="1" smtClean="0"/>
              <a:t>higher</a:t>
            </a:r>
            <a:r>
              <a:rPr lang="nl-BE" i="0" baseline="0" dirty="0" smtClean="0"/>
              <a:t> </a:t>
            </a:r>
            <a:r>
              <a:rPr lang="nl-BE" i="0" baseline="0" dirty="0" err="1" smtClean="0"/>
              <a:t>than</a:t>
            </a:r>
            <a:r>
              <a:rPr lang="nl-BE" i="0" baseline="0" dirty="0" smtClean="0"/>
              <a:t> </a:t>
            </a:r>
            <a:r>
              <a:rPr lang="nl-BE" i="0" baseline="0" dirty="0" err="1" smtClean="0"/>
              <a:t>the</a:t>
            </a:r>
            <a:r>
              <a:rPr lang="nl-BE" i="0" baseline="0" dirty="0" smtClean="0"/>
              <a:t> native </a:t>
            </a:r>
            <a:r>
              <a:rPr lang="nl-BE" i="0" baseline="0" dirty="0" err="1" smtClean="0"/>
              <a:t>population</a:t>
            </a:r>
            <a:r>
              <a:rPr lang="nl-BE" i="0" baseline="0" dirty="0" smtClean="0"/>
              <a:t>, </a:t>
            </a:r>
            <a:r>
              <a:rPr lang="nl-BE" i="0" baseline="0" dirty="0" err="1" smtClean="0"/>
              <a:t>those</a:t>
            </a:r>
            <a:r>
              <a:rPr lang="nl-BE" i="0" baseline="0" dirty="0" smtClean="0"/>
              <a:t> born </a:t>
            </a:r>
            <a:r>
              <a:rPr lang="nl-BE" i="0" baseline="0" dirty="0" err="1" smtClean="0"/>
              <a:t>outside</a:t>
            </a:r>
            <a:r>
              <a:rPr lang="nl-BE" i="0" baseline="0" dirty="0" smtClean="0"/>
              <a:t> </a:t>
            </a:r>
            <a:r>
              <a:rPr lang="nl-BE" i="0" baseline="0" dirty="0" err="1" smtClean="0"/>
              <a:t>the</a:t>
            </a:r>
            <a:r>
              <a:rPr lang="nl-BE" i="0" baseline="0" dirty="0" smtClean="0"/>
              <a:t> EU </a:t>
            </a:r>
            <a:r>
              <a:rPr lang="nl-BE" i="0" baseline="0" dirty="0" err="1" smtClean="0"/>
              <a:t>tend</a:t>
            </a:r>
            <a:r>
              <a:rPr lang="nl-BE" i="0" baseline="0" dirty="0" smtClean="0"/>
              <a:t> </a:t>
            </a:r>
            <a:r>
              <a:rPr lang="nl-BE" i="0" baseline="0" dirty="0" err="1" smtClean="0"/>
              <a:t>to</a:t>
            </a:r>
            <a:r>
              <a:rPr lang="nl-BE" i="0" baseline="0" dirty="0" smtClean="0"/>
              <a:t> have </a:t>
            </a:r>
            <a:r>
              <a:rPr lang="nl-BE" i="0" baseline="0" dirty="0" err="1" smtClean="0"/>
              <a:t>lower</a:t>
            </a:r>
            <a:r>
              <a:rPr lang="nl-BE" i="0" baseline="0" dirty="0" smtClean="0"/>
              <a:t> </a:t>
            </a:r>
            <a:r>
              <a:rPr lang="nl-BE" i="0" baseline="0" dirty="0" err="1" smtClean="0"/>
              <a:t>employment</a:t>
            </a:r>
            <a:r>
              <a:rPr lang="nl-BE" i="0" baseline="0" dirty="0" smtClean="0"/>
              <a:t> </a:t>
            </a:r>
            <a:r>
              <a:rPr lang="nl-BE" i="0" baseline="0" dirty="0" err="1" smtClean="0"/>
              <a:t>rates</a:t>
            </a:r>
            <a:r>
              <a:rPr lang="nl-BE" i="0" baseline="0" dirty="0" smtClean="0"/>
              <a:t>.</a:t>
            </a:r>
          </a:p>
          <a:p>
            <a:r>
              <a:rPr lang="nl-BE" i="0" baseline="0" dirty="0" err="1" smtClean="0"/>
              <a:t>Moreover</a:t>
            </a:r>
            <a:r>
              <a:rPr lang="nl-BE" i="0" baseline="0" dirty="0" smtClean="0"/>
              <a:t>, </a:t>
            </a:r>
            <a:r>
              <a:rPr lang="nl-BE" i="0" baseline="0" dirty="0" err="1" smtClean="0"/>
              <a:t>workers</a:t>
            </a:r>
            <a:r>
              <a:rPr lang="nl-BE" i="0" baseline="0" dirty="0" smtClean="0"/>
              <a:t> </a:t>
            </a:r>
            <a:r>
              <a:rPr lang="nl-BE" i="0" baseline="0" dirty="0" err="1" smtClean="0"/>
              <a:t>who</a:t>
            </a:r>
            <a:r>
              <a:rPr lang="nl-BE" i="0" baseline="0" dirty="0" smtClean="0"/>
              <a:t> have </a:t>
            </a:r>
            <a:r>
              <a:rPr lang="nl-BE" i="0" baseline="0" dirty="0" err="1" smtClean="0"/>
              <a:t>not</a:t>
            </a:r>
            <a:r>
              <a:rPr lang="nl-BE" i="0" baseline="0" dirty="0" smtClean="0"/>
              <a:t> </a:t>
            </a:r>
            <a:r>
              <a:rPr lang="nl-BE" i="0" baseline="0" dirty="0" err="1" smtClean="0"/>
              <a:t>obtained</a:t>
            </a:r>
            <a:r>
              <a:rPr lang="nl-BE" i="0" baseline="0" dirty="0" smtClean="0"/>
              <a:t> a </a:t>
            </a:r>
            <a:r>
              <a:rPr lang="nl-BE" i="0" baseline="0" dirty="0" err="1" smtClean="0"/>
              <a:t>degree</a:t>
            </a:r>
            <a:r>
              <a:rPr lang="nl-BE" i="0" baseline="0" dirty="0" smtClean="0"/>
              <a:t> of </a:t>
            </a:r>
            <a:r>
              <a:rPr lang="nl-BE" i="0" baseline="0" dirty="0" err="1" smtClean="0"/>
              <a:t>secondary</a:t>
            </a:r>
            <a:r>
              <a:rPr lang="nl-BE" i="0" baseline="0" dirty="0" smtClean="0"/>
              <a:t> </a:t>
            </a:r>
            <a:r>
              <a:rPr lang="nl-BE" i="0" baseline="0" dirty="0" err="1" smtClean="0"/>
              <a:t>education</a:t>
            </a:r>
            <a:r>
              <a:rPr lang="nl-BE" i="0" baseline="0" dirty="0" smtClean="0"/>
              <a:t> are </a:t>
            </a:r>
            <a:r>
              <a:rPr lang="nl-BE" i="0" baseline="0" dirty="0" err="1" smtClean="0"/>
              <a:t>finding</a:t>
            </a:r>
            <a:r>
              <a:rPr lang="nl-BE" i="0" baseline="0" dirty="0" smtClean="0"/>
              <a:t> </a:t>
            </a:r>
            <a:r>
              <a:rPr lang="nl-BE" i="0" baseline="0" dirty="0" err="1" smtClean="0"/>
              <a:t>it</a:t>
            </a:r>
            <a:r>
              <a:rPr lang="nl-BE" i="0" baseline="0" dirty="0" smtClean="0"/>
              <a:t> </a:t>
            </a:r>
            <a:r>
              <a:rPr lang="nl-BE" i="0" baseline="0" dirty="0" err="1" smtClean="0"/>
              <a:t>increasingly</a:t>
            </a:r>
            <a:r>
              <a:rPr lang="nl-BE" i="0" baseline="0" dirty="0" smtClean="0"/>
              <a:t> </a:t>
            </a:r>
            <a:r>
              <a:rPr lang="nl-BE" i="0" baseline="0" dirty="0" err="1" smtClean="0"/>
              <a:t>difficult</a:t>
            </a:r>
            <a:r>
              <a:rPr lang="nl-BE" i="0" baseline="0" dirty="0" smtClean="0"/>
              <a:t> on </a:t>
            </a:r>
            <a:r>
              <a:rPr lang="nl-BE" i="0" baseline="0" dirty="0" err="1" smtClean="0"/>
              <a:t>the</a:t>
            </a:r>
            <a:r>
              <a:rPr lang="nl-BE" i="0" baseline="0" dirty="0" smtClean="0"/>
              <a:t> </a:t>
            </a:r>
            <a:r>
              <a:rPr lang="nl-BE" i="0" baseline="0" dirty="0" err="1" smtClean="0"/>
              <a:t>labour</a:t>
            </a:r>
            <a:r>
              <a:rPr lang="nl-BE" i="0" baseline="0" dirty="0" smtClean="0"/>
              <a:t> market.</a:t>
            </a:r>
          </a:p>
          <a:p>
            <a:endParaRPr lang="nl-BE" i="1" baseline="0" dirty="0" smtClean="0"/>
          </a:p>
          <a:p>
            <a:r>
              <a:rPr lang="nl-BE" i="1" baseline="0" dirty="0" err="1" smtClean="0"/>
              <a:t>Employment</a:t>
            </a:r>
            <a:r>
              <a:rPr lang="nl-BE" i="1" baseline="0" dirty="0" smtClean="0"/>
              <a:t> as % of </a:t>
            </a:r>
            <a:r>
              <a:rPr lang="nl-BE" i="1" baseline="0" dirty="0" err="1" smtClean="0"/>
              <a:t>population</a:t>
            </a:r>
            <a:endParaRPr lang="nl-BE" i="1" baseline="0" dirty="0" smtClean="0"/>
          </a:p>
          <a:p>
            <a:endParaRPr lang="nl-BE" i="1" baseline="0" dirty="0" smtClean="0"/>
          </a:p>
          <a:p>
            <a:r>
              <a:rPr lang="nl-BE" i="1" baseline="0" dirty="0" err="1" smtClean="0"/>
              <a:t>Unless</a:t>
            </a:r>
            <a:r>
              <a:rPr lang="nl-BE" i="1" baseline="0" dirty="0" smtClean="0"/>
              <a:t> </a:t>
            </a:r>
            <a:r>
              <a:rPr lang="nl-BE" i="1" baseline="0" dirty="0" err="1" smtClean="0"/>
              <a:t>specified</a:t>
            </a:r>
            <a:r>
              <a:rPr lang="nl-BE" i="1" baseline="0" dirty="0" smtClean="0"/>
              <a:t> </a:t>
            </a:r>
            <a:r>
              <a:rPr lang="nl-BE" i="1" baseline="0" dirty="0" err="1" smtClean="0"/>
              <a:t>otherwise</a:t>
            </a:r>
            <a:r>
              <a:rPr lang="nl-BE" i="1" baseline="0" dirty="0" smtClean="0"/>
              <a:t>:</a:t>
            </a:r>
          </a:p>
          <a:p>
            <a:r>
              <a:rPr lang="nl-BE" i="1" baseline="0" dirty="0" err="1" smtClean="0"/>
              <a:t>Sex</a:t>
            </a:r>
            <a:r>
              <a:rPr lang="nl-BE" i="1" baseline="0" dirty="0" smtClean="0"/>
              <a:t> = </a:t>
            </a:r>
            <a:r>
              <a:rPr lang="nl-BE" i="1" baseline="0" dirty="0" err="1" smtClean="0"/>
              <a:t>total</a:t>
            </a:r>
            <a:endParaRPr lang="nl-BE" i="1" baseline="0" dirty="0" smtClean="0"/>
          </a:p>
          <a:p>
            <a:r>
              <a:rPr lang="nl-BE" i="1" baseline="0" dirty="0" smtClean="0"/>
              <a:t>Age = 20-64</a:t>
            </a:r>
          </a:p>
          <a:p>
            <a:r>
              <a:rPr lang="nl-BE" i="1" baseline="0" dirty="0" smtClean="0"/>
              <a:t>Country of </a:t>
            </a:r>
            <a:r>
              <a:rPr lang="nl-BE" i="1" baseline="0" dirty="0" err="1" smtClean="0"/>
              <a:t>birth</a:t>
            </a:r>
            <a:r>
              <a:rPr lang="nl-BE" i="1" baseline="0" dirty="0" smtClean="0"/>
              <a:t> = Total</a:t>
            </a:r>
          </a:p>
          <a:p>
            <a:r>
              <a:rPr lang="nl-BE" i="1" baseline="0" dirty="0" err="1" smtClean="0"/>
              <a:t>Educational</a:t>
            </a:r>
            <a:r>
              <a:rPr lang="nl-BE" i="1" baseline="0" dirty="0" smtClean="0"/>
              <a:t> </a:t>
            </a:r>
            <a:r>
              <a:rPr lang="nl-BE" i="1" baseline="0" dirty="0" err="1" smtClean="0"/>
              <a:t>attainment</a:t>
            </a:r>
            <a:r>
              <a:rPr lang="nl-BE" i="1" baseline="0" dirty="0" smtClean="0"/>
              <a:t> = Total</a:t>
            </a:r>
            <a:endParaRPr lang="en-GB" i="1" dirty="0"/>
          </a:p>
        </p:txBody>
      </p:sp>
      <p:sp>
        <p:nvSpPr>
          <p:cNvPr id="4" name="Slide Number Placeholder 3"/>
          <p:cNvSpPr>
            <a:spLocks noGrp="1"/>
          </p:cNvSpPr>
          <p:nvPr>
            <p:ph type="sldNum" sz="quarter" idx="10"/>
          </p:nvPr>
        </p:nvSpPr>
        <p:spPr/>
        <p:txBody>
          <a:bodyPr/>
          <a:lstStyle/>
          <a:p>
            <a:pPr>
              <a:defRPr/>
            </a:pPr>
            <a:fld id="{A18B71D4-0C98-47E7-9DBD-9C4E3EFAB3A5}" type="slidenum">
              <a:rPr lang="en-GB" altLang="en-US" smtClean="0"/>
              <a:pPr>
                <a:defRPr/>
              </a:pPr>
              <a:t>4</a:t>
            </a:fld>
            <a:endParaRPr lang="en-GB" altLang="en-US"/>
          </a:p>
        </p:txBody>
      </p:sp>
    </p:spTree>
    <p:extLst>
      <p:ext uri="{BB962C8B-B14F-4D97-AF65-F5344CB8AC3E}">
        <p14:creationId xmlns:p14="http://schemas.microsoft.com/office/powerpoint/2010/main" val="1027860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baseline="0" dirty="0" smtClean="0"/>
              <a:t>In </a:t>
            </a:r>
            <a:r>
              <a:rPr lang="nl-BE" baseline="0" dirty="0" err="1" smtClean="0"/>
              <a:t>terms</a:t>
            </a:r>
            <a:r>
              <a:rPr lang="nl-BE" baseline="0" dirty="0" smtClean="0"/>
              <a:t> of </a:t>
            </a:r>
            <a:r>
              <a:rPr lang="nl-BE" baseline="0" dirty="0" err="1" smtClean="0"/>
              <a:t>inclusion</a:t>
            </a:r>
            <a:r>
              <a:rPr lang="nl-BE" baseline="0" dirty="0" smtClean="0"/>
              <a:t>, we have </a:t>
            </a:r>
            <a:r>
              <a:rPr lang="nl-BE" baseline="0" dirty="0" err="1" smtClean="0"/>
              <a:t>seen</a:t>
            </a:r>
            <a:r>
              <a:rPr lang="nl-BE" baseline="0" dirty="0" smtClean="0"/>
              <a:t> a </a:t>
            </a:r>
            <a:r>
              <a:rPr lang="nl-BE" baseline="0" dirty="0" err="1" smtClean="0"/>
              <a:t>deterioration</a:t>
            </a:r>
            <a:r>
              <a:rPr lang="nl-BE" baseline="0" dirty="0" smtClean="0"/>
              <a:t> over </a:t>
            </a:r>
            <a:r>
              <a:rPr lang="nl-BE" baseline="0" dirty="0" err="1" smtClean="0"/>
              <a:t>the</a:t>
            </a:r>
            <a:r>
              <a:rPr lang="nl-BE" baseline="0" dirty="0" smtClean="0"/>
              <a:t> crisis </a:t>
            </a:r>
            <a:r>
              <a:rPr lang="nl-BE" baseline="0" dirty="0" err="1" smtClean="0"/>
              <a:t>period</a:t>
            </a:r>
            <a:r>
              <a:rPr lang="nl-BE" baseline="0" dirty="0" smtClean="0"/>
              <a:t> (</a:t>
            </a:r>
            <a:r>
              <a:rPr lang="nl-BE" baseline="0" dirty="0" err="1" smtClean="0"/>
              <a:t>away</a:t>
            </a:r>
            <a:r>
              <a:rPr lang="nl-BE" baseline="0" dirty="0" smtClean="0"/>
              <a:t> </a:t>
            </a:r>
            <a:r>
              <a:rPr lang="nl-BE" baseline="0" dirty="0" err="1" smtClean="0"/>
              <a:t>from</a:t>
            </a:r>
            <a:r>
              <a:rPr lang="nl-BE" baseline="0" dirty="0" smtClean="0"/>
              <a:t> </a:t>
            </a:r>
            <a:r>
              <a:rPr lang="nl-BE" baseline="0" dirty="0" err="1" smtClean="0"/>
              <a:t>the</a:t>
            </a:r>
            <a:r>
              <a:rPr lang="nl-BE" baseline="0" dirty="0" smtClean="0"/>
              <a:t> EU2020 target) of </a:t>
            </a:r>
            <a:r>
              <a:rPr lang="nl-BE" baseline="0" dirty="0" err="1" smtClean="0"/>
              <a:t>reducing</a:t>
            </a:r>
            <a:r>
              <a:rPr lang="nl-BE" baseline="0" dirty="0" smtClean="0"/>
              <a:t> AROPE </a:t>
            </a:r>
            <a:r>
              <a:rPr lang="nl-BE" baseline="0" dirty="0" err="1" smtClean="0"/>
              <a:t>by</a:t>
            </a:r>
            <a:r>
              <a:rPr lang="nl-BE" baseline="0" dirty="0" smtClean="0"/>
              <a:t> 20 </a:t>
            </a:r>
            <a:r>
              <a:rPr lang="nl-BE" baseline="0" dirty="0" err="1" smtClean="0"/>
              <a:t>million</a:t>
            </a:r>
            <a:r>
              <a:rPr lang="nl-BE" baseline="0" dirty="0" smtClean="0"/>
              <a:t>, </a:t>
            </a:r>
            <a:r>
              <a:rPr lang="nl-BE" baseline="0" dirty="0" err="1" smtClean="0"/>
              <a:t>by</a:t>
            </a:r>
            <a:r>
              <a:rPr lang="nl-BE" baseline="0" dirty="0" smtClean="0"/>
              <a:t> 2020 </a:t>
            </a:r>
          </a:p>
          <a:p>
            <a:r>
              <a:rPr lang="nl-BE" baseline="0" dirty="0" err="1" smtClean="0"/>
              <a:t>There</a:t>
            </a:r>
            <a:r>
              <a:rPr lang="nl-BE" baseline="0" dirty="0" smtClean="0"/>
              <a:t> has been </a:t>
            </a:r>
            <a:r>
              <a:rPr lang="nl-BE" baseline="0" dirty="0" err="1" smtClean="0"/>
              <a:t>an</a:t>
            </a:r>
            <a:r>
              <a:rPr lang="nl-BE" baseline="0" dirty="0" smtClean="0"/>
              <a:t> </a:t>
            </a:r>
            <a:r>
              <a:rPr lang="nl-BE" baseline="0" dirty="0" err="1" smtClean="0"/>
              <a:t>improvement</a:t>
            </a:r>
            <a:r>
              <a:rPr lang="nl-BE" baseline="0" dirty="0" smtClean="0"/>
              <a:t> in </a:t>
            </a:r>
            <a:r>
              <a:rPr lang="nl-BE" baseline="0" dirty="0" err="1" smtClean="0"/>
              <a:t>the</a:t>
            </a:r>
            <a:r>
              <a:rPr lang="nl-BE" baseline="0" dirty="0" smtClean="0"/>
              <a:t> </a:t>
            </a:r>
            <a:r>
              <a:rPr lang="nl-BE" baseline="0" dirty="0" err="1" smtClean="0"/>
              <a:t>economic</a:t>
            </a:r>
            <a:r>
              <a:rPr lang="nl-BE" baseline="0" dirty="0" smtClean="0"/>
              <a:t> recovery (</a:t>
            </a:r>
            <a:r>
              <a:rPr lang="nl-BE" baseline="0" dirty="0" err="1" smtClean="0"/>
              <a:t>which</a:t>
            </a:r>
            <a:r>
              <a:rPr lang="nl-BE" baseline="0" dirty="0" smtClean="0"/>
              <a:t> </a:t>
            </a:r>
            <a:r>
              <a:rPr lang="nl-BE" baseline="0" dirty="0" err="1" smtClean="0"/>
              <a:t>further</a:t>
            </a:r>
            <a:r>
              <a:rPr lang="nl-BE" baseline="0" dirty="0" smtClean="0"/>
              <a:t> </a:t>
            </a:r>
            <a:r>
              <a:rPr lang="nl-BE" baseline="0" dirty="0" err="1" smtClean="0"/>
              <a:t>underlines</a:t>
            </a:r>
            <a:r>
              <a:rPr lang="nl-BE" baseline="0" dirty="0" smtClean="0"/>
              <a:t> </a:t>
            </a:r>
            <a:r>
              <a:rPr lang="nl-BE" baseline="0" dirty="0" err="1" smtClean="0"/>
              <a:t>the</a:t>
            </a:r>
            <a:r>
              <a:rPr lang="nl-BE" baseline="0" dirty="0" smtClean="0"/>
              <a:t> link of </a:t>
            </a:r>
            <a:r>
              <a:rPr lang="nl-BE" baseline="0" dirty="0" err="1" smtClean="0"/>
              <a:t>growth</a:t>
            </a:r>
            <a:r>
              <a:rPr lang="nl-BE" baseline="0" dirty="0" smtClean="0"/>
              <a:t> and </a:t>
            </a:r>
            <a:r>
              <a:rPr lang="nl-BE" baseline="0" dirty="0" err="1" smtClean="0"/>
              <a:t>inclusion</a:t>
            </a:r>
            <a:r>
              <a:rPr lang="nl-BE" baseline="0" dirty="0" smtClean="0"/>
              <a:t>). </a:t>
            </a:r>
            <a:r>
              <a:rPr lang="nl-BE" baseline="0" dirty="0" err="1" smtClean="0"/>
              <a:t>Still</a:t>
            </a:r>
            <a:r>
              <a:rPr lang="nl-BE" baseline="0" dirty="0" smtClean="0"/>
              <a:t>, </a:t>
            </a:r>
            <a:r>
              <a:rPr lang="nl-BE" baseline="0" dirty="0" err="1" smtClean="0"/>
              <a:t>much</a:t>
            </a:r>
            <a:r>
              <a:rPr lang="nl-BE" baseline="0" dirty="0" smtClean="0"/>
              <a:t> </a:t>
            </a:r>
            <a:r>
              <a:rPr lang="nl-BE" baseline="0" dirty="0" err="1" smtClean="0"/>
              <a:t>work</a:t>
            </a:r>
            <a:r>
              <a:rPr lang="nl-BE" baseline="0" dirty="0" smtClean="0"/>
              <a:t> </a:t>
            </a:r>
            <a:r>
              <a:rPr lang="nl-BE" baseline="0" dirty="0" err="1" smtClean="0"/>
              <a:t>remains</a:t>
            </a:r>
            <a:r>
              <a:rPr lang="nl-BE" baseline="0" dirty="0" smtClean="0"/>
              <a:t> </a:t>
            </a:r>
            <a:r>
              <a:rPr lang="nl-BE" baseline="0" dirty="0" err="1" smtClean="0"/>
              <a:t>to</a:t>
            </a:r>
            <a:r>
              <a:rPr lang="nl-BE" baseline="0" dirty="0" smtClean="0"/>
              <a:t> </a:t>
            </a:r>
            <a:r>
              <a:rPr lang="nl-BE" baseline="0" dirty="0" err="1" smtClean="0"/>
              <a:t>be</a:t>
            </a:r>
            <a:r>
              <a:rPr lang="nl-BE" baseline="0" dirty="0" smtClean="0"/>
              <a:t> </a:t>
            </a:r>
            <a:r>
              <a:rPr lang="nl-BE" baseline="0" dirty="0" err="1" smtClean="0"/>
              <a:t>done</a:t>
            </a:r>
            <a:r>
              <a:rPr lang="nl-BE" baseline="0" dirty="0" smtClean="0"/>
              <a:t>.</a:t>
            </a:r>
            <a:endParaRPr lang="nl-BE" dirty="0" smtClean="0"/>
          </a:p>
          <a:p>
            <a:endParaRPr lang="nl-BE" dirty="0" smtClean="0"/>
          </a:p>
          <a:p>
            <a:r>
              <a:rPr lang="nl-BE" dirty="0" err="1" smtClean="0"/>
              <a:t>There</a:t>
            </a:r>
            <a:r>
              <a:rPr lang="nl-BE" dirty="0" smtClean="0"/>
              <a:t> are large</a:t>
            </a:r>
            <a:r>
              <a:rPr lang="nl-BE" baseline="0" dirty="0" smtClean="0"/>
              <a:t> </a:t>
            </a:r>
            <a:r>
              <a:rPr lang="nl-BE" baseline="0" dirty="0" err="1" smtClean="0"/>
              <a:t>differences</a:t>
            </a:r>
            <a:r>
              <a:rPr lang="nl-BE" baseline="0" dirty="0" smtClean="0"/>
              <a:t> </a:t>
            </a:r>
            <a:r>
              <a:rPr lang="nl-BE" baseline="0" dirty="0" err="1" smtClean="0"/>
              <a:t>between</a:t>
            </a:r>
            <a:r>
              <a:rPr lang="nl-BE" baseline="0" dirty="0" smtClean="0"/>
              <a:t> </a:t>
            </a:r>
            <a:r>
              <a:rPr lang="nl-BE" baseline="0" dirty="0" err="1" smtClean="0"/>
              <a:t>countries</a:t>
            </a:r>
            <a:r>
              <a:rPr lang="nl-BE" baseline="0" dirty="0" smtClean="0"/>
              <a:t> (AROPE in 2015 at over 40% in BG and over 35% in RO; below 15% in CZ and 16% in SE)</a:t>
            </a:r>
            <a:endParaRPr lang="nl-BE" dirty="0" smtClean="0"/>
          </a:p>
          <a:p>
            <a:r>
              <a:rPr lang="nl-BE" dirty="0" err="1" smtClean="0"/>
              <a:t>Specific</a:t>
            </a:r>
            <a:r>
              <a:rPr lang="nl-BE" dirty="0" smtClean="0"/>
              <a:t> </a:t>
            </a:r>
            <a:r>
              <a:rPr lang="nl-BE" dirty="0" err="1" smtClean="0"/>
              <a:t>groups</a:t>
            </a:r>
            <a:r>
              <a:rPr lang="nl-BE" dirty="0" smtClean="0"/>
              <a:t> are at </a:t>
            </a:r>
            <a:r>
              <a:rPr lang="nl-BE" dirty="0" err="1" smtClean="0"/>
              <a:t>higher</a:t>
            </a:r>
            <a:r>
              <a:rPr lang="nl-BE" dirty="0" smtClean="0"/>
              <a:t> risk in most</a:t>
            </a:r>
            <a:r>
              <a:rPr lang="nl-BE" baseline="0" dirty="0" smtClean="0"/>
              <a:t> </a:t>
            </a:r>
            <a:r>
              <a:rPr lang="nl-BE" baseline="0" dirty="0" err="1" smtClean="0"/>
              <a:t>countries</a:t>
            </a:r>
            <a:r>
              <a:rPr lang="nl-BE" dirty="0" smtClean="0"/>
              <a:t>: </a:t>
            </a:r>
            <a:r>
              <a:rPr lang="nl-BE" dirty="0" err="1" smtClean="0"/>
              <a:t>children</a:t>
            </a:r>
            <a:r>
              <a:rPr lang="nl-BE" dirty="0" smtClean="0"/>
              <a:t>, </a:t>
            </a:r>
            <a:r>
              <a:rPr lang="nl-BE" dirty="0" err="1" smtClean="0"/>
              <a:t>migrants</a:t>
            </a:r>
            <a:r>
              <a:rPr lang="nl-BE" dirty="0" smtClean="0"/>
              <a:t> </a:t>
            </a:r>
            <a:r>
              <a:rPr lang="nl-BE" dirty="0" err="1" smtClean="0"/>
              <a:t>not</a:t>
            </a:r>
            <a:r>
              <a:rPr lang="nl-BE" dirty="0" smtClean="0"/>
              <a:t> born in </a:t>
            </a:r>
            <a:r>
              <a:rPr lang="nl-BE" dirty="0" err="1" smtClean="0"/>
              <a:t>the</a:t>
            </a:r>
            <a:r>
              <a:rPr lang="nl-BE" dirty="0" smtClean="0"/>
              <a:t> EU, Roma, </a:t>
            </a:r>
            <a:r>
              <a:rPr lang="nl-BE" dirty="0" err="1" smtClean="0"/>
              <a:t>those</a:t>
            </a:r>
            <a:r>
              <a:rPr lang="nl-BE" dirty="0" smtClean="0"/>
              <a:t> </a:t>
            </a:r>
            <a:r>
              <a:rPr lang="nl-BE" dirty="0" err="1" smtClean="0"/>
              <a:t>with</a:t>
            </a:r>
            <a:r>
              <a:rPr lang="nl-BE" baseline="0" dirty="0" smtClean="0"/>
              <a:t> low </a:t>
            </a:r>
            <a:r>
              <a:rPr lang="nl-BE" baseline="0" dirty="0" err="1" smtClean="0"/>
              <a:t>educational</a:t>
            </a:r>
            <a:r>
              <a:rPr lang="nl-BE" baseline="0" dirty="0" smtClean="0"/>
              <a:t> </a:t>
            </a:r>
            <a:r>
              <a:rPr lang="nl-BE" baseline="0" dirty="0" err="1" smtClean="0"/>
              <a:t>attainment</a:t>
            </a:r>
            <a:r>
              <a:rPr lang="nl-BE" baseline="0" dirty="0" smtClean="0"/>
              <a:t>.</a:t>
            </a:r>
          </a:p>
          <a:p>
            <a:endParaRPr lang="nl-BE" baseline="0" dirty="0" smtClean="0"/>
          </a:p>
        </p:txBody>
      </p:sp>
      <p:sp>
        <p:nvSpPr>
          <p:cNvPr id="4" name="Slide Number Placeholder 3"/>
          <p:cNvSpPr>
            <a:spLocks noGrp="1"/>
          </p:cNvSpPr>
          <p:nvPr>
            <p:ph type="sldNum" sz="quarter" idx="10"/>
          </p:nvPr>
        </p:nvSpPr>
        <p:spPr/>
        <p:txBody>
          <a:bodyPr/>
          <a:lstStyle/>
          <a:p>
            <a:pPr>
              <a:defRPr/>
            </a:pPr>
            <a:fld id="{78FF0773-CFAE-483B-9C18-EBA7E468D78C}" type="slidenum">
              <a:rPr lang="en-GB" smtClean="0"/>
              <a:pPr>
                <a:defRPr/>
              </a:pPr>
              <a:t>5</a:t>
            </a:fld>
            <a:endParaRPr lang="en-GB"/>
          </a:p>
        </p:txBody>
      </p:sp>
    </p:spTree>
    <p:extLst>
      <p:ext uri="{BB962C8B-B14F-4D97-AF65-F5344CB8AC3E}">
        <p14:creationId xmlns:p14="http://schemas.microsoft.com/office/powerpoint/2010/main" val="2739191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baseline="0" dirty="0" smtClean="0"/>
              <a:t>The </a:t>
            </a:r>
            <a:r>
              <a:rPr lang="nl-BE" baseline="0" dirty="0" err="1" smtClean="0"/>
              <a:t>importance</a:t>
            </a:r>
            <a:r>
              <a:rPr lang="nl-BE" baseline="0" dirty="0" smtClean="0"/>
              <a:t> of a </a:t>
            </a:r>
            <a:r>
              <a:rPr lang="nl-BE" baseline="0" dirty="0" err="1" smtClean="0"/>
              <a:t>comprehensive</a:t>
            </a:r>
            <a:r>
              <a:rPr lang="nl-BE" baseline="0" dirty="0" smtClean="0"/>
              <a:t> approach </a:t>
            </a:r>
            <a:r>
              <a:rPr lang="nl-BE" baseline="0" dirty="0" err="1" smtClean="0"/>
              <a:t>can</a:t>
            </a:r>
            <a:r>
              <a:rPr lang="nl-BE" baseline="0" dirty="0" smtClean="0"/>
              <a:t> </a:t>
            </a:r>
            <a:r>
              <a:rPr lang="nl-BE" baseline="0" dirty="0" err="1" smtClean="0"/>
              <a:t>also</a:t>
            </a:r>
            <a:r>
              <a:rPr lang="nl-BE" baseline="0" dirty="0" smtClean="0"/>
              <a:t> </a:t>
            </a:r>
            <a:r>
              <a:rPr lang="nl-BE" baseline="0" dirty="0" err="1" smtClean="0"/>
              <a:t>be</a:t>
            </a:r>
            <a:r>
              <a:rPr lang="nl-BE" baseline="0" dirty="0" smtClean="0"/>
              <a:t> </a:t>
            </a:r>
            <a:r>
              <a:rPr lang="nl-BE" baseline="0" dirty="0" err="1" smtClean="0"/>
              <a:t>shown</a:t>
            </a:r>
            <a:r>
              <a:rPr lang="nl-BE" baseline="0" dirty="0" smtClean="0"/>
              <a:t> </a:t>
            </a:r>
            <a:r>
              <a:rPr lang="nl-BE" baseline="0" dirty="0" err="1" smtClean="0"/>
              <a:t>by</a:t>
            </a:r>
            <a:r>
              <a:rPr lang="nl-BE" baseline="0" dirty="0" smtClean="0"/>
              <a:t> </a:t>
            </a:r>
            <a:r>
              <a:rPr lang="nl-BE" baseline="0" dirty="0" err="1" smtClean="0"/>
              <a:t>income</a:t>
            </a:r>
            <a:r>
              <a:rPr lang="nl-BE" baseline="0" dirty="0" smtClean="0"/>
              <a:t> </a:t>
            </a:r>
            <a:r>
              <a:rPr lang="nl-BE" baseline="0" dirty="0" err="1" smtClean="0"/>
              <a:t>position</a:t>
            </a:r>
            <a:r>
              <a:rPr lang="nl-BE" baseline="0" dirty="0" smtClean="0"/>
              <a:t> of different </a:t>
            </a:r>
            <a:r>
              <a:rPr lang="nl-BE" baseline="0" dirty="0" err="1" smtClean="0"/>
              <a:t>groups</a:t>
            </a:r>
            <a:r>
              <a:rPr lang="nl-BE" baseline="0" dirty="0" smtClean="0"/>
              <a:t> in </a:t>
            </a:r>
            <a:r>
              <a:rPr lang="nl-BE" baseline="0" dirty="0" err="1" smtClean="0"/>
              <a:t>the</a:t>
            </a:r>
            <a:r>
              <a:rPr lang="nl-BE" baseline="0" dirty="0" smtClean="0"/>
              <a:t> </a:t>
            </a:r>
            <a:r>
              <a:rPr lang="nl-BE" baseline="0" dirty="0" err="1" smtClean="0"/>
              <a:t>labour</a:t>
            </a:r>
            <a:r>
              <a:rPr lang="nl-BE" baseline="0" dirty="0" smtClean="0"/>
              <a:t> market.</a:t>
            </a:r>
            <a:endParaRPr lang="nl-BE" dirty="0" smtClean="0"/>
          </a:p>
          <a:p>
            <a:r>
              <a:rPr lang="nl-BE" dirty="0" smtClean="0"/>
              <a:t>In </a:t>
            </a:r>
            <a:r>
              <a:rPr lang="nl-BE" dirty="0" err="1" smtClean="0"/>
              <a:t>all</a:t>
            </a:r>
            <a:r>
              <a:rPr lang="nl-BE" dirty="0" smtClean="0"/>
              <a:t> Member </a:t>
            </a:r>
            <a:r>
              <a:rPr lang="nl-BE" dirty="0" err="1" smtClean="0"/>
              <a:t>States</a:t>
            </a:r>
            <a:r>
              <a:rPr lang="nl-BE" dirty="0" smtClean="0"/>
              <a:t>, </a:t>
            </a:r>
            <a:r>
              <a:rPr lang="nl-BE" dirty="0" err="1" smtClean="0"/>
              <a:t>the</a:t>
            </a:r>
            <a:r>
              <a:rPr lang="nl-BE" dirty="0" smtClean="0"/>
              <a:t> </a:t>
            </a:r>
            <a:r>
              <a:rPr lang="nl-BE" dirty="0" err="1" smtClean="0"/>
              <a:t>unemployed</a:t>
            </a:r>
            <a:r>
              <a:rPr lang="nl-BE" dirty="0" smtClean="0"/>
              <a:t> face a </a:t>
            </a:r>
            <a:r>
              <a:rPr lang="nl-BE" dirty="0" err="1" smtClean="0"/>
              <a:t>substantial</a:t>
            </a:r>
            <a:r>
              <a:rPr lang="nl-BE" dirty="0" smtClean="0"/>
              <a:t> risk</a:t>
            </a:r>
            <a:r>
              <a:rPr lang="nl-BE" baseline="0" dirty="0" smtClean="0"/>
              <a:t> of </a:t>
            </a:r>
            <a:r>
              <a:rPr lang="nl-BE" baseline="0" dirty="0" err="1" smtClean="0"/>
              <a:t>poverty</a:t>
            </a:r>
            <a:r>
              <a:rPr lang="nl-BE" baseline="0" dirty="0" smtClean="0"/>
              <a:t> (</a:t>
            </a:r>
            <a:r>
              <a:rPr lang="nl-BE" baseline="0" dirty="0" err="1" smtClean="0"/>
              <a:t>despite</a:t>
            </a:r>
            <a:r>
              <a:rPr lang="nl-BE" baseline="0" dirty="0" smtClean="0"/>
              <a:t> </a:t>
            </a:r>
            <a:r>
              <a:rPr lang="nl-BE" baseline="0" dirty="0" err="1" smtClean="0"/>
              <a:t>them</a:t>
            </a:r>
            <a:r>
              <a:rPr lang="nl-BE" baseline="0" dirty="0" smtClean="0"/>
              <a:t> in </a:t>
            </a:r>
            <a:r>
              <a:rPr lang="nl-BE" baseline="0" dirty="0" err="1" smtClean="0"/>
              <a:t>many</a:t>
            </a:r>
            <a:r>
              <a:rPr lang="nl-BE" baseline="0" dirty="0" smtClean="0"/>
              <a:t> cases </a:t>
            </a:r>
            <a:r>
              <a:rPr lang="nl-BE" baseline="0" dirty="0" err="1" smtClean="0"/>
              <a:t>having</a:t>
            </a:r>
            <a:r>
              <a:rPr lang="nl-BE" baseline="0" dirty="0" smtClean="0"/>
              <a:t> access </a:t>
            </a:r>
            <a:r>
              <a:rPr lang="nl-BE" baseline="0" dirty="0" err="1" smtClean="0"/>
              <a:t>to</a:t>
            </a:r>
            <a:r>
              <a:rPr lang="nl-BE" baseline="0" dirty="0" smtClean="0"/>
              <a:t> </a:t>
            </a:r>
            <a:r>
              <a:rPr lang="nl-BE" baseline="0" dirty="0" err="1" smtClean="0"/>
              <a:t>income</a:t>
            </a:r>
            <a:r>
              <a:rPr lang="nl-BE" baseline="0" dirty="0" smtClean="0"/>
              <a:t> </a:t>
            </a:r>
            <a:r>
              <a:rPr lang="nl-BE" baseline="0" dirty="0" err="1" smtClean="0"/>
              <a:t>replacements</a:t>
            </a:r>
            <a:r>
              <a:rPr lang="nl-BE" baseline="0" dirty="0" smtClean="0"/>
              <a:t> benefits), </a:t>
            </a:r>
            <a:r>
              <a:rPr lang="nl-BE" baseline="0" dirty="0" err="1" smtClean="0"/>
              <a:t>whereas</a:t>
            </a:r>
            <a:r>
              <a:rPr lang="nl-BE" baseline="0" dirty="0" smtClean="0"/>
              <a:t> </a:t>
            </a:r>
            <a:r>
              <a:rPr lang="nl-BE" baseline="0" dirty="0" err="1" smtClean="0"/>
              <a:t>full-time</a:t>
            </a:r>
            <a:r>
              <a:rPr lang="nl-BE" baseline="0" dirty="0" smtClean="0"/>
              <a:t> </a:t>
            </a:r>
            <a:r>
              <a:rPr lang="nl-BE" baseline="0" dirty="0" err="1" smtClean="0"/>
              <a:t>work</a:t>
            </a:r>
            <a:r>
              <a:rPr lang="nl-BE" baseline="0" dirty="0" smtClean="0"/>
              <a:t> </a:t>
            </a:r>
            <a:r>
              <a:rPr lang="nl-BE" baseline="0" dirty="0" err="1" smtClean="0"/>
              <a:t>protects</a:t>
            </a:r>
            <a:r>
              <a:rPr lang="nl-BE" baseline="0" dirty="0" smtClean="0"/>
              <a:t> well.</a:t>
            </a:r>
            <a:endParaRPr lang="nl-BE" dirty="0" smtClean="0"/>
          </a:p>
          <a:p>
            <a:r>
              <a:rPr lang="nl-BE" baseline="0" dirty="0" err="1" smtClean="0"/>
              <a:t>Note</a:t>
            </a:r>
            <a:r>
              <a:rPr lang="nl-BE" baseline="0" dirty="0" smtClean="0"/>
              <a:t> </a:t>
            </a:r>
            <a:r>
              <a:rPr lang="nl-BE" baseline="0" dirty="0" err="1" smtClean="0"/>
              <a:t>that</a:t>
            </a:r>
            <a:r>
              <a:rPr lang="nl-BE" baseline="0" dirty="0" smtClean="0"/>
              <a:t> </a:t>
            </a:r>
            <a:r>
              <a:rPr lang="nl-BE" baseline="0" dirty="0" err="1" smtClean="0"/>
              <a:t>the</a:t>
            </a:r>
            <a:r>
              <a:rPr lang="nl-BE" baseline="0" dirty="0" smtClean="0"/>
              <a:t> </a:t>
            </a:r>
            <a:r>
              <a:rPr lang="nl-BE" baseline="0" dirty="0" err="1" smtClean="0"/>
              <a:t>poverty</a:t>
            </a:r>
            <a:r>
              <a:rPr lang="nl-BE" baseline="0" dirty="0" smtClean="0"/>
              <a:t> risk </a:t>
            </a:r>
            <a:r>
              <a:rPr lang="nl-BE" baseline="0" dirty="0" err="1" smtClean="0"/>
              <a:t>for</a:t>
            </a:r>
            <a:r>
              <a:rPr lang="nl-BE" baseline="0" dirty="0" smtClean="0"/>
              <a:t> </a:t>
            </a:r>
            <a:r>
              <a:rPr lang="nl-BE" baseline="0" dirty="0" err="1" smtClean="0"/>
              <a:t>part-time</a:t>
            </a:r>
            <a:r>
              <a:rPr lang="nl-BE" baseline="0" dirty="0" smtClean="0"/>
              <a:t> </a:t>
            </a:r>
            <a:r>
              <a:rPr lang="nl-BE" baseline="0" dirty="0" err="1" smtClean="0"/>
              <a:t>workers</a:t>
            </a:r>
            <a:r>
              <a:rPr lang="nl-BE" baseline="0" dirty="0" smtClean="0"/>
              <a:t> </a:t>
            </a:r>
            <a:r>
              <a:rPr lang="nl-BE" baseline="0" dirty="0" err="1" smtClean="0"/>
              <a:t>tend</a:t>
            </a:r>
            <a:r>
              <a:rPr lang="nl-BE" baseline="0" dirty="0" smtClean="0"/>
              <a:t> </a:t>
            </a:r>
            <a:r>
              <a:rPr lang="nl-BE" baseline="0" dirty="0" err="1" smtClean="0"/>
              <a:t>to</a:t>
            </a:r>
            <a:r>
              <a:rPr lang="nl-BE" baseline="0" dirty="0" smtClean="0"/>
              <a:t> </a:t>
            </a:r>
            <a:r>
              <a:rPr lang="nl-BE" baseline="0" dirty="0" err="1" smtClean="0"/>
              <a:t>be</a:t>
            </a:r>
            <a:r>
              <a:rPr lang="nl-BE" baseline="0" dirty="0" smtClean="0"/>
              <a:t> </a:t>
            </a:r>
            <a:r>
              <a:rPr lang="nl-BE" baseline="0" dirty="0" err="1" smtClean="0"/>
              <a:t>higher</a:t>
            </a:r>
            <a:r>
              <a:rPr lang="nl-BE" baseline="0" dirty="0" smtClean="0"/>
              <a:t> </a:t>
            </a:r>
            <a:r>
              <a:rPr lang="nl-BE" baseline="0" dirty="0" err="1" smtClean="0"/>
              <a:t>than</a:t>
            </a:r>
            <a:r>
              <a:rPr lang="nl-BE" baseline="0" dirty="0" smtClean="0"/>
              <a:t> </a:t>
            </a:r>
            <a:r>
              <a:rPr lang="nl-BE" baseline="0" dirty="0" err="1" smtClean="0"/>
              <a:t>for</a:t>
            </a:r>
            <a:r>
              <a:rPr lang="nl-BE" baseline="0" dirty="0" smtClean="0"/>
              <a:t> </a:t>
            </a:r>
            <a:r>
              <a:rPr lang="nl-BE" baseline="0" dirty="0" err="1" smtClean="0"/>
              <a:t>full-time</a:t>
            </a:r>
            <a:r>
              <a:rPr lang="nl-BE" baseline="0" dirty="0" smtClean="0"/>
              <a:t> (</a:t>
            </a:r>
            <a:r>
              <a:rPr lang="nl-BE" baseline="0" dirty="0" err="1" smtClean="0"/>
              <a:t>with</a:t>
            </a:r>
            <a:r>
              <a:rPr lang="nl-BE" baseline="0" dirty="0" smtClean="0"/>
              <a:t> </a:t>
            </a:r>
            <a:r>
              <a:rPr lang="nl-BE" baseline="0" dirty="0" err="1" smtClean="0"/>
              <a:t>some</a:t>
            </a:r>
            <a:r>
              <a:rPr lang="nl-BE" baseline="0" dirty="0" smtClean="0"/>
              <a:t> </a:t>
            </a:r>
            <a:r>
              <a:rPr lang="nl-BE" baseline="0" dirty="0" err="1" smtClean="0"/>
              <a:t>differences</a:t>
            </a:r>
            <a:r>
              <a:rPr lang="nl-BE" baseline="0" dirty="0" smtClean="0"/>
              <a:t> </a:t>
            </a:r>
            <a:r>
              <a:rPr lang="nl-BE" baseline="0" dirty="0" err="1" smtClean="0"/>
              <a:t>across</a:t>
            </a:r>
            <a:r>
              <a:rPr lang="nl-BE" baseline="0" dirty="0" smtClean="0"/>
              <a:t> </a:t>
            </a:r>
            <a:r>
              <a:rPr lang="nl-BE" baseline="0" dirty="0" err="1" smtClean="0"/>
              <a:t>the</a:t>
            </a:r>
            <a:r>
              <a:rPr lang="nl-BE" baseline="0" dirty="0" smtClean="0"/>
              <a:t> Member </a:t>
            </a:r>
            <a:r>
              <a:rPr lang="nl-BE" baseline="0" dirty="0" err="1" smtClean="0"/>
              <a:t>States</a:t>
            </a:r>
            <a:r>
              <a:rPr lang="nl-BE" baseline="0" dirty="0" smtClean="0"/>
              <a:t>).</a:t>
            </a:r>
          </a:p>
          <a:p>
            <a:r>
              <a:rPr lang="nl-BE" baseline="0" dirty="0" err="1" smtClean="0"/>
              <a:t>Given</a:t>
            </a:r>
            <a:r>
              <a:rPr lang="nl-BE" baseline="0" dirty="0" smtClean="0"/>
              <a:t> </a:t>
            </a:r>
            <a:r>
              <a:rPr lang="nl-BE" baseline="0" dirty="0" err="1" smtClean="0"/>
              <a:t>the</a:t>
            </a:r>
            <a:r>
              <a:rPr lang="nl-BE" baseline="0" dirty="0" smtClean="0"/>
              <a:t> </a:t>
            </a:r>
            <a:r>
              <a:rPr lang="nl-BE" baseline="0" dirty="0" err="1" smtClean="0"/>
              <a:t>fact</a:t>
            </a:r>
            <a:r>
              <a:rPr lang="nl-BE" baseline="0" dirty="0" smtClean="0"/>
              <a:t> </a:t>
            </a:r>
            <a:r>
              <a:rPr lang="nl-BE" baseline="0" dirty="0" err="1" smtClean="0"/>
              <a:t>that</a:t>
            </a:r>
            <a:r>
              <a:rPr lang="nl-BE" baseline="0" dirty="0" smtClean="0"/>
              <a:t> </a:t>
            </a:r>
            <a:r>
              <a:rPr lang="nl-BE" baseline="0" dirty="0" err="1" smtClean="0"/>
              <a:t>part-time</a:t>
            </a:r>
            <a:r>
              <a:rPr lang="nl-BE" baseline="0" dirty="0" smtClean="0"/>
              <a:t> </a:t>
            </a:r>
            <a:r>
              <a:rPr lang="nl-BE" baseline="0" dirty="0" err="1" smtClean="0"/>
              <a:t>workers</a:t>
            </a:r>
            <a:r>
              <a:rPr lang="nl-BE" baseline="0" dirty="0" smtClean="0"/>
              <a:t> are </a:t>
            </a:r>
            <a:r>
              <a:rPr lang="nl-BE" baseline="0" dirty="0" err="1" smtClean="0"/>
              <a:t>still</a:t>
            </a:r>
            <a:r>
              <a:rPr lang="nl-BE" baseline="0" dirty="0" smtClean="0"/>
              <a:t> </a:t>
            </a:r>
            <a:r>
              <a:rPr lang="nl-BE" baseline="0" dirty="0" err="1" smtClean="0"/>
              <a:t>predominantly</a:t>
            </a:r>
            <a:r>
              <a:rPr lang="nl-BE" baseline="0" dirty="0" smtClean="0"/>
              <a:t> </a:t>
            </a:r>
            <a:r>
              <a:rPr lang="nl-BE" baseline="0" dirty="0" err="1" smtClean="0"/>
              <a:t>women</a:t>
            </a:r>
            <a:r>
              <a:rPr lang="nl-BE" baseline="0" dirty="0" smtClean="0"/>
              <a:t>, </a:t>
            </a:r>
            <a:r>
              <a:rPr lang="nl-BE" baseline="0" dirty="0" err="1" smtClean="0"/>
              <a:t>there</a:t>
            </a:r>
            <a:r>
              <a:rPr lang="nl-BE" baseline="0" dirty="0" smtClean="0"/>
              <a:t> is </a:t>
            </a:r>
            <a:r>
              <a:rPr lang="nl-BE" baseline="0" dirty="0" err="1" smtClean="0"/>
              <a:t>an</a:t>
            </a:r>
            <a:r>
              <a:rPr lang="nl-BE" baseline="0" dirty="0" smtClean="0"/>
              <a:t> important gender aspect </a:t>
            </a:r>
            <a:r>
              <a:rPr lang="nl-BE" baseline="0" dirty="0" err="1" smtClean="0"/>
              <a:t>to</a:t>
            </a:r>
            <a:r>
              <a:rPr lang="nl-BE" baseline="0" dirty="0" smtClean="0"/>
              <a:t> </a:t>
            </a:r>
            <a:r>
              <a:rPr lang="nl-BE" baseline="0" dirty="0" err="1" smtClean="0"/>
              <a:t>this</a:t>
            </a:r>
            <a:r>
              <a:rPr lang="nl-BE" baseline="0" dirty="0" smtClean="0"/>
              <a:t> </a:t>
            </a:r>
            <a:r>
              <a:rPr lang="nl-BE" baseline="0" dirty="0" err="1" smtClean="0"/>
              <a:t>finding</a:t>
            </a:r>
            <a:r>
              <a:rPr lang="nl-BE" baseline="0" dirty="0" smtClean="0"/>
              <a:t>.</a:t>
            </a:r>
            <a:endParaRPr lang="en-GB" dirty="0"/>
          </a:p>
        </p:txBody>
      </p:sp>
      <p:sp>
        <p:nvSpPr>
          <p:cNvPr id="4" name="Slide Number Placeholder 3"/>
          <p:cNvSpPr>
            <a:spLocks noGrp="1"/>
          </p:cNvSpPr>
          <p:nvPr>
            <p:ph type="sldNum" sz="quarter" idx="10"/>
          </p:nvPr>
        </p:nvSpPr>
        <p:spPr/>
        <p:txBody>
          <a:bodyPr/>
          <a:lstStyle/>
          <a:p>
            <a:pPr>
              <a:defRPr/>
            </a:pPr>
            <a:fld id="{A18B71D4-0C98-47E7-9DBD-9C4E3EFAB3A5}" type="slidenum">
              <a:rPr lang="en-GB" altLang="en-US" smtClean="0"/>
              <a:pPr>
                <a:defRPr/>
              </a:pPr>
              <a:t>6</a:t>
            </a:fld>
            <a:endParaRPr lang="en-GB" altLang="en-US"/>
          </a:p>
        </p:txBody>
      </p:sp>
    </p:spTree>
    <p:extLst>
      <p:ext uri="{BB962C8B-B14F-4D97-AF65-F5344CB8AC3E}">
        <p14:creationId xmlns:p14="http://schemas.microsoft.com/office/powerpoint/2010/main" val="4294433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A18B71D4-0C98-47E7-9DBD-9C4E3EFAB3A5}" type="slidenum">
              <a:rPr lang="en-GB" altLang="en-US" smtClean="0"/>
              <a:pPr>
                <a:defRPr/>
              </a:pPr>
              <a:t>7</a:t>
            </a:fld>
            <a:endParaRPr lang="en-GB" altLang="en-US"/>
          </a:p>
        </p:txBody>
      </p:sp>
    </p:spTree>
    <p:extLst>
      <p:ext uri="{BB962C8B-B14F-4D97-AF65-F5344CB8AC3E}">
        <p14:creationId xmlns:p14="http://schemas.microsoft.com/office/powerpoint/2010/main" val="4294433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baseline="0" dirty="0" smtClean="0"/>
              <a:t>European </a:t>
            </a:r>
            <a:r>
              <a:rPr lang="nl-BE" baseline="0" dirty="0" err="1" smtClean="0"/>
              <a:t>countries</a:t>
            </a:r>
            <a:r>
              <a:rPr lang="nl-BE" baseline="0" dirty="0" smtClean="0"/>
              <a:t> </a:t>
            </a:r>
            <a:r>
              <a:rPr lang="nl-BE" baseline="0" dirty="0" err="1" smtClean="0"/>
              <a:t>spend</a:t>
            </a:r>
            <a:r>
              <a:rPr lang="nl-BE" baseline="0" dirty="0" smtClean="0"/>
              <a:t> a large part of </a:t>
            </a:r>
            <a:r>
              <a:rPr lang="nl-BE" baseline="0" dirty="0" err="1" smtClean="0"/>
              <a:t>their</a:t>
            </a:r>
            <a:r>
              <a:rPr lang="nl-BE" baseline="0" dirty="0" smtClean="0"/>
              <a:t> GDP on </a:t>
            </a:r>
            <a:r>
              <a:rPr lang="nl-BE" baseline="0" dirty="0" err="1" smtClean="0"/>
              <a:t>social</a:t>
            </a:r>
            <a:r>
              <a:rPr lang="nl-BE" baseline="0" dirty="0" smtClean="0"/>
              <a:t> benefits, even </a:t>
            </a:r>
            <a:r>
              <a:rPr lang="nl-BE" baseline="0" dirty="0" err="1" smtClean="0"/>
              <a:t>when</a:t>
            </a:r>
            <a:r>
              <a:rPr lang="nl-BE" baseline="0" dirty="0" smtClean="0"/>
              <a:t> we </a:t>
            </a:r>
            <a:r>
              <a:rPr lang="nl-BE" baseline="0" dirty="0" err="1" smtClean="0"/>
              <a:t>exclude</a:t>
            </a:r>
            <a:r>
              <a:rPr lang="nl-BE" baseline="0" dirty="0" smtClean="0"/>
              <a:t> pensions (as </a:t>
            </a:r>
            <a:r>
              <a:rPr lang="nl-BE" baseline="0" dirty="0" err="1" smtClean="0"/>
              <a:t>shown</a:t>
            </a:r>
            <a:r>
              <a:rPr lang="nl-BE" baseline="0" dirty="0" smtClean="0"/>
              <a:t> on </a:t>
            </a:r>
            <a:r>
              <a:rPr lang="nl-BE" baseline="0" dirty="0" err="1" smtClean="0"/>
              <a:t>this</a:t>
            </a:r>
            <a:r>
              <a:rPr lang="nl-BE" baseline="0" dirty="0" smtClean="0"/>
              <a:t> </a:t>
            </a:r>
            <a:r>
              <a:rPr lang="nl-BE" baseline="0" dirty="0" err="1" smtClean="0"/>
              <a:t>chart</a:t>
            </a:r>
            <a:r>
              <a:rPr lang="nl-BE" baseline="0" dirty="0" smtClean="0"/>
              <a:t>).</a:t>
            </a:r>
          </a:p>
          <a:p>
            <a:r>
              <a:rPr lang="nl-BE" baseline="0" dirty="0" smtClean="0"/>
              <a:t>These benefits </a:t>
            </a:r>
            <a:r>
              <a:rPr lang="nl-BE" baseline="0" dirty="0" err="1" smtClean="0"/>
              <a:t>also</a:t>
            </a:r>
            <a:r>
              <a:rPr lang="nl-BE" baseline="0" dirty="0" smtClean="0"/>
              <a:t> have a major impact in </a:t>
            </a:r>
            <a:r>
              <a:rPr lang="nl-BE" baseline="0" dirty="0" err="1" smtClean="0"/>
              <a:t>reducing</a:t>
            </a:r>
            <a:r>
              <a:rPr lang="nl-BE" baseline="0" dirty="0" smtClean="0"/>
              <a:t> </a:t>
            </a:r>
            <a:r>
              <a:rPr lang="nl-BE" baseline="0" dirty="0" err="1" smtClean="0"/>
              <a:t>income</a:t>
            </a:r>
            <a:r>
              <a:rPr lang="nl-BE" baseline="0" dirty="0" smtClean="0"/>
              <a:t> </a:t>
            </a:r>
            <a:r>
              <a:rPr lang="nl-BE" baseline="0" dirty="0" err="1" smtClean="0"/>
              <a:t>inequalities</a:t>
            </a:r>
            <a:r>
              <a:rPr lang="nl-BE" baseline="0" dirty="0" smtClean="0"/>
              <a:t>.</a:t>
            </a:r>
          </a:p>
          <a:p>
            <a:endParaRPr lang="nl-BE" baseline="0" dirty="0" smtClean="0"/>
          </a:p>
          <a:p>
            <a:r>
              <a:rPr lang="nl-BE" i="1" baseline="0" dirty="0" err="1" smtClean="0"/>
              <a:t>Left</a:t>
            </a:r>
            <a:r>
              <a:rPr lang="nl-BE" i="1" baseline="0" dirty="0" smtClean="0"/>
              <a:t> </a:t>
            </a:r>
            <a:r>
              <a:rPr lang="nl-BE" i="1" baseline="0" dirty="0" err="1" smtClean="0"/>
              <a:t>axis</a:t>
            </a:r>
            <a:r>
              <a:rPr lang="nl-BE" i="1" baseline="0" dirty="0" smtClean="0"/>
              <a:t> = </a:t>
            </a:r>
            <a:r>
              <a:rPr lang="nl-BE" i="1" baseline="0" dirty="0" err="1" smtClean="0"/>
              <a:t>Reduction</a:t>
            </a:r>
            <a:r>
              <a:rPr lang="nl-BE" i="1" baseline="0" dirty="0" smtClean="0"/>
              <a:t> in </a:t>
            </a:r>
            <a:r>
              <a:rPr lang="nl-BE" i="1" baseline="0" dirty="0" err="1" smtClean="0"/>
              <a:t>income</a:t>
            </a:r>
            <a:r>
              <a:rPr lang="nl-BE" i="1" baseline="0" dirty="0" smtClean="0"/>
              <a:t> </a:t>
            </a:r>
            <a:r>
              <a:rPr lang="nl-BE" i="1" baseline="0" dirty="0" err="1" smtClean="0"/>
              <a:t>inequality</a:t>
            </a:r>
            <a:r>
              <a:rPr lang="nl-BE" i="1" baseline="0" dirty="0" smtClean="0"/>
              <a:t> (</a:t>
            </a:r>
            <a:r>
              <a:rPr lang="nl-BE" i="1" baseline="0" dirty="0" err="1" smtClean="0"/>
              <a:t>gini</a:t>
            </a:r>
            <a:r>
              <a:rPr lang="nl-BE" i="1" baseline="0" dirty="0" smtClean="0"/>
              <a:t>) </a:t>
            </a:r>
            <a:r>
              <a:rPr lang="nl-BE" i="1" baseline="0" dirty="0" err="1" smtClean="0"/>
              <a:t>due</a:t>
            </a:r>
            <a:r>
              <a:rPr lang="nl-BE" i="1" baseline="0" dirty="0" smtClean="0"/>
              <a:t> </a:t>
            </a:r>
            <a:r>
              <a:rPr lang="nl-BE" i="1" baseline="0" dirty="0" err="1" smtClean="0"/>
              <a:t>to</a:t>
            </a:r>
            <a:r>
              <a:rPr lang="nl-BE" i="1" baseline="0" dirty="0" smtClean="0"/>
              <a:t> </a:t>
            </a:r>
            <a:r>
              <a:rPr lang="nl-BE" i="1" baseline="0" dirty="0" err="1" smtClean="0"/>
              <a:t>social</a:t>
            </a:r>
            <a:r>
              <a:rPr lang="nl-BE" i="1" baseline="0" dirty="0" smtClean="0"/>
              <a:t> benefits (</a:t>
            </a:r>
            <a:r>
              <a:rPr lang="nl-BE" i="1" baseline="0" dirty="0" err="1" smtClean="0"/>
              <a:t>exlcuding</a:t>
            </a:r>
            <a:r>
              <a:rPr lang="nl-BE" i="1" baseline="0" dirty="0" smtClean="0"/>
              <a:t> pensions)</a:t>
            </a:r>
          </a:p>
          <a:p>
            <a:r>
              <a:rPr lang="nl-BE" i="1" baseline="0" dirty="0" smtClean="0"/>
              <a:t>Right </a:t>
            </a:r>
            <a:r>
              <a:rPr lang="nl-BE" i="1" baseline="0" dirty="0" err="1" smtClean="0"/>
              <a:t>axis</a:t>
            </a:r>
            <a:r>
              <a:rPr lang="nl-BE" i="1" baseline="0" dirty="0" smtClean="0"/>
              <a:t> = </a:t>
            </a:r>
            <a:r>
              <a:rPr lang="nl-BE" i="1" baseline="0" dirty="0" err="1" smtClean="0"/>
              <a:t>Expenditure</a:t>
            </a:r>
            <a:r>
              <a:rPr lang="nl-BE" i="1" baseline="0" dirty="0" smtClean="0"/>
              <a:t> on </a:t>
            </a:r>
            <a:r>
              <a:rPr lang="nl-BE" i="1" baseline="0" dirty="0" err="1" smtClean="0"/>
              <a:t>social</a:t>
            </a:r>
            <a:r>
              <a:rPr lang="nl-BE" i="1" baseline="0" dirty="0" smtClean="0"/>
              <a:t> benefits (</a:t>
            </a:r>
            <a:r>
              <a:rPr lang="nl-BE" i="1" baseline="0" dirty="0" err="1" smtClean="0"/>
              <a:t>excl</a:t>
            </a:r>
            <a:r>
              <a:rPr lang="nl-BE" i="1" baseline="0" dirty="0" smtClean="0"/>
              <a:t> pensions) as % of GDP</a:t>
            </a:r>
          </a:p>
          <a:p>
            <a:endParaRPr lang="nl-BE" i="1" baseline="0" dirty="0" smtClean="0"/>
          </a:p>
          <a:p>
            <a:r>
              <a:rPr lang="nl-BE" i="1" baseline="0" dirty="0" err="1" smtClean="0"/>
              <a:t>From</a:t>
            </a:r>
            <a:r>
              <a:rPr lang="nl-BE" i="1" baseline="0" dirty="0" smtClean="0"/>
              <a:t> </a:t>
            </a:r>
            <a:r>
              <a:rPr lang="nl-BE" i="1" baseline="0" dirty="0" err="1" smtClean="0"/>
              <a:t>Reflection</a:t>
            </a:r>
            <a:r>
              <a:rPr lang="nl-BE" i="1" baseline="0" dirty="0" smtClean="0"/>
              <a:t> Paper on </a:t>
            </a:r>
            <a:r>
              <a:rPr lang="nl-BE" i="1" baseline="0" dirty="0" err="1" smtClean="0"/>
              <a:t>the</a:t>
            </a:r>
            <a:r>
              <a:rPr lang="nl-BE" i="1" baseline="0" dirty="0" smtClean="0"/>
              <a:t> </a:t>
            </a:r>
            <a:r>
              <a:rPr lang="nl-BE" i="1" baseline="0" dirty="0" err="1" smtClean="0"/>
              <a:t>Social</a:t>
            </a:r>
            <a:r>
              <a:rPr lang="nl-BE" i="1" baseline="0" dirty="0" smtClean="0"/>
              <a:t> </a:t>
            </a:r>
            <a:r>
              <a:rPr lang="nl-BE" i="1" baseline="0" dirty="0" err="1" smtClean="0"/>
              <a:t>Dimension</a:t>
            </a:r>
            <a:r>
              <a:rPr lang="nl-BE" i="1" baseline="0" dirty="0" smtClean="0"/>
              <a:t> of Europe (but </a:t>
            </a:r>
            <a:r>
              <a:rPr lang="nl-BE" i="1" baseline="0" dirty="0" err="1" smtClean="0"/>
              <a:t>corrected</a:t>
            </a:r>
            <a:r>
              <a:rPr lang="nl-BE" i="1" baseline="0" dirty="0" smtClean="0"/>
              <a:t> </a:t>
            </a:r>
            <a:r>
              <a:rPr lang="nl-BE" i="1" baseline="0" dirty="0" err="1" smtClean="0"/>
              <a:t>social</a:t>
            </a:r>
            <a:r>
              <a:rPr lang="nl-BE" i="1" baseline="0" dirty="0" smtClean="0"/>
              <a:t> </a:t>
            </a:r>
            <a:r>
              <a:rPr lang="nl-BE" i="1" baseline="0" dirty="0" err="1" smtClean="0"/>
              <a:t>spending</a:t>
            </a:r>
            <a:r>
              <a:rPr lang="nl-BE" i="1" baseline="0" dirty="0" smtClean="0"/>
              <a:t> </a:t>
            </a:r>
            <a:r>
              <a:rPr lang="nl-BE" i="1" baseline="0" dirty="0" err="1" smtClean="0"/>
              <a:t>for</a:t>
            </a:r>
            <a:r>
              <a:rPr lang="nl-BE" i="1" baseline="0" dirty="0" smtClean="0"/>
              <a:t> FR, </a:t>
            </a:r>
            <a:r>
              <a:rPr lang="nl-BE" i="1" baseline="0" dirty="0" err="1" smtClean="0"/>
              <a:t>which</a:t>
            </a:r>
            <a:r>
              <a:rPr lang="nl-BE" i="1" baseline="0" dirty="0" smtClean="0"/>
              <a:t> was 7,5% in </a:t>
            </a:r>
            <a:r>
              <a:rPr lang="nl-BE" i="1" baseline="0" dirty="0" err="1" smtClean="0"/>
              <a:t>the</a:t>
            </a:r>
            <a:r>
              <a:rPr lang="nl-BE" i="1" baseline="0" dirty="0" smtClean="0"/>
              <a:t> paper, </a:t>
            </a:r>
            <a:r>
              <a:rPr lang="nl-BE" i="1" baseline="0" dirty="0" err="1" smtClean="0"/>
              <a:t>instead</a:t>
            </a:r>
            <a:r>
              <a:rPr lang="nl-BE" i="1" baseline="0" dirty="0" smtClean="0"/>
              <a:t> of 17,5%)</a:t>
            </a:r>
          </a:p>
          <a:p>
            <a:endParaRPr lang="nl-BE" i="1" baseline="0" dirty="0" smtClean="0"/>
          </a:p>
        </p:txBody>
      </p:sp>
      <p:sp>
        <p:nvSpPr>
          <p:cNvPr id="4" name="Slide Number Placeholder 3"/>
          <p:cNvSpPr>
            <a:spLocks noGrp="1"/>
          </p:cNvSpPr>
          <p:nvPr>
            <p:ph type="sldNum" sz="quarter" idx="10"/>
          </p:nvPr>
        </p:nvSpPr>
        <p:spPr/>
        <p:txBody>
          <a:bodyPr/>
          <a:lstStyle/>
          <a:p>
            <a:pPr>
              <a:defRPr/>
            </a:pPr>
            <a:fld id="{A18B71D4-0C98-47E7-9DBD-9C4E3EFAB3A5}" type="slidenum">
              <a:rPr lang="en-GB" altLang="en-US" smtClean="0"/>
              <a:pPr>
                <a:defRPr/>
              </a:pPr>
              <a:t>8</a:t>
            </a:fld>
            <a:endParaRPr lang="en-GB" altLang="en-US"/>
          </a:p>
        </p:txBody>
      </p:sp>
    </p:spTree>
    <p:extLst>
      <p:ext uri="{BB962C8B-B14F-4D97-AF65-F5344CB8AC3E}">
        <p14:creationId xmlns:p14="http://schemas.microsoft.com/office/powerpoint/2010/main" val="1027860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The orientation of social expenditure differs a lot – corrected for demographic and unemployment structures.</a:t>
            </a:r>
          </a:p>
          <a:p>
            <a:r>
              <a:rPr lang="en-GB" baseline="0" dirty="0" smtClean="0"/>
              <a:t>A number of MSs have a </a:t>
            </a:r>
            <a:r>
              <a:rPr lang="en-GB" baseline="0" dirty="0" err="1" smtClean="0"/>
              <a:t>a</a:t>
            </a:r>
            <a:r>
              <a:rPr lang="en-GB" baseline="0" dirty="0" smtClean="0"/>
              <a:t> strong positive orientation on some functions (right column) </a:t>
            </a:r>
          </a:p>
          <a:p>
            <a:r>
              <a:rPr lang="en-GB" baseline="0" dirty="0" smtClean="0"/>
              <a:t>Some (less often) have a negative orientation (they spend relatively less) </a:t>
            </a:r>
          </a:p>
          <a:p>
            <a:endParaRPr lang="en-GB" baseline="0" dirty="0" smtClean="0"/>
          </a:p>
          <a:p>
            <a:endParaRPr lang="en-GB" baseline="0" dirty="0" smtClean="0"/>
          </a:p>
          <a:p>
            <a:r>
              <a:rPr lang="en-GB" baseline="0" dirty="0" smtClean="0"/>
              <a:t>Question : more effective / better performance ?</a:t>
            </a:r>
          </a:p>
          <a:p>
            <a:endParaRPr lang="nl-BE" i="1" baseline="0" dirty="0" smtClean="0"/>
          </a:p>
        </p:txBody>
      </p:sp>
      <p:sp>
        <p:nvSpPr>
          <p:cNvPr id="4" name="Slide Number Placeholder 3"/>
          <p:cNvSpPr>
            <a:spLocks noGrp="1"/>
          </p:cNvSpPr>
          <p:nvPr>
            <p:ph type="sldNum" sz="quarter" idx="10"/>
          </p:nvPr>
        </p:nvSpPr>
        <p:spPr/>
        <p:txBody>
          <a:bodyPr/>
          <a:lstStyle/>
          <a:p>
            <a:pPr>
              <a:defRPr/>
            </a:pPr>
            <a:fld id="{A18B71D4-0C98-47E7-9DBD-9C4E3EFAB3A5}" type="slidenum">
              <a:rPr lang="en-GB" altLang="en-US" smtClean="0"/>
              <a:pPr>
                <a:defRPr/>
              </a:pPr>
              <a:t>9</a:t>
            </a:fld>
            <a:endParaRPr lang="en-GB" altLang="en-US"/>
          </a:p>
        </p:txBody>
      </p:sp>
    </p:spTree>
    <p:extLst>
      <p:ext uri="{BB962C8B-B14F-4D97-AF65-F5344CB8AC3E}">
        <p14:creationId xmlns:p14="http://schemas.microsoft.com/office/powerpoint/2010/main" val="1027860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GB" dirty="0" smtClean="0"/>
              <a:t>The EU provides common rules to protect social security rights of EU citizens and their family members when moving within Europe (</a:t>
            </a:r>
            <a:r>
              <a:rPr lang="en-GB" dirty="0" smtClean="0">
                <a:hlinkClick r:id="rId3"/>
              </a:rPr>
              <a:t>EU 28 + Iceland, Liechtenstein, Norway and Switzerland</a:t>
            </a:r>
            <a:r>
              <a:rPr lang="en-GB" dirty="0" smtClean="0"/>
              <a:t>). </a:t>
            </a:r>
          </a:p>
          <a:p>
            <a:pPr>
              <a:defRPr/>
            </a:pPr>
            <a:r>
              <a:rPr lang="en-GB" dirty="0" smtClean="0"/>
              <a:t>The rules on social security coordination do not replace national systems with a single European one. All countries are free to decide who is to be insured under their </a:t>
            </a:r>
            <a:r>
              <a:rPr lang="en-GB" dirty="0" smtClean="0">
                <a:hlinkClick r:id="rId4"/>
              </a:rPr>
              <a:t>legislation</a:t>
            </a:r>
            <a:r>
              <a:rPr lang="en-GB" dirty="0" smtClean="0"/>
              <a:t>, which benefits are granted and under what conditions.</a:t>
            </a:r>
          </a:p>
          <a:p>
            <a:pPr>
              <a:defRPr/>
            </a:pPr>
            <a:endParaRPr lang="fr-BE" dirty="0" smtClean="0"/>
          </a:p>
          <a:p>
            <a:pPr>
              <a:defRPr/>
            </a:pPr>
            <a:r>
              <a:rPr lang="fr-BE" dirty="0" smtClean="0"/>
              <a:t>T</a:t>
            </a:r>
            <a:r>
              <a:rPr lang="en-GB" dirty="0" err="1" smtClean="0"/>
              <a:t>hese</a:t>
            </a:r>
            <a:r>
              <a:rPr lang="en-GB" dirty="0" smtClean="0"/>
              <a:t> rules apply to:</a:t>
            </a:r>
          </a:p>
          <a:p>
            <a:pPr marL="173010" indent="-173010">
              <a:buFont typeface="Arial" panose="020B0604020202020204" pitchFamily="34" charset="0"/>
              <a:buChar char="•"/>
              <a:defRPr/>
            </a:pPr>
            <a:r>
              <a:rPr lang="en-GB" dirty="0" smtClean="0"/>
              <a:t>Nationals of the </a:t>
            </a:r>
            <a:r>
              <a:rPr lang="en-GB" dirty="0" smtClean="0">
                <a:hlinkClick r:id="rId5"/>
              </a:rPr>
              <a:t>EU, Iceland, Liechtenstein, Norway or Switzerland</a:t>
            </a:r>
            <a:r>
              <a:rPr lang="en-GB" dirty="0" smtClean="0"/>
              <a:t> who are or have been insured in one of these countries, and their family members.</a:t>
            </a:r>
          </a:p>
          <a:p>
            <a:pPr marL="173010" indent="-173010">
              <a:buFont typeface="Arial" panose="020B0604020202020204" pitchFamily="34" charset="0"/>
              <a:buChar char="•"/>
              <a:defRPr/>
            </a:pPr>
            <a:r>
              <a:rPr lang="en-GB" dirty="0" smtClean="0">
                <a:hlinkClick r:id="rId6"/>
              </a:rPr>
              <a:t>Stateless persons and internationally recognised refugees</a:t>
            </a:r>
            <a:r>
              <a:rPr lang="en-GB" dirty="0" smtClean="0"/>
              <a:t> residing in the EU, Iceland, Liechtenstein, Norway or Switzerland, who are or have been insured in one of these countries, and their family members.</a:t>
            </a:r>
          </a:p>
          <a:p>
            <a:pPr marL="173010" indent="-173010">
              <a:buFont typeface="Arial"/>
              <a:buChar char="•"/>
              <a:defRPr/>
            </a:pPr>
            <a:r>
              <a:rPr lang="en-GB" dirty="0" smtClean="0">
                <a:hlinkClick r:id="rId7"/>
              </a:rPr>
              <a:t>Other Nationals of non-EU countries</a:t>
            </a:r>
            <a:r>
              <a:rPr lang="en-GB" dirty="0" smtClean="0"/>
              <a:t>, by way of an extending Regulation (Reg. 1231/2010), if they are legally residing in the territory of the EU and have moved within the EU.</a:t>
            </a:r>
          </a:p>
          <a:p>
            <a:pPr>
              <a:defRPr/>
            </a:pPr>
            <a:endParaRPr lang="en-GB" dirty="0" smtClean="0"/>
          </a:p>
          <a:p>
            <a:pPr>
              <a:defRPr/>
            </a:pPr>
            <a:endParaRPr lang="en-GB" dirty="0"/>
          </a:p>
        </p:txBody>
      </p:sp>
      <p:sp>
        <p:nvSpPr>
          <p:cNvPr id="38916" name="Slide Number Placeholder 3"/>
          <p:cNvSpPr>
            <a:spLocks noGrp="1"/>
          </p:cNvSpPr>
          <p:nvPr>
            <p:ph type="sldNum" sz="quarter" idx="5"/>
          </p:nvPr>
        </p:nvSpPr>
        <p:spPr>
          <a:noFill/>
        </p:spPr>
        <p:txBody>
          <a:bodyPr/>
          <a:lstStyle>
            <a:lvl1pPr>
              <a:defRPr sz="1200">
                <a:solidFill>
                  <a:srgbClr val="0F5494"/>
                </a:solidFill>
                <a:latin typeface="Verdana" pitchFamily="34" charset="0"/>
              </a:defRPr>
            </a:lvl1pPr>
            <a:lvl2pPr marL="749711" indent="-288350">
              <a:defRPr sz="1200">
                <a:solidFill>
                  <a:srgbClr val="0F5494"/>
                </a:solidFill>
                <a:latin typeface="Verdana" pitchFamily="34" charset="0"/>
              </a:defRPr>
            </a:lvl2pPr>
            <a:lvl3pPr marL="1153401" indent="-230680">
              <a:defRPr sz="1200">
                <a:solidFill>
                  <a:srgbClr val="0F5494"/>
                </a:solidFill>
                <a:latin typeface="Verdana" pitchFamily="34" charset="0"/>
              </a:defRPr>
            </a:lvl3pPr>
            <a:lvl4pPr marL="1614762" indent="-230680">
              <a:defRPr sz="1200">
                <a:solidFill>
                  <a:srgbClr val="0F5494"/>
                </a:solidFill>
                <a:latin typeface="Verdana" pitchFamily="34" charset="0"/>
              </a:defRPr>
            </a:lvl4pPr>
            <a:lvl5pPr marL="2076122" indent="-230680">
              <a:defRPr sz="1200">
                <a:solidFill>
                  <a:srgbClr val="0F5494"/>
                </a:solidFill>
                <a:latin typeface="Verdana" pitchFamily="34" charset="0"/>
              </a:defRPr>
            </a:lvl5pPr>
            <a:lvl6pPr marL="2537483" indent="-230680" eaLnBrk="0" fontAlgn="base" hangingPunct="0">
              <a:spcBef>
                <a:spcPct val="0"/>
              </a:spcBef>
              <a:spcAft>
                <a:spcPct val="0"/>
              </a:spcAft>
              <a:defRPr sz="1200">
                <a:solidFill>
                  <a:srgbClr val="0F5494"/>
                </a:solidFill>
                <a:latin typeface="Verdana" pitchFamily="34" charset="0"/>
              </a:defRPr>
            </a:lvl6pPr>
            <a:lvl7pPr marL="2998843" indent="-230680" eaLnBrk="0" fontAlgn="base" hangingPunct="0">
              <a:spcBef>
                <a:spcPct val="0"/>
              </a:spcBef>
              <a:spcAft>
                <a:spcPct val="0"/>
              </a:spcAft>
              <a:defRPr sz="1200">
                <a:solidFill>
                  <a:srgbClr val="0F5494"/>
                </a:solidFill>
                <a:latin typeface="Verdana" pitchFamily="34" charset="0"/>
              </a:defRPr>
            </a:lvl7pPr>
            <a:lvl8pPr marL="3460204" indent="-230680" eaLnBrk="0" fontAlgn="base" hangingPunct="0">
              <a:spcBef>
                <a:spcPct val="0"/>
              </a:spcBef>
              <a:spcAft>
                <a:spcPct val="0"/>
              </a:spcAft>
              <a:defRPr sz="1200">
                <a:solidFill>
                  <a:srgbClr val="0F5494"/>
                </a:solidFill>
                <a:latin typeface="Verdana" pitchFamily="34" charset="0"/>
              </a:defRPr>
            </a:lvl8pPr>
            <a:lvl9pPr marL="3921564" indent="-230680" eaLnBrk="0" fontAlgn="base" hangingPunct="0">
              <a:spcBef>
                <a:spcPct val="0"/>
              </a:spcBef>
              <a:spcAft>
                <a:spcPct val="0"/>
              </a:spcAft>
              <a:defRPr sz="1200">
                <a:solidFill>
                  <a:srgbClr val="0F5494"/>
                </a:solidFill>
                <a:latin typeface="Verdana" pitchFamily="34" charset="0"/>
              </a:defRPr>
            </a:lvl9pPr>
          </a:lstStyle>
          <a:p>
            <a:fld id="{6AC547A0-3672-420D-9FEF-16DCA74637EA}" type="slidenum">
              <a:rPr lang="en-GB" altLang="en-US" smtClean="0">
                <a:solidFill>
                  <a:schemeClr val="tx1"/>
                </a:solidFill>
                <a:latin typeface="Arial" pitchFamily="34" charset="0"/>
              </a:rPr>
              <a:pPr/>
              <a:t>10</a:t>
            </a:fld>
            <a:endParaRPr lang="en-GB" altLang="en-US" smtClean="0">
              <a:solidFill>
                <a:schemeClr val="tx1"/>
              </a:solidFill>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8"/>
              </a:srgbClr>
            </a:outerShdw>
          </a:effectLst>
        </p:spPr>
        <p:txBody>
          <a:bodyPr anchor="ctr"/>
          <a:lstStyle>
            <a:lvl1pPr defTabSz="457200" eaLnBrk="0" hangingPunct="0">
              <a:defRPr sz="1000">
                <a:solidFill>
                  <a:srgbClr val="0F5494"/>
                </a:solidFill>
                <a:latin typeface="Verdana" pitchFamily="34" charset="0"/>
              </a:defRPr>
            </a:lvl1pPr>
            <a:lvl2pPr marL="742950" indent="-285750" defTabSz="457200" eaLnBrk="0" hangingPunct="0">
              <a:defRPr sz="1000">
                <a:solidFill>
                  <a:srgbClr val="0F5494"/>
                </a:solidFill>
                <a:latin typeface="Verdana" pitchFamily="34" charset="0"/>
              </a:defRPr>
            </a:lvl2pPr>
            <a:lvl3pPr marL="1143000" indent="-228600" defTabSz="457200" eaLnBrk="0" hangingPunct="0">
              <a:defRPr sz="1000">
                <a:solidFill>
                  <a:srgbClr val="0F5494"/>
                </a:solidFill>
                <a:latin typeface="Verdana" pitchFamily="34" charset="0"/>
              </a:defRPr>
            </a:lvl3pPr>
            <a:lvl4pPr marL="1600200" indent="-228600" defTabSz="457200" eaLnBrk="0" hangingPunct="0">
              <a:defRPr sz="1000">
                <a:solidFill>
                  <a:srgbClr val="0F5494"/>
                </a:solidFill>
                <a:latin typeface="Verdana" pitchFamily="34" charset="0"/>
              </a:defRPr>
            </a:lvl4pPr>
            <a:lvl5pPr marL="2057400" indent="-228600" defTabSz="457200" eaLnBrk="0" hangingPunct="0">
              <a:defRPr sz="1000">
                <a:solidFill>
                  <a:srgbClr val="0F5494"/>
                </a:solidFill>
                <a:latin typeface="Verdana" pitchFamily="34" charset="0"/>
              </a:defRPr>
            </a:lvl5pPr>
            <a:lvl6pPr marL="2514600" indent="-228600" defTabSz="457200" eaLnBrk="0" fontAlgn="base" hangingPunct="0">
              <a:spcBef>
                <a:spcPct val="0"/>
              </a:spcBef>
              <a:spcAft>
                <a:spcPct val="0"/>
              </a:spcAft>
              <a:defRPr sz="1000">
                <a:solidFill>
                  <a:srgbClr val="0F5494"/>
                </a:solidFill>
                <a:latin typeface="Verdana" pitchFamily="34" charset="0"/>
              </a:defRPr>
            </a:lvl6pPr>
            <a:lvl7pPr marL="2971800" indent="-228600" defTabSz="457200" eaLnBrk="0" fontAlgn="base" hangingPunct="0">
              <a:spcBef>
                <a:spcPct val="0"/>
              </a:spcBef>
              <a:spcAft>
                <a:spcPct val="0"/>
              </a:spcAft>
              <a:defRPr sz="1000">
                <a:solidFill>
                  <a:srgbClr val="0F5494"/>
                </a:solidFill>
                <a:latin typeface="Verdana" pitchFamily="34" charset="0"/>
              </a:defRPr>
            </a:lvl7pPr>
            <a:lvl8pPr marL="3429000" indent="-228600" defTabSz="457200" eaLnBrk="0" fontAlgn="base" hangingPunct="0">
              <a:spcBef>
                <a:spcPct val="0"/>
              </a:spcBef>
              <a:spcAft>
                <a:spcPct val="0"/>
              </a:spcAft>
              <a:defRPr sz="1000">
                <a:solidFill>
                  <a:srgbClr val="0F5494"/>
                </a:solidFill>
                <a:latin typeface="Verdana" pitchFamily="34" charset="0"/>
              </a:defRPr>
            </a:lvl8pPr>
            <a:lvl9pPr marL="3886200" indent="-228600" defTabSz="457200" eaLnBrk="0" fontAlgn="base" hangingPunct="0">
              <a:spcBef>
                <a:spcPct val="0"/>
              </a:spcBef>
              <a:spcAft>
                <a:spcPct val="0"/>
              </a:spcAft>
              <a:defRPr sz="1000">
                <a:solidFill>
                  <a:srgbClr val="0F5494"/>
                </a:solidFill>
                <a:latin typeface="Verdana" pitchFamily="34" charset="0"/>
              </a:defRPr>
            </a:lvl9pPr>
          </a:lstStyle>
          <a:p>
            <a:pPr algn="ctr" eaLnBrk="1" hangingPunct="1">
              <a:defRPr/>
            </a:pPr>
            <a:endParaRPr lang="en-US" altLang="en-US" sz="1800" smtClean="0">
              <a:solidFill>
                <a:srgbClr val="FFFFFF"/>
              </a:solidFill>
            </a:endParaRPr>
          </a:p>
        </p:txBody>
      </p:sp>
      <p:pic>
        <p:nvPicPr>
          <p:cNvPr id="5"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763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ltLang="en-US" sz="1800">
              <a:solidFill>
                <a:srgbClr val="FFFFFF"/>
              </a:solidFill>
            </a:endParaRPr>
          </a:p>
        </p:txBody>
      </p:sp>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en-US" noProof="0" smtClean="0"/>
              <a:t>Click to edit Master title style</a:t>
            </a:r>
            <a:endParaRPr lang="en-GB" noProof="0" smtClean="0"/>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en-US" noProof="0" smtClean="0"/>
              <a:t>Click to edit Master subtitle style</a:t>
            </a:r>
            <a:endParaRPr lang="en-GB" noProof="0" smtClean="0"/>
          </a:p>
        </p:txBody>
      </p:sp>
      <p:sp>
        <p:nvSpPr>
          <p:cNvPr id="7" name="Rectangle 6"/>
          <p:cNvSpPr>
            <a:spLocks noGrp="1" noChangeArrowheads="1"/>
          </p:cNvSpPr>
          <p:nvPr>
            <p:ph type="dt" sz="half" idx="10"/>
          </p:nvPr>
        </p:nvSpPr>
        <p:spPr/>
        <p:txBody>
          <a:bodyPr/>
          <a:lstStyle>
            <a:lvl1pPr>
              <a:defRPr sz="1200" b="1">
                <a:solidFill>
                  <a:schemeClr val="bg1"/>
                </a:solidFill>
                <a:latin typeface="Verdana" pitchFamily="34" charset="0"/>
              </a:defRPr>
            </a:lvl1pPr>
          </a:lstStyle>
          <a:p>
            <a:pPr>
              <a:defRPr/>
            </a:pPr>
            <a:endParaRPr lang="en-US" altLang="en-US"/>
          </a:p>
        </p:txBody>
      </p:sp>
      <p:sp>
        <p:nvSpPr>
          <p:cNvPr id="8" name="Rectangle 7"/>
          <p:cNvSpPr>
            <a:spLocks noGrp="1" noChangeArrowheads="1"/>
          </p:cNvSpPr>
          <p:nvPr>
            <p:ph type="ftr" sz="quarter" idx="11"/>
          </p:nvPr>
        </p:nvSpPr>
        <p:spPr/>
        <p:txBody>
          <a:bodyPr/>
          <a:lstStyle>
            <a:lvl1pPr>
              <a:defRPr>
                <a:solidFill>
                  <a:schemeClr val="bg1"/>
                </a:solidFill>
                <a:latin typeface="Verdana" pitchFamily="34" charset="0"/>
              </a:defRPr>
            </a:lvl1pPr>
          </a:lstStyle>
          <a:p>
            <a:pPr>
              <a:defRPr/>
            </a:pPr>
            <a:endParaRPr lang="en-US" altLang="en-US"/>
          </a:p>
        </p:txBody>
      </p:sp>
      <p:sp>
        <p:nvSpPr>
          <p:cNvPr id="9" name="Rectangle 8"/>
          <p:cNvSpPr>
            <a:spLocks noGrp="1" noChangeArrowheads="1"/>
          </p:cNvSpPr>
          <p:nvPr>
            <p:ph type="sldNum" sz="quarter" idx="12"/>
          </p:nvPr>
        </p:nvSpPr>
        <p:spPr/>
        <p:txBody>
          <a:bodyPr/>
          <a:lstStyle>
            <a:lvl1pPr>
              <a:defRPr>
                <a:solidFill>
                  <a:schemeClr val="bg1"/>
                </a:solidFill>
                <a:latin typeface="Verdana" pitchFamily="34" charset="0"/>
              </a:defRPr>
            </a:lvl1pPr>
          </a:lstStyle>
          <a:p>
            <a:pPr>
              <a:defRPr/>
            </a:pPr>
            <a:fld id="{5BF45969-C082-473C-8EF4-3C8F25429F47}" type="slidenum">
              <a:rPr lang="en-GB" altLang="en-US"/>
              <a:pPr>
                <a:defRPr/>
              </a:pPr>
              <a:t>‹#›</a:t>
            </a:fld>
            <a:endParaRPr lang="en-GB" altLang="en-US"/>
          </a:p>
        </p:txBody>
      </p:sp>
    </p:spTree>
    <p:extLst>
      <p:ext uri="{BB962C8B-B14F-4D97-AF65-F5344CB8AC3E}">
        <p14:creationId xmlns:p14="http://schemas.microsoft.com/office/powerpoint/2010/main" val="312389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6AA17D2-F82A-4CBD-9BB4-D9EADE1F8572}" type="slidenum">
              <a:rPr lang="en-GB" altLang="en-US"/>
              <a:pPr>
                <a:defRPr/>
              </a:pPr>
              <a:t>‹#›</a:t>
            </a:fld>
            <a:endParaRPr lang="en-GB" altLang="en-US"/>
          </a:p>
        </p:txBody>
      </p:sp>
    </p:spTree>
    <p:extLst>
      <p:ext uri="{BB962C8B-B14F-4D97-AF65-F5344CB8AC3E}">
        <p14:creationId xmlns:p14="http://schemas.microsoft.com/office/powerpoint/2010/main" val="885301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2DC4490-7AC3-405B-A87C-77C005D34206}" type="slidenum">
              <a:rPr lang="en-GB" altLang="en-US"/>
              <a:pPr>
                <a:defRPr/>
              </a:pPr>
              <a:t>‹#›</a:t>
            </a:fld>
            <a:endParaRPr lang="en-GB" altLang="en-US"/>
          </a:p>
        </p:txBody>
      </p:sp>
    </p:spTree>
    <p:extLst>
      <p:ext uri="{BB962C8B-B14F-4D97-AF65-F5344CB8AC3E}">
        <p14:creationId xmlns:p14="http://schemas.microsoft.com/office/powerpoint/2010/main" val="3948523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E31461E-E942-4009-BEC6-CA61511018A2}" type="slidenum">
              <a:rPr lang="en-GB" altLang="en-US"/>
              <a:pPr>
                <a:defRPr/>
              </a:pPr>
              <a:t>‹#›</a:t>
            </a:fld>
            <a:endParaRPr lang="en-GB" altLang="en-US"/>
          </a:p>
        </p:txBody>
      </p:sp>
    </p:spTree>
    <p:extLst>
      <p:ext uri="{BB962C8B-B14F-4D97-AF65-F5344CB8AC3E}">
        <p14:creationId xmlns:p14="http://schemas.microsoft.com/office/powerpoint/2010/main" val="1846732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6E89858-331C-4F70-A880-BE9DDD008A80}" type="slidenum">
              <a:rPr lang="en-GB" altLang="en-US"/>
              <a:pPr>
                <a:defRPr/>
              </a:pPr>
              <a:t>‹#›</a:t>
            </a:fld>
            <a:endParaRPr lang="en-GB" altLang="en-US"/>
          </a:p>
        </p:txBody>
      </p:sp>
    </p:spTree>
    <p:extLst>
      <p:ext uri="{BB962C8B-B14F-4D97-AF65-F5344CB8AC3E}">
        <p14:creationId xmlns:p14="http://schemas.microsoft.com/office/powerpoint/2010/main" val="758409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32F6A77-4975-4681-AA6A-C2CC45BA8502}" type="slidenum">
              <a:rPr lang="en-GB" altLang="en-US"/>
              <a:pPr>
                <a:defRPr/>
              </a:pPr>
              <a:t>‹#›</a:t>
            </a:fld>
            <a:endParaRPr lang="en-GB" altLang="en-US"/>
          </a:p>
        </p:txBody>
      </p:sp>
    </p:spTree>
    <p:extLst>
      <p:ext uri="{BB962C8B-B14F-4D97-AF65-F5344CB8AC3E}">
        <p14:creationId xmlns:p14="http://schemas.microsoft.com/office/powerpoint/2010/main" val="4218387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AB9F3C00-28D2-44A4-BA4B-32F5248A39D9}" type="slidenum">
              <a:rPr lang="en-GB" altLang="en-US"/>
              <a:pPr>
                <a:defRPr/>
              </a:pPr>
              <a:t>‹#›</a:t>
            </a:fld>
            <a:endParaRPr lang="en-GB" altLang="en-US"/>
          </a:p>
        </p:txBody>
      </p:sp>
    </p:spTree>
    <p:extLst>
      <p:ext uri="{BB962C8B-B14F-4D97-AF65-F5344CB8AC3E}">
        <p14:creationId xmlns:p14="http://schemas.microsoft.com/office/powerpoint/2010/main" val="4189075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3AF867AB-529B-4510-B59D-E459D419EE27}" type="slidenum">
              <a:rPr lang="en-GB" altLang="en-US"/>
              <a:pPr>
                <a:defRPr/>
              </a:pPr>
              <a:t>‹#›</a:t>
            </a:fld>
            <a:endParaRPr lang="en-GB" altLang="en-US"/>
          </a:p>
        </p:txBody>
      </p:sp>
    </p:spTree>
    <p:extLst>
      <p:ext uri="{BB962C8B-B14F-4D97-AF65-F5344CB8AC3E}">
        <p14:creationId xmlns:p14="http://schemas.microsoft.com/office/powerpoint/2010/main" val="3492662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C76A0553-F7C4-4341-A262-3FE808E31ADC}" type="slidenum">
              <a:rPr lang="en-GB" altLang="en-US"/>
              <a:pPr>
                <a:defRPr/>
              </a:pPr>
              <a:t>‹#›</a:t>
            </a:fld>
            <a:endParaRPr lang="en-GB" altLang="en-US"/>
          </a:p>
        </p:txBody>
      </p:sp>
    </p:spTree>
    <p:extLst>
      <p:ext uri="{BB962C8B-B14F-4D97-AF65-F5344CB8AC3E}">
        <p14:creationId xmlns:p14="http://schemas.microsoft.com/office/powerpoint/2010/main" val="1235417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2089858-20AE-4D47-AC12-4EC42B8F0482}" type="slidenum">
              <a:rPr lang="en-GB" altLang="en-US"/>
              <a:pPr>
                <a:defRPr/>
              </a:pPr>
              <a:t>‹#›</a:t>
            </a:fld>
            <a:endParaRPr lang="en-GB" altLang="en-US"/>
          </a:p>
        </p:txBody>
      </p:sp>
    </p:spTree>
    <p:extLst>
      <p:ext uri="{BB962C8B-B14F-4D97-AF65-F5344CB8AC3E}">
        <p14:creationId xmlns:p14="http://schemas.microsoft.com/office/powerpoint/2010/main" val="1421867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8CC63116-4D75-4E0B-97CA-B7D953663CBF}" type="slidenum">
              <a:rPr lang="en-GB" altLang="en-US"/>
              <a:pPr>
                <a:defRPr/>
              </a:pPr>
              <a:t>‹#›</a:t>
            </a:fld>
            <a:endParaRPr lang="en-GB" altLang="en-US"/>
          </a:p>
        </p:txBody>
      </p:sp>
    </p:spTree>
    <p:extLst>
      <p:ext uri="{BB962C8B-B14F-4D97-AF65-F5344CB8AC3E}">
        <p14:creationId xmlns:p14="http://schemas.microsoft.com/office/powerpoint/2010/main" val="4287027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altLang="en-US" smtClean="0"/>
              <a:t>Second level</a:t>
            </a:r>
            <a:endParaRPr lang="en-GB" altLang="en-US" smtClean="0"/>
          </a:p>
          <a:p>
            <a:pPr lvl="1"/>
            <a:r>
              <a:rPr lang="en-GB" altLang="en-US" smtClean="0"/>
              <a:t>Third level</a:t>
            </a:r>
          </a:p>
          <a:p>
            <a:pPr lvl="2"/>
            <a:r>
              <a:rPr lang="en-GB" altLang="en-US" smtClean="0"/>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defRPr>
            </a:lvl1pPr>
          </a:lstStyle>
          <a:p>
            <a:pPr>
              <a:defRPr/>
            </a:pPr>
            <a:fld id="{EDBEA3B9-1FCF-4268-9BED-6B55FBBFE40E}" type="slidenum">
              <a:rPr lang="en-GB" altLang="en-US"/>
              <a:pPr>
                <a:defRPr/>
              </a:pPr>
              <a:t>‹#›</a:t>
            </a:fld>
            <a:endParaRPr lang="en-GB" altLang="en-US"/>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ltLang="en-US" sz="1800">
              <a:solidFill>
                <a:srgbClr val="FFFFFF"/>
              </a:solidFill>
            </a:endParaRPr>
          </a:p>
        </p:txBody>
      </p:sp>
      <p:sp>
        <p:nvSpPr>
          <p:cNvPr id="7" name="Rectangle 6"/>
          <p:cNvSpPr/>
          <p:nvPr/>
        </p:nvSpPr>
        <p:spPr>
          <a:xfrm>
            <a:off x="4262438" y="6659563"/>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ltLang="en-US" sz="1800">
              <a:solidFill>
                <a:srgbClr val="FFFFFF"/>
              </a:solidFill>
            </a:endParaRPr>
          </a:p>
        </p:txBody>
      </p:sp>
      <p:pic>
        <p:nvPicPr>
          <p:cNvPr id="1033" name="Picture 17" descr="LOGO CE_Vertical_EN_NEG_quadri_H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57638" y="258763"/>
            <a:ext cx="1436687"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15" r:id="rId1"/>
    <p:sldLayoutId id="2147484105" r:id="rId2"/>
    <p:sldLayoutId id="2147484106" r:id="rId3"/>
    <p:sldLayoutId id="2147484107" r:id="rId4"/>
    <p:sldLayoutId id="2147484108" r:id="rId5"/>
    <p:sldLayoutId id="2147484109" r:id="rId6"/>
    <p:sldLayoutId id="2147484110" r:id="rId7"/>
    <p:sldLayoutId id="2147484111" r:id="rId8"/>
    <p:sldLayoutId id="2147484112" r:id="rId9"/>
    <p:sldLayoutId id="2147484113" r:id="rId10"/>
    <p:sldLayoutId id="2147484114" r:id="rId11"/>
  </p:sldLayoutIdLst>
  <p:hf hdr="0" ftr="0" dt="0"/>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Arial" pitchFamily="34" charset="0"/>
        </a:defRPr>
      </a:lvl6pPr>
      <a:lvl7pPr marL="2971800" indent="-228600" algn="l" rtl="0" eaLnBrk="1" fontAlgn="base" hangingPunct="1">
        <a:spcBef>
          <a:spcPct val="20000"/>
        </a:spcBef>
        <a:spcAft>
          <a:spcPct val="0"/>
        </a:spcAft>
        <a:buChar char="»"/>
        <a:defRPr sz="2000">
          <a:solidFill>
            <a:schemeClr val="tx1"/>
          </a:solidFill>
          <a:latin typeface="Arial" pitchFamily="34" charset="0"/>
        </a:defRPr>
      </a:lvl7pPr>
      <a:lvl8pPr marL="3429000" indent="-228600" algn="l" rtl="0" eaLnBrk="1" fontAlgn="base" hangingPunct="1">
        <a:spcBef>
          <a:spcPct val="20000"/>
        </a:spcBef>
        <a:spcAft>
          <a:spcPct val="0"/>
        </a:spcAft>
        <a:buChar char="»"/>
        <a:defRPr sz="2000">
          <a:solidFill>
            <a:schemeClr val="tx1"/>
          </a:solidFill>
          <a:latin typeface="Arial" pitchFamily="34" charset="0"/>
        </a:defRPr>
      </a:lvl8pPr>
      <a:lvl9pPr marL="3886200" indent="-228600" algn="l" rtl="0" eaLnBrk="1" fontAlgn="base" hangingPunct="1">
        <a:spcBef>
          <a:spcPct val="20000"/>
        </a:spcBef>
        <a:spcAft>
          <a:spcPct val="0"/>
        </a:spcAft>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ctrTitle"/>
          </p:nvPr>
        </p:nvSpPr>
        <p:spPr>
          <a:xfrm>
            <a:off x="827584" y="1700808"/>
            <a:ext cx="7561262" cy="1656184"/>
          </a:xfrm>
        </p:spPr>
        <p:txBody>
          <a:bodyPr/>
          <a:lstStyle/>
          <a:p>
            <a:pPr indent="0" algn="ctr" eaLnBrk="1" hangingPunct="1">
              <a:defRPr/>
            </a:pPr>
            <a:r>
              <a:rPr lang="en-GB" altLang="en-US" sz="3600" i="1" dirty="0" smtClean="0">
                <a:solidFill>
                  <a:srgbClr val="FFC000"/>
                </a:solidFill>
              </a:rPr>
              <a:t>Paving the way to inclusive growth in the EU</a:t>
            </a:r>
            <a:endParaRPr lang="en-GB" altLang="en-US" sz="3600" dirty="0" smtClean="0">
              <a:solidFill>
                <a:srgbClr val="FFC000"/>
              </a:solidFill>
            </a:endParaRPr>
          </a:p>
        </p:txBody>
      </p:sp>
      <p:sp>
        <p:nvSpPr>
          <p:cNvPr id="81926" name="Rectangle 6"/>
          <p:cNvSpPr>
            <a:spLocks noGrp="1" noChangeArrowheads="1"/>
          </p:cNvSpPr>
          <p:nvPr>
            <p:ph type="subTitle" idx="1"/>
          </p:nvPr>
        </p:nvSpPr>
        <p:spPr>
          <a:xfrm>
            <a:off x="323528" y="4003625"/>
            <a:ext cx="8532813" cy="1873647"/>
          </a:xfrm>
        </p:spPr>
        <p:txBody>
          <a:bodyPr/>
          <a:lstStyle/>
          <a:p>
            <a:pPr marL="342900" indent="-342900" eaLnBrk="1" hangingPunct="1">
              <a:buClr>
                <a:schemeClr val="hlink"/>
              </a:buClr>
              <a:buSzPct val="70000"/>
              <a:defRPr/>
            </a:pPr>
            <a:r>
              <a:rPr lang="fr-BE" sz="1800" dirty="0" smtClean="0">
                <a:effectLst>
                  <a:outerShdw blurRad="38100" dist="38100" dir="2700000" algn="tl">
                    <a:srgbClr val="000000"/>
                  </a:outerShdw>
                </a:effectLst>
              </a:rPr>
              <a:t>Barbara </a:t>
            </a:r>
            <a:r>
              <a:rPr lang="fr-BE" sz="1800" dirty="0" err="1" smtClean="0">
                <a:effectLst>
                  <a:outerShdw blurRad="38100" dist="38100" dir="2700000" algn="tl">
                    <a:srgbClr val="000000"/>
                  </a:outerShdw>
                </a:effectLst>
              </a:rPr>
              <a:t>Kauffmann</a:t>
            </a:r>
            <a:endParaRPr lang="fr-BE" sz="1800" dirty="0" smtClean="0">
              <a:effectLst>
                <a:outerShdw blurRad="38100" dist="38100" dir="2700000" algn="tl">
                  <a:srgbClr val="000000"/>
                </a:outerShdw>
              </a:effectLst>
            </a:endParaRPr>
          </a:p>
          <a:p>
            <a:pPr marL="342900" indent="-342900" eaLnBrk="1" hangingPunct="1">
              <a:buClr>
                <a:schemeClr val="hlink"/>
              </a:buClr>
              <a:buSzPct val="70000"/>
              <a:defRPr/>
            </a:pPr>
            <a:r>
              <a:rPr lang="fr-BE" sz="1200" dirty="0" err="1" smtClean="0">
                <a:effectLst>
                  <a:outerShdw blurRad="38100" dist="38100" dir="2700000" algn="tl">
                    <a:srgbClr val="000000"/>
                  </a:outerShdw>
                </a:effectLst>
              </a:rPr>
              <a:t>Director</a:t>
            </a:r>
            <a:r>
              <a:rPr lang="fr-BE" sz="1200" dirty="0" smtClean="0">
                <a:effectLst>
                  <a:outerShdw blurRad="38100" dist="38100" dir="2700000" algn="tl">
                    <a:srgbClr val="000000"/>
                  </a:outerShdw>
                </a:effectLst>
              </a:rPr>
              <a:t> of </a:t>
            </a:r>
            <a:r>
              <a:rPr lang="fr-BE" sz="1200" dirty="0" err="1" smtClean="0">
                <a:effectLst>
                  <a:outerShdw blurRad="38100" dist="38100" dir="2700000" algn="tl">
                    <a:srgbClr val="000000"/>
                  </a:outerShdw>
                </a:effectLst>
              </a:rPr>
              <a:t>Employment</a:t>
            </a:r>
            <a:r>
              <a:rPr lang="fr-BE" sz="1200" dirty="0" smtClean="0">
                <a:effectLst>
                  <a:outerShdw blurRad="38100" dist="38100" dir="2700000" algn="tl">
                    <a:srgbClr val="000000"/>
                  </a:outerShdw>
                </a:effectLst>
              </a:rPr>
              <a:t> and Social </a:t>
            </a:r>
            <a:r>
              <a:rPr lang="fr-BE" sz="1200" dirty="0" err="1" smtClean="0">
                <a:effectLst>
                  <a:outerShdw blurRad="38100" dist="38100" dir="2700000" algn="tl">
                    <a:srgbClr val="000000"/>
                  </a:outerShdw>
                </a:effectLst>
              </a:rPr>
              <a:t>Governance</a:t>
            </a:r>
            <a:endParaRPr lang="fr-BE" sz="1200" dirty="0">
              <a:effectLst>
                <a:outerShdw blurRad="38100" dist="38100" dir="2700000" algn="tl">
                  <a:srgbClr val="000000"/>
                </a:outerShdw>
              </a:effectLst>
            </a:endParaRPr>
          </a:p>
          <a:p>
            <a:pPr marL="342900" indent="-342900" eaLnBrk="1" hangingPunct="1">
              <a:buClr>
                <a:schemeClr val="hlink"/>
              </a:buClr>
              <a:buSzPct val="70000"/>
              <a:defRPr/>
            </a:pPr>
            <a:r>
              <a:rPr lang="fr-BE" sz="1400" dirty="0">
                <a:effectLst>
                  <a:outerShdw blurRad="38100" dist="38100" dir="2700000" algn="tl">
                    <a:srgbClr val="000000"/>
                  </a:outerShdw>
                </a:effectLst>
              </a:rPr>
              <a:t>European Commission, </a:t>
            </a:r>
            <a:endParaRPr lang="fr-BE" sz="1400" dirty="0" smtClean="0">
              <a:effectLst>
                <a:outerShdw blurRad="38100" dist="38100" dir="2700000" algn="tl">
                  <a:srgbClr val="000000"/>
                </a:outerShdw>
              </a:effectLst>
            </a:endParaRPr>
          </a:p>
          <a:p>
            <a:pPr marL="342900" indent="-342900" eaLnBrk="1" hangingPunct="1">
              <a:buClr>
                <a:schemeClr val="hlink"/>
              </a:buClr>
              <a:buSzPct val="70000"/>
              <a:defRPr/>
            </a:pPr>
            <a:r>
              <a:rPr lang="fr-BE" sz="1200" dirty="0" smtClean="0">
                <a:effectLst>
                  <a:outerShdw blurRad="38100" dist="38100" dir="2700000" algn="tl">
                    <a:srgbClr val="000000"/>
                  </a:outerShdw>
                </a:effectLst>
              </a:rPr>
              <a:t>DG Employment and Social </a:t>
            </a:r>
            <a:r>
              <a:rPr lang="fr-BE" sz="1200" dirty="0" err="1" smtClean="0">
                <a:effectLst>
                  <a:outerShdw blurRad="38100" dist="38100" dir="2700000" algn="tl">
                    <a:srgbClr val="000000"/>
                  </a:outerShdw>
                </a:effectLst>
              </a:rPr>
              <a:t>Affairs</a:t>
            </a:r>
            <a:endParaRPr lang="fr-BE" sz="1200" dirty="0">
              <a:effectLst>
                <a:outerShdw blurRad="38100" dist="38100" dir="2700000" algn="tl">
                  <a:srgbClr val="000000"/>
                </a:outerShdw>
              </a:effectLst>
            </a:endParaRPr>
          </a:p>
        </p:txBody>
      </p:sp>
      <p:sp>
        <p:nvSpPr>
          <p:cNvPr id="5" name="Rectangle 6"/>
          <p:cNvSpPr txBox="1">
            <a:spLocks noChangeArrowheads="1"/>
          </p:cNvSpPr>
          <p:nvPr/>
        </p:nvSpPr>
        <p:spPr bwMode="auto">
          <a:xfrm>
            <a:off x="475927" y="5661248"/>
            <a:ext cx="8532813"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chemeClr val="bg1"/>
              </a:buClr>
              <a:buFontTx/>
              <a:buNone/>
              <a:defRPr sz="3000" b="1" i="0">
                <a:solidFill>
                  <a:schemeClr val="bg1"/>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Arial" pitchFamily="34" charset="0"/>
              </a:defRPr>
            </a:lvl6pPr>
            <a:lvl7pPr marL="2971800" indent="-228600" algn="l" rtl="0" eaLnBrk="1" fontAlgn="base" hangingPunct="1">
              <a:spcBef>
                <a:spcPct val="20000"/>
              </a:spcBef>
              <a:spcAft>
                <a:spcPct val="0"/>
              </a:spcAft>
              <a:buChar char="»"/>
              <a:defRPr sz="2000">
                <a:solidFill>
                  <a:schemeClr val="tx1"/>
                </a:solidFill>
                <a:latin typeface="Arial" pitchFamily="34" charset="0"/>
              </a:defRPr>
            </a:lvl7pPr>
            <a:lvl8pPr marL="3429000" indent="-228600" algn="l" rtl="0" eaLnBrk="1" fontAlgn="base" hangingPunct="1">
              <a:spcBef>
                <a:spcPct val="20000"/>
              </a:spcBef>
              <a:spcAft>
                <a:spcPct val="0"/>
              </a:spcAft>
              <a:buChar char="»"/>
              <a:defRPr sz="2000">
                <a:solidFill>
                  <a:schemeClr val="tx1"/>
                </a:solidFill>
                <a:latin typeface="Arial" pitchFamily="34" charset="0"/>
              </a:defRPr>
            </a:lvl8pPr>
            <a:lvl9pPr marL="3886200" indent="-228600" algn="l" rtl="0" eaLnBrk="1" fontAlgn="base" hangingPunct="1">
              <a:spcBef>
                <a:spcPct val="20000"/>
              </a:spcBef>
              <a:spcAft>
                <a:spcPct val="0"/>
              </a:spcAft>
              <a:buChar char="»"/>
              <a:defRPr sz="2000">
                <a:solidFill>
                  <a:schemeClr val="tx1"/>
                </a:solidFill>
                <a:latin typeface="Arial" pitchFamily="34" charset="0"/>
              </a:defRPr>
            </a:lvl9pPr>
          </a:lstStyle>
          <a:p>
            <a:pPr marL="342900" indent="-342900" algn="ctr" eaLnBrk="1" hangingPunct="1">
              <a:buClr>
                <a:schemeClr val="hlink"/>
              </a:buClr>
              <a:buSzPct val="70000"/>
              <a:defRPr/>
            </a:pPr>
            <a:r>
              <a:rPr lang="fr-BE" sz="2000" kern="0" dirty="0" smtClean="0">
                <a:solidFill>
                  <a:srgbClr val="FFC000"/>
                </a:solidFill>
                <a:effectLst>
                  <a:outerShdw blurRad="38100" dist="38100" dir="2700000" algn="tl">
                    <a:srgbClr val="000000"/>
                  </a:outerShdw>
                </a:effectLst>
              </a:rPr>
              <a:t>15 </a:t>
            </a:r>
            <a:r>
              <a:rPr lang="fr-BE" sz="2000" kern="0" dirty="0" err="1" smtClean="0">
                <a:solidFill>
                  <a:srgbClr val="FFC000"/>
                </a:solidFill>
                <a:effectLst>
                  <a:outerShdw blurRad="38100" dist="38100" dir="2700000" algn="tl">
                    <a:srgbClr val="000000"/>
                  </a:outerShdw>
                </a:effectLst>
              </a:rPr>
              <a:t>September</a:t>
            </a:r>
            <a:r>
              <a:rPr lang="fr-BE" sz="2000" kern="0" dirty="0" smtClean="0">
                <a:solidFill>
                  <a:srgbClr val="FFC000"/>
                </a:solidFill>
                <a:effectLst>
                  <a:outerShdw blurRad="38100" dist="38100" dir="2700000" algn="tl">
                    <a:srgbClr val="000000"/>
                  </a:outerShdw>
                </a:effectLst>
              </a:rPr>
              <a:t>, 2017</a:t>
            </a:r>
          </a:p>
          <a:p>
            <a:pPr marL="342900" indent="-342900" algn="ctr" eaLnBrk="1" hangingPunct="1">
              <a:buClr>
                <a:schemeClr val="hlink"/>
              </a:buClr>
              <a:buSzPct val="70000"/>
              <a:defRPr/>
            </a:pPr>
            <a:r>
              <a:rPr lang="fr-BE" sz="2000" kern="0" dirty="0" smtClean="0">
                <a:solidFill>
                  <a:srgbClr val="FFC000"/>
                </a:solidFill>
                <a:effectLst>
                  <a:outerShdw blurRad="38100" dist="38100" dir="2700000" algn="tl">
                    <a:srgbClr val="000000"/>
                  </a:outerShdw>
                </a:effectLst>
              </a:rPr>
              <a:t>EU-China Policy Dialogue</a:t>
            </a:r>
            <a:endParaRPr lang="fr-BE" sz="2000" kern="0" dirty="0">
              <a:solidFill>
                <a:srgbClr val="FFC000"/>
              </a:solidFill>
              <a:effectLst>
                <a:outerShdw blurRad="38100" dist="38100" dir="2700000" algn="tl">
                  <a:srgbClr val="000000"/>
                </a:outerShdw>
              </a:effectLst>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1114" y="980728"/>
            <a:ext cx="8903594" cy="1328738"/>
          </a:xfrm>
        </p:spPr>
        <p:txBody>
          <a:bodyPr/>
          <a:lstStyle/>
          <a:p>
            <a:r>
              <a:rPr lang="en-GB" altLang="en-US" sz="2000" dirty="0">
                <a:solidFill>
                  <a:srgbClr val="D78331"/>
                </a:solidFill>
              </a:rPr>
              <a:t>EU rules on social security coordination</a:t>
            </a:r>
            <a:endParaRPr lang="pl-PL" altLang="en-US" sz="2000" dirty="0">
              <a:solidFill>
                <a:srgbClr val="D78331"/>
              </a:solidFill>
            </a:endParaRPr>
          </a:p>
        </p:txBody>
      </p:sp>
      <p:grpSp>
        <p:nvGrpSpPr>
          <p:cNvPr id="21507" name="Group 86"/>
          <p:cNvGrpSpPr>
            <a:grpSpLocks/>
          </p:cNvGrpSpPr>
          <p:nvPr/>
        </p:nvGrpSpPr>
        <p:grpSpPr bwMode="auto">
          <a:xfrm>
            <a:off x="395536" y="1010566"/>
            <a:ext cx="8744756" cy="2912217"/>
            <a:chOff x="-9490361" y="1062039"/>
            <a:chExt cx="18534353" cy="5576887"/>
          </a:xfrm>
        </p:grpSpPr>
        <p:sp>
          <p:nvSpPr>
            <p:cNvPr id="21509" name="Freeform 39"/>
            <p:cNvSpPr>
              <a:spLocks noChangeAspect="1"/>
            </p:cNvSpPr>
            <p:nvPr/>
          </p:nvSpPr>
          <p:spPr bwMode="auto">
            <a:xfrm>
              <a:off x="7273925" y="5524500"/>
              <a:ext cx="190500" cy="390525"/>
            </a:xfrm>
            <a:custGeom>
              <a:avLst/>
              <a:gdLst>
                <a:gd name="T0" fmla="*/ 2147483647 w 101"/>
                <a:gd name="T1" fmla="*/ 2147483647 h 207"/>
                <a:gd name="T2" fmla="*/ 2147483647 w 101"/>
                <a:gd name="T3" fmla="*/ 2147483647 h 207"/>
                <a:gd name="T4" fmla="*/ 2147483647 w 101"/>
                <a:gd name="T5" fmla="*/ 2147483647 h 207"/>
                <a:gd name="T6" fmla="*/ 0 w 101"/>
                <a:gd name="T7" fmla="*/ 2147483647 h 207"/>
                <a:gd name="T8" fmla="*/ 2147483647 w 101"/>
                <a:gd name="T9" fmla="*/ 2147483647 h 207"/>
                <a:gd name="T10" fmla="*/ 2147483647 w 101"/>
                <a:gd name="T11" fmla="*/ 2147483647 h 207"/>
                <a:gd name="T12" fmla="*/ 2147483647 w 101"/>
                <a:gd name="T13" fmla="*/ 2147483647 h 207"/>
                <a:gd name="T14" fmla="*/ 2147483647 w 101"/>
                <a:gd name="T15" fmla="*/ 2147483647 h 207"/>
                <a:gd name="T16" fmla="*/ 2147483647 w 101"/>
                <a:gd name="T17" fmla="*/ 2147483647 h 207"/>
                <a:gd name="T18" fmla="*/ 2147483647 w 101"/>
                <a:gd name="T19" fmla="*/ 2147483647 h 207"/>
                <a:gd name="T20" fmla="*/ 2147483647 w 101"/>
                <a:gd name="T21" fmla="*/ 2147483647 h 207"/>
                <a:gd name="T22" fmla="*/ 2147483647 w 101"/>
                <a:gd name="T23" fmla="*/ 2147483647 h 207"/>
                <a:gd name="T24" fmla="*/ 2147483647 w 101"/>
                <a:gd name="T25" fmla="*/ 2147483647 h 207"/>
                <a:gd name="T26" fmla="*/ 2147483647 w 101"/>
                <a:gd name="T27" fmla="*/ 2147483647 h 207"/>
                <a:gd name="T28" fmla="*/ 2147483647 w 101"/>
                <a:gd name="T29" fmla="*/ 0 h 207"/>
                <a:gd name="T30" fmla="*/ 2147483647 w 101"/>
                <a:gd name="T31" fmla="*/ 2147483647 h 207"/>
                <a:gd name="T32" fmla="*/ 2147483647 w 101"/>
                <a:gd name="T33" fmla="*/ 2147483647 h 207"/>
                <a:gd name="T34" fmla="*/ 2147483647 w 101"/>
                <a:gd name="T35" fmla="*/ 2147483647 h 207"/>
                <a:gd name="T36" fmla="*/ 2147483647 w 101"/>
                <a:gd name="T37" fmla="*/ 2147483647 h 207"/>
                <a:gd name="T38" fmla="*/ 2147483647 w 101"/>
                <a:gd name="T39" fmla="*/ 2147483647 h 207"/>
                <a:gd name="T40" fmla="*/ 2147483647 w 101"/>
                <a:gd name="T41" fmla="*/ 2147483647 h 207"/>
                <a:gd name="T42" fmla="*/ 2147483647 w 101"/>
                <a:gd name="T43" fmla="*/ 2147483647 h 207"/>
                <a:gd name="T44" fmla="*/ 2147483647 w 101"/>
                <a:gd name="T45" fmla="*/ 2147483647 h 207"/>
                <a:gd name="T46" fmla="*/ 2147483647 w 101"/>
                <a:gd name="T47" fmla="*/ 2147483647 h 207"/>
                <a:gd name="T48" fmla="*/ 2147483647 w 101"/>
                <a:gd name="T49" fmla="*/ 2147483647 h 207"/>
                <a:gd name="T50" fmla="*/ 2147483647 w 101"/>
                <a:gd name="T51" fmla="*/ 2147483647 h 207"/>
                <a:gd name="T52" fmla="*/ 2147483647 w 101"/>
                <a:gd name="T53" fmla="*/ 2147483647 h 207"/>
                <a:gd name="T54" fmla="*/ 2147483647 w 101"/>
                <a:gd name="T55" fmla="*/ 2147483647 h 207"/>
                <a:gd name="T56" fmla="*/ 2147483647 w 101"/>
                <a:gd name="T57" fmla="*/ 2147483647 h 207"/>
                <a:gd name="T58" fmla="*/ 2147483647 w 101"/>
                <a:gd name="T59" fmla="*/ 2147483647 h 207"/>
                <a:gd name="T60" fmla="*/ 2147483647 w 101"/>
                <a:gd name="T61" fmla="*/ 2147483647 h 207"/>
                <a:gd name="T62" fmla="*/ 2147483647 w 101"/>
                <a:gd name="T63" fmla="*/ 2147483647 h 207"/>
                <a:gd name="T64" fmla="*/ 2147483647 w 101"/>
                <a:gd name="T65" fmla="*/ 2147483647 h 207"/>
                <a:gd name="T66" fmla="*/ 2147483647 w 101"/>
                <a:gd name="T67" fmla="*/ 2147483647 h 207"/>
                <a:gd name="T68" fmla="*/ 2147483647 w 101"/>
                <a:gd name="T69" fmla="*/ 2147483647 h 20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1" h="207">
                  <a:moveTo>
                    <a:pt x="52" y="203"/>
                  </a:moveTo>
                  <a:lnTo>
                    <a:pt x="34" y="190"/>
                  </a:lnTo>
                  <a:lnTo>
                    <a:pt x="22" y="185"/>
                  </a:lnTo>
                  <a:lnTo>
                    <a:pt x="0" y="177"/>
                  </a:lnTo>
                  <a:lnTo>
                    <a:pt x="1" y="164"/>
                  </a:lnTo>
                  <a:lnTo>
                    <a:pt x="9" y="146"/>
                  </a:lnTo>
                  <a:lnTo>
                    <a:pt x="19" y="134"/>
                  </a:lnTo>
                  <a:lnTo>
                    <a:pt x="20" y="92"/>
                  </a:lnTo>
                  <a:lnTo>
                    <a:pt x="19" y="47"/>
                  </a:lnTo>
                  <a:lnTo>
                    <a:pt x="10" y="43"/>
                  </a:lnTo>
                  <a:lnTo>
                    <a:pt x="8" y="32"/>
                  </a:lnTo>
                  <a:lnTo>
                    <a:pt x="17" y="26"/>
                  </a:lnTo>
                  <a:lnTo>
                    <a:pt x="21" y="15"/>
                  </a:lnTo>
                  <a:lnTo>
                    <a:pt x="27" y="1"/>
                  </a:lnTo>
                  <a:lnTo>
                    <a:pt x="43" y="0"/>
                  </a:lnTo>
                  <a:lnTo>
                    <a:pt x="58" y="4"/>
                  </a:lnTo>
                  <a:lnTo>
                    <a:pt x="67" y="13"/>
                  </a:lnTo>
                  <a:lnTo>
                    <a:pt x="77" y="23"/>
                  </a:lnTo>
                  <a:lnTo>
                    <a:pt x="83" y="31"/>
                  </a:lnTo>
                  <a:lnTo>
                    <a:pt x="79" y="42"/>
                  </a:lnTo>
                  <a:lnTo>
                    <a:pt x="79" y="59"/>
                  </a:lnTo>
                  <a:lnTo>
                    <a:pt x="79" y="79"/>
                  </a:lnTo>
                  <a:lnTo>
                    <a:pt x="78" y="93"/>
                  </a:lnTo>
                  <a:lnTo>
                    <a:pt x="80" y="109"/>
                  </a:lnTo>
                  <a:lnTo>
                    <a:pt x="84" y="123"/>
                  </a:lnTo>
                  <a:lnTo>
                    <a:pt x="94" y="130"/>
                  </a:lnTo>
                  <a:lnTo>
                    <a:pt x="101" y="136"/>
                  </a:lnTo>
                  <a:lnTo>
                    <a:pt x="94" y="153"/>
                  </a:lnTo>
                  <a:lnTo>
                    <a:pt x="94" y="167"/>
                  </a:lnTo>
                  <a:lnTo>
                    <a:pt x="88" y="179"/>
                  </a:lnTo>
                  <a:lnTo>
                    <a:pt x="84" y="187"/>
                  </a:lnTo>
                  <a:lnTo>
                    <a:pt x="78" y="196"/>
                  </a:lnTo>
                  <a:lnTo>
                    <a:pt x="71" y="203"/>
                  </a:lnTo>
                  <a:lnTo>
                    <a:pt x="63" y="207"/>
                  </a:lnTo>
                  <a:lnTo>
                    <a:pt x="52" y="203"/>
                  </a:lnTo>
                  <a:close/>
                </a:path>
              </a:pathLst>
            </a:custGeom>
            <a:noFill/>
            <a:ln w="63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1510" name="Freeform 40"/>
            <p:cNvSpPr>
              <a:spLocks noChangeAspect="1"/>
            </p:cNvSpPr>
            <p:nvPr/>
          </p:nvSpPr>
          <p:spPr bwMode="auto">
            <a:xfrm>
              <a:off x="6022975" y="3579814"/>
              <a:ext cx="871538" cy="1185863"/>
            </a:xfrm>
            <a:custGeom>
              <a:avLst/>
              <a:gdLst>
                <a:gd name="T0" fmla="*/ 2147483647 w 462"/>
                <a:gd name="T1" fmla="*/ 2147483647 h 628"/>
                <a:gd name="T2" fmla="*/ 2147483647 w 462"/>
                <a:gd name="T3" fmla="*/ 2147483647 h 628"/>
                <a:gd name="T4" fmla="*/ 2147483647 w 462"/>
                <a:gd name="T5" fmla="*/ 2147483647 h 628"/>
                <a:gd name="T6" fmla="*/ 2147483647 w 462"/>
                <a:gd name="T7" fmla="*/ 2147483647 h 628"/>
                <a:gd name="T8" fmla="*/ 2147483647 w 462"/>
                <a:gd name="T9" fmla="*/ 2147483647 h 628"/>
                <a:gd name="T10" fmla="*/ 2147483647 w 462"/>
                <a:gd name="T11" fmla="*/ 2147483647 h 628"/>
                <a:gd name="T12" fmla="*/ 2147483647 w 462"/>
                <a:gd name="T13" fmla="*/ 2147483647 h 628"/>
                <a:gd name="T14" fmla="*/ 2147483647 w 462"/>
                <a:gd name="T15" fmla="*/ 2147483647 h 628"/>
                <a:gd name="T16" fmla="*/ 2147483647 w 462"/>
                <a:gd name="T17" fmla="*/ 2147483647 h 628"/>
                <a:gd name="T18" fmla="*/ 2147483647 w 462"/>
                <a:gd name="T19" fmla="*/ 2147483647 h 628"/>
                <a:gd name="T20" fmla="*/ 2147483647 w 462"/>
                <a:gd name="T21" fmla="*/ 2147483647 h 628"/>
                <a:gd name="T22" fmla="*/ 2147483647 w 462"/>
                <a:gd name="T23" fmla="*/ 2147483647 h 628"/>
                <a:gd name="T24" fmla="*/ 2147483647 w 462"/>
                <a:gd name="T25" fmla="*/ 2147483647 h 628"/>
                <a:gd name="T26" fmla="*/ 2147483647 w 462"/>
                <a:gd name="T27" fmla="*/ 2147483647 h 628"/>
                <a:gd name="T28" fmla="*/ 2147483647 w 462"/>
                <a:gd name="T29" fmla="*/ 2147483647 h 628"/>
                <a:gd name="T30" fmla="*/ 2147483647 w 462"/>
                <a:gd name="T31" fmla="*/ 2147483647 h 628"/>
                <a:gd name="T32" fmla="*/ 2147483647 w 462"/>
                <a:gd name="T33" fmla="*/ 2147483647 h 628"/>
                <a:gd name="T34" fmla="*/ 2147483647 w 462"/>
                <a:gd name="T35" fmla="*/ 2147483647 h 628"/>
                <a:gd name="T36" fmla="*/ 2147483647 w 462"/>
                <a:gd name="T37" fmla="*/ 2147483647 h 628"/>
                <a:gd name="T38" fmla="*/ 2147483647 w 462"/>
                <a:gd name="T39" fmla="*/ 2147483647 h 628"/>
                <a:gd name="T40" fmla="*/ 2147483647 w 462"/>
                <a:gd name="T41" fmla="*/ 2147483647 h 628"/>
                <a:gd name="T42" fmla="*/ 2147483647 w 462"/>
                <a:gd name="T43" fmla="*/ 2147483647 h 628"/>
                <a:gd name="T44" fmla="*/ 2147483647 w 462"/>
                <a:gd name="T45" fmla="*/ 2147483647 h 628"/>
                <a:gd name="T46" fmla="*/ 2147483647 w 462"/>
                <a:gd name="T47" fmla="*/ 2147483647 h 628"/>
                <a:gd name="T48" fmla="*/ 2147483647 w 462"/>
                <a:gd name="T49" fmla="*/ 2147483647 h 628"/>
                <a:gd name="T50" fmla="*/ 2147483647 w 462"/>
                <a:gd name="T51" fmla="*/ 2147483647 h 628"/>
                <a:gd name="T52" fmla="*/ 2147483647 w 462"/>
                <a:gd name="T53" fmla="*/ 2147483647 h 628"/>
                <a:gd name="T54" fmla="*/ 2147483647 w 462"/>
                <a:gd name="T55" fmla="*/ 2147483647 h 628"/>
                <a:gd name="T56" fmla="*/ 2147483647 w 462"/>
                <a:gd name="T57" fmla="*/ 2147483647 h 628"/>
                <a:gd name="T58" fmla="*/ 2147483647 w 462"/>
                <a:gd name="T59" fmla="*/ 2147483647 h 628"/>
                <a:gd name="T60" fmla="*/ 2147483647 w 462"/>
                <a:gd name="T61" fmla="*/ 2147483647 h 628"/>
                <a:gd name="T62" fmla="*/ 2147483647 w 462"/>
                <a:gd name="T63" fmla="*/ 2147483647 h 628"/>
                <a:gd name="T64" fmla="*/ 2147483647 w 462"/>
                <a:gd name="T65" fmla="*/ 2147483647 h 628"/>
                <a:gd name="T66" fmla="*/ 2147483647 w 462"/>
                <a:gd name="T67" fmla="*/ 2147483647 h 628"/>
                <a:gd name="T68" fmla="*/ 2147483647 w 462"/>
                <a:gd name="T69" fmla="*/ 2147483647 h 628"/>
                <a:gd name="T70" fmla="*/ 2147483647 w 462"/>
                <a:gd name="T71" fmla="*/ 2147483647 h 628"/>
                <a:gd name="T72" fmla="*/ 2147483647 w 462"/>
                <a:gd name="T73" fmla="*/ 2147483647 h 628"/>
                <a:gd name="T74" fmla="*/ 2147483647 w 462"/>
                <a:gd name="T75" fmla="*/ 2147483647 h 628"/>
                <a:gd name="T76" fmla="*/ 2147483647 w 462"/>
                <a:gd name="T77" fmla="*/ 2147483647 h 628"/>
                <a:gd name="T78" fmla="*/ 2147483647 w 462"/>
                <a:gd name="T79" fmla="*/ 2147483647 h 628"/>
                <a:gd name="T80" fmla="*/ 2147483647 w 462"/>
                <a:gd name="T81" fmla="*/ 2147483647 h 628"/>
                <a:gd name="T82" fmla="*/ 2147483647 w 462"/>
                <a:gd name="T83" fmla="*/ 2147483647 h 628"/>
                <a:gd name="T84" fmla="*/ 2147483647 w 462"/>
                <a:gd name="T85" fmla="*/ 2147483647 h 628"/>
                <a:gd name="T86" fmla="*/ 0 w 462"/>
                <a:gd name="T87" fmla="*/ 2147483647 h 628"/>
                <a:gd name="T88" fmla="*/ 2147483647 w 462"/>
                <a:gd name="T89" fmla="*/ 2147483647 h 628"/>
                <a:gd name="T90" fmla="*/ 2147483647 w 462"/>
                <a:gd name="T91" fmla="*/ 2147483647 h 628"/>
                <a:gd name="T92" fmla="*/ 2147483647 w 462"/>
                <a:gd name="T93" fmla="*/ 2147483647 h 628"/>
                <a:gd name="T94" fmla="*/ 2147483647 w 462"/>
                <a:gd name="T95" fmla="*/ 2147483647 h 628"/>
                <a:gd name="T96" fmla="*/ 2147483647 w 462"/>
                <a:gd name="T97" fmla="*/ 2147483647 h 62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62" h="628">
                  <a:moveTo>
                    <a:pt x="103" y="124"/>
                  </a:moveTo>
                  <a:lnTo>
                    <a:pt x="118" y="114"/>
                  </a:lnTo>
                  <a:lnTo>
                    <a:pt x="108" y="99"/>
                  </a:lnTo>
                  <a:lnTo>
                    <a:pt x="120" y="92"/>
                  </a:lnTo>
                  <a:lnTo>
                    <a:pt x="136" y="91"/>
                  </a:lnTo>
                  <a:lnTo>
                    <a:pt x="146" y="106"/>
                  </a:lnTo>
                  <a:lnTo>
                    <a:pt x="157" y="123"/>
                  </a:lnTo>
                  <a:lnTo>
                    <a:pt x="170" y="111"/>
                  </a:lnTo>
                  <a:lnTo>
                    <a:pt x="166" y="100"/>
                  </a:lnTo>
                  <a:lnTo>
                    <a:pt x="178" y="91"/>
                  </a:lnTo>
                  <a:lnTo>
                    <a:pt x="197" y="105"/>
                  </a:lnTo>
                  <a:lnTo>
                    <a:pt x="218" y="121"/>
                  </a:lnTo>
                  <a:lnTo>
                    <a:pt x="228" y="128"/>
                  </a:lnTo>
                  <a:lnTo>
                    <a:pt x="236" y="109"/>
                  </a:lnTo>
                  <a:lnTo>
                    <a:pt x="215" y="90"/>
                  </a:lnTo>
                  <a:lnTo>
                    <a:pt x="203" y="79"/>
                  </a:lnTo>
                  <a:lnTo>
                    <a:pt x="186" y="71"/>
                  </a:lnTo>
                  <a:lnTo>
                    <a:pt x="199" y="53"/>
                  </a:lnTo>
                  <a:lnTo>
                    <a:pt x="185" y="42"/>
                  </a:lnTo>
                  <a:lnTo>
                    <a:pt x="200" y="28"/>
                  </a:lnTo>
                  <a:lnTo>
                    <a:pt x="200" y="13"/>
                  </a:lnTo>
                  <a:lnTo>
                    <a:pt x="204" y="0"/>
                  </a:lnTo>
                  <a:lnTo>
                    <a:pt x="211" y="3"/>
                  </a:lnTo>
                  <a:lnTo>
                    <a:pt x="220" y="16"/>
                  </a:lnTo>
                  <a:lnTo>
                    <a:pt x="235" y="18"/>
                  </a:lnTo>
                  <a:lnTo>
                    <a:pt x="248" y="30"/>
                  </a:lnTo>
                  <a:lnTo>
                    <a:pt x="255" y="54"/>
                  </a:lnTo>
                  <a:lnTo>
                    <a:pt x="263" y="65"/>
                  </a:lnTo>
                  <a:lnTo>
                    <a:pt x="295" y="61"/>
                  </a:lnTo>
                  <a:lnTo>
                    <a:pt x="304" y="70"/>
                  </a:lnTo>
                  <a:lnTo>
                    <a:pt x="292" y="84"/>
                  </a:lnTo>
                  <a:lnTo>
                    <a:pt x="302" y="97"/>
                  </a:lnTo>
                  <a:lnTo>
                    <a:pt x="325" y="88"/>
                  </a:lnTo>
                  <a:lnTo>
                    <a:pt x="345" y="78"/>
                  </a:lnTo>
                  <a:lnTo>
                    <a:pt x="374" y="70"/>
                  </a:lnTo>
                  <a:lnTo>
                    <a:pt x="382" y="69"/>
                  </a:lnTo>
                  <a:lnTo>
                    <a:pt x="405" y="92"/>
                  </a:lnTo>
                  <a:lnTo>
                    <a:pt x="422" y="101"/>
                  </a:lnTo>
                  <a:lnTo>
                    <a:pt x="438" y="114"/>
                  </a:lnTo>
                  <a:lnTo>
                    <a:pt x="455" y="133"/>
                  </a:lnTo>
                  <a:lnTo>
                    <a:pt x="462" y="149"/>
                  </a:lnTo>
                  <a:lnTo>
                    <a:pt x="454" y="147"/>
                  </a:lnTo>
                  <a:lnTo>
                    <a:pt x="439" y="167"/>
                  </a:lnTo>
                  <a:lnTo>
                    <a:pt x="430" y="187"/>
                  </a:lnTo>
                  <a:lnTo>
                    <a:pt x="427" y="204"/>
                  </a:lnTo>
                  <a:lnTo>
                    <a:pt x="432" y="227"/>
                  </a:lnTo>
                  <a:lnTo>
                    <a:pt x="442" y="249"/>
                  </a:lnTo>
                  <a:lnTo>
                    <a:pt x="452" y="273"/>
                  </a:lnTo>
                  <a:lnTo>
                    <a:pt x="445" y="283"/>
                  </a:lnTo>
                  <a:lnTo>
                    <a:pt x="449" y="299"/>
                  </a:lnTo>
                  <a:lnTo>
                    <a:pt x="454" y="323"/>
                  </a:lnTo>
                  <a:lnTo>
                    <a:pt x="462" y="342"/>
                  </a:lnTo>
                  <a:lnTo>
                    <a:pt x="459" y="359"/>
                  </a:lnTo>
                  <a:lnTo>
                    <a:pt x="448" y="364"/>
                  </a:lnTo>
                  <a:lnTo>
                    <a:pt x="438" y="361"/>
                  </a:lnTo>
                  <a:lnTo>
                    <a:pt x="437" y="344"/>
                  </a:lnTo>
                  <a:lnTo>
                    <a:pt x="425" y="350"/>
                  </a:lnTo>
                  <a:lnTo>
                    <a:pt x="425" y="363"/>
                  </a:lnTo>
                  <a:lnTo>
                    <a:pt x="416" y="368"/>
                  </a:lnTo>
                  <a:lnTo>
                    <a:pt x="402" y="368"/>
                  </a:lnTo>
                  <a:lnTo>
                    <a:pt x="391" y="373"/>
                  </a:lnTo>
                  <a:lnTo>
                    <a:pt x="377" y="378"/>
                  </a:lnTo>
                  <a:lnTo>
                    <a:pt x="363" y="388"/>
                  </a:lnTo>
                  <a:lnTo>
                    <a:pt x="349" y="395"/>
                  </a:lnTo>
                  <a:lnTo>
                    <a:pt x="341" y="406"/>
                  </a:lnTo>
                  <a:lnTo>
                    <a:pt x="324" y="412"/>
                  </a:lnTo>
                  <a:lnTo>
                    <a:pt x="325" y="424"/>
                  </a:lnTo>
                  <a:lnTo>
                    <a:pt x="323" y="436"/>
                  </a:lnTo>
                  <a:lnTo>
                    <a:pt x="327" y="457"/>
                  </a:lnTo>
                  <a:lnTo>
                    <a:pt x="338" y="472"/>
                  </a:lnTo>
                  <a:lnTo>
                    <a:pt x="346" y="481"/>
                  </a:lnTo>
                  <a:lnTo>
                    <a:pt x="348" y="487"/>
                  </a:lnTo>
                  <a:lnTo>
                    <a:pt x="359" y="495"/>
                  </a:lnTo>
                  <a:lnTo>
                    <a:pt x="370" y="503"/>
                  </a:lnTo>
                  <a:lnTo>
                    <a:pt x="380" y="513"/>
                  </a:lnTo>
                  <a:lnTo>
                    <a:pt x="386" y="525"/>
                  </a:lnTo>
                  <a:lnTo>
                    <a:pt x="391" y="532"/>
                  </a:lnTo>
                  <a:lnTo>
                    <a:pt x="385" y="546"/>
                  </a:lnTo>
                  <a:lnTo>
                    <a:pt x="367" y="560"/>
                  </a:lnTo>
                  <a:lnTo>
                    <a:pt x="345" y="569"/>
                  </a:lnTo>
                  <a:lnTo>
                    <a:pt x="335" y="570"/>
                  </a:lnTo>
                  <a:lnTo>
                    <a:pt x="331" y="587"/>
                  </a:lnTo>
                  <a:lnTo>
                    <a:pt x="339" y="595"/>
                  </a:lnTo>
                  <a:lnTo>
                    <a:pt x="343" y="609"/>
                  </a:lnTo>
                  <a:lnTo>
                    <a:pt x="342" y="619"/>
                  </a:lnTo>
                  <a:lnTo>
                    <a:pt x="334" y="621"/>
                  </a:lnTo>
                  <a:lnTo>
                    <a:pt x="328" y="612"/>
                  </a:lnTo>
                  <a:lnTo>
                    <a:pt x="320" y="605"/>
                  </a:lnTo>
                  <a:lnTo>
                    <a:pt x="306" y="602"/>
                  </a:lnTo>
                  <a:lnTo>
                    <a:pt x="294" y="602"/>
                  </a:lnTo>
                  <a:lnTo>
                    <a:pt x="286" y="614"/>
                  </a:lnTo>
                  <a:lnTo>
                    <a:pt x="268" y="613"/>
                  </a:lnTo>
                  <a:lnTo>
                    <a:pt x="252" y="616"/>
                  </a:lnTo>
                  <a:lnTo>
                    <a:pt x="246" y="624"/>
                  </a:lnTo>
                  <a:lnTo>
                    <a:pt x="236" y="628"/>
                  </a:lnTo>
                  <a:lnTo>
                    <a:pt x="225" y="623"/>
                  </a:lnTo>
                  <a:lnTo>
                    <a:pt x="223" y="618"/>
                  </a:lnTo>
                  <a:lnTo>
                    <a:pt x="216" y="610"/>
                  </a:lnTo>
                  <a:lnTo>
                    <a:pt x="204" y="609"/>
                  </a:lnTo>
                  <a:lnTo>
                    <a:pt x="189" y="609"/>
                  </a:lnTo>
                  <a:lnTo>
                    <a:pt x="168" y="606"/>
                  </a:lnTo>
                  <a:lnTo>
                    <a:pt x="156" y="606"/>
                  </a:lnTo>
                  <a:lnTo>
                    <a:pt x="149" y="597"/>
                  </a:lnTo>
                  <a:lnTo>
                    <a:pt x="144" y="589"/>
                  </a:lnTo>
                  <a:lnTo>
                    <a:pt x="134" y="580"/>
                  </a:lnTo>
                  <a:lnTo>
                    <a:pt x="117" y="592"/>
                  </a:lnTo>
                  <a:lnTo>
                    <a:pt x="115" y="581"/>
                  </a:lnTo>
                  <a:lnTo>
                    <a:pt x="103" y="578"/>
                  </a:lnTo>
                  <a:lnTo>
                    <a:pt x="83" y="600"/>
                  </a:lnTo>
                  <a:lnTo>
                    <a:pt x="68" y="600"/>
                  </a:lnTo>
                  <a:lnTo>
                    <a:pt x="56" y="592"/>
                  </a:lnTo>
                  <a:lnTo>
                    <a:pt x="47" y="590"/>
                  </a:lnTo>
                  <a:lnTo>
                    <a:pt x="47" y="570"/>
                  </a:lnTo>
                  <a:lnTo>
                    <a:pt x="57" y="551"/>
                  </a:lnTo>
                  <a:lnTo>
                    <a:pt x="62" y="542"/>
                  </a:lnTo>
                  <a:lnTo>
                    <a:pt x="72" y="530"/>
                  </a:lnTo>
                  <a:lnTo>
                    <a:pt x="77" y="520"/>
                  </a:lnTo>
                  <a:lnTo>
                    <a:pt x="81" y="508"/>
                  </a:lnTo>
                  <a:lnTo>
                    <a:pt x="103" y="479"/>
                  </a:lnTo>
                  <a:lnTo>
                    <a:pt x="84" y="473"/>
                  </a:lnTo>
                  <a:lnTo>
                    <a:pt x="67" y="467"/>
                  </a:lnTo>
                  <a:lnTo>
                    <a:pt x="52" y="461"/>
                  </a:lnTo>
                  <a:lnTo>
                    <a:pt x="32" y="450"/>
                  </a:lnTo>
                  <a:lnTo>
                    <a:pt x="19" y="438"/>
                  </a:lnTo>
                  <a:lnTo>
                    <a:pt x="7" y="426"/>
                  </a:lnTo>
                  <a:lnTo>
                    <a:pt x="11" y="409"/>
                  </a:lnTo>
                  <a:lnTo>
                    <a:pt x="17" y="389"/>
                  </a:lnTo>
                  <a:lnTo>
                    <a:pt x="12" y="368"/>
                  </a:lnTo>
                  <a:lnTo>
                    <a:pt x="9" y="349"/>
                  </a:lnTo>
                  <a:lnTo>
                    <a:pt x="7" y="335"/>
                  </a:lnTo>
                  <a:lnTo>
                    <a:pt x="7" y="318"/>
                  </a:lnTo>
                  <a:lnTo>
                    <a:pt x="0" y="299"/>
                  </a:lnTo>
                  <a:lnTo>
                    <a:pt x="14" y="289"/>
                  </a:lnTo>
                  <a:lnTo>
                    <a:pt x="31" y="272"/>
                  </a:lnTo>
                  <a:lnTo>
                    <a:pt x="24" y="256"/>
                  </a:lnTo>
                  <a:lnTo>
                    <a:pt x="17" y="246"/>
                  </a:lnTo>
                  <a:lnTo>
                    <a:pt x="34" y="232"/>
                  </a:lnTo>
                  <a:lnTo>
                    <a:pt x="48" y="244"/>
                  </a:lnTo>
                  <a:lnTo>
                    <a:pt x="60" y="235"/>
                  </a:lnTo>
                  <a:lnTo>
                    <a:pt x="74" y="219"/>
                  </a:lnTo>
                  <a:lnTo>
                    <a:pt x="81" y="201"/>
                  </a:lnTo>
                  <a:lnTo>
                    <a:pt x="67" y="191"/>
                  </a:lnTo>
                  <a:lnTo>
                    <a:pt x="70" y="176"/>
                  </a:lnTo>
                  <a:lnTo>
                    <a:pt x="84" y="182"/>
                  </a:lnTo>
                  <a:lnTo>
                    <a:pt x="92" y="167"/>
                  </a:lnTo>
                  <a:lnTo>
                    <a:pt x="102" y="145"/>
                  </a:lnTo>
                  <a:lnTo>
                    <a:pt x="103" y="124"/>
                  </a:lnTo>
                  <a:close/>
                </a:path>
              </a:pathLst>
            </a:custGeom>
            <a:solidFill>
              <a:schemeClr val="hlink"/>
            </a:solidFill>
            <a:ln w="635">
              <a:solidFill>
                <a:srgbClr val="000000"/>
              </a:solidFill>
              <a:prstDash val="solid"/>
              <a:round/>
              <a:headEnd/>
              <a:tailEnd/>
            </a:ln>
          </p:spPr>
          <p:txBody>
            <a:bodyPr/>
            <a:lstStyle/>
            <a:p>
              <a:endParaRPr lang="en-GB"/>
            </a:p>
          </p:txBody>
        </p:sp>
        <p:sp>
          <p:nvSpPr>
            <p:cNvPr id="21511" name="Freeform 41"/>
            <p:cNvSpPr>
              <a:spLocks noChangeAspect="1"/>
            </p:cNvSpPr>
            <p:nvPr/>
          </p:nvSpPr>
          <p:spPr bwMode="auto">
            <a:xfrm>
              <a:off x="5335588" y="5286375"/>
              <a:ext cx="38100" cy="38100"/>
            </a:xfrm>
            <a:custGeom>
              <a:avLst/>
              <a:gdLst>
                <a:gd name="T0" fmla="*/ 2147483647 w 20"/>
                <a:gd name="T1" fmla="*/ 2147483647 h 20"/>
                <a:gd name="T2" fmla="*/ 2147483647 w 20"/>
                <a:gd name="T3" fmla="*/ 2147483647 h 20"/>
                <a:gd name="T4" fmla="*/ 0 w 20"/>
                <a:gd name="T5" fmla="*/ 0 h 20"/>
                <a:gd name="T6" fmla="*/ 2147483647 w 20"/>
                <a:gd name="T7" fmla="*/ 0 h 20"/>
                <a:gd name="T8" fmla="*/ 2147483647 w 20"/>
                <a:gd name="T9" fmla="*/ 2147483647 h 20"/>
                <a:gd name="T10" fmla="*/ 2147483647 w 20"/>
                <a:gd name="T11" fmla="*/ 2147483647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20">
                  <a:moveTo>
                    <a:pt x="20" y="9"/>
                  </a:moveTo>
                  <a:lnTo>
                    <a:pt x="12" y="20"/>
                  </a:lnTo>
                  <a:lnTo>
                    <a:pt x="0" y="0"/>
                  </a:lnTo>
                  <a:lnTo>
                    <a:pt x="12" y="0"/>
                  </a:lnTo>
                  <a:lnTo>
                    <a:pt x="19" y="3"/>
                  </a:lnTo>
                  <a:lnTo>
                    <a:pt x="20" y="9"/>
                  </a:lnTo>
                  <a:close/>
                </a:path>
              </a:pathLst>
            </a:custGeom>
            <a:solidFill>
              <a:srgbClr val="FFFFFF"/>
            </a:solidFill>
            <a:ln w="635">
              <a:solidFill>
                <a:srgbClr val="000000"/>
              </a:solidFill>
              <a:prstDash val="solid"/>
              <a:round/>
              <a:headEnd/>
              <a:tailEnd/>
            </a:ln>
          </p:spPr>
          <p:txBody>
            <a:bodyPr/>
            <a:lstStyle/>
            <a:p>
              <a:endParaRPr lang="en-GB"/>
            </a:p>
          </p:txBody>
        </p:sp>
        <p:sp>
          <p:nvSpPr>
            <p:cNvPr id="21512" name="Freeform 42"/>
            <p:cNvSpPr>
              <a:spLocks noChangeAspect="1"/>
            </p:cNvSpPr>
            <p:nvPr/>
          </p:nvSpPr>
          <p:spPr bwMode="auto">
            <a:xfrm>
              <a:off x="6378577" y="4554539"/>
              <a:ext cx="703263" cy="379412"/>
            </a:xfrm>
            <a:custGeom>
              <a:avLst/>
              <a:gdLst>
                <a:gd name="T0" fmla="*/ 2147483647 w 372"/>
                <a:gd name="T1" fmla="*/ 2147483647 h 201"/>
                <a:gd name="T2" fmla="*/ 2147483647 w 372"/>
                <a:gd name="T3" fmla="*/ 2147483647 h 201"/>
                <a:gd name="T4" fmla="*/ 2147483647 w 372"/>
                <a:gd name="T5" fmla="*/ 2147483647 h 201"/>
                <a:gd name="T6" fmla="*/ 2147483647 w 372"/>
                <a:gd name="T7" fmla="*/ 2147483647 h 201"/>
                <a:gd name="T8" fmla="*/ 2147483647 w 372"/>
                <a:gd name="T9" fmla="*/ 2147483647 h 201"/>
                <a:gd name="T10" fmla="*/ 2147483647 w 372"/>
                <a:gd name="T11" fmla="*/ 2147483647 h 201"/>
                <a:gd name="T12" fmla="*/ 2147483647 w 372"/>
                <a:gd name="T13" fmla="*/ 2147483647 h 201"/>
                <a:gd name="T14" fmla="*/ 2147483647 w 372"/>
                <a:gd name="T15" fmla="*/ 2147483647 h 201"/>
                <a:gd name="T16" fmla="*/ 2147483647 w 372"/>
                <a:gd name="T17" fmla="*/ 2147483647 h 201"/>
                <a:gd name="T18" fmla="*/ 2147483647 w 372"/>
                <a:gd name="T19" fmla="*/ 2147483647 h 201"/>
                <a:gd name="T20" fmla="*/ 2147483647 w 372"/>
                <a:gd name="T21" fmla="*/ 2147483647 h 201"/>
                <a:gd name="T22" fmla="*/ 2147483647 w 372"/>
                <a:gd name="T23" fmla="*/ 2147483647 h 201"/>
                <a:gd name="T24" fmla="*/ 2147483647 w 372"/>
                <a:gd name="T25" fmla="*/ 2147483647 h 201"/>
                <a:gd name="T26" fmla="*/ 2147483647 w 372"/>
                <a:gd name="T27" fmla="*/ 2147483647 h 201"/>
                <a:gd name="T28" fmla="*/ 2147483647 w 372"/>
                <a:gd name="T29" fmla="*/ 2147483647 h 201"/>
                <a:gd name="T30" fmla="*/ 2147483647 w 372"/>
                <a:gd name="T31" fmla="*/ 2147483647 h 201"/>
                <a:gd name="T32" fmla="*/ 2147483647 w 372"/>
                <a:gd name="T33" fmla="*/ 2147483647 h 201"/>
                <a:gd name="T34" fmla="*/ 2147483647 w 372"/>
                <a:gd name="T35" fmla="*/ 2147483647 h 201"/>
                <a:gd name="T36" fmla="*/ 2147483647 w 372"/>
                <a:gd name="T37" fmla="*/ 2147483647 h 201"/>
                <a:gd name="T38" fmla="*/ 2147483647 w 372"/>
                <a:gd name="T39" fmla="*/ 2147483647 h 201"/>
                <a:gd name="T40" fmla="*/ 2147483647 w 372"/>
                <a:gd name="T41" fmla="*/ 2147483647 h 201"/>
                <a:gd name="T42" fmla="*/ 2147483647 w 372"/>
                <a:gd name="T43" fmla="*/ 2147483647 h 201"/>
                <a:gd name="T44" fmla="*/ 2147483647 w 372"/>
                <a:gd name="T45" fmla="*/ 2147483647 h 201"/>
                <a:gd name="T46" fmla="*/ 2147483647 w 372"/>
                <a:gd name="T47" fmla="*/ 2147483647 h 201"/>
                <a:gd name="T48" fmla="*/ 2147483647 w 372"/>
                <a:gd name="T49" fmla="*/ 2147483647 h 201"/>
                <a:gd name="T50" fmla="*/ 2147483647 w 372"/>
                <a:gd name="T51" fmla="*/ 2147483647 h 201"/>
                <a:gd name="T52" fmla="*/ 2147483647 w 372"/>
                <a:gd name="T53" fmla="*/ 2147483647 h 201"/>
                <a:gd name="T54" fmla="*/ 2147483647 w 372"/>
                <a:gd name="T55" fmla="*/ 2147483647 h 201"/>
                <a:gd name="T56" fmla="*/ 2147483647 w 372"/>
                <a:gd name="T57" fmla="*/ 2147483647 h 201"/>
                <a:gd name="T58" fmla="*/ 2147483647 w 372"/>
                <a:gd name="T59" fmla="*/ 2147483647 h 201"/>
                <a:gd name="T60" fmla="*/ 2147483647 w 372"/>
                <a:gd name="T61" fmla="*/ 2147483647 h 201"/>
                <a:gd name="T62" fmla="*/ 2147483647 w 372"/>
                <a:gd name="T63" fmla="*/ 2147483647 h 201"/>
                <a:gd name="T64" fmla="*/ 2147483647 w 372"/>
                <a:gd name="T65" fmla="*/ 2147483647 h 201"/>
                <a:gd name="T66" fmla="*/ 2147483647 w 372"/>
                <a:gd name="T67" fmla="*/ 2147483647 h 201"/>
                <a:gd name="T68" fmla="*/ 2147483647 w 372"/>
                <a:gd name="T69" fmla="*/ 2147483647 h 201"/>
                <a:gd name="T70" fmla="*/ 2147483647 w 372"/>
                <a:gd name="T71" fmla="*/ 2147483647 h 201"/>
                <a:gd name="T72" fmla="*/ 2147483647 w 372"/>
                <a:gd name="T73" fmla="*/ 2147483647 h 201"/>
                <a:gd name="T74" fmla="*/ 2147483647 w 372"/>
                <a:gd name="T75" fmla="*/ 2147483647 h 201"/>
                <a:gd name="T76" fmla="*/ 2147483647 w 372"/>
                <a:gd name="T77" fmla="*/ 2147483647 h 201"/>
                <a:gd name="T78" fmla="*/ 2147483647 w 372"/>
                <a:gd name="T79" fmla="*/ 2147483647 h 201"/>
                <a:gd name="T80" fmla="*/ 2147483647 w 372"/>
                <a:gd name="T81" fmla="*/ 2147483647 h 201"/>
                <a:gd name="T82" fmla="*/ 2147483647 w 372"/>
                <a:gd name="T83" fmla="*/ 2147483647 h 201"/>
                <a:gd name="T84" fmla="*/ 2147483647 w 372"/>
                <a:gd name="T85" fmla="*/ 2147483647 h 201"/>
                <a:gd name="T86" fmla="*/ 2147483647 w 372"/>
                <a:gd name="T87" fmla="*/ 2147483647 h 201"/>
                <a:gd name="T88" fmla="*/ 0 w 372"/>
                <a:gd name="T89" fmla="*/ 2147483647 h 20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72" h="201">
                  <a:moveTo>
                    <a:pt x="0" y="93"/>
                  </a:moveTo>
                  <a:lnTo>
                    <a:pt x="3" y="102"/>
                  </a:lnTo>
                  <a:lnTo>
                    <a:pt x="7" y="112"/>
                  </a:lnTo>
                  <a:lnTo>
                    <a:pt x="3" y="124"/>
                  </a:lnTo>
                  <a:lnTo>
                    <a:pt x="10" y="132"/>
                  </a:lnTo>
                  <a:lnTo>
                    <a:pt x="15" y="143"/>
                  </a:lnTo>
                  <a:lnTo>
                    <a:pt x="20" y="148"/>
                  </a:lnTo>
                  <a:lnTo>
                    <a:pt x="30" y="161"/>
                  </a:lnTo>
                  <a:lnTo>
                    <a:pt x="47" y="158"/>
                  </a:lnTo>
                  <a:lnTo>
                    <a:pt x="57" y="150"/>
                  </a:lnTo>
                  <a:lnTo>
                    <a:pt x="66" y="138"/>
                  </a:lnTo>
                  <a:lnTo>
                    <a:pt x="84" y="131"/>
                  </a:lnTo>
                  <a:lnTo>
                    <a:pt x="98" y="136"/>
                  </a:lnTo>
                  <a:lnTo>
                    <a:pt x="106" y="153"/>
                  </a:lnTo>
                  <a:lnTo>
                    <a:pt x="118" y="161"/>
                  </a:lnTo>
                  <a:lnTo>
                    <a:pt x="135" y="166"/>
                  </a:lnTo>
                  <a:lnTo>
                    <a:pt x="148" y="169"/>
                  </a:lnTo>
                  <a:lnTo>
                    <a:pt x="161" y="170"/>
                  </a:lnTo>
                  <a:lnTo>
                    <a:pt x="178" y="174"/>
                  </a:lnTo>
                  <a:lnTo>
                    <a:pt x="186" y="174"/>
                  </a:lnTo>
                  <a:lnTo>
                    <a:pt x="205" y="177"/>
                  </a:lnTo>
                  <a:lnTo>
                    <a:pt x="219" y="182"/>
                  </a:lnTo>
                  <a:lnTo>
                    <a:pt x="231" y="184"/>
                  </a:lnTo>
                  <a:lnTo>
                    <a:pt x="239" y="193"/>
                  </a:lnTo>
                  <a:lnTo>
                    <a:pt x="246" y="201"/>
                  </a:lnTo>
                  <a:lnTo>
                    <a:pt x="253" y="198"/>
                  </a:lnTo>
                  <a:lnTo>
                    <a:pt x="255" y="186"/>
                  </a:lnTo>
                  <a:lnTo>
                    <a:pt x="260" y="179"/>
                  </a:lnTo>
                  <a:lnTo>
                    <a:pt x="270" y="178"/>
                  </a:lnTo>
                  <a:lnTo>
                    <a:pt x="279" y="178"/>
                  </a:lnTo>
                  <a:lnTo>
                    <a:pt x="288" y="179"/>
                  </a:lnTo>
                  <a:lnTo>
                    <a:pt x="292" y="186"/>
                  </a:lnTo>
                  <a:lnTo>
                    <a:pt x="301" y="193"/>
                  </a:lnTo>
                  <a:lnTo>
                    <a:pt x="304" y="183"/>
                  </a:lnTo>
                  <a:lnTo>
                    <a:pt x="310" y="172"/>
                  </a:lnTo>
                  <a:lnTo>
                    <a:pt x="319" y="172"/>
                  </a:lnTo>
                  <a:lnTo>
                    <a:pt x="314" y="167"/>
                  </a:lnTo>
                  <a:lnTo>
                    <a:pt x="315" y="159"/>
                  </a:lnTo>
                  <a:lnTo>
                    <a:pt x="322" y="154"/>
                  </a:lnTo>
                  <a:lnTo>
                    <a:pt x="328" y="146"/>
                  </a:lnTo>
                  <a:lnTo>
                    <a:pt x="337" y="132"/>
                  </a:lnTo>
                  <a:lnTo>
                    <a:pt x="343" y="122"/>
                  </a:lnTo>
                  <a:lnTo>
                    <a:pt x="333" y="119"/>
                  </a:lnTo>
                  <a:lnTo>
                    <a:pt x="328" y="114"/>
                  </a:lnTo>
                  <a:lnTo>
                    <a:pt x="328" y="99"/>
                  </a:lnTo>
                  <a:lnTo>
                    <a:pt x="338" y="94"/>
                  </a:lnTo>
                  <a:lnTo>
                    <a:pt x="350" y="94"/>
                  </a:lnTo>
                  <a:lnTo>
                    <a:pt x="362" y="93"/>
                  </a:lnTo>
                  <a:lnTo>
                    <a:pt x="363" y="86"/>
                  </a:lnTo>
                  <a:lnTo>
                    <a:pt x="363" y="75"/>
                  </a:lnTo>
                  <a:lnTo>
                    <a:pt x="372" y="72"/>
                  </a:lnTo>
                  <a:lnTo>
                    <a:pt x="371" y="50"/>
                  </a:lnTo>
                  <a:lnTo>
                    <a:pt x="367" y="40"/>
                  </a:lnTo>
                  <a:lnTo>
                    <a:pt x="366" y="26"/>
                  </a:lnTo>
                  <a:lnTo>
                    <a:pt x="355" y="20"/>
                  </a:lnTo>
                  <a:lnTo>
                    <a:pt x="335" y="14"/>
                  </a:lnTo>
                  <a:lnTo>
                    <a:pt x="323" y="11"/>
                  </a:lnTo>
                  <a:lnTo>
                    <a:pt x="308" y="6"/>
                  </a:lnTo>
                  <a:lnTo>
                    <a:pt x="298" y="2"/>
                  </a:lnTo>
                  <a:lnTo>
                    <a:pt x="277" y="1"/>
                  </a:lnTo>
                  <a:lnTo>
                    <a:pt x="262" y="0"/>
                  </a:lnTo>
                  <a:lnTo>
                    <a:pt x="253" y="15"/>
                  </a:lnTo>
                  <a:lnTo>
                    <a:pt x="244" y="24"/>
                  </a:lnTo>
                  <a:lnTo>
                    <a:pt x="233" y="24"/>
                  </a:lnTo>
                  <a:lnTo>
                    <a:pt x="219" y="25"/>
                  </a:lnTo>
                  <a:lnTo>
                    <a:pt x="207" y="25"/>
                  </a:lnTo>
                  <a:lnTo>
                    <a:pt x="202" y="16"/>
                  </a:lnTo>
                  <a:lnTo>
                    <a:pt x="196" y="30"/>
                  </a:lnTo>
                  <a:lnTo>
                    <a:pt x="178" y="44"/>
                  </a:lnTo>
                  <a:lnTo>
                    <a:pt x="156" y="53"/>
                  </a:lnTo>
                  <a:lnTo>
                    <a:pt x="146" y="54"/>
                  </a:lnTo>
                  <a:lnTo>
                    <a:pt x="142" y="71"/>
                  </a:lnTo>
                  <a:lnTo>
                    <a:pt x="150" y="79"/>
                  </a:lnTo>
                  <a:lnTo>
                    <a:pt x="154" y="93"/>
                  </a:lnTo>
                  <a:lnTo>
                    <a:pt x="153" y="103"/>
                  </a:lnTo>
                  <a:lnTo>
                    <a:pt x="145" y="105"/>
                  </a:lnTo>
                  <a:lnTo>
                    <a:pt x="139" y="96"/>
                  </a:lnTo>
                  <a:lnTo>
                    <a:pt x="131" y="89"/>
                  </a:lnTo>
                  <a:lnTo>
                    <a:pt x="117" y="86"/>
                  </a:lnTo>
                  <a:lnTo>
                    <a:pt x="105" y="86"/>
                  </a:lnTo>
                  <a:lnTo>
                    <a:pt x="97" y="98"/>
                  </a:lnTo>
                  <a:lnTo>
                    <a:pt x="79" y="97"/>
                  </a:lnTo>
                  <a:lnTo>
                    <a:pt x="63" y="100"/>
                  </a:lnTo>
                  <a:lnTo>
                    <a:pt x="57" y="108"/>
                  </a:lnTo>
                  <a:lnTo>
                    <a:pt x="47" y="112"/>
                  </a:lnTo>
                  <a:lnTo>
                    <a:pt x="36" y="107"/>
                  </a:lnTo>
                  <a:lnTo>
                    <a:pt x="34" y="102"/>
                  </a:lnTo>
                  <a:lnTo>
                    <a:pt x="27" y="94"/>
                  </a:lnTo>
                  <a:lnTo>
                    <a:pt x="15" y="93"/>
                  </a:lnTo>
                  <a:lnTo>
                    <a:pt x="0" y="93"/>
                  </a:lnTo>
                  <a:close/>
                </a:path>
              </a:pathLst>
            </a:custGeom>
            <a:solidFill>
              <a:schemeClr val="hlink"/>
            </a:solidFill>
            <a:ln w="63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1513" name="Freeform 43"/>
            <p:cNvSpPr>
              <a:spLocks noChangeAspect="1"/>
            </p:cNvSpPr>
            <p:nvPr/>
          </p:nvSpPr>
          <p:spPr bwMode="auto">
            <a:xfrm>
              <a:off x="5718177" y="4062413"/>
              <a:ext cx="327025" cy="315912"/>
            </a:xfrm>
            <a:custGeom>
              <a:avLst/>
              <a:gdLst>
                <a:gd name="T0" fmla="*/ 0 w 173"/>
                <a:gd name="T1" fmla="*/ 2147483647 h 168"/>
                <a:gd name="T2" fmla="*/ 2147483647 w 173"/>
                <a:gd name="T3" fmla="*/ 0 h 168"/>
                <a:gd name="T4" fmla="*/ 2147483647 w 173"/>
                <a:gd name="T5" fmla="*/ 0 h 168"/>
                <a:gd name="T6" fmla="*/ 2147483647 w 173"/>
                <a:gd name="T7" fmla="*/ 2147483647 h 168"/>
                <a:gd name="T8" fmla="*/ 2147483647 w 173"/>
                <a:gd name="T9" fmla="*/ 2147483647 h 168"/>
                <a:gd name="T10" fmla="*/ 2147483647 w 173"/>
                <a:gd name="T11" fmla="*/ 2147483647 h 168"/>
                <a:gd name="T12" fmla="*/ 2147483647 w 173"/>
                <a:gd name="T13" fmla="*/ 2147483647 h 168"/>
                <a:gd name="T14" fmla="*/ 2147483647 w 173"/>
                <a:gd name="T15" fmla="*/ 2147483647 h 168"/>
                <a:gd name="T16" fmla="*/ 2147483647 w 173"/>
                <a:gd name="T17" fmla="*/ 2147483647 h 168"/>
                <a:gd name="T18" fmla="*/ 2147483647 w 173"/>
                <a:gd name="T19" fmla="*/ 2147483647 h 168"/>
                <a:gd name="T20" fmla="*/ 2147483647 w 173"/>
                <a:gd name="T21" fmla="*/ 2147483647 h 168"/>
                <a:gd name="T22" fmla="*/ 2147483647 w 173"/>
                <a:gd name="T23" fmla="*/ 2147483647 h 168"/>
                <a:gd name="T24" fmla="*/ 2147483647 w 173"/>
                <a:gd name="T25" fmla="*/ 2147483647 h 168"/>
                <a:gd name="T26" fmla="*/ 2147483647 w 173"/>
                <a:gd name="T27" fmla="*/ 2147483647 h 168"/>
                <a:gd name="T28" fmla="*/ 2147483647 w 173"/>
                <a:gd name="T29" fmla="*/ 2147483647 h 168"/>
                <a:gd name="T30" fmla="*/ 2147483647 w 173"/>
                <a:gd name="T31" fmla="*/ 2147483647 h 168"/>
                <a:gd name="T32" fmla="*/ 2147483647 w 173"/>
                <a:gd name="T33" fmla="*/ 2147483647 h 168"/>
                <a:gd name="T34" fmla="*/ 2147483647 w 173"/>
                <a:gd name="T35" fmla="*/ 2147483647 h 168"/>
                <a:gd name="T36" fmla="*/ 2147483647 w 173"/>
                <a:gd name="T37" fmla="*/ 2147483647 h 168"/>
                <a:gd name="T38" fmla="*/ 2147483647 w 173"/>
                <a:gd name="T39" fmla="*/ 2147483647 h 168"/>
                <a:gd name="T40" fmla="*/ 2147483647 w 173"/>
                <a:gd name="T41" fmla="*/ 2147483647 h 168"/>
                <a:gd name="T42" fmla="*/ 2147483647 w 173"/>
                <a:gd name="T43" fmla="*/ 2147483647 h 168"/>
                <a:gd name="T44" fmla="*/ 2147483647 w 173"/>
                <a:gd name="T45" fmla="*/ 2147483647 h 168"/>
                <a:gd name="T46" fmla="*/ 2147483647 w 173"/>
                <a:gd name="T47" fmla="*/ 2147483647 h 168"/>
                <a:gd name="T48" fmla="*/ 2147483647 w 173"/>
                <a:gd name="T49" fmla="*/ 2147483647 h 168"/>
                <a:gd name="T50" fmla="*/ 2147483647 w 173"/>
                <a:gd name="T51" fmla="*/ 2147483647 h 168"/>
                <a:gd name="T52" fmla="*/ 2147483647 w 173"/>
                <a:gd name="T53" fmla="*/ 2147483647 h 168"/>
                <a:gd name="T54" fmla="*/ 2147483647 w 173"/>
                <a:gd name="T55" fmla="*/ 2147483647 h 168"/>
                <a:gd name="T56" fmla="*/ 2147483647 w 173"/>
                <a:gd name="T57" fmla="*/ 2147483647 h 168"/>
                <a:gd name="T58" fmla="*/ 2147483647 w 173"/>
                <a:gd name="T59" fmla="*/ 2147483647 h 168"/>
                <a:gd name="T60" fmla="*/ 2147483647 w 173"/>
                <a:gd name="T61" fmla="*/ 2147483647 h 168"/>
                <a:gd name="T62" fmla="*/ 2147483647 w 173"/>
                <a:gd name="T63" fmla="*/ 2147483647 h 168"/>
                <a:gd name="T64" fmla="*/ 2147483647 w 173"/>
                <a:gd name="T65" fmla="*/ 2147483647 h 168"/>
                <a:gd name="T66" fmla="*/ 2147483647 w 173"/>
                <a:gd name="T67" fmla="*/ 2147483647 h 168"/>
                <a:gd name="T68" fmla="*/ 2147483647 w 173"/>
                <a:gd name="T69" fmla="*/ 2147483647 h 168"/>
                <a:gd name="T70" fmla="*/ 2147483647 w 173"/>
                <a:gd name="T71" fmla="*/ 2147483647 h 168"/>
                <a:gd name="T72" fmla="*/ 2147483647 w 173"/>
                <a:gd name="T73" fmla="*/ 2147483647 h 168"/>
                <a:gd name="T74" fmla="*/ 2147483647 w 173"/>
                <a:gd name="T75" fmla="*/ 2147483647 h 168"/>
                <a:gd name="T76" fmla="*/ 2147483647 w 173"/>
                <a:gd name="T77" fmla="*/ 2147483647 h 168"/>
                <a:gd name="T78" fmla="*/ 2147483647 w 173"/>
                <a:gd name="T79" fmla="*/ 2147483647 h 168"/>
                <a:gd name="T80" fmla="*/ 2147483647 w 173"/>
                <a:gd name="T81" fmla="*/ 2147483647 h 168"/>
                <a:gd name="T82" fmla="*/ 0 w 173"/>
                <a:gd name="T83" fmla="*/ 2147483647 h 16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73" h="168">
                  <a:moveTo>
                    <a:pt x="0" y="8"/>
                  </a:moveTo>
                  <a:lnTo>
                    <a:pt x="17" y="0"/>
                  </a:lnTo>
                  <a:lnTo>
                    <a:pt x="28" y="0"/>
                  </a:lnTo>
                  <a:lnTo>
                    <a:pt x="32" y="6"/>
                  </a:lnTo>
                  <a:lnTo>
                    <a:pt x="41" y="17"/>
                  </a:lnTo>
                  <a:lnTo>
                    <a:pt x="54" y="22"/>
                  </a:lnTo>
                  <a:lnTo>
                    <a:pt x="67" y="26"/>
                  </a:lnTo>
                  <a:lnTo>
                    <a:pt x="81" y="11"/>
                  </a:lnTo>
                  <a:lnTo>
                    <a:pt x="101" y="4"/>
                  </a:lnTo>
                  <a:lnTo>
                    <a:pt x="106" y="8"/>
                  </a:lnTo>
                  <a:lnTo>
                    <a:pt x="116" y="10"/>
                  </a:lnTo>
                  <a:lnTo>
                    <a:pt x="130" y="15"/>
                  </a:lnTo>
                  <a:lnTo>
                    <a:pt x="142" y="18"/>
                  </a:lnTo>
                  <a:lnTo>
                    <a:pt x="142" y="32"/>
                  </a:lnTo>
                  <a:lnTo>
                    <a:pt x="144" y="48"/>
                  </a:lnTo>
                  <a:lnTo>
                    <a:pt x="146" y="67"/>
                  </a:lnTo>
                  <a:lnTo>
                    <a:pt x="159" y="64"/>
                  </a:lnTo>
                  <a:lnTo>
                    <a:pt x="168" y="63"/>
                  </a:lnTo>
                  <a:lnTo>
                    <a:pt x="168" y="80"/>
                  </a:lnTo>
                  <a:lnTo>
                    <a:pt x="170" y="94"/>
                  </a:lnTo>
                  <a:lnTo>
                    <a:pt x="173" y="113"/>
                  </a:lnTo>
                  <a:lnTo>
                    <a:pt x="151" y="125"/>
                  </a:lnTo>
                  <a:lnTo>
                    <a:pt x="139" y="130"/>
                  </a:lnTo>
                  <a:lnTo>
                    <a:pt x="138" y="153"/>
                  </a:lnTo>
                  <a:lnTo>
                    <a:pt x="141" y="168"/>
                  </a:lnTo>
                  <a:lnTo>
                    <a:pt x="134" y="167"/>
                  </a:lnTo>
                  <a:lnTo>
                    <a:pt x="122" y="155"/>
                  </a:lnTo>
                  <a:lnTo>
                    <a:pt x="114" y="133"/>
                  </a:lnTo>
                  <a:lnTo>
                    <a:pt x="99" y="115"/>
                  </a:lnTo>
                  <a:lnTo>
                    <a:pt x="89" y="116"/>
                  </a:lnTo>
                  <a:lnTo>
                    <a:pt x="70" y="119"/>
                  </a:lnTo>
                  <a:lnTo>
                    <a:pt x="65" y="111"/>
                  </a:lnTo>
                  <a:lnTo>
                    <a:pt x="59" y="98"/>
                  </a:lnTo>
                  <a:lnTo>
                    <a:pt x="50" y="84"/>
                  </a:lnTo>
                  <a:lnTo>
                    <a:pt x="40" y="77"/>
                  </a:lnTo>
                  <a:lnTo>
                    <a:pt x="27" y="74"/>
                  </a:lnTo>
                  <a:lnTo>
                    <a:pt x="31" y="56"/>
                  </a:lnTo>
                  <a:lnTo>
                    <a:pt x="22" y="49"/>
                  </a:lnTo>
                  <a:lnTo>
                    <a:pt x="9" y="50"/>
                  </a:lnTo>
                  <a:lnTo>
                    <a:pt x="5" y="39"/>
                  </a:lnTo>
                  <a:lnTo>
                    <a:pt x="7" y="23"/>
                  </a:lnTo>
                  <a:lnTo>
                    <a:pt x="0" y="8"/>
                  </a:lnTo>
                  <a:close/>
                </a:path>
              </a:pathLst>
            </a:custGeom>
            <a:solidFill>
              <a:schemeClr val="hlink"/>
            </a:solidFill>
            <a:ln w="635">
              <a:solidFill>
                <a:srgbClr val="000000"/>
              </a:solidFill>
              <a:prstDash val="solid"/>
              <a:round/>
              <a:headEnd/>
              <a:tailEnd/>
            </a:ln>
          </p:spPr>
          <p:txBody>
            <a:bodyPr/>
            <a:lstStyle/>
            <a:p>
              <a:endParaRPr lang="en-GB"/>
            </a:p>
          </p:txBody>
        </p:sp>
        <p:sp>
          <p:nvSpPr>
            <p:cNvPr id="21514" name="Freeform 44"/>
            <p:cNvSpPr>
              <a:spLocks noChangeAspect="1"/>
            </p:cNvSpPr>
            <p:nvPr/>
          </p:nvSpPr>
          <p:spPr bwMode="auto">
            <a:xfrm>
              <a:off x="6932613" y="5094288"/>
              <a:ext cx="404812" cy="411163"/>
            </a:xfrm>
            <a:custGeom>
              <a:avLst/>
              <a:gdLst>
                <a:gd name="T0" fmla="*/ 2147483647 w 215"/>
                <a:gd name="T1" fmla="*/ 2147483647 h 218"/>
                <a:gd name="T2" fmla="*/ 2147483647 w 215"/>
                <a:gd name="T3" fmla="*/ 2147483647 h 218"/>
                <a:gd name="T4" fmla="*/ 2147483647 w 215"/>
                <a:gd name="T5" fmla="*/ 2147483647 h 218"/>
                <a:gd name="T6" fmla="*/ 2147483647 w 215"/>
                <a:gd name="T7" fmla="*/ 2147483647 h 218"/>
                <a:gd name="T8" fmla="*/ 2147483647 w 215"/>
                <a:gd name="T9" fmla="*/ 2147483647 h 218"/>
                <a:gd name="T10" fmla="*/ 2147483647 w 215"/>
                <a:gd name="T11" fmla="*/ 2147483647 h 218"/>
                <a:gd name="T12" fmla="*/ 2147483647 w 215"/>
                <a:gd name="T13" fmla="*/ 2147483647 h 218"/>
                <a:gd name="T14" fmla="*/ 2147483647 w 215"/>
                <a:gd name="T15" fmla="*/ 2147483647 h 218"/>
                <a:gd name="T16" fmla="*/ 2147483647 w 215"/>
                <a:gd name="T17" fmla="*/ 2147483647 h 218"/>
                <a:gd name="T18" fmla="*/ 2147483647 w 215"/>
                <a:gd name="T19" fmla="*/ 2147483647 h 218"/>
                <a:gd name="T20" fmla="*/ 2147483647 w 215"/>
                <a:gd name="T21" fmla="*/ 2147483647 h 218"/>
                <a:gd name="T22" fmla="*/ 2147483647 w 215"/>
                <a:gd name="T23" fmla="*/ 2147483647 h 218"/>
                <a:gd name="T24" fmla="*/ 2147483647 w 215"/>
                <a:gd name="T25" fmla="*/ 2147483647 h 218"/>
                <a:gd name="T26" fmla="*/ 2147483647 w 215"/>
                <a:gd name="T27" fmla="*/ 2147483647 h 218"/>
                <a:gd name="T28" fmla="*/ 2147483647 w 215"/>
                <a:gd name="T29" fmla="*/ 2147483647 h 218"/>
                <a:gd name="T30" fmla="*/ 0 w 215"/>
                <a:gd name="T31" fmla="*/ 2147483647 h 218"/>
                <a:gd name="T32" fmla="*/ 2147483647 w 215"/>
                <a:gd name="T33" fmla="*/ 2147483647 h 218"/>
                <a:gd name="T34" fmla="*/ 2147483647 w 215"/>
                <a:gd name="T35" fmla="*/ 0 h 218"/>
                <a:gd name="T36" fmla="*/ 2147483647 w 215"/>
                <a:gd name="T37" fmla="*/ 2147483647 h 218"/>
                <a:gd name="T38" fmla="*/ 2147483647 w 215"/>
                <a:gd name="T39" fmla="*/ 2147483647 h 218"/>
                <a:gd name="T40" fmla="*/ 2147483647 w 215"/>
                <a:gd name="T41" fmla="*/ 2147483647 h 218"/>
                <a:gd name="T42" fmla="*/ 2147483647 w 215"/>
                <a:gd name="T43" fmla="*/ 2147483647 h 218"/>
                <a:gd name="T44" fmla="*/ 2147483647 w 215"/>
                <a:gd name="T45" fmla="*/ 2147483647 h 218"/>
                <a:gd name="T46" fmla="*/ 2147483647 w 215"/>
                <a:gd name="T47" fmla="*/ 2147483647 h 218"/>
                <a:gd name="T48" fmla="*/ 2147483647 w 215"/>
                <a:gd name="T49" fmla="*/ 2147483647 h 218"/>
                <a:gd name="T50" fmla="*/ 2147483647 w 215"/>
                <a:gd name="T51" fmla="*/ 2147483647 h 218"/>
                <a:gd name="T52" fmla="*/ 2147483647 w 215"/>
                <a:gd name="T53" fmla="*/ 2147483647 h 218"/>
                <a:gd name="T54" fmla="*/ 2147483647 w 215"/>
                <a:gd name="T55" fmla="*/ 2147483647 h 218"/>
                <a:gd name="T56" fmla="*/ 2147483647 w 215"/>
                <a:gd name="T57" fmla="*/ 2147483647 h 218"/>
                <a:gd name="T58" fmla="*/ 2147483647 w 215"/>
                <a:gd name="T59" fmla="*/ 2147483647 h 218"/>
                <a:gd name="T60" fmla="*/ 2147483647 w 215"/>
                <a:gd name="T61" fmla="*/ 2147483647 h 218"/>
                <a:gd name="T62" fmla="*/ 2147483647 w 215"/>
                <a:gd name="T63" fmla="*/ 2147483647 h 218"/>
                <a:gd name="T64" fmla="*/ 2147483647 w 215"/>
                <a:gd name="T65" fmla="*/ 2147483647 h 218"/>
                <a:gd name="T66" fmla="*/ 2147483647 w 215"/>
                <a:gd name="T67" fmla="*/ 2147483647 h 218"/>
                <a:gd name="T68" fmla="*/ 2147483647 w 215"/>
                <a:gd name="T69" fmla="*/ 2147483647 h 218"/>
                <a:gd name="T70" fmla="*/ 2147483647 w 215"/>
                <a:gd name="T71" fmla="*/ 2147483647 h 218"/>
                <a:gd name="T72" fmla="*/ 2147483647 w 215"/>
                <a:gd name="T73" fmla="*/ 2147483647 h 218"/>
                <a:gd name="T74" fmla="*/ 2147483647 w 215"/>
                <a:gd name="T75" fmla="*/ 2147483647 h 218"/>
                <a:gd name="T76" fmla="*/ 2147483647 w 215"/>
                <a:gd name="T77" fmla="*/ 2147483647 h 218"/>
                <a:gd name="T78" fmla="*/ 2147483647 w 215"/>
                <a:gd name="T79" fmla="*/ 2147483647 h 218"/>
                <a:gd name="T80" fmla="*/ 2147483647 w 215"/>
                <a:gd name="T81" fmla="*/ 2147483647 h 218"/>
                <a:gd name="T82" fmla="*/ 2147483647 w 215"/>
                <a:gd name="T83" fmla="*/ 2147483647 h 218"/>
                <a:gd name="T84" fmla="*/ 2147483647 w 215"/>
                <a:gd name="T85" fmla="*/ 2147483647 h 218"/>
                <a:gd name="T86" fmla="*/ 2147483647 w 215"/>
                <a:gd name="T87" fmla="*/ 2147483647 h 218"/>
                <a:gd name="T88" fmla="*/ 2147483647 w 215"/>
                <a:gd name="T89" fmla="*/ 2147483647 h 218"/>
                <a:gd name="T90" fmla="*/ 2147483647 w 215"/>
                <a:gd name="T91" fmla="*/ 2147483647 h 218"/>
                <a:gd name="T92" fmla="*/ 2147483647 w 215"/>
                <a:gd name="T93" fmla="*/ 2147483647 h 218"/>
                <a:gd name="T94" fmla="*/ 2147483647 w 215"/>
                <a:gd name="T95" fmla="*/ 2147483647 h 218"/>
                <a:gd name="T96" fmla="*/ 2147483647 w 215"/>
                <a:gd name="T97" fmla="*/ 2147483647 h 218"/>
                <a:gd name="T98" fmla="*/ 2147483647 w 215"/>
                <a:gd name="T99" fmla="*/ 2147483647 h 218"/>
                <a:gd name="T100" fmla="*/ 2147483647 w 215"/>
                <a:gd name="T101" fmla="*/ 2147483647 h 218"/>
                <a:gd name="T102" fmla="*/ 2147483647 w 215"/>
                <a:gd name="T103" fmla="*/ 2147483647 h 218"/>
                <a:gd name="T104" fmla="*/ 2147483647 w 215"/>
                <a:gd name="T105" fmla="*/ 2147483647 h 218"/>
                <a:gd name="T106" fmla="*/ 2147483647 w 215"/>
                <a:gd name="T107" fmla="*/ 2147483647 h 218"/>
                <a:gd name="T108" fmla="*/ 2147483647 w 215"/>
                <a:gd name="T109" fmla="*/ 2147483647 h 218"/>
                <a:gd name="T110" fmla="*/ 2147483647 w 215"/>
                <a:gd name="T111" fmla="*/ 2147483647 h 218"/>
                <a:gd name="T112" fmla="*/ 2147483647 w 215"/>
                <a:gd name="T113" fmla="*/ 2147483647 h 218"/>
                <a:gd name="T114" fmla="*/ 2147483647 w 215"/>
                <a:gd name="T115" fmla="*/ 2147483647 h 218"/>
                <a:gd name="T116" fmla="*/ 2147483647 w 215"/>
                <a:gd name="T117" fmla="*/ 2147483647 h 21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15" h="218">
                  <a:moveTo>
                    <a:pt x="123" y="218"/>
                  </a:moveTo>
                  <a:lnTo>
                    <a:pt x="98" y="179"/>
                  </a:lnTo>
                  <a:lnTo>
                    <a:pt x="97" y="170"/>
                  </a:lnTo>
                  <a:lnTo>
                    <a:pt x="90" y="158"/>
                  </a:lnTo>
                  <a:lnTo>
                    <a:pt x="81" y="146"/>
                  </a:lnTo>
                  <a:lnTo>
                    <a:pt x="75" y="138"/>
                  </a:lnTo>
                  <a:lnTo>
                    <a:pt x="63" y="126"/>
                  </a:lnTo>
                  <a:lnTo>
                    <a:pt x="49" y="113"/>
                  </a:lnTo>
                  <a:lnTo>
                    <a:pt x="37" y="106"/>
                  </a:lnTo>
                  <a:lnTo>
                    <a:pt x="35" y="98"/>
                  </a:lnTo>
                  <a:lnTo>
                    <a:pt x="29" y="86"/>
                  </a:lnTo>
                  <a:lnTo>
                    <a:pt x="22" y="75"/>
                  </a:lnTo>
                  <a:lnTo>
                    <a:pt x="13" y="68"/>
                  </a:lnTo>
                  <a:lnTo>
                    <a:pt x="10" y="54"/>
                  </a:lnTo>
                  <a:lnTo>
                    <a:pt x="6" y="41"/>
                  </a:lnTo>
                  <a:lnTo>
                    <a:pt x="0" y="30"/>
                  </a:lnTo>
                  <a:lnTo>
                    <a:pt x="1" y="16"/>
                  </a:lnTo>
                  <a:lnTo>
                    <a:pt x="1" y="0"/>
                  </a:lnTo>
                  <a:lnTo>
                    <a:pt x="11" y="4"/>
                  </a:lnTo>
                  <a:lnTo>
                    <a:pt x="21" y="9"/>
                  </a:lnTo>
                  <a:lnTo>
                    <a:pt x="30" y="12"/>
                  </a:lnTo>
                  <a:lnTo>
                    <a:pt x="37" y="10"/>
                  </a:lnTo>
                  <a:lnTo>
                    <a:pt x="54" y="10"/>
                  </a:lnTo>
                  <a:lnTo>
                    <a:pt x="72" y="11"/>
                  </a:lnTo>
                  <a:lnTo>
                    <a:pt x="83" y="14"/>
                  </a:lnTo>
                  <a:lnTo>
                    <a:pt x="98" y="17"/>
                  </a:lnTo>
                  <a:lnTo>
                    <a:pt x="101" y="33"/>
                  </a:lnTo>
                  <a:lnTo>
                    <a:pt x="109" y="37"/>
                  </a:lnTo>
                  <a:lnTo>
                    <a:pt x="118" y="20"/>
                  </a:lnTo>
                  <a:lnTo>
                    <a:pt x="131" y="20"/>
                  </a:lnTo>
                  <a:lnTo>
                    <a:pt x="142" y="26"/>
                  </a:lnTo>
                  <a:lnTo>
                    <a:pt x="159" y="34"/>
                  </a:lnTo>
                  <a:lnTo>
                    <a:pt x="171" y="37"/>
                  </a:lnTo>
                  <a:lnTo>
                    <a:pt x="183" y="45"/>
                  </a:lnTo>
                  <a:lnTo>
                    <a:pt x="192" y="50"/>
                  </a:lnTo>
                  <a:lnTo>
                    <a:pt x="192" y="60"/>
                  </a:lnTo>
                  <a:lnTo>
                    <a:pt x="193" y="69"/>
                  </a:lnTo>
                  <a:lnTo>
                    <a:pt x="188" y="80"/>
                  </a:lnTo>
                  <a:lnTo>
                    <a:pt x="187" y="90"/>
                  </a:lnTo>
                  <a:lnTo>
                    <a:pt x="201" y="97"/>
                  </a:lnTo>
                  <a:lnTo>
                    <a:pt x="210" y="109"/>
                  </a:lnTo>
                  <a:lnTo>
                    <a:pt x="215" y="121"/>
                  </a:lnTo>
                  <a:lnTo>
                    <a:pt x="212" y="126"/>
                  </a:lnTo>
                  <a:lnTo>
                    <a:pt x="203" y="124"/>
                  </a:lnTo>
                  <a:lnTo>
                    <a:pt x="196" y="132"/>
                  </a:lnTo>
                  <a:lnTo>
                    <a:pt x="194" y="139"/>
                  </a:lnTo>
                  <a:lnTo>
                    <a:pt x="193" y="150"/>
                  </a:lnTo>
                  <a:lnTo>
                    <a:pt x="183" y="154"/>
                  </a:lnTo>
                  <a:lnTo>
                    <a:pt x="173" y="153"/>
                  </a:lnTo>
                  <a:lnTo>
                    <a:pt x="168" y="145"/>
                  </a:lnTo>
                  <a:lnTo>
                    <a:pt x="157" y="141"/>
                  </a:lnTo>
                  <a:lnTo>
                    <a:pt x="142" y="141"/>
                  </a:lnTo>
                  <a:lnTo>
                    <a:pt x="143" y="155"/>
                  </a:lnTo>
                  <a:lnTo>
                    <a:pt x="141" y="166"/>
                  </a:lnTo>
                  <a:lnTo>
                    <a:pt x="136" y="173"/>
                  </a:lnTo>
                  <a:lnTo>
                    <a:pt x="131" y="177"/>
                  </a:lnTo>
                  <a:lnTo>
                    <a:pt x="133" y="189"/>
                  </a:lnTo>
                  <a:lnTo>
                    <a:pt x="133" y="200"/>
                  </a:lnTo>
                  <a:lnTo>
                    <a:pt x="123" y="218"/>
                  </a:lnTo>
                  <a:close/>
                </a:path>
              </a:pathLst>
            </a:custGeom>
            <a:noFill/>
            <a:ln w="63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1515" name="Freeform 45"/>
            <p:cNvSpPr>
              <a:spLocks noChangeAspect="1"/>
            </p:cNvSpPr>
            <p:nvPr/>
          </p:nvSpPr>
          <p:spPr bwMode="auto">
            <a:xfrm>
              <a:off x="7586665" y="5273675"/>
              <a:ext cx="668337" cy="427039"/>
            </a:xfrm>
            <a:custGeom>
              <a:avLst/>
              <a:gdLst>
                <a:gd name="T0" fmla="*/ 2147483647 w 354"/>
                <a:gd name="T1" fmla="*/ 2147483647 h 226"/>
                <a:gd name="T2" fmla="*/ 2147483647 w 354"/>
                <a:gd name="T3" fmla="*/ 2147483647 h 226"/>
                <a:gd name="T4" fmla="*/ 2147483647 w 354"/>
                <a:gd name="T5" fmla="*/ 2147483647 h 226"/>
                <a:gd name="T6" fmla="*/ 2147483647 w 354"/>
                <a:gd name="T7" fmla="*/ 2147483647 h 226"/>
                <a:gd name="T8" fmla="*/ 2147483647 w 354"/>
                <a:gd name="T9" fmla="*/ 2147483647 h 226"/>
                <a:gd name="T10" fmla="*/ 2147483647 w 354"/>
                <a:gd name="T11" fmla="*/ 2147483647 h 226"/>
                <a:gd name="T12" fmla="*/ 2147483647 w 354"/>
                <a:gd name="T13" fmla="*/ 2147483647 h 226"/>
                <a:gd name="T14" fmla="*/ 2147483647 w 354"/>
                <a:gd name="T15" fmla="*/ 2147483647 h 226"/>
                <a:gd name="T16" fmla="*/ 2147483647 w 354"/>
                <a:gd name="T17" fmla="*/ 2147483647 h 226"/>
                <a:gd name="T18" fmla="*/ 2147483647 w 354"/>
                <a:gd name="T19" fmla="*/ 2147483647 h 226"/>
                <a:gd name="T20" fmla="*/ 2147483647 w 354"/>
                <a:gd name="T21" fmla="*/ 2147483647 h 226"/>
                <a:gd name="T22" fmla="*/ 2147483647 w 354"/>
                <a:gd name="T23" fmla="*/ 2147483647 h 226"/>
                <a:gd name="T24" fmla="*/ 2147483647 w 354"/>
                <a:gd name="T25" fmla="*/ 2147483647 h 226"/>
                <a:gd name="T26" fmla="*/ 2147483647 w 354"/>
                <a:gd name="T27" fmla="*/ 2147483647 h 226"/>
                <a:gd name="T28" fmla="*/ 2147483647 w 354"/>
                <a:gd name="T29" fmla="*/ 2147483647 h 226"/>
                <a:gd name="T30" fmla="*/ 2147483647 w 354"/>
                <a:gd name="T31" fmla="*/ 2147483647 h 226"/>
                <a:gd name="T32" fmla="*/ 2147483647 w 354"/>
                <a:gd name="T33" fmla="*/ 2147483647 h 226"/>
                <a:gd name="T34" fmla="*/ 2147483647 w 354"/>
                <a:gd name="T35" fmla="*/ 2147483647 h 226"/>
                <a:gd name="T36" fmla="*/ 2147483647 w 354"/>
                <a:gd name="T37" fmla="*/ 2147483647 h 226"/>
                <a:gd name="T38" fmla="*/ 2147483647 w 354"/>
                <a:gd name="T39" fmla="*/ 2147483647 h 226"/>
                <a:gd name="T40" fmla="*/ 0 w 354"/>
                <a:gd name="T41" fmla="*/ 2147483647 h 226"/>
                <a:gd name="T42" fmla="*/ 2147483647 w 354"/>
                <a:gd name="T43" fmla="*/ 2147483647 h 226"/>
                <a:gd name="T44" fmla="*/ 2147483647 w 354"/>
                <a:gd name="T45" fmla="*/ 2147483647 h 226"/>
                <a:gd name="T46" fmla="*/ 2147483647 w 354"/>
                <a:gd name="T47" fmla="*/ 2147483647 h 226"/>
                <a:gd name="T48" fmla="*/ 2147483647 w 354"/>
                <a:gd name="T49" fmla="*/ 2147483647 h 226"/>
                <a:gd name="T50" fmla="*/ 2147483647 w 354"/>
                <a:gd name="T51" fmla="*/ 2147483647 h 226"/>
                <a:gd name="T52" fmla="*/ 2147483647 w 354"/>
                <a:gd name="T53" fmla="*/ 2147483647 h 226"/>
                <a:gd name="T54" fmla="*/ 2147483647 w 354"/>
                <a:gd name="T55" fmla="*/ 2147483647 h 226"/>
                <a:gd name="T56" fmla="*/ 2147483647 w 354"/>
                <a:gd name="T57" fmla="*/ 2147483647 h 226"/>
                <a:gd name="T58" fmla="*/ 2147483647 w 354"/>
                <a:gd name="T59" fmla="*/ 2147483647 h 226"/>
                <a:gd name="T60" fmla="*/ 2147483647 w 354"/>
                <a:gd name="T61" fmla="*/ 2147483647 h 226"/>
                <a:gd name="T62" fmla="*/ 2147483647 w 354"/>
                <a:gd name="T63" fmla="*/ 2147483647 h 226"/>
                <a:gd name="T64" fmla="*/ 2147483647 w 354"/>
                <a:gd name="T65" fmla="*/ 2147483647 h 226"/>
                <a:gd name="T66" fmla="*/ 2147483647 w 354"/>
                <a:gd name="T67" fmla="*/ 2147483647 h 226"/>
                <a:gd name="T68" fmla="*/ 2147483647 w 354"/>
                <a:gd name="T69" fmla="*/ 2147483647 h 22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4" h="226">
                  <a:moveTo>
                    <a:pt x="354" y="34"/>
                  </a:moveTo>
                  <a:lnTo>
                    <a:pt x="352" y="58"/>
                  </a:lnTo>
                  <a:lnTo>
                    <a:pt x="329" y="70"/>
                  </a:lnTo>
                  <a:lnTo>
                    <a:pt x="314" y="106"/>
                  </a:lnTo>
                  <a:lnTo>
                    <a:pt x="329" y="125"/>
                  </a:lnTo>
                  <a:lnTo>
                    <a:pt x="293" y="144"/>
                  </a:lnTo>
                  <a:lnTo>
                    <a:pt x="322" y="166"/>
                  </a:lnTo>
                  <a:lnTo>
                    <a:pt x="314" y="174"/>
                  </a:lnTo>
                  <a:lnTo>
                    <a:pt x="304" y="171"/>
                  </a:lnTo>
                  <a:lnTo>
                    <a:pt x="292" y="170"/>
                  </a:lnTo>
                  <a:lnTo>
                    <a:pt x="281" y="170"/>
                  </a:lnTo>
                  <a:lnTo>
                    <a:pt x="269" y="171"/>
                  </a:lnTo>
                  <a:lnTo>
                    <a:pt x="254" y="171"/>
                  </a:lnTo>
                  <a:lnTo>
                    <a:pt x="246" y="186"/>
                  </a:lnTo>
                  <a:lnTo>
                    <a:pt x="230" y="187"/>
                  </a:lnTo>
                  <a:lnTo>
                    <a:pt x="218" y="208"/>
                  </a:lnTo>
                  <a:lnTo>
                    <a:pt x="215" y="226"/>
                  </a:lnTo>
                  <a:lnTo>
                    <a:pt x="204" y="224"/>
                  </a:lnTo>
                  <a:lnTo>
                    <a:pt x="187" y="221"/>
                  </a:lnTo>
                  <a:lnTo>
                    <a:pt x="172" y="221"/>
                  </a:lnTo>
                  <a:lnTo>
                    <a:pt x="156" y="217"/>
                  </a:lnTo>
                  <a:lnTo>
                    <a:pt x="146" y="204"/>
                  </a:lnTo>
                  <a:lnTo>
                    <a:pt x="130" y="209"/>
                  </a:lnTo>
                  <a:lnTo>
                    <a:pt x="114" y="213"/>
                  </a:lnTo>
                  <a:lnTo>
                    <a:pt x="100" y="216"/>
                  </a:lnTo>
                  <a:lnTo>
                    <a:pt x="84" y="217"/>
                  </a:lnTo>
                  <a:lnTo>
                    <a:pt x="67" y="225"/>
                  </a:lnTo>
                  <a:lnTo>
                    <a:pt x="62" y="215"/>
                  </a:lnTo>
                  <a:lnTo>
                    <a:pt x="57" y="219"/>
                  </a:lnTo>
                  <a:lnTo>
                    <a:pt x="53" y="199"/>
                  </a:lnTo>
                  <a:lnTo>
                    <a:pt x="45" y="183"/>
                  </a:lnTo>
                  <a:lnTo>
                    <a:pt x="36" y="171"/>
                  </a:lnTo>
                  <a:lnTo>
                    <a:pt x="23" y="156"/>
                  </a:lnTo>
                  <a:lnTo>
                    <a:pt x="14" y="149"/>
                  </a:lnTo>
                  <a:lnTo>
                    <a:pt x="7" y="135"/>
                  </a:lnTo>
                  <a:lnTo>
                    <a:pt x="7" y="123"/>
                  </a:lnTo>
                  <a:lnTo>
                    <a:pt x="16" y="110"/>
                  </a:lnTo>
                  <a:lnTo>
                    <a:pt x="29" y="96"/>
                  </a:lnTo>
                  <a:lnTo>
                    <a:pt x="37" y="84"/>
                  </a:lnTo>
                  <a:lnTo>
                    <a:pt x="26" y="70"/>
                  </a:lnTo>
                  <a:lnTo>
                    <a:pt x="6" y="54"/>
                  </a:lnTo>
                  <a:lnTo>
                    <a:pt x="0" y="36"/>
                  </a:lnTo>
                  <a:lnTo>
                    <a:pt x="9" y="15"/>
                  </a:lnTo>
                  <a:lnTo>
                    <a:pt x="17" y="5"/>
                  </a:lnTo>
                  <a:lnTo>
                    <a:pt x="29" y="2"/>
                  </a:lnTo>
                  <a:lnTo>
                    <a:pt x="41" y="8"/>
                  </a:lnTo>
                  <a:lnTo>
                    <a:pt x="45" y="21"/>
                  </a:lnTo>
                  <a:lnTo>
                    <a:pt x="36" y="39"/>
                  </a:lnTo>
                  <a:lnTo>
                    <a:pt x="40" y="46"/>
                  </a:lnTo>
                  <a:lnTo>
                    <a:pt x="53" y="46"/>
                  </a:lnTo>
                  <a:lnTo>
                    <a:pt x="71" y="48"/>
                  </a:lnTo>
                  <a:lnTo>
                    <a:pt x="85" y="51"/>
                  </a:lnTo>
                  <a:lnTo>
                    <a:pt x="98" y="59"/>
                  </a:lnTo>
                  <a:lnTo>
                    <a:pt x="107" y="53"/>
                  </a:lnTo>
                  <a:lnTo>
                    <a:pt x="125" y="51"/>
                  </a:lnTo>
                  <a:lnTo>
                    <a:pt x="146" y="51"/>
                  </a:lnTo>
                  <a:lnTo>
                    <a:pt x="166" y="51"/>
                  </a:lnTo>
                  <a:lnTo>
                    <a:pt x="182" y="52"/>
                  </a:lnTo>
                  <a:lnTo>
                    <a:pt x="201" y="44"/>
                  </a:lnTo>
                  <a:lnTo>
                    <a:pt x="211" y="35"/>
                  </a:lnTo>
                  <a:lnTo>
                    <a:pt x="227" y="19"/>
                  </a:lnTo>
                  <a:lnTo>
                    <a:pt x="240" y="6"/>
                  </a:lnTo>
                  <a:lnTo>
                    <a:pt x="247" y="0"/>
                  </a:lnTo>
                  <a:lnTo>
                    <a:pt x="262" y="3"/>
                  </a:lnTo>
                  <a:lnTo>
                    <a:pt x="273" y="2"/>
                  </a:lnTo>
                  <a:lnTo>
                    <a:pt x="287" y="3"/>
                  </a:lnTo>
                  <a:lnTo>
                    <a:pt x="294" y="2"/>
                  </a:lnTo>
                  <a:lnTo>
                    <a:pt x="306" y="14"/>
                  </a:lnTo>
                  <a:lnTo>
                    <a:pt x="318" y="21"/>
                  </a:lnTo>
                  <a:lnTo>
                    <a:pt x="331" y="26"/>
                  </a:lnTo>
                  <a:lnTo>
                    <a:pt x="354" y="34"/>
                  </a:lnTo>
                  <a:close/>
                </a:path>
              </a:pathLst>
            </a:custGeom>
            <a:solidFill>
              <a:srgbClr val="009999"/>
            </a:solidFill>
            <a:ln w="635">
              <a:solidFill>
                <a:srgbClr val="000000"/>
              </a:solidFill>
              <a:prstDash val="solid"/>
              <a:round/>
              <a:headEnd/>
              <a:tailEnd/>
            </a:ln>
          </p:spPr>
          <p:txBody>
            <a:bodyPr/>
            <a:lstStyle/>
            <a:p>
              <a:endParaRPr lang="en-GB"/>
            </a:p>
          </p:txBody>
        </p:sp>
        <p:sp>
          <p:nvSpPr>
            <p:cNvPr id="21516" name="Freeform 46"/>
            <p:cNvSpPr>
              <a:spLocks noChangeAspect="1"/>
            </p:cNvSpPr>
            <p:nvPr/>
          </p:nvSpPr>
          <p:spPr bwMode="auto">
            <a:xfrm>
              <a:off x="6680202" y="4914900"/>
              <a:ext cx="631825" cy="517525"/>
            </a:xfrm>
            <a:custGeom>
              <a:avLst/>
              <a:gdLst>
                <a:gd name="T0" fmla="*/ 2147483647 w 335"/>
                <a:gd name="T1" fmla="*/ 2147483647 h 274"/>
                <a:gd name="T2" fmla="*/ 2147483647 w 335"/>
                <a:gd name="T3" fmla="*/ 2147483647 h 274"/>
                <a:gd name="T4" fmla="*/ 2147483647 w 335"/>
                <a:gd name="T5" fmla="*/ 2147483647 h 274"/>
                <a:gd name="T6" fmla="*/ 2147483647 w 335"/>
                <a:gd name="T7" fmla="*/ 2147483647 h 274"/>
                <a:gd name="T8" fmla="*/ 2147483647 w 335"/>
                <a:gd name="T9" fmla="*/ 2147483647 h 274"/>
                <a:gd name="T10" fmla="*/ 2147483647 w 335"/>
                <a:gd name="T11" fmla="*/ 2147483647 h 274"/>
                <a:gd name="T12" fmla="*/ 0 w 335"/>
                <a:gd name="T13" fmla="*/ 2147483647 h 274"/>
                <a:gd name="T14" fmla="*/ 2147483647 w 335"/>
                <a:gd name="T15" fmla="*/ 2147483647 h 274"/>
                <a:gd name="T16" fmla="*/ 2147483647 w 335"/>
                <a:gd name="T17" fmla="*/ 2147483647 h 274"/>
                <a:gd name="T18" fmla="*/ 2147483647 w 335"/>
                <a:gd name="T19" fmla="*/ 2147483647 h 274"/>
                <a:gd name="T20" fmla="*/ 2147483647 w 335"/>
                <a:gd name="T21" fmla="*/ 2147483647 h 274"/>
                <a:gd name="T22" fmla="*/ 2147483647 w 335"/>
                <a:gd name="T23" fmla="*/ 2147483647 h 274"/>
                <a:gd name="T24" fmla="*/ 2147483647 w 335"/>
                <a:gd name="T25" fmla="*/ 2147483647 h 274"/>
                <a:gd name="T26" fmla="*/ 2147483647 w 335"/>
                <a:gd name="T27" fmla="*/ 0 h 274"/>
                <a:gd name="T28" fmla="*/ 2147483647 w 335"/>
                <a:gd name="T29" fmla="*/ 2147483647 h 274"/>
                <a:gd name="T30" fmla="*/ 2147483647 w 335"/>
                <a:gd name="T31" fmla="*/ 2147483647 h 274"/>
                <a:gd name="T32" fmla="*/ 2147483647 w 335"/>
                <a:gd name="T33" fmla="*/ 2147483647 h 274"/>
                <a:gd name="T34" fmla="*/ 2147483647 w 335"/>
                <a:gd name="T35" fmla="*/ 2147483647 h 274"/>
                <a:gd name="T36" fmla="*/ 2147483647 w 335"/>
                <a:gd name="T37" fmla="*/ 2147483647 h 274"/>
                <a:gd name="T38" fmla="*/ 2147483647 w 335"/>
                <a:gd name="T39" fmla="*/ 2147483647 h 274"/>
                <a:gd name="T40" fmla="*/ 2147483647 w 335"/>
                <a:gd name="T41" fmla="*/ 2147483647 h 274"/>
                <a:gd name="T42" fmla="*/ 2147483647 w 335"/>
                <a:gd name="T43" fmla="*/ 2147483647 h 274"/>
                <a:gd name="T44" fmla="*/ 2147483647 w 335"/>
                <a:gd name="T45" fmla="*/ 2147483647 h 274"/>
                <a:gd name="T46" fmla="*/ 2147483647 w 335"/>
                <a:gd name="T47" fmla="*/ 2147483647 h 274"/>
                <a:gd name="T48" fmla="*/ 2147483647 w 335"/>
                <a:gd name="T49" fmla="*/ 2147483647 h 274"/>
                <a:gd name="T50" fmla="*/ 2147483647 w 335"/>
                <a:gd name="T51" fmla="*/ 2147483647 h 274"/>
                <a:gd name="T52" fmla="*/ 2147483647 w 335"/>
                <a:gd name="T53" fmla="*/ 2147483647 h 274"/>
                <a:gd name="T54" fmla="*/ 2147483647 w 335"/>
                <a:gd name="T55" fmla="*/ 2147483647 h 274"/>
                <a:gd name="T56" fmla="*/ 2147483647 w 335"/>
                <a:gd name="T57" fmla="*/ 2147483647 h 274"/>
                <a:gd name="T58" fmla="*/ 2147483647 w 335"/>
                <a:gd name="T59" fmla="*/ 2147483647 h 274"/>
                <a:gd name="T60" fmla="*/ 2147483647 w 335"/>
                <a:gd name="T61" fmla="*/ 2147483647 h 274"/>
                <a:gd name="T62" fmla="*/ 2147483647 w 335"/>
                <a:gd name="T63" fmla="*/ 2147483647 h 274"/>
                <a:gd name="T64" fmla="*/ 2147483647 w 335"/>
                <a:gd name="T65" fmla="*/ 2147483647 h 274"/>
                <a:gd name="T66" fmla="*/ 2147483647 w 335"/>
                <a:gd name="T67" fmla="*/ 2147483647 h 274"/>
                <a:gd name="T68" fmla="*/ 2147483647 w 335"/>
                <a:gd name="T69" fmla="*/ 2147483647 h 274"/>
                <a:gd name="T70" fmla="*/ 2147483647 w 335"/>
                <a:gd name="T71" fmla="*/ 2147483647 h 274"/>
                <a:gd name="T72" fmla="*/ 2147483647 w 335"/>
                <a:gd name="T73" fmla="*/ 2147483647 h 274"/>
                <a:gd name="T74" fmla="*/ 2147483647 w 335"/>
                <a:gd name="T75" fmla="*/ 2147483647 h 27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35" h="274">
                  <a:moveTo>
                    <a:pt x="232" y="274"/>
                  </a:moveTo>
                  <a:lnTo>
                    <a:pt x="197" y="253"/>
                  </a:lnTo>
                  <a:lnTo>
                    <a:pt x="167" y="241"/>
                  </a:lnTo>
                  <a:lnTo>
                    <a:pt x="149" y="242"/>
                  </a:lnTo>
                  <a:lnTo>
                    <a:pt x="116" y="200"/>
                  </a:lnTo>
                  <a:lnTo>
                    <a:pt x="94" y="179"/>
                  </a:lnTo>
                  <a:lnTo>
                    <a:pt x="109" y="166"/>
                  </a:lnTo>
                  <a:lnTo>
                    <a:pt x="84" y="142"/>
                  </a:lnTo>
                  <a:lnTo>
                    <a:pt x="84" y="108"/>
                  </a:lnTo>
                  <a:lnTo>
                    <a:pt x="73" y="87"/>
                  </a:lnTo>
                  <a:lnTo>
                    <a:pt x="55" y="87"/>
                  </a:lnTo>
                  <a:lnTo>
                    <a:pt x="39" y="120"/>
                  </a:lnTo>
                  <a:lnTo>
                    <a:pt x="19" y="106"/>
                  </a:lnTo>
                  <a:lnTo>
                    <a:pt x="0" y="96"/>
                  </a:lnTo>
                  <a:lnTo>
                    <a:pt x="12" y="70"/>
                  </a:lnTo>
                  <a:lnTo>
                    <a:pt x="34" y="64"/>
                  </a:lnTo>
                  <a:lnTo>
                    <a:pt x="41" y="63"/>
                  </a:lnTo>
                  <a:lnTo>
                    <a:pt x="60" y="57"/>
                  </a:lnTo>
                  <a:lnTo>
                    <a:pt x="69" y="60"/>
                  </a:lnTo>
                  <a:lnTo>
                    <a:pt x="76" y="63"/>
                  </a:lnTo>
                  <a:lnTo>
                    <a:pt x="87" y="62"/>
                  </a:lnTo>
                  <a:lnTo>
                    <a:pt x="104" y="59"/>
                  </a:lnTo>
                  <a:lnTo>
                    <a:pt x="123" y="53"/>
                  </a:lnTo>
                  <a:lnTo>
                    <a:pt x="130" y="42"/>
                  </a:lnTo>
                  <a:lnTo>
                    <a:pt x="147" y="32"/>
                  </a:lnTo>
                  <a:lnTo>
                    <a:pt x="161" y="17"/>
                  </a:lnTo>
                  <a:lnTo>
                    <a:pt x="171" y="9"/>
                  </a:lnTo>
                  <a:lnTo>
                    <a:pt x="183" y="0"/>
                  </a:lnTo>
                  <a:lnTo>
                    <a:pt x="204" y="15"/>
                  </a:lnTo>
                  <a:lnTo>
                    <a:pt x="214" y="24"/>
                  </a:lnTo>
                  <a:lnTo>
                    <a:pt x="221" y="38"/>
                  </a:lnTo>
                  <a:lnTo>
                    <a:pt x="233" y="53"/>
                  </a:lnTo>
                  <a:lnTo>
                    <a:pt x="245" y="62"/>
                  </a:lnTo>
                  <a:lnTo>
                    <a:pt x="256" y="73"/>
                  </a:lnTo>
                  <a:lnTo>
                    <a:pt x="282" y="71"/>
                  </a:lnTo>
                  <a:lnTo>
                    <a:pt x="294" y="60"/>
                  </a:lnTo>
                  <a:lnTo>
                    <a:pt x="298" y="75"/>
                  </a:lnTo>
                  <a:lnTo>
                    <a:pt x="300" y="84"/>
                  </a:lnTo>
                  <a:lnTo>
                    <a:pt x="312" y="90"/>
                  </a:lnTo>
                  <a:lnTo>
                    <a:pt x="325" y="98"/>
                  </a:lnTo>
                  <a:lnTo>
                    <a:pt x="335" y="111"/>
                  </a:lnTo>
                  <a:lnTo>
                    <a:pt x="332" y="123"/>
                  </a:lnTo>
                  <a:lnTo>
                    <a:pt x="327" y="130"/>
                  </a:lnTo>
                  <a:lnTo>
                    <a:pt x="317" y="140"/>
                  </a:lnTo>
                  <a:lnTo>
                    <a:pt x="305" y="132"/>
                  </a:lnTo>
                  <a:lnTo>
                    <a:pt x="293" y="129"/>
                  </a:lnTo>
                  <a:lnTo>
                    <a:pt x="276" y="121"/>
                  </a:lnTo>
                  <a:lnTo>
                    <a:pt x="265" y="115"/>
                  </a:lnTo>
                  <a:lnTo>
                    <a:pt x="252" y="115"/>
                  </a:lnTo>
                  <a:lnTo>
                    <a:pt x="243" y="132"/>
                  </a:lnTo>
                  <a:lnTo>
                    <a:pt x="235" y="128"/>
                  </a:lnTo>
                  <a:lnTo>
                    <a:pt x="232" y="112"/>
                  </a:lnTo>
                  <a:lnTo>
                    <a:pt x="217" y="109"/>
                  </a:lnTo>
                  <a:lnTo>
                    <a:pt x="206" y="106"/>
                  </a:lnTo>
                  <a:lnTo>
                    <a:pt x="188" y="105"/>
                  </a:lnTo>
                  <a:lnTo>
                    <a:pt x="171" y="105"/>
                  </a:lnTo>
                  <a:lnTo>
                    <a:pt x="164" y="107"/>
                  </a:lnTo>
                  <a:lnTo>
                    <a:pt x="155" y="104"/>
                  </a:lnTo>
                  <a:lnTo>
                    <a:pt x="145" y="99"/>
                  </a:lnTo>
                  <a:lnTo>
                    <a:pt x="135" y="95"/>
                  </a:lnTo>
                  <a:lnTo>
                    <a:pt x="135" y="111"/>
                  </a:lnTo>
                  <a:lnTo>
                    <a:pt x="134" y="125"/>
                  </a:lnTo>
                  <a:lnTo>
                    <a:pt x="140" y="136"/>
                  </a:lnTo>
                  <a:lnTo>
                    <a:pt x="144" y="149"/>
                  </a:lnTo>
                  <a:lnTo>
                    <a:pt x="147" y="163"/>
                  </a:lnTo>
                  <a:lnTo>
                    <a:pt x="156" y="170"/>
                  </a:lnTo>
                  <a:lnTo>
                    <a:pt x="163" y="181"/>
                  </a:lnTo>
                  <a:lnTo>
                    <a:pt x="169" y="193"/>
                  </a:lnTo>
                  <a:lnTo>
                    <a:pt x="171" y="201"/>
                  </a:lnTo>
                  <a:lnTo>
                    <a:pt x="183" y="208"/>
                  </a:lnTo>
                  <a:lnTo>
                    <a:pt x="197" y="221"/>
                  </a:lnTo>
                  <a:lnTo>
                    <a:pt x="209" y="233"/>
                  </a:lnTo>
                  <a:lnTo>
                    <a:pt x="215" y="241"/>
                  </a:lnTo>
                  <a:lnTo>
                    <a:pt x="224" y="253"/>
                  </a:lnTo>
                  <a:lnTo>
                    <a:pt x="231" y="265"/>
                  </a:lnTo>
                  <a:lnTo>
                    <a:pt x="232" y="274"/>
                  </a:lnTo>
                  <a:close/>
                </a:path>
              </a:pathLst>
            </a:custGeom>
            <a:solidFill>
              <a:srgbClr val="009999"/>
            </a:solidFill>
            <a:ln w="635" cap="flat" cmpd="sng">
              <a:solidFill>
                <a:srgbClr val="000000"/>
              </a:solidFill>
              <a:prstDash val="solid"/>
              <a:round/>
              <a:headEnd type="none" w="med" len="med"/>
              <a:tailEnd type="none" w="med" len="med"/>
            </a:ln>
          </p:spPr>
          <p:txBody>
            <a:bodyPr/>
            <a:lstStyle/>
            <a:p>
              <a:endParaRPr lang="en-GB"/>
            </a:p>
          </p:txBody>
        </p:sp>
        <p:sp>
          <p:nvSpPr>
            <p:cNvPr id="21517" name="Freeform 47"/>
            <p:cNvSpPr>
              <a:spLocks noChangeAspect="1" noEditPoints="1"/>
            </p:cNvSpPr>
            <p:nvPr/>
          </p:nvSpPr>
          <p:spPr bwMode="auto">
            <a:xfrm>
              <a:off x="6350000" y="3160714"/>
              <a:ext cx="482600" cy="571500"/>
            </a:xfrm>
            <a:custGeom>
              <a:avLst/>
              <a:gdLst>
                <a:gd name="T0" fmla="*/ 2147483647 w 256"/>
                <a:gd name="T1" fmla="*/ 2147483647 h 303"/>
                <a:gd name="T2" fmla="*/ 2147483647 w 256"/>
                <a:gd name="T3" fmla="*/ 2147483647 h 303"/>
                <a:gd name="T4" fmla="*/ 2147483647 w 256"/>
                <a:gd name="T5" fmla="*/ 2147483647 h 303"/>
                <a:gd name="T6" fmla="*/ 2147483647 w 256"/>
                <a:gd name="T7" fmla="*/ 2147483647 h 303"/>
                <a:gd name="T8" fmla="*/ 2147483647 w 256"/>
                <a:gd name="T9" fmla="*/ 0 h 303"/>
                <a:gd name="T10" fmla="*/ 2147483647 w 256"/>
                <a:gd name="T11" fmla="*/ 2147483647 h 303"/>
                <a:gd name="T12" fmla="*/ 2147483647 w 256"/>
                <a:gd name="T13" fmla="*/ 2147483647 h 303"/>
                <a:gd name="T14" fmla="*/ 2147483647 w 256"/>
                <a:gd name="T15" fmla="*/ 2147483647 h 303"/>
                <a:gd name="T16" fmla="*/ 2147483647 w 256"/>
                <a:gd name="T17" fmla="*/ 2147483647 h 303"/>
                <a:gd name="T18" fmla="*/ 2147483647 w 256"/>
                <a:gd name="T19" fmla="*/ 2147483647 h 303"/>
                <a:gd name="T20" fmla="*/ 2147483647 w 256"/>
                <a:gd name="T21" fmla="*/ 2147483647 h 303"/>
                <a:gd name="T22" fmla="*/ 2147483647 w 256"/>
                <a:gd name="T23" fmla="*/ 2147483647 h 303"/>
                <a:gd name="T24" fmla="*/ 2147483647 w 256"/>
                <a:gd name="T25" fmla="*/ 2147483647 h 303"/>
                <a:gd name="T26" fmla="*/ 2147483647 w 256"/>
                <a:gd name="T27" fmla="*/ 2147483647 h 303"/>
                <a:gd name="T28" fmla="*/ 2147483647 w 256"/>
                <a:gd name="T29" fmla="*/ 2147483647 h 303"/>
                <a:gd name="T30" fmla="*/ 2147483647 w 256"/>
                <a:gd name="T31" fmla="*/ 2147483647 h 303"/>
                <a:gd name="T32" fmla="*/ 2147483647 w 256"/>
                <a:gd name="T33" fmla="*/ 2147483647 h 303"/>
                <a:gd name="T34" fmla="*/ 2147483647 w 256"/>
                <a:gd name="T35" fmla="*/ 2147483647 h 303"/>
                <a:gd name="T36" fmla="*/ 2147483647 w 256"/>
                <a:gd name="T37" fmla="*/ 2147483647 h 303"/>
                <a:gd name="T38" fmla="*/ 2147483647 w 256"/>
                <a:gd name="T39" fmla="*/ 2147483647 h 303"/>
                <a:gd name="T40" fmla="*/ 2147483647 w 256"/>
                <a:gd name="T41" fmla="*/ 2147483647 h 303"/>
                <a:gd name="T42" fmla="*/ 2147483647 w 256"/>
                <a:gd name="T43" fmla="*/ 2147483647 h 303"/>
                <a:gd name="T44" fmla="*/ 2147483647 w 256"/>
                <a:gd name="T45" fmla="*/ 2147483647 h 303"/>
                <a:gd name="T46" fmla="*/ 2147483647 w 256"/>
                <a:gd name="T47" fmla="*/ 2147483647 h 303"/>
                <a:gd name="T48" fmla="*/ 2147483647 w 256"/>
                <a:gd name="T49" fmla="*/ 2147483647 h 303"/>
                <a:gd name="T50" fmla="*/ 2147483647 w 256"/>
                <a:gd name="T51" fmla="*/ 2147483647 h 303"/>
                <a:gd name="T52" fmla="*/ 2147483647 w 256"/>
                <a:gd name="T53" fmla="*/ 2147483647 h 303"/>
                <a:gd name="T54" fmla="*/ 2147483647 w 256"/>
                <a:gd name="T55" fmla="*/ 2147483647 h 303"/>
                <a:gd name="T56" fmla="*/ 2147483647 w 256"/>
                <a:gd name="T57" fmla="*/ 2147483647 h 303"/>
                <a:gd name="T58" fmla="*/ 2147483647 w 256"/>
                <a:gd name="T59" fmla="*/ 2147483647 h 303"/>
                <a:gd name="T60" fmla="*/ 2147483647 w 256"/>
                <a:gd name="T61" fmla="*/ 2147483647 h 303"/>
                <a:gd name="T62" fmla="*/ 2147483647 w 256"/>
                <a:gd name="T63" fmla="*/ 2147483647 h 303"/>
                <a:gd name="T64" fmla="*/ 2147483647 w 256"/>
                <a:gd name="T65" fmla="*/ 2147483647 h 303"/>
                <a:gd name="T66" fmla="*/ 2147483647 w 256"/>
                <a:gd name="T67" fmla="*/ 2147483647 h 303"/>
                <a:gd name="T68" fmla="*/ 2147483647 w 256"/>
                <a:gd name="T69" fmla="*/ 2147483647 h 303"/>
                <a:gd name="T70" fmla="*/ 2147483647 w 256"/>
                <a:gd name="T71" fmla="*/ 2147483647 h 303"/>
                <a:gd name="T72" fmla="*/ 2147483647 w 256"/>
                <a:gd name="T73" fmla="*/ 2147483647 h 303"/>
                <a:gd name="T74" fmla="*/ 2147483647 w 256"/>
                <a:gd name="T75" fmla="*/ 2147483647 h 303"/>
                <a:gd name="T76" fmla="*/ 2147483647 w 256"/>
                <a:gd name="T77" fmla="*/ 2147483647 h 303"/>
                <a:gd name="T78" fmla="*/ 2147483647 w 256"/>
                <a:gd name="T79" fmla="*/ 2147483647 h 303"/>
                <a:gd name="T80" fmla="*/ 2147483647 w 256"/>
                <a:gd name="T81" fmla="*/ 2147483647 h 30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56" h="303">
                  <a:moveTo>
                    <a:pt x="31" y="223"/>
                  </a:moveTo>
                  <a:lnTo>
                    <a:pt x="26" y="181"/>
                  </a:lnTo>
                  <a:lnTo>
                    <a:pt x="0" y="174"/>
                  </a:lnTo>
                  <a:lnTo>
                    <a:pt x="19" y="130"/>
                  </a:lnTo>
                  <a:lnTo>
                    <a:pt x="21" y="93"/>
                  </a:lnTo>
                  <a:lnTo>
                    <a:pt x="45" y="66"/>
                  </a:lnTo>
                  <a:lnTo>
                    <a:pt x="60" y="43"/>
                  </a:lnTo>
                  <a:lnTo>
                    <a:pt x="88" y="44"/>
                  </a:lnTo>
                  <a:lnTo>
                    <a:pt x="116" y="23"/>
                  </a:lnTo>
                  <a:lnTo>
                    <a:pt x="143" y="0"/>
                  </a:lnTo>
                  <a:lnTo>
                    <a:pt x="154" y="12"/>
                  </a:lnTo>
                  <a:lnTo>
                    <a:pt x="137" y="36"/>
                  </a:lnTo>
                  <a:lnTo>
                    <a:pt x="144" y="46"/>
                  </a:lnTo>
                  <a:lnTo>
                    <a:pt x="129" y="70"/>
                  </a:lnTo>
                  <a:lnTo>
                    <a:pt x="121" y="86"/>
                  </a:lnTo>
                  <a:lnTo>
                    <a:pt x="130" y="101"/>
                  </a:lnTo>
                  <a:lnTo>
                    <a:pt x="143" y="113"/>
                  </a:lnTo>
                  <a:lnTo>
                    <a:pt x="127" y="135"/>
                  </a:lnTo>
                  <a:lnTo>
                    <a:pt x="111" y="132"/>
                  </a:lnTo>
                  <a:lnTo>
                    <a:pt x="106" y="148"/>
                  </a:lnTo>
                  <a:lnTo>
                    <a:pt x="98" y="158"/>
                  </a:lnTo>
                  <a:lnTo>
                    <a:pt x="82" y="169"/>
                  </a:lnTo>
                  <a:lnTo>
                    <a:pt x="76" y="199"/>
                  </a:lnTo>
                  <a:lnTo>
                    <a:pt x="70" y="219"/>
                  </a:lnTo>
                  <a:lnTo>
                    <a:pt x="62" y="241"/>
                  </a:lnTo>
                  <a:lnTo>
                    <a:pt x="47" y="239"/>
                  </a:lnTo>
                  <a:lnTo>
                    <a:pt x="38" y="226"/>
                  </a:lnTo>
                  <a:lnTo>
                    <a:pt x="31" y="223"/>
                  </a:lnTo>
                  <a:close/>
                  <a:moveTo>
                    <a:pt x="96" y="219"/>
                  </a:moveTo>
                  <a:lnTo>
                    <a:pt x="99" y="212"/>
                  </a:lnTo>
                  <a:lnTo>
                    <a:pt x="99" y="200"/>
                  </a:lnTo>
                  <a:lnTo>
                    <a:pt x="113" y="194"/>
                  </a:lnTo>
                  <a:lnTo>
                    <a:pt x="117" y="173"/>
                  </a:lnTo>
                  <a:lnTo>
                    <a:pt x="125" y="162"/>
                  </a:lnTo>
                  <a:lnTo>
                    <a:pt x="132" y="170"/>
                  </a:lnTo>
                  <a:lnTo>
                    <a:pt x="135" y="182"/>
                  </a:lnTo>
                  <a:lnTo>
                    <a:pt x="132" y="200"/>
                  </a:lnTo>
                  <a:lnTo>
                    <a:pt x="127" y="213"/>
                  </a:lnTo>
                  <a:lnTo>
                    <a:pt x="131" y="221"/>
                  </a:lnTo>
                  <a:lnTo>
                    <a:pt x="120" y="226"/>
                  </a:lnTo>
                  <a:lnTo>
                    <a:pt x="106" y="219"/>
                  </a:lnTo>
                  <a:lnTo>
                    <a:pt x="96" y="219"/>
                  </a:lnTo>
                  <a:close/>
                  <a:moveTo>
                    <a:pt x="137" y="252"/>
                  </a:moveTo>
                  <a:lnTo>
                    <a:pt x="145" y="246"/>
                  </a:lnTo>
                  <a:lnTo>
                    <a:pt x="144" y="238"/>
                  </a:lnTo>
                  <a:lnTo>
                    <a:pt x="149" y="237"/>
                  </a:lnTo>
                  <a:lnTo>
                    <a:pt x="160" y="246"/>
                  </a:lnTo>
                  <a:lnTo>
                    <a:pt x="168" y="255"/>
                  </a:lnTo>
                  <a:lnTo>
                    <a:pt x="168" y="267"/>
                  </a:lnTo>
                  <a:lnTo>
                    <a:pt x="160" y="267"/>
                  </a:lnTo>
                  <a:lnTo>
                    <a:pt x="149" y="276"/>
                  </a:lnTo>
                  <a:lnTo>
                    <a:pt x="137" y="262"/>
                  </a:lnTo>
                  <a:lnTo>
                    <a:pt x="137" y="252"/>
                  </a:lnTo>
                  <a:close/>
                  <a:moveTo>
                    <a:pt x="187" y="231"/>
                  </a:moveTo>
                  <a:lnTo>
                    <a:pt x="197" y="217"/>
                  </a:lnTo>
                  <a:lnTo>
                    <a:pt x="197" y="208"/>
                  </a:lnTo>
                  <a:lnTo>
                    <a:pt x="205" y="199"/>
                  </a:lnTo>
                  <a:lnTo>
                    <a:pt x="212" y="188"/>
                  </a:lnTo>
                  <a:lnTo>
                    <a:pt x="211" y="170"/>
                  </a:lnTo>
                  <a:lnTo>
                    <a:pt x="209" y="156"/>
                  </a:lnTo>
                  <a:lnTo>
                    <a:pt x="200" y="147"/>
                  </a:lnTo>
                  <a:lnTo>
                    <a:pt x="185" y="156"/>
                  </a:lnTo>
                  <a:lnTo>
                    <a:pt x="180" y="171"/>
                  </a:lnTo>
                  <a:lnTo>
                    <a:pt x="170" y="173"/>
                  </a:lnTo>
                  <a:lnTo>
                    <a:pt x="170" y="153"/>
                  </a:lnTo>
                  <a:lnTo>
                    <a:pt x="161" y="151"/>
                  </a:lnTo>
                  <a:lnTo>
                    <a:pt x="161" y="160"/>
                  </a:lnTo>
                  <a:lnTo>
                    <a:pt x="161" y="173"/>
                  </a:lnTo>
                  <a:lnTo>
                    <a:pt x="156" y="185"/>
                  </a:lnTo>
                  <a:lnTo>
                    <a:pt x="156" y="202"/>
                  </a:lnTo>
                  <a:lnTo>
                    <a:pt x="156" y="216"/>
                  </a:lnTo>
                  <a:lnTo>
                    <a:pt x="165" y="222"/>
                  </a:lnTo>
                  <a:lnTo>
                    <a:pt x="172" y="231"/>
                  </a:lnTo>
                  <a:lnTo>
                    <a:pt x="187" y="231"/>
                  </a:lnTo>
                  <a:close/>
                  <a:moveTo>
                    <a:pt x="246" y="273"/>
                  </a:moveTo>
                  <a:lnTo>
                    <a:pt x="254" y="281"/>
                  </a:lnTo>
                  <a:lnTo>
                    <a:pt x="256" y="290"/>
                  </a:lnTo>
                  <a:lnTo>
                    <a:pt x="252" y="298"/>
                  </a:lnTo>
                  <a:lnTo>
                    <a:pt x="245" y="303"/>
                  </a:lnTo>
                  <a:lnTo>
                    <a:pt x="236" y="296"/>
                  </a:lnTo>
                  <a:lnTo>
                    <a:pt x="228" y="292"/>
                  </a:lnTo>
                  <a:lnTo>
                    <a:pt x="228" y="277"/>
                  </a:lnTo>
                  <a:lnTo>
                    <a:pt x="246" y="273"/>
                  </a:lnTo>
                  <a:close/>
                </a:path>
              </a:pathLst>
            </a:custGeom>
            <a:solidFill>
              <a:schemeClr val="hlink"/>
            </a:solidFill>
            <a:ln w="63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1518" name="Freeform 48"/>
            <p:cNvSpPr>
              <a:spLocks noChangeAspect="1" noEditPoints="1"/>
            </p:cNvSpPr>
            <p:nvPr/>
          </p:nvSpPr>
          <p:spPr bwMode="auto">
            <a:xfrm>
              <a:off x="4165600" y="4883150"/>
              <a:ext cx="1435100" cy="1200151"/>
            </a:xfrm>
            <a:custGeom>
              <a:avLst/>
              <a:gdLst>
                <a:gd name="T0" fmla="*/ 2147483647 w 760"/>
                <a:gd name="T1" fmla="*/ 2147483647 h 636"/>
                <a:gd name="T2" fmla="*/ 2147483647 w 760"/>
                <a:gd name="T3" fmla="*/ 2147483647 h 636"/>
                <a:gd name="T4" fmla="*/ 2147483647 w 760"/>
                <a:gd name="T5" fmla="*/ 2147483647 h 636"/>
                <a:gd name="T6" fmla="*/ 2147483647 w 760"/>
                <a:gd name="T7" fmla="*/ 2147483647 h 636"/>
                <a:gd name="T8" fmla="*/ 2147483647 w 760"/>
                <a:gd name="T9" fmla="*/ 2147483647 h 636"/>
                <a:gd name="T10" fmla="*/ 2147483647 w 760"/>
                <a:gd name="T11" fmla="*/ 2147483647 h 636"/>
                <a:gd name="T12" fmla="*/ 2147483647 w 760"/>
                <a:gd name="T13" fmla="*/ 2147483647 h 636"/>
                <a:gd name="T14" fmla="*/ 2147483647 w 760"/>
                <a:gd name="T15" fmla="*/ 2147483647 h 636"/>
                <a:gd name="T16" fmla="*/ 2147483647 w 760"/>
                <a:gd name="T17" fmla="*/ 2147483647 h 636"/>
                <a:gd name="T18" fmla="*/ 2147483647 w 760"/>
                <a:gd name="T19" fmla="*/ 2147483647 h 636"/>
                <a:gd name="T20" fmla="*/ 2147483647 w 760"/>
                <a:gd name="T21" fmla="*/ 2147483647 h 636"/>
                <a:gd name="T22" fmla="*/ 2147483647 w 760"/>
                <a:gd name="T23" fmla="*/ 2147483647 h 636"/>
                <a:gd name="T24" fmla="*/ 2147483647 w 760"/>
                <a:gd name="T25" fmla="*/ 2147483647 h 636"/>
                <a:gd name="T26" fmla="*/ 2147483647 w 760"/>
                <a:gd name="T27" fmla="*/ 2147483647 h 636"/>
                <a:gd name="T28" fmla="*/ 2147483647 w 760"/>
                <a:gd name="T29" fmla="*/ 2147483647 h 636"/>
                <a:gd name="T30" fmla="*/ 2147483647 w 760"/>
                <a:gd name="T31" fmla="*/ 2147483647 h 636"/>
                <a:gd name="T32" fmla="*/ 2147483647 w 760"/>
                <a:gd name="T33" fmla="*/ 2147483647 h 636"/>
                <a:gd name="T34" fmla="*/ 2147483647 w 760"/>
                <a:gd name="T35" fmla="*/ 2147483647 h 636"/>
                <a:gd name="T36" fmla="*/ 2147483647 w 760"/>
                <a:gd name="T37" fmla="*/ 2147483647 h 636"/>
                <a:gd name="T38" fmla="*/ 2147483647 w 760"/>
                <a:gd name="T39" fmla="*/ 2147483647 h 636"/>
                <a:gd name="T40" fmla="*/ 2147483647 w 760"/>
                <a:gd name="T41" fmla="*/ 2147483647 h 636"/>
                <a:gd name="T42" fmla="*/ 2147483647 w 760"/>
                <a:gd name="T43" fmla="*/ 2147483647 h 636"/>
                <a:gd name="T44" fmla="*/ 2147483647 w 760"/>
                <a:gd name="T45" fmla="*/ 2147483647 h 636"/>
                <a:gd name="T46" fmla="*/ 2147483647 w 760"/>
                <a:gd name="T47" fmla="*/ 2147483647 h 636"/>
                <a:gd name="T48" fmla="*/ 2147483647 w 760"/>
                <a:gd name="T49" fmla="*/ 2147483647 h 636"/>
                <a:gd name="T50" fmla="*/ 2147483647 w 760"/>
                <a:gd name="T51" fmla="*/ 2147483647 h 636"/>
                <a:gd name="T52" fmla="*/ 2147483647 w 760"/>
                <a:gd name="T53" fmla="*/ 2147483647 h 636"/>
                <a:gd name="T54" fmla="*/ 2147483647 w 760"/>
                <a:gd name="T55" fmla="*/ 2147483647 h 636"/>
                <a:gd name="T56" fmla="*/ 2147483647 w 760"/>
                <a:gd name="T57" fmla="*/ 2147483647 h 636"/>
                <a:gd name="T58" fmla="*/ 2147483647 w 760"/>
                <a:gd name="T59" fmla="*/ 2147483647 h 636"/>
                <a:gd name="T60" fmla="*/ 2147483647 w 760"/>
                <a:gd name="T61" fmla="*/ 2147483647 h 636"/>
                <a:gd name="T62" fmla="*/ 2147483647 w 760"/>
                <a:gd name="T63" fmla="*/ 2147483647 h 636"/>
                <a:gd name="T64" fmla="*/ 2147483647 w 760"/>
                <a:gd name="T65" fmla="*/ 2147483647 h 636"/>
                <a:gd name="T66" fmla="*/ 2147483647 w 760"/>
                <a:gd name="T67" fmla="*/ 2147483647 h 636"/>
                <a:gd name="T68" fmla="*/ 2147483647 w 760"/>
                <a:gd name="T69" fmla="*/ 2147483647 h 636"/>
                <a:gd name="T70" fmla="*/ 2147483647 w 760"/>
                <a:gd name="T71" fmla="*/ 2147483647 h 636"/>
                <a:gd name="T72" fmla="*/ 2147483647 w 760"/>
                <a:gd name="T73" fmla="*/ 2147483647 h 636"/>
                <a:gd name="T74" fmla="*/ 2147483647 w 760"/>
                <a:gd name="T75" fmla="*/ 2147483647 h 636"/>
                <a:gd name="T76" fmla="*/ 2147483647 w 760"/>
                <a:gd name="T77" fmla="*/ 2147483647 h 636"/>
                <a:gd name="T78" fmla="*/ 2147483647 w 760"/>
                <a:gd name="T79" fmla="*/ 2147483647 h 636"/>
                <a:gd name="T80" fmla="*/ 2147483647 w 760"/>
                <a:gd name="T81" fmla="*/ 2147483647 h 636"/>
                <a:gd name="T82" fmla="*/ 2147483647 w 760"/>
                <a:gd name="T83" fmla="*/ 2147483647 h 636"/>
                <a:gd name="T84" fmla="*/ 2147483647 w 760"/>
                <a:gd name="T85" fmla="*/ 2147483647 h 636"/>
                <a:gd name="T86" fmla="*/ 2147483647 w 760"/>
                <a:gd name="T87" fmla="*/ 2147483647 h 636"/>
                <a:gd name="T88" fmla="*/ 2147483647 w 760"/>
                <a:gd name="T89" fmla="*/ 2147483647 h 636"/>
                <a:gd name="T90" fmla="*/ 2147483647 w 760"/>
                <a:gd name="T91" fmla="*/ 2147483647 h 636"/>
                <a:gd name="T92" fmla="*/ 2147483647 w 760"/>
                <a:gd name="T93" fmla="*/ 2147483647 h 636"/>
                <a:gd name="T94" fmla="*/ 2147483647 w 760"/>
                <a:gd name="T95" fmla="*/ 2147483647 h 636"/>
                <a:gd name="T96" fmla="*/ 2147483647 w 760"/>
                <a:gd name="T97" fmla="*/ 2147483647 h 636"/>
                <a:gd name="T98" fmla="*/ 2147483647 w 760"/>
                <a:gd name="T99" fmla="*/ 2147483647 h 6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760" h="636">
                  <a:moveTo>
                    <a:pt x="721" y="250"/>
                  </a:moveTo>
                  <a:lnTo>
                    <a:pt x="730" y="258"/>
                  </a:lnTo>
                  <a:lnTo>
                    <a:pt x="716" y="267"/>
                  </a:lnTo>
                  <a:lnTo>
                    <a:pt x="722" y="274"/>
                  </a:lnTo>
                  <a:lnTo>
                    <a:pt x="700" y="296"/>
                  </a:lnTo>
                  <a:lnTo>
                    <a:pt x="674" y="315"/>
                  </a:lnTo>
                  <a:lnTo>
                    <a:pt x="640" y="322"/>
                  </a:lnTo>
                  <a:lnTo>
                    <a:pt x="605" y="329"/>
                  </a:lnTo>
                  <a:lnTo>
                    <a:pt x="570" y="338"/>
                  </a:lnTo>
                  <a:lnTo>
                    <a:pt x="538" y="368"/>
                  </a:lnTo>
                  <a:lnTo>
                    <a:pt x="512" y="387"/>
                  </a:lnTo>
                  <a:lnTo>
                    <a:pt x="496" y="411"/>
                  </a:lnTo>
                  <a:lnTo>
                    <a:pt x="481" y="431"/>
                  </a:lnTo>
                  <a:lnTo>
                    <a:pt x="465" y="453"/>
                  </a:lnTo>
                  <a:lnTo>
                    <a:pt x="476" y="474"/>
                  </a:lnTo>
                  <a:lnTo>
                    <a:pt x="490" y="487"/>
                  </a:lnTo>
                  <a:lnTo>
                    <a:pt x="487" y="509"/>
                  </a:lnTo>
                  <a:lnTo>
                    <a:pt x="472" y="522"/>
                  </a:lnTo>
                  <a:lnTo>
                    <a:pt x="451" y="523"/>
                  </a:lnTo>
                  <a:lnTo>
                    <a:pt x="436" y="532"/>
                  </a:lnTo>
                  <a:lnTo>
                    <a:pt x="422" y="548"/>
                  </a:lnTo>
                  <a:lnTo>
                    <a:pt x="408" y="558"/>
                  </a:lnTo>
                  <a:lnTo>
                    <a:pt x="402" y="568"/>
                  </a:lnTo>
                  <a:lnTo>
                    <a:pt x="408" y="586"/>
                  </a:lnTo>
                  <a:lnTo>
                    <a:pt x="396" y="592"/>
                  </a:lnTo>
                  <a:lnTo>
                    <a:pt x="373" y="580"/>
                  </a:lnTo>
                  <a:lnTo>
                    <a:pt x="354" y="595"/>
                  </a:lnTo>
                  <a:lnTo>
                    <a:pt x="342" y="603"/>
                  </a:lnTo>
                  <a:lnTo>
                    <a:pt x="329" y="613"/>
                  </a:lnTo>
                  <a:lnTo>
                    <a:pt x="318" y="632"/>
                  </a:lnTo>
                  <a:lnTo>
                    <a:pt x="311" y="636"/>
                  </a:lnTo>
                  <a:lnTo>
                    <a:pt x="293" y="623"/>
                  </a:lnTo>
                  <a:lnTo>
                    <a:pt x="256" y="620"/>
                  </a:lnTo>
                  <a:lnTo>
                    <a:pt x="229" y="622"/>
                  </a:lnTo>
                  <a:lnTo>
                    <a:pt x="206" y="620"/>
                  </a:lnTo>
                  <a:lnTo>
                    <a:pt x="192" y="610"/>
                  </a:lnTo>
                  <a:lnTo>
                    <a:pt x="174" y="604"/>
                  </a:lnTo>
                  <a:lnTo>
                    <a:pt x="154" y="604"/>
                  </a:lnTo>
                  <a:lnTo>
                    <a:pt x="148" y="616"/>
                  </a:lnTo>
                  <a:lnTo>
                    <a:pt x="136" y="615"/>
                  </a:lnTo>
                  <a:lnTo>
                    <a:pt x="105" y="612"/>
                  </a:lnTo>
                  <a:lnTo>
                    <a:pt x="96" y="620"/>
                  </a:lnTo>
                  <a:lnTo>
                    <a:pt x="88" y="631"/>
                  </a:lnTo>
                  <a:lnTo>
                    <a:pt x="64" y="625"/>
                  </a:lnTo>
                  <a:lnTo>
                    <a:pt x="51" y="601"/>
                  </a:lnTo>
                  <a:lnTo>
                    <a:pt x="41" y="575"/>
                  </a:lnTo>
                  <a:lnTo>
                    <a:pt x="40" y="542"/>
                  </a:lnTo>
                  <a:lnTo>
                    <a:pt x="18" y="518"/>
                  </a:lnTo>
                  <a:lnTo>
                    <a:pt x="0" y="509"/>
                  </a:lnTo>
                  <a:lnTo>
                    <a:pt x="9" y="483"/>
                  </a:lnTo>
                  <a:lnTo>
                    <a:pt x="25" y="463"/>
                  </a:lnTo>
                  <a:lnTo>
                    <a:pt x="43" y="451"/>
                  </a:lnTo>
                  <a:lnTo>
                    <a:pt x="28" y="439"/>
                  </a:lnTo>
                  <a:lnTo>
                    <a:pt x="37" y="421"/>
                  </a:lnTo>
                  <a:lnTo>
                    <a:pt x="49" y="395"/>
                  </a:lnTo>
                  <a:lnTo>
                    <a:pt x="60" y="377"/>
                  </a:lnTo>
                  <a:lnTo>
                    <a:pt x="70" y="367"/>
                  </a:lnTo>
                  <a:lnTo>
                    <a:pt x="60" y="352"/>
                  </a:lnTo>
                  <a:lnTo>
                    <a:pt x="53" y="342"/>
                  </a:lnTo>
                  <a:lnTo>
                    <a:pt x="64" y="336"/>
                  </a:lnTo>
                  <a:lnTo>
                    <a:pt x="84" y="332"/>
                  </a:lnTo>
                  <a:lnTo>
                    <a:pt x="96" y="313"/>
                  </a:lnTo>
                  <a:lnTo>
                    <a:pt x="105" y="297"/>
                  </a:lnTo>
                  <a:lnTo>
                    <a:pt x="113" y="284"/>
                  </a:lnTo>
                  <a:lnTo>
                    <a:pt x="133" y="253"/>
                  </a:lnTo>
                  <a:lnTo>
                    <a:pt x="150" y="253"/>
                  </a:lnTo>
                  <a:lnTo>
                    <a:pt x="160" y="235"/>
                  </a:lnTo>
                  <a:lnTo>
                    <a:pt x="162" y="217"/>
                  </a:lnTo>
                  <a:lnTo>
                    <a:pt x="157" y="206"/>
                  </a:lnTo>
                  <a:lnTo>
                    <a:pt x="157" y="195"/>
                  </a:lnTo>
                  <a:lnTo>
                    <a:pt x="146" y="180"/>
                  </a:lnTo>
                  <a:lnTo>
                    <a:pt x="126" y="176"/>
                  </a:lnTo>
                  <a:lnTo>
                    <a:pt x="97" y="179"/>
                  </a:lnTo>
                  <a:lnTo>
                    <a:pt x="92" y="183"/>
                  </a:lnTo>
                  <a:lnTo>
                    <a:pt x="93" y="166"/>
                  </a:lnTo>
                  <a:lnTo>
                    <a:pt x="90" y="152"/>
                  </a:lnTo>
                  <a:lnTo>
                    <a:pt x="79" y="149"/>
                  </a:lnTo>
                  <a:lnTo>
                    <a:pt x="61" y="146"/>
                  </a:lnTo>
                  <a:lnTo>
                    <a:pt x="52" y="131"/>
                  </a:lnTo>
                  <a:lnTo>
                    <a:pt x="35" y="126"/>
                  </a:lnTo>
                  <a:lnTo>
                    <a:pt x="13" y="117"/>
                  </a:lnTo>
                  <a:lnTo>
                    <a:pt x="18" y="106"/>
                  </a:lnTo>
                  <a:lnTo>
                    <a:pt x="30" y="58"/>
                  </a:lnTo>
                  <a:lnTo>
                    <a:pt x="18" y="48"/>
                  </a:lnTo>
                  <a:lnTo>
                    <a:pt x="17" y="24"/>
                  </a:lnTo>
                  <a:lnTo>
                    <a:pt x="46" y="17"/>
                  </a:lnTo>
                  <a:lnTo>
                    <a:pt x="91" y="15"/>
                  </a:lnTo>
                  <a:lnTo>
                    <a:pt x="97" y="0"/>
                  </a:lnTo>
                  <a:lnTo>
                    <a:pt x="133" y="0"/>
                  </a:lnTo>
                  <a:lnTo>
                    <a:pt x="149" y="27"/>
                  </a:lnTo>
                  <a:lnTo>
                    <a:pt x="183" y="29"/>
                  </a:lnTo>
                  <a:lnTo>
                    <a:pt x="217" y="37"/>
                  </a:lnTo>
                  <a:lnTo>
                    <a:pt x="233" y="34"/>
                  </a:lnTo>
                  <a:lnTo>
                    <a:pt x="243" y="53"/>
                  </a:lnTo>
                  <a:lnTo>
                    <a:pt x="280" y="69"/>
                  </a:lnTo>
                  <a:lnTo>
                    <a:pt x="322" y="75"/>
                  </a:lnTo>
                  <a:lnTo>
                    <a:pt x="347" y="79"/>
                  </a:lnTo>
                  <a:lnTo>
                    <a:pt x="374" y="97"/>
                  </a:lnTo>
                  <a:lnTo>
                    <a:pt x="407" y="98"/>
                  </a:lnTo>
                  <a:lnTo>
                    <a:pt x="434" y="113"/>
                  </a:lnTo>
                  <a:lnTo>
                    <a:pt x="443" y="121"/>
                  </a:lnTo>
                  <a:lnTo>
                    <a:pt x="458" y="116"/>
                  </a:lnTo>
                  <a:lnTo>
                    <a:pt x="474" y="136"/>
                  </a:lnTo>
                  <a:lnTo>
                    <a:pt x="469" y="154"/>
                  </a:lnTo>
                  <a:lnTo>
                    <a:pt x="498" y="170"/>
                  </a:lnTo>
                  <a:lnTo>
                    <a:pt x="520" y="183"/>
                  </a:lnTo>
                  <a:lnTo>
                    <a:pt x="527" y="183"/>
                  </a:lnTo>
                  <a:lnTo>
                    <a:pt x="555" y="192"/>
                  </a:lnTo>
                  <a:lnTo>
                    <a:pt x="575" y="203"/>
                  </a:lnTo>
                  <a:lnTo>
                    <a:pt x="587" y="212"/>
                  </a:lnTo>
                  <a:lnTo>
                    <a:pt x="597" y="193"/>
                  </a:lnTo>
                  <a:lnTo>
                    <a:pt x="620" y="214"/>
                  </a:lnTo>
                  <a:lnTo>
                    <a:pt x="632" y="234"/>
                  </a:lnTo>
                  <a:lnTo>
                    <a:pt x="667" y="233"/>
                  </a:lnTo>
                  <a:lnTo>
                    <a:pt x="686" y="245"/>
                  </a:lnTo>
                  <a:lnTo>
                    <a:pt x="704" y="253"/>
                  </a:lnTo>
                  <a:lnTo>
                    <a:pt x="721" y="250"/>
                  </a:lnTo>
                  <a:close/>
                  <a:moveTo>
                    <a:pt x="760" y="447"/>
                  </a:moveTo>
                  <a:lnTo>
                    <a:pt x="756" y="437"/>
                  </a:lnTo>
                  <a:lnTo>
                    <a:pt x="746" y="426"/>
                  </a:lnTo>
                  <a:lnTo>
                    <a:pt x="733" y="421"/>
                  </a:lnTo>
                  <a:lnTo>
                    <a:pt x="717" y="431"/>
                  </a:lnTo>
                  <a:lnTo>
                    <a:pt x="722" y="442"/>
                  </a:lnTo>
                  <a:lnTo>
                    <a:pt x="734" y="447"/>
                  </a:lnTo>
                  <a:lnTo>
                    <a:pt x="744" y="457"/>
                  </a:lnTo>
                  <a:lnTo>
                    <a:pt x="756" y="456"/>
                  </a:lnTo>
                  <a:lnTo>
                    <a:pt x="760" y="447"/>
                  </a:lnTo>
                  <a:close/>
                  <a:moveTo>
                    <a:pt x="704" y="462"/>
                  </a:moveTo>
                  <a:lnTo>
                    <a:pt x="697" y="445"/>
                  </a:lnTo>
                  <a:lnTo>
                    <a:pt x="686" y="447"/>
                  </a:lnTo>
                  <a:lnTo>
                    <a:pt x="679" y="435"/>
                  </a:lnTo>
                  <a:lnTo>
                    <a:pt x="667" y="435"/>
                  </a:lnTo>
                  <a:lnTo>
                    <a:pt x="654" y="438"/>
                  </a:lnTo>
                  <a:lnTo>
                    <a:pt x="640" y="443"/>
                  </a:lnTo>
                  <a:lnTo>
                    <a:pt x="627" y="455"/>
                  </a:lnTo>
                  <a:lnTo>
                    <a:pt x="626" y="467"/>
                  </a:lnTo>
                  <a:lnTo>
                    <a:pt x="638" y="464"/>
                  </a:lnTo>
                  <a:lnTo>
                    <a:pt x="655" y="469"/>
                  </a:lnTo>
                  <a:lnTo>
                    <a:pt x="662" y="481"/>
                  </a:lnTo>
                  <a:lnTo>
                    <a:pt x="675" y="490"/>
                  </a:lnTo>
                  <a:lnTo>
                    <a:pt x="683" y="479"/>
                  </a:lnTo>
                  <a:lnTo>
                    <a:pt x="696" y="469"/>
                  </a:lnTo>
                  <a:lnTo>
                    <a:pt x="704" y="462"/>
                  </a:lnTo>
                  <a:close/>
                  <a:moveTo>
                    <a:pt x="570" y="512"/>
                  </a:moveTo>
                  <a:lnTo>
                    <a:pt x="578" y="500"/>
                  </a:lnTo>
                  <a:lnTo>
                    <a:pt x="585" y="483"/>
                  </a:lnTo>
                  <a:lnTo>
                    <a:pt x="571" y="474"/>
                  </a:lnTo>
                  <a:lnTo>
                    <a:pt x="554" y="488"/>
                  </a:lnTo>
                  <a:lnTo>
                    <a:pt x="544" y="502"/>
                  </a:lnTo>
                  <a:lnTo>
                    <a:pt x="555" y="510"/>
                  </a:lnTo>
                  <a:lnTo>
                    <a:pt x="570" y="512"/>
                  </a:lnTo>
                  <a:close/>
                </a:path>
              </a:pathLst>
            </a:custGeom>
            <a:solidFill>
              <a:schemeClr val="hlink"/>
            </a:solidFill>
            <a:ln w="317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1519" name="Freeform 49"/>
            <p:cNvSpPr>
              <a:spLocks noChangeAspect="1" noEditPoints="1"/>
            </p:cNvSpPr>
            <p:nvPr/>
          </p:nvSpPr>
          <p:spPr bwMode="auto">
            <a:xfrm>
              <a:off x="7546975" y="2917825"/>
              <a:ext cx="465138" cy="320675"/>
            </a:xfrm>
            <a:custGeom>
              <a:avLst/>
              <a:gdLst>
                <a:gd name="T0" fmla="*/ 2147483647 w 246"/>
                <a:gd name="T1" fmla="*/ 2147483647 h 170"/>
                <a:gd name="T2" fmla="*/ 2147483647 w 246"/>
                <a:gd name="T3" fmla="*/ 2147483647 h 170"/>
                <a:gd name="T4" fmla="*/ 2147483647 w 246"/>
                <a:gd name="T5" fmla="*/ 2147483647 h 170"/>
                <a:gd name="T6" fmla="*/ 2147483647 w 246"/>
                <a:gd name="T7" fmla="*/ 2147483647 h 170"/>
                <a:gd name="T8" fmla="*/ 2147483647 w 246"/>
                <a:gd name="T9" fmla="*/ 2147483647 h 170"/>
                <a:gd name="T10" fmla="*/ 2147483647 w 246"/>
                <a:gd name="T11" fmla="*/ 2147483647 h 170"/>
                <a:gd name="T12" fmla="*/ 2147483647 w 246"/>
                <a:gd name="T13" fmla="*/ 2147483647 h 170"/>
                <a:gd name="T14" fmla="*/ 2147483647 w 246"/>
                <a:gd name="T15" fmla="*/ 2147483647 h 170"/>
                <a:gd name="T16" fmla="*/ 2147483647 w 246"/>
                <a:gd name="T17" fmla="*/ 2147483647 h 170"/>
                <a:gd name="T18" fmla="*/ 2147483647 w 246"/>
                <a:gd name="T19" fmla="*/ 2147483647 h 170"/>
                <a:gd name="T20" fmla="*/ 2147483647 w 246"/>
                <a:gd name="T21" fmla="*/ 2147483647 h 170"/>
                <a:gd name="T22" fmla="*/ 2147483647 w 246"/>
                <a:gd name="T23" fmla="*/ 2147483647 h 170"/>
                <a:gd name="T24" fmla="*/ 2147483647 w 246"/>
                <a:gd name="T25" fmla="*/ 2147483647 h 170"/>
                <a:gd name="T26" fmla="*/ 2147483647 w 246"/>
                <a:gd name="T27" fmla="*/ 2147483647 h 170"/>
                <a:gd name="T28" fmla="*/ 2147483647 w 246"/>
                <a:gd name="T29" fmla="*/ 2147483647 h 170"/>
                <a:gd name="T30" fmla="*/ 2147483647 w 246"/>
                <a:gd name="T31" fmla="*/ 2147483647 h 170"/>
                <a:gd name="T32" fmla="*/ 2147483647 w 246"/>
                <a:gd name="T33" fmla="*/ 0 h 170"/>
                <a:gd name="T34" fmla="*/ 2147483647 w 246"/>
                <a:gd name="T35" fmla="*/ 2147483647 h 170"/>
                <a:gd name="T36" fmla="*/ 2147483647 w 246"/>
                <a:gd name="T37" fmla="*/ 2147483647 h 170"/>
                <a:gd name="T38" fmla="*/ 2147483647 w 246"/>
                <a:gd name="T39" fmla="*/ 2147483647 h 170"/>
                <a:gd name="T40" fmla="*/ 2147483647 w 246"/>
                <a:gd name="T41" fmla="*/ 2147483647 h 170"/>
                <a:gd name="T42" fmla="*/ 2147483647 w 246"/>
                <a:gd name="T43" fmla="*/ 2147483647 h 170"/>
                <a:gd name="T44" fmla="*/ 2147483647 w 246"/>
                <a:gd name="T45" fmla="*/ 2147483647 h 170"/>
                <a:gd name="T46" fmla="*/ 2147483647 w 246"/>
                <a:gd name="T47" fmla="*/ 2147483647 h 170"/>
                <a:gd name="T48" fmla="*/ 2147483647 w 246"/>
                <a:gd name="T49" fmla="*/ 2147483647 h 170"/>
                <a:gd name="T50" fmla="*/ 2147483647 w 246"/>
                <a:gd name="T51" fmla="*/ 2147483647 h 170"/>
                <a:gd name="T52" fmla="*/ 2147483647 w 246"/>
                <a:gd name="T53" fmla="*/ 2147483647 h 170"/>
                <a:gd name="T54" fmla="*/ 2147483647 w 246"/>
                <a:gd name="T55" fmla="*/ 2147483647 h 170"/>
                <a:gd name="T56" fmla="*/ 2147483647 w 246"/>
                <a:gd name="T57" fmla="*/ 2147483647 h 170"/>
                <a:gd name="T58" fmla="*/ 2147483647 w 246"/>
                <a:gd name="T59" fmla="*/ 2147483647 h 170"/>
                <a:gd name="T60" fmla="*/ 2147483647 w 246"/>
                <a:gd name="T61" fmla="*/ 2147483647 h 170"/>
                <a:gd name="T62" fmla="*/ 2147483647 w 246"/>
                <a:gd name="T63" fmla="*/ 2147483647 h 170"/>
                <a:gd name="T64" fmla="*/ 2147483647 w 246"/>
                <a:gd name="T65" fmla="*/ 2147483647 h 170"/>
                <a:gd name="T66" fmla="*/ 2147483647 w 246"/>
                <a:gd name="T67" fmla="*/ 2147483647 h 170"/>
                <a:gd name="T68" fmla="*/ 2147483647 w 246"/>
                <a:gd name="T69" fmla="*/ 2147483647 h 170"/>
                <a:gd name="T70" fmla="*/ 2147483647 w 246"/>
                <a:gd name="T71" fmla="*/ 2147483647 h 170"/>
                <a:gd name="T72" fmla="*/ 2147483647 w 246"/>
                <a:gd name="T73" fmla="*/ 2147483647 h 170"/>
                <a:gd name="T74" fmla="*/ 2147483647 w 246"/>
                <a:gd name="T75" fmla="*/ 2147483647 h 170"/>
                <a:gd name="T76" fmla="*/ 2147483647 w 246"/>
                <a:gd name="T77" fmla="*/ 2147483647 h 170"/>
                <a:gd name="T78" fmla="*/ 2147483647 w 246"/>
                <a:gd name="T79" fmla="*/ 2147483647 h 170"/>
                <a:gd name="T80" fmla="*/ 2147483647 w 246"/>
                <a:gd name="T81" fmla="*/ 2147483647 h 170"/>
                <a:gd name="T82" fmla="*/ 2147483647 w 246"/>
                <a:gd name="T83" fmla="*/ 2147483647 h 170"/>
                <a:gd name="T84" fmla="*/ 2147483647 w 246"/>
                <a:gd name="T85" fmla="*/ 2147483647 h 170"/>
                <a:gd name="T86" fmla="*/ 2147483647 w 246"/>
                <a:gd name="T87" fmla="*/ 2147483647 h 170"/>
                <a:gd name="T88" fmla="*/ 2147483647 w 246"/>
                <a:gd name="T89" fmla="*/ 2147483647 h 170"/>
                <a:gd name="T90" fmla="*/ 2147483647 w 246"/>
                <a:gd name="T91" fmla="*/ 2147483647 h 170"/>
                <a:gd name="T92" fmla="*/ 2147483647 w 246"/>
                <a:gd name="T93" fmla="*/ 2147483647 h 170"/>
                <a:gd name="T94" fmla="*/ 2147483647 w 246"/>
                <a:gd name="T95" fmla="*/ 2147483647 h 170"/>
                <a:gd name="T96" fmla="*/ 2147483647 w 246"/>
                <a:gd name="T97" fmla="*/ 2147483647 h 170"/>
                <a:gd name="T98" fmla="*/ 2147483647 w 246"/>
                <a:gd name="T99" fmla="*/ 2147483647 h 170"/>
                <a:gd name="T100" fmla="*/ 2147483647 w 246"/>
                <a:gd name="T101" fmla="*/ 2147483647 h 170"/>
                <a:gd name="T102" fmla="*/ 0 w 246"/>
                <a:gd name="T103" fmla="*/ 2147483647 h 170"/>
                <a:gd name="T104" fmla="*/ 2147483647 w 246"/>
                <a:gd name="T105" fmla="*/ 2147483647 h 170"/>
                <a:gd name="T106" fmla="*/ 2147483647 w 246"/>
                <a:gd name="T107" fmla="*/ 2147483647 h 170"/>
                <a:gd name="T108" fmla="*/ 2147483647 w 246"/>
                <a:gd name="T109" fmla="*/ 2147483647 h 170"/>
                <a:gd name="T110" fmla="*/ 2147483647 w 246"/>
                <a:gd name="T111" fmla="*/ 2147483647 h 170"/>
                <a:gd name="T112" fmla="*/ 2147483647 w 246"/>
                <a:gd name="T113" fmla="*/ 2147483647 h 170"/>
                <a:gd name="T114" fmla="*/ 2147483647 w 246"/>
                <a:gd name="T115" fmla="*/ 2147483647 h 170"/>
                <a:gd name="T116" fmla="*/ 2147483647 w 246"/>
                <a:gd name="T117" fmla="*/ 2147483647 h 170"/>
                <a:gd name="T118" fmla="*/ 2147483647 w 246"/>
                <a:gd name="T119" fmla="*/ 2147483647 h 170"/>
                <a:gd name="T120" fmla="*/ 2147483647 w 246"/>
                <a:gd name="T121" fmla="*/ 2147483647 h 170"/>
                <a:gd name="T122" fmla="*/ 2147483647 w 246"/>
                <a:gd name="T123" fmla="*/ 2147483647 h 17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6" h="170">
                  <a:moveTo>
                    <a:pt x="108" y="131"/>
                  </a:moveTo>
                  <a:lnTo>
                    <a:pt x="116" y="119"/>
                  </a:lnTo>
                  <a:lnTo>
                    <a:pt x="108" y="100"/>
                  </a:lnTo>
                  <a:lnTo>
                    <a:pt x="93" y="103"/>
                  </a:lnTo>
                  <a:lnTo>
                    <a:pt x="89" y="109"/>
                  </a:lnTo>
                  <a:lnTo>
                    <a:pt x="89" y="92"/>
                  </a:lnTo>
                  <a:lnTo>
                    <a:pt x="81" y="94"/>
                  </a:lnTo>
                  <a:lnTo>
                    <a:pt x="71" y="94"/>
                  </a:lnTo>
                  <a:lnTo>
                    <a:pt x="76" y="72"/>
                  </a:lnTo>
                  <a:lnTo>
                    <a:pt x="65" y="62"/>
                  </a:lnTo>
                  <a:lnTo>
                    <a:pt x="78" y="39"/>
                  </a:lnTo>
                  <a:lnTo>
                    <a:pt x="93" y="39"/>
                  </a:lnTo>
                  <a:lnTo>
                    <a:pt x="99" y="15"/>
                  </a:lnTo>
                  <a:lnTo>
                    <a:pt x="110" y="13"/>
                  </a:lnTo>
                  <a:lnTo>
                    <a:pt x="127" y="24"/>
                  </a:lnTo>
                  <a:lnTo>
                    <a:pt x="143" y="5"/>
                  </a:lnTo>
                  <a:lnTo>
                    <a:pt x="165" y="0"/>
                  </a:lnTo>
                  <a:lnTo>
                    <a:pt x="183" y="3"/>
                  </a:lnTo>
                  <a:lnTo>
                    <a:pt x="203" y="8"/>
                  </a:lnTo>
                  <a:lnTo>
                    <a:pt x="223" y="11"/>
                  </a:lnTo>
                  <a:lnTo>
                    <a:pt x="234" y="13"/>
                  </a:lnTo>
                  <a:lnTo>
                    <a:pt x="246" y="21"/>
                  </a:lnTo>
                  <a:lnTo>
                    <a:pt x="239" y="33"/>
                  </a:lnTo>
                  <a:lnTo>
                    <a:pt x="244" y="37"/>
                  </a:lnTo>
                  <a:lnTo>
                    <a:pt x="230" y="40"/>
                  </a:lnTo>
                  <a:lnTo>
                    <a:pt x="223" y="48"/>
                  </a:lnTo>
                  <a:lnTo>
                    <a:pt x="213" y="65"/>
                  </a:lnTo>
                  <a:lnTo>
                    <a:pt x="214" y="78"/>
                  </a:lnTo>
                  <a:lnTo>
                    <a:pt x="222" y="104"/>
                  </a:lnTo>
                  <a:lnTo>
                    <a:pt x="228" y="115"/>
                  </a:lnTo>
                  <a:lnTo>
                    <a:pt x="238" y="147"/>
                  </a:lnTo>
                  <a:lnTo>
                    <a:pt x="234" y="152"/>
                  </a:lnTo>
                  <a:lnTo>
                    <a:pt x="229" y="161"/>
                  </a:lnTo>
                  <a:lnTo>
                    <a:pt x="227" y="166"/>
                  </a:lnTo>
                  <a:lnTo>
                    <a:pt x="216" y="166"/>
                  </a:lnTo>
                  <a:lnTo>
                    <a:pt x="209" y="167"/>
                  </a:lnTo>
                  <a:lnTo>
                    <a:pt x="198" y="170"/>
                  </a:lnTo>
                  <a:lnTo>
                    <a:pt x="187" y="164"/>
                  </a:lnTo>
                  <a:lnTo>
                    <a:pt x="172" y="155"/>
                  </a:lnTo>
                  <a:lnTo>
                    <a:pt x="157" y="147"/>
                  </a:lnTo>
                  <a:lnTo>
                    <a:pt x="146" y="140"/>
                  </a:lnTo>
                  <a:lnTo>
                    <a:pt x="136" y="130"/>
                  </a:lnTo>
                  <a:lnTo>
                    <a:pt x="123" y="141"/>
                  </a:lnTo>
                  <a:lnTo>
                    <a:pt x="108" y="131"/>
                  </a:lnTo>
                  <a:close/>
                  <a:moveTo>
                    <a:pt x="13" y="128"/>
                  </a:moveTo>
                  <a:lnTo>
                    <a:pt x="26" y="118"/>
                  </a:lnTo>
                  <a:lnTo>
                    <a:pt x="45" y="110"/>
                  </a:lnTo>
                  <a:lnTo>
                    <a:pt x="51" y="97"/>
                  </a:lnTo>
                  <a:lnTo>
                    <a:pt x="43" y="87"/>
                  </a:lnTo>
                  <a:lnTo>
                    <a:pt x="21" y="93"/>
                  </a:lnTo>
                  <a:lnTo>
                    <a:pt x="4" y="100"/>
                  </a:lnTo>
                  <a:lnTo>
                    <a:pt x="0" y="118"/>
                  </a:lnTo>
                  <a:lnTo>
                    <a:pt x="13" y="128"/>
                  </a:lnTo>
                  <a:close/>
                  <a:moveTo>
                    <a:pt x="19" y="56"/>
                  </a:moveTo>
                  <a:lnTo>
                    <a:pt x="15" y="47"/>
                  </a:lnTo>
                  <a:lnTo>
                    <a:pt x="4" y="38"/>
                  </a:lnTo>
                  <a:lnTo>
                    <a:pt x="10" y="27"/>
                  </a:lnTo>
                  <a:lnTo>
                    <a:pt x="23" y="31"/>
                  </a:lnTo>
                  <a:lnTo>
                    <a:pt x="35" y="31"/>
                  </a:lnTo>
                  <a:lnTo>
                    <a:pt x="37" y="42"/>
                  </a:lnTo>
                  <a:lnTo>
                    <a:pt x="40" y="59"/>
                  </a:lnTo>
                  <a:lnTo>
                    <a:pt x="19" y="56"/>
                  </a:lnTo>
                  <a:close/>
                </a:path>
              </a:pathLst>
            </a:custGeom>
            <a:solidFill>
              <a:schemeClr val="hlink"/>
            </a:solidFill>
            <a:ln w="317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1520" name="Freeform 50"/>
            <p:cNvSpPr>
              <a:spLocks noChangeAspect="1" noEditPoints="1"/>
            </p:cNvSpPr>
            <p:nvPr/>
          </p:nvSpPr>
          <p:spPr bwMode="auto">
            <a:xfrm>
              <a:off x="7454900" y="1246188"/>
              <a:ext cx="736600" cy="1625600"/>
            </a:xfrm>
            <a:custGeom>
              <a:avLst/>
              <a:gdLst>
                <a:gd name="T0" fmla="*/ 2147483647 w 390"/>
                <a:gd name="T1" fmla="*/ 2147483647 h 861"/>
                <a:gd name="T2" fmla="*/ 2147483647 w 390"/>
                <a:gd name="T3" fmla="*/ 2147483647 h 861"/>
                <a:gd name="T4" fmla="*/ 2147483647 w 390"/>
                <a:gd name="T5" fmla="*/ 2147483647 h 861"/>
                <a:gd name="T6" fmla="*/ 2147483647 w 390"/>
                <a:gd name="T7" fmla="*/ 2147483647 h 861"/>
                <a:gd name="T8" fmla="*/ 2147483647 w 390"/>
                <a:gd name="T9" fmla="*/ 2147483647 h 861"/>
                <a:gd name="T10" fmla="*/ 2147483647 w 390"/>
                <a:gd name="T11" fmla="*/ 2147483647 h 861"/>
                <a:gd name="T12" fmla="*/ 2147483647 w 390"/>
                <a:gd name="T13" fmla="*/ 2147483647 h 861"/>
                <a:gd name="T14" fmla="*/ 2147483647 w 390"/>
                <a:gd name="T15" fmla="*/ 2147483647 h 861"/>
                <a:gd name="T16" fmla="*/ 2147483647 w 390"/>
                <a:gd name="T17" fmla="*/ 2147483647 h 861"/>
                <a:gd name="T18" fmla="*/ 2147483647 w 390"/>
                <a:gd name="T19" fmla="*/ 2147483647 h 861"/>
                <a:gd name="T20" fmla="*/ 2147483647 w 390"/>
                <a:gd name="T21" fmla="*/ 2147483647 h 861"/>
                <a:gd name="T22" fmla="*/ 2147483647 w 390"/>
                <a:gd name="T23" fmla="*/ 2147483647 h 861"/>
                <a:gd name="T24" fmla="*/ 2147483647 w 390"/>
                <a:gd name="T25" fmla="*/ 2147483647 h 861"/>
                <a:gd name="T26" fmla="*/ 2147483647 w 390"/>
                <a:gd name="T27" fmla="*/ 2147483647 h 861"/>
                <a:gd name="T28" fmla="*/ 2147483647 w 390"/>
                <a:gd name="T29" fmla="*/ 2147483647 h 861"/>
                <a:gd name="T30" fmla="*/ 2147483647 w 390"/>
                <a:gd name="T31" fmla="*/ 2147483647 h 861"/>
                <a:gd name="T32" fmla="*/ 2147483647 w 390"/>
                <a:gd name="T33" fmla="*/ 2147483647 h 861"/>
                <a:gd name="T34" fmla="*/ 2147483647 w 390"/>
                <a:gd name="T35" fmla="*/ 2147483647 h 861"/>
                <a:gd name="T36" fmla="*/ 2147483647 w 390"/>
                <a:gd name="T37" fmla="*/ 2147483647 h 861"/>
                <a:gd name="T38" fmla="*/ 2147483647 w 390"/>
                <a:gd name="T39" fmla="*/ 2147483647 h 861"/>
                <a:gd name="T40" fmla="*/ 2147483647 w 390"/>
                <a:gd name="T41" fmla="*/ 2147483647 h 861"/>
                <a:gd name="T42" fmla="*/ 2147483647 w 390"/>
                <a:gd name="T43" fmla="*/ 2147483647 h 861"/>
                <a:gd name="T44" fmla="*/ 2147483647 w 390"/>
                <a:gd name="T45" fmla="*/ 2147483647 h 861"/>
                <a:gd name="T46" fmla="*/ 2147483647 w 390"/>
                <a:gd name="T47" fmla="*/ 2147483647 h 861"/>
                <a:gd name="T48" fmla="*/ 2147483647 w 390"/>
                <a:gd name="T49" fmla="*/ 2147483647 h 861"/>
                <a:gd name="T50" fmla="*/ 2147483647 w 390"/>
                <a:gd name="T51" fmla="*/ 2147483647 h 861"/>
                <a:gd name="T52" fmla="*/ 2147483647 w 390"/>
                <a:gd name="T53" fmla="*/ 2147483647 h 861"/>
                <a:gd name="T54" fmla="*/ 2147483647 w 390"/>
                <a:gd name="T55" fmla="*/ 2147483647 h 861"/>
                <a:gd name="T56" fmla="*/ 2147483647 w 390"/>
                <a:gd name="T57" fmla="*/ 2147483647 h 861"/>
                <a:gd name="T58" fmla="*/ 2147483647 w 390"/>
                <a:gd name="T59" fmla="*/ 2147483647 h 861"/>
                <a:gd name="T60" fmla="*/ 2147483647 w 390"/>
                <a:gd name="T61" fmla="*/ 2147483647 h 861"/>
                <a:gd name="T62" fmla="*/ 2147483647 w 390"/>
                <a:gd name="T63" fmla="*/ 2147483647 h 861"/>
                <a:gd name="T64" fmla="*/ 2147483647 w 390"/>
                <a:gd name="T65" fmla="*/ 2147483647 h 861"/>
                <a:gd name="T66" fmla="*/ 2147483647 w 390"/>
                <a:gd name="T67" fmla="*/ 2147483647 h 861"/>
                <a:gd name="T68" fmla="*/ 2147483647 w 390"/>
                <a:gd name="T69" fmla="*/ 2147483647 h 861"/>
                <a:gd name="T70" fmla="*/ 2147483647 w 390"/>
                <a:gd name="T71" fmla="*/ 2147483647 h 861"/>
                <a:gd name="T72" fmla="*/ 2147483647 w 390"/>
                <a:gd name="T73" fmla="*/ 2147483647 h 861"/>
                <a:gd name="T74" fmla="*/ 2147483647 w 390"/>
                <a:gd name="T75" fmla="*/ 2147483647 h 861"/>
                <a:gd name="T76" fmla="*/ 2147483647 w 390"/>
                <a:gd name="T77" fmla="*/ 2147483647 h 861"/>
                <a:gd name="T78" fmla="*/ 2147483647 w 390"/>
                <a:gd name="T79" fmla="*/ 2147483647 h 861"/>
                <a:gd name="T80" fmla="*/ 2147483647 w 390"/>
                <a:gd name="T81" fmla="*/ 2147483647 h 861"/>
                <a:gd name="T82" fmla="*/ 2147483647 w 390"/>
                <a:gd name="T83" fmla="*/ 2147483647 h 861"/>
                <a:gd name="T84" fmla="*/ 2147483647 w 390"/>
                <a:gd name="T85" fmla="*/ 2147483647 h 861"/>
                <a:gd name="T86" fmla="*/ 2147483647 w 390"/>
                <a:gd name="T87" fmla="*/ 2147483647 h 861"/>
                <a:gd name="T88" fmla="*/ 2147483647 w 390"/>
                <a:gd name="T89" fmla="*/ 2147483647 h 861"/>
                <a:gd name="T90" fmla="*/ 2147483647 w 390"/>
                <a:gd name="T91" fmla="*/ 2147483647 h 861"/>
                <a:gd name="T92" fmla="*/ 2147483647 w 390"/>
                <a:gd name="T93" fmla="*/ 2147483647 h 861"/>
                <a:gd name="T94" fmla="*/ 2147483647 w 390"/>
                <a:gd name="T95" fmla="*/ 2147483647 h 861"/>
                <a:gd name="T96" fmla="*/ 2147483647 w 390"/>
                <a:gd name="T97" fmla="*/ 2147483647 h 861"/>
                <a:gd name="T98" fmla="*/ 2147483647 w 390"/>
                <a:gd name="T99" fmla="*/ 2147483647 h 861"/>
                <a:gd name="T100" fmla="*/ 2147483647 w 390"/>
                <a:gd name="T101" fmla="*/ 2147483647 h 861"/>
                <a:gd name="T102" fmla="*/ 2147483647 w 390"/>
                <a:gd name="T103" fmla="*/ 2147483647 h 861"/>
                <a:gd name="T104" fmla="*/ 2147483647 w 390"/>
                <a:gd name="T105" fmla="*/ 2147483647 h 8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90" h="861">
                  <a:moveTo>
                    <a:pt x="285" y="804"/>
                  </a:moveTo>
                  <a:lnTo>
                    <a:pt x="267" y="805"/>
                  </a:lnTo>
                  <a:lnTo>
                    <a:pt x="248" y="805"/>
                  </a:lnTo>
                  <a:lnTo>
                    <a:pt x="240" y="820"/>
                  </a:lnTo>
                  <a:lnTo>
                    <a:pt x="207" y="815"/>
                  </a:lnTo>
                  <a:lnTo>
                    <a:pt x="195" y="829"/>
                  </a:lnTo>
                  <a:lnTo>
                    <a:pt x="180" y="833"/>
                  </a:lnTo>
                  <a:lnTo>
                    <a:pt x="159" y="844"/>
                  </a:lnTo>
                  <a:lnTo>
                    <a:pt x="152" y="861"/>
                  </a:lnTo>
                  <a:lnTo>
                    <a:pt x="125" y="856"/>
                  </a:lnTo>
                  <a:lnTo>
                    <a:pt x="111" y="859"/>
                  </a:lnTo>
                  <a:lnTo>
                    <a:pt x="88" y="847"/>
                  </a:lnTo>
                  <a:lnTo>
                    <a:pt x="73" y="849"/>
                  </a:lnTo>
                  <a:lnTo>
                    <a:pt x="77" y="829"/>
                  </a:lnTo>
                  <a:lnTo>
                    <a:pt x="55" y="823"/>
                  </a:lnTo>
                  <a:lnTo>
                    <a:pt x="29" y="810"/>
                  </a:lnTo>
                  <a:lnTo>
                    <a:pt x="17" y="796"/>
                  </a:lnTo>
                  <a:lnTo>
                    <a:pt x="16" y="755"/>
                  </a:lnTo>
                  <a:lnTo>
                    <a:pt x="30" y="730"/>
                  </a:lnTo>
                  <a:lnTo>
                    <a:pt x="22" y="709"/>
                  </a:lnTo>
                  <a:lnTo>
                    <a:pt x="19" y="671"/>
                  </a:lnTo>
                  <a:lnTo>
                    <a:pt x="6" y="641"/>
                  </a:lnTo>
                  <a:lnTo>
                    <a:pt x="24" y="596"/>
                  </a:lnTo>
                  <a:lnTo>
                    <a:pt x="34" y="601"/>
                  </a:lnTo>
                  <a:lnTo>
                    <a:pt x="54" y="589"/>
                  </a:lnTo>
                  <a:lnTo>
                    <a:pt x="61" y="555"/>
                  </a:lnTo>
                  <a:lnTo>
                    <a:pt x="79" y="549"/>
                  </a:lnTo>
                  <a:lnTo>
                    <a:pt x="96" y="525"/>
                  </a:lnTo>
                  <a:lnTo>
                    <a:pt x="108" y="498"/>
                  </a:lnTo>
                  <a:lnTo>
                    <a:pt x="121" y="474"/>
                  </a:lnTo>
                  <a:lnTo>
                    <a:pt x="140" y="452"/>
                  </a:lnTo>
                  <a:lnTo>
                    <a:pt x="151" y="435"/>
                  </a:lnTo>
                  <a:lnTo>
                    <a:pt x="167" y="432"/>
                  </a:lnTo>
                  <a:lnTo>
                    <a:pt x="161" y="397"/>
                  </a:lnTo>
                  <a:lnTo>
                    <a:pt x="154" y="380"/>
                  </a:lnTo>
                  <a:lnTo>
                    <a:pt x="136" y="382"/>
                  </a:lnTo>
                  <a:lnTo>
                    <a:pt x="113" y="368"/>
                  </a:lnTo>
                  <a:lnTo>
                    <a:pt x="103" y="362"/>
                  </a:lnTo>
                  <a:lnTo>
                    <a:pt x="92" y="336"/>
                  </a:lnTo>
                  <a:lnTo>
                    <a:pt x="92" y="303"/>
                  </a:lnTo>
                  <a:lnTo>
                    <a:pt x="92" y="279"/>
                  </a:lnTo>
                  <a:lnTo>
                    <a:pt x="87" y="235"/>
                  </a:lnTo>
                  <a:lnTo>
                    <a:pt x="73" y="219"/>
                  </a:lnTo>
                  <a:lnTo>
                    <a:pt x="72" y="198"/>
                  </a:lnTo>
                  <a:lnTo>
                    <a:pt x="67" y="178"/>
                  </a:lnTo>
                  <a:lnTo>
                    <a:pt x="58" y="147"/>
                  </a:lnTo>
                  <a:lnTo>
                    <a:pt x="27" y="133"/>
                  </a:lnTo>
                  <a:lnTo>
                    <a:pt x="13" y="118"/>
                  </a:lnTo>
                  <a:lnTo>
                    <a:pt x="1" y="106"/>
                  </a:lnTo>
                  <a:lnTo>
                    <a:pt x="0" y="85"/>
                  </a:lnTo>
                  <a:lnTo>
                    <a:pt x="13" y="67"/>
                  </a:lnTo>
                  <a:lnTo>
                    <a:pt x="56" y="112"/>
                  </a:lnTo>
                  <a:lnTo>
                    <a:pt x="76" y="99"/>
                  </a:lnTo>
                  <a:lnTo>
                    <a:pt x="102" y="117"/>
                  </a:lnTo>
                  <a:lnTo>
                    <a:pt x="119" y="99"/>
                  </a:lnTo>
                  <a:lnTo>
                    <a:pt x="136" y="90"/>
                  </a:lnTo>
                  <a:lnTo>
                    <a:pt x="150" y="63"/>
                  </a:lnTo>
                  <a:lnTo>
                    <a:pt x="152" y="32"/>
                  </a:lnTo>
                  <a:lnTo>
                    <a:pt x="186" y="0"/>
                  </a:lnTo>
                  <a:lnTo>
                    <a:pt x="206" y="7"/>
                  </a:lnTo>
                  <a:lnTo>
                    <a:pt x="246" y="27"/>
                  </a:lnTo>
                  <a:lnTo>
                    <a:pt x="248" y="51"/>
                  </a:lnTo>
                  <a:lnTo>
                    <a:pt x="236" y="83"/>
                  </a:lnTo>
                  <a:lnTo>
                    <a:pt x="248" y="89"/>
                  </a:lnTo>
                  <a:lnTo>
                    <a:pt x="231" y="124"/>
                  </a:lnTo>
                  <a:lnTo>
                    <a:pt x="242" y="136"/>
                  </a:lnTo>
                  <a:lnTo>
                    <a:pt x="258" y="166"/>
                  </a:lnTo>
                  <a:lnTo>
                    <a:pt x="272" y="178"/>
                  </a:lnTo>
                  <a:lnTo>
                    <a:pt x="269" y="199"/>
                  </a:lnTo>
                  <a:lnTo>
                    <a:pt x="272" y="223"/>
                  </a:lnTo>
                  <a:lnTo>
                    <a:pt x="269" y="259"/>
                  </a:lnTo>
                  <a:lnTo>
                    <a:pt x="265" y="272"/>
                  </a:lnTo>
                  <a:lnTo>
                    <a:pt x="276" y="296"/>
                  </a:lnTo>
                  <a:lnTo>
                    <a:pt x="291" y="322"/>
                  </a:lnTo>
                  <a:lnTo>
                    <a:pt x="300" y="340"/>
                  </a:lnTo>
                  <a:lnTo>
                    <a:pt x="300" y="357"/>
                  </a:lnTo>
                  <a:lnTo>
                    <a:pt x="286" y="378"/>
                  </a:lnTo>
                  <a:lnTo>
                    <a:pt x="299" y="398"/>
                  </a:lnTo>
                  <a:lnTo>
                    <a:pt x="300" y="435"/>
                  </a:lnTo>
                  <a:lnTo>
                    <a:pt x="320" y="442"/>
                  </a:lnTo>
                  <a:lnTo>
                    <a:pt x="324" y="462"/>
                  </a:lnTo>
                  <a:lnTo>
                    <a:pt x="331" y="485"/>
                  </a:lnTo>
                  <a:lnTo>
                    <a:pt x="333" y="527"/>
                  </a:lnTo>
                  <a:lnTo>
                    <a:pt x="358" y="548"/>
                  </a:lnTo>
                  <a:lnTo>
                    <a:pt x="386" y="575"/>
                  </a:lnTo>
                  <a:lnTo>
                    <a:pt x="390" y="603"/>
                  </a:lnTo>
                  <a:lnTo>
                    <a:pt x="374" y="644"/>
                  </a:lnTo>
                  <a:lnTo>
                    <a:pt x="365" y="658"/>
                  </a:lnTo>
                  <a:lnTo>
                    <a:pt x="345" y="697"/>
                  </a:lnTo>
                  <a:lnTo>
                    <a:pt x="329" y="721"/>
                  </a:lnTo>
                  <a:lnTo>
                    <a:pt x="311" y="745"/>
                  </a:lnTo>
                  <a:lnTo>
                    <a:pt x="290" y="761"/>
                  </a:lnTo>
                  <a:lnTo>
                    <a:pt x="277" y="781"/>
                  </a:lnTo>
                  <a:lnTo>
                    <a:pt x="285" y="804"/>
                  </a:lnTo>
                  <a:close/>
                  <a:moveTo>
                    <a:pt x="255" y="730"/>
                  </a:moveTo>
                  <a:lnTo>
                    <a:pt x="267" y="730"/>
                  </a:lnTo>
                  <a:lnTo>
                    <a:pt x="275" y="735"/>
                  </a:lnTo>
                  <a:lnTo>
                    <a:pt x="284" y="735"/>
                  </a:lnTo>
                  <a:lnTo>
                    <a:pt x="293" y="723"/>
                  </a:lnTo>
                  <a:lnTo>
                    <a:pt x="312" y="703"/>
                  </a:lnTo>
                  <a:lnTo>
                    <a:pt x="328" y="683"/>
                  </a:lnTo>
                  <a:lnTo>
                    <a:pt x="336" y="660"/>
                  </a:lnTo>
                  <a:lnTo>
                    <a:pt x="347" y="646"/>
                  </a:lnTo>
                  <a:lnTo>
                    <a:pt x="342" y="636"/>
                  </a:lnTo>
                  <a:lnTo>
                    <a:pt x="341" y="620"/>
                  </a:lnTo>
                  <a:lnTo>
                    <a:pt x="332" y="614"/>
                  </a:lnTo>
                  <a:lnTo>
                    <a:pt x="327" y="627"/>
                  </a:lnTo>
                  <a:lnTo>
                    <a:pt x="324" y="637"/>
                  </a:lnTo>
                  <a:lnTo>
                    <a:pt x="315" y="647"/>
                  </a:lnTo>
                  <a:lnTo>
                    <a:pt x="309" y="634"/>
                  </a:lnTo>
                  <a:lnTo>
                    <a:pt x="302" y="620"/>
                  </a:lnTo>
                  <a:lnTo>
                    <a:pt x="293" y="610"/>
                  </a:lnTo>
                  <a:lnTo>
                    <a:pt x="284" y="615"/>
                  </a:lnTo>
                  <a:lnTo>
                    <a:pt x="278" y="608"/>
                  </a:lnTo>
                  <a:lnTo>
                    <a:pt x="276" y="596"/>
                  </a:lnTo>
                  <a:lnTo>
                    <a:pt x="270" y="579"/>
                  </a:lnTo>
                  <a:lnTo>
                    <a:pt x="259" y="591"/>
                  </a:lnTo>
                  <a:lnTo>
                    <a:pt x="244" y="587"/>
                  </a:lnTo>
                  <a:lnTo>
                    <a:pt x="233" y="589"/>
                  </a:lnTo>
                  <a:lnTo>
                    <a:pt x="233" y="597"/>
                  </a:lnTo>
                  <a:lnTo>
                    <a:pt x="243" y="601"/>
                  </a:lnTo>
                  <a:lnTo>
                    <a:pt x="251" y="613"/>
                  </a:lnTo>
                  <a:lnTo>
                    <a:pt x="250" y="628"/>
                  </a:lnTo>
                  <a:lnTo>
                    <a:pt x="250" y="637"/>
                  </a:lnTo>
                  <a:lnTo>
                    <a:pt x="260" y="637"/>
                  </a:lnTo>
                  <a:lnTo>
                    <a:pt x="263" y="620"/>
                  </a:lnTo>
                  <a:lnTo>
                    <a:pt x="273" y="631"/>
                  </a:lnTo>
                  <a:lnTo>
                    <a:pt x="282" y="642"/>
                  </a:lnTo>
                  <a:lnTo>
                    <a:pt x="279" y="652"/>
                  </a:lnTo>
                  <a:lnTo>
                    <a:pt x="272" y="668"/>
                  </a:lnTo>
                  <a:lnTo>
                    <a:pt x="284" y="674"/>
                  </a:lnTo>
                  <a:lnTo>
                    <a:pt x="285" y="687"/>
                  </a:lnTo>
                  <a:lnTo>
                    <a:pt x="279" y="698"/>
                  </a:lnTo>
                  <a:lnTo>
                    <a:pt x="272" y="707"/>
                  </a:lnTo>
                  <a:lnTo>
                    <a:pt x="261" y="709"/>
                  </a:lnTo>
                  <a:lnTo>
                    <a:pt x="255" y="715"/>
                  </a:lnTo>
                  <a:lnTo>
                    <a:pt x="255" y="730"/>
                  </a:lnTo>
                  <a:close/>
                  <a:moveTo>
                    <a:pt x="226" y="707"/>
                  </a:moveTo>
                  <a:lnTo>
                    <a:pt x="236" y="709"/>
                  </a:lnTo>
                  <a:lnTo>
                    <a:pt x="241" y="700"/>
                  </a:lnTo>
                  <a:lnTo>
                    <a:pt x="236" y="686"/>
                  </a:lnTo>
                  <a:lnTo>
                    <a:pt x="231" y="676"/>
                  </a:lnTo>
                  <a:lnTo>
                    <a:pt x="213" y="684"/>
                  </a:lnTo>
                  <a:lnTo>
                    <a:pt x="204" y="695"/>
                  </a:lnTo>
                  <a:lnTo>
                    <a:pt x="200" y="709"/>
                  </a:lnTo>
                  <a:lnTo>
                    <a:pt x="205" y="715"/>
                  </a:lnTo>
                  <a:lnTo>
                    <a:pt x="214" y="707"/>
                  </a:lnTo>
                  <a:lnTo>
                    <a:pt x="226" y="707"/>
                  </a:lnTo>
                  <a:close/>
                  <a:moveTo>
                    <a:pt x="190" y="733"/>
                  </a:moveTo>
                  <a:lnTo>
                    <a:pt x="185" y="723"/>
                  </a:lnTo>
                  <a:lnTo>
                    <a:pt x="187" y="705"/>
                  </a:lnTo>
                  <a:lnTo>
                    <a:pt x="189" y="690"/>
                  </a:lnTo>
                  <a:lnTo>
                    <a:pt x="191" y="667"/>
                  </a:lnTo>
                  <a:lnTo>
                    <a:pt x="183" y="659"/>
                  </a:lnTo>
                  <a:lnTo>
                    <a:pt x="175" y="678"/>
                  </a:lnTo>
                  <a:lnTo>
                    <a:pt x="171" y="695"/>
                  </a:lnTo>
                  <a:lnTo>
                    <a:pt x="164" y="709"/>
                  </a:lnTo>
                  <a:lnTo>
                    <a:pt x="163" y="723"/>
                  </a:lnTo>
                  <a:lnTo>
                    <a:pt x="172" y="738"/>
                  </a:lnTo>
                  <a:lnTo>
                    <a:pt x="183" y="743"/>
                  </a:lnTo>
                  <a:lnTo>
                    <a:pt x="190" y="733"/>
                  </a:lnTo>
                  <a:close/>
                </a:path>
              </a:pathLst>
            </a:custGeom>
            <a:solidFill>
              <a:schemeClr val="hlink"/>
            </a:solidFill>
            <a:ln w="317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1521" name="Freeform 51"/>
            <p:cNvSpPr>
              <a:spLocks noChangeAspect="1" noEditPoints="1"/>
            </p:cNvSpPr>
            <p:nvPr/>
          </p:nvSpPr>
          <p:spPr bwMode="auto">
            <a:xfrm>
              <a:off x="4895850" y="4076701"/>
              <a:ext cx="1327150" cy="1511300"/>
            </a:xfrm>
            <a:custGeom>
              <a:avLst/>
              <a:gdLst>
                <a:gd name="T0" fmla="*/ 2147483647 w 703"/>
                <a:gd name="T1" fmla="*/ 2147483647 h 801"/>
                <a:gd name="T2" fmla="*/ 2147483647 w 703"/>
                <a:gd name="T3" fmla="*/ 2147483647 h 801"/>
                <a:gd name="T4" fmla="*/ 2147483647 w 703"/>
                <a:gd name="T5" fmla="*/ 2147483647 h 801"/>
                <a:gd name="T6" fmla="*/ 2147483647 w 703"/>
                <a:gd name="T7" fmla="*/ 2147483647 h 801"/>
                <a:gd name="T8" fmla="*/ 2147483647 w 703"/>
                <a:gd name="T9" fmla="*/ 2147483647 h 801"/>
                <a:gd name="T10" fmla="*/ 2147483647 w 703"/>
                <a:gd name="T11" fmla="*/ 2147483647 h 801"/>
                <a:gd name="T12" fmla="*/ 2147483647 w 703"/>
                <a:gd name="T13" fmla="*/ 2147483647 h 801"/>
                <a:gd name="T14" fmla="*/ 2147483647 w 703"/>
                <a:gd name="T15" fmla="*/ 2147483647 h 801"/>
                <a:gd name="T16" fmla="*/ 2147483647 w 703"/>
                <a:gd name="T17" fmla="*/ 2147483647 h 801"/>
                <a:gd name="T18" fmla="*/ 2147483647 w 703"/>
                <a:gd name="T19" fmla="*/ 2147483647 h 801"/>
                <a:gd name="T20" fmla="*/ 2147483647 w 703"/>
                <a:gd name="T21" fmla="*/ 2147483647 h 801"/>
                <a:gd name="T22" fmla="*/ 2147483647 w 703"/>
                <a:gd name="T23" fmla="*/ 2147483647 h 801"/>
                <a:gd name="T24" fmla="*/ 2147483647 w 703"/>
                <a:gd name="T25" fmla="*/ 2147483647 h 801"/>
                <a:gd name="T26" fmla="*/ 2147483647 w 703"/>
                <a:gd name="T27" fmla="*/ 2147483647 h 801"/>
                <a:gd name="T28" fmla="*/ 2147483647 w 703"/>
                <a:gd name="T29" fmla="*/ 2147483647 h 801"/>
                <a:gd name="T30" fmla="*/ 2147483647 w 703"/>
                <a:gd name="T31" fmla="*/ 2147483647 h 801"/>
                <a:gd name="T32" fmla="*/ 2147483647 w 703"/>
                <a:gd name="T33" fmla="*/ 2147483647 h 801"/>
                <a:gd name="T34" fmla="*/ 2147483647 w 703"/>
                <a:gd name="T35" fmla="*/ 2147483647 h 801"/>
                <a:gd name="T36" fmla="*/ 2147483647 w 703"/>
                <a:gd name="T37" fmla="*/ 2147483647 h 801"/>
                <a:gd name="T38" fmla="*/ 2147483647 w 703"/>
                <a:gd name="T39" fmla="*/ 2147483647 h 801"/>
                <a:gd name="T40" fmla="*/ 2147483647 w 703"/>
                <a:gd name="T41" fmla="*/ 2147483647 h 801"/>
                <a:gd name="T42" fmla="*/ 2147483647 w 703"/>
                <a:gd name="T43" fmla="*/ 2147483647 h 801"/>
                <a:gd name="T44" fmla="*/ 2147483647 w 703"/>
                <a:gd name="T45" fmla="*/ 2147483647 h 801"/>
                <a:gd name="T46" fmla="*/ 2147483647 w 703"/>
                <a:gd name="T47" fmla="*/ 2147483647 h 801"/>
                <a:gd name="T48" fmla="*/ 2147483647 w 703"/>
                <a:gd name="T49" fmla="*/ 2147483647 h 801"/>
                <a:gd name="T50" fmla="*/ 2147483647 w 703"/>
                <a:gd name="T51" fmla="*/ 2147483647 h 801"/>
                <a:gd name="T52" fmla="*/ 2147483647 w 703"/>
                <a:gd name="T53" fmla="*/ 2147483647 h 801"/>
                <a:gd name="T54" fmla="*/ 2147483647 w 703"/>
                <a:gd name="T55" fmla="*/ 2147483647 h 801"/>
                <a:gd name="T56" fmla="*/ 2147483647 w 703"/>
                <a:gd name="T57" fmla="*/ 2147483647 h 801"/>
                <a:gd name="T58" fmla="*/ 2147483647 w 703"/>
                <a:gd name="T59" fmla="*/ 2147483647 h 801"/>
                <a:gd name="T60" fmla="*/ 2147483647 w 703"/>
                <a:gd name="T61" fmla="*/ 2147483647 h 801"/>
                <a:gd name="T62" fmla="*/ 2147483647 w 703"/>
                <a:gd name="T63" fmla="*/ 0 h 801"/>
                <a:gd name="T64" fmla="*/ 2147483647 w 703"/>
                <a:gd name="T65" fmla="*/ 2147483647 h 801"/>
                <a:gd name="T66" fmla="*/ 2147483647 w 703"/>
                <a:gd name="T67" fmla="*/ 2147483647 h 801"/>
                <a:gd name="T68" fmla="*/ 2147483647 w 703"/>
                <a:gd name="T69" fmla="*/ 2147483647 h 801"/>
                <a:gd name="T70" fmla="*/ 2147483647 w 703"/>
                <a:gd name="T71" fmla="*/ 2147483647 h 801"/>
                <a:gd name="T72" fmla="*/ 2147483647 w 703"/>
                <a:gd name="T73" fmla="*/ 2147483647 h 801"/>
                <a:gd name="T74" fmla="*/ 2147483647 w 703"/>
                <a:gd name="T75" fmla="*/ 2147483647 h 801"/>
                <a:gd name="T76" fmla="*/ 2147483647 w 703"/>
                <a:gd name="T77" fmla="*/ 2147483647 h 801"/>
                <a:gd name="T78" fmla="*/ 2147483647 w 703"/>
                <a:gd name="T79" fmla="*/ 2147483647 h 801"/>
                <a:gd name="T80" fmla="*/ 2147483647 w 703"/>
                <a:gd name="T81" fmla="*/ 2147483647 h 801"/>
                <a:gd name="T82" fmla="*/ 2147483647 w 703"/>
                <a:gd name="T83" fmla="*/ 2147483647 h 801"/>
                <a:gd name="T84" fmla="*/ 2147483647 w 703"/>
                <a:gd name="T85" fmla="*/ 2147483647 h 801"/>
                <a:gd name="T86" fmla="*/ 2147483647 w 703"/>
                <a:gd name="T87" fmla="*/ 2147483647 h 801"/>
                <a:gd name="T88" fmla="*/ 2147483647 w 703"/>
                <a:gd name="T89" fmla="*/ 2147483647 h 801"/>
                <a:gd name="T90" fmla="*/ 2147483647 w 703"/>
                <a:gd name="T91" fmla="*/ 2147483647 h 801"/>
                <a:gd name="T92" fmla="*/ 2147483647 w 703"/>
                <a:gd name="T93" fmla="*/ 2147483647 h 801"/>
                <a:gd name="T94" fmla="*/ 2147483647 w 703"/>
                <a:gd name="T95" fmla="*/ 2147483647 h 801"/>
                <a:gd name="T96" fmla="*/ 2147483647 w 703"/>
                <a:gd name="T97" fmla="*/ 2147483647 h 801"/>
                <a:gd name="T98" fmla="*/ 2147483647 w 703"/>
                <a:gd name="T99" fmla="*/ 2147483647 h 801"/>
                <a:gd name="T100" fmla="*/ 2147483647 w 703"/>
                <a:gd name="T101" fmla="*/ 2147483647 h 801"/>
                <a:gd name="T102" fmla="*/ 2147483647 w 703"/>
                <a:gd name="T103" fmla="*/ 2147483647 h 801"/>
                <a:gd name="T104" fmla="*/ 2147483647 w 703"/>
                <a:gd name="T105" fmla="*/ 2147483647 h 801"/>
                <a:gd name="T106" fmla="*/ 2147483647 w 703"/>
                <a:gd name="T107" fmla="*/ 2147483647 h 801"/>
                <a:gd name="T108" fmla="*/ 2147483647 w 703"/>
                <a:gd name="T109" fmla="*/ 2147483647 h 801"/>
                <a:gd name="T110" fmla="*/ 2147483647 w 703"/>
                <a:gd name="T111" fmla="*/ 2147483647 h 801"/>
                <a:gd name="T112" fmla="*/ 2147483647 w 703"/>
                <a:gd name="T113" fmla="*/ 2147483647 h 801"/>
                <a:gd name="T114" fmla="*/ 2147483647 w 703"/>
                <a:gd name="T115" fmla="*/ 2147483647 h 801"/>
                <a:gd name="T116" fmla="*/ 2147483647 w 703"/>
                <a:gd name="T117" fmla="*/ 2147483647 h 801"/>
                <a:gd name="T118" fmla="*/ 2147483647 w 703"/>
                <a:gd name="T119" fmla="*/ 2147483647 h 801"/>
                <a:gd name="T120" fmla="*/ 2147483647 w 703"/>
                <a:gd name="T121" fmla="*/ 2147483647 h 801"/>
                <a:gd name="T122" fmla="*/ 2147483647 w 703"/>
                <a:gd name="T123" fmla="*/ 2147483647 h 801"/>
                <a:gd name="T124" fmla="*/ 2147483647 w 703"/>
                <a:gd name="T125" fmla="*/ 2147483647 h 80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03" h="801">
                  <a:moveTo>
                    <a:pt x="599" y="608"/>
                  </a:moveTo>
                  <a:lnTo>
                    <a:pt x="578" y="625"/>
                  </a:lnTo>
                  <a:lnTo>
                    <a:pt x="555" y="637"/>
                  </a:lnTo>
                  <a:lnTo>
                    <a:pt x="531" y="653"/>
                  </a:lnTo>
                  <a:lnTo>
                    <a:pt x="524" y="662"/>
                  </a:lnTo>
                  <a:lnTo>
                    <a:pt x="484" y="632"/>
                  </a:lnTo>
                  <a:lnTo>
                    <a:pt x="452" y="612"/>
                  </a:lnTo>
                  <a:lnTo>
                    <a:pt x="441" y="622"/>
                  </a:lnTo>
                  <a:lnTo>
                    <a:pt x="426" y="610"/>
                  </a:lnTo>
                  <a:lnTo>
                    <a:pt x="404" y="608"/>
                  </a:lnTo>
                  <a:lnTo>
                    <a:pt x="375" y="612"/>
                  </a:lnTo>
                  <a:lnTo>
                    <a:pt x="355" y="613"/>
                  </a:lnTo>
                  <a:lnTo>
                    <a:pt x="339" y="651"/>
                  </a:lnTo>
                  <a:lnTo>
                    <a:pt x="334" y="677"/>
                  </a:lnTo>
                  <a:lnTo>
                    <a:pt x="317" y="680"/>
                  </a:lnTo>
                  <a:lnTo>
                    <a:pt x="299" y="672"/>
                  </a:lnTo>
                  <a:lnTo>
                    <a:pt x="280" y="660"/>
                  </a:lnTo>
                  <a:lnTo>
                    <a:pt x="245" y="661"/>
                  </a:lnTo>
                  <a:lnTo>
                    <a:pt x="253" y="650"/>
                  </a:lnTo>
                  <a:lnTo>
                    <a:pt x="252" y="644"/>
                  </a:lnTo>
                  <a:lnTo>
                    <a:pt x="245" y="641"/>
                  </a:lnTo>
                  <a:lnTo>
                    <a:pt x="233" y="641"/>
                  </a:lnTo>
                  <a:lnTo>
                    <a:pt x="210" y="620"/>
                  </a:lnTo>
                  <a:lnTo>
                    <a:pt x="200" y="639"/>
                  </a:lnTo>
                  <a:lnTo>
                    <a:pt x="188" y="630"/>
                  </a:lnTo>
                  <a:lnTo>
                    <a:pt x="168" y="619"/>
                  </a:lnTo>
                  <a:lnTo>
                    <a:pt x="140" y="610"/>
                  </a:lnTo>
                  <a:lnTo>
                    <a:pt x="133" y="610"/>
                  </a:lnTo>
                  <a:lnTo>
                    <a:pt x="111" y="597"/>
                  </a:lnTo>
                  <a:lnTo>
                    <a:pt x="82" y="581"/>
                  </a:lnTo>
                  <a:lnTo>
                    <a:pt x="87" y="563"/>
                  </a:lnTo>
                  <a:lnTo>
                    <a:pt x="71" y="543"/>
                  </a:lnTo>
                  <a:lnTo>
                    <a:pt x="95" y="513"/>
                  </a:lnTo>
                  <a:lnTo>
                    <a:pt x="115" y="481"/>
                  </a:lnTo>
                  <a:lnTo>
                    <a:pt x="131" y="437"/>
                  </a:lnTo>
                  <a:lnTo>
                    <a:pt x="137" y="409"/>
                  </a:lnTo>
                  <a:lnTo>
                    <a:pt x="142" y="388"/>
                  </a:lnTo>
                  <a:lnTo>
                    <a:pt x="156" y="432"/>
                  </a:lnTo>
                  <a:lnTo>
                    <a:pt x="166" y="404"/>
                  </a:lnTo>
                  <a:lnTo>
                    <a:pt x="157" y="379"/>
                  </a:lnTo>
                  <a:lnTo>
                    <a:pt x="143" y="363"/>
                  </a:lnTo>
                  <a:lnTo>
                    <a:pt x="147" y="338"/>
                  </a:lnTo>
                  <a:lnTo>
                    <a:pt x="135" y="309"/>
                  </a:lnTo>
                  <a:lnTo>
                    <a:pt x="121" y="286"/>
                  </a:lnTo>
                  <a:lnTo>
                    <a:pt x="111" y="274"/>
                  </a:lnTo>
                  <a:lnTo>
                    <a:pt x="127" y="244"/>
                  </a:lnTo>
                  <a:lnTo>
                    <a:pt x="109" y="239"/>
                  </a:lnTo>
                  <a:lnTo>
                    <a:pt x="109" y="211"/>
                  </a:lnTo>
                  <a:lnTo>
                    <a:pt x="90" y="200"/>
                  </a:lnTo>
                  <a:lnTo>
                    <a:pt x="80" y="190"/>
                  </a:lnTo>
                  <a:lnTo>
                    <a:pt x="59" y="176"/>
                  </a:lnTo>
                  <a:lnTo>
                    <a:pt x="41" y="166"/>
                  </a:lnTo>
                  <a:lnTo>
                    <a:pt x="26" y="166"/>
                  </a:lnTo>
                  <a:lnTo>
                    <a:pt x="18" y="170"/>
                  </a:lnTo>
                  <a:lnTo>
                    <a:pt x="7" y="154"/>
                  </a:lnTo>
                  <a:lnTo>
                    <a:pt x="0" y="146"/>
                  </a:lnTo>
                  <a:lnTo>
                    <a:pt x="15" y="141"/>
                  </a:lnTo>
                  <a:lnTo>
                    <a:pt x="26" y="141"/>
                  </a:lnTo>
                  <a:lnTo>
                    <a:pt x="26" y="129"/>
                  </a:lnTo>
                  <a:lnTo>
                    <a:pt x="17" y="124"/>
                  </a:lnTo>
                  <a:lnTo>
                    <a:pt x="19" y="118"/>
                  </a:lnTo>
                  <a:lnTo>
                    <a:pt x="26" y="121"/>
                  </a:lnTo>
                  <a:lnTo>
                    <a:pt x="27" y="110"/>
                  </a:lnTo>
                  <a:lnTo>
                    <a:pt x="20" y="106"/>
                  </a:lnTo>
                  <a:lnTo>
                    <a:pt x="7" y="105"/>
                  </a:lnTo>
                  <a:lnTo>
                    <a:pt x="8" y="96"/>
                  </a:lnTo>
                  <a:lnTo>
                    <a:pt x="20" y="93"/>
                  </a:lnTo>
                  <a:lnTo>
                    <a:pt x="31" y="93"/>
                  </a:lnTo>
                  <a:lnTo>
                    <a:pt x="44" y="92"/>
                  </a:lnTo>
                  <a:lnTo>
                    <a:pt x="51" y="101"/>
                  </a:lnTo>
                  <a:lnTo>
                    <a:pt x="68" y="92"/>
                  </a:lnTo>
                  <a:lnTo>
                    <a:pt x="92" y="93"/>
                  </a:lnTo>
                  <a:lnTo>
                    <a:pt x="107" y="105"/>
                  </a:lnTo>
                  <a:lnTo>
                    <a:pt x="115" y="117"/>
                  </a:lnTo>
                  <a:lnTo>
                    <a:pt x="130" y="115"/>
                  </a:lnTo>
                  <a:lnTo>
                    <a:pt x="153" y="122"/>
                  </a:lnTo>
                  <a:lnTo>
                    <a:pt x="178" y="126"/>
                  </a:lnTo>
                  <a:lnTo>
                    <a:pt x="195" y="132"/>
                  </a:lnTo>
                  <a:lnTo>
                    <a:pt x="193" y="102"/>
                  </a:lnTo>
                  <a:lnTo>
                    <a:pt x="193" y="80"/>
                  </a:lnTo>
                  <a:lnTo>
                    <a:pt x="184" y="72"/>
                  </a:lnTo>
                  <a:lnTo>
                    <a:pt x="183" y="55"/>
                  </a:lnTo>
                  <a:lnTo>
                    <a:pt x="197" y="61"/>
                  </a:lnTo>
                  <a:lnTo>
                    <a:pt x="212" y="62"/>
                  </a:lnTo>
                  <a:lnTo>
                    <a:pt x="209" y="77"/>
                  </a:lnTo>
                  <a:lnTo>
                    <a:pt x="217" y="88"/>
                  </a:lnTo>
                  <a:lnTo>
                    <a:pt x="227" y="94"/>
                  </a:lnTo>
                  <a:lnTo>
                    <a:pt x="253" y="96"/>
                  </a:lnTo>
                  <a:lnTo>
                    <a:pt x="285" y="101"/>
                  </a:lnTo>
                  <a:lnTo>
                    <a:pt x="296" y="79"/>
                  </a:lnTo>
                  <a:lnTo>
                    <a:pt x="325" y="72"/>
                  </a:lnTo>
                  <a:lnTo>
                    <a:pt x="373" y="62"/>
                  </a:lnTo>
                  <a:lnTo>
                    <a:pt x="378" y="17"/>
                  </a:lnTo>
                  <a:lnTo>
                    <a:pt x="391" y="7"/>
                  </a:lnTo>
                  <a:lnTo>
                    <a:pt x="413" y="2"/>
                  </a:lnTo>
                  <a:lnTo>
                    <a:pt x="436" y="0"/>
                  </a:lnTo>
                  <a:lnTo>
                    <a:pt x="443" y="15"/>
                  </a:lnTo>
                  <a:lnTo>
                    <a:pt x="441" y="31"/>
                  </a:lnTo>
                  <a:lnTo>
                    <a:pt x="445" y="42"/>
                  </a:lnTo>
                  <a:lnTo>
                    <a:pt x="458" y="41"/>
                  </a:lnTo>
                  <a:lnTo>
                    <a:pt x="467" y="48"/>
                  </a:lnTo>
                  <a:lnTo>
                    <a:pt x="463" y="66"/>
                  </a:lnTo>
                  <a:lnTo>
                    <a:pt x="476" y="69"/>
                  </a:lnTo>
                  <a:lnTo>
                    <a:pt x="486" y="76"/>
                  </a:lnTo>
                  <a:lnTo>
                    <a:pt x="495" y="90"/>
                  </a:lnTo>
                  <a:lnTo>
                    <a:pt x="501" y="103"/>
                  </a:lnTo>
                  <a:lnTo>
                    <a:pt x="506" y="111"/>
                  </a:lnTo>
                  <a:lnTo>
                    <a:pt x="525" y="108"/>
                  </a:lnTo>
                  <a:lnTo>
                    <a:pt x="535" y="107"/>
                  </a:lnTo>
                  <a:lnTo>
                    <a:pt x="550" y="125"/>
                  </a:lnTo>
                  <a:lnTo>
                    <a:pt x="558" y="147"/>
                  </a:lnTo>
                  <a:lnTo>
                    <a:pt x="570" y="159"/>
                  </a:lnTo>
                  <a:lnTo>
                    <a:pt x="577" y="160"/>
                  </a:lnTo>
                  <a:lnTo>
                    <a:pt x="587" y="163"/>
                  </a:lnTo>
                  <a:lnTo>
                    <a:pt x="604" y="163"/>
                  </a:lnTo>
                  <a:lnTo>
                    <a:pt x="616" y="175"/>
                  </a:lnTo>
                  <a:lnTo>
                    <a:pt x="629" y="187"/>
                  </a:lnTo>
                  <a:lnTo>
                    <a:pt x="649" y="198"/>
                  </a:lnTo>
                  <a:lnTo>
                    <a:pt x="664" y="204"/>
                  </a:lnTo>
                  <a:lnTo>
                    <a:pt x="681" y="210"/>
                  </a:lnTo>
                  <a:lnTo>
                    <a:pt x="700" y="216"/>
                  </a:lnTo>
                  <a:lnTo>
                    <a:pt x="678" y="245"/>
                  </a:lnTo>
                  <a:lnTo>
                    <a:pt x="674" y="257"/>
                  </a:lnTo>
                  <a:lnTo>
                    <a:pt x="669" y="267"/>
                  </a:lnTo>
                  <a:lnTo>
                    <a:pt x="659" y="279"/>
                  </a:lnTo>
                  <a:lnTo>
                    <a:pt x="654" y="288"/>
                  </a:lnTo>
                  <a:lnTo>
                    <a:pt x="644" y="307"/>
                  </a:lnTo>
                  <a:lnTo>
                    <a:pt x="644" y="327"/>
                  </a:lnTo>
                  <a:lnTo>
                    <a:pt x="638" y="333"/>
                  </a:lnTo>
                  <a:lnTo>
                    <a:pt x="631" y="332"/>
                  </a:lnTo>
                  <a:lnTo>
                    <a:pt x="623" y="329"/>
                  </a:lnTo>
                  <a:lnTo>
                    <a:pt x="607" y="336"/>
                  </a:lnTo>
                  <a:lnTo>
                    <a:pt x="594" y="344"/>
                  </a:lnTo>
                  <a:lnTo>
                    <a:pt x="584" y="355"/>
                  </a:lnTo>
                  <a:lnTo>
                    <a:pt x="580" y="365"/>
                  </a:lnTo>
                  <a:lnTo>
                    <a:pt x="573" y="381"/>
                  </a:lnTo>
                  <a:lnTo>
                    <a:pt x="561" y="389"/>
                  </a:lnTo>
                  <a:lnTo>
                    <a:pt x="551" y="403"/>
                  </a:lnTo>
                  <a:lnTo>
                    <a:pt x="551" y="415"/>
                  </a:lnTo>
                  <a:lnTo>
                    <a:pt x="559" y="415"/>
                  </a:lnTo>
                  <a:lnTo>
                    <a:pt x="577" y="401"/>
                  </a:lnTo>
                  <a:lnTo>
                    <a:pt x="585" y="401"/>
                  </a:lnTo>
                  <a:lnTo>
                    <a:pt x="592" y="415"/>
                  </a:lnTo>
                  <a:lnTo>
                    <a:pt x="596" y="425"/>
                  </a:lnTo>
                  <a:lnTo>
                    <a:pt x="599" y="438"/>
                  </a:lnTo>
                  <a:lnTo>
                    <a:pt x="604" y="446"/>
                  </a:lnTo>
                  <a:lnTo>
                    <a:pt x="590" y="447"/>
                  </a:lnTo>
                  <a:lnTo>
                    <a:pt x="592" y="464"/>
                  </a:lnTo>
                  <a:lnTo>
                    <a:pt x="595" y="476"/>
                  </a:lnTo>
                  <a:lnTo>
                    <a:pt x="596" y="495"/>
                  </a:lnTo>
                  <a:lnTo>
                    <a:pt x="586" y="497"/>
                  </a:lnTo>
                  <a:lnTo>
                    <a:pt x="576" y="511"/>
                  </a:lnTo>
                  <a:lnTo>
                    <a:pt x="566" y="519"/>
                  </a:lnTo>
                  <a:lnTo>
                    <a:pt x="573" y="527"/>
                  </a:lnTo>
                  <a:lnTo>
                    <a:pt x="580" y="541"/>
                  </a:lnTo>
                  <a:lnTo>
                    <a:pt x="580" y="555"/>
                  </a:lnTo>
                  <a:lnTo>
                    <a:pt x="575" y="581"/>
                  </a:lnTo>
                  <a:lnTo>
                    <a:pt x="586" y="591"/>
                  </a:lnTo>
                  <a:lnTo>
                    <a:pt x="599" y="592"/>
                  </a:lnTo>
                  <a:lnTo>
                    <a:pt x="614" y="596"/>
                  </a:lnTo>
                  <a:lnTo>
                    <a:pt x="613" y="609"/>
                  </a:lnTo>
                  <a:lnTo>
                    <a:pt x="608" y="598"/>
                  </a:lnTo>
                  <a:lnTo>
                    <a:pt x="599" y="599"/>
                  </a:lnTo>
                  <a:lnTo>
                    <a:pt x="599" y="608"/>
                  </a:lnTo>
                  <a:close/>
                  <a:moveTo>
                    <a:pt x="674" y="791"/>
                  </a:moveTo>
                  <a:lnTo>
                    <a:pt x="677" y="780"/>
                  </a:lnTo>
                  <a:lnTo>
                    <a:pt x="682" y="771"/>
                  </a:lnTo>
                  <a:lnTo>
                    <a:pt x="693" y="755"/>
                  </a:lnTo>
                  <a:lnTo>
                    <a:pt x="703" y="735"/>
                  </a:lnTo>
                  <a:lnTo>
                    <a:pt x="692" y="725"/>
                  </a:lnTo>
                  <a:lnTo>
                    <a:pt x="699" y="705"/>
                  </a:lnTo>
                  <a:lnTo>
                    <a:pt x="702" y="690"/>
                  </a:lnTo>
                  <a:lnTo>
                    <a:pt x="700" y="680"/>
                  </a:lnTo>
                  <a:lnTo>
                    <a:pt x="689" y="680"/>
                  </a:lnTo>
                  <a:lnTo>
                    <a:pt x="683" y="692"/>
                  </a:lnTo>
                  <a:lnTo>
                    <a:pt x="679" y="704"/>
                  </a:lnTo>
                  <a:lnTo>
                    <a:pt x="669" y="711"/>
                  </a:lnTo>
                  <a:lnTo>
                    <a:pt x="660" y="716"/>
                  </a:lnTo>
                  <a:lnTo>
                    <a:pt x="645" y="716"/>
                  </a:lnTo>
                  <a:lnTo>
                    <a:pt x="645" y="728"/>
                  </a:lnTo>
                  <a:lnTo>
                    <a:pt x="650" y="740"/>
                  </a:lnTo>
                  <a:lnTo>
                    <a:pt x="652" y="749"/>
                  </a:lnTo>
                  <a:lnTo>
                    <a:pt x="644" y="761"/>
                  </a:lnTo>
                  <a:lnTo>
                    <a:pt x="640" y="767"/>
                  </a:lnTo>
                  <a:lnTo>
                    <a:pt x="647" y="770"/>
                  </a:lnTo>
                  <a:lnTo>
                    <a:pt x="650" y="781"/>
                  </a:lnTo>
                  <a:lnTo>
                    <a:pt x="653" y="792"/>
                  </a:lnTo>
                  <a:lnTo>
                    <a:pt x="661" y="799"/>
                  </a:lnTo>
                  <a:lnTo>
                    <a:pt x="671" y="801"/>
                  </a:lnTo>
                  <a:lnTo>
                    <a:pt x="674" y="791"/>
                  </a:lnTo>
                  <a:close/>
                </a:path>
              </a:pathLst>
            </a:custGeom>
            <a:solidFill>
              <a:schemeClr val="hlink"/>
            </a:solidFill>
            <a:ln w="317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1522" name="Freeform 52"/>
            <p:cNvSpPr>
              <a:spLocks noChangeAspect="1" noEditPoints="1"/>
            </p:cNvSpPr>
            <p:nvPr/>
          </p:nvSpPr>
          <p:spPr bwMode="auto">
            <a:xfrm>
              <a:off x="7297740" y="5624513"/>
              <a:ext cx="769937" cy="990600"/>
            </a:xfrm>
            <a:custGeom>
              <a:avLst/>
              <a:gdLst>
                <a:gd name="T0" fmla="*/ 2147483647 w 408"/>
                <a:gd name="T1" fmla="*/ 2147483647 h 525"/>
                <a:gd name="T2" fmla="*/ 2147483647 w 408"/>
                <a:gd name="T3" fmla="*/ 2147483647 h 525"/>
                <a:gd name="T4" fmla="*/ 2147483647 w 408"/>
                <a:gd name="T5" fmla="*/ 2147483647 h 525"/>
                <a:gd name="T6" fmla="*/ 2147483647 w 408"/>
                <a:gd name="T7" fmla="*/ 2147483647 h 525"/>
                <a:gd name="T8" fmla="*/ 2147483647 w 408"/>
                <a:gd name="T9" fmla="*/ 2147483647 h 525"/>
                <a:gd name="T10" fmla="*/ 2147483647 w 408"/>
                <a:gd name="T11" fmla="*/ 2147483647 h 525"/>
                <a:gd name="T12" fmla="*/ 2147483647 w 408"/>
                <a:gd name="T13" fmla="*/ 2147483647 h 525"/>
                <a:gd name="T14" fmla="*/ 2147483647 w 408"/>
                <a:gd name="T15" fmla="*/ 2147483647 h 525"/>
                <a:gd name="T16" fmla="*/ 2147483647 w 408"/>
                <a:gd name="T17" fmla="*/ 2147483647 h 525"/>
                <a:gd name="T18" fmla="*/ 2147483647 w 408"/>
                <a:gd name="T19" fmla="*/ 2147483647 h 525"/>
                <a:gd name="T20" fmla="*/ 2147483647 w 408"/>
                <a:gd name="T21" fmla="*/ 2147483647 h 525"/>
                <a:gd name="T22" fmla="*/ 2147483647 w 408"/>
                <a:gd name="T23" fmla="*/ 2147483647 h 525"/>
                <a:gd name="T24" fmla="*/ 2147483647 w 408"/>
                <a:gd name="T25" fmla="*/ 2147483647 h 525"/>
                <a:gd name="T26" fmla="*/ 2147483647 w 408"/>
                <a:gd name="T27" fmla="*/ 2147483647 h 525"/>
                <a:gd name="T28" fmla="*/ 2147483647 w 408"/>
                <a:gd name="T29" fmla="*/ 2147483647 h 525"/>
                <a:gd name="T30" fmla="*/ 2147483647 w 408"/>
                <a:gd name="T31" fmla="*/ 2147483647 h 525"/>
                <a:gd name="T32" fmla="*/ 2147483647 w 408"/>
                <a:gd name="T33" fmla="*/ 2147483647 h 525"/>
                <a:gd name="T34" fmla="*/ 2147483647 w 408"/>
                <a:gd name="T35" fmla="*/ 2147483647 h 525"/>
                <a:gd name="T36" fmla="*/ 2147483647 w 408"/>
                <a:gd name="T37" fmla="*/ 2147483647 h 525"/>
                <a:gd name="T38" fmla="*/ 2147483647 w 408"/>
                <a:gd name="T39" fmla="*/ 2147483647 h 525"/>
                <a:gd name="T40" fmla="*/ 2147483647 w 408"/>
                <a:gd name="T41" fmla="*/ 2147483647 h 525"/>
                <a:gd name="T42" fmla="*/ 2147483647 w 408"/>
                <a:gd name="T43" fmla="*/ 2147483647 h 525"/>
                <a:gd name="T44" fmla="*/ 2147483647 w 408"/>
                <a:gd name="T45" fmla="*/ 2147483647 h 525"/>
                <a:gd name="T46" fmla="*/ 2147483647 w 408"/>
                <a:gd name="T47" fmla="*/ 2147483647 h 525"/>
                <a:gd name="T48" fmla="*/ 2147483647 w 408"/>
                <a:gd name="T49" fmla="*/ 2147483647 h 525"/>
                <a:gd name="T50" fmla="*/ 2147483647 w 408"/>
                <a:gd name="T51" fmla="*/ 2147483647 h 525"/>
                <a:gd name="T52" fmla="*/ 2147483647 w 408"/>
                <a:gd name="T53" fmla="*/ 2147483647 h 525"/>
                <a:gd name="T54" fmla="*/ 2147483647 w 408"/>
                <a:gd name="T55" fmla="*/ 2147483647 h 525"/>
                <a:gd name="T56" fmla="*/ 2147483647 w 408"/>
                <a:gd name="T57" fmla="*/ 2147483647 h 525"/>
                <a:gd name="T58" fmla="*/ 2147483647 w 408"/>
                <a:gd name="T59" fmla="*/ 2147483647 h 525"/>
                <a:gd name="T60" fmla="*/ 2147483647 w 408"/>
                <a:gd name="T61" fmla="*/ 2147483647 h 525"/>
                <a:gd name="T62" fmla="*/ 2147483647 w 408"/>
                <a:gd name="T63" fmla="*/ 2147483647 h 525"/>
                <a:gd name="T64" fmla="*/ 2147483647 w 408"/>
                <a:gd name="T65" fmla="*/ 2147483647 h 525"/>
                <a:gd name="T66" fmla="*/ 2147483647 w 408"/>
                <a:gd name="T67" fmla="*/ 2147483647 h 525"/>
                <a:gd name="T68" fmla="*/ 2147483647 w 408"/>
                <a:gd name="T69" fmla="*/ 2147483647 h 525"/>
                <a:gd name="T70" fmla="*/ 2147483647 w 408"/>
                <a:gd name="T71" fmla="*/ 2147483647 h 525"/>
                <a:gd name="T72" fmla="*/ 2147483647 w 408"/>
                <a:gd name="T73" fmla="*/ 2147483647 h 525"/>
                <a:gd name="T74" fmla="*/ 2147483647 w 408"/>
                <a:gd name="T75" fmla="*/ 2147483647 h 525"/>
                <a:gd name="T76" fmla="*/ 2147483647 w 408"/>
                <a:gd name="T77" fmla="*/ 2147483647 h 525"/>
                <a:gd name="T78" fmla="*/ 2147483647 w 408"/>
                <a:gd name="T79" fmla="*/ 2147483647 h 525"/>
                <a:gd name="T80" fmla="*/ 2147483647 w 408"/>
                <a:gd name="T81" fmla="*/ 2147483647 h 525"/>
                <a:gd name="T82" fmla="*/ 2147483647 w 408"/>
                <a:gd name="T83" fmla="*/ 2147483647 h 525"/>
                <a:gd name="T84" fmla="*/ 2147483647 w 408"/>
                <a:gd name="T85" fmla="*/ 2147483647 h 525"/>
                <a:gd name="T86" fmla="*/ 2147483647 w 408"/>
                <a:gd name="T87" fmla="*/ 2147483647 h 525"/>
                <a:gd name="T88" fmla="*/ 2147483647 w 408"/>
                <a:gd name="T89" fmla="*/ 2147483647 h 525"/>
                <a:gd name="T90" fmla="*/ 2147483647 w 408"/>
                <a:gd name="T91" fmla="*/ 2147483647 h 525"/>
                <a:gd name="T92" fmla="*/ 2147483647 w 408"/>
                <a:gd name="T93" fmla="*/ 2147483647 h 525"/>
                <a:gd name="T94" fmla="*/ 2147483647 w 408"/>
                <a:gd name="T95" fmla="*/ 2147483647 h 525"/>
                <a:gd name="T96" fmla="*/ 2147483647 w 408"/>
                <a:gd name="T97" fmla="*/ 2147483647 h 525"/>
                <a:gd name="T98" fmla="*/ 2147483647 w 408"/>
                <a:gd name="T99" fmla="*/ 2147483647 h 525"/>
                <a:gd name="T100" fmla="*/ 2147483647 w 408"/>
                <a:gd name="T101" fmla="*/ 2147483647 h 525"/>
                <a:gd name="T102" fmla="*/ 2147483647 w 408"/>
                <a:gd name="T103" fmla="*/ 2147483647 h 525"/>
                <a:gd name="T104" fmla="*/ 2147483647 w 408"/>
                <a:gd name="T105" fmla="*/ 2147483647 h 525"/>
                <a:gd name="T106" fmla="*/ 2147483647 w 408"/>
                <a:gd name="T107" fmla="*/ 2147483647 h 525"/>
                <a:gd name="T108" fmla="*/ 2147483647 w 408"/>
                <a:gd name="T109" fmla="*/ 2147483647 h 525"/>
                <a:gd name="T110" fmla="*/ 2147483647 w 408"/>
                <a:gd name="T111" fmla="*/ 2147483647 h 525"/>
                <a:gd name="T112" fmla="*/ 2147483647 w 408"/>
                <a:gd name="T113" fmla="*/ 2147483647 h 525"/>
                <a:gd name="T114" fmla="*/ 2147483647 w 408"/>
                <a:gd name="T115" fmla="*/ 2147483647 h 525"/>
                <a:gd name="T116" fmla="*/ 2147483647 w 408"/>
                <a:gd name="T117" fmla="*/ 2147483647 h 525"/>
                <a:gd name="T118" fmla="*/ 2147483647 w 408"/>
                <a:gd name="T119" fmla="*/ 2147483647 h 525"/>
                <a:gd name="T120" fmla="*/ 2147483647 w 408"/>
                <a:gd name="T121" fmla="*/ 2147483647 h 5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08" h="525">
                  <a:moveTo>
                    <a:pt x="388" y="74"/>
                  </a:moveTo>
                  <a:lnTo>
                    <a:pt x="381" y="72"/>
                  </a:lnTo>
                  <a:lnTo>
                    <a:pt x="360" y="68"/>
                  </a:lnTo>
                  <a:lnTo>
                    <a:pt x="322" y="64"/>
                  </a:lnTo>
                  <a:lnTo>
                    <a:pt x="275" y="62"/>
                  </a:lnTo>
                  <a:lnTo>
                    <a:pt x="266" y="77"/>
                  </a:lnTo>
                  <a:lnTo>
                    <a:pt x="247" y="80"/>
                  </a:lnTo>
                  <a:lnTo>
                    <a:pt x="256" y="98"/>
                  </a:lnTo>
                  <a:lnTo>
                    <a:pt x="273" y="105"/>
                  </a:lnTo>
                  <a:lnTo>
                    <a:pt x="278" y="125"/>
                  </a:lnTo>
                  <a:lnTo>
                    <a:pt x="272" y="132"/>
                  </a:lnTo>
                  <a:lnTo>
                    <a:pt x="253" y="123"/>
                  </a:lnTo>
                  <a:lnTo>
                    <a:pt x="243" y="119"/>
                  </a:lnTo>
                  <a:lnTo>
                    <a:pt x="262" y="145"/>
                  </a:lnTo>
                  <a:lnTo>
                    <a:pt x="256" y="155"/>
                  </a:lnTo>
                  <a:lnTo>
                    <a:pt x="237" y="124"/>
                  </a:lnTo>
                  <a:lnTo>
                    <a:pt x="228" y="124"/>
                  </a:lnTo>
                  <a:lnTo>
                    <a:pt x="232" y="143"/>
                  </a:lnTo>
                  <a:lnTo>
                    <a:pt x="227" y="151"/>
                  </a:lnTo>
                  <a:lnTo>
                    <a:pt x="199" y="127"/>
                  </a:lnTo>
                  <a:lnTo>
                    <a:pt x="193" y="120"/>
                  </a:lnTo>
                  <a:lnTo>
                    <a:pt x="210" y="83"/>
                  </a:lnTo>
                  <a:lnTo>
                    <a:pt x="192" y="78"/>
                  </a:lnTo>
                  <a:lnTo>
                    <a:pt x="167" y="125"/>
                  </a:lnTo>
                  <a:lnTo>
                    <a:pt x="182" y="154"/>
                  </a:lnTo>
                  <a:lnTo>
                    <a:pt x="198" y="177"/>
                  </a:lnTo>
                  <a:lnTo>
                    <a:pt x="213" y="196"/>
                  </a:lnTo>
                  <a:lnTo>
                    <a:pt x="197" y="210"/>
                  </a:lnTo>
                  <a:lnTo>
                    <a:pt x="189" y="207"/>
                  </a:lnTo>
                  <a:lnTo>
                    <a:pt x="184" y="210"/>
                  </a:lnTo>
                  <a:lnTo>
                    <a:pt x="174" y="223"/>
                  </a:lnTo>
                  <a:lnTo>
                    <a:pt x="184" y="237"/>
                  </a:lnTo>
                  <a:lnTo>
                    <a:pt x="201" y="244"/>
                  </a:lnTo>
                  <a:lnTo>
                    <a:pt x="234" y="256"/>
                  </a:lnTo>
                  <a:lnTo>
                    <a:pt x="253" y="277"/>
                  </a:lnTo>
                  <a:lnTo>
                    <a:pt x="261" y="309"/>
                  </a:lnTo>
                  <a:lnTo>
                    <a:pt x="251" y="314"/>
                  </a:lnTo>
                  <a:lnTo>
                    <a:pt x="235" y="304"/>
                  </a:lnTo>
                  <a:lnTo>
                    <a:pt x="214" y="297"/>
                  </a:lnTo>
                  <a:lnTo>
                    <a:pt x="207" y="307"/>
                  </a:lnTo>
                  <a:lnTo>
                    <a:pt x="222" y="315"/>
                  </a:lnTo>
                  <a:lnTo>
                    <a:pt x="233" y="324"/>
                  </a:lnTo>
                  <a:lnTo>
                    <a:pt x="225" y="342"/>
                  </a:lnTo>
                  <a:lnTo>
                    <a:pt x="201" y="334"/>
                  </a:lnTo>
                  <a:lnTo>
                    <a:pt x="189" y="330"/>
                  </a:lnTo>
                  <a:lnTo>
                    <a:pt x="198" y="352"/>
                  </a:lnTo>
                  <a:lnTo>
                    <a:pt x="208" y="372"/>
                  </a:lnTo>
                  <a:lnTo>
                    <a:pt x="215" y="404"/>
                  </a:lnTo>
                  <a:lnTo>
                    <a:pt x="199" y="411"/>
                  </a:lnTo>
                  <a:lnTo>
                    <a:pt x="191" y="393"/>
                  </a:lnTo>
                  <a:lnTo>
                    <a:pt x="183" y="386"/>
                  </a:lnTo>
                  <a:lnTo>
                    <a:pt x="177" y="391"/>
                  </a:lnTo>
                  <a:lnTo>
                    <a:pt x="177" y="411"/>
                  </a:lnTo>
                  <a:lnTo>
                    <a:pt x="170" y="415"/>
                  </a:lnTo>
                  <a:lnTo>
                    <a:pt x="161" y="394"/>
                  </a:lnTo>
                  <a:lnTo>
                    <a:pt x="152" y="380"/>
                  </a:lnTo>
                  <a:lnTo>
                    <a:pt x="142" y="375"/>
                  </a:lnTo>
                  <a:lnTo>
                    <a:pt x="143" y="385"/>
                  </a:lnTo>
                  <a:lnTo>
                    <a:pt x="129" y="391"/>
                  </a:lnTo>
                  <a:lnTo>
                    <a:pt x="115" y="384"/>
                  </a:lnTo>
                  <a:lnTo>
                    <a:pt x="112" y="369"/>
                  </a:lnTo>
                  <a:lnTo>
                    <a:pt x="117" y="351"/>
                  </a:lnTo>
                  <a:lnTo>
                    <a:pt x="112" y="331"/>
                  </a:lnTo>
                  <a:lnTo>
                    <a:pt x="106" y="324"/>
                  </a:lnTo>
                  <a:lnTo>
                    <a:pt x="84" y="314"/>
                  </a:lnTo>
                  <a:lnTo>
                    <a:pt x="86" y="300"/>
                  </a:lnTo>
                  <a:lnTo>
                    <a:pt x="101" y="294"/>
                  </a:lnTo>
                  <a:lnTo>
                    <a:pt x="123" y="280"/>
                  </a:lnTo>
                  <a:lnTo>
                    <a:pt x="153" y="287"/>
                  </a:lnTo>
                  <a:lnTo>
                    <a:pt x="179" y="297"/>
                  </a:lnTo>
                  <a:lnTo>
                    <a:pt x="188" y="302"/>
                  </a:lnTo>
                  <a:lnTo>
                    <a:pt x="200" y="279"/>
                  </a:lnTo>
                  <a:lnTo>
                    <a:pt x="189" y="268"/>
                  </a:lnTo>
                  <a:lnTo>
                    <a:pt x="172" y="255"/>
                  </a:lnTo>
                  <a:lnTo>
                    <a:pt x="156" y="266"/>
                  </a:lnTo>
                  <a:lnTo>
                    <a:pt x="141" y="254"/>
                  </a:lnTo>
                  <a:lnTo>
                    <a:pt x="113" y="260"/>
                  </a:lnTo>
                  <a:lnTo>
                    <a:pt x="90" y="268"/>
                  </a:lnTo>
                  <a:lnTo>
                    <a:pt x="80" y="249"/>
                  </a:lnTo>
                  <a:lnTo>
                    <a:pt x="98" y="227"/>
                  </a:lnTo>
                  <a:lnTo>
                    <a:pt x="88" y="208"/>
                  </a:lnTo>
                  <a:lnTo>
                    <a:pt x="66" y="212"/>
                  </a:lnTo>
                  <a:lnTo>
                    <a:pt x="47" y="175"/>
                  </a:lnTo>
                  <a:lnTo>
                    <a:pt x="33" y="160"/>
                  </a:lnTo>
                  <a:lnTo>
                    <a:pt x="39" y="150"/>
                  </a:lnTo>
                  <a:lnTo>
                    <a:pt x="50" y="154"/>
                  </a:lnTo>
                  <a:lnTo>
                    <a:pt x="58" y="150"/>
                  </a:lnTo>
                  <a:lnTo>
                    <a:pt x="65" y="143"/>
                  </a:lnTo>
                  <a:lnTo>
                    <a:pt x="71" y="134"/>
                  </a:lnTo>
                  <a:lnTo>
                    <a:pt x="75" y="126"/>
                  </a:lnTo>
                  <a:lnTo>
                    <a:pt x="81" y="114"/>
                  </a:lnTo>
                  <a:lnTo>
                    <a:pt x="81" y="100"/>
                  </a:lnTo>
                  <a:lnTo>
                    <a:pt x="88" y="83"/>
                  </a:lnTo>
                  <a:lnTo>
                    <a:pt x="95" y="81"/>
                  </a:lnTo>
                  <a:lnTo>
                    <a:pt x="112" y="83"/>
                  </a:lnTo>
                  <a:lnTo>
                    <a:pt x="127" y="62"/>
                  </a:lnTo>
                  <a:lnTo>
                    <a:pt x="146" y="58"/>
                  </a:lnTo>
                  <a:lnTo>
                    <a:pt x="163" y="61"/>
                  </a:lnTo>
                  <a:lnTo>
                    <a:pt x="178" y="57"/>
                  </a:lnTo>
                  <a:lnTo>
                    <a:pt x="194" y="38"/>
                  </a:lnTo>
                  <a:lnTo>
                    <a:pt x="210" y="33"/>
                  </a:lnTo>
                  <a:lnTo>
                    <a:pt x="215" y="29"/>
                  </a:lnTo>
                  <a:lnTo>
                    <a:pt x="220" y="39"/>
                  </a:lnTo>
                  <a:lnTo>
                    <a:pt x="237" y="31"/>
                  </a:lnTo>
                  <a:lnTo>
                    <a:pt x="253" y="30"/>
                  </a:lnTo>
                  <a:lnTo>
                    <a:pt x="267" y="27"/>
                  </a:lnTo>
                  <a:lnTo>
                    <a:pt x="283" y="23"/>
                  </a:lnTo>
                  <a:lnTo>
                    <a:pt x="299" y="18"/>
                  </a:lnTo>
                  <a:lnTo>
                    <a:pt x="309" y="31"/>
                  </a:lnTo>
                  <a:lnTo>
                    <a:pt x="325" y="35"/>
                  </a:lnTo>
                  <a:lnTo>
                    <a:pt x="340" y="35"/>
                  </a:lnTo>
                  <a:lnTo>
                    <a:pt x="357" y="38"/>
                  </a:lnTo>
                  <a:lnTo>
                    <a:pt x="368" y="40"/>
                  </a:lnTo>
                  <a:lnTo>
                    <a:pt x="371" y="22"/>
                  </a:lnTo>
                  <a:lnTo>
                    <a:pt x="383" y="1"/>
                  </a:lnTo>
                  <a:lnTo>
                    <a:pt x="399" y="0"/>
                  </a:lnTo>
                  <a:lnTo>
                    <a:pt x="404" y="12"/>
                  </a:lnTo>
                  <a:lnTo>
                    <a:pt x="403" y="27"/>
                  </a:lnTo>
                  <a:lnTo>
                    <a:pt x="397" y="40"/>
                  </a:lnTo>
                  <a:lnTo>
                    <a:pt x="393" y="49"/>
                  </a:lnTo>
                  <a:lnTo>
                    <a:pt x="385" y="62"/>
                  </a:lnTo>
                  <a:lnTo>
                    <a:pt x="388" y="74"/>
                  </a:lnTo>
                  <a:close/>
                  <a:moveTo>
                    <a:pt x="18" y="192"/>
                  </a:moveTo>
                  <a:lnTo>
                    <a:pt x="27" y="197"/>
                  </a:lnTo>
                  <a:lnTo>
                    <a:pt x="30" y="182"/>
                  </a:lnTo>
                  <a:lnTo>
                    <a:pt x="17" y="160"/>
                  </a:lnTo>
                  <a:lnTo>
                    <a:pt x="6" y="159"/>
                  </a:lnTo>
                  <a:lnTo>
                    <a:pt x="0" y="162"/>
                  </a:lnTo>
                  <a:lnTo>
                    <a:pt x="10" y="173"/>
                  </a:lnTo>
                  <a:lnTo>
                    <a:pt x="12" y="186"/>
                  </a:lnTo>
                  <a:lnTo>
                    <a:pt x="18" y="192"/>
                  </a:lnTo>
                  <a:close/>
                  <a:moveTo>
                    <a:pt x="63" y="290"/>
                  </a:moveTo>
                  <a:lnTo>
                    <a:pt x="55" y="283"/>
                  </a:lnTo>
                  <a:lnTo>
                    <a:pt x="49" y="269"/>
                  </a:lnTo>
                  <a:lnTo>
                    <a:pt x="59" y="259"/>
                  </a:lnTo>
                  <a:lnTo>
                    <a:pt x="67" y="270"/>
                  </a:lnTo>
                  <a:lnTo>
                    <a:pt x="72" y="281"/>
                  </a:lnTo>
                  <a:lnTo>
                    <a:pt x="72" y="297"/>
                  </a:lnTo>
                  <a:lnTo>
                    <a:pt x="63" y="290"/>
                  </a:lnTo>
                  <a:close/>
                  <a:moveTo>
                    <a:pt x="234" y="497"/>
                  </a:moveTo>
                  <a:lnTo>
                    <a:pt x="234" y="480"/>
                  </a:lnTo>
                  <a:lnTo>
                    <a:pt x="244" y="483"/>
                  </a:lnTo>
                  <a:lnTo>
                    <a:pt x="257" y="492"/>
                  </a:lnTo>
                  <a:lnTo>
                    <a:pt x="270" y="478"/>
                  </a:lnTo>
                  <a:lnTo>
                    <a:pt x="275" y="493"/>
                  </a:lnTo>
                  <a:lnTo>
                    <a:pt x="302" y="494"/>
                  </a:lnTo>
                  <a:lnTo>
                    <a:pt x="328" y="491"/>
                  </a:lnTo>
                  <a:lnTo>
                    <a:pt x="345" y="494"/>
                  </a:lnTo>
                  <a:lnTo>
                    <a:pt x="362" y="496"/>
                  </a:lnTo>
                  <a:lnTo>
                    <a:pt x="360" y="509"/>
                  </a:lnTo>
                  <a:lnTo>
                    <a:pt x="374" y="505"/>
                  </a:lnTo>
                  <a:lnTo>
                    <a:pt x="400" y="499"/>
                  </a:lnTo>
                  <a:lnTo>
                    <a:pt x="408" y="510"/>
                  </a:lnTo>
                  <a:lnTo>
                    <a:pt x="399" y="521"/>
                  </a:lnTo>
                  <a:lnTo>
                    <a:pt x="379" y="525"/>
                  </a:lnTo>
                  <a:lnTo>
                    <a:pt x="364" y="524"/>
                  </a:lnTo>
                  <a:lnTo>
                    <a:pt x="349" y="524"/>
                  </a:lnTo>
                  <a:lnTo>
                    <a:pt x="333" y="524"/>
                  </a:lnTo>
                  <a:lnTo>
                    <a:pt x="319" y="523"/>
                  </a:lnTo>
                  <a:lnTo>
                    <a:pt x="302" y="520"/>
                  </a:lnTo>
                  <a:lnTo>
                    <a:pt x="286" y="513"/>
                  </a:lnTo>
                  <a:lnTo>
                    <a:pt x="273" y="510"/>
                  </a:lnTo>
                  <a:lnTo>
                    <a:pt x="258" y="509"/>
                  </a:lnTo>
                  <a:lnTo>
                    <a:pt x="245" y="509"/>
                  </a:lnTo>
                  <a:lnTo>
                    <a:pt x="233" y="508"/>
                  </a:lnTo>
                  <a:lnTo>
                    <a:pt x="234" y="497"/>
                  </a:lnTo>
                  <a:close/>
                  <a:moveTo>
                    <a:pt x="260" y="235"/>
                  </a:moveTo>
                  <a:lnTo>
                    <a:pt x="271" y="249"/>
                  </a:lnTo>
                  <a:lnTo>
                    <a:pt x="276" y="256"/>
                  </a:lnTo>
                  <a:lnTo>
                    <a:pt x="281" y="268"/>
                  </a:lnTo>
                  <a:lnTo>
                    <a:pt x="293" y="285"/>
                  </a:lnTo>
                  <a:lnTo>
                    <a:pt x="299" y="304"/>
                  </a:lnTo>
                  <a:lnTo>
                    <a:pt x="292" y="314"/>
                  </a:lnTo>
                  <a:lnTo>
                    <a:pt x="275" y="311"/>
                  </a:lnTo>
                  <a:lnTo>
                    <a:pt x="271" y="299"/>
                  </a:lnTo>
                  <a:lnTo>
                    <a:pt x="258" y="278"/>
                  </a:lnTo>
                  <a:lnTo>
                    <a:pt x="246" y="261"/>
                  </a:lnTo>
                  <a:lnTo>
                    <a:pt x="229" y="245"/>
                  </a:lnTo>
                  <a:lnTo>
                    <a:pt x="217" y="241"/>
                  </a:lnTo>
                  <a:lnTo>
                    <a:pt x="200" y="227"/>
                  </a:lnTo>
                  <a:lnTo>
                    <a:pt x="208" y="221"/>
                  </a:lnTo>
                  <a:lnTo>
                    <a:pt x="220" y="215"/>
                  </a:lnTo>
                  <a:lnTo>
                    <a:pt x="231" y="210"/>
                  </a:lnTo>
                  <a:lnTo>
                    <a:pt x="252" y="223"/>
                  </a:lnTo>
                  <a:lnTo>
                    <a:pt x="260" y="235"/>
                  </a:lnTo>
                  <a:close/>
                </a:path>
              </a:pathLst>
            </a:custGeom>
            <a:solidFill>
              <a:schemeClr val="hlink"/>
            </a:solidFill>
            <a:ln w="635">
              <a:solidFill>
                <a:srgbClr val="000000"/>
              </a:solidFill>
              <a:prstDash val="solid"/>
              <a:round/>
              <a:headEnd/>
              <a:tailEnd/>
            </a:ln>
          </p:spPr>
          <p:txBody>
            <a:bodyPr/>
            <a:lstStyle/>
            <a:p>
              <a:endParaRPr lang="en-GB"/>
            </a:p>
          </p:txBody>
        </p:sp>
        <p:sp>
          <p:nvSpPr>
            <p:cNvPr id="21523" name="Freeform 53"/>
            <p:cNvSpPr>
              <a:spLocks noChangeAspect="1"/>
            </p:cNvSpPr>
            <p:nvPr/>
          </p:nvSpPr>
          <p:spPr bwMode="auto">
            <a:xfrm>
              <a:off x="6972302" y="4616451"/>
              <a:ext cx="671513" cy="436563"/>
            </a:xfrm>
            <a:custGeom>
              <a:avLst/>
              <a:gdLst>
                <a:gd name="T0" fmla="*/ 2147483647 w 356"/>
                <a:gd name="T1" fmla="*/ 2147483647 h 231"/>
                <a:gd name="T2" fmla="*/ 2147483647 w 356"/>
                <a:gd name="T3" fmla="*/ 2147483647 h 231"/>
                <a:gd name="T4" fmla="*/ 2147483647 w 356"/>
                <a:gd name="T5" fmla="*/ 2147483647 h 231"/>
                <a:gd name="T6" fmla="*/ 2147483647 w 356"/>
                <a:gd name="T7" fmla="*/ 2147483647 h 231"/>
                <a:gd name="T8" fmla="*/ 2147483647 w 356"/>
                <a:gd name="T9" fmla="*/ 2147483647 h 231"/>
                <a:gd name="T10" fmla="*/ 2147483647 w 356"/>
                <a:gd name="T11" fmla="*/ 2147483647 h 231"/>
                <a:gd name="T12" fmla="*/ 2147483647 w 356"/>
                <a:gd name="T13" fmla="*/ 2147483647 h 231"/>
                <a:gd name="T14" fmla="*/ 2147483647 w 356"/>
                <a:gd name="T15" fmla="*/ 2147483647 h 231"/>
                <a:gd name="T16" fmla="*/ 2147483647 w 356"/>
                <a:gd name="T17" fmla="*/ 2147483647 h 231"/>
                <a:gd name="T18" fmla="*/ 2147483647 w 356"/>
                <a:gd name="T19" fmla="*/ 2147483647 h 231"/>
                <a:gd name="T20" fmla="*/ 2147483647 w 356"/>
                <a:gd name="T21" fmla="*/ 2147483647 h 231"/>
                <a:gd name="T22" fmla="*/ 2147483647 w 356"/>
                <a:gd name="T23" fmla="*/ 2147483647 h 231"/>
                <a:gd name="T24" fmla="*/ 2147483647 w 356"/>
                <a:gd name="T25" fmla="*/ 2147483647 h 231"/>
                <a:gd name="T26" fmla="*/ 2147483647 w 356"/>
                <a:gd name="T27" fmla="*/ 2147483647 h 231"/>
                <a:gd name="T28" fmla="*/ 2147483647 w 356"/>
                <a:gd name="T29" fmla="*/ 2147483647 h 231"/>
                <a:gd name="T30" fmla="*/ 2147483647 w 356"/>
                <a:gd name="T31" fmla="*/ 2147483647 h 231"/>
                <a:gd name="T32" fmla="*/ 2147483647 w 356"/>
                <a:gd name="T33" fmla="*/ 2147483647 h 231"/>
                <a:gd name="T34" fmla="*/ 2147483647 w 356"/>
                <a:gd name="T35" fmla="*/ 2147483647 h 231"/>
                <a:gd name="T36" fmla="*/ 2147483647 w 356"/>
                <a:gd name="T37" fmla="*/ 2147483647 h 231"/>
                <a:gd name="T38" fmla="*/ 2147483647 w 356"/>
                <a:gd name="T39" fmla="*/ 2147483647 h 231"/>
                <a:gd name="T40" fmla="*/ 2147483647 w 356"/>
                <a:gd name="T41" fmla="*/ 2147483647 h 231"/>
                <a:gd name="T42" fmla="*/ 2147483647 w 356"/>
                <a:gd name="T43" fmla="*/ 2147483647 h 231"/>
                <a:gd name="T44" fmla="*/ 2147483647 w 356"/>
                <a:gd name="T45" fmla="*/ 2147483647 h 231"/>
                <a:gd name="T46" fmla="*/ 2147483647 w 356"/>
                <a:gd name="T47" fmla="*/ 2147483647 h 231"/>
                <a:gd name="T48" fmla="*/ 2147483647 w 356"/>
                <a:gd name="T49" fmla="*/ 2147483647 h 231"/>
                <a:gd name="T50" fmla="*/ 2147483647 w 356"/>
                <a:gd name="T51" fmla="*/ 0 h 231"/>
                <a:gd name="T52" fmla="*/ 2147483647 w 356"/>
                <a:gd name="T53" fmla="*/ 2147483647 h 231"/>
                <a:gd name="T54" fmla="*/ 2147483647 w 356"/>
                <a:gd name="T55" fmla="*/ 2147483647 h 231"/>
                <a:gd name="T56" fmla="*/ 2147483647 w 356"/>
                <a:gd name="T57" fmla="*/ 2147483647 h 231"/>
                <a:gd name="T58" fmla="*/ 2147483647 w 356"/>
                <a:gd name="T59" fmla="*/ 2147483647 h 231"/>
                <a:gd name="T60" fmla="*/ 2147483647 w 356"/>
                <a:gd name="T61" fmla="*/ 2147483647 h 231"/>
                <a:gd name="T62" fmla="*/ 2147483647 w 356"/>
                <a:gd name="T63" fmla="*/ 2147483647 h 231"/>
                <a:gd name="T64" fmla="*/ 2147483647 w 356"/>
                <a:gd name="T65" fmla="*/ 2147483647 h 231"/>
                <a:gd name="T66" fmla="*/ 2147483647 w 356"/>
                <a:gd name="T67" fmla="*/ 2147483647 h 231"/>
                <a:gd name="T68" fmla="*/ 2147483647 w 356"/>
                <a:gd name="T69" fmla="*/ 2147483647 h 2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6" h="231">
                  <a:moveTo>
                    <a:pt x="58" y="39"/>
                  </a:moveTo>
                  <a:lnTo>
                    <a:pt x="49" y="42"/>
                  </a:lnTo>
                  <a:lnTo>
                    <a:pt x="49" y="53"/>
                  </a:lnTo>
                  <a:lnTo>
                    <a:pt x="48" y="60"/>
                  </a:lnTo>
                  <a:lnTo>
                    <a:pt x="36" y="61"/>
                  </a:lnTo>
                  <a:lnTo>
                    <a:pt x="24" y="61"/>
                  </a:lnTo>
                  <a:lnTo>
                    <a:pt x="14" y="66"/>
                  </a:lnTo>
                  <a:lnTo>
                    <a:pt x="14" y="81"/>
                  </a:lnTo>
                  <a:lnTo>
                    <a:pt x="19" y="86"/>
                  </a:lnTo>
                  <a:lnTo>
                    <a:pt x="29" y="89"/>
                  </a:lnTo>
                  <a:lnTo>
                    <a:pt x="23" y="99"/>
                  </a:lnTo>
                  <a:lnTo>
                    <a:pt x="14" y="113"/>
                  </a:lnTo>
                  <a:lnTo>
                    <a:pt x="8" y="121"/>
                  </a:lnTo>
                  <a:lnTo>
                    <a:pt x="1" y="126"/>
                  </a:lnTo>
                  <a:lnTo>
                    <a:pt x="0" y="134"/>
                  </a:lnTo>
                  <a:lnTo>
                    <a:pt x="5" y="139"/>
                  </a:lnTo>
                  <a:lnTo>
                    <a:pt x="11" y="145"/>
                  </a:lnTo>
                  <a:lnTo>
                    <a:pt x="21" y="151"/>
                  </a:lnTo>
                  <a:lnTo>
                    <a:pt x="28" y="158"/>
                  </a:lnTo>
                  <a:lnTo>
                    <a:pt x="49" y="173"/>
                  </a:lnTo>
                  <a:lnTo>
                    <a:pt x="59" y="182"/>
                  </a:lnTo>
                  <a:lnTo>
                    <a:pt x="66" y="196"/>
                  </a:lnTo>
                  <a:lnTo>
                    <a:pt x="78" y="211"/>
                  </a:lnTo>
                  <a:lnTo>
                    <a:pt x="90" y="220"/>
                  </a:lnTo>
                  <a:lnTo>
                    <a:pt x="101" y="231"/>
                  </a:lnTo>
                  <a:lnTo>
                    <a:pt x="127" y="229"/>
                  </a:lnTo>
                  <a:lnTo>
                    <a:pt x="139" y="218"/>
                  </a:lnTo>
                  <a:lnTo>
                    <a:pt x="157" y="221"/>
                  </a:lnTo>
                  <a:lnTo>
                    <a:pt x="173" y="216"/>
                  </a:lnTo>
                  <a:lnTo>
                    <a:pt x="188" y="209"/>
                  </a:lnTo>
                  <a:lnTo>
                    <a:pt x="196" y="200"/>
                  </a:lnTo>
                  <a:lnTo>
                    <a:pt x="210" y="190"/>
                  </a:lnTo>
                  <a:lnTo>
                    <a:pt x="222" y="197"/>
                  </a:lnTo>
                  <a:lnTo>
                    <a:pt x="234" y="199"/>
                  </a:lnTo>
                  <a:lnTo>
                    <a:pt x="251" y="190"/>
                  </a:lnTo>
                  <a:lnTo>
                    <a:pt x="261" y="176"/>
                  </a:lnTo>
                  <a:lnTo>
                    <a:pt x="275" y="151"/>
                  </a:lnTo>
                  <a:lnTo>
                    <a:pt x="284" y="132"/>
                  </a:lnTo>
                  <a:lnTo>
                    <a:pt x="299" y="103"/>
                  </a:lnTo>
                  <a:lnTo>
                    <a:pt x="321" y="82"/>
                  </a:lnTo>
                  <a:lnTo>
                    <a:pt x="331" y="68"/>
                  </a:lnTo>
                  <a:lnTo>
                    <a:pt x="345" y="60"/>
                  </a:lnTo>
                  <a:lnTo>
                    <a:pt x="356" y="46"/>
                  </a:lnTo>
                  <a:lnTo>
                    <a:pt x="346" y="41"/>
                  </a:lnTo>
                  <a:lnTo>
                    <a:pt x="335" y="30"/>
                  </a:lnTo>
                  <a:lnTo>
                    <a:pt x="327" y="14"/>
                  </a:lnTo>
                  <a:lnTo>
                    <a:pt x="320" y="7"/>
                  </a:lnTo>
                  <a:lnTo>
                    <a:pt x="312" y="12"/>
                  </a:lnTo>
                  <a:lnTo>
                    <a:pt x="297" y="14"/>
                  </a:lnTo>
                  <a:lnTo>
                    <a:pt x="282" y="7"/>
                  </a:lnTo>
                  <a:lnTo>
                    <a:pt x="273" y="0"/>
                  </a:lnTo>
                  <a:lnTo>
                    <a:pt x="261" y="0"/>
                  </a:lnTo>
                  <a:lnTo>
                    <a:pt x="251" y="4"/>
                  </a:lnTo>
                  <a:lnTo>
                    <a:pt x="242" y="5"/>
                  </a:lnTo>
                  <a:lnTo>
                    <a:pt x="234" y="21"/>
                  </a:lnTo>
                  <a:lnTo>
                    <a:pt x="222" y="36"/>
                  </a:lnTo>
                  <a:lnTo>
                    <a:pt x="206" y="36"/>
                  </a:lnTo>
                  <a:lnTo>
                    <a:pt x="194" y="41"/>
                  </a:lnTo>
                  <a:lnTo>
                    <a:pt x="183" y="42"/>
                  </a:lnTo>
                  <a:lnTo>
                    <a:pt x="179" y="56"/>
                  </a:lnTo>
                  <a:lnTo>
                    <a:pt x="172" y="52"/>
                  </a:lnTo>
                  <a:lnTo>
                    <a:pt x="161" y="51"/>
                  </a:lnTo>
                  <a:lnTo>
                    <a:pt x="157" y="61"/>
                  </a:lnTo>
                  <a:lnTo>
                    <a:pt x="152" y="67"/>
                  </a:lnTo>
                  <a:lnTo>
                    <a:pt x="134" y="62"/>
                  </a:lnTo>
                  <a:lnTo>
                    <a:pt x="111" y="64"/>
                  </a:lnTo>
                  <a:lnTo>
                    <a:pt x="94" y="66"/>
                  </a:lnTo>
                  <a:lnTo>
                    <a:pt x="81" y="63"/>
                  </a:lnTo>
                  <a:lnTo>
                    <a:pt x="75" y="52"/>
                  </a:lnTo>
                  <a:lnTo>
                    <a:pt x="65" y="43"/>
                  </a:lnTo>
                  <a:lnTo>
                    <a:pt x="58" y="39"/>
                  </a:lnTo>
                  <a:close/>
                </a:path>
              </a:pathLst>
            </a:custGeom>
            <a:solidFill>
              <a:schemeClr val="hlink"/>
            </a:solidFill>
            <a:ln w="317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1524" name="Freeform 54"/>
            <p:cNvSpPr>
              <a:spLocks noChangeAspect="1"/>
            </p:cNvSpPr>
            <p:nvPr/>
          </p:nvSpPr>
          <p:spPr bwMode="auto">
            <a:xfrm>
              <a:off x="4548190" y="3167063"/>
              <a:ext cx="466725" cy="546100"/>
            </a:xfrm>
            <a:custGeom>
              <a:avLst/>
              <a:gdLst>
                <a:gd name="T0" fmla="*/ 2147483647 w 247"/>
                <a:gd name="T1" fmla="*/ 2147483647 h 289"/>
                <a:gd name="T2" fmla="*/ 2147483647 w 247"/>
                <a:gd name="T3" fmla="*/ 2147483647 h 289"/>
                <a:gd name="T4" fmla="*/ 2147483647 w 247"/>
                <a:gd name="T5" fmla="*/ 2147483647 h 289"/>
                <a:gd name="T6" fmla="*/ 2147483647 w 247"/>
                <a:gd name="T7" fmla="*/ 2147483647 h 289"/>
                <a:gd name="T8" fmla="*/ 2147483647 w 247"/>
                <a:gd name="T9" fmla="*/ 2147483647 h 289"/>
                <a:gd name="T10" fmla="*/ 0 w 247"/>
                <a:gd name="T11" fmla="*/ 2147483647 h 289"/>
                <a:gd name="T12" fmla="*/ 2147483647 w 247"/>
                <a:gd name="T13" fmla="*/ 2147483647 h 289"/>
                <a:gd name="T14" fmla="*/ 2147483647 w 247"/>
                <a:gd name="T15" fmla="*/ 2147483647 h 289"/>
                <a:gd name="T16" fmla="*/ 2147483647 w 247"/>
                <a:gd name="T17" fmla="*/ 2147483647 h 289"/>
                <a:gd name="T18" fmla="*/ 2147483647 w 247"/>
                <a:gd name="T19" fmla="*/ 2147483647 h 289"/>
                <a:gd name="T20" fmla="*/ 2147483647 w 247"/>
                <a:gd name="T21" fmla="*/ 2147483647 h 289"/>
                <a:gd name="T22" fmla="*/ 2147483647 w 247"/>
                <a:gd name="T23" fmla="*/ 2147483647 h 289"/>
                <a:gd name="T24" fmla="*/ 2147483647 w 247"/>
                <a:gd name="T25" fmla="*/ 2147483647 h 289"/>
                <a:gd name="T26" fmla="*/ 2147483647 w 247"/>
                <a:gd name="T27" fmla="*/ 2147483647 h 289"/>
                <a:gd name="T28" fmla="*/ 2147483647 w 247"/>
                <a:gd name="T29" fmla="*/ 2147483647 h 289"/>
                <a:gd name="T30" fmla="*/ 2147483647 w 247"/>
                <a:gd name="T31" fmla="*/ 2147483647 h 289"/>
                <a:gd name="T32" fmla="*/ 2147483647 w 247"/>
                <a:gd name="T33" fmla="*/ 2147483647 h 289"/>
                <a:gd name="T34" fmla="*/ 2147483647 w 247"/>
                <a:gd name="T35" fmla="*/ 2147483647 h 289"/>
                <a:gd name="T36" fmla="*/ 2147483647 w 247"/>
                <a:gd name="T37" fmla="*/ 2147483647 h 289"/>
                <a:gd name="T38" fmla="*/ 2147483647 w 247"/>
                <a:gd name="T39" fmla="*/ 2147483647 h 289"/>
                <a:gd name="T40" fmla="*/ 2147483647 w 247"/>
                <a:gd name="T41" fmla="*/ 2147483647 h 289"/>
                <a:gd name="T42" fmla="*/ 2147483647 w 247"/>
                <a:gd name="T43" fmla="*/ 2147483647 h 289"/>
                <a:gd name="T44" fmla="*/ 2147483647 w 247"/>
                <a:gd name="T45" fmla="*/ 2147483647 h 289"/>
                <a:gd name="T46" fmla="*/ 2147483647 w 247"/>
                <a:gd name="T47" fmla="*/ 2147483647 h 289"/>
                <a:gd name="T48" fmla="*/ 2147483647 w 247"/>
                <a:gd name="T49" fmla="*/ 2147483647 h 289"/>
                <a:gd name="T50" fmla="*/ 2147483647 w 247"/>
                <a:gd name="T51" fmla="*/ 2147483647 h 289"/>
                <a:gd name="T52" fmla="*/ 2147483647 w 247"/>
                <a:gd name="T53" fmla="*/ 2147483647 h 289"/>
                <a:gd name="T54" fmla="*/ 2147483647 w 247"/>
                <a:gd name="T55" fmla="*/ 2147483647 h 289"/>
                <a:gd name="T56" fmla="*/ 2147483647 w 247"/>
                <a:gd name="T57" fmla="*/ 2147483647 h 289"/>
                <a:gd name="T58" fmla="*/ 2147483647 w 247"/>
                <a:gd name="T59" fmla="*/ 2147483647 h 289"/>
                <a:gd name="T60" fmla="*/ 2147483647 w 247"/>
                <a:gd name="T61" fmla="*/ 2147483647 h 289"/>
                <a:gd name="T62" fmla="*/ 2147483647 w 247"/>
                <a:gd name="T63" fmla="*/ 2147483647 h 289"/>
                <a:gd name="T64" fmla="*/ 2147483647 w 247"/>
                <a:gd name="T65" fmla="*/ 2147483647 h 2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47" h="289">
                  <a:moveTo>
                    <a:pt x="209" y="277"/>
                  </a:moveTo>
                  <a:lnTo>
                    <a:pt x="180" y="251"/>
                  </a:lnTo>
                  <a:lnTo>
                    <a:pt x="153" y="263"/>
                  </a:lnTo>
                  <a:lnTo>
                    <a:pt x="120" y="269"/>
                  </a:lnTo>
                  <a:lnTo>
                    <a:pt x="91" y="268"/>
                  </a:lnTo>
                  <a:lnTo>
                    <a:pt x="59" y="267"/>
                  </a:lnTo>
                  <a:lnTo>
                    <a:pt x="44" y="289"/>
                  </a:lnTo>
                  <a:lnTo>
                    <a:pt x="34" y="274"/>
                  </a:lnTo>
                  <a:lnTo>
                    <a:pt x="35" y="252"/>
                  </a:lnTo>
                  <a:lnTo>
                    <a:pt x="26" y="243"/>
                  </a:lnTo>
                  <a:lnTo>
                    <a:pt x="7" y="247"/>
                  </a:lnTo>
                  <a:lnTo>
                    <a:pt x="0" y="235"/>
                  </a:lnTo>
                  <a:lnTo>
                    <a:pt x="14" y="228"/>
                  </a:lnTo>
                  <a:lnTo>
                    <a:pt x="21" y="220"/>
                  </a:lnTo>
                  <a:lnTo>
                    <a:pt x="10" y="213"/>
                  </a:lnTo>
                  <a:lnTo>
                    <a:pt x="15" y="201"/>
                  </a:lnTo>
                  <a:lnTo>
                    <a:pt x="27" y="202"/>
                  </a:lnTo>
                  <a:lnTo>
                    <a:pt x="38" y="206"/>
                  </a:lnTo>
                  <a:lnTo>
                    <a:pt x="46" y="193"/>
                  </a:lnTo>
                  <a:lnTo>
                    <a:pt x="58" y="196"/>
                  </a:lnTo>
                  <a:lnTo>
                    <a:pt x="74" y="188"/>
                  </a:lnTo>
                  <a:lnTo>
                    <a:pt x="90" y="187"/>
                  </a:lnTo>
                  <a:lnTo>
                    <a:pt x="86" y="165"/>
                  </a:lnTo>
                  <a:lnTo>
                    <a:pt x="69" y="173"/>
                  </a:lnTo>
                  <a:lnTo>
                    <a:pt x="58" y="169"/>
                  </a:lnTo>
                  <a:lnTo>
                    <a:pt x="68" y="156"/>
                  </a:lnTo>
                  <a:lnTo>
                    <a:pt x="86" y="143"/>
                  </a:lnTo>
                  <a:lnTo>
                    <a:pt x="84" y="126"/>
                  </a:lnTo>
                  <a:lnTo>
                    <a:pt x="70" y="125"/>
                  </a:lnTo>
                  <a:lnTo>
                    <a:pt x="70" y="109"/>
                  </a:lnTo>
                  <a:lnTo>
                    <a:pt x="89" y="93"/>
                  </a:lnTo>
                  <a:lnTo>
                    <a:pt x="98" y="78"/>
                  </a:lnTo>
                  <a:lnTo>
                    <a:pt x="91" y="65"/>
                  </a:lnTo>
                  <a:lnTo>
                    <a:pt x="95" y="49"/>
                  </a:lnTo>
                  <a:lnTo>
                    <a:pt x="103" y="37"/>
                  </a:lnTo>
                  <a:lnTo>
                    <a:pt x="116" y="45"/>
                  </a:lnTo>
                  <a:lnTo>
                    <a:pt x="123" y="55"/>
                  </a:lnTo>
                  <a:lnTo>
                    <a:pt x="135" y="56"/>
                  </a:lnTo>
                  <a:lnTo>
                    <a:pt x="144" y="59"/>
                  </a:lnTo>
                  <a:lnTo>
                    <a:pt x="152" y="64"/>
                  </a:lnTo>
                  <a:lnTo>
                    <a:pt x="166" y="56"/>
                  </a:lnTo>
                  <a:lnTo>
                    <a:pt x="180" y="49"/>
                  </a:lnTo>
                  <a:lnTo>
                    <a:pt x="163" y="39"/>
                  </a:lnTo>
                  <a:lnTo>
                    <a:pt x="177" y="20"/>
                  </a:lnTo>
                  <a:lnTo>
                    <a:pt x="198" y="0"/>
                  </a:lnTo>
                  <a:lnTo>
                    <a:pt x="216" y="4"/>
                  </a:lnTo>
                  <a:lnTo>
                    <a:pt x="226" y="13"/>
                  </a:lnTo>
                  <a:lnTo>
                    <a:pt x="234" y="40"/>
                  </a:lnTo>
                  <a:lnTo>
                    <a:pt x="218" y="51"/>
                  </a:lnTo>
                  <a:lnTo>
                    <a:pt x="202" y="59"/>
                  </a:lnTo>
                  <a:lnTo>
                    <a:pt x="198" y="68"/>
                  </a:lnTo>
                  <a:lnTo>
                    <a:pt x="197" y="94"/>
                  </a:lnTo>
                  <a:lnTo>
                    <a:pt x="206" y="112"/>
                  </a:lnTo>
                  <a:lnTo>
                    <a:pt x="218" y="97"/>
                  </a:lnTo>
                  <a:lnTo>
                    <a:pt x="223" y="92"/>
                  </a:lnTo>
                  <a:lnTo>
                    <a:pt x="233" y="101"/>
                  </a:lnTo>
                  <a:lnTo>
                    <a:pt x="240" y="108"/>
                  </a:lnTo>
                  <a:lnTo>
                    <a:pt x="247" y="124"/>
                  </a:lnTo>
                  <a:lnTo>
                    <a:pt x="245" y="145"/>
                  </a:lnTo>
                  <a:lnTo>
                    <a:pt x="244" y="160"/>
                  </a:lnTo>
                  <a:lnTo>
                    <a:pt x="241" y="180"/>
                  </a:lnTo>
                  <a:lnTo>
                    <a:pt x="238" y="196"/>
                  </a:lnTo>
                  <a:lnTo>
                    <a:pt x="226" y="226"/>
                  </a:lnTo>
                  <a:lnTo>
                    <a:pt x="224" y="244"/>
                  </a:lnTo>
                  <a:lnTo>
                    <a:pt x="213" y="260"/>
                  </a:lnTo>
                  <a:lnTo>
                    <a:pt x="209" y="277"/>
                  </a:lnTo>
                  <a:close/>
                </a:path>
              </a:pathLst>
            </a:custGeom>
            <a:solidFill>
              <a:schemeClr val="hlink"/>
            </a:solidFill>
            <a:ln w="635">
              <a:solidFill>
                <a:srgbClr val="000000"/>
              </a:solidFill>
              <a:prstDash val="solid"/>
              <a:round/>
              <a:headEnd/>
              <a:tailEnd/>
            </a:ln>
          </p:spPr>
          <p:txBody>
            <a:bodyPr/>
            <a:lstStyle/>
            <a:p>
              <a:endParaRPr lang="en-GB"/>
            </a:p>
          </p:txBody>
        </p:sp>
        <p:sp>
          <p:nvSpPr>
            <p:cNvPr id="21525" name="Freeform 55"/>
            <p:cNvSpPr>
              <a:spLocks/>
            </p:cNvSpPr>
            <p:nvPr/>
          </p:nvSpPr>
          <p:spPr bwMode="auto">
            <a:xfrm>
              <a:off x="4503740" y="1385888"/>
              <a:ext cx="699373" cy="609283"/>
            </a:xfrm>
            <a:custGeom>
              <a:avLst/>
              <a:gdLst>
                <a:gd name="T0" fmla="*/ 2147483647 w 375"/>
                <a:gd name="T1" fmla="*/ 2147483647 h 319"/>
                <a:gd name="T2" fmla="*/ 2147483647 w 375"/>
                <a:gd name="T3" fmla="*/ 2147483647 h 319"/>
                <a:gd name="T4" fmla="*/ 2147483647 w 375"/>
                <a:gd name="T5" fmla="*/ 2147483647 h 319"/>
                <a:gd name="T6" fmla="*/ 2147483647 w 375"/>
                <a:gd name="T7" fmla="*/ 2147483647 h 319"/>
                <a:gd name="T8" fmla="*/ 2147483647 w 375"/>
                <a:gd name="T9" fmla="*/ 2147483647 h 319"/>
                <a:gd name="T10" fmla="*/ 2147483647 w 375"/>
                <a:gd name="T11" fmla="*/ 2147483647 h 319"/>
                <a:gd name="T12" fmla="*/ 2147483647 w 375"/>
                <a:gd name="T13" fmla="*/ 2147483647 h 319"/>
                <a:gd name="T14" fmla="*/ 2147483647 w 375"/>
                <a:gd name="T15" fmla="*/ 2147483647 h 319"/>
                <a:gd name="T16" fmla="*/ 2147483647 w 375"/>
                <a:gd name="T17" fmla="*/ 2147483647 h 319"/>
                <a:gd name="T18" fmla="*/ 2147483647 w 375"/>
                <a:gd name="T19" fmla="*/ 2147483647 h 319"/>
                <a:gd name="T20" fmla="*/ 2147483647 w 375"/>
                <a:gd name="T21" fmla="*/ 2147483647 h 319"/>
                <a:gd name="T22" fmla="*/ 2147483647 w 375"/>
                <a:gd name="T23" fmla="*/ 2147483647 h 319"/>
                <a:gd name="T24" fmla="*/ 2147483647 w 375"/>
                <a:gd name="T25" fmla="*/ 2147483647 h 319"/>
                <a:gd name="T26" fmla="*/ 2147483647 w 375"/>
                <a:gd name="T27" fmla="*/ 2147483647 h 319"/>
                <a:gd name="T28" fmla="*/ 2147483647 w 375"/>
                <a:gd name="T29" fmla="*/ 2147483647 h 319"/>
                <a:gd name="T30" fmla="*/ 2147483647 w 375"/>
                <a:gd name="T31" fmla="*/ 2147483647 h 319"/>
                <a:gd name="T32" fmla="*/ 2147483647 w 375"/>
                <a:gd name="T33" fmla="*/ 2147483647 h 319"/>
                <a:gd name="T34" fmla="*/ 2147483647 w 375"/>
                <a:gd name="T35" fmla="*/ 2147483647 h 319"/>
                <a:gd name="T36" fmla="*/ 2147483647 w 375"/>
                <a:gd name="T37" fmla="*/ 2147483647 h 319"/>
                <a:gd name="T38" fmla="*/ 2147483647 w 375"/>
                <a:gd name="T39" fmla="*/ 2147483647 h 319"/>
                <a:gd name="T40" fmla="*/ 2147483647 w 375"/>
                <a:gd name="T41" fmla="*/ 2147483647 h 319"/>
                <a:gd name="T42" fmla="*/ 2147483647 w 375"/>
                <a:gd name="T43" fmla="*/ 2147483647 h 319"/>
                <a:gd name="T44" fmla="*/ 2147483647 w 375"/>
                <a:gd name="T45" fmla="*/ 2147483647 h 319"/>
                <a:gd name="T46" fmla="*/ 2147483647 w 375"/>
                <a:gd name="T47" fmla="*/ 2147483647 h 319"/>
                <a:gd name="T48" fmla="*/ 2147483647 w 375"/>
                <a:gd name="T49" fmla="*/ 2147483647 h 319"/>
                <a:gd name="T50" fmla="*/ 2147483647 w 375"/>
                <a:gd name="T51" fmla="*/ 2147483647 h 319"/>
                <a:gd name="T52" fmla="*/ 2147483647 w 375"/>
                <a:gd name="T53" fmla="*/ 2147483647 h 319"/>
                <a:gd name="T54" fmla="*/ 2147483647 w 375"/>
                <a:gd name="T55" fmla="*/ 2147483647 h 319"/>
                <a:gd name="T56" fmla="*/ 2147483647 w 375"/>
                <a:gd name="T57" fmla="*/ 2147483647 h 319"/>
                <a:gd name="T58" fmla="*/ 2147483647 w 375"/>
                <a:gd name="T59" fmla="*/ 2147483647 h 319"/>
                <a:gd name="T60" fmla="*/ 2147483647 w 375"/>
                <a:gd name="T61" fmla="*/ 2147483647 h 319"/>
                <a:gd name="T62" fmla="*/ 2147483647 w 375"/>
                <a:gd name="T63" fmla="*/ 2147483647 h 319"/>
                <a:gd name="T64" fmla="*/ 2147483647 w 375"/>
                <a:gd name="T65" fmla="*/ 2147483647 h 319"/>
                <a:gd name="T66" fmla="*/ 2147483647 w 375"/>
                <a:gd name="T67" fmla="*/ 2147483647 h 319"/>
                <a:gd name="T68" fmla="*/ 2147483647 w 375"/>
                <a:gd name="T69" fmla="*/ 2147483647 h 319"/>
                <a:gd name="T70" fmla="*/ 0 w 375"/>
                <a:gd name="T71" fmla="*/ 2147483647 h 319"/>
                <a:gd name="T72" fmla="*/ 2147483647 w 375"/>
                <a:gd name="T73" fmla="*/ 2147483647 h 319"/>
                <a:gd name="T74" fmla="*/ 2147483647 w 375"/>
                <a:gd name="T75" fmla="*/ 2147483647 h 319"/>
                <a:gd name="T76" fmla="*/ 2147483647 w 375"/>
                <a:gd name="T77" fmla="*/ 2147483647 h 319"/>
                <a:gd name="T78" fmla="*/ 2147483647 w 375"/>
                <a:gd name="T79" fmla="*/ 2147483647 h 319"/>
                <a:gd name="T80" fmla="*/ 2147483647 w 375"/>
                <a:gd name="T81" fmla="*/ 2147483647 h 319"/>
                <a:gd name="T82" fmla="*/ 2147483647 w 375"/>
                <a:gd name="T83" fmla="*/ 2147483647 h 31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75" h="319">
                  <a:moveTo>
                    <a:pt x="271" y="319"/>
                  </a:moveTo>
                  <a:lnTo>
                    <a:pt x="314" y="287"/>
                  </a:lnTo>
                  <a:lnTo>
                    <a:pt x="332" y="281"/>
                  </a:lnTo>
                  <a:lnTo>
                    <a:pt x="347" y="290"/>
                  </a:lnTo>
                  <a:lnTo>
                    <a:pt x="356" y="273"/>
                  </a:lnTo>
                  <a:lnTo>
                    <a:pt x="356" y="247"/>
                  </a:lnTo>
                  <a:lnTo>
                    <a:pt x="368" y="241"/>
                  </a:lnTo>
                  <a:lnTo>
                    <a:pt x="375" y="210"/>
                  </a:lnTo>
                  <a:lnTo>
                    <a:pt x="354" y="211"/>
                  </a:lnTo>
                  <a:lnTo>
                    <a:pt x="348" y="194"/>
                  </a:lnTo>
                  <a:lnTo>
                    <a:pt x="358" y="186"/>
                  </a:lnTo>
                  <a:lnTo>
                    <a:pt x="349" y="170"/>
                  </a:lnTo>
                  <a:lnTo>
                    <a:pt x="362" y="166"/>
                  </a:lnTo>
                  <a:lnTo>
                    <a:pt x="372" y="161"/>
                  </a:lnTo>
                  <a:lnTo>
                    <a:pt x="363" y="141"/>
                  </a:lnTo>
                  <a:lnTo>
                    <a:pt x="347" y="145"/>
                  </a:lnTo>
                  <a:lnTo>
                    <a:pt x="346" y="116"/>
                  </a:lnTo>
                  <a:lnTo>
                    <a:pt x="329" y="117"/>
                  </a:lnTo>
                  <a:lnTo>
                    <a:pt x="322" y="128"/>
                  </a:lnTo>
                  <a:lnTo>
                    <a:pt x="315" y="141"/>
                  </a:lnTo>
                  <a:lnTo>
                    <a:pt x="302" y="136"/>
                  </a:lnTo>
                  <a:lnTo>
                    <a:pt x="298" y="124"/>
                  </a:lnTo>
                  <a:lnTo>
                    <a:pt x="281" y="129"/>
                  </a:lnTo>
                  <a:lnTo>
                    <a:pt x="276" y="130"/>
                  </a:lnTo>
                  <a:lnTo>
                    <a:pt x="269" y="118"/>
                  </a:lnTo>
                  <a:lnTo>
                    <a:pt x="262" y="114"/>
                  </a:lnTo>
                  <a:lnTo>
                    <a:pt x="251" y="117"/>
                  </a:lnTo>
                  <a:lnTo>
                    <a:pt x="245" y="123"/>
                  </a:lnTo>
                  <a:lnTo>
                    <a:pt x="243" y="109"/>
                  </a:lnTo>
                  <a:lnTo>
                    <a:pt x="228" y="96"/>
                  </a:lnTo>
                  <a:lnTo>
                    <a:pt x="215" y="102"/>
                  </a:lnTo>
                  <a:lnTo>
                    <a:pt x="209" y="111"/>
                  </a:lnTo>
                  <a:lnTo>
                    <a:pt x="200" y="88"/>
                  </a:lnTo>
                  <a:lnTo>
                    <a:pt x="194" y="78"/>
                  </a:lnTo>
                  <a:lnTo>
                    <a:pt x="184" y="85"/>
                  </a:lnTo>
                  <a:lnTo>
                    <a:pt x="177" y="102"/>
                  </a:lnTo>
                  <a:lnTo>
                    <a:pt x="161" y="106"/>
                  </a:lnTo>
                  <a:lnTo>
                    <a:pt x="147" y="111"/>
                  </a:lnTo>
                  <a:lnTo>
                    <a:pt x="133" y="108"/>
                  </a:lnTo>
                  <a:lnTo>
                    <a:pt x="129" y="88"/>
                  </a:lnTo>
                  <a:lnTo>
                    <a:pt x="147" y="70"/>
                  </a:lnTo>
                  <a:lnTo>
                    <a:pt x="157" y="50"/>
                  </a:lnTo>
                  <a:lnTo>
                    <a:pt x="150" y="28"/>
                  </a:lnTo>
                  <a:lnTo>
                    <a:pt x="141" y="2"/>
                  </a:lnTo>
                  <a:lnTo>
                    <a:pt x="130" y="0"/>
                  </a:lnTo>
                  <a:lnTo>
                    <a:pt x="119" y="23"/>
                  </a:lnTo>
                  <a:lnTo>
                    <a:pt x="115" y="42"/>
                  </a:lnTo>
                  <a:lnTo>
                    <a:pt x="108" y="28"/>
                  </a:lnTo>
                  <a:lnTo>
                    <a:pt x="101" y="17"/>
                  </a:lnTo>
                  <a:lnTo>
                    <a:pt x="90" y="25"/>
                  </a:lnTo>
                  <a:lnTo>
                    <a:pt x="79" y="35"/>
                  </a:lnTo>
                  <a:lnTo>
                    <a:pt x="61" y="34"/>
                  </a:lnTo>
                  <a:lnTo>
                    <a:pt x="46" y="45"/>
                  </a:lnTo>
                  <a:lnTo>
                    <a:pt x="62" y="51"/>
                  </a:lnTo>
                  <a:lnTo>
                    <a:pt x="80" y="58"/>
                  </a:lnTo>
                  <a:lnTo>
                    <a:pt x="101" y="72"/>
                  </a:lnTo>
                  <a:lnTo>
                    <a:pt x="96" y="93"/>
                  </a:lnTo>
                  <a:lnTo>
                    <a:pt x="88" y="89"/>
                  </a:lnTo>
                  <a:lnTo>
                    <a:pt x="84" y="107"/>
                  </a:lnTo>
                  <a:lnTo>
                    <a:pt x="89" y="117"/>
                  </a:lnTo>
                  <a:lnTo>
                    <a:pt x="76" y="119"/>
                  </a:lnTo>
                  <a:lnTo>
                    <a:pt x="63" y="105"/>
                  </a:lnTo>
                  <a:lnTo>
                    <a:pt x="30" y="93"/>
                  </a:lnTo>
                  <a:lnTo>
                    <a:pt x="17" y="118"/>
                  </a:lnTo>
                  <a:lnTo>
                    <a:pt x="40" y="120"/>
                  </a:lnTo>
                  <a:lnTo>
                    <a:pt x="59" y="125"/>
                  </a:lnTo>
                  <a:lnTo>
                    <a:pt x="60" y="138"/>
                  </a:lnTo>
                  <a:lnTo>
                    <a:pt x="53" y="160"/>
                  </a:lnTo>
                  <a:lnTo>
                    <a:pt x="47" y="172"/>
                  </a:lnTo>
                  <a:lnTo>
                    <a:pt x="29" y="170"/>
                  </a:lnTo>
                  <a:lnTo>
                    <a:pt x="13" y="160"/>
                  </a:lnTo>
                  <a:lnTo>
                    <a:pt x="0" y="187"/>
                  </a:lnTo>
                  <a:lnTo>
                    <a:pt x="2" y="200"/>
                  </a:lnTo>
                  <a:lnTo>
                    <a:pt x="22" y="203"/>
                  </a:lnTo>
                  <a:lnTo>
                    <a:pt x="46" y="216"/>
                  </a:lnTo>
                  <a:lnTo>
                    <a:pt x="60" y="242"/>
                  </a:lnTo>
                  <a:lnTo>
                    <a:pt x="72" y="268"/>
                  </a:lnTo>
                  <a:lnTo>
                    <a:pt x="90" y="292"/>
                  </a:lnTo>
                  <a:lnTo>
                    <a:pt x="130" y="300"/>
                  </a:lnTo>
                  <a:lnTo>
                    <a:pt x="168" y="305"/>
                  </a:lnTo>
                  <a:lnTo>
                    <a:pt x="195" y="310"/>
                  </a:lnTo>
                  <a:lnTo>
                    <a:pt x="218" y="304"/>
                  </a:lnTo>
                  <a:lnTo>
                    <a:pt x="249" y="310"/>
                  </a:lnTo>
                  <a:lnTo>
                    <a:pt x="271" y="319"/>
                  </a:lnTo>
                  <a:close/>
                </a:path>
              </a:pathLst>
            </a:custGeom>
            <a:solidFill>
              <a:schemeClr val="hlink"/>
            </a:solidFill>
            <a:ln w="63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1526" name="Freeform 56"/>
            <p:cNvSpPr>
              <a:spLocks noChangeAspect="1" noEditPoints="1"/>
            </p:cNvSpPr>
            <p:nvPr/>
          </p:nvSpPr>
          <p:spPr bwMode="auto">
            <a:xfrm>
              <a:off x="5964240" y="4802188"/>
              <a:ext cx="1220787" cy="1554163"/>
            </a:xfrm>
            <a:custGeom>
              <a:avLst/>
              <a:gdLst>
                <a:gd name="T0" fmla="*/ 2147483647 w 647"/>
                <a:gd name="T1" fmla="*/ 2147483647 h 824"/>
                <a:gd name="T2" fmla="*/ 2147483647 w 647"/>
                <a:gd name="T3" fmla="*/ 2147483647 h 824"/>
                <a:gd name="T4" fmla="*/ 2147483647 w 647"/>
                <a:gd name="T5" fmla="*/ 2147483647 h 824"/>
                <a:gd name="T6" fmla="*/ 2147483647 w 647"/>
                <a:gd name="T7" fmla="*/ 2147483647 h 824"/>
                <a:gd name="T8" fmla="*/ 2147483647 w 647"/>
                <a:gd name="T9" fmla="*/ 2147483647 h 824"/>
                <a:gd name="T10" fmla="*/ 2147483647 w 647"/>
                <a:gd name="T11" fmla="*/ 2147483647 h 824"/>
                <a:gd name="T12" fmla="*/ 2147483647 w 647"/>
                <a:gd name="T13" fmla="*/ 2147483647 h 824"/>
                <a:gd name="T14" fmla="*/ 2147483647 w 647"/>
                <a:gd name="T15" fmla="*/ 2147483647 h 824"/>
                <a:gd name="T16" fmla="*/ 2147483647 w 647"/>
                <a:gd name="T17" fmla="*/ 2147483647 h 824"/>
                <a:gd name="T18" fmla="*/ 2147483647 w 647"/>
                <a:gd name="T19" fmla="*/ 2147483647 h 824"/>
                <a:gd name="T20" fmla="*/ 2147483647 w 647"/>
                <a:gd name="T21" fmla="*/ 2147483647 h 824"/>
                <a:gd name="T22" fmla="*/ 2147483647 w 647"/>
                <a:gd name="T23" fmla="*/ 2147483647 h 824"/>
                <a:gd name="T24" fmla="*/ 2147483647 w 647"/>
                <a:gd name="T25" fmla="*/ 2147483647 h 824"/>
                <a:gd name="T26" fmla="*/ 2147483647 w 647"/>
                <a:gd name="T27" fmla="*/ 2147483647 h 824"/>
                <a:gd name="T28" fmla="*/ 2147483647 w 647"/>
                <a:gd name="T29" fmla="*/ 2147483647 h 824"/>
                <a:gd name="T30" fmla="*/ 2147483647 w 647"/>
                <a:gd name="T31" fmla="*/ 2147483647 h 824"/>
                <a:gd name="T32" fmla="*/ 2147483647 w 647"/>
                <a:gd name="T33" fmla="*/ 2147483647 h 824"/>
                <a:gd name="T34" fmla="*/ 2147483647 w 647"/>
                <a:gd name="T35" fmla="*/ 2147483647 h 824"/>
                <a:gd name="T36" fmla="*/ 2147483647 w 647"/>
                <a:gd name="T37" fmla="*/ 2147483647 h 824"/>
                <a:gd name="T38" fmla="*/ 0 w 647"/>
                <a:gd name="T39" fmla="*/ 2147483647 h 824"/>
                <a:gd name="T40" fmla="*/ 2147483647 w 647"/>
                <a:gd name="T41" fmla="*/ 2147483647 h 824"/>
                <a:gd name="T42" fmla="*/ 2147483647 w 647"/>
                <a:gd name="T43" fmla="*/ 2147483647 h 824"/>
                <a:gd name="T44" fmla="*/ 2147483647 w 647"/>
                <a:gd name="T45" fmla="*/ 2147483647 h 824"/>
                <a:gd name="T46" fmla="*/ 2147483647 w 647"/>
                <a:gd name="T47" fmla="*/ 2147483647 h 824"/>
                <a:gd name="T48" fmla="*/ 2147483647 w 647"/>
                <a:gd name="T49" fmla="*/ 2147483647 h 824"/>
                <a:gd name="T50" fmla="*/ 2147483647 w 647"/>
                <a:gd name="T51" fmla="*/ 2147483647 h 824"/>
                <a:gd name="T52" fmla="*/ 2147483647 w 647"/>
                <a:gd name="T53" fmla="*/ 2147483647 h 824"/>
                <a:gd name="T54" fmla="*/ 2147483647 w 647"/>
                <a:gd name="T55" fmla="*/ 2147483647 h 824"/>
                <a:gd name="T56" fmla="*/ 2147483647 w 647"/>
                <a:gd name="T57" fmla="*/ 2147483647 h 824"/>
                <a:gd name="T58" fmla="*/ 2147483647 w 647"/>
                <a:gd name="T59" fmla="*/ 2147483647 h 824"/>
                <a:gd name="T60" fmla="*/ 2147483647 w 647"/>
                <a:gd name="T61" fmla="*/ 2147483647 h 824"/>
                <a:gd name="T62" fmla="*/ 2147483647 w 647"/>
                <a:gd name="T63" fmla="*/ 2147483647 h 824"/>
                <a:gd name="T64" fmla="*/ 2147483647 w 647"/>
                <a:gd name="T65" fmla="*/ 2147483647 h 824"/>
                <a:gd name="T66" fmla="*/ 2147483647 w 647"/>
                <a:gd name="T67" fmla="*/ 2147483647 h 824"/>
                <a:gd name="T68" fmla="*/ 2147483647 w 647"/>
                <a:gd name="T69" fmla="*/ 2147483647 h 824"/>
                <a:gd name="T70" fmla="*/ 2147483647 w 647"/>
                <a:gd name="T71" fmla="*/ 2147483647 h 824"/>
                <a:gd name="T72" fmla="*/ 2147483647 w 647"/>
                <a:gd name="T73" fmla="*/ 2147483647 h 824"/>
                <a:gd name="T74" fmla="*/ 2147483647 w 647"/>
                <a:gd name="T75" fmla="*/ 2147483647 h 824"/>
                <a:gd name="T76" fmla="*/ 2147483647 w 647"/>
                <a:gd name="T77" fmla="*/ 2147483647 h 824"/>
                <a:gd name="T78" fmla="*/ 2147483647 w 647"/>
                <a:gd name="T79" fmla="*/ 2147483647 h 824"/>
                <a:gd name="T80" fmla="*/ 2147483647 w 647"/>
                <a:gd name="T81" fmla="*/ 2147483647 h 824"/>
                <a:gd name="T82" fmla="*/ 2147483647 w 647"/>
                <a:gd name="T83" fmla="*/ 2147483647 h 824"/>
                <a:gd name="T84" fmla="*/ 2147483647 w 647"/>
                <a:gd name="T85" fmla="*/ 2147483647 h 824"/>
                <a:gd name="T86" fmla="*/ 2147483647 w 647"/>
                <a:gd name="T87" fmla="*/ 2147483647 h 824"/>
                <a:gd name="T88" fmla="*/ 2147483647 w 647"/>
                <a:gd name="T89" fmla="*/ 2147483647 h 824"/>
                <a:gd name="T90" fmla="*/ 2147483647 w 647"/>
                <a:gd name="T91" fmla="*/ 2147483647 h 824"/>
                <a:gd name="T92" fmla="*/ 2147483647 w 647"/>
                <a:gd name="T93" fmla="*/ 2147483647 h 824"/>
                <a:gd name="T94" fmla="*/ 2147483647 w 647"/>
                <a:gd name="T95" fmla="*/ 2147483647 h 82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47" h="824">
                  <a:moveTo>
                    <a:pt x="392" y="111"/>
                  </a:moveTo>
                  <a:lnTo>
                    <a:pt x="364" y="111"/>
                  </a:lnTo>
                  <a:lnTo>
                    <a:pt x="343" y="125"/>
                  </a:lnTo>
                  <a:lnTo>
                    <a:pt x="324" y="134"/>
                  </a:lnTo>
                  <a:lnTo>
                    <a:pt x="328" y="152"/>
                  </a:lnTo>
                  <a:lnTo>
                    <a:pt x="334" y="164"/>
                  </a:lnTo>
                  <a:lnTo>
                    <a:pt x="320" y="180"/>
                  </a:lnTo>
                  <a:lnTo>
                    <a:pt x="322" y="231"/>
                  </a:lnTo>
                  <a:lnTo>
                    <a:pt x="372" y="259"/>
                  </a:lnTo>
                  <a:lnTo>
                    <a:pt x="345" y="275"/>
                  </a:lnTo>
                  <a:lnTo>
                    <a:pt x="355" y="301"/>
                  </a:lnTo>
                  <a:lnTo>
                    <a:pt x="388" y="304"/>
                  </a:lnTo>
                  <a:lnTo>
                    <a:pt x="405" y="339"/>
                  </a:lnTo>
                  <a:lnTo>
                    <a:pt x="425" y="377"/>
                  </a:lnTo>
                  <a:lnTo>
                    <a:pt x="463" y="413"/>
                  </a:lnTo>
                  <a:lnTo>
                    <a:pt x="517" y="413"/>
                  </a:lnTo>
                  <a:lnTo>
                    <a:pt x="531" y="423"/>
                  </a:lnTo>
                  <a:lnTo>
                    <a:pt x="505" y="444"/>
                  </a:lnTo>
                  <a:lnTo>
                    <a:pt x="526" y="469"/>
                  </a:lnTo>
                  <a:lnTo>
                    <a:pt x="559" y="481"/>
                  </a:lnTo>
                  <a:lnTo>
                    <a:pt x="593" y="498"/>
                  </a:lnTo>
                  <a:lnTo>
                    <a:pt x="627" y="521"/>
                  </a:lnTo>
                  <a:lnTo>
                    <a:pt x="644" y="530"/>
                  </a:lnTo>
                  <a:lnTo>
                    <a:pt x="647" y="584"/>
                  </a:lnTo>
                  <a:lnTo>
                    <a:pt x="620" y="582"/>
                  </a:lnTo>
                  <a:lnTo>
                    <a:pt x="612" y="557"/>
                  </a:lnTo>
                  <a:lnTo>
                    <a:pt x="592" y="550"/>
                  </a:lnTo>
                  <a:lnTo>
                    <a:pt x="576" y="521"/>
                  </a:lnTo>
                  <a:lnTo>
                    <a:pt x="545" y="553"/>
                  </a:lnTo>
                  <a:lnTo>
                    <a:pt x="533" y="570"/>
                  </a:lnTo>
                  <a:lnTo>
                    <a:pt x="525" y="586"/>
                  </a:lnTo>
                  <a:lnTo>
                    <a:pt x="558" y="605"/>
                  </a:lnTo>
                  <a:lnTo>
                    <a:pt x="570" y="646"/>
                  </a:lnTo>
                  <a:lnTo>
                    <a:pt x="531" y="661"/>
                  </a:lnTo>
                  <a:lnTo>
                    <a:pt x="519" y="695"/>
                  </a:lnTo>
                  <a:lnTo>
                    <a:pt x="505" y="699"/>
                  </a:lnTo>
                  <a:lnTo>
                    <a:pt x="479" y="733"/>
                  </a:lnTo>
                  <a:lnTo>
                    <a:pt x="473" y="697"/>
                  </a:lnTo>
                  <a:lnTo>
                    <a:pt x="485" y="678"/>
                  </a:lnTo>
                  <a:lnTo>
                    <a:pt x="502" y="671"/>
                  </a:lnTo>
                  <a:lnTo>
                    <a:pt x="503" y="636"/>
                  </a:lnTo>
                  <a:lnTo>
                    <a:pt x="497" y="601"/>
                  </a:lnTo>
                  <a:lnTo>
                    <a:pt x="482" y="574"/>
                  </a:lnTo>
                  <a:lnTo>
                    <a:pt x="456" y="576"/>
                  </a:lnTo>
                  <a:lnTo>
                    <a:pt x="434" y="560"/>
                  </a:lnTo>
                  <a:lnTo>
                    <a:pt x="445" y="531"/>
                  </a:lnTo>
                  <a:lnTo>
                    <a:pt x="437" y="514"/>
                  </a:lnTo>
                  <a:lnTo>
                    <a:pt x="422" y="507"/>
                  </a:lnTo>
                  <a:lnTo>
                    <a:pt x="410" y="507"/>
                  </a:lnTo>
                  <a:lnTo>
                    <a:pt x="401" y="496"/>
                  </a:lnTo>
                  <a:lnTo>
                    <a:pt x="384" y="488"/>
                  </a:lnTo>
                  <a:lnTo>
                    <a:pt x="390" y="469"/>
                  </a:lnTo>
                  <a:lnTo>
                    <a:pt x="367" y="466"/>
                  </a:lnTo>
                  <a:lnTo>
                    <a:pt x="336" y="461"/>
                  </a:lnTo>
                  <a:lnTo>
                    <a:pt x="293" y="410"/>
                  </a:lnTo>
                  <a:lnTo>
                    <a:pt x="270" y="388"/>
                  </a:lnTo>
                  <a:lnTo>
                    <a:pt x="259" y="375"/>
                  </a:lnTo>
                  <a:lnTo>
                    <a:pt x="230" y="368"/>
                  </a:lnTo>
                  <a:lnTo>
                    <a:pt x="240" y="352"/>
                  </a:lnTo>
                  <a:lnTo>
                    <a:pt x="225" y="325"/>
                  </a:lnTo>
                  <a:lnTo>
                    <a:pt x="208" y="317"/>
                  </a:lnTo>
                  <a:lnTo>
                    <a:pt x="192" y="320"/>
                  </a:lnTo>
                  <a:lnTo>
                    <a:pt x="194" y="300"/>
                  </a:lnTo>
                  <a:lnTo>
                    <a:pt x="192" y="257"/>
                  </a:lnTo>
                  <a:lnTo>
                    <a:pt x="185" y="229"/>
                  </a:lnTo>
                  <a:lnTo>
                    <a:pt x="174" y="228"/>
                  </a:lnTo>
                  <a:lnTo>
                    <a:pt x="153" y="210"/>
                  </a:lnTo>
                  <a:lnTo>
                    <a:pt x="122" y="185"/>
                  </a:lnTo>
                  <a:lnTo>
                    <a:pt x="105" y="200"/>
                  </a:lnTo>
                  <a:lnTo>
                    <a:pt x="81" y="216"/>
                  </a:lnTo>
                  <a:lnTo>
                    <a:pt x="67" y="232"/>
                  </a:lnTo>
                  <a:lnTo>
                    <a:pt x="47" y="225"/>
                  </a:lnTo>
                  <a:lnTo>
                    <a:pt x="48" y="212"/>
                  </a:lnTo>
                  <a:lnTo>
                    <a:pt x="33" y="208"/>
                  </a:lnTo>
                  <a:lnTo>
                    <a:pt x="20" y="207"/>
                  </a:lnTo>
                  <a:lnTo>
                    <a:pt x="9" y="197"/>
                  </a:lnTo>
                  <a:lnTo>
                    <a:pt x="14" y="171"/>
                  </a:lnTo>
                  <a:lnTo>
                    <a:pt x="14" y="157"/>
                  </a:lnTo>
                  <a:lnTo>
                    <a:pt x="7" y="143"/>
                  </a:lnTo>
                  <a:lnTo>
                    <a:pt x="0" y="135"/>
                  </a:lnTo>
                  <a:lnTo>
                    <a:pt x="10" y="127"/>
                  </a:lnTo>
                  <a:lnTo>
                    <a:pt x="20" y="113"/>
                  </a:lnTo>
                  <a:lnTo>
                    <a:pt x="30" y="111"/>
                  </a:lnTo>
                  <a:lnTo>
                    <a:pt x="29" y="92"/>
                  </a:lnTo>
                  <a:lnTo>
                    <a:pt x="26" y="80"/>
                  </a:lnTo>
                  <a:lnTo>
                    <a:pt x="24" y="63"/>
                  </a:lnTo>
                  <a:lnTo>
                    <a:pt x="38" y="62"/>
                  </a:lnTo>
                  <a:lnTo>
                    <a:pt x="55" y="67"/>
                  </a:lnTo>
                  <a:lnTo>
                    <a:pt x="65" y="66"/>
                  </a:lnTo>
                  <a:lnTo>
                    <a:pt x="73" y="63"/>
                  </a:lnTo>
                  <a:lnTo>
                    <a:pt x="84" y="63"/>
                  </a:lnTo>
                  <a:lnTo>
                    <a:pt x="91" y="51"/>
                  </a:lnTo>
                  <a:lnTo>
                    <a:pt x="100" y="39"/>
                  </a:lnTo>
                  <a:lnTo>
                    <a:pt x="106" y="46"/>
                  </a:lnTo>
                  <a:lnTo>
                    <a:pt x="117" y="53"/>
                  </a:lnTo>
                  <a:lnTo>
                    <a:pt x="127" y="65"/>
                  </a:lnTo>
                  <a:lnTo>
                    <a:pt x="137" y="77"/>
                  </a:lnTo>
                  <a:lnTo>
                    <a:pt x="151" y="69"/>
                  </a:lnTo>
                  <a:lnTo>
                    <a:pt x="156" y="60"/>
                  </a:lnTo>
                  <a:lnTo>
                    <a:pt x="158" y="51"/>
                  </a:lnTo>
                  <a:lnTo>
                    <a:pt x="158" y="43"/>
                  </a:lnTo>
                  <a:lnTo>
                    <a:pt x="165" y="40"/>
                  </a:lnTo>
                  <a:lnTo>
                    <a:pt x="179" y="44"/>
                  </a:lnTo>
                  <a:lnTo>
                    <a:pt x="189" y="49"/>
                  </a:lnTo>
                  <a:lnTo>
                    <a:pt x="197" y="55"/>
                  </a:lnTo>
                  <a:lnTo>
                    <a:pt x="202" y="60"/>
                  </a:lnTo>
                  <a:lnTo>
                    <a:pt x="211" y="53"/>
                  </a:lnTo>
                  <a:lnTo>
                    <a:pt x="208" y="45"/>
                  </a:lnTo>
                  <a:lnTo>
                    <a:pt x="209" y="39"/>
                  </a:lnTo>
                  <a:lnTo>
                    <a:pt x="221" y="39"/>
                  </a:lnTo>
                  <a:lnTo>
                    <a:pt x="228" y="31"/>
                  </a:lnTo>
                  <a:lnTo>
                    <a:pt x="235" y="26"/>
                  </a:lnTo>
                  <a:lnTo>
                    <a:pt x="240" y="17"/>
                  </a:lnTo>
                  <a:lnTo>
                    <a:pt x="250" y="30"/>
                  </a:lnTo>
                  <a:lnTo>
                    <a:pt x="267" y="27"/>
                  </a:lnTo>
                  <a:lnTo>
                    <a:pt x="277" y="19"/>
                  </a:lnTo>
                  <a:lnTo>
                    <a:pt x="286" y="7"/>
                  </a:lnTo>
                  <a:lnTo>
                    <a:pt x="304" y="0"/>
                  </a:lnTo>
                  <a:lnTo>
                    <a:pt x="318" y="5"/>
                  </a:lnTo>
                  <a:lnTo>
                    <a:pt x="326" y="22"/>
                  </a:lnTo>
                  <a:lnTo>
                    <a:pt x="338" y="30"/>
                  </a:lnTo>
                  <a:lnTo>
                    <a:pt x="355" y="35"/>
                  </a:lnTo>
                  <a:lnTo>
                    <a:pt x="368" y="38"/>
                  </a:lnTo>
                  <a:lnTo>
                    <a:pt x="381" y="39"/>
                  </a:lnTo>
                  <a:lnTo>
                    <a:pt x="398" y="43"/>
                  </a:lnTo>
                  <a:lnTo>
                    <a:pt x="406" y="43"/>
                  </a:lnTo>
                  <a:lnTo>
                    <a:pt x="398" y="61"/>
                  </a:lnTo>
                  <a:lnTo>
                    <a:pt x="396" y="72"/>
                  </a:lnTo>
                  <a:lnTo>
                    <a:pt x="415" y="76"/>
                  </a:lnTo>
                  <a:lnTo>
                    <a:pt x="417" y="94"/>
                  </a:lnTo>
                  <a:lnTo>
                    <a:pt x="394" y="103"/>
                  </a:lnTo>
                  <a:lnTo>
                    <a:pt x="392" y="111"/>
                  </a:lnTo>
                  <a:close/>
                  <a:moveTo>
                    <a:pt x="103" y="598"/>
                  </a:moveTo>
                  <a:lnTo>
                    <a:pt x="104" y="575"/>
                  </a:lnTo>
                  <a:lnTo>
                    <a:pt x="108" y="553"/>
                  </a:lnTo>
                  <a:lnTo>
                    <a:pt x="113" y="527"/>
                  </a:lnTo>
                  <a:lnTo>
                    <a:pt x="131" y="503"/>
                  </a:lnTo>
                  <a:lnTo>
                    <a:pt x="130" y="472"/>
                  </a:lnTo>
                  <a:lnTo>
                    <a:pt x="127" y="445"/>
                  </a:lnTo>
                  <a:lnTo>
                    <a:pt x="117" y="430"/>
                  </a:lnTo>
                  <a:lnTo>
                    <a:pt x="102" y="433"/>
                  </a:lnTo>
                  <a:lnTo>
                    <a:pt x="93" y="450"/>
                  </a:lnTo>
                  <a:lnTo>
                    <a:pt x="81" y="457"/>
                  </a:lnTo>
                  <a:lnTo>
                    <a:pt x="72" y="463"/>
                  </a:lnTo>
                  <a:lnTo>
                    <a:pt x="59" y="457"/>
                  </a:lnTo>
                  <a:lnTo>
                    <a:pt x="48" y="445"/>
                  </a:lnTo>
                  <a:lnTo>
                    <a:pt x="38" y="459"/>
                  </a:lnTo>
                  <a:lnTo>
                    <a:pt x="27" y="474"/>
                  </a:lnTo>
                  <a:lnTo>
                    <a:pt x="50" y="486"/>
                  </a:lnTo>
                  <a:lnTo>
                    <a:pt x="52" y="510"/>
                  </a:lnTo>
                  <a:lnTo>
                    <a:pt x="50" y="526"/>
                  </a:lnTo>
                  <a:lnTo>
                    <a:pt x="42" y="544"/>
                  </a:lnTo>
                  <a:lnTo>
                    <a:pt x="50" y="554"/>
                  </a:lnTo>
                  <a:lnTo>
                    <a:pt x="42" y="577"/>
                  </a:lnTo>
                  <a:lnTo>
                    <a:pt x="35" y="595"/>
                  </a:lnTo>
                  <a:lnTo>
                    <a:pt x="41" y="606"/>
                  </a:lnTo>
                  <a:lnTo>
                    <a:pt x="53" y="617"/>
                  </a:lnTo>
                  <a:lnTo>
                    <a:pt x="69" y="603"/>
                  </a:lnTo>
                  <a:lnTo>
                    <a:pt x="73" y="594"/>
                  </a:lnTo>
                  <a:lnTo>
                    <a:pt x="83" y="593"/>
                  </a:lnTo>
                  <a:lnTo>
                    <a:pt x="92" y="604"/>
                  </a:lnTo>
                  <a:lnTo>
                    <a:pt x="103" y="598"/>
                  </a:lnTo>
                  <a:close/>
                  <a:moveTo>
                    <a:pt x="413" y="710"/>
                  </a:moveTo>
                  <a:lnTo>
                    <a:pt x="369" y="726"/>
                  </a:lnTo>
                  <a:lnTo>
                    <a:pt x="359" y="728"/>
                  </a:lnTo>
                  <a:lnTo>
                    <a:pt x="346" y="728"/>
                  </a:lnTo>
                  <a:lnTo>
                    <a:pt x="334" y="725"/>
                  </a:lnTo>
                  <a:lnTo>
                    <a:pt x="328" y="706"/>
                  </a:lnTo>
                  <a:lnTo>
                    <a:pt x="319" y="690"/>
                  </a:lnTo>
                  <a:lnTo>
                    <a:pt x="317" y="699"/>
                  </a:lnTo>
                  <a:lnTo>
                    <a:pt x="309" y="713"/>
                  </a:lnTo>
                  <a:lnTo>
                    <a:pt x="290" y="699"/>
                  </a:lnTo>
                  <a:lnTo>
                    <a:pt x="280" y="711"/>
                  </a:lnTo>
                  <a:lnTo>
                    <a:pt x="264" y="729"/>
                  </a:lnTo>
                  <a:lnTo>
                    <a:pt x="273" y="738"/>
                  </a:lnTo>
                  <a:lnTo>
                    <a:pt x="299" y="737"/>
                  </a:lnTo>
                  <a:lnTo>
                    <a:pt x="306" y="750"/>
                  </a:lnTo>
                  <a:lnTo>
                    <a:pt x="325" y="767"/>
                  </a:lnTo>
                  <a:lnTo>
                    <a:pt x="341" y="768"/>
                  </a:lnTo>
                  <a:lnTo>
                    <a:pt x="365" y="781"/>
                  </a:lnTo>
                  <a:lnTo>
                    <a:pt x="380" y="803"/>
                  </a:lnTo>
                  <a:lnTo>
                    <a:pt x="399" y="814"/>
                  </a:lnTo>
                  <a:lnTo>
                    <a:pt x="419" y="824"/>
                  </a:lnTo>
                  <a:lnTo>
                    <a:pt x="437" y="812"/>
                  </a:lnTo>
                  <a:lnTo>
                    <a:pt x="437" y="784"/>
                  </a:lnTo>
                  <a:lnTo>
                    <a:pt x="429" y="765"/>
                  </a:lnTo>
                  <a:lnTo>
                    <a:pt x="441" y="746"/>
                  </a:lnTo>
                  <a:lnTo>
                    <a:pt x="447" y="734"/>
                  </a:lnTo>
                  <a:lnTo>
                    <a:pt x="451" y="716"/>
                  </a:lnTo>
                  <a:lnTo>
                    <a:pt x="451" y="707"/>
                  </a:lnTo>
                  <a:lnTo>
                    <a:pt x="439" y="716"/>
                  </a:lnTo>
                  <a:lnTo>
                    <a:pt x="424" y="721"/>
                  </a:lnTo>
                  <a:lnTo>
                    <a:pt x="421" y="711"/>
                  </a:lnTo>
                  <a:lnTo>
                    <a:pt x="413" y="710"/>
                  </a:lnTo>
                  <a:close/>
                </a:path>
              </a:pathLst>
            </a:custGeom>
            <a:solidFill>
              <a:schemeClr val="hlink"/>
            </a:solidFill>
            <a:ln w="635">
              <a:solidFill>
                <a:srgbClr val="000000"/>
              </a:solidFill>
              <a:prstDash val="solid"/>
              <a:round/>
              <a:headEnd/>
              <a:tailEnd/>
            </a:ln>
          </p:spPr>
          <p:txBody>
            <a:bodyPr/>
            <a:lstStyle/>
            <a:p>
              <a:endParaRPr lang="en-GB"/>
            </a:p>
          </p:txBody>
        </p:sp>
        <p:sp>
          <p:nvSpPr>
            <p:cNvPr id="21527" name="Freeform 57"/>
            <p:cNvSpPr>
              <a:spLocks noChangeAspect="1"/>
            </p:cNvSpPr>
            <p:nvPr/>
          </p:nvSpPr>
          <p:spPr bwMode="auto">
            <a:xfrm>
              <a:off x="7477125" y="3163889"/>
              <a:ext cx="590550" cy="377825"/>
            </a:xfrm>
            <a:custGeom>
              <a:avLst/>
              <a:gdLst>
                <a:gd name="T0" fmla="*/ 0 w 313"/>
                <a:gd name="T1" fmla="*/ 2147483647 h 200"/>
                <a:gd name="T2" fmla="*/ 2147483647 w 313"/>
                <a:gd name="T3" fmla="*/ 2147483647 h 200"/>
                <a:gd name="T4" fmla="*/ 2147483647 w 313"/>
                <a:gd name="T5" fmla="*/ 2147483647 h 200"/>
                <a:gd name="T6" fmla="*/ 2147483647 w 313"/>
                <a:gd name="T7" fmla="*/ 2147483647 h 200"/>
                <a:gd name="T8" fmla="*/ 2147483647 w 313"/>
                <a:gd name="T9" fmla="*/ 2147483647 h 200"/>
                <a:gd name="T10" fmla="*/ 2147483647 w 313"/>
                <a:gd name="T11" fmla="*/ 2147483647 h 200"/>
                <a:gd name="T12" fmla="*/ 2147483647 w 313"/>
                <a:gd name="T13" fmla="*/ 2147483647 h 200"/>
                <a:gd name="T14" fmla="*/ 2147483647 w 313"/>
                <a:gd name="T15" fmla="*/ 2147483647 h 200"/>
                <a:gd name="T16" fmla="*/ 2147483647 w 313"/>
                <a:gd name="T17" fmla="*/ 2147483647 h 200"/>
                <a:gd name="T18" fmla="*/ 2147483647 w 313"/>
                <a:gd name="T19" fmla="*/ 2147483647 h 200"/>
                <a:gd name="T20" fmla="*/ 2147483647 w 313"/>
                <a:gd name="T21" fmla="*/ 2147483647 h 200"/>
                <a:gd name="T22" fmla="*/ 2147483647 w 313"/>
                <a:gd name="T23" fmla="*/ 2147483647 h 200"/>
                <a:gd name="T24" fmla="*/ 2147483647 w 313"/>
                <a:gd name="T25" fmla="*/ 2147483647 h 200"/>
                <a:gd name="T26" fmla="*/ 2147483647 w 313"/>
                <a:gd name="T27" fmla="*/ 2147483647 h 200"/>
                <a:gd name="T28" fmla="*/ 2147483647 w 313"/>
                <a:gd name="T29" fmla="*/ 2147483647 h 200"/>
                <a:gd name="T30" fmla="*/ 2147483647 w 313"/>
                <a:gd name="T31" fmla="*/ 0 h 200"/>
                <a:gd name="T32" fmla="*/ 2147483647 w 313"/>
                <a:gd name="T33" fmla="*/ 2147483647 h 200"/>
                <a:gd name="T34" fmla="*/ 2147483647 w 313"/>
                <a:gd name="T35" fmla="*/ 2147483647 h 200"/>
                <a:gd name="T36" fmla="*/ 2147483647 w 313"/>
                <a:gd name="T37" fmla="*/ 2147483647 h 200"/>
                <a:gd name="T38" fmla="*/ 2147483647 w 313"/>
                <a:gd name="T39" fmla="*/ 2147483647 h 200"/>
                <a:gd name="T40" fmla="*/ 2147483647 w 313"/>
                <a:gd name="T41" fmla="*/ 2147483647 h 200"/>
                <a:gd name="T42" fmla="*/ 2147483647 w 313"/>
                <a:gd name="T43" fmla="*/ 2147483647 h 200"/>
                <a:gd name="T44" fmla="*/ 2147483647 w 313"/>
                <a:gd name="T45" fmla="*/ 2147483647 h 200"/>
                <a:gd name="T46" fmla="*/ 2147483647 w 313"/>
                <a:gd name="T47" fmla="*/ 2147483647 h 200"/>
                <a:gd name="T48" fmla="*/ 2147483647 w 313"/>
                <a:gd name="T49" fmla="*/ 2147483647 h 200"/>
                <a:gd name="T50" fmla="*/ 2147483647 w 313"/>
                <a:gd name="T51" fmla="*/ 2147483647 h 200"/>
                <a:gd name="T52" fmla="*/ 2147483647 w 313"/>
                <a:gd name="T53" fmla="*/ 2147483647 h 200"/>
                <a:gd name="T54" fmla="*/ 2147483647 w 313"/>
                <a:gd name="T55" fmla="*/ 2147483647 h 200"/>
                <a:gd name="T56" fmla="*/ 2147483647 w 313"/>
                <a:gd name="T57" fmla="*/ 2147483647 h 200"/>
                <a:gd name="T58" fmla="*/ 2147483647 w 313"/>
                <a:gd name="T59" fmla="*/ 2147483647 h 200"/>
                <a:gd name="T60" fmla="*/ 2147483647 w 313"/>
                <a:gd name="T61" fmla="*/ 2147483647 h 200"/>
                <a:gd name="T62" fmla="*/ 2147483647 w 313"/>
                <a:gd name="T63" fmla="*/ 2147483647 h 200"/>
                <a:gd name="T64" fmla="*/ 2147483647 w 313"/>
                <a:gd name="T65" fmla="*/ 2147483647 h 200"/>
                <a:gd name="T66" fmla="*/ 2147483647 w 313"/>
                <a:gd name="T67" fmla="*/ 2147483647 h 200"/>
                <a:gd name="T68" fmla="*/ 2147483647 w 313"/>
                <a:gd name="T69" fmla="*/ 2147483647 h 200"/>
                <a:gd name="T70" fmla="*/ 2147483647 w 313"/>
                <a:gd name="T71" fmla="*/ 2147483647 h 200"/>
                <a:gd name="T72" fmla="*/ 2147483647 w 313"/>
                <a:gd name="T73" fmla="*/ 2147483647 h 200"/>
                <a:gd name="T74" fmla="*/ 2147483647 w 313"/>
                <a:gd name="T75" fmla="*/ 2147483647 h 200"/>
                <a:gd name="T76" fmla="*/ 2147483647 w 313"/>
                <a:gd name="T77" fmla="*/ 2147483647 h 200"/>
                <a:gd name="T78" fmla="*/ 2147483647 w 313"/>
                <a:gd name="T79" fmla="*/ 2147483647 h 200"/>
                <a:gd name="T80" fmla="*/ 2147483647 w 313"/>
                <a:gd name="T81" fmla="*/ 2147483647 h 200"/>
                <a:gd name="T82" fmla="*/ 2147483647 w 313"/>
                <a:gd name="T83" fmla="*/ 2147483647 h 200"/>
                <a:gd name="T84" fmla="*/ 2147483647 w 313"/>
                <a:gd name="T85" fmla="*/ 2147483647 h 200"/>
                <a:gd name="T86" fmla="*/ 2147483647 w 313"/>
                <a:gd name="T87" fmla="*/ 2147483647 h 200"/>
                <a:gd name="T88" fmla="*/ 2147483647 w 313"/>
                <a:gd name="T89" fmla="*/ 2147483647 h 200"/>
                <a:gd name="T90" fmla="*/ 2147483647 w 313"/>
                <a:gd name="T91" fmla="*/ 2147483647 h 200"/>
                <a:gd name="T92" fmla="*/ 2147483647 w 313"/>
                <a:gd name="T93" fmla="*/ 2147483647 h 200"/>
                <a:gd name="T94" fmla="*/ 2147483647 w 313"/>
                <a:gd name="T95" fmla="*/ 2147483647 h 200"/>
                <a:gd name="T96" fmla="*/ 2147483647 w 313"/>
                <a:gd name="T97" fmla="*/ 2147483647 h 200"/>
                <a:gd name="T98" fmla="*/ 2147483647 w 313"/>
                <a:gd name="T99" fmla="*/ 2147483647 h 200"/>
                <a:gd name="T100" fmla="*/ 2147483647 w 313"/>
                <a:gd name="T101" fmla="*/ 2147483647 h 200"/>
                <a:gd name="T102" fmla="*/ 2147483647 w 313"/>
                <a:gd name="T103" fmla="*/ 2147483647 h 200"/>
                <a:gd name="T104" fmla="*/ 2147483647 w 313"/>
                <a:gd name="T105" fmla="*/ 2147483647 h 200"/>
                <a:gd name="T106" fmla="*/ 2147483647 w 313"/>
                <a:gd name="T107" fmla="*/ 2147483647 h 200"/>
                <a:gd name="T108" fmla="*/ 2147483647 w 313"/>
                <a:gd name="T109" fmla="*/ 2147483647 h 200"/>
                <a:gd name="T110" fmla="*/ 2147483647 w 313"/>
                <a:gd name="T111" fmla="*/ 2147483647 h 200"/>
                <a:gd name="T112" fmla="*/ 2147483647 w 313"/>
                <a:gd name="T113" fmla="*/ 2147483647 h 200"/>
                <a:gd name="T114" fmla="*/ 0 w 313"/>
                <a:gd name="T115" fmla="*/ 2147483647 h 2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13" h="200">
                  <a:moveTo>
                    <a:pt x="0" y="157"/>
                  </a:moveTo>
                  <a:lnTo>
                    <a:pt x="2" y="107"/>
                  </a:lnTo>
                  <a:lnTo>
                    <a:pt x="17" y="97"/>
                  </a:lnTo>
                  <a:lnTo>
                    <a:pt x="39" y="54"/>
                  </a:lnTo>
                  <a:lnTo>
                    <a:pt x="59" y="48"/>
                  </a:lnTo>
                  <a:lnTo>
                    <a:pt x="74" y="33"/>
                  </a:lnTo>
                  <a:lnTo>
                    <a:pt x="89" y="52"/>
                  </a:lnTo>
                  <a:lnTo>
                    <a:pt x="104" y="68"/>
                  </a:lnTo>
                  <a:lnTo>
                    <a:pt x="118" y="90"/>
                  </a:lnTo>
                  <a:lnTo>
                    <a:pt x="135" y="85"/>
                  </a:lnTo>
                  <a:lnTo>
                    <a:pt x="151" y="74"/>
                  </a:lnTo>
                  <a:lnTo>
                    <a:pt x="149" y="37"/>
                  </a:lnTo>
                  <a:lnTo>
                    <a:pt x="148" y="20"/>
                  </a:lnTo>
                  <a:lnTo>
                    <a:pt x="145" y="1"/>
                  </a:lnTo>
                  <a:lnTo>
                    <a:pt x="160" y="11"/>
                  </a:lnTo>
                  <a:lnTo>
                    <a:pt x="173" y="0"/>
                  </a:lnTo>
                  <a:lnTo>
                    <a:pt x="183" y="10"/>
                  </a:lnTo>
                  <a:lnTo>
                    <a:pt x="194" y="17"/>
                  </a:lnTo>
                  <a:lnTo>
                    <a:pt x="209" y="25"/>
                  </a:lnTo>
                  <a:lnTo>
                    <a:pt x="224" y="34"/>
                  </a:lnTo>
                  <a:lnTo>
                    <a:pt x="235" y="40"/>
                  </a:lnTo>
                  <a:lnTo>
                    <a:pt x="246" y="37"/>
                  </a:lnTo>
                  <a:lnTo>
                    <a:pt x="253" y="36"/>
                  </a:lnTo>
                  <a:lnTo>
                    <a:pt x="264" y="36"/>
                  </a:lnTo>
                  <a:lnTo>
                    <a:pt x="273" y="42"/>
                  </a:lnTo>
                  <a:lnTo>
                    <a:pt x="286" y="53"/>
                  </a:lnTo>
                  <a:lnTo>
                    <a:pt x="291" y="63"/>
                  </a:lnTo>
                  <a:lnTo>
                    <a:pt x="281" y="73"/>
                  </a:lnTo>
                  <a:lnTo>
                    <a:pt x="284" y="88"/>
                  </a:lnTo>
                  <a:lnTo>
                    <a:pt x="293" y="101"/>
                  </a:lnTo>
                  <a:lnTo>
                    <a:pt x="303" y="112"/>
                  </a:lnTo>
                  <a:lnTo>
                    <a:pt x="313" y="121"/>
                  </a:lnTo>
                  <a:lnTo>
                    <a:pt x="311" y="133"/>
                  </a:lnTo>
                  <a:lnTo>
                    <a:pt x="308" y="139"/>
                  </a:lnTo>
                  <a:lnTo>
                    <a:pt x="303" y="149"/>
                  </a:lnTo>
                  <a:lnTo>
                    <a:pt x="296" y="157"/>
                  </a:lnTo>
                  <a:lnTo>
                    <a:pt x="285" y="169"/>
                  </a:lnTo>
                  <a:lnTo>
                    <a:pt x="274" y="174"/>
                  </a:lnTo>
                  <a:lnTo>
                    <a:pt x="260" y="173"/>
                  </a:lnTo>
                  <a:lnTo>
                    <a:pt x="250" y="186"/>
                  </a:lnTo>
                  <a:lnTo>
                    <a:pt x="242" y="200"/>
                  </a:lnTo>
                  <a:lnTo>
                    <a:pt x="233" y="189"/>
                  </a:lnTo>
                  <a:lnTo>
                    <a:pt x="223" y="179"/>
                  </a:lnTo>
                  <a:lnTo>
                    <a:pt x="207" y="166"/>
                  </a:lnTo>
                  <a:lnTo>
                    <a:pt x="190" y="153"/>
                  </a:lnTo>
                  <a:lnTo>
                    <a:pt x="168" y="139"/>
                  </a:lnTo>
                  <a:lnTo>
                    <a:pt x="156" y="144"/>
                  </a:lnTo>
                  <a:lnTo>
                    <a:pt x="144" y="153"/>
                  </a:lnTo>
                  <a:lnTo>
                    <a:pt x="130" y="150"/>
                  </a:lnTo>
                  <a:lnTo>
                    <a:pt x="112" y="145"/>
                  </a:lnTo>
                  <a:lnTo>
                    <a:pt x="91" y="143"/>
                  </a:lnTo>
                  <a:lnTo>
                    <a:pt x="82" y="152"/>
                  </a:lnTo>
                  <a:lnTo>
                    <a:pt x="75" y="143"/>
                  </a:lnTo>
                  <a:lnTo>
                    <a:pt x="60" y="144"/>
                  </a:lnTo>
                  <a:lnTo>
                    <a:pt x="43" y="151"/>
                  </a:lnTo>
                  <a:lnTo>
                    <a:pt x="20" y="150"/>
                  </a:lnTo>
                  <a:lnTo>
                    <a:pt x="5" y="153"/>
                  </a:lnTo>
                  <a:lnTo>
                    <a:pt x="0" y="157"/>
                  </a:lnTo>
                  <a:close/>
                </a:path>
              </a:pathLst>
            </a:custGeom>
            <a:solidFill>
              <a:schemeClr val="hlink"/>
            </a:solidFill>
            <a:ln w="317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1528" name="Freeform 58"/>
            <p:cNvSpPr>
              <a:spLocks noChangeAspect="1"/>
            </p:cNvSpPr>
            <p:nvPr/>
          </p:nvSpPr>
          <p:spPr bwMode="auto">
            <a:xfrm>
              <a:off x="6343652" y="4746625"/>
              <a:ext cx="49213" cy="41275"/>
            </a:xfrm>
            <a:custGeom>
              <a:avLst/>
              <a:gdLst>
                <a:gd name="T0" fmla="*/ 0 w 26"/>
                <a:gd name="T1" fmla="*/ 2147483647 h 22"/>
                <a:gd name="T2" fmla="*/ 2147483647 w 26"/>
                <a:gd name="T3" fmla="*/ 2147483647 h 22"/>
                <a:gd name="T4" fmla="*/ 2147483647 w 26"/>
                <a:gd name="T5" fmla="*/ 2147483647 h 22"/>
                <a:gd name="T6" fmla="*/ 2147483647 w 26"/>
                <a:gd name="T7" fmla="*/ 0 h 22"/>
                <a:gd name="T8" fmla="*/ 2147483647 w 26"/>
                <a:gd name="T9" fmla="*/ 2147483647 h 22"/>
                <a:gd name="T10" fmla="*/ 2147483647 w 26"/>
                <a:gd name="T11" fmla="*/ 2147483647 h 22"/>
                <a:gd name="T12" fmla="*/ 2147483647 w 26"/>
                <a:gd name="T13" fmla="*/ 2147483647 h 22"/>
                <a:gd name="T14" fmla="*/ 0 w 26"/>
                <a:gd name="T15" fmla="*/ 2147483647 h 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 h="22">
                  <a:moveTo>
                    <a:pt x="0" y="20"/>
                  </a:moveTo>
                  <a:lnTo>
                    <a:pt x="3" y="10"/>
                  </a:lnTo>
                  <a:lnTo>
                    <a:pt x="9" y="5"/>
                  </a:lnTo>
                  <a:lnTo>
                    <a:pt x="22" y="0"/>
                  </a:lnTo>
                  <a:lnTo>
                    <a:pt x="26" y="10"/>
                  </a:lnTo>
                  <a:lnTo>
                    <a:pt x="22" y="22"/>
                  </a:lnTo>
                  <a:lnTo>
                    <a:pt x="10" y="20"/>
                  </a:lnTo>
                  <a:lnTo>
                    <a:pt x="0" y="20"/>
                  </a:lnTo>
                  <a:close/>
                </a:path>
              </a:pathLst>
            </a:custGeom>
            <a:solidFill>
              <a:srgbClr val="009999"/>
            </a:solidFill>
            <a:ln w="635">
              <a:solidFill>
                <a:srgbClr val="000000"/>
              </a:solidFill>
              <a:prstDash val="solid"/>
              <a:round/>
              <a:headEnd/>
              <a:tailEnd/>
            </a:ln>
          </p:spPr>
          <p:txBody>
            <a:bodyPr/>
            <a:lstStyle/>
            <a:p>
              <a:endParaRPr lang="en-GB"/>
            </a:p>
          </p:txBody>
        </p:sp>
        <p:sp>
          <p:nvSpPr>
            <p:cNvPr id="21529" name="Freeform 59"/>
            <p:cNvSpPr>
              <a:spLocks noChangeAspect="1"/>
            </p:cNvSpPr>
            <p:nvPr/>
          </p:nvSpPr>
          <p:spPr bwMode="auto">
            <a:xfrm>
              <a:off x="7477127" y="3425826"/>
              <a:ext cx="485775" cy="409575"/>
            </a:xfrm>
            <a:custGeom>
              <a:avLst/>
              <a:gdLst>
                <a:gd name="T0" fmla="*/ 2147483647 w 257"/>
                <a:gd name="T1" fmla="*/ 2147483647 h 217"/>
                <a:gd name="T2" fmla="*/ 2147483647 w 257"/>
                <a:gd name="T3" fmla="*/ 2147483647 h 217"/>
                <a:gd name="T4" fmla="*/ 0 w 257"/>
                <a:gd name="T5" fmla="*/ 2147483647 h 217"/>
                <a:gd name="T6" fmla="*/ 2147483647 w 257"/>
                <a:gd name="T7" fmla="*/ 2147483647 h 217"/>
                <a:gd name="T8" fmla="*/ 2147483647 w 257"/>
                <a:gd name="T9" fmla="*/ 2147483647 h 217"/>
                <a:gd name="T10" fmla="*/ 2147483647 w 257"/>
                <a:gd name="T11" fmla="*/ 2147483647 h 217"/>
                <a:gd name="T12" fmla="*/ 2147483647 w 257"/>
                <a:gd name="T13" fmla="*/ 2147483647 h 217"/>
                <a:gd name="T14" fmla="*/ 2147483647 w 257"/>
                <a:gd name="T15" fmla="*/ 2147483647 h 217"/>
                <a:gd name="T16" fmla="*/ 2147483647 w 257"/>
                <a:gd name="T17" fmla="*/ 2147483647 h 217"/>
                <a:gd name="T18" fmla="*/ 2147483647 w 257"/>
                <a:gd name="T19" fmla="*/ 2147483647 h 217"/>
                <a:gd name="T20" fmla="*/ 2147483647 w 257"/>
                <a:gd name="T21" fmla="*/ 2147483647 h 217"/>
                <a:gd name="T22" fmla="*/ 2147483647 w 257"/>
                <a:gd name="T23" fmla="*/ 2147483647 h 217"/>
                <a:gd name="T24" fmla="*/ 2147483647 w 257"/>
                <a:gd name="T25" fmla="*/ 2147483647 h 217"/>
                <a:gd name="T26" fmla="*/ 2147483647 w 257"/>
                <a:gd name="T27" fmla="*/ 2147483647 h 217"/>
                <a:gd name="T28" fmla="*/ 2147483647 w 257"/>
                <a:gd name="T29" fmla="*/ 0 h 217"/>
                <a:gd name="T30" fmla="*/ 2147483647 w 257"/>
                <a:gd name="T31" fmla="*/ 2147483647 h 217"/>
                <a:gd name="T32" fmla="*/ 2147483647 w 257"/>
                <a:gd name="T33" fmla="*/ 2147483647 h 217"/>
                <a:gd name="T34" fmla="*/ 2147483647 w 257"/>
                <a:gd name="T35" fmla="*/ 2147483647 h 217"/>
                <a:gd name="T36" fmla="*/ 2147483647 w 257"/>
                <a:gd name="T37" fmla="*/ 2147483647 h 217"/>
                <a:gd name="T38" fmla="*/ 2147483647 w 257"/>
                <a:gd name="T39" fmla="*/ 2147483647 h 217"/>
                <a:gd name="T40" fmla="*/ 2147483647 w 257"/>
                <a:gd name="T41" fmla="*/ 2147483647 h 217"/>
                <a:gd name="T42" fmla="*/ 2147483647 w 257"/>
                <a:gd name="T43" fmla="*/ 2147483647 h 217"/>
                <a:gd name="T44" fmla="*/ 2147483647 w 257"/>
                <a:gd name="T45" fmla="*/ 2147483647 h 217"/>
                <a:gd name="T46" fmla="*/ 2147483647 w 257"/>
                <a:gd name="T47" fmla="*/ 2147483647 h 217"/>
                <a:gd name="T48" fmla="*/ 2147483647 w 257"/>
                <a:gd name="T49" fmla="*/ 2147483647 h 217"/>
                <a:gd name="T50" fmla="*/ 2147483647 w 257"/>
                <a:gd name="T51" fmla="*/ 2147483647 h 217"/>
                <a:gd name="T52" fmla="*/ 2147483647 w 257"/>
                <a:gd name="T53" fmla="*/ 2147483647 h 217"/>
                <a:gd name="T54" fmla="*/ 2147483647 w 257"/>
                <a:gd name="T55" fmla="*/ 2147483647 h 217"/>
                <a:gd name="T56" fmla="*/ 2147483647 w 257"/>
                <a:gd name="T57" fmla="*/ 2147483647 h 217"/>
                <a:gd name="T58" fmla="*/ 2147483647 w 257"/>
                <a:gd name="T59" fmla="*/ 2147483647 h 217"/>
                <a:gd name="T60" fmla="*/ 2147483647 w 257"/>
                <a:gd name="T61" fmla="*/ 2147483647 h 217"/>
                <a:gd name="T62" fmla="*/ 2147483647 w 257"/>
                <a:gd name="T63" fmla="*/ 2147483647 h 217"/>
                <a:gd name="T64" fmla="*/ 2147483647 w 257"/>
                <a:gd name="T65" fmla="*/ 2147483647 h 217"/>
                <a:gd name="T66" fmla="*/ 2147483647 w 257"/>
                <a:gd name="T67" fmla="*/ 2147483647 h 217"/>
                <a:gd name="T68" fmla="*/ 2147483647 w 257"/>
                <a:gd name="T69" fmla="*/ 2147483647 h 217"/>
                <a:gd name="T70" fmla="*/ 2147483647 w 257"/>
                <a:gd name="T71" fmla="*/ 2147483647 h 217"/>
                <a:gd name="T72" fmla="*/ 2147483647 w 257"/>
                <a:gd name="T73" fmla="*/ 2147483647 h 217"/>
                <a:gd name="T74" fmla="*/ 2147483647 w 257"/>
                <a:gd name="T75" fmla="*/ 2147483647 h 217"/>
                <a:gd name="T76" fmla="*/ 2147483647 w 257"/>
                <a:gd name="T77" fmla="*/ 2147483647 h 217"/>
                <a:gd name="T78" fmla="*/ 2147483647 w 257"/>
                <a:gd name="T79" fmla="*/ 2147483647 h 217"/>
                <a:gd name="T80" fmla="*/ 2147483647 w 257"/>
                <a:gd name="T81" fmla="*/ 2147483647 h 217"/>
                <a:gd name="T82" fmla="*/ 2147483647 w 257"/>
                <a:gd name="T83" fmla="*/ 2147483647 h 217"/>
                <a:gd name="T84" fmla="*/ 2147483647 w 257"/>
                <a:gd name="T85" fmla="*/ 2147483647 h 217"/>
                <a:gd name="T86" fmla="*/ 2147483647 w 257"/>
                <a:gd name="T87" fmla="*/ 2147483647 h 217"/>
                <a:gd name="T88" fmla="*/ 2147483647 w 257"/>
                <a:gd name="T89" fmla="*/ 2147483647 h 217"/>
                <a:gd name="T90" fmla="*/ 2147483647 w 257"/>
                <a:gd name="T91" fmla="*/ 2147483647 h 217"/>
                <a:gd name="T92" fmla="*/ 2147483647 w 257"/>
                <a:gd name="T93" fmla="*/ 2147483647 h 217"/>
                <a:gd name="T94" fmla="*/ 2147483647 w 257"/>
                <a:gd name="T95" fmla="*/ 2147483647 h 217"/>
                <a:gd name="T96" fmla="*/ 2147483647 w 257"/>
                <a:gd name="T97" fmla="*/ 2147483647 h 217"/>
                <a:gd name="T98" fmla="*/ 2147483647 w 257"/>
                <a:gd name="T99" fmla="*/ 2147483647 h 217"/>
                <a:gd name="T100" fmla="*/ 2147483647 w 257"/>
                <a:gd name="T101" fmla="*/ 2147483647 h 217"/>
                <a:gd name="T102" fmla="*/ 2147483647 w 257"/>
                <a:gd name="T103" fmla="*/ 2147483647 h 217"/>
                <a:gd name="T104" fmla="*/ 2147483647 w 257"/>
                <a:gd name="T105" fmla="*/ 2147483647 h 217"/>
                <a:gd name="T106" fmla="*/ 2147483647 w 257"/>
                <a:gd name="T107" fmla="*/ 2147483647 h 217"/>
                <a:gd name="T108" fmla="*/ 2147483647 w 257"/>
                <a:gd name="T109" fmla="*/ 2147483647 h 2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57" h="217">
                  <a:moveTo>
                    <a:pt x="8" y="99"/>
                  </a:moveTo>
                  <a:lnTo>
                    <a:pt x="2" y="83"/>
                  </a:lnTo>
                  <a:lnTo>
                    <a:pt x="0" y="18"/>
                  </a:lnTo>
                  <a:lnTo>
                    <a:pt x="5" y="14"/>
                  </a:lnTo>
                  <a:lnTo>
                    <a:pt x="20" y="11"/>
                  </a:lnTo>
                  <a:lnTo>
                    <a:pt x="43" y="12"/>
                  </a:lnTo>
                  <a:lnTo>
                    <a:pt x="60" y="5"/>
                  </a:lnTo>
                  <a:lnTo>
                    <a:pt x="75" y="4"/>
                  </a:lnTo>
                  <a:lnTo>
                    <a:pt x="82" y="13"/>
                  </a:lnTo>
                  <a:lnTo>
                    <a:pt x="91" y="4"/>
                  </a:lnTo>
                  <a:lnTo>
                    <a:pt x="112" y="6"/>
                  </a:lnTo>
                  <a:lnTo>
                    <a:pt x="130" y="11"/>
                  </a:lnTo>
                  <a:lnTo>
                    <a:pt x="144" y="14"/>
                  </a:lnTo>
                  <a:lnTo>
                    <a:pt x="156" y="5"/>
                  </a:lnTo>
                  <a:lnTo>
                    <a:pt x="168" y="0"/>
                  </a:lnTo>
                  <a:lnTo>
                    <a:pt x="190" y="14"/>
                  </a:lnTo>
                  <a:lnTo>
                    <a:pt x="207" y="27"/>
                  </a:lnTo>
                  <a:lnTo>
                    <a:pt x="223" y="40"/>
                  </a:lnTo>
                  <a:lnTo>
                    <a:pt x="233" y="50"/>
                  </a:lnTo>
                  <a:lnTo>
                    <a:pt x="242" y="61"/>
                  </a:lnTo>
                  <a:lnTo>
                    <a:pt x="239" y="75"/>
                  </a:lnTo>
                  <a:lnTo>
                    <a:pt x="246" y="86"/>
                  </a:lnTo>
                  <a:lnTo>
                    <a:pt x="257" y="93"/>
                  </a:lnTo>
                  <a:lnTo>
                    <a:pt x="250" y="104"/>
                  </a:lnTo>
                  <a:lnTo>
                    <a:pt x="236" y="113"/>
                  </a:lnTo>
                  <a:lnTo>
                    <a:pt x="228" y="122"/>
                  </a:lnTo>
                  <a:lnTo>
                    <a:pt x="211" y="131"/>
                  </a:lnTo>
                  <a:lnTo>
                    <a:pt x="213" y="147"/>
                  </a:lnTo>
                  <a:lnTo>
                    <a:pt x="213" y="156"/>
                  </a:lnTo>
                  <a:lnTo>
                    <a:pt x="209" y="169"/>
                  </a:lnTo>
                  <a:lnTo>
                    <a:pt x="212" y="176"/>
                  </a:lnTo>
                  <a:lnTo>
                    <a:pt x="209" y="188"/>
                  </a:lnTo>
                  <a:lnTo>
                    <a:pt x="200" y="184"/>
                  </a:lnTo>
                  <a:lnTo>
                    <a:pt x="190" y="180"/>
                  </a:lnTo>
                  <a:lnTo>
                    <a:pt x="183" y="185"/>
                  </a:lnTo>
                  <a:lnTo>
                    <a:pt x="177" y="191"/>
                  </a:lnTo>
                  <a:lnTo>
                    <a:pt x="171" y="197"/>
                  </a:lnTo>
                  <a:lnTo>
                    <a:pt x="163" y="199"/>
                  </a:lnTo>
                  <a:lnTo>
                    <a:pt x="157" y="208"/>
                  </a:lnTo>
                  <a:lnTo>
                    <a:pt x="150" y="217"/>
                  </a:lnTo>
                  <a:lnTo>
                    <a:pt x="140" y="211"/>
                  </a:lnTo>
                  <a:lnTo>
                    <a:pt x="129" y="205"/>
                  </a:lnTo>
                  <a:lnTo>
                    <a:pt x="113" y="201"/>
                  </a:lnTo>
                  <a:lnTo>
                    <a:pt x="105" y="188"/>
                  </a:lnTo>
                  <a:lnTo>
                    <a:pt x="96" y="182"/>
                  </a:lnTo>
                  <a:lnTo>
                    <a:pt x="90" y="172"/>
                  </a:lnTo>
                  <a:lnTo>
                    <a:pt x="91" y="157"/>
                  </a:lnTo>
                  <a:lnTo>
                    <a:pt x="83" y="154"/>
                  </a:lnTo>
                  <a:lnTo>
                    <a:pt x="82" y="142"/>
                  </a:lnTo>
                  <a:lnTo>
                    <a:pt x="69" y="140"/>
                  </a:lnTo>
                  <a:lnTo>
                    <a:pt x="66" y="128"/>
                  </a:lnTo>
                  <a:lnTo>
                    <a:pt x="51" y="112"/>
                  </a:lnTo>
                  <a:lnTo>
                    <a:pt x="31" y="109"/>
                  </a:lnTo>
                  <a:lnTo>
                    <a:pt x="13" y="102"/>
                  </a:lnTo>
                  <a:lnTo>
                    <a:pt x="8" y="99"/>
                  </a:lnTo>
                  <a:close/>
                </a:path>
              </a:pathLst>
            </a:custGeom>
            <a:solidFill>
              <a:schemeClr val="hlink"/>
            </a:solidFill>
            <a:ln w="317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1530" name="Freeform 60"/>
            <p:cNvSpPr>
              <a:spLocks noChangeAspect="1"/>
            </p:cNvSpPr>
            <p:nvPr/>
          </p:nvSpPr>
          <p:spPr bwMode="auto">
            <a:xfrm>
              <a:off x="5978525" y="4275140"/>
              <a:ext cx="76200" cy="109537"/>
            </a:xfrm>
            <a:custGeom>
              <a:avLst/>
              <a:gdLst>
                <a:gd name="T0" fmla="*/ 2147483647 w 40"/>
                <a:gd name="T1" fmla="*/ 2147483647 h 58"/>
                <a:gd name="T2" fmla="*/ 2147483647 w 40"/>
                <a:gd name="T3" fmla="*/ 2147483647 h 58"/>
                <a:gd name="T4" fmla="*/ 2147483647 w 40"/>
                <a:gd name="T5" fmla="*/ 2147483647 h 58"/>
                <a:gd name="T6" fmla="*/ 2147483647 w 40"/>
                <a:gd name="T7" fmla="*/ 2147483647 h 58"/>
                <a:gd name="T8" fmla="*/ 2147483647 w 40"/>
                <a:gd name="T9" fmla="*/ 2147483647 h 58"/>
                <a:gd name="T10" fmla="*/ 2147483647 w 40"/>
                <a:gd name="T11" fmla="*/ 0 h 58"/>
                <a:gd name="T12" fmla="*/ 2147483647 w 40"/>
                <a:gd name="T13" fmla="*/ 2147483647 h 58"/>
                <a:gd name="T14" fmla="*/ 2147483647 w 40"/>
                <a:gd name="T15" fmla="*/ 2147483647 h 58"/>
                <a:gd name="T16" fmla="*/ 0 w 40"/>
                <a:gd name="T17" fmla="*/ 2147483647 h 58"/>
                <a:gd name="T18" fmla="*/ 2147483647 w 40"/>
                <a:gd name="T19" fmla="*/ 2147483647 h 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0" h="58">
                  <a:moveTo>
                    <a:pt x="3" y="55"/>
                  </a:moveTo>
                  <a:lnTo>
                    <a:pt x="13" y="58"/>
                  </a:lnTo>
                  <a:lnTo>
                    <a:pt x="30" y="58"/>
                  </a:lnTo>
                  <a:lnTo>
                    <a:pt x="34" y="41"/>
                  </a:lnTo>
                  <a:lnTo>
                    <a:pt x="40" y="21"/>
                  </a:lnTo>
                  <a:lnTo>
                    <a:pt x="35" y="0"/>
                  </a:lnTo>
                  <a:lnTo>
                    <a:pt x="13" y="12"/>
                  </a:lnTo>
                  <a:lnTo>
                    <a:pt x="1" y="17"/>
                  </a:lnTo>
                  <a:lnTo>
                    <a:pt x="0" y="40"/>
                  </a:lnTo>
                  <a:lnTo>
                    <a:pt x="3" y="55"/>
                  </a:lnTo>
                  <a:close/>
                </a:path>
              </a:pathLst>
            </a:custGeom>
            <a:solidFill>
              <a:schemeClr val="hlink"/>
            </a:solidFill>
            <a:ln w="317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1531" name="Freeform 61"/>
            <p:cNvSpPr>
              <a:spLocks noChangeAspect="1"/>
            </p:cNvSpPr>
            <p:nvPr/>
          </p:nvSpPr>
          <p:spPr bwMode="auto">
            <a:xfrm>
              <a:off x="7421563" y="5551488"/>
              <a:ext cx="273050" cy="228600"/>
            </a:xfrm>
            <a:custGeom>
              <a:avLst/>
              <a:gdLst>
                <a:gd name="T0" fmla="*/ 2147483647 w 145"/>
                <a:gd name="T1" fmla="*/ 2147483647 h 122"/>
                <a:gd name="T2" fmla="*/ 2147483647 w 145"/>
                <a:gd name="T3" fmla="*/ 2147483647 h 122"/>
                <a:gd name="T4" fmla="*/ 2147483647 w 145"/>
                <a:gd name="T5" fmla="*/ 2147483647 h 122"/>
                <a:gd name="T6" fmla="*/ 2147483647 w 145"/>
                <a:gd name="T7" fmla="*/ 2147483647 h 122"/>
                <a:gd name="T8" fmla="*/ 0 w 145"/>
                <a:gd name="T9" fmla="*/ 2147483647 h 122"/>
                <a:gd name="T10" fmla="*/ 2147483647 w 145"/>
                <a:gd name="T11" fmla="*/ 2147483647 h 122"/>
                <a:gd name="T12" fmla="*/ 2147483647 w 145"/>
                <a:gd name="T13" fmla="*/ 2147483647 h 122"/>
                <a:gd name="T14" fmla="*/ 2147483647 w 145"/>
                <a:gd name="T15" fmla="*/ 2147483647 h 122"/>
                <a:gd name="T16" fmla="*/ 2147483647 w 145"/>
                <a:gd name="T17" fmla="*/ 2147483647 h 122"/>
                <a:gd name="T18" fmla="*/ 2147483647 w 145"/>
                <a:gd name="T19" fmla="*/ 2147483647 h 122"/>
                <a:gd name="T20" fmla="*/ 2147483647 w 145"/>
                <a:gd name="T21" fmla="*/ 2147483647 h 122"/>
                <a:gd name="T22" fmla="*/ 2147483647 w 145"/>
                <a:gd name="T23" fmla="*/ 2147483647 h 122"/>
                <a:gd name="T24" fmla="*/ 2147483647 w 145"/>
                <a:gd name="T25" fmla="*/ 2147483647 h 122"/>
                <a:gd name="T26" fmla="*/ 2147483647 w 145"/>
                <a:gd name="T27" fmla="*/ 2147483647 h 122"/>
                <a:gd name="T28" fmla="*/ 2147483647 w 145"/>
                <a:gd name="T29" fmla="*/ 2147483647 h 122"/>
                <a:gd name="T30" fmla="*/ 2147483647 w 145"/>
                <a:gd name="T31" fmla="*/ 2147483647 h 122"/>
                <a:gd name="T32" fmla="*/ 2147483647 w 145"/>
                <a:gd name="T33" fmla="*/ 2147483647 h 122"/>
                <a:gd name="T34" fmla="*/ 2147483647 w 145"/>
                <a:gd name="T35" fmla="*/ 2147483647 h 122"/>
                <a:gd name="T36" fmla="*/ 2147483647 w 145"/>
                <a:gd name="T37" fmla="*/ 2147483647 h 122"/>
                <a:gd name="T38" fmla="*/ 2147483647 w 145"/>
                <a:gd name="T39" fmla="*/ 2147483647 h 122"/>
                <a:gd name="T40" fmla="*/ 2147483647 w 145"/>
                <a:gd name="T41" fmla="*/ 2147483647 h 122"/>
                <a:gd name="T42" fmla="*/ 2147483647 w 145"/>
                <a:gd name="T43" fmla="*/ 2147483647 h 122"/>
                <a:gd name="T44" fmla="*/ 2147483647 w 145"/>
                <a:gd name="T45" fmla="*/ 2147483647 h 122"/>
                <a:gd name="T46" fmla="*/ 2147483647 w 145"/>
                <a:gd name="T47" fmla="*/ 0 h 122"/>
                <a:gd name="T48" fmla="*/ 2147483647 w 145"/>
                <a:gd name="T49" fmla="*/ 0 h 122"/>
                <a:gd name="T50" fmla="*/ 2147483647 w 145"/>
                <a:gd name="T51" fmla="*/ 2147483647 h 122"/>
                <a:gd name="T52" fmla="*/ 2147483647 w 145"/>
                <a:gd name="T53" fmla="*/ 2147483647 h 122"/>
                <a:gd name="T54" fmla="*/ 2147483647 w 145"/>
                <a:gd name="T55" fmla="*/ 2147483647 h 122"/>
                <a:gd name="T56" fmla="*/ 2147483647 w 145"/>
                <a:gd name="T57" fmla="*/ 2147483647 h 1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45" h="122">
                  <a:moveTo>
                    <a:pt x="5" y="17"/>
                  </a:moveTo>
                  <a:lnTo>
                    <a:pt x="1" y="28"/>
                  </a:lnTo>
                  <a:lnTo>
                    <a:pt x="1" y="45"/>
                  </a:lnTo>
                  <a:lnTo>
                    <a:pt x="1" y="65"/>
                  </a:lnTo>
                  <a:lnTo>
                    <a:pt x="0" y="79"/>
                  </a:lnTo>
                  <a:lnTo>
                    <a:pt x="2" y="95"/>
                  </a:lnTo>
                  <a:lnTo>
                    <a:pt x="6" y="109"/>
                  </a:lnTo>
                  <a:lnTo>
                    <a:pt x="16" y="116"/>
                  </a:lnTo>
                  <a:lnTo>
                    <a:pt x="23" y="122"/>
                  </a:lnTo>
                  <a:lnTo>
                    <a:pt x="30" y="120"/>
                  </a:lnTo>
                  <a:lnTo>
                    <a:pt x="47" y="122"/>
                  </a:lnTo>
                  <a:lnTo>
                    <a:pt x="62" y="101"/>
                  </a:lnTo>
                  <a:lnTo>
                    <a:pt x="81" y="97"/>
                  </a:lnTo>
                  <a:lnTo>
                    <a:pt x="98" y="100"/>
                  </a:lnTo>
                  <a:lnTo>
                    <a:pt x="113" y="96"/>
                  </a:lnTo>
                  <a:lnTo>
                    <a:pt x="129" y="77"/>
                  </a:lnTo>
                  <a:lnTo>
                    <a:pt x="145" y="72"/>
                  </a:lnTo>
                  <a:lnTo>
                    <a:pt x="141" y="52"/>
                  </a:lnTo>
                  <a:lnTo>
                    <a:pt x="133" y="36"/>
                  </a:lnTo>
                  <a:lnTo>
                    <a:pt x="124" y="24"/>
                  </a:lnTo>
                  <a:lnTo>
                    <a:pt x="111" y="9"/>
                  </a:lnTo>
                  <a:lnTo>
                    <a:pt x="102" y="2"/>
                  </a:lnTo>
                  <a:lnTo>
                    <a:pt x="91" y="2"/>
                  </a:lnTo>
                  <a:lnTo>
                    <a:pt x="79" y="0"/>
                  </a:lnTo>
                  <a:lnTo>
                    <a:pt x="56" y="0"/>
                  </a:lnTo>
                  <a:lnTo>
                    <a:pt x="42" y="3"/>
                  </a:lnTo>
                  <a:lnTo>
                    <a:pt x="31" y="10"/>
                  </a:lnTo>
                  <a:lnTo>
                    <a:pt x="20" y="18"/>
                  </a:lnTo>
                  <a:lnTo>
                    <a:pt x="5" y="17"/>
                  </a:lnTo>
                  <a:close/>
                </a:path>
              </a:pathLst>
            </a:custGeom>
            <a:noFill/>
            <a:ln w="63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1532" name="Freeform 62"/>
            <p:cNvSpPr>
              <a:spLocks noChangeAspect="1" noEditPoints="1"/>
            </p:cNvSpPr>
            <p:nvPr/>
          </p:nvSpPr>
          <p:spPr bwMode="auto">
            <a:xfrm>
              <a:off x="6594477" y="6413500"/>
              <a:ext cx="85725" cy="33339"/>
            </a:xfrm>
            <a:custGeom>
              <a:avLst/>
              <a:gdLst>
                <a:gd name="T0" fmla="*/ 2147483647 w 45"/>
                <a:gd name="T1" fmla="*/ 2147483647 h 18"/>
                <a:gd name="T2" fmla="*/ 2147483647 w 45"/>
                <a:gd name="T3" fmla="*/ 2147483647 h 18"/>
                <a:gd name="T4" fmla="*/ 2147483647 w 45"/>
                <a:gd name="T5" fmla="*/ 2147483647 h 18"/>
                <a:gd name="T6" fmla="*/ 2147483647 w 45"/>
                <a:gd name="T7" fmla="*/ 2147483647 h 18"/>
                <a:gd name="T8" fmla="*/ 2147483647 w 45"/>
                <a:gd name="T9" fmla="*/ 2147483647 h 18"/>
                <a:gd name="T10" fmla="*/ 2147483647 w 45"/>
                <a:gd name="T11" fmla="*/ 2147483647 h 18"/>
                <a:gd name="T12" fmla="*/ 2147483647 w 45"/>
                <a:gd name="T13" fmla="*/ 0 h 18"/>
                <a:gd name="T14" fmla="*/ 0 w 45"/>
                <a:gd name="T15" fmla="*/ 2147483647 h 18"/>
                <a:gd name="T16" fmla="*/ 2147483647 w 45"/>
                <a:gd name="T17" fmla="*/ 2147483647 h 18"/>
                <a:gd name="T18" fmla="*/ 2147483647 w 45"/>
                <a:gd name="T19" fmla="*/ 2147483647 h 18"/>
                <a:gd name="T20" fmla="*/ 2147483647 w 45"/>
                <a:gd name="T21" fmla="*/ 2147483647 h 18"/>
                <a:gd name="T22" fmla="*/ 2147483647 w 45"/>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5" h="18">
                  <a:moveTo>
                    <a:pt x="31" y="7"/>
                  </a:moveTo>
                  <a:lnTo>
                    <a:pt x="24" y="7"/>
                  </a:lnTo>
                  <a:lnTo>
                    <a:pt x="24" y="14"/>
                  </a:lnTo>
                  <a:lnTo>
                    <a:pt x="38" y="18"/>
                  </a:lnTo>
                  <a:lnTo>
                    <a:pt x="45" y="11"/>
                  </a:lnTo>
                  <a:lnTo>
                    <a:pt x="31" y="7"/>
                  </a:lnTo>
                  <a:close/>
                  <a:moveTo>
                    <a:pt x="3" y="0"/>
                  </a:moveTo>
                  <a:lnTo>
                    <a:pt x="0" y="4"/>
                  </a:lnTo>
                  <a:lnTo>
                    <a:pt x="3" y="7"/>
                  </a:lnTo>
                  <a:lnTo>
                    <a:pt x="7" y="7"/>
                  </a:lnTo>
                  <a:lnTo>
                    <a:pt x="10" y="4"/>
                  </a:lnTo>
                  <a:lnTo>
                    <a:pt x="3" y="0"/>
                  </a:lnTo>
                  <a:close/>
                </a:path>
              </a:pathLst>
            </a:custGeom>
            <a:solidFill>
              <a:srgbClr val="009999"/>
            </a:solidFill>
            <a:ln w="635">
              <a:solidFill>
                <a:srgbClr val="000000"/>
              </a:solidFill>
              <a:prstDash val="solid"/>
              <a:round/>
              <a:headEnd/>
              <a:tailEnd/>
            </a:ln>
          </p:spPr>
          <p:txBody>
            <a:bodyPr/>
            <a:lstStyle/>
            <a:p>
              <a:endParaRPr lang="en-GB"/>
            </a:p>
          </p:txBody>
        </p:sp>
        <p:sp>
          <p:nvSpPr>
            <p:cNvPr id="21533" name="Freeform 63"/>
            <p:cNvSpPr>
              <a:spLocks noChangeAspect="1"/>
            </p:cNvSpPr>
            <p:nvPr/>
          </p:nvSpPr>
          <p:spPr bwMode="auto">
            <a:xfrm>
              <a:off x="6026150" y="5205414"/>
              <a:ext cx="26988" cy="20637"/>
            </a:xfrm>
            <a:custGeom>
              <a:avLst/>
              <a:gdLst>
                <a:gd name="T0" fmla="*/ 0 w 14"/>
                <a:gd name="T1" fmla="*/ 2147483647 h 11"/>
                <a:gd name="T2" fmla="*/ 0 w 14"/>
                <a:gd name="T3" fmla="*/ 2147483647 h 11"/>
                <a:gd name="T4" fmla="*/ 2147483647 w 14"/>
                <a:gd name="T5" fmla="*/ 2147483647 h 11"/>
                <a:gd name="T6" fmla="*/ 2147483647 w 14"/>
                <a:gd name="T7" fmla="*/ 0 h 11"/>
                <a:gd name="T8" fmla="*/ 0 w 14"/>
                <a:gd name="T9" fmla="*/ 2147483647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1">
                  <a:moveTo>
                    <a:pt x="0" y="1"/>
                  </a:moveTo>
                  <a:lnTo>
                    <a:pt x="0" y="10"/>
                  </a:lnTo>
                  <a:lnTo>
                    <a:pt x="14" y="11"/>
                  </a:lnTo>
                  <a:lnTo>
                    <a:pt x="9" y="0"/>
                  </a:lnTo>
                  <a:lnTo>
                    <a:pt x="0" y="1"/>
                  </a:lnTo>
                  <a:close/>
                </a:path>
              </a:pathLst>
            </a:custGeom>
            <a:noFill/>
            <a:ln w="635"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534" name="Freeform 64"/>
            <p:cNvSpPr>
              <a:spLocks noChangeAspect="1"/>
            </p:cNvSpPr>
            <p:nvPr/>
          </p:nvSpPr>
          <p:spPr bwMode="auto">
            <a:xfrm>
              <a:off x="6237288" y="1062039"/>
              <a:ext cx="1784350" cy="2035175"/>
            </a:xfrm>
            <a:custGeom>
              <a:avLst/>
              <a:gdLst>
                <a:gd name="T0" fmla="*/ 2147483647 w 945"/>
                <a:gd name="T1" fmla="*/ 2147483647 h 1079"/>
                <a:gd name="T2" fmla="*/ 2147483647 w 945"/>
                <a:gd name="T3" fmla="*/ 2147483647 h 1079"/>
                <a:gd name="T4" fmla="*/ 2147483647 w 945"/>
                <a:gd name="T5" fmla="*/ 2147483647 h 1079"/>
                <a:gd name="T6" fmla="*/ 2147483647 w 945"/>
                <a:gd name="T7" fmla="*/ 2147483647 h 1079"/>
                <a:gd name="T8" fmla="*/ 2147483647 w 945"/>
                <a:gd name="T9" fmla="*/ 2147483647 h 1079"/>
                <a:gd name="T10" fmla="*/ 2147483647 w 945"/>
                <a:gd name="T11" fmla="*/ 2147483647 h 1079"/>
                <a:gd name="T12" fmla="*/ 2147483647 w 945"/>
                <a:gd name="T13" fmla="*/ 2147483647 h 1079"/>
                <a:gd name="T14" fmla="*/ 2147483647 w 945"/>
                <a:gd name="T15" fmla="*/ 2147483647 h 1079"/>
                <a:gd name="T16" fmla="*/ 2147483647 w 945"/>
                <a:gd name="T17" fmla="*/ 2147483647 h 1079"/>
                <a:gd name="T18" fmla="*/ 2147483647 w 945"/>
                <a:gd name="T19" fmla="*/ 2147483647 h 1079"/>
                <a:gd name="T20" fmla="*/ 2147483647 w 945"/>
                <a:gd name="T21" fmla="*/ 2147483647 h 1079"/>
                <a:gd name="T22" fmla="*/ 2147483647 w 945"/>
                <a:gd name="T23" fmla="*/ 2147483647 h 1079"/>
                <a:gd name="T24" fmla="*/ 2147483647 w 945"/>
                <a:gd name="T25" fmla="*/ 2147483647 h 1079"/>
                <a:gd name="T26" fmla="*/ 2147483647 w 945"/>
                <a:gd name="T27" fmla="*/ 2147483647 h 1079"/>
                <a:gd name="T28" fmla="*/ 2147483647 w 945"/>
                <a:gd name="T29" fmla="*/ 2147483647 h 1079"/>
                <a:gd name="T30" fmla="*/ 2147483647 w 945"/>
                <a:gd name="T31" fmla="*/ 2147483647 h 1079"/>
                <a:gd name="T32" fmla="*/ 2147483647 w 945"/>
                <a:gd name="T33" fmla="*/ 2147483647 h 1079"/>
                <a:gd name="T34" fmla="*/ 2147483647 w 945"/>
                <a:gd name="T35" fmla="*/ 2147483647 h 1079"/>
                <a:gd name="T36" fmla="*/ 2147483647 w 945"/>
                <a:gd name="T37" fmla="*/ 2147483647 h 1079"/>
                <a:gd name="T38" fmla="*/ 2147483647 w 945"/>
                <a:gd name="T39" fmla="*/ 2147483647 h 1079"/>
                <a:gd name="T40" fmla="*/ 2147483647 w 945"/>
                <a:gd name="T41" fmla="*/ 2147483647 h 1079"/>
                <a:gd name="T42" fmla="*/ 2147483647 w 945"/>
                <a:gd name="T43" fmla="*/ 2147483647 h 1079"/>
                <a:gd name="T44" fmla="*/ 2147483647 w 945"/>
                <a:gd name="T45" fmla="*/ 2147483647 h 1079"/>
                <a:gd name="T46" fmla="*/ 2147483647 w 945"/>
                <a:gd name="T47" fmla="*/ 2147483647 h 1079"/>
                <a:gd name="T48" fmla="*/ 2147483647 w 945"/>
                <a:gd name="T49" fmla="*/ 2147483647 h 1079"/>
                <a:gd name="T50" fmla="*/ 2147483647 w 945"/>
                <a:gd name="T51" fmla="*/ 2147483647 h 1079"/>
                <a:gd name="T52" fmla="*/ 2147483647 w 945"/>
                <a:gd name="T53" fmla="*/ 2147483647 h 1079"/>
                <a:gd name="T54" fmla="*/ 2147483647 w 945"/>
                <a:gd name="T55" fmla="*/ 2147483647 h 1079"/>
                <a:gd name="T56" fmla="*/ 2147483647 w 945"/>
                <a:gd name="T57" fmla="*/ 2147483647 h 1079"/>
                <a:gd name="T58" fmla="*/ 2147483647 w 945"/>
                <a:gd name="T59" fmla="*/ 2147483647 h 1079"/>
                <a:gd name="T60" fmla="*/ 2147483647 w 945"/>
                <a:gd name="T61" fmla="*/ 2147483647 h 1079"/>
                <a:gd name="T62" fmla="*/ 2147483647 w 945"/>
                <a:gd name="T63" fmla="*/ 2147483647 h 1079"/>
                <a:gd name="T64" fmla="*/ 2147483647 w 945"/>
                <a:gd name="T65" fmla="*/ 2147483647 h 1079"/>
                <a:gd name="T66" fmla="*/ 2147483647 w 945"/>
                <a:gd name="T67" fmla="*/ 2147483647 h 1079"/>
                <a:gd name="T68" fmla="*/ 2147483647 w 945"/>
                <a:gd name="T69" fmla="*/ 2147483647 h 1079"/>
                <a:gd name="T70" fmla="*/ 2147483647 w 945"/>
                <a:gd name="T71" fmla="*/ 2147483647 h 1079"/>
                <a:gd name="T72" fmla="*/ 2147483647 w 945"/>
                <a:gd name="T73" fmla="*/ 2147483647 h 1079"/>
                <a:gd name="T74" fmla="*/ 2147483647 w 945"/>
                <a:gd name="T75" fmla="*/ 2147483647 h 1079"/>
                <a:gd name="T76" fmla="*/ 2147483647 w 945"/>
                <a:gd name="T77" fmla="*/ 2147483647 h 1079"/>
                <a:gd name="T78" fmla="*/ 2147483647 w 945"/>
                <a:gd name="T79" fmla="*/ 2147483647 h 1079"/>
                <a:gd name="T80" fmla="*/ 2147483647 w 945"/>
                <a:gd name="T81" fmla="*/ 2147483647 h 1079"/>
                <a:gd name="T82" fmla="*/ 2147483647 w 945"/>
                <a:gd name="T83" fmla="*/ 2147483647 h 1079"/>
                <a:gd name="T84" fmla="*/ 2147483647 w 945"/>
                <a:gd name="T85" fmla="*/ 2147483647 h 1079"/>
                <a:gd name="T86" fmla="*/ 2147483647 w 945"/>
                <a:gd name="T87" fmla="*/ 2147483647 h 1079"/>
                <a:gd name="T88" fmla="*/ 2147483647 w 945"/>
                <a:gd name="T89" fmla="*/ 2147483647 h 1079"/>
                <a:gd name="T90" fmla="*/ 2147483647 w 945"/>
                <a:gd name="T91" fmla="*/ 2147483647 h 1079"/>
                <a:gd name="T92" fmla="*/ 2147483647 w 945"/>
                <a:gd name="T93" fmla="*/ 2147483647 h 1079"/>
                <a:gd name="T94" fmla="*/ 2147483647 w 945"/>
                <a:gd name="T95" fmla="*/ 2147483647 h 1079"/>
                <a:gd name="T96" fmla="*/ 2147483647 w 945"/>
                <a:gd name="T97" fmla="*/ 2147483647 h 1079"/>
                <a:gd name="T98" fmla="*/ 2147483647 w 945"/>
                <a:gd name="T99" fmla="*/ 2147483647 h 1079"/>
                <a:gd name="T100" fmla="*/ 2147483647 w 945"/>
                <a:gd name="T101" fmla="*/ 2147483647 h 1079"/>
                <a:gd name="T102" fmla="*/ 2147483647 w 945"/>
                <a:gd name="T103" fmla="*/ 2147483647 h 1079"/>
                <a:gd name="T104" fmla="*/ 2147483647 w 945"/>
                <a:gd name="T105" fmla="*/ 2147483647 h 1079"/>
                <a:gd name="T106" fmla="*/ 2147483647 w 945"/>
                <a:gd name="T107" fmla="*/ 2147483647 h 1079"/>
                <a:gd name="T108" fmla="*/ 2147483647 w 945"/>
                <a:gd name="T109" fmla="*/ 2147483647 h 1079"/>
                <a:gd name="T110" fmla="*/ 2147483647 w 945"/>
                <a:gd name="T111" fmla="*/ 2147483647 h 1079"/>
                <a:gd name="T112" fmla="*/ 2147483647 w 945"/>
                <a:gd name="T113" fmla="*/ 2147483647 h 1079"/>
                <a:gd name="T114" fmla="*/ 2147483647 w 945"/>
                <a:gd name="T115" fmla="*/ 2147483647 h 1079"/>
                <a:gd name="T116" fmla="*/ 2147483647 w 945"/>
                <a:gd name="T117" fmla="*/ 2147483647 h 1079"/>
                <a:gd name="T118" fmla="*/ 2147483647 w 945"/>
                <a:gd name="T119" fmla="*/ 2147483647 h 107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945" h="1079">
                  <a:moveTo>
                    <a:pt x="260" y="1005"/>
                  </a:moveTo>
                  <a:lnTo>
                    <a:pt x="253" y="994"/>
                  </a:lnTo>
                  <a:lnTo>
                    <a:pt x="234" y="996"/>
                  </a:lnTo>
                  <a:lnTo>
                    <a:pt x="232" y="971"/>
                  </a:lnTo>
                  <a:lnTo>
                    <a:pt x="229" y="947"/>
                  </a:lnTo>
                  <a:lnTo>
                    <a:pt x="218" y="949"/>
                  </a:lnTo>
                  <a:lnTo>
                    <a:pt x="210" y="973"/>
                  </a:lnTo>
                  <a:lnTo>
                    <a:pt x="210" y="992"/>
                  </a:lnTo>
                  <a:lnTo>
                    <a:pt x="210" y="1005"/>
                  </a:lnTo>
                  <a:lnTo>
                    <a:pt x="202" y="1014"/>
                  </a:lnTo>
                  <a:lnTo>
                    <a:pt x="191" y="1010"/>
                  </a:lnTo>
                  <a:lnTo>
                    <a:pt x="181" y="999"/>
                  </a:lnTo>
                  <a:lnTo>
                    <a:pt x="172" y="1019"/>
                  </a:lnTo>
                  <a:lnTo>
                    <a:pt x="149" y="1043"/>
                  </a:lnTo>
                  <a:lnTo>
                    <a:pt x="119" y="1053"/>
                  </a:lnTo>
                  <a:lnTo>
                    <a:pt x="108" y="1073"/>
                  </a:lnTo>
                  <a:lnTo>
                    <a:pt x="93" y="1076"/>
                  </a:lnTo>
                  <a:lnTo>
                    <a:pt x="86" y="1077"/>
                  </a:lnTo>
                  <a:lnTo>
                    <a:pt x="76" y="1079"/>
                  </a:lnTo>
                  <a:lnTo>
                    <a:pt x="56" y="1065"/>
                  </a:lnTo>
                  <a:lnTo>
                    <a:pt x="34" y="1058"/>
                  </a:lnTo>
                  <a:lnTo>
                    <a:pt x="29" y="1057"/>
                  </a:lnTo>
                  <a:lnTo>
                    <a:pt x="11" y="1045"/>
                  </a:lnTo>
                  <a:lnTo>
                    <a:pt x="4" y="1009"/>
                  </a:lnTo>
                  <a:lnTo>
                    <a:pt x="0" y="987"/>
                  </a:lnTo>
                  <a:lnTo>
                    <a:pt x="4" y="974"/>
                  </a:lnTo>
                  <a:lnTo>
                    <a:pt x="20" y="979"/>
                  </a:lnTo>
                  <a:lnTo>
                    <a:pt x="33" y="990"/>
                  </a:lnTo>
                  <a:lnTo>
                    <a:pt x="49" y="975"/>
                  </a:lnTo>
                  <a:lnTo>
                    <a:pt x="32" y="973"/>
                  </a:lnTo>
                  <a:lnTo>
                    <a:pt x="42" y="944"/>
                  </a:lnTo>
                  <a:lnTo>
                    <a:pt x="42" y="930"/>
                  </a:lnTo>
                  <a:lnTo>
                    <a:pt x="23" y="949"/>
                  </a:lnTo>
                  <a:lnTo>
                    <a:pt x="7" y="957"/>
                  </a:lnTo>
                  <a:lnTo>
                    <a:pt x="6" y="932"/>
                  </a:lnTo>
                  <a:lnTo>
                    <a:pt x="28" y="918"/>
                  </a:lnTo>
                  <a:lnTo>
                    <a:pt x="42" y="903"/>
                  </a:lnTo>
                  <a:lnTo>
                    <a:pt x="49" y="889"/>
                  </a:lnTo>
                  <a:lnTo>
                    <a:pt x="67" y="877"/>
                  </a:lnTo>
                  <a:lnTo>
                    <a:pt x="85" y="884"/>
                  </a:lnTo>
                  <a:lnTo>
                    <a:pt x="92" y="868"/>
                  </a:lnTo>
                  <a:lnTo>
                    <a:pt x="77" y="854"/>
                  </a:lnTo>
                  <a:lnTo>
                    <a:pt x="63" y="856"/>
                  </a:lnTo>
                  <a:lnTo>
                    <a:pt x="47" y="873"/>
                  </a:lnTo>
                  <a:lnTo>
                    <a:pt x="30" y="887"/>
                  </a:lnTo>
                  <a:lnTo>
                    <a:pt x="25" y="888"/>
                  </a:lnTo>
                  <a:lnTo>
                    <a:pt x="19" y="884"/>
                  </a:lnTo>
                  <a:lnTo>
                    <a:pt x="28" y="864"/>
                  </a:lnTo>
                  <a:lnTo>
                    <a:pt x="38" y="844"/>
                  </a:lnTo>
                  <a:lnTo>
                    <a:pt x="27" y="834"/>
                  </a:lnTo>
                  <a:lnTo>
                    <a:pt x="15" y="828"/>
                  </a:lnTo>
                  <a:lnTo>
                    <a:pt x="20" y="814"/>
                  </a:lnTo>
                  <a:lnTo>
                    <a:pt x="35" y="813"/>
                  </a:lnTo>
                  <a:lnTo>
                    <a:pt x="50" y="812"/>
                  </a:lnTo>
                  <a:lnTo>
                    <a:pt x="66" y="814"/>
                  </a:lnTo>
                  <a:lnTo>
                    <a:pt x="85" y="827"/>
                  </a:lnTo>
                  <a:lnTo>
                    <a:pt x="100" y="832"/>
                  </a:lnTo>
                  <a:lnTo>
                    <a:pt x="111" y="822"/>
                  </a:lnTo>
                  <a:lnTo>
                    <a:pt x="111" y="808"/>
                  </a:lnTo>
                  <a:lnTo>
                    <a:pt x="104" y="795"/>
                  </a:lnTo>
                  <a:lnTo>
                    <a:pt x="94" y="793"/>
                  </a:lnTo>
                  <a:lnTo>
                    <a:pt x="78" y="795"/>
                  </a:lnTo>
                  <a:lnTo>
                    <a:pt x="61" y="795"/>
                  </a:lnTo>
                  <a:lnTo>
                    <a:pt x="44" y="790"/>
                  </a:lnTo>
                  <a:lnTo>
                    <a:pt x="32" y="787"/>
                  </a:lnTo>
                  <a:lnTo>
                    <a:pt x="37" y="763"/>
                  </a:lnTo>
                  <a:lnTo>
                    <a:pt x="39" y="751"/>
                  </a:lnTo>
                  <a:lnTo>
                    <a:pt x="52" y="749"/>
                  </a:lnTo>
                  <a:lnTo>
                    <a:pt x="67" y="752"/>
                  </a:lnTo>
                  <a:lnTo>
                    <a:pt x="93" y="756"/>
                  </a:lnTo>
                  <a:lnTo>
                    <a:pt x="100" y="745"/>
                  </a:lnTo>
                  <a:lnTo>
                    <a:pt x="92" y="737"/>
                  </a:lnTo>
                  <a:lnTo>
                    <a:pt x="87" y="737"/>
                  </a:lnTo>
                  <a:lnTo>
                    <a:pt x="71" y="735"/>
                  </a:lnTo>
                  <a:lnTo>
                    <a:pt x="59" y="726"/>
                  </a:lnTo>
                  <a:lnTo>
                    <a:pt x="58" y="718"/>
                  </a:lnTo>
                  <a:lnTo>
                    <a:pt x="78" y="715"/>
                  </a:lnTo>
                  <a:lnTo>
                    <a:pt x="100" y="732"/>
                  </a:lnTo>
                  <a:lnTo>
                    <a:pt x="112" y="716"/>
                  </a:lnTo>
                  <a:lnTo>
                    <a:pt x="108" y="707"/>
                  </a:lnTo>
                  <a:lnTo>
                    <a:pt x="91" y="701"/>
                  </a:lnTo>
                  <a:lnTo>
                    <a:pt x="100" y="686"/>
                  </a:lnTo>
                  <a:lnTo>
                    <a:pt x="115" y="693"/>
                  </a:lnTo>
                  <a:lnTo>
                    <a:pt x="130" y="698"/>
                  </a:lnTo>
                  <a:lnTo>
                    <a:pt x="138" y="687"/>
                  </a:lnTo>
                  <a:lnTo>
                    <a:pt x="133" y="675"/>
                  </a:lnTo>
                  <a:lnTo>
                    <a:pt x="124" y="675"/>
                  </a:lnTo>
                  <a:lnTo>
                    <a:pt x="120" y="665"/>
                  </a:lnTo>
                  <a:lnTo>
                    <a:pt x="128" y="661"/>
                  </a:lnTo>
                  <a:lnTo>
                    <a:pt x="143" y="668"/>
                  </a:lnTo>
                  <a:lnTo>
                    <a:pt x="160" y="675"/>
                  </a:lnTo>
                  <a:lnTo>
                    <a:pt x="174" y="659"/>
                  </a:lnTo>
                  <a:lnTo>
                    <a:pt x="179" y="643"/>
                  </a:lnTo>
                  <a:lnTo>
                    <a:pt x="181" y="632"/>
                  </a:lnTo>
                  <a:lnTo>
                    <a:pt x="194" y="637"/>
                  </a:lnTo>
                  <a:lnTo>
                    <a:pt x="212" y="641"/>
                  </a:lnTo>
                  <a:lnTo>
                    <a:pt x="217" y="632"/>
                  </a:lnTo>
                  <a:lnTo>
                    <a:pt x="228" y="644"/>
                  </a:lnTo>
                  <a:lnTo>
                    <a:pt x="245" y="654"/>
                  </a:lnTo>
                  <a:lnTo>
                    <a:pt x="265" y="641"/>
                  </a:lnTo>
                  <a:lnTo>
                    <a:pt x="277" y="627"/>
                  </a:lnTo>
                  <a:lnTo>
                    <a:pt x="277" y="615"/>
                  </a:lnTo>
                  <a:lnTo>
                    <a:pt x="271" y="605"/>
                  </a:lnTo>
                  <a:lnTo>
                    <a:pt x="254" y="620"/>
                  </a:lnTo>
                  <a:lnTo>
                    <a:pt x="239" y="625"/>
                  </a:lnTo>
                  <a:lnTo>
                    <a:pt x="227" y="616"/>
                  </a:lnTo>
                  <a:lnTo>
                    <a:pt x="251" y="595"/>
                  </a:lnTo>
                  <a:lnTo>
                    <a:pt x="272" y="571"/>
                  </a:lnTo>
                  <a:lnTo>
                    <a:pt x="282" y="552"/>
                  </a:lnTo>
                  <a:lnTo>
                    <a:pt x="291" y="551"/>
                  </a:lnTo>
                  <a:lnTo>
                    <a:pt x="304" y="552"/>
                  </a:lnTo>
                  <a:lnTo>
                    <a:pt x="315" y="532"/>
                  </a:lnTo>
                  <a:lnTo>
                    <a:pt x="328" y="507"/>
                  </a:lnTo>
                  <a:lnTo>
                    <a:pt x="334" y="485"/>
                  </a:lnTo>
                  <a:lnTo>
                    <a:pt x="348" y="485"/>
                  </a:lnTo>
                  <a:lnTo>
                    <a:pt x="357" y="473"/>
                  </a:lnTo>
                  <a:lnTo>
                    <a:pt x="344" y="468"/>
                  </a:lnTo>
                  <a:lnTo>
                    <a:pt x="358" y="449"/>
                  </a:lnTo>
                  <a:lnTo>
                    <a:pt x="374" y="437"/>
                  </a:lnTo>
                  <a:lnTo>
                    <a:pt x="388" y="423"/>
                  </a:lnTo>
                  <a:lnTo>
                    <a:pt x="403" y="414"/>
                  </a:lnTo>
                  <a:lnTo>
                    <a:pt x="400" y="402"/>
                  </a:lnTo>
                  <a:lnTo>
                    <a:pt x="390" y="407"/>
                  </a:lnTo>
                  <a:lnTo>
                    <a:pt x="375" y="412"/>
                  </a:lnTo>
                  <a:lnTo>
                    <a:pt x="385" y="395"/>
                  </a:lnTo>
                  <a:lnTo>
                    <a:pt x="391" y="384"/>
                  </a:lnTo>
                  <a:lnTo>
                    <a:pt x="400" y="375"/>
                  </a:lnTo>
                  <a:lnTo>
                    <a:pt x="403" y="358"/>
                  </a:lnTo>
                  <a:lnTo>
                    <a:pt x="422" y="358"/>
                  </a:lnTo>
                  <a:lnTo>
                    <a:pt x="448" y="347"/>
                  </a:lnTo>
                  <a:lnTo>
                    <a:pt x="461" y="329"/>
                  </a:lnTo>
                  <a:lnTo>
                    <a:pt x="455" y="322"/>
                  </a:lnTo>
                  <a:lnTo>
                    <a:pt x="441" y="327"/>
                  </a:lnTo>
                  <a:lnTo>
                    <a:pt x="446" y="315"/>
                  </a:lnTo>
                  <a:lnTo>
                    <a:pt x="456" y="302"/>
                  </a:lnTo>
                  <a:lnTo>
                    <a:pt x="472" y="297"/>
                  </a:lnTo>
                  <a:lnTo>
                    <a:pt x="477" y="289"/>
                  </a:lnTo>
                  <a:lnTo>
                    <a:pt x="467" y="274"/>
                  </a:lnTo>
                  <a:lnTo>
                    <a:pt x="464" y="269"/>
                  </a:lnTo>
                  <a:lnTo>
                    <a:pt x="454" y="269"/>
                  </a:lnTo>
                  <a:lnTo>
                    <a:pt x="482" y="245"/>
                  </a:lnTo>
                  <a:lnTo>
                    <a:pt x="489" y="260"/>
                  </a:lnTo>
                  <a:lnTo>
                    <a:pt x="499" y="262"/>
                  </a:lnTo>
                  <a:lnTo>
                    <a:pt x="503" y="242"/>
                  </a:lnTo>
                  <a:lnTo>
                    <a:pt x="518" y="228"/>
                  </a:lnTo>
                  <a:lnTo>
                    <a:pt x="528" y="234"/>
                  </a:lnTo>
                  <a:lnTo>
                    <a:pt x="542" y="223"/>
                  </a:lnTo>
                  <a:lnTo>
                    <a:pt x="538" y="212"/>
                  </a:lnTo>
                  <a:lnTo>
                    <a:pt x="549" y="197"/>
                  </a:lnTo>
                  <a:lnTo>
                    <a:pt x="566" y="181"/>
                  </a:lnTo>
                  <a:lnTo>
                    <a:pt x="580" y="168"/>
                  </a:lnTo>
                  <a:lnTo>
                    <a:pt x="590" y="156"/>
                  </a:lnTo>
                  <a:lnTo>
                    <a:pt x="597" y="167"/>
                  </a:lnTo>
                  <a:lnTo>
                    <a:pt x="616" y="151"/>
                  </a:lnTo>
                  <a:lnTo>
                    <a:pt x="610" y="142"/>
                  </a:lnTo>
                  <a:lnTo>
                    <a:pt x="620" y="132"/>
                  </a:lnTo>
                  <a:lnTo>
                    <a:pt x="631" y="142"/>
                  </a:lnTo>
                  <a:lnTo>
                    <a:pt x="643" y="131"/>
                  </a:lnTo>
                  <a:lnTo>
                    <a:pt x="661" y="122"/>
                  </a:lnTo>
                  <a:lnTo>
                    <a:pt x="668" y="127"/>
                  </a:lnTo>
                  <a:lnTo>
                    <a:pt x="686" y="100"/>
                  </a:lnTo>
                  <a:lnTo>
                    <a:pt x="707" y="83"/>
                  </a:lnTo>
                  <a:lnTo>
                    <a:pt x="715" y="97"/>
                  </a:lnTo>
                  <a:lnTo>
                    <a:pt x="737" y="68"/>
                  </a:lnTo>
                  <a:lnTo>
                    <a:pt x="761" y="33"/>
                  </a:lnTo>
                  <a:lnTo>
                    <a:pt x="794" y="14"/>
                  </a:lnTo>
                  <a:lnTo>
                    <a:pt x="783" y="53"/>
                  </a:lnTo>
                  <a:lnTo>
                    <a:pt x="766" y="83"/>
                  </a:lnTo>
                  <a:lnTo>
                    <a:pt x="787" y="84"/>
                  </a:lnTo>
                  <a:lnTo>
                    <a:pt x="808" y="54"/>
                  </a:lnTo>
                  <a:lnTo>
                    <a:pt x="817" y="34"/>
                  </a:lnTo>
                  <a:lnTo>
                    <a:pt x="827" y="20"/>
                  </a:lnTo>
                  <a:lnTo>
                    <a:pt x="835" y="21"/>
                  </a:lnTo>
                  <a:lnTo>
                    <a:pt x="835" y="41"/>
                  </a:lnTo>
                  <a:lnTo>
                    <a:pt x="843" y="24"/>
                  </a:lnTo>
                  <a:lnTo>
                    <a:pt x="848" y="7"/>
                  </a:lnTo>
                  <a:lnTo>
                    <a:pt x="862" y="2"/>
                  </a:lnTo>
                  <a:lnTo>
                    <a:pt x="876" y="0"/>
                  </a:lnTo>
                  <a:lnTo>
                    <a:pt x="862" y="27"/>
                  </a:lnTo>
                  <a:lnTo>
                    <a:pt x="861" y="46"/>
                  </a:lnTo>
                  <a:lnTo>
                    <a:pt x="873" y="41"/>
                  </a:lnTo>
                  <a:lnTo>
                    <a:pt x="890" y="23"/>
                  </a:lnTo>
                  <a:lnTo>
                    <a:pt x="909" y="29"/>
                  </a:lnTo>
                  <a:lnTo>
                    <a:pt x="923" y="36"/>
                  </a:lnTo>
                  <a:lnTo>
                    <a:pt x="941" y="49"/>
                  </a:lnTo>
                  <a:lnTo>
                    <a:pt x="945" y="57"/>
                  </a:lnTo>
                  <a:lnTo>
                    <a:pt x="924" y="82"/>
                  </a:lnTo>
                  <a:lnTo>
                    <a:pt x="904" y="85"/>
                  </a:lnTo>
                  <a:lnTo>
                    <a:pt x="888" y="81"/>
                  </a:lnTo>
                  <a:lnTo>
                    <a:pt x="893" y="95"/>
                  </a:lnTo>
                  <a:lnTo>
                    <a:pt x="907" y="103"/>
                  </a:lnTo>
                  <a:lnTo>
                    <a:pt x="914" y="103"/>
                  </a:lnTo>
                  <a:lnTo>
                    <a:pt x="923" y="118"/>
                  </a:lnTo>
                  <a:lnTo>
                    <a:pt x="926" y="127"/>
                  </a:lnTo>
                  <a:lnTo>
                    <a:pt x="915" y="151"/>
                  </a:lnTo>
                  <a:lnTo>
                    <a:pt x="893" y="187"/>
                  </a:lnTo>
                  <a:lnTo>
                    <a:pt x="881" y="181"/>
                  </a:lnTo>
                  <a:lnTo>
                    <a:pt x="893" y="149"/>
                  </a:lnTo>
                  <a:lnTo>
                    <a:pt x="891" y="125"/>
                  </a:lnTo>
                  <a:lnTo>
                    <a:pt x="851" y="105"/>
                  </a:lnTo>
                  <a:lnTo>
                    <a:pt x="831" y="98"/>
                  </a:lnTo>
                  <a:lnTo>
                    <a:pt x="797" y="130"/>
                  </a:lnTo>
                  <a:lnTo>
                    <a:pt x="795" y="161"/>
                  </a:lnTo>
                  <a:lnTo>
                    <a:pt x="781" y="188"/>
                  </a:lnTo>
                  <a:lnTo>
                    <a:pt x="764" y="197"/>
                  </a:lnTo>
                  <a:lnTo>
                    <a:pt x="747" y="215"/>
                  </a:lnTo>
                  <a:lnTo>
                    <a:pt x="721" y="197"/>
                  </a:lnTo>
                  <a:lnTo>
                    <a:pt x="701" y="210"/>
                  </a:lnTo>
                  <a:lnTo>
                    <a:pt x="658" y="165"/>
                  </a:lnTo>
                  <a:lnTo>
                    <a:pt x="645" y="183"/>
                  </a:lnTo>
                  <a:lnTo>
                    <a:pt x="628" y="189"/>
                  </a:lnTo>
                  <a:lnTo>
                    <a:pt x="628" y="213"/>
                  </a:lnTo>
                  <a:lnTo>
                    <a:pt x="614" y="233"/>
                  </a:lnTo>
                  <a:lnTo>
                    <a:pt x="561" y="242"/>
                  </a:lnTo>
                  <a:lnTo>
                    <a:pt x="556" y="259"/>
                  </a:lnTo>
                  <a:lnTo>
                    <a:pt x="538" y="278"/>
                  </a:lnTo>
                  <a:lnTo>
                    <a:pt x="525" y="299"/>
                  </a:lnTo>
                  <a:lnTo>
                    <a:pt x="503" y="324"/>
                  </a:lnTo>
                  <a:lnTo>
                    <a:pt x="482" y="358"/>
                  </a:lnTo>
                  <a:lnTo>
                    <a:pt x="460" y="386"/>
                  </a:lnTo>
                  <a:lnTo>
                    <a:pt x="448" y="417"/>
                  </a:lnTo>
                  <a:lnTo>
                    <a:pt x="433" y="435"/>
                  </a:lnTo>
                  <a:lnTo>
                    <a:pt x="417" y="481"/>
                  </a:lnTo>
                  <a:lnTo>
                    <a:pt x="403" y="518"/>
                  </a:lnTo>
                  <a:lnTo>
                    <a:pt x="386" y="568"/>
                  </a:lnTo>
                  <a:lnTo>
                    <a:pt x="396" y="593"/>
                  </a:lnTo>
                  <a:lnTo>
                    <a:pt x="381" y="614"/>
                  </a:lnTo>
                  <a:lnTo>
                    <a:pt x="357" y="605"/>
                  </a:lnTo>
                  <a:lnTo>
                    <a:pt x="329" y="629"/>
                  </a:lnTo>
                  <a:lnTo>
                    <a:pt x="304" y="657"/>
                  </a:lnTo>
                  <a:lnTo>
                    <a:pt x="305" y="753"/>
                  </a:lnTo>
                  <a:lnTo>
                    <a:pt x="304" y="805"/>
                  </a:lnTo>
                  <a:lnTo>
                    <a:pt x="311" y="818"/>
                  </a:lnTo>
                  <a:lnTo>
                    <a:pt x="318" y="831"/>
                  </a:lnTo>
                  <a:lnTo>
                    <a:pt x="301" y="848"/>
                  </a:lnTo>
                  <a:lnTo>
                    <a:pt x="292" y="906"/>
                  </a:lnTo>
                  <a:lnTo>
                    <a:pt x="284" y="959"/>
                  </a:lnTo>
                  <a:lnTo>
                    <a:pt x="277" y="968"/>
                  </a:lnTo>
                  <a:lnTo>
                    <a:pt x="271" y="975"/>
                  </a:lnTo>
                  <a:lnTo>
                    <a:pt x="271" y="1004"/>
                  </a:lnTo>
                  <a:lnTo>
                    <a:pt x="260" y="1005"/>
                  </a:lnTo>
                  <a:close/>
                </a:path>
              </a:pathLst>
            </a:custGeom>
            <a:solidFill>
              <a:schemeClr val="hlink"/>
            </a:solidFill>
            <a:ln w="635">
              <a:solidFill>
                <a:srgbClr val="000000"/>
              </a:solidFill>
              <a:prstDash val="solid"/>
              <a:round/>
              <a:headEnd/>
              <a:tailEnd/>
            </a:ln>
          </p:spPr>
          <p:txBody>
            <a:bodyPr/>
            <a:lstStyle/>
            <a:p>
              <a:endParaRPr lang="en-GB"/>
            </a:p>
          </p:txBody>
        </p:sp>
        <p:sp>
          <p:nvSpPr>
            <p:cNvPr id="21535" name="Freeform 65"/>
            <p:cNvSpPr>
              <a:spLocks noChangeAspect="1"/>
            </p:cNvSpPr>
            <p:nvPr/>
          </p:nvSpPr>
          <p:spPr bwMode="auto">
            <a:xfrm>
              <a:off x="5772150" y="3767139"/>
              <a:ext cx="444500" cy="420687"/>
            </a:xfrm>
            <a:custGeom>
              <a:avLst/>
              <a:gdLst>
                <a:gd name="T0" fmla="*/ 0 w 236"/>
                <a:gd name="T1" fmla="*/ 2147483647 h 223"/>
                <a:gd name="T2" fmla="*/ 2147483647 w 236"/>
                <a:gd name="T3" fmla="*/ 2147483647 h 223"/>
                <a:gd name="T4" fmla="*/ 2147483647 w 236"/>
                <a:gd name="T5" fmla="*/ 2147483647 h 223"/>
                <a:gd name="T6" fmla="*/ 2147483647 w 236"/>
                <a:gd name="T7" fmla="*/ 2147483647 h 223"/>
                <a:gd name="T8" fmla="*/ 2147483647 w 236"/>
                <a:gd name="T9" fmla="*/ 2147483647 h 223"/>
                <a:gd name="T10" fmla="*/ 2147483647 w 236"/>
                <a:gd name="T11" fmla="*/ 2147483647 h 223"/>
                <a:gd name="T12" fmla="*/ 2147483647 w 236"/>
                <a:gd name="T13" fmla="*/ 2147483647 h 223"/>
                <a:gd name="T14" fmla="*/ 2147483647 w 236"/>
                <a:gd name="T15" fmla="*/ 2147483647 h 223"/>
                <a:gd name="T16" fmla="*/ 2147483647 w 236"/>
                <a:gd name="T17" fmla="*/ 2147483647 h 223"/>
                <a:gd name="T18" fmla="*/ 2147483647 w 236"/>
                <a:gd name="T19" fmla="*/ 2147483647 h 223"/>
                <a:gd name="T20" fmla="*/ 2147483647 w 236"/>
                <a:gd name="T21" fmla="*/ 2147483647 h 223"/>
                <a:gd name="T22" fmla="*/ 2147483647 w 236"/>
                <a:gd name="T23" fmla="*/ 0 h 223"/>
                <a:gd name="T24" fmla="*/ 2147483647 w 236"/>
                <a:gd name="T25" fmla="*/ 2147483647 h 223"/>
                <a:gd name="T26" fmla="*/ 2147483647 w 236"/>
                <a:gd name="T27" fmla="*/ 2147483647 h 223"/>
                <a:gd name="T28" fmla="*/ 2147483647 w 236"/>
                <a:gd name="T29" fmla="*/ 2147483647 h 223"/>
                <a:gd name="T30" fmla="*/ 2147483647 w 236"/>
                <a:gd name="T31" fmla="*/ 2147483647 h 223"/>
                <a:gd name="T32" fmla="*/ 2147483647 w 236"/>
                <a:gd name="T33" fmla="*/ 2147483647 h 223"/>
                <a:gd name="T34" fmla="*/ 2147483647 w 236"/>
                <a:gd name="T35" fmla="*/ 2147483647 h 223"/>
                <a:gd name="T36" fmla="*/ 2147483647 w 236"/>
                <a:gd name="T37" fmla="*/ 2147483647 h 223"/>
                <a:gd name="T38" fmla="*/ 2147483647 w 236"/>
                <a:gd name="T39" fmla="*/ 2147483647 h 223"/>
                <a:gd name="T40" fmla="*/ 2147483647 w 236"/>
                <a:gd name="T41" fmla="*/ 2147483647 h 223"/>
                <a:gd name="T42" fmla="*/ 2147483647 w 236"/>
                <a:gd name="T43" fmla="*/ 2147483647 h 223"/>
                <a:gd name="T44" fmla="*/ 2147483647 w 236"/>
                <a:gd name="T45" fmla="*/ 2147483647 h 223"/>
                <a:gd name="T46" fmla="*/ 2147483647 w 236"/>
                <a:gd name="T47" fmla="*/ 2147483647 h 223"/>
                <a:gd name="T48" fmla="*/ 2147483647 w 236"/>
                <a:gd name="T49" fmla="*/ 2147483647 h 223"/>
                <a:gd name="T50" fmla="*/ 2147483647 w 236"/>
                <a:gd name="T51" fmla="*/ 2147483647 h 223"/>
                <a:gd name="T52" fmla="*/ 2147483647 w 236"/>
                <a:gd name="T53" fmla="*/ 2147483647 h 223"/>
                <a:gd name="T54" fmla="*/ 2147483647 w 236"/>
                <a:gd name="T55" fmla="*/ 2147483647 h 223"/>
                <a:gd name="T56" fmla="*/ 2147483647 w 236"/>
                <a:gd name="T57" fmla="*/ 2147483647 h 223"/>
                <a:gd name="T58" fmla="*/ 2147483647 w 236"/>
                <a:gd name="T59" fmla="*/ 2147483647 h 223"/>
                <a:gd name="T60" fmla="*/ 2147483647 w 236"/>
                <a:gd name="T61" fmla="*/ 2147483647 h 223"/>
                <a:gd name="T62" fmla="*/ 2147483647 w 236"/>
                <a:gd name="T63" fmla="*/ 2147483647 h 223"/>
                <a:gd name="T64" fmla="*/ 2147483647 w 236"/>
                <a:gd name="T65" fmla="*/ 2147483647 h 223"/>
                <a:gd name="T66" fmla="*/ 2147483647 w 236"/>
                <a:gd name="T67" fmla="*/ 2147483647 h 223"/>
                <a:gd name="T68" fmla="*/ 2147483647 w 236"/>
                <a:gd name="T69" fmla="*/ 2147483647 h 223"/>
                <a:gd name="T70" fmla="*/ 2147483647 w 236"/>
                <a:gd name="T71" fmla="*/ 2147483647 h 223"/>
                <a:gd name="T72" fmla="*/ 2147483647 w 236"/>
                <a:gd name="T73" fmla="*/ 2147483647 h 223"/>
                <a:gd name="T74" fmla="*/ 2147483647 w 236"/>
                <a:gd name="T75" fmla="*/ 2147483647 h 223"/>
                <a:gd name="T76" fmla="*/ 2147483647 w 236"/>
                <a:gd name="T77" fmla="*/ 2147483647 h 223"/>
                <a:gd name="T78" fmla="*/ 2147483647 w 236"/>
                <a:gd name="T79" fmla="*/ 2147483647 h 223"/>
                <a:gd name="T80" fmla="*/ 2147483647 w 236"/>
                <a:gd name="T81" fmla="*/ 2147483647 h 223"/>
                <a:gd name="T82" fmla="*/ 2147483647 w 236"/>
                <a:gd name="T83" fmla="*/ 2147483647 h 223"/>
                <a:gd name="T84" fmla="*/ 2147483647 w 236"/>
                <a:gd name="T85" fmla="*/ 2147483647 h 223"/>
                <a:gd name="T86" fmla="*/ 2147483647 w 236"/>
                <a:gd name="T87" fmla="*/ 2147483647 h 223"/>
                <a:gd name="T88" fmla="*/ 2147483647 w 236"/>
                <a:gd name="T89" fmla="*/ 2147483647 h 223"/>
                <a:gd name="T90" fmla="*/ 2147483647 w 236"/>
                <a:gd name="T91" fmla="*/ 2147483647 h 223"/>
                <a:gd name="T92" fmla="*/ 2147483647 w 236"/>
                <a:gd name="T93" fmla="*/ 2147483647 h 223"/>
                <a:gd name="T94" fmla="*/ 2147483647 w 236"/>
                <a:gd name="T95" fmla="*/ 2147483647 h 223"/>
                <a:gd name="T96" fmla="*/ 2147483647 w 236"/>
                <a:gd name="T97" fmla="*/ 2147483647 h 223"/>
                <a:gd name="T98" fmla="*/ 2147483647 w 236"/>
                <a:gd name="T99" fmla="*/ 2147483647 h 223"/>
                <a:gd name="T100" fmla="*/ 2147483647 w 236"/>
                <a:gd name="T101" fmla="*/ 2147483647 h 223"/>
                <a:gd name="T102" fmla="*/ 2147483647 w 236"/>
                <a:gd name="T103" fmla="*/ 2147483647 h 223"/>
                <a:gd name="T104" fmla="*/ 2147483647 w 236"/>
                <a:gd name="T105" fmla="*/ 2147483647 h 223"/>
                <a:gd name="T106" fmla="*/ 2147483647 w 236"/>
                <a:gd name="T107" fmla="*/ 2147483647 h 223"/>
                <a:gd name="T108" fmla="*/ 2147483647 w 236"/>
                <a:gd name="T109" fmla="*/ 2147483647 h 223"/>
                <a:gd name="T110" fmla="*/ 2147483647 w 236"/>
                <a:gd name="T111" fmla="*/ 2147483647 h 223"/>
                <a:gd name="T112" fmla="*/ 2147483647 w 236"/>
                <a:gd name="T113" fmla="*/ 2147483647 h 223"/>
                <a:gd name="T114" fmla="*/ 2147483647 w 236"/>
                <a:gd name="T115" fmla="*/ 2147483647 h 223"/>
                <a:gd name="T116" fmla="*/ 2147483647 w 236"/>
                <a:gd name="T117" fmla="*/ 2147483647 h 223"/>
                <a:gd name="T118" fmla="*/ 2147483647 w 236"/>
                <a:gd name="T119" fmla="*/ 2147483647 h 223"/>
                <a:gd name="T120" fmla="*/ 2147483647 w 236"/>
                <a:gd name="T121" fmla="*/ 2147483647 h 223"/>
                <a:gd name="T122" fmla="*/ 2147483647 w 236"/>
                <a:gd name="T123" fmla="*/ 2147483647 h 223"/>
                <a:gd name="T124" fmla="*/ 0 w 236"/>
                <a:gd name="T125" fmla="*/ 2147483647 h 22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36" h="223">
                  <a:moveTo>
                    <a:pt x="0" y="156"/>
                  </a:moveTo>
                  <a:lnTo>
                    <a:pt x="16" y="141"/>
                  </a:lnTo>
                  <a:lnTo>
                    <a:pt x="38" y="146"/>
                  </a:lnTo>
                  <a:lnTo>
                    <a:pt x="55" y="145"/>
                  </a:lnTo>
                  <a:lnTo>
                    <a:pt x="73" y="136"/>
                  </a:lnTo>
                  <a:lnTo>
                    <a:pt x="70" y="117"/>
                  </a:lnTo>
                  <a:lnTo>
                    <a:pt x="63" y="112"/>
                  </a:lnTo>
                  <a:lnTo>
                    <a:pt x="87" y="80"/>
                  </a:lnTo>
                  <a:lnTo>
                    <a:pt x="97" y="57"/>
                  </a:lnTo>
                  <a:lnTo>
                    <a:pt x="107" y="37"/>
                  </a:lnTo>
                  <a:lnTo>
                    <a:pt x="118" y="10"/>
                  </a:lnTo>
                  <a:lnTo>
                    <a:pt x="123" y="0"/>
                  </a:lnTo>
                  <a:lnTo>
                    <a:pt x="138" y="6"/>
                  </a:lnTo>
                  <a:lnTo>
                    <a:pt x="131" y="17"/>
                  </a:lnTo>
                  <a:lnTo>
                    <a:pt x="125" y="31"/>
                  </a:lnTo>
                  <a:lnTo>
                    <a:pt x="126" y="46"/>
                  </a:lnTo>
                  <a:lnTo>
                    <a:pt x="120" y="58"/>
                  </a:lnTo>
                  <a:lnTo>
                    <a:pt x="117" y="69"/>
                  </a:lnTo>
                  <a:lnTo>
                    <a:pt x="123" y="80"/>
                  </a:lnTo>
                  <a:lnTo>
                    <a:pt x="138" y="84"/>
                  </a:lnTo>
                  <a:lnTo>
                    <a:pt x="159" y="70"/>
                  </a:lnTo>
                  <a:lnTo>
                    <a:pt x="161" y="60"/>
                  </a:lnTo>
                  <a:lnTo>
                    <a:pt x="148" y="56"/>
                  </a:lnTo>
                  <a:lnTo>
                    <a:pt x="154" y="41"/>
                  </a:lnTo>
                  <a:lnTo>
                    <a:pt x="149" y="37"/>
                  </a:lnTo>
                  <a:lnTo>
                    <a:pt x="152" y="19"/>
                  </a:lnTo>
                  <a:lnTo>
                    <a:pt x="166" y="15"/>
                  </a:lnTo>
                  <a:lnTo>
                    <a:pt x="181" y="14"/>
                  </a:lnTo>
                  <a:lnTo>
                    <a:pt x="198" y="15"/>
                  </a:lnTo>
                  <a:lnTo>
                    <a:pt x="214" y="15"/>
                  </a:lnTo>
                  <a:lnTo>
                    <a:pt x="223" y="13"/>
                  </a:lnTo>
                  <a:lnTo>
                    <a:pt x="236" y="25"/>
                  </a:lnTo>
                  <a:lnTo>
                    <a:pt x="235" y="46"/>
                  </a:lnTo>
                  <a:lnTo>
                    <a:pt x="225" y="68"/>
                  </a:lnTo>
                  <a:lnTo>
                    <a:pt x="217" y="83"/>
                  </a:lnTo>
                  <a:lnTo>
                    <a:pt x="203" y="77"/>
                  </a:lnTo>
                  <a:lnTo>
                    <a:pt x="200" y="92"/>
                  </a:lnTo>
                  <a:lnTo>
                    <a:pt x="214" y="102"/>
                  </a:lnTo>
                  <a:lnTo>
                    <a:pt x="207" y="120"/>
                  </a:lnTo>
                  <a:lnTo>
                    <a:pt x="193" y="136"/>
                  </a:lnTo>
                  <a:lnTo>
                    <a:pt x="181" y="145"/>
                  </a:lnTo>
                  <a:lnTo>
                    <a:pt x="167" y="133"/>
                  </a:lnTo>
                  <a:lnTo>
                    <a:pt x="150" y="147"/>
                  </a:lnTo>
                  <a:lnTo>
                    <a:pt x="157" y="157"/>
                  </a:lnTo>
                  <a:lnTo>
                    <a:pt x="164" y="173"/>
                  </a:lnTo>
                  <a:lnTo>
                    <a:pt x="147" y="190"/>
                  </a:lnTo>
                  <a:lnTo>
                    <a:pt x="133" y="200"/>
                  </a:lnTo>
                  <a:lnTo>
                    <a:pt x="140" y="219"/>
                  </a:lnTo>
                  <a:lnTo>
                    <a:pt x="131" y="220"/>
                  </a:lnTo>
                  <a:lnTo>
                    <a:pt x="118" y="223"/>
                  </a:lnTo>
                  <a:lnTo>
                    <a:pt x="116" y="204"/>
                  </a:lnTo>
                  <a:lnTo>
                    <a:pt x="114" y="188"/>
                  </a:lnTo>
                  <a:lnTo>
                    <a:pt x="114" y="174"/>
                  </a:lnTo>
                  <a:lnTo>
                    <a:pt x="102" y="171"/>
                  </a:lnTo>
                  <a:lnTo>
                    <a:pt x="88" y="166"/>
                  </a:lnTo>
                  <a:lnTo>
                    <a:pt x="78" y="164"/>
                  </a:lnTo>
                  <a:lnTo>
                    <a:pt x="73" y="160"/>
                  </a:lnTo>
                  <a:lnTo>
                    <a:pt x="53" y="167"/>
                  </a:lnTo>
                  <a:lnTo>
                    <a:pt x="39" y="182"/>
                  </a:lnTo>
                  <a:lnTo>
                    <a:pt x="26" y="178"/>
                  </a:lnTo>
                  <a:lnTo>
                    <a:pt x="13" y="173"/>
                  </a:lnTo>
                  <a:lnTo>
                    <a:pt x="4" y="162"/>
                  </a:lnTo>
                  <a:lnTo>
                    <a:pt x="0" y="156"/>
                  </a:lnTo>
                  <a:close/>
                </a:path>
              </a:pathLst>
            </a:custGeom>
            <a:solidFill>
              <a:schemeClr val="hlink"/>
            </a:solidFill>
            <a:ln w="635">
              <a:solidFill>
                <a:srgbClr val="000000"/>
              </a:solidFill>
              <a:prstDash val="solid"/>
              <a:round/>
              <a:headEnd/>
              <a:tailEnd/>
            </a:ln>
          </p:spPr>
          <p:txBody>
            <a:bodyPr/>
            <a:lstStyle/>
            <a:p>
              <a:endParaRPr lang="en-GB"/>
            </a:p>
          </p:txBody>
        </p:sp>
        <p:sp>
          <p:nvSpPr>
            <p:cNvPr id="21536" name="Freeform 66"/>
            <p:cNvSpPr>
              <a:spLocks noChangeAspect="1"/>
            </p:cNvSpPr>
            <p:nvPr/>
          </p:nvSpPr>
          <p:spPr bwMode="auto">
            <a:xfrm>
              <a:off x="6827838" y="3676651"/>
              <a:ext cx="933450" cy="876300"/>
            </a:xfrm>
            <a:custGeom>
              <a:avLst/>
              <a:gdLst>
                <a:gd name="T0" fmla="*/ 2147483647 w 494"/>
                <a:gd name="T1" fmla="*/ 2147483647 h 464"/>
                <a:gd name="T2" fmla="*/ 2147483647 w 494"/>
                <a:gd name="T3" fmla="*/ 2147483647 h 464"/>
                <a:gd name="T4" fmla="*/ 2147483647 w 494"/>
                <a:gd name="T5" fmla="*/ 2147483647 h 464"/>
                <a:gd name="T6" fmla="*/ 2147483647 w 494"/>
                <a:gd name="T7" fmla="*/ 2147483647 h 464"/>
                <a:gd name="T8" fmla="*/ 2147483647 w 494"/>
                <a:gd name="T9" fmla="*/ 2147483647 h 464"/>
                <a:gd name="T10" fmla="*/ 2147483647 w 494"/>
                <a:gd name="T11" fmla="*/ 2147483647 h 464"/>
                <a:gd name="T12" fmla="*/ 2147483647 w 494"/>
                <a:gd name="T13" fmla="*/ 2147483647 h 464"/>
                <a:gd name="T14" fmla="*/ 2147483647 w 494"/>
                <a:gd name="T15" fmla="*/ 2147483647 h 464"/>
                <a:gd name="T16" fmla="*/ 2147483647 w 494"/>
                <a:gd name="T17" fmla="*/ 2147483647 h 464"/>
                <a:gd name="T18" fmla="*/ 2147483647 w 494"/>
                <a:gd name="T19" fmla="*/ 2147483647 h 464"/>
                <a:gd name="T20" fmla="*/ 2147483647 w 494"/>
                <a:gd name="T21" fmla="*/ 2147483647 h 464"/>
                <a:gd name="T22" fmla="*/ 2147483647 w 494"/>
                <a:gd name="T23" fmla="*/ 2147483647 h 464"/>
                <a:gd name="T24" fmla="*/ 2147483647 w 494"/>
                <a:gd name="T25" fmla="*/ 2147483647 h 464"/>
                <a:gd name="T26" fmla="*/ 2147483647 w 494"/>
                <a:gd name="T27" fmla="*/ 2147483647 h 464"/>
                <a:gd name="T28" fmla="*/ 2147483647 w 494"/>
                <a:gd name="T29" fmla="*/ 2147483647 h 464"/>
                <a:gd name="T30" fmla="*/ 2147483647 w 494"/>
                <a:gd name="T31" fmla="*/ 2147483647 h 464"/>
                <a:gd name="T32" fmla="*/ 2147483647 w 494"/>
                <a:gd name="T33" fmla="*/ 2147483647 h 464"/>
                <a:gd name="T34" fmla="*/ 2147483647 w 494"/>
                <a:gd name="T35" fmla="*/ 2147483647 h 464"/>
                <a:gd name="T36" fmla="*/ 2147483647 w 494"/>
                <a:gd name="T37" fmla="*/ 2147483647 h 464"/>
                <a:gd name="T38" fmla="*/ 2147483647 w 494"/>
                <a:gd name="T39" fmla="*/ 2147483647 h 464"/>
                <a:gd name="T40" fmla="*/ 2147483647 w 494"/>
                <a:gd name="T41" fmla="*/ 2147483647 h 464"/>
                <a:gd name="T42" fmla="*/ 2147483647 w 494"/>
                <a:gd name="T43" fmla="*/ 2147483647 h 464"/>
                <a:gd name="T44" fmla="*/ 2147483647 w 494"/>
                <a:gd name="T45" fmla="*/ 2147483647 h 464"/>
                <a:gd name="T46" fmla="*/ 2147483647 w 494"/>
                <a:gd name="T47" fmla="*/ 2147483647 h 464"/>
                <a:gd name="T48" fmla="*/ 2147483647 w 494"/>
                <a:gd name="T49" fmla="*/ 2147483647 h 464"/>
                <a:gd name="T50" fmla="*/ 2147483647 w 494"/>
                <a:gd name="T51" fmla="*/ 2147483647 h 464"/>
                <a:gd name="T52" fmla="*/ 2147483647 w 494"/>
                <a:gd name="T53" fmla="*/ 2147483647 h 464"/>
                <a:gd name="T54" fmla="*/ 2147483647 w 494"/>
                <a:gd name="T55" fmla="*/ 2147483647 h 464"/>
                <a:gd name="T56" fmla="*/ 2147483647 w 494"/>
                <a:gd name="T57" fmla="*/ 2147483647 h 464"/>
                <a:gd name="T58" fmla="*/ 2147483647 w 494"/>
                <a:gd name="T59" fmla="*/ 2147483647 h 464"/>
                <a:gd name="T60" fmla="*/ 2147483647 w 494"/>
                <a:gd name="T61" fmla="*/ 2147483647 h 464"/>
                <a:gd name="T62" fmla="*/ 2147483647 w 494"/>
                <a:gd name="T63" fmla="*/ 2147483647 h 464"/>
                <a:gd name="T64" fmla="*/ 2147483647 w 494"/>
                <a:gd name="T65" fmla="*/ 2147483647 h 464"/>
                <a:gd name="T66" fmla="*/ 2147483647 w 494"/>
                <a:gd name="T67" fmla="*/ 2147483647 h 464"/>
                <a:gd name="T68" fmla="*/ 2147483647 w 494"/>
                <a:gd name="T69" fmla="*/ 2147483647 h 464"/>
                <a:gd name="T70" fmla="*/ 2147483647 w 494"/>
                <a:gd name="T71" fmla="*/ 2147483647 h 464"/>
                <a:gd name="T72" fmla="*/ 2147483647 w 494"/>
                <a:gd name="T73" fmla="*/ 2147483647 h 464"/>
                <a:gd name="T74" fmla="*/ 2147483647 w 494"/>
                <a:gd name="T75" fmla="*/ 2147483647 h 464"/>
                <a:gd name="T76" fmla="*/ 2147483647 w 494"/>
                <a:gd name="T77" fmla="*/ 2147483647 h 464"/>
                <a:gd name="T78" fmla="*/ 2147483647 w 494"/>
                <a:gd name="T79" fmla="*/ 2147483647 h 464"/>
                <a:gd name="T80" fmla="*/ 2147483647 w 494"/>
                <a:gd name="T81" fmla="*/ 2147483647 h 464"/>
                <a:gd name="T82" fmla="*/ 2147483647 w 494"/>
                <a:gd name="T83" fmla="*/ 2147483647 h 464"/>
                <a:gd name="T84" fmla="*/ 2147483647 w 494"/>
                <a:gd name="T85" fmla="*/ 2147483647 h 464"/>
                <a:gd name="T86" fmla="*/ 2147483647 w 494"/>
                <a:gd name="T87" fmla="*/ 2147483647 h 464"/>
                <a:gd name="T88" fmla="*/ 2147483647 w 494"/>
                <a:gd name="T89" fmla="*/ 2147483647 h 464"/>
                <a:gd name="T90" fmla="*/ 2147483647 w 494"/>
                <a:gd name="T91" fmla="*/ 2147483647 h 464"/>
                <a:gd name="T92" fmla="*/ 2147483647 w 494"/>
                <a:gd name="T93" fmla="*/ 2147483647 h 464"/>
                <a:gd name="T94" fmla="*/ 2147483647 w 494"/>
                <a:gd name="T95" fmla="*/ 2147483647 h 464"/>
                <a:gd name="T96" fmla="*/ 2147483647 w 494"/>
                <a:gd name="T97" fmla="*/ 2147483647 h 464"/>
                <a:gd name="T98" fmla="*/ 2147483647 w 494"/>
                <a:gd name="T99" fmla="*/ 2147483647 h 464"/>
                <a:gd name="T100" fmla="*/ 2147483647 w 494"/>
                <a:gd name="T101" fmla="*/ 2147483647 h 464"/>
                <a:gd name="T102" fmla="*/ 2147483647 w 494"/>
                <a:gd name="T103" fmla="*/ 2147483647 h 464"/>
                <a:gd name="T104" fmla="*/ 2147483647 w 494"/>
                <a:gd name="T105" fmla="*/ 2147483647 h 464"/>
                <a:gd name="T106" fmla="*/ 2147483647 w 494"/>
                <a:gd name="T107" fmla="*/ 2147483647 h 46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94" h="464">
                  <a:moveTo>
                    <a:pt x="35" y="98"/>
                  </a:moveTo>
                  <a:lnTo>
                    <a:pt x="49" y="93"/>
                  </a:lnTo>
                  <a:lnTo>
                    <a:pt x="46" y="68"/>
                  </a:lnTo>
                  <a:lnTo>
                    <a:pt x="50" y="49"/>
                  </a:lnTo>
                  <a:lnTo>
                    <a:pt x="67" y="49"/>
                  </a:lnTo>
                  <a:lnTo>
                    <a:pt x="81" y="54"/>
                  </a:lnTo>
                  <a:lnTo>
                    <a:pt x="101" y="47"/>
                  </a:lnTo>
                  <a:lnTo>
                    <a:pt x="128" y="32"/>
                  </a:lnTo>
                  <a:lnTo>
                    <a:pt x="148" y="19"/>
                  </a:lnTo>
                  <a:lnTo>
                    <a:pt x="173" y="4"/>
                  </a:lnTo>
                  <a:lnTo>
                    <a:pt x="234" y="0"/>
                  </a:lnTo>
                  <a:lnTo>
                    <a:pt x="243" y="13"/>
                  </a:lnTo>
                  <a:lnTo>
                    <a:pt x="225" y="23"/>
                  </a:lnTo>
                  <a:lnTo>
                    <a:pt x="233" y="36"/>
                  </a:lnTo>
                  <a:lnTo>
                    <a:pt x="255" y="44"/>
                  </a:lnTo>
                  <a:lnTo>
                    <a:pt x="272" y="37"/>
                  </a:lnTo>
                  <a:lnTo>
                    <a:pt x="293" y="27"/>
                  </a:lnTo>
                  <a:lnTo>
                    <a:pt x="308" y="31"/>
                  </a:lnTo>
                  <a:lnTo>
                    <a:pt x="310" y="37"/>
                  </a:lnTo>
                  <a:lnTo>
                    <a:pt x="320" y="39"/>
                  </a:lnTo>
                  <a:lnTo>
                    <a:pt x="340" y="45"/>
                  </a:lnTo>
                  <a:lnTo>
                    <a:pt x="351" y="44"/>
                  </a:lnTo>
                  <a:lnTo>
                    <a:pt x="363" y="44"/>
                  </a:lnTo>
                  <a:lnTo>
                    <a:pt x="385" y="44"/>
                  </a:lnTo>
                  <a:lnTo>
                    <a:pt x="394" y="40"/>
                  </a:lnTo>
                  <a:lnTo>
                    <a:pt x="414" y="42"/>
                  </a:lnTo>
                  <a:lnTo>
                    <a:pt x="426" y="39"/>
                  </a:lnTo>
                  <a:lnTo>
                    <a:pt x="434" y="39"/>
                  </a:lnTo>
                  <a:lnTo>
                    <a:pt x="440" y="49"/>
                  </a:lnTo>
                  <a:lnTo>
                    <a:pt x="449" y="55"/>
                  </a:lnTo>
                  <a:lnTo>
                    <a:pt x="457" y="68"/>
                  </a:lnTo>
                  <a:lnTo>
                    <a:pt x="455" y="75"/>
                  </a:lnTo>
                  <a:lnTo>
                    <a:pt x="450" y="79"/>
                  </a:lnTo>
                  <a:lnTo>
                    <a:pt x="450" y="94"/>
                  </a:lnTo>
                  <a:lnTo>
                    <a:pt x="456" y="105"/>
                  </a:lnTo>
                  <a:lnTo>
                    <a:pt x="464" y="118"/>
                  </a:lnTo>
                  <a:lnTo>
                    <a:pt x="469" y="137"/>
                  </a:lnTo>
                  <a:lnTo>
                    <a:pt x="475" y="152"/>
                  </a:lnTo>
                  <a:lnTo>
                    <a:pt x="462" y="168"/>
                  </a:lnTo>
                  <a:lnTo>
                    <a:pt x="452" y="192"/>
                  </a:lnTo>
                  <a:lnTo>
                    <a:pt x="440" y="214"/>
                  </a:lnTo>
                  <a:lnTo>
                    <a:pt x="464" y="211"/>
                  </a:lnTo>
                  <a:lnTo>
                    <a:pt x="462" y="231"/>
                  </a:lnTo>
                  <a:lnTo>
                    <a:pt x="462" y="245"/>
                  </a:lnTo>
                  <a:lnTo>
                    <a:pt x="454" y="268"/>
                  </a:lnTo>
                  <a:lnTo>
                    <a:pt x="464" y="270"/>
                  </a:lnTo>
                  <a:lnTo>
                    <a:pt x="470" y="283"/>
                  </a:lnTo>
                  <a:lnTo>
                    <a:pt x="474" y="292"/>
                  </a:lnTo>
                  <a:lnTo>
                    <a:pt x="479" y="306"/>
                  </a:lnTo>
                  <a:lnTo>
                    <a:pt x="483" y="307"/>
                  </a:lnTo>
                  <a:lnTo>
                    <a:pt x="494" y="329"/>
                  </a:lnTo>
                  <a:lnTo>
                    <a:pt x="492" y="351"/>
                  </a:lnTo>
                  <a:lnTo>
                    <a:pt x="480" y="358"/>
                  </a:lnTo>
                  <a:lnTo>
                    <a:pt x="454" y="378"/>
                  </a:lnTo>
                  <a:lnTo>
                    <a:pt x="433" y="392"/>
                  </a:lnTo>
                  <a:lnTo>
                    <a:pt x="426" y="411"/>
                  </a:lnTo>
                  <a:lnTo>
                    <a:pt x="426" y="434"/>
                  </a:lnTo>
                  <a:lnTo>
                    <a:pt x="422" y="452"/>
                  </a:lnTo>
                  <a:lnTo>
                    <a:pt x="415" y="464"/>
                  </a:lnTo>
                  <a:lnTo>
                    <a:pt x="402" y="454"/>
                  </a:lnTo>
                  <a:lnTo>
                    <a:pt x="393" y="447"/>
                  </a:lnTo>
                  <a:lnTo>
                    <a:pt x="378" y="445"/>
                  </a:lnTo>
                  <a:lnTo>
                    <a:pt x="357" y="440"/>
                  </a:lnTo>
                  <a:lnTo>
                    <a:pt x="342" y="440"/>
                  </a:lnTo>
                  <a:lnTo>
                    <a:pt x="333" y="454"/>
                  </a:lnTo>
                  <a:lnTo>
                    <a:pt x="320" y="449"/>
                  </a:lnTo>
                  <a:lnTo>
                    <a:pt x="310" y="444"/>
                  </a:lnTo>
                  <a:lnTo>
                    <a:pt x="291" y="457"/>
                  </a:lnTo>
                  <a:lnTo>
                    <a:pt x="287" y="447"/>
                  </a:lnTo>
                  <a:lnTo>
                    <a:pt x="278" y="435"/>
                  </a:lnTo>
                  <a:lnTo>
                    <a:pt x="267" y="427"/>
                  </a:lnTo>
                  <a:lnTo>
                    <a:pt x="243" y="450"/>
                  </a:lnTo>
                  <a:lnTo>
                    <a:pt x="231" y="432"/>
                  </a:lnTo>
                  <a:lnTo>
                    <a:pt x="232" y="416"/>
                  </a:lnTo>
                  <a:lnTo>
                    <a:pt x="222" y="406"/>
                  </a:lnTo>
                  <a:lnTo>
                    <a:pt x="214" y="397"/>
                  </a:lnTo>
                  <a:lnTo>
                    <a:pt x="193" y="391"/>
                  </a:lnTo>
                  <a:lnTo>
                    <a:pt x="178" y="399"/>
                  </a:lnTo>
                  <a:lnTo>
                    <a:pt x="178" y="387"/>
                  </a:lnTo>
                  <a:lnTo>
                    <a:pt x="177" y="375"/>
                  </a:lnTo>
                  <a:lnTo>
                    <a:pt x="164" y="366"/>
                  </a:lnTo>
                  <a:lnTo>
                    <a:pt x="152" y="360"/>
                  </a:lnTo>
                  <a:lnTo>
                    <a:pt x="144" y="354"/>
                  </a:lnTo>
                  <a:lnTo>
                    <a:pt x="133" y="364"/>
                  </a:lnTo>
                  <a:lnTo>
                    <a:pt x="129" y="375"/>
                  </a:lnTo>
                  <a:lnTo>
                    <a:pt x="121" y="374"/>
                  </a:lnTo>
                  <a:lnTo>
                    <a:pt x="104" y="368"/>
                  </a:lnTo>
                  <a:lnTo>
                    <a:pt x="97" y="361"/>
                  </a:lnTo>
                  <a:lnTo>
                    <a:pt x="104" y="350"/>
                  </a:lnTo>
                  <a:lnTo>
                    <a:pt x="116" y="331"/>
                  </a:lnTo>
                  <a:lnTo>
                    <a:pt x="97" y="329"/>
                  </a:lnTo>
                  <a:lnTo>
                    <a:pt x="91" y="334"/>
                  </a:lnTo>
                  <a:lnTo>
                    <a:pt x="79" y="337"/>
                  </a:lnTo>
                  <a:lnTo>
                    <a:pt x="68" y="326"/>
                  </a:lnTo>
                  <a:lnTo>
                    <a:pt x="52" y="325"/>
                  </a:lnTo>
                  <a:lnTo>
                    <a:pt x="39" y="317"/>
                  </a:lnTo>
                  <a:lnTo>
                    <a:pt x="32" y="308"/>
                  </a:lnTo>
                  <a:lnTo>
                    <a:pt x="35" y="291"/>
                  </a:lnTo>
                  <a:lnTo>
                    <a:pt x="27" y="272"/>
                  </a:lnTo>
                  <a:lnTo>
                    <a:pt x="22" y="248"/>
                  </a:lnTo>
                  <a:lnTo>
                    <a:pt x="18" y="232"/>
                  </a:lnTo>
                  <a:lnTo>
                    <a:pt x="25" y="222"/>
                  </a:lnTo>
                  <a:lnTo>
                    <a:pt x="15" y="198"/>
                  </a:lnTo>
                  <a:lnTo>
                    <a:pt x="5" y="176"/>
                  </a:lnTo>
                  <a:lnTo>
                    <a:pt x="0" y="153"/>
                  </a:lnTo>
                  <a:lnTo>
                    <a:pt x="3" y="136"/>
                  </a:lnTo>
                  <a:lnTo>
                    <a:pt x="12" y="116"/>
                  </a:lnTo>
                  <a:lnTo>
                    <a:pt x="27" y="96"/>
                  </a:lnTo>
                  <a:lnTo>
                    <a:pt x="35" y="98"/>
                  </a:lnTo>
                  <a:close/>
                </a:path>
              </a:pathLst>
            </a:custGeom>
            <a:solidFill>
              <a:schemeClr val="hlink"/>
            </a:solidFill>
            <a:ln w="317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1537" name="Freeform 67"/>
            <p:cNvSpPr>
              <a:spLocks noChangeAspect="1"/>
            </p:cNvSpPr>
            <p:nvPr/>
          </p:nvSpPr>
          <p:spPr bwMode="auto">
            <a:xfrm>
              <a:off x="3959227" y="5103813"/>
              <a:ext cx="511175" cy="773112"/>
            </a:xfrm>
            <a:custGeom>
              <a:avLst/>
              <a:gdLst>
                <a:gd name="T0" fmla="*/ 2147483647 w 271"/>
                <a:gd name="T1" fmla="*/ 2147483647 h 410"/>
                <a:gd name="T2" fmla="*/ 2147483647 w 271"/>
                <a:gd name="T3" fmla="*/ 2147483647 h 410"/>
                <a:gd name="T4" fmla="*/ 2147483647 w 271"/>
                <a:gd name="T5" fmla="*/ 2147483647 h 410"/>
                <a:gd name="T6" fmla="*/ 2147483647 w 271"/>
                <a:gd name="T7" fmla="*/ 2147483647 h 410"/>
                <a:gd name="T8" fmla="*/ 2147483647 w 271"/>
                <a:gd name="T9" fmla="*/ 2147483647 h 410"/>
                <a:gd name="T10" fmla="*/ 0 w 271"/>
                <a:gd name="T11" fmla="*/ 2147483647 h 410"/>
                <a:gd name="T12" fmla="*/ 2147483647 w 271"/>
                <a:gd name="T13" fmla="*/ 2147483647 h 410"/>
                <a:gd name="T14" fmla="*/ 2147483647 w 271"/>
                <a:gd name="T15" fmla="*/ 2147483647 h 410"/>
                <a:gd name="T16" fmla="*/ 2147483647 w 271"/>
                <a:gd name="T17" fmla="*/ 2147483647 h 410"/>
                <a:gd name="T18" fmla="*/ 2147483647 w 271"/>
                <a:gd name="T19" fmla="*/ 2147483647 h 410"/>
                <a:gd name="T20" fmla="*/ 2147483647 w 271"/>
                <a:gd name="T21" fmla="*/ 2147483647 h 410"/>
                <a:gd name="T22" fmla="*/ 2147483647 w 271"/>
                <a:gd name="T23" fmla="*/ 2147483647 h 410"/>
                <a:gd name="T24" fmla="*/ 2147483647 w 271"/>
                <a:gd name="T25" fmla="*/ 2147483647 h 410"/>
                <a:gd name="T26" fmla="*/ 2147483647 w 271"/>
                <a:gd name="T27" fmla="*/ 2147483647 h 410"/>
                <a:gd name="T28" fmla="*/ 2147483647 w 271"/>
                <a:gd name="T29" fmla="*/ 2147483647 h 410"/>
                <a:gd name="T30" fmla="*/ 2147483647 w 271"/>
                <a:gd name="T31" fmla="*/ 2147483647 h 410"/>
                <a:gd name="T32" fmla="*/ 2147483647 w 271"/>
                <a:gd name="T33" fmla="*/ 2147483647 h 410"/>
                <a:gd name="T34" fmla="*/ 2147483647 w 271"/>
                <a:gd name="T35" fmla="*/ 2147483647 h 410"/>
                <a:gd name="T36" fmla="*/ 2147483647 w 271"/>
                <a:gd name="T37" fmla="*/ 2147483647 h 410"/>
                <a:gd name="T38" fmla="*/ 2147483647 w 271"/>
                <a:gd name="T39" fmla="*/ 2147483647 h 410"/>
                <a:gd name="T40" fmla="*/ 2147483647 w 271"/>
                <a:gd name="T41" fmla="*/ 0 h 410"/>
                <a:gd name="T42" fmla="*/ 2147483647 w 271"/>
                <a:gd name="T43" fmla="*/ 2147483647 h 410"/>
                <a:gd name="T44" fmla="*/ 2147483647 w 271"/>
                <a:gd name="T45" fmla="*/ 2147483647 h 410"/>
                <a:gd name="T46" fmla="*/ 2147483647 w 271"/>
                <a:gd name="T47" fmla="*/ 2147483647 h 410"/>
                <a:gd name="T48" fmla="*/ 2147483647 w 271"/>
                <a:gd name="T49" fmla="*/ 2147483647 h 410"/>
                <a:gd name="T50" fmla="*/ 2147483647 w 271"/>
                <a:gd name="T51" fmla="*/ 2147483647 h 410"/>
                <a:gd name="T52" fmla="*/ 2147483647 w 271"/>
                <a:gd name="T53" fmla="*/ 2147483647 h 410"/>
                <a:gd name="T54" fmla="*/ 2147483647 w 271"/>
                <a:gd name="T55" fmla="*/ 2147483647 h 410"/>
                <a:gd name="T56" fmla="*/ 2147483647 w 271"/>
                <a:gd name="T57" fmla="*/ 2147483647 h 410"/>
                <a:gd name="T58" fmla="*/ 2147483647 w 271"/>
                <a:gd name="T59" fmla="*/ 2147483647 h 410"/>
                <a:gd name="T60" fmla="*/ 2147483647 w 271"/>
                <a:gd name="T61" fmla="*/ 2147483647 h 410"/>
                <a:gd name="T62" fmla="*/ 2147483647 w 271"/>
                <a:gd name="T63" fmla="*/ 2147483647 h 410"/>
                <a:gd name="T64" fmla="*/ 2147483647 w 271"/>
                <a:gd name="T65" fmla="*/ 2147483647 h 410"/>
                <a:gd name="T66" fmla="*/ 2147483647 w 271"/>
                <a:gd name="T67" fmla="*/ 2147483647 h 410"/>
                <a:gd name="T68" fmla="*/ 2147483647 w 271"/>
                <a:gd name="T69" fmla="*/ 2147483647 h 410"/>
                <a:gd name="T70" fmla="*/ 2147483647 w 271"/>
                <a:gd name="T71" fmla="*/ 2147483647 h 410"/>
                <a:gd name="T72" fmla="*/ 2147483647 w 271"/>
                <a:gd name="T73" fmla="*/ 2147483647 h 410"/>
                <a:gd name="T74" fmla="*/ 2147483647 w 271"/>
                <a:gd name="T75" fmla="*/ 2147483647 h 410"/>
                <a:gd name="T76" fmla="*/ 2147483647 w 271"/>
                <a:gd name="T77" fmla="*/ 2147483647 h 410"/>
                <a:gd name="T78" fmla="*/ 2147483647 w 271"/>
                <a:gd name="T79" fmla="*/ 2147483647 h 410"/>
                <a:gd name="T80" fmla="*/ 2147483647 w 271"/>
                <a:gd name="T81" fmla="*/ 2147483647 h 410"/>
                <a:gd name="T82" fmla="*/ 2147483647 w 271"/>
                <a:gd name="T83" fmla="*/ 2147483647 h 410"/>
                <a:gd name="T84" fmla="*/ 2147483647 w 271"/>
                <a:gd name="T85" fmla="*/ 2147483647 h 410"/>
                <a:gd name="T86" fmla="*/ 2147483647 w 271"/>
                <a:gd name="T87" fmla="*/ 2147483647 h 410"/>
                <a:gd name="T88" fmla="*/ 2147483647 w 271"/>
                <a:gd name="T89" fmla="*/ 2147483647 h 410"/>
                <a:gd name="T90" fmla="*/ 2147483647 w 271"/>
                <a:gd name="T91" fmla="*/ 2147483647 h 410"/>
                <a:gd name="T92" fmla="*/ 2147483647 w 271"/>
                <a:gd name="T93" fmla="*/ 2147483647 h 410"/>
                <a:gd name="T94" fmla="*/ 2147483647 w 271"/>
                <a:gd name="T95" fmla="*/ 2147483647 h 410"/>
                <a:gd name="T96" fmla="*/ 2147483647 w 271"/>
                <a:gd name="T97" fmla="*/ 2147483647 h 410"/>
                <a:gd name="T98" fmla="*/ 2147483647 w 271"/>
                <a:gd name="T99" fmla="*/ 2147483647 h 410"/>
                <a:gd name="T100" fmla="*/ 2147483647 w 271"/>
                <a:gd name="T101" fmla="*/ 2147483647 h 410"/>
                <a:gd name="T102" fmla="*/ 2147483647 w 271"/>
                <a:gd name="T103" fmla="*/ 2147483647 h 410"/>
                <a:gd name="T104" fmla="*/ 2147483647 w 271"/>
                <a:gd name="T105" fmla="*/ 2147483647 h 410"/>
                <a:gd name="T106" fmla="*/ 2147483647 w 271"/>
                <a:gd name="T107" fmla="*/ 2147483647 h 41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71" h="410">
                  <a:moveTo>
                    <a:pt x="127" y="401"/>
                  </a:moveTo>
                  <a:lnTo>
                    <a:pt x="91" y="403"/>
                  </a:lnTo>
                  <a:lnTo>
                    <a:pt x="57" y="408"/>
                  </a:lnTo>
                  <a:lnTo>
                    <a:pt x="44" y="410"/>
                  </a:lnTo>
                  <a:lnTo>
                    <a:pt x="21" y="395"/>
                  </a:lnTo>
                  <a:lnTo>
                    <a:pt x="0" y="385"/>
                  </a:lnTo>
                  <a:lnTo>
                    <a:pt x="16" y="350"/>
                  </a:lnTo>
                  <a:lnTo>
                    <a:pt x="25" y="321"/>
                  </a:lnTo>
                  <a:lnTo>
                    <a:pt x="36" y="277"/>
                  </a:lnTo>
                  <a:lnTo>
                    <a:pt x="21" y="269"/>
                  </a:lnTo>
                  <a:lnTo>
                    <a:pt x="19" y="258"/>
                  </a:lnTo>
                  <a:lnTo>
                    <a:pt x="28" y="251"/>
                  </a:lnTo>
                  <a:lnTo>
                    <a:pt x="25" y="242"/>
                  </a:lnTo>
                  <a:lnTo>
                    <a:pt x="10" y="239"/>
                  </a:lnTo>
                  <a:lnTo>
                    <a:pt x="17" y="220"/>
                  </a:lnTo>
                  <a:lnTo>
                    <a:pt x="40" y="184"/>
                  </a:lnTo>
                  <a:lnTo>
                    <a:pt x="69" y="157"/>
                  </a:lnTo>
                  <a:lnTo>
                    <a:pt x="101" y="125"/>
                  </a:lnTo>
                  <a:lnTo>
                    <a:pt x="112" y="62"/>
                  </a:lnTo>
                  <a:lnTo>
                    <a:pt x="120" y="18"/>
                  </a:lnTo>
                  <a:lnTo>
                    <a:pt x="122" y="0"/>
                  </a:lnTo>
                  <a:lnTo>
                    <a:pt x="144" y="9"/>
                  </a:lnTo>
                  <a:lnTo>
                    <a:pt x="161" y="14"/>
                  </a:lnTo>
                  <a:lnTo>
                    <a:pt x="170" y="29"/>
                  </a:lnTo>
                  <a:lnTo>
                    <a:pt x="188" y="32"/>
                  </a:lnTo>
                  <a:lnTo>
                    <a:pt x="199" y="35"/>
                  </a:lnTo>
                  <a:lnTo>
                    <a:pt x="202" y="49"/>
                  </a:lnTo>
                  <a:lnTo>
                    <a:pt x="201" y="66"/>
                  </a:lnTo>
                  <a:lnTo>
                    <a:pt x="206" y="62"/>
                  </a:lnTo>
                  <a:lnTo>
                    <a:pt x="235" y="59"/>
                  </a:lnTo>
                  <a:lnTo>
                    <a:pt x="255" y="63"/>
                  </a:lnTo>
                  <a:lnTo>
                    <a:pt x="266" y="78"/>
                  </a:lnTo>
                  <a:lnTo>
                    <a:pt x="266" y="89"/>
                  </a:lnTo>
                  <a:lnTo>
                    <a:pt x="271" y="100"/>
                  </a:lnTo>
                  <a:lnTo>
                    <a:pt x="269" y="118"/>
                  </a:lnTo>
                  <a:lnTo>
                    <a:pt x="259" y="136"/>
                  </a:lnTo>
                  <a:lnTo>
                    <a:pt x="242" y="136"/>
                  </a:lnTo>
                  <a:lnTo>
                    <a:pt x="222" y="167"/>
                  </a:lnTo>
                  <a:lnTo>
                    <a:pt x="214" y="180"/>
                  </a:lnTo>
                  <a:lnTo>
                    <a:pt x="205" y="196"/>
                  </a:lnTo>
                  <a:lnTo>
                    <a:pt x="193" y="215"/>
                  </a:lnTo>
                  <a:lnTo>
                    <a:pt x="173" y="219"/>
                  </a:lnTo>
                  <a:lnTo>
                    <a:pt x="162" y="225"/>
                  </a:lnTo>
                  <a:lnTo>
                    <a:pt x="169" y="235"/>
                  </a:lnTo>
                  <a:lnTo>
                    <a:pt x="179" y="250"/>
                  </a:lnTo>
                  <a:lnTo>
                    <a:pt x="169" y="260"/>
                  </a:lnTo>
                  <a:lnTo>
                    <a:pt x="158" y="278"/>
                  </a:lnTo>
                  <a:lnTo>
                    <a:pt x="146" y="304"/>
                  </a:lnTo>
                  <a:lnTo>
                    <a:pt x="137" y="322"/>
                  </a:lnTo>
                  <a:lnTo>
                    <a:pt x="152" y="334"/>
                  </a:lnTo>
                  <a:lnTo>
                    <a:pt x="134" y="346"/>
                  </a:lnTo>
                  <a:lnTo>
                    <a:pt x="118" y="366"/>
                  </a:lnTo>
                  <a:lnTo>
                    <a:pt x="109" y="392"/>
                  </a:lnTo>
                  <a:lnTo>
                    <a:pt x="127" y="401"/>
                  </a:lnTo>
                  <a:close/>
                </a:path>
              </a:pathLst>
            </a:custGeom>
            <a:solidFill>
              <a:schemeClr val="hlink"/>
            </a:solidFill>
            <a:ln w="317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1538" name="Freeform 68"/>
            <p:cNvSpPr>
              <a:spLocks noChangeAspect="1"/>
            </p:cNvSpPr>
            <p:nvPr/>
          </p:nvSpPr>
          <p:spPr bwMode="auto">
            <a:xfrm>
              <a:off x="7391400" y="4678364"/>
              <a:ext cx="971550" cy="706437"/>
            </a:xfrm>
            <a:custGeom>
              <a:avLst/>
              <a:gdLst>
                <a:gd name="T0" fmla="*/ 2147483647 w 515"/>
                <a:gd name="T1" fmla="*/ 2147483647 h 374"/>
                <a:gd name="T2" fmla="*/ 2147483647 w 515"/>
                <a:gd name="T3" fmla="*/ 2147483647 h 374"/>
                <a:gd name="T4" fmla="*/ 2147483647 w 515"/>
                <a:gd name="T5" fmla="*/ 2147483647 h 374"/>
                <a:gd name="T6" fmla="*/ 2147483647 w 515"/>
                <a:gd name="T7" fmla="*/ 2147483647 h 374"/>
                <a:gd name="T8" fmla="*/ 2147483647 w 515"/>
                <a:gd name="T9" fmla="*/ 2147483647 h 374"/>
                <a:gd name="T10" fmla="*/ 2147483647 w 515"/>
                <a:gd name="T11" fmla="*/ 2147483647 h 374"/>
                <a:gd name="T12" fmla="*/ 2147483647 w 515"/>
                <a:gd name="T13" fmla="*/ 2147483647 h 374"/>
                <a:gd name="T14" fmla="*/ 2147483647 w 515"/>
                <a:gd name="T15" fmla="*/ 2147483647 h 374"/>
                <a:gd name="T16" fmla="*/ 2147483647 w 515"/>
                <a:gd name="T17" fmla="*/ 2147483647 h 374"/>
                <a:gd name="T18" fmla="*/ 2147483647 w 515"/>
                <a:gd name="T19" fmla="*/ 2147483647 h 374"/>
                <a:gd name="T20" fmla="*/ 2147483647 w 515"/>
                <a:gd name="T21" fmla="*/ 2147483647 h 374"/>
                <a:gd name="T22" fmla="*/ 2147483647 w 515"/>
                <a:gd name="T23" fmla="*/ 2147483647 h 374"/>
                <a:gd name="T24" fmla="*/ 2147483647 w 515"/>
                <a:gd name="T25" fmla="*/ 2147483647 h 374"/>
                <a:gd name="T26" fmla="*/ 2147483647 w 515"/>
                <a:gd name="T27" fmla="*/ 2147483647 h 374"/>
                <a:gd name="T28" fmla="*/ 2147483647 w 515"/>
                <a:gd name="T29" fmla="*/ 2147483647 h 374"/>
                <a:gd name="T30" fmla="*/ 2147483647 w 515"/>
                <a:gd name="T31" fmla="*/ 2147483647 h 374"/>
                <a:gd name="T32" fmla="*/ 2147483647 w 515"/>
                <a:gd name="T33" fmla="*/ 2147483647 h 374"/>
                <a:gd name="T34" fmla="*/ 2147483647 w 515"/>
                <a:gd name="T35" fmla="*/ 2147483647 h 374"/>
                <a:gd name="T36" fmla="*/ 2147483647 w 515"/>
                <a:gd name="T37" fmla="*/ 2147483647 h 374"/>
                <a:gd name="T38" fmla="*/ 2147483647 w 515"/>
                <a:gd name="T39" fmla="*/ 2147483647 h 374"/>
                <a:gd name="T40" fmla="*/ 2147483647 w 515"/>
                <a:gd name="T41" fmla="*/ 2147483647 h 374"/>
                <a:gd name="T42" fmla="*/ 2147483647 w 515"/>
                <a:gd name="T43" fmla="*/ 2147483647 h 374"/>
                <a:gd name="T44" fmla="*/ 2147483647 w 515"/>
                <a:gd name="T45" fmla="*/ 2147483647 h 374"/>
                <a:gd name="T46" fmla="*/ 2147483647 w 515"/>
                <a:gd name="T47" fmla="*/ 2147483647 h 374"/>
                <a:gd name="T48" fmla="*/ 2147483647 w 515"/>
                <a:gd name="T49" fmla="*/ 2147483647 h 374"/>
                <a:gd name="T50" fmla="*/ 2147483647 w 515"/>
                <a:gd name="T51" fmla="*/ 2147483647 h 374"/>
                <a:gd name="T52" fmla="*/ 2147483647 w 515"/>
                <a:gd name="T53" fmla="*/ 2147483647 h 374"/>
                <a:gd name="T54" fmla="*/ 2147483647 w 515"/>
                <a:gd name="T55" fmla="*/ 2147483647 h 374"/>
                <a:gd name="T56" fmla="*/ 2147483647 w 515"/>
                <a:gd name="T57" fmla="*/ 2147483647 h 374"/>
                <a:gd name="T58" fmla="*/ 2147483647 w 515"/>
                <a:gd name="T59" fmla="*/ 2147483647 h 374"/>
                <a:gd name="T60" fmla="*/ 2147483647 w 515"/>
                <a:gd name="T61" fmla="*/ 2147483647 h 374"/>
                <a:gd name="T62" fmla="*/ 2147483647 w 515"/>
                <a:gd name="T63" fmla="*/ 2147483647 h 374"/>
                <a:gd name="T64" fmla="*/ 2147483647 w 515"/>
                <a:gd name="T65" fmla="*/ 2147483647 h 374"/>
                <a:gd name="T66" fmla="*/ 2147483647 w 515"/>
                <a:gd name="T67" fmla="*/ 2147483647 h 374"/>
                <a:gd name="T68" fmla="*/ 2147483647 w 515"/>
                <a:gd name="T69" fmla="*/ 2147483647 h 374"/>
                <a:gd name="T70" fmla="*/ 2147483647 w 515"/>
                <a:gd name="T71" fmla="*/ 2147483647 h 374"/>
                <a:gd name="T72" fmla="*/ 2147483647 w 515"/>
                <a:gd name="T73" fmla="*/ 2147483647 h 374"/>
                <a:gd name="T74" fmla="*/ 2147483647 w 515"/>
                <a:gd name="T75" fmla="*/ 0 h 374"/>
                <a:gd name="T76" fmla="*/ 2147483647 w 515"/>
                <a:gd name="T77" fmla="*/ 2147483647 h 374"/>
                <a:gd name="T78" fmla="*/ 2147483647 w 515"/>
                <a:gd name="T79" fmla="*/ 2147483647 h 374"/>
                <a:gd name="T80" fmla="*/ 2147483647 w 515"/>
                <a:gd name="T81" fmla="*/ 2147483647 h 374"/>
                <a:gd name="T82" fmla="*/ 2147483647 w 515"/>
                <a:gd name="T83" fmla="*/ 2147483647 h 374"/>
                <a:gd name="T84" fmla="*/ 2147483647 w 515"/>
                <a:gd name="T85" fmla="*/ 2147483647 h 374"/>
                <a:gd name="T86" fmla="*/ 2147483647 w 515"/>
                <a:gd name="T87" fmla="*/ 2147483647 h 374"/>
                <a:gd name="T88" fmla="*/ 2147483647 w 515"/>
                <a:gd name="T89" fmla="*/ 2147483647 h 37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515" h="374">
                  <a:moveTo>
                    <a:pt x="494" y="207"/>
                  </a:moveTo>
                  <a:lnTo>
                    <a:pt x="515" y="229"/>
                  </a:lnTo>
                  <a:lnTo>
                    <a:pt x="495" y="262"/>
                  </a:lnTo>
                  <a:lnTo>
                    <a:pt x="481" y="270"/>
                  </a:lnTo>
                  <a:lnTo>
                    <a:pt x="468" y="263"/>
                  </a:lnTo>
                  <a:lnTo>
                    <a:pt x="458" y="349"/>
                  </a:lnTo>
                  <a:lnTo>
                    <a:pt x="435" y="341"/>
                  </a:lnTo>
                  <a:lnTo>
                    <a:pt x="422" y="336"/>
                  </a:lnTo>
                  <a:lnTo>
                    <a:pt x="410" y="329"/>
                  </a:lnTo>
                  <a:lnTo>
                    <a:pt x="398" y="317"/>
                  </a:lnTo>
                  <a:lnTo>
                    <a:pt x="391" y="318"/>
                  </a:lnTo>
                  <a:lnTo>
                    <a:pt x="377" y="317"/>
                  </a:lnTo>
                  <a:lnTo>
                    <a:pt x="366" y="318"/>
                  </a:lnTo>
                  <a:lnTo>
                    <a:pt x="351" y="315"/>
                  </a:lnTo>
                  <a:lnTo>
                    <a:pt x="344" y="321"/>
                  </a:lnTo>
                  <a:lnTo>
                    <a:pt x="331" y="334"/>
                  </a:lnTo>
                  <a:lnTo>
                    <a:pt x="315" y="350"/>
                  </a:lnTo>
                  <a:lnTo>
                    <a:pt x="305" y="359"/>
                  </a:lnTo>
                  <a:lnTo>
                    <a:pt x="286" y="367"/>
                  </a:lnTo>
                  <a:lnTo>
                    <a:pt x="270" y="366"/>
                  </a:lnTo>
                  <a:lnTo>
                    <a:pt x="250" y="366"/>
                  </a:lnTo>
                  <a:lnTo>
                    <a:pt x="229" y="366"/>
                  </a:lnTo>
                  <a:lnTo>
                    <a:pt x="211" y="368"/>
                  </a:lnTo>
                  <a:lnTo>
                    <a:pt x="202" y="374"/>
                  </a:lnTo>
                  <a:lnTo>
                    <a:pt x="189" y="366"/>
                  </a:lnTo>
                  <a:lnTo>
                    <a:pt x="175" y="363"/>
                  </a:lnTo>
                  <a:lnTo>
                    <a:pt x="157" y="361"/>
                  </a:lnTo>
                  <a:lnTo>
                    <a:pt x="144" y="361"/>
                  </a:lnTo>
                  <a:lnTo>
                    <a:pt x="140" y="354"/>
                  </a:lnTo>
                  <a:lnTo>
                    <a:pt x="149" y="336"/>
                  </a:lnTo>
                  <a:lnTo>
                    <a:pt x="145" y="323"/>
                  </a:lnTo>
                  <a:lnTo>
                    <a:pt x="133" y="317"/>
                  </a:lnTo>
                  <a:lnTo>
                    <a:pt x="121" y="320"/>
                  </a:lnTo>
                  <a:lnTo>
                    <a:pt x="121" y="315"/>
                  </a:lnTo>
                  <a:lnTo>
                    <a:pt x="106" y="307"/>
                  </a:lnTo>
                  <a:lnTo>
                    <a:pt x="117" y="297"/>
                  </a:lnTo>
                  <a:lnTo>
                    <a:pt x="120" y="291"/>
                  </a:lnTo>
                  <a:lnTo>
                    <a:pt x="114" y="279"/>
                  </a:lnTo>
                  <a:lnTo>
                    <a:pt x="104" y="281"/>
                  </a:lnTo>
                  <a:lnTo>
                    <a:pt x="92" y="294"/>
                  </a:lnTo>
                  <a:lnTo>
                    <a:pt x="81" y="289"/>
                  </a:lnTo>
                  <a:lnTo>
                    <a:pt x="65" y="284"/>
                  </a:lnTo>
                  <a:lnTo>
                    <a:pt x="56" y="283"/>
                  </a:lnTo>
                  <a:lnTo>
                    <a:pt x="44" y="285"/>
                  </a:lnTo>
                  <a:lnTo>
                    <a:pt x="37" y="278"/>
                  </a:lnTo>
                  <a:lnTo>
                    <a:pt x="48" y="267"/>
                  </a:lnTo>
                  <a:lnTo>
                    <a:pt x="54" y="245"/>
                  </a:lnTo>
                  <a:lnTo>
                    <a:pt x="48" y="234"/>
                  </a:lnTo>
                  <a:lnTo>
                    <a:pt x="33" y="224"/>
                  </a:lnTo>
                  <a:lnTo>
                    <a:pt x="22" y="212"/>
                  </a:lnTo>
                  <a:lnTo>
                    <a:pt x="14" y="197"/>
                  </a:lnTo>
                  <a:lnTo>
                    <a:pt x="5" y="187"/>
                  </a:lnTo>
                  <a:lnTo>
                    <a:pt x="3" y="182"/>
                  </a:lnTo>
                  <a:lnTo>
                    <a:pt x="1" y="176"/>
                  </a:lnTo>
                  <a:lnTo>
                    <a:pt x="0" y="164"/>
                  </a:lnTo>
                  <a:lnTo>
                    <a:pt x="12" y="166"/>
                  </a:lnTo>
                  <a:lnTo>
                    <a:pt x="29" y="157"/>
                  </a:lnTo>
                  <a:lnTo>
                    <a:pt x="39" y="143"/>
                  </a:lnTo>
                  <a:lnTo>
                    <a:pt x="53" y="118"/>
                  </a:lnTo>
                  <a:lnTo>
                    <a:pt x="62" y="99"/>
                  </a:lnTo>
                  <a:lnTo>
                    <a:pt x="77" y="70"/>
                  </a:lnTo>
                  <a:lnTo>
                    <a:pt x="99" y="49"/>
                  </a:lnTo>
                  <a:lnTo>
                    <a:pt x="109" y="35"/>
                  </a:lnTo>
                  <a:lnTo>
                    <a:pt x="123" y="27"/>
                  </a:lnTo>
                  <a:lnTo>
                    <a:pt x="134" y="13"/>
                  </a:lnTo>
                  <a:lnTo>
                    <a:pt x="171" y="17"/>
                  </a:lnTo>
                  <a:lnTo>
                    <a:pt x="193" y="20"/>
                  </a:lnTo>
                  <a:lnTo>
                    <a:pt x="219" y="28"/>
                  </a:lnTo>
                  <a:lnTo>
                    <a:pt x="222" y="46"/>
                  </a:lnTo>
                  <a:lnTo>
                    <a:pt x="242" y="48"/>
                  </a:lnTo>
                  <a:lnTo>
                    <a:pt x="247" y="29"/>
                  </a:lnTo>
                  <a:lnTo>
                    <a:pt x="273" y="20"/>
                  </a:lnTo>
                  <a:lnTo>
                    <a:pt x="284" y="27"/>
                  </a:lnTo>
                  <a:lnTo>
                    <a:pt x="296" y="33"/>
                  </a:lnTo>
                  <a:lnTo>
                    <a:pt x="303" y="16"/>
                  </a:lnTo>
                  <a:lnTo>
                    <a:pt x="311" y="0"/>
                  </a:lnTo>
                  <a:lnTo>
                    <a:pt x="332" y="3"/>
                  </a:lnTo>
                  <a:lnTo>
                    <a:pt x="349" y="16"/>
                  </a:lnTo>
                  <a:lnTo>
                    <a:pt x="367" y="34"/>
                  </a:lnTo>
                  <a:lnTo>
                    <a:pt x="386" y="53"/>
                  </a:lnTo>
                  <a:lnTo>
                    <a:pt x="402" y="75"/>
                  </a:lnTo>
                  <a:lnTo>
                    <a:pt x="415" y="101"/>
                  </a:lnTo>
                  <a:lnTo>
                    <a:pt x="423" y="123"/>
                  </a:lnTo>
                  <a:lnTo>
                    <a:pt x="415" y="145"/>
                  </a:lnTo>
                  <a:lnTo>
                    <a:pt x="399" y="188"/>
                  </a:lnTo>
                  <a:lnTo>
                    <a:pt x="421" y="204"/>
                  </a:lnTo>
                  <a:lnTo>
                    <a:pt x="413" y="219"/>
                  </a:lnTo>
                  <a:lnTo>
                    <a:pt x="443" y="223"/>
                  </a:lnTo>
                  <a:lnTo>
                    <a:pt x="468" y="227"/>
                  </a:lnTo>
                  <a:lnTo>
                    <a:pt x="482" y="201"/>
                  </a:lnTo>
                  <a:lnTo>
                    <a:pt x="494" y="207"/>
                  </a:lnTo>
                  <a:close/>
                </a:path>
              </a:pathLst>
            </a:custGeom>
            <a:solidFill>
              <a:srgbClr val="009999"/>
            </a:solidFill>
            <a:ln w="635">
              <a:solidFill>
                <a:srgbClr val="000000"/>
              </a:solidFill>
              <a:prstDash val="solid"/>
              <a:round/>
              <a:headEnd/>
              <a:tailEnd/>
            </a:ln>
          </p:spPr>
          <p:txBody>
            <a:bodyPr/>
            <a:lstStyle/>
            <a:p>
              <a:endParaRPr lang="en-GB"/>
            </a:p>
          </p:txBody>
        </p:sp>
        <p:sp>
          <p:nvSpPr>
            <p:cNvPr id="21539" name="Freeform 69"/>
            <p:cNvSpPr>
              <a:spLocks noChangeAspect="1" noEditPoints="1"/>
            </p:cNvSpPr>
            <p:nvPr/>
          </p:nvSpPr>
          <p:spPr bwMode="auto">
            <a:xfrm>
              <a:off x="4887913" y="2105026"/>
              <a:ext cx="895350" cy="1976439"/>
            </a:xfrm>
            <a:custGeom>
              <a:avLst/>
              <a:gdLst>
                <a:gd name="T0" fmla="*/ 2147483647 w 474"/>
                <a:gd name="T1" fmla="*/ 2147483647 h 1047"/>
                <a:gd name="T2" fmla="*/ 2147483647 w 474"/>
                <a:gd name="T3" fmla="*/ 2147483647 h 1047"/>
                <a:gd name="T4" fmla="*/ 2147483647 w 474"/>
                <a:gd name="T5" fmla="*/ 2147483647 h 1047"/>
                <a:gd name="T6" fmla="*/ 2147483647 w 474"/>
                <a:gd name="T7" fmla="*/ 2147483647 h 1047"/>
                <a:gd name="T8" fmla="*/ 2147483647 w 474"/>
                <a:gd name="T9" fmla="*/ 2147483647 h 1047"/>
                <a:gd name="T10" fmla="*/ 2147483647 w 474"/>
                <a:gd name="T11" fmla="*/ 2147483647 h 1047"/>
                <a:gd name="T12" fmla="*/ 2147483647 w 474"/>
                <a:gd name="T13" fmla="*/ 2147483647 h 1047"/>
                <a:gd name="T14" fmla="*/ 2147483647 w 474"/>
                <a:gd name="T15" fmla="*/ 2147483647 h 1047"/>
                <a:gd name="T16" fmla="*/ 2147483647 w 474"/>
                <a:gd name="T17" fmla="*/ 2147483647 h 1047"/>
                <a:gd name="T18" fmla="*/ 2147483647 w 474"/>
                <a:gd name="T19" fmla="*/ 2147483647 h 1047"/>
                <a:gd name="T20" fmla="*/ 2147483647 w 474"/>
                <a:gd name="T21" fmla="*/ 2147483647 h 1047"/>
                <a:gd name="T22" fmla="*/ 2147483647 w 474"/>
                <a:gd name="T23" fmla="*/ 2147483647 h 1047"/>
                <a:gd name="T24" fmla="*/ 2147483647 w 474"/>
                <a:gd name="T25" fmla="*/ 2147483647 h 1047"/>
                <a:gd name="T26" fmla="*/ 2147483647 w 474"/>
                <a:gd name="T27" fmla="*/ 2147483647 h 1047"/>
                <a:gd name="T28" fmla="*/ 2147483647 w 474"/>
                <a:gd name="T29" fmla="*/ 2147483647 h 1047"/>
                <a:gd name="T30" fmla="*/ 2147483647 w 474"/>
                <a:gd name="T31" fmla="*/ 2147483647 h 1047"/>
                <a:gd name="T32" fmla="*/ 2147483647 w 474"/>
                <a:gd name="T33" fmla="*/ 2147483647 h 1047"/>
                <a:gd name="T34" fmla="*/ 2147483647 w 474"/>
                <a:gd name="T35" fmla="*/ 2147483647 h 1047"/>
                <a:gd name="T36" fmla="*/ 2147483647 w 474"/>
                <a:gd name="T37" fmla="*/ 2147483647 h 1047"/>
                <a:gd name="T38" fmla="*/ 2147483647 w 474"/>
                <a:gd name="T39" fmla="*/ 2147483647 h 1047"/>
                <a:gd name="T40" fmla="*/ 2147483647 w 474"/>
                <a:gd name="T41" fmla="*/ 2147483647 h 1047"/>
                <a:gd name="T42" fmla="*/ 2147483647 w 474"/>
                <a:gd name="T43" fmla="*/ 2147483647 h 1047"/>
                <a:gd name="T44" fmla="*/ 2147483647 w 474"/>
                <a:gd name="T45" fmla="*/ 2147483647 h 1047"/>
                <a:gd name="T46" fmla="*/ 2147483647 w 474"/>
                <a:gd name="T47" fmla="*/ 2147483647 h 1047"/>
                <a:gd name="T48" fmla="*/ 2147483647 w 474"/>
                <a:gd name="T49" fmla="*/ 2147483647 h 1047"/>
                <a:gd name="T50" fmla="*/ 2147483647 w 474"/>
                <a:gd name="T51" fmla="*/ 2147483647 h 1047"/>
                <a:gd name="T52" fmla="*/ 2147483647 w 474"/>
                <a:gd name="T53" fmla="*/ 2147483647 h 1047"/>
                <a:gd name="T54" fmla="*/ 2147483647 w 474"/>
                <a:gd name="T55" fmla="*/ 2147483647 h 1047"/>
                <a:gd name="T56" fmla="*/ 2147483647 w 474"/>
                <a:gd name="T57" fmla="*/ 2147483647 h 1047"/>
                <a:gd name="T58" fmla="*/ 2147483647 w 474"/>
                <a:gd name="T59" fmla="*/ 2147483647 h 1047"/>
                <a:gd name="T60" fmla="*/ 2147483647 w 474"/>
                <a:gd name="T61" fmla="*/ 2147483647 h 1047"/>
                <a:gd name="T62" fmla="*/ 2147483647 w 474"/>
                <a:gd name="T63" fmla="*/ 2147483647 h 1047"/>
                <a:gd name="T64" fmla="*/ 2147483647 w 474"/>
                <a:gd name="T65" fmla="*/ 2147483647 h 1047"/>
                <a:gd name="T66" fmla="*/ 2147483647 w 474"/>
                <a:gd name="T67" fmla="*/ 2147483647 h 1047"/>
                <a:gd name="T68" fmla="*/ 2147483647 w 474"/>
                <a:gd name="T69" fmla="*/ 2147483647 h 1047"/>
                <a:gd name="T70" fmla="*/ 2147483647 w 474"/>
                <a:gd name="T71" fmla="*/ 2147483647 h 1047"/>
                <a:gd name="T72" fmla="*/ 2147483647 w 474"/>
                <a:gd name="T73" fmla="*/ 2147483647 h 1047"/>
                <a:gd name="T74" fmla="*/ 2147483647 w 474"/>
                <a:gd name="T75" fmla="*/ 2147483647 h 1047"/>
                <a:gd name="T76" fmla="*/ 2147483647 w 474"/>
                <a:gd name="T77" fmla="*/ 2147483647 h 1047"/>
                <a:gd name="T78" fmla="*/ 2147483647 w 474"/>
                <a:gd name="T79" fmla="*/ 2147483647 h 1047"/>
                <a:gd name="T80" fmla="*/ 2147483647 w 474"/>
                <a:gd name="T81" fmla="*/ 2147483647 h 1047"/>
                <a:gd name="T82" fmla="*/ 2147483647 w 474"/>
                <a:gd name="T83" fmla="*/ 2147483647 h 1047"/>
                <a:gd name="T84" fmla="*/ 2147483647 w 474"/>
                <a:gd name="T85" fmla="*/ 2147483647 h 1047"/>
                <a:gd name="T86" fmla="*/ 2147483647 w 474"/>
                <a:gd name="T87" fmla="*/ 2147483647 h 1047"/>
                <a:gd name="T88" fmla="*/ 2147483647 w 474"/>
                <a:gd name="T89" fmla="*/ 0 h 1047"/>
                <a:gd name="T90" fmla="*/ 2147483647 w 474"/>
                <a:gd name="T91" fmla="*/ 2147483647 h 1047"/>
                <a:gd name="T92" fmla="*/ 2147483647 w 474"/>
                <a:gd name="T93" fmla="*/ 2147483647 h 1047"/>
                <a:gd name="T94" fmla="*/ 2147483647 w 474"/>
                <a:gd name="T95" fmla="*/ 2147483647 h 1047"/>
                <a:gd name="T96" fmla="*/ 2147483647 w 474"/>
                <a:gd name="T97" fmla="*/ 2147483647 h 1047"/>
                <a:gd name="T98" fmla="*/ 2147483647 w 474"/>
                <a:gd name="T99" fmla="*/ 2147483647 h 1047"/>
                <a:gd name="T100" fmla="*/ 2147483647 w 474"/>
                <a:gd name="T101" fmla="*/ 2147483647 h 1047"/>
                <a:gd name="T102" fmla="*/ 2147483647 w 474"/>
                <a:gd name="T103" fmla="*/ 2147483647 h 10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74" h="1047">
                  <a:moveTo>
                    <a:pt x="0" y="1023"/>
                  </a:moveTo>
                  <a:lnTo>
                    <a:pt x="16" y="1030"/>
                  </a:lnTo>
                  <a:lnTo>
                    <a:pt x="35" y="1023"/>
                  </a:lnTo>
                  <a:lnTo>
                    <a:pt x="56" y="1009"/>
                  </a:lnTo>
                  <a:lnTo>
                    <a:pt x="82" y="1013"/>
                  </a:lnTo>
                  <a:lnTo>
                    <a:pt x="99" y="1025"/>
                  </a:lnTo>
                  <a:lnTo>
                    <a:pt x="118" y="1018"/>
                  </a:lnTo>
                  <a:lnTo>
                    <a:pt x="133" y="1004"/>
                  </a:lnTo>
                  <a:lnTo>
                    <a:pt x="153" y="1011"/>
                  </a:lnTo>
                  <a:lnTo>
                    <a:pt x="190" y="1014"/>
                  </a:lnTo>
                  <a:lnTo>
                    <a:pt x="204" y="1024"/>
                  </a:lnTo>
                  <a:lnTo>
                    <a:pt x="228" y="999"/>
                  </a:lnTo>
                  <a:lnTo>
                    <a:pt x="252" y="1023"/>
                  </a:lnTo>
                  <a:lnTo>
                    <a:pt x="286" y="1031"/>
                  </a:lnTo>
                  <a:lnTo>
                    <a:pt x="305" y="1033"/>
                  </a:lnTo>
                  <a:lnTo>
                    <a:pt x="335" y="1038"/>
                  </a:lnTo>
                  <a:lnTo>
                    <a:pt x="349" y="1028"/>
                  </a:lnTo>
                  <a:lnTo>
                    <a:pt x="373" y="1028"/>
                  </a:lnTo>
                  <a:lnTo>
                    <a:pt x="380" y="1022"/>
                  </a:lnTo>
                  <a:lnTo>
                    <a:pt x="381" y="1007"/>
                  </a:lnTo>
                  <a:lnTo>
                    <a:pt x="373" y="997"/>
                  </a:lnTo>
                  <a:lnTo>
                    <a:pt x="355" y="999"/>
                  </a:lnTo>
                  <a:lnTo>
                    <a:pt x="358" y="980"/>
                  </a:lnTo>
                  <a:lnTo>
                    <a:pt x="377" y="975"/>
                  </a:lnTo>
                  <a:lnTo>
                    <a:pt x="390" y="962"/>
                  </a:lnTo>
                  <a:lnTo>
                    <a:pt x="409" y="946"/>
                  </a:lnTo>
                  <a:lnTo>
                    <a:pt x="428" y="927"/>
                  </a:lnTo>
                  <a:lnTo>
                    <a:pt x="419" y="894"/>
                  </a:lnTo>
                  <a:lnTo>
                    <a:pt x="404" y="874"/>
                  </a:lnTo>
                  <a:lnTo>
                    <a:pt x="391" y="874"/>
                  </a:lnTo>
                  <a:lnTo>
                    <a:pt x="378" y="875"/>
                  </a:lnTo>
                  <a:lnTo>
                    <a:pt x="370" y="879"/>
                  </a:lnTo>
                  <a:lnTo>
                    <a:pt x="351" y="869"/>
                  </a:lnTo>
                  <a:lnTo>
                    <a:pt x="364" y="859"/>
                  </a:lnTo>
                  <a:lnTo>
                    <a:pt x="374" y="850"/>
                  </a:lnTo>
                  <a:lnTo>
                    <a:pt x="369" y="831"/>
                  </a:lnTo>
                  <a:lnTo>
                    <a:pt x="361" y="814"/>
                  </a:lnTo>
                  <a:lnTo>
                    <a:pt x="339" y="805"/>
                  </a:lnTo>
                  <a:lnTo>
                    <a:pt x="346" y="795"/>
                  </a:lnTo>
                  <a:lnTo>
                    <a:pt x="363" y="795"/>
                  </a:lnTo>
                  <a:lnTo>
                    <a:pt x="363" y="766"/>
                  </a:lnTo>
                  <a:lnTo>
                    <a:pt x="360" y="744"/>
                  </a:lnTo>
                  <a:lnTo>
                    <a:pt x="350" y="729"/>
                  </a:lnTo>
                  <a:lnTo>
                    <a:pt x="337" y="718"/>
                  </a:lnTo>
                  <a:lnTo>
                    <a:pt x="331" y="706"/>
                  </a:lnTo>
                  <a:lnTo>
                    <a:pt x="339" y="696"/>
                  </a:lnTo>
                  <a:lnTo>
                    <a:pt x="329" y="663"/>
                  </a:lnTo>
                  <a:lnTo>
                    <a:pt x="322" y="634"/>
                  </a:lnTo>
                  <a:lnTo>
                    <a:pt x="316" y="615"/>
                  </a:lnTo>
                  <a:lnTo>
                    <a:pt x="306" y="595"/>
                  </a:lnTo>
                  <a:lnTo>
                    <a:pt x="291" y="591"/>
                  </a:lnTo>
                  <a:lnTo>
                    <a:pt x="276" y="588"/>
                  </a:lnTo>
                  <a:lnTo>
                    <a:pt x="262" y="580"/>
                  </a:lnTo>
                  <a:lnTo>
                    <a:pt x="261" y="569"/>
                  </a:lnTo>
                  <a:lnTo>
                    <a:pt x="274" y="569"/>
                  </a:lnTo>
                  <a:lnTo>
                    <a:pt x="288" y="568"/>
                  </a:lnTo>
                  <a:lnTo>
                    <a:pt x="301" y="555"/>
                  </a:lnTo>
                  <a:lnTo>
                    <a:pt x="291" y="546"/>
                  </a:lnTo>
                  <a:lnTo>
                    <a:pt x="302" y="543"/>
                  </a:lnTo>
                  <a:lnTo>
                    <a:pt x="320" y="536"/>
                  </a:lnTo>
                  <a:lnTo>
                    <a:pt x="335" y="517"/>
                  </a:lnTo>
                  <a:lnTo>
                    <a:pt x="355" y="497"/>
                  </a:lnTo>
                  <a:lnTo>
                    <a:pt x="370" y="479"/>
                  </a:lnTo>
                  <a:lnTo>
                    <a:pt x="368" y="461"/>
                  </a:lnTo>
                  <a:lnTo>
                    <a:pt x="351" y="454"/>
                  </a:lnTo>
                  <a:lnTo>
                    <a:pt x="325" y="452"/>
                  </a:lnTo>
                  <a:lnTo>
                    <a:pt x="304" y="449"/>
                  </a:lnTo>
                  <a:lnTo>
                    <a:pt x="286" y="446"/>
                  </a:lnTo>
                  <a:lnTo>
                    <a:pt x="269" y="444"/>
                  </a:lnTo>
                  <a:lnTo>
                    <a:pt x="278" y="430"/>
                  </a:lnTo>
                  <a:lnTo>
                    <a:pt x="287" y="421"/>
                  </a:lnTo>
                  <a:lnTo>
                    <a:pt x="303" y="420"/>
                  </a:lnTo>
                  <a:lnTo>
                    <a:pt x="320" y="406"/>
                  </a:lnTo>
                  <a:lnTo>
                    <a:pt x="332" y="386"/>
                  </a:lnTo>
                  <a:lnTo>
                    <a:pt x="330" y="373"/>
                  </a:lnTo>
                  <a:lnTo>
                    <a:pt x="325" y="366"/>
                  </a:lnTo>
                  <a:lnTo>
                    <a:pt x="310" y="365"/>
                  </a:lnTo>
                  <a:lnTo>
                    <a:pt x="293" y="370"/>
                  </a:lnTo>
                  <a:lnTo>
                    <a:pt x="278" y="353"/>
                  </a:lnTo>
                  <a:lnTo>
                    <a:pt x="263" y="350"/>
                  </a:lnTo>
                  <a:lnTo>
                    <a:pt x="248" y="362"/>
                  </a:lnTo>
                  <a:lnTo>
                    <a:pt x="236" y="376"/>
                  </a:lnTo>
                  <a:lnTo>
                    <a:pt x="233" y="399"/>
                  </a:lnTo>
                  <a:lnTo>
                    <a:pt x="232" y="408"/>
                  </a:lnTo>
                  <a:lnTo>
                    <a:pt x="216" y="409"/>
                  </a:lnTo>
                  <a:lnTo>
                    <a:pt x="202" y="414"/>
                  </a:lnTo>
                  <a:lnTo>
                    <a:pt x="195" y="421"/>
                  </a:lnTo>
                  <a:lnTo>
                    <a:pt x="196" y="438"/>
                  </a:lnTo>
                  <a:lnTo>
                    <a:pt x="193" y="450"/>
                  </a:lnTo>
                  <a:lnTo>
                    <a:pt x="194" y="458"/>
                  </a:lnTo>
                  <a:lnTo>
                    <a:pt x="176" y="468"/>
                  </a:lnTo>
                  <a:lnTo>
                    <a:pt x="164" y="469"/>
                  </a:lnTo>
                  <a:lnTo>
                    <a:pt x="159" y="491"/>
                  </a:lnTo>
                  <a:lnTo>
                    <a:pt x="163" y="502"/>
                  </a:lnTo>
                  <a:lnTo>
                    <a:pt x="182" y="497"/>
                  </a:lnTo>
                  <a:lnTo>
                    <a:pt x="192" y="497"/>
                  </a:lnTo>
                  <a:lnTo>
                    <a:pt x="191" y="504"/>
                  </a:lnTo>
                  <a:lnTo>
                    <a:pt x="179" y="518"/>
                  </a:lnTo>
                  <a:lnTo>
                    <a:pt x="167" y="519"/>
                  </a:lnTo>
                  <a:lnTo>
                    <a:pt x="156" y="542"/>
                  </a:lnTo>
                  <a:lnTo>
                    <a:pt x="152" y="554"/>
                  </a:lnTo>
                  <a:lnTo>
                    <a:pt x="143" y="579"/>
                  </a:lnTo>
                  <a:lnTo>
                    <a:pt x="153" y="584"/>
                  </a:lnTo>
                  <a:lnTo>
                    <a:pt x="166" y="569"/>
                  </a:lnTo>
                  <a:lnTo>
                    <a:pt x="183" y="564"/>
                  </a:lnTo>
                  <a:lnTo>
                    <a:pt x="193" y="551"/>
                  </a:lnTo>
                  <a:lnTo>
                    <a:pt x="205" y="564"/>
                  </a:lnTo>
                  <a:lnTo>
                    <a:pt x="194" y="586"/>
                  </a:lnTo>
                  <a:lnTo>
                    <a:pt x="186" y="600"/>
                  </a:lnTo>
                  <a:lnTo>
                    <a:pt x="180" y="610"/>
                  </a:lnTo>
                  <a:lnTo>
                    <a:pt x="172" y="621"/>
                  </a:lnTo>
                  <a:lnTo>
                    <a:pt x="156" y="631"/>
                  </a:lnTo>
                  <a:lnTo>
                    <a:pt x="158" y="641"/>
                  </a:lnTo>
                  <a:lnTo>
                    <a:pt x="159" y="660"/>
                  </a:lnTo>
                  <a:lnTo>
                    <a:pt x="179" y="655"/>
                  </a:lnTo>
                  <a:lnTo>
                    <a:pt x="190" y="646"/>
                  </a:lnTo>
                  <a:lnTo>
                    <a:pt x="206" y="658"/>
                  </a:lnTo>
                  <a:lnTo>
                    <a:pt x="214" y="664"/>
                  </a:lnTo>
                  <a:lnTo>
                    <a:pt x="227" y="653"/>
                  </a:lnTo>
                  <a:lnTo>
                    <a:pt x="239" y="653"/>
                  </a:lnTo>
                  <a:lnTo>
                    <a:pt x="252" y="663"/>
                  </a:lnTo>
                  <a:lnTo>
                    <a:pt x="240" y="673"/>
                  </a:lnTo>
                  <a:lnTo>
                    <a:pt x="235" y="679"/>
                  </a:lnTo>
                  <a:lnTo>
                    <a:pt x="229" y="686"/>
                  </a:lnTo>
                  <a:lnTo>
                    <a:pt x="221" y="695"/>
                  </a:lnTo>
                  <a:lnTo>
                    <a:pt x="215" y="712"/>
                  </a:lnTo>
                  <a:lnTo>
                    <a:pt x="220" y="720"/>
                  </a:lnTo>
                  <a:lnTo>
                    <a:pt x="235" y="712"/>
                  </a:lnTo>
                  <a:lnTo>
                    <a:pt x="238" y="727"/>
                  </a:lnTo>
                  <a:lnTo>
                    <a:pt x="230" y="740"/>
                  </a:lnTo>
                  <a:lnTo>
                    <a:pt x="228" y="754"/>
                  </a:lnTo>
                  <a:lnTo>
                    <a:pt x="224" y="771"/>
                  </a:lnTo>
                  <a:lnTo>
                    <a:pt x="233" y="782"/>
                  </a:lnTo>
                  <a:lnTo>
                    <a:pt x="227" y="797"/>
                  </a:lnTo>
                  <a:lnTo>
                    <a:pt x="213" y="797"/>
                  </a:lnTo>
                  <a:lnTo>
                    <a:pt x="198" y="788"/>
                  </a:lnTo>
                  <a:lnTo>
                    <a:pt x="180" y="786"/>
                  </a:lnTo>
                  <a:lnTo>
                    <a:pt x="161" y="788"/>
                  </a:lnTo>
                  <a:lnTo>
                    <a:pt x="145" y="800"/>
                  </a:lnTo>
                  <a:lnTo>
                    <a:pt x="130" y="807"/>
                  </a:lnTo>
                  <a:lnTo>
                    <a:pt x="131" y="818"/>
                  </a:lnTo>
                  <a:lnTo>
                    <a:pt x="146" y="817"/>
                  </a:lnTo>
                  <a:lnTo>
                    <a:pt x="144" y="836"/>
                  </a:lnTo>
                  <a:lnTo>
                    <a:pt x="136" y="848"/>
                  </a:lnTo>
                  <a:lnTo>
                    <a:pt x="127" y="857"/>
                  </a:lnTo>
                  <a:lnTo>
                    <a:pt x="120" y="865"/>
                  </a:lnTo>
                  <a:lnTo>
                    <a:pt x="117" y="873"/>
                  </a:lnTo>
                  <a:lnTo>
                    <a:pt x="103" y="873"/>
                  </a:lnTo>
                  <a:lnTo>
                    <a:pt x="88" y="869"/>
                  </a:lnTo>
                  <a:lnTo>
                    <a:pt x="69" y="881"/>
                  </a:lnTo>
                  <a:lnTo>
                    <a:pt x="59" y="889"/>
                  </a:lnTo>
                  <a:lnTo>
                    <a:pt x="66" y="900"/>
                  </a:lnTo>
                  <a:lnTo>
                    <a:pt x="88" y="892"/>
                  </a:lnTo>
                  <a:lnTo>
                    <a:pt x="104" y="898"/>
                  </a:lnTo>
                  <a:lnTo>
                    <a:pt x="104" y="914"/>
                  </a:lnTo>
                  <a:lnTo>
                    <a:pt x="123" y="905"/>
                  </a:lnTo>
                  <a:lnTo>
                    <a:pt x="130" y="918"/>
                  </a:lnTo>
                  <a:lnTo>
                    <a:pt x="137" y="934"/>
                  </a:lnTo>
                  <a:lnTo>
                    <a:pt x="158" y="922"/>
                  </a:lnTo>
                  <a:lnTo>
                    <a:pt x="190" y="922"/>
                  </a:lnTo>
                  <a:lnTo>
                    <a:pt x="200" y="931"/>
                  </a:lnTo>
                  <a:lnTo>
                    <a:pt x="186" y="941"/>
                  </a:lnTo>
                  <a:lnTo>
                    <a:pt x="170" y="953"/>
                  </a:lnTo>
                  <a:lnTo>
                    <a:pt x="156" y="965"/>
                  </a:lnTo>
                  <a:lnTo>
                    <a:pt x="142" y="961"/>
                  </a:lnTo>
                  <a:lnTo>
                    <a:pt x="118" y="956"/>
                  </a:lnTo>
                  <a:lnTo>
                    <a:pt x="105" y="953"/>
                  </a:lnTo>
                  <a:lnTo>
                    <a:pt x="87" y="971"/>
                  </a:lnTo>
                  <a:lnTo>
                    <a:pt x="67" y="985"/>
                  </a:lnTo>
                  <a:lnTo>
                    <a:pt x="43" y="997"/>
                  </a:lnTo>
                  <a:lnTo>
                    <a:pt x="24" y="1006"/>
                  </a:lnTo>
                  <a:lnTo>
                    <a:pt x="0" y="1023"/>
                  </a:lnTo>
                  <a:close/>
                  <a:moveTo>
                    <a:pt x="46" y="576"/>
                  </a:moveTo>
                  <a:lnTo>
                    <a:pt x="63" y="565"/>
                  </a:lnTo>
                  <a:lnTo>
                    <a:pt x="68" y="577"/>
                  </a:lnTo>
                  <a:lnTo>
                    <a:pt x="72" y="590"/>
                  </a:lnTo>
                  <a:lnTo>
                    <a:pt x="90" y="592"/>
                  </a:lnTo>
                  <a:lnTo>
                    <a:pt x="105" y="592"/>
                  </a:lnTo>
                  <a:lnTo>
                    <a:pt x="115" y="615"/>
                  </a:lnTo>
                  <a:lnTo>
                    <a:pt x="111" y="626"/>
                  </a:lnTo>
                  <a:lnTo>
                    <a:pt x="108" y="634"/>
                  </a:lnTo>
                  <a:lnTo>
                    <a:pt x="116" y="643"/>
                  </a:lnTo>
                  <a:lnTo>
                    <a:pt x="126" y="648"/>
                  </a:lnTo>
                  <a:lnTo>
                    <a:pt x="123" y="672"/>
                  </a:lnTo>
                  <a:lnTo>
                    <a:pt x="115" y="687"/>
                  </a:lnTo>
                  <a:lnTo>
                    <a:pt x="102" y="687"/>
                  </a:lnTo>
                  <a:lnTo>
                    <a:pt x="87" y="684"/>
                  </a:lnTo>
                  <a:lnTo>
                    <a:pt x="67" y="687"/>
                  </a:lnTo>
                  <a:lnTo>
                    <a:pt x="60" y="671"/>
                  </a:lnTo>
                  <a:lnTo>
                    <a:pt x="53" y="664"/>
                  </a:lnTo>
                  <a:lnTo>
                    <a:pt x="43" y="655"/>
                  </a:lnTo>
                  <a:lnTo>
                    <a:pt x="38" y="660"/>
                  </a:lnTo>
                  <a:lnTo>
                    <a:pt x="26" y="675"/>
                  </a:lnTo>
                  <a:lnTo>
                    <a:pt x="17" y="657"/>
                  </a:lnTo>
                  <a:lnTo>
                    <a:pt x="18" y="631"/>
                  </a:lnTo>
                  <a:lnTo>
                    <a:pt x="22" y="622"/>
                  </a:lnTo>
                  <a:lnTo>
                    <a:pt x="38" y="614"/>
                  </a:lnTo>
                  <a:lnTo>
                    <a:pt x="54" y="603"/>
                  </a:lnTo>
                  <a:lnTo>
                    <a:pt x="46" y="576"/>
                  </a:lnTo>
                  <a:close/>
                  <a:moveTo>
                    <a:pt x="448" y="275"/>
                  </a:moveTo>
                  <a:lnTo>
                    <a:pt x="457" y="269"/>
                  </a:lnTo>
                  <a:lnTo>
                    <a:pt x="466" y="249"/>
                  </a:lnTo>
                  <a:lnTo>
                    <a:pt x="474" y="235"/>
                  </a:lnTo>
                  <a:lnTo>
                    <a:pt x="467" y="211"/>
                  </a:lnTo>
                  <a:lnTo>
                    <a:pt x="457" y="220"/>
                  </a:lnTo>
                  <a:lnTo>
                    <a:pt x="447" y="240"/>
                  </a:lnTo>
                  <a:lnTo>
                    <a:pt x="432" y="257"/>
                  </a:lnTo>
                  <a:lnTo>
                    <a:pt x="438" y="270"/>
                  </a:lnTo>
                  <a:lnTo>
                    <a:pt x="448" y="275"/>
                  </a:lnTo>
                  <a:close/>
                  <a:moveTo>
                    <a:pt x="373" y="326"/>
                  </a:moveTo>
                  <a:lnTo>
                    <a:pt x="370" y="316"/>
                  </a:lnTo>
                  <a:lnTo>
                    <a:pt x="358" y="314"/>
                  </a:lnTo>
                  <a:lnTo>
                    <a:pt x="339" y="326"/>
                  </a:lnTo>
                  <a:lnTo>
                    <a:pt x="335" y="336"/>
                  </a:lnTo>
                  <a:lnTo>
                    <a:pt x="346" y="347"/>
                  </a:lnTo>
                  <a:lnTo>
                    <a:pt x="362" y="337"/>
                  </a:lnTo>
                  <a:lnTo>
                    <a:pt x="373" y="326"/>
                  </a:lnTo>
                  <a:close/>
                  <a:moveTo>
                    <a:pt x="288" y="64"/>
                  </a:moveTo>
                  <a:lnTo>
                    <a:pt x="290" y="57"/>
                  </a:lnTo>
                  <a:lnTo>
                    <a:pt x="291" y="32"/>
                  </a:lnTo>
                  <a:lnTo>
                    <a:pt x="279" y="23"/>
                  </a:lnTo>
                  <a:lnTo>
                    <a:pt x="273" y="34"/>
                  </a:lnTo>
                  <a:lnTo>
                    <a:pt x="280" y="50"/>
                  </a:lnTo>
                  <a:lnTo>
                    <a:pt x="288" y="64"/>
                  </a:lnTo>
                  <a:close/>
                  <a:moveTo>
                    <a:pt x="319" y="0"/>
                  </a:moveTo>
                  <a:lnTo>
                    <a:pt x="313" y="0"/>
                  </a:lnTo>
                  <a:lnTo>
                    <a:pt x="300" y="6"/>
                  </a:lnTo>
                  <a:lnTo>
                    <a:pt x="305" y="19"/>
                  </a:lnTo>
                  <a:lnTo>
                    <a:pt x="321" y="22"/>
                  </a:lnTo>
                  <a:lnTo>
                    <a:pt x="325" y="7"/>
                  </a:lnTo>
                  <a:lnTo>
                    <a:pt x="319" y="0"/>
                  </a:lnTo>
                  <a:close/>
                  <a:moveTo>
                    <a:pt x="147" y="382"/>
                  </a:moveTo>
                  <a:lnTo>
                    <a:pt x="147" y="364"/>
                  </a:lnTo>
                  <a:lnTo>
                    <a:pt x="150" y="355"/>
                  </a:lnTo>
                  <a:lnTo>
                    <a:pt x="164" y="343"/>
                  </a:lnTo>
                  <a:lnTo>
                    <a:pt x="191" y="343"/>
                  </a:lnTo>
                  <a:lnTo>
                    <a:pt x="200" y="360"/>
                  </a:lnTo>
                  <a:lnTo>
                    <a:pt x="183" y="368"/>
                  </a:lnTo>
                  <a:lnTo>
                    <a:pt x="156" y="382"/>
                  </a:lnTo>
                  <a:lnTo>
                    <a:pt x="147" y="382"/>
                  </a:lnTo>
                  <a:close/>
                  <a:moveTo>
                    <a:pt x="162" y="437"/>
                  </a:moveTo>
                  <a:lnTo>
                    <a:pt x="178" y="441"/>
                  </a:lnTo>
                  <a:lnTo>
                    <a:pt x="178" y="420"/>
                  </a:lnTo>
                  <a:lnTo>
                    <a:pt x="174" y="405"/>
                  </a:lnTo>
                  <a:lnTo>
                    <a:pt x="161" y="410"/>
                  </a:lnTo>
                  <a:lnTo>
                    <a:pt x="149" y="415"/>
                  </a:lnTo>
                  <a:lnTo>
                    <a:pt x="144" y="423"/>
                  </a:lnTo>
                  <a:lnTo>
                    <a:pt x="152" y="434"/>
                  </a:lnTo>
                  <a:lnTo>
                    <a:pt x="162" y="437"/>
                  </a:lnTo>
                  <a:close/>
                  <a:moveTo>
                    <a:pt x="154" y="699"/>
                  </a:moveTo>
                  <a:lnTo>
                    <a:pt x="167" y="694"/>
                  </a:lnTo>
                  <a:lnTo>
                    <a:pt x="176" y="699"/>
                  </a:lnTo>
                  <a:lnTo>
                    <a:pt x="172" y="716"/>
                  </a:lnTo>
                  <a:lnTo>
                    <a:pt x="160" y="723"/>
                  </a:lnTo>
                  <a:lnTo>
                    <a:pt x="153" y="713"/>
                  </a:lnTo>
                  <a:lnTo>
                    <a:pt x="145" y="710"/>
                  </a:lnTo>
                  <a:lnTo>
                    <a:pt x="154" y="699"/>
                  </a:lnTo>
                  <a:close/>
                  <a:moveTo>
                    <a:pt x="240" y="1042"/>
                  </a:moveTo>
                  <a:lnTo>
                    <a:pt x="234" y="1038"/>
                  </a:lnTo>
                  <a:lnTo>
                    <a:pt x="235" y="1028"/>
                  </a:lnTo>
                  <a:lnTo>
                    <a:pt x="250" y="1030"/>
                  </a:lnTo>
                  <a:lnTo>
                    <a:pt x="264" y="1039"/>
                  </a:lnTo>
                  <a:lnTo>
                    <a:pt x="250" y="1047"/>
                  </a:lnTo>
                  <a:lnTo>
                    <a:pt x="240" y="1042"/>
                  </a:lnTo>
                  <a:close/>
                </a:path>
              </a:pathLst>
            </a:custGeom>
            <a:solidFill>
              <a:schemeClr val="hlink"/>
            </a:solidFill>
            <a:ln w="635">
              <a:solidFill>
                <a:srgbClr val="000000"/>
              </a:solidFill>
              <a:prstDash val="solid"/>
              <a:round/>
              <a:headEnd/>
              <a:tailEnd/>
            </a:ln>
          </p:spPr>
          <p:txBody>
            <a:bodyPr/>
            <a:lstStyle/>
            <a:p>
              <a:endParaRPr lang="en-GB"/>
            </a:p>
          </p:txBody>
        </p:sp>
        <p:sp>
          <p:nvSpPr>
            <p:cNvPr id="21540" name="Freeform 70"/>
            <p:cNvSpPr>
              <a:spLocks noChangeAspect="1"/>
            </p:cNvSpPr>
            <p:nvPr/>
          </p:nvSpPr>
          <p:spPr bwMode="auto">
            <a:xfrm>
              <a:off x="6615113" y="5291140"/>
              <a:ext cx="80962" cy="84137"/>
            </a:xfrm>
            <a:custGeom>
              <a:avLst/>
              <a:gdLst>
                <a:gd name="T0" fmla="*/ 2147483647 w 43"/>
                <a:gd name="T1" fmla="*/ 0 h 45"/>
                <a:gd name="T2" fmla="*/ 0 w 43"/>
                <a:gd name="T3" fmla="*/ 2147483647 h 45"/>
                <a:gd name="T4" fmla="*/ 2147483647 w 43"/>
                <a:gd name="T5" fmla="*/ 2147483647 h 45"/>
                <a:gd name="T6" fmla="*/ 2147483647 w 43"/>
                <a:gd name="T7" fmla="*/ 2147483647 h 45"/>
                <a:gd name="T8" fmla="*/ 2147483647 w 43"/>
                <a:gd name="T9" fmla="*/ 0 h 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5">
                  <a:moveTo>
                    <a:pt x="27" y="0"/>
                  </a:moveTo>
                  <a:lnTo>
                    <a:pt x="0" y="16"/>
                  </a:lnTo>
                  <a:lnTo>
                    <a:pt x="10" y="42"/>
                  </a:lnTo>
                  <a:lnTo>
                    <a:pt x="43" y="45"/>
                  </a:lnTo>
                  <a:lnTo>
                    <a:pt x="27" y="0"/>
                  </a:lnTo>
                  <a:close/>
                </a:path>
              </a:pathLst>
            </a:custGeom>
            <a:solidFill>
              <a:schemeClr val="hlink"/>
            </a:solidFill>
            <a:ln>
              <a:noFill/>
            </a:ln>
            <a:effectLst/>
            <a:extLst>
              <a:ext uri="{91240B29-F687-4F45-9708-019B960494DF}">
                <a14:hiddenLine xmlns:a14="http://schemas.microsoft.com/office/drawing/2010/main" w="63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1541" name="Freeform 71"/>
            <p:cNvSpPr>
              <a:spLocks noChangeAspect="1"/>
            </p:cNvSpPr>
            <p:nvPr/>
          </p:nvSpPr>
          <p:spPr bwMode="auto">
            <a:xfrm>
              <a:off x="7164390" y="4975225"/>
              <a:ext cx="492125" cy="609600"/>
            </a:xfrm>
            <a:custGeom>
              <a:avLst/>
              <a:gdLst>
                <a:gd name="T0" fmla="*/ 2147483647 w 261"/>
                <a:gd name="T1" fmla="*/ 2147483647 h 323"/>
                <a:gd name="T2" fmla="*/ 2147483647 w 261"/>
                <a:gd name="T3" fmla="*/ 2147483647 h 323"/>
                <a:gd name="T4" fmla="*/ 2147483647 w 261"/>
                <a:gd name="T5" fmla="*/ 2147483647 h 323"/>
                <a:gd name="T6" fmla="*/ 2147483647 w 261"/>
                <a:gd name="T7" fmla="*/ 2147483647 h 323"/>
                <a:gd name="T8" fmla="*/ 2147483647 w 261"/>
                <a:gd name="T9" fmla="*/ 2147483647 h 323"/>
                <a:gd name="T10" fmla="*/ 2147483647 w 261"/>
                <a:gd name="T11" fmla="*/ 2147483647 h 323"/>
                <a:gd name="T12" fmla="*/ 2147483647 w 261"/>
                <a:gd name="T13" fmla="*/ 2147483647 h 323"/>
                <a:gd name="T14" fmla="*/ 2147483647 w 261"/>
                <a:gd name="T15" fmla="*/ 2147483647 h 323"/>
                <a:gd name="T16" fmla="*/ 2147483647 w 261"/>
                <a:gd name="T17" fmla="*/ 2147483647 h 323"/>
                <a:gd name="T18" fmla="*/ 2147483647 w 261"/>
                <a:gd name="T19" fmla="*/ 2147483647 h 323"/>
                <a:gd name="T20" fmla="*/ 2147483647 w 261"/>
                <a:gd name="T21" fmla="*/ 2147483647 h 323"/>
                <a:gd name="T22" fmla="*/ 2147483647 w 261"/>
                <a:gd name="T23" fmla="*/ 2147483647 h 323"/>
                <a:gd name="T24" fmla="*/ 2147483647 w 261"/>
                <a:gd name="T25" fmla="*/ 2147483647 h 323"/>
                <a:gd name="T26" fmla="*/ 2147483647 w 261"/>
                <a:gd name="T27" fmla="*/ 2147483647 h 323"/>
                <a:gd name="T28" fmla="*/ 2147483647 w 261"/>
                <a:gd name="T29" fmla="*/ 2147483647 h 323"/>
                <a:gd name="T30" fmla="*/ 2147483647 w 261"/>
                <a:gd name="T31" fmla="*/ 2147483647 h 323"/>
                <a:gd name="T32" fmla="*/ 2147483647 w 261"/>
                <a:gd name="T33" fmla="*/ 2147483647 h 323"/>
                <a:gd name="T34" fmla="*/ 2147483647 w 261"/>
                <a:gd name="T35" fmla="*/ 2147483647 h 323"/>
                <a:gd name="T36" fmla="*/ 2147483647 w 261"/>
                <a:gd name="T37" fmla="*/ 2147483647 h 323"/>
                <a:gd name="T38" fmla="*/ 2147483647 w 261"/>
                <a:gd name="T39" fmla="*/ 2147483647 h 323"/>
                <a:gd name="T40" fmla="*/ 2147483647 w 261"/>
                <a:gd name="T41" fmla="*/ 2147483647 h 323"/>
                <a:gd name="T42" fmla="*/ 2147483647 w 261"/>
                <a:gd name="T43" fmla="*/ 2147483647 h 323"/>
                <a:gd name="T44" fmla="*/ 2147483647 w 261"/>
                <a:gd name="T45" fmla="*/ 2147483647 h 323"/>
                <a:gd name="T46" fmla="*/ 2147483647 w 261"/>
                <a:gd name="T47" fmla="*/ 2147483647 h 323"/>
                <a:gd name="T48" fmla="*/ 2147483647 w 261"/>
                <a:gd name="T49" fmla="*/ 2147483647 h 323"/>
                <a:gd name="T50" fmla="*/ 2147483647 w 261"/>
                <a:gd name="T51" fmla="*/ 2147483647 h 323"/>
                <a:gd name="T52" fmla="*/ 2147483647 w 261"/>
                <a:gd name="T53" fmla="*/ 2147483647 h 323"/>
                <a:gd name="T54" fmla="*/ 2147483647 w 261"/>
                <a:gd name="T55" fmla="*/ 2147483647 h 323"/>
                <a:gd name="T56" fmla="*/ 2147483647 w 261"/>
                <a:gd name="T57" fmla="*/ 2147483647 h 323"/>
                <a:gd name="T58" fmla="*/ 2147483647 w 261"/>
                <a:gd name="T59" fmla="*/ 2147483647 h 323"/>
                <a:gd name="T60" fmla="*/ 2147483647 w 261"/>
                <a:gd name="T61" fmla="*/ 2147483647 h 323"/>
                <a:gd name="T62" fmla="*/ 2147483647 w 261"/>
                <a:gd name="T63" fmla="*/ 2147483647 h 323"/>
                <a:gd name="T64" fmla="*/ 2147483647 w 261"/>
                <a:gd name="T65" fmla="*/ 2147483647 h 323"/>
                <a:gd name="T66" fmla="*/ 2147483647 w 261"/>
                <a:gd name="T67" fmla="*/ 2147483647 h 323"/>
                <a:gd name="T68" fmla="*/ 2147483647 w 261"/>
                <a:gd name="T69" fmla="*/ 2147483647 h 323"/>
                <a:gd name="T70" fmla="*/ 2147483647 w 261"/>
                <a:gd name="T71" fmla="*/ 2147483647 h 323"/>
                <a:gd name="T72" fmla="*/ 2147483647 w 261"/>
                <a:gd name="T73" fmla="*/ 2147483647 h 323"/>
                <a:gd name="T74" fmla="*/ 2147483647 w 261"/>
                <a:gd name="T75" fmla="*/ 2147483647 h 323"/>
                <a:gd name="T76" fmla="*/ 2147483647 w 261"/>
                <a:gd name="T77" fmla="*/ 2147483647 h 323"/>
                <a:gd name="T78" fmla="*/ 2147483647 w 261"/>
                <a:gd name="T79" fmla="*/ 2147483647 h 323"/>
                <a:gd name="T80" fmla="*/ 2147483647 w 261"/>
                <a:gd name="T81" fmla="*/ 2147483647 h 323"/>
                <a:gd name="T82" fmla="*/ 2147483647 w 261"/>
                <a:gd name="T83" fmla="*/ 2147483647 h 323"/>
                <a:gd name="T84" fmla="*/ 2147483647 w 261"/>
                <a:gd name="T85" fmla="*/ 2147483647 h 323"/>
                <a:gd name="T86" fmla="*/ 2147483647 w 261"/>
                <a:gd name="T87" fmla="*/ 2147483647 h 32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61" h="323">
                  <a:moveTo>
                    <a:pt x="66" y="323"/>
                  </a:moveTo>
                  <a:lnTo>
                    <a:pt x="32" y="297"/>
                  </a:lnTo>
                  <a:lnTo>
                    <a:pt x="0" y="281"/>
                  </a:lnTo>
                  <a:lnTo>
                    <a:pt x="10" y="263"/>
                  </a:lnTo>
                  <a:lnTo>
                    <a:pt x="10" y="252"/>
                  </a:lnTo>
                  <a:lnTo>
                    <a:pt x="8" y="240"/>
                  </a:lnTo>
                  <a:lnTo>
                    <a:pt x="13" y="236"/>
                  </a:lnTo>
                  <a:lnTo>
                    <a:pt x="18" y="229"/>
                  </a:lnTo>
                  <a:lnTo>
                    <a:pt x="20" y="218"/>
                  </a:lnTo>
                  <a:lnTo>
                    <a:pt x="19" y="204"/>
                  </a:lnTo>
                  <a:lnTo>
                    <a:pt x="34" y="204"/>
                  </a:lnTo>
                  <a:lnTo>
                    <a:pt x="45" y="208"/>
                  </a:lnTo>
                  <a:lnTo>
                    <a:pt x="50" y="216"/>
                  </a:lnTo>
                  <a:lnTo>
                    <a:pt x="60" y="217"/>
                  </a:lnTo>
                  <a:lnTo>
                    <a:pt x="70" y="213"/>
                  </a:lnTo>
                  <a:lnTo>
                    <a:pt x="71" y="202"/>
                  </a:lnTo>
                  <a:lnTo>
                    <a:pt x="73" y="195"/>
                  </a:lnTo>
                  <a:lnTo>
                    <a:pt x="80" y="187"/>
                  </a:lnTo>
                  <a:lnTo>
                    <a:pt x="89" y="189"/>
                  </a:lnTo>
                  <a:lnTo>
                    <a:pt x="92" y="184"/>
                  </a:lnTo>
                  <a:lnTo>
                    <a:pt x="87" y="172"/>
                  </a:lnTo>
                  <a:lnTo>
                    <a:pt x="78" y="160"/>
                  </a:lnTo>
                  <a:lnTo>
                    <a:pt x="64" y="153"/>
                  </a:lnTo>
                  <a:lnTo>
                    <a:pt x="65" y="143"/>
                  </a:lnTo>
                  <a:lnTo>
                    <a:pt x="70" y="132"/>
                  </a:lnTo>
                  <a:lnTo>
                    <a:pt x="69" y="123"/>
                  </a:lnTo>
                  <a:lnTo>
                    <a:pt x="69" y="113"/>
                  </a:lnTo>
                  <a:lnTo>
                    <a:pt x="60" y="108"/>
                  </a:lnTo>
                  <a:lnTo>
                    <a:pt x="70" y="98"/>
                  </a:lnTo>
                  <a:lnTo>
                    <a:pt x="75" y="91"/>
                  </a:lnTo>
                  <a:lnTo>
                    <a:pt x="78" y="79"/>
                  </a:lnTo>
                  <a:lnTo>
                    <a:pt x="68" y="66"/>
                  </a:lnTo>
                  <a:lnTo>
                    <a:pt x="55" y="58"/>
                  </a:lnTo>
                  <a:lnTo>
                    <a:pt x="43" y="52"/>
                  </a:lnTo>
                  <a:lnTo>
                    <a:pt x="41" y="43"/>
                  </a:lnTo>
                  <a:lnTo>
                    <a:pt x="37" y="28"/>
                  </a:lnTo>
                  <a:lnTo>
                    <a:pt x="55" y="31"/>
                  </a:lnTo>
                  <a:lnTo>
                    <a:pt x="71" y="26"/>
                  </a:lnTo>
                  <a:lnTo>
                    <a:pt x="86" y="19"/>
                  </a:lnTo>
                  <a:lnTo>
                    <a:pt x="94" y="10"/>
                  </a:lnTo>
                  <a:lnTo>
                    <a:pt x="108" y="0"/>
                  </a:lnTo>
                  <a:lnTo>
                    <a:pt x="120" y="7"/>
                  </a:lnTo>
                  <a:lnTo>
                    <a:pt x="121" y="19"/>
                  </a:lnTo>
                  <a:lnTo>
                    <a:pt x="123" y="25"/>
                  </a:lnTo>
                  <a:lnTo>
                    <a:pt x="125" y="30"/>
                  </a:lnTo>
                  <a:lnTo>
                    <a:pt x="134" y="40"/>
                  </a:lnTo>
                  <a:lnTo>
                    <a:pt x="142" y="55"/>
                  </a:lnTo>
                  <a:lnTo>
                    <a:pt x="153" y="67"/>
                  </a:lnTo>
                  <a:lnTo>
                    <a:pt x="168" y="77"/>
                  </a:lnTo>
                  <a:lnTo>
                    <a:pt x="174" y="88"/>
                  </a:lnTo>
                  <a:lnTo>
                    <a:pt x="168" y="110"/>
                  </a:lnTo>
                  <a:lnTo>
                    <a:pt x="157" y="121"/>
                  </a:lnTo>
                  <a:lnTo>
                    <a:pt x="164" y="128"/>
                  </a:lnTo>
                  <a:lnTo>
                    <a:pt x="176" y="126"/>
                  </a:lnTo>
                  <a:lnTo>
                    <a:pt x="185" y="127"/>
                  </a:lnTo>
                  <a:lnTo>
                    <a:pt x="201" y="132"/>
                  </a:lnTo>
                  <a:lnTo>
                    <a:pt x="212" y="137"/>
                  </a:lnTo>
                  <a:lnTo>
                    <a:pt x="224" y="124"/>
                  </a:lnTo>
                  <a:lnTo>
                    <a:pt x="234" y="122"/>
                  </a:lnTo>
                  <a:lnTo>
                    <a:pt x="240" y="134"/>
                  </a:lnTo>
                  <a:lnTo>
                    <a:pt x="237" y="140"/>
                  </a:lnTo>
                  <a:lnTo>
                    <a:pt x="226" y="150"/>
                  </a:lnTo>
                  <a:lnTo>
                    <a:pt x="241" y="158"/>
                  </a:lnTo>
                  <a:lnTo>
                    <a:pt x="241" y="163"/>
                  </a:lnTo>
                  <a:lnTo>
                    <a:pt x="233" y="173"/>
                  </a:lnTo>
                  <a:lnTo>
                    <a:pt x="224" y="194"/>
                  </a:lnTo>
                  <a:lnTo>
                    <a:pt x="230" y="212"/>
                  </a:lnTo>
                  <a:lnTo>
                    <a:pt x="250" y="228"/>
                  </a:lnTo>
                  <a:lnTo>
                    <a:pt x="261" y="242"/>
                  </a:lnTo>
                  <a:lnTo>
                    <a:pt x="253" y="254"/>
                  </a:lnTo>
                  <a:lnTo>
                    <a:pt x="240" y="268"/>
                  </a:lnTo>
                  <a:lnTo>
                    <a:pt x="231" y="281"/>
                  </a:lnTo>
                  <a:lnTo>
                    <a:pt x="231" y="293"/>
                  </a:lnTo>
                  <a:lnTo>
                    <a:pt x="238" y="307"/>
                  </a:lnTo>
                  <a:lnTo>
                    <a:pt x="227" y="307"/>
                  </a:lnTo>
                  <a:lnTo>
                    <a:pt x="215" y="305"/>
                  </a:lnTo>
                  <a:lnTo>
                    <a:pt x="192" y="305"/>
                  </a:lnTo>
                  <a:lnTo>
                    <a:pt x="178" y="308"/>
                  </a:lnTo>
                  <a:lnTo>
                    <a:pt x="167" y="315"/>
                  </a:lnTo>
                  <a:lnTo>
                    <a:pt x="156" y="323"/>
                  </a:lnTo>
                  <a:lnTo>
                    <a:pt x="141" y="322"/>
                  </a:lnTo>
                  <a:lnTo>
                    <a:pt x="135" y="314"/>
                  </a:lnTo>
                  <a:lnTo>
                    <a:pt x="125" y="304"/>
                  </a:lnTo>
                  <a:lnTo>
                    <a:pt x="116" y="295"/>
                  </a:lnTo>
                  <a:lnTo>
                    <a:pt x="101" y="291"/>
                  </a:lnTo>
                  <a:lnTo>
                    <a:pt x="85" y="292"/>
                  </a:lnTo>
                  <a:lnTo>
                    <a:pt x="79" y="306"/>
                  </a:lnTo>
                  <a:lnTo>
                    <a:pt x="75" y="317"/>
                  </a:lnTo>
                  <a:lnTo>
                    <a:pt x="66" y="323"/>
                  </a:lnTo>
                  <a:close/>
                </a:path>
              </a:pathLst>
            </a:custGeom>
            <a:noFill/>
            <a:ln w="63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1542" name="Freeform 72"/>
            <p:cNvSpPr>
              <a:spLocks noChangeAspect="1"/>
            </p:cNvSpPr>
            <p:nvPr/>
          </p:nvSpPr>
          <p:spPr bwMode="auto">
            <a:xfrm>
              <a:off x="7070725" y="4483101"/>
              <a:ext cx="541338" cy="260351"/>
            </a:xfrm>
            <a:custGeom>
              <a:avLst/>
              <a:gdLst>
                <a:gd name="T0" fmla="*/ 0 w 287"/>
                <a:gd name="T1" fmla="*/ 2147483647 h 138"/>
                <a:gd name="T2" fmla="*/ 2147483647 w 287"/>
                <a:gd name="T3" fmla="*/ 2147483647 h 138"/>
                <a:gd name="T4" fmla="*/ 2147483647 w 287"/>
                <a:gd name="T5" fmla="*/ 2147483647 h 138"/>
                <a:gd name="T6" fmla="*/ 2147483647 w 287"/>
                <a:gd name="T7" fmla="*/ 2147483647 h 138"/>
                <a:gd name="T8" fmla="*/ 2147483647 w 287"/>
                <a:gd name="T9" fmla="*/ 2147483647 h 138"/>
                <a:gd name="T10" fmla="*/ 2147483647 w 287"/>
                <a:gd name="T11" fmla="*/ 2147483647 h 138"/>
                <a:gd name="T12" fmla="*/ 2147483647 w 287"/>
                <a:gd name="T13" fmla="*/ 2147483647 h 138"/>
                <a:gd name="T14" fmla="*/ 2147483647 w 287"/>
                <a:gd name="T15" fmla="*/ 2147483647 h 138"/>
                <a:gd name="T16" fmla="*/ 2147483647 w 287"/>
                <a:gd name="T17" fmla="*/ 2147483647 h 138"/>
                <a:gd name="T18" fmla="*/ 2147483647 w 287"/>
                <a:gd name="T19" fmla="*/ 2147483647 h 138"/>
                <a:gd name="T20" fmla="*/ 2147483647 w 287"/>
                <a:gd name="T21" fmla="*/ 2147483647 h 138"/>
                <a:gd name="T22" fmla="*/ 2147483647 w 287"/>
                <a:gd name="T23" fmla="*/ 2147483647 h 138"/>
                <a:gd name="T24" fmla="*/ 2147483647 w 287"/>
                <a:gd name="T25" fmla="*/ 2147483647 h 138"/>
                <a:gd name="T26" fmla="*/ 2147483647 w 287"/>
                <a:gd name="T27" fmla="*/ 2147483647 h 138"/>
                <a:gd name="T28" fmla="*/ 2147483647 w 287"/>
                <a:gd name="T29" fmla="*/ 2147483647 h 138"/>
                <a:gd name="T30" fmla="*/ 2147483647 w 287"/>
                <a:gd name="T31" fmla="*/ 2147483647 h 138"/>
                <a:gd name="T32" fmla="*/ 2147483647 w 287"/>
                <a:gd name="T33" fmla="*/ 2147483647 h 138"/>
                <a:gd name="T34" fmla="*/ 2147483647 w 287"/>
                <a:gd name="T35" fmla="*/ 2147483647 h 138"/>
                <a:gd name="T36" fmla="*/ 2147483647 w 287"/>
                <a:gd name="T37" fmla="*/ 2147483647 h 138"/>
                <a:gd name="T38" fmla="*/ 2147483647 w 287"/>
                <a:gd name="T39" fmla="*/ 2147483647 h 138"/>
                <a:gd name="T40" fmla="*/ 2147483647 w 287"/>
                <a:gd name="T41" fmla="*/ 2147483647 h 138"/>
                <a:gd name="T42" fmla="*/ 2147483647 w 287"/>
                <a:gd name="T43" fmla="*/ 2147483647 h 138"/>
                <a:gd name="T44" fmla="*/ 2147483647 w 287"/>
                <a:gd name="T45" fmla="*/ 2147483647 h 138"/>
                <a:gd name="T46" fmla="*/ 2147483647 w 287"/>
                <a:gd name="T47" fmla="*/ 2147483647 h 138"/>
                <a:gd name="T48" fmla="*/ 2147483647 w 287"/>
                <a:gd name="T49" fmla="*/ 2147483647 h 138"/>
                <a:gd name="T50" fmla="*/ 2147483647 w 287"/>
                <a:gd name="T51" fmla="*/ 2147483647 h 138"/>
                <a:gd name="T52" fmla="*/ 2147483647 w 287"/>
                <a:gd name="T53" fmla="*/ 2147483647 h 138"/>
                <a:gd name="T54" fmla="*/ 2147483647 w 287"/>
                <a:gd name="T55" fmla="*/ 2147483647 h 138"/>
                <a:gd name="T56" fmla="*/ 2147483647 w 287"/>
                <a:gd name="T57" fmla="*/ 2147483647 h 138"/>
                <a:gd name="T58" fmla="*/ 2147483647 w 287"/>
                <a:gd name="T59" fmla="*/ 2147483647 h 138"/>
                <a:gd name="T60" fmla="*/ 2147483647 w 287"/>
                <a:gd name="T61" fmla="*/ 2147483647 h 138"/>
                <a:gd name="T62" fmla="*/ 2147483647 w 287"/>
                <a:gd name="T63" fmla="*/ 2147483647 h 138"/>
                <a:gd name="T64" fmla="*/ 2147483647 w 287"/>
                <a:gd name="T65" fmla="*/ 2147483647 h 138"/>
                <a:gd name="T66" fmla="*/ 2147483647 w 287"/>
                <a:gd name="T67" fmla="*/ 2147483647 h 138"/>
                <a:gd name="T68" fmla="*/ 2147483647 w 287"/>
                <a:gd name="T69" fmla="*/ 2147483647 h 138"/>
                <a:gd name="T70" fmla="*/ 2147483647 w 287"/>
                <a:gd name="T71" fmla="*/ 2147483647 h 138"/>
                <a:gd name="T72" fmla="*/ 2147483647 w 287"/>
                <a:gd name="T73" fmla="*/ 2147483647 h 138"/>
                <a:gd name="T74" fmla="*/ 2147483647 w 287"/>
                <a:gd name="T75" fmla="*/ 2147483647 h 138"/>
                <a:gd name="T76" fmla="*/ 2147483647 w 287"/>
                <a:gd name="T77" fmla="*/ 2147483647 h 138"/>
                <a:gd name="T78" fmla="*/ 2147483647 w 287"/>
                <a:gd name="T79" fmla="*/ 2147483647 h 138"/>
                <a:gd name="T80" fmla="*/ 2147483647 w 287"/>
                <a:gd name="T81" fmla="*/ 2147483647 h 138"/>
                <a:gd name="T82" fmla="*/ 2147483647 w 287"/>
                <a:gd name="T83" fmla="*/ 2147483647 h 138"/>
                <a:gd name="T84" fmla="*/ 2147483647 w 287"/>
                <a:gd name="T85" fmla="*/ 2147483647 h 138"/>
                <a:gd name="T86" fmla="*/ 2147483647 w 287"/>
                <a:gd name="T87" fmla="*/ 2147483647 h 138"/>
                <a:gd name="T88" fmla="*/ 2147483647 w 287"/>
                <a:gd name="T89" fmla="*/ 0 h 138"/>
                <a:gd name="T90" fmla="*/ 2147483647 w 287"/>
                <a:gd name="T91" fmla="*/ 2147483647 h 138"/>
                <a:gd name="T92" fmla="*/ 2147483647 w 287"/>
                <a:gd name="T93" fmla="*/ 2147483647 h 138"/>
                <a:gd name="T94" fmla="*/ 2147483647 w 287"/>
                <a:gd name="T95" fmla="*/ 2147483647 h 138"/>
                <a:gd name="T96" fmla="*/ 2147483647 w 287"/>
                <a:gd name="T97" fmla="*/ 2147483647 h 138"/>
                <a:gd name="T98" fmla="*/ 2147483647 w 287"/>
                <a:gd name="T99" fmla="*/ 2147483647 h 138"/>
                <a:gd name="T100" fmla="*/ 2147483647 w 287"/>
                <a:gd name="T101" fmla="*/ 2147483647 h 138"/>
                <a:gd name="T102" fmla="*/ 2147483647 w 287"/>
                <a:gd name="T103" fmla="*/ 2147483647 h 138"/>
                <a:gd name="T104" fmla="*/ 0 w 287"/>
                <a:gd name="T105" fmla="*/ 2147483647 h 13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87" h="138">
                  <a:moveTo>
                    <a:pt x="0" y="64"/>
                  </a:moveTo>
                  <a:lnTo>
                    <a:pt x="1" y="78"/>
                  </a:lnTo>
                  <a:lnTo>
                    <a:pt x="5" y="88"/>
                  </a:lnTo>
                  <a:lnTo>
                    <a:pt x="6" y="110"/>
                  </a:lnTo>
                  <a:lnTo>
                    <a:pt x="13" y="114"/>
                  </a:lnTo>
                  <a:lnTo>
                    <a:pt x="23" y="123"/>
                  </a:lnTo>
                  <a:lnTo>
                    <a:pt x="29" y="134"/>
                  </a:lnTo>
                  <a:lnTo>
                    <a:pt x="42" y="137"/>
                  </a:lnTo>
                  <a:lnTo>
                    <a:pt x="59" y="135"/>
                  </a:lnTo>
                  <a:lnTo>
                    <a:pt x="82" y="133"/>
                  </a:lnTo>
                  <a:lnTo>
                    <a:pt x="100" y="138"/>
                  </a:lnTo>
                  <a:lnTo>
                    <a:pt x="105" y="132"/>
                  </a:lnTo>
                  <a:lnTo>
                    <a:pt x="109" y="122"/>
                  </a:lnTo>
                  <a:lnTo>
                    <a:pt x="120" y="123"/>
                  </a:lnTo>
                  <a:lnTo>
                    <a:pt x="127" y="127"/>
                  </a:lnTo>
                  <a:lnTo>
                    <a:pt x="131" y="113"/>
                  </a:lnTo>
                  <a:lnTo>
                    <a:pt x="142" y="112"/>
                  </a:lnTo>
                  <a:lnTo>
                    <a:pt x="154" y="107"/>
                  </a:lnTo>
                  <a:lnTo>
                    <a:pt x="170" y="107"/>
                  </a:lnTo>
                  <a:lnTo>
                    <a:pt x="182" y="92"/>
                  </a:lnTo>
                  <a:lnTo>
                    <a:pt x="190" y="76"/>
                  </a:lnTo>
                  <a:lnTo>
                    <a:pt x="199" y="75"/>
                  </a:lnTo>
                  <a:lnTo>
                    <a:pt x="209" y="71"/>
                  </a:lnTo>
                  <a:lnTo>
                    <a:pt x="221" y="71"/>
                  </a:lnTo>
                  <a:lnTo>
                    <a:pt x="230" y="78"/>
                  </a:lnTo>
                  <a:lnTo>
                    <a:pt x="245" y="85"/>
                  </a:lnTo>
                  <a:lnTo>
                    <a:pt x="260" y="83"/>
                  </a:lnTo>
                  <a:lnTo>
                    <a:pt x="268" y="78"/>
                  </a:lnTo>
                  <a:lnTo>
                    <a:pt x="254" y="63"/>
                  </a:lnTo>
                  <a:lnTo>
                    <a:pt x="262" y="58"/>
                  </a:lnTo>
                  <a:lnTo>
                    <a:pt x="269" y="53"/>
                  </a:lnTo>
                  <a:lnTo>
                    <a:pt x="279" y="47"/>
                  </a:lnTo>
                  <a:lnTo>
                    <a:pt x="287" y="37"/>
                  </a:lnTo>
                  <a:lnTo>
                    <a:pt x="274" y="27"/>
                  </a:lnTo>
                  <a:lnTo>
                    <a:pt x="265" y="20"/>
                  </a:lnTo>
                  <a:lnTo>
                    <a:pt x="250" y="18"/>
                  </a:lnTo>
                  <a:lnTo>
                    <a:pt x="229" y="13"/>
                  </a:lnTo>
                  <a:lnTo>
                    <a:pt x="214" y="13"/>
                  </a:lnTo>
                  <a:lnTo>
                    <a:pt x="205" y="27"/>
                  </a:lnTo>
                  <a:lnTo>
                    <a:pt x="192" y="22"/>
                  </a:lnTo>
                  <a:lnTo>
                    <a:pt x="182" y="17"/>
                  </a:lnTo>
                  <a:lnTo>
                    <a:pt x="163" y="30"/>
                  </a:lnTo>
                  <a:lnTo>
                    <a:pt x="159" y="20"/>
                  </a:lnTo>
                  <a:lnTo>
                    <a:pt x="150" y="8"/>
                  </a:lnTo>
                  <a:lnTo>
                    <a:pt x="139" y="0"/>
                  </a:lnTo>
                  <a:lnTo>
                    <a:pt x="115" y="23"/>
                  </a:lnTo>
                  <a:lnTo>
                    <a:pt x="103" y="5"/>
                  </a:lnTo>
                  <a:lnTo>
                    <a:pt x="89" y="10"/>
                  </a:lnTo>
                  <a:lnTo>
                    <a:pt x="62" y="25"/>
                  </a:lnTo>
                  <a:lnTo>
                    <a:pt x="44" y="37"/>
                  </a:lnTo>
                  <a:lnTo>
                    <a:pt x="27" y="42"/>
                  </a:lnTo>
                  <a:lnTo>
                    <a:pt x="12" y="54"/>
                  </a:lnTo>
                  <a:lnTo>
                    <a:pt x="0" y="64"/>
                  </a:lnTo>
                  <a:close/>
                </a:path>
              </a:pathLst>
            </a:custGeom>
            <a:solidFill>
              <a:schemeClr val="hlink"/>
            </a:solidFill>
            <a:ln w="317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1543" name="Freeform 73"/>
            <p:cNvSpPr>
              <a:spLocks noChangeAspect="1"/>
            </p:cNvSpPr>
            <p:nvPr/>
          </p:nvSpPr>
          <p:spPr bwMode="auto">
            <a:xfrm>
              <a:off x="6702427" y="4878389"/>
              <a:ext cx="322263" cy="168275"/>
            </a:xfrm>
            <a:custGeom>
              <a:avLst/>
              <a:gdLst>
                <a:gd name="T0" fmla="*/ 0 w 171"/>
                <a:gd name="T1" fmla="*/ 2147483647 h 89"/>
                <a:gd name="T2" fmla="*/ 2147483647 w 171"/>
                <a:gd name="T3" fmla="*/ 2147483647 h 89"/>
                <a:gd name="T4" fmla="*/ 2147483647 w 171"/>
                <a:gd name="T5" fmla="*/ 2147483647 h 89"/>
                <a:gd name="T6" fmla="*/ 2147483647 w 171"/>
                <a:gd name="T7" fmla="*/ 2147483647 h 89"/>
                <a:gd name="T8" fmla="*/ 2147483647 w 171"/>
                <a:gd name="T9" fmla="*/ 2147483647 h 89"/>
                <a:gd name="T10" fmla="*/ 2147483647 w 171"/>
                <a:gd name="T11" fmla="*/ 2147483647 h 89"/>
                <a:gd name="T12" fmla="*/ 2147483647 w 171"/>
                <a:gd name="T13" fmla="*/ 2147483647 h 89"/>
                <a:gd name="T14" fmla="*/ 2147483647 w 171"/>
                <a:gd name="T15" fmla="*/ 2147483647 h 89"/>
                <a:gd name="T16" fmla="*/ 2147483647 w 171"/>
                <a:gd name="T17" fmla="*/ 2147483647 h 89"/>
                <a:gd name="T18" fmla="*/ 2147483647 w 171"/>
                <a:gd name="T19" fmla="*/ 2147483647 h 89"/>
                <a:gd name="T20" fmla="*/ 2147483647 w 171"/>
                <a:gd name="T21" fmla="*/ 2147483647 h 89"/>
                <a:gd name="T22" fmla="*/ 2147483647 w 171"/>
                <a:gd name="T23" fmla="*/ 2147483647 h 89"/>
                <a:gd name="T24" fmla="*/ 2147483647 w 171"/>
                <a:gd name="T25" fmla="*/ 2147483647 h 89"/>
                <a:gd name="T26" fmla="*/ 2147483647 w 171"/>
                <a:gd name="T27" fmla="*/ 2147483647 h 89"/>
                <a:gd name="T28" fmla="*/ 2147483647 w 171"/>
                <a:gd name="T29" fmla="*/ 2147483647 h 89"/>
                <a:gd name="T30" fmla="*/ 2147483647 w 171"/>
                <a:gd name="T31" fmla="*/ 2147483647 h 89"/>
                <a:gd name="T32" fmla="*/ 2147483647 w 171"/>
                <a:gd name="T33" fmla="*/ 2147483647 h 89"/>
                <a:gd name="T34" fmla="*/ 2147483647 w 171"/>
                <a:gd name="T35" fmla="*/ 2147483647 h 89"/>
                <a:gd name="T36" fmla="*/ 2147483647 w 171"/>
                <a:gd name="T37" fmla="*/ 2147483647 h 89"/>
                <a:gd name="T38" fmla="*/ 2147483647 w 171"/>
                <a:gd name="T39" fmla="*/ 2147483647 h 89"/>
                <a:gd name="T40" fmla="*/ 2147483647 w 171"/>
                <a:gd name="T41" fmla="*/ 2147483647 h 89"/>
                <a:gd name="T42" fmla="*/ 2147483647 w 171"/>
                <a:gd name="T43" fmla="*/ 2147483647 h 89"/>
                <a:gd name="T44" fmla="*/ 2147483647 w 171"/>
                <a:gd name="T45" fmla="*/ 0 h 89"/>
                <a:gd name="T46" fmla="*/ 2147483647 w 171"/>
                <a:gd name="T47" fmla="*/ 0 h 89"/>
                <a:gd name="T48" fmla="*/ 2147483647 w 171"/>
                <a:gd name="T49" fmla="*/ 2147483647 h 89"/>
                <a:gd name="T50" fmla="*/ 2147483647 w 171"/>
                <a:gd name="T51" fmla="*/ 2147483647 h 89"/>
                <a:gd name="T52" fmla="*/ 2147483647 w 171"/>
                <a:gd name="T53" fmla="*/ 2147483647 h 89"/>
                <a:gd name="T54" fmla="*/ 2147483647 w 171"/>
                <a:gd name="T55" fmla="*/ 2147483647 h 89"/>
                <a:gd name="T56" fmla="*/ 2147483647 w 171"/>
                <a:gd name="T57" fmla="*/ 2147483647 h 89"/>
                <a:gd name="T58" fmla="*/ 2147483647 w 171"/>
                <a:gd name="T59" fmla="*/ 2147483647 h 89"/>
                <a:gd name="T60" fmla="*/ 2147483647 w 171"/>
                <a:gd name="T61" fmla="*/ 2147483647 h 89"/>
                <a:gd name="T62" fmla="*/ 2147483647 w 171"/>
                <a:gd name="T63" fmla="*/ 2147483647 h 89"/>
                <a:gd name="T64" fmla="*/ 2147483647 w 171"/>
                <a:gd name="T65" fmla="*/ 2147483647 h 89"/>
                <a:gd name="T66" fmla="*/ 2147483647 w 171"/>
                <a:gd name="T67" fmla="*/ 2147483647 h 89"/>
                <a:gd name="T68" fmla="*/ 2147483647 w 171"/>
                <a:gd name="T69" fmla="*/ 2147483647 h 89"/>
                <a:gd name="T70" fmla="*/ 2147483647 w 171"/>
                <a:gd name="T71" fmla="*/ 2147483647 h 89"/>
                <a:gd name="T72" fmla="*/ 2147483647 w 171"/>
                <a:gd name="T73" fmla="*/ 2147483647 h 89"/>
                <a:gd name="T74" fmla="*/ 2147483647 w 171"/>
                <a:gd name="T75" fmla="*/ 2147483647 h 89"/>
                <a:gd name="T76" fmla="*/ 2147483647 w 171"/>
                <a:gd name="T77" fmla="*/ 2147483647 h 89"/>
                <a:gd name="T78" fmla="*/ 0 w 171"/>
                <a:gd name="T79" fmla="*/ 2147483647 h 8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71" h="89">
                  <a:moveTo>
                    <a:pt x="0" y="89"/>
                  </a:moveTo>
                  <a:lnTo>
                    <a:pt x="1" y="70"/>
                  </a:lnTo>
                  <a:lnTo>
                    <a:pt x="3" y="62"/>
                  </a:lnTo>
                  <a:lnTo>
                    <a:pt x="26" y="53"/>
                  </a:lnTo>
                  <a:lnTo>
                    <a:pt x="24" y="35"/>
                  </a:lnTo>
                  <a:lnTo>
                    <a:pt x="5" y="31"/>
                  </a:lnTo>
                  <a:lnTo>
                    <a:pt x="7" y="20"/>
                  </a:lnTo>
                  <a:lnTo>
                    <a:pt x="15" y="2"/>
                  </a:lnTo>
                  <a:lnTo>
                    <a:pt x="34" y="5"/>
                  </a:lnTo>
                  <a:lnTo>
                    <a:pt x="48" y="10"/>
                  </a:lnTo>
                  <a:lnTo>
                    <a:pt x="60" y="12"/>
                  </a:lnTo>
                  <a:lnTo>
                    <a:pt x="68" y="21"/>
                  </a:lnTo>
                  <a:lnTo>
                    <a:pt x="75" y="29"/>
                  </a:lnTo>
                  <a:lnTo>
                    <a:pt x="82" y="26"/>
                  </a:lnTo>
                  <a:lnTo>
                    <a:pt x="84" y="14"/>
                  </a:lnTo>
                  <a:lnTo>
                    <a:pt x="89" y="7"/>
                  </a:lnTo>
                  <a:lnTo>
                    <a:pt x="99" y="6"/>
                  </a:lnTo>
                  <a:lnTo>
                    <a:pt x="108" y="6"/>
                  </a:lnTo>
                  <a:lnTo>
                    <a:pt x="117" y="7"/>
                  </a:lnTo>
                  <a:lnTo>
                    <a:pt x="121" y="14"/>
                  </a:lnTo>
                  <a:lnTo>
                    <a:pt x="130" y="21"/>
                  </a:lnTo>
                  <a:lnTo>
                    <a:pt x="133" y="11"/>
                  </a:lnTo>
                  <a:lnTo>
                    <a:pt x="139" y="0"/>
                  </a:lnTo>
                  <a:lnTo>
                    <a:pt x="148" y="0"/>
                  </a:lnTo>
                  <a:lnTo>
                    <a:pt x="154" y="6"/>
                  </a:lnTo>
                  <a:lnTo>
                    <a:pt x="164" y="12"/>
                  </a:lnTo>
                  <a:lnTo>
                    <a:pt x="171" y="19"/>
                  </a:lnTo>
                  <a:lnTo>
                    <a:pt x="159" y="28"/>
                  </a:lnTo>
                  <a:lnTo>
                    <a:pt x="149" y="36"/>
                  </a:lnTo>
                  <a:lnTo>
                    <a:pt x="135" y="51"/>
                  </a:lnTo>
                  <a:lnTo>
                    <a:pt x="118" y="61"/>
                  </a:lnTo>
                  <a:lnTo>
                    <a:pt x="111" y="72"/>
                  </a:lnTo>
                  <a:lnTo>
                    <a:pt x="92" y="78"/>
                  </a:lnTo>
                  <a:lnTo>
                    <a:pt x="75" y="81"/>
                  </a:lnTo>
                  <a:lnTo>
                    <a:pt x="64" y="82"/>
                  </a:lnTo>
                  <a:lnTo>
                    <a:pt x="57" y="79"/>
                  </a:lnTo>
                  <a:lnTo>
                    <a:pt x="48" y="76"/>
                  </a:lnTo>
                  <a:lnTo>
                    <a:pt x="29" y="82"/>
                  </a:lnTo>
                  <a:lnTo>
                    <a:pt x="22" y="83"/>
                  </a:lnTo>
                  <a:lnTo>
                    <a:pt x="0" y="89"/>
                  </a:lnTo>
                  <a:close/>
                </a:path>
              </a:pathLst>
            </a:custGeom>
            <a:solidFill>
              <a:schemeClr val="hlink"/>
            </a:solidFill>
            <a:ln w="317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1544" name="Freeform 74"/>
            <p:cNvSpPr>
              <a:spLocks noChangeAspect="1" noEditPoints="1"/>
            </p:cNvSpPr>
            <p:nvPr/>
          </p:nvSpPr>
          <p:spPr bwMode="auto">
            <a:xfrm>
              <a:off x="6702425" y="1406526"/>
              <a:ext cx="946150" cy="2227261"/>
            </a:xfrm>
            <a:custGeom>
              <a:avLst/>
              <a:gdLst>
                <a:gd name="T0" fmla="*/ 2147483647 w 502"/>
                <a:gd name="T1" fmla="*/ 2147483647 h 1180"/>
                <a:gd name="T2" fmla="*/ 2147483647 w 502"/>
                <a:gd name="T3" fmla="*/ 2147483647 h 1180"/>
                <a:gd name="T4" fmla="*/ 2147483647 w 502"/>
                <a:gd name="T5" fmla="*/ 2147483647 h 1180"/>
                <a:gd name="T6" fmla="*/ 2147483647 w 502"/>
                <a:gd name="T7" fmla="*/ 2147483647 h 1180"/>
                <a:gd name="T8" fmla="*/ 2147483647 w 502"/>
                <a:gd name="T9" fmla="*/ 2147483647 h 1180"/>
                <a:gd name="T10" fmla="*/ 2147483647 w 502"/>
                <a:gd name="T11" fmla="*/ 2147483647 h 1180"/>
                <a:gd name="T12" fmla="*/ 2147483647 w 502"/>
                <a:gd name="T13" fmla="*/ 2147483647 h 1180"/>
                <a:gd name="T14" fmla="*/ 2147483647 w 502"/>
                <a:gd name="T15" fmla="*/ 2147483647 h 1180"/>
                <a:gd name="T16" fmla="*/ 2147483647 w 502"/>
                <a:gd name="T17" fmla="*/ 2147483647 h 1180"/>
                <a:gd name="T18" fmla="*/ 2147483647 w 502"/>
                <a:gd name="T19" fmla="*/ 2147483647 h 1180"/>
                <a:gd name="T20" fmla="*/ 2147483647 w 502"/>
                <a:gd name="T21" fmla="*/ 2147483647 h 1180"/>
                <a:gd name="T22" fmla="*/ 2147483647 w 502"/>
                <a:gd name="T23" fmla="*/ 2147483647 h 1180"/>
                <a:gd name="T24" fmla="*/ 2147483647 w 502"/>
                <a:gd name="T25" fmla="*/ 2147483647 h 1180"/>
                <a:gd name="T26" fmla="*/ 2147483647 w 502"/>
                <a:gd name="T27" fmla="*/ 2147483647 h 1180"/>
                <a:gd name="T28" fmla="*/ 2147483647 w 502"/>
                <a:gd name="T29" fmla="*/ 2147483647 h 1180"/>
                <a:gd name="T30" fmla="*/ 2147483647 w 502"/>
                <a:gd name="T31" fmla="*/ 2147483647 h 1180"/>
                <a:gd name="T32" fmla="*/ 2147483647 w 502"/>
                <a:gd name="T33" fmla="*/ 2147483647 h 1180"/>
                <a:gd name="T34" fmla="*/ 2147483647 w 502"/>
                <a:gd name="T35" fmla="*/ 2147483647 h 1180"/>
                <a:gd name="T36" fmla="*/ 2147483647 w 502"/>
                <a:gd name="T37" fmla="*/ 2147483647 h 1180"/>
                <a:gd name="T38" fmla="*/ 2147483647 w 502"/>
                <a:gd name="T39" fmla="*/ 2147483647 h 1180"/>
                <a:gd name="T40" fmla="*/ 2147483647 w 502"/>
                <a:gd name="T41" fmla="*/ 2147483647 h 1180"/>
                <a:gd name="T42" fmla="*/ 2147483647 w 502"/>
                <a:gd name="T43" fmla="*/ 2147483647 h 1180"/>
                <a:gd name="T44" fmla="*/ 2147483647 w 502"/>
                <a:gd name="T45" fmla="*/ 2147483647 h 1180"/>
                <a:gd name="T46" fmla="*/ 2147483647 w 502"/>
                <a:gd name="T47" fmla="*/ 2147483647 h 1180"/>
                <a:gd name="T48" fmla="*/ 0 w 502"/>
                <a:gd name="T49" fmla="*/ 2147483647 h 1180"/>
                <a:gd name="T50" fmla="*/ 2147483647 w 502"/>
                <a:gd name="T51" fmla="*/ 2147483647 h 1180"/>
                <a:gd name="T52" fmla="*/ 2147483647 w 502"/>
                <a:gd name="T53" fmla="*/ 2147483647 h 1180"/>
                <a:gd name="T54" fmla="*/ 2147483647 w 502"/>
                <a:gd name="T55" fmla="*/ 2147483647 h 1180"/>
                <a:gd name="T56" fmla="*/ 2147483647 w 502"/>
                <a:gd name="T57" fmla="*/ 2147483647 h 1180"/>
                <a:gd name="T58" fmla="*/ 2147483647 w 502"/>
                <a:gd name="T59" fmla="*/ 2147483647 h 1180"/>
                <a:gd name="T60" fmla="*/ 2147483647 w 502"/>
                <a:gd name="T61" fmla="*/ 2147483647 h 1180"/>
                <a:gd name="T62" fmla="*/ 2147483647 w 502"/>
                <a:gd name="T63" fmla="*/ 2147483647 h 1180"/>
                <a:gd name="T64" fmla="*/ 2147483647 w 502"/>
                <a:gd name="T65" fmla="*/ 2147483647 h 1180"/>
                <a:gd name="T66" fmla="*/ 2147483647 w 502"/>
                <a:gd name="T67" fmla="*/ 2147483647 h 1180"/>
                <a:gd name="T68" fmla="*/ 2147483647 w 502"/>
                <a:gd name="T69" fmla="*/ 2147483647 h 1180"/>
                <a:gd name="T70" fmla="*/ 2147483647 w 502"/>
                <a:gd name="T71" fmla="*/ 2147483647 h 1180"/>
                <a:gd name="T72" fmla="*/ 2147483647 w 502"/>
                <a:gd name="T73" fmla="*/ 2147483647 h 1180"/>
                <a:gd name="T74" fmla="*/ 2147483647 w 502"/>
                <a:gd name="T75" fmla="*/ 2147483647 h 1180"/>
                <a:gd name="T76" fmla="*/ 2147483647 w 502"/>
                <a:gd name="T77" fmla="*/ 2147483647 h 1180"/>
                <a:gd name="T78" fmla="*/ 2147483647 w 502"/>
                <a:gd name="T79" fmla="*/ 2147483647 h 1180"/>
                <a:gd name="T80" fmla="*/ 2147483647 w 502"/>
                <a:gd name="T81" fmla="*/ 2147483647 h 1180"/>
                <a:gd name="T82" fmla="*/ 2147483647 w 502"/>
                <a:gd name="T83" fmla="*/ 2147483647 h 1180"/>
                <a:gd name="T84" fmla="*/ 2147483647 w 502"/>
                <a:gd name="T85" fmla="*/ 2147483647 h 1180"/>
                <a:gd name="T86" fmla="*/ 2147483647 w 502"/>
                <a:gd name="T87" fmla="*/ 2147483647 h 1180"/>
                <a:gd name="T88" fmla="*/ 2147483647 w 502"/>
                <a:gd name="T89" fmla="*/ 2147483647 h 1180"/>
                <a:gd name="T90" fmla="*/ 2147483647 w 502"/>
                <a:gd name="T91" fmla="*/ 2147483647 h 1180"/>
                <a:gd name="T92" fmla="*/ 2147483647 w 502"/>
                <a:gd name="T93" fmla="*/ 2147483647 h 1180"/>
                <a:gd name="T94" fmla="*/ 2147483647 w 502"/>
                <a:gd name="T95" fmla="*/ 2147483647 h 1180"/>
                <a:gd name="T96" fmla="*/ 2147483647 w 502"/>
                <a:gd name="T97" fmla="*/ 2147483647 h 1180"/>
                <a:gd name="T98" fmla="*/ 2147483647 w 502"/>
                <a:gd name="T99" fmla="*/ 2147483647 h 1180"/>
                <a:gd name="T100" fmla="*/ 2147483647 w 502"/>
                <a:gd name="T101" fmla="*/ 2147483647 h 1180"/>
                <a:gd name="T102" fmla="*/ 2147483647 w 502"/>
                <a:gd name="T103" fmla="*/ 2147483647 h 1180"/>
                <a:gd name="T104" fmla="*/ 2147483647 w 502"/>
                <a:gd name="T105" fmla="*/ 2147483647 h 1180"/>
                <a:gd name="T106" fmla="*/ 2147483647 w 502"/>
                <a:gd name="T107" fmla="*/ 2147483647 h 1180"/>
                <a:gd name="T108" fmla="*/ 2147483647 w 502"/>
                <a:gd name="T109" fmla="*/ 2147483647 h 1180"/>
                <a:gd name="T110" fmla="*/ 2147483647 w 502"/>
                <a:gd name="T111" fmla="*/ 2147483647 h 118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02" h="1180">
                  <a:moveTo>
                    <a:pt x="502" y="277"/>
                  </a:moveTo>
                  <a:lnTo>
                    <a:pt x="469" y="276"/>
                  </a:lnTo>
                  <a:lnTo>
                    <a:pt x="455" y="300"/>
                  </a:lnTo>
                  <a:lnTo>
                    <a:pt x="430" y="322"/>
                  </a:lnTo>
                  <a:lnTo>
                    <a:pt x="412" y="347"/>
                  </a:lnTo>
                  <a:lnTo>
                    <a:pt x="418" y="367"/>
                  </a:lnTo>
                  <a:lnTo>
                    <a:pt x="422" y="388"/>
                  </a:lnTo>
                  <a:lnTo>
                    <a:pt x="415" y="419"/>
                  </a:lnTo>
                  <a:lnTo>
                    <a:pt x="403" y="425"/>
                  </a:lnTo>
                  <a:lnTo>
                    <a:pt x="389" y="446"/>
                  </a:lnTo>
                  <a:lnTo>
                    <a:pt x="380" y="466"/>
                  </a:lnTo>
                  <a:lnTo>
                    <a:pt x="349" y="488"/>
                  </a:lnTo>
                  <a:lnTo>
                    <a:pt x="329" y="510"/>
                  </a:lnTo>
                  <a:lnTo>
                    <a:pt x="310" y="521"/>
                  </a:lnTo>
                  <a:lnTo>
                    <a:pt x="296" y="540"/>
                  </a:lnTo>
                  <a:lnTo>
                    <a:pt x="286" y="559"/>
                  </a:lnTo>
                  <a:lnTo>
                    <a:pt x="272" y="580"/>
                  </a:lnTo>
                  <a:lnTo>
                    <a:pt x="260" y="624"/>
                  </a:lnTo>
                  <a:lnTo>
                    <a:pt x="255" y="662"/>
                  </a:lnTo>
                  <a:lnTo>
                    <a:pt x="253" y="699"/>
                  </a:lnTo>
                  <a:lnTo>
                    <a:pt x="256" y="718"/>
                  </a:lnTo>
                  <a:lnTo>
                    <a:pt x="275" y="720"/>
                  </a:lnTo>
                  <a:lnTo>
                    <a:pt x="289" y="739"/>
                  </a:lnTo>
                  <a:lnTo>
                    <a:pt x="316" y="744"/>
                  </a:lnTo>
                  <a:lnTo>
                    <a:pt x="323" y="773"/>
                  </a:lnTo>
                  <a:lnTo>
                    <a:pt x="325" y="794"/>
                  </a:lnTo>
                  <a:lnTo>
                    <a:pt x="302" y="802"/>
                  </a:lnTo>
                  <a:lnTo>
                    <a:pt x="283" y="804"/>
                  </a:lnTo>
                  <a:lnTo>
                    <a:pt x="255" y="807"/>
                  </a:lnTo>
                  <a:lnTo>
                    <a:pt x="241" y="807"/>
                  </a:lnTo>
                  <a:lnTo>
                    <a:pt x="216" y="801"/>
                  </a:lnTo>
                  <a:lnTo>
                    <a:pt x="212" y="800"/>
                  </a:lnTo>
                  <a:lnTo>
                    <a:pt x="211" y="814"/>
                  </a:lnTo>
                  <a:lnTo>
                    <a:pt x="214" y="823"/>
                  </a:lnTo>
                  <a:lnTo>
                    <a:pt x="244" y="829"/>
                  </a:lnTo>
                  <a:lnTo>
                    <a:pt x="273" y="830"/>
                  </a:lnTo>
                  <a:lnTo>
                    <a:pt x="297" y="833"/>
                  </a:lnTo>
                  <a:lnTo>
                    <a:pt x="290" y="869"/>
                  </a:lnTo>
                  <a:lnTo>
                    <a:pt x="269" y="874"/>
                  </a:lnTo>
                  <a:lnTo>
                    <a:pt x="247" y="874"/>
                  </a:lnTo>
                  <a:lnTo>
                    <a:pt x="231" y="873"/>
                  </a:lnTo>
                  <a:lnTo>
                    <a:pt x="212" y="874"/>
                  </a:lnTo>
                  <a:lnTo>
                    <a:pt x="212" y="887"/>
                  </a:lnTo>
                  <a:lnTo>
                    <a:pt x="229" y="895"/>
                  </a:lnTo>
                  <a:lnTo>
                    <a:pt x="233" y="909"/>
                  </a:lnTo>
                  <a:lnTo>
                    <a:pt x="228" y="930"/>
                  </a:lnTo>
                  <a:lnTo>
                    <a:pt x="221" y="958"/>
                  </a:lnTo>
                  <a:lnTo>
                    <a:pt x="219" y="997"/>
                  </a:lnTo>
                  <a:lnTo>
                    <a:pt x="200" y="1047"/>
                  </a:lnTo>
                  <a:lnTo>
                    <a:pt x="180" y="1078"/>
                  </a:lnTo>
                  <a:lnTo>
                    <a:pt x="169" y="1095"/>
                  </a:lnTo>
                  <a:lnTo>
                    <a:pt x="152" y="1066"/>
                  </a:lnTo>
                  <a:lnTo>
                    <a:pt x="129" y="1076"/>
                  </a:lnTo>
                  <a:lnTo>
                    <a:pt x="117" y="1087"/>
                  </a:lnTo>
                  <a:lnTo>
                    <a:pt x="110" y="1091"/>
                  </a:lnTo>
                  <a:lnTo>
                    <a:pt x="113" y="1121"/>
                  </a:lnTo>
                  <a:lnTo>
                    <a:pt x="113" y="1135"/>
                  </a:lnTo>
                  <a:lnTo>
                    <a:pt x="103" y="1144"/>
                  </a:lnTo>
                  <a:lnTo>
                    <a:pt x="89" y="1134"/>
                  </a:lnTo>
                  <a:lnTo>
                    <a:pt x="76" y="1141"/>
                  </a:lnTo>
                  <a:lnTo>
                    <a:pt x="57" y="1143"/>
                  </a:lnTo>
                  <a:lnTo>
                    <a:pt x="42" y="1139"/>
                  </a:lnTo>
                  <a:lnTo>
                    <a:pt x="58" y="1120"/>
                  </a:lnTo>
                  <a:lnTo>
                    <a:pt x="51" y="1083"/>
                  </a:lnTo>
                  <a:lnTo>
                    <a:pt x="45" y="1060"/>
                  </a:lnTo>
                  <a:lnTo>
                    <a:pt x="59" y="1052"/>
                  </a:lnTo>
                  <a:lnTo>
                    <a:pt x="59" y="1031"/>
                  </a:lnTo>
                  <a:lnTo>
                    <a:pt x="41" y="1032"/>
                  </a:lnTo>
                  <a:lnTo>
                    <a:pt x="27" y="983"/>
                  </a:lnTo>
                  <a:lnTo>
                    <a:pt x="15" y="943"/>
                  </a:lnTo>
                  <a:lnTo>
                    <a:pt x="10" y="922"/>
                  </a:lnTo>
                  <a:lnTo>
                    <a:pt x="17" y="908"/>
                  </a:lnTo>
                  <a:lnTo>
                    <a:pt x="17" y="888"/>
                  </a:lnTo>
                  <a:lnTo>
                    <a:pt x="0" y="896"/>
                  </a:lnTo>
                  <a:lnTo>
                    <a:pt x="0" y="874"/>
                  </a:lnTo>
                  <a:lnTo>
                    <a:pt x="3" y="846"/>
                  </a:lnTo>
                  <a:lnTo>
                    <a:pt x="5" y="836"/>
                  </a:lnTo>
                  <a:lnTo>
                    <a:pt x="14" y="822"/>
                  </a:lnTo>
                  <a:lnTo>
                    <a:pt x="25" y="821"/>
                  </a:lnTo>
                  <a:lnTo>
                    <a:pt x="25" y="792"/>
                  </a:lnTo>
                  <a:lnTo>
                    <a:pt x="31" y="785"/>
                  </a:lnTo>
                  <a:lnTo>
                    <a:pt x="38" y="776"/>
                  </a:lnTo>
                  <a:lnTo>
                    <a:pt x="46" y="723"/>
                  </a:lnTo>
                  <a:lnTo>
                    <a:pt x="55" y="665"/>
                  </a:lnTo>
                  <a:lnTo>
                    <a:pt x="72" y="648"/>
                  </a:lnTo>
                  <a:lnTo>
                    <a:pt x="65" y="635"/>
                  </a:lnTo>
                  <a:lnTo>
                    <a:pt x="58" y="622"/>
                  </a:lnTo>
                  <a:lnTo>
                    <a:pt x="59" y="570"/>
                  </a:lnTo>
                  <a:lnTo>
                    <a:pt x="58" y="474"/>
                  </a:lnTo>
                  <a:lnTo>
                    <a:pt x="83" y="446"/>
                  </a:lnTo>
                  <a:lnTo>
                    <a:pt x="111" y="422"/>
                  </a:lnTo>
                  <a:lnTo>
                    <a:pt x="135" y="431"/>
                  </a:lnTo>
                  <a:lnTo>
                    <a:pt x="150" y="410"/>
                  </a:lnTo>
                  <a:lnTo>
                    <a:pt x="140" y="385"/>
                  </a:lnTo>
                  <a:lnTo>
                    <a:pt x="157" y="335"/>
                  </a:lnTo>
                  <a:lnTo>
                    <a:pt x="171" y="298"/>
                  </a:lnTo>
                  <a:lnTo>
                    <a:pt x="187" y="252"/>
                  </a:lnTo>
                  <a:lnTo>
                    <a:pt x="202" y="234"/>
                  </a:lnTo>
                  <a:lnTo>
                    <a:pt x="214" y="203"/>
                  </a:lnTo>
                  <a:lnTo>
                    <a:pt x="236" y="175"/>
                  </a:lnTo>
                  <a:lnTo>
                    <a:pt x="257" y="141"/>
                  </a:lnTo>
                  <a:lnTo>
                    <a:pt x="279" y="116"/>
                  </a:lnTo>
                  <a:lnTo>
                    <a:pt x="292" y="95"/>
                  </a:lnTo>
                  <a:lnTo>
                    <a:pt x="310" y="76"/>
                  </a:lnTo>
                  <a:lnTo>
                    <a:pt x="315" y="59"/>
                  </a:lnTo>
                  <a:lnTo>
                    <a:pt x="368" y="50"/>
                  </a:lnTo>
                  <a:lnTo>
                    <a:pt x="382" y="30"/>
                  </a:lnTo>
                  <a:lnTo>
                    <a:pt x="382" y="6"/>
                  </a:lnTo>
                  <a:lnTo>
                    <a:pt x="399" y="0"/>
                  </a:lnTo>
                  <a:lnTo>
                    <a:pt x="400" y="21"/>
                  </a:lnTo>
                  <a:lnTo>
                    <a:pt x="412" y="33"/>
                  </a:lnTo>
                  <a:lnTo>
                    <a:pt x="426" y="48"/>
                  </a:lnTo>
                  <a:lnTo>
                    <a:pt x="457" y="62"/>
                  </a:lnTo>
                  <a:lnTo>
                    <a:pt x="466" y="93"/>
                  </a:lnTo>
                  <a:lnTo>
                    <a:pt x="471" y="113"/>
                  </a:lnTo>
                  <a:lnTo>
                    <a:pt x="472" y="134"/>
                  </a:lnTo>
                  <a:lnTo>
                    <a:pt x="486" y="150"/>
                  </a:lnTo>
                  <a:lnTo>
                    <a:pt x="491" y="194"/>
                  </a:lnTo>
                  <a:lnTo>
                    <a:pt x="491" y="218"/>
                  </a:lnTo>
                  <a:lnTo>
                    <a:pt x="491" y="251"/>
                  </a:lnTo>
                  <a:lnTo>
                    <a:pt x="502" y="277"/>
                  </a:lnTo>
                  <a:close/>
                  <a:moveTo>
                    <a:pt x="123" y="1150"/>
                  </a:moveTo>
                  <a:lnTo>
                    <a:pt x="133" y="1158"/>
                  </a:lnTo>
                  <a:lnTo>
                    <a:pt x="140" y="1169"/>
                  </a:lnTo>
                  <a:lnTo>
                    <a:pt x="135" y="1180"/>
                  </a:lnTo>
                  <a:lnTo>
                    <a:pt x="123" y="1177"/>
                  </a:lnTo>
                  <a:lnTo>
                    <a:pt x="117" y="1167"/>
                  </a:lnTo>
                  <a:lnTo>
                    <a:pt x="123" y="1150"/>
                  </a:lnTo>
                  <a:close/>
                  <a:moveTo>
                    <a:pt x="291" y="1028"/>
                  </a:moveTo>
                  <a:lnTo>
                    <a:pt x="298" y="1014"/>
                  </a:lnTo>
                  <a:lnTo>
                    <a:pt x="305" y="994"/>
                  </a:lnTo>
                  <a:lnTo>
                    <a:pt x="321" y="980"/>
                  </a:lnTo>
                  <a:lnTo>
                    <a:pt x="321" y="961"/>
                  </a:lnTo>
                  <a:lnTo>
                    <a:pt x="329" y="949"/>
                  </a:lnTo>
                  <a:lnTo>
                    <a:pt x="308" y="949"/>
                  </a:lnTo>
                  <a:lnTo>
                    <a:pt x="294" y="963"/>
                  </a:lnTo>
                  <a:lnTo>
                    <a:pt x="292" y="977"/>
                  </a:lnTo>
                  <a:lnTo>
                    <a:pt x="279" y="998"/>
                  </a:lnTo>
                  <a:lnTo>
                    <a:pt x="284" y="1010"/>
                  </a:lnTo>
                  <a:lnTo>
                    <a:pt x="281" y="1022"/>
                  </a:lnTo>
                  <a:lnTo>
                    <a:pt x="291" y="1028"/>
                  </a:lnTo>
                  <a:close/>
                  <a:moveTo>
                    <a:pt x="39" y="892"/>
                  </a:moveTo>
                  <a:lnTo>
                    <a:pt x="32" y="885"/>
                  </a:lnTo>
                  <a:lnTo>
                    <a:pt x="35" y="875"/>
                  </a:lnTo>
                  <a:lnTo>
                    <a:pt x="38" y="860"/>
                  </a:lnTo>
                  <a:lnTo>
                    <a:pt x="48" y="860"/>
                  </a:lnTo>
                  <a:lnTo>
                    <a:pt x="53" y="840"/>
                  </a:lnTo>
                  <a:lnTo>
                    <a:pt x="60" y="822"/>
                  </a:lnTo>
                  <a:lnTo>
                    <a:pt x="81" y="817"/>
                  </a:lnTo>
                  <a:lnTo>
                    <a:pt x="92" y="835"/>
                  </a:lnTo>
                  <a:lnTo>
                    <a:pt x="110" y="832"/>
                  </a:lnTo>
                  <a:lnTo>
                    <a:pt x="111" y="849"/>
                  </a:lnTo>
                  <a:lnTo>
                    <a:pt x="96" y="856"/>
                  </a:lnTo>
                  <a:lnTo>
                    <a:pt x="84" y="872"/>
                  </a:lnTo>
                  <a:lnTo>
                    <a:pt x="69" y="881"/>
                  </a:lnTo>
                  <a:lnTo>
                    <a:pt x="39" y="892"/>
                  </a:lnTo>
                  <a:close/>
                  <a:moveTo>
                    <a:pt x="108" y="935"/>
                  </a:moveTo>
                  <a:lnTo>
                    <a:pt x="107" y="925"/>
                  </a:lnTo>
                  <a:lnTo>
                    <a:pt x="112" y="908"/>
                  </a:lnTo>
                  <a:lnTo>
                    <a:pt x="119" y="896"/>
                  </a:lnTo>
                  <a:lnTo>
                    <a:pt x="128" y="886"/>
                  </a:lnTo>
                  <a:lnTo>
                    <a:pt x="137" y="870"/>
                  </a:lnTo>
                  <a:lnTo>
                    <a:pt x="146" y="879"/>
                  </a:lnTo>
                  <a:lnTo>
                    <a:pt x="138" y="893"/>
                  </a:lnTo>
                  <a:lnTo>
                    <a:pt x="127" y="904"/>
                  </a:lnTo>
                  <a:lnTo>
                    <a:pt x="123" y="919"/>
                  </a:lnTo>
                  <a:lnTo>
                    <a:pt x="118" y="939"/>
                  </a:lnTo>
                  <a:lnTo>
                    <a:pt x="108" y="943"/>
                  </a:lnTo>
                  <a:lnTo>
                    <a:pt x="108" y="935"/>
                  </a:lnTo>
                  <a:close/>
                </a:path>
              </a:pathLst>
            </a:custGeom>
            <a:solidFill>
              <a:schemeClr val="hlink"/>
            </a:solidFill>
            <a:ln w="317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1545" name="Freeform 75"/>
            <p:cNvSpPr>
              <a:spLocks noChangeAspect="1"/>
            </p:cNvSpPr>
            <p:nvPr/>
          </p:nvSpPr>
          <p:spPr bwMode="auto">
            <a:xfrm>
              <a:off x="5935663" y="4672014"/>
              <a:ext cx="481012" cy="274637"/>
            </a:xfrm>
            <a:custGeom>
              <a:avLst/>
              <a:gdLst>
                <a:gd name="T0" fmla="*/ 2147483647 w 255"/>
                <a:gd name="T1" fmla="*/ 2147483647 h 146"/>
                <a:gd name="T2" fmla="*/ 2147483647 w 255"/>
                <a:gd name="T3" fmla="*/ 2147483647 h 146"/>
                <a:gd name="T4" fmla="*/ 2147483647 w 255"/>
                <a:gd name="T5" fmla="*/ 2147483647 h 146"/>
                <a:gd name="T6" fmla="*/ 2147483647 w 255"/>
                <a:gd name="T7" fmla="*/ 2147483647 h 146"/>
                <a:gd name="T8" fmla="*/ 2147483647 w 255"/>
                <a:gd name="T9" fmla="*/ 2147483647 h 146"/>
                <a:gd name="T10" fmla="*/ 0 w 255"/>
                <a:gd name="T11" fmla="*/ 2147483647 h 146"/>
                <a:gd name="T12" fmla="*/ 2147483647 w 255"/>
                <a:gd name="T13" fmla="*/ 2147483647 h 146"/>
                <a:gd name="T14" fmla="*/ 2147483647 w 255"/>
                <a:gd name="T15" fmla="*/ 2147483647 h 146"/>
                <a:gd name="T16" fmla="*/ 2147483647 w 255"/>
                <a:gd name="T17" fmla="*/ 2147483647 h 146"/>
                <a:gd name="T18" fmla="*/ 2147483647 w 255"/>
                <a:gd name="T19" fmla="*/ 2147483647 h 146"/>
                <a:gd name="T20" fmla="*/ 2147483647 w 255"/>
                <a:gd name="T21" fmla="*/ 2147483647 h 146"/>
                <a:gd name="T22" fmla="*/ 2147483647 w 255"/>
                <a:gd name="T23" fmla="*/ 2147483647 h 146"/>
                <a:gd name="T24" fmla="*/ 2147483647 w 255"/>
                <a:gd name="T25" fmla="*/ 2147483647 h 146"/>
                <a:gd name="T26" fmla="*/ 2147483647 w 255"/>
                <a:gd name="T27" fmla="*/ 2147483647 h 146"/>
                <a:gd name="T28" fmla="*/ 2147483647 w 255"/>
                <a:gd name="T29" fmla="*/ 2147483647 h 146"/>
                <a:gd name="T30" fmla="*/ 2147483647 w 255"/>
                <a:gd name="T31" fmla="*/ 2147483647 h 146"/>
                <a:gd name="T32" fmla="*/ 2147483647 w 255"/>
                <a:gd name="T33" fmla="*/ 2147483647 h 146"/>
                <a:gd name="T34" fmla="*/ 2147483647 w 255"/>
                <a:gd name="T35" fmla="*/ 2147483647 h 146"/>
                <a:gd name="T36" fmla="*/ 2147483647 w 255"/>
                <a:gd name="T37" fmla="*/ 2147483647 h 146"/>
                <a:gd name="T38" fmla="*/ 2147483647 w 255"/>
                <a:gd name="T39" fmla="*/ 2147483647 h 146"/>
                <a:gd name="T40" fmla="*/ 2147483647 w 255"/>
                <a:gd name="T41" fmla="*/ 2147483647 h 146"/>
                <a:gd name="T42" fmla="*/ 2147483647 w 255"/>
                <a:gd name="T43" fmla="*/ 2147483647 h 146"/>
                <a:gd name="T44" fmla="*/ 2147483647 w 255"/>
                <a:gd name="T45" fmla="*/ 2147483647 h 146"/>
                <a:gd name="T46" fmla="*/ 2147483647 w 255"/>
                <a:gd name="T47" fmla="*/ 2147483647 h 146"/>
                <a:gd name="T48" fmla="*/ 2147483647 w 255"/>
                <a:gd name="T49" fmla="*/ 2147483647 h 146"/>
                <a:gd name="T50" fmla="*/ 2147483647 w 255"/>
                <a:gd name="T51" fmla="*/ 2147483647 h 146"/>
                <a:gd name="T52" fmla="*/ 2147483647 w 255"/>
                <a:gd name="T53" fmla="*/ 2147483647 h 146"/>
                <a:gd name="T54" fmla="*/ 2147483647 w 255"/>
                <a:gd name="T55" fmla="*/ 2147483647 h 146"/>
                <a:gd name="T56" fmla="*/ 2147483647 w 255"/>
                <a:gd name="T57" fmla="*/ 2147483647 h 146"/>
                <a:gd name="T58" fmla="*/ 2147483647 w 255"/>
                <a:gd name="T59" fmla="*/ 2147483647 h 146"/>
                <a:gd name="T60" fmla="*/ 2147483647 w 255"/>
                <a:gd name="T61" fmla="*/ 0 h 146"/>
                <a:gd name="T62" fmla="*/ 2147483647 w 255"/>
                <a:gd name="T63" fmla="*/ 2147483647 h 146"/>
                <a:gd name="T64" fmla="*/ 2147483647 w 255"/>
                <a:gd name="T65" fmla="*/ 2147483647 h 1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5" h="146">
                  <a:moveTo>
                    <a:pt x="93" y="12"/>
                  </a:moveTo>
                  <a:lnTo>
                    <a:pt x="87" y="18"/>
                  </a:lnTo>
                  <a:lnTo>
                    <a:pt x="80" y="17"/>
                  </a:lnTo>
                  <a:lnTo>
                    <a:pt x="72" y="14"/>
                  </a:lnTo>
                  <a:lnTo>
                    <a:pt x="56" y="21"/>
                  </a:lnTo>
                  <a:lnTo>
                    <a:pt x="43" y="29"/>
                  </a:lnTo>
                  <a:lnTo>
                    <a:pt x="33" y="40"/>
                  </a:lnTo>
                  <a:lnTo>
                    <a:pt x="29" y="50"/>
                  </a:lnTo>
                  <a:lnTo>
                    <a:pt x="22" y="66"/>
                  </a:lnTo>
                  <a:lnTo>
                    <a:pt x="10" y="74"/>
                  </a:lnTo>
                  <a:lnTo>
                    <a:pt x="0" y="88"/>
                  </a:lnTo>
                  <a:lnTo>
                    <a:pt x="0" y="100"/>
                  </a:lnTo>
                  <a:lnTo>
                    <a:pt x="8" y="100"/>
                  </a:lnTo>
                  <a:lnTo>
                    <a:pt x="26" y="86"/>
                  </a:lnTo>
                  <a:lnTo>
                    <a:pt x="34" y="86"/>
                  </a:lnTo>
                  <a:lnTo>
                    <a:pt x="41" y="100"/>
                  </a:lnTo>
                  <a:lnTo>
                    <a:pt x="45" y="110"/>
                  </a:lnTo>
                  <a:lnTo>
                    <a:pt x="48" y="123"/>
                  </a:lnTo>
                  <a:lnTo>
                    <a:pt x="53" y="131"/>
                  </a:lnTo>
                  <a:lnTo>
                    <a:pt x="70" y="136"/>
                  </a:lnTo>
                  <a:lnTo>
                    <a:pt x="80" y="135"/>
                  </a:lnTo>
                  <a:lnTo>
                    <a:pt x="88" y="132"/>
                  </a:lnTo>
                  <a:lnTo>
                    <a:pt x="99" y="132"/>
                  </a:lnTo>
                  <a:lnTo>
                    <a:pt x="106" y="120"/>
                  </a:lnTo>
                  <a:lnTo>
                    <a:pt x="115" y="108"/>
                  </a:lnTo>
                  <a:lnTo>
                    <a:pt x="121" y="115"/>
                  </a:lnTo>
                  <a:lnTo>
                    <a:pt x="132" y="122"/>
                  </a:lnTo>
                  <a:lnTo>
                    <a:pt x="142" y="134"/>
                  </a:lnTo>
                  <a:lnTo>
                    <a:pt x="152" y="146"/>
                  </a:lnTo>
                  <a:lnTo>
                    <a:pt x="166" y="138"/>
                  </a:lnTo>
                  <a:lnTo>
                    <a:pt x="171" y="129"/>
                  </a:lnTo>
                  <a:lnTo>
                    <a:pt x="173" y="120"/>
                  </a:lnTo>
                  <a:lnTo>
                    <a:pt x="173" y="112"/>
                  </a:lnTo>
                  <a:lnTo>
                    <a:pt x="180" y="109"/>
                  </a:lnTo>
                  <a:lnTo>
                    <a:pt x="194" y="113"/>
                  </a:lnTo>
                  <a:lnTo>
                    <a:pt x="204" y="118"/>
                  </a:lnTo>
                  <a:lnTo>
                    <a:pt x="212" y="124"/>
                  </a:lnTo>
                  <a:lnTo>
                    <a:pt x="217" y="129"/>
                  </a:lnTo>
                  <a:lnTo>
                    <a:pt x="226" y="122"/>
                  </a:lnTo>
                  <a:lnTo>
                    <a:pt x="223" y="114"/>
                  </a:lnTo>
                  <a:lnTo>
                    <a:pt x="224" y="108"/>
                  </a:lnTo>
                  <a:lnTo>
                    <a:pt x="236" y="108"/>
                  </a:lnTo>
                  <a:lnTo>
                    <a:pt x="243" y="100"/>
                  </a:lnTo>
                  <a:lnTo>
                    <a:pt x="250" y="95"/>
                  </a:lnTo>
                  <a:lnTo>
                    <a:pt x="255" y="86"/>
                  </a:lnTo>
                  <a:lnTo>
                    <a:pt x="250" y="81"/>
                  </a:lnTo>
                  <a:lnTo>
                    <a:pt x="245" y="70"/>
                  </a:lnTo>
                  <a:lnTo>
                    <a:pt x="238" y="62"/>
                  </a:lnTo>
                  <a:lnTo>
                    <a:pt x="226" y="60"/>
                  </a:lnTo>
                  <a:lnTo>
                    <a:pt x="216" y="60"/>
                  </a:lnTo>
                  <a:lnTo>
                    <a:pt x="219" y="50"/>
                  </a:lnTo>
                  <a:lnTo>
                    <a:pt x="225" y="45"/>
                  </a:lnTo>
                  <a:lnTo>
                    <a:pt x="238" y="40"/>
                  </a:lnTo>
                  <a:lnTo>
                    <a:pt x="235" y="31"/>
                  </a:lnTo>
                  <a:lnTo>
                    <a:pt x="214" y="28"/>
                  </a:lnTo>
                  <a:lnTo>
                    <a:pt x="202" y="28"/>
                  </a:lnTo>
                  <a:lnTo>
                    <a:pt x="195" y="19"/>
                  </a:lnTo>
                  <a:lnTo>
                    <a:pt x="190" y="11"/>
                  </a:lnTo>
                  <a:lnTo>
                    <a:pt x="180" y="2"/>
                  </a:lnTo>
                  <a:lnTo>
                    <a:pt x="163" y="14"/>
                  </a:lnTo>
                  <a:lnTo>
                    <a:pt x="161" y="3"/>
                  </a:lnTo>
                  <a:lnTo>
                    <a:pt x="149" y="0"/>
                  </a:lnTo>
                  <a:lnTo>
                    <a:pt x="129" y="22"/>
                  </a:lnTo>
                  <a:lnTo>
                    <a:pt x="114" y="22"/>
                  </a:lnTo>
                  <a:lnTo>
                    <a:pt x="102" y="14"/>
                  </a:lnTo>
                  <a:lnTo>
                    <a:pt x="93" y="12"/>
                  </a:lnTo>
                  <a:close/>
                </a:path>
              </a:pathLst>
            </a:custGeom>
            <a:solidFill>
              <a:schemeClr val="hlink"/>
            </a:solidFill>
            <a:ln w="63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1546" name="Freeform 76"/>
            <p:cNvSpPr>
              <a:spLocks noChangeAspect="1"/>
            </p:cNvSpPr>
            <p:nvPr/>
          </p:nvSpPr>
          <p:spPr bwMode="auto">
            <a:xfrm>
              <a:off x="6632577" y="4230689"/>
              <a:ext cx="633413" cy="373063"/>
            </a:xfrm>
            <a:custGeom>
              <a:avLst/>
              <a:gdLst>
                <a:gd name="T0" fmla="*/ 2147483647 w 336"/>
                <a:gd name="T1" fmla="*/ 2147483647 h 198"/>
                <a:gd name="T2" fmla="*/ 2147483647 w 336"/>
                <a:gd name="T3" fmla="*/ 2147483647 h 198"/>
                <a:gd name="T4" fmla="*/ 2147483647 w 336"/>
                <a:gd name="T5" fmla="*/ 2147483647 h 198"/>
                <a:gd name="T6" fmla="*/ 2147483647 w 336"/>
                <a:gd name="T7" fmla="*/ 2147483647 h 198"/>
                <a:gd name="T8" fmla="*/ 2147483647 w 336"/>
                <a:gd name="T9" fmla="*/ 2147483647 h 198"/>
                <a:gd name="T10" fmla="*/ 2147483647 w 336"/>
                <a:gd name="T11" fmla="*/ 2147483647 h 198"/>
                <a:gd name="T12" fmla="*/ 2147483647 w 336"/>
                <a:gd name="T13" fmla="*/ 2147483647 h 198"/>
                <a:gd name="T14" fmla="*/ 2147483647 w 336"/>
                <a:gd name="T15" fmla="*/ 2147483647 h 198"/>
                <a:gd name="T16" fmla="*/ 2147483647 w 336"/>
                <a:gd name="T17" fmla="*/ 2147483647 h 198"/>
                <a:gd name="T18" fmla="*/ 2147483647 w 336"/>
                <a:gd name="T19" fmla="*/ 2147483647 h 198"/>
                <a:gd name="T20" fmla="*/ 2147483647 w 336"/>
                <a:gd name="T21" fmla="*/ 2147483647 h 198"/>
                <a:gd name="T22" fmla="*/ 2147483647 w 336"/>
                <a:gd name="T23" fmla="*/ 2147483647 h 198"/>
                <a:gd name="T24" fmla="*/ 2147483647 w 336"/>
                <a:gd name="T25" fmla="*/ 2147483647 h 198"/>
                <a:gd name="T26" fmla="*/ 2147483647 w 336"/>
                <a:gd name="T27" fmla="*/ 2147483647 h 198"/>
                <a:gd name="T28" fmla="*/ 2147483647 w 336"/>
                <a:gd name="T29" fmla="*/ 2147483647 h 198"/>
                <a:gd name="T30" fmla="*/ 2147483647 w 336"/>
                <a:gd name="T31" fmla="*/ 2147483647 h 198"/>
                <a:gd name="T32" fmla="*/ 2147483647 w 336"/>
                <a:gd name="T33" fmla="*/ 2147483647 h 198"/>
                <a:gd name="T34" fmla="*/ 2147483647 w 336"/>
                <a:gd name="T35" fmla="*/ 2147483647 h 198"/>
                <a:gd name="T36" fmla="*/ 2147483647 w 336"/>
                <a:gd name="T37" fmla="*/ 2147483647 h 198"/>
                <a:gd name="T38" fmla="*/ 2147483647 w 336"/>
                <a:gd name="T39" fmla="*/ 2147483647 h 198"/>
                <a:gd name="T40" fmla="*/ 2147483647 w 336"/>
                <a:gd name="T41" fmla="*/ 2147483647 h 198"/>
                <a:gd name="T42" fmla="*/ 2147483647 w 336"/>
                <a:gd name="T43" fmla="*/ 2147483647 h 198"/>
                <a:gd name="T44" fmla="*/ 2147483647 w 336"/>
                <a:gd name="T45" fmla="*/ 2147483647 h 198"/>
                <a:gd name="T46" fmla="*/ 2147483647 w 336"/>
                <a:gd name="T47" fmla="*/ 2147483647 h 198"/>
                <a:gd name="T48" fmla="*/ 2147483647 w 336"/>
                <a:gd name="T49" fmla="*/ 2147483647 h 198"/>
                <a:gd name="T50" fmla="*/ 2147483647 w 336"/>
                <a:gd name="T51" fmla="*/ 2147483647 h 198"/>
                <a:gd name="T52" fmla="*/ 2147483647 w 336"/>
                <a:gd name="T53" fmla="*/ 2147483647 h 198"/>
                <a:gd name="T54" fmla="*/ 2147483647 w 336"/>
                <a:gd name="T55" fmla="*/ 2147483647 h 198"/>
                <a:gd name="T56" fmla="*/ 2147483647 w 336"/>
                <a:gd name="T57" fmla="*/ 2147483647 h 198"/>
                <a:gd name="T58" fmla="*/ 2147483647 w 336"/>
                <a:gd name="T59" fmla="*/ 2147483647 h 198"/>
                <a:gd name="T60" fmla="*/ 2147483647 w 336"/>
                <a:gd name="T61" fmla="*/ 2147483647 h 198"/>
                <a:gd name="T62" fmla="*/ 2147483647 w 336"/>
                <a:gd name="T63" fmla="*/ 2147483647 h 198"/>
                <a:gd name="T64" fmla="*/ 2147483647 w 336"/>
                <a:gd name="T65" fmla="*/ 2147483647 h 198"/>
                <a:gd name="T66" fmla="*/ 2147483647 w 336"/>
                <a:gd name="T67" fmla="*/ 2147483647 h 19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36" h="198">
                  <a:moveTo>
                    <a:pt x="68" y="188"/>
                  </a:moveTo>
                  <a:lnTo>
                    <a:pt x="73" y="197"/>
                  </a:lnTo>
                  <a:lnTo>
                    <a:pt x="85" y="197"/>
                  </a:lnTo>
                  <a:lnTo>
                    <a:pt x="99" y="196"/>
                  </a:lnTo>
                  <a:lnTo>
                    <a:pt x="110" y="196"/>
                  </a:lnTo>
                  <a:lnTo>
                    <a:pt x="119" y="187"/>
                  </a:lnTo>
                  <a:lnTo>
                    <a:pt x="128" y="172"/>
                  </a:lnTo>
                  <a:lnTo>
                    <a:pt x="143" y="173"/>
                  </a:lnTo>
                  <a:lnTo>
                    <a:pt x="164" y="174"/>
                  </a:lnTo>
                  <a:lnTo>
                    <a:pt x="174" y="178"/>
                  </a:lnTo>
                  <a:lnTo>
                    <a:pt x="189" y="183"/>
                  </a:lnTo>
                  <a:lnTo>
                    <a:pt x="201" y="186"/>
                  </a:lnTo>
                  <a:lnTo>
                    <a:pt x="221" y="192"/>
                  </a:lnTo>
                  <a:lnTo>
                    <a:pt x="232" y="198"/>
                  </a:lnTo>
                  <a:lnTo>
                    <a:pt x="244" y="188"/>
                  </a:lnTo>
                  <a:lnTo>
                    <a:pt x="259" y="176"/>
                  </a:lnTo>
                  <a:lnTo>
                    <a:pt x="276" y="171"/>
                  </a:lnTo>
                  <a:lnTo>
                    <a:pt x="294" y="159"/>
                  </a:lnTo>
                  <a:lnTo>
                    <a:pt x="321" y="144"/>
                  </a:lnTo>
                  <a:lnTo>
                    <a:pt x="335" y="139"/>
                  </a:lnTo>
                  <a:lnTo>
                    <a:pt x="336" y="123"/>
                  </a:lnTo>
                  <a:lnTo>
                    <a:pt x="326" y="113"/>
                  </a:lnTo>
                  <a:lnTo>
                    <a:pt x="318" y="104"/>
                  </a:lnTo>
                  <a:lnTo>
                    <a:pt x="297" y="98"/>
                  </a:lnTo>
                  <a:lnTo>
                    <a:pt x="282" y="106"/>
                  </a:lnTo>
                  <a:lnTo>
                    <a:pt x="282" y="94"/>
                  </a:lnTo>
                  <a:lnTo>
                    <a:pt x="281" y="82"/>
                  </a:lnTo>
                  <a:lnTo>
                    <a:pt x="268" y="73"/>
                  </a:lnTo>
                  <a:lnTo>
                    <a:pt x="256" y="67"/>
                  </a:lnTo>
                  <a:lnTo>
                    <a:pt x="248" y="61"/>
                  </a:lnTo>
                  <a:lnTo>
                    <a:pt x="237" y="71"/>
                  </a:lnTo>
                  <a:lnTo>
                    <a:pt x="233" y="82"/>
                  </a:lnTo>
                  <a:lnTo>
                    <a:pt x="225" y="81"/>
                  </a:lnTo>
                  <a:lnTo>
                    <a:pt x="208" y="75"/>
                  </a:lnTo>
                  <a:lnTo>
                    <a:pt x="201" y="68"/>
                  </a:lnTo>
                  <a:lnTo>
                    <a:pt x="208" y="57"/>
                  </a:lnTo>
                  <a:lnTo>
                    <a:pt x="220" y="38"/>
                  </a:lnTo>
                  <a:lnTo>
                    <a:pt x="201" y="36"/>
                  </a:lnTo>
                  <a:lnTo>
                    <a:pt x="195" y="41"/>
                  </a:lnTo>
                  <a:lnTo>
                    <a:pt x="183" y="44"/>
                  </a:lnTo>
                  <a:lnTo>
                    <a:pt x="172" y="33"/>
                  </a:lnTo>
                  <a:lnTo>
                    <a:pt x="156" y="32"/>
                  </a:lnTo>
                  <a:lnTo>
                    <a:pt x="143" y="24"/>
                  </a:lnTo>
                  <a:lnTo>
                    <a:pt x="136" y="15"/>
                  </a:lnTo>
                  <a:lnTo>
                    <a:pt x="125" y="20"/>
                  </a:lnTo>
                  <a:lnTo>
                    <a:pt x="115" y="17"/>
                  </a:lnTo>
                  <a:lnTo>
                    <a:pt x="114" y="0"/>
                  </a:lnTo>
                  <a:lnTo>
                    <a:pt x="102" y="6"/>
                  </a:lnTo>
                  <a:lnTo>
                    <a:pt x="102" y="19"/>
                  </a:lnTo>
                  <a:lnTo>
                    <a:pt x="93" y="24"/>
                  </a:lnTo>
                  <a:lnTo>
                    <a:pt x="79" y="24"/>
                  </a:lnTo>
                  <a:lnTo>
                    <a:pt x="68" y="29"/>
                  </a:lnTo>
                  <a:lnTo>
                    <a:pt x="54" y="34"/>
                  </a:lnTo>
                  <a:lnTo>
                    <a:pt x="40" y="44"/>
                  </a:lnTo>
                  <a:lnTo>
                    <a:pt x="26" y="51"/>
                  </a:lnTo>
                  <a:lnTo>
                    <a:pt x="18" y="62"/>
                  </a:lnTo>
                  <a:lnTo>
                    <a:pt x="1" y="68"/>
                  </a:lnTo>
                  <a:lnTo>
                    <a:pt x="2" y="80"/>
                  </a:lnTo>
                  <a:lnTo>
                    <a:pt x="0" y="92"/>
                  </a:lnTo>
                  <a:lnTo>
                    <a:pt x="4" y="113"/>
                  </a:lnTo>
                  <a:lnTo>
                    <a:pt x="15" y="128"/>
                  </a:lnTo>
                  <a:lnTo>
                    <a:pt x="23" y="137"/>
                  </a:lnTo>
                  <a:lnTo>
                    <a:pt x="25" y="143"/>
                  </a:lnTo>
                  <a:lnTo>
                    <a:pt x="36" y="151"/>
                  </a:lnTo>
                  <a:lnTo>
                    <a:pt x="47" y="159"/>
                  </a:lnTo>
                  <a:lnTo>
                    <a:pt x="57" y="169"/>
                  </a:lnTo>
                  <a:lnTo>
                    <a:pt x="63" y="181"/>
                  </a:lnTo>
                  <a:lnTo>
                    <a:pt x="68" y="188"/>
                  </a:lnTo>
                  <a:close/>
                </a:path>
              </a:pathLst>
            </a:custGeom>
            <a:solidFill>
              <a:schemeClr val="hlink"/>
            </a:solidFill>
            <a:ln w="317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1547" name="Freeform 77"/>
            <p:cNvSpPr>
              <a:spLocks noChangeAspect="1"/>
            </p:cNvSpPr>
            <p:nvPr/>
          </p:nvSpPr>
          <p:spPr bwMode="auto">
            <a:xfrm>
              <a:off x="8774115" y="6478589"/>
              <a:ext cx="261937" cy="160337"/>
            </a:xfrm>
            <a:custGeom>
              <a:avLst/>
              <a:gdLst>
                <a:gd name="T0" fmla="*/ 2147483647 w 20000"/>
                <a:gd name="T1" fmla="*/ 2147483647 h 20000"/>
                <a:gd name="T2" fmla="*/ 2147483647 w 20000"/>
                <a:gd name="T3" fmla="*/ 2147483647 h 20000"/>
                <a:gd name="T4" fmla="*/ 0 w 20000"/>
                <a:gd name="T5" fmla="*/ 2147483647 h 20000"/>
                <a:gd name="T6" fmla="*/ 2147483647 w 20000"/>
                <a:gd name="T7" fmla="*/ 2147483647 h 20000"/>
                <a:gd name="T8" fmla="*/ 2147483647 w 20000"/>
                <a:gd name="T9" fmla="*/ 2147483647 h 20000"/>
                <a:gd name="T10" fmla="*/ 2147483647 w 20000"/>
                <a:gd name="T11" fmla="*/ 0 h 20000"/>
                <a:gd name="T12" fmla="*/ 2147483647 w 20000"/>
                <a:gd name="T13" fmla="*/ 2147483647 h 20000"/>
                <a:gd name="T14" fmla="*/ 2147483647 w 20000"/>
                <a:gd name="T15" fmla="*/ 2147483647 h 20000"/>
                <a:gd name="T16" fmla="*/ 2147483647 w 20000"/>
                <a:gd name="T17" fmla="*/ 2147483647 h 20000"/>
                <a:gd name="T18" fmla="*/ 2147483647 w 20000"/>
                <a:gd name="T19" fmla="*/ 2147483647 h 20000"/>
                <a:gd name="T20" fmla="*/ 2147483647 w 20000"/>
                <a:gd name="T21" fmla="*/ 2147483647 h 20000"/>
                <a:gd name="T22" fmla="*/ 2147483647 w 20000"/>
                <a:gd name="T23" fmla="*/ 2147483647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000" h="20000">
                  <a:moveTo>
                    <a:pt x="4975" y="19947"/>
                  </a:moveTo>
                  <a:lnTo>
                    <a:pt x="1516" y="16898"/>
                  </a:lnTo>
                  <a:lnTo>
                    <a:pt x="0" y="13850"/>
                  </a:lnTo>
                  <a:lnTo>
                    <a:pt x="4975" y="6096"/>
                  </a:lnTo>
                  <a:lnTo>
                    <a:pt x="8501" y="6898"/>
                  </a:lnTo>
                  <a:lnTo>
                    <a:pt x="19967" y="0"/>
                  </a:lnTo>
                  <a:lnTo>
                    <a:pt x="12982" y="6898"/>
                  </a:lnTo>
                  <a:lnTo>
                    <a:pt x="14498" y="13102"/>
                  </a:lnTo>
                  <a:lnTo>
                    <a:pt x="10016" y="14545"/>
                  </a:lnTo>
                  <a:lnTo>
                    <a:pt x="6985" y="19947"/>
                  </a:lnTo>
                  <a:lnTo>
                    <a:pt x="4975" y="19947"/>
                  </a:lnTo>
                  <a:close/>
                </a:path>
              </a:pathLst>
            </a:custGeom>
            <a:solidFill>
              <a:schemeClr val="hlink"/>
            </a:solidFill>
            <a:ln w="63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1548" name="Freeform 78"/>
            <p:cNvSpPr>
              <a:spLocks/>
            </p:cNvSpPr>
            <p:nvPr/>
          </p:nvSpPr>
          <p:spPr bwMode="auto">
            <a:xfrm>
              <a:off x="7394575" y="3606801"/>
              <a:ext cx="95250" cy="123825"/>
            </a:xfrm>
            <a:custGeom>
              <a:avLst/>
              <a:gdLst>
                <a:gd name="T0" fmla="*/ 2147483647 w 60"/>
                <a:gd name="T1" fmla="*/ 0 h 78"/>
                <a:gd name="T2" fmla="*/ 2147483647 w 60"/>
                <a:gd name="T3" fmla="*/ 2147483647 h 78"/>
                <a:gd name="T4" fmla="*/ 2147483647 w 60"/>
                <a:gd name="T5" fmla="*/ 2147483647 h 78"/>
                <a:gd name="T6" fmla="*/ 2147483647 w 60"/>
                <a:gd name="T7" fmla="*/ 2147483647 h 78"/>
                <a:gd name="T8" fmla="*/ 2147483647 w 60"/>
                <a:gd name="T9" fmla="*/ 2147483647 h 78"/>
                <a:gd name="T10" fmla="*/ 2147483647 w 60"/>
                <a:gd name="T11" fmla="*/ 2147483647 h 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78">
                  <a:moveTo>
                    <a:pt x="60" y="0"/>
                  </a:moveTo>
                  <a:cubicBezTo>
                    <a:pt x="50" y="7"/>
                    <a:pt x="52" y="28"/>
                    <a:pt x="41" y="36"/>
                  </a:cubicBezTo>
                  <a:cubicBezTo>
                    <a:pt x="28" y="35"/>
                    <a:pt x="15" y="36"/>
                    <a:pt x="2" y="32"/>
                  </a:cubicBezTo>
                  <a:cubicBezTo>
                    <a:pt x="4" y="76"/>
                    <a:pt x="0" y="53"/>
                    <a:pt x="2" y="58"/>
                  </a:cubicBezTo>
                  <a:cubicBezTo>
                    <a:pt x="4" y="63"/>
                    <a:pt x="14" y="61"/>
                    <a:pt x="14" y="64"/>
                  </a:cubicBezTo>
                  <a:cubicBezTo>
                    <a:pt x="10" y="70"/>
                    <a:pt x="14" y="74"/>
                    <a:pt x="7" y="78"/>
                  </a:cubicBez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549" name="Rectangle 86"/>
            <p:cNvSpPr>
              <a:spLocks noChangeArrowheads="1"/>
            </p:cNvSpPr>
            <p:nvPr/>
          </p:nvSpPr>
          <p:spPr bwMode="auto">
            <a:xfrm>
              <a:off x="-9490361" y="3616724"/>
              <a:ext cx="10737900" cy="2872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175">
                <a:spcBef>
                  <a:spcPct val="20000"/>
                </a:spcBef>
                <a:buClr>
                  <a:schemeClr val="bg1"/>
                </a:buClr>
                <a:buChar char="•"/>
                <a:defRPr sz="2400" i="1">
                  <a:solidFill>
                    <a:srgbClr val="0F5494"/>
                  </a:solidFill>
                  <a:latin typeface="Verdana" pitchFamily="34" charset="0"/>
                </a:defRPr>
              </a:lvl1pPr>
              <a:lvl2pPr marL="742950" indent="-285750">
                <a:spcBef>
                  <a:spcPct val="20000"/>
                </a:spcBef>
                <a:buClr>
                  <a:srgbClr val="009FBA"/>
                </a:buClr>
                <a:buChar char="•"/>
                <a:defRPr sz="2000" b="1">
                  <a:solidFill>
                    <a:srgbClr val="0F5494"/>
                  </a:solidFill>
                  <a:latin typeface="Verdana" pitchFamily="34" charset="0"/>
                </a:defRPr>
              </a:lvl2pPr>
              <a:lvl3pPr marL="1143000" indent="-228600">
                <a:spcBef>
                  <a:spcPct val="20000"/>
                </a:spcBef>
                <a:defRPr sz="1400">
                  <a:solidFill>
                    <a:srgbClr val="0F5494"/>
                  </a:solidFill>
                  <a:latin typeface="Verdana"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FontTx/>
                <a:buNone/>
              </a:pPr>
              <a:r>
                <a:rPr lang="en-GB" altLang="en-US" sz="1600" dirty="0"/>
                <a:t>Regulation EC (No) 883/2004</a:t>
              </a:r>
            </a:p>
            <a:p>
              <a:pPr>
                <a:spcBef>
                  <a:spcPct val="0"/>
                </a:spcBef>
                <a:buClrTx/>
                <a:buFontTx/>
                <a:buNone/>
              </a:pPr>
              <a:r>
                <a:rPr lang="en-GB" altLang="en-US" sz="1600" dirty="0"/>
                <a:t>Regulation EC (No) 987/2009</a:t>
              </a:r>
            </a:p>
            <a:p>
              <a:pPr>
                <a:spcBef>
                  <a:spcPct val="0"/>
                </a:spcBef>
                <a:buClrTx/>
                <a:buFontTx/>
                <a:buNone/>
              </a:pPr>
              <a:endParaRPr lang="en-GB" altLang="en-US" sz="1600" dirty="0">
                <a:solidFill>
                  <a:srgbClr val="072A49"/>
                </a:solidFill>
              </a:endParaRPr>
            </a:p>
            <a:p>
              <a:pPr>
                <a:spcBef>
                  <a:spcPct val="0"/>
                </a:spcBef>
                <a:buClrTx/>
                <a:buFontTx/>
                <a:buNone/>
              </a:pPr>
              <a:r>
                <a:rPr lang="en-GB" altLang="en-US" sz="1600" dirty="0"/>
                <a:t>Coordination and </a:t>
              </a:r>
              <a:r>
                <a:rPr lang="en-GB" altLang="en-US" sz="1600" dirty="0" smtClean="0"/>
                <a:t>not </a:t>
              </a:r>
              <a:r>
                <a:rPr lang="en-GB" altLang="en-US" sz="1600" dirty="0"/>
                <a:t>harmonisation – </a:t>
              </a:r>
              <a:r>
                <a:rPr lang="en-GB" altLang="en-US" sz="1600" dirty="0" smtClean="0"/>
                <a:t>linking</a:t>
              </a:r>
            </a:p>
            <a:p>
              <a:pPr>
                <a:spcBef>
                  <a:spcPct val="0"/>
                </a:spcBef>
                <a:buClrTx/>
                <a:buFontTx/>
                <a:buNone/>
              </a:pPr>
              <a:r>
                <a:rPr lang="en-GB" altLang="en-US" sz="1600" dirty="0" smtClean="0"/>
                <a:t> </a:t>
              </a:r>
              <a:r>
                <a:rPr lang="en-GB" altLang="en-US" sz="1600" dirty="0"/>
                <a:t>statutory </a:t>
              </a:r>
              <a:r>
                <a:rPr lang="en-GB" altLang="en-US" sz="1600" dirty="0" smtClean="0"/>
                <a:t>social security </a:t>
              </a:r>
              <a:r>
                <a:rPr lang="en-GB" altLang="en-US" sz="1600" dirty="0"/>
                <a:t>systems </a:t>
              </a:r>
              <a:r>
                <a:rPr lang="en-GB" altLang="en-US" sz="1600" dirty="0" smtClean="0"/>
                <a:t>of </a:t>
              </a:r>
              <a:r>
                <a:rPr lang="en-GB" altLang="en-US" sz="1600" dirty="0"/>
                <a:t>32 countries </a:t>
              </a:r>
            </a:p>
            <a:p>
              <a:pPr algn="ctr">
                <a:spcBef>
                  <a:spcPct val="0"/>
                </a:spcBef>
                <a:buClrTx/>
                <a:buFontTx/>
                <a:buNone/>
              </a:pPr>
              <a:endParaRPr lang="en-GB" altLang="en-US" sz="1800" i="0" dirty="0"/>
            </a:p>
            <a:p>
              <a:pPr algn="ctr">
                <a:spcBef>
                  <a:spcPct val="0"/>
                </a:spcBef>
                <a:buClrTx/>
                <a:buFontTx/>
                <a:buNone/>
              </a:pPr>
              <a:endParaRPr lang="en-GB" altLang="en-US" sz="1800" i="0" dirty="0"/>
            </a:p>
            <a:p>
              <a:pPr algn="ctr">
                <a:spcBef>
                  <a:spcPct val="0"/>
                </a:spcBef>
                <a:buClrTx/>
                <a:buFontTx/>
                <a:buNone/>
              </a:pPr>
              <a:endParaRPr lang="en-GB" altLang="en-US" sz="2000" i="0" dirty="0"/>
            </a:p>
          </p:txBody>
        </p:sp>
        <p:sp>
          <p:nvSpPr>
            <p:cNvPr id="130" name="Quad Arrow 129"/>
            <p:cNvSpPr/>
            <p:nvPr/>
          </p:nvSpPr>
          <p:spPr>
            <a:xfrm>
              <a:off x="5581724" y="3771901"/>
              <a:ext cx="1882737" cy="1624013"/>
            </a:xfrm>
            <a:prstGeom prst="quadArrow">
              <a:avLst>
                <a:gd name="adj1" fmla="val 7793"/>
                <a:gd name="adj2" fmla="val 12109"/>
                <a:gd name="adj3" fmla="val 19057"/>
              </a:avLst>
            </a:prstGeom>
            <a:solidFill>
              <a:srgbClr val="75195B"/>
            </a:solidFill>
            <a:ln>
              <a:solidFill>
                <a:srgbClr val="75195B"/>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GB" sz="1800" dirty="0">
                <a:solidFill>
                  <a:srgbClr val="FFFFFF"/>
                </a:solidFill>
              </a:endParaRPr>
            </a:p>
          </p:txBody>
        </p:sp>
        <p:sp>
          <p:nvSpPr>
            <p:cNvPr id="21551" name="Freeform 48"/>
            <p:cNvSpPr>
              <a:spLocks noChangeAspect="1" noEditPoints="1"/>
            </p:cNvSpPr>
            <p:nvPr/>
          </p:nvSpPr>
          <p:spPr bwMode="auto">
            <a:xfrm>
              <a:off x="4173540" y="4856164"/>
              <a:ext cx="1435100" cy="1200151"/>
            </a:xfrm>
            <a:custGeom>
              <a:avLst/>
              <a:gdLst>
                <a:gd name="T0" fmla="*/ 2147483647 w 760"/>
                <a:gd name="T1" fmla="*/ 2147483647 h 636"/>
                <a:gd name="T2" fmla="*/ 2147483647 w 760"/>
                <a:gd name="T3" fmla="*/ 2147483647 h 636"/>
                <a:gd name="T4" fmla="*/ 2147483647 w 760"/>
                <a:gd name="T5" fmla="*/ 2147483647 h 636"/>
                <a:gd name="T6" fmla="*/ 2147483647 w 760"/>
                <a:gd name="T7" fmla="*/ 2147483647 h 636"/>
                <a:gd name="T8" fmla="*/ 2147483647 w 760"/>
                <a:gd name="T9" fmla="*/ 2147483647 h 636"/>
                <a:gd name="T10" fmla="*/ 2147483647 w 760"/>
                <a:gd name="T11" fmla="*/ 2147483647 h 636"/>
                <a:gd name="T12" fmla="*/ 2147483647 w 760"/>
                <a:gd name="T13" fmla="*/ 2147483647 h 636"/>
                <a:gd name="T14" fmla="*/ 2147483647 w 760"/>
                <a:gd name="T15" fmla="*/ 2147483647 h 636"/>
                <a:gd name="T16" fmla="*/ 2147483647 w 760"/>
                <a:gd name="T17" fmla="*/ 2147483647 h 636"/>
                <a:gd name="T18" fmla="*/ 2147483647 w 760"/>
                <a:gd name="T19" fmla="*/ 2147483647 h 636"/>
                <a:gd name="T20" fmla="*/ 2147483647 w 760"/>
                <a:gd name="T21" fmla="*/ 2147483647 h 636"/>
                <a:gd name="T22" fmla="*/ 2147483647 w 760"/>
                <a:gd name="T23" fmla="*/ 2147483647 h 636"/>
                <a:gd name="T24" fmla="*/ 2147483647 w 760"/>
                <a:gd name="T25" fmla="*/ 2147483647 h 636"/>
                <a:gd name="T26" fmla="*/ 2147483647 w 760"/>
                <a:gd name="T27" fmla="*/ 2147483647 h 636"/>
                <a:gd name="T28" fmla="*/ 2147483647 w 760"/>
                <a:gd name="T29" fmla="*/ 2147483647 h 636"/>
                <a:gd name="T30" fmla="*/ 2147483647 w 760"/>
                <a:gd name="T31" fmla="*/ 2147483647 h 636"/>
                <a:gd name="T32" fmla="*/ 2147483647 w 760"/>
                <a:gd name="T33" fmla="*/ 2147483647 h 636"/>
                <a:gd name="T34" fmla="*/ 2147483647 w 760"/>
                <a:gd name="T35" fmla="*/ 2147483647 h 636"/>
                <a:gd name="T36" fmla="*/ 2147483647 w 760"/>
                <a:gd name="T37" fmla="*/ 2147483647 h 636"/>
                <a:gd name="T38" fmla="*/ 2147483647 w 760"/>
                <a:gd name="T39" fmla="*/ 2147483647 h 636"/>
                <a:gd name="T40" fmla="*/ 2147483647 w 760"/>
                <a:gd name="T41" fmla="*/ 2147483647 h 636"/>
                <a:gd name="T42" fmla="*/ 2147483647 w 760"/>
                <a:gd name="T43" fmla="*/ 2147483647 h 636"/>
                <a:gd name="T44" fmla="*/ 2147483647 w 760"/>
                <a:gd name="T45" fmla="*/ 2147483647 h 636"/>
                <a:gd name="T46" fmla="*/ 2147483647 w 760"/>
                <a:gd name="T47" fmla="*/ 2147483647 h 636"/>
                <a:gd name="T48" fmla="*/ 2147483647 w 760"/>
                <a:gd name="T49" fmla="*/ 2147483647 h 636"/>
                <a:gd name="T50" fmla="*/ 2147483647 w 760"/>
                <a:gd name="T51" fmla="*/ 2147483647 h 636"/>
                <a:gd name="T52" fmla="*/ 2147483647 w 760"/>
                <a:gd name="T53" fmla="*/ 2147483647 h 636"/>
                <a:gd name="T54" fmla="*/ 2147483647 w 760"/>
                <a:gd name="T55" fmla="*/ 2147483647 h 636"/>
                <a:gd name="T56" fmla="*/ 2147483647 w 760"/>
                <a:gd name="T57" fmla="*/ 2147483647 h 636"/>
                <a:gd name="T58" fmla="*/ 2147483647 w 760"/>
                <a:gd name="T59" fmla="*/ 2147483647 h 636"/>
                <a:gd name="T60" fmla="*/ 2147483647 w 760"/>
                <a:gd name="T61" fmla="*/ 2147483647 h 636"/>
                <a:gd name="T62" fmla="*/ 2147483647 w 760"/>
                <a:gd name="T63" fmla="*/ 2147483647 h 636"/>
                <a:gd name="T64" fmla="*/ 2147483647 w 760"/>
                <a:gd name="T65" fmla="*/ 2147483647 h 636"/>
                <a:gd name="T66" fmla="*/ 2147483647 w 760"/>
                <a:gd name="T67" fmla="*/ 2147483647 h 636"/>
                <a:gd name="T68" fmla="*/ 2147483647 w 760"/>
                <a:gd name="T69" fmla="*/ 2147483647 h 636"/>
                <a:gd name="T70" fmla="*/ 2147483647 w 760"/>
                <a:gd name="T71" fmla="*/ 2147483647 h 636"/>
                <a:gd name="T72" fmla="*/ 2147483647 w 760"/>
                <a:gd name="T73" fmla="*/ 2147483647 h 636"/>
                <a:gd name="T74" fmla="*/ 2147483647 w 760"/>
                <a:gd name="T75" fmla="*/ 2147483647 h 636"/>
                <a:gd name="T76" fmla="*/ 2147483647 w 760"/>
                <a:gd name="T77" fmla="*/ 2147483647 h 636"/>
                <a:gd name="T78" fmla="*/ 2147483647 w 760"/>
                <a:gd name="T79" fmla="*/ 2147483647 h 636"/>
                <a:gd name="T80" fmla="*/ 2147483647 w 760"/>
                <a:gd name="T81" fmla="*/ 2147483647 h 636"/>
                <a:gd name="T82" fmla="*/ 2147483647 w 760"/>
                <a:gd name="T83" fmla="*/ 2147483647 h 636"/>
                <a:gd name="T84" fmla="*/ 2147483647 w 760"/>
                <a:gd name="T85" fmla="*/ 2147483647 h 636"/>
                <a:gd name="T86" fmla="*/ 2147483647 w 760"/>
                <a:gd name="T87" fmla="*/ 2147483647 h 636"/>
                <a:gd name="T88" fmla="*/ 2147483647 w 760"/>
                <a:gd name="T89" fmla="*/ 2147483647 h 636"/>
                <a:gd name="T90" fmla="*/ 2147483647 w 760"/>
                <a:gd name="T91" fmla="*/ 2147483647 h 636"/>
                <a:gd name="T92" fmla="*/ 2147483647 w 760"/>
                <a:gd name="T93" fmla="*/ 2147483647 h 636"/>
                <a:gd name="T94" fmla="*/ 2147483647 w 760"/>
                <a:gd name="T95" fmla="*/ 2147483647 h 636"/>
                <a:gd name="T96" fmla="*/ 2147483647 w 760"/>
                <a:gd name="T97" fmla="*/ 2147483647 h 636"/>
                <a:gd name="T98" fmla="*/ 2147483647 w 760"/>
                <a:gd name="T99" fmla="*/ 2147483647 h 6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760" h="636">
                  <a:moveTo>
                    <a:pt x="721" y="250"/>
                  </a:moveTo>
                  <a:lnTo>
                    <a:pt x="730" y="258"/>
                  </a:lnTo>
                  <a:lnTo>
                    <a:pt x="716" y="267"/>
                  </a:lnTo>
                  <a:lnTo>
                    <a:pt x="722" y="274"/>
                  </a:lnTo>
                  <a:lnTo>
                    <a:pt x="700" y="296"/>
                  </a:lnTo>
                  <a:lnTo>
                    <a:pt x="674" y="315"/>
                  </a:lnTo>
                  <a:lnTo>
                    <a:pt x="640" y="322"/>
                  </a:lnTo>
                  <a:lnTo>
                    <a:pt x="605" y="329"/>
                  </a:lnTo>
                  <a:lnTo>
                    <a:pt x="570" y="338"/>
                  </a:lnTo>
                  <a:lnTo>
                    <a:pt x="538" y="368"/>
                  </a:lnTo>
                  <a:lnTo>
                    <a:pt x="512" y="387"/>
                  </a:lnTo>
                  <a:lnTo>
                    <a:pt x="496" y="411"/>
                  </a:lnTo>
                  <a:lnTo>
                    <a:pt x="481" y="431"/>
                  </a:lnTo>
                  <a:lnTo>
                    <a:pt x="465" y="453"/>
                  </a:lnTo>
                  <a:lnTo>
                    <a:pt x="476" y="474"/>
                  </a:lnTo>
                  <a:lnTo>
                    <a:pt x="490" y="487"/>
                  </a:lnTo>
                  <a:lnTo>
                    <a:pt x="487" y="509"/>
                  </a:lnTo>
                  <a:lnTo>
                    <a:pt x="472" y="522"/>
                  </a:lnTo>
                  <a:lnTo>
                    <a:pt x="451" y="523"/>
                  </a:lnTo>
                  <a:lnTo>
                    <a:pt x="436" y="532"/>
                  </a:lnTo>
                  <a:lnTo>
                    <a:pt x="422" y="548"/>
                  </a:lnTo>
                  <a:lnTo>
                    <a:pt x="408" y="558"/>
                  </a:lnTo>
                  <a:lnTo>
                    <a:pt x="402" y="568"/>
                  </a:lnTo>
                  <a:lnTo>
                    <a:pt x="408" y="586"/>
                  </a:lnTo>
                  <a:lnTo>
                    <a:pt x="396" y="592"/>
                  </a:lnTo>
                  <a:lnTo>
                    <a:pt x="373" y="580"/>
                  </a:lnTo>
                  <a:lnTo>
                    <a:pt x="354" y="595"/>
                  </a:lnTo>
                  <a:lnTo>
                    <a:pt x="342" y="603"/>
                  </a:lnTo>
                  <a:lnTo>
                    <a:pt x="329" y="613"/>
                  </a:lnTo>
                  <a:lnTo>
                    <a:pt x="318" y="632"/>
                  </a:lnTo>
                  <a:lnTo>
                    <a:pt x="311" y="636"/>
                  </a:lnTo>
                  <a:lnTo>
                    <a:pt x="293" y="623"/>
                  </a:lnTo>
                  <a:lnTo>
                    <a:pt x="256" y="620"/>
                  </a:lnTo>
                  <a:lnTo>
                    <a:pt x="229" y="622"/>
                  </a:lnTo>
                  <a:lnTo>
                    <a:pt x="206" y="620"/>
                  </a:lnTo>
                  <a:lnTo>
                    <a:pt x="192" y="610"/>
                  </a:lnTo>
                  <a:lnTo>
                    <a:pt x="174" y="604"/>
                  </a:lnTo>
                  <a:lnTo>
                    <a:pt x="154" y="604"/>
                  </a:lnTo>
                  <a:lnTo>
                    <a:pt x="148" y="616"/>
                  </a:lnTo>
                  <a:lnTo>
                    <a:pt x="136" y="615"/>
                  </a:lnTo>
                  <a:lnTo>
                    <a:pt x="105" y="612"/>
                  </a:lnTo>
                  <a:lnTo>
                    <a:pt x="96" y="620"/>
                  </a:lnTo>
                  <a:lnTo>
                    <a:pt x="88" y="631"/>
                  </a:lnTo>
                  <a:lnTo>
                    <a:pt x="64" y="625"/>
                  </a:lnTo>
                  <a:lnTo>
                    <a:pt x="51" y="601"/>
                  </a:lnTo>
                  <a:lnTo>
                    <a:pt x="41" y="575"/>
                  </a:lnTo>
                  <a:lnTo>
                    <a:pt x="40" y="542"/>
                  </a:lnTo>
                  <a:lnTo>
                    <a:pt x="18" y="518"/>
                  </a:lnTo>
                  <a:lnTo>
                    <a:pt x="0" y="509"/>
                  </a:lnTo>
                  <a:lnTo>
                    <a:pt x="9" y="483"/>
                  </a:lnTo>
                  <a:lnTo>
                    <a:pt x="25" y="463"/>
                  </a:lnTo>
                  <a:lnTo>
                    <a:pt x="43" y="451"/>
                  </a:lnTo>
                  <a:lnTo>
                    <a:pt x="28" y="439"/>
                  </a:lnTo>
                  <a:lnTo>
                    <a:pt x="37" y="421"/>
                  </a:lnTo>
                  <a:lnTo>
                    <a:pt x="49" y="395"/>
                  </a:lnTo>
                  <a:lnTo>
                    <a:pt x="60" y="377"/>
                  </a:lnTo>
                  <a:lnTo>
                    <a:pt x="70" y="367"/>
                  </a:lnTo>
                  <a:lnTo>
                    <a:pt x="60" y="352"/>
                  </a:lnTo>
                  <a:lnTo>
                    <a:pt x="53" y="342"/>
                  </a:lnTo>
                  <a:lnTo>
                    <a:pt x="64" y="336"/>
                  </a:lnTo>
                  <a:lnTo>
                    <a:pt x="84" y="332"/>
                  </a:lnTo>
                  <a:lnTo>
                    <a:pt x="96" y="313"/>
                  </a:lnTo>
                  <a:lnTo>
                    <a:pt x="105" y="297"/>
                  </a:lnTo>
                  <a:lnTo>
                    <a:pt x="113" y="284"/>
                  </a:lnTo>
                  <a:lnTo>
                    <a:pt x="133" y="253"/>
                  </a:lnTo>
                  <a:lnTo>
                    <a:pt x="150" y="253"/>
                  </a:lnTo>
                  <a:lnTo>
                    <a:pt x="160" y="235"/>
                  </a:lnTo>
                  <a:lnTo>
                    <a:pt x="162" y="217"/>
                  </a:lnTo>
                  <a:lnTo>
                    <a:pt x="157" y="206"/>
                  </a:lnTo>
                  <a:lnTo>
                    <a:pt x="157" y="195"/>
                  </a:lnTo>
                  <a:lnTo>
                    <a:pt x="146" y="180"/>
                  </a:lnTo>
                  <a:lnTo>
                    <a:pt x="126" y="176"/>
                  </a:lnTo>
                  <a:lnTo>
                    <a:pt x="97" y="179"/>
                  </a:lnTo>
                  <a:lnTo>
                    <a:pt x="92" y="183"/>
                  </a:lnTo>
                  <a:lnTo>
                    <a:pt x="93" y="166"/>
                  </a:lnTo>
                  <a:lnTo>
                    <a:pt x="90" y="152"/>
                  </a:lnTo>
                  <a:lnTo>
                    <a:pt x="79" y="149"/>
                  </a:lnTo>
                  <a:lnTo>
                    <a:pt x="61" y="146"/>
                  </a:lnTo>
                  <a:lnTo>
                    <a:pt x="52" y="131"/>
                  </a:lnTo>
                  <a:lnTo>
                    <a:pt x="35" y="126"/>
                  </a:lnTo>
                  <a:lnTo>
                    <a:pt x="13" y="117"/>
                  </a:lnTo>
                  <a:lnTo>
                    <a:pt x="18" y="106"/>
                  </a:lnTo>
                  <a:lnTo>
                    <a:pt x="30" y="58"/>
                  </a:lnTo>
                  <a:lnTo>
                    <a:pt x="18" y="48"/>
                  </a:lnTo>
                  <a:lnTo>
                    <a:pt x="17" y="24"/>
                  </a:lnTo>
                  <a:lnTo>
                    <a:pt x="46" y="17"/>
                  </a:lnTo>
                  <a:lnTo>
                    <a:pt x="91" y="15"/>
                  </a:lnTo>
                  <a:lnTo>
                    <a:pt x="97" y="0"/>
                  </a:lnTo>
                  <a:lnTo>
                    <a:pt x="133" y="0"/>
                  </a:lnTo>
                  <a:lnTo>
                    <a:pt x="149" y="27"/>
                  </a:lnTo>
                  <a:lnTo>
                    <a:pt x="183" y="29"/>
                  </a:lnTo>
                  <a:lnTo>
                    <a:pt x="217" y="37"/>
                  </a:lnTo>
                  <a:lnTo>
                    <a:pt x="233" y="34"/>
                  </a:lnTo>
                  <a:lnTo>
                    <a:pt x="243" y="53"/>
                  </a:lnTo>
                  <a:lnTo>
                    <a:pt x="280" y="69"/>
                  </a:lnTo>
                  <a:lnTo>
                    <a:pt x="322" y="75"/>
                  </a:lnTo>
                  <a:lnTo>
                    <a:pt x="347" y="79"/>
                  </a:lnTo>
                  <a:lnTo>
                    <a:pt x="374" y="97"/>
                  </a:lnTo>
                  <a:lnTo>
                    <a:pt x="407" y="98"/>
                  </a:lnTo>
                  <a:lnTo>
                    <a:pt x="434" y="113"/>
                  </a:lnTo>
                  <a:lnTo>
                    <a:pt x="443" y="121"/>
                  </a:lnTo>
                  <a:lnTo>
                    <a:pt x="458" y="116"/>
                  </a:lnTo>
                  <a:lnTo>
                    <a:pt x="474" y="136"/>
                  </a:lnTo>
                  <a:lnTo>
                    <a:pt x="469" y="154"/>
                  </a:lnTo>
                  <a:lnTo>
                    <a:pt x="498" y="170"/>
                  </a:lnTo>
                  <a:lnTo>
                    <a:pt x="520" y="183"/>
                  </a:lnTo>
                  <a:lnTo>
                    <a:pt x="527" y="183"/>
                  </a:lnTo>
                  <a:lnTo>
                    <a:pt x="555" y="192"/>
                  </a:lnTo>
                  <a:lnTo>
                    <a:pt x="575" y="203"/>
                  </a:lnTo>
                  <a:lnTo>
                    <a:pt x="587" y="212"/>
                  </a:lnTo>
                  <a:lnTo>
                    <a:pt x="597" y="193"/>
                  </a:lnTo>
                  <a:lnTo>
                    <a:pt x="620" y="214"/>
                  </a:lnTo>
                  <a:lnTo>
                    <a:pt x="632" y="234"/>
                  </a:lnTo>
                  <a:lnTo>
                    <a:pt x="667" y="233"/>
                  </a:lnTo>
                  <a:lnTo>
                    <a:pt x="686" y="245"/>
                  </a:lnTo>
                  <a:lnTo>
                    <a:pt x="704" y="253"/>
                  </a:lnTo>
                  <a:lnTo>
                    <a:pt x="721" y="250"/>
                  </a:lnTo>
                  <a:close/>
                  <a:moveTo>
                    <a:pt x="760" y="447"/>
                  </a:moveTo>
                  <a:lnTo>
                    <a:pt x="756" y="437"/>
                  </a:lnTo>
                  <a:lnTo>
                    <a:pt x="746" y="426"/>
                  </a:lnTo>
                  <a:lnTo>
                    <a:pt x="733" y="421"/>
                  </a:lnTo>
                  <a:lnTo>
                    <a:pt x="717" y="431"/>
                  </a:lnTo>
                  <a:lnTo>
                    <a:pt x="722" y="442"/>
                  </a:lnTo>
                  <a:lnTo>
                    <a:pt x="734" y="447"/>
                  </a:lnTo>
                  <a:lnTo>
                    <a:pt x="744" y="457"/>
                  </a:lnTo>
                  <a:lnTo>
                    <a:pt x="756" y="456"/>
                  </a:lnTo>
                  <a:lnTo>
                    <a:pt x="760" y="447"/>
                  </a:lnTo>
                  <a:close/>
                  <a:moveTo>
                    <a:pt x="704" y="462"/>
                  </a:moveTo>
                  <a:lnTo>
                    <a:pt x="697" y="445"/>
                  </a:lnTo>
                  <a:lnTo>
                    <a:pt x="686" y="447"/>
                  </a:lnTo>
                  <a:lnTo>
                    <a:pt x="679" y="435"/>
                  </a:lnTo>
                  <a:lnTo>
                    <a:pt x="667" y="435"/>
                  </a:lnTo>
                  <a:lnTo>
                    <a:pt x="654" y="438"/>
                  </a:lnTo>
                  <a:lnTo>
                    <a:pt x="640" y="443"/>
                  </a:lnTo>
                  <a:lnTo>
                    <a:pt x="627" y="455"/>
                  </a:lnTo>
                  <a:lnTo>
                    <a:pt x="626" y="467"/>
                  </a:lnTo>
                  <a:lnTo>
                    <a:pt x="638" y="464"/>
                  </a:lnTo>
                  <a:lnTo>
                    <a:pt x="655" y="469"/>
                  </a:lnTo>
                  <a:lnTo>
                    <a:pt x="662" y="481"/>
                  </a:lnTo>
                  <a:lnTo>
                    <a:pt x="675" y="490"/>
                  </a:lnTo>
                  <a:lnTo>
                    <a:pt x="683" y="479"/>
                  </a:lnTo>
                  <a:lnTo>
                    <a:pt x="696" y="469"/>
                  </a:lnTo>
                  <a:lnTo>
                    <a:pt x="704" y="462"/>
                  </a:lnTo>
                  <a:close/>
                  <a:moveTo>
                    <a:pt x="570" y="512"/>
                  </a:moveTo>
                  <a:lnTo>
                    <a:pt x="578" y="500"/>
                  </a:lnTo>
                  <a:lnTo>
                    <a:pt x="585" y="483"/>
                  </a:lnTo>
                  <a:lnTo>
                    <a:pt x="571" y="474"/>
                  </a:lnTo>
                  <a:lnTo>
                    <a:pt x="554" y="488"/>
                  </a:lnTo>
                  <a:lnTo>
                    <a:pt x="544" y="502"/>
                  </a:lnTo>
                  <a:lnTo>
                    <a:pt x="555" y="510"/>
                  </a:lnTo>
                  <a:lnTo>
                    <a:pt x="570" y="512"/>
                  </a:lnTo>
                  <a:close/>
                </a:path>
              </a:pathLst>
            </a:custGeom>
            <a:solidFill>
              <a:schemeClr val="hlink"/>
            </a:solidFill>
            <a:ln w="317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1552" name="Freeform 51"/>
            <p:cNvSpPr>
              <a:spLocks noChangeAspect="1" noEditPoints="1"/>
            </p:cNvSpPr>
            <p:nvPr/>
          </p:nvSpPr>
          <p:spPr bwMode="auto">
            <a:xfrm>
              <a:off x="4903790" y="4049715"/>
              <a:ext cx="1327150" cy="1511300"/>
            </a:xfrm>
            <a:custGeom>
              <a:avLst/>
              <a:gdLst>
                <a:gd name="T0" fmla="*/ 2147483647 w 703"/>
                <a:gd name="T1" fmla="*/ 2147483647 h 801"/>
                <a:gd name="T2" fmla="*/ 2147483647 w 703"/>
                <a:gd name="T3" fmla="*/ 2147483647 h 801"/>
                <a:gd name="T4" fmla="*/ 2147483647 w 703"/>
                <a:gd name="T5" fmla="*/ 2147483647 h 801"/>
                <a:gd name="T6" fmla="*/ 2147483647 w 703"/>
                <a:gd name="T7" fmla="*/ 2147483647 h 801"/>
                <a:gd name="T8" fmla="*/ 2147483647 w 703"/>
                <a:gd name="T9" fmla="*/ 2147483647 h 801"/>
                <a:gd name="T10" fmla="*/ 2147483647 w 703"/>
                <a:gd name="T11" fmla="*/ 2147483647 h 801"/>
                <a:gd name="T12" fmla="*/ 2147483647 w 703"/>
                <a:gd name="T13" fmla="*/ 2147483647 h 801"/>
                <a:gd name="T14" fmla="*/ 2147483647 w 703"/>
                <a:gd name="T15" fmla="*/ 2147483647 h 801"/>
                <a:gd name="T16" fmla="*/ 2147483647 w 703"/>
                <a:gd name="T17" fmla="*/ 2147483647 h 801"/>
                <a:gd name="T18" fmla="*/ 2147483647 w 703"/>
                <a:gd name="T19" fmla="*/ 2147483647 h 801"/>
                <a:gd name="T20" fmla="*/ 2147483647 w 703"/>
                <a:gd name="T21" fmla="*/ 2147483647 h 801"/>
                <a:gd name="T22" fmla="*/ 2147483647 w 703"/>
                <a:gd name="T23" fmla="*/ 2147483647 h 801"/>
                <a:gd name="T24" fmla="*/ 2147483647 w 703"/>
                <a:gd name="T25" fmla="*/ 2147483647 h 801"/>
                <a:gd name="T26" fmla="*/ 2147483647 w 703"/>
                <a:gd name="T27" fmla="*/ 2147483647 h 801"/>
                <a:gd name="T28" fmla="*/ 2147483647 w 703"/>
                <a:gd name="T29" fmla="*/ 2147483647 h 801"/>
                <a:gd name="T30" fmla="*/ 2147483647 w 703"/>
                <a:gd name="T31" fmla="*/ 2147483647 h 801"/>
                <a:gd name="T32" fmla="*/ 2147483647 w 703"/>
                <a:gd name="T33" fmla="*/ 2147483647 h 801"/>
                <a:gd name="T34" fmla="*/ 2147483647 w 703"/>
                <a:gd name="T35" fmla="*/ 2147483647 h 801"/>
                <a:gd name="T36" fmla="*/ 2147483647 w 703"/>
                <a:gd name="T37" fmla="*/ 2147483647 h 801"/>
                <a:gd name="T38" fmla="*/ 2147483647 w 703"/>
                <a:gd name="T39" fmla="*/ 2147483647 h 801"/>
                <a:gd name="T40" fmla="*/ 2147483647 w 703"/>
                <a:gd name="T41" fmla="*/ 2147483647 h 801"/>
                <a:gd name="T42" fmla="*/ 2147483647 w 703"/>
                <a:gd name="T43" fmla="*/ 2147483647 h 801"/>
                <a:gd name="T44" fmla="*/ 2147483647 w 703"/>
                <a:gd name="T45" fmla="*/ 2147483647 h 801"/>
                <a:gd name="T46" fmla="*/ 2147483647 w 703"/>
                <a:gd name="T47" fmla="*/ 2147483647 h 801"/>
                <a:gd name="T48" fmla="*/ 2147483647 w 703"/>
                <a:gd name="T49" fmla="*/ 2147483647 h 801"/>
                <a:gd name="T50" fmla="*/ 2147483647 w 703"/>
                <a:gd name="T51" fmla="*/ 2147483647 h 801"/>
                <a:gd name="T52" fmla="*/ 2147483647 w 703"/>
                <a:gd name="T53" fmla="*/ 2147483647 h 801"/>
                <a:gd name="T54" fmla="*/ 2147483647 w 703"/>
                <a:gd name="T55" fmla="*/ 2147483647 h 801"/>
                <a:gd name="T56" fmla="*/ 2147483647 w 703"/>
                <a:gd name="T57" fmla="*/ 2147483647 h 801"/>
                <a:gd name="T58" fmla="*/ 2147483647 w 703"/>
                <a:gd name="T59" fmla="*/ 2147483647 h 801"/>
                <a:gd name="T60" fmla="*/ 2147483647 w 703"/>
                <a:gd name="T61" fmla="*/ 2147483647 h 801"/>
                <a:gd name="T62" fmla="*/ 2147483647 w 703"/>
                <a:gd name="T63" fmla="*/ 0 h 801"/>
                <a:gd name="T64" fmla="*/ 2147483647 w 703"/>
                <a:gd name="T65" fmla="*/ 2147483647 h 801"/>
                <a:gd name="T66" fmla="*/ 2147483647 w 703"/>
                <a:gd name="T67" fmla="*/ 2147483647 h 801"/>
                <a:gd name="T68" fmla="*/ 2147483647 w 703"/>
                <a:gd name="T69" fmla="*/ 2147483647 h 801"/>
                <a:gd name="T70" fmla="*/ 2147483647 w 703"/>
                <a:gd name="T71" fmla="*/ 2147483647 h 801"/>
                <a:gd name="T72" fmla="*/ 2147483647 w 703"/>
                <a:gd name="T73" fmla="*/ 2147483647 h 801"/>
                <a:gd name="T74" fmla="*/ 2147483647 w 703"/>
                <a:gd name="T75" fmla="*/ 2147483647 h 801"/>
                <a:gd name="T76" fmla="*/ 2147483647 w 703"/>
                <a:gd name="T77" fmla="*/ 2147483647 h 801"/>
                <a:gd name="T78" fmla="*/ 2147483647 w 703"/>
                <a:gd name="T79" fmla="*/ 2147483647 h 801"/>
                <a:gd name="T80" fmla="*/ 2147483647 w 703"/>
                <a:gd name="T81" fmla="*/ 2147483647 h 801"/>
                <a:gd name="T82" fmla="*/ 2147483647 w 703"/>
                <a:gd name="T83" fmla="*/ 2147483647 h 801"/>
                <a:gd name="T84" fmla="*/ 2147483647 w 703"/>
                <a:gd name="T85" fmla="*/ 2147483647 h 801"/>
                <a:gd name="T86" fmla="*/ 2147483647 w 703"/>
                <a:gd name="T87" fmla="*/ 2147483647 h 801"/>
                <a:gd name="T88" fmla="*/ 2147483647 w 703"/>
                <a:gd name="T89" fmla="*/ 2147483647 h 801"/>
                <a:gd name="T90" fmla="*/ 2147483647 w 703"/>
                <a:gd name="T91" fmla="*/ 2147483647 h 801"/>
                <a:gd name="T92" fmla="*/ 2147483647 w 703"/>
                <a:gd name="T93" fmla="*/ 2147483647 h 801"/>
                <a:gd name="T94" fmla="*/ 2147483647 w 703"/>
                <a:gd name="T95" fmla="*/ 2147483647 h 801"/>
                <a:gd name="T96" fmla="*/ 2147483647 w 703"/>
                <a:gd name="T97" fmla="*/ 2147483647 h 801"/>
                <a:gd name="T98" fmla="*/ 2147483647 w 703"/>
                <a:gd name="T99" fmla="*/ 2147483647 h 801"/>
                <a:gd name="T100" fmla="*/ 2147483647 w 703"/>
                <a:gd name="T101" fmla="*/ 2147483647 h 801"/>
                <a:gd name="T102" fmla="*/ 2147483647 w 703"/>
                <a:gd name="T103" fmla="*/ 2147483647 h 801"/>
                <a:gd name="T104" fmla="*/ 2147483647 w 703"/>
                <a:gd name="T105" fmla="*/ 2147483647 h 801"/>
                <a:gd name="T106" fmla="*/ 2147483647 w 703"/>
                <a:gd name="T107" fmla="*/ 2147483647 h 801"/>
                <a:gd name="T108" fmla="*/ 2147483647 w 703"/>
                <a:gd name="T109" fmla="*/ 2147483647 h 801"/>
                <a:gd name="T110" fmla="*/ 2147483647 w 703"/>
                <a:gd name="T111" fmla="*/ 2147483647 h 801"/>
                <a:gd name="T112" fmla="*/ 2147483647 w 703"/>
                <a:gd name="T113" fmla="*/ 2147483647 h 801"/>
                <a:gd name="T114" fmla="*/ 2147483647 w 703"/>
                <a:gd name="T115" fmla="*/ 2147483647 h 801"/>
                <a:gd name="T116" fmla="*/ 2147483647 w 703"/>
                <a:gd name="T117" fmla="*/ 2147483647 h 801"/>
                <a:gd name="T118" fmla="*/ 2147483647 w 703"/>
                <a:gd name="T119" fmla="*/ 2147483647 h 801"/>
                <a:gd name="T120" fmla="*/ 2147483647 w 703"/>
                <a:gd name="T121" fmla="*/ 2147483647 h 801"/>
                <a:gd name="T122" fmla="*/ 2147483647 w 703"/>
                <a:gd name="T123" fmla="*/ 2147483647 h 801"/>
                <a:gd name="T124" fmla="*/ 2147483647 w 703"/>
                <a:gd name="T125" fmla="*/ 2147483647 h 80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03" h="801">
                  <a:moveTo>
                    <a:pt x="599" y="608"/>
                  </a:moveTo>
                  <a:lnTo>
                    <a:pt x="578" y="625"/>
                  </a:lnTo>
                  <a:lnTo>
                    <a:pt x="555" y="637"/>
                  </a:lnTo>
                  <a:lnTo>
                    <a:pt x="531" y="653"/>
                  </a:lnTo>
                  <a:lnTo>
                    <a:pt x="524" y="662"/>
                  </a:lnTo>
                  <a:lnTo>
                    <a:pt x="484" y="632"/>
                  </a:lnTo>
                  <a:lnTo>
                    <a:pt x="452" y="612"/>
                  </a:lnTo>
                  <a:lnTo>
                    <a:pt x="441" y="622"/>
                  </a:lnTo>
                  <a:lnTo>
                    <a:pt x="426" y="610"/>
                  </a:lnTo>
                  <a:lnTo>
                    <a:pt x="404" y="608"/>
                  </a:lnTo>
                  <a:lnTo>
                    <a:pt x="375" y="612"/>
                  </a:lnTo>
                  <a:lnTo>
                    <a:pt x="355" y="613"/>
                  </a:lnTo>
                  <a:lnTo>
                    <a:pt x="339" y="651"/>
                  </a:lnTo>
                  <a:lnTo>
                    <a:pt x="334" y="677"/>
                  </a:lnTo>
                  <a:lnTo>
                    <a:pt x="317" y="680"/>
                  </a:lnTo>
                  <a:lnTo>
                    <a:pt x="299" y="672"/>
                  </a:lnTo>
                  <a:lnTo>
                    <a:pt x="280" y="660"/>
                  </a:lnTo>
                  <a:lnTo>
                    <a:pt x="245" y="661"/>
                  </a:lnTo>
                  <a:lnTo>
                    <a:pt x="253" y="650"/>
                  </a:lnTo>
                  <a:lnTo>
                    <a:pt x="252" y="644"/>
                  </a:lnTo>
                  <a:lnTo>
                    <a:pt x="245" y="641"/>
                  </a:lnTo>
                  <a:lnTo>
                    <a:pt x="233" y="641"/>
                  </a:lnTo>
                  <a:lnTo>
                    <a:pt x="210" y="620"/>
                  </a:lnTo>
                  <a:lnTo>
                    <a:pt x="200" y="639"/>
                  </a:lnTo>
                  <a:lnTo>
                    <a:pt x="188" y="630"/>
                  </a:lnTo>
                  <a:lnTo>
                    <a:pt x="168" y="619"/>
                  </a:lnTo>
                  <a:lnTo>
                    <a:pt x="140" y="610"/>
                  </a:lnTo>
                  <a:lnTo>
                    <a:pt x="133" y="610"/>
                  </a:lnTo>
                  <a:lnTo>
                    <a:pt x="111" y="597"/>
                  </a:lnTo>
                  <a:lnTo>
                    <a:pt x="82" y="581"/>
                  </a:lnTo>
                  <a:lnTo>
                    <a:pt x="87" y="563"/>
                  </a:lnTo>
                  <a:lnTo>
                    <a:pt x="71" y="543"/>
                  </a:lnTo>
                  <a:lnTo>
                    <a:pt x="95" y="513"/>
                  </a:lnTo>
                  <a:lnTo>
                    <a:pt x="115" y="481"/>
                  </a:lnTo>
                  <a:lnTo>
                    <a:pt x="131" y="437"/>
                  </a:lnTo>
                  <a:lnTo>
                    <a:pt x="137" y="409"/>
                  </a:lnTo>
                  <a:lnTo>
                    <a:pt x="142" y="388"/>
                  </a:lnTo>
                  <a:lnTo>
                    <a:pt x="156" y="432"/>
                  </a:lnTo>
                  <a:lnTo>
                    <a:pt x="166" y="404"/>
                  </a:lnTo>
                  <a:lnTo>
                    <a:pt x="157" y="379"/>
                  </a:lnTo>
                  <a:lnTo>
                    <a:pt x="143" y="363"/>
                  </a:lnTo>
                  <a:lnTo>
                    <a:pt x="147" y="338"/>
                  </a:lnTo>
                  <a:lnTo>
                    <a:pt x="135" y="309"/>
                  </a:lnTo>
                  <a:lnTo>
                    <a:pt x="121" y="286"/>
                  </a:lnTo>
                  <a:lnTo>
                    <a:pt x="111" y="274"/>
                  </a:lnTo>
                  <a:lnTo>
                    <a:pt x="127" y="244"/>
                  </a:lnTo>
                  <a:lnTo>
                    <a:pt x="109" y="239"/>
                  </a:lnTo>
                  <a:lnTo>
                    <a:pt x="109" y="211"/>
                  </a:lnTo>
                  <a:lnTo>
                    <a:pt x="90" y="200"/>
                  </a:lnTo>
                  <a:lnTo>
                    <a:pt x="80" y="190"/>
                  </a:lnTo>
                  <a:lnTo>
                    <a:pt x="59" y="176"/>
                  </a:lnTo>
                  <a:lnTo>
                    <a:pt x="41" y="166"/>
                  </a:lnTo>
                  <a:lnTo>
                    <a:pt x="26" y="166"/>
                  </a:lnTo>
                  <a:lnTo>
                    <a:pt x="18" y="170"/>
                  </a:lnTo>
                  <a:lnTo>
                    <a:pt x="7" y="154"/>
                  </a:lnTo>
                  <a:lnTo>
                    <a:pt x="0" y="146"/>
                  </a:lnTo>
                  <a:lnTo>
                    <a:pt x="15" y="141"/>
                  </a:lnTo>
                  <a:lnTo>
                    <a:pt x="26" y="141"/>
                  </a:lnTo>
                  <a:lnTo>
                    <a:pt x="26" y="129"/>
                  </a:lnTo>
                  <a:lnTo>
                    <a:pt x="17" y="124"/>
                  </a:lnTo>
                  <a:lnTo>
                    <a:pt x="19" y="118"/>
                  </a:lnTo>
                  <a:lnTo>
                    <a:pt x="26" y="121"/>
                  </a:lnTo>
                  <a:lnTo>
                    <a:pt x="27" y="110"/>
                  </a:lnTo>
                  <a:lnTo>
                    <a:pt x="20" y="106"/>
                  </a:lnTo>
                  <a:lnTo>
                    <a:pt x="7" y="105"/>
                  </a:lnTo>
                  <a:lnTo>
                    <a:pt x="8" y="96"/>
                  </a:lnTo>
                  <a:lnTo>
                    <a:pt x="20" y="93"/>
                  </a:lnTo>
                  <a:lnTo>
                    <a:pt x="31" y="93"/>
                  </a:lnTo>
                  <a:lnTo>
                    <a:pt x="44" y="92"/>
                  </a:lnTo>
                  <a:lnTo>
                    <a:pt x="51" y="101"/>
                  </a:lnTo>
                  <a:lnTo>
                    <a:pt x="68" y="92"/>
                  </a:lnTo>
                  <a:lnTo>
                    <a:pt x="92" y="93"/>
                  </a:lnTo>
                  <a:lnTo>
                    <a:pt x="107" y="105"/>
                  </a:lnTo>
                  <a:lnTo>
                    <a:pt x="115" y="117"/>
                  </a:lnTo>
                  <a:lnTo>
                    <a:pt x="130" y="115"/>
                  </a:lnTo>
                  <a:lnTo>
                    <a:pt x="153" y="122"/>
                  </a:lnTo>
                  <a:lnTo>
                    <a:pt x="178" y="126"/>
                  </a:lnTo>
                  <a:lnTo>
                    <a:pt x="195" y="132"/>
                  </a:lnTo>
                  <a:lnTo>
                    <a:pt x="193" y="102"/>
                  </a:lnTo>
                  <a:lnTo>
                    <a:pt x="193" y="80"/>
                  </a:lnTo>
                  <a:lnTo>
                    <a:pt x="184" y="72"/>
                  </a:lnTo>
                  <a:lnTo>
                    <a:pt x="183" y="55"/>
                  </a:lnTo>
                  <a:lnTo>
                    <a:pt x="197" y="61"/>
                  </a:lnTo>
                  <a:lnTo>
                    <a:pt x="212" y="62"/>
                  </a:lnTo>
                  <a:lnTo>
                    <a:pt x="209" y="77"/>
                  </a:lnTo>
                  <a:lnTo>
                    <a:pt x="217" y="88"/>
                  </a:lnTo>
                  <a:lnTo>
                    <a:pt x="227" y="94"/>
                  </a:lnTo>
                  <a:lnTo>
                    <a:pt x="253" y="96"/>
                  </a:lnTo>
                  <a:lnTo>
                    <a:pt x="285" y="101"/>
                  </a:lnTo>
                  <a:lnTo>
                    <a:pt x="296" y="79"/>
                  </a:lnTo>
                  <a:lnTo>
                    <a:pt x="325" y="72"/>
                  </a:lnTo>
                  <a:lnTo>
                    <a:pt x="373" y="62"/>
                  </a:lnTo>
                  <a:lnTo>
                    <a:pt x="378" y="17"/>
                  </a:lnTo>
                  <a:lnTo>
                    <a:pt x="391" y="7"/>
                  </a:lnTo>
                  <a:lnTo>
                    <a:pt x="413" y="2"/>
                  </a:lnTo>
                  <a:lnTo>
                    <a:pt x="436" y="0"/>
                  </a:lnTo>
                  <a:lnTo>
                    <a:pt x="443" y="15"/>
                  </a:lnTo>
                  <a:lnTo>
                    <a:pt x="441" y="31"/>
                  </a:lnTo>
                  <a:lnTo>
                    <a:pt x="445" y="42"/>
                  </a:lnTo>
                  <a:lnTo>
                    <a:pt x="458" y="41"/>
                  </a:lnTo>
                  <a:lnTo>
                    <a:pt x="467" y="48"/>
                  </a:lnTo>
                  <a:lnTo>
                    <a:pt x="463" y="66"/>
                  </a:lnTo>
                  <a:lnTo>
                    <a:pt x="476" y="69"/>
                  </a:lnTo>
                  <a:lnTo>
                    <a:pt x="486" y="76"/>
                  </a:lnTo>
                  <a:lnTo>
                    <a:pt x="495" y="90"/>
                  </a:lnTo>
                  <a:lnTo>
                    <a:pt x="501" y="103"/>
                  </a:lnTo>
                  <a:lnTo>
                    <a:pt x="506" y="111"/>
                  </a:lnTo>
                  <a:lnTo>
                    <a:pt x="525" y="108"/>
                  </a:lnTo>
                  <a:lnTo>
                    <a:pt x="535" y="107"/>
                  </a:lnTo>
                  <a:lnTo>
                    <a:pt x="550" y="125"/>
                  </a:lnTo>
                  <a:lnTo>
                    <a:pt x="558" y="147"/>
                  </a:lnTo>
                  <a:lnTo>
                    <a:pt x="570" y="159"/>
                  </a:lnTo>
                  <a:lnTo>
                    <a:pt x="577" y="160"/>
                  </a:lnTo>
                  <a:lnTo>
                    <a:pt x="587" y="163"/>
                  </a:lnTo>
                  <a:lnTo>
                    <a:pt x="604" y="163"/>
                  </a:lnTo>
                  <a:lnTo>
                    <a:pt x="616" y="175"/>
                  </a:lnTo>
                  <a:lnTo>
                    <a:pt x="629" y="187"/>
                  </a:lnTo>
                  <a:lnTo>
                    <a:pt x="649" y="198"/>
                  </a:lnTo>
                  <a:lnTo>
                    <a:pt x="664" y="204"/>
                  </a:lnTo>
                  <a:lnTo>
                    <a:pt x="681" y="210"/>
                  </a:lnTo>
                  <a:lnTo>
                    <a:pt x="700" y="216"/>
                  </a:lnTo>
                  <a:lnTo>
                    <a:pt x="678" y="245"/>
                  </a:lnTo>
                  <a:lnTo>
                    <a:pt x="674" y="257"/>
                  </a:lnTo>
                  <a:lnTo>
                    <a:pt x="669" y="267"/>
                  </a:lnTo>
                  <a:lnTo>
                    <a:pt x="659" y="279"/>
                  </a:lnTo>
                  <a:lnTo>
                    <a:pt x="654" y="288"/>
                  </a:lnTo>
                  <a:lnTo>
                    <a:pt x="644" y="307"/>
                  </a:lnTo>
                  <a:lnTo>
                    <a:pt x="644" y="327"/>
                  </a:lnTo>
                  <a:lnTo>
                    <a:pt x="638" y="333"/>
                  </a:lnTo>
                  <a:lnTo>
                    <a:pt x="631" y="332"/>
                  </a:lnTo>
                  <a:lnTo>
                    <a:pt x="623" y="329"/>
                  </a:lnTo>
                  <a:lnTo>
                    <a:pt x="607" y="336"/>
                  </a:lnTo>
                  <a:lnTo>
                    <a:pt x="594" y="344"/>
                  </a:lnTo>
                  <a:lnTo>
                    <a:pt x="584" y="355"/>
                  </a:lnTo>
                  <a:lnTo>
                    <a:pt x="580" y="365"/>
                  </a:lnTo>
                  <a:lnTo>
                    <a:pt x="573" y="381"/>
                  </a:lnTo>
                  <a:lnTo>
                    <a:pt x="561" y="389"/>
                  </a:lnTo>
                  <a:lnTo>
                    <a:pt x="551" y="403"/>
                  </a:lnTo>
                  <a:lnTo>
                    <a:pt x="551" y="415"/>
                  </a:lnTo>
                  <a:lnTo>
                    <a:pt x="559" y="415"/>
                  </a:lnTo>
                  <a:lnTo>
                    <a:pt x="577" y="401"/>
                  </a:lnTo>
                  <a:lnTo>
                    <a:pt x="585" y="401"/>
                  </a:lnTo>
                  <a:lnTo>
                    <a:pt x="592" y="415"/>
                  </a:lnTo>
                  <a:lnTo>
                    <a:pt x="596" y="425"/>
                  </a:lnTo>
                  <a:lnTo>
                    <a:pt x="599" y="438"/>
                  </a:lnTo>
                  <a:lnTo>
                    <a:pt x="604" y="446"/>
                  </a:lnTo>
                  <a:lnTo>
                    <a:pt x="590" y="447"/>
                  </a:lnTo>
                  <a:lnTo>
                    <a:pt x="592" y="464"/>
                  </a:lnTo>
                  <a:lnTo>
                    <a:pt x="595" y="476"/>
                  </a:lnTo>
                  <a:lnTo>
                    <a:pt x="596" y="495"/>
                  </a:lnTo>
                  <a:lnTo>
                    <a:pt x="586" y="497"/>
                  </a:lnTo>
                  <a:lnTo>
                    <a:pt x="576" y="511"/>
                  </a:lnTo>
                  <a:lnTo>
                    <a:pt x="566" y="519"/>
                  </a:lnTo>
                  <a:lnTo>
                    <a:pt x="573" y="527"/>
                  </a:lnTo>
                  <a:lnTo>
                    <a:pt x="580" y="541"/>
                  </a:lnTo>
                  <a:lnTo>
                    <a:pt x="580" y="555"/>
                  </a:lnTo>
                  <a:lnTo>
                    <a:pt x="575" y="581"/>
                  </a:lnTo>
                  <a:lnTo>
                    <a:pt x="586" y="591"/>
                  </a:lnTo>
                  <a:lnTo>
                    <a:pt x="599" y="592"/>
                  </a:lnTo>
                  <a:lnTo>
                    <a:pt x="614" y="596"/>
                  </a:lnTo>
                  <a:lnTo>
                    <a:pt x="613" y="609"/>
                  </a:lnTo>
                  <a:lnTo>
                    <a:pt x="608" y="598"/>
                  </a:lnTo>
                  <a:lnTo>
                    <a:pt x="599" y="599"/>
                  </a:lnTo>
                  <a:lnTo>
                    <a:pt x="599" y="608"/>
                  </a:lnTo>
                  <a:close/>
                  <a:moveTo>
                    <a:pt x="674" y="791"/>
                  </a:moveTo>
                  <a:lnTo>
                    <a:pt x="677" y="780"/>
                  </a:lnTo>
                  <a:lnTo>
                    <a:pt x="682" y="771"/>
                  </a:lnTo>
                  <a:lnTo>
                    <a:pt x="693" y="755"/>
                  </a:lnTo>
                  <a:lnTo>
                    <a:pt x="703" y="735"/>
                  </a:lnTo>
                  <a:lnTo>
                    <a:pt x="692" y="725"/>
                  </a:lnTo>
                  <a:lnTo>
                    <a:pt x="699" y="705"/>
                  </a:lnTo>
                  <a:lnTo>
                    <a:pt x="702" y="690"/>
                  </a:lnTo>
                  <a:lnTo>
                    <a:pt x="700" y="680"/>
                  </a:lnTo>
                  <a:lnTo>
                    <a:pt x="689" y="680"/>
                  </a:lnTo>
                  <a:lnTo>
                    <a:pt x="683" y="692"/>
                  </a:lnTo>
                  <a:lnTo>
                    <a:pt x="679" y="704"/>
                  </a:lnTo>
                  <a:lnTo>
                    <a:pt x="669" y="711"/>
                  </a:lnTo>
                  <a:lnTo>
                    <a:pt x="660" y="716"/>
                  </a:lnTo>
                  <a:lnTo>
                    <a:pt x="645" y="716"/>
                  </a:lnTo>
                  <a:lnTo>
                    <a:pt x="645" y="728"/>
                  </a:lnTo>
                  <a:lnTo>
                    <a:pt x="650" y="740"/>
                  </a:lnTo>
                  <a:lnTo>
                    <a:pt x="652" y="749"/>
                  </a:lnTo>
                  <a:lnTo>
                    <a:pt x="644" y="761"/>
                  </a:lnTo>
                  <a:lnTo>
                    <a:pt x="640" y="767"/>
                  </a:lnTo>
                  <a:lnTo>
                    <a:pt x="647" y="770"/>
                  </a:lnTo>
                  <a:lnTo>
                    <a:pt x="650" y="781"/>
                  </a:lnTo>
                  <a:lnTo>
                    <a:pt x="653" y="792"/>
                  </a:lnTo>
                  <a:lnTo>
                    <a:pt x="661" y="799"/>
                  </a:lnTo>
                  <a:lnTo>
                    <a:pt x="671" y="801"/>
                  </a:lnTo>
                  <a:lnTo>
                    <a:pt x="674" y="791"/>
                  </a:lnTo>
                  <a:close/>
                </a:path>
              </a:pathLst>
            </a:custGeom>
            <a:solidFill>
              <a:schemeClr val="hlink"/>
            </a:solidFill>
            <a:ln w="317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1553" name="Freeform 52"/>
            <p:cNvSpPr>
              <a:spLocks noChangeAspect="1" noEditPoints="1"/>
            </p:cNvSpPr>
            <p:nvPr/>
          </p:nvSpPr>
          <p:spPr bwMode="auto">
            <a:xfrm>
              <a:off x="7305680" y="5597527"/>
              <a:ext cx="769937" cy="990600"/>
            </a:xfrm>
            <a:custGeom>
              <a:avLst/>
              <a:gdLst>
                <a:gd name="T0" fmla="*/ 2147483647 w 408"/>
                <a:gd name="T1" fmla="*/ 2147483647 h 525"/>
                <a:gd name="T2" fmla="*/ 2147483647 w 408"/>
                <a:gd name="T3" fmla="*/ 2147483647 h 525"/>
                <a:gd name="T4" fmla="*/ 2147483647 w 408"/>
                <a:gd name="T5" fmla="*/ 2147483647 h 525"/>
                <a:gd name="T6" fmla="*/ 2147483647 w 408"/>
                <a:gd name="T7" fmla="*/ 2147483647 h 525"/>
                <a:gd name="T8" fmla="*/ 2147483647 w 408"/>
                <a:gd name="T9" fmla="*/ 2147483647 h 525"/>
                <a:gd name="T10" fmla="*/ 2147483647 w 408"/>
                <a:gd name="T11" fmla="*/ 2147483647 h 525"/>
                <a:gd name="T12" fmla="*/ 2147483647 w 408"/>
                <a:gd name="T13" fmla="*/ 2147483647 h 525"/>
                <a:gd name="T14" fmla="*/ 2147483647 w 408"/>
                <a:gd name="T15" fmla="*/ 2147483647 h 525"/>
                <a:gd name="T16" fmla="*/ 2147483647 w 408"/>
                <a:gd name="T17" fmla="*/ 2147483647 h 525"/>
                <a:gd name="T18" fmla="*/ 2147483647 w 408"/>
                <a:gd name="T19" fmla="*/ 2147483647 h 525"/>
                <a:gd name="T20" fmla="*/ 2147483647 w 408"/>
                <a:gd name="T21" fmla="*/ 2147483647 h 525"/>
                <a:gd name="T22" fmla="*/ 2147483647 w 408"/>
                <a:gd name="T23" fmla="*/ 2147483647 h 525"/>
                <a:gd name="T24" fmla="*/ 2147483647 w 408"/>
                <a:gd name="T25" fmla="*/ 2147483647 h 525"/>
                <a:gd name="T26" fmla="*/ 2147483647 w 408"/>
                <a:gd name="T27" fmla="*/ 2147483647 h 525"/>
                <a:gd name="T28" fmla="*/ 2147483647 w 408"/>
                <a:gd name="T29" fmla="*/ 2147483647 h 525"/>
                <a:gd name="T30" fmla="*/ 2147483647 w 408"/>
                <a:gd name="T31" fmla="*/ 2147483647 h 525"/>
                <a:gd name="T32" fmla="*/ 2147483647 w 408"/>
                <a:gd name="T33" fmla="*/ 2147483647 h 525"/>
                <a:gd name="T34" fmla="*/ 2147483647 w 408"/>
                <a:gd name="T35" fmla="*/ 2147483647 h 525"/>
                <a:gd name="T36" fmla="*/ 2147483647 w 408"/>
                <a:gd name="T37" fmla="*/ 2147483647 h 525"/>
                <a:gd name="T38" fmla="*/ 2147483647 w 408"/>
                <a:gd name="T39" fmla="*/ 2147483647 h 525"/>
                <a:gd name="T40" fmla="*/ 2147483647 w 408"/>
                <a:gd name="T41" fmla="*/ 2147483647 h 525"/>
                <a:gd name="T42" fmla="*/ 2147483647 w 408"/>
                <a:gd name="T43" fmla="*/ 2147483647 h 525"/>
                <a:gd name="T44" fmla="*/ 2147483647 w 408"/>
                <a:gd name="T45" fmla="*/ 2147483647 h 525"/>
                <a:gd name="T46" fmla="*/ 2147483647 w 408"/>
                <a:gd name="T47" fmla="*/ 2147483647 h 525"/>
                <a:gd name="T48" fmla="*/ 2147483647 w 408"/>
                <a:gd name="T49" fmla="*/ 2147483647 h 525"/>
                <a:gd name="T50" fmla="*/ 2147483647 w 408"/>
                <a:gd name="T51" fmla="*/ 2147483647 h 525"/>
                <a:gd name="T52" fmla="*/ 2147483647 w 408"/>
                <a:gd name="T53" fmla="*/ 2147483647 h 525"/>
                <a:gd name="T54" fmla="*/ 2147483647 w 408"/>
                <a:gd name="T55" fmla="*/ 2147483647 h 525"/>
                <a:gd name="T56" fmla="*/ 2147483647 w 408"/>
                <a:gd name="T57" fmla="*/ 2147483647 h 525"/>
                <a:gd name="T58" fmla="*/ 2147483647 w 408"/>
                <a:gd name="T59" fmla="*/ 2147483647 h 525"/>
                <a:gd name="T60" fmla="*/ 2147483647 w 408"/>
                <a:gd name="T61" fmla="*/ 2147483647 h 525"/>
                <a:gd name="T62" fmla="*/ 2147483647 w 408"/>
                <a:gd name="T63" fmla="*/ 2147483647 h 525"/>
                <a:gd name="T64" fmla="*/ 2147483647 w 408"/>
                <a:gd name="T65" fmla="*/ 2147483647 h 525"/>
                <a:gd name="T66" fmla="*/ 2147483647 w 408"/>
                <a:gd name="T67" fmla="*/ 2147483647 h 525"/>
                <a:gd name="T68" fmla="*/ 2147483647 w 408"/>
                <a:gd name="T69" fmla="*/ 2147483647 h 525"/>
                <a:gd name="T70" fmla="*/ 2147483647 w 408"/>
                <a:gd name="T71" fmla="*/ 2147483647 h 525"/>
                <a:gd name="T72" fmla="*/ 2147483647 w 408"/>
                <a:gd name="T73" fmla="*/ 2147483647 h 525"/>
                <a:gd name="T74" fmla="*/ 2147483647 w 408"/>
                <a:gd name="T75" fmla="*/ 2147483647 h 525"/>
                <a:gd name="T76" fmla="*/ 2147483647 w 408"/>
                <a:gd name="T77" fmla="*/ 2147483647 h 525"/>
                <a:gd name="T78" fmla="*/ 2147483647 w 408"/>
                <a:gd name="T79" fmla="*/ 2147483647 h 525"/>
                <a:gd name="T80" fmla="*/ 2147483647 w 408"/>
                <a:gd name="T81" fmla="*/ 2147483647 h 525"/>
                <a:gd name="T82" fmla="*/ 2147483647 w 408"/>
                <a:gd name="T83" fmla="*/ 2147483647 h 525"/>
                <a:gd name="T84" fmla="*/ 2147483647 w 408"/>
                <a:gd name="T85" fmla="*/ 2147483647 h 525"/>
                <a:gd name="T86" fmla="*/ 2147483647 w 408"/>
                <a:gd name="T87" fmla="*/ 2147483647 h 525"/>
                <a:gd name="T88" fmla="*/ 2147483647 w 408"/>
                <a:gd name="T89" fmla="*/ 2147483647 h 525"/>
                <a:gd name="T90" fmla="*/ 2147483647 w 408"/>
                <a:gd name="T91" fmla="*/ 2147483647 h 525"/>
                <a:gd name="T92" fmla="*/ 2147483647 w 408"/>
                <a:gd name="T93" fmla="*/ 2147483647 h 525"/>
                <a:gd name="T94" fmla="*/ 2147483647 w 408"/>
                <a:gd name="T95" fmla="*/ 2147483647 h 525"/>
                <a:gd name="T96" fmla="*/ 2147483647 w 408"/>
                <a:gd name="T97" fmla="*/ 2147483647 h 525"/>
                <a:gd name="T98" fmla="*/ 2147483647 w 408"/>
                <a:gd name="T99" fmla="*/ 2147483647 h 525"/>
                <a:gd name="T100" fmla="*/ 2147483647 w 408"/>
                <a:gd name="T101" fmla="*/ 2147483647 h 525"/>
                <a:gd name="T102" fmla="*/ 2147483647 w 408"/>
                <a:gd name="T103" fmla="*/ 2147483647 h 525"/>
                <a:gd name="T104" fmla="*/ 2147483647 w 408"/>
                <a:gd name="T105" fmla="*/ 2147483647 h 525"/>
                <a:gd name="T106" fmla="*/ 2147483647 w 408"/>
                <a:gd name="T107" fmla="*/ 2147483647 h 525"/>
                <a:gd name="T108" fmla="*/ 2147483647 w 408"/>
                <a:gd name="T109" fmla="*/ 2147483647 h 525"/>
                <a:gd name="T110" fmla="*/ 2147483647 w 408"/>
                <a:gd name="T111" fmla="*/ 2147483647 h 525"/>
                <a:gd name="T112" fmla="*/ 2147483647 w 408"/>
                <a:gd name="T113" fmla="*/ 2147483647 h 525"/>
                <a:gd name="T114" fmla="*/ 2147483647 w 408"/>
                <a:gd name="T115" fmla="*/ 2147483647 h 525"/>
                <a:gd name="T116" fmla="*/ 2147483647 w 408"/>
                <a:gd name="T117" fmla="*/ 2147483647 h 525"/>
                <a:gd name="T118" fmla="*/ 2147483647 w 408"/>
                <a:gd name="T119" fmla="*/ 2147483647 h 525"/>
                <a:gd name="T120" fmla="*/ 2147483647 w 408"/>
                <a:gd name="T121" fmla="*/ 2147483647 h 5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08" h="525">
                  <a:moveTo>
                    <a:pt x="388" y="74"/>
                  </a:moveTo>
                  <a:lnTo>
                    <a:pt x="381" y="72"/>
                  </a:lnTo>
                  <a:lnTo>
                    <a:pt x="360" y="68"/>
                  </a:lnTo>
                  <a:lnTo>
                    <a:pt x="322" y="64"/>
                  </a:lnTo>
                  <a:lnTo>
                    <a:pt x="275" y="62"/>
                  </a:lnTo>
                  <a:lnTo>
                    <a:pt x="266" y="77"/>
                  </a:lnTo>
                  <a:lnTo>
                    <a:pt x="247" y="80"/>
                  </a:lnTo>
                  <a:lnTo>
                    <a:pt x="256" y="98"/>
                  </a:lnTo>
                  <a:lnTo>
                    <a:pt x="273" y="105"/>
                  </a:lnTo>
                  <a:lnTo>
                    <a:pt x="278" y="125"/>
                  </a:lnTo>
                  <a:lnTo>
                    <a:pt x="272" y="132"/>
                  </a:lnTo>
                  <a:lnTo>
                    <a:pt x="253" y="123"/>
                  </a:lnTo>
                  <a:lnTo>
                    <a:pt x="243" y="119"/>
                  </a:lnTo>
                  <a:lnTo>
                    <a:pt x="262" y="145"/>
                  </a:lnTo>
                  <a:lnTo>
                    <a:pt x="256" y="155"/>
                  </a:lnTo>
                  <a:lnTo>
                    <a:pt x="237" y="124"/>
                  </a:lnTo>
                  <a:lnTo>
                    <a:pt x="228" y="124"/>
                  </a:lnTo>
                  <a:lnTo>
                    <a:pt x="232" y="143"/>
                  </a:lnTo>
                  <a:lnTo>
                    <a:pt x="227" y="151"/>
                  </a:lnTo>
                  <a:lnTo>
                    <a:pt x="199" y="127"/>
                  </a:lnTo>
                  <a:lnTo>
                    <a:pt x="193" y="120"/>
                  </a:lnTo>
                  <a:lnTo>
                    <a:pt x="210" y="83"/>
                  </a:lnTo>
                  <a:lnTo>
                    <a:pt x="192" y="78"/>
                  </a:lnTo>
                  <a:lnTo>
                    <a:pt x="167" y="125"/>
                  </a:lnTo>
                  <a:lnTo>
                    <a:pt x="182" y="154"/>
                  </a:lnTo>
                  <a:lnTo>
                    <a:pt x="198" y="177"/>
                  </a:lnTo>
                  <a:lnTo>
                    <a:pt x="213" y="196"/>
                  </a:lnTo>
                  <a:lnTo>
                    <a:pt x="197" y="210"/>
                  </a:lnTo>
                  <a:lnTo>
                    <a:pt x="189" y="207"/>
                  </a:lnTo>
                  <a:lnTo>
                    <a:pt x="184" y="210"/>
                  </a:lnTo>
                  <a:lnTo>
                    <a:pt x="174" y="223"/>
                  </a:lnTo>
                  <a:lnTo>
                    <a:pt x="184" y="237"/>
                  </a:lnTo>
                  <a:lnTo>
                    <a:pt x="201" y="244"/>
                  </a:lnTo>
                  <a:lnTo>
                    <a:pt x="234" y="256"/>
                  </a:lnTo>
                  <a:lnTo>
                    <a:pt x="253" y="277"/>
                  </a:lnTo>
                  <a:lnTo>
                    <a:pt x="261" y="309"/>
                  </a:lnTo>
                  <a:lnTo>
                    <a:pt x="251" y="314"/>
                  </a:lnTo>
                  <a:lnTo>
                    <a:pt x="235" y="304"/>
                  </a:lnTo>
                  <a:lnTo>
                    <a:pt x="214" y="297"/>
                  </a:lnTo>
                  <a:lnTo>
                    <a:pt x="207" y="307"/>
                  </a:lnTo>
                  <a:lnTo>
                    <a:pt x="222" y="315"/>
                  </a:lnTo>
                  <a:lnTo>
                    <a:pt x="233" y="324"/>
                  </a:lnTo>
                  <a:lnTo>
                    <a:pt x="225" y="342"/>
                  </a:lnTo>
                  <a:lnTo>
                    <a:pt x="201" y="334"/>
                  </a:lnTo>
                  <a:lnTo>
                    <a:pt x="189" y="330"/>
                  </a:lnTo>
                  <a:lnTo>
                    <a:pt x="198" y="352"/>
                  </a:lnTo>
                  <a:lnTo>
                    <a:pt x="208" y="372"/>
                  </a:lnTo>
                  <a:lnTo>
                    <a:pt x="215" y="404"/>
                  </a:lnTo>
                  <a:lnTo>
                    <a:pt x="199" y="411"/>
                  </a:lnTo>
                  <a:lnTo>
                    <a:pt x="191" y="393"/>
                  </a:lnTo>
                  <a:lnTo>
                    <a:pt x="183" y="386"/>
                  </a:lnTo>
                  <a:lnTo>
                    <a:pt x="177" y="391"/>
                  </a:lnTo>
                  <a:lnTo>
                    <a:pt x="177" y="411"/>
                  </a:lnTo>
                  <a:lnTo>
                    <a:pt x="170" y="415"/>
                  </a:lnTo>
                  <a:lnTo>
                    <a:pt x="161" y="394"/>
                  </a:lnTo>
                  <a:lnTo>
                    <a:pt x="152" y="380"/>
                  </a:lnTo>
                  <a:lnTo>
                    <a:pt x="142" y="375"/>
                  </a:lnTo>
                  <a:lnTo>
                    <a:pt x="143" y="385"/>
                  </a:lnTo>
                  <a:lnTo>
                    <a:pt x="129" y="391"/>
                  </a:lnTo>
                  <a:lnTo>
                    <a:pt x="115" y="384"/>
                  </a:lnTo>
                  <a:lnTo>
                    <a:pt x="112" y="369"/>
                  </a:lnTo>
                  <a:lnTo>
                    <a:pt x="117" y="351"/>
                  </a:lnTo>
                  <a:lnTo>
                    <a:pt x="112" y="331"/>
                  </a:lnTo>
                  <a:lnTo>
                    <a:pt x="106" y="324"/>
                  </a:lnTo>
                  <a:lnTo>
                    <a:pt x="84" y="314"/>
                  </a:lnTo>
                  <a:lnTo>
                    <a:pt x="86" y="300"/>
                  </a:lnTo>
                  <a:lnTo>
                    <a:pt x="101" y="294"/>
                  </a:lnTo>
                  <a:lnTo>
                    <a:pt x="123" y="280"/>
                  </a:lnTo>
                  <a:lnTo>
                    <a:pt x="153" y="287"/>
                  </a:lnTo>
                  <a:lnTo>
                    <a:pt x="179" y="297"/>
                  </a:lnTo>
                  <a:lnTo>
                    <a:pt x="188" y="302"/>
                  </a:lnTo>
                  <a:lnTo>
                    <a:pt x="200" y="279"/>
                  </a:lnTo>
                  <a:lnTo>
                    <a:pt x="189" y="268"/>
                  </a:lnTo>
                  <a:lnTo>
                    <a:pt x="172" y="255"/>
                  </a:lnTo>
                  <a:lnTo>
                    <a:pt x="156" y="266"/>
                  </a:lnTo>
                  <a:lnTo>
                    <a:pt x="141" y="254"/>
                  </a:lnTo>
                  <a:lnTo>
                    <a:pt x="113" y="260"/>
                  </a:lnTo>
                  <a:lnTo>
                    <a:pt x="90" y="268"/>
                  </a:lnTo>
                  <a:lnTo>
                    <a:pt x="80" y="249"/>
                  </a:lnTo>
                  <a:lnTo>
                    <a:pt x="98" y="227"/>
                  </a:lnTo>
                  <a:lnTo>
                    <a:pt x="88" y="208"/>
                  </a:lnTo>
                  <a:lnTo>
                    <a:pt x="66" y="212"/>
                  </a:lnTo>
                  <a:lnTo>
                    <a:pt x="47" y="175"/>
                  </a:lnTo>
                  <a:lnTo>
                    <a:pt x="33" y="160"/>
                  </a:lnTo>
                  <a:lnTo>
                    <a:pt x="39" y="150"/>
                  </a:lnTo>
                  <a:lnTo>
                    <a:pt x="50" y="154"/>
                  </a:lnTo>
                  <a:lnTo>
                    <a:pt x="58" y="150"/>
                  </a:lnTo>
                  <a:lnTo>
                    <a:pt x="65" y="143"/>
                  </a:lnTo>
                  <a:lnTo>
                    <a:pt x="71" y="134"/>
                  </a:lnTo>
                  <a:lnTo>
                    <a:pt x="75" y="126"/>
                  </a:lnTo>
                  <a:lnTo>
                    <a:pt x="81" y="114"/>
                  </a:lnTo>
                  <a:lnTo>
                    <a:pt x="81" y="100"/>
                  </a:lnTo>
                  <a:lnTo>
                    <a:pt x="88" y="83"/>
                  </a:lnTo>
                  <a:lnTo>
                    <a:pt x="95" y="81"/>
                  </a:lnTo>
                  <a:lnTo>
                    <a:pt x="112" y="83"/>
                  </a:lnTo>
                  <a:lnTo>
                    <a:pt x="127" y="62"/>
                  </a:lnTo>
                  <a:lnTo>
                    <a:pt x="146" y="58"/>
                  </a:lnTo>
                  <a:lnTo>
                    <a:pt x="163" y="61"/>
                  </a:lnTo>
                  <a:lnTo>
                    <a:pt x="178" y="57"/>
                  </a:lnTo>
                  <a:lnTo>
                    <a:pt x="194" y="38"/>
                  </a:lnTo>
                  <a:lnTo>
                    <a:pt x="210" y="33"/>
                  </a:lnTo>
                  <a:lnTo>
                    <a:pt x="215" y="29"/>
                  </a:lnTo>
                  <a:lnTo>
                    <a:pt x="220" y="39"/>
                  </a:lnTo>
                  <a:lnTo>
                    <a:pt x="237" y="31"/>
                  </a:lnTo>
                  <a:lnTo>
                    <a:pt x="253" y="30"/>
                  </a:lnTo>
                  <a:lnTo>
                    <a:pt x="267" y="27"/>
                  </a:lnTo>
                  <a:lnTo>
                    <a:pt x="283" y="23"/>
                  </a:lnTo>
                  <a:lnTo>
                    <a:pt x="299" y="18"/>
                  </a:lnTo>
                  <a:lnTo>
                    <a:pt x="309" y="31"/>
                  </a:lnTo>
                  <a:lnTo>
                    <a:pt x="325" y="35"/>
                  </a:lnTo>
                  <a:lnTo>
                    <a:pt x="340" y="35"/>
                  </a:lnTo>
                  <a:lnTo>
                    <a:pt x="357" y="38"/>
                  </a:lnTo>
                  <a:lnTo>
                    <a:pt x="368" y="40"/>
                  </a:lnTo>
                  <a:lnTo>
                    <a:pt x="371" y="22"/>
                  </a:lnTo>
                  <a:lnTo>
                    <a:pt x="383" y="1"/>
                  </a:lnTo>
                  <a:lnTo>
                    <a:pt x="399" y="0"/>
                  </a:lnTo>
                  <a:lnTo>
                    <a:pt x="404" y="12"/>
                  </a:lnTo>
                  <a:lnTo>
                    <a:pt x="403" y="27"/>
                  </a:lnTo>
                  <a:lnTo>
                    <a:pt x="397" y="40"/>
                  </a:lnTo>
                  <a:lnTo>
                    <a:pt x="393" y="49"/>
                  </a:lnTo>
                  <a:lnTo>
                    <a:pt x="385" y="62"/>
                  </a:lnTo>
                  <a:lnTo>
                    <a:pt x="388" y="74"/>
                  </a:lnTo>
                  <a:close/>
                  <a:moveTo>
                    <a:pt x="18" y="192"/>
                  </a:moveTo>
                  <a:lnTo>
                    <a:pt x="27" y="197"/>
                  </a:lnTo>
                  <a:lnTo>
                    <a:pt x="30" y="182"/>
                  </a:lnTo>
                  <a:lnTo>
                    <a:pt x="17" y="160"/>
                  </a:lnTo>
                  <a:lnTo>
                    <a:pt x="6" y="159"/>
                  </a:lnTo>
                  <a:lnTo>
                    <a:pt x="0" y="162"/>
                  </a:lnTo>
                  <a:lnTo>
                    <a:pt x="10" y="173"/>
                  </a:lnTo>
                  <a:lnTo>
                    <a:pt x="12" y="186"/>
                  </a:lnTo>
                  <a:lnTo>
                    <a:pt x="18" y="192"/>
                  </a:lnTo>
                  <a:close/>
                  <a:moveTo>
                    <a:pt x="63" y="290"/>
                  </a:moveTo>
                  <a:lnTo>
                    <a:pt x="55" y="283"/>
                  </a:lnTo>
                  <a:lnTo>
                    <a:pt x="49" y="269"/>
                  </a:lnTo>
                  <a:lnTo>
                    <a:pt x="59" y="259"/>
                  </a:lnTo>
                  <a:lnTo>
                    <a:pt x="67" y="270"/>
                  </a:lnTo>
                  <a:lnTo>
                    <a:pt x="72" y="281"/>
                  </a:lnTo>
                  <a:lnTo>
                    <a:pt x="72" y="297"/>
                  </a:lnTo>
                  <a:lnTo>
                    <a:pt x="63" y="290"/>
                  </a:lnTo>
                  <a:close/>
                  <a:moveTo>
                    <a:pt x="234" y="497"/>
                  </a:moveTo>
                  <a:lnTo>
                    <a:pt x="234" y="480"/>
                  </a:lnTo>
                  <a:lnTo>
                    <a:pt x="244" y="483"/>
                  </a:lnTo>
                  <a:lnTo>
                    <a:pt x="257" y="492"/>
                  </a:lnTo>
                  <a:lnTo>
                    <a:pt x="270" y="478"/>
                  </a:lnTo>
                  <a:lnTo>
                    <a:pt x="275" y="493"/>
                  </a:lnTo>
                  <a:lnTo>
                    <a:pt x="302" y="494"/>
                  </a:lnTo>
                  <a:lnTo>
                    <a:pt x="328" y="491"/>
                  </a:lnTo>
                  <a:lnTo>
                    <a:pt x="345" y="494"/>
                  </a:lnTo>
                  <a:lnTo>
                    <a:pt x="362" y="496"/>
                  </a:lnTo>
                  <a:lnTo>
                    <a:pt x="360" y="509"/>
                  </a:lnTo>
                  <a:lnTo>
                    <a:pt x="374" y="505"/>
                  </a:lnTo>
                  <a:lnTo>
                    <a:pt x="400" y="499"/>
                  </a:lnTo>
                  <a:lnTo>
                    <a:pt x="408" y="510"/>
                  </a:lnTo>
                  <a:lnTo>
                    <a:pt x="399" y="521"/>
                  </a:lnTo>
                  <a:lnTo>
                    <a:pt x="379" y="525"/>
                  </a:lnTo>
                  <a:lnTo>
                    <a:pt x="364" y="524"/>
                  </a:lnTo>
                  <a:lnTo>
                    <a:pt x="349" y="524"/>
                  </a:lnTo>
                  <a:lnTo>
                    <a:pt x="333" y="524"/>
                  </a:lnTo>
                  <a:lnTo>
                    <a:pt x="319" y="523"/>
                  </a:lnTo>
                  <a:lnTo>
                    <a:pt x="302" y="520"/>
                  </a:lnTo>
                  <a:lnTo>
                    <a:pt x="286" y="513"/>
                  </a:lnTo>
                  <a:lnTo>
                    <a:pt x="273" y="510"/>
                  </a:lnTo>
                  <a:lnTo>
                    <a:pt x="258" y="509"/>
                  </a:lnTo>
                  <a:lnTo>
                    <a:pt x="245" y="509"/>
                  </a:lnTo>
                  <a:lnTo>
                    <a:pt x="233" y="508"/>
                  </a:lnTo>
                  <a:lnTo>
                    <a:pt x="234" y="497"/>
                  </a:lnTo>
                  <a:close/>
                  <a:moveTo>
                    <a:pt x="260" y="235"/>
                  </a:moveTo>
                  <a:lnTo>
                    <a:pt x="271" y="249"/>
                  </a:lnTo>
                  <a:lnTo>
                    <a:pt x="276" y="256"/>
                  </a:lnTo>
                  <a:lnTo>
                    <a:pt x="281" y="268"/>
                  </a:lnTo>
                  <a:lnTo>
                    <a:pt x="293" y="285"/>
                  </a:lnTo>
                  <a:lnTo>
                    <a:pt x="299" y="304"/>
                  </a:lnTo>
                  <a:lnTo>
                    <a:pt x="292" y="314"/>
                  </a:lnTo>
                  <a:lnTo>
                    <a:pt x="275" y="311"/>
                  </a:lnTo>
                  <a:lnTo>
                    <a:pt x="271" y="299"/>
                  </a:lnTo>
                  <a:lnTo>
                    <a:pt x="258" y="278"/>
                  </a:lnTo>
                  <a:lnTo>
                    <a:pt x="246" y="261"/>
                  </a:lnTo>
                  <a:lnTo>
                    <a:pt x="229" y="245"/>
                  </a:lnTo>
                  <a:lnTo>
                    <a:pt x="217" y="241"/>
                  </a:lnTo>
                  <a:lnTo>
                    <a:pt x="200" y="227"/>
                  </a:lnTo>
                  <a:lnTo>
                    <a:pt x="208" y="221"/>
                  </a:lnTo>
                  <a:lnTo>
                    <a:pt x="220" y="215"/>
                  </a:lnTo>
                  <a:lnTo>
                    <a:pt x="231" y="210"/>
                  </a:lnTo>
                  <a:lnTo>
                    <a:pt x="252" y="223"/>
                  </a:lnTo>
                  <a:lnTo>
                    <a:pt x="260" y="235"/>
                  </a:lnTo>
                  <a:close/>
                </a:path>
              </a:pathLst>
            </a:custGeom>
            <a:solidFill>
              <a:schemeClr val="hlink"/>
            </a:solidFill>
            <a:ln w="635">
              <a:solidFill>
                <a:srgbClr val="000000"/>
              </a:solidFill>
              <a:prstDash val="solid"/>
              <a:round/>
              <a:headEnd/>
              <a:tailEnd/>
            </a:ln>
          </p:spPr>
          <p:txBody>
            <a:bodyPr/>
            <a:lstStyle/>
            <a:p>
              <a:endParaRPr lang="en-GB"/>
            </a:p>
          </p:txBody>
        </p:sp>
        <p:sp>
          <p:nvSpPr>
            <p:cNvPr id="21554" name="Freeform 54"/>
            <p:cNvSpPr>
              <a:spLocks noChangeAspect="1"/>
            </p:cNvSpPr>
            <p:nvPr/>
          </p:nvSpPr>
          <p:spPr bwMode="auto">
            <a:xfrm>
              <a:off x="4556130" y="3140077"/>
              <a:ext cx="466725" cy="546100"/>
            </a:xfrm>
            <a:custGeom>
              <a:avLst/>
              <a:gdLst>
                <a:gd name="T0" fmla="*/ 2147483647 w 247"/>
                <a:gd name="T1" fmla="*/ 2147483647 h 289"/>
                <a:gd name="T2" fmla="*/ 2147483647 w 247"/>
                <a:gd name="T3" fmla="*/ 2147483647 h 289"/>
                <a:gd name="T4" fmla="*/ 2147483647 w 247"/>
                <a:gd name="T5" fmla="*/ 2147483647 h 289"/>
                <a:gd name="T6" fmla="*/ 2147483647 w 247"/>
                <a:gd name="T7" fmla="*/ 2147483647 h 289"/>
                <a:gd name="T8" fmla="*/ 2147483647 w 247"/>
                <a:gd name="T9" fmla="*/ 2147483647 h 289"/>
                <a:gd name="T10" fmla="*/ 0 w 247"/>
                <a:gd name="T11" fmla="*/ 2147483647 h 289"/>
                <a:gd name="T12" fmla="*/ 2147483647 w 247"/>
                <a:gd name="T13" fmla="*/ 2147483647 h 289"/>
                <a:gd name="T14" fmla="*/ 2147483647 w 247"/>
                <a:gd name="T15" fmla="*/ 2147483647 h 289"/>
                <a:gd name="T16" fmla="*/ 2147483647 w 247"/>
                <a:gd name="T17" fmla="*/ 2147483647 h 289"/>
                <a:gd name="T18" fmla="*/ 2147483647 w 247"/>
                <a:gd name="T19" fmla="*/ 2147483647 h 289"/>
                <a:gd name="T20" fmla="*/ 2147483647 w 247"/>
                <a:gd name="T21" fmla="*/ 2147483647 h 289"/>
                <a:gd name="T22" fmla="*/ 2147483647 w 247"/>
                <a:gd name="T23" fmla="*/ 2147483647 h 289"/>
                <a:gd name="T24" fmla="*/ 2147483647 w 247"/>
                <a:gd name="T25" fmla="*/ 2147483647 h 289"/>
                <a:gd name="T26" fmla="*/ 2147483647 w 247"/>
                <a:gd name="T27" fmla="*/ 2147483647 h 289"/>
                <a:gd name="T28" fmla="*/ 2147483647 w 247"/>
                <a:gd name="T29" fmla="*/ 2147483647 h 289"/>
                <a:gd name="T30" fmla="*/ 2147483647 w 247"/>
                <a:gd name="T31" fmla="*/ 2147483647 h 289"/>
                <a:gd name="T32" fmla="*/ 2147483647 w 247"/>
                <a:gd name="T33" fmla="*/ 2147483647 h 289"/>
                <a:gd name="T34" fmla="*/ 2147483647 w 247"/>
                <a:gd name="T35" fmla="*/ 2147483647 h 289"/>
                <a:gd name="T36" fmla="*/ 2147483647 w 247"/>
                <a:gd name="T37" fmla="*/ 2147483647 h 289"/>
                <a:gd name="T38" fmla="*/ 2147483647 w 247"/>
                <a:gd name="T39" fmla="*/ 2147483647 h 289"/>
                <a:gd name="T40" fmla="*/ 2147483647 w 247"/>
                <a:gd name="T41" fmla="*/ 2147483647 h 289"/>
                <a:gd name="T42" fmla="*/ 2147483647 w 247"/>
                <a:gd name="T43" fmla="*/ 2147483647 h 289"/>
                <a:gd name="T44" fmla="*/ 2147483647 w 247"/>
                <a:gd name="T45" fmla="*/ 2147483647 h 289"/>
                <a:gd name="T46" fmla="*/ 2147483647 w 247"/>
                <a:gd name="T47" fmla="*/ 2147483647 h 289"/>
                <a:gd name="T48" fmla="*/ 2147483647 w 247"/>
                <a:gd name="T49" fmla="*/ 2147483647 h 289"/>
                <a:gd name="T50" fmla="*/ 2147483647 w 247"/>
                <a:gd name="T51" fmla="*/ 2147483647 h 289"/>
                <a:gd name="T52" fmla="*/ 2147483647 w 247"/>
                <a:gd name="T53" fmla="*/ 2147483647 h 289"/>
                <a:gd name="T54" fmla="*/ 2147483647 w 247"/>
                <a:gd name="T55" fmla="*/ 2147483647 h 289"/>
                <a:gd name="T56" fmla="*/ 2147483647 w 247"/>
                <a:gd name="T57" fmla="*/ 2147483647 h 289"/>
                <a:gd name="T58" fmla="*/ 2147483647 w 247"/>
                <a:gd name="T59" fmla="*/ 2147483647 h 289"/>
                <a:gd name="T60" fmla="*/ 2147483647 w 247"/>
                <a:gd name="T61" fmla="*/ 2147483647 h 289"/>
                <a:gd name="T62" fmla="*/ 2147483647 w 247"/>
                <a:gd name="T63" fmla="*/ 2147483647 h 289"/>
                <a:gd name="T64" fmla="*/ 2147483647 w 247"/>
                <a:gd name="T65" fmla="*/ 2147483647 h 2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47" h="289">
                  <a:moveTo>
                    <a:pt x="209" y="277"/>
                  </a:moveTo>
                  <a:lnTo>
                    <a:pt x="180" y="251"/>
                  </a:lnTo>
                  <a:lnTo>
                    <a:pt x="153" y="263"/>
                  </a:lnTo>
                  <a:lnTo>
                    <a:pt x="120" y="269"/>
                  </a:lnTo>
                  <a:lnTo>
                    <a:pt x="91" y="268"/>
                  </a:lnTo>
                  <a:lnTo>
                    <a:pt x="59" y="267"/>
                  </a:lnTo>
                  <a:lnTo>
                    <a:pt x="44" y="289"/>
                  </a:lnTo>
                  <a:lnTo>
                    <a:pt x="34" y="274"/>
                  </a:lnTo>
                  <a:lnTo>
                    <a:pt x="35" y="252"/>
                  </a:lnTo>
                  <a:lnTo>
                    <a:pt x="26" y="243"/>
                  </a:lnTo>
                  <a:lnTo>
                    <a:pt x="7" y="247"/>
                  </a:lnTo>
                  <a:lnTo>
                    <a:pt x="0" y="235"/>
                  </a:lnTo>
                  <a:lnTo>
                    <a:pt x="14" y="228"/>
                  </a:lnTo>
                  <a:lnTo>
                    <a:pt x="21" y="220"/>
                  </a:lnTo>
                  <a:lnTo>
                    <a:pt x="10" y="213"/>
                  </a:lnTo>
                  <a:lnTo>
                    <a:pt x="15" y="201"/>
                  </a:lnTo>
                  <a:lnTo>
                    <a:pt x="27" y="202"/>
                  </a:lnTo>
                  <a:lnTo>
                    <a:pt x="38" y="206"/>
                  </a:lnTo>
                  <a:lnTo>
                    <a:pt x="46" y="193"/>
                  </a:lnTo>
                  <a:lnTo>
                    <a:pt x="58" y="196"/>
                  </a:lnTo>
                  <a:lnTo>
                    <a:pt x="74" y="188"/>
                  </a:lnTo>
                  <a:lnTo>
                    <a:pt x="90" y="187"/>
                  </a:lnTo>
                  <a:lnTo>
                    <a:pt x="86" y="165"/>
                  </a:lnTo>
                  <a:lnTo>
                    <a:pt x="69" y="173"/>
                  </a:lnTo>
                  <a:lnTo>
                    <a:pt x="58" y="169"/>
                  </a:lnTo>
                  <a:lnTo>
                    <a:pt x="68" y="156"/>
                  </a:lnTo>
                  <a:lnTo>
                    <a:pt x="86" y="143"/>
                  </a:lnTo>
                  <a:lnTo>
                    <a:pt x="84" y="126"/>
                  </a:lnTo>
                  <a:lnTo>
                    <a:pt x="70" y="125"/>
                  </a:lnTo>
                  <a:lnTo>
                    <a:pt x="70" y="109"/>
                  </a:lnTo>
                  <a:lnTo>
                    <a:pt x="89" y="93"/>
                  </a:lnTo>
                  <a:lnTo>
                    <a:pt x="98" y="78"/>
                  </a:lnTo>
                  <a:lnTo>
                    <a:pt x="91" y="65"/>
                  </a:lnTo>
                  <a:lnTo>
                    <a:pt x="95" y="49"/>
                  </a:lnTo>
                  <a:lnTo>
                    <a:pt x="103" y="37"/>
                  </a:lnTo>
                  <a:lnTo>
                    <a:pt x="116" y="45"/>
                  </a:lnTo>
                  <a:lnTo>
                    <a:pt x="123" y="55"/>
                  </a:lnTo>
                  <a:lnTo>
                    <a:pt x="135" y="56"/>
                  </a:lnTo>
                  <a:lnTo>
                    <a:pt x="144" y="59"/>
                  </a:lnTo>
                  <a:lnTo>
                    <a:pt x="152" y="64"/>
                  </a:lnTo>
                  <a:lnTo>
                    <a:pt x="166" y="56"/>
                  </a:lnTo>
                  <a:lnTo>
                    <a:pt x="180" y="49"/>
                  </a:lnTo>
                  <a:lnTo>
                    <a:pt x="163" y="39"/>
                  </a:lnTo>
                  <a:lnTo>
                    <a:pt x="177" y="20"/>
                  </a:lnTo>
                  <a:lnTo>
                    <a:pt x="198" y="0"/>
                  </a:lnTo>
                  <a:lnTo>
                    <a:pt x="216" y="4"/>
                  </a:lnTo>
                  <a:lnTo>
                    <a:pt x="226" y="13"/>
                  </a:lnTo>
                  <a:lnTo>
                    <a:pt x="234" y="40"/>
                  </a:lnTo>
                  <a:lnTo>
                    <a:pt x="218" y="51"/>
                  </a:lnTo>
                  <a:lnTo>
                    <a:pt x="202" y="59"/>
                  </a:lnTo>
                  <a:lnTo>
                    <a:pt x="198" y="68"/>
                  </a:lnTo>
                  <a:lnTo>
                    <a:pt x="197" y="94"/>
                  </a:lnTo>
                  <a:lnTo>
                    <a:pt x="206" y="112"/>
                  </a:lnTo>
                  <a:lnTo>
                    <a:pt x="218" y="97"/>
                  </a:lnTo>
                  <a:lnTo>
                    <a:pt x="223" y="92"/>
                  </a:lnTo>
                  <a:lnTo>
                    <a:pt x="233" y="101"/>
                  </a:lnTo>
                  <a:lnTo>
                    <a:pt x="240" y="108"/>
                  </a:lnTo>
                  <a:lnTo>
                    <a:pt x="247" y="124"/>
                  </a:lnTo>
                  <a:lnTo>
                    <a:pt x="245" y="145"/>
                  </a:lnTo>
                  <a:lnTo>
                    <a:pt x="244" y="160"/>
                  </a:lnTo>
                  <a:lnTo>
                    <a:pt x="241" y="180"/>
                  </a:lnTo>
                  <a:lnTo>
                    <a:pt x="238" y="196"/>
                  </a:lnTo>
                  <a:lnTo>
                    <a:pt x="226" y="226"/>
                  </a:lnTo>
                  <a:lnTo>
                    <a:pt x="224" y="244"/>
                  </a:lnTo>
                  <a:lnTo>
                    <a:pt x="213" y="260"/>
                  </a:lnTo>
                  <a:lnTo>
                    <a:pt x="209" y="277"/>
                  </a:lnTo>
                  <a:close/>
                </a:path>
              </a:pathLst>
            </a:custGeom>
            <a:solidFill>
              <a:schemeClr val="hlink"/>
            </a:solidFill>
            <a:ln w="635">
              <a:solidFill>
                <a:srgbClr val="000000"/>
              </a:solidFill>
              <a:prstDash val="solid"/>
              <a:round/>
              <a:headEnd/>
              <a:tailEnd/>
            </a:ln>
          </p:spPr>
          <p:txBody>
            <a:bodyPr/>
            <a:lstStyle/>
            <a:p>
              <a:endParaRPr lang="en-GB"/>
            </a:p>
          </p:txBody>
        </p:sp>
        <p:sp>
          <p:nvSpPr>
            <p:cNvPr id="21555" name="Freeform 55"/>
            <p:cNvSpPr>
              <a:spLocks/>
            </p:cNvSpPr>
            <p:nvPr/>
          </p:nvSpPr>
          <p:spPr bwMode="auto">
            <a:xfrm>
              <a:off x="4511680" y="1358902"/>
              <a:ext cx="699373" cy="609283"/>
            </a:xfrm>
            <a:custGeom>
              <a:avLst/>
              <a:gdLst>
                <a:gd name="T0" fmla="*/ 2147483647 w 375"/>
                <a:gd name="T1" fmla="*/ 2147483647 h 319"/>
                <a:gd name="T2" fmla="*/ 2147483647 w 375"/>
                <a:gd name="T3" fmla="*/ 2147483647 h 319"/>
                <a:gd name="T4" fmla="*/ 2147483647 w 375"/>
                <a:gd name="T5" fmla="*/ 2147483647 h 319"/>
                <a:gd name="T6" fmla="*/ 2147483647 w 375"/>
                <a:gd name="T7" fmla="*/ 2147483647 h 319"/>
                <a:gd name="T8" fmla="*/ 2147483647 w 375"/>
                <a:gd name="T9" fmla="*/ 2147483647 h 319"/>
                <a:gd name="T10" fmla="*/ 2147483647 w 375"/>
                <a:gd name="T11" fmla="*/ 2147483647 h 319"/>
                <a:gd name="T12" fmla="*/ 2147483647 w 375"/>
                <a:gd name="T13" fmla="*/ 2147483647 h 319"/>
                <a:gd name="T14" fmla="*/ 2147483647 w 375"/>
                <a:gd name="T15" fmla="*/ 2147483647 h 319"/>
                <a:gd name="T16" fmla="*/ 2147483647 w 375"/>
                <a:gd name="T17" fmla="*/ 2147483647 h 319"/>
                <a:gd name="T18" fmla="*/ 2147483647 w 375"/>
                <a:gd name="T19" fmla="*/ 2147483647 h 319"/>
                <a:gd name="T20" fmla="*/ 2147483647 w 375"/>
                <a:gd name="T21" fmla="*/ 2147483647 h 319"/>
                <a:gd name="T22" fmla="*/ 2147483647 w 375"/>
                <a:gd name="T23" fmla="*/ 2147483647 h 319"/>
                <a:gd name="T24" fmla="*/ 2147483647 w 375"/>
                <a:gd name="T25" fmla="*/ 2147483647 h 319"/>
                <a:gd name="T26" fmla="*/ 2147483647 w 375"/>
                <a:gd name="T27" fmla="*/ 2147483647 h 319"/>
                <a:gd name="T28" fmla="*/ 2147483647 w 375"/>
                <a:gd name="T29" fmla="*/ 2147483647 h 319"/>
                <a:gd name="T30" fmla="*/ 2147483647 w 375"/>
                <a:gd name="T31" fmla="*/ 2147483647 h 319"/>
                <a:gd name="T32" fmla="*/ 2147483647 w 375"/>
                <a:gd name="T33" fmla="*/ 2147483647 h 319"/>
                <a:gd name="T34" fmla="*/ 2147483647 w 375"/>
                <a:gd name="T35" fmla="*/ 2147483647 h 319"/>
                <a:gd name="T36" fmla="*/ 2147483647 w 375"/>
                <a:gd name="T37" fmla="*/ 2147483647 h 319"/>
                <a:gd name="T38" fmla="*/ 2147483647 w 375"/>
                <a:gd name="T39" fmla="*/ 2147483647 h 319"/>
                <a:gd name="T40" fmla="*/ 2147483647 w 375"/>
                <a:gd name="T41" fmla="*/ 2147483647 h 319"/>
                <a:gd name="T42" fmla="*/ 2147483647 w 375"/>
                <a:gd name="T43" fmla="*/ 2147483647 h 319"/>
                <a:gd name="T44" fmla="*/ 2147483647 w 375"/>
                <a:gd name="T45" fmla="*/ 2147483647 h 319"/>
                <a:gd name="T46" fmla="*/ 2147483647 w 375"/>
                <a:gd name="T47" fmla="*/ 2147483647 h 319"/>
                <a:gd name="T48" fmla="*/ 2147483647 w 375"/>
                <a:gd name="T49" fmla="*/ 2147483647 h 319"/>
                <a:gd name="T50" fmla="*/ 2147483647 w 375"/>
                <a:gd name="T51" fmla="*/ 2147483647 h 319"/>
                <a:gd name="T52" fmla="*/ 2147483647 w 375"/>
                <a:gd name="T53" fmla="*/ 2147483647 h 319"/>
                <a:gd name="T54" fmla="*/ 2147483647 w 375"/>
                <a:gd name="T55" fmla="*/ 2147483647 h 319"/>
                <a:gd name="T56" fmla="*/ 2147483647 w 375"/>
                <a:gd name="T57" fmla="*/ 2147483647 h 319"/>
                <a:gd name="T58" fmla="*/ 2147483647 w 375"/>
                <a:gd name="T59" fmla="*/ 2147483647 h 319"/>
                <a:gd name="T60" fmla="*/ 2147483647 w 375"/>
                <a:gd name="T61" fmla="*/ 2147483647 h 319"/>
                <a:gd name="T62" fmla="*/ 2147483647 w 375"/>
                <a:gd name="T63" fmla="*/ 2147483647 h 319"/>
                <a:gd name="T64" fmla="*/ 2147483647 w 375"/>
                <a:gd name="T65" fmla="*/ 2147483647 h 319"/>
                <a:gd name="T66" fmla="*/ 2147483647 w 375"/>
                <a:gd name="T67" fmla="*/ 2147483647 h 319"/>
                <a:gd name="T68" fmla="*/ 2147483647 w 375"/>
                <a:gd name="T69" fmla="*/ 2147483647 h 319"/>
                <a:gd name="T70" fmla="*/ 0 w 375"/>
                <a:gd name="T71" fmla="*/ 2147483647 h 319"/>
                <a:gd name="T72" fmla="*/ 2147483647 w 375"/>
                <a:gd name="T73" fmla="*/ 2147483647 h 319"/>
                <a:gd name="T74" fmla="*/ 2147483647 w 375"/>
                <a:gd name="T75" fmla="*/ 2147483647 h 319"/>
                <a:gd name="T76" fmla="*/ 2147483647 w 375"/>
                <a:gd name="T77" fmla="*/ 2147483647 h 319"/>
                <a:gd name="T78" fmla="*/ 2147483647 w 375"/>
                <a:gd name="T79" fmla="*/ 2147483647 h 319"/>
                <a:gd name="T80" fmla="*/ 2147483647 w 375"/>
                <a:gd name="T81" fmla="*/ 2147483647 h 319"/>
                <a:gd name="T82" fmla="*/ 2147483647 w 375"/>
                <a:gd name="T83" fmla="*/ 2147483647 h 31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75" h="319">
                  <a:moveTo>
                    <a:pt x="271" y="319"/>
                  </a:moveTo>
                  <a:lnTo>
                    <a:pt x="314" y="287"/>
                  </a:lnTo>
                  <a:lnTo>
                    <a:pt x="332" y="281"/>
                  </a:lnTo>
                  <a:lnTo>
                    <a:pt x="347" y="290"/>
                  </a:lnTo>
                  <a:lnTo>
                    <a:pt x="356" y="273"/>
                  </a:lnTo>
                  <a:lnTo>
                    <a:pt x="356" y="247"/>
                  </a:lnTo>
                  <a:lnTo>
                    <a:pt x="368" y="241"/>
                  </a:lnTo>
                  <a:lnTo>
                    <a:pt x="375" y="210"/>
                  </a:lnTo>
                  <a:lnTo>
                    <a:pt x="354" y="211"/>
                  </a:lnTo>
                  <a:lnTo>
                    <a:pt x="348" y="194"/>
                  </a:lnTo>
                  <a:lnTo>
                    <a:pt x="358" y="186"/>
                  </a:lnTo>
                  <a:lnTo>
                    <a:pt x="349" y="170"/>
                  </a:lnTo>
                  <a:lnTo>
                    <a:pt x="362" y="166"/>
                  </a:lnTo>
                  <a:lnTo>
                    <a:pt x="372" y="161"/>
                  </a:lnTo>
                  <a:lnTo>
                    <a:pt x="363" y="141"/>
                  </a:lnTo>
                  <a:lnTo>
                    <a:pt x="347" y="145"/>
                  </a:lnTo>
                  <a:lnTo>
                    <a:pt x="346" y="116"/>
                  </a:lnTo>
                  <a:lnTo>
                    <a:pt x="329" y="117"/>
                  </a:lnTo>
                  <a:lnTo>
                    <a:pt x="322" y="128"/>
                  </a:lnTo>
                  <a:lnTo>
                    <a:pt x="315" y="141"/>
                  </a:lnTo>
                  <a:lnTo>
                    <a:pt x="302" y="136"/>
                  </a:lnTo>
                  <a:lnTo>
                    <a:pt x="298" y="124"/>
                  </a:lnTo>
                  <a:lnTo>
                    <a:pt x="281" y="129"/>
                  </a:lnTo>
                  <a:lnTo>
                    <a:pt x="276" y="130"/>
                  </a:lnTo>
                  <a:lnTo>
                    <a:pt x="269" y="118"/>
                  </a:lnTo>
                  <a:lnTo>
                    <a:pt x="262" y="114"/>
                  </a:lnTo>
                  <a:lnTo>
                    <a:pt x="251" y="117"/>
                  </a:lnTo>
                  <a:lnTo>
                    <a:pt x="245" y="123"/>
                  </a:lnTo>
                  <a:lnTo>
                    <a:pt x="243" y="109"/>
                  </a:lnTo>
                  <a:lnTo>
                    <a:pt x="228" y="96"/>
                  </a:lnTo>
                  <a:lnTo>
                    <a:pt x="215" y="102"/>
                  </a:lnTo>
                  <a:lnTo>
                    <a:pt x="209" y="111"/>
                  </a:lnTo>
                  <a:lnTo>
                    <a:pt x="200" y="88"/>
                  </a:lnTo>
                  <a:lnTo>
                    <a:pt x="194" y="78"/>
                  </a:lnTo>
                  <a:lnTo>
                    <a:pt x="184" y="85"/>
                  </a:lnTo>
                  <a:lnTo>
                    <a:pt x="177" y="102"/>
                  </a:lnTo>
                  <a:lnTo>
                    <a:pt x="161" y="106"/>
                  </a:lnTo>
                  <a:lnTo>
                    <a:pt x="147" y="111"/>
                  </a:lnTo>
                  <a:lnTo>
                    <a:pt x="133" y="108"/>
                  </a:lnTo>
                  <a:lnTo>
                    <a:pt x="129" y="88"/>
                  </a:lnTo>
                  <a:lnTo>
                    <a:pt x="147" y="70"/>
                  </a:lnTo>
                  <a:lnTo>
                    <a:pt x="157" y="50"/>
                  </a:lnTo>
                  <a:lnTo>
                    <a:pt x="150" y="28"/>
                  </a:lnTo>
                  <a:lnTo>
                    <a:pt x="141" y="2"/>
                  </a:lnTo>
                  <a:lnTo>
                    <a:pt x="130" y="0"/>
                  </a:lnTo>
                  <a:lnTo>
                    <a:pt x="119" y="23"/>
                  </a:lnTo>
                  <a:lnTo>
                    <a:pt x="115" y="42"/>
                  </a:lnTo>
                  <a:lnTo>
                    <a:pt x="108" y="28"/>
                  </a:lnTo>
                  <a:lnTo>
                    <a:pt x="101" y="17"/>
                  </a:lnTo>
                  <a:lnTo>
                    <a:pt x="90" y="25"/>
                  </a:lnTo>
                  <a:lnTo>
                    <a:pt x="79" y="35"/>
                  </a:lnTo>
                  <a:lnTo>
                    <a:pt x="61" y="34"/>
                  </a:lnTo>
                  <a:lnTo>
                    <a:pt x="46" y="45"/>
                  </a:lnTo>
                  <a:lnTo>
                    <a:pt x="62" y="51"/>
                  </a:lnTo>
                  <a:lnTo>
                    <a:pt x="80" y="58"/>
                  </a:lnTo>
                  <a:lnTo>
                    <a:pt x="101" y="72"/>
                  </a:lnTo>
                  <a:lnTo>
                    <a:pt x="96" y="93"/>
                  </a:lnTo>
                  <a:lnTo>
                    <a:pt x="88" y="89"/>
                  </a:lnTo>
                  <a:lnTo>
                    <a:pt x="84" y="107"/>
                  </a:lnTo>
                  <a:lnTo>
                    <a:pt x="89" y="117"/>
                  </a:lnTo>
                  <a:lnTo>
                    <a:pt x="76" y="119"/>
                  </a:lnTo>
                  <a:lnTo>
                    <a:pt x="63" y="105"/>
                  </a:lnTo>
                  <a:lnTo>
                    <a:pt x="30" y="93"/>
                  </a:lnTo>
                  <a:lnTo>
                    <a:pt x="17" y="118"/>
                  </a:lnTo>
                  <a:lnTo>
                    <a:pt x="40" y="120"/>
                  </a:lnTo>
                  <a:lnTo>
                    <a:pt x="59" y="125"/>
                  </a:lnTo>
                  <a:lnTo>
                    <a:pt x="60" y="138"/>
                  </a:lnTo>
                  <a:lnTo>
                    <a:pt x="53" y="160"/>
                  </a:lnTo>
                  <a:lnTo>
                    <a:pt x="47" y="172"/>
                  </a:lnTo>
                  <a:lnTo>
                    <a:pt x="29" y="170"/>
                  </a:lnTo>
                  <a:lnTo>
                    <a:pt x="13" y="160"/>
                  </a:lnTo>
                  <a:lnTo>
                    <a:pt x="0" y="187"/>
                  </a:lnTo>
                  <a:lnTo>
                    <a:pt x="2" y="200"/>
                  </a:lnTo>
                  <a:lnTo>
                    <a:pt x="22" y="203"/>
                  </a:lnTo>
                  <a:lnTo>
                    <a:pt x="46" y="216"/>
                  </a:lnTo>
                  <a:lnTo>
                    <a:pt x="60" y="242"/>
                  </a:lnTo>
                  <a:lnTo>
                    <a:pt x="72" y="268"/>
                  </a:lnTo>
                  <a:lnTo>
                    <a:pt x="90" y="292"/>
                  </a:lnTo>
                  <a:lnTo>
                    <a:pt x="130" y="300"/>
                  </a:lnTo>
                  <a:lnTo>
                    <a:pt x="168" y="305"/>
                  </a:lnTo>
                  <a:lnTo>
                    <a:pt x="195" y="310"/>
                  </a:lnTo>
                  <a:lnTo>
                    <a:pt x="218" y="304"/>
                  </a:lnTo>
                  <a:lnTo>
                    <a:pt x="249" y="310"/>
                  </a:lnTo>
                  <a:lnTo>
                    <a:pt x="271" y="319"/>
                  </a:lnTo>
                  <a:close/>
                </a:path>
              </a:pathLst>
            </a:custGeom>
            <a:solidFill>
              <a:schemeClr val="hlink"/>
            </a:solidFill>
            <a:ln w="63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1556" name="Freeform 56"/>
            <p:cNvSpPr>
              <a:spLocks noChangeAspect="1" noEditPoints="1"/>
            </p:cNvSpPr>
            <p:nvPr/>
          </p:nvSpPr>
          <p:spPr bwMode="auto">
            <a:xfrm>
              <a:off x="5972180" y="4775202"/>
              <a:ext cx="1220787" cy="1554163"/>
            </a:xfrm>
            <a:custGeom>
              <a:avLst/>
              <a:gdLst>
                <a:gd name="T0" fmla="*/ 2147483647 w 647"/>
                <a:gd name="T1" fmla="*/ 2147483647 h 824"/>
                <a:gd name="T2" fmla="*/ 2147483647 w 647"/>
                <a:gd name="T3" fmla="*/ 2147483647 h 824"/>
                <a:gd name="T4" fmla="*/ 2147483647 w 647"/>
                <a:gd name="T5" fmla="*/ 2147483647 h 824"/>
                <a:gd name="T6" fmla="*/ 2147483647 w 647"/>
                <a:gd name="T7" fmla="*/ 2147483647 h 824"/>
                <a:gd name="T8" fmla="*/ 2147483647 w 647"/>
                <a:gd name="T9" fmla="*/ 2147483647 h 824"/>
                <a:gd name="T10" fmla="*/ 2147483647 w 647"/>
                <a:gd name="T11" fmla="*/ 2147483647 h 824"/>
                <a:gd name="T12" fmla="*/ 2147483647 w 647"/>
                <a:gd name="T13" fmla="*/ 2147483647 h 824"/>
                <a:gd name="T14" fmla="*/ 2147483647 w 647"/>
                <a:gd name="T15" fmla="*/ 2147483647 h 824"/>
                <a:gd name="T16" fmla="*/ 2147483647 w 647"/>
                <a:gd name="T17" fmla="*/ 2147483647 h 824"/>
                <a:gd name="T18" fmla="*/ 2147483647 w 647"/>
                <a:gd name="T19" fmla="*/ 2147483647 h 824"/>
                <a:gd name="T20" fmla="*/ 2147483647 w 647"/>
                <a:gd name="T21" fmla="*/ 2147483647 h 824"/>
                <a:gd name="T22" fmla="*/ 2147483647 w 647"/>
                <a:gd name="T23" fmla="*/ 2147483647 h 824"/>
                <a:gd name="T24" fmla="*/ 2147483647 w 647"/>
                <a:gd name="T25" fmla="*/ 2147483647 h 824"/>
                <a:gd name="T26" fmla="*/ 2147483647 w 647"/>
                <a:gd name="T27" fmla="*/ 2147483647 h 824"/>
                <a:gd name="T28" fmla="*/ 2147483647 w 647"/>
                <a:gd name="T29" fmla="*/ 2147483647 h 824"/>
                <a:gd name="T30" fmla="*/ 2147483647 w 647"/>
                <a:gd name="T31" fmla="*/ 2147483647 h 824"/>
                <a:gd name="T32" fmla="*/ 2147483647 w 647"/>
                <a:gd name="T33" fmla="*/ 2147483647 h 824"/>
                <a:gd name="T34" fmla="*/ 2147483647 w 647"/>
                <a:gd name="T35" fmla="*/ 2147483647 h 824"/>
                <a:gd name="T36" fmla="*/ 2147483647 w 647"/>
                <a:gd name="T37" fmla="*/ 2147483647 h 824"/>
                <a:gd name="T38" fmla="*/ 0 w 647"/>
                <a:gd name="T39" fmla="*/ 2147483647 h 824"/>
                <a:gd name="T40" fmla="*/ 2147483647 w 647"/>
                <a:gd name="T41" fmla="*/ 2147483647 h 824"/>
                <a:gd name="T42" fmla="*/ 2147483647 w 647"/>
                <a:gd name="T43" fmla="*/ 2147483647 h 824"/>
                <a:gd name="T44" fmla="*/ 2147483647 w 647"/>
                <a:gd name="T45" fmla="*/ 2147483647 h 824"/>
                <a:gd name="T46" fmla="*/ 2147483647 w 647"/>
                <a:gd name="T47" fmla="*/ 2147483647 h 824"/>
                <a:gd name="T48" fmla="*/ 2147483647 w 647"/>
                <a:gd name="T49" fmla="*/ 2147483647 h 824"/>
                <a:gd name="T50" fmla="*/ 2147483647 w 647"/>
                <a:gd name="T51" fmla="*/ 2147483647 h 824"/>
                <a:gd name="T52" fmla="*/ 2147483647 w 647"/>
                <a:gd name="T53" fmla="*/ 2147483647 h 824"/>
                <a:gd name="T54" fmla="*/ 2147483647 w 647"/>
                <a:gd name="T55" fmla="*/ 2147483647 h 824"/>
                <a:gd name="T56" fmla="*/ 2147483647 w 647"/>
                <a:gd name="T57" fmla="*/ 2147483647 h 824"/>
                <a:gd name="T58" fmla="*/ 2147483647 w 647"/>
                <a:gd name="T59" fmla="*/ 2147483647 h 824"/>
                <a:gd name="T60" fmla="*/ 2147483647 w 647"/>
                <a:gd name="T61" fmla="*/ 2147483647 h 824"/>
                <a:gd name="T62" fmla="*/ 2147483647 w 647"/>
                <a:gd name="T63" fmla="*/ 2147483647 h 824"/>
                <a:gd name="T64" fmla="*/ 2147483647 w 647"/>
                <a:gd name="T65" fmla="*/ 2147483647 h 824"/>
                <a:gd name="T66" fmla="*/ 2147483647 w 647"/>
                <a:gd name="T67" fmla="*/ 2147483647 h 824"/>
                <a:gd name="T68" fmla="*/ 2147483647 w 647"/>
                <a:gd name="T69" fmla="*/ 2147483647 h 824"/>
                <a:gd name="T70" fmla="*/ 2147483647 w 647"/>
                <a:gd name="T71" fmla="*/ 2147483647 h 824"/>
                <a:gd name="T72" fmla="*/ 2147483647 w 647"/>
                <a:gd name="T73" fmla="*/ 2147483647 h 824"/>
                <a:gd name="T74" fmla="*/ 2147483647 w 647"/>
                <a:gd name="T75" fmla="*/ 2147483647 h 824"/>
                <a:gd name="T76" fmla="*/ 2147483647 w 647"/>
                <a:gd name="T77" fmla="*/ 2147483647 h 824"/>
                <a:gd name="T78" fmla="*/ 2147483647 w 647"/>
                <a:gd name="T79" fmla="*/ 2147483647 h 824"/>
                <a:gd name="T80" fmla="*/ 2147483647 w 647"/>
                <a:gd name="T81" fmla="*/ 2147483647 h 824"/>
                <a:gd name="T82" fmla="*/ 2147483647 w 647"/>
                <a:gd name="T83" fmla="*/ 2147483647 h 824"/>
                <a:gd name="T84" fmla="*/ 2147483647 w 647"/>
                <a:gd name="T85" fmla="*/ 2147483647 h 824"/>
                <a:gd name="T86" fmla="*/ 2147483647 w 647"/>
                <a:gd name="T87" fmla="*/ 2147483647 h 824"/>
                <a:gd name="T88" fmla="*/ 2147483647 w 647"/>
                <a:gd name="T89" fmla="*/ 2147483647 h 824"/>
                <a:gd name="T90" fmla="*/ 2147483647 w 647"/>
                <a:gd name="T91" fmla="*/ 2147483647 h 824"/>
                <a:gd name="T92" fmla="*/ 2147483647 w 647"/>
                <a:gd name="T93" fmla="*/ 2147483647 h 824"/>
                <a:gd name="T94" fmla="*/ 2147483647 w 647"/>
                <a:gd name="T95" fmla="*/ 2147483647 h 82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47" h="824">
                  <a:moveTo>
                    <a:pt x="392" y="111"/>
                  </a:moveTo>
                  <a:lnTo>
                    <a:pt x="364" y="111"/>
                  </a:lnTo>
                  <a:lnTo>
                    <a:pt x="343" y="125"/>
                  </a:lnTo>
                  <a:lnTo>
                    <a:pt x="324" y="134"/>
                  </a:lnTo>
                  <a:lnTo>
                    <a:pt x="328" y="152"/>
                  </a:lnTo>
                  <a:lnTo>
                    <a:pt x="334" y="164"/>
                  </a:lnTo>
                  <a:lnTo>
                    <a:pt x="320" y="180"/>
                  </a:lnTo>
                  <a:lnTo>
                    <a:pt x="322" y="231"/>
                  </a:lnTo>
                  <a:lnTo>
                    <a:pt x="372" y="259"/>
                  </a:lnTo>
                  <a:lnTo>
                    <a:pt x="345" y="275"/>
                  </a:lnTo>
                  <a:lnTo>
                    <a:pt x="355" y="301"/>
                  </a:lnTo>
                  <a:lnTo>
                    <a:pt x="388" y="304"/>
                  </a:lnTo>
                  <a:lnTo>
                    <a:pt x="405" y="339"/>
                  </a:lnTo>
                  <a:lnTo>
                    <a:pt x="425" y="377"/>
                  </a:lnTo>
                  <a:lnTo>
                    <a:pt x="463" y="413"/>
                  </a:lnTo>
                  <a:lnTo>
                    <a:pt x="517" y="413"/>
                  </a:lnTo>
                  <a:lnTo>
                    <a:pt x="531" y="423"/>
                  </a:lnTo>
                  <a:lnTo>
                    <a:pt x="505" y="444"/>
                  </a:lnTo>
                  <a:lnTo>
                    <a:pt x="526" y="469"/>
                  </a:lnTo>
                  <a:lnTo>
                    <a:pt x="559" y="481"/>
                  </a:lnTo>
                  <a:lnTo>
                    <a:pt x="593" y="498"/>
                  </a:lnTo>
                  <a:lnTo>
                    <a:pt x="627" y="521"/>
                  </a:lnTo>
                  <a:lnTo>
                    <a:pt x="644" y="530"/>
                  </a:lnTo>
                  <a:lnTo>
                    <a:pt x="647" y="584"/>
                  </a:lnTo>
                  <a:lnTo>
                    <a:pt x="620" y="582"/>
                  </a:lnTo>
                  <a:lnTo>
                    <a:pt x="612" y="557"/>
                  </a:lnTo>
                  <a:lnTo>
                    <a:pt x="592" y="550"/>
                  </a:lnTo>
                  <a:lnTo>
                    <a:pt x="576" y="521"/>
                  </a:lnTo>
                  <a:lnTo>
                    <a:pt x="545" y="553"/>
                  </a:lnTo>
                  <a:lnTo>
                    <a:pt x="533" y="570"/>
                  </a:lnTo>
                  <a:lnTo>
                    <a:pt x="525" y="586"/>
                  </a:lnTo>
                  <a:lnTo>
                    <a:pt x="558" y="605"/>
                  </a:lnTo>
                  <a:lnTo>
                    <a:pt x="570" y="646"/>
                  </a:lnTo>
                  <a:lnTo>
                    <a:pt x="531" y="661"/>
                  </a:lnTo>
                  <a:lnTo>
                    <a:pt x="519" y="695"/>
                  </a:lnTo>
                  <a:lnTo>
                    <a:pt x="505" y="699"/>
                  </a:lnTo>
                  <a:lnTo>
                    <a:pt x="479" y="733"/>
                  </a:lnTo>
                  <a:lnTo>
                    <a:pt x="473" y="697"/>
                  </a:lnTo>
                  <a:lnTo>
                    <a:pt x="485" y="678"/>
                  </a:lnTo>
                  <a:lnTo>
                    <a:pt x="502" y="671"/>
                  </a:lnTo>
                  <a:lnTo>
                    <a:pt x="503" y="636"/>
                  </a:lnTo>
                  <a:lnTo>
                    <a:pt x="497" y="601"/>
                  </a:lnTo>
                  <a:lnTo>
                    <a:pt x="482" y="574"/>
                  </a:lnTo>
                  <a:lnTo>
                    <a:pt x="456" y="576"/>
                  </a:lnTo>
                  <a:lnTo>
                    <a:pt x="434" y="560"/>
                  </a:lnTo>
                  <a:lnTo>
                    <a:pt x="445" y="531"/>
                  </a:lnTo>
                  <a:lnTo>
                    <a:pt x="437" y="514"/>
                  </a:lnTo>
                  <a:lnTo>
                    <a:pt x="422" y="507"/>
                  </a:lnTo>
                  <a:lnTo>
                    <a:pt x="410" y="507"/>
                  </a:lnTo>
                  <a:lnTo>
                    <a:pt x="401" y="496"/>
                  </a:lnTo>
                  <a:lnTo>
                    <a:pt x="384" y="488"/>
                  </a:lnTo>
                  <a:lnTo>
                    <a:pt x="390" y="469"/>
                  </a:lnTo>
                  <a:lnTo>
                    <a:pt x="367" y="466"/>
                  </a:lnTo>
                  <a:lnTo>
                    <a:pt x="336" y="461"/>
                  </a:lnTo>
                  <a:lnTo>
                    <a:pt x="293" y="410"/>
                  </a:lnTo>
                  <a:lnTo>
                    <a:pt x="270" y="388"/>
                  </a:lnTo>
                  <a:lnTo>
                    <a:pt x="259" y="375"/>
                  </a:lnTo>
                  <a:lnTo>
                    <a:pt x="230" y="368"/>
                  </a:lnTo>
                  <a:lnTo>
                    <a:pt x="240" y="352"/>
                  </a:lnTo>
                  <a:lnTo>
                    <a:pt x="225" y="325"/>
                  </a:lnTo>
                  <a:lnTo>
                    <a:pt x="208" y="317"/>
                  </a:lnTo>
                  <a:lnTo>
                    <a:pt x="192" y="320"/>
                  </a:lnTo>
                  <a:lnTo>
                    <a:pt x="194" y="300"/>
                  </a:lnTo>
                  <a:lnTo>
                    <a:pt x="192" y="257"/>
                  </a:lnTo>
                  <a:lnTo>
                    <a:pt x="185" y="229"/>
                  </a:lnTo>
                  <a:lnTo>
                    <a:pt x="174" y="228"/>
                  </a:lnTo>
                  <a:lnTo>
                    <a:pt x="153" y="210"/>
                  </a:lnTo>
                  <a:lnTo>
                    <a:pt x="122" y="185"/>
                  </a:lnTo>
                  <a:lnTo>
                    <a:pt x="105" y="200"/>
                  </a:lnTo>
                  <a:lnTo>
                    <a:pt x="81" y="216"/>
                  </a:lnTo>
                  <a:lnTo>
                    <a:pt x="67" y="232"/>
                  </a:lnTo>
                  <a:lnTo>
                    <a:pt x="47" y="225"/>
                  </a:lnTo>
                  <a:lnTo>
                    <a:pt x="48" y="212"/>
                  </a:lnTo>
                  <a:lnTo>
                    <a:pt x="33" y="208"/>
                  </a:lnTo>
                  <a:lnTo>
                    <a:pt x="20" y="207"/>
                  </a:lnTo>
                  <a:lnTo>
                    <a:pt x="9" y="197"/>
                  </a:lnTo>
                  <a:lnTo>
                    <a:pt x="14" y="171"/>
                  </a:lnTo>
                  <a:lnTo>
                    <a:pt x="14" y="157"/>
                  </a:lnTo>
                  <a:lnTo>
                    <a:pt x="7" y="143"/>
                  </a:lnTo>
                  <a:lnTo>
                    <a:pt x="0" y="135"/>
                  </a:lnTo>
                  <a:lnTo>
                    <a:pt x="10" y="127"/>
                  </a:lnTo>
                  <a:lnTo>
                    <a:pt x="20" y="113"/>
                  </a:lnTo>
                  <a:lnTo>
                    <a:pt x="30" y="111"/>
                  </a:lnTo>
                  <a:lnTo>
                    <a:pt x="29" y="92"/>
                  </a:lnTo>
                  <a:lnTo>
                    <a:pt x="26" y="80"/>
                  </a:lnTo>
                  <a:lnTo>
                    <a:pt x="24" y="63"/>
                  </a:lnTo>
                  <a:lnTo>
                    <a:pt x="38" y="62"/>
                  </a:lnTo>
                  <a:lnTo>
                    <a:pt x="55" y="67"/>
                  </a:lnTo>
                  <a:lnTo>
                    <a:pt x="65" y="66"/>
                  </a:lnTo>
                  <a:lnTo>
                    <a:pt x="73" y="63"/>
                  </a:lnTo>
                  <a:lnTo>
                    <a:pt x="84" y="63"/>
                  </a:lnTo>
                  <a:lnTo>
                    <a:pt x="91" y="51"/>
                  </a:lnTo>
                  <a:lnTo>
                    <a:pt x="100" y="39"/>
                  </a:lnTo>
                  <a:lnTo>
                    <a:pt x="106" y="46"/>
                  </a:lnTo>
                  <a:lnTo>
                    <a:pt x="117" y="53"/>
                  </a:lnTo>
                  <a:lnTo>
                    <a:pt x="127" y="65"/>
                  </a:lnTo>
                  <a:lnTo>
                    <a:pt x="137" y="77"/>
                  </a:lnTo>
                  <a:lnTo>
                    <a:pt x="151" y="69"/>
                  </a:lnTo>
                  <a:lnTo>
                    <a:pt x="156" y="60"/>
                  </a:lnTo>
                  <a:lnTo>
                    <a:pt x="158" y="51"/>
                  </a:lnTo>
                  <a:lnTo>
                    <a:pt x="158" y="43"/>
                  </a:lnTo>
                  <a:lnTo>
                    <a:pt x="165" y="40"/>
                  </a:lnTo>
                  <a:lnTo>
                    <a:pt x="179" y="44"/>
                  </a:lnTo>
                  <a:lnTo>
                    <a:pt x="189" y="49"/>
                  </a:lnTo>
                  <a:lnTo>
                    <a:pt x="197" y="55"/>
                  </a:lnTo>
                  <a:lnTo>
                    <a:pt x="202" y="60"/>
                  </a:lnTo>
                  <a:lnTo>
                    <a:pt x="211" y="53"/>
                  </a:lnTo>
                  <a:lnTo>
                    <a:pt x="208" y="45"/>
                  </a:lnTo>
                  <a:lnTo>
                    <a:pt x="209" y="39"/>
                  </a:lnTo>
                  <a:lnTo>
                    <a:pt x="221" y="39"/>
                  </a:lnTo>
                  <a:lnTo>
                    <a:pt x="228" y="31"/>
                  </a:lnTo>
                  <a:lnTo>
                    <a:pt x="235" y="26"/>
                  </a:lnTo>
                  <a:lnTo>
                    <a:pt x="240" y="17"/>
                  </a:lnTo>
                  <a:lnTo>
                    <a:pt x="250" y="30"/>
                  </a:lnTo>
                  <a:lnTo>
                    <a:pt x="267" y="27"/>
                  </a:lnTo>
                  <a:lnTo>
                    <a:pt x="277" y="19"/>
                  </a:lnTo>
                  <a:lnTo>
                    <a:pt x="286" y="7"/>
                  </a:lnTo>
                  <a:lnTo>
                    <a:pt x="304" y="0"/>
                  </a:lnTo>
                  <a:lnTo>
                    <a:pt x="318" y="5"/>
                  </a:lnTo>
                  <a:lnTo>
                    <a:pt x="326" y="22"/>
                  </a:lnTo>
                  <a:lnTo>
                    <a:pt x="338" y="30"/>
                  </a:lnTo>
                  <a:lnTo>
                    <a:pt x="355" y="35"/>
                  </a:lnTo>
                  <a:lnTo>
                    <a:pt x="368" y="38"/>
                  </a:lnTo>
                  <a:lnTo>
                    <a:pt x="381" y="39"/>
                  </a:lnTo>
                  <a:lnTo>
                    <a:pt x="398" y="43"/>
                  </a:lnTo>
                  <a:lnTo>
                    <a:pt x="406" y="43"/>
                  </a:lnTo>
                  <a:lnTo>
                    <a:pt x="398" y="61"/>
                  </a:lnTo>
                  <a:lnTo>
                    <a:pt x="396" y="72"/>
                  </a:lnTo>
                  <a:lnTo>
                    <a:pt x="415" y="76"/>
                  </a:lnTo>
                  <a:lnTo>
                    <a:pt x="417" y="94"/>
                  </a:lnTo>
                  <a:lnTo>
                    <a:pt x="394" y="103"/>
                  </a:lnTo>
                  <a:lnTo>
                    <a:pt x="392" y="111"/>
                  </a:lnTo>
                  <a:close/>
                  <a:moveTo>
                    <a:pt x="103" y="598"/>
                  </a:moveTo>
                  <a:lnTo>
                    <a:pt x="104" y="575"/>
                  </a:lnTo>
                  <a:lnTo>
                    <a:pt x="108" y="553"/>
                  </a:lnTo>
                  <a:lnTo>
                    <a:pt x="113" y="527"/>
                  </a:lnTo>
                  <a:lnTo>
                    <a:pt x="131" y="503"/>
                  </a:lnTo>
                  <a:lnTo>
                    <a:pt x="130" y="472"/>
                  </a:lnTo>
                  <a:lnTo>
                    <a:pt x="127" y="445"/>
                  </a:lnTo>
                  <a:lnTo>
                    <a:pt x="117" y="430"/>
                  </a:lnTo>
                  <a:lnTo>
                    <a:pt x="102" y="433"/>
                  </a:lnTo>
                  <a:lnTo>
                    <a:pt x="93" y="450"/>
                  </a:lnTo>
                  <a:lnTo>
                    <a:pt x="81" y="457"/>
                  </a:lnTo>
                  <a:lnTo>
                    <a:pt x="72" y="463"/>
                  </a:lnTo>
                  <a:lnTo>
                    <a:pt x="59" y="457"/>
                  </a:lnTo>
                  <a:lnTo>
                    <a:pt x="48" y="445"/>
                  </a:lnTo>
                  <a:lnTo>
                    <a:pt x="38" y="459"/>
                  </a:lnTo>
                  <a:lnTo>
                    <a:pt x="27" y="474"/>
                  </a:lnTo>
                  <a:lnTo>
                    <a:pt x="50" y="486"/>
                  </a:lnTo>
                  <a:lnTo>
                    <a:pt x="52" y="510"/>
                  </a:lnTo>
                  <a:lnTo>
                    <a:pt x="50" y="526"/>
                  </a:lnTo>
                  <a:lnTo>
                    <a:pt x="42" y="544"/>
                  </a:lnTo>
                  <a:lnTo>
                    <a:pt x="50" y="554"/>
                  </a:lnTo>
                  <a:lnTo>
                    <a:pt x="42" y="577"/>
                  </a:lnTo>
                  <a:lnTo>
                    <a:pt x="35" y="595"/>
                  </a:lnTo>
                  <a:lnTo>
                    <a:pt x="41" y="606"/>
                  </a:lnTo>
                  <a:lnTo>
                    <a:pt x="53" y="617"/>
                  </a:lnTo>
                  <a:lnTo>
                    <a:pt x="69" y="603"/>
                  </a:lnTo>
                  <a:lnTo>
                    <a:pt x="73" y="594"/>
                  </a:lnTo>
                  <a:lnTo>
                    <a:pt x="83" y="593"/>
                  </a:lnTo>
                  <a:lnTo>
                    <a:pt x="92" y="604"/>
                  </a:lnTo>
                  <a:lnTo>
                    <a:pt x="103" y="598"/>
                  </a:lnTo>
                  <a:close/>
                  <a:moveTo>
                    <a:pt x="413" y="710"/>
                  </a:moveTo>
                  <a:lnTo>
                    <a:pt x="369" y="726"/>
                  </a:lnTo>
                  <a:lnTo>
                    <a:pt x="359" y="728"/>
                  </a:lnTo>
                  <a:lnTo>
                    <a:pt x="346" y="728"/>
                  </a:lnTo>
                  <a:lnTo>
                    <a:pt x="334" y="725"/>
                  </a:lnTo>
                  <a:lnTo>
                    <a:pt x="328" y="706"/>
                  </a:lnTo>
                  <a:lnTo>
                    <a:pt x="319" y="690"/>
                  </a:lnTo>
                  <a:lnTo>
                    <a:pt x="317" y="699"/>
                  </a:lnTo>
                  <a:lnTo>
                    <a:pt x="309" y="713"/>
                  </a:lnTo>
                  <a:lnTo>
                    <a:pt x="290" y="699"/>
                  </a:lnTo>
                  <a:lnTo>
                    <a:pt x="280" y="711"/>
                  </a:lnTo>
                  <a:lnTo>
                    <a:pt x="264" y="729"/>
                  </a:lnTo>
                  <a:lnTo>
                    <a:pt x="273" y="738"/>
                  </a:lnTo>
                  <a:lnTo>
                    <a:pt x="299" y="737"/>
                  </a:lnTo>
                  <a:lnTo>
                    <a:pt x="306" y="750"/>
                  </a:lnTo>
                  <a:lnTo>
                    <a:pt x="325" y="767"/>
                  </a:lnTo>
                  <a:lnTo>
                    <a:pt x="341" y="768"/>
                  </a:lnTo>
                  <a:lnTo>
                    <a:pt x="365" y="781"/>
                  </a:lnTo>
                  <a:lnTo>
                    <a:pt x="380" y="803"/>
                  </a:lnTo>
                  <a:lnTo>
                    <a:pt x="399" y="814"/>
                  </a:lnTo>
                  <a:lnTo>
                    <a:pt x="419" y="824"/>
                  </a:lnTo>
                  <a:lnTo>
                    <a:pt x="437" y="812"/>
                  </a:lnTo>
                  <a:lnTo>
                    <a:pt x="437" y="784"/>
                  </a:lnTo>
                  <a:lnTo>
                    <a:pt x="429" y="765"/>
                  </a:lnTo>
                  <a:lnTo>
                    <a:pt x="441" y="746"/>
                  </a:lnTo>
                  <a:lnTo>
                    <a:pt x="447" y="734"/>
                  </a:lnTo>
                  <a:lnTo>
                    <a:pt x="451" y="716"/>
                  </a:lnTo>
                  <a:lnTo>
                    <a:pt x="451" y="707"/>
                  </a:lnTo>
                  <a:lnTo>
                    <a:pt x="439" y="716"/>
                  </a:lnTo>
                  <a:lnTo>
                    <a:pt x="424" y="721"/>
                  </a:lnTo>
                  <a:lnTo>
                    <a:pt x="421" y="711"/>
                  </a:lnTo>
                  <a:lnTo>
                    <a:pt x="413" y="710"/>
                  </a:lnTo>
                  <a:close/>
                </a:path>
              </a:pathLst>
            </a:custGeom>
            <a:solidFill>
              <a:schemeClr val="hlink"/>
            </a:solidFill>
            <a:ln w="635">
              <a:solidFill>
                <a:srgbClr val="000000"/>
              </a:solidFill>
              <a:prstDash val="solid"/>
              <a:round/>
              <a:headEnd/>
              <a:tailEnd/>
            </a:ln>
          </p:spPr>
          <p:txBody>
            <a:bodyPr/>
            <a:lstStyle/>
            <a:p>
              <a:endParaRPr lang="en-GB"/>
            </a:p>
          </p:txBody>
        </p:sp>
        <p:sp>
          <p:nvSpPr>
            <p:cNvPr id="21557" name="Freeform 65"/>
            <p:cNvSpPr>
              <a:spLocks noChangeAspect="1"/>
            </p:cNvSpPr>
            <p:nvPr/>
          </p:nvSpPr>
          <p:spPr bwMode="auto">
            <a:xfrm>
              <a:off x="5780090" y="3740153"/>
              <a:ext cx="444500" cy="420687"/>
            </a:xfrm>
            <a:custGeom>
              <a:avLst/>
              <a:gdLst>
                <a:gd name="T0" fmla="*/ 0 w 236"/>
                <a:gd name="T1" fmla="*/ 2147483647 h 223"/>
                <a:gd name="T2" fmla="*/ 2147483647 w 236"/>
                <a:gd name="T3" fmla="*/ 2147483647 h 223"/>
                <a:gd name="T4" fmla="*/ 2147483647 w 236"/>
                <a:gd name="T5" fmla="*/ 2147483647 h 223"/>
                <a:gd name="T6" fmla="*/ 2147483647 w 236"/>
                <a:gd name="T7" fmla="*/ 2147483647 h 223"/>
                <a:gd name="T8" fmla="*/ 2147483647 w 236"/>
                <a:gd name="T9" fmla="*/ 2147483647 h 223"/>
                <a:gd name="T10" fmla="*/ 2147483647 w 236"/>
                <a:gd name="T11" fmla="*/ 2147483647 h 223"/>
                <a:gd name="T12" fmla="*/ 2147483647 w 236"/>
                <a:gd name="T13" fmla="*/ 2147483647 h 223"/>
                <a:gd name="T14" fmla="*/ 2147483647 w 236"/>
                <a:gd name="T15" fmla="*/ 2147483647 h 223"/>
                <a:gd name="T16" fmla="*/ 2147483647 w 236"/>
                <a:gd name="T17" fmla="*/ 2147483647 h 223"/>
                <a:gd name="T18" fmla="*/ 2147483647 w 236"/>
                <a:gd name="T19" fmla="*/ 2147483647 h 223"/>
                <a:gd name="T20" fmla="*/ 2147483647 w 236"/>
                <a:gd name="T21" fmla="*/ 2147483647 h 223"/>
                <a:gd name="T22" fmla="*/ 2147483647 w 236"/>
                <a:gd name="T23" fmla="*/ 0 h 223"/>
                <a:gd name="T24" fmla="*/ 2147483647 w 236"/>
                <a:gd name="T25" fmla="*/ 2147483647 h 223"/>
                <a:gd name="T26" fmla="*/ 2147483647 w 236"/>
                <a:gd name="T27" fmla="*/ 2147483647 h 223"/>
                <a:gd name="T28" fmla="*/ 2147483647 w 236"/>
                <a:gd name="T29" fmla="*/ 2147483647 h 223"/>
                <a:gd name="T30" fmla="*/ 2147483647 w 236"/>
                <a:gd name="T31" fmla="*/ 2147483647 h 223"/>
                <a:gd name="T32" fmla="*/ 2147483647 w 236"/>
                <a:gd name="T33" fmla="*/ 2147483647 h 223"/>
                <a:gd name="T34" fmla="*/ 2147483647 w 236"/>
                <a:gd name="T35" fmla="*/ 2147483647 h 223"/>
                <a:gd name="T36" fmla="*/ 2147483647 w 236"/>
                <a:gd name="T37" fmla="*/ 2147483647 h 223"/>
                <a:gd name="T38" fmla="*/ 2147483647 w 236"/>
                <a:gd name="T39" fmla="*/ 2147483647 h 223"/>
                <a:gd name="T40" fmla="*/ 2147483647 w 236"/>
                <a:gd name="T41" fmla="*/ 2147483647 h 223"/>
                <a:gd name="T42" fmla="*/ 2147483647 w 236"/>
                <a:gd name="T43" fmla="*/ 2147483647 h 223"/>
                <a:gd name="T44" fmla="*/ 2147483647 w 236"/>
                <a:gd name="T45" fmla="*/ 2147483647 h 223"/>
                <a:gd name="T46" fmla="*/ 2147483647 w 236"/>
                <a:gd name="T47" fmla="*/ 2147483647 h 223"/>
                <a:gd name="T48" fmla="*/ 2147483647 w 236"/>
                <a:gd name="T49" fmla="*/ 2147483647 h 223"/>
                <a:gd name="T50" fmla="*/ 2147483647 w 236"/>
                <a:gd name="T51" fmla="*/ 2147483647 h 223"/>
                <a:gd name="T52" fmla="*/ 2147483647 w 236"/>
                <a:gd name="T53" fmla="*/ 2147483647 h 223"/>
                <a:gd name="T54" fmla="*/ 2147483647 w 236"/>
                <a:gd name="T55" fmla="*/ 2147483647 h 223"/>
                <a:gd name="T56" fmla="*/ 2147483647 w 236"/>
                <a:gd name="T57" fmla="*/ 2147483647 h 223"/>
                <a:gd name="T58" fmla="*/ 2147483647 w 236"/>
                <a:gd name="T59" fmla="*/ 2147483647 h 223"/>
                <a:gd name="T60" fmla="*/ 2147483647 w 236"/>
                <a:gd name="T61" fmla="*/ 2147483647 h 223"/>
                <a:gd name="T62" fmla="*/ 2147483647 w 236"/>
                <a:gd name="T63" fmla="*/ 2147483647 h 223"/>
                <a:gd name="T64" fmla="*/ 2147483647 w 236"/>
                <a:gd name="T65" fmla="*/ 2147483647 h 223"/>
                <a:gd name="T66" fmla="*/ 2147483647 w 236"/>
                <a:gd name="T67" fmla="*/ 2147483647 h 223"/>
                <a:gd name="T68" fmla="*/ 2147483647 w 236"/>
                <a:gd name="T69" fmla="*/ 2147483647 h 223"/>
                <a:gd name="T70" fmla="*/ 2147483647 w 236"/>
                <a:gd name="T71" fmla="*/ 2147483647 h 223"/>
                <a:gd name="T72" fmla="*/ 2147483647 w 236"/>
                <a:gd name="T73" fmla="*/ 2147483647 h 223"/>
                <a:gd name="T74" fmla="*/ 2147483647 w 236"/>
                <a:gd name="T75" fmla="*/ 2147483647 h 223"/>
                <a:gd name="T76" fmla="*/ 2147483647 w 236"/>
                <a:gd name="T77" fmla="*/ 2147483647 h 223"/>
                <a:gd name="T78" fmla="*/ 2147483647 w 236"/>
                <a:gd name="T79" fmla="*/ 2147483647 h 223"/>
                <a:gd name="T80" fmla="*/ 2147483647 w 236"/>
                <a:gd name="T81" fmla="*/ 2147483647 h 223"/>
                <a:gd name="T82" fmla="*/ 2147483647 w 236"/>
                <a:gd name="T83" fmla="*/ 2147483647 h 223"/>
                <a:gd name="T84" fmla="*/ 2147483647 w 236"/>
                <a:gd name="T85" fmla="*/ 2147483647 h 223"/>
                <a:gd name="T86" fmla="*/ 2147483647 w 236"/>
                <a:gd name="T87" fmla="*/ 2147483647 h 223"/>
                <a:gd name="T88" fmla="*/ 2147483647 w 236"/>
                <a:gd name="T89" fmla="*/ 2147483647 h 223"/>
                <a:gd name="T90" fmla="*/ 2147483647 w 236"/>
                <a:gd name="T91" fmla="*/ 2147483647 h 223"/>
                <a:gd name="T92" fmla="*/ 2147483647 w 236"/>
                <a:gd name="T93" fmla="*/ 2147483647 h 223"/>
                <a:gd name="T94" fmla="*/ 2147483647 w 236"/>
                <a:gd name="T95" fmla="*/ 2147483647 h 223"/>
                <a:gd name="T96" fmla="*/ 2147483647 w 236"/>
                <a:gd name="T97" fmla="*/ 2147483647 h 223"/>
                <a:gd name="T98" fmla="*/ 2147483647 w 236"/>
                <a:gd name="T99" fmla="*/ 2147483647 h 223"/>
                <a:gd name="T100" fmla="*/ 2147483647 w 236"/>
                <a:gd name="T101" fmla="*/ 2147483647 h 223"/>
                <a:gd name="T102" fmla="*/ 2147483647 w 236"/>
                <a:gd name="T103" fmla="*/ 2147483647 h 223"/>
                <a:gd name="T104" fmla="*/ 2147483647 w 236"/>
                <a:gd name="T105" fmla="*/ 2147483647 h 223"/>
                <a:gd name="T106" fmla="*/ 2147483647 w 236"/>
                <a:gd name="T107" fmla="*/ 2147483647 h 223"/>
                <a:gd name="T108" fmla="*/ 2147483647 w 236"/>
                <a:gd name="T109" fmla="*/ 2147483647 h 223"/>
                <a:gd name="T110" fmla="*/ 2147483647 w 236"/>
                <a:gd name="T111" fmla="*/ 2147483647 h 223"/>
                <a:gd name="T112" fmla="*/ 2147483647 w 236"/>
                <a:gd name="T113" fmla="*/ 2147483647 h 223"/>
                <a:gd name="T114" fmla="*/ 2147483647 w 236"/>
                <a:gd name="T115" fmla="*/ 2147483647 h 223"/>
                <a:gd name="T116" fmla="*/ 2147483647 w 236"/>
                <a:gd name="T117" fmla="*/ 2147483647 h 223"/>
                <a:gd name="T118" fmla="*/ 2147483647 w 236"/>
                <a:gd name="T119" fmla="*/ 2147483647 h 223"/>
                <a:gd name="T120" fmla="*/ 2147483647 w 236"/>
                <a:gd name="T121" fmla="*/ 2147483647 h 223"/>
                <a:gd name="T122" fmla="*/ 2147483647 w 236"/>
                <a:gd name="T123" fmla="*/ 2147483647 h 223"/>
                <a:gd name="T124" fmla="*/ 0 w 236"/>
                <a:gd name="T125" fmla="*/ 2147483647 h 22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36" h="223">
                  <a:moveTo>
                    <a:pt x="0" y="156"/>
                  </a:moveTo>
                  <a:lnTo>
                    <a:pt x="16" y="141"/>
                  </a:lnTo>
                  <a:lnTo>
                    <a:pt x="38" y="146"/>
                  </a:lnTo>
                  <a:lnTo>
                    <a:pt x="55" y="145"/>
                  </a:lnTo>
                  <a:lnTo>
                    <a:pt x="73" y="136"/>
                  </a:lnTo>
                  <a:lnTo>
                    <a:pt x="70" y="117"/>
                  </a:lnTo>
                  <a:lnTo>
                    <a:pt x="63" y="112"/>
                  </a:lnTo>
                  <a:lnTo>
                    <a:pt x="87" y="80"/>
                  </a:lnTo>
                  <a:lnTo>
                    <a:pt x="97" y="57"/>
                  </a:lnTo>
                  <a:lnTo>
                    <a:pt x="107" y="37"/>
                  </a:lnTo>
                  <a:lnTo>
                    <a:pt x="118" y="10"/>
                  </a:lnTo>
                  <a:lnTo>
                    <a:pt x="123" y="0"/>
                  </a:lnTo>
                  <a:lnTo>
                    <a:pt x="138" y="6"/>
                  </a:lnTo>
                  <a:lnTo>
                    <a:pt x="131" y="17"/>
                  </a:lnTo>
                  <a:lnTo>
                    <a:pt x="125" y="31"/>
                  </a:lnTo>
                  <a:lnTo>
                    <a:pt x="126" y="46"/>
                  </a:lnTo>
                  <a:lnTo>
                    <a:pt x="120" y="58"/>
                  </a:lnTo>
                  <a:lnTo>
                    <a:pt x="117" y="69"/>
                  </a:lnTo>
                  <a:lnTo>
                    <a:pt x="123" y="80"/>
                  </a:lnTo>
                  <a:lnTo>
                    <a:pt x="138" y="84"/>
                  </a:lnTo>
                  <a:lnTo>
                    <a:pt x="159" y="70"/>
                  </a:lnTo>
                  <a:lnTo>
                    <a:pt x="161" y="60"/>
                  </a:lnTo>
                  <a:lnTo>
                    <a:pt x="148" y="56"/>
                  </a:lnTo>
                  <a:lnTo>
                    <a:pt x="154" y="41"/>
                  </a:lnTo>
                  <a:lnTo>
                    <a:pt x="149" y="37"/>
                  </a:lnTo>
                  <a:lnTo>
                    <a:pt x="152" y="19"/>
                  </a:lnTo>
                  <a:lnTo>
                    <a:pt x="166" y="15"/>
                  </a:lnTo>
                  <a:lnTo>
                    <a:pt x="181" y="14"/>
                  </a:lnTo>
                  <a:lnTo>
                    <a:pt x="198" y="15"/>
                  </a:lnTo>
                  <a:lnTo>
                    <a:pt x="214" y="15"/>
                  </a:lnTo>
                  <a:lnTo>
                    <a:pt x="223" y="13"/>
                  </a:lnTo>
                  <a:lnTo>
                    <a:pt x="236" y="25"/>
                  </a:lnTo>
                  <a:lnTo>
                    <a:pt x="235" y="46"/>
                  </a:lnTo>
                  <a:lnTo>
                    <a:pt x="225" y="68"/>
                  </a:lnTo>
                  <a:lnTo>
                    <a:pt x="217" y="83"/>
                  </a:lnTo>
                  <a:lnTo>
                    <a:pt x="203" y="77"/>
                  </a:lnTo>
                  <a:lnTo>
                    <a:pt x="200" y="92"/>
                  </a:lnTo>
                  <a:lnTo>
                    <a:pt x="214" y="102"/>
                  </a:lnTo>
                  <a:lnTo>
                    <a:pt x="207" y="120"/>
                  </a:lnTo>
                  <a:lnTo>
                    <a:pt x="193" y="136"/>
                  </a:lnTo>
                  <a:lnTo>
                    <a:pt x="181" y="145"/>
                  </a:lnTo>
                  <a:lnTo>
                    <a:pt x="167" y="133"/>
                  </a:lnTo>
                  <a:lnTo>
                    <a:pt x="150" y="147"/>
                  </a:lnTo>
                  <a:lnTo>
                    <a:pt x="157" y="157"/>
                  </a:lnTo>
                  <a:lnTo>
                    <a:pt x="164" y="173"/>
                  </a:lnTo>
                  <a:lnTo>
                    <a:pt x="147" y="190"/>
                  </a:lnTo>
                  <a:lnTo>
                    <a:pt x="133" y="200"/>
                  </a:lnTo>
                  <a:lnTo>
                    <a:pt x="140" y="219"/>
                  </a:lnTo>
                  <a:lnTo>
                    <a:pt x="131" y="220"/>
                  </a:lnTo>
                  <a:lnTo>
                    <a:pt x="118" y="223"/>
                  </a:lnTo>
                  <a:lnTo>
                    <a:pt x="116" y="204"/>
                  </a:lnTo>
                  <a:lnTo>
                    <a:pt x="114" y="188"/>
                  </a:lnTo>
                  <a:lnTo>
                    <a:pt x="114" y="174"/>
                  </a:lnTo>
                  <a:lnTo>
                    <a:pt x="102" y="171"/>
                  </a:lnTo>
                  <a:lnTo>
                    <a:pt x="88" y="166"/>
                  </a:lnTo>
                  <a:lnTo>
                    <a:pt x="78" y="164"/>
                  </a:lnTo>
                  <a:lnTo>
                    <a:pt x="73" y="160"/>
                  </a:lnTo>
                  <a:lnTo>
                    <a:pt x="53" y="167"/>
                  </a:lnTo>
                  <a:lnTo>
                    <a:pt x="39" y="182"/>
                  </a:lnTo>
                  <a:lnTo>
                    <a:pt x="26" y="178"/>
                  </a:lnTo>
                  <a:lnTo>
                    <a:pt x="13" y="173"/>
                  </a:lnTo>
                  <a:lnTo>
                    <a:pt x="4" y="162"/>
                  </a:lnTo>
                  <a:lnTo>
                    <a:pt x="0" y="156"/>
                  </a:lnTo>
                  <a:close/>
                </a:path>
              </a:pathLst>
            </a:custGeom>
            <a:solidFill>
              <a:schemeClr val="hlink"/>
            </a:solidFill>
            <a:ln w="635">
              <a:solidFill>
                <a:srgbClr val="000000"/>
              </a:solidFill>
              <a:prstDash val="solid"/>
              <a:round/>
              <a:headEnd/>
              <a:tailEnd/>
            </a:ln>
          </p:spPr>
          <p:txBody>
            <a:bodyPr/>
            <a:lstStyle/>
            <a:p>
              <a:endParaRPr lang="en-GB"/>
            </a:p>
          </p:txBody>
        </p:sp>
        <p:sp>
          <p:nvSpPr>
            <p:cNvPr id="21558" name="Freeform 66"/>
            <p:cNvSpPr>
              <a:spLocks noChangeAspect="1"/>
            </p:cNvSpPr>
            <p:nvPr/>
          </p:nvSpPr>
          <p:spPr bwMode="auto">
            <a:xfrm>
              <a:off x="6835778" y="3649665"/>
              <a:ext cx="933450" cy="876300"/>
            </a:xfrm>
            <a:custGeom>
              <a:avLst/>
              <a:gdLst>
                <a:gd name="T0" fmla="*/ 2147483647 w 494"/>
                <a:gd name="T1" fmla="*/ 2147483647 h 464"/>
                <a:gd name="T2" fmla="*/ 2147483647 w 494"/>
                <a:gd name="T3" fmla="*/ 2147483647 h 464"/>
                <a:gd name="T4" fmla="*/ 2147483647 w 494"/>
                <a:gd name="T5" fmla="*/ 2147483647 h 464"/>
                <a:gd name="T6" fmla="*/ 2147483647 w 494"/>
                <a:gd name="T7" fmla="*/ 2147483647 h 464"/>
                <a:gd name="T8" fmla="*/ 2147483647 w 494"/>
                <a:gd name="T9" fmla="*/ 2147483647 h 464"/>
                <a:gd name="T10" fmla="*/ 2147483647 w 494"/>
                <a:gd name="T11" fmla="*/ 2147483647 h 464"/>
                <a:gd name="T12" fmla="*/ 2147483647 w 494"/>
                <a:gd name="T13" fmla="*/ 2147483647 h 464"/>
                <a:gd name="T14" fmla="*/ 2147483647 w 494"/>
                <a:gd name="T15" fmla="*/ 2147483647 h 464"/>
                <a:gd name="T16" fmla="*/ 2147483647 w 494"/>
                <a:gd name="T17" fmla="*/ 2147483647 h 464"/>
                <a:gd name="T18" fmla="*/ 2147483647 w 494"/>
                <a:gd name="T19" fmla="*/ 2147483647 h 464"/>
                <a:gd name="T20" fmla="*/ 2147483647 w 494"/>
                <a:gd name="T21" fmla="*/ 2147483647 h 464"/>
                <a:gd name="T22" fmla="*/ 2147483647 w 494"/>
                <a:gd name="T23" fmla="*/ 2147483647 h 464"/>
                <a:gd name="T24" fmla="*/ 2147483647 w 494"/>
                <a:gd name="T25" fmla="*/ 2147483647 h 464"/>
                <a:gd name="T26" fmla="*/ 2147483647 w 494"/>
                <a:gd name="T27" fmla="*/ 2147483647 h 464"/>
                <a:gd name="T28" fmla="*/ 2147483647 w 494"/>
                <a:gd name="T29" fmla="*/ 2147483647 h 464"/>
                <a:gd name="T30" fmla="*/ 2147483647 w 494"/>
                <a:gd name="T31" fmla="*/ 2147483647 h 464"/>
                <a:gd name="T32" fmla="*/ 2147483647 w 494"/>
                <a:gd name="T33" fmla="*/ 2147483647 h 464"/>
                <a:gd name="T34" fmla="*/ 2147483647 w 494"/>
                <a:gd name="T35" fmla="*/ 2147483647 h 464"/>
                <a:gd name="T36" fmla="*/ 2147483647 w 494"/>
                <a:gd name="T37" fmla="*/ 2147483647 h 464"/>
                <a:gd name="T38" fmla="*/ 2147483647 w 494"/>
                <a:gd name="T39" fmla="*/ 2147483647 h 464"/>
                <a:gd name="T40" fmla="*/ 2147483647 w 494"/>
                <a:gd name="T41" fmla="*/ 2147483647 h 464"/>
                <a:gd name="T42" fmla="*/ 2147483647 w 494"/>
                <a:gd name="T43" fmla="*/ 2147483647 h 464"/>
                <a:gd name="T44" fmla="*/ 2147483647 w 494"/>
                <a:gd name="T45" fmla="*/ 2147483647 h 464"/>
                <a:gd name="T46" fmla="*/ 2147483647 w 494"/>
                <a:gd name="T47" fmla="*/ 2147483647 h 464"/>
                <a:gd name="T48" fmla="*/ 2147483647 w 494"/>
                <a:gd name="T49" fmla="*/ 2147483647 h 464"/>
                <a:gd name="T50" fmla="*/ 2147483647 w 494"/>
                <a:gd name="T51" fmla="*/ 2147483647 h 464"/>
                <a:gd name="T52" fmla="*/ 2147483647 w 494"/>
                <a:gd name="T53" fmla="*/ 2147483647 h 464"/>
                <a:gd name="T54" fmla="*/ 2147483647 w 494"/>
                <a:gd name="T55" fmla="*/ 2147483647 h 464"/>
                <a:gd name="T56" fmla="*/ 2147483647 w 494"/>
                <a:gd name="T57" fmla="*/ 2147483647 h 464"/>
                <a:gd name="T58" fmla="*/ 2147483647 w 494"/>
                <a:gd name="T59" fmla="*/ 2147483647 h 464"/>
                <a:gd name="T60" fmla="*/ 2147483647 w 494"/>
                <a:gd name="T61" fmla="*/ 2147483647 h 464"/>
                <a:gd name="T62" fmla="*/ 2147483647 w 494"/>
                <a:gd name="T63" fmla="*/ 2147483647 h 464"/>
                <a:gd name="T64" fmla="*/ 2147483647 w 494"/>
                <a:gd name="T65" fmla="*/ 2147483647 h 464"/>
                <a:gd name="T66" fmla="*/ 2147483647 w 494"/>
                <a:gd name="T67" fmla="*/ 2147483647 h 464"/>
                <a:gd name="T68" fmla="*/ 2147483647 w 494"/>
                <a:gd name="T69" fmla="*/ 2147483647 h 464"/>
                <a:gd name="T70" fmla="*/ 2147483647 w 494"/>
                <a:gd name="T71" fmla="*/ 2147483647 h 464"/>
                <a:gd name="T72" fmla="*/ 2147483647 w 494"/>
                <a:gd name="T73" fmla="*/ 2147483647 h 464"/>
                <a:gd name="T74" fmla="*/ 2147483647 w 494"/>
                <a:gd name="T75" fmla="*/ 2147483647 h 464"/>
                <a:gd name="T76" fmla="*/ 2147483647 w 494"/>
                <a:gd name="T77" fmla="*/ 2147483647 h 464"/>
                <a:gd name="T78" fmla="*/ 2147483647 w 494"/>
                <a:gd name="T79" fmla="*/ 2147483647 h 464"/>
                <a:gd name="T80" fmla="*/ 2147483647 w 494"/>
                <a:gd name="T81" fmla="*/ 2147483647 h 464"/>
                <a:gd name="T82" fmla="*/ 2147483647 w 494"/>
                <a:gd name="T83" fmla="*/ 2147483647 h 464"/>
                <a:gd name="T84" fmla="*/ 2147483647 w 494"/>
                <a:gd name="T85" fmla="*/ 2147483647 h 464"/>
                <a:gd name="T86" fmla="*/ 2147483647 w 494"/>
                <a:gd name="T87" fmla="*/ 2147483647 h 464"/>
                <a:gd name="T88" fmla="*/ 2147483647 w 494"/>
                <a:gd name="T89" fmla="*/ 2147483647 h 464"/>
                <a:gd name="T90" fmla="*/ 2147483647 w 494"/>
                <a:gd name="T91" fmla="*/ 2147483647 h 464"/>
                <a:gd name="T92" fmla="*/ 2147483647 w 494"/>
                <a:gd name="T93" fmla="*/ 2147483647 h 464"/>
                <a:gd name="T94" fmla="*/ 2147483647 w 494"/>
                <a:gd name="T95" fmla="*/ 2147483647 h 464"/>
                <a:gd name="T96" fmla="*/ 2147483647 w 494"/>
                <a:gd name="T97" fmla="*/ 2147483647 h 464"/>
                <a:gd name="T98" fmla="*/ 2147483647 w 494"/>
                <a:gd name="T99" fmla="*/ 2147483647 h 464"/>
                <a:gd name="T100" fmla="*/ 2147483647 w 494"/>
                <a:gd name="T101" fmla="*/ 2147483647 h 464"/>
                <a:gd name="T102" fmla="*/ 2147483647 w 494"/>
                <a:gd name="T103" fmla="*/ 2147483647 h 464"/>
                <a:gd name="T104" fmla="*/ 2147483647 w 494"/>
                <a:gd name="T105" fmla="*/ 2147483647 h 464"/>
                <a:gd name="T106" fmla="*/ 2147483647 w 494"/>
                <a:gd name="T107" fmla="*/ 2147483647 h 46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94" h="464">
                  <a:moveTo>
                    <a:pt x="35" y="98"/>
                  </a:moveTo>
                  <a:lnTo>
                    <a:pt x="49" y="93"/>
                  </a:lnTo>
                  <a:lnTo>
                    <a:pt x="46" y="68"/>
                  </a:lnTo>
                  <a:lnTo>
                    <a:pt x="50" y="49"/>
                  </a:lnTo>
                  <a:lnTo>
                    <a:pt x="67" y="49"/>
                  </a:lnTo>
                  <a:lnTo>
                    <a:pt x="81" y="54"/>
                  </a:lnTo>
                  <a:lnTo>
                    <a:pt x="101" y="47"/>
                  </a:lnTo>
                  <a:lnTo>
                    <a:pt x="128" y="32"/>
                  </a:lnTo>
                  <a:lnTo>
                    <a:pt x="148" y="19"/>
                  </a:lnTo>
                  <a:lnTo>
                    <a:pt x="173" y="4"/>
                  </a:lnTo>
                  <a:lnTo>
                    <a:pt x="234" y="0"/>
                  </a:lnTo>
                  <a:lnTo>
                    <a:pt x="243" y="13"/>
                  </a:lnTo>
                  <a:lnTo>
                    <a:pt x="225" y="23"/>
                  </a:lnTo>
                  <a:lnTo>
                    <a:pt x="233" y="36"/>
                  </a:lnTo>
                  <a:lnTo>
                    <a:pt x="255" y="44"/>
                  </a:lnTo>
                  <a:lnTo>
                    <a:pt x="272" y="37"/>
                  </a:lnTo>
                  <a:lnTo>
                    <a:pt x="293" y="27"/>
                  </a:lnTo>
                  <a:lnTo>
                    <a:pt x="308" y="31"/>
                  </a:lnTo>
                  <a:lnTo>
                    <a:pt x="310" y="37"/>
                  </a:lnTo>
                  <a:lnTo>
                    <a:pt x="320" y="39"/>
                  </a:lnTo>
                  <a:lnTo>
                    <a:pt x="340" y="45"/>
                  </a:lnTo>
                  <a:lnTo>
                    <a:pt x="351" y="44"/>
                  </a:lnTo>
                  <a:lnTo>
                    <a:pt x="363" y="44"/>
                  </a:lnTo>
                  <a:lnTo>
                    <a:pt x="385" y="44"/>
                  </a:lnTo>
                  <a:lnTo>
                    <a:pt x="394" y="40"/>
                  </a:lnTo>
                  <a:lnTo>
                    <a:pt x="414" y="42"/>
                  </a:lnTo>
                  <a:lnTo>
                    <a:pt x="426" y="39"/>
                  </a:lnTo>
                  <a:lnTo>
                    <a:pt x="434" y="39"/>
                  </a:lnTo>
                  <a:lnTo>
                    <a:pt x="440" y="49"/>
                  </a:lnTo>
                  <a:lnTo>
                    <a:pt x="449" y="55"/>
                  </a:lnTo>
                  <a:lnTo>
                    <a:pt x="457" y="68"/>
                  </a:lnTo>
                  <a:lnTo>
                    <a:pt x="455" y="75"/>
                  </a:lnTo>
                  <a:lnTo>
                    <a:pt x="450" y="79"/>
                  </a:lnTo>
                  <a:lnTo>
                    <a:pt x="450" y="94"/>
                  </a:lnTo>
                  <a:lnTo>
                    <a:pt x="456" y="105"/>
                  </a:lnTo>
                  <a:lnTo>
                    <a:pt x="464" y="118"/>
                  </a:lnTo>
                  <a:lnTo>
                    <a:pt x="469" y="137"/>
                  </a:lnTo>
                  <a:lnTo>
                    <a:pt x="475" y="152"/>
                  </a:lnTo>
                  <a:lnTo>
                    <a:pt x="462" y="168"/>
                  </a:lnTo>
                  <a:lnTo>
                    <a:pt x="452" y="192"/>
                  </a:lnTo>
                  <a:lnTo>
                    <a:pt x="440" y="214"/>
                  </a:lnTo>
                  <a:lnTo>
                    <a:pt x="464" y="211"/>
                  </a:lnTo>
                  <a:lnTo>
                    <a:pt x="462" y="231"/>
                  </a:lnTo>
                  <a:lnTo>
                    <a:pt x="462" y="245"/>
                  </a:lnTo>
                  <a:lnTo>
                    <a:pt x="454" y="268"/>
                  </a:lnTo>
                  <a:lnTo>
                    <a:pt x="464" y="270"/>
                  </a:lnTo>
                  <a:lnTo>
                    <a:pt x="470" y="283"/>
                  </a:lnTo>
                  <a:lnTo>
                    <a:pt x="474" y="292"/>
                  </a:lnTo>
                  <a:lnTo>
                    <a:pt x="479" y="306"/>
                  </a:lnTo>
                  <a:lnTo>
                    <a:pt x="483" y="307"/>
                  </a:lnTo>
                  <a:lnTo>
                    <a:pt x="494" y="329"/>
                  </a:lnTo>
                  <a:lnTo>
                    <a:pt x="492" y="351"/>
                  </a:lnTo>
                  <a:lnTo>
                    <a:pt x="480" y="358"/>
                  </a:lnTo>
                  <a:lnTo>
                    <a:pt x="454" y="378"/>
                  </a:lnTo>
                  <a:lnTo>
                    <a:pt x="433" y="392"/>
                  </a:lnTo>
                  <a:lnTo>
                    <a:pt x="426" y="411"/>
                  </a:lnTo>
                  <a:lnTo>
                    <a:pt x="426" y="434"/>
                  </a:lnTo>
                  <a:lnTo>
                    <a:pt x="422" y="452"/>
                  </a:lnTo>
                  <a:lnTo>
                    <a:pt x="415" y="464"/>
                  </a:lnTo>
                  <a:lnTo>
                    <a:pt x="402" y="454"/>
                  </a:lnTo>
                  <a:lnTo>
                    <a:pt x="393" y="447"/>
                  </a:lnTo>
                  <a:lnTo>
                    <a:pt x="378" y="445"/>
                  </a:lnTo>
                  <a:lnTo>
                    <a:pt x="357" y="440"/>
                  </a:lnTo>
                  <a:lnTo>
                    <a:pt x="342" y="440"/>
                  </a:lnTo>
                  <a:lnTo>
                    <a:pt x="333" y="454"/>
                  </a:lnTo>
                  <a:lnTo>
                    <a:pt x="320" y="449"/>
                  </a:lnTo>
                  <a:lnTo>
                    <a:pt x="310" y="444"/>
                  </a:lnTo>
                  <a:lnTo>
                    <a:pt x="291" y="457"/>
                  </a:lnTo>
                  <a:lnTo>
                    <a:pt x="287" y="447"/>
                  </a:lnTo>
                  <a:lnTo>
                    <a:pt x="278" y="435"/>
                  </a:lnTo>
                  <a:lnTo>
                    <a:pt x="267" y="427"/>
                  </a:lnTo>
                  <a:lnTo>
                    <a:pt x="243" y="450"/>
                  </a:lnTo>
                  <a:lnTo>
                    <a:pt x="231" y="432"/>
                  </a:lnTo>
                  <a:lnTo>
                    <a:pt x="232" y="416"/>
                  </a:lnTo>
                  <a:lnTo>
                    <a:pt x="222" y="406"/>
                  </a:lnTo>
                  <a:lnTo>
                    <a:pt x="214" y="397"/>
                  </a:lnTo>
                  <a:lnTo>
                    <a:pt x="193" y="391"/>
                  </a:lnTo>
                  <a:lnTo>
                    <a:pt x="178" y="399"/>
                  </a:lnTo>
                  <a:lnTo>
                    <a:pt x="178" y="387"/>
                  </a:lnTo>
                  <a:lnTo>
                    <a:pt x="177" y="375"/>
                  </a:lnTo>
                  <a:lnTo>
                    <a:pt x="164" y="366"/>
                  </a:lnTo>
                  <a:lnTo>
                    <a:pt x="152" y="360"/>
                  </a:lnTo>
                  <a:lnTo>
                    <a:pt x="144" y="354"/>
                  </a:lnTo>
                  <a:lnTo>
                    <a:pt x="133" y="364"/>
                  </a:lnTo>
                  <a:lnTo>
                    <a:pt x="129" y="375"/>
                  </a:lnTo>
                  <a:lnTo>
                    <a:pt x="121" y="374"/>
                  </a:lnTo>
                  <a:lnTo>
                    <a:pt x="104" y="368"/>
                  </a:lnTo>
                  <a:lnTo>
                    <a:pt x="97" y="361"/>
                  </a:lnTo>
                  <a:lnTo>
                    <a:pt x="104" y="350"/>
                  </a:lnTo>
                  <a:lnTo>
                    <a:pt x="116" y="331"/>
                  </a:lnTo>
                  <a:lnTo>
                    <a:pt x="97" y="329"/>
                  </a:lnTo>
                  <a:lnTo>
                    <a:pt x="91" y="334"/>
                  </a:lnTo>
                  <a:lnTo>
                    <a:pt x="79" y="337"/>
                  </a:lnTo>
                  <a:lnTo>
                    <a:pt x="68" y="326"/>
                  </a:lnTo>
                  <a:lnTo>
                    <a:pt x="52" y="325"/>
                  </a:lnTo>
                  <a:lnTo>
                    <a:pt x="39" y="317"/>
                  </a:lnTo>
                  <a:lnTo>
                    <a:pt x="32" y="308"/>
                  </a:lnTo>
                  <a:lnTo>
                    <a:pt x="35" y="291"/>
                  </a:lnTo>
                  <a:lnTo>
                    <a:pt x="27" y="272"/>
                  </a:lnTo>
                  <a:lnTo>
                    <a:pt x="22" y="248"/>
                  </a:lnTo>
                  <a:lnTo>
                    <a:pt x="18" y="232"/>
                  </a:lnTo>
                  <a:lnTo>
                    <a:pt x="25" y="222"/>
                  </a:lnTo>
                  <a:lnTo>
                    <a:pt x="15" y="198"/>
                  </a:lnTo>
                  <a:lnTo>
                    <a:pt x="5" y="176"/>
                  </a:lnTo>
                  <a:lnTo>
                    <a:pt x="0" y="153"/>
                  </a:lnTo>
                  <a:lnTo>
                    <a:pt x="3" y="136"/>
                  </a:lnTo>
                  <a:lnTo>
                    <a:pt x="12" y="116"/>
                  </a:lnTo>
                  <a:lnTo>
                    <a:pt x="27" y="96"/>
                  </a:lnTo>
                  <a:lnTo>
                    <a:pt x="35" y="98"/>
                  </a:lnTo>
                  <a:close/>
                </a:path>
              </a:pathLst>
            </a:custGeom>
            <a:solidFill>
              <a:schemeClr val="hlink"/>
            </a:solidFill>
            <a:ln w="317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1559" name="Freeform 67"/>
            <p:cNvSpPr>
              <a:spLocks noChangeAspect="1"/>
            </p:cNvSpPr>
            <p:nvPr/>
          </p:nvSpPr>
          <p:spPr bwMode="auto">
            <a:xfrm>
              <a:off x="3967167" y="5076827"/>
              <a:ext cx="511175" cy="773112"/>
            </a:xfrm>
            <a:custGeom>
              <a:avLst/>
              <a:gdLst>
                <a:gd name="T0" fmla="*/ 2147483647 w 271"/>
                <a:gd name="T1" fmla="*/ 2147483647 h 410"/>
                <a:gd name="T2" fmla="*/ 2147483647 w 271"/>
                <a:gd name="T3" fmla="*/ 2147483647 h 410"/>
                <a:gd name="T4" fmla="*/ 2147483647 w 271"/>
                <a:gd name="T5" fmla="*/ 2147483647 h 410"/>
                <a:gd name="T6" fmla="*/ 2147483647 w 271"/>
                <a:gd name="T7" fmla="*/ 2147483647 h 410"/>
                <a:gd name="T8" fmla="*/ 2147483647 w 271"/>
                <a:gd name="T9" fmla="*/ 2147483647 h 410"/>
                <a:gd name="T10" fmla="*/ 0 w 271"/>
                <a:gd name="T11" fmla="*/ 2147483647 h 410"/>
                <a:gd name="T12" fmla="*/ 2147483647 w 271"/>
                <a:gd name="T13" fmla="*/ 2147483647 h 410"/>
                <a:gd name="T14" fmla="*/ 2147483647 w 271"/>
                <a:gd name="T15" fmla="*/ 2147483647 h 410"/>
                <a:gd name="T16" fmla="*/ 2147483647 w 271"/>
                <a:gd name="T17" fmla="*/ 2147483647 h 410"/>
                <a:gd name="T18" fmla="*/ 2147483647 w 271"/>
                <a:gd name="T19" fmla="*/ 2147483647 h 410"/>
                <a:gd name="T20" fmla="*/ 2147483647 w 271"/>
                <a:gd name="T21" fmla="*/ 2147483647 h 410"/>
                <a:gd name="T22" fmla="*/ 2147483647 w 271"/>
                <a:gd name="T23" fmla="*/ 2147483647 h 410"/>
                <a:gd name="T24" fmla="*/ 2147483647 w 271"/>
                <a:gd name="T25" fmla="*/ 2147483647 h 410"/>
                <a:gd name="T26" fmla="*/ 2147483647 w 271"/>
                <a:gd name="T27" fmla="*/ 2147483647 h 410"/>
                <a:gd name="T28" fmla="*/ 2147483647 w 271"/>
                <a:gd name="T29" fmla="*/ 2147483647 h 410"/>
                <a:gd name="T30" fmla="*/ 2147483647 w 271"/>
                <a:gd name="T31" fmla="*/ 2147483647 h 410"/>
                <a:gd name="T32" fmla="*/ 2147483647 w 271"/>
                <a:gd name="T33" fmla="*/ 2147483647 h 410"/>
                <a:gd name="T34" fmla="*/ 2147483647 w 271"/>
                <a:gd name="T35" fmla="*/ 2147483647 h 410"/>
                <a:gd name="T36" fmla="*/ 2147483647 w 271"/>
                <a:gd name="T37" fmla="*/ 2147483647 h 410"/>
                <a:gd name="T38" fmla="*/ 2147483647 w 271"/>
                <a:gd name="T39" fmla="*/ 2147483647 h 410"/>
                <a:gd name="T40" fmla="*/ 2147483647 w 271"/>
                <a:gd name="T41" fmla="*/ 0 h 410"/>
                <a:gd name="T42" fmla="*/ 2147483647 w 271"/>
                <a:gd name="T43" fmla="*/ 2147483647 h 410"/>
                <a:gd name="T44" fmla="*/ 2147483647 w 271"/>
                <a:gd name="T45" fmla="*/ 2147483647 h 410"/>
                <a:gd name="T46" fmla="*/ 2147483647 w 271"/>
                <a:gd name="T47" fmla="*/ 2147483647 h 410"/>
                <a:gd name="T48" fmla="*/ 2147483647 w 271"/>
                <a:gd name="T49" fmla="*/ 2147483647 h 410"/>
                <a:gd name="T50" fmla="*/ 2147483647 w 271"/>
                <a:gd name="T51" fmla="*/ 2147483647 h 410"/>
                <a:gd name="T52" fmla="*/ 2147483647 w 271"/>
                <a:gd name="T53" fmla="*/ 2147483647 h 410"/>
                <a:gd name="T54" fmla="*/ 2147483647 w 271"/>
                <a:gd name="T55" fmla="*/ 2147483647 h 410"/>
                <a:gd name="T56" fmla="*/ 2147483647 w 271"/>
                <a:gd name="T57" fmla="*/ 2147483647 h 410"/>
                <a:gd name="T58" fmla="*/ 2147483647 w 271"/>
                <a:gd name="T59" fmla="*/ 2147483647 h 410"/>
                <a:gd name="T60" fmla="*/ 2147483647 w 271"/>
                <a:gd name="T61" fmla="*/ 2147483647 h 410"/>
                <a:gd name="T62" fmla="*/ 2147483647 w 271"/>
                <a:gd name="T63" fmla="*/ 2147483647 h 410"/>
                <a:gd name="T64" fmla="*/ 2147483647 w 271"/>
                <a:gd name="T65" fmla="*/ 2147483647 h 410"/>
                <a:gd name="T66" fmla="*/ 2147483647 w 271"/>
                <a:gd name="T67" fmla="*/ 2147483647 h 410"/>
                <a:gd name="T68" fmla="*/ 2147483647 w 271"/>
                <a:gd name="T69" fmla="*/ 2147483647 h 410"/>
                <a:gd name="T70" fmla="*/ 2147483647 w 271"/>
                <a:gd name="T71" fmla="*/ 2147483647 h 410"/>
                <a:gd name="T72" fmla="*/ 2147483647 w 271"/>
                <a:gd name="T73" fmla="*/ 2147483647 h 410"/>
                <a:gd name="T74" fmla="*/ 2147483647 w 271"/>
                <a:gd name="T75" fmla="*/ 2147483647 h 410"/>
                <a:gd name="T76" fmla="*/ 2147483647 w 271"/>
                <a:gd name="T77" fmla="*/ 2147483647 h 410"/>
                <a:gd name="T78" fmla="*/ 2147483647 w 271"/>
                <a:gd name="T79" fmla="*/ 2147483647 h 410"/>
                <a:gd name="T80" fmla="*/ 2147483647 w 271"/>
                <a:gd name="T81" fmla="*/ 2147483647 h 410"/>
                <a:gd name="T82" fmla="*/ 2147483647 w 271"/>
                <a:gd name="T83" fmla="*/ 2147483647 h 410"/>
                <a:gd name="T84" fmla="*/ 2147483647 w 271"/>
                <a:gd name="T85" fmla="*/ 2147483647 h 410"/>
                <a:gd name="T86" fmla="*/ 2147483647 w 271"/>
                <a:gd name="T87" fmla="*/ 2147483647 h 410"/>
                <a:gd name="T88" fmla="*/ 2147483647 w 271"/>
                <a:gd name="T89" fmla="*/ 2147483647 h 410"/>
                <a:gd name="T90" fmla="*/ 2147483647 w 271"/>
                <a:gd name="T91" fmla="*/ 2147483647 h 410"/>
                <a:gd name="T92" fmla="*/ 2147483647 w 271"/>
                <a:gd name="T93" fmla="*/ 2147483647 h 410"/>
                <a:gd name="T94" fmla="*/ 2147483647 w 271"/>
                <a:gd name="T95" fmla="*/ 2147483647 h 410"/>
                <a:gd name="T96" fmla="*/ 2147483647 w 271"/>
                <a:gd name="T97" fmla="*/ 2147483647 h 410"/>
                <a:gd name="T98" fmla="*/ 2147483647 w 271"/>
                <a:gd name="T99" fmla="*/ 2147483647 h 410"/>
                <a:gd name="T100" fmla="*/ 2147483647 w 271"/>
                <a:gd name="T101" fmla="*/ 2147483647 h 410"/>
                <a:gd name="T102" fmla="*/ 2147483647 w 271"/>
                <a:gd name="T103" fmla="*/ 2147483647 h 410"/>
                <a:gd name="T104" fmla="*/ 2147483647 w 271"/>
                <a:gd name="T105" fmla="*/ 2147483647 h 410"/>
                <a:gd name="T106" fmla="*/ 2147483647 w 271"/>
                <a:gd name="T107" fmla="*/ 2147483647 h 41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71" h="410">
                  <a:moveTo>
                    <a:pt x="127" y="401"/>
                  </a:moveTo>
                  <a:lnTo>
                    <a:pt x="91" y="403"/>
                  </a:lnTo>
                  <a:lnTo>
                    <a:pt x="57" y="408"/>
                  </a:lnTo>
                  <a:lnTo>
                    <a:pt x="44" y="410"/>
                  </a:lnTo>
                  <a:lnTo>
                    <a:pt x="21" y="395"/>
                  </a:lnTo>
                  <a:lnTo>
                    <a:pt x="0" y="385"/>
                  </a:lnTo>
                  <a:lnTo>
                    <a:pt x="16" y="350"/>
                  </a:lnTo>
                  <a:lnTo>
                    <a:pt x="25" y="321"/>
                  </a:lnTo>
                  <a:lnTo>
                    <a:pt x="36" y="277"/>
                  </a:lnTo>
                  <a:lnTo>
                    <a:pt x="21" y="269"/>
                  </a:lnTo>
                  <a:lnTo>
                    <a:pt x="19" y="258"/>
                  </a:lnTo>
                  <a:lnTo>
                    <a:pt x="28" y="251"/>
                  </a:lnTo>
                  <a:lnTo>
                    <a:pt x="25" y="242"/>
                  </a:lnTo>
                  <a:lnTo>
                    <a:pt x="10" y="239"/>
                  </a:lnTo>
                  <a:lnTo>
                    <a:pt x="17" y="220"/>
                  </a:lnTo>
                  <a:lnTo>
                    <a:pt x="40" y="184"/>
                  </a:lnTo>
                  <a:lnTo>
                    <a:pt x="69" y="157"/>
                  </a:lnTo>
                  <a:lnTo>
                    <a:pt x="101" y="125"/>
                  </a:lnTo>
                  <a:lnTo>
                    <a:pt x="112" y="62"/>
                  </a:lnTo>
                  <a:lnTo>
                    <a:pt x="120" y="18"/>
                  </a:lnTo>
                  <a:lnTo>
                    <a:pt x="122" y="0"/>
                  </a:lnTo>
                  <a:lnTo>
                    <a:pt x="144" y="9"/>
                  </a:lnTo>
                  <a:lnTo>
                    <a:pt x="161" y="14"/>
                  </a:lnTo>
                  <a:lnTo>
                    <a:pt x="170" y="29"/>
                  </a:lnTo>
                  <a:lnTo>
                    <a:pt x="188" y="32"/>
                  </a:lnTo>
                  <a:lnTo>
                    <a:pt x="199" y="35"/>
                  </a:lnTo>
                  <a:lnTo>
                    <a:pt x="202" y="49"/>
                  </a:lnTo>
                  <a:lnTo>
                    <a:pt x="201" y="66"/>
                  </a:lnTo>
                  <a:lnTo>
                    <a:pt x="206" y="62"/>
                  </a:lnTo>
                  <a:lnTo>
                    <a:pt x="235" y="59"/>
                  </a:lnTo>
                  <a:lnTo>
                    <a:pt x="255" y="63"/>
                  </a:lnTo>
                  <a:lnTo>
                    <a:pt x="266" y="78"/>
                  </a:lnTo>
                  <a:lnTo>
                    <a:pt x="266" y="89"/>
                  </a:lnTo>
                  <a:lnTo>
                    <a:pt x="271" y="100"/>
                  </a:lnTo>
                  <a:lnTo>
                    <a:pt x="269" y="118"/>
                  </a:lnTo>
                  <a:lnTo>
                    <a:pt x="259" y="136"/>
                  </a:lnTo>
                  <a:lnTo>
                    <a:pt x="242" y="136"/>
                  </a:lnTo>
                  <a:lnTo>
                    <a:pt x="222" y="167"/>
                  </a:lnTo>
                  <a:lnTo>
                    <a:pt x="214" y="180"/>
                  </a:lnTo>
                  <a:lnTo>
                    <a:pt x="205" y="196"/>
                  </a:lnTo>
                  <a:lnTo>
                    <a:pt x="193" y="215"/>
                  </a:lnTo>
                  <a:lnTo>
                    <a:pt x="173" y="219"/>
                  </a:lnTo>
                  <a:lnTo>
                    <a:pt x="162" y="225"/>
                  </a:lnTo>
                  <a:lnTo>
                    <a:pt x="169" y="235"/>
                  </a:lnTo>
                  <a:lnTo>
                    <a:pt x="179" y="250"/>
                  </a:lnTo>
                  <a:lnTo>
                    <a:pt x="169" y="260"/>
                  </a:lnTo>
                  <a:lnTo>
                    <a:pt x="158" y="278"/>
                  </a:lnTo>
                  <a:lnTo>
                    <a:pt x="146" y="304"/>
                  </a:lnTo>
                  <a:lnTo>
                    <a:pt x="137" y="322"/>
                  </a:lnTo>
                  <a:lnTo>
                    <a:pt x="152" y="334"/>
                  </a:lnTo>
                  <a:lnTo>
                    <a:pt x="134" y="346"/>
                  </a:lnTo>
                  <a:lnTo>
                    <a:pt x="118" y="366"/>
                  </a:lnTo>
                  <a:lnTo>
                    <a:pt x="109" y="392"/>
                  </a:lnTo>
                  <a:lnTo>
                    <a:pt x="127" y="401"/>
                  </a:lnTo>
                  <a:close/>
                </a:path>
              </a:pathLst>
            </a:custGeom>
            <a:solidFill>
              <a:schemeClr val="hlink"/>
            </a:solidFill>
            <a:ln w="317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1560" name="Freeform 68"/>
            <p:cNvSpPr>
              <a:spLocks noChangeAspect="1"/>
            </p:cNvSpPr>
            <p:nvPr/>
          </p:nvSpPr>
          <p:spPr bwMode="auto">
            <a:xfrm>
              <a:off x="7399340" y="4651378"/>
              <a:ext cx="971550" cy="706437"/>
            </a:xfrm>
            <a:custGeom>
              <a:avLst/>
              <a:gdLst>
                <a:gd name="T0" fmla="*/ 2147483647 w 515"/>
                <a:gd name="T1" fmla="*/ 2147483647 h 374"/>
                <a:gd name="T2" fmla="*/ 2147483647 w 515"/>
                <a:gd name="T3" fmla="*/ 2147483647 h 374"/>
                <a:gd name="T4" fmla="*/ 2147483647 w 515"/>
                <a:gd name="T5" fmla="*/ 2147483647 h 374"/>
                <a:gd name="T6" fmla="*/ 2147483647 w 515"/>
                <a:gd name="T7" fmla="*/ 2147483647 h 374"/>
                <a:gd name="T8" fmla="*/ 2147483647 w 515"/>
                <a:gd name="T9" fmla="*/ 2147483647 h 374"/>
                <a:gd name="T10" fmla="*/ 2147483647 w 515"/>
                <a:gd name="T11" fmla="*/ 2147483647 h 374"/>
                <a:gd name="T12" fmla="*/ 2147483647 w 515"/>
                <a:gd name="T13" fmla="*/ 2147483647 h 374"/>
                <a:gd name="T14" fmla="*/ 2147483647 w 515"/>
                <a:gd name="T15" fmla="*/ 2147483647 h 374"/>
                <a:gd name="T16" fmla="*/ 2147483647 w 515"/>
                <a:gd name="T17" fmla="*/ 2147483647 h 374"/>
                <a:gd name="T18" fmla="*/ 2147483647 w 515"/>
                <a:gd name="T19" fmla="*/ 2147483647 h 374"/>
                <a:gd name="T20" fmla="*/ 2147483647 w 515"/>
                <a:gd name="T21" fmla="*/ 2147483647 h 374"/>
                <a:gd name="T22" fmla="*/ 2147483647 w 515"/>
                <a:gd name="T23" fmla="*/ 2147483647 h 374"/>
                <a:gd name="T24" fmla="*/ 2147483647 w 515"/>
                <a:gd name="T25" fmla="*/ 2147483647 h 374"/>
                <a:gd name="T26" fmla="*/ 2147483647 w 515"/>
                <a:gd name="T27" fmla="*/ 2147483647 h 374"/>
                <a:gd name="T28" fmla="*/ 2147483647 w 515"/>
                <a:gd name="T29" fmla="*/ 2147483647 h 374"/>
                <a:gd name="T30" fmla="*/ 2147483647 w 515"/>
                <a:gd name="T31" fmla="*/ 2147483647 h 374"/>
                <a:gd name="T32" fmla="*/ 2147483647 w 515"/>
                <a:gd name="T33" fmla="*/ 2147483647 h 374"/>
                <a:gd name="T34" fmla="*/ 2147483647 w 515"/>
                <a:gd name="T35" fmla="*/ 2147483647 h 374"/>
                <a:gd name="T36" fmla="*/ 2147483647 w 515"/>
                <a:gd name="T37" fmla="*/ 2147483647 h 374"/>
                <a:gd name="T38" fmla="*/ 2147483647 w 515"/>
                <a:gd name="T39" fmla="*/ 2147483647 h 374"/>
                <a:gd name="T40" fmla="*/ 2147483647 w 515"/>
                <a:gd name="T41" fmla="*/ 2147483647 h 374"/>
                <a:gd name="T42" fmla="*/ 2147483647 w 515"/>
                <a:gd name="T43" fmla="*/ 2147483647 h 374"/>
                <a:gd name="T44" fmla="*/ 2147483647 w 515"/>
                <a:gd name="T45" fmla="*/ 2147483647 h 374"/>
                <a:gd name="T46" fmla="*/ 2147483647 w 515"/>
                <a:gd name="T47" fmla="*/ 2147483647 h 374"/>
                <a:gd name="T48" fmla="*/ 2147483647 w 515"/>
                <a:gd name="T49" fmla="*/ 2147483647 h 374"/>
                <a:gd name="T50" fmla="*/ 2147483647 w 515"/>
                <a:gd name="T51" fmla="*/ 2147483647 h 374"/>
                <a:gd name="T52" fmla="*/ 2147483647 w 515"/>
                <a:gd name="T53" fmla="*/ 2147483647 h 374"/>
                <a:gd name="T54" fmla="*/ 2147483647 w 515"/>
                <a:gd name="T55" fmla="*/ 2147483647 h 374"/>
                <a:gd name="T56" fmla="*/ 2147483647 w 515"/>
                <a:gd name="T57" fmla="*/ 2147483647 h 374"/>
                <a:gd name="T58" fmla="*/ 2147483647 w 515"/>
                <a:gd name="T59" fmla="*/ 2147483647 h 374"/>
                <a:gd name="T60" fmla="*/ 2147483647 w 515"/>
                <a:gd name="T61" fmla="*/ 2147483647 h 374"/>
                <a:gd name="T62" fmla="*/ 2147483647 w 515"/>
                <a:gd name="T63" fmla="*/ 2147483647 h 374"/>
                <a:gd name="T64" fmla="*/ 2147483647 w 515"/>
                <a:gd name="T65" fmla="*/ 2147483647 h 374"/>
                <a:gd name="T66" fmla="*/ 2147483647 w 515"/>
                <a:gd name="T67" fmla="*/ 2147483647 h 374"/>
                <a:gd name="T68" fmla="*/ 2147483647 w 515"/>
                <a:gd name="T69" fmla="*/ 2147483647 h 374"/>
                <a:gd name="T70" fmla="*/ 2147483647 w 515"/>
                <a:gd name="T71" fmla="*/ 2147483647 h 374"/>
                <a:gd name="T72" fmla="*/ 2147483647 w 515"/>
                <a:gd name="T73" fmla="*/ 2147483647 h 374"/>
                <a:gd name="T74" fmla="*/ 2147483647 w 515"/>
                <a:gd name="T75" fmla="*/ 0 h 374"/>
                <a:gd name="T76" fmla="*/ 2147483647 w 515"/>
                <a:gd name="T77" fmla="*/ 2147483647 h 374"/>
                <a:gd name="T78" fmla="*/ 2147483647 w 515"/>
                <a:gd name="T79" fmla="*/ 2147483647 h 374"/>
                <a:gd name="T80" fmla="*/ 2147483647 w 515"/>
                <a:gd name="T81" fmla="*/ 2147483647 h 374"/>
                <a:gd name="T82" fmla="*/ 2147483647 w 515"/>
                <a:gd name="T83" fmla="*/ 2147483647 h 374"/>
                <a:gd name="T84" fmla="*/ 2147483647 w 515"/>
                <a:gd name="T85" fmla="*/ 2147483647 h 374"/>
                <a:gd name="T86" fmla="*/ 2147483647 w 515"/>
                <a:gd name="T87" fmla="*/ 2147483647 h 374"/>
                <a:gd name="T88" fmla="*/ 2147483647 w 515"/>
                <a:gd name="T89" fmla="*/ 2147483647 h 37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515" h="374">
                  <a:moveTo>
                    <a:pt x="494" y="207"/>
                  </a:moveTo>
                  <a:lnTo>
                    <a:pt x="515" y="229"/>
                  </a:lnTo>
                  <a:lnTo>
                    <a:pt x="495" y="262"/>
                  </a:lnTo>
                  <a:lnTo>
                    <a:pt x="481" y="270"/>
                  </a:lnTo>
                  <a:lnTo>
                    <a:pt x="468" y="263"/>
                  </a:lnTo>
                  <a:lnTo>
                    <a:pt x="458" y="349"/>
                  </a:lnTo>
                  <a:lnTo>
                    <a:pt x="435" y="341"/>
                  </a:lnTo>
                  <a:lnTo>
                    <a:pt x="422" y="336"/>
                  </a:lnTo>
                  <a:lnTo>
                    <a:pt x="410" y="329"/>
                  </a:lnTo>
                  <a:lnTo>
                    <a:pt x="398" y="317"/>
                  </a:lnTo>
                  <a:lnTo>
                    <a:pt x="391" y="318"/>
                  </a:lnTo>
                  <a:lnTo>
                    <a:pt x="377" y="317"/>
                  </a:lnTo>
                  <a:lnTo>
                    <a:pt x="366" y="318"/>
                  </a:lnTo>
                  <a:lnTo>
                    <a:pt x="351" y="315"/>
                  </a:lnTo>
                  <a:lnTo>
                    <a:pt x="344" y="321"/>
                  </a:lnTo>
                  <a:lnTo>
                    <a:pt x="331" y="334"/>
                  </a:lnTo>
                  <a:lnTo>
                    <a:pt x="315" y="350"/>
                  </a:lnTo>
                  <a:lnTo>
                    <a:pt x="305" y="359"/>
                  </a:lnTo>
                  <a:lnTo>
                    <a:pt x="286" y="367"/>
                  </a:lnTo>
                  <a:lnTo>
                    <a:pt x="270" y="366"/>
                  </a:lnTo>
                  <a:lnTo>
                    <a:pt x="250" y="366"/>
                  </a:lnTo>
                  <a:lnTo>
                    <a:pt x="229" y="366"/>
                  </a:lnTo>
                  <a:lnTo>
                    <a:pt x="211" y="368"/>
                  </a:lnTo>
                  <a:lnTo>
                    <a:pt x="202" y="374"/>
                  </a:lnTo>
                  <a:lnTo>
                    <a:pt x="189" y="366"/>
                  </a:lnTo>
                  <a:lnTo>
                    <a:pt x="175" y="363"/>
                  </a:lnTo>
                  <a:lnTo>
                    <a:pt x="157" y="361"/>
                  </a:lnTo>
                  <a:lnTo>
                    <a:pt x="144" y="361"/>
                  </a:lnTo>
                  <a:lnTo>
                    <a:pt x="140" y="354"/>
                  </a:lnTo>
                  <a:lnTo>
                    <a:pt x="149" y="336"/>
                  </a:lnTo>
                  <a:lnTo>
                    <a:pt x="145" y="323"/>
                  </a:lnTo>
                  <a:lnTo>
                    <a:pt x="133" y="317"/>
                  </a:lnTo>
                  <a:lnTo>
                    <a:pt x="121" y="320"/>
                  </a:lnTo>
                  <a:lnTo>
                    <a:pt x="121" y="315"/>
                  </a:lnTo>
                  <a:lnTo>
                    <a:pt x="106" y="307"/>
                  </a:lnTo>
                  <a:lnTo>
                    <a:pt x="117" y="297"/>
                  </a:lnTo>
                  <a:lnTo>
                    <a:pt x="120" y="291"/>
                  </a:lnTo>
                  <a:lnTo>
                    <a:pt x="114" y="279"/>
                  </a:lnTo>
                  <a:lnTo>
                    <a:pt x="104" y="281"/>
                  </a:lnTo>
                  <a:lnTo>
                    <a:pt x="92" y="294"/>
                  </a:lnTo>
                  <a:lnTo>
                    <a:pt x="81" y="289"/>
                  </a:lnTo>
                  <a:lnTo>
                    <a:pt x="65" y="284"/>
                  </a:lnTo>
                  <a:lnTo>
                    <a:pt x="56" y="283"/>
                  </a:lnTo>
                  <a:lnTo>
                    <a:pt x="44" y="285"/>
                  </a:lnTo>
                  <a:lnTo>
                    <a:pt x="37" y="278"/>
                  </a:lnTo>
                  <a:lnTo>
                    <a:pt x="48" y="267"/>
                  </a:lnTo>
                  <a:lnTo>
                    <a:pt x="54" y="245"/>
                  </a:lnTo>
                  <a:lnTo>
                    <a:pt x="48" y="234"/>
                  </a:lnTo>
                  <a:lnTo>
                    <a:pt x="33" y="224"/>
                  </a:lnTo>
                  <a:lnTo>
                    <a:pt x="22" y="212"/>
                  </a:lnTo>
                  <a:lnTo>
                    <a:pt x="14" y="197"/>
                  </a:lnTo>
                  <a:lnTo>
                    <a:pt x="5" y="187"/>
                  </a:lnTo>
                  <a:lnTo>
                    <a:pt x="3" y="182"/>
                  </a:lnTo>
                  <a:lnTo>
                    <a:pt x="1" y="176"/>
                  </a:lnTo>
                  <a:lnTo>
                    <a:pt x="0" y="164"/>
                  </a:lnTo>
                  <a:lnTo>
                    <a:pt x="12" y="166"/>
                  </a:lnTo>
                  <a:lnTo>
                    <a:pt x="29" y="157"/>
                  </a:lnTo>
                  <a:lnTo>
                    <a:pt x="39" y="143"/>
                  </a:lnTo>
                  <a:lnTo>
                    <a:pt x="53" y="118"/>
                  </a:lnTo>
                  <a:lnTo>
                    <a:pt x="62" y="99"/>
                  </a:lnTo>
                  <a:lnTo>
                    <a:pt x="77" y="70"/>
                  </a:lnTo>
                  <a:lnTo>
                    <a:pt x="99" y="49"/>
                  </a:lnTo>
                  <a:lnTo>
                    <a:pt x="109" y="35"/>
                  </a:lnTo>
                  <a:lnTo>
                    <a:pt x="123" y="27"/>
                  </a:lnTo>
                  <a:lnTo>
                    <a:pt x="134" y="13"/>
                  </a:lnTo>
                  <a:lnTo>
                    <a:pt x="171" y="17"/>
                  </a:lnTo>
                  <a:lnTo>
                    <a:pt x="193" y="20"/>
                  </a:lnTo>
                  <a:lnTo>
                    <a:pt x="219" y="28"/>
                  </a:lnTo>
                  <a:lnTo>
                    <a:pt x="222" y="46"/>
                  </a:lnTo>
                  <a:lnTo>
                    <a:pt x="242" y="48"/>
                  </a:lnTo>
                  <a:lnTo>
                    <a:pt x="247" y="29"/>
                  </a:lnTo>
                  <a:lnTo>
                    <a:pt x="273" y="20"/>
                  </a:lnTo>
                  <a:lnTo>
                    <a:pt x="284" y="27"/>
                  </a:lnTo>
                  <a:lnTo>
                    <a:pt x="296" y="33"/>
                  </a:lnTo>
                  <a:lnTo>
                    <a:pt x="303" y="16"/>
                  </a:lnTo>
                  <a:lnTo>
                    <a:pt x="311" y="0"/>
                  </a:lnTo>
                  <a:lnTo>
                    <a:pt x="332" y="3"/>
                  </a:lnTo>
                  <a:lnTo>
                    <a:pt x="349" y="16"/>
                  </a:lnTo>
                  <a:lnTo>
                    <a:pt x="367" y="34"/>
                  </a:lnTo>
                  <a:lnTo>
                    <a:pt x="386" y="53"/>
                  </a:lnTo>
                  <a:lnTo>
                    <a:pt x="402" y="75"/>
                  </a:lnTo>
                  <a:lnTo>
                    <a:pt x="415" y="101"/>
                  </a:lnTo>
                  <a:lnTo>
                    <a:pt x="423" y="123"/>
                  </a:lnTo>
                  <a:lnTo>
                    <a:pt x="415" y="145"/>
                  </a:lnTo>
                  <a:lnTo>
                    <a:pt x="399" y="188"/>
                  </a:lnTo>
                  <a:lnTo>
                    <a:pt x="421" y="204"/>
                  </a:lnTo>
                  <a:lnTo>
                    <a:pt x="413" y="219"/>
                  </a:lnTo>
                  <a:lnTo>
                    <a:pt x="443" y="223"/>
                  </a:lnTo>
                  <a:lnTo>
                    <a:pt x="468" y="227"/>
                  </a:lnTo>
                  <a:lnTo>
                    <a:pt x="482" y="201"/>
                  </a:lnTo>
                  <a:lnTo>
                    <a:pt x="494" y="207"/>
                  </a:lnTo>
                  <a:close/>
                </a:path>
              </a:pathLst>
            </a:custGeom>
            <a:solidFill>
              <a:srgbClr val="009999"/>
            </a:solidFill>
            <a:ln w="635">
              <a:solidFill>
                <a:srgbClr val="000000"/>
              </a:solidFill>
              <a:prstDash val="solid"/>
              <a:round/>
              <a:headEnd/>
              <a:tailEnd/>
            </a:ln>
          </p:spPr>
          <p:txBody>
            <a:bodyPr/>
            <a:lstStyle/>
            <a:p>
              <a:endParaRPr lang="en-GB"/>
            </a:p>
          </p:txBody>
        </p:sp>
        <p:sp>
          <p:nvSpPr>
            <p:cNvPr id="21561" name="Freeform 69"/>
            <p:cNvSpPr>
              <a:spLocks noChangeAspect="1" noEditPoints="1"/>
            </p:cNvSpPr>
            <p:nvPr/>
          </p:nvSpPr>
          <p:spPr bwMode="auto">
            <a:xfrm>
              <a:off x="4895853" y="2078040"/>
              <a:ext cx="895350" cy="1976439"/>
            </a:xfrm>
            <a:custGeom>
              <a:avLst/>
              <a:gdLst>
                <a:gd name="T0" fmla="*/ 2147483647 w 474"/>
                <a:gd name="T1" fmla="*/ 2147483647 h 1047"/>
                <a:gd name="T2" fmla="*/ 2147483647 w 474"/>
                <a:gd name="T3" fmla="*/ 2147483647 h 1047"/>
                <a:gd name="T4" fmla="*/ 2147483647 w 474"/>
                <a:gd name="T5" fmla="*/ 2147483647 h 1047"/>
                <a:gd name="T6" fmla="*/ 2147483647 w 474"/>
                <a:gd name="T7" fmla="*/ 2147483647 h 1047"/>
                <a:gd name="T8" fmla="*/ 2147483647 w 474"/>
                <a:gd name="T9" fmla="*/ 2147483647 h 1047"/>
                <a:gd name="T10" fmla="*/ 2147483647 w 474"/>
                <a:gd name="T11" fmla="*/ 2147483647 h 1047"/>
                <a:gd name="T12" fmla="*/ 2147483647 w 474"/>
                <a:gd name="T13" fmla="*/ 2147483647 h 1047"/>
                <a:gd name="T14" fmla="*/ 2147483647 w 474"/>
                <a:gd name="T15" fmla="*/ 2147483647 h 1047"/>
                <a:gd name="T16" fmla="*/ 2147483647 w 474"/>
                <a:gd name="T17" fmla="*/ 2147483647 h 1047"/>
                <a:gd name="T18" fmla="*/ 2147483647 w 474"/>
                <a:gd name="T19" fmla="*/ 2147483647 h 1047"/>
                <a:gd name="T20" fmla="*/ 2147483647 w 474"/>
                <a:gd name="T21" fmla="*/ 2147483647 h 1047"/>
                <a:gd name="T22" fmla="*/ 2147483647 w 474"/>
                <a:gd name="T23" fmla="*/ 2147483647 h 1047"/>
                <a:gd name="T24" fmla="*/ 2147483647 w 474"/>
                <a:gd name="T25" fmla="*/ 2147483647 h 1047"/>
                <a:gd name="T26" fmla="*/ 2147483647 w 474"/>
                <a:gd name="T27" fmla="*/ 2147483647 h 1047"/>
                <a:gd name="T28" fmla="*/ 2147483647 w 474"/>
                <a:gd name="T29" fmla="*/ 2147483647 h 1047"/>
                <a:gd name="T30" fmla="*/ 2147483647 w 474"/>
                <a:gd name="T31" fmla="*/ 2147483647 h 1047"/>
                <a:gd name="T32" fmla="*/ 2147483647 w 474"/>
                <a:gd name="T33" fmla="*/ 2147483647 h 1047"/>
                <a:gd name="T34" fmla="*/ 2147483647 w 474"/>
                <a:gd name="T35" fmla="*/ 2147483647 h 1047"/>
                <a:gd name="T36" fmla="*/ 2147483647 w 474"/>
                <a:gd name="T37" fmla="*/ 2147483647 h 1047"/>
                <a:gd name="T38" fmla="*/ 2147483647 w 474"/>
                <a:gd name="T39" fmla="*/ 2147483647 h 1047"/>
                <a:gd name="T40" fmla="*/ 2147483647 w 474"/>
                <a:gd name="T41" fmla="*/ 2147483647 h 1047"/>
                <a:gd name="T42" fmla="*/ 2147483647 w 474"/>
                <a:gd name="T43" fmla="*/ 2147483647 h 1047"/>
                <a:gd name="T44" fmla="*/ 2147483647 w 474"/>
                <a:gd name="T45" fmla="*/ 2147483647 h 1047"/>
                <a:gd name="T46" fmla="*/ 2147483647 w 474"/>
                <a:gd name="T47" fmla="*/ 2147483647 h 1047"/>
                <a:gd name="T48" fmla="*/ 2147483647 w 474"/>
                <a:gd name="T49" fmla="*/ 2147483647 h 1047"/>
                <a:gd name="T50" fmla="*/ 2147483647 w 474"/>
                <a:gd name="T51" fmla="*/ 2147483647 h 1047"/>
                <a:gd name="T52" fmla="*/ 2147483647 w 474"/>
                <a:gd name="T53" fmla="*/ 2147483647 h 1047"/>
                <a:gd name="T54" fmla="*/ 2147483647 w 474"/>
                <a:gd name="T55" fmla="*/ 2147483647 h 1047"/>
                <a:gd name="T56" fmla="*/ 2147483647 w 474"/>
                <a:gd name="T57" fmla="*/ 2147483647 h 1047"/>
                <a:gd name="T58" fmla="*/ 2147483647 w 474"/>
                <a:gd name="T59" fmla="*/ 2147483647 h 1047"/>
                <a:gd name="T60" fmla="*/ 2147483647 w 474"/>
                <a:gd name="T61" fmla="*/ 2147483647 h 1047"/>
                <a:gd name="T62" fmla="*/ 2147483647 w 474"/>
                <a:gd name="T63" fmla="*/ 2147483647 h 1047"/>
                <a:gd name="T64" fmla="*/ 2147483647 w 474"/>
                <a:gd name="T65" fmla="*/ 2147483647 h 1047"/>
                <a:gd name="T66" fmla="*/ 2147483647 w 474"/>
                <a:gd name="T67" fmla="*/ 2147483647 h 1047"/>
                <a:gd name="T68" fmla="*/ 2147483647 w 474"/>
                <a:gd name="T69" fmla="*/ 2147483647 h 1047"/>
                <a:gd name="T70" fmla="*/ 2147483647 w 474"/>
                <a:gd name="T71" fmla="*/ 2147483647 h 1047"/>
                <a:gd name="T72" fmla="*/ 2147483647 w 474"/>
                <a:gd name="T73" fmla="*/ 2147483647 h 1047"/>
                <a:gd name="T74" fmla="*/ 2147483647 w 474"/>
                <a:gd name="T75" fmla="*/ 2147483647 h 1047"/>
                <a:gd name="T76" fmla="*/ 2147483647 w 474"/>
                <a:gd name="T77" fmla="*/ 2147483647 h 1047"/>
                <a:gd name="T78" fmla="*/ 2147483647 w 474"/>
                <a:gd name="T79" fmla="*/ 2147483647 h 1047"/>
                <a:gd name="T80" fmla="*/ 2147483647 w 474"/>
                <a:gd name="T81" fmla="*/ 2147483647 h 1047"/>
                <a:gd name="T82" fmla="*/ 2147483647 w 474"/>
                <a:gd name="T83" fmla="*/ 2147483647 h 1047"/>
                <a:gd name="T84" fmla="*/ 2147483647 w 474"/>
                <a:gd name="T85" fmla="*/ 2147483647 h 1047"/>
                <a:gd name="T86" fmla="*/ 2147483647 w 474"/>
                <a:gd name="T87" fmla="*/ 2147483647 h 1047"/>
                <a:gd name="T88" fmla="*/ 2147483647 w 474"/>
                <a:gd name="T89" fmla="*/ 0 h 1047"/>
                <a:gd name="T90" fmla="*/ 2147483647 w 474"/>
                <a:gd name="T91" fmla="*/ 2147483647 h 1047"/>
                <a:gd name="T92" fmla="*/ 2147483647 w 474"/>
                <a:gd name="T93" fmla="*/ 2147483647 h 1047"/>
                <a:gd name="T94" fmla="*/ 2147483647 w 474"/>
                <a:gd name="T95" fmla="*/ 2147483647 h 1047"/>
                <a:gd name="T96" fmla="*/ 2147483647 w 474"/>
                <a:gd name="T97" fmla="*/ 2147483647 h 1047"/>
                <a:gd name="T98" fmla="*/ 2147483647 w 474"/>
                <a:gd name="T99" fmla="*/ 2147483647 h 1047"/>
                <a:gd name="T100" fmla="*/ 2147483647 w 474"/>
                <a:gd name="T101" fmla="*/ 2147483647 h 1047"/>
                <a:gd name="T102" fmla="*/ 2147483647 w 474"/>
                <a:gd name="T103" fmla="*/ 2147483647 h 10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74" h="1047">
                  <a:moveTo>
                    <a:pt x="0" y="1023"/>
                  </a:moveTo>
                  <a:lnTo>
                    <a:pt x="16" y="1030"/>
                  </a:lnTo>
                  <a:lnTo>
                    <a:pt x="35" y="1023"/>
                  </a:lnTo>
                  <a:lnTo>
                    <a:pt x="56" y="1009"/>
                  </a:lnTo>
                  <a:lnTo>
                    <a:pt x="82" y="1013"/>
                  </a:lnTo>
                  <a:lnTo>
                    <a:pt x="99" y="1025"/>
                  </a:lnTo>
                  <a:lnTo>
                    <a:pt x="118" y="1018"/>
                  </a:lnTo>
                  <a:lnTo>
                    <a:pt x="133" y="1004"/>
                  </a:lnTo>
                  <a:lnTo>
                    <a:pt x="153" y="1011"/>
                  </a:lnTo>
                  <a:lnTo>
                    <a:pt x="190" y="1014"/>
                  </a:lnTo>
                  <a:lnTo>
                    <a:pt x="204" y="1024"/>
                  </a:lnTo>
                  <a:lnTo>
                    <a:pt x="228" y="999"/>
                  </a:lnTo>
                  <a:lnTo>
                    <a:pt x="252" y="1023"/>
                  </a:lnTo>
                  <a:lnTo>
                    <a:pt x="286" y="1031"/>
                  </a:lnTo>
                  <a:lnTo>
                    <a:pt x="305" y="1033"/>
                  </a:lnTo>
                  <a:lnTo>
                    <a:pt x="335" y="1038"/>
                  </a:lnTo>
                  <a:lnTo>
                    <a:pt x="349" y="1028"/>
                  </a:lnTo>
                  <a:lnTo>
                    <a:pt x="373" y="1028"/>
                  </a:lnTo>
                  <a:lnTo>
                    <a:pt x="380" y="1022"/>
                  </a:lnTo>
                  <a:lnTo>
                    <a:pt x="381" y="1007"/>
                  </a:lnTo>
                  <a:lnTo>
                    <a:pt x="373" y="997"/>
                  </a:lnTo>
                  <a:lnTo>
                    <a:pt x="355" y="999"/>
                  </a:lnTo>
                  <a:lnTo>
                    <a:pt x="358" y="980"/>
                  </a:lnTo>
                  <a:lnTo>
                    <a:pt x="377" y="975"/>
                  </a:lnTo>
                  <a:lnTo>
                    <a:pt x="390" y="962"/>
                  </a:lnTo>
                  <a:lnTo>
                    <a:pt x="409" y="946"/>
                  </a:lnTo>
                  <a:lnTo>
                    <a:pt x="428" y="927"/>
                  </a:lnTo>
                  <a:lnTo>
                    <a:pt x="419" y="894"/>
                  </a:lnTo>
                  <a:lnTo>
                    <a:pt x="404" y="874"/>
                  </a:lnTo>
                  <a:lnTo>
                    <a:pt x="391" y="874"/>
                  </a:lnTo>
                  <a:lnTo>
                    <a:pt x="378" y="875"/>
                  </a:lnTo>
                  <a:lnTo>
                    <a:pt x="370" y="879"/>
                  </a:lnTo>
                  <a:lnTo>
                    <a:pt x="351" y="869"/>
                  </a:lnTo>
                  <a:lnTo>
                    <a:pt x="364" y="859"/>
                  </a:lnTo>
                  <a:lnTo>
                    <a:pt x="374" y="850"/>
                  </a:lnTo>
                  <a:lnTo>
                    <a:pt x="369" y="831"/>
                  </a:lnTo>
                  <a:lnTo>
                    <a:pt x="361" y="814"/>
                  </a:lnTo>
                  <a:lnTo>
                    <a:pt x="339" y="805"/>
                  </a:lnTo>
                  <a:lnTo>
                    <a:pt x="346" y="795"/>
                  </a:lnTo>
                  <a:lnTo>
                    <a:pt x="363" y="795"/>
                  </a:lnTo>
                  <a:lnTo>
                    <a:pt x="363" y="766"/>
                  </a:lnTo>
                  <a:lnTo>
                    <a:pt x="360" y="744"/>
                  </a:lnTo>
                  <a:lnTo>
                    <a:pt x="350" y="729"/>
                  </a:lnTo>
                  <a:lnTo>
                    <a:pt x="337" y="718"/>
                  </a:lnTo>
                  <a:lnTo>
                    <a:pt x="331" y="706"/>
                  </a:lnTo>
                  <a:lnTo>
                    <a:pt x="339" y="696"/>
                  </a:lnTo>
                  <a:lnTo>
                    <a:pt x="329" y="663"/>
                  </a:lnTo>
                  <a:lnTo>
                    <a:pt x="322" y="634"/>
                  </a:lnTo>
                  <a:lnTo>
                    <a:pt x="316" y="615"/>
                  </a:lnTo>
                  <a:lnTo>
                    <a:pt x="306" y="595"/>
                  </a:lnTo>
                  <a:lnTo>
                    <a:pt x="291" y="591"/>
                  </a:lnTo>
                  <a:lnTo>
                    <a:pt x="276" y="588"/>
                  </a:lnTo>
                  <a:lnTo>
                    <a:pt x="262" y="580"/>
                  </a:lnTo>
                  <a:lnTo>
                    <a:pt x="261" y="569"/>
                  </a:lnTo>
                  <a:lnTo>
                    <a:pt x="274" y="569"/>
                  </a:lnTo>
                  <a:lnTo>
                    <a:pt x="288" y="568"/>
                  </a:lnTo>
                  <a:lnTo>
                    <a:pt x="301" y="555"/>
                  </a:lnTo>
                  <a:lnTo>
                    <a:pt x="291" y="546"/>
                  </a:lnTo>
                  <a:lnTo>
                    <a:pt x="302" y="543"/>
                  </a:lnTo>
                  <a:lnTo>
                    <a:pt x="320" y="536"/>
                  </a:lnTo>
                  <a:lnTo>
                    <a:pt x="335" y="517"/>
                  </a:lnTo>
                  <a:lnTo>
                    <a:pt x="355" y="497"/>
                  </a:lnTo>
                  <a:lnTo>
                    <a:pt x="370" y="479"/>
                  </a:lnTo>
                  <a:lnTo>
                    <a:pt x="368" y="461"/>
                  </a:lnTo>
                  <a:lnTo>
                    <a:pt x="351" y="454"/>
                  </a:lnTo>
                  <a:lnTo>
                    <a:pt x="325" y="452"/>
                  </a:lnTo>
                  <a:lnTo>
                    <a:pt x="304" y="449"/>
                  </a:lnTo>
                  <a:lnTo>
                    <a:pt x="286" y="446"/>
                  </a:lnTo>
                  <a:lnTo>
                    <a:pt x="269" y="444"/>
                  </a:lnTo>
                  <a:lnTo>
                    <a:pt x="278" y="430"/>
                  </a:lnTo>
                  <a:lnTo>
                    <a:pt x="287" y="421"/>
                  </a:lnTo>
                  <a:lnTo>
                    <a:pt x="303" y="420"/>
                  </a:lnTo>
                  <a:lnTo>
                    <a:pt x="320" y="406"/>
                  </a:lnTo>
                  <a:lnTo>
                    <a:pt x="332" y="386"/>
                  </a:lnTo>
                  <a:lnTo>
                    <a:pt x="330" y="373"/>
                  </a:lnTo>
                  <a:lnTo>
                    <a:pt x="325" y="366"/>
                  </a:lnTo>
                  <a:lnTo>
                    <a:pt x="310" y="365"/>
                  </a:lnTo>
                  <a:lnTo>
                    <a:pt x="293" y="370"/>
                  </a:lnTo>
                  <a:lnTo>
                    <a:pt x="278" y="353"/>
                  </a:lnTo>
                  <a:lnTo>
                    <a:pt x="263" y="350"/>
                  </a:lnTo>
                  <a:lnTo>
                    <a:pt x="248" y="362"/>
                  </a:lnTo>
                  <a:lnTo>
                    <a:pt x="236" y="376"/>
                  </a:lnTo>
                  <a:lnTo>
                    <a:pt x="233" y="399"/>
                  </a:lnTo>
                  <a:lnTo>
                    <a:pt x="232" y="408"/>
                  </a:lnTo>
                  <a:lnTo>
                    <a:pt x="216" y="409"/>
                  </a:lnTo>
                  <a:lnTo>
                    <a:pt x="202" y="414"/>
                  </a:lnTo>
                  <a:lnTo>
                    <a:pt x="195" y="421"/>
                  </a:lnTo>
                  <a:lnTo>
                    <a:pt x="196" y="438"/>
                  </a:lnTo>
                  <a:lnTo>
                    <a:pt x="193" y="450"/>
                  </a:lnTo>
                  <a:lnTo>
                    <a:pt x="194" y="458"/>
                  </a:lnTo>
                  <a:lnTo>
                    <a:pt x="176" y="468"/>
                  </a:lnTo>
                  <a:lnTo>
                    <a:pt x="164" y="469"/>
                  </a:lnTo>
                  <a:lnTo>
                    <a:pt x="159" y="491"/>
                  </a:lnTo>
                  <a:lnTo>
                    <a:pt x="163" y="502"/>
                  </a:lnTo>
                  <a:lnTo>
                    <a:pt x="182" y="497"/>
                  </a:lnTo>
                  <a:lnTo>
                    <a:pt x="192" y="497"/>
                  </a:lnTo>
                  <a:lnTo>
                    <a:pt x="191" y="504"/>
                  </a:lnTo>
                  <a:lnTo>
                    <a:pt x="179" y="518"/>
                  </a:lnTo>
                  <a:lnTo>
                    <a:pt x="167" y="519"/>
                  </a:lnTo>
                  <a:lnTo>
                    <a:pt x="156" y="542"/>
                  </a:lnTo>
                  <a:lnTo>
                    <a:pt x="152" y="554"/>
                  </a:lnTo>
                  <a:lnTo>
                    <a:pt x="143" y="579"/>
                  </a:lnTo>
                  <a:lnTo>
                    <a:pt x="153" y="584"/>
                  </a:lnTo>
                  <a:lnTo>
                    <a:pt x="166" y="569"/>
                  </a:lnTo>
                  <a:lnTo>
                    <a:pt x="183" y="564"/>
                  </a:lnTo>
                  <a:lnTo>
                    <a:pt x="193" y="551"/>
                  </a:lnTo>
                  <a:lnTo>
                    <a:pt x="205" y="564"/>
                  </a:lnTo>
                  <a:lnTo>
                    <a:pt x="194" y="586"/>
                  </a:lnTo>
                  <a:lnTo>
                    <a:pt x="186" y="600"/>
                  </a:lnTo>
                  <a:lnTo>
                    <a:pt x="180" y="610"/>
                  </a:lnTo>
                  <a:lnTo>
                    <a:pt x="172" y="621"/>
                  </a:lnTo>
                  <a:lnTo>
                    <a:pt x="156" y="631"/>
                  </a:lnTo>
                  <a:lnTo>
                    <a:pt x="158" y="641"/>
                  </a:lnTo>
                  <a:lnTo>
                    <a:pt x="159" y="660"/>
                  </a:lnTo>
                  <a:lnTo>
                    <a:pt x="179" y="655"/>
                  </a:lnTo>
                  <a:lnTo>
                    <a:pt x="190" y="646"/>
                  </a:lnTo>
                  <a:lnTo>
                    <a:pt x="206" y="658"/>
                  </a:lnTo>
                  <a:lnTo>
                    <a:pt x="214" y="664"/>
                  </a:lnTo>
                  <a:lnTo>
                    <a:pt x="227" y="653"/>
                  </a:lnTo>
                  <a:lnTo>
                    <a:pt x="239" y="653"/>
                  </a:lnTo>
                  <a:lnTo>
                    <a:pt x="252" y="663"/>
                  </a:lnTo>
                  <a:lnTo>
                    <a:pt x="240" y="673"/>
                  </a:lnTo>
                  <a:lnTo>
                    <a:pt x="235" y="679"/>
                  </a:lnTo>
                  <a:lnTo>
                    <a:pt x="229" y="686"/>
                  </a:lnTo>
                  <a:lnTo>
                    <a:pt x="221" y="695"/>
                  </a:lnTo>
                  <a:lnTo>
                    <a:pt x="215" y="712"/>
                  </a:lnTo>
                  <a:lnTo>
                    <a:pt x="220" y="720"/>
                  </a:lnTo>
                  <a:lnTo>
                    <a:pt x="235" y="712"/>
                  </a:lnTo>
                  <a:lnTo>
                    <a:pt x="238" y="727"/>
                  </a:lnTo>
                  <a:lnTo>
                    <a:pt x="230" y="740"/>
                  </a:lnTo>
                  <a:lnTo>
                    <a:pt x="228" y="754"/>
                  </a:lnTo>
                  <a:lnTo>
                    <a:pt x="224" y="771"/>
                  </a:lnTo>
                  <a:lnTo>
                    <a:pt x="233" y="782"/>
                  </a:lnTo>
                  <a:lnTo>
                    <a:pt x="227" y="797"/>
                  </a:lnTo>
                  <a:lnTo>
                    <a:pt x="213" y="797"/>
                  </a:lnTo>
                  <a:lnTo>
                    <a:pt x="198" y="788"/>
                  </a:lnTo>
                  <a:lnTo>
                    <a:pt x="180" y="786"/>
                  </a:lnTo>
                  <a:lnTo>
                    <a:pt x="161" y="788"/>
                  </a:lnTo>
                  <a:lnTo>
                    <a:pt x="145" y="800"/>
                  </a:lnTo>
                  <a:lnTo>
                    <a:pt x="130" y="807"/>
                  </a:lnTo>
                  <a:lnTo>
                    <a:pt x="131" y="818"/>
                  </a:lnTo>
                  <a:lnTo>
                    <a:pt x="146" y="817"/>
                  </a:lnTo>
                  <a:lnTo>
                    <a:pt x="144" y="836"/>
                  </a:lnTo>
                  <a:lnTo>
                    <a:pt x="136" y="848"/>
                  </a:lnTo>
                  <a:lnTo>
                    <a:pt x="127" y="857"/>
                  </a:lnTo>
                  <a:lnTo>
                    <a:pt x="120" y="865"/>
                  </a:lnTo>
                  <a:lnTo>
                    <a:pt x="117" y="873"/>
                  </a:lnTo>
                  <a:lnTo>
                    <a:pt x="103" y="873"/>
                  </a:lnTo>
                  <a:lnTo>
                    <a:pt x="88" y="869"/>
                  </a:lnTo>
                  <a:lnTo>
                    <a:pt x="69" y="881"/>
                  </a:lnTo>
                  <a:lnTo>
                    <a:pt x="59" y="889"/>
                  </a:lnTo>
                  <a:lnTo>
                    <a:pt x="66" y="900"/>
                  </a:lnTo>
                  <a:lnTo>
                    <a:pt x="88" y="892"/>
                  </a:lnTo>
                  <a:lnTo>
                    <a:pt x="104" y="898"/>
                  </a:lnTo>
                  <a:lnTo>
                    <a:pt x="104" y="914"/>
                  </a:lnTo>
                  <a:lnTo>
                    <a:pt x="123" y="905"/>
                  </a:lnTo>
                  <a:lnTo>
                    <a:pt x="130" y="918"/>
                  </a:lnTo>
                  <a:lnTo>
                    <a:pt x="137" y="934"/>
                  </a:lnTo>
                  <a:lnTo>
                    <a:pt x="158" y="922"/>
                  </a:lnTo>
                  <a:lnTo>
                    <a:pt x="190" y="922"/>
                  </a:lnTo>
                  <a:lnTo>
                    <a:pt x="200" y="931"/>
                  </a:lnTo>
                  <a:lnTo>
                    <a:pt x="186" y="941"/>
                  </a:lnTo>
                  <a:lnTo>
                    <a:pt x="170" y="953"/>
                  </a:lnTo>
                  <a:lnTo>
                    <a:pt x="156" y="965"/>
                  </a:lnTo>
                  <a:lnTo>
                    <a:pt x="142" y="961"/>
                  </a:lnTo>
                  <a:lnTo>
                    <a:pt x="118" y="956"/>
                  </a:lnTo>
                  <a:lnTo>
                    <a:pt x="105" y="953"/>
                  </a:lnTo>
                  <a:lnTo>
                    <a:pt x="87" y="971"/>
                  </a:lnTo>
                  <a:lnTo>
                    <a:pt x="67" y="985"/>
                  </a:lnTo>
                  <a:lnTo>
                    <a:pt x="43" y="997"/>
                  </a:lnTo>
                  <a:lnTo>
                    <a:pt x="24" y="1006"/>
                  </a:lnTo>
                  <a:lnTo>
                    <a:pt x="0" y="1023"/>
                  </a:lnTo>
                  <a:close/>
                  <a:moveTo>
                    <a:pt x="46" y="576"/>
                  </a:moveTo>
                  <a:lnTo>
                    <a:pt x="63" y="565"/>
                  </a:lnTo>
                  <a:lnTo>
                    <a:pt x="68" y="577"/>
                  </a:lnTo>
                  <a:lnTo>
                    <a:pt x="72" y="590"/>
                  </a:lnTo>
                  <a:lnTo>
                    <a:pt x="90" y="592"/>
                  </a:lnTo>
                  <a:lnTo>
                    <a:pt x="105" y="592"/>
                  </a:lnTo>
                  <a:lnTo>
                    <a:pt x="115" y="615"/>
                  </a:lnTo>
                  <a:lnTo>
                    <a:pt x="111" y="626"/>
                  </a:lnTo>
                  <a:lnTo>
                    <a:pt x="108" y="634"/>
                  </a:lnTo>
                  <a:lnTo>
                    <a:pt x="116" y="643"/>
                  </a:lnTo>
                  <a:lnTo>
                    <a:pt x="126" y="648"/>
                  </a:lnTo>
                  <a:lnTo>
                    <a:pt x="123" y="672"/>
                  </a:lnTo>
                  <a:lnTo>
                    <a:pt x="115" y="687"/>
                  </a:lnTo>
                  <a:lnTo>
                    <a:pt x="102" y="687"/>
                  </a:lnTo>
                  <a:lnTo>
                    <a:pt x="87" y="684"/>
                  </a:lnTo>
                  <a:lnTo>
                    <a:pt x="67" y="687"/>
                  </a:lnTo>
                  <a:lnTo>
                    <a:pt x="60" y="671"/>
                  </a:lnTo>
                  <a:lnTo>
                    <a:pt x="53" y="664"/>
                  </a:lnTo>
                  <a:lnTo>
                    <a:pt x="43" y="655"/>
                  </a:lnTo>
                  <a:lnTo>
                    <a:pt x="38" y="660"/>
                  </a:lnTo>
                  <a:lnTo>
                    <a:pt x="26" y="675"/>
                  </a:lnTo>
                  <a:lnTo>
                    <a:pt x="17" y="657"/>
                  </a:lnTo>
                  <a:lnTo>
                    <a:pt x="18" y="631"/>
                  </a:lnTo>
                  <a:lnTo>
                    <a:pt x="22" y="622"/>
                  </a:lnTo>
                  <a:lnTo>
                    <a:pt x="38" y="614"/>
                  </a:lnTo>
                  <a:lnTo>
                    <a:pt x="54" y="603"/>
                  </a:lnTo>
                  <a:lnTo>
                    <a:pt x="46" y="576"/>
                  </a:lnTo>
                  <a:close/>
                  <a:moveTo>
                    <a:pt x="448" y="275"/>
                  </a:moveTo>
                  <a:lnTo>
                    <a:pt x="457" y="269"/>
                  </a:lnTo>
                  <a:lnTo>
                    <a:pt x="466" y="249"/>
                  </a:lnTo>
                  <a:lnTo>
                    <a:pt x="474" y="235"/>
                  </a:lnTo>
                  <a:lnTo>
                    <a:pt x="467" y="211"/>
                  </a:lnTo>
                  <a:lnTo>
                    <a:pt x="457" y="220"/>
                  </a:lnTo>
                  <a:lnTo>
                    <a:pt x="447" y="240"/>
                  </a:lnTo>
                  <a:lnTo>
                    <a:pt x="432" y="257"/>
                  </a:lnTo>
                  <a:lnTo>
                    <a:pt x="438" y="270"/>
                  </a:lnTo>
                  <a:lnTo>
                    <a:pt x="448" y="275"/>
                  </a:lnTo>
                  <a:close/>
                  <a:moveTo>
                    <a:pt x="373" y="326"/>
                  </a:moveTo>
                  <a:lnTo>
                    <a:pt x="370" y="316"/>
                  </a:lnTo>
                  <a:lnTo>
                    <a:pt x="358" y="314"/>
                  </a:lnTo>
                  <a:lnTo>
                    <a:pt x="339" y="326"/>
                  </a:lnTo>
                  <a:lnTo>
                    <a:pt x="335" y="336"/>
                  </a:lnTo>
                  <a:lnTo>
                    <a:pt x="346" y="347"/>
                  </a:lnTo>
                  <a:lnTo>
                    <a:pt x="362" y="337"/>
                  </a:lnTo>
                  <a:lnTo>
                    <a:pt x="373" y="326"/>
                  </a:lnTo>
                  <a:close/>
                  <a:moveTo>
                    <a:pt x="288" y="64"/>
                  </a:moveTo>
                  <a:lnTo>
                    <a:pt x="290" y="57"/>
                  </a:lnTo>
                  <a:lnTo>
                    <a:pt x="291" y="32"/>
                  </a:lnTo>
                  <a:lnTo>
                    <a:pt x="279" y="23"/>
                  </a:lnTo>
                  <a:lnTo>
                    <a:pt x="273" y="34"/>
                  </a:lnTo>
                  <a:lnTo>
                    <a:pt x="280" y="50"/>
                  </a:lnTo>
                  <a:lnTo>
                    <a:pt x="288" y="64"/>
                  </a:lnTo>
                  <a:close/>
                  <a:moveTo>
                    <a:pt x="319" y="0"/>
                  </a:moveTo>
                  <a:lnTo>
                    <a:pt x="313" y="0"/>
                  </a:lnTo>
                  <a:lnTo>
                    <a:pt x="300" y="6"/>
                  </a:lnTo>
                  <a:lnTo>
                    <a:pt x="305" y="19"/>
                  </a:lnTo>
                  <a:lnTo>
                    <a:pt x="321" y="22"/>
                  </a:lnTo>
                  <a:lnTo>
                    <a:pt x="325" y="7"/>
                  </a:lnTo>
                  <a:lnTo>
                    <a:pt x="319" y="0"/>
                  </a:lnTo>
                  <a:close/>
                  <a:moveTo>
                    <a:pt x="147" y="382"/>
                  </a:moveTo>
                  <a:lnTo>
                    <a:pt x="147" y="364"/>
                  </a:lnTo>
                  <a:lnTo>
                    <a:pt x="150" y="355"/>
                  </a:lnTo>
                  <a:lnTo>
                    <a:pt x="164" y="343"/>
                  </a:lnTo>
                  <a:lnTo>
                    <a:pt x="191" y="343"/>
                  </a:lnTo>
                  <a:lnTo>
                    <a:pt x="200" y="360"/>
                  </a:lnTo>
                  <a:lnTo>
                    <a:pt x="183" y="368"/>
                  </a:lnTo>
                  <a:lnTo>
                    <a:pt x="156" y="382"/>
                  </a:lnTo>
                  <a:lnTo>
                    <a:pt x="147" y="382"/>
                  </a:lnTo>
                  <a:close/>
                  <a:moveTo>
                    <a:pt x="162" y="437"/>
                  </a:moveTo>
                  <a:lnTo>
                    <a:pt x="178" y="441"/>
                  </a:lnTo>
                  <a:lnTo>
                    <a:pt x="178" y="420"/>
                  </a:lnTo>
                  <a:lnTo>
                    <a:pt x="174" y="405"/>
                  </a:lnTo>
                  <a:lnTo>
                    <a:pt x="161" y="410"/>
                  </a:lnTo>
                  <a:lnTo>
                    <a:pt x="149" y="415"/>
                  </a:lnTo>
                  <a:lnTo>
                    <a:pt x="144" y="423"/>
                  </a:lnTo>
                  <a:lnTo>
                    <a:pt x="152" y="434"/>
                  </a:lnTo>
                  <a:lnTo>
                    <a:pt x="162" y="437"/>
                  </a:lnTo>
                  <a:close/>
                  <a:moveTo>
                    <a:pt x="154" y="699"/>
                  </a:moveTo>
                  <a:lnTo>
                    <a:pt x="167" y="694"/>
                  </a:lnTo>
                  <a:lnTo>
                    <a:pt x="176" y="699"/>
                  </a:lnTo>
                  <a:lnTo>
                    <a:pt x="172" y="716"/>
                  </a:lnTo>
                  <a:lnTo>
                    <a:pt x="160" y="723"/>
                  </a:lnTo>
                  <a:lnTo>
                    <a:pt x="153" y="713"/>
                  </a:lnTo>
                  <a:lnTo>
                    <a:pt x="145" y="710"/>
                  </a:lnTo>
                  <a:lnTo>
                    <a:pt x="154" y="699"/>
                  </a:lnTo>
                  <a:close/>
                  <a:moveTo>
                    <a:pt x="240" y="1042"/>
                  </a:moveTo>
                  <a:lnTo>
                    <a:pt x="234" y="1038"/>
                  </a:lnTo>
                  <a:lnTo>
                    <a:pt x="235" y="1028"/>
                  </a:lnTo>
                  <a:lnTo>
                    <a:pt x="250" y="1030"/>
                  </a:lnTo>
                  <a:lnTo>
                    <a:pt x="264" y="1039"/>
                  </a:lnTo>
                  <a:lnTo>
                    <a:pt x="250" y="1047"/>
                  </a:lnTo>
                  <a:lnTo>
                    <a:pt x="240" y="1042"/>
                  </a:lnTo>
                  <a:close/>
                </a:path>
              </a:pathLst>
            </a:custGeom>
            <a:solidFill>
              <a:schemeClr val="hlink"/>
            </a:solidFill>
            <a:ln w="635">
              <a:solidFill>
                <a:srgbClr val="000000"/>
              </a:solidFill>
              <a:prstDash val="solid"/>
              <a:round/>
              <a:headEnd/>
              <a:tailEnd/>
            </a:ln>
          </p:spPr>
          <p:txBody>
            <a:bodyPr/>
            <a:lstStyle/>
            <a:p>
              <a:endParaRPr lang="en-GB"/>
            </a:p>
          </p:txBody>
        </p:sp>
        <p:sp>
          <p:nvSpPr>
            <p:cNvPr id="21562" name="Freeform 74"/>
            <p:cNvSpPr>
              <a:spLocks noChangeAspect="1" noEditPoints="1"/>
            </p:cNvSpPr>
            <p:nvPr/>
          </p:nvSpPr>
          <p:spPr bwMode="auto">
            <a:xfrm>
              <a:off x="6710365" y="1379540"/>
              <a:ext cx="946150" cy="2227261"/>
            </a:xfrm>
            <a:custGeom>
              <a:avLst/>
              <a:gdLst>
                <a:gd name="T0" fmla="*/ 2147483647 w 502"/>
                <a:gd name="T1" fmla="*/ 2147483647 h 1180"/>
                <a:gd name="T2" fmla="*/ 2147483647 w 502"/>
                <a:gd name="T3" fmla="*/ 2147483647 h 1180"/>
                <a:gd name="T4" fmla="*/ 2147483647 w 502"/>
                <a:gd name="T5" fmla="*/ 2147483647 h 1180"/>
                <a:gd name="T6" fmla="*/ 2147483647 w 502"/>
                <a:gd name="T7" fmla="*/ 2147483647 h 1180"/>
                <a:gd name="T8" fmla="*/ 2147483647 w 502"/>
                <a:gd name="T9" fmla="*/ 2147483647 h 1180"/>
                <a:gd name="T10" fmla="*/ 2147483647 w 502"/>
                <a:gd name="T11" fmla="*/ 2147483647 h 1180"/>
                <a:gd name="T12" fmla="*/ 2147483647 w 502"/>
                <a:gd name="T13" fmla="*/ 2147483647 h 1180"/>
                <a:gd name="T14" fmla="*/ 2147483647 w 502"/>
                <a:gd name="T15" fmla="*/ 2147483647 h 1180"/>
                <a:gd name="T16" fmla="*/ 2147483647 w 502"/>
                <a:gd name="T17" fmla="*/ 2147483647 h 1180"/>
                <a:gd name="T18" fmla="*/ 2147483647 w 502"/>
                <a:gd name="T19" fmla="*/ 2147483647 h 1180"/>
                <a:gd name="T20" fmla="*/ 2147483647 w 502"/>
                <a:gd name="T21" fmla="*/ 2147483647 h 1180"/>
                <a:gd name="T22" fmla="*/ 2147483647 w 502"/>
                <a:gd name="T23" fmla="*/ 2147483647 h 1180"/>
                <a:gd name="T24" fmla="*/ 2147483647 w 502"/>
                <a:gd name="T25" fmla="*/ 2147483647 h 1180"/>
                <a:gd name="T26" fmla="*/ 2147483647 w 502"/>
                <a:gd name="T27" fmla="*/ 2147483647 h 1180"/>
                <a:gd name="T28" fmla="*/ 2147483647 w 502"/>
                <a:gd name="T29" fmla="*/ 2147483647 h 1180"/>
                <a:gd name="T30" fmla="*/ 2147483647 w 502"/>
                <a:gd name="T31" fmla="*/ 2147483647 h 1180"/>
                <a:gd name="T32" fmla="*/ 2147483647 w 502"/>
                <a:gd name="T33" fmla="*/ 2147483647 h 1180"/>
                <a:gd name="T34" fmla="*/ 2147483647 w 502"/>
                <a:gd name="T35" fmla="*/ 2147483647 h 1180"/>
                <a:gd name="T36" fmla="*/ 2147483647 w 502"/>
                <a:gd name="T37" fmla="*/ 2147483647 h 1180"/>
                <a:gd name="T38" fmla="*/ 2147483647 w 502"/>
                <a:gd name="T39" fmla="*/ 2147483647 h 1180"/>
                <a:gd name="T40" fmla="*/ 2147483647 w 502"/>
                <a:gd name="T41" fmla="*/ 2147483647 h 1180"/>
                <a:gd name="T42" fmla="*/ 2147483647 w 502"/>
                <a:gd name="T43" fmla="*/ 2147483647 h 1180"/>
                <a:gd name="T44" fmla="*/ 2147483647 w 502"/>
                <a:gd name="T45" fmla="*/ 2147483647 h 1180"/>
                <a:gd name="T46" fmla="*/ 2147483647 w 502"/>
                <a:gd name="T47" fmla="*/ 2147483647 h 1180"/>
                <a:gd name="T48" fmla="*/ 0 w 502"/>
                <a:gd name="T49" fmla="*/ 2147483647 h 1180"/>
                <a:gd name="T50" fmla="*/ 2147483647 w 502"/>
                <a:gd name="T51" fmla="*/ 2147483647 h 1180"/>
                <a:gd name="T52" fmla="*/ 2147483647 w 502"/>
                <a:gd name="T53" fmla="*/ 2147483647 h 1180"/>
                <a:gd name="T54" fmla="*/ 2147483647 w 502"/>
                <a:gd name="T55" fmla="*/ 2147483647 h 1180"/>
                <a:gd name="T56" fmla="*/ 2147483647 w 502"/>
                <a:gd name="T57" fmla="*/ 2147483647 h 1180"/>
                <a:gd name="T58" fmla="*/ 2147483647 w 502"/>
                <a:gd name="T59" fmla="*/ 2147483647 h 1180"/>
                <a:gd name="T60" fmla="*/ 2147483647 w 502"/>
                <a:gd name="T61" fmla="*/ 2147483647 h 1180"/>
                <a:gd name="T62" fmla="*/ 2147483647 w 502"/>
                <a:gd name="T63" fmla="*/ 2147483647 h 1180"/>
                <a:gd name="T64" fmla="*/ 2147483647 w 502"/>
                <a:gd name="T65" fmla="*/ 2147483647 h 1180"/>
                <a:gd name="T66" fmla="*/ 2147483647 w 502"/>
                <a:gd name="T67" fmla="*/ 2147483647 h 1180"/>
                <a:gd name="T68" fmla="*/ 2147483647 w 502"/>
                <a:gd name="T69" fmla="*/ 2147483647 h 1180"/>
                <a:gd name="T70" fmla="*/ 2147483647 w 502"/>
                <a:gd name="T71" fmla="*/ 2147483647 h 1180"/>
                <a:gd name="T72" fmla="*/ 2147483647 w 502"/>
                <a:gd name="T73" fmla="*/ 2147483647 h 1180"/>
                <a:gd name="T74" fmla="*/ 2147483647 w 502"/>
                <a:gd name="T75" fmla="*/ 2147483647 h 1180"/>
                <a:gd name="T76" fmla="*/ 2147483647 w 502"/>
                <a:gd name="T77" fmla="*/ 2147483647 h 1180"/>
                <a:gd name="T78" fmla="*/ 2147483647 w 502"/>
                <a:gd name="T79" fmla="*/ 2147483647 h 1180"/>
                <a:gd name="T80" fmla="*/ 2147483647 w 502"/>
                <a:gd name="T81" fmla="*/ 2147483647 h 1180"/>
                <a:gd name="T82" fmla="*/ 2147483647 w 502"/>
                <a:gd name="T83" fmla="*/ 2147483647 h 1180"/>
                <a:gd name="T84" fmla="*/ 2147483647 w 502"/>
                <a:gd name="T85" fmla="*/ 2147483647 h 1180"/>
                <a:gd name="T86" fmla="*/ 2147483647 w 502"/>
                <a:gd name="T87" fmla="*/ 2147483647 h 1180"/>
                <a:gd name="T88" fmla="*/ 2147483647 w 502"/>
                <a:gd name="T89" fmla="*/ 2147483647 h 1180"/>
                <a:gd name="T90" fmla="*/ 2147483647 w 502"/>
                <a:gd name="T91" fmla="*/ 2147483647 h 1180"/>
                <a:gd name="T92" fmla="*/ 2147483647 w 502"/>
                <a:gd name="T93" fmla="*/ 2147483647 h 1180"/>
                <a:gd name="T94" fmla="*/ 2147483647 w 502"/>
                <a:gd name="T95" fmla="*/ 2147483647 h 1180"/>
                <a:gd name="T96" fmla="*/ 2147483647 w 502"/>
                <a:gd name="T97" fmla="*/ 2147483647 h 1180"/>
                <a:gd name="T98" fmla="*/ 2147483647 w 502"/>
                <a:gd name="T99" fmla="*/ 2147483647 h 1180"/>
                <a:gd name="T100" fmla="*/ 2147483647 w 502"/>
                <a:gd name="T101" fmla="*/ 2147483647 h 1180"/>
                <a:gd name="T102" fmla="*/ 2147483647 w 502"/>
                <a:gd name="T103" fmla="*/ 2147483647 h 1180"/>
                <a:gd name="T104" fmla="*/ 2147483647 w 502"/>
                <a:gd name="T105" fmla="*/ 2147483647 h 1180"/>
                <a:gd name="T106" fmla="*/ 2147483647 w 502"/>
                <a:gd name="T107" fmla="*/ 2147483647 h 1180"/>
                <a:gd name="T108" fmla="*/ 2147483647 w 502"/>
                <a:gd name="T109" fmla="*/ 2147483647 h 1180"/>
                <a:gd name="T110" fmla="*/ 2147483647 w 502"/>
                <a:gd name="T111" fmla="*/ 2147483647 h 118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02" h="1180">
                  <a:moveTo>
                    <a:pt x="502" y="277"/>
                  </a:moveTo>
                  <a:lnTo>
                    <a:pt x="469" y="276"/>
                  </a:lnTo>
                  <a:lnTo>
                    <a:pt x="455" y="300"/>
                  </a:lnTo>
                  <a:lnTo>
                    <a:pt x="430" y="322"/>
                  </a:lnTo>
                  <a:lnTo>
                    <a:pt x="412" y="347"/>
                  </a:lnTo>
                  <a:lnTo>
                    <a:pt x="418" y="367"/>
                  </a:lnTo>
                  <a:lnTo>
                    <a:pt x="422" y="388"/>
                  </a:lnTo>
                  <a:lnTo>
                    <a:pt x="415" y="419"/>
                  </a:lnTo>
                  <a:lnTo>
                    <a:pt x="403" y="425"/>
                  </a:lnTo>
                  <a:lnTo>
                    <a:pt x="389" y="446"/>
                  </a:lnTo>
                  <a:lnTo>
                    <a:pt x="380" y="466"/>
                  </a:lnTo>
                  <a:lnTo>
                    <a:pt x="349" y="488"/>
                  </a:lnTo>
                  <a:lnTo>
                    <a:pt x="329" y="510"/>
                  </a:lnTo>
                  <a:lnTo>
                    <a:pt x="310" y="521"/>
                  </a:lnTo>
                  <a:lnTo>
                    <a:pt x="296" y="540"/>
                  </a:lnTo>
                  <a:lnTo>
                    <a:pt x="286" y="559"/>
                  </a:lnTo>
                  <a:lnTo>
                    <a:pt x="272" y="580"/>
                  </a:lnTo>
                  <a:lnTo>
                    <a:pt x="260" y="624"/>
                  </a:lnTo>
                  <a:lnTo>
                    <a:pt x="255" y="662"/>
                  </a:lnTo>
                  <a:lnTo>
                    <a:pt x="253" y="699"/>
                  </a:lnTo>
                  <a:lnTo>
                    <a:pt x="256" y="718"/>
                  </a:lnTo>
                  <a:lnTo>
                    <a:pt x="275" y="720"/>
                  </a:lnTo>
                  <a:lnTo>
                    <a:pt x="289" y="739"/>
                  </a:lnTo>
                  <a:lnTo>
                    <a:pt x="316" y="744"/>
                  </a:lnTo>
                  <a:lnTo>
                    <a:pt x="323" y="773"/>
                  </a:lnTo>
                  <a:lnTo>
                    <a:pt x="325" y="794"/>
                  </a:lnTo>
                  <a:lnTo>
                    <a:pt x="302" y="802"/>
                  </a:lnTo>
                  <a:lnTo>
                    <a:pt x="283" y="804"/>
                  </a:lnTo>
                  <a:lnTo>
                    <a:pt x="255" y="807"/>
                  </a:lnTo>
                  <a:lnTo>
                    <a:pt x="241" y="807"/>
                  </a:lnTo>
                  <a:lnTo>
                    <a:pt x="216" y="801"/>
                  </a:lnTo>
                  <a:lnTo>
                    <a:pt x="212" y="800"/>
                  </a:lnTo>
                  <a:lnTo>
                    <a:pt x="211" y="814"/>
                  </a:lnTo>
                  <a:lnTo>
                    <a:pt x="214" y="823"/>
                  </a:lnTo>
                  <a:lnTo>
                    <a:pt x="244" y="829"/>
                  </a:lnTo>
                  <a:lnTo>
                    <a:pt x="273" y="830"/>
                  </a:lnTo>
                  <a:lnTo>
                    <a:pt x="297" y="833"/>
                  </a:lnTo>
                  <a:lnTo>
                    <a:pt x="290" y="869"/>
                  </a:lnTo>
                  <a:lnTo>
                    <a:pt x="269" y="874"/>
                  </a:lnTo>
                  <a:lnTo>
                    <a:pt x="247" y="874"/>
                  </a:lnTo>
                  <a:lnTo>
                    <a:pt x="231" y="873"/>
                  </a:lnTo>
                  <a:lnTo>
                    <a:pt x="212" y="874"/>
                  </a:lnTo>
                  <a:lnTo>
                    <a:pt x="212" y="887"/>
                  </a:lnTo>
                  <a:lnTo>
                    <a:pt x="229" y="895"/>
                  </a:lnTo>
                  <a:lnTo>
                    <a:pt x="233" y="909"/>
                  </a:lnTo>
                  <a:lnTo>
                    <a:pt x="228" y="930"/>
                  </a:lnTo>
                  <a:lnTo>
                    <a:pt x="221" y="958"/>
                  </a:lnTo>
                  <a:lnTo>
                    <a:pt x="219" y="997"/>
                  </a:lnTo>
                  <a:lnTo>
                    <a:pt x="200" y="1047"/>
                  </a:lnTo>
                  <a:lnTo>
                    <a:pt x="180" y="1078"/>
                  </a:lnTo>
                  <a:lnTo>
                    <a:pt x="169" y="1095"/>
                  </a:lnTo>
                  <a:lnTo>
                    <a:pt x="152" y="1066"/>
                  </a:lnTo>
                  <a:lnTo>
                    <a:pt x="129" y="1076"/>
                  </a:lnTo>
                  <a:lnTo>
                    <a:pt x="117" y="1087"/>
                  </a:lnTo>
                  <a:lnTo>
                    <a:pt x="110" y="1091"/>
                  </a:lnTo>
                  <a:lnTo>
                    <a:pt x="113" y="1121"/>
                  </a:lnTo>
                  <a:lnTo>
                    <a:pt x="113" y="1135"/>
                  </a:lnTo>
                  <a:lnTo>
                    <a:pt x="103" y="1144"/>
                  </a:lnTo>
                  <a:lnTo>
                    <a:pt x="89" y="1134"/>
                  </a:lnTo>
                  <a:lnTo>
                    <a:pt x="76" y="1141"/>
                  </a:lnTo>
                  <a:lnTo>
                    <a:pt x="57" y="1143"/>
                  </a:lnTo>
                  <a:lnTo>
                    <a:pt x="42" y="1139"/>
                  </a:lnTo>
                  <a:lnTo>
                    <a:pt x="58" y="1120"/>
                  </a:lnTo>
                  <a:lnTo>
                    <a:pt x="51" y="1083"/>
                  </a:lnTo>
                  <a:lnTo>
                    <a:pt x="45" y="1060"/>
                  </a:lnTo>
                  <a:lnTo>
                    <a:pt x="59" y="1052"/>
                  </a:lnTo>
                  <a:lnTo>
                    <a:pt x="59" y="1031"/>
                  </a:lnTo>
                  <a:lnTo>
                    <a:pt x="41" y="1032"/>
                  </a:lnTo>
                  <a:lnTo>
                    <a:pt x="27" y="983"/>
                  </a:lnTo>
                  <a:lnTo>
                    <a:pt x="15" y="943"/>
                  </a:lnTo>
                  <a:lnTo>
                    <a:pt x="10" y="922"/>
                  </a:lnTo>
                  <a:lnTo>
                    <a:pt x="17" y="908"/>
                  </a:lnTo>
                  <a:lnTo>
                    <a:pt x="17" y="888"/>
                  </a:lnTo>
                  <a:lnTo>
                    <a:pt x="0" y="896"/>
                  </a:lnTo>
                  <a:lnTo>
                    <a:pt x="0" y="874"/>
                  </a:lnTo>
                  <a:lnTo>
                    <a:pt x="3" y="846"/>
                  </a:lnTo>
                  <a:lnTo>
                    <a:pt x="5" y="836"/>
                  </a:lnTo>
                  <a:lnTo>
                    <a:pt x="14" y="822"/>
                  </a:lnTo>
                  <a:lnTo>
                    <a:pt x="25" y="821"/>
                  </a:lnTo>
                  <a:lnTo>
                    <a:pt x="25" y="792"/>
                  </a:lnTo>
                  <a:lnTo>
                    <a:pt x="31" y="785"/>
                  </a:lnTo>
                  <a:lnTo>
                    <a:pt x="38" y="776"/>
                  </a:lnTo>
                  <a:lnTo>
                    <a:pt x="46" y="723"/>
                  </a:lnTo>
                  <a:lnTo>
                    <a:pt x="55" y="665"/>
                  </a:lnTo>
                  <a:lnTo>
                    <a:pt x="72" y="648"/>
                  </a:lnTo>
                  <a:lnTo>
                    <a:pt x="65" y="635"/>
                  </a:lnTo>
                  <a:lnTo>
                    <a:pt x="58" y="622"/>
                  </a:lnTo>
                  <a:lnTo>
                    <a:pt x="59" y="570"/>
                  </a:lnTo>
                  <a:lnTo>
                    <a:pt x="58" y="474"/>
                  </a:lnTo>
                  <a:lnTo>
                    <a:pt x="83" y="446"/>
                  </a:lnTo>
                  <a:lnTo>
                    <a:pt x="111" y="422"/>
                  </a:lnTo>
                  <a:lnTo>
                    <a:pt x="135" y="431"/>
                  </a:lnTo>
                  <a:lnTo>
                    <a:pt x="150" y="410"/>
                  </a:lnTo>
                  <a:lnTo>
                    <a:pt x="140" y="385"/>
                  </a:lnTo>
                  <a:lnTo>
                    <a:pt x="157" y="335"/>
                  </a:lnTo>
                  <a:lnTo>
                    <a:pt x="171" y="298"/>
                  </a:lnTo>
                  <a:lnTo>
                    <a:pt x="187" y="252"/>
                  </a:lnTo>
                  <a:lnTo>
                    <a:pt x="202" y="234"/>
                  </a:lnTo>
                  <a:lnTo>
                    <a:pt x="214" y="203"/>
                  </a:lnTo>
                  <a:lnTo>
                    <a:pt x="236" y="175"/>
                  </a:lnTo>
                  <a:lnTo>
                    <a:pt x="257" y="141"/>
                  </a:lnTo>
                  <a:lnTo>
                    <a:pt x="279" y="116"/>
                  </a:lnTo>
                  <a:lnTo>
                    <a:pt x="292" y="95"/>
                  </a:lnTo>
                  <a:lnTo>
                    <a:pt x="310" y="76"/>
                  </a:lnTo>
                  <a:lnTo>
                    <a:pt x="315" y="59"/>
                  </a:lnTo>
                  <a:lnTo>
                    <a:pt x="368" y="50"/>
                  </a:lnTo>
                  <a:lnTo>
                    <a:pt x="382" y="30"/>
                  </a:lnTo>
                  <a:lnTo>
                    <a:pt x="382" y="6"/>
                  </a:lnTo>
                  <a:lnTo>
                    <a:pt x="399" y="0"/>
                  </a:lnTo>
                  <a:lnTo>
                    <a:pt x="400" y="21"/>
                  </a:lnTo>
                  <a:lnTo>
                    <a:pt x="412" y="33"/>
                  </a:lnTo>
                  <a:lnTo>
                    <a:pt x="426" y="48"/>
                  </a:lnTo>
                  <a:lnTo>
                    <a:pt x="457" y="62"/>
                  </a:lnTo>
                  <a:lnTo>
                    <a:pt x="466" y="93"/>
                  </a:lnTo>
                  <a:lnTo>
                    <a:pt x="471" y="113"/>
                  </a:lnTo>
                  <a:lnTo>
                    <a:pt x="472" y="134"/>
                  </a:lnTo>
                  <a:lnTo>
                    <a:pt x="486" y="150"/>
                  </a:lnTo>
                  <a:lnTo>
                    <a:pt x="491" y="194"/>
                  </a:lnTo>
                  <a:lnTo>
                    <a:pt x="491" y="218"/>
                  </a:lnTo>
                  <a:lnTo>
                    <a:pt x="491" y="251"/>
                  </a:lnTo>
                  <a:lnTo>
                    <a:pt x="502" y="277"/>
                  </a:lnTo>
                  <a:close/>
                  <a:moveTo>
                    <a:pt x="123" y="1150"/>
                  </a:moveTo>
                  <a:lnTo>
                    <a:pt x="133" y="1158"/>
                  </a:lnTo>
                  <a:lnTo>
                    <a:pt x="140" y="1169"/>
                  </a:lnTo>
                  <a:lnTo>
                    <a:pt x="135" y="1180"/>
                  </a:lnTo>
                  <a:lnTo>
                    <a:pt x="123" y="1177"/>
                  </a:lnTo>
                  <a:lnTo>
                    <a:pt x="117" y="1167"/>
                  </a:lnTo>
                  <a:lnTo>
                    <a:pt x="123" y="1150"/>
                  </a:lnTo>
                  <a:close/>
                  <a:moveTo>
                    <a:pt x="291" y="1028"/>
                  </a:moveTo>
                  <a:lnTo>
                    <a:pt x="298" y="1014"/>
                  </a:lnTo>
                  <a:lnTo>
                    <a:pt x="305" y="994"/>
                  </a:lnTo>
                  <a:lnTo>
                    <a:pt x="321" y="980"/>
                  </a:lnTo>
                  <a:lnTo>
                    <a:pt x="321" y="961"/>
                  </a:lnTo>
                  <a:lnTo>
                    <a:pt x="329" y="949"/>
                  </a:lnTo>
                  <a:lnTo>
                    <a:pt x="308" y="949"/>
                  </a:lnTo>
                  <a:lnTo>
                    <a:pt x="294" y="963"/>
                  </a:lnTo>
                  <a:lnTo>
                    <a:pt x="292" y="977"/>
                  </a:lnTo>
                  <a:lnTo>
                    <a:pt x="279" y="998"/>
                  </a:lnTo>
                  <a:lnTo>
                    <a:pt x="284" y="1010"/>
                  </a:lnTo>
                  <a:lnTo>
                    <a:pt x="281" y="1022"/>
                  </a:lnTo>
                  <a:lnTo>
                    <a:pt x="291" y="1028"/>
                  </a:lnTo>
                  <a:close/>
                  <a:moveTo>
                    <a:pt x="39" y="892"/>
                  </a:moveTo>
                  <a:lnTo>
                    <a:pt x="32" y="885"/>
                  </a:lnTo>
                  <a:lnTo>
                    <a:pt x="35" y="875"/>
                  </a:lnTo>
                  <a:lnTo>
                    <a:pt x="38" y="860"/>
                  </a:lnTo>
                  <a:lnTo>
                    <a:pt x="48" y="860"/>
                  </a:lnTo>
                  <a:lnTo>
                    <a:pt x="53" y="840"/>
                  </a:lnTo>
                  <a:lnTo>
                    <a:pt x="60" y="822"/>
                  </a:lnTo>
                  <a:lnTo>
                    <a:pt x="81" y="817"/>
                  </a:lnTo>
                  <a:lnTo>
                    <a:pt x="92" y="835"/>
                  </a:lnTo>
                  <a:lnTo>
                    <a:pt x="110" y="832"/>
                  </a:lnTo>
                  <a:lnTo>
                    <a:pt x="111" y="849"/>
                  </a:lnTo>
                  <a:lnTo>
                    <a:pt x="96" y="856"/>
                  </a:lnTo>
                  <a:lnTo>
                    <a:pt x="84" y="872"/>
                  </a:lnTo>
                  <a:lnTo>
                    <a:pt x="69" y="881"/>
                  </a:lnTo>
                  <a:lnTo>
                    <a:pt x="39" y="892"/>
                  </a:lnTo>
                  <a:close/>
                  <a:moveTo>
                    <a:pt x="108" y="935"/>
                  </a:moveTo>
                  <a:lnTo>
                    <a:pt x="107" y="925"/>
                  </a:lnTo>
                  <a:lnTo>
                    <a:pt x="112" y="908"/>
                  </a:lnTo>
                  <a:lnTo>
                    <a:pt x="119" y="896"/>
                  </a:lnTo>
                  <a:lnTo>
                    <a:pt x="128" y="886"/>
                  </a:lnTo>
                  <a:lnTo>
                    <a:pt x="137" y="870"/>
                  </a:lnTo>
                  <a:lnTo>
                    <a:pt x="146" y="879"/>
                  </a:lnTo>
                  <a:lnTo>
                    <a:pt x="138" y="893"/>
                  </a:lnTo>
                  <a:lnTo>
                    <a:pt x="127" y="904"/>
                  </a:lnTo>
                  <a:lnTo>
                    <a:pt x="123" y="919"/>
                  </a:lnTo>
                  <a:lnTo>
                    <a:pt x="118" y="939"/>
                  </a:lnTo>
                  <a:lnTo>
                    <a:pt x="108" y="943"/>
                  </a:lnTo>
                  <a:lnTo>
                    <a:pt x="108" y="935"/>
                  </a:lnTo>
                  <a:close/>
                </a:path>
              </a:pathLst>
            </a:custGeom>
            <a:solidFill>
              <a:schemeClr val="hlink"/>
            </a:solidFill>
            <a:ln w="317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1563" name="Freeform 77"/>
            <p:cNvSpPr>
              <a:spLocks noChangeAspect="1"/>
            </p:cNvSpPr>
            <p:nvPr/>
          </p:nvSpPr>
          <p:spPr bwMode="auto">
            <a:xfrm>
              <a:off x="8782055" y="6451603"/>
              <a:ext cx="261937" cy="160337"/>
            </a:xfrm>
            <a:custGeom>
              <a:avLst/>
              <a:gdLst>
                <a:gd name="T0" fmla="*/ 2147483647 w 20000"/>
                <a:gd name="T1" fmla="*/ 2147483647 h 20000"/>
                <a:gd name="T2" fmla="*/ 2147483647 w 20000"/>
                <a:gd name="T3" fmla="*/ 2147483647 h 20000"/>
                <a:gd name="T4" fmla="*/ 0 w 20000"/>
                <a:gd name="T5" fmla="*/ 2147483647 h 20000"/>
                <a:gd name="T6" fmla="*/ 2147483647 w 20000"/>
                <a:gd name="T7" fmla="*/ 2147483647 h 20000"/>
                <a:gd name="T8" fmla="*/ 2147483647 w 20000"/>
                <a:gd name="T9" fmla="*/ 2147483647 h 20000"/>
                <a:gd name="T10" fmla="*/ 2147483647 w 20000"/>
                <a:gd name="T11" fmla="*/ 0 h 20000"/>
                <a:gd name="T12" fmla="*/ 2147483647 w 20000"/>
                <a:gd name="T13" fmla="*/ 2147483647 h 20000"/>
                <a:gd name="T14" fmla="*/ 2147483647 w 20000"/>
                <a:gd name="T15" fmla="*/ 2147483647 h 20000"/>
                <a:gd name="T16" fmla="*/ 2147483647 w 20000"/>
                <a:gd name="T17" fmla="*/ 2147483647 h 20000"/>
                <a:gd name="T18" fmla="*/ 2147483647 w 20000"/>
                <a:gd name="T19" fmla="*/ 2147483647 h 20000"/>
                <a:gd name="T20" fmla="*/ 2147483647 w 20000"/>
                <a:gd name="T21" fmla="*/ 2147483647 h 20000"/>
                <a:gd name="T22" fmla="*/ 2147483647 w 20000"/>
                <a:gd name="T23" fmla="*/ 2147483647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000" h="20000">
                  <a:moveTo>
                    <a:pt x="4975" y="19947"/>
                  </a:moveTo>
                  <a:lnTo>
                    <a:pt x="1516" y="16898"/>
                  </a:lnTo>
                  <a:lnTo>
                    <a:pt x="0" y="13850"/>
                  </a:lnTo>
                  <a:lnTo>
                    <a:pt x="4975" y="6096"/>
                  </a:lnTo>
                  <a:lnTo>
                    <a:pt x="8501" y="6898"/>
                  </a:lnTo>
                  <a:lnTo>
                    <a:pt x="19967" y="0"/>
                  </a:lnTo>
                  <a:lnTo>
                    <a:pt x="12982" y="6898"/>
                  </a:lnTo>
                  <a:lnTo>
                    <a:pt x="14498" y="13102"/>
                  </a:lnTo>
                  <a:lnTo>
                    <a:pt x="10016" y="14545"/>
                  </a:lnTo>
                  <a:lnTo>
                    <a:pt x="6985" y="19947"/>
                  </a:lnTo>
                  <a:lnTo>
                    <a:pt x="4975" y="19947"/>
                  </a:lnTo>
                  <a:close/>
                </a:path>
              </a:pathLst>
            </a:custGeom>
            <a:solidFill>
              <a:schemeClr val="hlink"/>
            </a:solidFill>
            <a:ln w="63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44" name="Quad Arrow 143"/>
            <p:cNvSpPr/>
            <p:nvPr/>
          </p:nvSpPr>
          <p:spPr>
            <a:xfrm>
              <a:off x="5589662" y="3744914"/>
              <a:ext cx="1882737" cy="1625600"/>
            </a:xfrm>
            <a:prstGeom prst="quadArrow">
              <a:avLst>
                <a:gd name="adj1" fmla="val 7793"/>
                <a:gd name="adj2" fmla="val 12109"/>
                <a:gd name="adj3" fmla="val 19057"/>
              </a:avLst>
            </a:prstGeom>
            <a:solidFill>
              <a:srgbClr val="75195B"/>
            </a:solidFill>
            <a:ln>
              <a:solidFill>
                <a:srgbClr val="75195B"/>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GB" sz="1800" dirty="0">
                <a:solidFill>
                  <a:srgbClr val="FFFFFF"/>
                </a:solidFill>
              </a:endParaRPr>
            </a:p>
          </p:txBody>
        </p:sp>
      </p:grpSp>
      <p:sp>
        <p:nvSpPr>
          <p:cNvPr id="21508" name="Slide Number Placeholder 2"/>
          <p:cNvSpPr>
            <a:spLocks noGrp="1"/>
          </p:cNvSpPr>
          <p:nvPr>
            <p:ph type="sldNum" sz="quarter" idx="12"/>
          </p:nvPr>
        </p:nvSpPr>
        <p:spPr>
          <a:noFill/>
        </p:spPr>
        <p:txBody>
          <a:bodyPr/>
          <a:lstStyle>
            <a:lvl1pPr>
              <a:spcBef>
                <a:spcPct val="20000"/>
              </a:spcBef>
              <a:buClr>
                <a:schemeClr val="bg1"/>
              </a:buClr>
              <a:buChar char="•"/>
              <a:defRPr sz="2400" i="1">
                <a:solidFill>
                  <a:srgbClr val="0F5494"/>
                </a:solidFill>
                <a:latin typeface="Verdana" pitchFamily="34" charset="0"/>
              </a:defRPr>
            </a:lvl1pPr>
            <a:lvl2pPr marL="742950" indent="-285750">
              <a:spcBef>
                <a:spcPct val="20000"/>
              </a:spcBef>
              <a:buClr>
                <a:srgbClr val="009FBA"/>
              </a:buClr>
              <a:buChar char="•"/>
              <a:defRPr sz="2000" b="1">
                <a:solidFill>
                  <a:srgbClr val="0F5494"/>
                </a:solidFill>
                <a:latin typeface="Verdana" pitchFamily="34" charset="0"/>
              </a:defRPr>
            </a:lvl2pPr>
            <a:lvl3pPr marL="1143000" indent="-228600">
              <a:spcBef>
                <a:spcPct val="20000"/>
              </a:spcBef>
              <a:defRPr sz="1400">
                <a:solidFill>
                  <a:srgbClr val="0F5494"/>
                </a:solidFill>
                <a:latin typeface="Verdana"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FontTx/>
              <a:buNone/>
            </a:pPr>
            <a:fld id="{31596C5B-DB28-4C34-87E3-ED0D7A0CC171}" type="slidenum">
              <a:rPr lang="en-GB" altLang="en-US" sz="1400" i="0" smtClean="0">
                <a:solidFill>
                  <a:srgbClr val="000000"/>
                </a:solidFill>
                <a:latin typeface="Arial" pitchFamily="34" charset="0"/>
              </a:rPr>
              <a:pPr>
                <a:spcBef>
                  <a:spcPct val="0"/>
                </a:spcBef>
                <a:buClrTx/>
                <a:buFontTx/>
                <a:buNone/>
              </a:pPr>
              <a:t>10</a:t>
            </a:fld>
            <a:endParaRPr lang="en-GB" altLang="en-US" sz="1400" i="0" smtClean="0">
              <a:solidFill>
                <a:srgbClr val="000000"/>
              </a:solidFill>
              <a:latin typeface="Arial" pitchFamily="34" charset="0"/>
            </a:endParaRPr>
          </a:p>
        </p:txBody>
      </p:sp>
      <p:sp>
        <p:nvSpPr>
          <p:cNvPr id="61" name="Title 1"/>
          <p:cNvSpPr txBox="1">
            <a:spLocks/>
          </p:cNvSpPr>
          <p:nvPr/>
        </p:nvSpPr>
        <p:spPr bwMode="auto">
          <a:xfrm>
            <a:off x="-134565" y="3478229"/>
            <a:ext cx="902144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algn="ctr"/>
            <a:r>
              <a:rPr lang="en-GB" altLang="en-US" sz="2000" kern="0" dirty="0" smtClean="0">
                <a:solidFill>
                  <a:srgbClr val="D78331"/>
                </a:solidFill>
              </a:rPr>
              <a:t>Electronic Exchange of Social Security Information (EESSI)</a:t>
            </a:r>
            <a:endParaRPr lang="en-GB" altLang="en-US" sz="2000" kern="0" dirty="0">
              <a:solidFill>
                <a:srgbClr val="D78331"/>
              </a:solidFill>
            </a:endParaRPr>
          </a:p>
        </p:txBody>
      </p:sp>
      <p:sp>
        <p:nvSpPr>
          <p:cNvPr id="62" name="Content Placeholder 4"/>
          <p:cNvSpPr>
            <a:spLocks noGrp="1"/>
          </p:cNvSpPr>
          <p:nvPr>
            <p:ph idx="1"/>
          </p:nvPr>
        </p:nvSpPr>
        <p:spPr>
          <a:xfrm>
            <a:off x="-118066" y="4077072"/>
            <a:ext cx="9131026" cy="3529013"/>
          </a:xfrm>
        </p:spPr>
        <p:txBody>
          <a:bodyPr/>
          <a:lstStyle/>
          <a:p>
            <a:pPr algn="just">
              <a:spcBef>
                <a:spcPts val="200"/>
              </a:spcBef>
              <a:defRPr/>
            </a:pPr>
            <a:r>
              <a:rPr lang="en-US" sz="1400" dirty="0" smtClean="0"/>
              <a:t>A</a:t>
            </a:r>
            <a:r>
              <a:rPr lang="en-GB" sz="1400" dirty="0" smtClean="0"/>
              <a:t>n </a:t>
            </a:r>
            <a:r>
              <a:rPr lang="en-GB" sz="1400" dirty="0"/>
              <a:t>IT system that will help social security bodies across the EU exchange information more rapidly and securely. </a:t>
            </a:r>
          </a:p>
          <a:p>
            <a:pPr algn="just">
              <a:spcBef>
                <a:spcPts val="200"/>
              </a:spcBef>
              <a:defRPr/>
            </a:pPr>
            <a:endParaRPr lang="en-GB" sz="1400" dirty="0"/>
          </a:p>
          <a:p>
            <a:pPr algn="just">
              <a:spcBef>
                <a:spcPts val="200"/>
              </a:spcBef>
              <a:defRPr/>
            </a:pPr>
            <a:r>
              <a:rPr lang="en-GB" sz="1400" dirty="0" smtClean="0"/>
              <a:t>A </a:t>
            </a:r>
            <a:r>
              <a:rPr lang="en-GB" sz="1400" dirty="0"/>
              <a:t>key innovation of the modernised rules on social security coordination (Regulations (EC) No 883/2004 and No 987/2009) applicable since 1</a:t>
            </a:r>
            <a:r>
              <a:rPr lang="en-GB" sz="1400" baseline="30000" dirty="0"/>
              <a:t>st</a:t>
            </a:r>
            <a:r>
              <a:rPr lang="en-GB" sz="1400" dirty="0"/>
              <a:t> of May 2010.</a:t>
            </a:r>
          </a:p>
          <a:p>
            <a:pPr algn="just">
              <a:spcBef>
                <a:spcPts val="200"/>
              </a:spcBef>
              <a:defRPr/>
            </a:pPr>
            <a:endParaRPr lang="fr-BE" sz="1400" dirty="0"/>
          </a:p>
          <a:p>
            <a:pPr algn="just">
              <a:spcBef>
                <a:spcPts val="200"/>
              </a:spcBef>
              <a:defRPr/>
            </a:pPr>
            <a:r>
              <a:rPr lang="en-GB" sz="1400" dirty="0" smtClean="0"/>
              <a:t>Will </a:t>
            </a:r>
            <a:r>
              <a:rPr lang="en-GB" sz="1400" dirty="0"/>
              <a:t>cover all branches of social </a:t>
            </a:r>
            <a:r>
              <a:rPr lang="en-GB" sz="1400" dirty="0" smtClean="0"/>
              <a:t>security, </a:t>
            </a:r>
            <a:r>
              <a:rPr lang="en-GB" sz="1400" dirty="0"/>
              <a:t>and it will connect all EU Member States, as well as Iceland, Lichtenstein, Norway and Switzerland. </a:t>
            </a:r>
          </a:p>
          <a:p>
            <a:pPr indent="0" algn="just">
              <a:spcBef>
                <a:spcPts val="200"/>
              </a:spcBef>
              <a:buFontTx/>
              <a:buNone/>
              <a:defRPr/>
            </a:pPr>
            <a:endParaRPr lang="en-GB" sz="1400" dirty="0"/>
          </a:p>
          <a:p>
            <a:pPr algn="just">
              <a:spcBef>
                <a:spcPts val="200"/>
              </a:spcBef>
              <a:defRPr/>
            </a:pPr>
            <a:r>
              <a:rPr lang="en-GB" sz="1400" dirty="0"/>
              <a:t>Over 14 million EU citizens living in another Member State, all insured persons potential beneficiaries of social security coordination rules</a:t>
            </a:r>
          </a:p>
        </p:txBody>
      </p:sp>
      <p:sp>
        <p:nvSpPr>
          <p:cNvPr id="63" name="TextBox 62"/>
          <p:cNvSpPr txBox="1"/>
          <p:nvPr/>
        </p:nvSpPr>
        <p:spPr>
          <a:xfrm>
            <a:off x="0" y="-99392"/>
            <a:ext cx="5184576" cy="1077218"/>
          </a:xfrm>
          <a:prstGeom prst="rect">
            <a:avLst/>
          </a:prstGeom>
          <a:noFill/>
        </p:spPr>
        <p:txBody>
          <a:bodyPr wrap="square" rtlCol="0">
            <a:spAutoFit/>
          </a:bodyPr>
          <a:lstStyle/>
          <a:p>
            <a:r>
              <a:rPr lang="en-GB" sz="3200" b="1" dirty="0">
                <a:solidFill>
                  <a:schemeClr val="bg1"/>
                </a:solidFill>
              </a:rPr>
              <a:t>Social security </a:t>
            </a:r>
            <a:r>
              <a:rPr lang="en-GB" sz="3200" b="1" dirty="0" smtClean="0">
                <a:solidFill>
                  <a:schemeClr val="bg1"/>
                </a:solidFill>
              </a:rPr>
              <a:t>in </a:t>
            </a:r>
            <a:r>
              <a:rPr lang="en-GB" sz="3200" b="1" dirty="0">
                <a:solidFill>
                  <a:schemeClr val="bg1"/>
                </a:solidFill>
              </a:rPr>
              <a:t>the policy mix</a:t>
            </a:r>
          </a:p>
        </p:txBody>
      </p:sp>
    </p:spTree>
    <p:extLst>
      <p:ext uri="{BB962C8B-B14F-4D97-AF65-F5344CB8AC3E}">
        <p14:creationId xmlns:p14="http://schemas.microsoft.com/office/powerpoint/2010/main" val="17679184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E31461E-E942-4009-BEC6-CA61511018A2}" type="slidenum">
              <a:rPr lang="en-GB" altLang="en-US" smtClean="0"/>
              <a:pPr>
                <a:defRPr/>
              </a:pPr>
              <a:t>11</a:t>
            </a:fld>
            <a:endParaRPr lang="en-GB" alt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57195875"/>
              </p:ext>
            </p:extLst>
          </p:nvPr>
        </p:nvGraphicFramePr>
        <p:xfrm>
          <a:off x="539552" y="1700808"/>
          <a:ext cx="8136904" cy="39698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0" y="-99392"/>
            <a:ext cx="5184576" cy="1077218"/>
          </a:xfrm>
          <a:prstGeom prst="rect">
            <a:avLst/>
          </a:prstGeom>
          <a:noFill/>
        </p:spPr>
        <p:txBody>
          <a:bodyPr wrap="square" rtlCol="0">
            <a:spAutoFit/>
          </a:bodyPr>
          <a:lstStyle/>
          <a:p>
            <a:r>
              <a:rPr lang="en-GB" sz="3200" b="1" dirty="0" smtClean="0">
                <a:solidFill>
                  <a:schemeClr val="bg1"/>
                </a:solidFill>
              </a:rPr>
              <a:t>Instruments and t</a:t>
            </a:r>
            <a:r>
              <a:rPr lang="en-GB" sz="3200" b="1" dirty="0" smtClean="0">
                <a:solidFill>
                  <a:schemeClr val="bg1"/>
                </a:solidFill>
              </a:rPr>
              <a:t>ools</a:t>
            </a:r>
            <a:endParaRPr lang="en-GB" sz="3200" b="1" dirty="0">
              <a:solidFill>
                <a:schemeClr val="bg1"/>
              </a:solidFill>
            </a:endParaRPr>
          </a:p>
        </p:txBody>
      </p:sp>
    </p:spTree>
    <p:extLst>
      <p:ext uri="{BB962C8B-B14F-4D97-AF65-F5344CB8AC3E}">
        <p14:creationId xmlns:p14="http://schemas.microsoft.com/office/powerpoint/2010/main" val="42680101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C76A0553-F7C4-4341-A262-3FE808E31ADC}" type="slidenum">
              <a:rPr lang="en-GB" altLang="en-US" smtClean="0"/>
              <a:pPr>
                <a:defRPr/>
              </a:pPr>
              <a:t>12</a:t>
            </a:fld>
            <a:endParaRPr lang="en-GB" altLang="en-US"/>
          </a:p>
        </p:txBody>
      </p:sp>
      <p:graphicFrame>
        <p:nvGraphicFramePr>
          <p:cNvPr id="3" name="Content Placeholder 7"/>
          <p:cNvGraphicFramePr>
            <a:graphicFrameLocks/>
          </p:cNvGraphicFramePr>
          <p:nvPr>
            <p:extLst>
              <p:ext uri="{D42A27DB-BD31-4B8C-83A1-F6EECF244321}">
                <p14:modId xmlns:p14="http://schemas.microsoft.com/office/powerpoint/2010/main" val="1313270969"/>
              </p:ext>
            </p:extLst>
          </p:nvPr>
        </p:nvGraphicFramePr>
        <p:xfrm>
          <a:off x="457200" y="2564907"/>
          <a:ext cx="8229600" cy="36337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p:cNvSpPr txBox="1">
            <a:spLocks/>
          </p:cNvSpPr>
          <p:nvPr/>
        </p:nvSpPr>
        <p:spPr>
          <a:xfrm>
            <a:off x="143000" y="1314902"/>
            <a:ext cx="9001000" cy="936625"/>
          </a:xfrm>
          <a:prstGeom prst="rect">
            <a:avLst/>
          </a:prstGeom>
        </p:spPr>
        <p:txBody>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algn="ctr"/>
            <a:r>
              <a:rPr lang="en-GB" sz="2400" kern="0" dirty="0" smtClean="0">
                <a:solidFill>
                  <a:srgbClr val="D78331"/>
                </a:solidFill>
                <a:latin typeface="Verdana" panose="020B0604030504040204" pitchFamily="34" charset="0"/>
                <a:ea typeface="Verdana" panose="020B0604030504040204" pitchFamily="34" charset="0"/>
                <a:cs typeface="Verdana" panose="020B0604030504040204" pitchFamily="34" charset="0"/>
              </a:rPr>
              <a:t>What is the European Pillar of Social Rights?</a:t>
            </a:r>
            <a:endParaRPr lang="en-GB" sz="2400" kern="0" dirty="0">
              <a:solidFill>
                <a:srgbClr val="D7833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extBox 4"/>
          <p:cNvSpPr txBox="1"/>
          <p:nvPr/>
        </p:nvSpPr>
        <p:spPr>
          <a:xfrm>
            <a:off x="323528" y="1988849"/>
            <a:ext cx="8496944" cy="461665"/>
          </a:xfrm>
          <a:prstGeom prst="rect">
            <a:avLst/>
          </a:prstGeom>
          <a:noFill/>
        </p:spPr>
        <p:txBody>
          <a:bodyPr wrap="square" rtlCol="0">
            <a:spAutoFit/>
          </a:bodyPr>
          <a:lstStyle/>
          <a:p>
            <a:pPr algn="ctr"/>
            <a:r>
              <a:rPr lang="de-DE" sz="2400" b="0" dirty="0" smtClean="0">
                <a:solidFill>
                  <a:srgbClr val="0F5494"/>
                </a:solidFill>
              </a:rPr>
              <a:t>20 </a:t>
            </a:r>
            <a:r>
              <a:rPr lang="de-DE" sz="2400" b="0" dirty="0" err="1" smtClean="0">
                <a:solidFill>
                  <a:srgbClr val="0F5494"/>
                </a:solidFill>
              </a:rPr>
              <a:t>principles</a:t>
            </a:r>
            <a:r>
              <a:rPr lang="de-DE" sz="2400" b="0" dirty="0" smtClean="0">
                <a:solidFill>
                  <a:srgbClr val="0F5494"/>
                </a:solidFill>
              </a:rPr>
              <a:t> </a:t>
            </a:r>
            <a:r>
              <a:rPr lang="de-DE" sz="2400" b="0" dirty="0" err="1" smtClean="0">
                <a:solidFill>
                  <a:srgbClr val="0F5494"/>
                </a:solidFill>
              </a:rPr>
              <a:t>and</a:t>
            </a:r>
            <a:r>
              <a:rPr lang="de-DE" sz="2400" b="0" dirty="0" smtClean="0">
                <a:solidFill>
                  <a:srgbClr val="0F5494"/>
                </a:solidFill>
              </a:rPr>
              <a:t> </a:t>
            </a:r>
            <a:r>
              <a:rPr lang="de-DE" sz="2400" b="0" dirty="0" err="1" smtClean="0">
                <a:solidFill>
                  <a:srgbClr val="0F5494"/>
                </a:solidFill>
              </a:rPr>
              <a:t>rights</a:t>
            </a:r>
            <a:endParaRPr lang="en-GB" sz="2400" b="0" dirty="0" err="1" smtClean="0">
              <a:solidFill>
                <a:srgbClr val="0F5494"/>
              </a:solidFill>
            </a:endParaRPr>
          </a:p>
        </p:txBody>
      </p:sp>
      <p:sp>
        <p:nvSpPr>
          <p:cNvPr id="6" name="TextBox 5"/>
          <p:cNvSpPr txBox="1"/>
          <p:nvPr/>
        </p:nvSpPr>
        <p:spPr>
          <a:xfrm>
            <a:off x="0" y="-99392"/>
            <a:ext cx="5184576" cy="1077218"/>
          </a:xfrm>
          <a:prstGeom prst="rect">
            <a:avLst/>
          </a:prstGeom>
          <a:noFill/>
        </p:spPr>
        <p:txBody>
          <a:bodyPr wrap="square" rtlCol="0">
            <a:spAutoFit/>
          </a:bodyPr>
          <a:lstStyle/>
          <a:p>
            <a:r>
              <a:rPr lang="en-GB" sz="3200" b="1" dirty="0" smtClean="0">
                <a:solidFill>
                  <a:schemeClr val="bg1"/>
                </a:solidFill>
              </a:rPr>
              <a:t>Instruments and t</a:t>
            </a:r>
            <a:r>
              <a:rPr lang="en-GB" sz="3200" b="1" dirty="0" smtClean="0">
                <a:solidFill>
                  <a:schemeClr val="bg1"/>
                </a:solidFill>
              </a:rPr>
              <a:t>ools</a:t>
            </a:r>
            <a:endParaRPr lang="en-GB" sz="3200" b="1" dirty="0">
              <a:solidFill>
                <a:schemeClr val="bg1"/>
              </a:solidFill>
            </a:endParaRPr>
          </a:p>
        </p:txBody>
      </p:sp>
    </p:spTree>
    <p:extLst>
      <p:ext uri="{BB962C8B-B14F-4D97-AF65-F5344CB8AC3E}">
        <p14:creationId xmlns:p14="http://schemas.microsoft.com/office/powerpoint/2010/main" val="28718295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C76A0553-F7C4-4341-A262-3FE808E31ADC}" type="slidenum">
              <a:rPr lang="en-GB" altLang="en-US" smtClean="0"/>
              <a:pPr>
                <a:defRPr/>
              </a:pPr>
              <a:t>13</a:t>
            </a:fld>
            <a:endParaRPr lang="en-GB" altLang="en-US"/>
          </a:p>
        </p:txBody>
      </p:sp>
      <p:sp>
        <p:nvSpPr>
          <p:cNvPr id="3" name="Title 1"/>
          <p:cNvSpPr txBox="1">
            <a:spLocks/>
          </p:cNvSpPr>
          <p:nvPr/>
        </p:nvSpPr>
        <p:spPr>
          <a:xfrm>
            <a:off x="395536" y="1268760"/>
            <a:ext cx="8229600" cy="936625"/>
          </a:xfrm>
          <a:prstGeom prst="rect">
            <a:avLst/>
          </a:prstGeom>
        </p:spPr>
        <p:txBody>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algn="ctr"/>
            <a:r>
              <a:rPr lang="de-DE" sz="2800" kern="0" dirty="0" smtClean="0">
                <a:solidFill>
                  <a:srgbClr val="D78331"/>
                </a:solidFill>
              </a:rPr>
              <a:t>First initiatives</a:t>
            </a:r>
            <a:endParaRPr lang="en-GB" sz="2800" kern="0" dirty="0">
              <a:solidFill>
                <a:srgbClr val="D78331"/>
              </a:solidFill>
            </a:endParaRPr>
          </a:p>
        </p:txBody>
      </p:sp>
      <p:graphicFrame>
        <p:nvGraphicFramePr>
          <p:cNvPr id="4" name="Content Placeholder 5"/>
          <p:cNvGraphicFramePr>
            <a:graphicFrameLocks/>
          </p:cNvGraphicFramePr>
          <p:nvPr>
            <p:extLst>
              <p:ext uri="{D42A27DB-BD31-4B8C-83A1-F6EECF244321}">
                <p14:modId xmlns:p14="http://schemas.microsoft.com/office/powerpoint/2010/main" val="4153051220"/>
              </p:ext>
            </p:extLst>
          </p:nvPr>
        </p:nvGraphicFramePr>
        <p:xfrm>
          <a:off x="457200" y="2276872"/>
          <a:ext cx="8229600" cy="39218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0" y="-99392"/>
            <a:ext cx="5184576" cy="1077218"/>
          </a:xfrm>
          <a:prstGeom prst="rect">
            <a:avLst/>
          </a:prstGeom>
          <a:noFill/>
        </p:spPr>
        <p:txBody>
          <a:bodyPr wrap="square" rtlCol="0">
            <a:spAutoFit/>
          </a:bodyPr>
          <a:lstStyle/>
          <a:p>
            <a:r>
              <a:rPr lang="en-GB" sz="3200" b="1" dirty="0" smtClean="0">
                <a:solidFill>
                  <a:schemeClr val="bg1"/>
                </a:solidFill>
              </a:rPr>
              <a:t>Instruments and t</a:t>
            </a:r>
            <a:r>
              <a:rPr lang="en-GB" sz="3200" b="1" dirty="0" smtClean="0">
                <a:solidFill>
                  <a:schemeClr val="bg1"/>
                </a:solidFill>
              </a:rPr>
              <a:t>ools</a:t>
            </a:r>
            <a:endParaRPr lang="en-GB" sz="3200" b="1" dirty="0">
              <a:solidFill>
                <a:schemeClr val="bg1"/>
              </a:solidFill>
            </a:endParaRPr>
          </a:p>
        </p:txBody>
      </p:sp>
    </p:spTree>
    <p:extLst>
      <p:ext uri="{BB962C8B-B14F-4D97-AF65-F5344CB8AC3E}">
        <p14:creationId xmlns:p14="http://schemas.microsoft.com/office/powerpoint/2010/main" val="38471573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C76A0553-F7C4-4341-A262-3FE808E31ADC}" type="slidenum">
              <a:rPr lang="en-GB" altLang="en-US" smtClean="0"/>
              <a:pPr>
                <a:defRPr/>
              </a:pPr>
              <a:t>14</a:t>
            </a:fld>
            <a:endParaRPr lang="en-GB" altLang="en-US" dirty="0"/>
          </a:p>
        </p:txBody>
      </p:sp>
      <p:sp>
        <p:nvSpPr>
          <p:cNvPr id="3" name="Title 1"/>
          <p:cNvSpPr txBox="1">
            <a:spLocks/>
          </p:cNvSpPr>
          <p:nvPr/>
        </p:nvSpPr>
        <p:spPr>
          <a:xfrm>
            <a:off x="0" y="1340768"/>
            <a:ext cx="9252520" cy="936625"/>
          </a:xfrm>
          <a:prstGeom prst="rect">
            <a:avLst/>
          </a:prstGeom>
        </p:spPr>
        <p:txBody>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algn="ctr">
              <a:defRPr/>
            </a:pPr>
            <a:r>
              <a:rPr lang="en-GB" sz="2800" dirty="0">
                <a:solidFill>
                  <a:srgbClr val="D78331"/>
                </a:solidFill>
              </a:rPr>
              <a:t>EU </a:t>
            </a:r>
            <a:r>
              <a:rPr lang="en-GB" sz="2800" dirty="0" smtClean="0">
                <a:solidFill>
                  <a:srgbClr val="D78331"/>
                </a:solidFill>
              </a:rPr>
              <a:t>funds: </a:t>
            </a:r>
            <a:r>
              <a:rPr lang="en-GB" sz="2800" dirty="0">
                <a:solidFill>
                  <a:srgbClr val="D78331"/>
                </a:solidFill>
              </a:rPr>
              <a:t>supporting </a:t>
            </a:r>
            <a:r>
              <a:rPr lang="en-GB" sz="2800" dirty="0" smtClean="0">
                <a:solidFill>
                  <a:srgbClr val="D78331"/>
                </a:solidFill>
              </a:rPr>
              <a:t>inclusive growth</a:t>
            </a:r>
            <a:endParaRPr lang="en-GB" sz="2800" dirty="0">
              <a:solidFill>
                <a:srgbClr val="D78331"/>
              </a:solidFill>
            </a:endParaRPr>
          </a:p>
        </p:txBody>
      </p:sp>
      <p:sp>
        <p:nvSpPr>
          <p:cNvPr id="4" name="Content Placeholder 2"/>
          <p:cNvSpPr txBox="1">
            <a:spLocks/>
          </p:cNvSpPr>
          <p:nvPr/>
        </p:nvSpPr>
        <p:spPr>
          <a:xfrm>
            <a:off x="457200" y="2204864"/>
            <a:ext cx="8229600" cy="3849815"/>
          </a:xfrm>
          <a:prstGeom prst="rect">
            <a:avLst/>
          </a:prstGeom>
        </p:spPr>
        <p:txBody>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Arial" pitchFamily="34" charset="0"/>
              </a:defRPr>
            </a:lvl6pPr>
            <a:lvl7pPr marL="2971800" indent="-228600" algn="l" rtl="0" eaLnBrk="1" fontAlgn="base" hangingPunct="1">
              <a:spcBef>
                <a:spcPct val="20000"/>
              </a:spcBef>
              <a:spcAft>
                <a:spcPct val="0"/>
              </a:spcAft>
              <a:buChar char="»"/>
              <a:defRPr sz="2000">
                <a:solidFill>
                  <a:schemeClr val="tx1"/>
                </a:solidFill>
                <a:latin typeface="Arial" pitchFamily="34" charset="0"/>
              </a:defRPr>
            </a:lvl7pPr>
            <a:lvl8pPr marL="3429000" indent="-228600" algn="l" rtl="0" eaLnBrk="1" fontAlgn="base" hangingPunct="1">
              <a:spcBef>
                <a:spcPct val="20000"/>
              </a:spcBef>
              <a:spcAft>
                <a:spcPct val="0"/>
              </a:spcAft>
              <a:buChar char="»"/>
              <a:defRPr sz="2000">
                <a:solidFill>
                  <a:schemeClr val="tx1"/>
                </a:solidFill>
                <a:latin typeface="Arial" pitchFamily="34" charset="0"/>
              </a:defRPr>
            </a:lvl8pPr>
            <a:lvl9pPr marL="3886200" indent="-228600" algn="l" rtl="0" eaLnBrk="1" fontAlgn="base" hangingPunct="1">
              <a:spcBef>
                <a:spcPct val="20000"/>
              </a:spcBef>
              <a:spcAft>
                <a:spcPct val="0"/>
              </a:spcAft>
              <a:buChar char="»"/>
              <a:defRPr sz="2000">
                <a:solidFill>
                  <a:schemeClr val="tx1"/>
                </a:solidFill>
                <a:latin typeface="Arial" pitchFamily="34" charset="0"/>
              </a:defRPr>
            </a:lvl9pPr>
          </a:lstStyle>
          <a:p>
            <a:r>
              <a:rPr lang="en-GB" sz="2000" b="1" kern="0" dirty="0" smtClean="0"/>
              <a:t>European Social Fund </a:t>
            </a:r>
            <a:r>
              <a:rPr lang="en-GB" sz="2000" kern="0" dirty="0" smtClean="0"/>
              <a:t>: </a:t>
            </a:r>
            <a:r>
              <a:rPr lang="en-GB" sz="2000" kern="0" dirty="0"/>
              <a:t>assisting every year more than 10 million people across the EU to upgrade their skills, facilitate labour market integration and combat social, focusing increasingly on systemic reforms, in a social investment approach.</a:t>
            </a:r>
          </a:p>
          <a:p>
            <a:r>
              <a:rPr lang="en-GB" sz="2000" b="1" kern="0" dirty="0" smtClean="0"/>
              <a:t>Youth Employment Initiative</a:t>
            </a:r>
            <a:r>
              <a:rPr lang="en-GB" sz="2000" kern="0" dirty="0" smtClean="0"/>
              <a:t>: supporting more than 1.4 million young people in traineeships, apprenticeships or job placement. </a:t>
            </a:r>
          </a:p>
          <a:p>
            <a:r>
              <a:rPr lang="en-GB" sz="2000" b="1" kern="0" dirty="0" smtClean="0"/>
              <a:t>European Globalisation Adjustment Fund </a:t>
            </a:r>
          </a:p>
          <a:p>
            <a:r>
              <a:rPr lang="en-GB" sz="2000" b="1" kern="0" dirty="0" smtClean="0"/>
              <a:t>Employment and Social Innovation programme </a:t>
            </a:r>
            <a:r>
              <a:rPr lang="en-GB" sz="2000" kern="0" dirty="0" smtClean="0"/>
              <a:t>(</a:t>
            </a:r>
            <a:r>
              <a:rPr lang="en-GB" sz="2000" kern="0" dirty="0" err="1" smtClean="0"/>
              <a:t>EaSI</a:t>
            </a:r>
            <a:r>
              <a:rPr lang="en-GB" sz="2000" kern="0" dirty="0" smtClean="0"/>
              <a:t>)</a:t>
            </a:r>
          </a:p>
          <a:p>
            <a:r>
              <a:rPr lang="en-GB" sz="2000" b="1" kern="0" dirty="0" smtClean="0"/>
              <a:t>Fund for European Aid to the Most Deprived </a:t>
            </a:r>
            <a:r>
              <a:rPr lang="en-GB" sz="2000" kern="0" dirty="0" smtClean="0"/>
              <a:t>(FEAD) </a:t>
            </a:r>
          </a:p>
          <a:p>
            <a:r>
              <a:rPr lang="en-GB" sz="2000" b="1" kern="0" dirty="0" smtClean="0"/>
              <a:t>Erasmus</a:t>
            </a:r>
            <a:r>
              <a:rPr lang="en-GB" sz="2000" kern="0" dirty="0" smtClean="0"/>
              <a:t>: support to over 9 million young Europeans over past 30 years</a:t>
            </a:r>
          </a:p>
          <a:p>
            <a:endParaRPr lang="en-GB" kern="0" dirty="0"/>
          </a:p>
        </p:txBody>
      </p:sp>
      <p:sp>
        <p:nvSpPr>
          <p:cNvPr id="6" name="TextBox 5"/>
          <p:cNvSpPr txBox="1"/>
          <p:nvPr/>
        </p:nvSpPr>
        <p:spPr>
          <a:xfrm>
            <a:off x="0" y="-99392"/>
            <a:ext cx="5184576" cy="1077218"/>
          </a:xfrm>
          <a:prstGeom prst="rect">
            <a:avLst/>
          </a:prstGeom>
          <a:noFill/>
        </p:spPr>
        <p:txBody>
          <a:bodyPr wrap="square" rtlCol="0">
            <a:spAutoFit/>
          </a:bodyPr>
          <a:lstStyle/>
          <a:p>
            <a:r>
              <a:rPr lang="en-GB" sz="3200" b="1" dirty="0" smtClean="0">
                <a:solidFill>
                  <a:schemeClr val="bg1"/>
                </a:solidFill>
              </a:rPr>
              <a:t>Instruments and t</a:t>
            </a:r>
            <a:r>
              <a:rPr lang="en-GB" sz="3200" b="1" dirty="0" smtClean="0">
                <a:solidFill>
                  <a:schemeClr val="bg1"/>
                </a:solidFill>
              </a:rPr>
              <a:t>ools</a:t>
            </a:r>
            <a:endParaRPr lang="en-GB" sz="3200" b="1" dirty="0">
              <a:solidFill>
                <a:schemeClr val="bg1"/>
              </a:solidFill>
            </a:endParaRPr>
          </a:p>
        </p:txBody>
      </p:sp>
    </p:spTree>
    <p:extLst>
      <p:ext uri="{BB962C8B-B14F-4D97-AF65-F5344CB8AC3E}">
        <p14:creationId xmlns:p14="http://schemas.microsoft.com/office/powerpoint/2010/main" val="5916248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230634" y="1340768"/>
            <a:ext cx="8805862" cy="647278"/>
          </a:xfrm>
        </p:spPr>
        <p:txBody>
          <a:bodyPr/>
          <a:lstStyle/>
          <a:p>
            <a:r>
              <a:rPr lang="en-GB" altLang="en-US" sz="2600" dirty="0" smtClean="0"/>
              <a:t/>
            </a:r>
            <a:br>
              <a:rPr lang="en-GB" altLang="en-US" sz="2600" dirty="0" smtClean="0"/>
            </a:br>
            <a:r>
              <a:rPr lang="en-GB" altLang="en-US" sz="2800" kern="1200" dirty="0">
                <a:solidFill>
                  <a:srgbClr val="D78331"/>
                </a:solidFill>
              </a:rPr>
              <a:t>Social Investment </a:t>
            </a:r>
            <a:r>
              <a:rPr lang="en-GB" altLang="en-US" sz="2800" kern="1200" dirty="0">
                <a:solidFill>
                  <a:srgbClr val="D78331"/>
                </a:solidFill>
              </a:rPr>
              <a:t>Principle</a:t>
            </a:r>
            <a:r>
              <a:rPr lang="en-GB" altLang="en-US" sz="2800" kern="1200" dirty="0">
                <a:solidFill>
                  <a:srgbClr val="D78331"/>
                </a:solidFill>
              </a:rPr>
              <a:t>: </a:t>
            </a:r>
            <a:r>
              <a:rPr lang="en-GB" altLang="en-US" sz="2400" b="0" i="1" dirty="0" smtClean="0"/>
              <a:t>The earlier you invest in people, the higher the returns, while </a:t>
            </a:r>
            <a:r>
              <a:rPr lang="en-GB" altLang="en-US" sz="2400" b="0" i="1" dirty="0" smtClean="0"/>
              <a:t>there are returns </a:t>
            </a:r>
            <a:r>
              <a:rPr lang="en-GB" altLang="en-US" sz="2400" b="0" i="1" dirty="0" smtClean="0"/>
              <a:t>on investments throughout life-cycle</a:t>
            </a:r>
          </a:p>
        </p:txBody>
      </p:sp>
      <p:pic>
        <p:nvPicPr>
          <p:cNvPr id="48131" name="Picture 1"/>
          <p:cNvPicPr>
            <a:picLocks noChangeAspect="1" noChangeArrowheads="1"/>
          </p:cNvPicPr>
          <p:nvPr/>
        </p:nvPicPr>
        <p:blipFill>
          <a:blip r:embed="rId3">
            <a:extLst>
              <a:ext uri="{28A0092B-C50C-407E-A947-70E740481C1C}">
                <a14:useLocalDpi xmlns:a14="http://schemas.microsoft.com/office/drawing/2010/main" val="0"/>
              </a:ext>
            </a:extLst>
          </a:blip>
          <a:srcRect l="16428" t="29271" r="16777" b="8025"/>
          <a:stretch>
            <a:fillRect/>
          </a:stretch>
        </p:blipFill>
        <p:spPr bwMode="auto">
          <a:xfrm>
            <a:off x="1331640" y="2460840"/>
            <a:ext cx="6532824" cy="434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5580063" y="6559550"/>
            <a:ext cx="2130425" cy="254000"/>
          </a:xfrm>
          <a:prstGeom prst="rect">
            <a:avLst/>
          </a:prstGeom>
        </p:spPr>
        <p:txBody>
          <a:bodyPr wrap="none">
            <a:spAutoFit/>
          </a:bodyPr>
          <a:lstStyle/>
          <a:p>
            <a:pPr>
              <a:defRPr/>
            </a:pPr>
            <a:r>
              <a:rPr lang="en-GB" sz="1050" b="1" dirty="0">
                <a:solidFill>
                  <a:srgbClr val="002060"/>
                </a:solidFill>
                <a:latin typeface="Verdana"/>
                <a:ea typeface="ＭＳ Ｐゴシック" pitchFamily="34" charset="-128"/>
                <a:cs typeface="Arial" pitchFamily="34" charset="0"/>
              </a:rPr>
              <a:t>Source:  Heckman (2008)</a:t>
            </a:r>
          </a:p>
        </p:txBody>
      </p:sp>
    </p:spTree>
    <p:extLst>
      <p:ext uri="{BB962C8B-B14F-4D97-AF65-F5344CB8AC3E}">
        <p14:creationId xmlns:p14="http://schemas.microsoft.com/office/powerpoint/2010/main" val="1835737370"/>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C76A0553-F7C4-4341-A262-3FE808E31ADC}" type="slidenum">
              <a:rPr lang="en-GB" altLang="en-US" smtClean="0"/>
              <a:pPr>
                <a:defRPr/>
              </a:pPr>
              <a:t>16</a:t>
            </a:fld>
            <a:endParaRPr lang="en-GB" altLang="en-US"/>
          </a:p>
        </p:txBody>
      </p:sp>
      <p:sp>
        <p:nvSpPr>
          <p:cNvPr id="3" name="Title 1"/>
          <p:cNvSpPr txBox="1">
            <a:spLocks/>
          </p:cNvSpPr>
          <p:nvPr/>
        </p:nvSpPr>
        <p:spPr bwMode="auto">
          <a:xfrm>
            <a:off x="-108520" y="980728"/>
            <a:ext cx="9145016" cy="647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r" rtl="0" eaLnBrk="0" fontAlgn="base" hangingPunct="0">
              <a:spcBef>
                <a:spcPct val="0"/>
              </a:spcBef>
              <a:spcAft>
                <a:spcPct val="0"/>
              </a:spcAft>
              <a:defRPr sz="1600" b="1">
                <a:solidFill>
                  <a:srgbClr val="ECBC39"/>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algn="ctr">
              <a:defRPr/>
            </a:pPr>
            <a:endParaRPr lang="en-GB" sz="2800" kern="0" dirty="0" smtClean="0">
              <a:solidFill>
                <a:srgbClr val="0F5494"/>
              </a:solidFill>
            </a:endParaRPr>
          </a:p>
          <a:p>
            <a:pPr algn="ctr">
              <a:defRPr/>
            </a:pPr>
            <a:endParaRPr lang="en-GB" sz="2800" dirty="0">
              <a:solidFill>
                <a:srgbClr val="D78331"/>
              </a:solidFill>
            </a:endParaRPr>
          </a:p>
          <a:p>
            <a:pPr algn="ctr">
              <a:defRPr/>
            </a:pPr>
            <a:r>
              <a:rPr lang="en-GB" sz="2800" dirty="0">
                <a:solidFill>
                  <a:srgbClr val="D78331"/>
                </a:solidFill>
              </a:rPr>
              <a:t>2017 </a:t>
            </a:r>
            <a:r>
              <a:rPr lang="en-GB" sz="2800" dirty="0" smtClean="0">
                <a:solidFill>
                  <a:srgbClr val="D78331"/>
                </a:solidFill>
              </a:rPr>
              <a:t>Country Specific Recommendations</a:t>
            </a:r>
            <a:endParaRPr lang="en-GB" sz="2800" dirty="0">
              <a:solidFill>
                <a:srgbClr val="D78331"/>
              </a:solidFill>
            </a:endParaRPr>
          </a:p>
          <a:p>
            <a:pPr algn="ctr">
              <a:defRPr/>
            </a:pPr>
            <a:endParaRPr lang="en-GB" sz="2800" kern="0" dirty="0">
              <a:solidFill>
                <a:srgbClr val="0F5494"/>
              </a:solidFill>
            </a:endParaRPr>
          </a:p>
        </p:txBody>
      </p:sp>
      <p:sp>
        <p:nvSpPr>
          <p:cNvPr id="7" name="TextBox 6"/>
          <p:cNvSpPr txBox="1"/>
          <p:nvPr/>
        </p:nvSpPr>
        <p:spPr>
          <a:xfrm>
            <a:off x="0" y="-99392"/>
            <a:ext cx="5184576" cy="1077218"/>
          </a:xfrm>
          <a:prstGeom prst="rect">
            <a:avLst/>
          </a:prstGeom>
          <a:noFill/>
        </p:spPr>
        <p:txBody>
          <a:bodyPr wrap="square" rtlCol="0">
            <a:spAutoFit/>
          </a:bodyPr>
          <a:lstStyle/>
          <a:p>
            <a:r>
              <a:rPr lang="en-GB" sz="3200" b="1" dirty="0" smtClean="0">
                <a:solidFill>
                  <a:schemeClr val="bg1"/>
                </a:solidFill>
              </a:rPr>
              <a:t>Instruments and t</a:t>
            </a:r>
            <a:r>
              <a:rPr lang="en-GB" sz="3200" b="1" dirty="0" smtClean="0">
                <a:solidFill>
                  <a:schemeClr val="bg1"/>
                </a:solidFill>
              </a:rPr>
              <a:t>ools</a:t>
            </a:r>
            <a:endParaRPr lang="en-GB" sz="3200" b="1" dirty="0">
              <a:solidFill>
                <a:schemeClr val="bg1"/>
              </a:solidFill>
            </a:endParaRPr>
          </a:p>
        </p:txBody>
      </p:sp>
      <p:pic>
        <p:nvPicPr>
          <p:cNvPr id="8" name="Picture 3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844824"/>
            <a:ext cx="8712968" cy="4940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9653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C76A0553-F7C4-4341-A262-3FE808E31ADC}" type="slidenum">
              <a:rPr lang="en-GB" altLang="en-US" smtClean="0"/>
              <a:pPr>
                <a:defRPr/>
              </a:pPr>
              <a:t>2</a:t>
            </a:fld>
            <a:endParaRPr lang="en-GB" altLang="en-US"/>
          </a:p>
        </p:txBody>
      </p:sp>
      <p:sp>
        <p:nvSpPr>
          <p:cNvPr id="3" name="Title 1"/>
          <p:cNvSpPr txBox="1">
            <a:spLocks/>
          </p:cNvSpPr>
          <p:nvPr/>
        </p:nvSpPr>
        <p:spPr>
          <a:xfrm>
            <a:off x="467544" y="1220764"/>
            <a:ext cx="8352159" cy="936625"/>
          </a:xfrm>
          <a:prstGeom prst="rect">
            <a:avLst/>
          </a:prstGeom>
        </p:spPr>
        <p:txBody>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algn="ctr"/>
            <a:r>
              <a:rPr lang="en-GB" kern="0" dirty="0" smtClean="0">
                <a:solidFill>
                  <a:srgbClr val="D78331"/>
                </a:solidFill>
              </a:rPr>
              <a:t>Paving </a:t>
            </a:r>
            <a:r>
              <a:rPr lang="en-GB" kern="0" dirty="0">
                <a:solidFill>
                  <a:srgbClr val="D78331"/>
                </a:solidFill>
              </a:rPr>
              <a:t>the way to inclusive </a:t>
            </a:r>
            <a:r>
              <a:rPr lang="en-GB" kern="0" dirty="0" smtClean="0">
                <a:solidFill>
                  <a:srgbClr val="D78331"/>
                </a:solidFill>
              </a:rPr>
              <a:t>growth </a:t>
            </a:r>
          </a:p>
          <a:p>
            <a:pPr algn="ctr"/>
            <a:r>
              <a:rPr lang="en-GB" kern="0" dirty="0" smtClean="0">
                <a:solidFill>
                  <a:srgbClr val="D78331"/>
                </a:solidFill>
              </a:rPr>
              <a:t>in the EU</a:t>
            </a:r>
            <a:endParaRPr lang="en-GB" kern="0" dirty="0">
              <a:solidFill>
                <a:srgbClr val="D7833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Content Placeholder 2"/>
          <p:cNvSpPr txBox="1">
            <a:spLocks/>
          </p:cNvSpPr>
          <p:nvPr/>
        </p:nvSpPr>
        <p:spPr bwMode="auto">
          <a:xfrm>
            <a:off x="323528" y="2276772"/>
            <a:ext cx="8363272" cy="3816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F5494"/>
              </a:buClr>
              <a:buFont typeface="Arial" pitchFamily="34" charset="0"/>
              <a:buChar char="•"/>
              <a:defRPr sz="2400" i="0">
                <a:solidFill>
                  <a:srgbClr val="0F5494"/>
                </a:solidFill>
                <a:latin typeface="+mn-lt"/>
                <a:ea typeface="+mn-ea"/>
                <a:cs typeface="+mn-cs"/>
              </a:defRPr>
            </a:lvl1pPr>
            <a:lvl2pPr marL="742950" indent="-285750" algn="l" rtl="0" eaLnBrk="0" fontAlgn="base" hangingPunct="0">
              <a:spcBef>
                <a:spcPct val="20000"/>
              </a:spcBef>
              <a:spcAft>
                <a:spcPct val="0"/>
              </a:spcAft>
              <a:buClr>
                <a:srgbClr val="0F5494"/>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400050" lvl="1" indent="0">
              <a:buNone/>
            </a:pPr>
            <a:endParaRPr lang="en-US" sz="3200" i="1" dirty="0" smtClean="0">
              <a:solidFill>
                <a:srgbClr val="0070C0"/>
              </a:solidFill>
            </a:endParaRPr>
          </a:p>
          <a:p>
            <a:pPr marL="400050" lvl="1" indent="0">
              <a:buNone/>
            </a:pPr>
            <a:r>
              <a:rPr lang="en-US" sz="3200" i="1" dirty="0" smtClean="0">
                <a:solidFill>
                  <a:srgbClr val="0070C0"/>
                </a:solidFill>
              </a:rPr>
              <a:t>Outline of the presentation</a:t>
            </a:r>
            <a:endParaRPr lang="en-US" sz="2800" i="1" dirty="0">
              <a:solidFill>
                <a:srgbClr val="00B0F0"/>
              </a:solidFill>
            </a:endParaRPr>
          </a:p>
          <a:p>
            <a:pPr marL="914400" lvl="1" indent="-514350">
              <a:buFont typeface="+mj-lt"/>
              <a:buAutoNum type="arabicPeriod"/>
            </a:pPr>
            <a:r>
              <a:rPr lang="en-US" sz="2400" i="1" dirty="0" smtClean="0">
                <a:solidFill>
                  <a:srgbClr val="00B0F0"/>
                </a:solidFill>
              </a:rPr>
              <a:t>Recent developments and challenges for the future</a:t>
            </a:r>
          </a:p>
          <a:p>
            <a:pPr marL="914400" lvl="1" indent="-514350">
              <a:buFont typeface="+mj-lt"/>
              <a:buAutoNum type="arabicPeriod"/>
            </a:pPr>
            <a:r>
              <a:rPr lang="en-US" sz="2400" i="1" dirty="0" smtClean="0">
                <a:solidFill>
                  <a:srgbClr val="00B0F0"/>
                </a:solidFill>
              </a:rPr>
              <a:t>Social security as part of the policy mix</a:t>
            </a:r>
          </a:p>
          <a:p>
            <a:pPr marL="914400" lvl="1" indent="-514350">
              <a:buFont typeface="+mj-lt"/>
              <a:buAutoNum type="arabicPeriod"/>
            </a:pPr>
            <a:r>
              <a:rPr lang="en-GB" sz="2400" i="1" dirty="0" smtClean="0">
                <a:solidFill>
                  <a:srgbClr val="00B0F0"/>
                </a:solidFill>
              </a:rPr>
              <a:t>Instruments and t</a:t>
            </a:r>
            <a:r>
              <a:rPr lang="en-GB" sz="2400" i="1" dirty="0" smtClean="0">
                <a:solidFill>
                  <a:srgbClr val="00B0F0"/>
                </a:solidFill>
              </a:rPr>
              <a:t>ools </a:t>
            </a:r>
            <a:r>
              <a:rPr lang="en-GB" sz="2400" i="1" dirty="0" smtClean="0">
                <a:solidFill>
                  <a:srgbClr val="00B0F0"/>
                </a:solidFill>
              </a:rPr>
              <a:t>at European level</a:t>
            </a:r>
            <a:endParaRPr lang="en-GB" sz="2400" i="1" dirty="0">
              <a:solidFill>
                <a:srgbClr val="00B0F0"/>
              </a:solidFill>
            </a:endParaRPr>
          </a:p>
          <a:p>
            <a:pPr marL="0" indent="0">
              <a:buNone/>
            </a:pPr>
            <a:endParaRPr lang="en-GB" b="1" i="1" dirty="0" smtClean="0"/>
          </a:p>
          <a:p>
            <a:pPr marL="457200" indent="-457200">
              <a:buFont typeface="+mj-lt"/>
              <a:buAutoNum type="arabicPeriod"/>
            </a:pPr>
            <a:endParaRPr lang="en-GB" b="1" i="1" dirty="0" smtClean="0"/>
          </a:p>
          <a:p>
            <a:pPr marL="0" indent="0">
              <a:buNone/>
            </a:pPr>
            <a:endParaRPr lang="en-GB" dirty="0"/>
          </a:p>
        </p:txBody>
      </p:sp>
    </p:spTree>
    <p:extLst>
      <p:ext uri="{BB962C8B-B14F-4D97-AF65-F5344CB8AC3E}">
        <p14:creationId xmlns:p14="http://schemas.microsoft.com/office/powerpoint/2010/main" val="8229015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2780928"/>
            <a:ext cx="9073008" cy="3561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a:xfrm>
            <a:off x="395288" y="1339850"/>
            <a:ext cx="8229600" cy="936625"/>
          </a:xfrm>
        </p:spPr>
        <p:txBody>
          <a:bodyPr/>
          <a:lstStyle/>
          <a:p>
            <a:pPr algn="ctr"/>
            <a:r>
              <a:rPr lang="en-GB" dirty="0">
                <a:solidFill>
                  <a:srgbClr val="D78331"/>
                </a:solidFill>
              </a:rPr>
              <a:t>Economic and employment growth:  recovery started in mid-2013</a:t>
            </a:r>
          </a:p>
        </p:txBody>
      </p:sp>
      <p:sp>
        <p:nvSpPr>
          <p:cNvPr id="3" name="Slide Number Placeholder 2"/>
          <p:cNvSpPr>
            <a:spLocks noGrp="1"/>
          </p:cNvSpPr>
          <p:nvPr>
            <p:ph type="sldNum" sz="quarter" idx="12"/>
          </p:nvPr>
        </p:nvSpPr>
        <p:spPr/>
        <p:txBody>
          <a:bodyPr/>
          <a:lstStyle/>
          <a:p>
            <a:pPr>
              <a:defRPr/>
            </a:pPr>
            <a:fld id="{BE31461E-E942-4009-BEC6-CA61511018A2}" type="slidenum">
              <a:rPr lang="en-GB" altLang="en-US" smtClean="0"/>
              <a:pPr>
                <a:defRPr/>
              </a:pPr>
              <a:t>3</a:t>
            </a:fld>
            <a:endParaRPr lang="en-GB" altLang="en-US"/>
          </a:p>
        </p:txBody>
      </p:sp>
      <p:sp>
        <p:nvSpPr>
          <p:cNvPr id="7" name="TextBox 6"/>
          <p:cNvSpPr txBox="1"/>
          <p:nvPr/>
        </p:nvSpPr>
        <p:spPr>
          <a:xfrm>
            <a:off x="0" y="44624"/>
            <a:ext cx="4499992" cy="954107"/>
          </a:xfrm>
          <a:prstGeom prst="rect">
            <a:avLst/>
          </a:prstGeom>
          <a:noFill/>
        </p:spPr>
        <p:txBody>
          <a:bodyPr wrap="square" rtlCol="0">
            <a:spAutoFit/>
          </a:bodyPr>
          <a:lstStyle/>
          <a:p>
            <a:r>
              <a:rPr lang="en-US" sz="2800" b="1" dirty="0" smtClean="0">
                <a:solidFill>
                  <a:schemeClr val="bg1"/>
                </a:solidFill>
              </a:rPr>
              <a:t>Recent developments</a:t>
            </a:r>
            <a:br>
              <a:rPr lang="en-US" sz="2800" b="1" dirty="0" smtClean="0">
                <a:solidFill>
                  <a:schemeClr val="bg1"/>
                </a:solidFill>
              </a:rPr>
            </a:br>
            <a:r>
              <a:rPr lang="en-US" sz="2800" b="1" dirty="0" smtClean="0">
                <a:solidFill>
                  <a:schemeClr val="bg1"/>
                </a:solidFill>
              </a:rPr>
              <a:t>Future challenges</a:t>
            </a:r>
            <a:endParaRPr lang="en-GB" sz="2800" b="1" dirty="0">
              <a:solidFill>
                <a:schemeClr val="bg1"/>
              </a:solidFill>
            </a:endParaRPr>
          </a:p>
        </p:txBody>
      </p:sp>
    </p:spTree>
    <p:extLst>
      <p:ext uri="{BB962C8B-B14F-4D97-AF65-F5344CB8AC3E}">
        <p14:creationId xmlns:p14="http://schemas.microsoft.com/office/powerpoint/2010/main" val="18629929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95288" y="1339850"/>
            <a:ext cx="8229600" cy="936625"/>
          </a:xfrm>
        </p:spPr>
        <p:txBody>
          <a:bodyPr/>
          <a:lstStyle/>
          <a:p>
            <a:pPr algn="ctr"/>
            <a:r>
              <a:rPr lang="nl-BE" dirty="0" err="1">
                <a:solidFill>
                  <a:srgbClr val="D78331"/>
                </a:solidFill>
              </a:rPr>
              <a:t>E</a:t>
            </a:r>
            <a:r>
              <a:rPr lang="nl-BE" dirty="0" err="1" smtClean="0">
                <a:solidFill>
                  <a:srgbClr val="D78331"/>
                </a:solidFill>
              </a:rPr>
              <a:t>mployment</a:t>
            </a:r>
            <a:r>
              <a:rPr lang="nl-BE" dirty="0" smtClean="0">
                <a:solidFill>
                  <a:srgbClr val="D78331"/>
                </a:solidFill>
              </a:rPr>
              <a:t> </a:t>
            </a:r>
            <a:r>
              <a:rPr lang="nl-BE" dirty="0" err="1" smtClean="0">
                <a:solidFill>
                  <a:srgbClr val="D78331"/>
                </a:solidFill>
              </a:rPr>
              <a:t>rates</a:t>
            </a:r>
            <a:r>
              <a:rPr lang="nl-BE" dirty="0" smtClean="0">
                <a:solidFill>
                  <a:srgbClr val="D78331"/>
                </a:solidFill>
              </a:rPr>
              <a:t> are </a:t>
            </a:r>
            <a:r>
              <a:rPr lang="nl-BE" dirty="0" err="1" smtClean="0">
                <a:solidFill>
                  <a:srgbClr val="D78331"/>
                </a:solidFill>
              </a:rPr>
              <a:t>lower</a:t>
            </a:r>
            <a:r>
              <a:rPr lang="nl-BE" dirty="0" smtClean="0">
                <a:solidFill>
                  <a:srgbClr val="D78331"/>
                </a:solidFill>
              </a:rPr>
              <a:t> </a:t>
            </a:r>
            <a:r>
              <a:rPr lang="nl-BE" dirty="0" err="1" smtClean="0">
                <a:solidFill>
                  <a:srgbClr val="D78331"/>
                </a:solidFill>
              </a:rPr>
              <a:t>for</a:t>
            </a:r>
            <a:r>
              <a:rPr lang="nl-BE" dirty="0" smtClean="0">
                <a:solidFill>
                  <a:srgbClr val="D78331"/>
                </a:solidFill>
              </a:rPr>
              <a:t> </a:t>
            </a:r>
            <a:r>
              <a:rPr lang="nl-BE" dirty="0" err="1" smtClean="0">
                <a:solidFill>
                  <a:srgbClr val="D78331"/>
                </a:solidFill>
              </a:rPr>
              <a:t>specific</a:t>
            </a:r>
            <a:r>
              <a:rPr lang="nl-BE" dirty="0" smtClean="0">
                <a:solidFill>
                  <a:srgbClr val="D78331"/>
                </a:solidFill>
              </a:rPr>
              <a:t> </a:t>
            </a:r>
            <a:r>
              <a:rPr lang="nl-BE" dirty="0" err="1" smtClean="0">
                <a:solidFill>
                  <a:srgbClr val="D78331"/>
                </a:solidFill>
              </a:rPr>
              <a:t>categories</a:t>
            </a:r>
            <a:endParaRPr lang="en-GB" dirty="0">
              <a:solidFill>
                <a:srgbClr val="D78331"/>
              </a:solidFill>
            </a:endParaRPr>
          </a:p>
        </p:txBody>
      </p:sp>
      <p:sp>
        <p:nvSpPr>
          <p:cNvPr id="2" name="TextBox 1"/>
          <p:cNvSpPr txBox="1"/>
          <p:nvPr/>
        </p:nvSpPr>
        <p:spPr>
          <a:xfrm>
            <a:off x="374743" y="6611779"/>
            <a:ext cx="3744416" cy="246221"/>
          </a:xfrm>
          <a:prstGeom prst="rect">
            <a:avLst/>
          </a:prstGeom>
          <a:noFill/>
        </p:spPr>
        <p:txBody>
          <a:bodyPr wrap="square" rtlCol="0">
            <a:spAutoFit/>
          </a:bodyPr>
          <a:lstStyle/>
          <a:p>
            <a:r>
              <a:rPr lang="nl-BE" dirty="0" smtClean="0"/>
              <a:t>Source: </a:t>
            </a:r>
            <a:r>
              <a:rPr lang="nl-BE" dirty="0" err="1" smtClean="0"/>
              <a:t>Eurostat</a:t>
            </a:r>
            <a:r>
              <a:rPr lang="nl-BE" dirty="0" smtClean="0"/>
              <a:t>, Labour Force Survey</a:t>
            </a:r>
            <a:endParaRPr lang="en-GB" dirty="0"/>
          </a:p>
        </p:txBody>
      </p:sp>
      <p:grpSp>
        <p:nvGrpSpPr>
          <p:cNvPr id="7" name="Group 6"/>
          <p:cNvGrpSpPr/>
          <p:nvPr/>
        </p:nvGrpSpPr>
        <p:grpSpPr>
          <a:xfrm>
            <a:off x="205772" y="2231284"/>
            <a:ext cx="8928992" cy="4294924"/>
            <a:chOff x="205772" y="2231284"/>
            <a:chExt cx="8928992" cy="4294924"/>
          </a:xfrm>
        </p:grpSpPr>
        <p:graphicFrame>
          <p:nvGraphicFramePr>
            <p:cNvPr id="9" name="Chart 8"/>
            <p:cNvGraphicFramePr>
              <a:graphicFrameLocks/>
            </p:cNvGraphicFramePr>
            <p:nvPr>
              <p:extLst>
                <p:ext uri="{D42A27DB-BD31-4B8C-83A1-F6EECF244321}">
                  <p14:modId xmlns:p14="http://schemas.microsoft.com/office/powerpoint/2010/main" val="3953402705"/>
                </p:ext>
              </p:extLst>
            </p:nvPr>
          </p:nvGraphicFramePr>
          <p:xfrm>
            <a:off x="205772" y="2231284"/>
            <a:ext cx="8928992" cy="4294924"/>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p:cNvCxnSpPr/>
            <p:nvPr/>
          </p:nvCxnSpPr>
          <p:spPr bwMode="auto">
            <a:xfrm>
              <a:off x="1043608" y="3429000"/>
              <a:ext cx="7920880" cy="0"/>
            </a:xfrm>
            <a:prstGeom prst="line">
              <a:avLst/>
            </a:prstGeom>
            <a:noFill/>
            <a:ln w="38100" cap="flat" cmpd="sng" algn="ctr">
              <a:solidFill>
                <a:srgbClr val="C0000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0" name="TextBox 9"/>
          <p:cNvSpPr txBox="1"/>
          <p:nvPr/>
        </p:nvSpPr>
        <p:spPr>
          <a:xfrm>
            <a:off x="0" y="44624"/>
            <a:ext cx="4499992" cy="954107"/>
          </a:xfrm>
          <a:prstGeom prst="rect">
            <a:avLst/>
          </a:prstGeom>
          <a:noFill/>
        </p:spPr>
        <p:txBody>
          <a:bodyPr wrap="square" rtlCol="0">
            <a:spAutoFit/>
          </a:bodyPr>
          <a:lstStyle/>
          <a:p>
            <a:r>
              <a:rPr lang="en-US" sz="2800" b="1" dirty="0" smtClean="0">
                <a:solidFill>
                  <a:schemeClr val="bg1"/>
                </a:solidFill>
              </a:rPr>
              <a:t>Recent developments</a:t>
            </a:r>
            <a:br>
              <a:rPr lang="en-US" sz="2800" b="1" dirty="0" smtClean="0">
                <a:solidFill>
                  <a:schemeClr val="bg1"/>
                </a:solidFill>
              </a:rPr>
            </a:br>
            <a:r>
              <a:rPr lang="en-US" sz="2800" b="1" dirty="0" smtClean="0">
                <a:solidFill>
                  <a:schemeClr val="bg1"/>
                </a:solidFill>
              </a:rPr>
              <a:t>Future challenges</a:t>
            </a:r>
            <a:endParaRPr lang="en-GB" sz="2800" b="1" dirty="0">
              <a:solidFill>
                <a:schemeClr val="bg1"/>
              </a:solidFill>
            </a:endParaRPr>
          </a:p>
        </p:txBody>
      </p:sp>
    </p:spTree>
    <p:extLst>
      <p:ext uri="{BB962C8B-B14F-4D97-AF65-F5344CB8AC3E}">
        <p14:creationId xmlns:p14="http://schemas.microsoft.com/office/powerpoint/2010/main" val="13976961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1196231"/>
            <a:ext cx="8229600" cy="936625"/>
          </a:xfrm>
        </p:spPr>
        <p:txBody>
          <a:bodyPr/>
          <a:lstStyle/>
          <a:p>
            <a:pPr marL="0" algn="ctr"/>
            <a:r>
              <a:rPr lang="en-GB" dirty="0" smtClean="0">
                <a:solidFill>
                  <a:srgbClr val="D78331"/>
                </a:solidFill>
              </a:rPr>
              <a:t>People at-risk-of-poverty or social exclusion (EU27, million)</a:t>
            </a:r>
            <a:endParaRPr lang="en-GB" dirty="0">
              <a:solidFill>
                <a:srgbClr val="D78331"/>
              </a:solidFill>
            </a:endParaRPr>
          </a:p>
        </p:txBody>
      </p:sp>
      <p:sp>
        <p:nvSpPr>
          <p:cNvPr id="5" name="Slide Number Placeholder 4"/>
          <p:cNvSpPr>
            <a:spLocks noGrp="1"/>
          </p:cNvSpPr>
          <p:nvPr>
            <p:ph type="sldNum" sz="quarter" idx="12"/>
          </p:nvPr>
        </p:nvSpPr>
        <p:spPr/>
        <p:txBody>
          <a:bodyPr/>
          <a:lstStyle/>
          <a:p>
            <a:pPr>
              <a:defRPr/>
            </a:pPr>
            <a:fld id="{3AF867AB-529B-4510-B59D-E459D419EE27}" type="slidenum">
              <a:rPr lang="en-GB" altLang="en-US" smtClean="0"/>
              <a:pPr>
                <a:defRPr/>
              </a:pPr>
              <a:t>5</a:t>
            </a:fld>
            <a:endParaRPr lang="en-GB" altLang="en-US"/>
          </a:p>
        </p:txBody>
      </p:sp>
      <p:sp>
        <p:nvSpPr>
          <p:cNvPr id="11" name="TextBox 10"/>
          <p:cNvSpPr txBox="1"/>
          <p:nvPr/>
        </p:nvSpPr>
        <p:spPr>
          <a:xfrm>
            <a:off x="4932040" y="2996952"/>
            <a:ext cx="1728192" cy="246221"/>
          </a:xfrm>
          <a:prstGeom prst="rect">
            <a:avLst/>
          </a:prstGeom>
          <a:noFill/>
        </p:spPr>
        <p:txBody>
          <a:bodyPr wrap="square" rtlCol="0">
            <a:spAutoFit/>
          </a:bodyPr>
          <a:lstStyle/>
          <a:p>
            <a:endParaRPr lang="en-GB" b="1" dirty="0"/>
          </a:p>
        </p:txBody>
      </p:sp>
      <p:grpSp>
        <p:nvGrpSpPr>
          <p:cNvPr id="18" name="Group 17"/>
          <p:cNvGrpSpPr/>
          <p:nvPr/>
        </p:nvGrpSpPr>
        <p:grpSpPr>
          <a:xfrm>
            <a:off x="985838" y="2188418"/>
            <a:ext cx="7172325" cy="4552950"/>
            <a:chOff x="985838" y="2188418"/>
            <a:chExt cx="7172325" cy="4552950"/>
          </a:xfrm>
        </p:grpSpPr>
        <p:grpSp>
          <p:nvGrpSpPr>
            <p:cNvPr id="14" name="Group 13"/>
            <p:cNvGrpSpPr/>
            <p:nvPr/>
          </p:nvGrpSpPr>
          <p:grpSpPr>
            <a:xfrm>
              <a:off x="985838" y="2188418"/>
              <a:ext cx="7172325" cy="4552950"/>
              <a:chOff x="985838" y="2188418"/>
              <a:chExt cx="7172325" cy="4552950"/>
            </a:xfrm>
          </p:grpSpPr>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5838" y="2188418"/>
                <a:ext cx="7172325" cy="455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4932040" y="3182779"/>
                <a:ext cx="1800200" cy="246221"/>
              </a:xfrm>
              <a:prstGeom prst="rect">
                <a:avLst/>
              </a:prstGeom>
              <a:noFill/>
            </p:spPr>
            <p:txBody>
              <a:bodyPr wrap="square" rtlCol="0">
                <a:spAutoFit/>
              </a:bodyPr>
              <a:lstStyle/>
              <a:p>
                <a:r>
                  <a:rPr lang="en-US" b="1" dirty="0" smtClean="0">
                    <a:solidFill>
                      <a:srgbClr val="002060"/>
                    </a:solidFill>
                  </a:rPr>
                  <a:t>EU2020 target</a:t>
                </a:r>
                <a:endParaRPr lang="en-GB" b="1" dirty="0">
                  <a:solidFill>
                    <a:srgbClr val="002060"/>
                  </a:solidFill>
                </a:endParaRPr>
              </a:p>
            </p:txBody>
          </p:sp>
        </p:grpSp>
        <p:cxnSp>
          <p:nvCxnSpPr>
            <p:cNvPr id="4" name="Straight Connector 3"/>
            <p:cNvCxnSpPr/>
            <p:nvPr/>
          </p:nvCxnSpPr>
          <p:spPr bwMode="auto">
            <a:xfrm>
              <a:off x="1619672" y="2700164"/>
              <a:ext cx="3960440" cy="800844"/>
            </a:xfrm>
            <a:prstGeom prst="line">
              <a:avLst/>
            </a:prstGeom>
            <a:noFill/>
            <a:ln w="34925" cap="flat" cmpd="sng" algn="ctr">
              <a:solidFill>
                <a:schemeClr val="accent1">
                  <a:lumMod val="50000"/>
                </a:schemeClr>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2" name="TextBox 11"/>
          <p:cNvSpPr txBox="1"/>
          <p:nvPr/>
        </p:nvSpPr>
        <p:spPr>
          <a:xfrm>
            <a:off x="0" y="44624"/>
            <a:ext cx="4499992" cy="954107"/>
          </a:xfrm>
          <a:prstGeom prst="rect">
            <a:avLst/>
          </a:prstGeom>
          <a:noFill/>
        </p:spPr>
        <p:txBody>
          <a:bodyPr wrap="square" rtlCol="0">
            <a:spAutoFit/>
          </a:bodyPr>
          <a:lstStyle/>
          <a:p>
            <a:r>
              <a:rPr lang="en-US" sz="2800" b="1" dirty="0" smtClean="0">
                <a:solidFill>
                  <a:schemeClr val="bg1"/>
                </a:solidFill>
              </a:rPr>
              <a:t>Recent developments</a:t>
            </a:r>
            <a:br>
              <a:rPr lang="en-US" sz="2800" b="1" dirty="0" smtClean="0">
                <a:solidFill>
                  <a:schemeClr val="bg1"/>
                </a:solidFill>
              </a:rPr>
            </a:br>
            <a:r>
              <a:rPr lang="en-US" sz="2800" b="1" dirty="0" smtClean="0">
                <a:solidFill>
                  <a:schemeClr val="bg1"/>
                </a:solidFill>
              </a:rPr>
              <a:t>Future challenges</a:t>
            </a:r>
            <a:endParaRPr lang="en-GB" sz="2800" b="1" dirty="0">
              <a:solidFill>
                <a:schemeClr val="bg1"/>
              </a:solidFill>
            </a:endParaRPr>
          </a:p>
        </p:txBody>
      </p:sp>
    </p:spTree>
    <p:extLst>
      <p:ext uri="{BB962C8B-B14F-4D97-AF65-F5344CB8AC3E}">
        <p14:creationId xmlns:p14="http://schemas.microsoft.com/office/powerpoint/2010/main" val="13984703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3AF867AB-529B-4510-B59D-E459D419EE27}" type="slidenum">
              <a:rPr lang="en-GB" altLang="en-US" smtClean="0"/>
              <a:pPr>
                <a:defRPr/>
              </a:pPr>
              <a:t>6</a:t>
            </a:fld>
            <a:endParaRPr lang="en-GB" altLang="en-US"/>
          </a:p>
        </p:txBody>
      </p:sp>
      <p:sp>
        <p:nvSpPr>
          <p:cNvPr id="5" name="Title 1"/>
          <p:cNvSpPr>
            <a:spLocks noGrp="1"/>
          </p:cNvSpPr>
          <p:nvPr>
            <p:ph type="title"/>
          </p:nvPr>
        </p:nvSpPr>
        <p:spPr>
          <a:xfrm>
            <a:off x="251520" y="1268760"/>
            <a:ext cx="8496944" cy="936625"/>
          </a:xfrm>
        </p:spPr>
        <p:txBody>
          <a:bodyPr/>
          <a:lstStyle/>
          <a:p>
            <a:pPr marL="0" algn="ctr"/>
            <a:r>
              <a:rPr lang="en-GB" dirty="0" smtClean="0">
                <a:solidFill>
                  <a:srgbClr val="D78331"/>
                </a:solidFill>
              </a:rPr>
              <a:t>The unemployed are at higher risk of poverty than workers</a:t>
            </a:r>
            <a:endParaRPr lang="en-GB" dirty="0">
              <a:solidFill>
                <a:srgbClr val="D78331"/>
              </a:solidFill>
            </a:endParaRP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23627"/>
            <a:ext cx="9036496" cy="464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0" y="44624"/>
            <a:ext cx="4499992" cy="954107"/>
          </a:xfrm>
          <a:prstGeom prst="rect">
            <a:avLst/>
          </a:prstGeom>
          <a:noFill/>
        </p:spPr>
        <p:txBody>
          <a:bodyPr wrap="square" rtlCol="0">
            <a:spAutoFit/>
          </a:bodyPr>
          <a:lstStyle/>
          <a:p>
            <a:r>
              <a:rPr lang="en-US" sz="2800" b="1" dirty="0" smtClean="0">
                <a:solidFill>
                  <a:schemeClr val="bg1"/>
                </a:solidFill>
              </a:rPr>
              <a:t>Recent developments</a:t>
            </a:r>
            <a:br>
              <a:rPr lang="en-US" sz="2800" b="1" dirty="0" smtClean="0">
                <a:solidFill>
                  <a:schemeClr val="bg1"/>
                </a:solidFill>
              </a:rPr>
            </a:br>
            <a:r>
              <a:rPr lang="en-US" sz="2800" b="1" dirty="0" smtClean="0">
                <a:solidFill>
                  <a:schemeClr val="bg1"/>
                </a:solidFill>
              </a:rPr>
              <a:t>Future challenges</a:t>
            </a:r>
            <a:endParaRPr lang="en-GB" sz="2800" b="1" dirty="0">
              <a:solidFill>
                <a:schemeClr val="bg1"/>
              </a:solidFill>
            </a:endParaRPr>
          </a:p>
        </p:txBody>
      </p:sp>
    </p:spTree>
    <p:extLst>
      <p:ext uri="{BB962C8B-B14F-4D97-AF65-F5344CB8AC3E}">
        <p14:creationId xmlns:p14="http://schemas.microsoft.com/office/powerpoint/2010/main" val="24083248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3AF867AB-529B-4510-B59D-E459D419EE27}" type="slidenum">
              <a:rPr lang="en-GB" altLang="en-US" smtClean="0"/>
              <a:pPr>
                <a:defRPr/>
              </a:pPr>
              <a:t>7</a:t>
            </a:fld>
            <a:endParaRPr lang="en-GB" altLang="en-US"/>
          </a:p>
        </p:txBody>
      </p:sp>
      <p:sp>
        <p:nvSpPr>
          <p:cNvPr id="5" name="Title 1"/>
          <p:cNvSpPr>
            <a:spLocks noGrp="1"/>
          </p:cNvSpPr>
          <p:nvPr>
            <p:ph type="title"/>
          </p:nvPr>
        </p:nvSpPr>
        <p:spPr>
          <a:xfrm>
            <a:off x="251520" y="1268760"/>
            <a:ext cx="8712968" cy="936625"/>
          </a:xfrm>
        </p:spPr>
        <p:txBody>
          <a:bodyPr/>
          <a:lstStyle/>
          <a:p>
            <a:pPr marL="0" algn="ctr"/>
            <a:r>
              <a:rPr lang="en-US" sz="2400" dirty="0" smtClean="0">
                <a:solidFill>
                  <a:srgbClr val="D78331"/>
                </a:solidFill>
              </a:rPr>
              <a:t>Inequality (before and after taxes and transfers)</a:t>
            </a:r>
            <a:endParaRPr lang="en-GB" sz="2400" dirty="0">
              <a:solidFill>
                <a:srgbClr val="D78331"/>
              </a:solidFill>
            </a:endParaRPr>
          </a:p>
        </p:txBody>
      </p:sp>
      <p:graphicFrame>
        <p:nvGraphicFramePr>
          <p:cNvPr id="6" name="Chart 5"/>
          <p:cNvGraphicFramePr>
            <a:graphicFrameLocks noGrp="1"/>
          </p:cNvGraphicFramePr>
          <p:nvPr>
            <p:extLst>
              <p:ext uri="{D42A27DB-BD31-4B8C-83A1-F6EECF244321}">
                <p14:modId xmlns:p14="http://schemas.microsoft.com/office/powerpoint/2010/main" val="1942157469"/>
              </p:ext>
            </p:extLst>
          </p:nvPr>
        </p:nvGraphicFramePr>
        <p:xfrm>
          <a:off x="539552" y="2060848"/>
          <a:ext cx="7891479" cy="462603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0" y="44624"/>
            <a:ext cx="4499992" cy="954107"/>
          </a:xfrm>
          <a:prstGeom prst="rect">
            <a:avLst/>
          </a:prstGeom>
          <a:noFill/>
        </p:spPr>
        <p:txBody>
          <a:bodyPr wrap="square" rtlCol="0">
            <a:spAutoFit/>
          </a:bodyPr>
          <a:lstStyle/>
          <a:p>
            <a:r>
              <a:rPr lang="en-US" sz="2800" b="1" dirty="0" smtClean="0">
                <a:solidFill>
                  <a:schemeClr val="bg1"/>
                </a:solidFill>
              </a:rPr>
              <a:t>Recent developments</a:t>
            </a:r>
            <a:br>
              <a:rPr lang="en-US" sz="2800" b="1" dirty="0" smtClean="0">
                <a:solidFill>
                  <a:schemeClr val="bg1"/>
                </a:solidFill>
              </a:rPr>
            </a:br>
            <a:r>
              <a:rPr lang="en-US" sz="2800" b="1" dirty="0" smtClean="0">
                <a:solidFill>
                  <a:schemeClr val="bg1"/>
                </a:solidFill>
              </a:rPr>
              <a:t>Future challenges</a:t>
            </a:r>
            <a:endParaRPr lang="en-GB" sz="2800" b="1" dirty="0">
              <a:solidFill>
                <a:schemeClr val="bg1"/>
              </a:solidFill>
            </a:endParaRPr>
          </a:p>
        </p:txBody>
      </p:sp>
    </p:spTree>
    <p:extLst>
      <p:ext uri="{BB962C8B-B14F-4D97-AF65-F5344CB8AC3E}">
        <p14:creationId xmlns:p14="http://schemas.microsoft.com/office/powerpoint/2010/main" val="2516213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chart seriesIdx="3" categoryIdx="-4" bldStep="series"/>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chart seriesIdx="4" categoryIdx="-4" bldStep="series"/>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graphicEl>
                                              <a:chart seriesIdx="5"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95536" y="1556792"/>
            <a:ext cx="8229600" cy="936625"/>
          </a:xfrm>
        </p:spPr>
        <p:txBody>
          <a:bodyPr/>
          <a:lstStyle/>
          <a:p>
            <a:pPr algn="ctr"/>
            <a:r>
              <a:rPr lang="en-GB" sz="2400" dirty="0" smtClean="0">
                <a:solidFill>
                  <a:srgbClr val="D78331"/>
                </a:solidFill>
              </a:rPr>
              <a:t>Welfare </a:t>
            </a:r>
            <a:r>
              <a:rPr lang="en-GB" sz="2400" dirty="0">
                <a:solidFill>
                  <a:srgbClr val="D78331"/>
                </a:solidFill>
              </a:rPr>
              <a:t>policies can have a powerful impact on reducing </a:t>
            </a:r>
            <a:r>
              <a:rPr lang="en-GB" sz="2400" dirty="0" smtClean="0">
                <a:solidFill>
                  <a:srgbClr val="D78331"/>
                </a:solidFill>
              </a:rPr>
              <a:t>inequalities </a:t>
            </a:r>
            <a:r>
              <a:rPr lang="en-GB" sz="2400" u="sng" dirty="0" smtClean="0">
                <a:solidFill>
                  <a:srgbClr val="D78331"/>
                </a:solidFill>
              </a:rPr>
              <a:t>if</a:t>
            </a:r>
            <a:r>
              <a:rPr lang="en-GB" sz="2400" dirty="0" smtClean="0">
                <a:solidFill>
                  <a:srgbClr val="D78331"/>
                </a:solidFill>
              </a:rPr>
              <a:t> well targeted</a:t>
            </a:r>
            <a:endParaRPr lang="en-GB" sz="2400" dirty="0">
              <a:solidFill>
                <a:srgbClr val="92D050"/>
              </a:solidFill>
            </a:endParaRPr>
          </a:p>
        </p:txBody>
      </p:sp>
      <p:sp>
        <p:nvSpPr>
          <p:cNvPr id="3" name="Slide Number Placeholder 2"/>
          <p:cNvSpPr>
            <a:spLocks noGrp="1"/>
          </p:cNvSpPr>
          <p:nvPr>
            <p:ph type="sldNum" sz="quarter" idx="12"/>
          </p:nvPr>
        </p:nvSpPr>
        <p:spPr/>
        <p:txBody>
          <a:bodyPr/>
          <a:lstStyle/>
          <a:p>
            <a:pPr>
              <a:defRPr/>
            </a:pPr>
            <a:fld id="{BE31461E-E942-4009-BEC6-CA61511018A2}" type="slidenum">
              <a:rPr lang="en-GB" altLang="en-US" smtClean="0"/>
              <a:pPr>
                <a:defRPr/>
              </a:pPr>
              <a:t>8</a:t>
            </a:fld>
            <a:endParaRPr lang="en-GB" altLang="en-US"/>
          </a:p>
        </p:txBody>
      </p:sp>
      <p:sp>
        <p:nvSpPr>
          <p:cNvPr id="6" name="TextBox 5"/>
          <p:cNvSpPr txBox="1"/>
          <p:nvPr/>
        </p:nvSpPr>
        <p:spPr>
          <a:xfrm>
            <a:off x="0" y="-99392"/>
            <a:ext cx="5184576" cy="1077218"/>
          </a:xfrm>
          <a:prstGeom prst="rect">
            <a:avLst/>
          </a:prstGeom>
          <a:noFill/>
        </p:spPr>
        <p:txBody>
          <a:bodyPr wrap="square" rtlCol="0">
            <a:spAutoFit/>
          </a:bodyPr>
          <a:lstStyle/>
          <a:p>
            <a:r>
              <a:rPr lang="en-GB" sz="3200" b="1" dirty="0">
                <a:solidFill>
                  <a:schemeClr val="bg1"/>
                </a:solidFill>
              </a:rPr>
              <a:t>Social security </a:t>
            </a:r>
            <a:r>
              <a:rPr lang="en-GB" sz="3200" b="1" dirty="0" smtClean="0">
                <a:solidFill>
                  <a:schemeClr val="bg1"/>
                </a:solidFill>
              </a:rPr>
              <a:t>in </a:t>
            </a:r>
            <a:r>
              <a:rPr lang="en-GB" sz="3200" b="1" dirty="0">
                <a:solidFill>
                  <a:schemeClr val="bg1"/>
                </a:solidFill>
              </a:rPr>
              <a:t>the policy mix</a:t>
            </a:r>
          </a:p>
        </p:txBody>
      </p:sp>
      <p:graphicFrame>
        <p:nvGraphicFramePr>
          <p:cNvPr id="10" name="Chart 9"/>
          <p:cNvGraphicFramePr>
            <a:graphicFrameLocks/>
          </p:cNvGraphicFramePr>
          <p:nvPr>
            <p:extLst>
              <p:ext uri="{D42A27DB-BD31-4B8C-83A1-F6EECF244321}">
                <p14:modId xmlns:p14="http://schemas.microsoft.com/office/powerpoint/2010/main" val="400443543"/>
              </p:ext>
            </p:extLst>
          </p:nvPr>
        </p:nvGraphicFramePr>
        <p:xfrm>
          <a:off x="539552" y="2708920"/>
          <a:ext cx="8136904" cy="38145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460690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95536" y="1340768"/>
            <a:ext cx="8229600" cy="936625"/>
          </a:xfrm>
        </p:spPr>
        <p:txBody>
          <a:bodyPr/>
          <a:lstStyle/>
          <a:p>
            <a:pPr algn="ctr"/>
            <a:r>
              <a:rPr lang="en-GB" dirty="0">
                <a:solidFill>
                  <a:srgbClr val="D78331"/>
                </a:solidFill>
              </a:rPr>
              <a:t>Orientation of social protection expenditure</a:t>
            </a:r>
            <a:endParaRPr lang="en-GB" dirty="0">
              <a:solidFill>
                <a:srgbClr val="92D050"/>
              </a:solidFill>
            </a:endParaRPr>
          </a:p>
        </p:txBody>
      </p:sp>
      <p:sp>
        <p:nvSpPr>
          <p:cNvPr id="3" name="Slide Number Placeholder 2"/>
          <p:cNvSpPr>
            <a:spLocks noGrp="1"/>
          </p:cNvSpPr>
          <p:nvPr>
            <p:ph type="sldNum" sz="quarter" idx="12"/>
          </p:nvPr>
        </p:nvSpPr>
        <p:spPr/>
        <p:txBody>
          <a:bodyPr/>
          <a:lstStyle/>
          <a:p>
            <a:pPr>
              <a:defRPr/>
            </a:pPr>
            <a:fld id="{BE31461E-E942-4009-BEC6-CA61511018A2}" type="slidenum">
              <a:rPr lang="en-GB" altLang="en-US" smtClean="0"/>
              <a:pPr>
                <a:defRPr/>
              </a:pPr>
              <a:t>9</a:t>
            </a:fld>
            <a:endParaRPr lang="en-GB" altLang="en-US"/>
          </a:p>
        </p:txBody>
      </p:sp>
      <p:sp>
        <p:nvSpPr>
          <p:cNvPr id="6" name="TextBox 5"/>
          <p:cNvSpPr txBox="1"/>
          <p:nvPr/>
        </p:nvSpPr>
        <p:spPr>
          <a:xfrm>
            <a:off x="0" y="-99392"/>
            <a:ext cx="5184576" cy="1077218"/>
          </a:xfrm>
          <a:prstGeom prst="rect">
            <a:avLst/>
          </a:prstGeom>
          <a:noFill/>
        </p:spPr>
        <p:txBody>
          <a:bodyPr wrap="square" rtlCol="0">
            <a:spAutoFit/>
          </a:bodyPr>
          <a:lstStyle/>
          <a:p>
            <a:r>
              <a:rPr lang="en-GB" sz="3200" b="1" dirty="0">
                <a:solidFill>
                  <a:schemeClr val="bg1"/>
                </a:solidFill>
              </a:rPr>
              <a:t>Social security </a:t>
            </a:r>
            <a:r>
              <a:rPr lang="en-GB" sz="3200" b="1" dirty="0" smtClean="0">
                <a:solidFill>
                  <a:schemeClr val="bg1"/>
                </a:solidFill>
              </a:rPr>
              <a:t>in </a:t>
            </a:r>
            <a:r>
              <a:rPr lang="en-GB" sz="3200" b="1" dirty="0">
                <a:solidFill>
                  <a:schemeClr val="bg1"/>
                </a:solidFill>
              </a:rPr>
              <a:t>the policy mix</a:t>
            </a:r>
          </a:p>
        </p:txBody>
      </p:sp>
      <p:graphicFrame>
        <p:nvGraphicFramePr>
          <p:cNvPr id="7" name="Tableau 1"/>
          <p:cNvGraphicFramePr>
            <a:graphicFrameLocks noGrp="1"/>
          </p:cNvGraphicFramePr>
          <p:nvPr>
            <p:extLst>
              <p:ext uri="{D42A27DB-BD31-4B8C-83A1-F6EECF244321}">
                <p14:modId xmlns:p14="http://schemas.microsoft.com/office/powerpoint/2010/main" val="1763076668"/>
              </p:ext>
            </p:extLst>
          </p:nvPr>
        </p:nvGraphicFramePr>
        <p:xfrm>
          <a:off x="467544" y="2420888"/>
          <a:ext cx="8280921" cy="4104457"/>
        </p:xfrm>
        <a:graphic>
          <a:graphicData uri="http://schemas.openxmlformats.org/drawingml/2006/table">
            <a:tbl>
              <a:tblPr firstRow="1" bandRow="1">
                <a:tableStyleId>{5C22544A-7EE6-4342-B048-85BDC9FD1C3A}</a:tableStyleId>
              </a:tblPr>
              <a:tblGrid>
                <a:gridCol w="2760307"/>
                <a:gridCol w="2382582"/>
                <a:gridCol w="3138032"/>
              </a:tblGrid>
              <a:tr h="447202">
                <a:tc>
                  <a:txBody>
                    <a:bodyPr/>
                    <a:lstStyle/>
                    <a:p>
                      <a:endParaRPr lang="fr-FR" dirty="0">
                        <a:solidFill>
                          <a:schemeClr val="tx1"/>
                        </a:solidFill>
                      </a:endParaRPr>
                    </a:p>
                  </a:txBody>
                  <a:tcPr/>
                </a:tc>
                <a:tc gridSpan="2">
                  <a:txBody>
                    <a:bodyPr/>
                    <a:lstStyle/>
                    <a:p>
                      <a:pPr algn="ctr"/>
                      <a:r>
                        <a:rPr lang="fr-FR" dirty="0" smtClean="0">
                          <a:solidFill>
                            <a:schemeClr val="tx1"/>
                          </a:solidFill>
                        </a:rPr>
                        <a:t>Orientation</a:t>
                      </a:r>
                      <a:r>
                        <a:rPr lang="fr-FR" baseline="0" dirty="0" smtClean="0">
                          <a:solidFill>
                            <a:schemeClr val="tx1"/>
                          </a:solidFill>
                        </a:rPr>
                        <a:t> </a:t>
                      </a:r>
                      <a:r>
                        <a:rPr lang="fr-FR" baseline="0" dirty="0" err="1" smtClean="0">
                          <a:solidFill>
                            <a:schemeClr val="tx1"/>
                          </a:solidFill>
                        </a:rPr>
                        <a:t>skewed</a:t>
                      </a:r>
                      <a:endParaRPr lang="fr-FR" dirty="0">
                        <a:solidFill>
                          <a:schemeClr val="tx1"/>
                        </a:solidFill>
                      </a:endParaRPr>
                    </a:p>
                  </a:txBody>
                  <a:tcPr/>
                </a:tc>
                <a:tc hMerge="1">
                  <a:txBody>
                    <a:bodyPr/>
                    <a:lstStyle/>
                    <a:p>
                      <a:endParaRPr lang="fr-FR" dirty="0"/>
                    </a:p>
                  </a:txBody>
                  <a:tcPr/>
                </a:tc>
              </a:tr>
              <a:tr h="771883">
                <a:tc>
                  <a:txBody>
                    <a:bodyPr/>
                    <a:lstStyle/>
                    <a:p>
                      <a:r>
                        <a:rPr lang="fr-FR" b="1" dirty="0" err="1" smtClean="0">
                          <a:solidFill>
                            <a:schemeClr val="tx1"/>
                          </a:solidFill>
                        </a:rPr>
                        <a:t>Towards</a:t>
                      </a:r>
                      <a:r>
                        <a:rPr lang="fr-FR" b="1" dirty="0" smtClean="0">
                          <a:solidFill>
                            <a:schemeClr val="tx1"/>
                          </a:solidFill>
                        </a:rPr>
                        <a:t>…</a:t>
                      </a:r>
                      <a:endParaRPr lang="fr-FR" b="1" dirty="0">
                        <a:solidFill>
                          <a:schemeClr val="tx1"/>
                        </a:solidFill>
                      </a:endParaRPr>
                    </a:p>
                  </a:txBody>
                  <a:tcPr/>
                </a:tc>
                <a:tc>
                  <a:txBody>
                    <a:bodyPr/>
                    <a:lstStyle/>
                    <a:p>
                      <a:pPr algn="ctr"/>
                      <a:r>
                        <a:rPr lang="fr-FR" b="1" dirty="0" err="1" smtClean="0">
                          <a:solidFill>
                            <a:schemeClr val="tx1"/>
                          </a:solidFill>
                        </a:rPr>
                        <a:t>Very</a:t>
                      </a:r>
                      <a:r>
                        <a:rPr lang="fr-FR" b="1" dirty="0" smtClean="0">
                          <a:solidFill>
                            <a:schemeClr val="tx1"/>
                          </a:solidFill>
                        </a:rPr>
                        <a:t> </a:t>
                      </a:r>
                      <a:r>
                        <a:rPr lang="fr-FR" b="1" dirty="0" err="1" smtClean="0">
                          <a:solidFill>
                            <a:schemeClr val="tx1"/>
                          </a:solidFill>
                        </a:rPr>
                        <a:t>positively</a:t>
                      </a:r>
                      <a:endParaRPr lang="fr-FR" b="1" dirty="0" smtClean="0">
                        <a:solidFill>
                          <a:schemeClr val="tx1"/>
                        </a:solidFill>
                      </a:endParaRPr>
                    </a:p>
                    <a:p>
                      <a:pPr algn="ctr"/>
                      <a:r>
                        <a:rPr lang="fr-FR" b="1" dirty="0" smtClean="0">
                          <a:solidFill>
                            <a:schemeClr val="tx1"/>
                          </a:solidFill>
                        </a:rPr>
                        <a:t> </a:t>
                      </a:r>
                      <a:r>
                        <a:rPr lang="fr-FR" b="1" dirty="0" smtClean="0">
                          <a:solidFill>
                            <a:schemeClr val="tx1"/>
                          </a:solidFill>
                        </a:rPr>
                        <a:t>(+)</a:t>
                      </a:r>
                      <a:endParaRPr lang="fr-FR" b="1" dirty="0" smtClean="0">
                        <a:solidFill>
                          <a:schemeClr val="tx1"/>
                        </a:solidFill>
                      </a:endParaRPr>
                    </a:p>
                  </a:txBody>
                  <a:tcPr/>
                </a:tc>
                <a:tc>
                  <a:txBody>
                    <a:bodyPr/>
                    <a:lstStyle/>
                    <a:p>
                      <a:pPr algn="ctr"/>
                      <a:r>
                        <a:rPr lang="fr-FR" b="1" dirty="0" err="1" smtClean="0">
                          <a:solidFill>
                            <a:schemeClr val="tx1"/>
                          </a:solidFill>
                        </a:rPr>
                        <a:t>Very</a:t>
                      </a:r>
                      <a:r>
                        <a:rPr lang="fr-FR" b="1" dirty="0" smtClean="0">
                          <a:solidFill>
                            <a:schemeClr val="tx1"/>
                          </a:solidFill>
                        </a:rPr>
                        <a:t> </a:t>
                      </a:r>
                      <a:r>
                        <a:rPr lang="fr-FR" b="1" dirty="0" err="1" smtClean="0">
                          <a:solidFill>
                            <a:schemeClr val="tx1"/>
                          </a:solidFill>
                        </a:rPr>
                        <a:t>negatively</a:t>
                      </a:r>
                      <a:r>
                        <a:rPr lang="fr-FR" b="1" dirty="0" smtClean="0">
                          <a:solidFill>
                            <a:schemeClr val="tx1"/>
                          </a:solidFill>
                        </a:rPr>
                        <a:t> </a:t>
                      </a:r>
                      <a:endParaRPr lang="fr-FR" b="1" dirty="0" smtClean="0">
                        <a:solidFill>
                          <a:schemeClr val="tx1"/>
                        </a:solidFill>
                      </a:endParaRPr>
                    </a:p>
                    <a:p>
                      <a:pPr algn="ctr"/>
                      <a:r>
                        <a:rPr lang="fr-FR" b="1" dirty="0" smtClean="0">
                          <a:solidFill>
                            <a:schemeClr val="tx1"/>
                          </a:solidFill>
                        </a:rPr>
                        <a:t>(-)</a:t>
                      </a:r>
                      <a:endParaRPr lang="fr-FR" b="1" dirty="0">
                        <a:solidFill>
                          <a:schemeClr val="tx1"/>
                        </a:solidFill>
                      </a:endParaRPr>
                    </a:p>
                  </a:txBody>
                  <a:tcPr/>
                </a:tc>
              </a:tr>
              <a:tr h="447202">
                <a:tc>
                  <a:txBody>
                    <a:bodyPr/>
                    <a:lstStyle/>
                    <a:p>
                      <a:r>
                        <a:rPr lang="fr-FR" b="1" dirty="0" smtClean="0">
                          <a:solidFill>
                            <a:schemeClr val="tx1"/>
                          </a:solidFill>
                        </a:rPr>
                        <a:t>Pensions</a:t>
                      </a:r>
                      <a:endParaRPr lang="fr-FR" b="1" dirty="0">
                        <a:solidFill>
                          <a:schemeClr val="tx1"/>
                        </a:solidFill>
                      </a:endParaRPr>
                    </a:p>
                  </a:txBody>
                  <a:tcPr/>
                </a:tc>
                <a:tc>
                  <a:txBody>
                    <a:bodyPr/>
                    <a:lstStyle/>
                    <a:p>
                      <a:pPr algn="ctr"/>
                      <a:r>
                        <a:rPr lang="fr-FR" dirty="0" smtClean="0">
                          <a:solidFill>
                            <a:schemeClr val="tx1"/>
                          </a:solidFill>
                        </a:rPr>
                        <a:t>MT, CY, NL</a:t>
                      </a:r>
                      <a:endParaRPr lang="fr-FR" dirty="0">
                        <a:solidFill>
                          <a:schemeClr val="tx1"/>
                        </a:solidFill>
                      </a:endParaRPr>
                    </a:p>
                  </a:txBody>
                  <a:tcPr/>
                </a:tc>
                <a:tc>
                  <a:txBody>
                    <a:bodyPr/>
                    <a:lstStyle/>
                    <a:p>
                      <a:pPr algn="ctr"/>
                      <a:r>
                        <a:rPr lang="fr-FR" dirty="0" smtClean="0">
                          <a:solidFill>
                            <a:schemeClr val="tx1"/>
                          </a:solidFill>
                        </a:rPr>
                        <a:t>DE, IE</a:t>
                      </a:r>
                      <a:endParaRPr lang="fr-FR" dirty="0">
                        <a:solidFill>
                          <a:schemeClr val="tx1"/>
                        </a:solidFill>
                      </a:endParaRPr>
                    </a:p>
                  </a:txBody>
                  <a:tcPr/>
                </a:tc>
              </a:tr>
              <a:tr h="447202">
                <a:tc>
                  <a:txBody>
                    <a:bodyPr/>
                    <a:lstStyle/>
                    <a:p>
                      <a:r>
                        <a:rPr lang="fr-FR" b="1" dirty="0" err="1" smtClean="0">
                          <a:solidFill>
                            <a:schemeClr val="tx1"/>
                          </a:solidFill>
                        </a:rPr>
                        <a:t>Health</a:t>
                      </a:r>
                      <a:endParaRPr lang="fr-FR" b="1" dirty="0">
                        <a:solidFill>
                          <a:schemeClr val="tx1"/>
                        </a:solidFill>
                      </a:endParaRPr>
                    </a:p>
                  </a:txBody>
                  <a:tcPr/>
                </a:tc>
                <a:tc>
                  <a:txBody>
                    <a:bodyPr/>
                    <a:lstStyle/>
                    <a:p>
                      <a:pPr algn="ctr"/>
                      <a:r>
                        <a:rPr lang="fr-FR" i="0" dirty="0" smtClean="0">
                          <a:solidFill>
                            <a:schemeClr val="tx1"/>
                          </a:solidFill>
                        </a:rPr>
                        <a:t>IE,</a:t>
                      </a:r>
                      <a:r>
                        <a:rPr lang="fr-FR" i="0" baseline="0" dirty="0" smtClean="0">
                          <a:solidFill>
                            <a:schemeClr val="tx1"/>
                          </a:solidFill>
                        </a:rPr>
                        <a:t> HR</a:t>
                      </a:r>
                      <a:endParaRPr lang="fr-FR" i="0" dirty="0">
                        <a:solidFill>
                          <a:schemeClr val="tx1"/>
                        </a:solidFill>
                      </a:endParaRPr>
                    </a:p>
                  </a:txBody>
                  <a:tcPr/>
                </a:tc>
                <a:tc>
                  <a:txBody>
                    <a:bodyPr/>
                    <a:lstStyle/>
                    <a:p>
                      <a:pPr algn="ctr"/>
                      <a:endParaRPr lang="fr-FR" dirty="0">
                        <a:solidFill>
                          <a:schemeClr val="tx1"/>
                        </a:solidFill>
                      </a:endParaRPr>
                    </a:p>
                  </a:txBody>
                  <a:tcPr/>
                </a:tc>
              </a:tr>
              <a:tr h="447202">
                <a:tc>
                  <a:txBody>
                    <a:bodyPr/>
                    <a:lstStyle/>
                    <a:p>
                      <a:r>
                        <a:rPr lang="fr-FR" b="1" dirty="0" err="1" smtClean="0">
                          <a:solidFill>
                            <a:schemeClr val="tx1"/>
                          </a:solidFill>
                        </a:rPr>
                        <a:t>Family</a:t>
                      </a:r>
                      <a:endParaRPr lang="fr-FR" b="1" dirty="0">
                        <a:solidFill>
                          <a:schemeClr val="tx1"/>
                        </a:solidFill>
                      </a:endParaRPr>
                    </a:p>
                  </a:txBody>
                  <a:tcPr/>
                </a:tc>
                <a:tc>
                  <a:txBody>
                    <a:bodyPr/>
                    <a:lstStyle/>
                    <a:p>
                      <a:pPr algn="ctr"/>
                      <a:r>
                        <a:rPr lang="fr-FR" dirty="0" smtClean="0">
                          <a:solidFill>
                            <a:schemeClr val="tx1"/>
                          </a:solidFill>
                        </a:rPr>
                        <a:t>AT, BE, LU</a:t>
                      </a:r>
                      <a:endParaRPr lang="fr-FR" dirty="0">
                        <a:solidFill>
                          <a:schemeClr val="tx1"/>
                        </a:solidFill>
                      </a:endParaRPr>
                    </a:p>
                  </a:txBody>
                  <a:tcPr/>
                </a:tc>
                <a:tc>
                  <a:txBody>
                    <a:bodyPr/>
                    <a:lstStyle/>
                    <a:p>
                      <a:pPr algn="ctr"/>
                      <a:r>
                        <a:rPr lang="fr-FR" dirty="0" smtClean="0">
                          <a:solidFill>
                            <a:schemeClr val="tx1"/>
                          </a:solidFill>
                        </a:rPr>
                        <a:t>IT, NL</a:t>
                      </a:r>
                      <a:endParaRPr lang="fr-FR" dirty="0">
                        <a:solidFill>
                          <a:schemeClr val="tx1"/>
                        </a:solidFill>
                      </a:endParaRPr>
                    </a:p>
                  </a:txBody>
                  <a:tcPr/>
                </a:tc>
              </a:tr>
              <a:tr h="771883">
                <a:tc>
                  <a:txBody>
                    <a:bodyPr/>
                    <a:lstStyle/>
                    <a:p>
                      <a:r>
                        <a:rPr lang="fr-FR" b="1" dirty="0" err="1" smtClean="0">
                          <a:solidFill>
                            <a:schemeClr val="tx1"/>
                          </a:solidFill>
                        </a:rPr>
                        <a:t>Unemployment</a:t>
                      </a:r>
                      <a:endParaRPr lang="fr-FR" b="1" dirty="0">
                        <a:solidFill>
                          <a:schemeClr val="tx1"/>
                        </a:solidFill>
                      </a:endParaRPr>
                    </a:p>
                  </a:txBody>
                  <a:tcPr/>
                </a:tc>
                <a:tc>
                  <a:txBody>
                    <a:bodyPr/>
                    <a:lstStyle/>
                    <a:p>
                      <a:pPr algn="ctr"/>
                      <a:r>
                        <a:rPr lang="fr-FR" dirty="0" smtClean="0">
                          <a:solidFill>
                            <a:schemeClr val="tx1"/>
                          </a:solidFill>
                        </a:rPr>
                        <a:t>AT, BG, DE, DK, EE, HU,  LT, LU</a:t>
                      </a:r>
                      <a:endParaRPr lang="fr-FR" dirty="0">
                        <a:solidFill>
                          <a:schemeClr val="tx1"/>
                        </a:solidFill>
                      </a:endParaRPr>
                    </a:p>
                  </a:txBody>
                  <a:tcPr/>
                </a:tc>
                <a:tc>
                  <a:txBody>
                    <a:bodyPr/>
                    <a:lstStyle/>
                    <a:p>
                      <a:pPr algn="ctr"/>
                      <a:endParaRPr lang="fr-FR" dirty="0">
                        <a:solidFill>
                          <a:schemeClr val="tx1"/>
                        </a:solidFill>
                      </a:endParaRPr>
                    </a:p>
                  </a:txBody>
                  <a:tcPr/>
                </a:tc>
              </a:tr>
              <a:tr h="771883">
                <a:tc>
                  <a:txBody>
                    <a:bodyPr/>
                    <a:lstStyle/>
                    <a:p>
                      <a:r>
                        <a:rPr lang="fr-FR" b="1" dirty="0" smtClean="0">
                          <a:solidFill>
                            <a:schemeClr val="tx1"/>
                          </a:solidFill>
                        </a:rPr>
                        <a:t>Social</a:t>
                      </a:r>
                      <a:r>
                        <a:rPr lang="fr-FR" b="1" baseline="0" dirty="0" smtClean="0">
                          <a:solidFill>
                            <a:schemeClr val="tx1"/>
                          </a:solidFill>
                        </a:rPr>
                        <a:t> exclusion and </a:t>
                      </a:r>
                      <a:r>
                        <a:rPr lang="fr-FR" b="1" baseline="0" dirty="0" err="1" smtClean="0">
                          <a:solidFill>
                            <a:schemeClr val="tx1"/>
                          </a:solidFill>
                        </a:rPr>
                        <a:t>housing</a:t>
                      </a:r>
                      <a:endParaRPr lang="fr-FR" b="1" baseline="0" dirty="0" smtClean="0">
                        <a:solidFill>
                          <a:schemeClr val="tx1"/>
                        </a:solidFill>
                      </a:endParaRPr>
                    </a:p>
                  </a:txBody>
                  <a:tcPr/>
                </a:tc>
                <a:tc>
                  <a:txBody>
                    <a:bodyPr/>
                    <a:lstStyle/>
                    <a:p>
                      <a:pPr algn="ctr"/>
                      <a:r>
                        <a:rPr lang="fr-FR" dirty="0" smtClean="0">
                          <a:solidFill>
                            <a:schemeClr val="tx1"/>
                          </a:solidFill>
                        </a:rPr>
                        <a:t>CY, LT, NL, UK</a:t>
                      </a:r>
                      <a:endParaRPr lang="fr-FR" dirty="0">
                        <a:solidFill>
                          <a:schemeClr val="tx1"/>
                        </a:solidFill>
                      </a:endParaRPr>
                    </a:p>
                  </a:txBody>
                  <a:tcPr/>
                </a:tc>
                <a:tc>
                  <a:txBody>
                    <a:bodyPr/>
                    <a:lstStyle/>
                    <a:p>
                      <a:pPr algn="ctr"/>
                      <a:r>
                        <a:rPr lang="fr-FR" dirty="0" smtClean="0">
                          <a:solidFill>
                            <a:schemeClr val="tx1"/>
                          </a:solidFill>
                        </a:rPr>
                        <a:t>AT, </a:t>
                      </a:r>
                      <a:r>
                        <a:rPr lang="fr-FR" i="0" dirty="0" smtClean="0">
                          <a:solidFill>
                            <a:schemeClr val="tx1"/>
                          </a:solidFill>
                        </a:rPr>
                        <a:t>IT</a:t>
                      </a:r>
                      <a:endParaRPr lang="fr-FR" i="0" dirty="0">
                        <a:solidFill>
                          <a:schemeClr val="tx1"/>
                        </a:solidFill>
                      </a:endParaRPr>
                    </a:p>
                  </a:txBody>
                  <a:tcPr/>
                </a:tc>
              </a:tr>
            </a:tbl>
          </a:graphicData>
        </a:graphic>
      </p:graphicFrame>
    </p:spTree>
    <p:extLst>
      <p:ext uri="{BB962C8B-B14F-4D97-AF65-F5344CB8AC3E}">
        <p14:creationId xmlns:p14="http://schemas.microsoft.com/office/powerpoint/2010/main" val="3718290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LABREF_State of play_FP_June 2012">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LABREF_State of play_FP_June 2012</Template>
  <TotalTime>8473</TotalTime>
  <Words>1609</Words>
  <Application>Microsoft Office PowerPoint</Application>
  <PresentationFormat>On-screen Show (4:3)</PresentationFormat>
  <Paragraphs>215</Paragraphs>
  <Slides>16</Slides>
  <Notes>13</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LABREF_State of play_FP_June 2012</vt:lpstr>
      <vt:lpstr>Paving the way to inclusive growth in the EU</vt:lpstr>
      <vt:lpstr>PowerPoint Presentation</vt:lpstr>
      <vt:lpstr>Economic and employment growth:  recovery started in mid-2013</vt:lpstr>
      <vt:lpstr>Employment rates are lower for specific categories</vt:lpstr>
      <vt:lpstr>People at-risk-of-poverty or social exclusion (EU27, million)</vt:lpstr>
      <vt:lpstr>The unemployed are at higher risk of poverty than workers</vt:lpstr>
      <vt:lpstr>Inequality (before and after taxes and transfers)</vt:lpstr>
      <vt:lpstr>Welfare policies can have a powerful impact on reducing inequalities if well targeted</vt:lpstr>
      <vt:lpstr>Orientation of social protection expenditure</vt:lpstr>
      <vt:lpstr>EU rules on social security coordination</vt:lpstr>
      <vt:lpstr>PowerPoint Presentation</vt:lpstr>
      <vt:lpstr>PowerPoint Presentation</vt:lpstr>
      <vt:lpstr>PowerPoint Presentation</vt:lpstr>
      <vt:lpstr>PowerPoint Presentation</vt:lpstr>
      <vt:lpstr> Social Investment Principle: The earlier you invest in people, the higher the returns, while there are returns on investments throughout life-cycle</vt:lpstr>
      <vt:lpstr>PowerPoint Presentation</vt:lpstr>
    </vt:vector>
  </TitlesOfParts>
  <Company>European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Labour Market Developments in Europe, 2012</dc:title>
  <dc:creator>ARPAIA Alfonso (EMPL)</dc:creator>
  <cp:lastModifiedBy>CARVALHO Artur (SANCO)</cp:lastModifiedBy>
  <cp:revision>421</cp:revision>
  <cp:lastPrinted>2017-09-14T18:23:12Z</cp:lastPrinted>
  <dcterms:created xsi:type="dcterms:W3CDTF">2012-09-17T15:19:46Z</dcterms:created>
  <dcterms:modified xsi:type="dcterms:W3CDTF">2017-09-14T18:32:36Z</dcterms:modified>
</cp:coreProperties>
</file>