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5"/>
  </p:notesMasterIdLst>
  <p:handoutMasterIdLst>
    <p:handoutMasterId r:id="rId16"/>
  </p:handoutMasterIdLst>
  <p:sldIdLst>
    <p:sldId id="1229" r:id="rId2"/>
    <p:sldId id="1322" r:id="rId3"/>
    <p:sldId id="1326" r:id="rId4"/>
    <p:sldId id="1327" r:id="rId5"/>
    <p:sldId id="1328" r:id="rId6"/>
    <p:sldId id="1329" r:id="rId7"/>
    <p:sldId id="1330" r:id="rId8"/>
    <p:sldId id="1323" r:id="rId9"/>
    <p:sldId id="1331" r:id="rId10"/>
    <p:sldId id="1332" r:id="rId11"/>
    <p:sldId id="1333" r:id="rId12"/>
    <p:sldId id="1334" r:id="rId13"/>
    <p:sldId id="1335" r:id="rId14"/>
  </p:sldIdLst>
  <p:sldSz cx="9906000" cy="6858000" type="A4"/>
  <p:notesSz cx="6794500" cy="9931400"/>
  <p:custShowLst>
    <p:custShow name="Custom Show 1" id="0">
      <p:sldLst/>
    </p:custShow>
  </p:custShowLst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5252" autoAdjust="0"/>
  </p:normalViewPr>
  <p:slideViewPr>
    <p:cSldViewPr>
      <p:cViewPr>
        <p:scale>
          <a:sx n="103" d="100"/>
          <a:sy n="103" d="100"/>
        </p:scale>
        <p:origin x="-1808" y="-15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17/8/24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17/8/24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7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15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Jan.skorpik@mpsv.cz" TargetMode="External"/><Relationship Id="rId3" Type="http://schemas.openxmlformats.org/officeDocument/2006/relationships/hyperlink" Target="mailto:marek.suchomel@mpsv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632520" y="3645024"/>
            <a:ext cx="9001249" cy="2923877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Recent reforms of the Czech pension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system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Jan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Škorpík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&amp;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 Marek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Suchomel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it-IT" altLang="zh-CN" sz="24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Beijing 29 </a:t>
            </a:r>
            <a:r>
              <a:rPr lang="it-IT" altLang="zh-CN" sz="24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August </a:t>
            </a:r>
            <a:r>
              <a:rPr lang="it-IT" altLang="zh-CN" sz="2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2017</a:t>
            </a:r>
            <a:endParaRPr lang="cs-CZ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近期捷克养老金制度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改革</a:t>
            </a:r>
            <a:endParaRPr lang="cs-CZ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zh-CN" sz="2400" b="1" dirty="0"/>
              <a:t>斯科尔皮克·杨</a:t>
            </a:r>
            <a:r>
              <a:rPr lang="zh-CN" altLang="zh-CN" sz="2400" dirty="0"/>
              <a:t> </a:t>
            </a:r>
            <a:r>
              <a:rPr lang="en-US" altLang="zh-CN" sz="2400" dirty="0" smtClean="0"/>
              <a:t>&amp;</a:t>
            </a:r>
            <a:r>
              <a:rPr lang="zh-CN" altLang="en-US" sz="2400" dirty="0" smtClean="0"/>
              <a:t> </a:t>
            </a:r>
            <a:r>
              <a:rPr lang="zh-CN" altLang="zh-CN" sz="2400" b="1" dirty="0" smtClean="0"/>
              <a:t>舒眉尔</a:t>
            </a:r>
            <a:r>
              <a:rPr lang="zh-CN" altLang="zh-CN" sz="2400" b="1" dirty="0"/>
              <a:t>·马雷克</a:t>
            </a:r>
            <a:r>
              <a:rPr lang="zh-CN" altLang="zh-CN" sz="2400" dirty="0"/>
              <a:t> </a:t>
            </a: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altLang="zh-CN" sz="20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2017</a:t>
            </a:r>
            <a:r>
              <a:rPr lang="zh-CN" altLang="en-US" sz="20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年</a:t>
            </a:r>
            <a:r>
              <a:rPr lang="en-US" altLang="zh-CN" sz="20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8</a:t>
            </a:r>
            <a:r>
              <a:rPr lang="zh-CN" altLang="en-US" sz="20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月</a:t>
            </a:r>
            <a:r>
              <a:rPr lang="en-US" altLang="zh-CN" sz="20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29</a:t>
            </a:r>
            <a:r>
              <a:rPr lang="zh-CN" altLang="en-US" sz="20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日，北京</a:t>
            </a:r>
            <a:endParaRPr lang="it-IT" sz="2000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692696"/>
            <a:ext cx="9355103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New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early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since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2008       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2008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以来提前退休养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老金的新规则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2"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Aimed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at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increasing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flexibility in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individual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arrangments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providing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disincentive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early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旨在提高个人退休安排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的灵活性，并为提前退休提供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激励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/>
            </a:pPr>
            <a:endParaRPr lang="cs-CZ" sz="2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/>
            </a:pPr>
            <a:endParaRPr lang="cs-CZ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/>
            </a:pPr>
            <a:endParaRPr lang="cs-CZ" sz="2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Clr>
                <a:schemeClr val="tx2"/>
              </a:buClr>
              <a:buSzPct val="103000"/>
              <a:buFont typeface="+mj-lt"/>
              <a:buAutoNum type="arabicPeriod" startAt="3"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Period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early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being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increased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from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3 to 5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years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提前退休期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由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年提高至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Clr>
                <a:schemeClr val="tx2"/>
              </a:buClr>
              <a:buSzPct val="103000"/>
              <a:buFont typeface="+mj-lt"/>
              <a:buAutoNum type="arabicPeriod" startAt="4"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Full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potential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period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5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years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early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will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reached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gradually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– minimum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early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60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退休年龄将逐步全面提前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5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年，最低退休年龄为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60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岁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Clr>
                <a:schemeClr val="tx2"/>
              </a:buClr>
              <a:buSzPct val="103000"/>
              <a:buFont typeface="+mj-lt"/>
              <a:buAutoNum type="arabicPeriod" startAt="5"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slightly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tightened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2011 (period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361 – 720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days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early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retirement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2011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年的规定略有收紧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(361 - 720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天的提前退休期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 startAt="5"/>
            </a:pPr>
            <a:endParaRPr lang="cs-CZ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cs-CZ" dirty="0" smtClean="0"/>
              <a:t>Early </a:t>
            </a:r>
            <a:r>
              <a:rPr lang="cs-CZ" dirty="0" err="1" smtClean="0"/>
              <a:t>pensions</a:t>
            </a:r>
            <a:r>
              <a:rPr lang="cs-CZ" dirty="0" smtClean="0"/>
              <a:t>     </a:t>
            </a:r>
            <a:r>
              <a:rPr lang="zh-CN" altLang="en-US" dirty="0" smtClean="0"/>
              <a:t>提前退休人群的养老金</a:t>
            </a:r>
            <a:endParaRPr lang="it-IT" dirty="0"/>
          </a:p>
        </p:txBody>
      </p:sp>
      <p:grpSp>
        <p:nvGrpSpPr>
          <p:cNvPr id="90" name="Skupina 89"/>
          <p:cNvGrpSpPr/>
          <p:nvPr/>
        </p:nvGrpSpPr>
        <p:grpSpPr>
          <a:xfrm>
            <a:off x="275437" y="2780928"/>
            <a:ext cx="9360000" cy="1569720"/>
            <a:chOff x="0" y="0"/>
            <a:chExt cx="10118725" cy="1569720"/>
          </a:xfrm>
        </p:grpSpPr>
        <p:grpSp>
          <p:nvGrpSpPr>
            <p:cNvPr id="91" name="Skupina 90"/>
            <p:cNvGrpSpPr/>
            <p:nvPr/>
          </p:nvGrpSpPr>
          <p:grpSpPr>
            <a:xfrm>
              <a:off x="0" y="0"/>
              <a:ext cx="10118725" cy="1569720"/>
              <a:chOff x="0" y="-4338"/>
              <a:chExt cx="10118725" cy="1570248"/>
            </a:xfrm>
          </p:grpSpPr>
          <p:grpSp>
            <p:nvGrpSpPr>
              <p:cNvPr id="93" name="Skupina 92"/>
              <p:cNvGrpSpPr/>
              <p:nvPr/>
            </p:nvGrpSpPr>
            <p:grpSpPr>
              <a:xfrm>
                <a:off x="0" y="457200"/>
                <a:ext cx="10118725" cy="390525"/>
                <a:chOff x="0" y="0"/>
                <a:chExt cx="10118725" cy="390525"/>
              </a:xfrm>
            </p:grpSpPr>
            <p:grpSp>
              <p:nvGrpSpPr>
                <p:cNvPr id="113" name="Skupina 112"/>
                <p:cNvGrpSpPr/>
                <p:nvPr/>
              </p:nvGrpSpPr>
              <p:grpSpPr>
                <a:xfrm>
                  <a:off x="62674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74" name="Obdélník 173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7030A0">
                      <a:alpha val="50000"/>
                    </a:srgbClr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75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14" name="Skupina 113"/>
                <p:cNvGrpSpPr/>
                <p:nvPr/>
              </p:nvGrpSpPr>
              <p:grpSpPr>
                <a:xfrm>
                  <a:off x="675640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72" name="Obdélník 171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7030A0">
                      <a:alpha val="50000"/>
                    </a:srgb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73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15" name="Skupina 114"/>
                <p:cNvGrpSpPr/>
                <p:nvPr/>
              </p:nvGrpSpPr>
              <p:grpSpPr>
                <a:xfrm>
                  <a:off x="773430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70" name="Obdélník 169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7030A0">
                      <a:alpha val="50000"/>
                    </a:srgbClr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71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16" name="Skupina 115"/>
                <p:cNvGrpSpPr/>
                <p:nvPr/>
              </p:nvGrpSpPr>
              <p:grpSpPr>
                <a:xfrm>
                  <a:off x="72453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68" name="Obdélník 167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7030A0">
                      <a:alpha val="50000"/>
                    </a:srgbClr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69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17" name="Skupina 116"/>
                <p:cNvGrpSpPr/>
                <p:nvPr/>
              </p:nvGrpSpPr>
              <p:grpSpPr>
                <a:xfrm>
                  <a:off x="82232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66" name="Obdélník 165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chemeClr val="accent1">
                      <a:alpha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67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18" name="Skupina 117"/>
                <p:cNvGrpSpPr/>
                <p:nvPr/>
              </p:nvGrpSpPr>
              <p:grpSpPr>
                <a:xfrm>
                  <a:off x="869950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64" name="Obdélník 163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chemeClr val="accent1">
                      <a:alpha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65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19" name="Skupina 118"/>
                <p:cNvGrpSpPr/>
                <p:nvPr/>
              </p:nvGrpSpPr>
              <p:grpSpPr>
                <a:xfrm>
                  <a:off x="91630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62" name="Obdélník 161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chemeClr val="accent1">
                      <a:alpha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63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0" name="Skupina 119"/>
                <p:cNvGrpSpPr/>
                <p:nvPr/>
              </p:nvGrpSpPr>
              <p:grpSpPr>
                <a:xfrm>
                  <a:off x="96329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60" name="Obdélník 159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chemeClr val="accent1">
                      <a:alpha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61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1" name="Skupina 120"/>
                <p:cNvGrpSpPr/>
                <p:nvPr/>
              </p:nvGrpSpPr>
              <p:grpSpPr>
                <a:xfrm>
                  <a:off x="48260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58" name="Obdélník 157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59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2" name="Skupina 121"/>
                <p:cNvGrpSpPr/>
                <p:nvPr/>
              </p:nvGrpSpPr>
              <p:grpSpPr>
                <a:xfrm>
                  <a:off x="43243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56" name="Obdélník 155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57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3" name="Skupina 122"/>
                <p:cNvGrpSpPr/>
                <p:nvPr/>
              </p:nvGrpSpPr>
              <p:grpSpPr>
                <a:xfrm>
                  <a:off x="48069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54" name="Obdélník 153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55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4" name="Skupina 123"/>
                <p:cNvGrpSpPr/>
                <p:nvPr/>
              </p:nvGrpSpPr>
              <p:grpSpPr>
                <a:xfrm>
                  <a:off x="529590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52" name="Obdélník 151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53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5" name="Skupina 124"/>
                <p:cNvGrpSpPr/>
                <p:nvPr/>
              </p:nvGrpSpPr>
              <p:grpSpPr>
                <a:xfrm>
                  <a:off x="577850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50" name="Obdélník 149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51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6" name="Skupina 125"/>
                <p:cNvGrpSpPr/>
                <p:nvPr/>
              </p:nvGrpSpPr>
              <p:grpSpPr>
                <a:xfrm>
                  <a:off x="96520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48" name="Obdélník 147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49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7" name="Skupina 126"/>
                <p:cNvGrpSpPr/>
                <p:nvPr/>
              </p:nvGrpSpPr>
              <p:grpSpPr>
                <a:xfrm>
                  <a:off x="144780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46" name="Obdélník 145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47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8" name="Skupina 127"/>
                <p:cNvGrpSpPr/>
                <p:nvPr/>
              </p:nvGrpSpPr>
              <p:grpSpPr>
                <a:xfrm>
                  <a:off x="191770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44" name="Obdélník 143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45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29" name="Skupina 128"/>
                <p:cNvGrpSpPr/>
                <p:nvPr/>
              </p:nvGrpSpPr>
              <p:grpSpPr>
                <a:xfrm>
                  <a:off x="23939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42" name="Obdélník 141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43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30" name="Skupina 129"/>
                <p:cNvGrpSpPr/>
                <p:nvPr/>
              </p:nvGrpSpPr>
              <p:grpSpPr>
                <a:xfrm>
                  <a:off x="28765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40" name="Obdélník 139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41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31" name="Skupina 130"/>
                <p:cNvGrpSpPr/>
                <p:nvPr/>
              </p:nvGrpSpPr>
              <p:grpSpPr>
                <a:xfrm>
                  <a:off x="33591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38" name="Obdélník 137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39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32" name="Skupina 131"/>
                <p:cNvGrpSpPr/>
                <p:nvPr/>
              </p:nvGrpSpPr>
              <p:grpSpPr>
                <a:xfrm>
                  <a:off x="384175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36" name="Obdélník 135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37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33" name="Skupina 132"/>
                <p:cNvGrpSpPr/>
                <p:nvPr/>
              </p:nvGrpSpPr>
              <p:grpSpPr>
                <a:xfrm>
                  <a:off x="0" y="0"/>
                  <a:ext cx="485775" cy="390525"/>
                  <a:chOff x="0" y="0"/>
                  <a:chExt cx="485775" cy="390525"/>
                </a:xfrm>
              </p:grpSpPr>
              <p:sp>
                <p:nvSpPr>
                  <p:cNvPr id="134" name="Obdélník 133"/>
                  <p:cNvSpPr/>
                  <p:nvPr/>
                </p:nvSpPr>
                <p:spPr>
                  <a:xfrm>
                    <a:off x="0" y="0"/>
                    <a:ext cx="428625" cy="390525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35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" y="66675"/>
                    <a:ext cx="428625" cy="3238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endParaRPr lang="cs-CZ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94" name="Skupina 93"/>
              <p:cNvGrpSpPr/>
              <p:nvPr/>
            </p:nvGrpSpPr>
            <p:grpSpPr>
              <a:xfrm>
                <a:off x="0" y="-4338"/>
                <a:ext cx="10061575" cy="302791"/>
                <a:chOff x="0" y="-4338"/>
                <a:chExt cx="10061575" cy="302791"/>
              </a:xfrm>
            </p:grpSpPr>
            <p:grpSp>
              <p:nvGrpSpPr>
                <p:cNvPr id="104" name="Skupina 103"/>
                <p:cNvGrpSpPr/>
                <p:nvPr/>
              </p:nvGrpSpPr>
              <p:grpSpPr>
                <a:xfrm>
                  <a:off x="0" y="-4338"/>
                  <a:ext cx="10061575" cy="302789"/>
                  <a:chOff x="0" y="-4338"/>
                  <a:chExt cx="10061575" cy="302789"/>
                </a:xfrm>
              </p:grpSpPr>
              <p:cxnSp>
                <p:nvCxnSpPr>
                  <p:cNvPr id="110" name="Přímá spojnice se šipkou 109"/>
                  <p:cNvCxnSpPr/>
                  <p:nvPr/>
                </p:nvCxnSpPr>
                <p:spPr>
                  <a:xfrm flipH="1">
                    <a:off x="0" y="298450"/>
                    <a:ext cx="10061575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Přímá spojnice se šipkou 110"/>
                  <p:cNvCxnSpPr/>
                  <p:nvPr/>
                </p:nvCxnSpPr>
                <p:spPr>
                  <a:xfrm>
                    <a:off x="6242050" y="-4338"/>
                    <a:ext cx="0" cy="29845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Přímá spojnice se šipkou 111"/>
                  <p:cNvCxnSpPr/>
                  <p:nvPr/>
                </p:nvCxnSpPr>
                <p:spPr>
                  <a:xfrm>
                    <a:off x="8175625" y="1"/>
                    <a:ext cx="0" cy="29845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5" name="Skupina 104"/>
                <p:cNvGrpSpPr/>
                <p:nvPr/>
              </p:nvGrpSpPr>
              <p:grpSpPr>
                <a:xfrm>
                  <a:off x="0" y="31751"/>
                  <a:ext cx="10013950" cy="266702"/>
                  <a:chOff x="0" y="-130174"/>
                  <a:chExt cx="10013950" cy="390528"/>
                </a:xfrm>
              </p:grpSpPr>
              <p:sp>
                <p:nvSpPr>
                  <p:cNvPr id="106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23025" y="-130169"/>
                    <a:ext cx="3556000" cy="39052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360 </a:t>
                    </a:r>
                    <a:r>
                      <a:rPr lang="cs-CZ" sz="1100" dirty="0" err="1">
                        <a:effectLst/>
                        <a:latin typeface="Calibri"/>
                        <a:ea typeface="Calibri"/>
                        <a:cs typeface="Times New Roman"/>
                      </a:rPr>
                      <a:t>days</a:t>
                    </a: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 prior to Ret </a:t>
                    </a:r>
                    <a:r>
                      <a:rPr lang="cs-CZ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Age</a:t>
                    </a:r>
                    <a:r>
                      <a:rPr lang="zh-CN" altLang="en-US" sz="1100" dirty="0" smtClean="0">
                        <a:latin typeface="Calibri"/>
                        <a:ea typeface="Calibri"/>
                        <a:cs typeface="Times New Roman"/>
                      </a:rPr>
                      <a:t>距离退休年龄</a:t>
                    </a:r>
                    <a:r>
                      <a:rPr lang="en-US" altLang="zh-CN" sz="1100" dirty="0" smtClean="0">
                        <a:latin typeface="Calibri"/>
                        <a:ea typeface="Calibri"/>
                        <a:cs typeface="Times New Roman"/>
                      </a:rPr>
                      <a:t>360</a:t>
                    </a:r>
                    <a:r>
                      <a:rPr lang="zh-CN" altLang="en-US" sz="1100" dirty="0" smtClean="0">
                        <a:latin typeface="Calibri"/>
                        <a:ea typeface="Calibri"/>
                        <a:cs typeface="Times New Roman"/>
                      </a:rPr>
                      <a:t>天</a:t>
                    </a:r>
                    <a:endParaRPr lang="cs-CZ" sz="1100" dirty="0" smtClean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07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81501" y="-130171"/>
                    <a:ext cx="1765057" cy="34788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720 </a:t>
                    </a:r>
                    <a:r>
                      <a:rPr lang="cs-CZ" sz="1100" dirty="0" err="1">
                        <a:effectLst/>
                        <a:latin typeface="Calibri"/>
                        <a:ea typeface="Calibri"/>
                        <a:cs typeface="Times New Roman"/>
                      </a:rPr>
                      <a:t>days</a:t>
                    </a: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 prior to Ret </a:t>
                    </a:r>
                    <a:r>
                      <a:rPr lang="cs-CZ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Age </a:t>
                    </a:r>
                    <a:r>
                      <a:rPr lang="zh-CN" altLang="en-US" sz="1100" dirty="0" smtClean="0">
                        <a:latin typeface="Calibri"/>
                        <a:ea typeface="Calibri"/>
                        <a:cs typeface="Times New Roman"/>
                      </a:rPr>
                      <a:t>距离</a:t>
                    </a:r>
                    <a:r>
                      <a:rPr lang="zh-CN" altLang="en-US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退休年龄</a:t>
                    </a:r>
                    <a:r>
                      <a:rPr lang="en-US" altLang="zh-CN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720</a:t>
                    </a:r>
                    <a:r>
                      <a:rPr lang="zh-CN" altLang="en-US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天</a:t>
                    </a:r>
                    <a:endParaRPr lang="cs-CZ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08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-98719"/>
                    <a:ext cx="2565688" cy="3164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more </a:t>
                    </a:r>
                    <a:r>
                      <a:rPr lang="cs-CZ" sz="1100" dirty="0" err="1">
                        <a:effectLst/>
                        <a:latin typeface="Calibri"/>
                        <a:ea typeface="Calibri"/>
                        <a:cs typeface="Times New Roman"/>
                      </a:rPr>
                      <a:t>than</a:t>
                    </a: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 </a:t>
                    </a:r>
                    <a:r>
                      <a:rPr lang="cs-CZ" sz="1100" dirty="0" smtClean="0">
                        <a:latin typeface="Calibri"/>
                        <a:ea typeface="Calibri"/>
                        <a:cs typeface="Times New Roman"/>
                      </a:rPr>
                      <a:t>720</a:t>
                    </a:r>
                    <a:r>
                      <a:rPr lang="cs-CZ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 </a:t>
                    </a:r>
                    <a:r>
                      <a:rPr lang="cs-CZ" sz="1100" dirty="0" err="1">
                        <a:effectLst/>
                        <a:latin typeface="Calibri"/>
                        <a:ea typeface="Calibri"/>
                        <a:cs typeface="Times New Roman"/>
                      </a:rPr>
                      <a:t>days</a:t>
                    </a: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 prior to Ret </a:t>
                    </a:r>
                    <a:r>
                      <a:rPr lang="cs-CZ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Age </a:t>
                    </a:r>
                    <a:r>
                      <a:rPr lang="zh-CN" altLang="en-US" sz="1100" dirty="0" smtClean="0">
                        <a:latin typeface="Calibri"/>
                        <a:ea typeface="Calibri"/>
                        <a:cs typeface="Times New Roman"/>
                      </a:rPr>
                      <a:t>距离退休年龄还有</a:t>
                    </a:r>
                    <a:r>
                      <a:rPr lang="zh-CN" altLang="en-US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超过</a:t>
                    </a:r>
                    <a:r>
                      <a:rPr lang="en-US" altLang="zh-CN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720</a:t>
                    </a:r>
                    <a:r>
                      <a:rPr lang="zh-CN" altLang="en-US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天的时间</a:t>
                    </a:r>
                    <a:endParaRPr lang="cs-CZ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09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50250" y="-130174"/>
                    <a:ext cx="1663700" cy="384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Ret Age</a:t>
                    </a:r>
                  </a:p>
                </p:txBody>
              </p:sp>
            </p:grpSp>
          </p:grpSp>
          <p:grpSp>
            <p:nvGrpSpPr>
              <p:cNvPr id="95" name="Skupina 94"/>
              <p:cNvGrpSpPr/>
              <p:nvPr/>
            </p:nvGrpSpPr>
            <p:grpSpPr>
              <a:xfrm>
                <a:off x="0" y="977240"/>
                <a:ext cx="10099676" cy="588670"/>
                <a:chOff x="0" y="-660"/>
                <a:chExt cx="10099676" cy="588670"/>
              </a:xfrm>
            </p:grpSpPr>
            <p:grpSp>
              <p:nvGrpSpPr>
                <p:cNvPr id="96" name="Skupina 95"/>
                <p:cNvGrpSpPr/>
                <p:nvPr/>
              </p:nvGrpSpPr>
              <p:grpSpPr>
                <a:xfrm>
                  <a:off x="0" y="-331"/>
                  <a:ext cx="10099676" cy="331"/>
                  <a:chOff x="0" y="-331"/>
                  <a:chExt cx="10099676" cy="331"/>
                </a:xfrm>
              </p:grpSpPr>
              <p:cxnSp>
                <p:nvCxnSpPr>
                  <p:cNvPr id="101" name="Přímá spojnice se šipkou 100"/>
                  <p:cNvCxnSpPr/>
                  <p:nvPr/>
                </p:nvCxnSpPr>
                <p:spPr>
                  <a:xfrm flipH="1">
                    <a:off x="8175625" y="-331"/>
                    <a:ext cx="1924051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Přímá spojnice se šipkou 101"/>
                  <p:cNvCxnSpPr/>
                  <p:nvPr/>
                </p:nvCxnSpPr>
                <p:spPr>
                  <a:xfrm flipH="1">
                    <a:off x="6242050" y="0"/>
                    <a:ext cx="1958976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Přímá spojnice se šipkou 102"/>
                  <p:cNvCxnSpPr/>
                  <p:nvPr/>
                </p:nvCxnSpPr>
                <p:spPr>
                  <a:xfrm flipH="1">
                    <a:off x="0" y="-331"/>
                    <a:ext cx="6242050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7" name="Skupina 96"/>
                <p:cNvGrpSpPr/>
                <p:nvPr/>
              </p:nvGrpSpPr>
              <p:grpSpPr>
                <a:xfrm>
                  <a:off x="2708275" y="-660"/>
                  <a:ext cx="7388225" cy="588670"/>
                  <a:chOff x="1952625" y="-660"/>
                  <a:chExt cx="7388225" cy="588670"/>
                </a:xfrm>
              </p:grpSpPr>
              <p:sp>
                <p:nvSpPr>
                  <p:cNvPr id="98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67600" y="-660"/>
                    <a:ext cx="1873250" cy="4789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0,9 % </a:t>
                    </a:r>
                    <a:r>
                      <a:rPr lang="cs-CZ" sz="1100" dirty="0" err="1">
                        <a:effectLst/>
                        <a:latin typeface="Calibri"/>
                        <a:ea typeface="Calibri"/>
                        <a:cs typeface="Times New Roman"/>
                      </a:rPr>
                      <a:t>reduction</a:t>
                    </a: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 per 90-day </a:t>
                    </a:r>
                    <a:r>
                      <a:rPr lang="cs-CZ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period</a:t>
                    </a:r>
                    <a:r>
                      <a:rPr lang="zh-CN" altLang="en-US" sz="1100" dirty="0" smtClean="0">
                        <a:latin typeface="Calibri"/>
                        <a:ea typeface="Calibri"/>
                        <a:cs typeface="Times New Roman"/>
                      </a:rPr>
                      <a:t>每</a:t>
                    </a:r>
                    <a:r>
                      <a:rPr lang="en-US" altLang="zh-CN" sz="1100" dirty="0" smtClean="0"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r>
                      <a:rPr lang="zh-CN" altLang="en-US" sz="1100" dirty="0" smtClean="0">
                        <a:latin typeface="Calibri"/>
                        <a:ea typeface="Calibri"/>
                        <a:cs typeface="Times New Roman"/>
                      </a:rPr>
                      <a:t>天减少</a:t>
                    </a:r>
                    <a:r>
                      <a:rPr lang="en-US" altLang="zh-CN" sz="1100" dirty="0" smtClean="0">
                        <a:latin typeface="Calibri"/>
                        <a:ea typeface="Calibri"/>
                        <a:cs typeface="Times New Roman"/>
                      </a:rPr>
                      <a:t>0.9%</a:t>
                    </a:r>
                    <a:endParaRPr lang="cs-CZ" sz="1100" dirty="0" smtClean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99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3550" y="3810"/>
                    <a:ext cx="1949450" cy="584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1,2 % </a:t>
                    </a:r>
                    <a:r>
                      <a:rPr lang="cs-CZ" sz="1100" dirty="0" err="1">
                        <a:effectLst/>
                        <a:latin typeface="Calibri"/>
                        <a:ea typeface="Calibri"/>
                        <a:cs typeface="Times New Roman"/>
                      </a:rPr>
                      <a:t>reduction</a:t>
                    </a: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 per 90-day period (</a:t>
                    </a:r>
                    <a:r>
                      <a:rPr lang="cs-CZ" sz="1100" dirty="0" err="1">
                        <a:effectLst/>
                        <a:latin typeface="Calibri"/>
                        <a:ea typeface="Calibri"/>
                        <a:cs typeface="Times New Roman"/>
                      </a:rPr>
                      <a:t>since</a:t>
                    </a: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 2011</a:t>
                    </a:r>
                    <a:r>
                      <a:rPr lang="cs-CZ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)</a:t>
                    </a:r>
                    <a:r>
                      <a:rPr lang="zh-CN" altLang="en-US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每</a:t>
                    </a:r>
                    <a:r>
                      <a:rPr lang="en-US" altLang="zh-CN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r>
                      <a:rPr lang="zh-CN" altLang="en-US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天减少</a:t>
                    </a:r>
                    <a:r>
                      <a:rPr lang="en-US" altLang="zh-CN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1.2%</a:t>
                    </a:r>
                    <a:r>
                      <a:rPr lang="zh-CN" altLang="en-US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（自</a:t>
                    </a:r>
                    <a:r>
                      <a:rPr lang="en-US" altLang="zh-CN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2011</a:t>
                    </a:r>
                    <a:r>
                      <a:rPr lang="zh-CN" altLang="en-US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年起）</a:t>
                    </a:r>
                    <a:endParaRPr lang="cs-CZ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00" name="Textové pole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52625" y="3808"/>
                    <a:ext cx="3556000" cy="254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1,5 % </a:t>
                    </a:r>
                    <a:r>
                      <a:rPr lang="cs-CZ" sz="1100" dirty="0" err="1">
                        <a:effectLst/>
                        <a:latin typeface="Calibri"/>
                        <a:ea typeface="Calibri"/>
                        <a:cs typeface="Times New Roman"/>
                      </a:rPr>
                      <a:t>reduction</a:t>
                    </a:r>
                    <a:r>
                      <a:rPr lang="cs-CZ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 per 90-day </a:t>
                    </a:r>
                    <a:r>
                      <a:rPr lang="cs-CZ" sz="1100" dirty="0" smtClean="0">
                        <a:effectLst/>
                        <a:latin typeface="Calibri"/>
                        <a:ea typeface="Calibri"/>
                        <a:cs typeface="Times New Roman"/>
                      </a:rPr>
                      <a:t>period</a:t>
                    </a:r>
                    <a:r>
                      <a:rPr lang="zh-CN" altLang="en-US" sz="1100" dirty="0" smtClean="0">
                        <a:latin typeface="Calibri"/>
                        <a:ea typeface="Calibri"/>
                        <a:cs typeface="Times New Roman"/>
                      </a:rPr>
                      <a:t>每</a:t>
                    </a:r>
                    <a:r>
                      <a:rPr lang="en-US" altLang="zh-CN" sz="1100" dirty="0" smtClean="0">
                        <a:latin typeface="Calibri"/>
                        <a:ea typeface="Calibri"/>
                        <a:cs typeface="Times New Roman"/>
                      </a:rPr>
                      <a:t>90</a:t>
                    </a:r>
                    <a:r>
                      <a:rPr lang="zh-CN" altLang="en-US" sz="1100" dirty="0" smtClean="0">
                        <a:latin typeface="Calibri"/>
                        <a:ea typeface="Calibri"/>
                        <a:cs typeface="Times New Roman"/>
                      </a:rPr>
                      <a:t>天减少</a:t>
                    </a:r>
                    <a:r>
                      <a:rPr lang="en-US" altLang="zh-CN" sz="1100" dirty="0" smtClean="0">
                        <a:latin typeface="Calibri"/>
                        <a:ea typeface="Calibri"/>
                        <a:cs typeface="Times New Roman"/>
                      </a:rPr>
                      <a:t>1.5%</a:t>
                    </a:r>
                    <a:endParaRPr lang="cs-CZ" sz="1100" dirty="0" smtClean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</p:grpSp>
        </p:grpSp>
        <p:cxnSp>
          <p:nvCxnSpPr>
            <p:cNvPr id="92" name="Přímá spojnice se šipkou 91"/>
            <p:cNvCxnSpPr/>
            <p:nvPr/>
          </p:nvCxnSpPr>
          <p:spPr>
            <a:xfrm>
              <a:off x="10058400" y="0"/>
              <a:ext cx="0" cy="2978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797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1052736"/>
            <a:ext cx="9200197" cy="6740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/>
            </a:pP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Qualifying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period (2008) 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资格期（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2008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年）</a:t>
            </a:r>
            <a:endParaRPr lang="cs-CZ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971550" lvl="1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romanUcPeriod"/>
            </a:pP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Minimum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required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insured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period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being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extended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from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25 to 35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years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最低保险期限从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25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年延长至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35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</a:t>
            </a:r>
            <a:endParaRPr lang="cs-CZ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971550" lvl="1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romanUcPeriod"/>
            </a:pP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34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years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required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2017,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final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state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will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reached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2018</a:t>
            </a:r>
          </a:p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2017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年将有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34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年的保险，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最终于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2018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年实现</a:t>
            </a:r>
            <a:endParaRPr lang="cs-CZ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514350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Reduction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non-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contributory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periods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(2008) 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减少非缴费期（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2008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年）</a:t>
            </a:r>
            <a:endParaRPr lang="cs-CZ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971550" lvl="1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romanUcPeriod"/>
            </a:pP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Periods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college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studies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will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not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counted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as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insured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periods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starting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with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2009               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从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2009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年开始，大学期间的学习时间将不计入保险期间</a:t>
            </a:r>
            <a:endParaRPr lang="cs-CZ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971550" lvl="1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romanUcPeriod"/>
            </a:pP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80 %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most non-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contributory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periods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will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taken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into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account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when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assessing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pension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entitlement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</a:t>
            </a:r>
          </a:p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在评估养恤金权利时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，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只有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80%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的非缴费期会被纳入考虑范围</a:t>
            </a:r>
            <a:endParaRPr lang="cs-CZ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514350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Reference period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extension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(2011)         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参考期延长（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2011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年）</a:t>
            </a:r>
            <a:endParaRPr lang="cs-CZ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971550" lvl="1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romanUcPeriod"/>
            </a:pP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Reference period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pension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calculation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factoring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historical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earnings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being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extended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</a:t>
            </a:r>
            <a:r>
              <a:rPr lang="cs-CZ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lifelong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</a:t>
            </a:r>
          </a:p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养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老金计算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历史收益保理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的基准期延长至终身</a:t>
            </a:r>
            <a:endParaRPr lang="cs-CZ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parameters</a:t>
            </a:r>
            <a:r>
              <a:rPr lang="cs-CZ" dirty="0" smtClean="0"/>
              <a:t>   </a:t>
            </a:r>
            <a:r>
              <a:rPr lang="zh-CN" altLang="en-US" dirty="0" smtClean="0"/>
              <a:t>其他参数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565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908720"/>
            <a:ext cx="9200197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Reforms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2008 and 2011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promoted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long-term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financial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sustainability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pensions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2008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2011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年的改革促进了养老金的长期财政可持续性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2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Projected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long-term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 system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balance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2008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negative 4 – 5 % GDP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预计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2008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年的长期养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老金体系余额为</a:t>
            </a:r>
            <a:r>
              <a:rPr lang="cs-CZ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GDP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的负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%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- 5%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3"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Projected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long-term pension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system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balance in 2015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0,5 % GDP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预计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年养老金体系的长期余额为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GDP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的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%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4"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adequacy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level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benefits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projected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decrease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approx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 10 % (2015)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养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老金充足率（福利水平）预计将下降约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％（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）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5"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Reform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reversal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(2017)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will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deteriorate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pension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sustainbility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outlook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while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improving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financial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situation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pensioners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改革逆转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(2017)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将恶化养老金的可持续发展前景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，但同时养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老金领取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者的财务状况将会得到改善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Reforms</a:t>
            </a:r>
            <a:r>
              <a:rPr lang="en-US" dirty="0" smtClean="0"/>
              <a:t>’</a:t>
            </a:r>
            <a:r>
              <a:rPr lang="cs-CZ" dirty="0" smtClean="0"/>
              <a:t> </a:t>
            </a:r>
            <a:r>
              <a:rPr lang="cs-CZ" dirty="0" err="1" smtClean="0"/>
              <a:t>impact</a:t>
            </a:r>
            <a:r>
              <a:rPr lang="cs-CZ" dirty="0" smtClean="0"/>
              <a:t>    </a:t>
            </a:r>
            <a:r>
              <a:rPr lang="zh-CN" altLang="en-US" dirty="0" smtClean="0"/>
              <a:t>改革的影响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012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Jan Škorpík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&amp; Marek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Suchomel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  <a:hlinkClick r:id="rId2"/>
              </a:rPr>
              <a:t>jan.skorpik@mpsv.c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  <a:hlinkClick r:id="rId2"/>
              </a:rPr>
              <a:t>z</a:t>
            </a:r>
            <a:endParaRPr lang="cs-CZ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  <a:hlinkClick r:id="rId3"/>
              </a:rPr>
              <a:t>marek.suchomel@mpsv.cz</a:t>
            </a:r>
            <a:endParaRPr lang="cs-CZ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cs-CZ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524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364" y="2060848"/>
            <a:ext cx="92001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1995 – Introduction of the Pension Act (Law No. 155/1995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</a:t>
            </a:r>
            <a:r>
              <a:rPr lang="cs-CZ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zh-CN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养老金法案的介绍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2004 – Minor parametric changes                            </a:t>
            </a:r>
            <a:r>
              <a:rPr lang="zh-CN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小参数的变化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 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2008 – First major parametric reform                   </a:t>
            </a:r>
            <a:r>
              <a:rPr lang="zh-CN" alt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第一次重大参数改革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2011 – „Small pension reform“                              </a:t>
            </a:r>
            <a:r>
              <a:rPr lang="zh-CN" alt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”小型养老金改革“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2017 – Further parametric changes – </a:t>
            </a:r>
            <a:r>
              <a:rPr lang="cs-CZ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partial</a:t>
            </a:r>
            <a:r>
              <a:rPr lang="cs-CZ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reversal of the 2011 reform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zh-CN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进一步</a:t>
            </a:r>
            <a:r>
              <a:rPr lang="zh-CN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的参数变化 </a:t>
            </a:r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- 2011</a:t>
            </a:r>
            <a:r>
              <a:rPr lang="zh-CN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年改革的部分逆转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Pension reform timeline      </a:t>
            </a:r>
            <a:r>
              <a:rPr lang="zh-CN" altLang="en-US" dirty="0" smtClean="0"/>
              <a:t>养</a:t>
            </a:r>
            <a:r>
              <a:rPr lang="zh-CN" altLang="en-US" dirty="0"/>
              <a:t>老金改革时间表</a:t>
            </a:r>
            <a:endParaRPr lang="en-US" dirty="0"/>
          </a:p>
        </p:txBody>
      </p:sp>
      <p:grpSp>
        <p:nvGrpSpPr>
          <p:cNvPr id="4" name="Skupina 3"/>
          <p:cNvGrpSpPr/>
          <p:nvPr/>
        </p:nvGrpSpPr>
        <p:grpSpPr>
          <a:xfrm>
            <a:off x="359481" y="1268760"/>
            <a:ext cx="9286875" cy="752475"/>
            <a:chOff x="0" y="0"/>
            <a:chExt cx="9286875" cy="752475"/>
          </a:xfrm>
        </p:grpSpPr>
        <p:grpSp>
          <p:nvGrpSpPr>
            <p:cNvPr id="7" name="Skupina 6"/>
            <p:cNvGrpSpPr/>
            <p:nvPr/>
          </p:nvGrpSpPr>
          <p:grpSpPr>
            <a:xfrm>
              <a:off x="0" y="0"/>
              <a:ext cx="2085975" cy="752475"/>
              <a:chOff x="0" y="0"/>
              <a:chExt cx="2085975" cy="752475"/>
            </a:xfrm>
          </p:grpSpPr>
          <p:sp>
            <p:nvSpPr>
              <p:cNvPr id="20" name="Dvojitá šipka 19"/>
              <p:cNvSpPr/>
              <p:nvPr/>
            </p:nvSpPr>
            <p:spPr>
              <a:xfrm>
                <a:off x="0" y="0"/>
                <a:ext cx="2085975" cy="752475"/>
              </a:xfrm>
              <a:prstGeom prst="chevron">
                <a:avLst/>
              </a:prstGeom>
              <a:solidFill>
                <a:schemeClr val="accent1">
                  <a:alpha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21" name="Textové pole 2"/>
              <p:cNvSpPr txBox="1">
                <a:spLocks noChangeArrowheads="1"/>
              </p:cNvSpPr>
              <p:nvPr/>
            </p:nvSpPr>
            <p:spPr bwMode="auto">
              <a:xfrm>
                <a:off x="676275" y="180975"/>
                <a:ext cx="571500" cy="523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400">
                    <a:ln w="9208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63500" dir="3600000" algn="tl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Calibri"/>
                    <a:cs typeface="Times New Roman"/>
                  </a:rPr>
                  <a:t>1995</a:t>
                </a:r>
                <a:endParaRPr lang="cs-CZ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8" name="Skupina 7"/>
            <p:cNvGrpSpPr/>
            <p:nvPr/>
          </p:nvGrpSpPr>
          <p:grpSpPr>
            <a:xfrm>
              <a:off x="1771650" y="0"/>
              <a:ext cx="2085975" cy="752475"/>
              <a:chOff x="0" y="0"/>
              <a:chExt cx="2085975" cy="752475"/>
            </a:xfrm>
          </p:grpSpPr>
          <p:sp>
            <p:nvSpPr>
              <p:cNvPr id="18" name="Dvojitá šipka 17"/>
              <p:cNvSpPr/>
              <p:nvPr/>
            </p:nvSpPr>
            <p:spPr>
              <a:xfrm>
                <a:off x="0" y="0"/>
                <a:ext cx="2085975" cy="752475"/>
              </a:xfrm>
              <a:prstGeom prst="chevron">
                <a:avLst/>
              </a:prstGeom>
              <a:solidFill>
                <a:schemeClr val="accent1">
                  <a:alpha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9" name="Textové pole 2"/>
              <p:cNvSpPr txBox="1">
                <a:spLocks noChangeArrowheads="1"/>
              </p:cNvSpPr>
              <p:nvPr/>
            </p:nvSpPr>
            <p:spPr bwMode="auto">
              <a:xfrm>
                <a:off x="676275" y="180873"/>
                <a:ext cx="572134" cy="523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400">
                    <a:ln w="9208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63500" dir="3600000" algn="tl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Calibri"/>
                    <a:cs typeface="Times New Roman"/>
                  </a:rPr>
                  <a:t>2004</a:t>
                </a:r>
                <a:endParaRPr lang="cs-CZ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9" name="Skupina 8"/>
            <p:cNvGrpSpPr/>
            <p:nvPr/>
          </p:nvGrpSpPr>
          <p:grpSpPr>
            <a:xfrm>
              <a:off x="3609975" y="0"/>
              <a:ext cx="2085975" cy="752475"/>
              <a:chOff x="0" y="0"/>
              <a:chExt cx="2085975" cy="752475"/>
            </a:xfrm>
          </p:grpSpPr>
          <p:sp>
            <p:nvSpPr>
              <p:cNvPr id="16" name="Dvojitá šipka 15"/>
              <p:cNvSpPr/>
              <p:nvPr/>
            </p:nvSpPr>
            <p:spPr>
              <a:xfrm>
                <a:off x="0" y="0"/>
                <a:ext cx="2085975" cy="752475"/>
              </a:xfrm>
              <a:prstGeom prst="chevron">
                <a:avLst/>
              </a:prstGeom>
              <a:solidFill>
                <a:srgbClr val="FF0000">
                  <a:alpha val="6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" name="Textové pole 2"/>
              <p:cNvSpPr txBox="1">
                <a:spLocks noChangeArrowheads="1"/>
              </p:cNvSpPr>
              <p:nvPr/>
            </p:nvSpPr>
            <p:spPr bwMode="auto">
              <a:xfrm>
                <a:off x="676275" y="180873"/>
                <a:ext cx="572134" cy="523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400">
                    <a:ln w="9208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63500" dir="3600000" algn="tl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Calibri"/>
                    <a:cs typeface="Times New Roman"/>
                  </a:rPr>
                  <a:t>2008</a:t>
                </a:r>
                <a:endParaRPr lang="cs-CZ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0" name="Skupina 9"/>
            <p:cNvGrpSpPr/>
            <p:nvPr/>
          </p:nvGrpSpPr>
          <p:grpSpPr>
            <a:xfrm>
              <a:off x="5372100" y="0"/>
              <a:ext cx="2085975" cy="752475"/>
              <a:chOff x="0" y="0"/>
              <a:chExt cx="2085975" cy="752475"/>
            </a:xfrm>
          </p:grpSpPr>
          <p:sp>
            <p:nvSpPr>
              <p:cNvPr id="14" name="Dvojitá šipka 13"/>
              <p:cNvSpPr/>
              <p:nvPr/>
            </p:nvSpPr>
            <p:spPr>
              <a:xfrm>
                <a:off x="0" y="0"/>
                <a:ext cx="2085975" cy="752475"/>
              </a:xfrm>
              <a:prstGeom prst="chevron">
                <a:avLst/>
              </a:prstGeom>
              <a:solidFill>
                <a:srgbClr val="FF0000">
                  <a:alpha val="6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5" name="Textové pole 2"/>
              <p:cNvSpPr txBox="1">
                <a:spLocks noChangeArrowheads="1"/>
              </p:cNvSpPr>
              <p:nvPr/>
            </p:nvSpPr>
            <p:spPr bwMode="auto">
              <a:xfrm>
                <a:off x="676275" y="180788"/>
                <a:ext cx="572134" cy="523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400">
                    <a:ln w="9208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63500" dir="3600000" algn="tl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Calibri"/>
                    <a:cs typeface="Times New Roman"/>
                  </a:rPr>
                  <a:t>2011</a:t>
                </a:r>
                <a:endParaRPr lang="cs-CZ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1" name="Skupina 10"/>
            <p:cNvGrpSpPr/>
            <p:nvPr/>
          </p:nvGrpSpPr>
          <p:grpSpPr>
            <a:xfrm>
              <a:off x="7200900" y="0"/>
              <a:ext cx="2085975" cy="752475"/>
              <a:chOff x="0" y="0"/>
              <a:chExt cx="2085975" cy="752475"/>
            </a:xfrm>
          </p:grpSpPr>
          <p:sp>
            <p:nvSpPr>
              <p:cNvPr id="12" name="Dvojitá šipka 11"/>
              <p:cNvSpPr/>
              <p:nvPr/>
            </p:nvSpPr>
            <p:spPr>
              <a:xfrm>
                <a:off x="0" y="0"/>
                <a:ext cx="2085975" cy="752475"/>
              </a:xfrm>
              <a:prstGeom prst="chevron">
                <a:avLst/>
              </a:prstGeom>
              <a:solidFill>
                <a:srgbClr val="00B0F0">
                  <a:alpha val="60000"/>
                </a:srgb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3" name="Textové pole 2"/>
              <p:cNvSpPr txBox="1">
                <a:spLocks noChangeArrowheads="1"/>
              </p:cNvSpPr>
              <p:nvPr/>
            </p:nvSpPr>
            <p:spPr bwMode="auto">
              <a:xfrm>
                <a:off x="676275" y="180788"/>
                <a:ext cx="572134" cy="523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1400">
                    <a:ln w="9208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63500" dir="3600000" algn="tl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Calibri"/>
                    <a:cs typeface="Times New Roman"/>
                  </a:rPr>
                  <a:t>2017</a:t>
                </a:r>
                <a:endParaRPr lang="cs-CZ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364" y="44624"/>
            <a:ext cx="6912956" cy="79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Retirement age – pre 2008</a:t>
            </a:r>
          </a:p>
          <a:p>
            <a:r>
              <a:rPr lang="zh-CN" altLang="en-US" dirty="0" smtClean="0"/>
              <a:t>退休年龄</a:t>
            </a:r>
            <a:r>
              <a:rPr lang="en-US" altLang="zh-CN" dirty="0" smtClean="0"/>
              <a:t>-2008</a:t>
            </a:r>
            <a:r>
              <a:rPr lang="zh-CN" altLang="en-US" dirty="0" smtClean="0"/>
              <a:t>年以前</a:t>
            </a:r>
            <a:endParaRPr lang="en-US" dirty="0"/>
          </a:p>
        </p:txBody>
      </p:sp>
      <p:pic>
        <p:nvPicPr>
          <p:cNvPr id="17141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011238"/>
            <a:ext cx="6770687" cy="456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617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Retirement age – </a:t>
            </a:r>
            <a:r>
              <a:rPr lang="cs-CZ" dirty="0" err="1" smtClean="0"/>
              <a:t>after</a:t>
            </a:r>
            <a:r>
              <a:rPr lang="en-US" dirty="0" smtClean="0"/>
              <a:t> 2008</a:t>
            </a:r>
          </a:p>
          <a:p>
            <a:r>
              <a:rPr lang="zh-CN" altLang="en-US" dirty="0" smtClean="0"/>
              <a:t>退休年龄</a:t>
            </a:r>
            <a:r>
              <a:rPr lang="en-US" altLang="zh-CN" dirty="0" smtClean="0"/>
              <a:t>-2008</a:t>
            </a:r>
            <a:r>
              <a:rPr lang="zh-CN" altLang="en-US" dirty="0" smtClean="0"/>
              <a:t>年以后</a:t>
            </a:r>
            <a:endParaRPr lang="en-US" dirty="0"/>
          </a:p>
        </p:txBody>
      </p:sp>
      <p:pic>
        <p:nvPicPr>
          <p:cNvPr id="1715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1012825"/>
            <a:ext cx="6769100" cy="455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48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Retirement age – </a:t>
            </a:r>
            <a:r>
              <a:rPr lang="cs-CZ" dirty="0" err="1" smtClean="0"/>
              <a:t>after</a:t>
            </a:r>
            <a:r>
              <a:rPr lang="en-US" dirty="0" smtClean="0"/>
              <a:t> 20</a:t>
            </a:r>
            <a:r>
              <a:rPr lang="cs-CZ" dirty="0" smtClean="0"/>
              <a:t>11</a:t>
            </a:r>
          </a:p>
          <a:p>
            <a:r>
              <a:rPr lang="zh-CN" altLang="en-US" dirty="0" smtClean="0"/>
              <a:t>退休年龄</a:t>
            </a:r>
            <a:r>
              <a:rPr lang="en-US" altLang="zh-CN" dirty="0" smtClean="0"/>
              <a:t>-2011</a:t>
            </a:r>
            <a:r>
              <a:rPr lang="zh-CN" altLang="en-US" dirty="0" smtClean="0"/>
              <a:t>年以后</a:t>
            </a:r>
            <a:endParaRPr lang="cs-CZ" dirty="0" smtClean="0"/>
          </a:p>
        </p:txBody>
      </p:sp>
      <p:pic>
        <p:nvPicPr>
          <p:cNvPr id="17162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012825"/>
            <a:ext cx="6770687" cy="455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43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Retirement age – </a:t>
            </a:r>
            <a:r>
              <a:rPr lang="cs-CZ" dirty="0" err="1" smtClean="0"/>
              <a:t>after</a:t>
            </a:r>
            <a:r>
              <a:rPr lang="en-US" dirty="0" smtClean="0"/>
              <a:t> 20</a:t>
            </a:r>
            <a:r>
              <a:rPr lang="cs-CZ" dirty="0" smtClean="0"/>
              <a:t>17</a:t>
            </a:r>
          </a:p>
          <a:p>
            <a:r>
              <a:rPr lang="zh-CN" altLang="en-US" dirty="0" smtClean="0"/>
              <a:t>退休年龄</a:t>
            </a:r>
            <a:r>
              <a:rPr lang="en-US" altLang="zh-CN" dirty="0" smtClean="0"/>
              <a:t>-2017</a:t>
            </a:r>
            <a:r>
              <a:rPr lang="zh-CN" altLang="en-US" dirty="0" smtClean="0"/>
              <a:t>年以后</a:t>
            </a:r>
            <a:endParaRPr lang="cs-CZ" dirty="0" smtClean="0"/>
          </a:p>
        </p:txBody>
      </p:sp>
      <p:pic>
        <p:nvPicPr>
          <p:cNvPr id="17172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1012825"/>
            <a:ext cx="6769100" cy="455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13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7993012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Retirement age –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2008 and 2017</a:t>
            </a:r>
          </a:p>
          <a:p>
            <a:r>
              <a:rPr lang="zh-CN" altLang="en-US" dirty="0" smtClean="0"/>
              <a:t>退休年龄</a:t>
            </a:r>
            <a:r>
              <a:rPr lang="en-US" altLang="zh-CN" dirty="0" smtClean="0"/>
              <a:t>-2008</a:t>
            </a:r>
            <a:r>
              <a:rPr lang="zh-CN" altLang="en-US" dirty="0" smtClean="0"/>
              <a:t>至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年间的变化</a:t>
            </a:r>
            <a:endParaRPr lang="cs-CZ" dirty="0" smtClean="0"/>
          </a:p>
        </p:txBody>
      </p:sp>
      <p:pic>
        <p:nvPicPr>
          <p:cNvPr id="17182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012825"/>
            <a:ext cx="6770687" cy="455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05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980728"/>
            <a:ext cx="9200197" cy="7017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Originally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minimum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indexation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100 %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inflation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1/3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wage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growth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with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Government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discretion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more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generous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indexation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最初指数为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100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％的通货膨胀率和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1/3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的实际工资增长率，政府自行决定更多的指数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2"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2011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Government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discretion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removed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stipuleted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directly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Pension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(100 %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inflation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+ 1/3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wage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growth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     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2011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，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政府的自由裁量权被取消，并在养老金法案中直接规定（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100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％的通货膨胀率和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1/3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的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实际工资增长率）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3"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Temporary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lowered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indexation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2013 and 2014 (1/3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inflation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+ 1/3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wage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growth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 as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austerity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measure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作为紧缩措施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2014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年暂时降低指数（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1/3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通货膨胀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+ 1/3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实际工资增长）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 startAt="4"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2016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Governement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discretion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renewed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with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upper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limit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2,7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%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2016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年，政府酌情更新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，将上限调整为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7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％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 startAt="5"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Since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2017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indexation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formula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changed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to 100 %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inflation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+ 1/2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wage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growth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自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2017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年以来，指数公式改为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100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％通货膨胀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+ 1/2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实际工资增长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805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cs-CZ" dirty="0" smtClean="0"/>
              <a:t>Pension </a:t>
            </a:r>
            <a:r>
              <a:rPr lang="cs-CZ" dirty="0" err="1" smtClean="0"/>
              <a:t>indexation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 smtClean="0"/>
          </a:p>
          <a:p>
            <a:r>
              <a:rPr lang="zh-CN" altLang="en-US" dirty="0" smtClean="0"/>
              <a:t>养老金指数化规则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131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1124744"/>
            <a:ext cx="920019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AutoNum type="arabicPeriod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Changed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2008    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2008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年发生更改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2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Former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system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partial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full disability   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原有部分及完全伤残制度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971550" lvl="1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romanUcPeriod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Reduction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capacity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by 33 % and 66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%</a:t>
            </a:r>
          </a:p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工作能力降低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33%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66%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971550" lvl="1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romanUcPeriod" startAt="2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Separate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pensions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– a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change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disability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level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led to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new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application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pension and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new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granting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proces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</a:t>
            </a:r>
          </a:p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单独的抚恤金</a:t>
            </a:r>
            <a:r>
              <a:rPr lang="zh-CN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—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残疾等级的变化导致养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老金和新发放程序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的新申请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3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New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system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three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degrees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disability    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伤残情况分为三个等级的新制度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971550" lvl="1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romanUcPeriod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Reduction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of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capacity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by 35 %, 50 % and 70 %</a:t>
            </a:r>
          </a:p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mr-I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工作能力下降35%、50%和70%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971550" lvl="1" indent="-51435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romanUcPeriod" startAt="2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disability pension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exists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–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degrees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merely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determine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benefit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amount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lvl="1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只存在一种残障抚恤金</a:t>
            </a:r>
            <a:r>
              <a:rPr lang="zh-CN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—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等级仅用于确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定福利金额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4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New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capacity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reduction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assessment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put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in place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评估工作能力下降与否的新规则已开始实行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SzPct val="103000"/>
              <a:buFont typeface="+mj-lt"/>
              <a:buAutoNum type="arabicPeriod" startAt="5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Two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targets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–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modernising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disability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pensions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curtailing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pension </a:t>
            </a: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expenditure</a:t>
            </a:r>
            <a:endParaRPr lang="cs-CZ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两个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目标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—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—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残障抚恤金现代化和削减抚恤金支出</a:t>
            </a:r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cs-CZ" dirty="0" smtClean="0"/>
              <a:t>Disability </a:t>
            </a:r>
            <a:r>
              <a:rPr lang="cs-CZ" dirty="0" err="1" smtClean="0"/>
              <a:t>pensions</a:t>
            </a:r>
            <a:r>
              <a:rPr lang="cs-CZ" dirty="0" smtClean="0"/>
              <a:t>   </a:t>
            </a:r>
            <a:r>
              <a:rPr lang="zh-CN" altLang="en-US" dirty="0" smtClean="0"/>
              <a:t>伤残抚恤金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826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604</TotalTime>
  <Words>1081</Words>
  <Application>Microsoft Macintosh PowerPoint</Application>
  <PresentationFormat>A4 纸张(210x297 毫米)</PresentationFormat>
  <Paragraphs>151</Paragraphs>
  <Slides>13</Slides>
  <Notes>1</Notes>
  <HiddenSlides>0</HiddenSlides>
  <MMClips>0</MMClips>
  <ScaleCrop>false</ScaleCrop>
  <HeadingPairs>
    <vt:vector size="8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13</vt:i4>
      </vt:variant>
      <vt:variant>
        <vt:lpstr>自定义放映</vt:lpstr>
      </vt:variant>
      <vt:variant>
        <vt:i4>1</vt:i4>
      </vt:variant>
    </vt:vector>
  </HeadingPairs>
  <TitlesOfParts>
    <vt:vector size="16" baseType="lpstr">
      <vt:lpstr>SPRP_Correct Power Point Template v1</vt:lpstr>
      <vt:lpstr>think-cell Slide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melon lee</cp:lastModifiedBy>
  <cp:revision>35</cp:revision>
  <cp:lastPrinted>2015-01-26T19:32:44Z</cp:lastPrinted>
  <dcterms:created xsi:type="dcterms:W3CDTF">2015-09-07T02:11:56Z</dcterms:created>
  <dcterms:modified xsi:type="dcterms:W3CDTF">2017-08-24T07:56:06Z</dcterms:modified>
</cp:coreProperties>
</file>