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vml" ContentType="application/vnd.openxmlformats-officedocument.vmlDrawi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embeddings/oleObject1.bin" ContentType="application/vnd.openxmlformats-officedocument.oleObject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70" r:id="rId1"/>
  </p:sldMasterIdLst>
  <p:notesMasterIdLst>
    <p:notesMasterId r:id="rId15"/>
  </p:notesMasterIdLst>
  <p:handoutMasterIdLst>
    <p:handoutMasterId r:id="rId16"/>
  </p:handoutMasterIdLst>
  <p:sldIdLst>
    <p:sldId id="1229" r:id="rId2"/>
    <p:sldId id="1334" r:id="rId3"/>
    <p:sldId id="1323" r:id="rId4"/>
    <p:sldId id="1324" r:id="rId5"/>
    <p:sldId id="1326" r:id="rId6"/>
    <p:sldId id="1325" r:id="rId7"/>
    <p:sldId id="1327" r:id="rId8"/>
    <p:sldId id="1328" r:id="rId9"/>
    <p:sldId id="1329" r:id="rId10"/>
    <p:sldId id="1330" r:id="rId11"/>
    <p:sldId id="1331" r:id="rId12"/>
    <p:sldId id="1332" r:id="rId13"/>
    <p:sldId id="1333" r:id="rId14"/>
  </p:sldIdLst>
  <p:sldSz cx="9906000" cy="6858000" type="A4"/>
  <p:notesSz cx="6794500" cy="9931400"/>
  <p:custShowLst>
    <p:custShow name="Custom Show 1" id="0">
      <p:sldLst/>
    </p:custShow>
  </p:custShowLst>
  <p:custDataLst>
    <p:tags r:id="rId18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572">
          <p15:clr>
            <a:srgbClr val="A4A3A4"/>
          </p15:clr>
        </p15:guide>
        <p15:guide id="2" orient="horz" pos="3838">
          <p15:clr>
            <a:srgbClr val="A4A3A4"/>
          </p15:clr>
        </p15:guide>
        <p15:guide id="3" orient="horz">
          <p15:clr>
            <a:srgbClr val="A4A3A4"/>
          </p15:clr>
        </p15:guide>
        <p15:guide id="4" orient="horz" pos="890">
          <p15:clr>
            <a:srgbClr val="A4A3A4"/>
          </p15:clr>
        </p15:guide>
        <p15:guide id="5" pos="6023">
          <p15:clr>
            <a:srgbClr val="A4A3A4"/>
          </p15:clr>
        </p15:guide>
        <p15:guide id="6" pos="308">
          <p15:clr>
            <a:srgbClr val="A4A3A4"/>
          </p15:clr>
        </p15:guide>
        <p15:guide id="7" pos="5796">
          <p15:clr>
            <a:srgbClr val="A4A3A4"/>
          </p15:clr>
        </p15:guide>
        <p15:guide id="8" pos="217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3128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ristina Zanetti" initials="CZ" lastIdx="1" clrIdx="0"/>
  <p:cmAuthor id="1" name="af" initials="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0000"/>
    <a:srgbClr val="FFDA65"/>
    <a:srgbClr val="FFFFFF"/>
    <a:srgbClr val="FFCC00"/>
    <a:srgbClr val="E39913"/>
    <a:srgbClr val="F2F2F2"/>
    <a:srgbClr val="FFFF99"/>
    <a:srgbClr val="FFFFCC"/>
    <a:srgbClr val="D8D8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8D230F3-CF80-4859-8CE7-A43EE81993B5}" styleName="Stile chiaro 1 - Colore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6D9F66E-5EB9-4882-86FB-DCBF35E3C3E4}" styleName="Stile medio 4 - Color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A488322-F2BA-4B5B-9748-0D474271808F}" styleName="Stile medio 3 - 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Stile scuro 2 - Colore 5/Colore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2D5ABB26-0587-4C30-8999-92F81FD0307C}" styleName="Nessuno stile, nessuna grigli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0" autoAdjust="0"/>
    <p:restoredTop sz="95252" autoAdjust="0"/>
  </p:normalViewPr>
  <p:slideViewPr>
    <p:cSldViewPr>
      <p:cViewPr varScale="1">
        <p:scale>
          <a:sx n="105" d="100"/>
          <a:sy n="105" d="100"/>
        </p:scale>
        <p:origin x="-1136" y="-112"/>
      </p:cViewPr>
      <p:guideLst>
        <p:guide orient="horz" pos="572"/>
        <p:guide orient="horz" pos="3838"/>
        <p:guide orient="horz"/>
        <p:guide orient="horz" pos="890"/>
        <p:guide pos="6023"/>
        <p:guide pos="308"/>
        <p:guide pos="5796"/>
        <p:guide pos="21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7" d="100"/>
        <a:sy n="67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3006" y="-108"/>
      </p:cViewPr>
      <p:guideLst>
        <p:guide orient="horz" pos="3128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handoutMaster" Target="handoutMasters/handoutMaster1.xml"/><Relationship Id="rId17" Type="http://schemas.openxmlformats.org/officeDocument/2006/relationships/printerSettings" Target="printerSettings/printerSettings1.bin"/><Relationship Id="rId18" Type="http://schemas.openxmlformats.org/officeDocument/2006/relationships/tags" Target="tags/tag1.xml"/><Relationship Id="rId1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C65DB725-3F53-423B-B263-9F51CF8FAAF6}" type="datetimeFigureOut">
              <a:rPr lang="en-US"/>
              <a:pPr>
                <a:defRPr/>
              </a:pPr>
              <a:t>17/8/24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54AC8908-A1FB-4505-B212-4B2A7EC61AD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02496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1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48158" y="3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72848AB1-372C-417D-B58B-3446A2DC6E62}" type="datetimeFigureOut">
              <a:rPr lang="en-US"/>
              <a:pPr>
                <a:defRPr/>
              </a:pPr>
              <a:t>17/8/24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7713"/>
            <a:ext cx="5373688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765" tIns="49881" rIns="99765" bIns="4988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79928" y="4719044"/>
            <a:ext cx="5434648" cy="44684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1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48158" y="9431740"/>
            <a:ext cx="2944758" cy="4980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6370" tIns="48186" rIns="96370" bIns="48186" numCol="1" anchor="b" anchorCtr="0" compatLnSpc="1">
            <a:prstTxWarp prst="textNoShape">
              <a:avLst/>
            </a:prstTxWarp>
          </a:bodyPr>
          <a:lstStyle>
            <a:lvl1pPr algn="r" defTabSz="897484">
              <a:defRPr sz="1300">
                <a:latin typeface="Calibri" pitchFamily="34" charset="0"/>
              </a:defRPr>
            </a:lvl1pPr>
          </a:lstStyle>
          <a:p>
            <a:pPr>
              <a:defRPr/>
            </a:pPr>
            <a:fld id="{B9DF5CB4-1F12-4B4C-891B-F676007582B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13229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>
              <a:lnSpc>
                <a:spcPct val="90000"/>
              </a:lnSpc>
            </a:pPr>
            <a:endParaRPr lang="it-IT" sz="1000" dirty="0"/>
          </a:p>
        </p:txBody>
      </p:sp>
    </p:spTree>
    <p:extLst>
      <p:ext uri="{BB962C8B-B14F-4D97-AF65-F5344CB8AC3E}">
        <p14:creationId xmlns:p14="http://schemas.microsoft.com/office/powerpoint/2010/main" val="198440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4" Type="http://schemas.openxmlformats.org/officeDocument/2006/relationships/tags" Target="../tags/tag4.xml"/><Relationship Id="rId5" Type="http://schemas.openxmlformats.org/officeDocument/2006/relationships/tags" Target="../tags/tag5.xml"/><Relationship Id="rId6" Type="http://schemas.openxmlformats.org/officeDocument/2006/relationships/slideMaster" Target="../slideMasters/slideMaster1.xml"/><Relationship Id="rId7" Type="http://schemas.openxmlformats.org/officeDocument/2006/relationships/oleObject" Target="../embeddings/oleObject1.bin"/><Relationship Id="rId1" Type="http://schemas.openxmlformats.org/officeDocument/2006/relationships/vmlDrawing" Target="../drawings/vmlDrawing1.vml"/><Relationship Id="rId2" Type="http://schemas.openxmlformats.org/officeDocument/2006/relationships/tags" Target="../tags/tag2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Object 7" hidden="1"/>
          <p:cNvGraphicFramePr>
            <a:graphicFrameLocks/>
          </p:cNvGraphicFramePr>
          <p:nvPr>
            <p:custDataLst>
              <p:tags r:id="rId2"/>
            </p:custData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13937" name="think-cell Slide" r:id="rId7" imgW="0" imgH="0" progId="">
                  <p:embed/>
                </p:oleObj>
              </mc:Choice>
              <mc:Fallback>
                <p:oleObj name="think-cell Slide" r:id="rId7" imgW="0" imgH="0" progId="">
                  <p:embed/>
                  <p:pic>
                    <p:nvPicPr>
                      <p:cNvPr id="0" name="AutoShape 105"/>
                      <p:cNvPicPr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6"/>
          <p:cNvSpPr/>
          <p:nvPr userDrawn="1">
            <p:custDataLst>
              <p:tags r:id="rId3"/>
            </p:custDataLst>
          </p:nvPr>
        </p:nvSpPr>
        <p:spPr>
          <a:xfrm>
            <a:off x="200340" y="116540"/>
            <a:ext cx="9433310" cy="671844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>
              <a:latin typeface="Optane" pitchFamily="2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  <p:custDataLst>
              <p:tags r:id="rId4"/>
            </p:custDataLst>
          </p:nvPr>
        </p:nvSpPr>
        <p:spPr>
          <a:xfrm>
            <a:off x="742950" y="2130436"/>
            <a:ext cx="8420100" cy="14700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5"/>
            </p:custDataLst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zh-CN" smtClean="0"/>
              <a:t>Click to edit Master subtitle style</a:t>
            </a: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 userDrawn="1"/>
        </p:nvSpPr>
        <p:spPr bwMode="auto">
          <a:xfrm>
            <a:off x="3048468" y="476590"/>
            <a:ext cx="3766036" cy="321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sz="1800" b="1" i="1" u="sng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BOZZA</a:t>
            </a:r>
            <a:r>
              <a:rPr lang="en-US" sz="1800" b="1" i="1" u="sng" baseline="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Optane" pitchFamily="2" charset="0"/>
                <a:cs typeface="Arial" charset="0"/>
              </a:rPr>
              <a:t> PER DISCUSSIONE</a:t>
            </a:r>
            <a:endParaRPr lang="en-US" sz="1400" b="1" i="1" u="sng" dirty="0">
              <a:solidFill>
                <a:schemeClr val="tx1">
                  <a:lumMod val="75000"/>
                  <a:lumOff val="25000"/>
                </a:schemeClr>
              </a:solidFill>
              <a:latin typeface="Optane" pitchFamily="2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780337" y="274643"/>
            <a:ext cx="2414588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6578" y="274643"/>
            <a:ext cx="7078663" cy="5851525"/>
          </a:xfrm>
        </p:spPr>
        <p:txBody>
          <a:bodyPr vert="eaVert"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2860" y="0"/>
            <a:ext cx="3599688" cy="3599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3494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  <a:lvl2pPr>
              <a:defRPr>
                <a:latin typeface="Optane" pitchFamily="2" charset="0"/>
              </a:defRPr>
            </a:lvl2pPr>
            <a:lvl3pPr>
              <a:defRPr>
                <a:latin typeface="Optane" pitchFamily="2" charset="0"/>
              </a:defRPr>
            </a:lvl3pPr>
            <a:lvl4pPr>
              <a:defRPr>
                <a:latin typeface="Optane" pitchFamily="2" charset="0"/>
              </a:defRPr>
            </a:lvl4pPr>
            <a:lvl5pPr>
              <a:defRPr>
                <a:latin typeface="Optane" pitchFamily="2" charset="0"/>
              </a:defRPr>
            </a:lvl5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11"/>
            <a:ext cx="8420100" cy="1362075"/>
          </a:xfrm>
        </p:spPr>
        <p:txBody>
          <a:bodyPr anchor="t"/>
          <a:lstStyle>
            <a:lvl1pPr algn="l">
              <a:defRPr sz="4000" b="1" cap="all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6575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48300" y="1600206"/>
            <a:ext cx="4746625" cy="4525963"/>
          </a:xfrm>
        </p:spPr>
        <p:txBody>
          <a:bodyPr/>
          <a:lstStyle>
            <a:lvl1pPr>
              <a:defRPr sz="2800">
                <a:latin typeface="Optane" pitchFamily="2" charset="0"/>
              </a:defRPr>
            </a:lvl1pPr>
            <a:lvl2pPr>
              <a:defRPr sz="2400">
                <a:latin typeface="Optane" pitchFamily="2" charset="0"/>
              </a:defRPr>
            </a:lvl2pPr>
            <a:lvl3pPr>
              <a:defRPr sz="2000">
                <a:latin typeface="Optane" pitchFamily="2" charset="0"/>
              </a:defRPr>
            </a:lvl3pPr>
            <a:lvl4pPr>
              <a:defRPr sz="1800">
                <a:latin typeface="Optane" pitchFamily="2" charset="0"/>
              </a:defRPr>
            </a:lvl4pPr>
            <a:lvl5pPr>
              <a:defRPr sz="1800">
                <a:latin typeface="Optane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>
                <a:latin typeface="Optane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>
                <a:latin typeface="Optane" pitchFamily="2" charset="0"/>
              </a:defRPr>
            </a:lvl1pPr>
            <a:lvl2pPr>
              <a:defRPr sz="2000">
                <a:latin typeface="Optane" pitchFamily="2" charset="0"/>
              </a:defRPr>
            </a:lvl2pPr>
            <a:lvl3pPr>
              <a:defRPr sz="1800">
                <a:latin typeface="Optane" pitchFamily="2" charset="0"/>
              </a:defRPr>
            </a:lvl3pPr>
            <a:lvl4pPr>
              <a:defRPr sz="1600">
                <a:latin typeface="Optane" pitchFamily="2" charset="0"/>
              </a:defRPr>
            </a:lvl4pPr>
            <a:lvl5pPr>
              <a:defRPr sz="1600">
                <a:latin typeface="Optane" pitchFamily="2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7142332" y="6356361"/>
            <a:ext cx="2311400" cy="365125"/>
          </a:xfr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056"/>
            <a:ext cx="5537729" cy="5853113"/>
          </a:xfrm>
        </p:spPr>
        <p:txBody>
          <a:bodyPr/>
          <a:lstStyle>
            <a:lvl1pPr>
              <a:defRPr sz="3200">
                <a:latin typeface="Optane" pitchFamily="2" charset="0"/>
              </a:defRPr>
            </a:lvl1pPr>
            <a:lvl2pPr>
              <a:defRPr sz="2800">
                <a:latin typeface="Optane" pitchFamily="2" charset="0"/>
              </a:defRPr>
            </a:lvl2pPr>
            <a:lvl3pPr>
              <a:defRPr sz="2400">
                <a:latin typeface="Optane" pitchFamily="2" charset="0"/>
              </a:defRPr>
            </a:lvl3pPr>
            <a:lvl4pPr>
              <a:defRPr sz="2000">
                <a:latin typeface="Optane" pitchFamily="2" charset="0"/>
              </a:defRPr>
            </a:lvl4pPr>
            <a:lvl5pPr>
              <a:defRPr sz="2000">
                <a:latin typeface="Optane" pitchFamily="2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>
                <a:latin typeface="Optane" pitchFamily="2" charset="0"/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it-I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>
                <a:latin typeface="Optane" pitchFamily="2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it-IT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>
                <a:latin typeface="Optane" pitchFamily="2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84550" y="6356361"/>
            <a:ext cx="31369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r>
              <a:rPr lang="it-IT" dirty="0" smtClean="0"/>
              <a:t>EY_IDEA MANAGEMENT_V0.5.PPTX</a:t>
            </a:r>
            <a:endParaRPr lang="it-IT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4178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55525" y="0"/>
            <a:ext cx="908650" cy="90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6480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it-IT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16370" y="980661"/>
            <a:ext cx="8994330" cy="514550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it-IT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04800856-2FB0-4830-8C60-1A6F6FE5BDA0}" type="datetimeFigureOut">
              <a:rPr lang="it-IT" smtClean="0"/>
              <a:pPr/>
              <a:t>17/8/24</a:t>
            </a:fld>
            <a:endParaRPr lang="it-IT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6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Optane" pitchFamily="2" charset="0"/>
              </a:defRPr>
            </a:lvl1pPr>
          </a:lstStyle>
          <a:p>
            <a:fld id="{48D807C0-2D41-4638-AE7B-EAF76F0B0F71}" type="slidenum">
              <a:rPr lang="it-IT" smtClean="0"/>
              <a:pPr/>
              <a:t>‹#›</a:t>
            </a:fld>
            <a:endParaRPr lang="it-IT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344360" y="6381410"/>
            <a:ext cx="9217280" cy="0"/>
          </a:xfrm>
          <a:prstGeom prst="line">
            <a:avLst/>
          </a:prstGeom>
          <a:ln w="12700">
            <a:solidFill>
              <a:srgbClr val="C0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8" name="Line 10"/>
          <p:cNvSpPr>
            <a:spLocks noChangeShapeType="1"/>
          </p:cNvSpPr>
          <p:nvPr/>
        </p:nvSpPr>
        <p:spPr bwMode="auto">
          <a:xfrm>
            <a:off x="344364" y="908650"/>
            <a:ext cx="9201590" cy="0"/>
          </a:xfrm>
          <a:prstGeom prst="line">
            <a:avLst/>
          </a:prstGeom>
          <a:noFill/>
          <a:ln w="19050">
            <a:solidFill>
              <a:schemeClr val="tx2">
                <a:lumMod val="40000"/>
                <a:lumOff val="60000"/>
              </a:schemeClr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en-US" dirty="0">
              <a:solidFill>
                <a:srgbClr val="646464"/>
              </a:solidFill>
              <a:latin typeface="Optane" pitchFamily="2" charset="0"/>
            </a:endParaRPr>
          </a:p>
        </p:txBody>
      </p:sp>
      <p:sp>
        <p:nvSpPr>
          <p:cNvPr id="35" name="Rectangle 9"/>
          <p:cNvSpPr>
            <a:spLocks noChangeArrowheads="1"/>
          </p:cNvSpPr>
          <p:nvPr/>
        </p:nvSpPr>
        <p:spPr bwMode="auto">
          <a:xfrm>
            <a:off x="339635" y="6530579"/>
            <a:ext cx="663575" cy="196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1100" dirty="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t>Page </a:t>
            </a:r>
            <a:fld id="{176C9665-13A1-4E4A-84AC-67452C24411B}" type="slidenum">
              <a:rPr lang="en-US" sz="1100" smtClean="0">
                <a:solidFill>
                  <a:srgbClr val="000000"/>
                </a:solidFill>
                <a:latin typeface="Optane" pitchFamily="2" charset="0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sz="1100" dirty="0">
              <a:solidFill>
                <a:srgbClr val="000000"/>
              </a:solidFill>
              <a:latin typeface="Optane" pitchFamily="2" charset="0"/>
              <a:cs typeface="Arial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78" r:id="rId8"/>
    <p:sldLayoutId id="2147483679" r:id="rId9"/>
    <p:sldLayoutId id="2147483680" r:id="rId10"/>
    <p:sldLayoutId id="2147483681" r:id="rId11"/>
    <p:sldLayoutId id="2147483682" r:id="rId12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2000" b="1" kern="1200">
          <a:solidFill>
            <a:schemeClr val="tx1"/>
          </a:solidFill>
          <a:latin typeface="Optane" pitchFamily="2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C000"/>
        </a:buClr>
        <a:buSzPct val="75000"/>
        <a:buFont typeface="Arial" pitchFamily="34" charset="0"/>
        <a:buChar char="►"/>
        <a:defRPr sz="3200" kern="1200">
          <a:solidFill>
            <a:schemeClr val="tx1"/>
          </a:solidFill>
          <a:latin typeface="Optane" pitchFamily="2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800" kern="1200">
          <a:solidFill>
            <a:schemeClr val="tx1"/>
          </a:solidFill>
          <a:latin typeface="Optane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•"/>
        <a:defRPr sz="2400" kern="1200">
          <a:solidFill>
            <a:schemeClr val="tx1"/>
          </a:solidFill>
          <a:latin typeface="Optane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–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rgbClr val="FFC000"/>
        </a:buClr>
        <a:buFont typeface="Arial" pitchFamily="34" charset="0"/>
        <a:buChar char="»"/>
        <a:defRPr sz="2000" kern="1200">
          <a:solidFill>
            <a:schemeClr val="tx1"/>
          </a:solidFill>
          <a:latin typeface="Optane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png"/><Relationship Id="rId3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5"/>
          <p:cNvSpPr txBox="1">
            <a:spLocks noChangeArrowheads="1"/>
          </p:cNvSpPr>
          <p:nvPr/>
        </p:nvSpPr>
        <p:spPr>
          <a:xfrm>
            <a:off x="560512" y="3349347"/>
            <a:ext cx="9001249" cy="3508653"/>
          </a:xfrm>
          <a:prstGeom prst="rect">
            <a:avLst/>
          </a:prstGeom>
        </p:spPr>
        <p:txBody>
          <a:bodyPr wrap="square" lIns="36000" tIns="0" rIns="36000" bIns="0">
            <a:spAutoFit/>
          </a:bodyPr>
          <a:lstStyle/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Parametric Reforms in Germany</a:t>
            </a: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By</a:t>
            </a:r>
            <a:endParaRPr lang="en-GB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GB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Prof.</a:t>
            </a: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 </a:t>
            </a:r>
            <a:r>
              <a:rPr lang="en-GB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Dr.</a:t>
            </a:r>
            <a:r>
              <a:rPr lang="en-GB" sz="24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 Heinz-Dietrich </a:t>
            </a:r>
            <a:r>
              <a:rPr lang="en-GB" sz="2400" b="1" dirty="0" err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Steinmeyer</a:t>
            </a:r>
            <a:endParaRPr lang="en-GB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it-IT" altLang="zh-CN" sz="24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Beijing 29 </a:t>
            </a:r>
            <a:r>
              <a:rPr lang="it-IT" altLang="zh-CN" sz="2400" i="1" kern="0" noProof="1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August </a:t>
            </a:r>
            <a:r>
              <a:rPr lang="it-IT" altLang="zh-CN" sz="2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2017</a:t>
            </a:r>
            <a:endParaRPr lang="en-GB" sz="2400" b="1" dirty="0" smtClean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</a:rPr>
              <a:t>德国养老金参数改革</a:t>
            </a:r>
            <a:endParaRPr lang="en-GB" altLang="zh-CN" sz="2400" b="1" dirty="0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zh-CN" altLang="zh-CN" sz="2400" b="1" dirty="0" smtClean="0"/>
              <a:t>施坦梅尔</a:t>
            </a:r>
            <a:r>
              <a:rPr lang="zh-CN" altLang="zh-CN" sz="2400" b="1" dirty="0"/>
              <a:t>·海因茨</a:t>
            </a:r>
            <a:r>
              <a:rPr lang="en-US" altLang="zh-CN" sz="2400" b="1" dirty="0"/>
              <a:t>-</a:t>
            </a:r>
            <a:r>
              <a:rPr lang="zh-CN" altLang="zh-CN" sz="2400" b="1" dirty="0"/>
              <a:t>迪特里希</a:t>
            </a:r>
            <a:r>
              <a:rPr lang="zh-CN" altLang="zh-CN" sz="2400" dirty="0"/>
              <a:t> </a:t>
            </a:r>
            <a:r>
              <a:rPr lang="zh-CN" altLang="en-US" sz="2400" dirty="0" smtClean="0"/>
              <a:t>教授</a:t>
            </a:r>
            <a:endParaRPr lang="it-IT" sz="2400" b="1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</a:endParaRPr>
          </a:p>
          <a:p>
            <a:pPr algn="ctr" defTabSz="457200" eaLnBrk="0" fontAlgn="auto" hangingPunct="0">
              <a:spcBef>
                <a:spcPts val="0"/>
              </a:spcBef>
              <a:spcAft>
                <a:spcPts val="1200"/>
              </a:spcAft>
              <a:buClr>
                <a:srgbClr val="FFC000"/>
              </a:buClr>
              <a:buSzPct val="85000"/>
              <a:defRPr/>
            </a:pPr>
            <a:r>
              <a:rPr lang="en-US" altLang="zh-CN" sz="2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2017</a:t>
            </a:r>
            <a:r>
              <a:rPr lang="zh-CN" altLang="en-US" sz="2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年</a:t>
            </a:r>
            <a:r>
              <a:rPr lang="en-US" altLang="zh-CN" sz="2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8</a:t>
            </a:r>
            <a:r>
              <a:rPr lang="zh-CN" altLang="en-US" sz="2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月</a:t>
            </a:r>
            <a:r>
              <a:rPr lang="en-US" altLang="zh-CN" sz="2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29</a:t>
            </a:r>
            <a:r>
              <a:rPr lang="zh-CN" altLang="en-US" sz="2400" i="1" kern="0" noProof="1" smtClean="0">
                <a:solidFill>
                  <a:schemeClr val="tx1">
                    <a:lumMod val="85000"/>
                    <a:lumOff val="15000"/>
                  </a:schemeClr>
                </a:solidFill>
                <a:latin typeface="Optane" pitchFamily="2" charset="0"/>
                <a:ea typeface="+mj-ea"/>
                <a:cs typeface="+mj-cs"/>
              </a:rPr>
              <a:t>日</a:t>
            </a:r>
            <a:endParaRPr lang="it-IT" sz="2400" i="1" kern="0" noProof="1">
              <a:solidFill>
                <a:schemeClr val="tx1">
                  <a:lumMod val="85000"/>
                  <a:lumOff val="15000"/>
                </a:schemeClr>
              </a:solidFill>
              <a:latin typeface="Optane" pitchFamily="2" charset="0"/>
              <a:ea typeface="+mj-ea"/>
              <a:cs typeface="+mj-cs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7668381" y="4608286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317248471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Reforms</a:t>
            </a:r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改革</a:t>
            </a:r>
            <a:endParaRPr lang="de-DE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de-DE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</a:t>
            </a:r>
            <a:r>
              <a:rPr lang="de-DE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(?)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additional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expenses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a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step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back?</a:t>
            </a:r>
          </a:p>
          <a:p>
            <a:pPr marL="0" indent="0">
              <a:buNone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2014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年的改革（？）包含额外的开支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——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一种倒退？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ealt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the so-called </a:t>
            </a:r>
            <a:r>
              <a:rPr lang="en-US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Mütterrente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处理所谓的M</a:t>
            </a:r>
            <a:r>
              <a:rPr lang="en-US" altLang="zh-CN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ü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tterrente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same number of pension credits for</a:t>
            </a:r>
          </a:p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children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births before 1992 as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already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 births after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that date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在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1992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年之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前出生的孩子享受的养老金额度和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1992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年后出生的孩子持平</a:t>
            </a:r>
            <a:endParaRPr lang="en-US" altLang="zh-CN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Controversial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problematic 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争议和问题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Introduction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of early retirement at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 without actuarial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reductions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在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岁时提前退休，没有精算减免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Limited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 certain age cohorts and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requires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additional conditions to be met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限于一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定年龄的人群，需要满足更多的条件。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8499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Reforms</a:t>
            </a:r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改革</a:t>
            </a:r>
            <a:endParaRPr lang="de-DE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Reforms in </a:t>
            </a:r>
            <a:r>
              <a:rPr 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2016/17 </a:t>
            </a:r>
          </a:p>
          <a:p>
            <a:pPr marL="0" indent="0">
              <a:buNone/>
            </a:pPr>
            <a:r>
              <a:rPr lang="en-US" altLang="zh-CN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2016-2017</a:t>
            </a:r>
            <a:r>
              <a:rPr lang="zh-CN" alt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年的改革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a more flexible transition to retirement and on prevention and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rehabilitation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更灵活的退休政策法案以及预防和康复法案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also enables to work longer and part-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time parallel to receiving pension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也可以延长工作时间和兼职的方式来领取养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老金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may also increase pension by working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longer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也可以通过延长工作时间增加养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老金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very recent reform will finally unify the rules for pensions between East Germany and West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Germany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最近的这次改革将最终统一东德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和西德之间的养老金规则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12276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结论</a:t>
            </a:r>
            <a:endParaRPr lang="de-DE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Parameters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参数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Contributions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Money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缴费和税金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utting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削减福利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Retirement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Age              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退休年龄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higher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contributions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additional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money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没有更高的缴费或额外的税金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But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但是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amendments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to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formula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对福利公式的修正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(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sustainability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factor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)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（可持续性的因素）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increasing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retirement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（延长退休年龄）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compensating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losses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private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provisions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用私人补贴补偿损失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v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Neveretheless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lower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replacement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rate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lower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income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in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old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此外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——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低替代率和老年低收入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58872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Conclusion</a:t>
            </a:r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结论</a:t>
            </a:r>
            <a:endParaRPr lang="de-DE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ublic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pension insurance can no longer be the only source of income in old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</a:t>
            </a:r>
          </a:p>
          <a:p>
            <a:pPr marL="0" indent="0">
              <a:buNone/>
            </a:pP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公共养老保险</a:t>
            </a:r>
            <a:r>
              <a:rPr lang="zh-CN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不再是老年人唯一的收入来源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Therefore Germany just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recently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considerably improved the system of supplementary – occupational – pensions and tries to improve coverage also among employees of small and medium-sized companies. 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zh-CN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因</a:t>
            </a:r>
            <a:r>
              <a:rPr lang="zh-CN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此，德国最近在很大程度上改进了补充职业</a:t>
            </a:r>
            <a:r>
              <a:rPr lang="en-US" altLang="zh-CN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</a:t>
            </a:r>
            <a:r>
              <a:rPr lang="zh-CN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养老金制度</a:t>
            </a:r>
            <a:r>
              <a:rPr lang="zh-CN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，</a:t>
            </a:r>
            <a:r>
              <a:rPr lang="zh-CN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并设法扩大中小企业雇员</a:t>
            </a:r>
            <a:r>
              <a:rPr lang="zh-CN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的保险范围。</a:t>
            </a: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addition people are advised to save for retirement themselves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此外，应对退休问题，建议人们自己也要储存积蓄。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5377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sz="32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Introduction</a:t>
            </a:r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zh-CN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简介</a:t>
            </a:r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de-DE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16370" y="980660"/>
            <a:ext cx="8994330" cy="5328659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Long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established pension system consisting of three tiers (or layers)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    </a:t>
            </a:r>
          </a:p>
          <a:p>
            <a:pPr marL="0" indent="0">
              <a:buNone/>
            </a:pP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长期养老金制度共分为三层：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insurance pension,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公共保险养老金，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supplementary pensions – usually provided by the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employer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, </a:t>
            </a:r>
          </a:p>
          <a:p>
            <a:pPr marL="0" indent="0">
              <a:buNone/>
            </a:pP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补充养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老金 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通常由雇主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提供，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personal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savings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。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个人存款。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 system: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公共系统：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PAYG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of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1957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自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1957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年起的现收现付制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Replacement Rate aimed at about 60 %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替代率达到约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60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％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financed by contributions              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通过缴费筹资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currently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18.7 % of income to be shared between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employer and employee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50 % each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目前占收入的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18.7 %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，雇主和雇员各负责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50 %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plus state subsidies of about 75 Billion € per year.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加上国家每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年补贴约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75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亿欧元。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Total expenditures 300 billion € per year (2017)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总支出每年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3000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亿欧元（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）。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286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44364" y="80970"/>
            <a:ext cx="9066340" cy="827750"/>
          </a:xfrm>
        </p:spPr>
        <p:txBody>
          <a:bodyPr>
            <a:normAutofit fontScale="90000"/>
          </a:bodyPr>
          <a:lstStyle/>
          <a:p>
            <a:pPr algn="ctr"/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</a:t>
            </a:r>
            <a:r>
              <a:rPr lang="de-DE" sz="280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Characteristics</a:t>
            </a:r>
            <a: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zh-CN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主要特征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Covered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the system are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该制度包含：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all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workers gainfully employed as well as 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certain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self-employed. 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zh-CN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</a:t>
            </a:r>
            <a:r>
              <a:rPr lang="zh-CN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所有有偿雇佣工人，还包括一些个体经营（自雇）者</a:t>
            </a:r>
            <a:r>
              <a:rPr lang="zh-CN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。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Not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covered by this system are public 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officials who are covered by 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special 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retirement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system. </a:t>
            </a:r>
            <a:endParaRPr lang="en-US" sz="28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zh-CN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政府官员不在此制度内，而在另一专门退休制度中。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system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provides benefits for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该制度提供福利给：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</a:t>
            </a: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old age                                           </a:t>
            </a:r>
            <a:r>
              <a:rPr lang="zh-CN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老年人员</a:t>
            </a:r>
            <a:r>
              <a:rPr lang="en-US" altLang="zh-CN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partial and full invalidity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</a:t>
            </a:r>
            <a:r>
              <a:rPr lang="zh-CN" alt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残障人员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death.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                                    </a:t>
            </a:r>
            <a:r>
              <a:rPr lang="zh-CN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亡故人员</a:t>
            </a:r>
            <a:endParaRPr lang="en-US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sz="28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rehabilitation </a:t>
            </a:r>
            <a:r>
              <a:rPr 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measures                     </a:t>
            </a:r>
            <a:r>
              <a:rPr lang="zh-CN" altLang="en-US" sz="28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康复措施</a:t>
            </a:r>
            <a:endParaRPr lang="de-DE" sz="28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7094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</a:t>
            </a:r>
            <a:r>
              <a:rPr lang="de-DE" sz="32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Characteristics</a:t>
            </a:r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/>
            </a:r>
            <a:b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zh-CN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主要特征</a:t>
            </a:r>
            <a:endParaRPr lang="de-DE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etirement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 currently (2017)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65 years and 6 months.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当前退休年龄（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2017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年）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65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岁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个月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Qualifying period of at least 5 years of contribution</a:t>
            </a:r>
          </a:p>
          <a:p>
            <a:pPr marL="0" indent="0">
              <a:buNone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至少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年的缴费期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Calculation of benefits is contribution-based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基于缴费基础的福利计算方式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Subject to contributions are only the first 6.350 € of monthly gross income (upper earnings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threshold) </a:t>
            </a:r>
          </a:p>
          <a:p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只有每月总收入的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6350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欧元部分，才作为缴费基础（此为收入门槛）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benefit formula is aimed to provide a pension in relation to income from work during the working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career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福利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公式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旨在为在整个工作生涯中的工作收入计算养老金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Actuarial factor in case of early retirement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提前退休情况中的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精算因素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Benefits taxable as income and contributions tax-deductible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利润纳税收入和缴费免税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61768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Reforms</a:t>
            </a:r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改革</a:t>
            </a:r>
            <a:endParaRPr lang="de-DE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pic>
        <p:nvPicPr>
          <p:cNvPr id="5" name="Inhaltsplatzhalter 4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4363" y="1628800"/>
            <a:ext cx="4392613" cy="4104455"/>
          </a:xfrm>
          <a:prstGeom prst="rect">
            <a:avLst/>
          </a:prstGeom>
        </p:spPr>
      </p:pic>
      <p:pic>
        <p:nvPicPr>
          <p:cNvPr id="6" name="Bild 4" descr="Ähnliches Foto"/>
          <p:cNvPicPr>
            <a:picLocks noGrp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1" y="1124744"/>
            <a:ext cx="4502150" cy="4414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722451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Reforms</a:t>
            </a:r>
            <a:r>
              <a:rPr lang="de-DE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sz="36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改革</a:t>
            </a:r>
            <a:endParaRPr lang="de-DE" sz="36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Main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Issue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–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demographics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and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financing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主要问题 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人口和筹资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Higher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contributions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or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subsidies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</a:p>
          <a:p>
            <a:pPr marL="0" indent="0">
              <a:buNone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–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</a:t>
            </a:r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choice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    更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高的缴费或税收补贴</a:t>
            </a:r>
            <a:endParaRPr lang="zh-CN" alt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        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- 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没有选择</a:t>
            </a:r>
            <a:endParaRPr lang="de-DE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Major reform in </a:t>
            </a:r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2001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2001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年重大改革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Need to </a:t>
            </a:r>
            <a:r>
              <a:rPr lang="en-US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cut benefits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by amending the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benefit formula (indexing)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通过修改福利公式（索引）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来</a:t>
            </a:r>
            <a:r>
              <a:rPr lang="zh-CN" altLang="en-US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削减福利</a:t>
            </a:r>
            <a:endParaRPr lang="en-US" b="1" dirty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compensated by a voluntary private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system (</a:t>
            </a:r>
            <a:r>
              <a:rPr lang="en-US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Riester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pension)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私人自愿补偿</a:t>
            </a:r>
            <a:endParaRPr lang="de-DE" altLang="zh-CN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de-DE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制度（李斯特养老金）</a:t>
            </a:r>
            <a:endParaRPr lang="en-US" altLang="zh-CN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26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Reforms</a:t>
            </a:r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改革</a:t>
            </a:r>
            <a:endParaRPr lang="de-DE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eform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2005</a:t>
            </a:r>
            <a:r>
              <a:rPr lang="en-US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kind of follow-up of the reform of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2001   </a:t>
            </a:r>
            <a:r>
              <a:rPr lang="en-US" altLang="zh-CN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2005</a:t>
            </a:r>
            <a:r>
              <a:rPr lang="zh-CN" altLang="en-US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改革是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2001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年改革的后续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Act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Sustainability of Public Pension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Insurance introduced sustainability factor</a:t>
            </a: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which shares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the demographic risk 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between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retirees and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workers.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《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公共养老保险可持续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性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法案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》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引入了可持续发展因素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，分担了退休人员与员工之间的人口风险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。</a:t>
            </a:r>
            <a:endParaRPr lang="en-US" altLang="zh-CN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kind of </a:t>
            </a:r>
            <a:r>
              <a:rPr lang="en-US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cutting benefits</a:t>
            </a:r>
          </a:p>
          <a:p>
            <a:pPr marL="0" indent="0">
              <a:buNone/>
            </a:pPr>
            <a:r>
              <a:rPr lang="en-US" altLang="zh-CN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</a:t>
            </a:r>
            <a:r>
              <a:rPr lang="zh-CN" altLang="en-US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削减福利</a:t>
            </a:r>
            <a:endParaRPr lang="en-US" b="1" dirty="0" smtClean="0">
              <a:solidFill>
                <a:srgbClr val="00B05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Self-stabilizing effect      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自稳定效应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§"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works “automatically”     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“自动”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Non-controversial            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无争议</a:t>
            </a:r>
            <a:endParaRPr lang="en-US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Such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 stabilizing measure was necessary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这种稳定措施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是必要的。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But: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replacement rate decreased further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但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是，替代率进一步下降。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577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Reforms</a:t>
            </a:r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改革</a:t>
            </a:r>
            <a:endParaRPr lang="de-DE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 in </a:t>
            </a:r>
            <a:r>
              <a:rPr lang="en-US" sz="2400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2006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on </a:t>
            </a:r>
            <a:r>
              <a:rPr lang="en-US" sz="2400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Taxation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Rules due to a decision of Federal Constitutional Court</a:t>
            </a:r>
          </a:p>
          <a:p>
            <a:r>
              <a:rPr lang="zh-CN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根据德国联邦宪法法院的决定，</a:t>
            </a:r>
            <a:r>
              <a:rPr lang="en-US" altLang="zh-CN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2006</a:t>
            </a:r>
            <a:r>
              <a:rPr lang="zh-CN" altLang="en-US" sz="2400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</a:t>
            </a:r>
            <a:r>
              <a:rPr lang="zh-CN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对</a:t>
            </a:r>
            <a:r>
              <a:rPr lang="zh-CN" altLang="en-US" sz="2400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税收制度</a:t>
            </a:r>
            <a:r>
              <a:rPr lang="zh-CN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进行了改革</a:t>
            </a:r>
            <a:endParaRPr lang="en-US" altLang="zh-CN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endParaRPr lang="en-US" sz="2400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Also </a:t>
            </a:r>
            <a:r>
              <a:rPr 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harmonized the German taxation rules substantially with the taxation rules of most other countries which in general make expenses for pensions tax deductible and tax pensions after retirement as </a:t>
            </a:r>
            <a:r>
              <a:rPr 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income</a:t>
            </a:r>
          </a:p>
          <a:p>
            <a:r>
              <a:rPr lang="zh-CN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此外，还参照其他</a:t>
            </a:r>
            <a:r>
              <a:rPr lang="zh-CN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国家的税收制度对德</a:t>
            </a:r>
            <a:r>
              <a:rPr lang="zh-CN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国的税收制度进行调</a:t>
            </a:r>
            <a:r>
              <a:rPr lang="zh-CN" altLang="en-US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整，</a:t>
            </a:r>
            <a:r>
              <a:rPr lang="zh-CN" altLang="en-US" sz="240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这些国家大多将养老金的免税额和退休后的养老金作为收入。</a:t>
            </a:r>
            <a:endParaRPr lang="de-DE" sz="2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50102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200" b="0" dirty="0" err="1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Reforms</a:t>
            </a:r>
            <a:r>
              <a:rPr lang="de-DE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zh-CN" altLang="en-US" sz="3200" b="0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改革</a:t>
            </a:r>
            <a:endParaRPr lang="de-DE" sz="3200" b="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de-DE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Reform in</a:t>
            </a:r>
            <a:r>
              <a:rPr lang="de-DE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2007  </a:t>
            </a:r>
          </a:p>
          <a:p>
            <a:pPr marL="0" indent="0">
              <a:buNone/>
            </a:pPr>
            <a:r>
              <a:rPr lang="de-DE" altLang="zh-CN" b="1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de-DE" altLang="zh-CN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r>
              <a:rPr lang="en-US" altLang="zh-CN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2007</a:t>
            </a:r>
            <a:r>
              <a:rPr lang="zh-CN" altLang="en-US" b="1" dirty="0" smtClean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年的改革</a:t>
            </a:r>
            <a:endParaRPr lang="de-DE" b="1" dirty="0" smtClean="0">
              <a:solidFill>
                <a:srgbClr val="FF000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Act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on Adjustment of </a:t>
            </a:r>
            <a:r>
              <a:rPr lang="en-US" b="1" dirty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Retirement </a:t>
            </a:r>
            <a:r>
              <a:rPr lang="en-US" b="1" dirty="0" smtClean="0">
                <a:solidFill>
                  <a:srgbClr val="00B05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Age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raised the normal retirement age from 65 to 67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通过退休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年龄调整法规将退休年龄由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65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岁提高至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67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岁。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With transition period – finally at 67 in 2030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过渡时期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——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到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2030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年达到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67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岁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M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ove </a:t>
            </a: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has been highly controversial – not among the experts – who had discussed and proposed it already for a long time  - but in the general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public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这一举动引起了很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大的争议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——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并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不是在专家中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——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因为他们已经讨论并倡议了很长一段时间</a:t>
            </a:r>
            <a:r>
              <a:rPr lang="en-US" altLang="zh-CN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</a:t>
            </a: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—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而是在普通民众中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In the end means higher actuarial reduction when retiring early</a:t>
            </a:r>
          </a:p>
          <a:p>
            <a:pPr marL="0" indent="0">
              <a:buNone/>
            </a:pPr>
            <a:r>
              <a:rPr lang="en-US" altLang="zh-CN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 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这最终意味着提前退休的更</a:t>
            </a:r>
            <a:r>
              <a:rPr lang="zh-CN" alt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高的精算减</a:t>
            </a:r>
            <a:r>
              <a:rPr lang="zh-CN" alt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少了。</a:t>
            </a:r>
            <a:endParaRPr lang="en-US" dirty="0" smtClean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marL="0" indent="0">
              <a:buNone/>
            </a:pPr>
            <a:r>
              <a:rPr lang="en-US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dirty="0" smtClean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 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8208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16160&quot;&gt;&lt;version val=&quot;17973&quot;/&gt;&lt;CPresentation id=&quot;1&quot;&gt;&lt;m_defprecNumber idref=&quot;2&quot;/&gt;&lt;m_defprecPercent idref=&quot;3&quot;/&gt;&lt;m_defprecDate idref=&quot;4&quot;/&gt;&lt;m_defprecYear idref=&quot;5&quot;/&gt;&lt;m_defprecQuarter idref=&quot;6&quot;/&gt;&lt;m_defprecMonth idref=&quot;7&quot;/&gt;&lt;m_defprecWeek idref=&quot;8&quot;/&gt;&lt;m_defprecDay idref=&quot;9&quot;/&gt;&lt;m_mruColor&gt;&lt;m_vecMRU length=&quot;7&quot;&gt;&lt;elem m_fUsage=&quot;1.55610000000000000000E+000&quot;&gt;&lt;m_ppcolschidx val=&quot;0&quot;/&gt;&lt;m_rgb r=&quot;5a&quot; g=&quot;be&quot; b=&quot;a3&quot;/&gt;&lt;/elem&gt;&lt;elem m_fUsage=&quot;1.00000000000000000000E+000&quot;&gt;&lt;m_ppcolschidx val=&quot;0&quot;/&gt;&lt;m_rgb r=&quot;cf&quot; g=&quot;f2&quot; b=&quot;fe&quot;/&gt;&lt;/elem&gt;&lt;elem m_fUsage=&quot;9.08764110000000010000E-001&quot;&gt;&lt;m_ppcolschidx val=&quot;0&quot;/&gt;&lt;m_rgb r=&quot;e7&quot; g=&quot;1e&quot; b=&quot;1&quot;/&gt;&lt;/elem&gt;&lt;elem m_fUsage=&quot;8.10000000000000050000E-001&quot;&gt;&lt;m_ppcolschidx val=&quot;0&quot;/&gt;&lt;m_rgb r=&quot;e3&quot; g=&quot;97&quot; b=&quot;4a&quot;/&gt;&lt;/elem&gt;&lt;elem m_fUsage=&quot;7.29000000000000090000E-001&quot;&gt;&lt;m_ppcolschidx val=&quot;0&quot;/&gt;&lt;m_rgb r=&quot;cd&quot; g=&quot;dd&quot; b=&quot;f8&quot;/&gt;&lt;/elem&gt;&lt;elem m_fUsage=&quot;5.90490000000000180000E-001&quot;&gt;&lt;m_ppcolschidx val=&quot;0&quot;/&gt;&lt;m_rgb r=&quot;0&quot; g=&quot;70&quot; b=&quot;c0&quot;/&gt;&lt;/elem&gt;&lt;elem m_fUsage=&quot;5.31441000000000160000E-001&quot;&gt;&lt;m_ppcolschidx val=&quot;0&quot;/&gt;&lt;m_rgb r=&quot;2d&quot; g=&quot;d2&quot; b=&quot;28&quot;/&gt;&lt;/elem&gt;&lt;/m_vecMRU&gt;&lt;/m_mruColor&gt;&lt;m_agendatheme&gt;&lt;m_aagendaitemprops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1&quot;/&gt;&lt;/m_font&gt;&lt;m_colFont&gt;&lt;m_ppcolschidx val=&quot;2&quot;/&gt;&lt;/m_colFont&gt;&lt;m_fill&gt;&lt;m_bVisible val=&quot;0&quot;/&gt;&lt;/m_fill&gt;&lt;m_linestyle&gt;&lt;m_bVisible val=&quot;1&quot;/&gt;&lt;m_nWeight val=&quot;6&quot;/&gt;&lt;m_col&gt;&lt;m_ppcolschidx val=&quot;2&quot;/&gt;&lt;/m_col&gt;&lt;m_msolinedashstyle val=&quot;1&quot;/&gt;&lt;m_msoarrowheadstyleBegin val=&quot;1&quot;/&gt;&lt;m_msoarrowheadstyleEnd val=&quot;1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elem&gt;&lt;m_bVisible val=&quot;1&quot;/&gt;&lt;m_font&gt;&lt;m_bBold val=&quot;0&quot;/&gt;&lt;/m_font&gt;&lt;m_colFont&gt;&lt;m_ppcolschidx val=&quot;2&quot;/&gt;&lt;/m_colFont&gt;&lt;m_fill&gt;&lt;m_bVisible val=&quot;0&quot;/&gt;&lt;/m_fill&gt;&lt;m_linestyle&gt;&lt;m_bVisible val=&quot;0&quot;/&gt;&lt;/m_linestyle&gt;&lt;/elem&gt;&lt;elem&gt;&lt;m_bVisible val=&quot;0&quot;/&gt;&lt;/elem&gt;&lt;/m_aagendaitemprops&gt;&lt;m_linestyleTopBottomLine&gt;&lt;m_bVisible val=&quot;0&quot;/&gt;&lt;/m_linestyleTopBottomLine&gt;&lt;/m_agendatheme&gt;&lt;m_mapectfillschemeMRU/&gt;&lt;m_eweekdayFirstOfWeek val=&quot;1&quot;/&gt;&lt;m_eweekdayFirstOfWorkweek val=&quot;2&quot;/&gt;&lt;m_eweekdayFirstOfWeekend val=&quot;7&quot;/&gt;&lt;/CPresentation&gt;&lt;CDefaultPrec id=&quot;9&quot;&gt;&lt;m_precDefault/&gt;&lt;/CDefaultPrec&gt;&lt;CDefaultPrec id=&quot;8&quot;&gt;&lt;m_precDefault/&gt;&lt;/CDefaultPrec&gt;&lt;CDefaultPrec id=&quot;7&quot;&gt;&lt;m_precDefault/&gt;&lt;/CDefaultPrec&gt;&lt;CDefaultPrec id=&quot;6&quot;&gt;&lt;m_precDefault/&gt;&lt;/CDefaultPrec&gt;&lt;CDefaultPrec id=&quot;5&quot;&gt;&lt;m_precDefault/&gt;&lt;/CDefaultPrec&gt;&lt;CDefaultPrec id=&quot;4&quot;&gt;&lt;m_precDefault/&gt;&lt;/CDefaultPrec&gt;&lt;CDefaultPrec id=&quot;3&quot;&gt;&lt;m_precDefault/&gt;&lt;/CDefaultPrec&gt;&lt;CDefaultPrec id=&quot;2&quot;&gt;&lt;m_precDefault&gt;&lt;m_chDecimalSymbol&gt;.&lt;/m_chDecimalSymbol&gt;&lt;m_nGroupingDigits val=&quot;3&quot;/&gt;&lt;m_chGroupingSymbol&gt;,&lt;/m_chGroupingSymbol&gt;&lt;m_chMinusSymbol&gt;-&lt;/m_chMinusSymbol&gt;&lt;m_chDecimalSymbol17909&gt;.&lt;/m_chDecimalSymbol17909&gt;&lt;m_nGroupingDigits17909 val=&quot;3&quot;/&gt;&lt;m_chGroupingSymbol17909&gt;,&lt;/m_chGroupingSymbol17909&gt;&lt;/m_precDefault&gt;&lt;/CDefaultPrec&gt;&lt;/root&gt;"/>
  <p:tag name="THINKCELLUNDODONOTDELETE" val="51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C3_ib8Pk6k6Ufdjr8CiE.Q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luj1_z0EmEi1ZermGN_6sg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poeHNUFTl0Uu77cVj3gD6Vw"/>
</p:tagLst>
</file>

<file path=ppt/theme/theme1.xml><?xml version="1.0" encoding="utf-8"?>
<a:theme xmlns:a="http://schemas.openxmlformats.org/drawingml/2006/main" name="SPRP_Correct Power Point Template v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SPRP_Correct Power Point Template v1</Template>
  <TotalTime>878</TotalTime>
  <Words>1126</Words>
  <Application>Microsoft Macintosh PowerPoint</Application>
  <PresentationFormat>A4 纸张(210x297 毫米)</PresentationFormat>
  <Paragraphs>161</Paragraphs>
  <Slides>13</Slides>
  <Notes>1</Notes>
  <HiddenSlides>0</HiddenSlides>
  <MMClips>0</MMClips>
  <ScaleCrop>false</ScaleCrop>
  <HeadingPairs>
    <vt:vector size="8" baseType="variant">
      <vt:variant>
        <vt:lpstr>主题</vt:lpstr>
      </vt:variant>
      <vt:variant>
        <vt:i4>1</vt:i4>
      </vt:variant>
      <vt:variant>
        <vt:lpstr>嵌入的 OLE 服务器</vt:lpstr>
      </vt:variant>
      <vt:variant>
        <vt:i4>1</vt:i4>
      </vt:variant>
      <vt:variant>
        <vt:lpstr>幻灯片标题</vt:lpstr>
      </vt:variant>
      <vt:variant>
        <vt:i4>13</vt:i4>
      </vt:variant>
      <vt:variant>
        <vt:lpstr>自定义放映</vt:lpstr>
      </vt:variant>
      <vt:variant>
        <vt:i4>1</vt:i4>
      </vt:variant>
    </vt:vector>
  </HeadingPairs>
  <TitlesOfParts>
    <vt:vector size="16" baseType="lpstr">
      <vt:lpstr>SPRP_Correct Power Point Template v1</vt:lpstr>
      <vt:lpstr>think-cell Slide</vt:lpstr>
      <vt:lpstr>PowerPoint 演示文稿</vt:lpstr>
      <vt:lpstr> Introduction 简介 </vt:lpstr>
      <vt:lpstr>Main Characteristics 主要特征</vt:lpstr>
      <vt:lpstr>Main Characteristics 主要特征</vt:lpstr>
      <vt:lpstr>Reforms 改革</vt:lpstr>
      <vt:lpstr>Reforms 改革</vt:lpstr>
      <vt:lpstr>Reforms 改革</vt:lpstr>
      <vt:lpstr>Reforms 改革</vt:lpstr>
      <vt:lpstr>Reforms 改革</vt:lpstr>
      <vt:lpstr>Reforms 改革</vt:lpstr>
      <vt:lpstr>Reforms 改革</vt:lpstr>
      <vt:lpstr>Conclusion 结论</vt:lpstr>
      <vt:lpstr>Conclusion 结论</vt:lpstr>
      <vt:lpstr>Custom Show 1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SPRP-BJ User</dc:creator>
  <cp:lastModifiedBy>melon lee</cp:lastModifiedBy>
  <cp:revision>75</cp:revision>
  <cp:lastPrinted>2015-01-26T19:32:44Z</cp:lastPrinted>
  <dcterms:created xsi:type="dcterms:W3CDTF">2015-09-07T02:11:56Z</dcterms:created>
  <dcterms:modified xsi:type="dcterms:W3CDTF">2017-08-24T07:56:38Z</dcterms:modified>
</cp:coreProperties>
</file>