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0"/>
  </p:notesMasterIdLst>
  <p:handoutMasterIdLst>
    <p:handoutMasterId r:id="rId21"/>
  </p:handoutMasterIdLst>
  <p:sldIdLst>
    <p:sldId id="1229" r:id="rId2"/>
    <p:sldId id="1324" r:id="rId3"/>
    <p:sldId id="1325" r:id="rId4"/>
    <p:sldId id="1326" r:id="rId5"/>
    <p:sldId id="1328" r:id="rId6"/>
    <p:sldId id="1329" r:id="rId7"/>
    <p:sldId id="1337" r:id="rId8"/>
    <p:sldId id="1338" r:id="rId9"/>
    <p:sldId id="1343" r:id="rId10"/>
    <p:sldId id="1333" r:id="rId11"/>
    <p:sldId id="1334" r:id="rId12"/>
    <p:sldId id="1340" r:id="rId13"/>
    <p:sldId id="1339" r:id="rId14"/>
    <p:sldId id="1341" r:id="rId15"/>
    <p:sldId id="1335" r:id="rId16"/>
    <p:sldId id="1342" r:id="rId17"/>
    <p:sldId id="1344" r:id="rId18"/>
    <p:sldId id="1345" r:id="rId19"/>
  </p:sldIdLst>
  <p:sldSz cx="9906000" cy="6858000" type="A4"/>
  <p:notesSz cx="6794500" cy="9931400"/>
  <p:custShowLst>
    <p:custShow name="Custom Show 1" id="0">
      <p:sldLst/>
    </p:custShow>
  </p:custShowLst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 varScale="1">
        <p:scale>
          <a:sx n="105" d="100"/>
          <a:sy n="105" d="100"/>
        </p:scale>
        <p:origin x="-1744" y="-11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1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UBLIN\etapensio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UBLIN\demograph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UBLIN\replacement%20r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Foglio1!$A$7</c:f>
              <c:strCache>
                <c:ptCount val="1"/>
                <c:pt idx="0">
                  <c:v>After 2011</c:v>
                </c:pt>
              </c:strCache>
            </c:strRef>
          </c:tx>
          <c:invertIfNegative val="0"/>
          <c:cat>
            <c:numRef>
              <c:f>Foglio1!$B$9:$M$9</c:f>
              <c:numCache>
                <c:formatCode>General</c:formatCode>
                <c:ptCount val="12"/>
                <c:pt idx="0">
                  <c:v>2005.0</c:v>
                </c:pt>
                <c:pt idx="1">
                  <c:v>2010.0</c:v>
                </c:pt>
                <c:pt idx="2">
                  <c:v>2015.0</c:v>
                </c:pt>
                <c:pt idx="3">
                  <c:v>2020.0</c:v>
                </c:pt>
                <c:pt idx="4">
                  <c:v>2025.0</c:v>
                </c:pt>
                <c:pt idx="5">
                  <c:v>2030.0</c:v>
                </c:pt>
                <c:pt idx="6">
                  <c:v>2035.0</c:v>
                </c:pt>
                <c:pt idx="7">
                  <c:v>2040.0</c:v>
                </c:pt>
                <c:pt idx="8">
                  <c:v>2045.0</c:v>
                </c:pt>
                <c:pt idx="9">
                  <c:v>2050.0</c:v>
                </c:pt>
                <c:pt idx="10">
                  <c:v>2055.0</c:v>
                </c:pt>
                <c:pt idx="11">
                  <c:v>2060.0</c:v>
                </c:pt>
              </c:numCache>
            </c:numRef>
          </c:cat>
          <c:val>
            <c:numRef>
              <c:f>Foglio1!$B$7:$M$7</c:f>
              <c:numCache>
                <c:formatCode>General</c:formatCode>
                <c:ptCount val="12"/>
                <c:pt idx="0">
                  <c:v>0.139</c:v>
                </c:pt>
                <c:pt idx="1">
                  <c:v>0.153</c:v>
                </c:pt>
                <c:pt idx="2">
                  <c:v>0.156</c:v>
                </c:pt>
                <c:pt idx="3">
                  <c:v>0.15</c:v>
                </c:pt>
                <c:pt idx="4">
                  <c:v>0.147</c:v>
                </c:pt>
                <c:pt idx="5">
                  <c:v>0.144</c:v>
                </c:pt>
                <c:pt idx="6">
                  <c:v>0.147</c:v>
                </c:pt>
                <c:pt idx="7">
                  <c:v>0.15</c:v>
                </c:pt>
                <c:pt idx="8">
                  <c:v>0.154</c:v>
                </c:pt>
                <c:pt idx="9">
                  <c:v>0.153</c:v>
                </c:pt>
                <c:pt idx="10">
                  <c:v>0.146</c:v>
                </c:pt>
                <c:pt idx="11">
                  <c:v>0.138</c:v>
                </c:pt>
              </c:numCache>
            </c:numRef>
          </c:val>
        </c:ser>
        <c:ser>
          <c:idx val="1"/>
          <c:order val="1"/>
          <c:tx>
            <c:strRef>
              <c:f>Foglio1!$A$8</c:f>
              <c:strCache>
                <c:ptCount val="1"/>
                <c:pt idx="0">
                  <c:v>Before 2011</c:v>
                </c:pt>
              </c:strCache>
            </c:strRef>
          </c:tx>
          <c:invertIfNegative val="0"/>
          <c:cat>
            <c:numRef>
              <c:f>Foglio1!$B$9:$M$9</c:f>
              <c:numCache>
                <c:formatCode>General</c:formatCode>
                <c:ptCount val="12"/>
                <c:pt idx="0">
                  <c:v>2005.0</c:v>
                </c:pt>
                <c:pt idx="1">
                  <c:v>2010.0</c:v>
                </c:pt>
                <c:pt idx="2">
                  <c:v>2015.0</c:v>
                </c:pt>
                <c:pt idx="3">
                  <c:v>2020.0</c:v>
                </c:pt>
                <c:pt idx="4">
                  <c:v>2025.0</c:v>
                </c:pt>
                <c:pt idx="5">
                  <c:v>2030.0</c:v>
                </c:pt>
                <c:pt idx="6">
                  <c:v>2035.0</c:v>
                </c:pt>
                <c:pt idx="7">
                  <c:v>2040.0</c:v>
                </c:pt>
                <c:pt idx="8">
                  <c:v>2045.0</c:v>
                </c:pt>
                <c:pt idx="9">
                  <c:v>2050.0</c:v>
                </c:pt>
                <c:pt idx="10">
                  <c:v>2055.0</c:v>
                </c:pt>
                <c:pt idx="11">
                  <c:v>2060.0</c:v>
                </c:pt>
              </c:numCache>
            </c:numRef>
          </c:cat>
          <c:val>
            <c:numRef>
              <c:f>Foglio1!$B$8:$M$8</c:f>
              <c:numCache>
                <c:formatCode>General</c:formatCode>
                <c:ptCount val="12"/>
                <c:pt idx="0">
                  <c:v>0.14</c:v>
                </c:pt>
                <c:pt idx="1">
                  <c:v>0.153</c:v>
                </c:pt>
                <c:pt idx="2">
                  <c:v>0.154</c:v>
                </c:pt>
                <c:pt idx="3">
                  <c:v>0.152</c:v>
                </c:pt>
                <c:pt idx="4">
                  <c:v>0.151</c:v>
                </c:pt>
                <c:pt idx="5">
                  <c:v>0.154</c:v>
                </c:pt>
                <c:pt idx="6">
                  <c:v>0.155</c:v>
                </c:pt>
                <c:pt idx="7">
                  <c:v>0.157</c:v>
                </c:pt>
                <c:pt idx="8">
                  <c:v>0.156</c:v>
                </c:pt>
                <c:pt idx="9">
                  <c:v>0.148</c:v>
                </c:pt>
                <c:pt idx="10">
                  <c:v>0.141</c:v>
                </c:pt>
                <c:pt idx="11">
                  <c:v>0.135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1778040"/>
        <c:axId val="-2129275464"/>
        <c:axId val="0"/>
      </c:bar3DChart>
      <c:catAx>
        <c:axId val="208177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9275464"/>
        <c:crosses val="autoZero"/>
        <c:auto val="1"/>
        <c:lblAlgn val="ctr"/>
        <c:lblOffset val="100"/>
        <c:noMultiLvlLbl val="0"/>
      </c:catAx>
      <c:valAx>
        <c:axId val="-2129275464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20817780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aseline="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Average retirement age for the flow of new </a:t>
            </a:r>
            <a:r>
              <a:rPr lang="en-US" sz="2400" dirty="0">
                <a:solidFill>
                  <a:schemeClr val="tx2"/>
                </a:solidFill>
              </a:rPr>
              <a:t>pensioners. </a:t>
            </a:r>
            <a:r>
              <a:rPr lang="en-US" sz="2400" dirty="0" smtClean="0">
                <a:solidFill>
                  <a:schemeClr val="tx2"/>
                </a:solidFill>
              </a:rPr>
              <a:t> 1993 </a:t>
            </a:r>
            <a:r>
              <a:rPr lang="mr-IN" sz="2400" dirty="0" smtClean="0">
                <a:solidFill>
                  <a:schemeClr val="tx2"/>
                </a:solidFill>
              </a:rPr>
              <a:t>–</a:t>
            </a:r>
            <a:r>
              <a:rPr lang="en-US" sz="2400" dirty="0" smtClean="0">
                <a:solidFill>
                  <a:schemeClr val="tx2"/>
                </a:solidFill>
              </a:rPr>
              <a:t> 2050</a:t>
            </a:r>
          </a:p>
          <a:p>
            <a:pPr>
              <a:defRPr/>
            </a:pPr>
            <a:r>
              <a:rPr lang="zh-CN" altLang="en-US" sz="2400" dirty="0" smtClean="0">
                <a:solidFill>
                  <a:schemeClr val="tx2"/>
                </a:solidFill>
              </a:rPr>
              <a:t>新晋养老金领取者平均退休年龄。 </a:t>
            </a:r>
            <a:r>
              <a:rPr lang="en-US" altLang="zh-CN" sz="2400" dirty="0" smtClean="0">
                <a:solidFill>
                  <a:schemeClr val="tx2"/>
                </a:solidFill>
              </a:rPr>
              <a:t>1993 - 2050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12958602890277"/>
          <c:y val="0.00417266213051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'pres+pass'!$B$1</c:f>
              <c:strCache>
                <c:ptCount val="1"/>
                <c:pt idx="0">
                  <c:v>age</c:v>
                </c:pt>
              </c:strCache>
            </c:strRef>
          </c:tx>
          <c:xVal>
            <c:numRef>
              <c:f>'pres+pass'!$A$2:$A$95</c:f>
              <c:numCache>
                <c:formatCode>General</c:formatCode>
                <c:ptCount val="94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  <c:pt idx="17">
                  <c:v>2010.0</c:v>
                </c:pt>
                <c:pt idx="18">
                  <c:v>2011.0</c:v>
                </c:pt>
                <c:pt idx="19">
                  <c:v>2012.0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  <c:pt idx="23">
                  <c:v>2016.0</c:v>
                </c:pt>
                <c:pt idx="24">
                  <c:v>2017.0</c:v>
                </c:pt>
                <c:pt idx="25">
                  <c:v>2018.0</c:v>
                </c:pt>
                <c:pt idx="26">
                  <c:v>2019.0</c:v>
                </c:pt>
                <c:pt idx="27">
                  <c:v>2020.0</c:v>
                </c:pt>
                <c:pt idx="28">
                  <c:v>2021.0</c:v>
                </c:pt>
                <c:pt idx="29">
                  <c:v>2022.0</c:v>
                </c:pt>
                <c:pt idx="30">
                  <c:v>2023.0</c:v>
                </c:pt>
                <c:pt idx="31">
                  <c:v>2024.0</c:v>
                </c:pt>
                <c:pt idx="32">
                  <c:v>2025.0</c:v>
                </c:pt>
                <c:pt idx="33">
                  <c:v>2026.0</c:v>
                </c:pt>
                <c:pt idx="34">
                  <c:v>2027.0</c:v>
                </c:pt>
                <c:pt idx="35">
                  <c:v>2028.0</c:v>
                </c:pt>
                <c:pt idx="36">
                  <c:v>2029.0</c:v>
                </c:pt>
                <c:pt idx="37">
                  <c:v>2030.0</c:v>
                </c:pt>
                <c:pt idx="38">
                  <c:v>2031.0</c:v>
                </c:pt>
                <c:pt idx="39">
                  <c:v>2032.0</c:v>
                </c:pt>
                <c:pt idx="40">
                  <c:v>2033.0</c:v>
                </c:pt>
                <c:pt idx="41">
                  <c:v>2034.0</c:v>
                </c:pt>
                <c:pt idx="42">
                  <c:v>2035.0</c:v>
                </c:pt>
                <c:pt idx="43">
                  <c:v>2036.0</c:v>
                </c:pt>
                <c:pt idx="44">
                  <c:v>2037.0</c:v>
                </c:pt>
                <c:pt idx="45">
                  <c:v>2038.0</c:v>
                </c:pt>
                <c:pt idx="46">
                  <c:v>2039.0</c:v>
                </c:pt>
                <c:pt idx="47">
                  <c:v>2040.0</c:v>
                </c:pt>
                <c:pt idx="48">
                  <c:v>2041.0</c:v>
                </c:pt>
                <c:pt idx="49">
                  <c:v>2042.0</c:v>
                </c:pt>
                <c:pt idx="50">
                  <c:v>2043.0</c:v>
                </c:pt>
                <c:pt idx="51">
                  <c:v>2044.0</c:v>
                </c:pt>
                <c:pt idx="52">
                  <c:v>2045.0</c:v>
                </c:pt>
                <c:pt idx="53">
                  <c:v>2046.0</c:v>
                </c:pt>
                <c:pt idx="54">
                  <c:v>2047.0</c:v>
                </c:pt>
                <c:pt idx="55">
                  <c:v>2048.0</c:v>
                </c:pt>
                <c:pt idx="56">
                  <c:v>2049.0</c:v>
                </c:pt>
                <c:pt idx="57">
                  <c:v>2050.0</c:v>
                </c:pt>
              </c:numCache>
            </c:numRef>
          </c:xVal>
          <c:yVal>
            <c:numRef>
              <c:f>'pres+pass'!$B$2:$B$95</c:f>
              <c:numCache>
                <c:formatCode>General</c:formatCode>
                <c:ptCount val="94"/>
                <c:pt idx="0" formatCode="0.0">
                  <c:v>57.90320000000001</c:v>
                </c:pt>
                <c:pt idx="2" formatCode="0.0">
                  <c:v>57.8</c:v>
                </c:pt>
                <c:pt idx="5" formatCode="0.0">
                  <c:v>58.14290000000001</c:v>
                </c:pt>
                <c:pt idx="7" formatCode="0.0">
                  <c:v>59.10200000000001</c:v>
                </c:pt>
                <c:pt idx="9" formatCode="0.0">
                  <c:v>58.9195</c:v>
                </c:pt>
                <c:pt idx="11" formatCode="0.0">
                  <c:v>59.0968</c:v>
                </c:pt>
                <c:pt idx="13" formatCode="0.0">
                  <c:v>59.63540000000001</c:v>
                </c:pt>
                <c:pt idx="15" formatCode="0.0">
                  <c:v>59.704</c:v>
                </c:pt>
                <c:pt idx="17" formatCode="0.0">
                  <c:v>60.50380000000001</c:v>
                </c:pt>
                <c:pt idx="18" formatCode="0.0">
                  <c:v>62.580247</c:v>
                </c:pt>
                <c:pt idx="19" formatCode="0.0">
                  <c:v>64.733333</c:v>
                </c:pt>
                <c:pt idx="20" formatCode="0.0">
                  <c:v>64.17204299999956</c:v>
                </c:pt>
                <c:pt idx="21" formatCode="0.0">
                  <c:v>64.836957</c:v>
                </c:pt>
                <c:pt idx="22" formatCode="0.0">
                  <c:v>64.433884</c:v>
                </c:pt>
                <c:pt idx="23" formatCode="0.0">
                  <c:v>64.964072</c:v>
                </c:pt>
                <c:pt idx="24" formatCode="0.0">
                  <c:v>65.039634</c:v>
                </c:pt>
                <c:pt idx="25" formatCode="0.0">
                  <c:v>64.809524</c:v>
                </c:pt>
                <c:pt idx="26" formatCode="0.0">
                  <c:v>65.456274</c:v>
                </c:pt>
                <c:pt idx="27" formatCode="0.0">
                  <c:v>65.491031</c:v>
                </c:pt>
                <c:pt idx="28" formatCode="0.0">
                  <c:v>65.844327</c:v>
                </c:pt>
                <c:pt idx="29" formatCode="0.0">
                  <c:v>65.831197</c:v>
                </c:pt>
                <c:pt idx="30" formatCode="0.0">
                  <c:v>65.956044</c:v>
                </c:pt>
                <c:pt idx="31" formatCode="0.0">
                  <c:v>66.14066500000002</c:v>
                </c:pt>
                <c:pt idx="32" formatCode="0.0">
                  <c:v>66.6746719999999</c:v>
                </c:pt>
                <c:pt idx="33" formatCode="0.0">
                  <c:v>66.43985</c:v>
                </c:pt>
                <c:pt idx="34" formatCode="0.0">
                  <c:v>66.765152</c:v>
                </c:pt>
                <c:pt idx="35" formatCode="0.0">
                  <c:v>66.895954</c:v>
                </c:pt>
                <c:pt idx="36" formatCode="0.0">
                  <c:v>66.97550099999998</c:v>
                </c:pt>
                <c:pt idx="37" formatCode="0.0">
                  <c:v>67.22913000000001</c:v>
                </c:pt>
                <c:pt idx="38" formatCode="0.0">
                  <c:v>67.226824</c:v>
                </c:pt>
                <c:pt idx="39" formatCode="0.0">
                  <c:v>67.294017</c:v>
                </c:pt>
                <c:pt idx="40" formatCode="0.0">
                  <c:v>67.254789</c:v>
                </c:pt>
                <c:pt idx="41" formatCode="0.0">
                  <c:v>67.518212</c:v>
                </c:pt>
                <c:pt idx="42" formatCode="0.0">
                  <c:v>68.00913199999998</c:v>
                </c:pt>
                <c:pt idx="43" formatCode="0.0">
                  <c:v>67.705104</c:v>
                </c:pt>
                <c:pt idx="44" formatCode="0.0">
                  <c:v>67.660245</c:v>
                </c:pt>
                <c:pt idx="45" formatCode="0.0">
                  <c:v>67.81201799999998</c:v>
                </c:pt>
                <c:pt idx="46" formatCode="0.0">
                  <c:v>67.83584899999964</c:v>
                </c:pt>
                <c:pt idx="47" formatCode="0.0">
                  <c:v>67.813067</c:v>
                </c:pt>
                <c:pt idx="48" formatCode="0.0">
                  <c:v>68.053114</c:v>
                </c:pt>
                <c:pt idx="49" formatCode="0.0">
                  <c:v>68.19894399999998</c:v>
                </c:pt>
                <c:pt idx="50" formatCode="0.0">
                  <c:v>68.27832999999998</c:v>
                </c:pt>
                <c:pt idx="51" formatCode="0.0">
                  <c:v>68.401033</c:v>
                </c:pt>
                <c:pt idx="52" formatCode="0.0">
                  <c:v>68.41821600000022</c:v>
                </c:pt>
                <c:pt idx="53" formatCode="0.0">
                  <c:v>68.539855</c:v>
                </c:pt>
                <c:pt idx="54" formatCode="0.0">
                  <c:v>68.599198</c:v>
                </c:pt>
                <c:pt idx="55" formatCode="0.0">
                  <c:v>68.699605</c:v>
                </c:pt>
                <c:pt idx="56" formatCode="0.0">
                  <c:v>68.642544</c:v>
                </c:pt>
                <c:pt idx="57" formatCode="0.0">
                  <c:v>68.704461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2936456"/>
        <c:axId val="-2125559992"/>
      </c:scatterChart>
      <c:valAx>
        <c:axId val="-2102936456"/>
        <c:scaling>
          <c:orientation val="minMax"/>
          <c:max val="2050.0"/>
        </c:scaling>
        <c:delete val="0"/>
        <c:axPos val="b"/>
        <c:numFmt formatCode="General" sourceLinked="1"/>
        <c:majorTickMark val="out"/>
        <c:minorTickMark val="none"/>
        <c:tickLblPos val="nextTo"/>
        <c:crossAx val="-2125559992"/>
        <c:crosses val="autoZero"/>
        <c:crossBetween val="midCat"/>
      </c:valAx>
      <c:valAx>
        <c:axId val="-212555999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-21029364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500" baseline="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72258390940501"/>
          <c:y val="0.157348953327132"/>
          <c:w val="0.891618670979651"/>
          <c:h val="0.785325732955209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Foglio1!$G$1</c:f>
              <c:strCache>
                <c:ptCount val="1"/>
                <c:pt idx="0">
                  <c:v>Dependency ratio</c:v>
                </c:pt>
              </c:strCache>
            </c:strRef>
          </c:tx>
          <c:xVal>
            <c:numRef>
              <c:f>Foglio1!$A$2:$A$70</c:f>
              <c:numCache>
                <c:formatCode>General</c:formatCode>
                <c:ptCount val="69"/>
                <c:pt idx="0">
                  <c:v>1977.0</c:v>
                </c:pt>
                <c:pt idx="1">
                  <c:v>1978.0</c:v>
                </c:pt>
                <c:pt idx="2">
                  <c:v>1979.0</c:v>
                </c:pt>
                <c:pt idx="3">
                  <c:v>1980.0</c:v>
                </c:pt>
                <c:pt idx="4">
                  <c:v>1981.0</c:v>
                </c:pt>
                <c:pt idx="5">
                  <c:v>1982.0</c:v>
                </c:pt>
                <c:pt idx="6">
                  <c:v>1983.0</c:v>
                </c:pt>
                <c:pt idx="7">
                  <c:v>1984.0</c:v>
                </c:pt>
                <c:pt idx="8">
                  <c:v>1986.0</c:v>
                </c:pt>
                <c:pt idx="9">
                  <c:v>1987.0</c:v>
                </c:pt>
                <c:pt idx="10">
                  <c:v>1989.0</c:v>
                </c:pt>
                <c:pt idx="11">
                  <c:v>1991.0</c:v>
                </c:pt>
                <c:pt idx="12">
                  <c:v>1993.0</c:v>
                </c:pt>
                <c:pt idx="13">
                  <c:v>1995.0</c:v>
                </c:pt>
                <c:pt idx="14">
                  <c:v>1998.0</c:v>
                </c:pt>
                <c:pt idx="15">
                  <c:v>2000.0</c:v>
                </c:pt>
                <c:pt idx="16">
                  <c:v>2002.0</c:v>
                </c:pt>
                <c:pt idx="17">
                  <c:v>2004.0</c:v>
                </c:pt>
                <c:pt idx="18">
                  <c:v>2006.0</c:v>
                </c:pt>
                <c:pt idx="19">
                  <c:v>2008.0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xVal>
          <c:yVal>
            <c:numRef>
              <c:f>Foglio1!$G$2:$G$70</c:f>
              <c:numCache>
                <c:formatCode>0.0%</c:formatCode>
                <c:ptCount val="69"/>
                <c:pt idx="0">
                  <c:v>0.18068720379147</c:v>
                </c:pt>
                <c:pt idx="1">
                  <c:v>0.148404504927264</c:v>
                </c:pt>
                <c:pt idx="2">
                  <c:v>0.158515063658137</c:v>
                </c:pt>
                <c:pt idx="3">
                  <c:v>0.158787878787879</c:v>
                </c:pt>
                <c:pt idx="4">
                  <c:v>0.16290893015031</c:v>
                </c:pt>
                <c:pt idx="5">
                  <c:v>0.147794703746347</c:v>
                </c:pt>
                <c:pt idx="6">
                  <c:v>0.147014861633071</c:v>
                </c:pt>
                <c:pt idx="7">
                  <c:v>0.155016522856618</c:v>
                </c:pt>
                <c:pt idx="8">
                  <c:v>0.161933053180699</c:v>
                </c:pt>
                <c:pt idx="9">
                  <c:v>0.161995972575155</c:v>
                </c:pt>
                <c:pt idx="10">
                  <c:v>0.157246928863918</c:v>
                </c:pt>
                <c:pt idx="11">
                  <c:v>0.176837972876517</c:v>
                </c:pt>
                <c:pt idx="12">
                  <c:v>0.211953338539633</c:v>
                </c:pt>
                <c:pt idx="13">
                  <c:v>0.213828644001563</c:v>
                </c:pt>
                <c:pt idx="14">
                  <c:v>0.211966908661151</c:v>
                </c:pt>
                <c:pt idx="15">
                  <c:v>0.233289083242231</c:v>
                </c:pt>
                <c:pt idx="16">
                  <c:v>0.271323569005439</c:v>
                </c:pt>
                <c:pt idx="17">
                  <c:v>0.286137080267744</c:v>
                </c:pt>
                <c:pt idx="18" formatCode="General">
                  <c:v>0.2984453</c:v>
                </c:pt>
                <c:pt idx="19" formatCode="General">
                  <c:v>0.300463</c:v>
                </c:pt>
                <c:pt idx="20" formatCode="General">
                  <c:v>0.304678300000001</c:v>
                </c:pt>
                <c:pt idx="21" formatCode="General">
                  <c:v>0.3081482</c:v>
                </c:pt>
                <c:pt idx="22" formatCode="General">
                  <c:v>0.309948500000001</c:v>
                </c:pt>
                <c:pt idx="23" formatCode="General">
                  <c:v>0.3111536</c:v>
                </c:pt>
                <c:pt idx="24" formatCode="General">
                  <c:v>0.320079100000001</c:v>
                </c:pt>
                <c:pt idx="25" formatCode="General">
                  <c:v>0.3276975</c:v>
                </c:pt>
                <c:pt idx="26" formatCode="General">
                  <c:v>0.336490000000001</c:v>
                </c:pt>
                <c:pt idx="27" formatCode="General">
                  <c:v>0.3417487</c:v>
                </c:pt>
                <c:pt idx="28" formatCode="General">
                  <c:v>0.345676900000001</c:v>
                </c:pt>
                <c:pt idx="29" formatCode="General">
                  <c:v>0.3497497</c:v>
                </c:pt>
                <c:pt idx="30" formatCode="General">
                  <c:v>0.355364200000001</c:v>
                </c:pt>
                <c:pt idx="31" formatCode="General">
                  <c:v>0.3585044</c:v>
                </c:pt>
                <c:pt idx="32" formatCode="General">
                  <c:v>0.364372500000001</c:v>
                </c:pt>
                <c:pt idx="33" formatCode="General">
                  <c:v>0.3702526</c:v>
                </c:pt>
                <c:pt idx="34" formatCode="General">
                  <c:v>0.3759316</c:v>
                </c:pt>
                <c:pt idx="35" formatCode="General">
                  <c:v>0.3796913</c:v>
                </c:pt>
                <c:pt idx="36" formatCode="General">
                  <c:v>0.383206700000001</c:v>
                </c:pt>
                <c:pt idx="37" formatCode="General">
                  <c:v>0.390432800000001</c:v>
                </c:pt>
                <c:pt idx="38" formatCode="General">
                  <c:v>0.3957513</c:v>
                </c:pt>
                <c:pt idx="39" formatCode="General">
                  <c:v>0.4004851</c:v>
                </c:pt>
                <c:pt idx="40" formatCode="General">
                  <c:v>0.4074308</c:v>
                </c:pt>
                <c:pt idx="41" formatCode="General">
                  <c:v>0.416222600000001</c:v>
                </c:pt>
                <c:pt idx="42" formatCode="General">
                  <c:v>0.4236489</c:v>
                </c:pt>
                <c:pt idx="43" formatCode="General">
                  <c:v>0.43075</c:v>
                </c:pt>
                <c:pt idx="44" formatCode="General">
                  <c:v>0.4408979</c:v>
                </c:pt>
                <c:pt idx="45" formatCode="General">
                  <c:v>0.446824300000001</c:v>
                </c:pt>
                <c:pt idx="46" formatCode="General">
                  <c:v>0.4522733</c:v>
                </c:pt>
                <c:pt idx="47" formatCode="General">
                  <c:v>0.461608</c:v>
                </c:pt>
                <c:pt idx="48" formatCode="General">
                  <c:v>0.467138</c:v>
                </c:pt>
                <c:pt idx="49" formatCode="General">
                  <c:v>0.4740564</c:v>
                </c:pt>
                <c:pt idx="50" formatCode="General">
                  <c:v>0.4810171</c:v>
                </c:pt>
                <c:pt idx="51" formatCode="General">
                  <c:v>0.4867549</c:v>
                </c:pt>
                <c:pt idx="52" formatCode="General">
                  <c:v>0.494052700000001</c:v>
                </c:pt>
                <c:pt idx="53" formatCode="General">
                  <c:v>0.502166499999998</c:v>
                </c:pt>
                <c:pt idx="54" formatCode="General">
                  <c:v>0.5051486</c:v>
                </c:pt>
                <c:pt idx="55" formatCode="General">
                  <c:v>0.508327399999999</c:v>
                </c:pt>
                <c:pt idx="56" formatCode="General">
                  <c:v>0.5113449</c:v>
                </c:pt>
                <c:pt idx="57" formatCode="General">
                  <c:v>0.5101308</c:v>
                </c:pt>
                <c:pt idx="58" formatCode="General">
                  <c:v>0.510063199999998</c:v>
                </c:pt>
                <c:pt idx="59" formatCode="General">
                  <c:v>0.510018799999999</c:v>
                </c:pt>
                <c:pt idx="60" formatCode="General">
                  <c:v>0.5047539</c:v>
                </c:pt>
                <c:pt idx="61" formatCode="General">
                  <c:v>0.504434799999998</c:v>
                </c:pt>
                <c:pt idx="62" formatCode="General">
                  <c:v>0.5036896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Foglio1!$H$1</c:f>
              <c:strCache>
                <c:ptCount val="1"/>
                <c:pt idx="0">
                  <c:v>Pensioners / Employed</c:v>
                </c:pt>
              </c:strCache>
            </c:strRef>
          </c:tx>
          <c:xVal>
            <c:numRef>
              <c:f>Foglio1!$A$2:$A$70</c:f>
              <c:numCache>
                <c:formatCode>General</c:formatCode>
                <c:ptCount val="69"/>
                <c:pt idx="0">
                  <c:v>1977.0</c:v>
                </c:pt>
                <c:pt idx="1">
                  <c:v>1978.0</c:v>
                </c:pt>
                <c:pt idx="2">
                  <c:v>1979.0</c:v>
                </c:pt>
                <c:pt idx="3">
                  <c:v>1980.0</c:v>
                </c:pt>
                <c:pt idx="4">
                  <c:v>1981.0</c:v>
                </c:pt>
                <c:pt idx="5">
                  <c:v>1982.0</c:v>
                </c:pt>
                <c:pt idx="6">
                  <c:v>1983.0</c:v>
                </c:pt>
                <c:pt idx="7">
                  <c:v>1984.0</c:v>
                </c:pt>
                <c:pt idx="8">
                  <c:v>1986.0</c:v>
                </c:pt>
                <c:pt idx="9">
                  <c:v>1987.0</c:v>
                </c:pt>
                <c:pt idx="10">
                  <c:v>1989.0</c:v>
                </c:pt>
                <c:pt idx="11">
                  <c:v>1991.0</c:v>
                </c:pt>
                <c:pt idx="12">
                  <c:v>1993.0</c:v>
                </c:pt>
                <c:pt idx="13">
                  <c:v>1995.0</c:v>
                </c:pt>
                <c:pt idx="14">
                  <c:v>1998.0</c:v>
                </c:pt>
                <c:pt idx="15">
                  <c:v>2000.0</c:v>
                </c:pt>
                <c:pt idx="16">
                  <c:v>2002.0</c:v>
                </c:pt>
                <c:pt idx="17">
                  <c:v>2004.0</c:v>
                </c:pt>
                <c:pt idx="18">
                  <c:v>2006.0</c:v>
                </c:pt>
                <c:pt idx="19">
                  <c:v>2008.0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xVal>
          <c:yVal>
            <c:numRef>
              <c:f>Foglio1!$H$2:$H$70</c:f>
              <c:numCache>
                <c:formatCode>0.0%</c:formatCode>
                <c:ptCount val="69"/>
                <c:pt idx="0">
                  <c:v>0.251126600284496</c:v>
                </c:pt>
                <c:pt idx="1">
                  <c:v>0.182393244873342</c:v>
                </c:pt>
                <c:pt idx="2">
                  <c:v>0.192702702702703</c:v>
                </c:pt>
                <c:pt idx="3">
                  <c:v>0.212420779220779</c:v>
                </c:pt>
                <c:pt idx="4">
                  <c:v>0.244744424708901</c:v>
                </c:pt>
                <c:pt idx="5">
                  <c:v>0.2218</c:v>
                </c:pt>
                <c:pt idx="6">
                  <c:v>0.231500285225328</c:v>
                </c:pt>
                <c:pt idx="7">
                  <c:v>0.254482828282829</c:v>
                </c:pt>
                <c:pt idx="8">
                  <c:v>0.236752461951656</c:v>
                </c:pt>
                <c:pt idx="9">
                  <c:v>0.259216479073325</c:v>
                </c:pt>
                <c:pt idx="10">
                  <c:v>0.29442722804018</c:v>
                </c:pt>
                <c:pt idx="11">
                  <c:v>0.330562984605013</c:v>
                </c:pt>
                <c:pt idx="12">
                  <c:v>0.401089191774272</c:v>
                </c:pt>
                <c:pt idx="13">
                  <c:v>0.416226260257914</c:v>
                </c:pt>
                <c:pt idx="14">
                  <c:v>0.404215877982011</c:v>
                </c:pt>
                <c:pt idx="15">
                  <c:v>0.407887477313976</c:v>
                </c:pt>
                <c:pt idx="16">
                  <c:v>0.488106001558847</c:v>
                </c:pt>
                <c:pt idx="17">
                  <c:v>0.507866275972295</c:v>
                </c:pt>
                <c:pt idx="18" formatCode="General">
                  <c:v>0.5197263</c:v>
                </c:pt>
                <c:pt idx="19" formatCode="General">
                  <c:v>0.5313244</c:v>
                </c:pt>
                <c:pt idx="20" formatCode="General">
                  <c:v>0.5211738</c:v>
                </c:pt>
                <c:pt idx="21" formatCode="General">
                  <c:v>0.519314599999998</c:v>
                </c:pt>
                <c:pt idx="22" formatCode="General">
                  <c:v>0.5181787</c:v>
                </c:pt>
                <c:pt idx="23" formatCode="General">
                  <c:v>0.513167599999998</c:v>
                </c:pt>
                <c:pt idx="24" formatCode="General">
                  <c:v>0.501115399999999</c:v>
                </c:pt>
                <c:pt idx="25" formatCode="General">
                  <c:v>0.4890195</c:v>
                </c:pt>
                <c:pt idx="26" formatCode="General">
                  <c:v>0.477948900000001</c:v>
                </c:pt>
                <c:pt idx="27" formatCode="General">
                  <c:v>0.470989300000001</c:v>
                </c:pt>
                <c:pt idx="28" formatCode="General">
                  <c:v>0.461741</c:v>
                </c:pt>
                <c:pt idx="29" formatCode="General">
                  <c:v>0.459350600000001</c:v>
                </c:pt>
                <c:pt idx="30" formatCode="General">
                  <c:v>0.4575488</c:v>
                </c:pt>
                <c:pt idx="31" formatCode="General">
                  <c:v>0.4522167</c:v>
                </c:pt>
                <c:pt idx="32" formatCode="General">
                  <c:v>0.4306391</c:v>
                </c:pt>
                <c:pt idx="33" formatCode="General">
                  <c:v>0.4165873</c:v>
                </c:pt>
                <c:pt idx="34" formatCode="General">
                  <c:v>0.4107873</c:v>
                </c:pt>
                <c:pt idx="35" formatCode="General">
                  <c:v>0.3999913</c:v>
                </c:pt>
                <c:pt idx="36" formatCode="General">
                  <c:v>0.394455</c:v>
                </c:pt>
                <c:pt idx="37" formatCode="General">
                  <c:v>0.3937639</c:v>
                </c:pt>
                <c:pt idx="38" formatCode="General">
                  <c:v>0.398844400000001</c:v>
                </c:pt>
                <c:pt idx="39" formatCode="General">
                  <c:v>0.3961652</c:v>
                </c:pt>
                <c:pt idx="40" formatCode="General">
                  <c:v>0.396178100000001</c:v>
                </c:pt>
                <c:pt idx="41" formatCode="General">
                  <c:v>0.394479800000001</c:v>
                </c:pt>
                <c:pt idx="42" formatCode="General">
                  <c:v>0.4008345</c:v>
                </c:pt>
                <c:pt idx="43" formatCode="General">
                  <c:v>0.4039983</c:v>
                </c:pt>
                <c:pt idx="44" formatCode="General">
                  <c:v>0.4139465</c:v>
                </c:pt>
                <c:pt idx="45" formatCode="General">
                  <c:v>0.4163381</c:v>
                </c:pt>
                <c:pt idx="46" formatCode="General">
                  <c:v>0.4237811</c:v>
                </c:pt>
                <c:pt idx="47" formatCode="General">
                  <c:v>0.421483700000001</c:v>
                </c:pt>
                <c:pt idx="48" formatCode="General">
                  <c:v>0.426412400000001</c:v>
                </c:pt>
                <c:pt idx="49" formatCode="General">
                  <c:v>0.4340364</c:v>
                </c:pt>
                <c:pt idx="50" formatCode="General">
                  <c:v>0.4428571</c:v>
                </c:pt>
                <c:pt idx="51" formatCode="General">
                  <c:v>0.4441831</c:v>
                </c:pt>
                <c:pt idx="52" formatCode="General">
                  <c:v>0.4470503</c:v>
                </c:pt>
                <c:pt idx="53" formatCode="General">
                  <c:v>0.449878600000001</c:v>
                </c:pt>
                <c:pt idx="54" formatCode="General">
                  <c:v>0.454316500000001</c:v>
                </c:pt>
                <c:pt idx="55" formatCode="General">
                  <c:v>0.4563003</c:v>
                </c:pt>
                <c:pt idx="56" formatCode="General">
                  <c:v>0.4593387</c:v>
                </c:pt>
                <c:pt idx="57" formatCode="General">
                  <c:v>0.4596603</c:v>
                </c:pt>
                <c:pt idx="58" formatCode="General">
                  <c:v>0.4627917</c:v>
                </c:pt>
                <c:pt idx="59" formatCode="General">
                  <c:v>0.4636841</c:v>
                </c:pt>
                <c:pt idx="60" formatCode="General">
                  <c:v>0.4658619</c:v>
                </c:pt>
                <c:pt idx="61" formatCode="General">
                  <c:v>0.4617758</c:v>
                </c:pt>
                <c:pt idx="62" formatCode="General">
                  <c:v>0.4665002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010232"/>
        <c:axId val="-2115266392"/>
      </c:scatterChart>
      <c:valAx>
        <c:axId val="-2115010232"/>
        <c:scaling>
          <c:orientation val="minMax"/>
          <c:max val="2050.0"/>
          <c:min val="199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zh-CN"/>
          </a:p>
        </c:txPr>
        <c:crossAx val="-2115266392"/>
        <c:crosses val="autoZero"/>
        <c:crossBetween val="midCat"/>
      </c:valAx>
      <c:valAx>
        <c:axId val="-21152663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-2115010232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 sz="1810" baseline="0"/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4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Gross replacement </a:t>
            </a:r>
            <a:r>
              <a:rPr lang="en-US" sz="24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rate</a:t>
            </a:r>
          </a:p>
          <a:p>
            <a:pPr>
              <a:defRPr lang="en-US" sz="24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总额替代率</a:t>
            </a:r>
            <a:endParaRPr lang="en-US" sz="2400" b="1" i="0" u="none" strike="noStrike" kern="1200" baseline="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defRPr lang="en-US" sz="2400" b="1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1993 - 2050</a:t>
            </a:r>
            <a:endParaRPr lang="en-US" sz="2400" b="1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Foglio1!$H$1</c:f>
              <c:strCache>
                <c:ptCount val="1"/>
                <c:pt idx="0">
                  <c:v>Replacement rate</c:v>
                </c:pt>
              </c:strCache>
            </c:strRef>
          </c:tx>
          <c:xVal>
            <c:numRef>
              <c:f>Foglio1!$G$2:$G$54</c:f>
              <c:numCache>
                <c:formatCode>General</c:formatCode>
                <c:ptCount val="53"/>
                <c:pt idx="0">
                  <c:v>1993.0</c:v>
                </c:pt>
                <c:pt idx="1">
                  <c:v>1995.0</c:v>
                </c:pt>
                <c:pt idx="2">
                  <c:v>1998.0</c:v>
                </c:pt>
                <c:pt idx="3">
                  <c:v>2000.0</c:v>
                </c:pt>
                <c:pt idx="4">
                  <c:v>2002.0</c:v>
                </c:pt>
                <c:pt idx="5">
                  <c:v>2004.0</c:v>
                </c:pt>
                <c:pt idx="6">
                  <c:v>2006.0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  <c:pt idx="18">
                  <c:v>2019.0</c:v>
                </c:pt>
                <c:pt idx="19">
                  <c:v>2020.0</c:v>
                </c:pt>
                <c:pt idx="20">
                  <c:v>2021.0</c:v>
                </c:pt>
                <c:pt idx="21">
                  <c:v>2022.0</c:v>
                </c:pt>
                <c:pt idx="22">
                  <c:v>2023.0</c:v>
                </c:pt>
                <c:pt idx="23">
                  <c:v>2024.0</c:v>
                </c:pt>
                <c:pt idx="24">
                  <c:v>2025.0</c:v>
                </c:pt>
                <c:pt idx="25">
                  <c:v>2026.0</c:v>
                </c:pt>
                <c:pt idx="26">
                  <c:v>2027.0</c:v>
                </c:pt>
                <c:pt idx="27">
                  <c:v>2028.0</c:v>
                </c:pt>
                <c:pt idx="28">
                  <c:v>2029.0</c:v>
                </c:pt>
                <c:pt idx="29">
                  <c:v>2030.0</c:v>
                </c:pt>
                <c:pt idx="30">
                  <c:v>2031.0</c:v>
                </c:pt>
                <c:pt idx="31">
                  <c:v>2032.0</c:v>
                </c:pt>
                <c:pt idx="32">
                  <c:v>2033.0</c:v>
                </c:pt>
                <c:pt idx="33">
                  <c:v>2034.0</c:v>
                </c:pt>
                <c:pt idx="34">
                  <c:v>2035.0</c:v>
                </c:pt>
                <c:pt idx="35">
                  <c:v>2036.0</c:v>
                </c:pt>
                <c:pt idx="36">
                  <c:v>2037.0</c:v>
                </c:pt>
                <c:pt idx="37">
                  <c:v>2038.0</c:v>
                </c:pt>
                <c:pt idx="38">
                  <c:v>2039.0</c:v>
                </c:pt>
                <c:pt idx="39">
                  <c:v>2040.0</c:v>
                </c:pt>
                <c:pt idx="40">
                  <c:v>2041.0</c:v>
                </c:pt>
                <c:pt idx="41">
                  <c:v>2042.0</c:v>
                </c:pt>
                <c:pt idx="42">
                  <c:v>2043.0</c:v>
                </c:pt>
                <c:pt idx="43">
                  <c:v>2044.0</c:v>
                </c:pt>
                <c:pt idx="44">
                  <c:v>2045.0</c:v>
                </c:pt>
                <c:pt idx="45">
                  <c:v>2046.0</c:v>
                </c:pt>
                <c:pt idx="46">
                  <c:v>2047.0</c:v>
                </c:pt>
                <c:pt idx="47">
                  <c:v>2048.0</c:v>
                </c:pt>
                <c:pt idx="48">
                  <c:v>2049.0</c:v>
                </c:pt>
                <c:pt idx="49">
                  <c:v>2050.0</c:v>
                </c:pt>
              </c:numCache>
            </c:numRef>
          </c:xVal>
          <c:yVal>
            <c:numRef>
              <c:f>Foglio1!$H$2:$H$54</c:f>
              <c:numCache>
                <c:formatCode>0.0%</c:formatCode>
                <c:ptCount val="53"/>
                <c:pt idx="0">
                  <c:v>0.641431283536052</c:v>
                </c:pt>
                <c:pt idx="1">
                  <c:v>0.690758961756337</c:v>
                </c:pt>
                <c:pt idx="2">
                  <c:v>0.658572174407894</c:v>
                </c:pt>
                <c:pt idx="3">
                  <c:v>0.66790038700825</c:v>
                </c:pt>
                <c:pt idx="4">
                  <c:v>0.657127172469054</c:v>
                </c:pt>
                <c:pt idx="5">
                  <c:v>0.660903999543793</c:v>
                </c:pt>
                <c:pt idx="6">
                  <c:v>0.651438978428292</c:v>
                </c:pt>
                <c:pt idx="7">
                  <c:v>0.659499736140573</c:v>
                </c:pt>
                <c:pt idx="8">
                  <c:v>0.657997578644292</c:v>
                </c:pt>
                <c:pt idx="9">
                  <c:v>0.64651133709186</c:v>
                </c:pt>
                <c:pt idx="10">
                  <c:v>0.62278005777778</c:v>
                </c:pt>
                <c:pt idx="11">
                  <c:v>0.606092867777778</c:v>
                </c:pt>
                <c:pt idx="12">
                  <c:v>0.596536567777774</c:v>
                </c:pt>
                <c:pt idx="13">
                  <c:v>0.588368093333333</c:v>
                </c:pt>
                <c:pt idx="14">
                  <c:v>0.600579142222222</c:v>
                </c:pt>
                <c:pt idx="15">
                  <c:v>0.631127070000002</c:v>
                </c:pt>
                <c:pt idx="16">
                  <c:v>0.664947188888891</c:v>
                </c:pt>
                <c:pt idx="17">
                  <c:v>0.688285241111111</c:v>
                </c:pt>
                <c:pt idx="18">
                  <c:v>0.706535383333333</c:v>
                </c:pt>
                <c:pt idx="19">
                  <c:v>0.721024678888892</c:v>
                </c:pt>
                <c:pt idx="20">
                  <c:v>0.724602494444447</c:v>
                </c:pt>
                <c:pt idx="21">
                  <c:v>0.723920924444446</c:v>
                </c:pt>
                <c:pt idx="22">
                  <c:v>0.722103992222222</c:v>
                </c:pt>
                <c:pt idx="23">
                  <c:v>0.727564043333333</c:v>
                </c:pt>
                <c:pt idx="24">
                  <c:v>0.729751571111113</c:v>
                </c:pt>
                <c:pt idx="25">
                  <c:v>0.729990155555557</c:v>
                </c:pt>
                <c:pt idx="26">
                  <c:v>0.72706727</c:v>
                </c:pt>
                <c:pt idx="27">
                  <c:v>0.724027226666667</c:v>
                </c:pt>
                <c:pt idx="28">
                  <c:v>0.719930187777777</c:v>
                </c:pt>
                <c:pt idx="29">
                  <c:v>0.714470414444447</c:v>
                </c:pt>
                <c:pt idx="30">
                  <c:v>0.712020068888891</c:v>
                </c:pt>
                <c:pt idx="31">
                  <c:v>0.707166421111111</c:v>
                </c:pt>
                <c:pt idx="32">
                  <c:v>0.707570143333333</c:v>
                </c:pt>
                <c:pt idx="33">
                  <c:v>0.704907394444445</c:v>
                </c:pt>
                <c:pt idx="34">
                  <c:v>0.700948987777778</c:v>
                </c:pt>
                <c:pt idx="35">
                  <c:v>0.686829608888893</c:v>
                </c:pt>
                <c:pt idx="36">
                  <c:v>0.670129051111114</c:v>
                </c:pt>
                <c:pt idx="37">
                  <c:v>0.66091398888889</c:v>
                </c:pt>
                <c:pt idx="38">
                  <c:v>0.658095083333337</c:v>
                </c:pt>
                <c:pt idx="39">
                  <c:v>0.656092318888892</c:v>
                </c:pt>
                <c:pt idx="40">
                  <c:v>0.647246372222222</c:v>
                </c:pt>
                <c:pt idx="41">
                  <c:v>0.631024925555557</c:v>
                </c:pt>
                <c:pt idx="42">
                  <c:v>0.613355791111111</c:v>
                </c:pt>
                <c:pt idx="43">
                  <c:v>0.597808246666667</c:v>
                </c:pt>
                <c:pt idx="44">
                  <c:v>0.588640854444447</c:v>
                </c:pt>
                <c:pt idx="45">
                  <c:v>0.583847535555556</c:v>
                </c:pt>
                <c:pt idx="46">
                  <c:v>0.580462495555553</c:v>
                </c:pt>
                <c:pt idx="47">
                  <c:v>0.579690793333336</c:v>
                </c:pt>
                <c:pt idx="48">
                  <c:v>0.581076627777778</c:v>
                </c:pt>
                <c:pt idx="49">
                  <c:v>0.58374070888889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661016"/>
        <c:axId val="-2115075928"/>
      </c:scatterChart>
      <c:valAx>
        <c:axId val="-2115661016"/>
        <c:scaling>
          <c:orientation val="minMax"/>
          <c:max val="2050.0"/>
          <c:min val="1990.0"/>
        </c:scaling>
        <c:delete val="0"/>
        <c:axPos val="b"/>
        <c:numFmt formatCode="General" sourceLinked="1"/>
        <c:majorTickMark val="out"/>
        <c:minorTickMark val="none"/>
        <c:tickLblPos val="nextTo"/>
        <c:crossAx val="-2115075928"/>
        <c:crosses val="autoZero"/>
        <c:crossBetween val="midCat"/>
      </c:valAx>
      <c:valAx>
        <c:axId val="-2115075928"/>
        <c:scaling>
          <c:orientation val="minMax"/>
          <c:min val="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156610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18-35</c:v>
                </c:pt>
              </c:strCache>
            </c:strRef>
          </c:tx>
          <c:invertIfNegative val="0"/>
          <c:cat>
            <c:numRef>
              <c:f>Foglio1!$B$1:$E$1</c:f>
              <c:numCache>
                <c:formatCode>General</c:formatCode>
                <c:ptCount val="4"/>
                <c:pt idx="0">
                  <c:v>2015.0</c:v>
                </c:pt>
                <c:pt idx="1">
                  <c:v>2025.0</c:v>
                </c:pt>
                <c:pt idx="2">
                  <c:v>2035.0</c:v>
                </c:pt>
                <c:pt idx="3">
                  <c:v>2050.0</c:v>
                </c:pt>
              </c:numCache>
            </c:numRef>
          </c:cat>
          <c:val>
            <c:numRef>
              <c:f>Foglio1!$B$2:$E$2</c:f>
              <c:numCache>
                <c:formatCode>0%</c:formatCode>
                <c:ptCount val="4"/>
                <c:pt idx="0">
                  <c:v>0.331</c:v>
                </c:pt>
                <c:pt idx="1">
                  <c:v>0.308</c:v>
                </c:pt>
                <c:pt idx="2">
                  <c:v>0.287</c:v>
                </c:pt>
                <c:pt idx="3">
                  <c:v>0.286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36-55</c:v>
                </c:pt>
              </c:strCache>
            </c:strRef>
          </c:tx>
          <c:invertIfNegative val="0"/>
          <c:cat>
            <c:numRef>
              <c:f>Foglio1!$B$1:$E$1</c:f>
              <c:numCache>
                <c:formatCode>General</c:formatCode>
                <c:ptCount val="4"/>
                <c:pt idx="0">
                  <c:v>2015.0</c:v>
                </c:pt>
                <c:pt idx="1">
                  <c:v>2025.0</c:v>
                </c:pt>
                <c:pt idx="2">
                  <c:v>2035.0</c:v>
                </c:pt>
                <c:pt idx="3">
                  <c:v>2050.0</c:v>
                </c:pt>
              </c:numCache>
            </c:numRef>
          </c:cat>
          <c:val>
            <c:numRef>
              <c:f>Foglio1!$B$3:$E$3</c:f>
              <c:numCache>
                <c:formatCode>0%</c:formatCode>
                <c:ptCount val="4"/>
                <c:pt idx="0">
                  <c:v>0.548</c:v>
                </c:pt>
                <c:pt idx="1">
                  <c:v>0.479</c:v>
                </c:pt>
                <c:pt idx="2">
                  <c:v>0.471</c:v>
                </c:pt>
                <c:pt idx="3">
                  <c:v>0.466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56-70</c:v>
                </c:pt>
              </c:strCache>
            </c:strRef>
          </c:tx>
          <c:invertIfNegative val="0"/>
          <c:cat>
            <c:numRef>
              <c:f>Foglio1!$B$1:$E$1</c:f>
              <c:numCache>
                <c:formatCode>General</c:formatCode>
                <c:ptCount val="4"/>
                <c:pt idx="0">
                  <c:v>2015.0</c:v>
                </c:pt>
                <c:pt idx="1">
                  <c:v>2025.0</c:v>
                </c:pt>
                <c:pt idx="2">
                  <c:v>2035.0</c:v>
                </c:pt>
                <c:pt idx="3">
                  <c:v>2050.0</c:v>
                </c:pt>
              </c:numCache>
            </c:numRef>
          </c:cat>
          <c:val>
            <c:numRef>
              <c:f>Foglio1!$B$4:$E$4</c:f>
              <c:numCache>
                <c:formatCode>0%</c:formatCode>
                <c:ptCount val="4"/>
                <c:pt idx="0">
                  <c:v>0.121</c:v>
                </c:pt>
                <c:pt idx="1">
                  <c:v>0.213</c:v>
                </c:pt>
                <c:pt idx="2">
                  <c:v>0.242</c:v>
                </c:pt>
                <c:pt idx="3">
                  <c:v>0.248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099816"/>
        <c:axId val="2138679144"/>
      </c:barChart>
      <c:catAx>
        <c:axId val="-210309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8679144"/>
        <c:crosses val="autoZero"/>
        <c:auto val="1"/>
        <c:lblAlgn val="ctr"/>
        <c:lblOffset val="100"/>
        <c:noMultiLvlLbl val="0"/>
      </c:catAx>
      <c:valAx>
        <c:axId val="2138679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03099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Over 55</c:v>
                </c:pt>
              </c:strCache>
            </c:strRef>
          </c:tx>
          <c:spPr>
            <a:ln w="44450"/>
          </c:spPr>
          <c:xVal>
            <c:numRef>
              <c:f>Foglio1!$A$2:$A$11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xVal>
          <c:yVal>
            <c:numRef>
              <c:f>Foglio1!$B$2:$B$11</c:f>
              <c:numCache>
                <c:formatCode>General</c:formatCode>
                <c:ptCount val="10"/>
                <c:pt idx="0">
                  <c:v>0.337</c:v>
                </c:pt>
                <c:pt idx="1">
                  <c:v>0.343</c:v>
                </c:pt>
                <c:pt idx="2">
                  <c:v>0.356</c:v>
                </c:pt>
                <c:pt idx="3">
                  <c:v>0.365</c:v>
                </c:pt>
                <c:pt idx="4">
                  <c:v>0.379</c:v>
                </c:pt>
                <c:pt idx="5">
                  <c:v>0.403</c:v>
                </c:pt>
                <c:pt idx="6">
                  <c:v>0.427</c:v>
                </c:pt>
                <c:pt idx="7">
                  <c:v>0.462</c:v>
                </c:pt>
                <c:pt idx="8">
                  <c:v>0.483</c:v>
                </c:pt>
                <c:pt idx="9">
                  <c:v>0.494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 Under 25</c:v>
                </c:pt>
              </c:strCache>
            </c:strRef>
          </c:tx>
          <c:spPr>
            <a:ln w="44450"/>
          </c:spPr>
          <c:xVal>
            <c:numRef>
              <c:f>Foglio1!$A$2:$A$11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xVal>
          <c:yVal>
            <c:numRef>
              <c:f>Foglio1!$C$2:$C$11</c:f>
              <c:numCache>
                <c:formatCode>General</c:formatCode>
                <c:ptCount val="10"/>
                <c:pt idx="0">
                  <c:v>0.246</c:v>
                </c:pt>
                <c:pt idx="1">
                  <c:v>0.242</c:v>
                </c:pt>
                <c:pt idx="2">
                  <c:v>0.216</c:v>
                </c:pt>
                <c:pt idx="3">
                  <c:v>0.203</c:v>
                </c:pt>
                <c:pt idx="4">
                  <c:v>0.192</c:v>
                </c:pt>
                <c:pt idx="5">
                  <c:v>0.184</c:v>
                </c:pt>
                <c:pt idx="6">
                  <c:v>0.163</c:v>
                </c:pt>
                <c:pt idx="7">
                  <c:v>0.156</c:v>
                </c:pt>
                <c:pt idx="8">
                  <c:v>0.156</c:v>
                </c:pt>
                <c:pt idx="9">
                  <c:v>0.151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3092760"/>
        <c:axId val="-2102802136"/>
      </c:scatterChart>
      <c:valAx>
        <c:axId val="-2103092760"/>
        <c:scaling>
          <c:orientation val="minMax"/>
          <c:max val="2016.0"/>
          <c:min val="2007.0"/>
        </c:scaling>
        <c:delete val="0"/>
        <c:axPos val="b"/>
        <c:numFmt formatCode="General" sourceLinked="1"/>
        <c:majorTickMark val="out"/>
        <c:minorTickMark val="none"/>
        <c:tickLblPos val="nextTo"/>
        <c:crossAx val="-2102802136"/>
        <c:crosses val="autoZero"/>
        <c:crossBetween val="midCat"/>
      </c:valAx>
      <c:valAx>
        <c:axId val="-21028021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03092760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DC1EB-283E-4BC9-9C41-1380BBD29B4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GB" sz="1600" spc="150" dirty="0" smtClean="0"/>
              <a:t>The reform process started in 1992 and it is not finished yet.</a:t>
            </a:r>
          </a:p>
          <a:p>
            <a:pPr eaLnBrk="1" hangingPunct="1">
              <a:defRPr/>
            </a:pPr>
            <a:endParaRPr lang="en-GB" sz="1600" spc="150" dirty="0" smtClean="0"/>
          </a:p>
          <a:p>
            <a:pPr eaLnBrk="1" hangingPunct="1">
              <a:defRPr/>
            </a:pPr>
            <a:r>
              <a:rPr lang="en-GB" sz="1600" spc="150" dirty="0" smtClean="0"/>
              <a:t>The 1995 reform was perceived as the fundamental step to the new  system since it introduced a NDC formula in the PAYGO system</a:t>
            </a:r>
          </a:p>
          <a:p>
            <a:pPr eaLnBrk="1" hangingPunct="1">
              <a:defRPr/>
            </a:pPr>
            <a:endParaRPr lang="en-GB" sz="1600" spc="150" dirty="0" smtClean="0"/>
          </a:p>
          <a:p>
            <a:pPr eaLnBrk="1" hangingPunct="1">
              <a:defRPr/>
            </a:pPr>
            <a:r>
              <a:rPr lang="en-GB" sz="1600" spc="150" dirty="0" smtClean="0"/>
              <a:t>In the reformed system the internal rate of return is homogeneous  and sustainable.</a:t>
            </a:r>
          </a:p>
          <a:p>
            <a:pPr eaLnBrk="1" hangingPunct="1">
              <a:defRPr/>
            </a:pPr>
            <a:endParaRPr lang="en-GB" sz="1600" spc="150" dirty="0" smtClean="0"/>
          </a:p>
          <a:p>
            <a:pPr eaLnBrk="1" hangingPunct="1">
              <a:defRPr/>
            </a:pPr>
            <a:r>
              <a:rPr lang="en-GB" sz="1600" spc="150" dirty="0" err="1" smtClean="0"/>
              <a:t>Morevoer</a:t>
            </a:r>
            <a:r>
              <a:rPr lang="en-GB" sz="1600" spc="150" dirty="0" smtClean="0"/>
              <a:t> the NDC formula  reduces drastically the incentive to retire earlier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spc="150" dirty="0" smtClean="0"/>
              <a:t>Social security </a:t>
            </a:r>
            <a:r>
              <a:rPr lang="it-IT" sz="1400" spc="150" dirty="0" err="1" smtClean="0"/>
              <a:t>reform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started</a:t>
            </a:r>
            <a:r>
              <a:rPr lang="it-IT" sz="1400" spc="150" dirty="0" smtClean="0"/>
              <a:t> in Italy in 1992. </a:t>
            </a:r>
            <a:r>
              <a:rPr lang="it-IT" sz="1400" spc="150" dirty="0" err="1" smtClean="0"/>
              <a:t>They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had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to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meet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different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aims</a:t>
            </a:r>
            <a:r>
              <a:rPr lang="it-IT" sz="1400" spc="150" dirty="0" smtClean="0"/>
              <a:t>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t-IT" sz="1400" spc="150" dirty="0" err="1" smtClean="0"/>
              <a:t>Make</a:t>
            </a:r>
            <a:r>
              <a:rPr lang="it-IT" sz="1400" spc="150" dirty="0" smtClean="0"/>
              <a:t> the system </a:t>
            </a:r>
            <a:r>
              <a:rPr lang="it-IT" sz="1400" spc="150" dirty="0" err="1" smtClean="0"/>
              <a:t>financially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sustainable</a:t>
            </a:r>
            <a:endParaRPr lang="it-IT" sz="1400" spc="150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t-IT" sz="1400" spc="150" dirty="0" smtClean="0"/>
              <a:t>Reduce </a:t>
            </a:r>
            <a:r>
              <a:rPr lang="it-IT" sz="1400" spc="150" dirty="0" err="1" smtClean="0"/>
              <a:t>distortions</a:t>
            </a:r>
            <a:r>
              <a:rPr lang="it-IT" sz="1400" spc="150" dirty="0" smtClean="0"/>
              <a:t> and perverse </a:t>
            </a:r>
            <a:r>
              <a:rPr lang="it-IT" sz="1400" spc="150" dirty="0" err="1" smtClean="0"/>
              <a:t>redistribution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of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resources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produced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by</a:t>
            </a:r>
            <a:r>
              <a:rPr lang="it-IT" sz="1400" spc="150" dirty="0" smtClean="0"/>
              <a:t> the </a:t>
            </a:r>
            <a:r>
              <a:rPr lang="it-IT" sz="1400" spc="150" dirty="0" err="1" smtClean="0"/>
              <a:t>earnings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related</a:t>
            </a:r>
            <a:r>
              <a:rPr lang="it-IT" sz="1400" spc="150" dirty="0" smtClean="0"/>
              <a:t> formula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it-IT" sz="1400" spc="150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spc="150" dirty="0" smtClean="0"/>
              <a:t>The </a:t>
            </a:r>
            <a:r>
              <a:rPr lang="it-IT" sz="1400" spc="150" dirty="0" err="1" smtClean="0"/>
              <a:t>Italian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pension</a:t>
            </a:r>
            <a:r>
              <a:rPr lang="it-IT" sz="1400" spc="150" dirty="0" smtClean="0"/>
              <a:t> system </a:t>
            </a:r>
            <a:r>
              <a:rPr lang="it-IT" sz="1400" spc="150" dirty="0" err="1" smtClean="0"/>
              <a:t>was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indeed</a:t>
            </a:r>
            <a:r>
              <a:rPr lang="it-IT" sz="1400" spc="150" dirty="0" smtClean="0"/>
              <a:t> a </a:t>
            </a:r>
            <a:r>
              <a:rPr lang="it-IT" sz="1400" spc="150" dirty="0" err="1" smtClean="0"/>
              <a:t>generous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but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unsustainable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one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insuring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to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participants</a:t>
            </a:r>
            <a:r>
              <a:rPr lang="it-IT" sz="1400" spc="150" dirty="0" smtClean="0"/>
              <a:t> a high </a:t>
            </a:r>
            <a:r>
              <a:rPr lang="it-IT" sz="1400" spc="150" dirty="0" err="1" smtClean="0"/>
              <a:t>internal</a:t>
            </a:r>
            <a:r>
              <a:rPr lang="it-IT" sz="1400" spc="150" dirty="0" smtClean="0"/>
              <a:t> rate </a:t>
            </a:r>
            <a:r>
              <a:rPr lang="it-IT" sz="1400" spc="150" dirty="0" err="1" smtClean="0"/>
              <a:t>of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return</a:t>
            </a:r>
            <a:endParaRPr lang="it-IT" sz="1400" spc="150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spc="150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spc="150" dirty="0" smtClean="0"/>
              <a:t>In </a:t>
            </a:r>
            <a:r>
              <a:rPr lang="it-IT" sz="1400" spc="150" dirty="0" err="1" smtClean="0"/>
              <a:t>particular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were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advantaged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by</a:t>
            </a:r>
            <a:r>
              <a:rPr lang="it-IT" sz="1400" spc="150" dirty="0" smtClean="0"/>
              <a:t> the system </a:t>
            </a:r>
            <a:r>
              <a:rPr lang="it-IT" sz="1400" spc="150" dirty="0" err="1" smtClean="0"/>
              <a:t>white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collar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working</a:t>
            </a:r>
            <a:r>
              <a:rPr lang="it-IT" sz="1400" spc="150" dirty="0" smtClean="0"/>
              <a:t> in the public </a:t>
            </a:r>
            <a:r>
              <a:rPr lang="it-IT" sz="1400" spc="150" dirty="0" err="1" smtClean="0"/>
              <a:t>sector</a:t>
            </a:r>
            <a:r>
              <a:rPr lang="it-IT" sz="1400" spc="150" dirty="0" smtClean="0"/>
              <a:t>, self </a:t>
            </a:r>
            <a:r>
              <a:rPr lang="it-IT" sz="1400" spc="150" dirty="0" err="1" smtClean="0"/>
              <a:t>employed</a:t>
            </a:r>
            <a:r>
              <a:rPr lang="it-IT" sz="1400" spc="150" dirty="0" smtClean="0"/>
              <a:t>, </a:t>
            </a:r>
            <a:r>
              <a:rPr lang="it-IT" sz="1400" spc="150" dirty="0" err="1" smtClean="0"/>
              <a:t>individuals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who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decided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to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retire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early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than</a:t>
            </a:r>
            <a:r>
              <a:rPr lang="it-IT" sz="1400" spc="150" dirty="0" smtClean="0"/>
              <a:t>  the </a:t>
            </a:r>
            <a:r>
              <a:rPr lang="it-IT" sz="1400" spc="150" dirty="0" err="1" smtClean="0"/>
              <a:t>legal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retirement</a:t>
            </a:r>
            <a:r>
              <a:rPr lang="it-IT" sz="1400" spc="150" dirty="0" smtClean="0"/>
              <a:t> </a:t>
            </a:r>
            <a:r>
              <a:rPr lang="it-IT" sz="1400" spc="150" dirty="0" err="1" smtClean="0"/>
              <a:t>age</a:t>
            </a:r>
            <a:endParaRPr lang="it-IT" sz="1400" spc="1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83F12-F0ED-479E-B135-F19C919C73B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03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72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rlo.mazzaferro@unibo.i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xcel_97_-_2004____1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____2.xls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429000"/>
            <a:ext cx="9001249" cy="3385542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en-US" sz="2400" b="1" dirty="0" smtClean="0"/>
              <a:t>ITALY’S PENSION REFORMS IN THE LAST DECADE.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CARLO MAZZAFERRO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UNIVERSITY OF 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BOLOGNA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hlinkClick r:id="rId3"/>
              </a:rPr>
              <a:t>carlo.mazzaferro@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hlinkClick r:id="rId3"/>
              </a:rPr>
              <a:t>unibo.it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Beijing 29 </a:t>
            </a: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August </a:t>
            </a:r>
            <a:r>
              <a:rPr lang="it-IT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2017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zh-CN" altLang="zh-CN" sz="2400" dirty="0"/>
              <a:t>意大利近十年来的</a:t>
            </a:r>
            <a:r>
              <a:rPr lang="zh-CN" altLang="en-US" sz="2400" dirty="0"/>
              <a:t>养老金</a:t>
            </a:r>
            <a:r>
              <a:rPr lang="zh-CN" altLang="zh-CN" sz="2400" dirty="0"/>
              <a:t>改革 </a:t>
            </a:r>
            <a:endParaRPr lang="en-US" altLang="zh-CN" sz="2400" dirty="0"/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zh-CN" altLang="zh-CN" sz="2400" b="1" dirty="0" smtClean="0"/>
              <a:t>马扎菲罗</a:t>
            </a:r>
            <a:r>
              <a:rPr lang="zh-CN" altLang="zh-CN" sz="2400" b="1" dirty="0"/>
              <a:t>·卡罗</a:t>
            </a:r>
            <a:r>
              <a:rPr lang="zh-CN" altLang="zh-CN" sz="2400" dirty="0"/>
              <a:t> 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博洛尼亚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大学</a:t>
            </a: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8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29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84730" y="1125538"/>
          <a:ext cx="91268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228" name="Worksheet" r:id="rId4" imgW="9458458" imgH="4972177" progId="Excel.Sheet.8">
                  <p:embed/>
                </p:oleObj>
              </mc:Choice>
              <mc:Fallback>
                <p:oleObj name="Worksheet" r:id="rId4" imgW="9458458" imgH="497217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730" y="1125538"/>
                        <a:ext cx="9126800" cy="525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40632" y="0"/>
            <a:ext cx="708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 err="1" smtClean="0">
                <a:solidFill>
                  <a:schemeClr val="tx2"/>
                </a:solidFill>
                <a:latin typeface="+mn-lt"/>
              </a:rPr>
              <a:t>Labour</a:t>
            </a:r>
            <a:r>
              <a:rPr lang="it-IT" sz="2400" b="1" dirty="0" smtClean="0">
                <a:solidFill>
                  <a:schemeClr val="tx2"/>
                </a:solidFill>
                <a:latin typeface="+mn-lt"/>
              </a:rPr>
              <a:t> market </a:t>
            </a:r>
            <a:r>
              <a:rPr lang="it-IT" sz="2400" b="1" dirty="0" err="1" smtClean="0">
                <a:solidFill>
                  <a:schemeClr val="tx2"/>
                </a:solidFill>
                <a:latin typeface="+mn-lt"/>
              </a:rPr>
              <a:t>participation</a:t>
            </a:r>
            <a:r>
              <a:rPr lang="it-IT" sz="2400" b="1" dirty="0" smtClean="0">
                <a:solidFill>
                  <a:schemeClr val="tx2"/>
                </a:solidFill>
                <a:latin typeface="+mn-lt"/>
              </a:rPr>
              <a:t> rate (Men) </a:t>
            </a:r>
            <a:br>
              <a:rPr lang="it-IT" sz="24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400" b="1" dirty="0" smtClean="0">
                <a:solidFill>
                  <a:schemeClr val="tx2"/>
                </a:solidFill>
                <a:latin typeface="+mn-lt"/>
              </a:rPr>
              <a:t>2015, 2030 and 2050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400" b="1" dirty="0">
                <a:solidFill>
                  <a:schemeClr val="tx2"/>
                </a:solidFill>
                <a:latin typeface="+mn-ea"/>
              </a:rPr>
              <a:t>劳动力市场参与率</a:t>
            </a:r>
            <a:r>
              <a:rPr lang="en-US" altLang="zh-TW" sz="24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chemeClr val="tx2"/>
                </a:solidFill>
                <a:latin typeface="+mn-ea"/>
              </a:rPr>
              <a:t>男性</a:t>
            </a:r>
            <a:r>
              <a:rPr lang="en-US" altLang="zh-TW" sz="2400" b="1" dirty="0">
                <a:solidFill>
                  <a:schemeClr val="tx2"/>
                </a:solidFill>
                <a:latin typeface="+mn-ea"/>
              </a:rPr>
              <a:t>)2015</a:t>
            </a:r>
            <a:r>
              <a:rPr lang="zh-TW" altLang="en-US" sz="2400" b="1" dirty="0">
                <a:solidFill>
                  <a:schemeClr val="tx2"/>
                </a:solidFill>
                <a:latin typeface="+mn-ea"/>
              </a:rPr>
              <a:t>年，</a:t>
            </a:r>
            <a:r>
              <a:rPr lang="en-US" altLang="zh-TW" sz="2400" b="1" dirty="0">
                <a:solidFill>
                  <a:schemeClr val="tx2"/>
                </a:solidFill>
                <a:latin typeface="+mn-ea"/>
              </a:rPr>
              <a:t>2030</a:t>
            </a:r>
            <a:r>
              <a:rPr lang="zh-TW" altLang="en-US" sz="2400" b="1" dirty="0">
                <a:solidFill>
                  <a:schemeClr val="tx2"/>
                </a:solidFill>
                <a:latin typeface="+mn-ea"/>
              </a:rPr>
              <a:t>年和</a:t>
            </a:r>
            <a:r>
              <a:rPr lang="en-US" altLang="zh-TW" sz="2400" b="1" dirty="0">
                <a:solidFill>
                  <a:schemeClr val="tx2"/>
                </a:solidFill>
                <a:latin typeface="+mn-ea"/>
              </a:rPr>
              <a:t>2050</a:t>
            </a:r>
            <a:r>
              <a:rPr lang="zh-TW" altLang="en-US" sz="2400" b="1" dirty="0">
                <a:solidFill>
                  <a:schemeClr val="tx2"/>
                </a:solidFill>
                <a:latin typeface="+mn-ea"/>
              </a:rPr>
              <a:t>年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endParaRPr lang="it-IT" sz="24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80792" y="6488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73797" y="1166514"/>
          <a:ext cx="9281715" cy="543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252" name="Worksheet" r:id="rId4" imgW="9458458" imgH="4972177" progId="Excel.Sheet.8">
                  <p:embed/>
                </p:oleObj>
              </mc:Choice>
              <mc:Fallback>
                <p:oleObj name="Worksheet" r:id="rId4" imgW="9458458" imgH="497217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97" y="1166514"/>
                        <a:ext cx="9281715" cy="543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1"/>
            <a:ext cx="94775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b="1" dirty="0" err="1" smtClean="0">
                <a:solidFill>
                  <a:schemeClr val="accent2"/>
                </a:solidFill>
              </a:rPr>
              <a:t>Labour</a:t>
            </a:r>
            <a:r>
              <a:rPr lang="it-IT" b="1" dirty="0" smtClean="0">
                <a:solidFill>
                  <a:schemeClr val="accent2"/>
                </a:solidFill>
              </a:rPr>
              <a:t> market </a:t>
            </a:r>
            <a:r>
              <a:rPr lang="it-IT" b="1" dirty="0" err="1" smtClean="0">
                <a:solidFill>
                  <a:schemeClr val="accent2"/>
                </a:solidFill>
              </a:rPr>
              <a:t>participation</a:t>
            </a:r>
            <a:r>
              <a:rPr lang="it-IT" b="1" dirty="0" smtClean="0">
                <a:solidFill>
                  <a:schemeClr val="accent2"/>
                </a:solidFill>
              </a:rPr>
              <a:t> rate (Women) </a:t>
            </a:r>
            <a:br>
              <a:rPr lang="it-IT" b="1" dirty="0" smtClean="0">
                <a:solidFill>
                  <a:schemeClr val="accent2"/>
                </a:solidFill>
              </a:rPr>
            </a:br>
            <a:r>
              <a:rPr lang="it-IT" b="1" dirty="0" smtClean="0">
                <a:solidFill>
                  <a:schemeClr val="accent2"/>
                </a:solidFill>
              </a:rPr>
              <a:t>2015, 2030 and 2050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solidFill>
                  <a:schemeClr val="accent2"/>
                </a:solidFill>
              </a:rPr>
              <a:t>劳动力市场参与率</a:t>
            </a:r>
            <a:r>
              <a:rPr lang="en-US" altLang="zh-TW" b="1" dirty="0" smtClean="0">
                <a:solidFill>
                  <a:schemeClr val="accent2"/>
                </a:solidFill>
              </a:rPr>
              <a:t>(</a:t>
            </a:r>
            <a:r>
              <a:rPr lang="zh-CN" altLang="en-US" b="1" dirty="0" smtClean="0">
                <a:solidFill>
                  <a:schemeClr val="accent2"/>
                </a:solidFill>
              </a:rPr>
              <a:t>女</a:t>
            </a:r>
            <a:r>
              <a:rPr lang="zh-TW" altLang="en-US" b="1" dirty="0" smtClean="0">
                <a:solidFill>
                  <a:schemeClr val="accent2"/>
                </a:solidFill>
              </a:rPr>
              <a:t>性</a:t>
            </a:r>
            <a:r>
              <a:rPr lang="en-US" altLang="zh-TW" b="1" dirty="0">
                <a:solidFill>
                  <a:schemeClr val="accent2"/>
                </a:solidFill>
              </a:rPr>
              <a:t>)2015</a:t>
            </a:r>
            <a:r>
              <a:rPr lang="zh-TW" altLang="en-US" b="1" dirty="0">
                <a:solidFill>
                  <a:schemeClr val="accent2"/>
                </a:solidFill>
              </a:rPr>
              <a:t>年，</a:t>
            </a:r>
            <a:r>
              <a:rPr lang="en-US" altLang="zh-TW" b="1" dirty="0">
                <a:solidFill>
                  <a:schemeClr val="accent2"/>
                </a:solidFill>
              </a:rPr>
              <a:t>2030</a:t>
            </a:r>
            <a:r>
              <a:rPr lang="zh-TW" altLang="en-US" b="1" dirty="0">
                <a:solidFill>
                  <a:schemeClr val="accent2"/>
                </a:solidFill>
              </a:rPr>
              <a:t>年和</a:t>
            </a:r>
            <a:r>
              <a:rPr lang="en-US" altLang="zh-TW" b="1" dirty="0">
                <a:solidFill>
                  <a:schemeClr val="accent2"/>
                </a:solidFill>
              </a:rPr>
              <a:t>2050</a:t>
            </a:r>
            <a:r>
              <a:rPr lang="zh-TW" altLang="en-US" b="1" dirty="0">
                <a:solidFill>
                  <a:schemeClr val="accent2"/>
                </a:solidFill>
              </a:rPr>
              <a:t>年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endParaRPr lang="it-IT" b="1" dirty="0" smtClean="0">
              <a:solidFill>
                <a:schemeClr val="accent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80792" y="6488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"/>
            <a:ext cx="9906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2"/>
                </a:solidFill>
              </a:rPr>
              <a:t>Dependency ratio and ratio between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2"/>
                </a:solidFill>
              </a:rPr>
              <a:t> pensioners and workers. 1980 </a:t>
            </a:r>
            <a:r>
              <a:rPr lang="mr-IN" b="1" dirty="0" smtClean="0">
                <a:solidFill>
                  <a:schemeClr val="tx2"/>
                </a:solidFill>
              </a:rPr>
              <a:t>–</a:t>
            </a:r>
            <a:r>
              <a:rPr lang="en-US" b="1" dirty="0" smtClean="0">
                <a:solidFill>
                  <a:schemeClr val="tx2"/>
                </a:solidFill>
              </a:rPr>
              <a:t> 2050</a:t>
            </a:r>
          </a:p>
          <a:p>
            <a:pPr algn="ctr">
              <a:defRPr lang="en-US" sz="24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zh-CN" altLang="en-US" b="1" dirty="0">
                <a:solidFill>
                  <a:schemeClr val="tx2"/>
                </a:solidFill>
              </a:rPr>
              <a:t>养老金领取者与工人之间的依赖比率和比例。 </a:t>
            </a:r>
            <a:r>
              <a:rPr lang="en-US" altLang="zh-CN" b="1" dirty="0">
                <a:solidFill>
                  <a:schemeClr val="tx2"/>
                </a:solidFill>
              </a:rPr>
              <a:t>1980 - </a:t>
            </a:r>
            <a:r>
              <a:rPr lang="en-US" altLang="zh-CN" b="1" dirty="0" smtClean="0">
                <a:solidFill>
                  <a:schemeClr val="tx2"/>
                </a:solidFill>
              </a:rPr>
              <a:t>2050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Grafico 7"/>
          <p:cNvGraphicFramePr>
            <a:graphicFrameLocks noGrp="1"/>
          </p:cNvGraphicFramePr>
          <p:nvPr/>
        </p:nvGraphicFramePr>
        <p:xfrm>
          <a:off x="272480" y="1052736"/>
          <a:ext cx="9283031" cy="541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Connettore 1 9"/>
          <p:cNvCxnSpPr/>
          <p:nvPr/>
        </p:nvCxnSpPr>
        <p:spPr>
          <a:xfrm flipH="1" flipV="1">
            <a:off x="3860879" y="1916832"/>
            <a:ext cx="78009" cy="41764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080792" y="6488668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SHIW +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93131"/>
              </p:ext>
            </p:extLst>
          </p:nvPr>
        </p:nvGraphicFramePr>
        <p:xfrm>
          <a:off x="194472" y="0"/>
          <a:ext cx="9283031" cy="668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nettore 1 4"/>
          <p:cNvCxnSpPr/>
          <p:nvPr/>
        </p:nvCxnSpPr>
        <p:spPr>
          <a:xfrm flipV="1">
            <a:off x="3548844" y="1268760"/>
            <a:ext cx="0" cy="489654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3080792" y="6488668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SHIW +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052736"/>
            <a:ext cx="8280920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1756161" name="Rectangle 1"/>
          <p:cNvSpPr>
            <a:spLocks noChangeArrowheads="1"/>
          </p:cNvSpPr>
          <p:nvPr/>
        </p:nvSpPr>
        <p:spPr bwMode="auto">
          <a:xfrm>
            <a:off x="500634" y="34752"/>
            <a:ext cx="91544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ewAster" charset="0"/>
              </a:rPr>
              <a:t>Forecasted replacement rates between first year pension benefits and last year wages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ewAster" charset="0"/>
              </a:rPr>
              <a:t>after the 2011 reform</a:t>
            </a:r>
          </a:p>
          <a:p>
            <a:pPr lvl="0" algn="ctr" eaLnBrk="0" hangingPunct="0"/>
            <a:r>
              <a:rPr lang="zh-CN" altLang="en-US" sz="2000" dirty="0" smtClean="0">
                <a:latin typeface="Arial" pitchFamily="34" charset="0"/>
                <a:cs typeface="Arial" pitchFamily="34" charset="0"/>
              </a:rPr>
              <a:t>预测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zh-CN" altLang="en-US" sz="2000" dirty="0">
                <a:latin typeface="Arial" pitchFamily="34" charset="0"/>
                <a:cs typeface="Arial" pitchFamily="34" charset="0"/>
              </a:rPr>
              <a:t>年度改革</a:t>
            </a:r>
            <a:r>
              <a:rPr lang="zh-CN" altLang="en-US" sz="2000" dirty="0" smtClean="0">
                <a:latin typeface="Arial" pitchFamily="34" charset="0"/>
                <a:cs typeface="Arial" pitchFamily="34" charset="0"/>
              </a:rPr>
              <a:t>后，第一年养老金福利与最后一年工资</a:t>
            </a:r>
            <a:r>
              <a:rPr lang="zh-CN" altLang="en-US" sz="2000" dirty="0">
                <a:latin typeface="Arial" pitchFamily="34" charset="0"/>
                <a:cs typeface="Arial" pitchFamily="34" charset="0"/>
              </a:rPr>
              <a:t>的替代率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80792" y="6488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88504" y="620688"/>
            <a:ext cx="923324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/>
              <a:t>Some open </a:t>
            </a:r>
            <a:r>
              <a:rPr lang="it-IT" sz="2800" dirty="0" err="1" smtClean="0"/>
              <a:t>questions</a:t>
            </a:r>
            <a:endParaRPr lang="it-IT" sz="2800" dirty="0" smtClean="0"/>
          </a:p>
          <a:p>
            <a:pPr algn="ctr"/>
            <a:r>
              <a:rPr lang="zh-CN" altLang="en-US" sz="2800" dirty="0" smtClean="0"/>
              <a:t>一些开放性的问题</a:t>
            </a:r>
            <a:endParaRPr lang="it-IT" sz="2800" dirty="0" smtClean="0"/>
          </a:p>
          <a:p>
            <a:endParaRPr lang="it-IT" sz="2000" dirty="0" smtClean="0"/>
          </a:p>
          <a:p>
            <a:pPr marL="342900" indent="-342900">
              <a:buAutoNum type="arabicPeriod"/>
            </a:pPr>
            <a:r>
              <a:rPr lang="it-IT" sz="2000" dirty="0" smtClean="0"/>
              <a:t>LONG RUN</a:t>
            </a:r>
          </a:p>
          <a:p>
            <a:pPr marL="342900" indent="-342900"/>
            <a:r>
              <a:rPr lang="it-IT" sz="2000" dirty="0" smtClean="0"/>
              <a:t>Will a </a:t>
            </a:r>
            <a:r>
              <a:rPr lang="it-IT" sz="2000" dirty="0" err="1" smtClean="0"/>
              <a:t>graying</a:t>
            </a:r>
            <a:r>
              <a:rPr lang="it-IT" sz="2000" dirty="0" smtClean="0"/>
              <a:t> work </a:t>
            </a:r>
            <a:r>
              <a:rPr lang="it-IT" sz="2000" dirty="0" err="1" smtClean="0"/>
              <a:t>force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productive</a:t>
            </a:r>
            <a:r>
              <a:rPr lang="it-IT" sz="2000" dirty="0" smtClean="0"/>
              <a:t> “</a:t>
            </a:r>
            <a:r>
              <a:rPr lang="it-IT" sz="2000" dirty="0" err="1" smtClean="0"/>
              <a:t>enough</a:t>
            </a:r>
            <a:r>
              <a:rPr lang="it-IT" sz="2000" dirty="0" smtClean="0"/>
              <a:t>”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guarantee</a:t>
            </a:r>
            <a:r>
              <a:rPr lang="it-IT" sz="2000" dirty="0" smtClean="0"/>
              <a:t> </a:t>
            </a:r>
            <a:r>
              <a:rPr lang="it-IT" sz="2000" dirty="0" err="1" smtClean="0"/>
              <a:t>viability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</a:t>
            </a:r>
          </a:p>
          <a:p>
            <a:pPr marL="342900" indent="-342900"/>
            <a:r>
              <a:rPr lang="it-IT" sz="2000" dirty="0" err="1" smtClean="0"/>
              <a:t>pension</a:t>
            </a:r>
            <a:r>
              <a:rPr lang="it-IT" sz="2000" dirty="0" smtClean="0"/>
              <a:t> </a:t>
            </a:r>
            <a:r>
              <a:rPr lang="it-IT" sz="2000" dirty="0" err="1" smtClean="0"/>
              <a:t>system</a:t>
            </a:r>
            <a:r>
              <a:rPr lang="it-IT" sz="2000" dirty="0" smtClean="0"/>
              <a:t>?</a:t>
            </a:r>
          </a:p>
          <a:p>
            <a:pPr marL="342900" indent="-342900"/>
            <a:r>
              <a:rPr lang="en-US" altLang="zh-CN" sz="2000" dirty="0" smtClean="0"/>
              <a:t>1.</a:t>
            </a:r>
            <a:r>
              <a:rPr lang="zh-CN" altLang="en-US" sz="2000" dirty="0" smtClean="0"/>
              <a:t>长远</a:t>
            </a:r>
            <a:r>
              <a:rPr lang="zh-CN" altLang="en-US" sz="2000" dirty="0"/>
              <a:t>来看</a:t>
            </a:r>
          </a:p>
          <a:p>
            <a:pPr marL="342900" indent="-342900"/>
            <a:r>
              <a:rPr lang="zh-CN" altLang="en-US" sz="2000" dirty="0"/>
              <a:t>老龄化的劳动力是否能“足够”地保证养老金体系的生存能力</a:t>
            </a:r>
            <a:r>
              <a:rPr lang="en-US" altLang="zh-CN" sz="2000" dirty="0" smtClean="0"/>
              <a:t>?</a:t>
            </a:r>
            <a:endParaRPr lang="it-IT" sz="2000" dirty="0" smtClean="0"/>
          </a:p>
          <a:p>
            <a:pPr marL="342900" indent="-342900"/>
            <a:r>
              <a:rPr lang="it-IT" sz="2000" dirty="0" smtClean="0"/>
              <a:t>2. SHORT RUN</a:t>
            </a:r>
          </a:p>
          <a:p>
            <a:pPr marL="342900" indent="-342900"/>
            <a:r>
              <a:rPr lang="it-IT" sz="2000" dirty="0" err="1" smtClean="0"/>
              <a:t>How</a:t>
            </a:r>
            <a:r>
              <a:rPr lang="it-IT" sz="2000" dirty="0" smtClean="0"/>
              <a:t> </a:t>
            </a:r>
            <a:r>
              <a:rPr lang="it-IT" sz="2000" dirty="0" err="1" smtClean="0"/>
              <a:t>does</a:t>
            </a:r>
            <a:r>
              <a:rPr lang="it-IT" sz="2000" dirty="0" smtClean="0"/>
              <a:t> the </a:t>
            </a:r>
            <a:r>
              <a:rPr lang="it-IT" sz="2000" dirty="0" err="1" smtClean="0"/>
              <a:t>sudden</a:t>
            </a:r>
            <a:r>
              <a:rPr lang="it-IT" sz="2000" dirty="0" smtClean="0"/>
              <a:t> </a:t>
            </a:r>
            <a:r>
              <a:rPr lang="it-IT" sz="2000" dirty="0" err="1" smtClean="0"/>
              <a:t>increase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retirement</a:t>
            </a:r>
            <a:r>
              <a:rPr lang="it-IT" sz="2000" dirty="0" smtClean="0"/>
              <a:t> </a:t>
            </a:r>
            <a:r>
              <a:rPr lang="it-IT" sz="2000" dirty="0" err="1" smtClean="0"/>
              <a:t>age</a:t>
            </a:r>
            <a:r>
              <a:rPr lang="it-IT" sz="2000" dirty="0" smtClean="0"/>
              <a:t> </a:t>
            </a:r>
            <a:r>
              <a:rPr lang="it-IT" sz="2000" dirty="0" err="1" smtClean="0"/>
              <a:t>affect</a:t>
            </a:r>
            <a:r>
              <a:rPr lang="it-IT" sz="2000" dirty="0" smtClean="0"/>
              <a:t> the </a:t>
            </a:r>
            <a:r>
              <a:rPr lang="it-IT" sz="2000" dirty="0" err="1" smtClean="0"/>
              <a:t>employment</a:t>
            </a:r>
            <a:r>
              <a:rPr lang="it-IT" sz="2000" dirty="0" smtClean="0"/>
              <a:t> rate </a:t>
            </a:r>
          </a:p>
          <a:p>
            <a:pPr marL="342900" indent="-342900"/>
            <a:r>
              <a:rPr lang="it-IT" sz="2000" dirty="0" smtClean="0"/>
              <a:t>of </a:t>
            </a:r>
            <a:r>
              <a:rPr lang="it-IT" sz="2000" dirty="0" err="1" smtClean="0"/>
              <a:t>younger</a:t>
            </a:r>
            <a:r>
              <a:rPr lang="it-IT" sz="2000" dirty="0" smtClean="0"/>
              <a:t> </a:t>
            </a:r>
            <a:r>
              <a:rPr lang="it-IT" sz="2000" dirty="0" err="1" smtClean="0"/>
              <a:t>working</a:t>
            </a:r>
            <a:r>
              <a:rPr lang="it-IT" sz="2000" dirty="0" smtClean="0"/>
              <a:t> </a:t>
            </a:r>
            <a:r>
              <a:rPr lang="it-IT" sz="2000" dirty="0" err="1" smtClean="0"/>
              <a:t>generations</a:t>
            </a:r>
            <a:r>
              <a:rPr lang="it-IT" sz="2000" dirty="0" smtClean="0"/>
              <a:t>?</a:t>
            </a:r>
          </a:p>
          <a:p>
            <a:pPr marL="342900" indent="-342900"/>
            <a:r>
              <a:rPr lang="en-US" altLang="zh-CN" sz="2000" dirty="0" smtClean="0"/>
              <a:t>2.</a:t>
            </a:r>
            <a:r>
              <a:rPr lang="zh-CN" altLang="en-US" sz="2000" dirty="0" smtClean="0"/>
              <a:t>短期内</a:t>
            </a:r>
            <a:endParaRPr lang="zh-CN" altLang="en-US" sz="2000" dirty="0"/>
          </a:p>
          <a:p>
            <a:pPr marL="342900" indent="-342900"/>
            <a:r>
              <a:rPr lang="zh-CN" altLang="en-US" sz="2000" dirty="0"/>
              <a:t>退休年龄</a:t>
            </a:r>
            <a:r>
              <a:rPr lang="zh-CN" altLang="en-US" sz="2000" dirty="0" smtClean="0"/>
              <a:t>的突然延长会对影响</a:t>
            </a:r>
            <a:r>
              <a:rPr lang="zh-CN" altLang="en-US" sz="2000" dirty="0"/>
              <a:t>年轻一代</a:t>
            </a:r>
            <a:r>
              <a:rPr lang="zh-CN" altLang="en-US" sz="2000" dirty="0" smtClean="0"/>
              <a:t>的就业率造成怎样的影响</a:t>
            </a:r>
            <a:r>
              <a:rPr lang="en-US" altLang="zh-CN" sz="2000" dirty="0" smtClean="0"/>
              <a:t>?</a:t>
            </a:r>
            <a:endParaRPr lang="it-IT" sz="2000" dirty="0" smtClean="0"/>
          </a:p>
          <a:p>
            <a:pPr marL="342900" indent="-342900"/>
            <a:r>
              <a:rPr lang="it-IT" sz="2000" dirty="0" smtClean="0"/>
              <a:t>3. INFORMATION</a:t>
            </a:r>
          </a:p>
          <a:p>
            <a:pPr marL="342900" indent="-342900"/>
            <a:r>
              <a:rPr lang="it-IT" sz="2000" dirty="0" smtClean="0"/>
              <a:t>Do </a:t>
            </a:r>
            <a:r>
              <a:rPr lang="it-IT" sz="2000" dirty="0" err="1" smtClean="0"/>
              <a:t>all</a:t>
            </a:r>
            <a:r>
              <a:rPr lang="it-IT" sz="2000" dirty="0" smtClean="0"/>
              <a:t> </a:t>
            </a:r>
            <a:r>
              <a:rPr lang="it-IT" sz="2000" dirty="0" err="1" smtClean="0"/>
              <a:t>working</a:t>
            </a:r>
            <a:r>
              <a:rPr lang="it-IT" sz="2000" dirty="0" smtClean="0"/>
              <a:t> </a:t>
            </a:r>
            <a:r>
              <a:rPr lang="it-IT" sz="2000" dirty="0" err="1" smtClean="0"/>
              <a:t>generations</a:t>
            </a:r>
            <a:r>
              <a:rPr lang="it-IT" sz="2000" dirty="0" smtClean="0"/>
              <a:t> </a:t>
            </a:r>
            <a:r>
              <a:rPr lang="it-IT" sz="2000" dirty="0" err="1" smtClean="0"/>
              <a:t>correctly</a:t>
            </a:r>
            <a:r>
              <a:rPr lang="it-IT" sz="2000" dirty="0" smtClean="0"/>
              <a:t> </a:t>
            </a:r>
            <a:r>
              <a:rPr lang="it-IT" sz="2000" dirty="0" err="1" smtClean="0"/>
              <a:t>undestood</a:t>
            </a:r>
            <a:r>
              <a:rPr lang="it-IT" sz="2000" dirty="0" smtClean="0"/>
              <a:t> </a:t>
            </a:r>
            <a:r>
              <a:rPr lang="it-IT" sz="2000" dirty="0" err="1" smtClean="0"/>
              <a:t>all</a:t>
            </a:r>
            <a:r>
              <a:rPr lang="it-IT" sz="2000" dirty="0" smtClean="0"/>
              <a:t> </a:t>
            </a:r>
            <a:r>
              <a:rPr lang="it-IT" sz="2000" dirty="0" err="1" smtClean="0"/>
              <a:t>changes</a:t>
            </a:r>
            <a:r>
              <a:rPr lang="it-IT" sz="2000" dirty="0" smtClean="0"/>
              <a:t> </a:t>
            </a:r>
            <a:r>
              <a:rPr lang="it-IT" sz="2000" dirty="0" err="1" smtClean="0"/>
              <a:t>enacted</a:t>
            </a:r>
            <a:r>
              <a:rPr lang="it-IT" sz="2000" dirty="0" smtClean="0"/>
              <a:t> </a:t>
            </a:r>
          </a:p>
          <a:p>
            <a:pPr marL="342900" indent="-342900"/>
            <a:r>
              <a:rPr lang="it-IT" sz="2000" dirty="0" smtClean="0"/>
              <a:t>n the </a:t>
            </a:r>
            <a:r>
              <a:rPr lang="it-IT" sz="2000" dirty="0" err="1" smtClean="0"/>
              <a:t>pension</a:t>
            </a:r>
            <a:r>
              <a:rPr lang="it-IT" sz="2000" dirty="0" smtClean="0"/>
              <a:t> </a:t>
            </a:r>
            <a:r>
              <a:rPr lang="it-IT" sz="2000" dirty="0" err="1" smtClean="0"/>
              <a:t>rules</a:t>
            </a:r>
            <a:r>
              <a:rPr lang="it-IT" sz="2000" dirty="0" smtClean="0"/>
              <a:t> </a:t>
            </a:r>
            <a:r>
              <a:rPr lang="it-IT" sz="2000" dirty="0" err="1" smtClean="0"/>
              <a:t>during</a:t>
            </a:r>
            <a:r>
              <a:rPr lang="it-IT" sz="2000" dirty="0" smtClean="0"/>
              <a:t> last </a:t>
            </a:r>
            <a:r>
              <a:rPr lang="it-IT" sz="2000" dirty="0" err="1" smtClean="0"/>
              <a:t>years</a:t>
            </a:r>
            <a:r>
              <a:rPr lang="it-IT" sz="2000" dirty="0" smtClean="0"/>
              <a:t>?</a:t>
            </a:r>
          </a:p>
          <a:p>
            <a:pPr marL="342900" indent="-342900"/>
            <a:r>
              <a:rPr lang="en-US" altLang="zh-CN" sz="2000" dirty="0" smtClean="0"/>
              <a:t>3.</a:t>
            </a:r>
            <a:r>
              <a:rPr lang="zh-CN" altLang="en-US" sz="2000" dirty="0" smtClean="0"/>
              <a:t>信息</a:t>
            </a:r>
            <a:endParaRPr lang="en-US" altLang="zh-CN" sz="2000" dirty="0" smtClean="0"/>
          </a:p>
          <a:p>
            <a:pPr marL="342900" indent="-342900"/>
            <a:r>
              <a:rPr lang="zh-CN" altLang="en-US" sz="2000" dirty="0" smtClean="0"/>
              <a:t>各年龄段的工人是否正确理解过去几年在养老金规定中的所有变动</a:t>
            </a:r>
            <a:r>
              <a:rPr lang="zh-CN" altLang="en-US" sz="2000" dirty="0"/>
              <a:t>？</a:t>
            </a:r>
            <a:endParaRPr lang="en-US" altLang="zh-CN" sz="2000" dirty="0" smtClean="0"/>
          </a:p>
          <a:p>
            <a:pPr marL="342900" indent="-342900"/>
            <a:endParaRPr lang="it-I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920552" y="1124744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855082" y="44624"/>
            <a:ext cx="57622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err="1" smtClean="0"/>
              <a:t>Labour</a:t>
            </a:r>
            <a:r>
              <a:rPr lang="it-IT" sz="2400" dirty="0" smtClean="0"/>
              <a:t> force </a:t>
            </a:r>
            <a:r>
              <a:rPr lang="it-IT" sz="2400" dirty="0" err="1" smtClean="0"/>
              <a:t>composition</a:t>
            </a:r>
            <a:r>
              <a:rPr lang="it-IT" sz="2400" dirty="0" smtClean="0"/>
              <a:t> by </a:t>
            </a:r>
            <a:r>
              <a:rPr lang="it-IT" sz="2400" dirty="0" err="1" smtClean="0"/>
              <a:t>age</a:t>
            </a:r>
            <a:r>
              <a:rPr lang="it-IT" sz="2400" dirty="0" smtClean="0"/>
              <a:t> </a:t>
            </a:r>
            <a:r>
              <a:rPr lang="it-IT" sz="2400" dirty="0" err="1" smtClean="0"/>
              <a:t>groups</a:t>
            </a:r>
            <a:r>
              <a:rPr lang="it-IT" sz="2400" dirty="0" smtClean="0"/>
              <a:t>. </a:t>
            </a:r>
          </a:p>
          <a:p>
            <a:pPr algn="ctr"/>
            <a:r>
              <a:rPr lang="zh-CN" altLang="en-US" sz="2400" dirty="0"/>
              <a:t>按年龄组别划</a:t>
            </a:r>
            <a:r>
              <a:rPr lang="zh-CN" altLang="en-US" sz="2400" dirty="0" smtClean="0"/>
              <a:t>分的劳动力构成。</a:t>
            </a:r>
            <a:endParaRPr lang="en-US" altLang="zh-CN" sz="2400" dirty="0" smtClean="0"/>
          </a:p>
          <a:p>
            <a:pPr algn="ctr"/>
            <a:r>
              <a:rPr lang="it-IT" sz="2400" dirty="0" smtClean="0"/>
              <a:t>2015 - 2050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80792" y="6488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/>
        </p:nvGraphicFramePr>
        <p:xfrm>
          <a:off x="296956" y="1124743"/>
          <a:ext cx="9312088" cy="534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170985" y="116632"/>
            <a:ext cx="595036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err="1" smtClean="0"/>
              <a:t>Employment</a:t>
            </a:r>
            <a:r>
              <a:rPr lang="it-IT" sz="2400" dirty="0" smtClean="0"/>
              <a:t> rate of over 55 and under 25. </a:t>
            </a:r>
          </a:p>
          <a:p>
            <a:pPr algn="ctr"/>
            <a:r>
              <a:rPr lang="en-US" altLang="zh-CN" sz="2400" dirty="0" smtClean="0"/>
              <a:t>55</a:t>
            </a:r>
            <a:r>
              <a:rPr lang="zh-CN" altLang="en-US" sz="2400" dirty="0" smtClean="0"/>
              <a:t>岁以上及</a:t>
            </a:r>
            <a:r>
              <a:rPr lang="en-US" altLang="zh-CN" sz="2400" dirty="0" smtClean="0"/>
              <a:t>25</a:t>
            </a:r>
            <a:r>
              <a:rPr lang="zh-CN" altLang="en-US" sz="2400" dirty="0" smtClean="0"/>
              <a:t>岁以下的就业率</a:t>
            </a:r>
            <a:endParaRPr lang="en-US" altLang="zh-CN" sz="2400" dirty="0" smtClean="0"/>
          </a:p>
          <a:p>
            <a:pPr algn="ctr"/>
            <a:r>
              <a:rPr lang="it-IT" sz="2400" dirty="0" smtClean="0"/>
              <a:t>2007- 2016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80792" y="6488668"/>
            <a:ext cx="449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OECD </a:t>
            </a:r>
            <a:r>
              <a:rPr lang="it-IT" dirty="0" err="1" smtClean="0"/>
              <a:t>Statistics</a:t>
            </a:r>
            <a:r>
              <a:rPr lang="it-IT" dirty="0" smtClean="0"/>
              <a:t> on </a:t>
            </a:r>
            <a:r>
              <a:rPr lang="it-IT" dirty="0" err="1" smtClean="0"/>
              <a:t>labour</a:t>
            </a:r>
            <a:r>
              <a:rPr lang="it-IT" dirty="0" smtClean="0"/>
              <a:t> market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52241"/>
              </p:ext>
            </p:extLst>
          </p:nvPr>
        </p:nvGraphicFramePr>
        <p:xfrm>
          <a:off x="632522" y="836712"/>
          <a:ext cx="8496942" cy="5983020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706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Correct retirement age </a:t>
                      </a:r>
                      <a:endParaRPr lang="en-GB" sz="20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alt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适当退休年龄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Correct replacement 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alt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适当替代率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1991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88.4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77.7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63.0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Gender     </a:t>
                      </a:r>
                      <a:r>
                        <a:rPr lang="zh-CN" alt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性别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          </a:t>
                      </a: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男性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75.4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60.4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Women    </a:t>
                      </a: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女性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76.8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52.2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Cohort       </a:t>
                      </a:r>
                      <a:r>
                        <a:rPr lang="zh-CN" alt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年龄层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Min/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1950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1951/1960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75.3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1961/1970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78.7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1971/max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52.5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Occupational 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status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职业状况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GB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employee</a:t>
                      </a: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民营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75.6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63.1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Public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employee</a:t>
                      </a: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公共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73.7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57.8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Self-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employed</a:t>
                      </a:r>
                      <a:r>
                        <a:rPr lang="zh-CN" alt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自雇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80.8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05784" y="0"/>
            <a:ext cx="6005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pension</a:t>
            </a:r>
            <a:r>
              <a:rPr lang="it-IT" dirty="0" smtClean="0"/>
              <a:t> system’s </a:t>
            </a:r>
            <a:r>
              <a:rPr lang="it-IT" dirty="0" err="1" smtClean="0"/>
              <a:t>rules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endParaRPr lang="it-IT" dirty="0" smtClean="0"/>
          </a:p>
          <a:p>
            <a:pPr algn="ctr"/>
            <a:r>
              <a:rPr lang="it-IT" dirty="0" err="1" smtClean="0"/>
              <a:t>Percentage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.</a:t>
            </a:r>
          </a:p>
          <a:p>
            <a:pPr algn="ctr"/>
            <a:r>
              <a:rPr lang="zh-CN" altLang="en-US" dirty="0"/>
              <a:t>职工养</a:t>
            </a:r>
            <a:r>
              <a:rPr lang="zh-CN" altLang="en-US" dirty="0" smtClean="0"/>
              <a:t>老金制度规定的百分比值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12840" y="645333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SHIW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9"/>
          <p:cNvSpPr>
            <a:spLocks noChangeArrowheads="1"/>
          </p:cNvSpPr>
          <p:nvPr/>
        </p:nvSpPr>
        <p:spPr bwMode="auto">
          <a:xfrm>
            <a:off x="920552" y="2060848"/>
            <a:ext cx="6784578" cy="215900"/>
          </a:xfrm>
          <a:prstGeom prst="rightArrow">
            <a:avLst>
              <a:gd name="adj1" fmla="val 100000"/>
              <a:gd name="adj2" fmla="val 158197"/>
            </a:avLst>
          </a:prstGeom>
          <a:solidFill>
            <a:schemeClr val="accent2">
              <a:alpha val="7215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noFill/>
        </p:spPr>
        <p:txBody>
          <a:bodyPr anchor="t"/>
          <a:lstStyle/>
          <a:p>
            <a:fld id="{7CFC6493-D0F2-4CB3-B9AD-AFD294CBC25A}" type="slidenum">
              <a:rPr lang="it-IT" sz="1400" smtClean="0">
                <a:latin typeface="Arial" charset="0"/>
              </a:rPr>
              <a:pPr/>
              <a:t>2</a:t>
            </a:fld>
            <a:endParaRPr lang="it-IT" sz="1400" smtClean="0"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472" y="116632"/>
            <a:ext cx="9087379" cy="706438"/>
          </a:xfrm>
        </p:spPr>
        <p:txBody>
          <a:bodyPr anchor="ctr">
            <a:normAutofit fontScale="90000"/>
          </a:bodyPr>
          <a:lstStyle/>
          <a:p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>The (</a:t>
            </a:r>
            <a:r>
              <a:rPr lang="it-IT" sz="2700" dirty="0" err="1" smtClean="0">
                <a:solidFill>
                  <a:srgbClr val="A50021"/>
                </a:solidFill>
                <a:latin typeface="Calibri" pitchFamily="34" charset="0"/>
              </a:rPr>
              <a:t>main</a:t>
            </a:r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>) </a:t>
            </a:r>
            <a:r>
              <a:rPr lang="it-IT" sz="2700" dirty="0" err="1" smtClean="0">
                <a:solidFill>
                  <a:srgbClr val="A50021"/>
                </a:solidFill>
                <a:latin typeface="Calibri" pitchFamily="34" charset="0"/>
              </a:rPr>
              <a:t>reforms</a:t>
            </a:r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> in the </a:t>
            </a:r>
            <a:r>
              <a:rPr lang="it-IT" sz="2700" dirty="0" err="1" smtClean="0">
                <a:solidFill>
                  <a:srgbClr val="A50021"/>
                </a:solidFill>
                <a:latin typeface="Calibri" pitchFamily="34" charset="0"/>
              </a:rPr>
              <a:t>Italian</a:t>
            </a:r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it-IT" sz="2700" dirty="0" err="1" smtClean="0">
                <a:solidFill>
                  <a:srgbClr val="A50021"/>
                </a:solidFill>
                <a:latin typeface="Calibri" pitchFamily="34" charset="0"/>
              </a:rPr>
              <a:t>pension</a:t>
            </a:r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it-IT" sz="2700" dirty="0" err="1" smtClean="0">
                <a:solidFill>
                  <a:srgbClr val="A50021"/>
                </a:solidFill>
                <a:latin typeface="Calibri" pitchFamily="34" charset="0"/>
              </a:rPr>
              <a:t>system</a:t>
            </a:r>
            <a: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  <a:t/>
            </a:r>
            <a:br>
              <a:rPr lang="it-IT" sz="2700" dirty="0" smtClean="0">
                <a:solidFill>
                  <a:srgbClr val="A50021"/>
                </a:solidFill>
                <a:latin typeface="Calibri" pitchFamily="34" charset="0"/>
              </a:rPr>
            </a:br>
            <a:r>
              <a:rPr lang="zh-CN" altLang="en-US" sz="2700" dirty="0">
                <a:solidFill>
                  <a:srgbClr val="A50021"/>
                </a:solidFill>
                <a:latin typeface="Calibri" pitchFamily="34" charset="0"/>
              </a:rPr>
              <a:t>意大利养老金制度的（主要）改革</a:t>
            </a:r>
            <a:endParaRPr lang="it-IT" sz="2700" dirty="0" smtClean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76536" y="1268760"/>
            <a:ext cx="8935128" cy="151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30000"/>
              </a:lnSpc>
              <a:buFontTx/>
              <a:buChar char="•"/>
            </a:pPr>
            <a:endParaRPr lang="en-GB" sz="3000" u="sng" dirty="0">
              <a:latin typeface="Calibri" pitchFamily="34" charset="0"/>
            </a:endParaRPr>
          </a:p>
          <a:p>
            <a:pPr marL="342900" indent="-342900"/>
            <a:r>
              <a:rPr lang="en-GB" dirty="0"/>
              <a:t>  1992     1995   1997 	   2004    </a:t>
            </a:r>
            <a:r>
              <a:rPr lang="it-IT" dirty="0"/>
              <a:t>   200</a:t>
            </a:r>
            <a:r>
              <a:rPr lang="en-GB" dirty="0" smtClean="0"/>
              <a:t>7     2010   2011.....</a:t>
            </a:r>
            <a:r>
              <a:rPr lang="en-GB" dirty="0"/>
              <a:t/>
            </a:r>
            <a:br>
              <a:rPr lang="en-GB" dirty="0"/>
            </a:br>
            <a:r>
              <a:rPr lang="en-GB" sz="2000" i="1" dirty="0">
                <a:solidFill>
                  <a:schemeClr val="hlink"/>
                </a:solidFill>
                <a:latin typeface="Calibri" pitchFamily="34" charset="0"/>
              </a:rPr>
              <a:t>1</a:t>
            </a:r>
            <a:r>
              <a:rPr lang="en-GB" sz="2000" i="1" baseline="30000" dirty="0">
                <a:solidFill>
                  <a:schemeClr val="hlink"/>
                </a:solidFill>
                <a:latin typeface="Calibri" pitchFamily="34" charset="0"/>
              </a:rPr>
              <a:t>st</a:t>
            </a:r>
            <a:r>
              <a:rPr lang="en-GB" sz="2000" i="1" dirty="0">
                <a:solidFill>
                  <a:schemeClr val="hlink"/>
                </a:solidFill>
                <a:latin typeface="Calibri" pitchFamily="34" charset="0"/>
              </a:rPr>
              <a:t>          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2</a:t>
            </a:r>
            <a:r>
              <a:rPr lang="en-GB" sz="2000" i="1" baseline="30000" dirty="0" smtClean="0">
                <a:solidFill>
                  <a:schemeClr val="hlink"/>
                </a:solidFill>
                <a:latin typeface="Calibri" pitchFamily="34" charset="0"/>
              </a:rPr>
              <a:t>nd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     3</a:t>
            </a:r>
            <a:r>
              <a:rPr lang="en-GB" sz="2000" i="1" baseline="30000" dirty="0" smtClean="0">
                <a:solidFill>
                  <a:schemeClr val="hlink"/>
                </a:solidFill>
                <a:latin typeface="Calibri" pitchFamily="34" charset="0"/>
              </a:rPr>
              <a:t>rd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  </a:t>
            </a:r>
            <a:r>
              <a:rPr lang="en-GB" sz="2000" i="1" dirty="0">
                <a:solidFill>
                  <a:schemeClr val="hlink"/>
                </a:solidFill>
                <a:latin typeface="Calibri" pitchFamily="34" charset="0"/>
              </a:rPr>
              <a:t>	       4</a:t>
            </a:r>
            <a:r>
              <a:rPr lang="en-GB" sz="2000" i="1" baseline="30000" dirty="0">
                <a:solidFill>
                  <a:schemeClr val="hlink"/>
                </a:solidFill>
                <a:latin typeface="Calibri" pitchFamily="34" charset="0"/>
              </a:rPr>
              <a:t>th</a:t>
            </a:r>
            <a:r>
              <a:rPr lang="en-GB" sz="2000" i="1" dirty="0">
                <a:solidFill>
                  <a:schemeClr val="hlink"/>
                </a:solidFill>
                <a:latin typeface="Calibri" pitchFamily="34" charset="0"/>
              </a:rPr>
              <a:t>	        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5</a:t>
            </a:r>
            <a:r>
              <a:rPr lang="en-GB" sz="2000" i="1" baseline="30000" dirty="0" smtClean="0">
                <a:solidFill>
                  <a:schemeClr val="hlink"/>
                </a:solidFill>
                <a:latin typeface="Calibri" pitchFamily="34" charset="0"/>
              </a:rPr>
              <a:t>th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        6</a:t>
            </a:r>
            <a:r>
              <a:rPr lang="en-GB" sz="2000" i="1" baseline="30000" dirty="0" smtClean="0">
                <a:solidFill>
                  <a:schemeClr val="hlink"/>
                </a:solidFill>
                <a:latin typeface="Calibri" pitchFamily="34" charset="0"/>
              </a:rPr>
              <a:t>th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</a:rPr>
              <a:t>        7</a:t>
            </a:r>
            <a:r>
              <a:rPr lang="en-GB" sz="2000" i="1" baseline="30000" dirty="0" smtClean="0">
                <a:solidFill>
                  <a:schemeClr val="hlink"/>
                </a:solidFill>
                <a:latin typeface="Calibri" pitchFamily="34" charset="0"/>
              </a:rPr>
              <a:t>th</a:t>
            </a:r>
            <a:endParaRPr lang="en-GB" sz="2000" i="1" dirty="0" smtClean="0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/>
            <a:endParaRPr lang="en-GB" sz="2000" i="1" dirty="0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/>
            <a:r>
              <a:rPr lang="en-GB" sz="2000" i="1" dirty="0" smtClean="0">
                <a:latin typeface="Calibri" pitchFamily="34" charset="0"/>
              </a:rPr>
              <a:t>            </a:t>
            </a:r>
            <a:endParaRPr lang="en-GB" sz="2000" i="1" dirty="0">
              <a:latin typeface="Calibri" pitchFamily="34" charset="0"/>
            </a:endParaRPr>
          </a:p>
          <a:p>
            <a:pPr marL="342900" indent="-342900"/>
            <a:r>
              <a:rPr lang="en-GB" sz="2000" i="1" dirty="0">
                <a:latin typeface="Calibri" pitchFamily="34" charset="0"/>
              </a:rPr>
              <a:t>                                         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00472" y="2492896"/>
            <a:ext cx="95050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2000" dirty="0" smtClean="0"/>
              <a:t>A long and </a:t>
            </a:r>
            <a:r>
              <a:rPr lang="it-IT" sz="2000" dirty="0" err="1" smtClean="0"/>
              <a:t>difficult</a:t>
            </a:r>
            <a:r>
              <a:rPr lang="it-IT" sz="2000" dirty="0" smtClean="0"/>
              <a:t> </a:t>
            </a:r>
            <a:r>
              <a:rPr lang="it-IT" sz="2000" dirty="0" err="1" smtClean="0"/>
              <a:t>reform</a:t>
            </a:r>
            <a:r>
              <a:rPr lang="it-IT" sz="2000" dirty="0" smtClean="0"/>
              <a:t> </a:t>
            </a:r>
            <a:r>
              <a:rPr lang="it-IT" sz="2000" dirty="0" err="1" smtClean="0"/>
              <a:t>process</a:t>
            </a:r>
            <a:endParaRPr lang="it-IT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/>
              <a:t>漫长而艰辛的改革过程</a:t>
            </a:r>
            <a:endParaRPr lang="it-IT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it-IT" sz="2000" dirty="0" smtClean="0"/>
              <a:t>On a </a:t>
            </a:r>
            <a:r>
              <a:rPr lang="it-IT" sz="2000" dirty="0" err="1" smtClean="0"/>
              <a:t>whole</a:t>
            </a:r>
            <a:r>
              <a:rPr lang="it-IT" sz="2000" dirty="0" smtClean="0"/>
              <a:t> radical </a:t>
            </a:r>
            <a:r>
              <a:rPr lang="it-IT" sz="2000" dirty="0" err="1" smtClean="0"/>
              <a:t>changes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you</a:t>
            </a:r>
            <a:r>
              <a:rPr lang="it-IT" sz="2000" dirty="0" smtClean="0"/>
              <a:t> compare the </a:t>
            </a:r>
            <a:r>
              <a:rPr lang="it-IT" sz="2000" dirty="0" err="1" smtClean="0"/>
              <a:t>pre</a:t>
            </a:r>
            <a:r>
              <a:rPr lang="it-IT" sz="2000" dirty="0" smtClean="0"/>
              <a:t> and post </a:t>
            </a:r>
            <a:r>
              <a:rPr lang="it-IT" sz="2000" dirty="0" err="1" smtClean="0"/>
              <a:t>reforms</a:t>
            </a:r>
            <a:r>
              <a:rPr lang="it-IT" sz="2000" dirty="0" smtClean="0"/>
              <a:t> </a:t>
            </a:r>
            <a:r>
              <a:rPr lang="it-IT" sz="2000" dirty="0" err="1" smtClean="0"/>
              <a:t>systems</a:t>
            </a:r>
            <a:endParaRPr lang="it-IT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/>
              <a:t>改革前后，制度所发生的根本性变化</a:t>
            </a:r>
            <a:endParaRPr lang="it-IT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it-IT" sz="2000" dirty="0" err="1" smtClean="0"/>
              <a:t>Changes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homogeneous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cohort</a:t>
            </a:r>
            <a:r>
              <a:rPr lang="it-IT" sz="2000" dirty="0" smtClean="0"/>
              <a:t>, gender, </a:t>
            </a:r>
            <a:r>
              <a:rPr lang="it-IT" sz="2000" dirty="0" err="1" smtClean="0"/>
              <a:t>categories</a:t>
            </a:r>
            <a:endParaRPr lang="it-IT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/>
              <a:t>年龄层</a:t>
            </a:r>
            <a:r>
              <a:rPr lang="zh-CN" altLang="zh-CN" sz="2000" dirty="0" smtClean="0"/>
              <a:t>、</a:t>
            </a:r>
            <a:r>
              <a:rPr lang="zh-CN" altLang="en-US" sz="2000" dirty="0" smtClean="0"/>
              <a:t>性别、工种之间的不均匀变化</a:t>
            </a:r>
            <a:endParaRPr lang="it-IT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it-IT" sz="2000" dirty="0" err="1" smtClean="0"/>
              <a:t>Important</a:t>
            </a:r>
            <a:r>
              <a:rPr lang="it-IT" sz="2000" dirty="0" smtClean="0"/>
              <a:t> </a:t>
            </a:r>
            <a:r>
              <a:rPr lang="it-IT" sz="2000" dirty="0" err="1" smtClean="0"/>
              <a:t>implications</a:t>
            </a:r>
            <a:r>
              <a:rPr lang="it-IT" sz="2000" dirty="0" smtClean="0"/>
              <a:t> for </a:t>
            </a:r>
            <a:r>
              <a:rPr lang="it-IT" sz="2000" dirty="0" err="1" smtClean="0"/>
              <a:t>intergenerational</a:t>
            </a:r>
            <a:r>
              <a:rPr lang="it-IT" sz="2000" dirty="0" smtClean="0"/>
              <a:t> and </a:t>
            </a:r>
            <a:r>
              <a:rPr lang="it-IT" sz="2000" dirty="0" err="1" smtClean="0"/>
              <a:t>intragenerational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distribution</a:t>
            </a:r>
            <a:endParaRPr lang="it-IT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/>
              <a:t>对代际与代内分配的重要意义</a:t>
            </a:r>
            <a:endParaRPr lang="it-IT" sz="20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it-IT" sz="2000" dirty="0" smtClean="0"/>
              <a:t>Open </a:t>
            </a:r>
            <a:r>
              <a:rPr lang="it-IT" sz="2000" dirty="0" err="1" smtClean="0"/>
              <a:t>questions</a:t>
            </a:r>
            <a:r>
              <a:rPr lang="it-IT" sz="2000" dirty="0" smtClean="0"/>
              <a:t> </a:t>
            </a:r>
            <a:r>
              <a:rPr lang="it-IT" sz="2000" dirty="0" err="1" smtClean="0"/>
              <a:t>both</a:t>
            </a:r>
            <a:r>
              <a:rPr lang="it-IT" sz="2000" dirty="0" smtClean="0"/>
              <a:t> for the long </a:t>
            </a:r>
            <a:r>
              <a:rPr lang="it-IT" sz="2000" dirty="0" err="1" smtClean="0"/>
              <a:t>term</a:t>
            </a:r>
            <a:r>
              <a:rPr lang="it-IT" sz="2000" dirty="0" smtClean="0"/>
              <a:t> design and for the </a:t>
            </a:r>
            <a:r>
              <a:rPr lang="it-IT" sz="2000" dirty="0" err="1" smtClean="0"/>
              <a:t>transitional</a:t>
            </a:r>
            <a:r>
              <a:rPr lang="it-IT" sz="2000" dirty="0" smtClean="0"/>
              <a:t> </a:t>
            </a:r>
            <a:r>
              <a:rPr lang="it-IT" sz="2000" dirty="0" err="1" smtClean="0"/>
              <a:t>path</a:t>
            </a:r>
            <a:endParaRPr lang="it-IT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 smtClean="0"/>
              <a:t>关于长期设计和转型路径的开放性问题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 anchor="t"/>
          <a:lstStyle/>
          <a:p>
            <a:pPr>
              <a:defRPr/>
            </a:pPr>
            <a:fld id="{123F8ADB-5591-43D3-A888-12601E8E0B51}" type="slidenum">
              <a:rPr lang="it-IT" sz="1400">
                <a:latin typeface="Arial" charset="0"/>
              </a:rPr>
              <a:pPr>
                <a:defRPr/>
              </a:pPr>
              <a:t>3</a:t>
            </a:fld>
            <a:endParaRPr lang="it-IT" sz="1400">
              <a:latin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8" y="116632"/>
            <a:ext cx="8915400" cy="7913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dirty="0" smtClean="0">
                <a:solidFill>
                  <a:srgbClr val="A50021"/>
                </a:solidFill>
              </a:rPr>
              <a:t>A long story of reforms....</a:t>
            </a:r>
            <a:br>
              <a:rPr lang="en-GB" sz="3200" dirty="0" smtClean="0">
                <a:solidFill>
                  <a:srgbClr val="A50021"/>
                </a:solidFill>
              </a:rPr>
            </a:br>
            <a:r>
              <a:rPr lang="zh-CN" altLang="en-US" sz="3200" dirty="0" smtClean="0">
                <a:solidFill>
                  <a:srgbClr val="A50021"/>
                </a:solidFill>
              </a:rPr>
              <a:t>改革的漫长历程</a:t>
            </a:r>
            <a:endParaRPr lang="en-GB" sz="3200" dirty="0" smtClean="0">
              <a:solidFill>
                <a:srgbClr val="A5002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229" y="908720"/>
            <a:ext cx="9049274" cy="547260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latin typeface="Calibri" pitchFamily="34" charset="0"/>
              </a:rPr>
              <a:t>Reform process of the Italian pension system started in1992 with the aims of:</a:t>
            </a:r>
          </a:p>
          <a:p>
            <a:pPr>
              <a:buNone/>
              <a:defRPr/>
            </a:pPr>
            <a:r>
              <a:rPr lang="zh-CN" altLang="en-US" sz="2600" dirty="0">
                <a:latin typeface="Calibri" pitchFamily="34" charset="0"/>
              </a:rPr>
              <a:t>意大利养老金制度的改革进程始于</a:t>
            </a:r>
            <a:r>
              <a:rPr lang="en-US" altLang="zh-CN" sz="2600" dirty="0">
                <a:latin typeface="Calibri" pitchFamily="34" charset="0"/>
              </a:rPr>
              <a:t>1992</a:t>
            </a:r>
            <a:r>
              <a:rPr lang="zh-CN" altLang="en-US" sz="2600" dirty="0">
                <a:latin typeface="Calibri" pitchFamily="34" charset="0"/>
              </a:rPr>
              <a:t>年，</a:t>
            </a:r>
            <a:r>
              <a:rPr lang="zh-CN" altLang="en-US" sz="2600" dirty="0" smtClean="0">
                <a:latin typeface="Calibri" pitchFamily="34" charset="0"/>
              </a:rPr>
              <a:t>目标如下：</a:t>
            </a:r>
            <a:endParaRPr lang="en-GB" sz="2600" dirty="0" smtClean="0">
              <a:latin typeface="Calibri" pitchFamily="34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ensuring sustainability of the public finance; 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r>
              <a:rPr lang="en-GB" altLang="zh-C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GB" altLang="zh-CN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确保公共财政的可持续性</a:t>
            </a:r>
            <a:endParaRPr lang="en-GB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contrasting excessive burden due to: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过度的负担：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the graying of the population  </a:t>
            </a: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人口老龄化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 quite generous system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.           </a:t>
            </a: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过于慷慨的制度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000" dirty="0" smtClean="0">
                <a:latin typeface="Calibri" pitchFamily="34" charset="0"/>
              </a:rPr>
              <a:t>Characteristics of the pre-reformed system: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z="2600" dirty="0" smtClean="0">
                <a:latin typeface="Calibri" pitchFamily="34" charset="0"/>
              </a:rPr>
              <a:t>改革前制度的特点：</a:t>
            </a:r>
            <a:endParaRPr lang="en-GB" sz="2600" dirty="0" smtClean="0">
              <a:latin typeface="Calibri" pitchFamily="34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Defined Benefit / PAYGO;          </a:t>
            </a: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固定收益／现收现付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lvl="2"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Low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average retirement age;    </a:t>
            </a: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较</a:t>
            </a:r>
            <a:r>
              <a:rPr lang="zh-CN" altLang="en-US" dirty="0">
                <a:solidFill>
                  <a:schemeClr val="tx2"/>
                </a:solidFill>
                <a:latin typeface="Calibri" pitchFamily="34" charset="0"/>
              </a:rPr>
              <a:t>低的平均退休年龄</a:t>
            </a:r>
            <a:endParaRPr lang="en-GB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Regressive intra and inter generational redistribution 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倒退的代内和代际再分配</a:t>
            </a:r>
            <a:endParaRPr lang="en-GB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Calibri" pitchFamily="34" charset="0"/>
              </a:rPr>
              <a:t>In favour to white collar of the public sector, self-employed, young pensioners and those with dynamic careers 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tx2"/>
                </a:solidFill>
                <a:latin typeface="Calibri" pitchFamily="34" charset="0"/>
              </a:rPr>
              <a:t>利于公共部门</a:t>
            </a:r>
            <a:r>
              <a:rPr lang="zh-CN" altLang="en-US" dirty="0">
                <a:solidFill>
                  <a:schemeClr val="tx2"/>
                </a:solidFill>
                <a:latin typeface="Calibri" pitchFamily="34" charset="0"/>
              </a:rPr>
              <a:t>的白领、个体经营者、年轻的退休人员以及有活力的职业人士</a:t>
            </a:r>
            <a:endParaRPr lang="en-GB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7338" y="980728"/>
            <a:ext cx="9204190" cy="54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1992</a:t>
            </a:r>
            <a:r>
              <a:rPr lang="it-IT" sz="2400" dirty="0">
                <a:latin typeface="Calibri" pitchFamily="34" charset="0"/>
              </a:rPr>
              <a:t>: </a:t>
            </a:r>
            <a:r>
              <a:rPr lang="it-IT" sz="2400" dirty="0" smtClean="0">
                <a:latin typeface="Calibri" pitchFamily="34" charset="0"/>
              </a:rPr>
              <a:t>standard </a:t>
            </a:r>
            <a:r>
              <a:rPr lang="it-IT" sz="2400" dirty="0" err="1">
                <a:latin typeface="Calibri" pitchFamily="34" charset="0"/>
              </a:rPr>
              <a:t>parametric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reform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which</a:t>
            </a:r>
            <a:r>
              <a:rPr lang="it-IT" sz="2400" dirty="0">
                <a:latin typeface="Calibri" pitchFamily="34" charset="0"/>
              </a:rPr>
              <a:t>:  </a:t>
            </a:r>
            <a:r>
              <a:rPr lang="en-US" altLang="zh-CN" sz="2400" dirty="0" smtClean="0">
                <a:latin typeface="Calibri" pitchFamily="34" charset="0"/>
              </a:rPr>
              <a:t>1992</a:t>
            </a:r>
            <a:r>
              <a:rPr lang="zh-CN" altLang="en-US" sz="2400" dirty="0" smtClean="0">
                <a:latin typeface="Calibri" pitchFamily="34" charset="0"/>
              </a:rPr>
              <a:t>年：参数标准改革</a:t>
            </a:r>
            <a:endParaRPr lang="it-IT" sz="2400" dirty="0"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400" dirty="0" err="1" smtClean="0">
                <a:solidFill>
                  <a:schemeClr val="tx2"/>
                </a:solidFill>
                <a:latin typeface="Calibri" pitchFamily="34" charset="0"/>
              </a:rPr>
              <a:t>increases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legal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retirement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age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;                  </a:t>
            </a:r>
            <a:r>
              <a:rPr lang="zh-CN" altLang="en-US" sz="2400" dirty="0" smtClean="0">
                <a:solidFill>
                  <a:schemeClr val="tx2"/>
                </a:solidFill>
                <a:latin typeface="Calibri" pitchFamily="34" charset="0"/>
              </a:rPr>
              <a:t>延长法定退休年龄</a:t>
            </a:r>
            <a:endParaRPr lang="it-IT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400" dirty="0" err="1" smtClean="0">
                <a:solidFill>
                  <a:schemeClr val="tx2"/>
                </a:solidFill>
                <a:latin typeface="Calibri" pitchFamily="34" charset="0"/>
              </a:rPr>
              <a:t>reduces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accrual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factors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; 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                              </a:t>
            </a:r>
            <a:r>
              <a:rPr lang="zh-CN" altLang="en-US" sz="2400" dirty="0" smtClean="0">
                <a:solidFill>
                  <a:schemeClr val="tx2"/>
                </a:solidFill>
                <a:latin typeface="Calibri" pitchFamily="34" charset="0"/>
              </a:rPr>
              <a:t>减少利息因素</a:t>
            </a:r>
            <a:endParaRPr lang="it-IT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400" dirty="0" err="1" smtClean="0">
                <a:solidFill>
                  <a:schemeClr val="tx2"/>
                </a:solidFill>
                <a:latin typeface="Calibri" pitchFamily="34" charset="0"/>
              </a:rPr>
              <a:t>modifies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indexation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of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pension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benefits.  </a:t>
            </a:r>
            <a:r>
              <a:rPr lang="zh-CN" altLang="en-US" sz="2400" dirty="0" smtClean="0">
                <a:solidFill>
                  <a:schemeClr val="tx2"/>
                </a:solidFill>
                <a:latin typeface="Calibri" pitchFamily="34" charset="0"/>
              </a:rPr>
              <a:t>修改养老金福利指数</a:t>
            </a:r>
            <a:endParaRPr lang="it-IT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it-IT" sz="2400" dirty="0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1995</a:t>
            </a:r>
            <a:r>
              <a:rPr lang="it-IT" sz="2400" dirty="0" smtClean="0">
                <a:latin typeface="Calibri" pitchFamily="34" charset="0"/>
              </a:rPr>
              <a:t>: </a:t>
            </a:r>
            <a:r>
              <a:rPr lang="it-IT" sz="2400" dirty="0" err="1" smtClean="0">
                <a:latin typeface="Calibri" pitchFamily="34" charset="0"/>
              </a:rPr>
              <a:t>introduction</a:t>
            </a:r>
            <a:r>
              <a:rPr lang="it-IT" sz="2400" dirty="0" smtClean="0">
                <a:latin typeface="Calibri" pitchFamily="34" charset="0"/>
              </a:rPr>
              <a:t> of the </a:t>
            </a:r>
            <a:r>
              <a:rPr lang="it-IT" sz="2400" dirty="0" err="1" smtClean="0">
                <a:latin typeface="Calibri" pitchFamily="34" charset="0"/>
              </a:rPr>
              <a:t>Notional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Defined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Contribution</a:t>
            </a:r>
            <a:r>
              <a:rPr lang="it-IT" sz="2400" dirty="0">
                <a:latin typeface="Calibri" pitchFamily="34" charset="0"/>
              </a:rPr>
              <a:t> (NDC) </a:t>
            </a:r>
            <a:r>
              <a:rPr lang="it-IT" sz="2400" dirty="0" smtClean="0">
                <a:latin typeface="Calibri" pitchFamily="34" charset="0"/>
              </a:rPr>
              <a:t>		   </a:t>
            </a:r>
            <a:r>
              <a:rPr lang="it-IT" sz="2400" dirty="0" err="1" smtClean="0">
                <a:latin typeface="Calibri" pitchFamily="34" charset="0"/>
              </a:rPr>
              <a:t>system</a:t>
            </a:r>
            <a:r>
              <a:rPr lang="it-IT" sz="2400" dirty="0" smtClean="0">
                <a:latin typeface="Calibri" pitchFamily="34" charset="0"/>
              </a:rPr>
              <a:t>                      </a:t>
            </a:r>
            <a:endParaRPr lang="it-IT" sz="2400" dirty="0" smtClean="0"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Calibri" pitchFamily="34" charset="0"/>
              </a:rPr>
              <a:t>1995</a:t>
            </a:r>
            <a:r>
              <a:rPr lang="zh-CN" altLang="en-US" sz="2000" dirty="0" smtClean="0">
                <a:latin typeface="Calibri" pitchFamily="34" charset="0"/>
              </a:rPr>
              <a:t>年，引入个人名义账户制度</a:t>
            </a:r>
            <a:r>
              <a:rPr lang="it-IT" altLang="zh-CN" sz="2000" dirty="0" smtClean="0">
                <a:latin typeface="Calibri" pitchFamily="34" charset="0"/>
              </a:rPr>
              <a:t>(</a:t>
            </a:r>
            <a:r>
              <a:rPr lang="it-IT" altLang="zh-CN" sz="2000" dirty="0">
                <a:latin typeface="Calibri" pitchFamily="34" charset="0"/>
              </a:rPr>
              <a:t>NDC)</a:t>
            </a:r>
            <a:endParaRPr lang="it-IT" sz="2000" dirty="0"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Sustainable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and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homogeneous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internal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rate of </a:t>
            </a:r>
            <a:r>
              <a:rPr lang="it-IT" sz="2400" dirty="0" err="1">
                <a:solidFill>
                  <a:schemeClr val="tx2"/>
                </a:solidFill>
                <a:latin typeface="Calibri" pitchFamily="34" charset="0"/>
              </a:rPr>
              <a:t>return</a:t>
            </a:r>
            <a:r>
              <a:rPr lang="it-IT" sz="2400" dirty="0">
                <a:solidFill>
                  <a:schemeClr val="tx2"/>
                </a:solidFill>
                <a:latin typeface="Calibri" pitchFamily="34" charset="0"/>
              </a:rPr>
              <a:t> in the PAYGO </a:t>
            </a:r>
            <a:r>
              <a:rPr lang="it-IT" sz="2400" dirty="0" err="1" smtClean="0">
                <a:solidFill>
                  <a:schemeClr val="tx2"/>
                </a:solidFill>
                <a:latin typeface="Calibri" pitchFamily="34" charset="0"/>
              </a:rPr>
              <a:t>system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.            </a:t>
            </a:r>
            <a:endParaRPr lang="it-IT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现收现付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制度中可持续和均匀的内部收益率</a:t>
            </a:r>
            <a:endParaRPr lang="it-IT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it-IT" sz="2400" dirty="0">
              <a:solidFill>
                <a:schemeClr val="hlink"/>
              </a:solidFill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1997 and 2004</a:t>
            </a:r>
            <a:r>
              <a:rPr lang="it-IT" sz="2400" dirty="0" smtClean="0">
                <a:latin typeface="Calibri" pitchFamily="34" charset="0"/>
              </a:rPr>
              <a:t>: </a:t>
            </a:r>
            <a:r>
              <a:rPr lang="it-IT" sz="2400" dirty="0" err="1" smtClean="0">
                <a:latin typeface="Calibri" pitchFamily="34" charset="0"/>
              </a:rPr>
              <a:t>tighten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eligibility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criteria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for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seniority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pensions</a:t>
            </a:r>
            <a:endParaRPr lang="it-IT" sz="2400" dirty="0">
              <a:latin typeface="Calibri" pitchFamily="34" charset="0"/>
              <a:sym typeface="Wingdings" pitchFamily="2" charset="2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itchFamily="34" charset="0"/>
                <a:sym typeface="Wingdings" pitchFamily="2" charset="2"/>
              </a:rPr>
              <a:t>      1997</a:t>
            </a:r>
            <a:r>
              <a:rPr lang="zh-CN" altLang="en-US" sz="2000" dirty="0" smtClean="0">
                <a:latin typeface="Calibri" pitchFamily="34" charset="0"/>
                <a:sym typeface="Wingdings" pitchFamily="2" charset="2"/>
              </a:rPr>
              <a:t>年和</a:t>
            </a:r>
            <a:r>
              <a:rPr lang="en-US" altLang="zh-CN" sz="2000" dirty="0" smtClean="0">
                <a:latin typeface="Calibri" pitchFamily="34" charset="0"/>
                <a:sym typeface="Wingdings" pitchFamily="2" charset="2"/>
              </a:rPr>
              <a:t>2004</a:t>
            </a:r>
            <a:r>
              <a:rPr lang="zh-CN" altLang="en-US" sz="2000" dirty="0" smtClean="0">
                <a:latin typeface="Calibri" pitchFamily="34" charset="0"/>
                <a:sym typeface="Wingdings" pitchFamily="2" charset="2"/>
              </a:rPr>
              <a:t>年：提高老年养老金领取资格标准</a:t>
            </a:r>
            <a:endParaRPr lang="it-IT" sz="2000" dirty="0">
              <a:latin typeface="Calibri" pitchFamily="34" charset="0"/>
              <a:sym typeface="Wingdings" pitchFamily="2" charset="2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2007</a:t>
            </a: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partial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return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to</a:t>
            </a:r>
            <a:r>
              <a:rPr lang="it-IT" sz="2400" dirty="0" smtClean="0">
                <a:latin typeface="Calibri" pitchFamily="34" charset="0"/>
              </a:rPr>
              <a:t> the </a:t>
            </a:r>
            <a:r>
              <a:rPr lang="it-IT" sz="2400" dirty="0" err="1" smtClean="0">
                <a:latin typeface="Calibri" pitchFamily="34" charset="0"/>
              </a:rPr>
              <a:t>past</a:t>
            </a:r>
            <a:endParaRPr lang="it-IT" sz="2400" dirty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dirty="0" smtClean="0">
                <a:latin typeface="Calibri" pitchFamily="34" charset="0"/>
              </a:rPr>
              <a:t>     </a:t>
            </a:r>
            <a:r>
              <a:rPr lang="en-US" altLang="zh-CN" sz="2000" dirty="0">
                <a:latin typeface="Calibri" pitchFamily="34" charset="0"/>
              </a:rPr>
              <a:t>2007</a:t>
            </a:r>
            <a:r>
              <a:rPr lang="zh-CN" altLang="en-US" sz="2000" dirty="0">
                <a:latin typeface="Calibri" pitchFamily="34" charset="0"/>
              </a:rPr>
              <a:t>年</a:t>
            </a:r>
            <a:r>
              <a:rPr lang="en-US" altLang="zh-CN" sz="2000" dirty="0">
                <a:latin typeface="Calibri" pitchFamily="34" charset="0"/>
              </a:rPr>
              <a:t>:</a:t>
            </a:r>
            <a:r>
              <a:rPr lang="zh-CN" altLang="en-US" sz="2000" dirty="0" smtClean="0">
                <a:latin typeface="Calibri" pitchFamily="34" charset="0"/>
              </a:rPr>
              <a:t>部分回归过去制度</a:t>
            </a:r>
            <a:endParaRPr lang="it-IT" sz="2000" dirty="0"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2010: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increases</a:t>
            </a:r>
            <a:r>
              <a:rPr lang="it-IT" sz="2400" dirty="0" smtClean="0">
                <a:latin typeface="Calibri" pitchFamily="34" charset="0"/>
              </a:rPr>
              <a:t> in </a:t>
            </a:r>
            <a:r>
              <a:rPr lang="it-IT" sz="2400" dirty="0" err="1" smtClean="0">
                <a:latin typeface="Calibri" pitchFamily="34" charset="0"/>
              </a:rPr>
              <a:t>retirement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age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automatically</a:t>
            </a: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</a:rPr>
              <a:t>linked</a:t>
            </a:r>
            <a:r>
              <a:rPr lang="it-IT" sz="2400" dirty="0" smtClean="0">
                <a:latin typeface="Calibri" pitchFamily="34" charset="0"/>
              </a:rPr>
              <a:t> with 		   </a:t>
            </a:r>
            <a:r>
              <a:rPr lang="it-IT" sz="2400" dirty="0" err="1" smtClean="0">
                <a:latin typeface="Calibri" pitchFamily="34" charset="0"/>
              </a:rPr>
              <a:t>gains</a:t>
            </a:r>
            <a:r>
              <a:rPr lang="it-IT" sz="2400" dirty="0" smtClean="0">
                <a:latin typeface="Calibri" pitchFamily="34" charset="0"/>
              </a:rPr>
              <a:t> in </a:t>
            </a:r>
            <a:r>
              <a:rPr lang="it-IT" sz="2400" dirty="0">
                <a:latin typeface="Calibri" pitchFamily="34" charset="0"/>
              </a:rPr>
              <a:t>life </a:t>
            </a:r>
            <a:r>
              <a:rPr lang="it-IT" sz="2400" dirty="0" err="1">
                <a:latin typeface="Calibri" pitchFamily="34" charset="0"/>
              </a:rPr>
              <a:t>expectancies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</a:rPr>
              <a:t>at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dirty="0" smtClean="0">
                <a:latin typeface="Calibri" pitchFamily="34" charset="0"/>
              </a:rPr>
              <a:t>65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2000" dirty="0" smtClean="0">
                <a:latin typeface="Calibri" pitchFamily="34" charset="0"/>
              </a:rPr>
              <a:t>      2010</a:t>
            </a:r>
            <a:r>
              <a:rPr lang="zh-CN" altLang="en-US" sz="2000" dirty="0">
                <a:latin typeface="Calibri" pitchFamily="34" charset="0"/>
              </a:rPr>
              <a:t>年</a:t>
            </a:r>
            <a:r>
              <a:rPr lang="en-US" altLang="zh-CN" sz="2000" dirty="0" smtClean="0">
                <a:latin typeface="Calibri" pitchFamily="34" charset="0"/>
              </a:rPr>
              <a:t>:</a:t>
            </a:r>
            <a:r>
              <a:rPr lang="zh-CN" altLang="en-US" sz="2000" dirty="0" smtClean="0">
                <a:latin typeface="Calibri" pitchFamily="34" charset="0"/>
              </a:rPr>
              <a:t>根据</a:t>
            </a:r>
            <a:r>
              <a:rPr lang="en-US" altLang="zh-CN" sz="2000" dirty="0" smtClean="0">
                <a:latin typeface="Calibri" pitchFamily="34" charset="0"/>
              </a:rPr>
              <a:t>65</a:t>
            </a:r>
            <a:r>
              <a:rPr lang="zh-CN" altLang="en-US" sz="2000" dirty="0" smtClean="0">
                <a:latin typeface="Calibri" pitchFamily="34" charset="0"/>
              </a:rPr>
              <a:t>岁时的预期寿命自动延长退休年龄</a:t>
            </a:r>
            <a:endParaRPr lang="it-IT" sz="2400" dirty="0"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900" dirty="0"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900" dirty="0">
              <a:latin typeface="Calibri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9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 txBox="1">
            <a:spLocks noChangeArrowheads="1"/>
          </p:cNvSpPr>
          <p:nvPr/>
        </p:nvSpPr>
        <p:spPr bwMode="auto">
          <a:xfrm>
            <a:off x="428229" y="908050"/>
            <a:ext cx="8815652" cy="540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sz="2000" dirty="0" err="1">
                <a:latin typeface="Calibri" pitchFamily="34" charset="0"/>
              </a:rPr>
              <a:t>Main</a:t>
            </a:r>
            <a:r>
              <a:rPr lang="it-IT" sz="2000" dirty="0">
                <a:latin typeface="Calibri" pitchFamily="34" charset="0"/>
              </a:rPr>
              <a:t> </a:t>
            </a:r>
            <a:r>
              <a:rPr lang="it-IT" sz="2000" dirty="0" err="1" smtClean="0">
                <a:latin typeface="Calibri" pitchFamily="34" charset="0"/>
              </a:rPr>
              <a:t>features</a:t>
            </a:r>
            <a:r>
              <a:rPr lang="it-IT" sz="2000" dirty="0" smtClean="0">
                <a:latin typeface="Calibri" pitchFamily="34" charset="0"/>
              </a:rPr>
              <a:t>: </a:t>
            </a:r>
            <a:r>
              <a:rPr lang="zh-CN" altLang="en-US" sz="2000" dirty="0" smtClean="0">
                <a:latin typeface="Calibri" pitchFamily="34" charset="0"/>
              </a:rPr>
              <a:t>主要特征：</a:t>
            </a:r>
            <a:endParaRPr lang="it-IT" sz="2000" dirty="0"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NDC formula applied to ALL contributions accrued from 2012;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个人名义账户（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</a:rPr>
              <a:t>NDC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）公式适用于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</a:rPr>
              <a:t>2012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年以来累积的全部费用</a:t>
            </a: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Early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retirement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“</a:t>
            </a:r>
            <a:r>
              <a:rPr lang="it-IT" sz="2000" i="1" dirty="0">
                <a:solidFill>
                  <a:schemeClr val="tx2"/>
                </a:solidFill>
                <a:latin typeface="Calibri" pitchFamily="34" charset="0"/>
              </a:rPr>
              <a:t>de </a:t>
            </a:r>
            <a:r>
              <a:rPr lang="it-IT" sz="2000" i="1" dirty="0" smtClean="0">
                <a:solidFill>
                  <a:schemeClr val="tx2"/>
                </a:solidFill>
                <a:latin typeface="Calibri" pitchFamily="34" charset="0"/>
              </a:rPr>
              <a:t>facto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”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abolished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altLang="zh-CN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altLang="zh-CN" sz="2000" dirty="0" smtClean="0">
                <a:solidFill>
                  <a:schemeClr val="tx2"/>
                </a:solidFill>
                <a:latin typeface="Calibri" pitchFamily="34" charset="0"/>
              </a:rPr>
              <a:t>    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提前退休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“事实上”被废除</a:t>
            </a:r>
            <a:endParaRPr lang="it-IT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Eligibility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for the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old-age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pensions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at 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the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age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of 67 from 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2021;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</a:rPr>
              <a:t>     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从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</a:rPr>
              <a:t>2021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年起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，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</a:rPr>
              <a:t>67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岁老年人方可获得养老金领取资格</a:t>
            </a:r>
            <a:r>
              <a:rPr lang="en-US" altLang="zh-CN" sz="2000" dirty="0" smtClean="0">
                <a:solidFill>
                  <a:schemeClr val="tx2"/>
                </a:solidFill>
                <a:latin typeface="Calibri" pitchFamily="34" charset="0"/>
              </a:rPr>
              <a:t>;</a:t>
            </a:r>
            <a:endParaRPr lang="it-IT" sz="2000" dirty="0">
              <a:solidFill>
                <a:schemeClr val="tx2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Old-age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pension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can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be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claimed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only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if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its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accrued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is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greater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than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1.5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times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the social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pension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Otherwise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Calibri" pitchFamily="34" charset="0"/>
              </a:rPr>
              <a:t>individual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remains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at work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until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>
                <a:solidFill>
                  <a:schemeClr val="tx2"/>
                </a:solidFill>
                <a:latin typeface="Calibri" pitchFamily="34" charset="0"/>
              </a:rPr>
              <a:t>70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.    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只有当养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老金的应计价值超过社会养老金的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</a:rPr>
              <a:t>1.5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倍时，才能申领养老金。 </a:t>
            </a:r>
            <a:r>
              <a:rPr lang="zh-CN" altLang="en-US" sz="2000" dirty="0" smtClean="0">
                <a:solidFill>
                  <a:schemeClr val="tx2"/>
                </a:solidFill>
                <a:latin typeface="Calibri" pitchFamily="34" charset="0"/>
              </a:rPr>
              <a:t>否则个人仍需工作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，直到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</a:rPr>
              <a:t>70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岁。</a:t>
            </a:r>
            <a:endParaRPr lang="it-IT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Retirement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age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and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other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parameters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automatically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linked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with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gains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in life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expectancy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at 65.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退休年龄和其他参数自动与</a:t>
            </a:r>
            <a:r>
              <a:rPr lang="en-US" altLang="zh-CN" sz="2000" dirty="0">
                <a:solidFill>
                  <a:schemeClr val="tx2"/>
                </a:solidFill>
                <a:latin typeface="Calibri" pitchFamily="34" charset="0"/>
              </a:rPr>
              <a:t>65</a:t>
            </a:r>
            <a:r>
              <a:rPr lang="zh-CN" altLang="en-US" sz="2000" dirty="0">
                <a:solidFill>
                  <a:schemeClr val="tx2"/>
                </a:solidFill>
                <a:latin typeface="Calibri" pitchFamily="34" charset="0"/>
              </a:rPr>
              <a:t>岁的预期寿命挂钩。</a:t>
            </a:r>
            <a:endParaRPr lang="it-IT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</a:pPr>
            <a:endParaRPr lang="it-IT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116632"/>
            <a:ext cx="9906000" cy="77713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The last (?) </a:t>
            </a:r>
            <a:r>
              <a:rPr lang="it-IT" sz="2400" dirty="0" err="1" smtClean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step</a:t>
            </a:r>
            <a:r>
              <a:rPr lang="it-IT" sz="2400" dirty="0" smtClean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: The “Monti-Fornero” </a:t>
            </a:r>
            <a:r>
              <a:rPr lang="it-IT" sz="2400" dirty="0" err="1" smtClean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reform</a:t>
            </a:r>
            <a:r>
              <a:rPr lang="it-IT" sz="2400" dirty="0" smtClean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  (12/2011)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最后一个（？）步骤：“</a:t>
            </a:r>
            <a:r>
              <a:rPr lang="en-US" altLang="zh-CN" sz="2400" dirty="0" err="1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Monti-Fornero</a:t>
            </a:r>
            <a:r>
              <a:rPr lang="en-US" altLang="zh-CN" sz="2400" dirty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”</a:t>
            </a:r>
            <a:r>
              <a:rPr lang="zh-CN" altLang="en-US" sz="2400" dirty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改革（</a:t>
            </a:r>
            <a:r>
              <a:rPr lang="en-US" altLang="zh-CN" sz="2400" dirty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12/2011</a:t>
            </a:r>
            <a:r>
              <a:rPr lang="zh-CN" altLang="en-US" sz="2400" dirty="0">
                <a:solidFill>
                  <a:srgbClr val="A50021"/>
                </a:solidFill>
                <a:latin typeface="Calibri" pitchFamily="34" charset="0"/>
                <a:ea typeface="+mj-ea"/>
                <a:cs typeface="+mj-cs"/>
              </a:rPr>
              <a:t>）</a:t>
            </a:r>
            <a:endParaRPr lang="it-IT" sz="2400" dirty="0">
              <a:solidFill>
                <a:srgbClr val="A5002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1052736"/>
            <a:ext cx="8712968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0" y="77723"/>
            <a:ext cx="9705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/>
              <a:t>Age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requirement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for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an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old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age</a:t>
            </a:r>
            <a:r>
              <a:rPr lang="it-IT" sz="1600" b="1" dirty="0" smtClean="0"/>
              <a:t> and </a:t>
            </a:r>
            <a:r>
              <a:rPr lang="it-IT" sz="1600" b="1" dirty="0" err="1" smtClean="0"/>
              <a:t>for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an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anticipated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pension</a:t>
            </a:r>
            <a:endParaRPr lang="it-IT" sz="1600" b="1" dirty="0" smtClean="0"/>
          </a:p>
          <a:p>
            <a:pPr algn="ctr"/>
            <a:r>
              <a:rPr lang="it-IT" sz="1600" b="1" dirty="0" err="1" smtClean="0"/>
              <a:t>after</a:t>
            </a:r>
            <a:r>
              <a:rPr lang="it-IT" sz="1600" b="1" dirty="0" smtClean="0"/>
              <a:t> the 2011 </a:t>
            </a:r>
            <a:r>
              <a:rPr lang="it-IT" sz="1600" b="1" dirty="0" err="1" smtClean="0"/>
              <a:t>reform</a:t>
            </a:r>
            <a:r>
              <a:rPr lang="it-IT" sz="1600" b="1" dirty="0" smtClean="0"/>
              <a:t> </a:t>
            </a:r>
          </a:p>
          <a:p>
            <a:pPr algn="ctr"/>
            <a:r>
              <a:rPr lang="en-US" altLang="zh-CN" sz="1600" b="1" dirty="0"/>
              <a:t>2011</a:t>
            </a:r>
            <a:r>
              <a:rPr lang="zh-CN" altLang="en-US" sz="1600" b="1" dirty="0"/>
              <a:t>年改革</a:t>
            </a:r>
            <a:r>
              <a:rPr lang="zh-CN" altLang="en-US" sz="1600" b="1" dirty="0" smtClean="0"/>
              <a:t>后，老年人和预期养</a:t>
            </a:r>
            <a:r>
              <a:rPr lang="zh-CN" altLang="en-US" sz="1600" b="1" dirty="0"/>
              <a:t>老金的年龄要求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03082" y="2348880"/>
            <a:ext cx="68678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/>
              <a:t>Financial and distributive </a:t>
            </a:r>
            <a:r>
              <a:rPr lang="it-IT" sz="2800" dirty="0" err="1" smtClean="0"/>
              <a:t>implications</a:t>
            </a:r>
            <a:r>
              <a:rPr lang="it-IT" sz="2800" dirty="0" smtClean="0"/>
              <a:t> </a:t>
            </a:r>
          </a:p>
          <a:p>
            <a:pPr algn="ctr"/>
            <a:r>
              <a:rPr lang="it-IT" sz="2800" dirty="0" smtClean="0"/>
              <a:t>of the last </a:t>
            </a:r>
            <a:r>
              <a:rPr lang="it-IT" sz="2800" dirty="0" err="1" smtClean="0"/>
              <a:t>reform</a:t>
            </a:r>
            <a:r>
              <a:rPr lang="it-IT" sz="2800" dirty="0" smtClean="0"/>
              <a:t> in a </a:t>
            </a:r>
            <a:r>
              <a:rPr lang="it-IT" sz="2800" dirty="0" err="1" smtClean="0"/>
              <a:t>nutshell</a:t>
            </a:r>
            <a:endParaRPr lang="it-IT" sz="2800" dirty="0" smtClean="0"/>
          </a:p>
          <a:p>
            <a:pPr algn="ctr"/>
            <a:r>
              <a:rPr lang="zh-CN" altLang="en-US" sz="2800" dirty="0" smtClean="0"/>
              <a:t>简述上一次改革在财务和分配方面的影响</a:t>
            </a:r>
            <a:endParaRPr lang="it-IT" sz="2800" dirty="0" smtClean="0"/>
          </a:p>
          <a:p>
            <a:pPr algn="ctr"/>
            <a:endParaRPr lang="it-IT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344488" y="980728"/>
          <a:ext cx="9001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825" name="Rectangle 1"/>
          <p:cNvSpPr>
            <a:spLocks noChangeArrowheads="1"/>
          </p:cNvSpPr>
          <p:nvPr/>
        </p:nvSpPr>
        <p:spPr bwMode="auto">
          <a:xfrm>
            <a:off x="1815214" y="-38907"/>
            <a:ext cx="627557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ewAster"/>
              </a:rPr>
              <a:t>Ratio of pension expenditure to GDP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ewAster"/>
              </a:rPr>
              <a:t>before and after the 2011 pension reform.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Calibri" pitchFamily="34" charset="0"/>
                <a:ea typeface="Calibri" pitchFamily="34" charset="0"/>
                <a:cs typeface="NewAster"/>
              </a:rPr>
              <a:t>2011</a:t>
            </a:r>
            <a:r>
              <a:rPr lang="zh-CN" altLang="en-US" sz="2400" dirty="0" smtClean="0">
                <a:latin typeface="Calibri" pitchFamily="34" charset="0"/>
                <a:ea typeface="Calibri" pitchFamily="34" charset="0"/>
                <a:cs typeface="NewAster"/>
              </a:rPr>
              <a:t>年改革前后，养老金支出所占</a:t>
            </a:r>
            <a:r>
              <a:rPr lang="en-US" altLang="zh-CN" sz="2400" dirty="0" smtClean="0">
                <a:latin typeface="Calibri" pitchFamily="34" charset="0"/>
                <a:ea typeface="Calibri" pitchFamily="34" charset="0"/>
                <a:cs typeface="NewAster"/>
              </a:rPr>
              <a:t>GDP</a:t>
            </a:r>
            <a:r>
              <a:rPr lang="zh-CN" altLang="en-US" sz="2400" dirty="0" smtClean="0">
                <a:latin typeface="Calibri" pitchFamily="34" charset="0"/>
                <a:ea typeface="Calibri" pitchFamily="34" charset="0"/>
                <a:cs typeface="NewAster"/>
              </a:rPr>
              <a:t>的比例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24608" y="6309320"/>
            <a:ext cx="747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projections</a:t>
            </a:r>
            <a:r>
              <a:rPr lang="it-IT" dirty="0" smtClean="0"/>
              <a:t>. RGS</a:t>
            </a:r>
            <a:r>
              <a:rPr lang="zh-CN" altLang="en-US" dirty="0" smtClean="0"/>
              <a:t> 来源：政府预测，国家会计总署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75817"/>
              </p:ext>
            </p:extLst>
          </p:nvPr>
        </p:nvGraphicFramePr>
        <p:xfrm>
          <a:off x="323528" y="385379"/>
          <a:ext cx="8424936" cy="608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80792" y="6488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Source: </a:t>
            </a:r>
            <a:r>
              <a:rPr lang="it-IT" dirty="0" err="1" smtClean="0"/>
              <a:t>CAPP_DYN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2207</TotalTime>
  <Words>1073</Words>
  <Application>Microsoft Macintosh PowerPoint</Application>
  <PresentationFormat>A4 纸张(210x297 毫米)</PresentationFormat>
  <Paragraphs>204</Paragraphs>
  <Slides>18</Slides>
  <Notes>12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18</vt:i4>
      </vt:variant>
      <vt:variant>
        <vt:lpstr>自定义放映</vt:lpstr>
      </vt:variant>
      <vt:variant>
        <vt:i4>1</vt:i4>
      </vt:variant>
    </vt:vector>
  </HeadingPairs>
  <TitlesOfParts>
    <vt:vector size="22" baseType="lpstr">
      <vt:lpstr>SPRP_Correct Power Point Template v1</vt:lpstr>
      <vt:lpstr>think-cell Slide</vt:lpstr>
      <vt:lpstr>Worksheet</vt:lpstr>
      <vt:lpstr>PowerPoint 演示文稿</vt:lpstr>
      <vt:lpstr>The (main) reforms in the Italian pension system 意大利养老金制度的（主要）改革</vt:lpstr>
      <vt:lpstr>A long story of reforms.... 改革的漫长历程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melon lee</cp:lastModifiedBy>
  <cp:revision>34</cp:revision>
  <cp:lastPrinted>2015-01-26T19:32:44Z</cp:lastPrinted>
  <dcterms:created xsi:type="dcterms:W3CDTF">2015-09-07T02:11:56Z</dcterms:created>
  <dcterms:modified xsi:type="dcterms:W3CDTF">2017-08-24T07:55:23Z</dcterms:modified>
</cp:coreProperties>
</file>